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63" r:id="rId4"/>
    <p:sldId id="408" r:id="rId5"/>
    <p:sldId id="458" r:id="rId6"/>
    <p:sldId id="45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C9D4"/>
    <a:srgbClr val="FECCB3"/>
    <a:srgbClr val="EBE2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08" autoAdjust="0"/>
    <p:restoredTop sz="88820" autoAdjust="0"/>
  </p:normalViewPr>
  <p:slideViewPr>
    <p:cSldViewPr snapToGrid="0">
      <p:cViewPr varScale="1">
        <p:scale>
          <a:sx n="94" d="100"/>
          <a:sy n="94" d="100"/>
        </p:scale>
        <p:origin x="102" y="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19C5A5-FB7C-4404-8A54-1ABAD078A835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3DFDED-2E9F-41DA-A9FA-780DFF419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430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https://wikidocs.net/91520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391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https://taehyeki.tistory.com/187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2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E9A550-88C1-D8B3-DE45-E67D3284C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4AE5C70-5148-D3E5-45CF-CBADE8036C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D6899D4-F043-3839-5CD7-D1C7151584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https://taehyeki.tistory.com/187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1FA44B-2FA7-AA0D-E8BE-F52CA0B195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463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9C2E1F-E9ED-ABC1-A48B-D19A9C51BB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1028F35-F394-AAB7-541F-77FF6EF737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83483C4-38A0-950F-7E29-E6185B359E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https://taehyeki.tistory.com/187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E3AB2F-1411-AE7F-9EC1-BB2F7563B8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626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2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10"/>
          </p:nvPr>
        </p:nvSpPr>
        <p:spPr>
          <a:xfrm>
            <a:off x="838200" y="2041525"/>
            <a:ext cx="1051560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608305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500325" y="302895"/>
            <a:ext cx="10515600" cy="7194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17979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5" name="직선 연결선 4"/>
          <p:cNvCxnSpPr/>
          <p:nvPr userDrawn="1"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83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5698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그림 6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67" name="직선 연결선 66"/>
          <p:cNvCxnSpPr/>
          <p:nvPr/>
        </p:nvCxnSpPr>
        <p:spPr>
          <a:xfrm>
            <a:off x="1282007" y="3297382"/>
            <a:ext cx="530352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제목 1"/>
          <p:cNvSpPr>
            <a:spLocks noGrp="1"/>
          </p:cNvSpPr>
          <p:nvPr>
            <p:ph type="title"/>
          </p:nvPr>
        </p:nvSpPr>
        <p:spPr>
          <a:xfrm>
            <a:off x="296292" y="1732917"/>
            <a:ext cx="6794696" cy="1280159"/>
          </a:xfrm>
        </p:spPr>
        <p:txBody>
          <a:bodyPr/>
          <a:lstStyle/>
          <a:p>
            <a:pPr algn="ctr"/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너를 위한 파이썬</a:t>
            </a:r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(Python)</a:t>
            </a:r>
            <a:b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메소드 기반 문자열 조합</a:t>
            </a:r>
          </a:p>
        </p:txBody>
      </p:sp>
      <p:sp>
        <p:nvSpPr>
          <p:cNvPr id="71" name="텍스트 개체 틀 70"/>
          <p:cNvSpPr>
            <a:spLocks noGrp="1"/>
          </p:cNvSpPr>
          <p:nvPr>
            <p:ph type="body" sz="quarter" idx="10"/>
          </p:nvPr>
        </p:nvSpPr>
        <p:spPr>
          <a:xfrm>
            <a:off x="1155007" y="3844925"/>
            <a:ext cx="5430520" cy="462914"/>
          </a:xfrm>
        </p:spPr>
        <p:txBody>
          <a:bodyPr/>
          <a:lstStyle/>
          <a:p>
            <a:pPr algn="ctr"/>
            <a:r>
              <a:rPr lang="ko-KR" altLang="en-US" sz="1800" dirty="0">
                <a:latin typeface="+mn-ea"/>
              </a:rPr>
              <a:t>강사 </a:t>
            </a:r>
            <a:r>
              <a:rPr lang="en-US" altLang="ko-KR" sz="1800" dirty="0">
                <a:latin typeface="+mn-ea"/>
              </a:rPr>
              <a:t>: </a:t>
            </a:r>
            <a:r>
              <a:rPr lang="ko-KR" altLang="en-US" sz="1800" dirty="0" err="1">
                <a:latin typeface="+mn-ea"/>
              </a:rPr>
              <a:t>쿵스보이</a:t>
            </a:r>
            <a:r>
              <a:rPr lang="ko-KR" altLang="en-US" sz="1800" dirty="0"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(</a:t>
            </a:r>
            <a:r>
              <a:rPr lang="ko-KR" altLang="en-US" sz="1800" dirty="0">
                <a:latin typeface="+mn-ea"/>
              </a:rPr>
              <a:t>얼짱 뮤지션</a:t>
            </a:r>
            <a:r>
              <a:rPr lang="en-US" altLang="ko-KR" sz="1800" dirty="0">
                <a:latin typeface="+mn-ea"/>
              </a:rPr>
              <a:t>)</a:t>
            </a:r>
            <a:endParaRPr lang="ko-KR" altLang="en-US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84204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278384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65172" y="317083"/>
            <a:ext cx="1453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</a:t>
            </a:r>
            <a:r>
              <a:rPr lang="ko-KR" altLang="en-US" sz="4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례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0820" y="1148080"/>
            <a:ext cx="23622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783840" y="0"/>
            <a:ext cx="940816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280122" y="1505866"/>
            <a:ext cx="742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001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280119" y="2654784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002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280118" y="3809283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003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136990" y="2689207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8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9530105" y="3282811"/>
            <a:ext cx="1002625" cy="1002625"/>
            <a:chOff x="7843891" y="896970"/>
            <a:chExt cx="1002625" cy="1002625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59" name="타원 58"/>
            <p:cNvSpPr/>
            <p:nvPr/>
          </p:nvSpPr>
          <p:spPr>
            <a:xfrm>
              <a:off x="7910432" y="972344"/>
              <a:ext cx="861703" cy="8617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843891" y="896970"/>
              <a:ext cx="1002625" cy="1002625"/>
            </a:xfrm>
            <a:prstGeom prst="rect">
              <a:avLst/>
            </a:prstGeom>
          </p:spPr>
        </p:pic>
      </p:grpSp>
      <p:grpSp>
        <p:nvGrpSpPr>
          <p:cNvPr id="61" name="그룹 60"/>
          <p:cNvGrpSpPr/>
          <p:nvPr/>
        </p:nvGrpSpPr>
        <p:grpSpPr>
          <a:xfrm>
            <a:off x="9119238" y="1331958"/>
            <a:ext cx="1126436" cy="1161619"/>
            <a:chOff x="9235480" y="796119"/>
            <a:chExt cx="1126436" cy="1161619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62" name="타원 61"/>
            <p:cNvSpPr/>
            <p:nvPr/>
          </p:nvSpPr>
          <p:spPr>
            <a:xfrm>
              <a:off x="9235480" y="796119"/>
              <a:ext cx="1126436" cy="116161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6476">
              <a:off x="9330610" y="874558"/>
              <a:ext cx="903180" cy="903180"/>
            </a:xfrm>
            <a:prstGeom prst="rect">
              <a:avLst/>
            </a:prstGeom>
          </p:spPr>
        </p:pic>
      </p:grpSp>
      <p:grpSp>
        <p:nvGrpSpPr>
          <p:cNvPr id="64" name="그룹 63"/>
          <p:cNvGrpSpPr/>
          <p:nvPr/>
        </p:nvGrpSpPr>
        <p:grpSpPr>
          <a:xfrm>
            <a:off x="10532730" y="2216387"/>
            <a:ext cx="945641" cy="945641"/>
            <a:chOff x="10598624" y="1250741"/>
            <a:chExt cx="1554480" cy="1554480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65" name="타원 64"/>
            <p:cNvSpPr/>
            <p:nvPr/>
          </p:nvSpPr>
          <p:spPr>
            <a:xfrm>
              <a:off x="10598624" y="1250741"/>
              <a:ext cx="1554480" cy="15544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96085" flipH="1">
              <a:off x="10659225" y="1313972"/>
              <a:ext cx="1428019" cy="1428019"/>
            </a:xfrm>
            <a:prstGeom prst="rect">
              <a:avLst/>
            </a:prstGeom>
          </p:spPr>
        </p:pic>
      </p:grpSp>
      <p:grpSp>
        <p:nvGrpSpPr>
          <p:cNvPr id="67" name="그룹 66"/>
          <p:cNvGrpSpPr/>
          <p:nvPr/>
        </p:nvGrpSpPr>
        <p:grpSpPr>
          <a:xfrm rot="20306595">
            <a:off x="10624080" y="4282562"/>
            <a:ext cx="759741" cy="759741"/>
            <a:chOff x="7234606" y="2818164"/>
            <a:chExt cx="1299384" cy="1299384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68" name="타원 67"/>
            <p:cNvSpPr/>
            <p:nvPr/>
          </p:nvSpPr>
          <p:spPr>
            <a:xfrm>
              <a:off x="7234606" y="2818164"/>
              <a:ext cx="1299384" cy="129938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9" name="그림 6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068018">
              <a:off x="7348859" y="2906585"/>
              <a:ext cx="1028390" cy="1028390"/>
            </a:xfrm>
            <a:prstGeom prst="rect">
              <a:avLst/>
            </a:prstGeom>
          </p:spPr>
        </p:pic>
      </p:grpSp>
      <p:grpSp>
        <p:nvGrpSpPr>
          <p:cNvPr id="70" name="그룹 69"/>
          <p:cNvGrpSpPr/>
          <p:nvPr/>
        </p:nvGrpSpPr>
        <p:grpSpPr>
          <a:xfrm>
            <a:off x="10452677" y="43225"/>
            <a:ext cx="1384615" cy="1421211"/>
            <a:chOff x="6525279" y="4005131"/>
            <a:chExt cx="1384615" cy="1421211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71" name="타원 70"/>
            <p:cNvSpPr/>
            <p:nvPr/>
          </p:nvSpPr>
          <p:spPr>
            <a:xfrm rot="20906056">
              <a:off x="6536395" y="4005131"/>
              <a:ext cx="1373499" cy="142121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2" name="그룹 71"/>
            <p:cNvGrpSpPr/>
            <p:nvPr/>
          </p:nvGrpSpPr>
          <p:grpSpPr>
            <a:xfrm rot="21039598">
              <a:off x="6525279" y="4253758"/>
              <a:ext cx="1271708" cy="937561"/>
              <a:chOff x="8426887" y="595056"/>
              <a:chExt cx="1484025" cy="1094091"/>
            </a:xfrm>
          </p:grpSpPr>
          <p:pic>
            <p:nvPicPr>
              <p:cNvPr id="73" name="그림 7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26887" y="595056"/>
                <a:ext cx="965288" cy="965288"/>
              </a:xfrm>
              <a:prstGeom prst="rect">
                <a:avLst/>
              </a:prstGeom>
            </p:spPr>
          </p:pic>
          <p:pic>
            <p:nvPicPr>
              <p:cNvPr id="74" name="그림 7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07929" y="644056"/>
                <a:ext cx="702983" cy="702983"/>
              </a:xfrm>
              <a:prstGeom prst="rect">
                <a:avLst/>
              </a:prstGeom>
            </p:spPr>
          </p:pic>
          <p:pic>
            <p:nvPicPr>
              <p:cNvPr id="75" name="그림 74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85081" y="1318496"/>
                <a:ext cx="370651" cy="370651"/>
              </a:xfrm>
              <a:prstGeom prst="rect">
                <a:avLst/>
              </a:prstGeom>
            </p:spPr>
          </p:pic>
        </p:grpSp>
      </p:grpSp>
      <p:pic>
        <p:nvPicPr>
          <p:cNvPr id="76" name="그림 75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866"/>
          <a:stretch/>
        </p:blipFill>
        <p:spPr>
          <a:xfrm>
            <a:off x="9530105" y="5088077"/>
            <a:ext cx="2307788" cy="1780083"/>
          </a:xfrm>
          <a:prstGeom prst="rect">
            <a:avLst/>
          </a:prstGeom>
        </p:spPr>
      </p:pic>
      <p:cxnSp>
        <p:nvCxnSpPr>
          <p:cNvPr id="78" name="직선 연결선 77"/>
          <p:cNvCxnSpPr/>
          <p:nvPr/>
        </p:nvCxnSpPr>
        <p:spPr>
          <a:xfrm>
            <a:off x="3367206" y="1896411"/>
            <a:ext cx="497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3377366" y="3048733"/>
            <a:ext cx="497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3367206" y="4210461"/>
            <a:ext cx="497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157D04D-67E5-41EA-95DA-C4B2AA7A093E}"/>
              </a:ext>
            </a:extLst>
          </p:cNvPr>
          <p:cNvSpPr txBox="1"/>
          <p:nvPr/>
        </p:nvSpPr>
        <p:spPr>
          <a:xfrm>
            <a:off x="4167752" y="1505866"/>
            <a:ext cx="4155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메소드 기반 문자열 조합</a:t>
            </a:r>
          </a:p>
        </p:txBody>
      </p:sp>
    </p:spTree>
    <p:extLst>
      <p:ext uri="{BB962C8B-B14F-4D97-AF65-F5344CB8AC3E}">
        <p14:creationId xmlns:p14="http://schemas.microsoft.com/office/powerpoint/2010/main" val="1502462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422640" y="0"/>
            <a:ext cx="3494867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1300" dirty="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endParaRPr lang="ko-KR" altLang="en-US" sz="41300" dirty="0">
              <a:solidFill>
                <a:schemeClr val="accent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476303" y="3343642"/>
            <a:ext cx="4196080" cy="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cxnSpLocks/>
          </p:cNvCxnSpPr>
          <p:nvPr/>
        </p:nvCxnSpPr>
        <p:spPr>
          <a:xfrm>
            <a:off x="3132979" y="5031041"/>
            <a:ext cx="5055772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66457" y="2497258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파이썬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10579" y="4017172"/>
            <a:ext cx="48173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 u="sng" dirty="0">
                <a:solidFill>
                  <a:schemeClr val="bg2">
                    <a:lumMod val="25000"/>
                  </a:schemeClr>
                </a:solidFill>
              </a:rPr>
              <a:t>001. </a:t>
            </a:r>
            <a:r>
              <a:rPr lang="ko-KR" altLang="en-US" sz="2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Spoqa Han Sans"/>
              </a:rPr>
              <a:t>메소드 기반 문자열 조합</a:t>
            </a:r>
          </a:p>
          <a:p>
            <a:endParaRPr lang="ko-KR" altLang="en-US" sz="28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816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C6AD9A-1C0C-4C60-9F89-25551904780A}"/>
              </a:ext>
            </a:extLst>
          </p:cNvPr>
          <p:cNvSpPr txBox="1"/>
          <p:nvPr/>
        </p:nvSpPr>
        <p:spPr>
          <a:xfrm>
            <a:off x="1531591" y="279123"/>
            <a:ext cx="5113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b="1" i="0" dirty="0">
                <a:solidFill>
                  <a:schemeClr val="bg1"/>
                </a:solidFill>
                <a:effectLst/>
                <a:latin typeface="Noto Sans KR"/>
              </a:rPr>
              <a:t>메소드 기반 문자열 조합</a:t>
            </a:r>
            <a:endParaRPr lang="en-US" altLang="ko-KR" sz="3600" b="1" i="0" dirty="0">
              <a:solidFill>
                <a:schemeClr val="bg1"/>
              </a:solidFill>
              <a:effectLst/>
              <a:latin typeface="Noto Sans KR"/>
            </a:endParaRPr>
          </a:p>
        </p:txBody>
      </p:sp>
      <p:sp>
        <p:nvSpPr>
          <p:cNvPr id="7" name="모서리가 둥근 직사각형 11">
            <a:extLst>
              <a:ext uri="{FF2B5EF4-FFF2-40B4-BE49-F238E27FC236}">
                <a16:creationId xmlns:a16="http://schemas.microsoft.com/office/drawing/2014/main" id="{735E8A77-8FF3-4661-9A32-9B1B50B882C5}"/>
              </a:ext>
            </a:extLst>
          </p:cNvPr>
          <p:cNvSpPr/>
          <p:nvPr/>
        </p:nvSpPr>
        <p:spPr>
          <a:xfrm>
            <a:off x="1394046" y="2550725"/>
            <a:ext cx="9769666" cy="4069150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8" name="모서리가 둥근 직사각형 6">
            <a:extLst>
              <a:ext uri="{FF2B5EF4-FFF2-40B4-BE49-F238E27FC236}">
                <a16:creationId xmlns:a16="http://schemas.microsoft.com/office/drawing/2014/main" id="{2E9A00F6-FAEE-4A4F-B859-CB12433AB64B}"/>
              </a:ext>
            </a:extLst>
          </p:cNvPr>
          <p:cNvSpPr/>
          <p:nvPr/>
        </p:nvSpPr>
        <p:spPr>
          <a:xfrm>
            <a:off x="1211166" y="2418645"/>
            <a:ext cx="9769666" cy="4069150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문자열 안에 있는 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{0}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는 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format 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메소드의 첫 번째 전달인자로 대체된다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. </a:t>
            </a:r>
          </a:p>
          <a:p>
            <a:pPr algn="ctr"/>
            <a:r>
              <a:rPr lang="ko-KR" altLang="en-US" sz="20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그리고 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{1}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은 두 번째 전달 인자로 대체되고</a:t>
            </a:r>
            <a:endParaRPr lang="en-US" altLang="ko-KR" sz="2000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Noto Sans Light"/>
            </a:endParaRPr>
          </a:p>
          <a:p>
            <a:pPr algn="ctr"/>
            <a:r>
              <a:rPr lang="ko-KR" altLang="en-US" sz="20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 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{2}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는 세 번째 전달 인자로 대체되어 새 문자열이 생성</a:t>
            </a:r>
            <a:endParaRPr lang="en-US" altLang="ko-KR" sz="2000" dirty="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FBDCD0C-9631-45A1-A8DC-0435A5CB36AC}"/>
              </a:ext>
            </a:extLst>
          </p:cNvPr>
          <p:cNvSpPr/>
          <p:nvPr/>
        </p:nvSpPr>
        <p:spPr>
          <a:xfrm>
            <a:off x="1531591" y="1567891"/>
            <a:ext cx="394046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307C2B-127E-6CC8-F670-FD1A384BB95F}"/>
              </a:ext>
            </a:extLst>
          </p:cNvPr>
          <p:cNvSpPr txBox="1"/>
          <p:nvPr/>
        </p:nvSpPr>
        <p:spPr>
          <a:xfrm>
            <a:off x="2308523" y="1589391"/>
            <a:ext cx="8481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4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String formatting method calls  '</a:t>
            </a:r>
            <a:r>
              <a:rPr lang="ko-KR" altLang="en-US" sz="24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메소드 호출</a:t>
            </a:r>
            <a:r>
              <a:rPr lang="en-US" altLang="ko-KR" sz="24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'</a:t>
            </a:r>
            <a:r>
              <a:rPr lang="ko-KR" altLang="en-US" sz="24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을 통해 문자열 조합</a:t>
            </a:r>
            <a:endParaRPr kumimoji="0" lang="ko-KR" altLang="en-US" sz="24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F927090-4713-DA3B-340B-FB6807ACC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9221" y="2820246"/>
            <a:ext cx="4420217" cy="72400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07AFD5B-9762-7D6C-6B60-D51B8B4DBB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6343" y="5153141"/>
            <a:ext cx="4029637" cy="65731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140DFED-ECF7-148B-3E67-02DEC0FB9B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8277" y="4966213"/>
            <a:ext cx="5182323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070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E608BE-DB04-A0AA-7172-23611FB29D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4EB33E-4B8D-07C7-118D-C9D8E462E48E}"/>
              </a:ext>
            </a:extLst>
          </p:cNvPr>
          <p:cNvSpPr txBox="1"/>
          <p:nvPr/>
        </p:nvSpPr>
        <p:spPr>
          <a:xfrm>
            <a:off x="1531591" y="279123"/>
            <a:ext cx="5113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b="1" i="0" dirty="0">
                <a:solidFill>
                  <a:schemeClr val="bg1"/>
                </a:solidFill>
                <a:effectLst/>
                <a:latin typeface="Noto Sans KR"/>
              </a:rPr>
              <a:t>메소드 기반 문자열 조합</a:t>
            </a:r>
            <a:endParaRPr lang="en-US" altLang="ko-KR" sz="3600" b="1" i="0" dirty="0">
              <a:solidFill>
                <a:schemeClr val="bg1"/>
              </a:solidFill>
              <a:effectLst/>
              <a:latin typeface="Noto Sans KR"/>
            </a:endParaRPr>
          </a:p>
        </p:txBody>
      </p:sp>
      <p:sp>
        <p:nvSpPr>
          <p:cNvPr id="7" name="모서리가 둥근 직사각형 11">
            <a:extLst>
              <a:ext uri="{FF2B5EF4-FFF2-40B4-BE49-F238E27FC236}">
                <a16:creationId xmlns:a16="http://schemas.microsoft.com/office/drawing/2014/main" id="{D73956E3-BDED-D992-6189-321C575C9937}"/>
              </a:ext>
            </a:extLst>
          </p:cNvPr>
          <p:cNvSpPr/>
          <p:nvPr/>
        </p:nvSpPr>
        <p:spPr>
          <a:xfrm>
            <a:off x="1394046" y="1635760"/>
            <a:ext cx="10462674" cy="4984115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8" name="모서리가 둥근 직사각형 6">
            <a:extLst>
              <a:ext uri="{FF2B5EF4-FFF2-40B4-BE49-F238E27FC236}">
                <a16:creationId xmlns:a16="http://schemas.microsoft.com/office/drawing/2014/main" id="{F8E749E9-20AE-5706-FE2A-3CBF03D0723E}"/>
              </a:ext>
            </a:extLst>
          </p:cNvPr>
          <p:cNvSpPr/>
          <p:nvPr/>
        </p:nvSpPr>
        <p:spPr>
          <a:xfrm>
            <a:off x="1211166" y="1503680"/>
            <a:ext cx="10462674" cy="4984115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dirty="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dirty="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26A3A60-D3E1-7953-FE9E-252DB7310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591" y="1770519"/>
            <a:ext cx="5925377" cy="47631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B85A750-0B34-CDC1-67FA-2FBD3A352C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7544" y="2378915"/>
            <a:ext cx="7240010" cy="395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173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A6702-86BB-A38C-A12D-883D06619F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5FE0B2-3BA4-15D1-597B-9CC9B15B9C5F}"/>
              </a:ext>
            </a:extLst>
          </p:cNvPr>
          <p:cNvSpPr txBox="1"/>
          <p:nvPr/>
        </p:nvSpPr>
        <p:spPr>
          <a:xfrm>
            <a:off x="1531591" y="279123"/>
            <a:ext cx="5113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b="1" i="0" dirty="0">
                <a:solidFill>
                  <a:schemeClr val="bg1"/>
                </a:solidFill>
                <a:effectLst/>
                <a:latin typeface="Noto Sans KR"/>
              </a:rPr>
              <a:t>메소드 기반 문자열 조합</a:t>
            </a:r>
            <a:endParaRPr lang="en-US" altLang="ko-KR" sz="3600" b="1" i="0" dirty="0">
              <a:solidFill>
                <a:schemeClr val="bg1"/>
              </a:solidFill>
              <a:effectLst/>
              <a:latin typeface="Noto Sans KR"/>
            </a:endParaRPr>
          </a:p>
        </p:txBody>
      </p:sp>
      <p:sp>
        <p:nvSpPr>
          <p:cNvPr id="7" name="모서리가 둥근 직사각형 11">
            <a:extLst>
              <a:ext uri="{FF2B5EF4-FFF2-40B4-BE49-F238E27FC236}">
                <a16:creationId xmlns:a16="http://schemas.microsoft.com/office/drawing/2014/main" id="{E4036EDC-EB81-35FD-1278-5545799A5664}"/>
              </a:ext>
            </a:extLst>
          </p:cNvPr>
          <p:cNvSpPr/>
          <p:nvPr/>
        </p:nvSpPr>
        <p:spPr>
          <a:xfrm>
            <a:off x="1394046" y="2550725"/>
            <a:ext cx="9769666" cy="4069150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8" name="모서리가 둥근 직사각형 6">
            <a:extLst>
              <a:ext uri="{FF2B5EF4-FFF2-40B4-BE49-F238E27FC236}">
                <a16:creationId xmlns:a16="http://schemas.microsoft.com/office/drawing/2014/main" id="{6ED679AE-507B-F733-63F4-99C662E972E2}"/>
              </a:ext>
            </a:extLst>
          </p:cNvPr>
          <p:cNvSpPr/>
          <p:nvPr/>
        </p:nvSpPr>
        <p:spPr>
          <a:xfrm>
            <a:off x="1211166" y="2418645"/>
            <a:ext cx="9769666" cy="4069150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9F5C8FE-49E0-31DA-96E5-C045AB197FDC}"/>
              </a:ext>
            </a:extLst>
          </p:cNvPr>
          <p:cNvSpPr/>
          <p:nvPr/>
        </p:nvSpPr>
        <p:spPr>
          <a:xfrm>
            <a:off x="1531591" y="1567891"/>
            <a:ext cx="394046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BA9067-4738-683B-FCAC-F08D226B695B}"/>
              </a:ext>
            </a:extLst>
          </p:cNvPr>
          <p:cNvSpPr txBox="1"/>
          <p:nvPr/>
        </p:nvSpPr>
        <p:spPr>
          <a:xfrm>
            <a:off x="2308523" y="1589391"/>
            <a:ext cx="8481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24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좀더 세밀한 문자열 조합</a:t>
            </a:r>
            <a:endParaRPr kumimoji="0" lang="ko-KR" altLang="en-US" sz="24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0328ADE-DB64-A7B6-94BC-A9D5D02E8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046" y="2572554"/>
            <a:ext cx="7573432" cy="23007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C8DED9-9268-0978-361E-515431B089D4}"/>
              </a:ext>
            </a:extLst>
          </p:cNvPr>
          <p:cNvSpPr txBox="1"/>
          <p:nvPr/>
        </p:nvSpPr>
        <p:spPr>
          <a:xfrm>
            <a:off x="4538980" y="5080366"/>
            <a:ext cx="61112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:f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를 붙여주면 된다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.</a:t>
            </a:r>
            <a:endParaRPr lang="ko-KR" altLang="en-US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Spoqa Han Sans"/>
            </a:endParaRPr>
          </a:p>
          <a:p>
            <a:pPr algn="l"/>
            <a:endParaRPr lang="en-US" altLang="ko-KR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Noto Sans Light"/>
            </a:endParaRP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전에는 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%f 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사이에 옵션을 넣어주었지만 지금은 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:f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사이에 옵션을 넣어준다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.</a:t>
            </a:r>
            <a:endParaRPr lang="ko-KR" altLang="en-US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Spoqa Han Sans"/>
            </a:endParaRPr>
          </a:p>
        </p:txBody>
      </p:sp>
    </p:spTree>
    <p:extLst>
      <p:ext uri="{BB962C8B-B14F-4D97-AF65-F5344CB8AC3E}">
        <p14:creationId xmlns:p14="http://schemas.microsoft.com/office/powerpoint/2010/main" val="1885911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탬플릿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CA9AE"/>
      </a:accent1>
      <a:accent2>
        <a:srgbClr val="93C9D4"/>
      </a:accent2>
      <a:accent3>
        <a:srgbClr val="EBE2D9"/>
      </a:accent3>
      <a:accent4>
        <a:srgbClr val="FFC000"/>
      </a:accent4>
      <a:accent5>
        <a:srgbClr val="FECCB3"/>
      </a:accent5>
      <a:accent6>
        <a:srgbClr val="FF9763"/>
      </a:accent6>
      <a:hlink>
        <a:srgbClr val="0563C1"/>
      </a:hlink>
      <a:folHlink>
        <a:srgbClr val="954F72"/>
      </a:folHlink>
    </a:clrScheme>
    <a:fontScheme name="사용자 지정 3">
      <a:majorFont>
        <a:latin typeface="나눔고딕 ExtraBold"/>
        <a:ea typeface="맑은 고딕"/>
        <a:cs typeface=""/>
      </a:majorFont>
      <a:minorFont>
        <a:latin typeface="나눔바른고딕 Ligh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3200" b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4104</TotalTime>
  <Words>159</Words>
  <Application>Microsoft Office PowerPoint</Application>
  <PresentationFormat>와이드스크린</PresentationFormat>
  <Paragraphs>33</Paragraphs>
  <Slides>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HY견고딕</vt:lpstr>
      <vt:lpstr>Noto Sans KR</vt:lpstr>
      <vt:lpstr>Noto Sans Light</vt:lpstr>
      <vt:lpstr>Spoqa Han Sans</vt:lpstr>
      <vt:lpstr>나눔바른고딕</vt:lpstr>
      <vt:lpstr>나눔바른고딕 Light</vt:lpstr>
      <vt:lpstr>맑은 고딕</vt:lpstr>
      <vt:lpstr>Arial</vt:lpstr>
      <vt:lpstr>Office 테마</vt:lpstr>
      <vt:lpstr>너를 위한 파이썬(Python) 메소드 기반 문자열 조합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최웅비</dc:creator>
  <cp:lastModifiedBy>jungsik heo</cp:lastModifiedBy>
  <cp:revision>474</cp:revision>
  <dcterms:created xsi:type="dcterms:W3CDTF">2017-06-16T14:09:50Z</dcterms:created>
  <dcterms:modified xsi:type="dcterms:W3CDTF">2024-12-10T03:24:04Z</dcterms:modified>
</cp:coreProperties>
</file>