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460" r:id="rId5"/>
    <p:sldId id="467" r:id="rId6"/>
    <p:sldId id="468" r:id="rId7"/>
    <p:sldId id="4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DD165-35D1-D1AC-3D6B-8A2584A1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3D991F-ACB7-798A-ABD3-7E4C6383F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762255-8D5C-AD4A-CE31-FA1C8F160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C9618-0240-F307-4A3A-B91FF426C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1FDA8-8370-5FE6-0990-E00BC5706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AB19D6-1C9B-F897-1094-693E20231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1C24F0-E983-58C4-E918-7849AE4D8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EE875-7BA1-420C-3B6D-6303DCFCD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8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79A40-21F4-EFDC-73D7-9697B7CB9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841CD7-6079-C1BC-33EA-8A55D8433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890A27-078F-939A-535D-CBBC5AEA6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835B6-79A1-789B-C59A-3376B6AE7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DF752-DC6C-FC0D-EE86-AEEC69286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EFA2E8-59A1-BE28-D748-4BC019E69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CC33EB-3428-EAA3-4332-0C252F2A6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306B3-87F9-574E-4ACE-FDD9678D4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1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6314" y="3839617"/>
            <a:ext cx="1849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</a:t>
            </a:r>
            <a:r>
              <a:rPr lang="en-US" altLang="ko-KR" sz="2800" u="sng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2800" u="sng" dirty="0">
                <a:solidFill>
                  <a:srgbClr val="222222"/>
                </a:solidFill>
                <a:highlight>
                  <a:srgbClr val="FFFFFF"/>
                </a:highlight>
                <a:latin typeface="Spoqa Han Sans"/>
              </a:rPr>
              <a:t>상속</a:t>
            </a:r>
            <a:endParaRPr lang="ko-KR" altLang="en-US" sz="2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C31FF-784A-4EB0-6693-6DD8EAC7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843B7-CB0F-D440-AF1D-CCCF1F8E39F7}"/>
              </a:ext>
            </a:extLst>
          </p:cNvPr>
          <p:cNvSpPr txBox="1"/>
          <p:nvPr/>
        </p:nvSpPr>
        <p:spPr>
          <a:xfrm>
            <a:off x="1531591" y="279123"/>
            <a:ext cx="5471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부모클래스와 자식 클래스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94898A8-21C0-CBF8-B794-4B60DFCFFCB4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87834348-B3BA-D562-2DD9-B8BB08F88365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61F126-CE5E-2F33-9293-B7D8E09EC546}"/>
              </a:ext>
            </a:extLst>
          </p:cNvPr>
          <p:cNvSpPr/>
          <p:nvPr/>
        </p:nvSpPr>
        <p:spPr>
          <a:xfrm>
            <a:off x="2557751" y="1537411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3BD7D-8285-8505-1B5A-1A31E530ECFE}"/>
              </a:ext>
            </a:extLst>
          </p:cNvPr>
          <p:cNvSpPr txBox="1"/>
          <p:nvPr/>
        </p:nvSpPr>
        <p:spPr>
          <a:xfrm>
            <a:off x="3334683" y="1558911"/>
            <a:ext cx="718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1" dirty="0" err="1">
                <a:solidFill>
                  <a:srgbClr val="555555"/>
                </a:solidFill>
                <a:effectLst/>
                <a:latin typeface="Noto Sans Light"/>
              </a:rPr>
              <a:t>파이썬의</a:t>
            </a:r>
            <a:r>
              <a:rPr lang="ko-KR" altLang="en-US" sz="2400" b="1" i="1" dirty="0">
                <a:solidFill>
                  <a:srgbClr val="555555"/>
                </a:solidFill>
                <a:effectLst/>
                <a:latin typeface="Noto Sans Light"/>
              </a:rPr>
              <a:t> 클래스와 객체는 조금 독특한 부분이 있다</a:t>
            </a:r>
            <a:r>
              <a:rPr lang="en-US" altLang="ko-KR" sz="2400" b="1" i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F9BCE1-BE8E-A685-2F36-CF6AEE7D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51" y="2524138"/>
            <a:ext cx="2734057" cy="3858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F4370-24A7-FD0B-19F1-CF9AD1117B2B}"/>
              </a:ext>
            </a:extLst>
          </p:cNvPr>
          <p:cNvSpPr txBox="1"/>
          <p:nvPr/>
        </p:nvSpPr>
        <p:spPr>
          <a:xfrm>
            <a:off x="4869592" y="2848385"/>
            <a:ext cx="6111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class A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class Z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있고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Z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상속한다면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받음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  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가지고 있는 메서드들을 가지고 오고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또 새로운 메서드를 추가할 수도이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F00D2-73BB-8EEC-B3FD-817D33960CE9}"/>
              </a:ext>
            </a:extLst>
          </p:cNvPr>
          <p:cNvSpPr txBox="1"/>
          <p:nvPr/>
        </p:nvSpPr>
        <p:spPr>
          <a:xfrm>
            <a:off x="4869592" y="4847913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클래스   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: 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부모 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슈퍼 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상위클래스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Z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클래스   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: 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자식 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서브 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하위 클래스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652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C5CD2-52B4-D775-F829-9FDDFBCE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F077F6-0278-680D-276B-1FE7325896D3}"/>
              </a:ext>
            </a:extLst>
          </p:cNvPr>
          <p:cNvSpPr txBox="1"/>
          <p:nvPr/>
        </p:nvSpPr>
        <p:spPr>
          <a:xfrm>
            <a:off x="1531591" y="279123"/>
            <a:ext cx="562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오버라이딩과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super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C2B1A1B1-C79D-E5AA-06BF-74C305DEA52C}"/>
              </a:ext>
            </a:extLst>
          </p:cNvPr>
          <p:cNvSpPr/>
          <p:nvPr/>
        </p:nvSpPr>
        <p:spPr>
          <a:xfrm>
            <a:off x="1394046" y="2550725"/>
            <a:ext cx="10371234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07ED2B0A-848B-65D3-EA5C-8CA68D1B7925}"/>
              </a:ext>
            </a:extLst>
          </p:cNvPr>
          <p:cNvSpPr/>
          <p:nvPr/>
        </p:nvSpPr>
        <p:spPr>
          <a:xfrm>
            <a:off x="1211166" y="2418645"/>
            <a:ext cx="10371234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6008C0E-F83F-0BBF-FF05-5B6C951246EF}"/>
              </a:ext>
            </a:extLst>
          </p:cNvPr>
          <p:cNvSpPr/>
          <p:nvPr/>
        </p:nvSpPr>
        <p:spPr>
          <a:xfrm>
            <a:off x="2557751" y="1537411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68FD32-DDF7-6D76-34AB-87E677BE70B5}"/>
              </a:ext>
            </a:extLst>
          </p:cNvPr>
          <p:cNvSpPr txBox="1"/>
          <p:nvPr/>
        </p:nvSpPr>
        <p:spPr>
          <a:xfrm>
            <a:off x="3070523" y="1557380"/>
            <a:ext cx="718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1" dirty="0" err="1">
                <a:solidFill>
                  <a:srgbClr val="555555"/>
                </a:solidFill>
                <a:effectLst/>
                <a:latin typeface="Noto Sans Light"/>
              </a:rPr>
              <a:t>파이썬의</a:t>
            </a:r>
            <a:r>
              <a:rPr lang="ko-KR" altLang="en-US" sz="2400" b="1" i="1" dirty="0">
                <a:solidFill>
                  <a:srgbClr val="555555"/>
                </a:solidFill>
                <a:effectLst/>
                <a:latin typeface="Noto Sans Light"/>
              </a:rPr>
              <a:t> 클래스와 객체는 조금 독특한 부분이 있다</a:t>
            </a:r>
            <a:r>
              <a:rPr lang="en-US" altLang="ko-KR" sz="2400" b="1" i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52B283-8D09-FD4D-11D0-29FBA93D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318" y="3016659"/>
            <a:ext cx="3372321" cy="2572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47EA7F-5CD8-38BF-2D69-0F4A7566C132}"/>
              </a:ext>
            </a:extLst>
          </p:cNvPr>
          <p:cNvSpPr txBox="1"/>
          <p:nvPr/>
        </p:nvSpPr>
        <p:spPr>
          <a:xfrm>
            <a:off x="5101545" y="2894739"/>
            <a:ext cx="5696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오버라이딩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 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이 경우 상속받으면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Son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객체의 안에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2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개의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run 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메서드가 존재한다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63947-FFFF-FE1E-4D8F-B3B7AEFC7F22}"/>
              </a:ext>
            </a:extLst>
          </p:cNvPr>
          <p:cNvSpPr txBox="1"/>
          <p:nvPr/>
        </p:nvSpPr>
        <p:spPr>
          <a:xfrm>
            <a:off x="5218899" y="3940670"/>
            <a:ext cx="6111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자신이 정의한 것 여기서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run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실행하면 아빠의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run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가려져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run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실행이 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 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여기서 가려진 부모의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run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실행하고 싶다면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super().run()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이렇게 해주면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실행이된다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super()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로 부모의 것을 불러오는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그럼 굳이 왜 상속을 받는지 잘 모를 수 있겠지만 이건 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기능 보강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위해서 필요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82078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E7BDE-0F80-08AA-BF80-3E615C45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EF0DB-D7E3-C646-4C16-F2714ACB3105}"/>
              </a:ext>
            </a:extLst>
          </p:cNvPr>
          <p:cNvSpPr txBox="1"/>
          <p:nvPr/>
        </p:nvSpPr>
        <p:spPr>
          <a:xfrm>
            <a:off x="1531591" y="279123"/>
            <a:ext cx="562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오버라이딩과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super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2A4770A0-BAAC-5EBE-F5AA-FDDADE1F1BC0}"/>
              </a:ext>
            </a:extLst>
          </p:cNvPr>
          <p:cNvSpPr/>
          <p:nvPr/>
        </p:nvSpPr>
        <p:spPr>
          <a:xfrm>
            <a:off x="1394046" y="2550725"/>
            <a:ext cx="10371234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AF04AFA8-60E5-4AE4-5570-DB9C8756AB91}"/>
              </a:ext>
            </a:extLst>
          </p:cNvPr>
          <p:cNvSpPr/>
          <p:nvPr/>
        </p:nvSpPr>
        <p:spPr>
          <a:xfrm>
            <a:off x="1211166" y="2418645"/>
            <a:ext cx="10371234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A76F322-FCD4-2C92-44C7-C80A8B017550}"/>
              </a:ext>
            </a:extLst>
          </p:cNvPr>
          <p:cNvSpPr/>
          <p:nvPr/>
        </p:nvSpPr>
        <p:spPr>
          <a:xfrm>
            <a:off x="2557751" y="1537411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C8426-54D8-84B7-D5D8-9A759B8F28B2}"/>
              </a:ext>
            </a:extLst>
          </p:cNvPr>
          <p:cNvSpPr txBox="1"/>
          <p:nvPr/>
        </p:nvSpPr>
        <p:spPr>
          <a:xfrm>
            <a:off x="3070523" y="1557380"/>
            <a:ext cx="718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1" dirty="0" err="1">
                <a:solidFill>
                  <a:srgbClr val="555555"/>
                </a:solidFill>
                <a:effectLst/>
                <a:latin typeface="Noto Sans Light"/>
              </a:rPr>
              <a:t>파이썬의</a:t>
            </a:r>
            <a:r>
              <a:rPr lang="ko-KR" altLang="en-US" sz="2400" b="1" i="1" dirty="0">
                <a:solidFill>
                  <a:srgbClr val="555555"/>
                </a:solidFill>
                <a:effectLst/>
                <a:latin typeface="Noto Sans Light"/>
              </a:rPr>
              <a:t> 클래스와 객체는 조금 독특한 부분이 있다</a:t>
            </a:r>
            <a:r>
              <a:rPr lang="en-US" altLang="ko-KR" sz="2400" b="1" i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7DDFE3-944E-C26E-B0BC-77022BE6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23" y="2650971"/>
            <a:ext cx="679227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AD8E6-E800-8F4B-8B32-38680677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E3B50-1FA6-B930-6D95-E0D6FAB3E66C}"/>
              </a:ext>
            </a:extLst>
          </p:cNvPr>
          <p:cNvSpPr txBox="1"/>
          <p:nvPr/>
        </p:nvSpPr>
        <p:spPr>
          <a:xfrm>
            <a:off x="1531591" y="279123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</a:t>
            </a:r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init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메소드의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오버라이딩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3832B4FE-8742-FD79-98DC-E2DCEEAAB1A9}"/>
              </a:ext>
            </a:extLst>
          </p:cNvPr>
          <p:cNvSpPr/>
          <p:nvPr/>
        </p:nvSpPr>
        <p:spPr>
          <a:xfrm>
            <a:off x="1394046" y="2550725"/>
            <a:ext cx="10371234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CCA4A103-C158-81EF-0698-77E221DEC3F6}"/>
              </a:ext>
            </a:extLst>
          </p:cNvPr>
          <p:cNvSpPr/>
          <p:nvPr/>
        </p:nvSpPr>
        <p:spPr>
          <a:xfrm>
            <a:off x="1211166" y="2418645"/>
            <a:ext cx="10371234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2EF66FD-625B-A494-1DD4-49A38A6B98AE}"/>
              </a:ext>
            </a:extLst>
          </p:cNvPr>
          <p:cNvSpPr/>
          <p:nvPr/>
        </p:nvSpPr>
        <p:spPr>
          <a:xfrm>
            <a:off x="2212311" y="152020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F5B99-844E-6F59-58AF-C59FBF55AF3A}"/>
              </a:ext>
            </a:extLst>
          </p:cNvPr>
          <p:cNvSpPr txBox="1"/>
          <p:nvPr/>
        </p:nvSpPr>
        <p:spPr>
          <a:xfrm>
            <a:off x="2811780" y="1618232"/>
            <a:ext cx="852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자식 클래스의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의무중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하나는 부모의 변수들을 적절히 초기화 시켜줘야 한다는 것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E95A9-C9C4-F095-9479-4CFA10272DFE}"/>
              </a:ext>
            </a:extLst>
          </p:cNvPr>
          <p:cNvSpPr txBox="1"/>
          <p:nvPr/>
        </p:nvSpPr>
        <p:spPr>
          <a:xfrm>
            <a:off x="5389880" y="3838803"/>
            <a:ext cx="6111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상속받아서 자식클래스를 생성할 때 자식 클래스의 변수들만 초기화 시켜주면 안되고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 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부모의 변수들까지 인자로 받아서 초기화를 같이 시켜주어야 한다는 것이다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16CD2A-B933-B95F-4EB2-A7F703C7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38" y="2680342"/>
            <a:ext cx="6325483" cy="10288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834C73-B02C-EBDE-CE72-18052D62C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277" y="4777120"/>
            <a:ext cx="5306165" cy="8478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B72D2B-29A1-74B8-B895-378383F8B2C9}"/>
              </a:ext>
            </a:extLst>
          </p:cNvPr>
          <p:cNvSpPr txBox="1"/>
          <p:nvPr/>
        </p:nvSpPr>
        <p:spPr>
          <a:xfrm>
            <a:off x="2499579" y="5727045"/>
            <a:ext cx="9001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부모의 생성자 함수는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init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id,f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일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따라서 자식이 이를 적절히 초기화 시켜주어야 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 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선택이 아니라 필수이다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5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295</Words>
  <Application>Microsoft Office PowerPoint</Application>
  <PresentationFormat>와이드스크린</PresentationFormat>
  <Paragraphs>45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상속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476</cp:revision>
  <dcterms:created xsi:type="dcterms:W3CDTF">2017-06-16T14:09:50Z</dcterms:created>
  <dcterms:modified xsi:type="dcterms:W3CDTF">2024-12-10T04:06:15Z</dcterms:modified>
</cp:coreProperties>
</file>