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3" r:id="rId4"/>
    <p:sldId id="476" r:id="rId5"/>
    <p:sldId id="484" r:id="rId6"/>
    <p:sldId id="485" r:id="rId7"/>
    <p:sldId id="486" r:id="rId8"/>
    <p:sldId id="488" r:id="rId9"/>
    <p:sldId id="48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C9D4"/>
    <a:srgbClr val="FECCB3"/>
    <a:srgbClr val="EBE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08" autoAdjust="0"/>
    <p:restoredTop sz="88820" autoAdjust="0"/>
  </p:normalViewPr>
  <p:slideViewPr>
    <p:cSldViewPr snapToGrid="0">
      <p:cViewPr varScale="1">
        <p:scale>
          <a:sx n="94" d="100"/>
          <a:sy n="94" d="100"/>
        </p:scale>
        <p:origin x="102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9C5A5-FB7C-4404-8A54-1ABAD078A83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DFDED-2E9F-41DA-A9FA-780DFF419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4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https://wikidocs.net/91520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391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2822B-D0B7-092E-FA09-B38814EF1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5F08D2C-89FC-4214-D96E-A14DAECE6A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0F0C478-D61A-4229-2DB2-9EFA6207F6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https://xangmin.tistory.com/158</a:t>
            </a:r>
          </a:p>
          <a:p>
            <a:r>
              <a:rPr lang="en-US" altLang="ko-KR" dirty="0"/>
              <a:t>https://dojang.io/mod/page/view.php?id=2476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76AD5B-7599-7995-0DA3-5B949B7B5B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846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F4B49-A645-B0E1-707E-DEFEB9EBB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86BB277-80B0-B71E-109C-4206CC902B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DE7857C-1919-64C2-D50B-31950BE118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https://xangmin.tistory.com/158</a:t>
            </a:r>
          </a:p>
          <a:p>
            <a:r>
              <a:rPr lang="en-US" altLang="ko-KR" dirty="0"/>
              <a:t>https://dojang.io/mod/page/view.php?id=2476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7CBEA1-59AB-9C6F-327A-1F6B7F740B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936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46C41-585A-19C8-B815-A2265359A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944497A-A211-7ED5-282F-480089167E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B403E00-6FC7-A2A6-DD99-0D0F7A12C7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https://jhryu1208.github.io/posts/python-class7/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237749-9337-1F66-9B8D-09E313D22F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613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5B3F7-E93D-0CBE-398C-DF7698CE9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61B560C-52DC-4E90-6DDB-35443C2B15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713497A-D863-F552-3090-530E4F8FBE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https://jhryu1208.github.io/posts/python-class7/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C2025-43F1-C4AE-1A40-87049EC533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621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413CB-DDD9-63FA-244A-7B56D4D37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BE954F4-6564-A3DA-B4B0-5F3A24FE6A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C3ACF49-B061-3E7F-3A19-34EB043175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BFA82D-E283-8CC0-1419-8E939A4D64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382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0F62DC-3DD6-4B87-AE68-2B5E118A7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5D11426-14E6-BF59-8E27-2C843DE1DA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6E39779-4A6D-5DEA-FF5F-E447586CFF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0F8F34-0C18-6266-7AE1-1F80021106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243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0"/>
          </p:nvPr>
        </p:nvSpPr>
        <p:spPr>
          <a:xfrm>
            <a:off x="838200" y="2041525"/>
            <a:ext cx="105156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0830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500325" y="302895"/>
            <a:ext cx="10515600" cy="7194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1797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5" name="직선 연결선 4"/>
          <p:cNvCxnSpPr/>
          <p:nvPr userDrawn="1"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8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569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7" name="직선 연결선 66"/>
          <p:cNvCxnSpPr/>
          <p:nvPr/>
        </p:nvCxnSpPr>
        <p:spPr>
          <a:xfrm>
            <a:off x="1282007" y="3297382"/>
            <a:ext cx="530352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제목 1"/>
          <p:cNvSpPr>
            <a:spLocks noGrp="1"/>
          </p:cNvSpPr>
          <p:nvPr>
            <p:ph type="title"/>
          </p:nvPr>
        </p:nvSpPr>
        <p:spPr>
          <a:xfrm>
            <a:off x="296292" y="1732917"/>
            <a:ext cx="6794696" cy="1280159"/>
          </a:xfrm>
        </p:spPr>
        <p:txBody>
          <a:bodyPr/>
          <a:lstStyle/>
          <a:p>
            <a:pPr algn="ctr"/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너를 위한 파이썬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(Python)</a:t>
            </a:r>
            <a:b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프로퍼티</a:t>
            </a:r>
          </a:p>
        </p:txBody>
      </p:sp>
      <p:sp>
        <p:nvSpPr>
          <p:cNvPr id="71" name="텍스트 개체 틀 70"/>
          <p:cNvSpPr>
            <a:spLocks noGrp="1"/>
          </p:cNvSpPr>
          <p:nvPr>
            <p:ph type="body" sz="quarter" idx="10"/>
          </p:nvPr>
        </p:nvSpPr>
        <p:spPr>
          <a:xfrm>
            <a:off x="1155007" y="3844925"/>
            <a:ext cx="5430520" cy="462914"/>
          </a:xfrm>
        </p:spPr>
        <p:txBody>
          <a:bodyPr/>
          <a:lstStyle/>
          <a:p>
            <a:pPr algn="ctr"/>
            <a:r>
              <a:rPr lang="ko-KR" altLang="en-US" sz="1800" dirty="0">
                <a:latin typeface="+mn-ea"/>
              </a:rPr>
              <a:t>강사 </a:t>
            </a:r>
            <a:r>
              <a:rPr lang="en-US" altLang="ko-KR" sz="1800" dirty="0">
                <a:latin typeface="+mn-ea"/>
              </a:rPr>
              <a:t>: </a:t>
            </a:r>
            <a:r>
              <a:rPr lang="ko-KR" altLang="en-US" sz="1800" dirty="0" err="1">
                <a:latin typeface="+mn-ea"/>
              </a:rPr>
              <a:t>쿵스보이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얼짱 뮤지션</a:t>
            </a:r>
            <a:r>
              <a:rPr lang="en-US" altLang="ko-KR" sz="1800" dirty="0">
                <a:latin typeface="+mn-ea"/>
              </a:rPr>
              <a:t>)</a:t>
            </a:r>
            <a:endParaRPr lang="ko-KR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420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278384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65172" y="317083"/>
            <a:ext cx="1453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</a:t>
            </a:r>
            <a:r>
              <a:rPr lang="ko-KR" altLang="en-US" sz="4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례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0820" y="1148080"/>
            <a:ext cx="23622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783840" y="0"/>
            <a:ext cx="94081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280122" y="1505866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001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80119" y="2654784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002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80118" y="3809283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003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36990" y="2689207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9530105" y="3282811"/>
            <a:ext cx="1002625" cy="1002625"/>
            <a:chOff x="7843891" y="896970"/>
            <a:chExt cx="1002625" cy="1002625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59" name="타원 58"/>
            <p:cNvSpPr/>
            <p:nvPr/>
          </p:nvSpPr>
          <p:spPr>
            <a:xfrm>
              <a:off x="7910432" y="972344"/>
              <a:ext cx="861703" cy="8617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843891" y="896970"/>
              <a:ext cx="1002625" cy="1002625"/>
            </a:xfrm>
            <a:prstGeom prst="rect">
              <a:avLst/>
            </a:prstGeom>
          </p:spPr>
        </p:pic>
      </p:grpSp>
      <p:grpSp>
        <p:nvGrpSpPr>
          <p:cNvPr id="61" name="그룹 60"/>
          <p:cNvGrpSpPr/>
          <p:nvPr/>
        </p:nvGrpSpPr>
        <p:grpSpPr>
          <a:xfrm>
            <a:off x="9119238" y="1331958"/>
            <a:ext cx="1126436" cy="1161619"/>
            <a:chOff x="9235480" y="796119"/>
            <a:chExt cx="1126436" cy="1161619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2" name="타원 61"/>
            <p:cNvSpPr/>
            <p:nvPr/>
          </p:nvSpPr>
          <p:spPr>
            <a:xfrm>
              <a:off x="9235480" y="796119"/>
              <a:ext cx="1126436" cy="116161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6476">
              <a:off x="9330610" y="874558"/>
              <a:ext cx="903180" cy="903180"/>
            </a:xfrm>
            <a:prstGeom prst="rect">
              <a:avLst/>
            </a:prstGeom>
          </p:spPr>
        </p:pic>
      </p:grpSp>
      <p:grpSp>
        <p:nvGrpSpPr>
          <p:cNvPr id="64" name="그룹 63"/>
          <p:cNvGrpSpPr/>
          <p:nvPr/>
        </p:nvGrpSpPr>
        <p:grpSpPr>
          <a:xfrm>
            <a:off x="10532730" y="2216387"/>
            <a:ext cx="945641" cy="945641"/>
            <a:chOff x="10598624" y="1250741"/>
            <a:chExt cx="1554480" cy="1554480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5" name="타원 64"/>
            <p:cNvSpPr/>
            <p:nvPr/>
          </p:nvSpPr>
          <p:spPr>
            <a:xfrm>
              <a:off x="10598624" y="1250741"/>
              <a:ext cx="1554480" cy="15544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6085" flipH="1">
              <a:off x="10659225" y="1313972"/>
              <a:ext cx="1428019" cy="1428019"/>
            </a:xfrm>
            <a:prstGeom prst="rect">
              <a:avLst/>
            </a:prstGeom>
          </p:spPr>
        </p:pic>
      </p:grpSp>
      <p:grpSp>
        <p:nvGrpSpPr>
          <p:cNvPr id="67" name="그룹 66"/>
          <p:cNvGrpSpPr/>
          <p:nvPr/>
        </p:nvGrpSpPr>
        <p:grpSpPr>
          <a:xfrm rot="20306595">
            <a:off x="10624080" y="4282562"/>
            <a:ext cx="759741" cy="759741"/>
            <a:chOff x="7234606" y="2818164"/>
            <a:chExt cx="1299384" cy="1299384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8" name="타원 67"/>
            <p:cNvSpPr/>
            <p:nvPr/>
          </p:nvSpPr>
          <p:spPr>
            <a:xfrm>
              <a:off x="7234606" y="2818164"/>
              <a:ext cx="1299384" cy="129938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68018">
              <a:off x="7348859" y="2906585"/>
              <a:ext cx="1028390" cy="1028390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>
            <a:off x="10452677" y="43225"/>
            <a:ext cx="1384615" cy="1421211"/>
            <a:chOff x="6525279" y="4005131"/>
            <a:chExt cx="1384615" cy="1421211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71" name="타원 70"/>
            <p:cNvSpPr/>
            <p:nvPr/>
          </p:nvSpPr>
          <p:spPr>
            <a:xfrm rot="20906056">
              <a:off x="6536395" y="4005131"/>
              <a:ext cx="1373499" cy="142121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2" name="그룹 71"/>
            <p:cNvGrpSpPr/>
            <p:nvPr/>
          </p:nvGrpSpPr>
          <p:grpSpPr>
            <a:xfrm rot="21039598">
              <a:off x="6525279" y="4253758"/>
              <a:ext cx="1271708" cy="937561"/>
              <a:chOff x="8426887" y="595056"/>
              <a:chExt cx="1484025" cy="1094091"/>
            </a:xfrm>
          </p:grpSpPr>
          <p:pic>
            <p:nvPicPr>
              <p:cNvPr id="73" name="그림 7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26887" y="595056"/>
                <a:ext cx="965288" cy="965288"/>
              </a:xfrm>
              <a:prstGeom prst="rect">
                <a:avLst/>
              </a:prstGeom>
            </p:spPr>
          </p:pic>
          <p:pic>
            <p:nvPicPr>
              <p:cNvPr id="74" name="그림 7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7929" y="644056"/>
                <a:ext cx="702983" cy="702983"/>
              </a:xfrm>
              <a:prstGeom prst="rect">
                <a:avLst/>
              </a:prstGeom>
            </p:spPr>
          </p:pic>
          <p:pic>
            <p:nvPicPr>
              <p:cNvPr id="75" name="그림 7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85081" y="1318496"/>
                <a:ext cx="370651" cy="370651"/>
              </a:xfrm>
              <a:prstGeom prst="rect">
                <a:avLst/>
              </a:prstGeom>
            </p:spPr>
          </p:pic>
        </p:grpSp>
      </p:grpSp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866"/>
          <a:stretch/>
        </p:blipFill>
        <p:spPr>
          <a:xfrm>
            <a:off x="9530105" y="5088077"/>
            <a:ext cx="2307788" cy="1780083"/>
          </a:xfrm>
          <a:prstGeom prst="rect">
            <a:avLst/>
          </a:prstGeom>
        </p:spPr>
      </p:pic>
      <p:cxnSp>
        <p:nvCxnSpPr>
          <p:cNvPr id="78" name="직선 연결선 77"/>
          <p:cNvCxnSpPr/>
          <p:nvPr/>
        </p:nvCxnSpPr>
        <p:spPr>
          <a:xfrm>
            <a:off x="3367206" y="1896411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3377366" y="3048733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3367206" y="4210461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157D04D-67E5-41EA-95DA-C4B2AA7A093E}"/>
              </a:ext>
            </a:extLst>
          </p:cNvPr>
          <p:cNvSpPr txBox="1"/>
          <p:nvPr/>
        </p:nvSpPr>
        <p:spPr>
          <a:xfrm>
            <a:off x="4167752" y="150586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프로퍼티</a:t>
            </a:r>
          </a:p>
        </p:txBody>
      </p:sp>
    </p:spTree>
    <p:extLst>
      <p:ext uri="{BB962C8B-B14F-4D97-AF65-F5344CB8AC3E}">
        <p14:creationId xmlns:p14="http://schemas.microsoft.com/office/powerpoint/2010/main" val="1502462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22640" y="0"/>
            <a:ext cx="34948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41300" dirty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476303" y="3343642"/>
            <a:ext cx="4196080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3132979" y="5031041"/>
            <a:ext cx="505577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66457" y="249725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파이썬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02848" y="3925732"/>
            <a:ext cx="38446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u="sng" dirty="0">
                <a:solidFill>
                  <a:schemeClr val="bg2">
                    <a:lumMod val="25000"/>
                  </a:schemeClr>
                </a:solidFill>
              </a:rPr>
              <a:t>001. </a:t>
            </a:r>
            <a:r>
              <a:rPr lang="ko-KR" altLang="en-US" sz="2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Spoqa Han Sans"/>
              </a:rPr>
              <a:t>프로퍼티</a:t>
            </a:r>
          </a:p>
          <a:p>
            <a:endParaRPr lang="ko-KR" altLang="en-US" sz="2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81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A31B67-C869-13A5-52C0-AE50F9205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32A0DE-7135-4608-F8D3-8E78DA856F57}"/>
              </a:ext>
            </a:extLst>
          </p:cNvPr>
          <p:cNvSpPr txBox="1"/>
          <p:nvPr/>
        </p:nvSpPr>
        <p:spPr>
          <a:xfrm>
            <a:off x="1531591" y="279123"/>
            <a:ext cx="3997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프로퍼티</a:t>
            </a:r>
            <a:r>
              <a:rPr lang="en-US" altLang="ko-KR" sz="3600" b="1" i="0" dirty="0">
                <a:solidFill>
                  <a:schemeClr val="bg1"/>
                </a:solidFill>
                <a:effectLst/>
                <a:latin typeface="Noto Sans KR"/>
              </a:rPr>
              <a:t>(property)</a:t>
            </a: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7DC0D5CB-0FB4-6115-CA08-C57DA021DB8B}"/>
              </a:ext>
            </a:extLst>
          </p:cNvPr>
          <p:cNvSpPr/>
          <p:nvPr/>
        </p:nvSpPr>
        <p:spPr>
          <a:xfrm>
            <a:off x="1308320" y="2123440"/>
            <a:ext cx="10255029" cy="4587517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3932A859-4ABC-F615-9D01-4087239C4205}"/>
              </a:ext>
            </a:extLst>
          </p:cNvPr>
          <p:cNvSpPr/>
          <p:nvPr/>
        </p:nvSpPr>
        <p:spPr>
          <a:xfrm>
            <a:off x="1239520" y="2123440"/>
            <a:ext cx="10255029" cy="4455437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408C845-2829-51C2-FC19-4F63EF965CC5}"/>
              </a:ext>
            </a:extLst>
          </p:cNvPr>
          <p:cNvSpPr/>
          <p:nvPr/>
        </p:nvSpPr>
        <p:spPr>
          <a:xfrm>
            <a:off x="4339481" y="1424180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A8F2F2-A066-5510-FEF6-06DEDBBB313F}"/>
              </a:ext>
            </a:extLst>
          </p:cNvPr>
          <p:cNvSpPr txBox="1"/>
          <p:nvPr/>
        </p:nvSpPr>
        <p:spPr>
          <a:xfrm>
            <a:off x="5013634" y="1424180"/>
            <a:ext cx="2931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b="1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안전하게 접근하기</a:t>
            </a:r>
            <a:endParaRPr lang="ko-KR" altLang="en-US" sz="2400" b="0" i="0" dirty="0">
              <a:solidFill>
                <a:srgbClr val="5C5C5C"/>
              </a:solidFill>
              <a:effectLst/>
              <a:highlight>
                <a:srgbClr val="FFFFFF"/>
              </a:highlight>
              <a:latin typeface="Spoqa Han San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61659E-07E2-0F5A-E5FE-8748768B1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285" y="2491455"/>
            <a:ext cx="3667637" cy="2686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F13622-5ED3-004C-31D7-6B461D50C1C4}"/>
              </a:ext>
            </a:extLst>
          </p:cNvPr>
          <p:cNvSpPr txBox="1"/>
          <p:nvPr/>
        </p:nvSpPr>
        <p:spPr>
          <a:xfrm>
            <a:off x="5314087" y="3596363"/>
            <a:ext cx="61112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위 코드에서 마지막 줄에 있는</a:t>
            </a:r>
            <a:r>
              <a:rPr lang="ko-KR" altLang="en-US" b="1" i="0" dirty="0">
                <a:solidFill>
                  <a:srgbClr val="006DD7"/>
                </a:solidFill>
                <a:effectLst/>
                <a:latin typeface="AppleSDGothicNeo"/>
              </a:rPr>
              <a:t> </a:t>
            </a:r>
            <a:r>
              <a:rPr lang="en-US" altLang="ko-KR" b="1" i="0" dirty="0" err="1">
                <a:solidFill>
                  <a:srgbClr val="006DD7"/>
                </a:solidFill>
                <a:effectLst/>
                <a:latin typeface="AppleSDGothicNeo"/>
              </a:rPr>
              <a:t>citizen.age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 이 부분이 실행될 때 </a:t>
            </a:r>
            <a:r>
              <a:rPr lang="en-US" altLang="ko-KR" b="1" i="0" dirty="0">
                <a:solidFill>
                  <a:srgbClr val="006DD7"/>
                </a:solidFill>
                <a:effectLst/>
                <a:latin typeface="AppleSDGothicNeo"/>
              </a:rPr>
              <a:t>age</a:t>
            </a:r>
            <a:r>
              <a:rPr lang="ko-KR" altLang="en-US" b="0" i="0" dirty="0">
                <a:solidFill>
                  <a:srgbClr val="006DD7"/>
                </a:solidFill>
                <a:effectLst/>
                <a:latin typeface="AppleSDGothicNeo"/>
              </a:rPr>
              <a:t>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변수의 값을 읽는 것이 아니라 바로 아래의 </a:t>
            </a:r>
            <a:r>
              <a:rPr lang="en-US" altLang="ko-KR" b="1" i="0" dirty="0">
                <a:solidFill>
                  <a:srgbClr val="006DD7"/>
                </a:solidFill>
                <a:effectLst/>
                <a:latin typeface="AppleSDGothicNeo"/>
              </a:rPr>
              <a:t>age</a:t>
            </a:r>
            <a:r>
              <a:rPr lang="ko-KR" altLang="en-US" b="0" i="0" dirty="0">
                <a:solidFill>
                  <a:srgbClr val="006DD7"/>
                </a:solidFill>
                <a:effectLst/>
                <a:latin typeface="AppleSDGothicNeo"/>
              </a:rPr>
              <a:t>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메소드가 실행된다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 </a:t>
            </a:r>
            <a:r>
              <a:rPr lang="en-US" altLang="ko-KR" b="1" i="0" dirty="0">
                <a:solidFill>
                  <a:srgbClr val="006DD7"/>
                </a:solidFill>
                <a:effectLst/>
                <a:latin typeface="AppleSDGothicNeo"/>
              </a:rPr>
              <a:t>age</a:t>
            </a:r>
            <a:r>
              <a:rPr lang="ko-KR" altLang="en-US" b="0" i="0" dirty="0">
                <a:solidFill>
                  <a:srgbClr val="006DD7"/>
                </a:solidFill>
                <a:effectLst/>
                <a:latin typeface="AppleSDGothicNeo"/>
              </a:rPr>
              <a:t>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메소드 위에 붙은 </a:t>
            </a:r>
            <a:r>
              <a:rPr lang="en-US" altLang="ko-KR" b="1" i="0" dirty="0">
                <a:solidFill>
                  <a:srgbClr val="006DD7"/>
                </a:solidFill>
                <a:effectLst/>
                <a:latin typeface="AppleSDGothicNeo"/>
              </a:rPr>
              <a:t>@property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 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AppleSDGothicNeo"/>
              </a:rPr>
              <a:t>데코레이터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 때문이다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8EF454D-4D51-2218-8AF7-3920EE635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6531" y="5441076"/>
            <a:ext cx="2152950" cy="68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735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55F63-2D31-6403-8826-883AE1828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206D20-8710-7FF2-BF2D-C47495535010}"/>
              </a:ext>
            </a:extLst>
          </p:cNvPr>
          <p:cNvSpPr txBox="1"/>
          <p:nvPr/>
        </p:nvSpPr>
        <p:spPr>
          <a:xfrm>
            <a:off x="1531591" y="279123"/>
            <a:ext cx="3997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프로퍼티</a:t>
            </a:r>
            <a:r>
              <a:rPr lang="en-US" altLang="ko-KR" sz="3600" b="1" i="0" dirty="0">
                <a:solidFill>
                  <a:schemeClr val="bg1"/>
                </a:solidFill>
                <a:effectLst/>
                <a:latin typeface="Noto Sans KR"/>
              </a:rPr>
              <a:t>(property)</a:t>
            </a: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83E3E80C-D491-B6B4-0B70-5DE0813EDC31}"/>
              </a:ext>
            </a:extLst>
          </p:cNvPr>
          <p:cNvSpPr/>
          <p:nvPr/>
        </p:nvSpPr>
        <p:spPr>
          <a:xfrm>
            <a:off x="1308320" y="2123440"/>
            <a:ext cx="10255029" cy="4587517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2E4435ED-4E8E-FAE1-D522-B316EAFC5E8D}"/>
              </a:ext>
            </a:extLst>
          </p:cNvPr>
          <p:cNvSpPr/>
          <p:nvPr/>
        </p:nvSpPr>
        <p:spPr>
          <a:xfrm>
            <a:off x="1239520" y="1991362"/>
            <a:ext cx="10768018" cy="4587516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640821AD-EB50-814D-4D9A-6CEF27C40089}"/>
              </a:ext>
            </a:extLst>
          </p:cNvPr>
          <p:cNvSpPr/>
          <p:nvPr/>
        </p:nvSpPr>
        <p:spPr>
          <a:xfrm>
            <a:off x="4339481" y="1424180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087F5F-8625-22A1-7666-B00EBDFE3C5A}"/>
              </a:ext>
            </a:extLst>
          </p:cNvPr>
          <p:cNvSpPr txBox="1"/>
          <p:nvPr/>
        </p:nvSpPr>
        <p:spPr>
          <a:xfrm>
            <a:off x="5013634" y="1424180"/>
            <a:ext cx="2931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b="1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안전하게 접근하기</a:t>
            </a:r>
            <a:endParaRPr lang="ko-KR" altLang="en-US" sz="2400" b="0" i="0" dirty="0">
              <a:solidFill>
                <a:srgbClr val="5C5C5C"/>
              </a:solidFill>
              <a:effectLst/>
              <a:highlight>
                <a:srgbClr val="FFFFFF"/>
              </a:highlight>
              <a:latin typeface="Spoqa Han San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CD6F631-0751-A2C8-42CA-48E107673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882" y="2117745"/>
            <a:ext cx="3834086" cy="428684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F6C583B-BE98-F7F3-666C-5D8252A2E396}"/>
              </a:ext>
            </a:extLst>
          </p:cNvPr>
          <p:cNvSpPr txBox="1"/>
          <p:nvPr/>
        </p:nvSpPr>
        <p:spPr>
          <a:xfrm>
            <a:off x="5772150" y="2691508"/>
            <a:ext cx="607695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결과는 나이를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30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으로 바꾸고 출력했다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그런데 맨 위에 </a:t>
            </a:r>
            <a:r>
              <a:rPr lang="ko-KR" altLang="en-US" b="1" i="0" dirty="0">
                <a:solidFill>
                  <a:srgbClr val="006DD7"/>
                </a:solidFill>
                <a:effectLst/>
                <a:latin typeface="AppleSDGothicNeo"/>
              </a:rPr>
              <a:t>나이를 새로 설정합니다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 라는 문자열이 출력됐다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 </a:t>
            </a: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이것은 지금 </a:t>
            </a:r>
            <a:r>
              <a:rPr lang="en-US" altLang="ko-KR" b="1" i="0" dirty="0">
                <a:solidFill>
                  <a:srgbClr val="006DD7"/>
                </a:solidFill>
                <a:effectLst/>
                <a:latin typeface="AppleSDGothicNeo"/>
              </a:rPr>
              <a:t>age</a:t>
            </a:r>
            <a:r>
              <a:rPr lang="ko-KR" altLang="en-US" b="0" i="0" dirty="0">
                <a:solidFill>
                  <a:srgbClr val="006DD7"/>
                </a:solidFill>
                <a:effectLst/>
                <a:latin typeface="AppleSDGothicNeo"/>
              </a:rPr>
              <a:t>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메소드에 있는 문자열이다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결국 </a:t>
            </a:r>
            <a:r>
              <a:rPr lang="en-US" altLang="ko-KR" b="1" i="0" dirty="0" err="1">
                <a:solidFill>
                  <a:srgbClr val="006DD7"/>
                </a:solidFill>
                <a:effectLst/>
                <a:latin typeface="AppleSDGothicNeo"/>
              </a:rPr>
              <a:t>citizen.age</a:t>
            </a:r>
            <a:r>
              <a:rPr lang="en-US" altLang="ko-KR" b="1" i="0" dirty="0">
                <a:solidFill>
                  <a:srgbClr val="006DD7"/>
                </a:solidFill>
                <a:effectLst/>
                <a:latin typeface="AppleSDGothicNeo"/>
              </a:rPr>
              <a:t> = 30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AppleSDGothicNeo"/>
              </a:rPr>
              <a:t>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이 실행될 때 바로 이 함수가 실행됐다는 의미이다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이것 또한 프로퍼티 때문이다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 </a:t>
            </a:r>
          </a:p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1. </a:t>
            </a:r>
            <a:r>
              <a:rPr lang="en-US" altLang="ko-KR" b="1" i="0" dirty="0">
                <a:solidFill>
                  <a:srgbClr val="006DD7"/>
                </a:solidFill>
                <a:effectLst/>
                <a:latin typeface="AppleSDGothicNeo"/>
              </a:rPr>
              <a:t>@property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 가 붙은 </a:t>
            </a:r>
            <a:r>
              <a:rPr lang="en-US" altLang="ko-KR" b="1" i="0" dirty="0">
                <a:solidFill>
                  <a:srgbClr val="006DD7"/>
                </a:solidFill>
                <a:effectLst/>
                <a:latin typeface="AppleSDGothicNeo"/>
              </a:rPr>
              <a:t>age</a:t>
            </a:r>
            <a:r>
              <a:rPr lang="ko-KR" altLang="en-US" b="0" i="0" dirty="0">
                <a:solidFill>
                  <a:srgbClr val="006DD7"/>
                </a:solidFill>
                <a:effectLst/>
                <a:latin typeface="AppleSDGothicNeo"/>
              </a:rPr>
              <a:t>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메소드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(A)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가 있으면 </a:t>
            </a:r>
            <a:r>
              <a:rPr lang="en-US" altLang="ko-KR" b="1" i="0" dirty="0">
                <a:solidFill>
                  <a:srgbClr val="006DD7"/>
                </a:solidFill>
                <a:effectLst/>
                <a:latin typeface="AppleSDGothicNeo"/>
              </a:rPr>
              <a:t>Citizen </a:t>
            </a:r>
            <a:r>
              <a:rPr lang="ko-KR" altLang="en-US" b="1" i="0" dirty="0">
                <a:solidFill>
                  <a:srgbClr val="006DD7"/>
                </a:solidFill>
                <a:effectLst/>
                <a:latin typeface="AppleSDGothicNeo"/>
              </a:rPr>
              <a:t>클래스의 인스턴스</a:t>
            </a:r>
            <a:r>
              <a:rPr lang="en-US" altLang="ko-KR" b="1" i="0" dirty="0">
                <a:solidFill>
                  <a:srgbClr val="006DD7"/>
                </a:solidFill>
                <a:effectLst/>
                <a:latin typeface="AppleSDGothicNeo"/>
              </a:rPr>
              <a:t>.age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이 코드가 실행될 때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A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가 실행되고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,</a:t>
            </a:r>
          </a:p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2. </a:t>
            </a:r>
            <a:r>
              <a:rPr lang="en-US" altLang="ko-KR" b="1" i="0" dirty="0">
                <a:solidFill>
                  <a:srgbClr val="006DD7"/>
                </a:solidFill>
                <a:effectLst/>
                <a:latin typeface="AppleSDGothicNeo"/>
              </a:rPr>
              <a:t>@age.setter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가 붙은 </a:t>
            </a:r>
            <a:r>
              <a:rPr lang="en-US" altLang="ko-KR" b="1" i="0" dirty="0">
                <a:solidFill>
                  <a:srgbClr val="006DD7"/>
                </a:solidFill>
                <a:effectLst/>
                <a:latin typeface="AppleSDGothicNeo"/>
              </a:rPr>
              <a:t>age</a:t>
            </a:r>
            <a:r>
              <a:rPr lang="ko-KR" altLang="en-US" b="0" i="0" dirty="0">
                <a:solidFill>
                  <a:srgbClr val="006DD7"/>
                </a:solidFill>
                <a:effectLst/>
                <a:latin typeface="AppleSDGothicNeo"/>
              </a:rPr>
              <a:t>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메소드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(B)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가 있으면 </a:t>
            </a:r>
            <a:r>
              <a:rPr lang="en-US" altLang="ko-KR" b="1" i="0" dirty="0">
                <a:solidFill>
                  <a:srgbClr val="006DD7"/>
                </a:solidFill>
                <a:effectLst/>
                <a:latin typeface="AppleSDGothicNeo"/>
              </a:rPr>
              <a:t>Citizen </a:t>
            </a:r>
            <a:r>
              <a:rPr lang="ko-KR" altLang="en-US" b="1" i="0" dirty="0">
                <a:solidFill>
                  <a:srgbClr val="006DD7"/>
                </a:solidFill>
                <a:effectLst/>
                <a:latin typeface="AppleSDGothicNeo"/>
              </a:rPr>
              <a:t>클래스의 인스턴스</a:t>
            </a:r>
            <a:r>
              <a:rPr lang="en-US" altLang="ko-KR" b="1" i="0" dirty="0">
                <a:solidFill>
                  <a:srgbClr val="006DD7"/>
                </a:solidFill>
                <a:effectLst/>
                <a:latin typeface="AppleSDGothicNeo"/>
              </a:rPr>
              <a:t>.age = </a:t>
            </a:r>
            <a:r>
              <a:rPr lang="ko-KR" altLang="en-US" b="1" i="0" dirty="0">
                <a:solidFill>
                  <a:srgbClr val="006DD7"/>
                </a:solidFill>
                <a:effectLst/>
                <a:latin typeface="AppleSDGothicNeo"/>
              </a:rPr>
              <a:t>어떤 </a:t>
            </a:r>
            <a:r>
              <a:rPr lang="ko-KR" altLang="en-US" b="1" i="0" dirty="0" err="1">
                <a:solidFill>
                  <a:srgbClr val="006DD7"/>
                </a:solidFill>
                <a:effectLst/>
                <a:latin typeface="AppleSDGothicNeo"/>
              </a:rPr>
              <a:t>숫자값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 이 코드가 실행될 때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B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가 실행된다는 뜻이다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5179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E92BB-E98C-9B07-AE3E-A1958F8A6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B209D9-20BB-DA45-2C28-56F951F58341}"/>
              </a:ext>
            </a:extLst>
          </p:cNvPr>
          <p:cNvSpPr txBox="1"/>
          <p:nvPr/>
        </p:nvSpPr>
        <p:spPr>
          <a:xfrm>
            <a:off x="1531591" y="279123"/>
            <a:ext cx="6385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프로퍼티</a:t>
            </a:r>
            <a:r>
              <a:rPr lang="en-US" altLang="ko-KR" sz="3600" b="1" i="0" dirty="0">
                <a:solidFill>
                  <a:schemeClr val="bg1"/>
                </a:solidFill>
                <a:effectLst/>
                <a:latin typeface="Noto Sans KR"/>
              </a:rPr>
              <a:t>(property) – </a:t>
            </a:r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좀더 심화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9D464CF1-B29C-B733-BBA8-FA1F735AC576}"/>
              </a:ext>
            </a:extLst>
          </p:cNvPr>
          <p:cNvSpPr/>
          <p:nvPr/>
        </p:nvSpPr>
        <p:spPr>
          <a:xfrm>
            <a:off x="1174970" y="1991360"/>
            <a:ext cx="10255029" cy="4587517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D5A3F1A5-AA47-66A9-D2C9-2E06DB103BC2}"/>
              </a:ext>
            </a:extLst>
          </p:cNvPr>
          <p:cNvSpPr/>
          <p:nvPr/>
        </p:nvSpPr>
        <p:spPr>
          <a:xfrm>
            <a:off x="1106170" y="1859282"/>
            <a:ext cx="10161905" cy="4587516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FA18109-77E8-A180-A68A-1D6557E4F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152" y="2342918"/>
            <a:ext cx="1933845" cy="3315163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F60C2E17-0041-77E8-06D7-D78DB1886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516" y="2996452"/>
            <a:ext cx="6089312" cy="18542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90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C"/>
                </a:solidFill>
                <a:effectLst/>
                <a:latin typeface="Arial" panose="020B0604020202020204" pitchFamily="34" charset="0"/>
                <a:ea typeface="Source Sans Pro" panose="020F0502020204030204" pitchFamily="34" charset="0"/>
              </a:rPr>
              <a:t>메소드를 이용한 간접 접근 방식 자체는 안전하지만,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C"/>
                </a:solidFill>
                <a:effectLst/>
                <a:latin typeface="Arial" panose="020B0604020202020204" pitchFamily="34" charset="0"/>
                <a:ea typeface="Source Sans Pro" panose="020F0502020204030204" pitchFamily="34" charset="0"/>
              </a:rPr>
            </a:b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34343C"/>
              </a:solidFill>
              <a:effectLst/>
              <a:latin typeface="Arial" panose="020B0604020202020204" pitchFamily="34" charset="0"/>
              <a:ea typeface="Source Sans Pro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C"/>
                </a:solidFill>
                <a:effectLst/>
                <a:latin typeface="Arial" panose="020B0604020202020204" pitchFamily="34" charset="0"/>
                <a:ea typeface="Source Sans Pro" panose="020F0502020204030204" pitchFamily="34" charset="0"/>
              </a:rPr>
              <a:t>명시적인 메소드 호출이 빈번해질 경우 코드의 복잡성을 유발할 수 있다.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C"/>
                </a:solidFill>
                <a:effectLst/>
                <a:latin typeface="Arial" panose="020B0604020202020204" pitchFamily="34" charset="0"/>
                <a:ea typeface="Source Sans Pro" panose="020F0502020204030204" pitchFamily="34" charset="0"/>
              </a:rPr>
            </a:b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34343C"/>
              </a:solidFill>
              <a:effectLst/>
              <a:latin typeface="Arial" panose="020B0604020202020204" pitchFamily="34" charset="0"/>
              <a:ea typeface="Source Sans Pro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C"/>
                </a:solidFill>
                <a:effectLst/>
                <a:latin typeface="Arial" panose="020B0604020202020204" pitchFamily="34" charset="0"/>
                <a:ea typeface="Source Sans Pro" panose="020F0502020204030204" pitchFamily="34" charset="0"/>
              </a:rPr>
              <a:t>이를 위해 </a:t>
            </a:r>
            <a:r>
              <a:rPr kumimoji="0" lang="ko-KR" altLang="ko-KR" sz="1200" b="0" i="0" u="sng" strike="noStrike" cap="none" normalizeH="0" baseline="0" dirty="0">
                <a:ln>
                  <a:noFill/>
                </a:ln>
                <a:solidFill>
                  <a:srgbClr val="34343C"/>
                </a:solidFill>
                <a:effectLst/>
                <a:latin typeface="Arial" panose="020B0604020202020204" pitchFamily="34" charset="0"/>
                <a:ea typeface="Source Sans Pro" panose="020F0502020204030204" pitchFamily="34" charset="0"/>
              </a:rPr>
              <a:t>안전성을 확보하면서 코드를 더 간결하게 표현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C"/>
                </a:solidFill>
                <a:effectLst/>
                <a:latin typeface="Arial" panose="020B0604020202020204" pitchFamily="34" charset="0"/>
                <a:ea typeface="Source Sans Pro" panose="020F0502020204030204" pitchFamily="34" charset="0"/>
              </a:rPr>
              <a:t>할 수 있는 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4343C"/>
                </a:solidFill>
                <a:effectLst/>
                <a:latin typeface="Arial Unicode MS"/>
                <a:ea typeface="var(--bs-font-monospace)"/>
              </a:rPr>
              <a:t>property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4343C"/>
                </a:solidFill>
                <a:effectLst/>
                <a:ea typeface="Source Sans Pro" panose="020F0502020204030204" pitchFamily="34" charset="0"/>
              </a:rPr>
              <a:t>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C"/>
                </a:solidFill>
                <a:effectLst/>
                <a:ea typeface="Source Sans Pro" panose="020F0502020204030204" pitchFamily="34" charset="0"/>
              </a:rPr>
              <a:t> 사용하는 방법이 존재한다.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34343C"/>
              </a:solidFill>
              <a:effectLst/>
              <a:latin typeface="Arial" panose="020B0604020202020204" pitchFamily="34" charset="0"/>
              <a:ea typeface="Source Sans Pro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894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A7BB2C-324B-ADD5-DB3B-11264C399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942219-7387-02F1-B3C5-A45E85C5B190}"/>
              </a:ext>
            </a:extLst>
          </p:cNvPr>
          <p:cNvSpPr txBox="1"/>
          <p:nvPr/>
        </p:nvSpPr>
        <p:spPr>
          <a:xfrm>
            <a:off x="1531591" y="279123"/>
            <a:ext cx="5462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프로퍼티</a:t>
            </a:r>
            <a:r>
              <a:rPr lang="en-US" altLang="ko-KR" sz="3600" b="1" i="0" dirty="0">
                <a:solidFill>
                  <a:schemeClr val="bg1"/>
                </a:solidFill>
                <a:effectLst/>
                <a:latin typeface="Noto Sans KR"/>
              </a:rPr>
              <a:t>(property) – </a:t>
            </a:r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심화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4351188F-9A3F-2044-B960-C6C92F2F44B7}"/>
              </a:ext>
            </a:extLst>
          </p:cNvPr>
          <p:cNvSpPr/>
          <p:nvPr/>
        </p:nvSpPr>
        <p:spPr>
          <a:xfrm>
            <a:off x="1174970" y="1991360"/>
            <a:ext cx="10255029" cy="4587517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43641EAB-2C30-29D7-4F86-9A4825281FF9}"/>
              </a:ext>
            </a:extLst>
          </p:cNvPr>
          <p:cNvSpPr/>
          <p:nvPr/>
        </p:nvSpPr>
        <p:spPr>
          <a:xfrm>
            <a:off x="1106170" y="1859282"/>
            <a:ext cx="10161905" cy="4587516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0196E06-0480-6E1C-C979-0C2AAE89E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152" y="2342918"/>
            <a:ext cx="1933845" cy="3315163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3F4EE73F-9270-5247-E05A-20B854304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516" y="2996452"/>
            <a:ext cx="6089312" cy="18542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90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C"/>
                </a:solidFill>
                <a:effectLst/>
                <a:latin typeface="Arial" panose="020B0604020202020204" pitchFamily="34" charset="0"/>
                <a:ea typeface="Source Sans Pro" panose="020F0502020204030204" pitchFamily="34" charset="0"/>
              </a:rPr>
              <a:t>메소드를 이용한 간접 접근 방식 자체는 안전하지만,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C"/>
                </a:solidFill>
                <a:effectLst/>
                <a:latin typeface="Arial" panose="020B0604020202020204" pitchFamily="34" charset="0"/>
                <a:ea typeface="Source Sans Pro" panose="020F0502020204030204" pitchFamily="34" charset="0"/>
              </a:rPr>
            </a:b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34343C"/>
              </a:solidFill>
              <a:effectLst/>
              <a:latin typeface="Arial" panose="020B0604020202020204" pitchFamily="34" charset="0"/>
              <a:ea typeface="Source Sans Pro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C"/>
                </a:solidFill>
                <a:effectLst/>
                <a:latin typeface="Arial" panose="020B0604020202020204" pitchFamily="34" charset="0"/>
                <a:ea typeface="Source Sans Pro" panose="020F0502020204030204" pitchFamily="34" charset="0"/>
              </a:rPr>
              <a:t>명시적인 메소드 호출이 빈번해질 경우 코드의 복잡성을 유발할 수 있다.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C"/>
                </a:solidFill>
                <a:effectLst/>
                <a:latin typeface="Arial" panose="020B0604020202020204" pitchFamily="34" charset="0"/>
                <a:ea typeface="Source Sans Pro" panose="020F0502020204030204" pitchFamily="34" charset="0"/>
              </a:rPr>
            </a:b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34343C"/>
              </a:solidFill>
              <a:effectLst/>
              <a:latin typeface="Arial" panose="020B0604020202020204" pitchFamily="34" charset="0"/>
              <a:ea typeface="Source Sans Pro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C"/>
                </a:solidFill>
                <a:effectLst/>
                <a:latin typeface="Arial" panose="020B0604020202020204" pitchFamily="34" charset="0"/>
                <a:ea typeface="Source Sans Pro" panose="020F0502020204030204" pitchFamily="34" charset="0"/>
              </a:rPr>
              <a:t>이를 위해 </a:t>
            </a:r>
            <a:r>
              <a:rPr kumimoji="0" lang="ko-KR" altLang="ko-KR" sz="1200" b="0" i="0" u="sng" strike="noStrike" cap="none" normalizeH="0" baseline="0" dirty="0">
                <a:ln>
                  <a:noFill/>
                </a:ln>
                <a:solidFill>
                  <a:srgbClr val="34343C"/>
                </a:solidFill>
                <a:effectLst/>
                <a:latin typeface="Arial" panose="020B0604020202020204" pitchFamily="34" charset="0"/>
                <a:ea typeface="Source Sans Pro" panose="020F0502020204030204" pitchFamily="34" charset="0"/>
              </a:rPr>
              <a:t>안전성을 확보하면서 코드를 더 간결하게 표현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C"/>
                </a:solidFill>
                <a:effectLst/>
                <a:latin typeface="Arial" panose="020B0604020202020204" pitchFamily="34" charset="0"/>
                <a:ea typeface="Source Sans Pro" panose="020F0502020204030204" pitchFamily="34" charset="0"/>
              </a:rPr>
              <a:t>할 수 있는 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4343C"/>
                </a:solidFill>
                <a:effectLst/>
                <a:latin typeface="Arial Unicode MS"/>
                <a:ea typeface="var(--bs-font-monospace)"/>
              </a:rPr>
              <a:t>property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4343C"/>
                </a:solidFill>
                <a:effectLst/>
                <a:ea typeface="Source Sans Pro" panose="020F0502020204030204" pitchFamily="34" charset="0"/>
              </a:rPr>
              <a:t>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C"/>
                </a:solidFill>
                <a:effectLst/>
                <a:ea typeface="Source Sans Pro" panose="020F0502020204030204" pitchFamily="34" charset="0"/>
              </a:rPr>
              <a:t> 사용하는 방법이 존재한다.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34343C"/>
              </a:solidFill>
              <a:effectLst/>
              <a:latin typeface="Arial" panose="020B0604020202020204" pitchFamily="34" charset="0"/>
              <a:ea typeface="Source Sans Pro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34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DAEF6E-1C57-EA08-E38A-BD37B8583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20A1B4-22FB-26E6-A375-83C47DB8ED8B}"/>
              </a:ext>
            </a:extLst>
          </p:cNvPr>
          <p:cNvSpPr txBox="1"/>
          <p:nvPr/>
        </p:nvSpPr>
        <p:spPr>
          <a:xfrm>
            <a:off x="1531591" y="279123"/>
            <a:ext cx="5024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프로퍼티</a:t>
            </a:r>
            <a:r>
              <a:rPr lang="en-US" altLang="ko-KR" sz="3600" b="1" i="0" dirty="0">
                <a:solidFill>
                  <a:schemeClr val="bg1"/>
                </a:solidFill>
                <a:effectLst/>
                <a:latin typeface="Noto Sans KR"/>
              </a:rPr>
              <a:t>(property) </a:t>
            </a:r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함수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BC6657E8-7AC9-558F-5770-12D386079AFD}"/>
              </a:ext>
            </a:extLst>
          </p:cNvPr>
          <p:cNvSpPr/>
          <p:nvPr/>
        </p:nvSpPr>
        <p:spPr>
          <a:xfrm>
            <a:off x="1127345" y="2199640"/>
            <a:ext cx="10378855" cy="4587517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B6B35986-5256-C057-116B-2DAD529359F5}"/>
              </a:ext>
            </a:extLst>
          </p:cNvPr>
          <p:cNvSpPr/>
          <p:nvPr/>
        </p:nvSpPr>
        <p:spPr>
          <a:xfrm>
            <a:off x="1058545" y="2067562"/>
            <a:ext cx="10275570" cy="4587516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03EE968-BF99-2F44-8534-C50B139BA528}"/>
              </a:ext>
            </a:extLst>
          </p:cNvPr>
          <p:cNvSpPr/>
          <p:nvPr/>
        </p:nvSpPr>
        <p:spPr>
          <a:xfrm>
            <a:off x="4339481" y="1424180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509637-1F75-8FBC-2884-95BE3ECA2483}"/>
              </a:ext>
            </a:extLst>
          </p:cNvPr>
          <p:cNvSpPr txBox="1"/>
          <p:nvPr/>
        </p:nvSpPr>
        <p:spPr>
          <a:xfrm>
            <a:off x="5013634" y="1424180"/>
            <a:ext cx="2931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b="0" i="0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property() </a:t>
            </a:r>
            <a:r>
              <a:rPr lang="ko-KR" altLang="en-US" sz="2400" b="0" i="0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함수란</a:t>
            </a:r>
            <a:r>
              <a:rPr lang="en-US" altLang="ko-KR" sz="2400" b="0" i="0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?</a:t>
            </a:r>
            <a:endParaRPr lang="ko-KR" altLang="en-US" sz="2400" b="0" i="0" dirty="0">
              <a:solidFill>
                <a:srgbClr val="5C5C5C"/>
              </a:solidFill>
              <a:effectLst/>
              <a:highlight>
                <a:srgbClr val="FFFFFF"/>
              </a:highlight>
              <a:latin typeface="Spoqa Han San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42ABAF-0742-53F3-8F19-7980B79F1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798" y="2218691"/>
            <a:ext cx="7621064" cy="437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78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9E7677-11F7-53E2-8178-D53E4B766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1F1CD6-2CCF-DF0C-7C38-E7E24B0E1C40}"/>
              </a:ext>
            </a:extLst>
          </p:cNvPr>
          <p:cNvSpPr txBox="1"/>
          <p:nvPr/>
        </p:nvSpPr>
        <p:spPr>
          <a:xfrm>
            <a:off x="1531591" y="279123"/>
            <a:ext cx="5024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프로퍼티</a:t>
            </a:r>
            <a:r>
              <a:rPr lang="en-US" altLang="ko-KR" sz="3600" b="1" i="0" dirty="0">
                <a:solidFill>
                  <a:schemeClr val="bg1"/>
                </a:solidFill>
                <a:effectLst/>
                <a:latin typeface="Noto Sans KR"/>
              </a:rPr>
              <a:t>(property) </a:t>
            </a:r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함수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7250FBE5-1DB7-E6E8-8C89-90AB1104354C}"/>
              </a:ext>
            </a:extLst>
          </p:cNvPr>
          <p:cNvSpPr/>
          <p:nvPr/>
        </p:nvSpPr>
        <p:spPr>
          <a:xfrm>
            <a:off x="1127345" y="2199640"/>
            <a:ext cx="10378855" cy="4587517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13962A41-5329-ED32-1F63-2873BFFA59C3}"/>
              </a:ext>
            </a:extLst>
          </p:cNvPr>
          <p:cNvSpPr/>
          <p:nvPr/>
        </p:nvSpPr>
        <p:spPr>
          <a:xfrm>
            <a:off x="1058545" y="2067562"/>
            <a:ext cx="10275570" cy="4587516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02B1A65F-5732-2359-A33A-541C1D6FBAF6}"/>
              </a:ext>
            </a:extLst>
          </p:cNvPr>
          <p:cNvSpPr/>
          <p:nvPr/>
        </p:nvSpPr>
        <p:spPr>
          <a:xfrm>
            <a:off x="4339481" y="1424180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C9FC10-3829-6C27-CC17-DE11BD976AF3}"/>
              </a:ext>
            </a:extLst>
          </p:cNvPr>
          <p:cNvSpPr txBox="1"/>
          <p:nvPr/>
        </p:nvSpPr>
        <p:spPr>
          <a:xfrm>
            <a:off x="5013634" y="1424180"/>
            <a:ext cx="2931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b="0" i="0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property() </a:t>
            </a:r>
            <a:r>
              <a:rPr lang="ko-KR" altLang="en-US" sz="2400" b="0" i="0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함수 사용</a:t>
            </a:r>
            <a:r>
              <a:rPr lang="en-US" altLang="ko-KR" sz="2400" b="0" i="0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?</a:t>
            </a:r>
            <a:endParaRPr lang="ko-KR" altLang="en-US" sz="2400" b="0" i="0" dirty="0">
              <a:solidFill>
                <a:srgbClr val="5C5C5C"/>
              </a:solidFill>
              <a:effectLst/>
              <a:highlight>
                <a:srgbClr val="FFFFFF"/>
              </a:highlight>
              <a:latin typeface="Spoqa Han San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7CAB1FC-C0CC-1118-BF4E-A739621C3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998" y="2232281"/>
            <a:ext cx="3305636" cy="42256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1E3545-2B01-E8BB-12E9-ACC70BD5897C}"/>
              </a:ext>
            </a:extLst>
          </p:cNvPr>
          <p:cNvSpPr txBox="1"/>
          <p:nvPr/>
        </p:nvSpPr>
        <p:spPr>
          <a:xfrm>
            <a:off x="5116349" y="3606451"/>
            <a:ext cx="611505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이 것이 이퀄 </a:t>
            </a:r>
            <a:r>
              <a:rPr lang="ko-KR" alt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Noto Sans Light"/>
              </a:rPr>
              <a:t>기호 </a:t>
            </a:r>
            <a:r>
              <a:rPr lang="en-US" altLang="ko-KR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Noto Sans Light"/>
              </a:rPr>
              <a:t>= </a:t>
            </a:r>
            <a:r>
              <a:rPr lang="ko-KR" alt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Noto Sans Light"/>
              </a:rPr>
              <a:t>를 기준으로 왼쪽에 존재하면 </a:t>
            </a:r>
            <a:r>
              <a:rPr lang="en-US" altLang="ko-KR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Noto Sans Light"/>
              </a:rPr>
              <a:t>setter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가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실행이되고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 </a:t>
            </a:r>
            <a:r>
              <a:rPr lang="ko-KR" alt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Noto Sans Light"/>
              </a:rPr>
              <a:t>오른쪽에 존재하면 </a:t>
            </a:r>
            <a:r>
              <a:rPr lang="en-US" altLang="ko-KR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Noto Sans Light"/>
              </a:rPr>
              <a:t>getter</a:t>
            </a:r>
            <a:r>
              <a:rPr lang="ko-KR" alt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Noto Sans Light"/>
              </a:rPr>
              <a:t>가 </a:t>
            </a:r>
            <a:r>
              <a:rPr lang="ko-KR" altLang="en-US" b="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Noto Sans Light"/>
              </a:rPr>
              <a:t>실행이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된다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</a:t>
            </a:r>
          </a:p>
          <a:p>
            <a:pPr algn="l"/>
            <a:endParaRPr lang="ko-KR" altLang="en-US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Spoqa Han Sans"/>
            </a:endParaRP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따라서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n1.n = n1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의 세터를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동작시키고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, = n2.n + n3.n 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은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n2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와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n3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의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게터를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동작시켜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n2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의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__n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값과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n3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의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__n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값을 더한 뒤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n1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의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__n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에 넣는 세터를 동작시킨 것이다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 </a:t>
            </a:r>
            <a:endParaRPr lang="ko-KR" altLang="en-US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Spoqa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2167657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탬플릿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A9AE"/>
      </a:accent1>
      <a:accent2>
        <a:srgbClr val="93C9D4"/>
      </a:accent2>
      <a:accent3>
        <a:srgbClr val="EBE2D9"/>
      </a:accent3>
      <a:accent4>
        <a:srgbClr val="FFC000"/>
      </a:accent4>
      <a:accent5>
        <a:srgbClr val="FECCB3"/>
      </a:accent5>
      <a:accent6>
        <a:srgbClr val="FF9763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고딕 ExtraBold"/>
        <a:ea typeface="맑은 고딕"/>
        <a:cs typeface=""/>
      </a:majorFont>
      <a:minorFont>
        <a:latin typeface="나눔바른고딕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3200" b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4457</TotalTime>
  <Words>441</Words>
  <Application>Microsoft Office PowerPoint</Application>
  <PresentationFormat>와이드스크린</PresentationFormat>
  <Paragraphs>56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2" baseType="lpstr">
      <vt:lpstr>AppleSDGothicNeo</vt:lpstr>
      <vt:lpstr>Arial Unicode MS</vt:lpstr>
      <vt:lpstr>HY견고딕</vt:lpstr>
      <vt:lpstr>Noto Sans KR</vt:lpstr>
      <vt:lpstr>Noto Sans Light</vt:lpstr>
      <vt:lpstr>Spoqa Han Sans</vt:lpstr>
      <vt:lpstr>나눔바른고딕</vt:lpstr>
      <vt:lpstr>나눔바른고딕 Light</vt:lpstr>
      <vt:lpstr>맑은 고딕</vt:lpstr>
      <vt:lpstr>Arial</vt:lpstr>
      <vt:lpstr>Lato</vt:lpstr>
      <vt:lpstr>Source Sans Pro</vt:lpstr>
      <vt:lpstr>Office 테마</vt:lpstr>
      <vt:lpstr>너를 위한 파이썬(Python) 프로퍼티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최웅비</dc:creator>
  <cp:lastModifiedBy>jungsik heo</cp:lastModifiedBy>
  <cp:revision>495</cp:revision>
  <dcterms:created xsi:type="dcterms:W3CDTF">2017-06-16T14:09:50Z</dcterms:created>
  <dcterms:modified xsi:type="dcterms:W3CDTF">2024-12-10T09:17:40Z</dcterms:modified>
</cp:coreProperties>
</file>