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9" r:id="rId6"/>
    <p:sldId id="265" r:id="rId7"/>
    <p:sldId id="266" r:id="rId8"/>
    <p:sldId id="281" r:id="rId9"/>
    <p:sldId id="273" r:id="rId10"/>
    <p:sldId id="282" r:id="rId11"/>
    <p:sldId id="270" r:id="rId12"/>
    <p:sldId id="287" r:id="rId13"/>
    <p:sldId id="260" r:id="rId14"/>
    <p:sldId id="261" r:id="rId15"/>
    <p:sldId id="262" r:id="rId16"/>
    <p:sldId id="286" r:id="rId17"/>
    <p:sldId id="268" r:id="rId18"/>
    <p:sldId id="271" r:id="rId19"/>
    <p:sldId id="263" r:id="rId20"/>
    <p:sldId id="283" r:id="rId21"/>
    <p:sldId id="284" r:id="rId22"/>
    <p:sldId id="280" r:id="rId23"/>
    <p:sldId id="285" r:id="rId24"/>
    <p:sldId id="272" r:id="rId25"/>
    <p:sldId id="264" r:id="rId26"/>
    <p:sldId id="274" r:id="rId27"/>
    <p:sldId id="267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C755"/>
    <a:srgbClr val="0E0E6B"/>
    <a:srgbClr val="CC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8" autoAdjust="0"/>
    <p:restoredTop sz="0" autoAdjust="0"/>
  </p:normalViewPr>
  <p:slideViewPr>
    <p:cSldViewPr snapToGrid="0">
      <p:cViewPr varScale="1">
        <p:scale>
          <a:sx n="162" d="100"/>
          <a:sy n="162" d="100"/>
        </p:scale>
        <p:origin x="90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ユーザー数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１期</c:v>
                </c:pt>
                <c:pt idx="1">
                  <c:v>２期</c:v>
                </c:pt>
                <c:pt idx="2">
                  <c:v>３期</c:v>
                </c:pt>
                <c:pt idx="3">
                  <c:v>４期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6-4510-BD41-1A9A0973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186207"/>
        <c:axId val="126818863"/>
      </c:barChart>
      <c:catAx>
        <c:axId val="28818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6818863"/>
        <c:crosses val="autoZero"/>
        <c:auto val="1"/>
        <c:lblAlgn val="ctr"/>
        <c:lblOffset val="100"/>
        <c:noMultiLvlLbl val="0"/>
      </c:catAx>
      <c:valAx>
        <c:axId val="12681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818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ユーザー数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56-4510-BD41-1A9A097328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156-4510-BD41-1A9A097328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56-4510-BD41-1A9A097328DB}"/>
              </c:ext>
            </c:extLst>
          </c:dPt>
          <c:cat>
            <c:strRef>
              <c:f>Sheet1!$A$2:$A$5</c:f>
              <c:strCache>
                <c:ptCount val="4"/>
                <c:pt idx="0">
                  <c:v>１期</c:v>
                </c:pt>
                <c:pt idx="1">
                  <c:v>２期</c:v>
                </c:pt>
                <c:pt idx="2">
                  <c:v>３期</c:v>
                </c:pt>
                <c:pt idx="3">
                  <c:v>４期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6-4510-BD41-1A9A0973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3"/>
        <c:axId val="288186207"/>
        <c:axId val="126818863"/>
      </c:barChart>
      <c:catAx>
        <c:axId val="28818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6818863"/>
        <c:crosses val="autoZero"/>
        <c:auto val="1"/>
        <c:lblAlgn val="ctr"/>
        <c:lblOffset val="100"/>
        <c:noMultiLvlLbl val="0"/>
      </c:catAx>
      <c:valAx>
        <c:axId val="126818863"/>
        <c:scaling>
          <c:orientation val="minMax"/>
          <c:max val="1000"/>
        </c:scaling>
        <c:delete val="1"/>
        <c:axPos val="l"/>
        <c:numFmt formatCode="General" sourceLinked="1"/>
        <c:majorTickMark val="none"/>
        <c:minorTickMark val="none"/>
        <c:tickLblPos val="nextTo"/>
        <c:crossAx val="2881862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2722440944881885E-2"/>
          <c:y val="0.18252767765705669"/>
          <c:w val="0.91436089238845142"/>
          <c:h val="0.595814169539034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ダイエット記録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1月</c:v>
                </c:pt>
                <c:pt idx="1">
                  <c:v>4月</c:v>
                </c:pt>
                <c:pt idx="2">
                  <c:v>7月</c:v>
                </c:pt>
                <c:pt idx="3">
                  <c:v>10月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65</c:v>
                </c:pt>
                <c:pt idx="2">
                  <c:v>61</c:v>
                </c:pt>
                <c:pt idx="3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70-4259-82D2-447A463E7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5924927"/>
        <c:axId val="435399007"/>
      </c:lineChart>
      <c:catAx>
        <c:axId val="52592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5399007"/>
        <c:crosses val="autoZero"/>
        <c:auto val="1"/>
        <c:lblAlgn val="ctr"/>
        <c:lblOffset val="100"/>
        <c:noMultiLvlLbl val="0"/>
      </c:catAx>
      <c:valAx>
        <c:axId val="435399007"/>
        <c:scaling>
          <c:orientation val="minMax"/>
          <c:max val="72"/>
          <c:min val="55"/>
        </c:scaling>
        <c:delete val="1"/>
        <c:axPos val="l"/>
        <c:numFmt formatCode="General" sourceLinked="1"/>
        <c:majorTickMark val="none"/>
        <c:minorTickMark val="none"/>
        <c:tickLblPos val="nextTo"/>
        <c:crossAx val="52592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ユーザ満足度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C-4882-BF13-43134D3B0DC7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5CC-4882-BF13-43134D3B0DC7}"/>
              </c:ext>
            </c:extLst>
          </c:dPt>
          <c:cat>
            <c:strRef>
              <c:f>Sheet1!$A$2:$A$3</c:f>
              <c:strCache>
                <c:ptCount val="2"/>
                <c:pt idx="0">
                  <c:v>満足</c:v>
                </c:pt>
                <c:pt idx="1">
                  <c:v>それ以外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C-4882-BF13-43134D3B0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ダイエット記録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1月</c:v>
                </c:pt>
                <c:pt idx="1">
                  <c:v>4月</c:v>
                </c:pt>
                <c:pt idx="2">
                  <c:v>7月</c:v>
                </c:pt>
                <c:pt idx="3">
                  <c:v>10月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65</c:v>
                </c:pt>
                <c:pt idx="2">
                  <c:v>61</c:v>
                </c:pt>
                <c:pt idx="3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70-4259-82D2-447A463E7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5924927"/>
        <c:axId val="435399007"/>
      </c:lineChart>
      <c:catAx>
        <c:axId val="52592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5399007"/>
        <c:crosses val="autoZero"/>
        <c:auto val="1"/>
        <c:lblAlgn val="ctr"/>
        <c:lblOffset val="100"/>
        <c:noMultiLvlLbl val="0"/>
      </c:catAx>
      <c:valAx>
        <c:axId val="43539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592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ユーザ満足度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C-4882-BF13-43134D3B0D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99-459F-80CD-48428C45F19F}"/>
              </c:ext>
            </c:extLst>
          </c:dPt>
          <c:cat>
            <c:strRef>
              <c:f>Sheet1!$A$2:$A$3</c:f>
              <c:strCache>
                <c:ptCount val="2"/>
                <c:pt idx="0">
                  <c:v>満足</c:v>
                </c:pt>
                <c:pt idx="1">
                  <c:v>それ以外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C-4882-BF13-43134D3B0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ユーザー数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１期</c:v>
                </c:pt>
                <c:pt idx="1">
                  <c:v>２期</c:v>
                </c:pt>
                <c:pt idx="2">
                  <c:v>３期</c:v>
                </c:pt>
                <c:pt idx="3">
                  <c:v>４期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6-4510-BD41-1A9A0973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186207"/>
        <c:axId val="126818863"/>
      </c:barChart>
      <c:catAx>
        <c:axId val="28818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6818863"/>
        <c:crosses val="autoZero"/>
        <c:auto val="1"/>
        <c:lblAlgn val="ctr"/>
        <c:lblOffset val="100"/>
        <c:noMultiLvlLbl val="0"/>
      </c:catAx>
      <c:valAx>
        <c:axId val="12681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818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ダイエット記録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1月</c:v>
                </c:pt>
                <c:pt idx="1">
                  <c:v>4月</c:v>
                </c:pt>
                <c:pt idx="2">
                  <c:v>7月</c:v>
                </c:pt>
                <c:pt idx="3">
                  <c:v>10月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65</c:v>
                </c:pt>
                <c:pt idx="2">
                  <c:v>61</c:v>
                </c:pt>
                <c:pt idx="3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70-4259-82D2-447A463E7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5924927"/>
        <c:axId val="435399007"/>
      </c:lineChart>
      <c:catAx>
        <c:axId val="52592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5399007"/>
        <c:crosses val="autoZero"/>
        <c:auto val="1"/>
        <c:lblAlgn val="ctr"/>
        <c:lblOffset val="100"/>
        <c:noMultiLvlLbl val="0"/>
      </c:catAx>
      <c:valAx>
        <c:axId val="43539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592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ユーザ満足度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C-4882-BF13-43134D3B0D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E-47D5-8FFA-3A408FEF059C}"/>
              </c:ext>
            </c:extLst>
          </c:dPt>
          <c:cat>
            <c:strRef>
              <c:f>Sheet1!$A$2:$A$3</c:f>
              <c:strCache>
                <c:ptCount val="2"/>
                <c:pt idx="0">
                  <c:v>満足</c:v>
                </c:pt>
                <c:pt idx="1">
                  <c:v>それ以外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C-4882-BF13-43134D3B0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ユーザー数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56-4510-BD41-1A9A097328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156-4510-BD41-1A9A097328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56-4510-BD41-1A9A097328DB}"/>
              </c:ext>
            </c:extLst>
          </c:dPt>
          <c:cat>
            <c:strRef>
              <c:f>Sheet1!$A$2:$A$5</c:f>
              <c:strCache>
                <c:ptCount val="4"/>
                <c:pt idx="0">
                  <c:v>１期</c:v>
                </c:pt>
                <c:pt idx="1">
                  <c:v>２期</c:v>
                </c:pt>
                <c:pt idx="2">
                  <c:v>３期</c:v>
                </c:pt>
                <c:pt idx="3">
                  <c:v>４期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6-4510-BD41-1A9A0973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3"/>
        <c:axId val="288186207"/>
        <c:axId val="126818863"/>
      </c:barChart>
      <c:catAx>
        <c:axId val="28818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6818863"/>
        <c:crosses val="autoZero"/>
        <c:auto val="1"/>
        <c:lblAlgn val="ctr"/>
        <c:lblOffset val="100"/>
        <c:noMultiLvlLbl val="0"/>
      </c:catAx>
      <c:valAx>
        <c:axId val="126818863"/>
        <c:scaling>
          <c:orientation val="minMax"/>
          <c:max val="1000"/>
        </c:scaling>
        <c:delete val="1"/>
        <c:axPos val="l"/>
        <c:numFmt formatCode="General" sourceLinked="1"/>
        <c:majorTickMark val="none"/>
        <c:minorTickMark val="none"/>
        <c:tickLblPos val="nextTo"/>
        <c:crossAx val="2881862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2722440944881885E-2"/>
          <c:y val="0.18252767765705669"/>
          <c:w val="0.91436089238845142"/>
          <c:h val="0.595814169539034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ダイエット記録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1月</c:v>
                </c:pt>
                <c:pt idx="1">
                  <c:v>4月</c:v>
                </c:pt>
                <c:pt idx="2">
                  <c:v>7月</c:v>
                </c:pt>
                <c:pt idx="3">
                  <c:v>10月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65</c:v>
                </c:pt>
                <c:pt idx="2">
                  <c:v>61</c:v>
                </c:pt>
                <c:pt idx="3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70-4259-82D2-447A463E7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5924927"/>
        <c:axId val="435399007"/>
      </c:lineChart>
      <c:catAx>
        <c:axId val="52592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5399007"/>
        <c:crosses val="autoZero"/>
        <c:auto val="1"/>
        <c:lblAlgn val="ctr"/>
        <c:lblOffset val="100"/>
        <c:noMultiLvlLbl val="0"/>
      </c:catAx>
      <c:valAx>
        <c:axId val="435399007"/>
        <c:scaling>
          <c:orientation val="minMax"/>
          <c:max val="72"/>
          <c:min val="55"/>
        </c:scaling>
        <c:delete val="1"/>
        <c:axPos val="l"/>
        <c:numFmt formatCode="General" sourceLinked="1"/>
        <c:majorTickMark val="none"/>
        <c:minorTickMark val="none"/>
        <c:tickLblPos val="nextTo"/>
        <c:crossAx val="52592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ユーザ満足度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C-4882-BF13-43134D3B0DC7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5CC-4882-BF13-43134D3B0DC7}"/>
              </c:ext>
            </c:extLst>
          </c:dPt>
          <c:cat>
            <c:strRef>
              <c:f>Sheet1!$A$2:$A$3</c:f>
              <c:strCache>
                <c:ptCount val="2"/>
                <c:pt idx="0">
                  <c:v>満足</c:v>
                </c:pt>
                <c:pt idx="1">
                  <c:v>それ以外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C-4882-BF13-43134D3B0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0.36743</cdr:x>
      <cdr:y>0.54958</cdr:y>
    </cdr:from>
    <cdr:to>
      <cdr:x>0.63257</cdr:x>
      <cdr:y>0.81541</cdr:y>
    </cdr:to>
    <cdr:sp macro="" textlink="">
      <cdr:nvSpPr>
        <cdr:cNvPr id="2" name="タイトル 1">
          <a:extLst xmlns:a="http://schemas.openxmlformats.org/drawingml/2006/main">
            <a:ext uri="{FF2B5EF4-FFF2-40B4-BE49-F238E27FC236}">
              <a16:creationId xmlns:a16="http://schemas.microsoft.com/office/drawing/2014/main" id="{5C70CFD5-D581-4C06-176A-0EB1B40CF718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2239879" y="1716732"/>
          <a:ext cx="1616242" cy="8303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45700" rIns="91425" bIns="45700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algn="ctr"/>
          <a:r>
            <a:rPr kumimoji="1" lang="ja-JP" altLang="en-US" sz="1800" dirty="0">
              <a:solidFill>
                <a:schemeClr val="bg1"/>
              </a:solidFill>
            </a:rPr>
            <a:t>満足度</a:t>
          </a:r>
          <a:endParaRPr kumimoji="1" lang="en-US" altLang="ja-JP" sz="1800" dirty="0">
            <a:solidFill>
              <a:schemeClr val="bg1"/>
            </a:solidFill>
          </a:endParaRPr>
        </a:p>
        <a:p xmlns:a="http://schemas.openxmlformats.org/drawingml/2006/main">
          <a:pPr algn="ctr"/>
          <a:r>
            <a:rPr kumimoji="1" lang="en-US" altLang="ja-JP" sz="5400" b="1" dirty="0">
              <a:solidFill>
                <a:schemeClr val="bg1"/>
              </a:solidFill>
            </a:rPr>
            <a:t>90</a:t>
          </a:r>
          <a:r>
            <a:rPr kumimoji="1" lang="ja-JP" altLang="en-US" sz="3200" dirty="0">
              <a:solidFill>
                <a:schemeClr val="bg1"/>
              </a:solidFill>
            </a:rPr>
            <a:t>％</a:t>
          </a:r>
          <a:endParaRPr kumimoji="1" lang="ja-JP" altLang="en-US" sz="1800" dirty="0">
            <a:solidFill>
              <a:schemeClr val="bg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0.36743</cdr:x>
      <cdr:y>0.54958</cdr:y>
    </cdr:from>
    <cdr:to>
      <cdr:x>0.63257</cdr:x>
      <cdr:y>0.81541</cdr:y>
    </cdr:to>
    <cdr:sp macro="" textlink="">
      <cdr:nvSpPr>
        <cdr:cNvPr id="2" name="タイトル 1">
          <a:extLst xmlns:a="http://schemas.openxmlformats.org/drawingml/2006/main">
            <a:ext uri="{FF2B5EF4-FFF2-40B4-BE49-F238E27FC236}">
              <a16:creationId xmlns:a16="http://schemas.microsoft.com/office/drawing/2014/main" id="{5C70CFD5-D581-4C06-176A-0EB1B40CF718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2239879" y="1716732"/>
          <a:ext cx="1616242" cy="8303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45700" rIns="91425" bIns="45700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algn="ctr"/>
          <a:r>
            <a:rPr kumimoji="1" lang="ja-JP" altLang="en-US" sz="1800" dirty="0">
              <a:solidFill>
                <a:schemeClr val="bg1"/>
              </a:solidFill>
            </a:rPr>
            <a:t>満足度</a:t>
          </a:r>
          <a:endParaRPr kumimoji="1" lang="en-US" altLang="ja-JP" sz="1800" dirty="0">
            <a:solidFill>
              <a:schemeClr val="bg1"/>
            </a:solidFill>
          </a:endParaRPr>
        </a:p>
        <a:p xmlns:a="http://schemas.openxmlformats.org/drawingml/2006/main">
          <a:pPr algn="ctr"/>
          <a:r>
            <a:rPr kumimoji="1" lang="en-US" altLang="ja-JP" sz="5400" b="1" dirty="0">
              <a:solidFill>
                <a:schemeClr val="bg1"/>
              </a:solidFill>
            </a:rPr>
            <a:t>90</a:t>
          </a:r>
          <a:r>
            <a:rPr kumimoji="1" lang="ja-JP" altLang="en-US" sz="3200" dirty="0">
              <a:solidFill>
                <a:schemeClr val="bg1"/>
              </a:solidFill>
            </a:rPr>
            <a:t>％</a:t>
          </a:r>
          <a:endParaRPr kumimoji="1" lang="ja-JP" altLang="en-US" sz="18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41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667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0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5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16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03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eiry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eiry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  <a:defRPr sz="4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 pitchFamily="34" charset="0"/>
                <a:ea typeface="Meiryo"/>
                <a:cs typeface="Quattrocento Sans" panose="020B0502050000020003" pitchFamily="34" charset="0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 pitchFamily="34" charset="0"/>
                <a:ea typeface="Meiryo"/>
                <a:cs typeface="Quattrocento Sans" panose="020B0502050000020003" pitchFamily="34" charset="0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 pitchFamily="34" charset="0"/>
                <a:ea typeface="Meiryo"/>
                <a:cs typeface="Quattrocento Sans" panose="020B0502050000020003" pitchFamily="34" charset="0"/>
                <a:sym typeface="Meiry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Quattrocento Sans" panose="020B0502050000020003" pitchFamily="34" charset="0"/>
          <a:ea typeface="Quattrocento Sans" panose="020B05020500000200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Quattrocento Sans" panose="020B0502050000020003" pitchFamily="34" charset="0"/>
          <a:ea typeface="Quattrocento Sans" panose="020B05020500000200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5%8F%8B%E4%BA%BA-%E7%AC%91%E9%A1%94-%E5%B9%B8%E3%81%9B-%E8%8B%A5%E3%81%84%E3%81%A7%E3%81%99-2575047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.jp/%E4%B8%80%E7%94%9F%E4%BD%BF%E3%81%88%E3%82%8B-%E8%A6%8B%E3%82%84%E3%81%99%E3%81%84%E8%B3%87%E6%96%99%E3%81%AE%E3%83%87%E3%82%B6%E3%82%A4%E3%83%B3%E5%85%A5%E9%96%80-%E6%A3%AE%E9%87%8D-%E6%B9%A7%E5%A4%AA/dp/484433963X" TargetMode="External"/><Relationship Id="rId5" Type="http://schemas.openxmlformats.org/officeDocument/2006/relationships/image" Target="../media/image36.jpeg"/><Relationship Id="rId4" Type="http://schemas.openxmlformats.org/officeDocument/2006/relationships/hyperlink" Target="https://www.amazon.co.jp/%E3%82%84%E3%81%A3%E3%81%A6%E3%81%AF%E3%81%84%E3%81%91%E3%81%AA%E3%81%84%E3%83%87%E3%82%B6%E3%82%A4%E3%83%B3-%E5%B9%B3%E6%9C%AC-%E4%B9%85%E7%BE%8E%E5%AD%90-ebook/dp/B01N4I0G15/ref=sr_1_1?adgrpid=58821284128&amp;gclid=Cj0KCQiAm4WsBhCiARIsAEJIEzVaBB3iCu08eTPKr0cQiOLJjCHCqyRy0K-4aB3zNVzhvhYp8ZoBlIwaAoeNEALw_wcB&amp;hvadid=665685558698&amp;hvdev=c&amp;hvlocphy=1028852&amp;hvnetw=g&amp;hvqmt=e&amp;hvrand=9873278870887338169&amp;hvtargid=kwd-326814399091&amp;hydadcr=27487_14701027&amp;jp-ad-ap=0&amp;keywords=%E3%82%84%E3%81%A3%E3%81%A6%E3%81%AF%E3%81%84%E3%81%91%E3%81%AA%E3%81%84%E3%83%87%E3%82%B6%E3%82%A4%E3%83%B3&amp;qid=1702992507&amp;sr=8-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999542-10E4-7BD9-811A-4663D6B4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88"/>
          <a:stretch/>
        </p:blipFill>
        <p:spPr>
          <a:xfrm>
            <a:off x="0" y="0"/>
            <a:ext cx="8097062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AEBC18-E0A6-0C55-C80C-BCB293BD5A78}"/>
              </a:ext>
            </a:extLst>
          </p:cNvPr>
          <p:cNvSpPr/>
          <p:nvPr/>
        </p:nvSpPr>
        <p:spPr>
          <a:xfrm>
            <a:off x="1762261" y="0"/>
            <a:ext cx="6334801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>
                  <a:alpha val="75000"/>
                </a:schemeClr>
              </a:gs>
              <a:gs pos="6800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eiryo"/>
              <a:buNone/>
            </a:pPr>
            <a:r>
              <a:rPr lang="ja-JP" altLang="en-US" sz="7200" dirty="0"/>
              <a:t>パワポ</a:t>
            </a:r>
            <a:br>
              <a:rPr lang="en-US" altLang="ja-JP" sz="7200" dirty="0"/>
            </a:br>
            <a:r>
              <a:rPr lang="ja-JP" altLang="en-US" sz="7200" dirty="0"/>
              <a:t>指南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44C43-0DE9-8ED5-74D9-F04E95D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端をそろえる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1B1CCE-3EA6-4030-D311-2845C717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138" y="1503436"/>
            <a:ext cx="2335228" cy="567238"/>
          </a:xfrm>
          <a:solidFill>
            <a:srgbClr val="06C755"/>
          </a:solidFill>
          <a:ln>
            <a:noFill/>
          </a:ln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kumimoji="1" lang="ja-JP" altLang="en-US" sz="2200" dirty="0">
                <a:solidFill>
                  <a:schemeClr val="bg1"/>
                </a:solidFill>
              </a:rPr>
              <a:t>オススメ書籍</a:t>
            </a:r>
          </a:p>
        </p:txBody>
      </p:sp>
      <p:pic>
        <p:nvPicPr>
          <p:cNvPr id="17" name="Picture 2" descr="Amazon.co.jp: やってはいけないデザイン eBook : 平本 久美子: Kindleストア">
            <a:extLst>
              <a:ext uri="{FF2B5EF4-FFF2-40B4-BE49-F238E27FC236}">
                <a16:creationId xmlns:a16="http://schemas.microsoft.com/office/drawing/2014/main" id="{54ED51EE-E19A-4538-0A4D-8BF06BFF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74" y="2070674"/>
            <a:ext cx="1917956" cy="271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A2067ABC-10CE-6FE7-CCB2-DBD30D0375C0}"/>
              </a:ext>
            </a:extLst>
          </p:cNvPr>
          <p:cNvSpPr txBox="1">
            <a:spLocks/>
          </p:cNvSpPr>
          <p:nvPr/>
        </p:nvSpPr>
        <p:spPr>
          <a:xfrm>
            <a:off x="1799607" y="4787326"/>
            <a:ext cx="2976290" cy="15426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kumimoji="1" lang="ja-JP" altLang="en-US" sz="2200" dirty="0"/>
              <a:t>全</a:t>
            </a:r>
            <a:r>
              <a:rPr kumimoji="1" lang="en-US" altLang="ja-JP" sz="2200" dirty="0"/>
              <a:t>IT</a:t>
            </a:r>
            <a:r>
              <a:rPr kumimoji="1" lang="ja-JP" altLang="en-US" sz="2200" dirty="0"/>
              <a:t>エンジニアに必修の書籍です。</a:t>
            </a:r>
            <a:endParaRPr kumimoji="1" lang="en-US" altLang="ja-JP" sz="2200" dirty="0"/>
          </a:p>
          <a:p>
            <a:pPr marL="114300" indent="0" algn="ctr">
              <a:buFont typeface="Arial"/>
              <a:buNone/>
            </a:pPr>
            <a:r>
              <a:rPr kumimoji="1" lang="ja-JP" altLang="en-US" sz="2200" dirty="0"/>
              <a:t>この本は特に新人にオススメ！</a:t>
            </a:r>
          </a:p>
        </p:txBody>
      </p:sp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B8D4D442-95B9-2B96-DCF1-4B4D588365D5}"/>
              </a:ext>
            </a:extLst>
          </p:cNvPr>
          <p:cNvSpPr txBox="1">
            <a:spLocks/>
          </p:cNvSpPr>
          <p:nvPr/>
        </p:nvSpPr>
        <p:spPr>
          <a:xfrm>
            <a:off x="7735067" y="899252"/>
            <a:ext cx="2714698" cy="680909"/>
          </a:xfrm>
          <a:prstGeom prst="rect">
            <a:avLst/>
          </a:prstGeom>
          <a:solidFill>
            <a:srgbClr val="06C755"/>
          </a:solidFill>
          <a:ln>
            <a:noFill/>
          </a:ln>
        </p:spPr>
        <p:txBody>
          <a:bodyPr spcFirstLastPara="1" wrap="square" lIns="0" tIns="0" rIns="108000" bIns="360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kumimoji="1" lang="ja-JP" altLang="en-US" sz="2200" dirty="0">
                <a:solidFill>
                  <a:schemeClr val="bg1"/>
                </a:solidFill>
              </a:rPr>
              <a:t>オススメ書籍</a:t>
            </a:r>
          </a:p>
        </p:txBody>
      </p:sp>
      <p:pic>
        <p:nvPicPr>
          <p:cNvPr id="20" name="Picture 2" descr="Amazon.co.jp: やってはいけないデザイン eBook : 平本 久美子: Kindleストア">
            <a:extLst>
              <a:ext uri="{FF2B5EF4-FFF2-40B4-BE49-F238E27FC236}">
                <a16:creationId xmlns:a16="http://schemas.microsoft.com/office/drawing/2014/main" id="{A1C78B55-5CAB-6A5B-3D21-B8EDE859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636" y="1580166"/>
            <a:ext cx="2714698" cy="38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F9D959D4-E44D-1087-3B0F-968FB542E63E}"/>
              </a:ext>
            </a:extLst>
          </p:cNvPr>
          <p:cNvSpPr txBox="1">
            <a:spLocks/>
          </p:cNvSpPr>
          <p:nvPr/>
        </p:nvSpPr>
        <p:spPr>
          <a:xfrm>
            <a:off x="7748359" y="5425348"/>
            <a:ext cx="2701406" cy="1013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72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lnSpc>
                <a:spcPct val="50000"/>
              </a:lnSpc>
              <a:buFont typeface="Arial"/>
              <a:buNone/>
            </a:pPr>
            <a:r>
              <a:rPr kumimoji="1" lang="ja-JP" altLang="en-US" sz="1400" dirty="0"/>
              <a:t>全</a:t>
            </a:r>
            <a:r>
              <a:rPr kumimoji="1" lang="en-US" altLang="ja-JP" sz="1400" dirty="0"/>
              <a:t>IT</a:t>
            </a:r>
            <a:r>
              <a:rPr kumimoji="1" lang="ja-JP" altLang="en-US" sz="1400" dirty="0"/>
              <a:t>エンジニア必修の書籍</a:t>
            </a:r>
            <a:endParaRPr kumimoji="1" lang="en-US" altLang="ja-JP" sz="1400" dirty="0"/>
          </a:p>
          <a:p>
            <a:pPr marL="114300" indent="0" algn="ctr">
              <a:lnSpc>
                <a:spcPct val="50000"/>
              </a:lnSpc>
              <a:buFont typeface="Arial"/>
              <a:buNone/>
            </a:pPr>
            <a:endParaRPr kumimoji="1" lang="en-US" altLang="ja-JP" sz="800" dirty="0"/>
          </a:p>
          <a:p>
            <a:pPr marL="114300" indent="0" algn="ctr">
              <a:lnSpc>
                <a:spcPct val="50000"/>
              </a:lnSpc>
              <a:buFont typeface="Arial"/>
              <a:buNone/>
            </a:pPr>
            <a:r>
              <a:rPr kumimoji="1" lang="ja-JP" altLang="en-US" sz="1400" dirty="0"/>
              <a:t>特に新人にオススメ！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CE33A24-8019-90B8-FAD2-8591DAB01CBE}"/>
              </a:ext>
            </a:extLst>
          </p:cNvPr>
          <p:cNvCxnSpPr>
            <a:cxnSpLocks/>
          </p:cNvCxnSpPr>
          <p:nvPr/>
        </p:nvCxnSpPr>
        <p:spPr>
          <a:xfrm>
            <a:off x="7130988" y="1580161"/>
            <a:ext cx="39751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E3064B-D6FF-4759-ACF8-E900887C85E8}"/>
              </a:ext>
            </a:extLst>
          </p:cNvPr>
          <p:cNvCxnSpPr>
            <a:cxnSpLocks/>
          </p:cNvCxnSpPr>
          <p:nvPr/>
        </p:nvCxnSpPr>
        <p:spPr>
          <a:xfrm>
            <a:off x="7200838" y="5425348"/>
            <a:ext cx="39751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471D273-BA0E-465E-98F7-F132A101AFB5}"/>
              </a:ext>
            </a:extLst>
          </p:cNvPr>
          <p:cNvCxnSpPr>
            <a:cxnSpLocks/>
          </p:cNvCxnSpPr>
          <p:nvPr/>
        </p:nvCxnSpPr>
        <p:spPr>
          <a:xfrm>
            <a:off x="7748359" y="457200"/>
            <a:ext cx="0" cy="63436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AA8940-006A-5042-41A1-CA5FAD02116A}"/>
              </a:ext>
            </a:extLst>
          </p:cNvPr>
          <p:cNvCxnSpPr>
            <a:cxnSpLocks/>
          </p:cNvCxnSpPr>
          <p:nvPr/>
        </p:nvCxnSpPr>
        <p:spPr>
          <a:xfrm>
            <a:off x="10451124" y="457200"/>
            <a:ext cx="0" cy="63436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B2B8A7F-B427-D954-78FD-CBFF8DF756C7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83D66C-AE97-E772-8FBE-9D5F69E5AC5F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書式</a:t>
            </a:r>
          </a:p>
        </p:txBody>
      </p:sp>
    </p:spTree>
    <p:extLst>
      <p:ext uri="{BB962C8B-B14F-4D97-AF65-F5344CB8AC3E}">
        <p14:creationId xmlns:p14="http://schemas.microsoft.com/office/powerpoint/2010/main" val="125930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478465-CFAE-E717-AA46-74693A54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kumimoji="1" lang="ja-JP" altLang="en-US" sz="11500" dirty="0"/>
              <a:t>色</a:t>
            </a:r>
          </a:p>
        </p:txBody>
      </p:sp>
    </p:spTree>
    <p:extLst>
      <p:ext uri="{BB962C8B-B14F-4D97-AF65-F5344CB8AC3E}">
        <p14:creationId xmlns:p14="http://schemas.microsoft.com/office/powerpoint/2010/main" val="341029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FC8BE7CD-4C09-CC3D-230B-00D361154BD9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C14C7C-1236-12F1-9C14-8B15F9D20FEC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色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BF418C3-0349-7C39-669F-0B1E85D4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色のイメージ</a:t>
            </a:r>
          </a:p>
        </p:txBody>
      </p:sp>
      <p:sp>
        <p:nvSpPr>
          <p:cNvPr id="9" name="Google Shape;87;p14">
            <a:extLst>
              <a:ext uri="{FF2B5EF4-FFF2-40B4-BE49-F238E27FC236}">
                <a16:creationId xmlns:a16="http://schemas.microsoft.com/office/drawing/2014/main" id="{1050646C-3BF7-B0B5-CE7A-F6C09C087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9331" y="1830468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ja-JP" altLang="en-US" sz="3200" b="1" dirty="0"/>
              <a:t>白　シンプル　透明</a:t>
            </a:r>
            <a:endParaRPr sz="3200" b="1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3A9631D-510E-E6FC-267E-C306C238F405}"/>
              </a:ext>
            </a:extLst>
          </p:cNvPr>
          <p:cNvSpPr/>
          <p:nvPr/>
        </p:nvSpPr>
        <p:spPr>
          <a:xfrm>
            <a:off x="6224337" y="580646"/>
            <a:ext cx="3519237" cy="1058780"/>
          </a:xfrm>
          <a:prstGeom prst="wedgeRectCallout">
            <a:avLst>
              <a:gd name="adj1" fmla="val 23671"/>
              <a:gd name="adj2" fmla="val 6487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イメージ・印象は人それぞれ。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国や文化でも違う。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まずは一般的なイメージを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理解することが大切。</a:t>
            </a:r>
          </a:p>
        </p:txBody>
      </p:sp>
      <p:pic>
        <p:nvPicPr>
          <p:cNvPr id="13" name="グラフィックス 12" descr="パレット">
            <a:extLst>
              <a:ext uri="{FF2B5EF4-FFF2-40B4-BE49-F238E27FC236}">
                <a16:creationId xmlns:a16="http://schemas.microsoft.com/office/drawing/2014/main" id="{D33F0ABF-1991-5DE5-F426-E193A070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63" y="1830467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パレット">
            <a:extLst>
              <a:ext uri="{FF2B5EF4-FFF2-40B4-BE49-F238E27FC236}">
                <a16:creationId xmlns:a16="http://schemas.microsoft.com/office/drawing/2014/main" id="{F99564EF-9737-F786-F125-F0B61F315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463" y="2965315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パレット">
            <a:extLst>
              <a:ext uri="{FF2B5EF4-FFF2-40B4-BE49-F238E27FC236}">
                <a16:creationId xmlns:a16="http://schemas.microsoft.com/office/drawing/2014/main" id="{ADFBEA4F-8902-2A6D-C884-852EDDEAA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4337" y="2965315"/>
            <a:ext cx="914400" cy="914400"/>
          </a:xfrm>
          <a:prstGeom prst="rect">
            <a:avLst/>
          </a:prstGeom>
        </p:spPr>
      </p:pic>
      <p:sp>
        <p:nvSpPr>
          <p:cNvPr id="21" name="Google Shape;87;p14">
            <a:extLst>
              <a:ext uri="{FF2B5EF4-FFF2-40B4-BE49-F238E27FC236}">
                <a16:creationId xmlns:a16="http://schemas.microsoft.com/office/drawing/2014/main" id="{3026E2D6-2267-B68F-A07A-7BD793F22D3C}"/>
              </a:ext>
            </a:extLst>
          </p:cNvPr>
          <p:cNvSpPr txBox="1">
            <a:spLocks/>
          </p:cNvSpPr>
          <p:nvPr/>
        </p:nvSpPr>
        <p:spPr>
          <a:xfrm>
            <a:off x="1269331" y="3087826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5400"/>
              <a:buNone/>
            </a:pPr>
            <a:r>
              <a:rPr lang="ja-JP" altLang="en-US" sz="4000" b="1" dirty="0"/>
              <a:t>赤　強調　危険</a:t>
            </a:r>
          </a:p>
        </p:txBody>
      </p:sp>
      <p:sp>
        <p:nvSpPr>
          <p:cNvPr id="22" name="Google Shape;87;p14">
            <a:extLst>
              <a:ext uri="{FF2B5EF4-FFF2-40B4-BE49-F238E27FC236}">
                <a16:creationId xmlns:a16="http://schemas.microsoft.com/office/drawing/2014/main" id="{933EBD49-00BE-29B3-2FCF-82DC2DDA52F0}"/>
              </a:ext>
            </a:extLst>
          </p:cNvPr>
          <p:cNvSpPr txBox="1">
            <a:spLocks/>
          </p:cNvSpPr>
          <p:nvPr/>
        </p:nvSpPr>
        <p:spPr>
          <a:xfrm>
            <a:off x="7317205" y="3136828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5400"/>
              <a:buNone/>
            </a:pPr>
            <a:r>
              <a:rPr lang="ja-JP" altLang="en-US" sz="4000" b="1" dirty="0"/>
              <a:t>黄　警告　元気</a:t>
            </a:r>
          </a:p>
        </p:txBody>
      </p:sp>
      <p:sp>
        <p:nvSpPr>
          <p:cNvPr id="25" name="Google Shape;87;p14">
            <a:extLst>
              <a:ext uri="{FF2B5EF4-FFF2-40B4-BE49-F238E27FC236}">
                <a16:creationId xmlns:a16="http://schemas.microsoft.com/office/drawing/2014/main" id="{CDE731CF-EEEE-F34D-C219-36D3C8E8DE12}"/>
              </a:ext>
            </a:extLst>
          </p:cNvPr>
          <p:cNvSpPr txBox="1">
            <a:spLocks/>
          </p:cNvSpPr>
          <p:nvPr/>
        </p:nvSpPr>
        <p:spPr>
          <a:xfrm>
            <a:off x="7317203" y="1914075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5400"/>
              <a:buNone/>
            </a:pPr>
            <a:r>
              <a:rPr lang="ja-JP" altLang="en-US" sz="3200" b="1" dirty="0"/>
              <a:t>黒　シンプル　濃厚</a:t>
            </a:r>
          </a:p>
        </p:txBody>
      </p:sp>
      <p:pic>
        <p:nvPicPr>
          <p:cNvPr id="26" name="グラフィックス 25" descr="パレット">
            <a:extLst>
              <a:ext uri="{FF2B5EF4-FFF2-40B4-BE49-F238E27FC236}">
                <a16:creationId xmlns:a16="http://schemas.microsoft.com/office/drawing/2014/main" id="{C869B88F-7AEA-F031-3955-30C40A6E2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4337" y="1830467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パレット">
            <a:extLst>
              <a:ext uri="{FF2B5EF4-FFF2-40B4-BE49-F238E27FC236}">
                <a16:creationId xmlns:a16="http://schemas.microsoft.com/office/drawing/2014/main" id="{2DF18D6E-E8F4-5A1E-0C83-48BE748DEC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61" y="4387288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パレット">
            <a:extLst>
              <a:ext uri="{FF2B5EF4-FFF2-40B4-BE49-F238E27FC236}">
                <a16:creationId xmlns:a16="http://schemas.microsoft.com/office/drawing/2014/main" id="{C11EF71A-76FD-DEA5-B065-11C5E487A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4337" y="4387288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パレット">
            <a:extLst>
              <a:ext uri="{FF2B5EF4-FFF2-40B4-BE49-F238E27FC236}">
                <a16:creationId xmlns:a16="http://schemas.microsoft.com/office/drawing/2014/main" id="{DC724985-9C0A-9AF5-CF9C-89B3DA2835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6461" y="5700972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パレット">
            <a:extLst>
              <a:ext uri="{FF2B5EF4-FFF2-40B4-BE49-F238E27FC236}">
                <a16:creationId xmlns:a16="http://schemas.microsoft.com/office/drawing/2014/main" id="{1DF1082A-08F4-E334-2B7C-D698FC414E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24337" y="5700972"/>
            <a:ext cx="914400" cy="914400"/>
          </a:xfrm>
          <a:prstGeom prst="rect">
            <a:avLst/>
          </a:prstGeom>
        </p:spPr>
      </p:pic>
      <p:sp>
        <p:nvSpPr>
          <p:cNvPr id="31" name="Google Shape;87;p14">
            <a:extLst>
              <a:ext uri="{FF2B5EF4-FFF2-40B4-BE49-F238E27FC236}">
                <a16:creationId xmlns:a16="http://schemas.microsoft.com/office/drawing/2014/main" id="{EE192B20-20A0-1C62-23DE-7403F996C5A0}"/>
              </a:ext>
            </a:extLst>
          </p:cNvPr>
          <p:cNvSpPr txBox="1">
            <a:spLocks/>
          </p:cNvSpPr>
          <p:nvPr/>
        </p:nvSpPr>
        <p:spPr>
          <a:xfrm>
            <a:off x="1269329" y="4389962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5400"/>
              <a:buNone/>
            </a:pPr>
            <a:r>
              <a:rPr lang="ja-JP" altLang="en-US" sz="4000" b="1" dirty="0"/>
              <a:t>青　清潔　信頼</a:t>
            </a:r>
          </a:p>
        </p:txBody>
      </p:sp>
      <p:sp>
        <p:nvSpPr>
          <p:cNvPr id="32" name="Google Shape;87;p14">
            <a:extLst>
              <a:ext uri="{FF2B5EF4-FFF2-40B4-BE49-F238E27FC236}">
                <a16:creationId xmlns:a16="http://schemas.microsoft.com/office/drawing/2014/main" id="{4059DB1C-A688-938E-6A64-E052762C5C0C}"/>
              </a:ext>
            </a:extLst>
          </p:cNvPr>
          <p:cNvSpPr txBox="1">
            <a:spLocks/>
          </p:cNvSpPr>
          <p:nvPr/>
        </p:nvSpPr>
        <p:spPr>
          <a:xfrm>
            <a:off x="7317207" y="4443189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5400"/>
              <a:buNone/>
            </a:pPr>
            <a:r>
              <a:rPr lang="ja-JP" altLang="en-US" sz="4000" b="1" dirty="0"/>
              <a:t>緑　安全　自然</a:t>
            </a:r>
          </a:p>
        </p:txBody>
      </p:sp>
      <p:sp>
        <p:nvSpPr>
          <p:cNvPr id="33" name="Google Shape;87;p14">
            <a:extLst>
              <a:ext uri="{FF2B5EF4-FFF2-40B4-BE49-F238E27FC236}">
                <a16:creationId xmlns:a16="http://schemas.microsoft.com/office/drawing/2014/main" id="{266E697C-8B90-B5B2-818E-97D054678A14}"/>
              </a:ext>
            </a:extLst>
          </p:cNvPr>
          <p:cNvSpPr txBox="1">
            <a:spLocks/>
          </p:cNvSpPr>
          <p:nvPr/>
        </p:nvSpPr>
        <p:spPr>
          <a:xfrm>
            <a:off x="1269329" y="5700972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5400"/>
              <a:buNone/>
            </a:pPr>
            <a:r>
              <a:rPr lang="ja-JP" altLang="en-US" sz="4000" b="1" dirty="0"/>
              <a:t>ピンク　女性　春</a:t>
            </a:r>
          </a:p>
        </p:txBody>
      </p:sp>
      <p:sp>
        <p:nvSpPr>
          <p:cNvPr id="34" name="Google Shape;87;p14">
            <a:extLst>
              <a:ext uri="{FF2B5EF4-FFF2-40B4-BE49-F238E27FC236}">
                <a16:creationId xmlns:a16="http://schemas.microsoft.com/office/drawing/2014/main" id="{DEADBFF7-01E7-9BDC-9B6D-A2471EF66A4E}"/>
              </a:ext>
            </a:extLst>
          </p:cNvPr>
          <p:cNvSpPr txBox="1">
            <a:spLocks/>
          </p:cNvSpPr>
          <p:nvPr/>
        </p:nvSpPr>
        <p:spPr>
          <a:xfrm>
            <a:off x="7317204" y="5700972"/>
            <a:ext cx="47645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5400"/>
              <a:buNone/>
            </a:pPr>
            <a:r>
              <a:rPr lang="ja-JP" altLang="en-US" sz="3200" b="1" dirty="0"/>
              <a:t>灰　シンプル　万能</a:t>
            </a:r>
          </a:p>
        </p:txBody>
      </p:sp>
    </p:spTree>
    <p:extLst>
      <p:ext uri="{BB962C8B-B14F-4D97-AF65-F5344CB8AC3E}">
        <p14:creationId xmlns:p14="http://schemas.microsoft.com/office/powerpoint/2010/main" val="281647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/>
              <a:t>３色で統一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721895" y="1556084"/>
            <a:ext cx="10748210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ja-JP" sz="4800"/>
              <a:t>ベースカラー</a:t>
            </a:r>
            <a:endParaRPr sz="4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ja-JP">
                <a:solidFill>
                  <a:srgbClr val="7F7F7F"/>
                </a:solidFill>
              </a:rPr>
              <a:t>主に文字に使うスライド内の基本色</a:t>
            </a:r>
            <a:endParaRPr>
              <a:solidFill>
                <a:srgbClr val="7F7F7F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ja-JP">
                <a:solidFill>
                  <a:srgbClr val="7F7F7F"/>
                </a:solidFill>
              </a:rPr>
              <a:t>基本的に背景が白～薄いグレー。文字は黒～濃いグレー。</a:t>
            </a:r>
            <a:endParaRPr>
              <a:solidFill>
                <a:srgbClr val="7F7F7F"/>
              </a:solidFill>
            </a:endParaRPr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CC"/>
              </a:buClr>
              <a:buSzPts val="4800"/>
              <a:buChar char="•"/>
            </a:pPr>
            <a:r>
              <a:rPr lang="ja-JP" sz="4800">
                <a:solidFill>
                  <a:srgbClr val="0033CC"/>
                </a:solidFill>
              </a:rPr>
              <a:t>メインカラー</a:t>
            </a:r>
            <a:endParaRPr sz="4800">
              <a:solidFill>
                <a:srgbClr val="0033CC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ja-JP">
                <a:solidFill>
                  <a:srgbClr val="7F7F7F"/>
                </a:solidFill>
              </a:rPr>
              <a:t>強調させたい箇所に使用。</a:t>
            </a:r>
            <a:endParaRPr>
              <a:solidFill>
                <a:srgbClr val="7F7F7F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ja-JP">
                <a:solidFill>
                  <a:srgbClr val="7F7F7F"/>
                </a:solidFill>
              </a:rPr>
              <a:t>企業イメージカラーや赤青緑といったインパクトのある色。</a:t>
            </a:r>
            <a:endParaRPr>
              <a:solidFill>
                <a:srgbClr val="7F7F7F"/>
              </a:solidFill>
            </a:endParaRPr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4800"/>
              <a:buChar char="•"/>
            </a:pPr>
            <a:r>
              <a:rPr lang="ja-JP" sz="4800">
                <a:solidFill>
                  <a:srgbClr val="FF6600"/>
                </a:solidFill>
              </a:rPr>
              <a:t>アクセントカラー</a:t>
            </a:r>
            <a:endParaRPr sz="4800">
              <a:solidFill>
                <a:srgbClr val="FF66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ja-JP">
                <a:solidFill>
                  <a:srgbClr val="7F7F7F"/>
                </a:solidFill>
              </a:rPr>
              <a:t>メインカラーとの区別や対比用。</a:t>
            </a:r>
            <a:endParaRPr>
              <a:solidFill>
                <a:srgbClr val="7F7F7F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5D32E90-72D2-FF82-02B8-2B4983116FFA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6424F045-E3E0-F2FB-521F-048273B9E2AE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EEE1AA0A-9374-E904-1EE9-62842DC56031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FF268832-8D78-27A8-A403-761B247E43F8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41E9512-ABF5-3C67-E3A4-4D11A2CBF4F0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色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76213" y="80712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/>
              <a:t>色を使う比率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323477" y="1187117"/>
            <a:ext cx="5536144" cy="142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ベースカラー</a:t>
            </a:r>
            <a:endParaRPr sz="66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764379" y="1293146"/>
            <a:ext cx="3860374" cy="131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b="0" i="0" u="none" strike="noStrike" cap="none">
                <a:solidFill>
                  <a:srgbClr val="0033CC"/>
                </a:solidFill>
                <a:latin typeface="Meiryo"/>
                <a:ea typeface="Meiryo"/>
                <a:cs typeface="Meiryo"/>
                <a:sym typeface="Meiryo"/>
              </a:rPr>
              <a:t>メインカラー</a:t>
            </a:r>
            <a:endParaRPr sz="4800" b="0" i="0" u="none" strike="noStrike" cap="none">
              <a:solidFill>
                <a:srgbClr val="0033CC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685360" y="4415713"/>
            <a:ext cx="4945856" cy="7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FF6600"/>
                </a:solidFill>
                <a:latin typeface="Meiryo"/>
                <a:ea typeface="Meiryo"/>
                <a:cs typeface="Meiryo"/>
                <a:sym typeface="Meiryo"/>
              </a:rPr>
              <a:t>アクセントカラー</a:t>
            </a:r>
            <a:endParaRPr sz="4400" b="0" i="0" u="none" strike="noStrike" cap="none">
              <a:solidFill>
                <a:srgbClr val="FF66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826544" y="3392489"/>
            <a:ext cx="2347912" cy="11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７０％</a:t>
            </a:r>
            <a:endParaRPr sz="44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984332" y="3448844"/>
            <a:ext cx="2347912" cy="11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２５％</a:t>
            </a:r>
            <a:endParaRPr sz="44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8883254" y="4861803"/>
            <a:ext cx="2747961" cy="11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FF6600"/>
                </a:solidFill>
                <a:latin typeface="Meiryo"/>
                <a:ea typeface="Meiryo"/>
                <a:cs typeface="Meiryo"/>
                <a:sym typeface="Meiryo"/>
              </a:rPr>
              <a:t>５％</a:t>
            </a:r>
            <a:endParaRPr sz="4400" b="0" i="0" u="none" strike="noStrike" cap="none">
              <a:solidFill>
                <a:srgbClr val="FF66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76214" y="2594896"/>
            <a:ext cx="11455002" cy="15920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0868525" y="2593330"/>
            <a:ext cx="762689" cy="1592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8520611" y="2593330"/>
            <a:ext cx="2347912" cy="1592094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141622" y="2610105"/>
            <a:ext cx="3899854" cy="157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７０％</a:t>
            </a:r>
            <a:endParaRPr sz="66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8520610" y="2610104"/>
            <a:ext cx="2347914" cy="157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２５％</a:t>
            </a:r>
            <a:endParaRPr sz="4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DD1C91-231E-EABB-9684-548B16E10EC7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327BAE7-487E-FED8-DEC5-146816FE979D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6873E4DC-0F59-923F-342A-EC405069B4D8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3C8DB09-E0B4-0C72-298E-523AF48C637A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8C9B26-A876-85D7-0C9E-6D12231E2463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色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/>
              <a:t>色の決め方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基本は</a:t>
            </a:r>
            <a:r>
              <a:rPr lang="ja-JP" dirty="0"/>
              <a:t>色相環から決める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CC"/>
              </a:buClr>
              <a:buSzPts val="2400"/>
              <a:buChar char="•"/>
            </a:pPr>
            <a:r>
              <a:rPr lang="ja-JP" dirty="0">
                <a:solidFill>
                  <a:srgbClr val="0033CC"/>
                </a:solidFill>
              </a:rPr>
              <a:t>メインカラー</a:t>
            </a:r>
            <a:r>
              <a:rPr lang="ja-JP" dirty="0"/>
              <a:t>を選ぶ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2400"/>
              <a:buChar char="•"/>
            </a:pPr>
            <a:r>
              <a:rPr lang="ja-JP" dirty="0">
                <a:solidFill>
                  <a:srgbClr val="FF6600"/>
                </a:solidFill>
              </a:rPr>
              <a:t>アクセントカラー</a:t>
            </a:r>
            <a:r>
              <a:rPr lang="ja-JP" dirty="0"/>
              <a:t>はその反対側から１色選ぶ</a:t>
            </a:r>
            <a:endParaRPr dirty="0"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4492" y="2867510"/>
            <a:ext cx="3153215" cy="369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8248" y="2867510"/>
            <a:ext cx="3124636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1866900" y="3109160"/>
            <a:ext cx="1853866" cy="1853866"/>
          </a:xfrm>
          <a:prstGeom prst="ellipse">
            <a:avLst/>
          </a:prstGeom>
          <a:noFill/>
          <a:ln w="508000" cap="flat" cmpd="dbl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7343775" y="4064668"/>
            <a:ext cx="1853866" cy="1853866"/>
          </a:xfrm>
          <a:prstGeom prst="ellipse">
            <a:avLst/>
          </a:prstGeom>
          <a:noFill/>
          <a:ln w="508000" cap="flat" cmpd="dbl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E68BB34-4A0D-4481-9795-BCB796B2C875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024FBABA-0C5A-FD22-4697-E05776332925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76CAAE5A-7BBC-86DE-66E6-887BCC09A562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ECC9A8C-DF94-F7E2-CFC4-32D8948D449B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633D7E8-E394-72A6-68B5-DAFCB49BCACB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色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438DA0B5-0F13-5778-BE2D-055FC3507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7" b="23178"/>
          <a:stretch/>
        </p:blipFill>
        <p:spPr>
          <a:xfrm>
            <a:off x="0" y="1204712"/>
            <a:ext cx="12192000" cy="5653288"/>
          </a:xfrm>
          <a:prstGeom prst="rect">
            <a:avLst/>
          </a:prstGeom>
          <a:solidFill>
            <a:srgbClr val="7277AF"/>
          </a:solidFill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63F530B-A74B-64FF-67A0-4CD39B0BDFE6}"/>
              </a:ext>
            </a:extLst>
          </p:cNvPr>
          <p:cNvSpPr/>
          <p:nvPr/>
        </p:nvSpPr>
        <p:spPr>
          <a:xfrm>
            <a:off x="0" y="1204712"/>
            <a:ext cx="12192000" cy="5653288"/>
          </a:xfrm>
          <a:prstGeom prst="rect">
            <a:avLst/>
          </a:prstGeom>
          <a:solidFill>
            <a:srgbClr val="ABA2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BF418C3-0349-7C39-669F-0B1E85D4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7277AF"/>
                </a:solidFill>
              </a:rPr>
              <a:t>アクセントカラーの決め方例</a:t>
            </a:r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8941FE6D-BA67-D04A-E848-292EA69C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2F2F2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7277AF"/>
                </a:solidFill>
              </a:rPr>
              <a:t>写真から色を抽出する</a:t>
            </a:r>
            <a:endParaRPr lang="en-US" altLang="ja-JP" sz="3600" dirty="0">
              <a:solidFill>
                <a:srgbClr val="7277AF"/>
              </a:solidFill>
            </a:endParaRPr>
          </a:p>
          <a:p>
            <a:r>
              <a:rPr lang="ja-JP" altLang="en-US" sz="3600" dirty="0">
                <a:solidFill>
                  <a:srgbClr val="7277AF"/>
                </a:solidFill>
              </a:rPr>
              <a:t>色の選択時に「スポイト」から</a:t>
            </a:r>
            <a:endParaRPr lang="en-US" altLang="ja-JP" sz="3600" dirty="0">
              <a:solidFill>
                <a:srgbClr val="7277AF"/>
              </a:solidFill>
            </a:endParaRPr>
          </a:p>
          <a:p>
            <a:pPr marL="114300" indent="0">
              <a:buNone/>
            </a:pPr>
            <a:r>
              <a:rPr lang="ja-JP" altLang="en-US" sz="3600" dirty="0">
                <a:solidFill>
                  <a:srgbClr val="7277AF"/>
                </a:solidFill>
              </a:rPr>
              <a:t>　写真の中の色を選択する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1E69DF6-4B59-1CAE-F3BE-0908B5204DE8}"/>
              </a:ext>
            </a:extLst>
          </p:cNvPr>
          <p:cNvGrpSpPr/>
          <p:nvPr/>
        </p:nvGrpSpPr>
        <p:grpSpPr>
          <a:xfrm>
            <a:off x="6226175" y="3175017"/>
            <a:ext cx="1708150" cy="2630671"/>
            <a:chOff x="361950" y="2417579"/>
            <a:chExt cx="1708150" cy="2630671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1989326B-F27E-64E8-C181-C6D35F5A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420" y="2417579"/>
              <a:ext cx="1686160" cy="2619741"/>
            </a:xfrm>
            <a:prstGeom prst="rect">
              <a:avLst/>
            </a:prstGeom>
          </p:spPr>
        </p:pic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A5BD5C76-5D38-9E23-A7E1-4DA2A22D9341}"/>
                </a:ext>
              </a:extLst>
            </p:cNvPr>
            <p:cNvSpPr/>
            <p:nvPr/>
          </p:nvSpPr>
          <p:spPr>
            <a:xfrm>
              <a:off x="361950" y="4743450"/>
              <a:ext cx="170815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楕円 42">
            <a:extLst>
              <a:ext uri="{FF2B5EF4-FFF2-40B4-BE49-F238E27FC236}">
                <a16:creationId xmlns:a16="http://schemas.microsoft.com/office/drawing/2014/main" id="{F77A6008-84CB-029A-09E3-018B6F3D953D}"/>
              </a:ext>
            </a:extLst>
          </p:cNvPr>
          <p:cNvSpPr/>
          <p:nvPr/>
        </p:nvSpPr>
        <p:spPr>
          <a:xfrm>
            <a:off x="9493250" y="5507238"/>
            <a:ext cx="292100" cy="292100"/>
          </a:xfrm>
          <a:prstGeom prst="ellipse">
            <a:avLst/>
          </a:prstGeom>
          <a:noFill/>
          <a:ln w="76200">
            <a:solidFill>
              <a:srgbClr val="CC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5D6E743-7508-8896-CAB2-39E14864C298}"/>
              </a:ext>
            </a:extLst>
          </p:cNvPr>
          <p:cNvCxnSpPr>
            <a:cxnSpLocks/>
            <a:stCxn id="41" idx="3"/>
            <a:endCxn id="43" idx="2"/>
          </p:cNvCxnSpPr>
          <p:nvPr/>
        </p:nvCxnSpPr>
        <p:spPr>
          <a:xfrm>
            <a:off x="7934325" y="5653288"/>
            <a:ext cx="1558925" cy="0"/>
          </a:xfrm>
          <a:prstGeom prst="straightConnector1">
            <a:avLst/>
          </a:prstGeom>
          <a:ln w="28575"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プレースホルダー 37">
            <a:extLst>
              <a:ext uri="{FF2B5EF4-FFF2-40B4-BE49-F238E27FC236}">
                <a16:creationId xmlns:a16="http://schemas.microsoft.com/office/drawing/2014/main" id="{2EBFEF0C-3B04-C90E-246E-B28AA78F686D}"/>
              </a:ext>
            </a:extLst>
          </p:cNvPr>
          <p:cNvSpPr txBox="1">
            <a:spLocks/>
          </p:cNvSpPr>
          <p:nvPr/>
        </p:nvSpPr>
        <p:spPr>
          <a:xfrm>
            <a:off x="8801952" y="4771892"/>
            <a:ext cx="168616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altLang="ja-JP" b="1" dirty="0">
                <a:solidFill>
                  <a:srgbClr val="7277AF"/>
                </a:solidFill>
              </a:rPr>
              <a:t>CLICK</a:t>
            </a:r>
            <a:endParaRPr lang="ja-JP" altLang="en-US" b="1" dirty="0">
              <a:solidFill>
                <a:srgbClr val="7277AF"/>
              </a:solidFill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A43858BC-857F-BC15-10A4-1AFE0DEF8398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751437F-000A-7E58-7E98-FAAE2C9B49C9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色</a:t>
            </a:r>
          </a:p>
        </p:txBody>
      </p:sp>
    </p:spTree>
    <p:extLst>
      <p:ext uri="{BB962C8B-B14F-4D97-AF65-F5344CB8AC3E}">
        <p14:creationId xmlns:p14="http://schemas.microsoft.com/office/powerpoint/2010/main" val="86928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altLang="en-US" dirty="0"/>
              <a:t>アクセントカラー</a:t>
            </a:r>
            <a:r>
              <a:rPr lang="ja-JP" dirty="0"/>
              <a:t>の決め方</a:t>
            </a:r>
            <a:r>
              <a:rPr lang="ja-JP" altLang="en-US" dirty="0"/>
              <a:t>例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特定企業向けなら・・・</a:t>
            </a:r>
            <a:r>
              <a:rPr lang="en-US" altLang="ja-JP" dirty="0"/>
              <a:t>	</a:t>
            </a:r>
            <a:r>
              <a:rPr lang="ja-JP" altLang="en-US" dirty="0"/>
              <a:t>その企業のコーポレートカラーを</a:t>
            </a:r>
            <a:endParaRPr lang="en-US" altLang="ja-JP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 altLang="en-US" dirty="0"/>
              <a:t>　　　　　　　　　　　</a:t>
            </a:r>
            <a:r>
              <a:rPr lang="en-US" altLang="ja-JP" dirty="0"/>
              <a:t>	</a:t>
            </a:r>
            <a:r>
              <a:rPr lang="ja-JP" altLang="en-US" dirty="0"/>
              <a:t>メインカラーにする</a:t>
            </a:r>
            <a:endParaRPr lang="en-US" altLang="ja-JP" dirty="0"/>
          </a:p>
        </p:txBody>
      </p:sp>
      <p:pic>
        <p:nvPicPr>
          <p:cNvPr id="1026" name="Picture 2" descr="NTTドコモのロゴ">
            <a:extLst>
              <a:ext uri="{FF2B5EF4-FFF2-40B4-BE49-F238E27FC236}">
                <a16:creationId xmlns:a16="http://schemas.microsoft.com/office/drawing/2014/main" id="{B960A8C8-139F-1AE6-EF50-D35A87E9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8" y="2857500"/>
            <a:ext cx="3039172" cy="11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9;p19">
            <a:extLst>
              <a:ext uri="{FF2B5EF4-FFF2-40B4-BE49-F238E27FC236}">
                <a16:creationId xmlns:a16="http://schemas.microsoft.com/office/drawing/2014/main" id="{3D646809-B76C-3B31-6C13-3574F9443A13}"/>
              </a:ext>
            </a:extLst>
          </p:cNvPr>
          <p:cNvSpPr txBox="1">
            <a:spLocks/>
          </p:cNvSpPr>
          <p:nvPr/>
        </p:nvSpPr>
        <p:spPr>
          <a:xfrm>
            <a:off x="928499" y="4058377"/>
            <a:ext cx="3039172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altLang="ja-JP" dirty="0">
                <a:solidFill>
                  <a:srgbClr val="CC0033"/>
                </a:solidFill>
              </a:rPr>
              <a:t>R204 G000 B051</a:t>
            </a:r>
          </a:p>
        </p:txBody>
      </p:sp>
      <p:pic>
        <p:nvPicPr>
          <p:cNvPr id="1028" name="Picture 4" descr="ブランドロゴのイメージ図">
            <a:extLst>
              <a:ext uri="{FF2B5EF4-FFF2-40B4-BE49-F238E27FC236}">
                <a16:creationId xmlns:a16="http://schemas.microsoft.com/office/drawing/2014/main" id="{35052EAF-273C-96D1-EC36-7B70E452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57500"/>
            <a:ext cx="228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29;p19">
            <a:extLst>
              <a:ext uri="{FF2B5EF4-FFF2-40B4-BE49-F238E27FC236}">
                <a16:creationId xmlns:a16="http://schemas.microsoft.com/office/drawing/2014/main" id="{996E0C08-E0D9-30CF-D173-0C853D06B16D}"/>
              </a:ext>
            </a:extLst>
          </p:cNvPr>
          <p:cNvSpPr txBox="1">
            <a:spLocks/>
          </p:cNvSpPr>
          <p:nvPr/>
        </p:nvSpPr>
        <p:spPr>
          <a:xfrm>
            <a:off x="4576414" y="4079155"/>
            <a:ext cx="3039172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altLang="ja-JP" dirty="0">
                <a:solidFill>
                  <a:srgbClr val="0E0E6B"/>
                </a:solidFill>
              </a:rPr>
              <a:t>R014 G014 B107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0F51D3-EDC5-5F7C-FCFA-C795CAB9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94" y="2862673"/>
            <a:ext cx="2460703" cy="11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9">
            <a:extLst>
              <a:ext uri="{FF2B5EF4-FFF2-40B4-BE49-F238E27FC236}">
                <a16:creationId xmlns:a16="http://schemas.microsoft.com/office/drawing/2014/main" id="{94FA4E4B-6AEF-0FE4-97CE-F62FAE04DFC2}"/>
              </a:ext>
            </a:extLst>
          </p:cNvPr>
          <p:cNvSpPr txBox="1">
            <a:spLocks/>
          </p:cNvSpPr>
          <p:nvPr/>
        </p:nvSpPr>
        <p:spPr>
          <a:xfrm>
            <a:off x="8510911" y="4079155"/>
            <a:ext cx="3039172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altLang="ja-JP" dirty="0">
                <a:solidFill>
                  <a:srgbClr val="06C755"/>
                </a:solidFill>
              </a:rPr>
              <a:t>R006 G199 B085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57751E2-53C1-70B7-049B-C209F9B9252A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4A364E2-1361-6968-78E7-32D7BC89D25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5BE35AEF-1D71-ED3B-EA69-D83500ADE1FA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681D075-1A4E-D03B-0E7A-753B44F818D6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13D9D48-58A2-79ED-199E-7B8C862ECD4A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2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478465-CFAE-E717-AA46-74693A54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kumimoji="1" lang="ja-JP" altLang="en-US" sz="11500" dirty="0"/>
              <a:t>グラフ</a:t>
            </a:r>
          </a:p>
        </p:txBody>
      </p:sp>
    </p:spTree>
    <p:extLst>
      <p:ext uri="{BB962C8B-B14F-4D97-AF65-F5344CB8AC3E}">
        <p14:creationId xmlns:p14="http://schemas.microsoft.com/office/powerpoint/2010/main" val="99941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/>
              <a:t>グラフをより効果的に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7979" y="2364207"/>
            <a:ext cx="7636042" cy="4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8539581" y="2328111"/>
            <a:ext cx="1123950" cy="89535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33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 b="0" i="0" u="none" strike="noStrike" cap="none" dirty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5</a:t>
            </a:r>
            <a:r>
              <a:rPr lang="ja-JP" sz="2400" b="0" i="0" u="none" strike="noStrike" cap="none" dirty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億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ja-JP" sz="4800" dirty="0"/>
              <a:t>重要な箇所には個別に注目させる</a:t>
            </a:r>
            <a:endParaRPr dirty="0">
              <a:solidFill>
                <a:srgbClr val="7F7F7F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5B2EC1-063A-6174-D427-8345E4A24448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AA40F64-A5D3-C907-FD90-227260E2AA75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07E8C59-ED50-8DF2-E278-E7AA3084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BB1F11F-DBFC-05DF-458E-38E203E5982B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F114378-0B71-2DAF-51BC-9AA93DB64273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グラフ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dirty="0"/>
              <a:t>何目的？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</a:pPr>
            <a:r>
              <a:rPr lang="ja-JP" sz="5400" dirty="0"/>
              <a:t>そのパワポ資料は何目的の資料？</a:t>
            </a:r>
            <a:endParaRPr sz="5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609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</a:pPr>
            <a:r>
              <a:rPr lang="ja-JP" sz="9600" dirty="0"/>
              <a:t>見せる資料</a:t>
            </a:r>
            <a:endParaRPr sz="9600" dirty="0"/>
          </a:p>
          <a:p>
            <a:pPr marL="685800" lvl="1" indent="-609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</a:pPr>
            <a:r>
              <a:rPr lang="ja-JP" sz="9600" dirty="0"/>
              <a:t>読ませる資料</a:t>
            </a:r>
            <a:endParaRPr sz="48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FF3569F-3BC1-56F8-ED98-7457C36FA82F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3A2528B-4289-B23B-637A-C9F46B172167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762C4F7-513B-DD56-06F3-71619276A92F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4899F27-07CF-EECA-CF7E-4A90C0229442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F069E17-4B3B-F312-9D6A-D234E65DEA38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目的感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44C43-0DE9-8ED5-74D9-F04E95D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グラフ・図表の使い方　</a:t>
            </a:r>
            <a:r>
              <a:rPr kumimoji="1" lang="ja-JP" altLang="en-US" dirty="0">
                <a:solidFill>
                  <a:srgbClr val="06C755"/>
                </a:solidFill>
              </a:rPr>
              <a:t>詳細は次ページへ</a:t>
            </a:r>
          </a:p>
        </p:txBody>
      </p:sp>
      <p:graphicFrame>
        <p:nvGraphicFramePr>
          <p:cNvPr id="74" name="グラフ 73">
            <a:extLst>
              <a:ext uri="{FF2B5EF4-FFF2-40B4-BE49-F238E27FC236}">
                <a16:creationId xmlns:a16="http://schemas.microsoft.com/office/drawing/2014/main" id="{C192A65B-8BAA-0DB2-3BE5-171CCE8EC454}"/>
              </a:ext>
            </a:extLst>
          </p:cNvPr>
          <p:cNvGraphicFramePr/>
          <p:nvPr/>
        </p:nvGraphicFramePr>
        <p:xfrm>
          <a:off x="0" y="852437"/>
          <a:ext cx="6096000" cy="312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014C4191-9A1A-8D05-2384-AB38CE878582}"/>
              </a:ext>
            </a:extLst>
          </p:cNvPr>
          <p:cNvGraphicFramePr/>
          <p:nvPr/>
        </p:nvGraphicFramePr>
        <p:xfrm>
          <a:off x="6096000" y="852437"/>
          <a:ext cx="6096000" cy="312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226C516D-50A6-227E-2F55-82781C4B9FD2}"/>
              </a:ext>
            </a:extLst>
          </p:cNvPr>
          <p:cNvGraphicFramePr/>
          <p:nvPr/>
        </p:nvGraphicFramePr>
        <p:xfrm>
          <a:off x="0" y="3734272"/>
          <a:ext cx="6096000" cy="312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4" name="楕円 83">
            <a:extLst>
              <a:ext uri="{FF2B5EF4-FFF2-40B4-BE49-F238E27FC236}">
                <a16:creationId xmlns:a16="http://schemas.microsoft.com/office/drawing/2014/main" id="{B5F2AEF4-6C0C-B86A-DD5D-C230490A3C43}"/>
              </a:ext>
            </a:extLst>
          </p:cNvPr>
          <p:cNvSpPr/>
          <p:nvPr/>
        </p:nvSpPr>
        <p:spPr>
          <a:xfrm>
            <a:off x="10170491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0DE24788-3923-E1AD-B059-03DB5ABA7711}"/>
              </a:ext>
            </a:extLst>
          </p:cNvPr>
          <p:cNvSpPr/>
          <p:nvPr/>
        </p:nvSpPr>
        <p:spPr>
          <a:xfrm>
            <a:off x="9551058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DB926EBB-6B1C-1F74-4BFB-FC93B5482DE0}"/>
              </a:ext>
            </a:extLst>
          </p:cNvPr>
          <p:cNvSpPr/>
          <p:nvPr/>
        </p:nvSpPr>
        <p:spPr>
          <a:xfrm>
            <a:off x="10789924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20F67259-8A88-17F4-D344-1274759C85DE}"/>
              </a:ext>
            </a:extLst>
          </p:cNvPr>
          <p:cNvSpPr/>
          <p:nvPr/>
        </p:nvSpPr>
        <p:spPr>
          <a:xfrm>
            <a:off x="10170491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87272DC-DF5E-72E5-F634-9BFA31CCCF02}"/>
              </a:ext>
            </a:extLst>
          </p:cNvPr>
          <p:cNvSpPr/>
          <p:nvPr/>
        </p:nvSpPr>
        <p:spPr>
          <a:xfrm>
            <a:off x="9551058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943A036B-B2F0-CE89-EEE9-6E083AD674C5}"/>
              </a:ext>
            </a:extLst>
          </p:cNvPr>
          <p:cNvSpPr/>
          <p:nvPr/>
        </p:nvSpPr>
        <p:spPr>
          <a:xfrm>
            <a:off x="10789924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F47250C3-B798-DCDF-F986-A649DA4778F9}"/>
              </a:ext>
            </a:extLst>
          </p:cNvPr>
          <p:cNvSpPr/>
          <p:nvPr/>
        </p:nvSpPr>
        <p:spPr>
          <a:xfrm>
            <a:off x="10170491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68E093D0-A2C3-61CD-F6D1-0FEB44976093}"/>
              </a:ext>
            </a:extLst>
          </p:cNvPr>
          <p:cNvSpPr/>
          <p:nvPr/>
        </p:nvSpPr>
        <p:spPr>
          <a:xfrm>
            <a:off x="9551058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686C0D5D-9ACA-47E1-FC19-F9781D8309FF}"/>
              </a:ext>
            </a:extLst>
          </p:cNvPr>
          <p:cNvSpPr/>
          <p:nvPr/>
        </p:nvSpPr>
        <p:spPr>
          <a:xfrm>
            <a:off x="10789924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4BC1E704-6E61-7EB2-49ED-992EFE3F214F}"/>
              </a:ext>
            </a:extLst>
          </p:cNvPr>
          <p:cNvSpPr/>
          <p:nvPr/>
        </p:nvSpPr>
        <p:spPr>
          <a:xfrm>
            <a:off x="8554065" y="4906744"/>
            <a:ext cx="732998" cy="77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549335E-AFE3-A6FC-8C02-D74EEE206453}"/>
              </a:ext>
            </a:extLst>
          </p:cNvPr>
          <p:cNvSpPr/>
          <p:nvPr/>
        </p:nvSpPr>
        <p:spPr>
          <a:xfrm>
            <a:off x="7257682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FF1DE63-810D-F081-22EE-EF658BFC2E6C}"/>
              </a:ext>
            </a:extLst>
          </p:cNvPr>
          <p:cNvSpPr txBox="1"/>
          <p:nvPr/>
        </p:nvSpPr>
        <p:spPr>
          <a:xfrm>
            <a:off x="9551058" y="6281398"/>
            <a:ext cx="1651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DED7DA1-1B58-57DF-02F5-010A18B0A003}"/>
              </a:ext>
            </a:extLst>
          </p:cNvPr>
          <p:cNvSpPr txBox="1"/>
          <p:nvPr/>
        </p:nvSpPr>
        <p:spPr>
          <a:xfrm>
            <a:off x="6638248" y="6281398"/>
            <a:ext cx="1651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E776DD4C-50D2-17B6-990D-CC60916B1A39}"/>
              </a:ext>
            </a:extLst>
          </p:cNvPr>
          <p:cNvSpPr txBox="1">
            <a:spLocks/>
          </p:cNvSpPr>
          <p:nvPr/>
        </p:nvSpPr>
        <p:spPr>
          <a:xfrm>
            <a:off x="3962401" y="3608785"/>
            <a:ext cx="4267198" cy="1197226"/>
          </a:xfrm>
          <a:prstGeom prst="rect">
            <a:avLst/>
          </a:prstGeom>
          <a:noFill/>
          <a:ln>
            <a:solidFill>
              <a:srgbClr val="06C755"/>
            </a:solidFill>
            <a:prstDash val="sysDot"/>
          </a:ln>
        </p:spPr>
        <p:txBody>
          <a:bodyPr spcFirstLastPara="1" wrap="square" lIns="72000" tIns="180000" rIns="72000" bIns="360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None/>
              <a:defRPr sz="4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ja-JP" altLang="en-US" dirty="0">
                <a:solidFill>
                  <a:srgbClr val="06C755"/>
                </a:solidFill>
              </a:rPr>
              <a:t>比較・成長・流れの</a:t>
            </a:r>
            <a:endParaRPr kumimoji="1" lang="en-US" altLang="ja-JP" dirty="0">
              <a:solidFill>
                <a:srgbClr val="06C755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dirty="0">
                <a:solidFill>
                  <a:srgbClr val="06C755"/>
                </a:solidFill>
              </a:rPr>
              <a:t>説明に適している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A0BA8F5-D38A-D9E3-EAEB-6D31A95840E4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151BE2-0E6E-3199-0B68-DF894E9796BB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グラフ</a:t>
            </a:r>
          </a:p>
        </p:txBody>
      </p:sp>
    </p:spTree>
    <p:extLst>
      <p:ext uri="{BB962C8B-B14F-4D97-AF65-F5344CB8AC3E}">
        <p14:creationId xmlns:p14="http://schemas.microsoft.com/office/powerpoint/2010/main" val="293771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44C43-0DE9-8ED5-74D9-F04E95D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グラフ・図表の使い方</a:t>
            </a:r>
          </a:p>
        </p:txBody>
      </p:sp>
      <p:graphicFrame>
        <p:nvGraphicFramePr>
          <p:cNvPr id="74" name="グラフ 73">
            <a:extLst>
              <a:ext uri="{FF2B5EF4-FFF2-40B4-BE49-F238E27FC236}">
                <a16:creationId xmlns:a16="http://schemas.microsoft.com/office/drawing/2014/main" id="{C192A65B-8BAA-0DB2-3BE5-171CCE8EC454}"/>
              </a:ext>
            </a:extLst>
          </p:cNvPr>
          <p:cNvGraphicFramePr/>
          <p:nvPr/>
        </p:nvGraphicFramePr>
        <p:xfrm>
          <a:off x="0" y="852437"/>
          <a:ext cx="6096000" cy="312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014C4191-9A1A-8D05-2384-AB38CE878582}"/>
              </a:ext>
            </a:extLst>
          </p:cNvPr>
          <p:cNvGraphicFramePr/>
          <p:nvPr/>
        </p:nvGraphicFramePr>
        <p:xfrm>
          <a:off x="6096000" y="852437"/>
          <a:ext cx="6096000" cy="312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226C516D-50A6-227E-2F55-82781C4B9FD2}"/>
              </a:ext>
            </a:extLst>
          </p:cNvPr>
          <p:cNvGraphicFramePr/>
          <p:nvPr/>
        </p:nvGraphicFramePr>
        <p:xfrm>
          <a:off x="0" y="3734272"/>
          <a:ext cx="6096000" cy="312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4" name="楕円 83">
            <a:extLst>
              <a:ext uri="{FF2B5EF4-FFF2-40B4-BE49-F238E27FC236}">
                <a16:creationId xmlns:a16="http://schemas.microsoft.com/office/drawing/2014/main" id="{B5F2AEF4-6C0C-B86A-DD5D-C230490A3C43}"/>
              </a:ext>
            </a:extLst>
          </p:cNvPr>
          <p:cNvSpPr/>
          <p:nvPr/>
        </p:nvSpPr>
        <p:spPr>
          <a:xfrm>
            <a:off x="10170491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0DE24788-3923-E1AD-B059-03DB5ABA7711}"/>
              </a:ext>
            </a:extLst>
          </p:cNvPr>
          <p:cNvSpPr/>
          <p:nvPr/>
        </p:nvSpPr>
        <p:spPr>
          <a:xfrm>
            <a:off x="9551058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DB926EBB-6B1C-1F74-4BFB-FC93B5482DE0}"/>
              </a:ext>
            </a:extLst>
          </p:cNvPr>
          <p:cNvSpPr/>
          <p:nvPr/>
        </p:nvSpPr>
        <p:spPr>
          <a:xfrm>
            <a:off x="10789924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20F67259-8A88-17F4-D344-1274759C85DE}"/>
              </a:ext>
            </a:extLst>
          </p:cNvPr>
          <p:cNvSpPr/>
          <p:nvPr/>
        </p:nvSpPr>
        <p:spPr>
          <a:xfrm>
            <a:off x="10170491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87272DC-DF5E-72E5-F634-9BFA31CCCF02}"/>
              </a:ext>
            </a:extLst>
          </p:cNvPr>
          <p:cNvSpPr/>
          <p:nvPr/>
        </p:nvSpPr>
        <p:spPr>
          <a:xfrm>
            <a:off x="9551058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943A036B-B2F0-CE89-EEE9-6E083AD674C5}"/>
              </a:ext>
            </a:extLst>
          </p:cNvPr>
          <p:cNvSpPr/>
          <p:nvPr/>
        </p:nvSpPr>
        <p:spPr>
          <a:xfrm>
            <a:off x="10789924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F47250C3-B798-DCDF-F986-A649DA4778F9}"/>
              </a:ext>
            </a:extLst>
          </p:cNvPr>
          <p:cNvSpPr/>
          <p:nvPr/>
        </p:nvSpPr>
        <p:spPr>
          <a:xfrm>
            <a:off x="10170491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68E093D0-A2C3-61CD-F6D1-0FEB44976093}"/>
              </a:ext>
            </a:extLst>
          </p:cNvPr>
          <p:cNvSpPr/>
          <p:nvPr/>
        </p:nvSpPr>
        <p:spPr>
          <a:xfrm>
            <a:off x="9551058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686C0D5D-9ACA-47E1-FC19-F9781D8309FF}"/>
              </a:ext>
            </a:extLst>
          </p:cNvPr>
          <p:cNvSpPr/>
          <p:nvPr/>
        </p:nvSpPr>
        <p:spPr>
          <a:xfrm>
            <a:off x="10789924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4BC1E704-6E61-7EB2-49ED-992EFE3F214F}"/>
              </a:ext>
            </a:extLst>
          </p:cNvPr>
          <p:cNvSpPr/>
          <p:nvPr/>
        </p:nvSpPr>
        <p:spPr>
          <a:xfrm>
            <a:off x="8554065" y="4906744"/>
            <a:ext cx="732998" cy="77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549335E-AFE3-A6FC-8C02-D74EEE206453}"/>
              </a:ext>
            </a:extLst>
          </p:cNvPr>
          <p:cNvSpPr/>
          <p:nvPr/>
        </p:nvSpPr>
        <p:spPr>
          <a:xfrm>
            <a:off x="7257682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FF1DE63-810D-F081-22EE-EF658BFC2E6C}"/>
              </a:ext>
            </a:extLst>
          </p:cNvPr>
          <p:cNvSpPr txBox="1"/>
          <p:nvPr/>
        </p:nvSpPr>
        <p:spPr>
          <a:xfrm>
            <a:off x="9551058" y="6281398"/>
            <a:ext cx="1651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DED7DA1-1B58-57DF-02F5-010A18B0A003}"/>
              </a:ext>
            </a:extLst>
          </p:cNvPr>
          <p:cNvSpPr txBox="1"/>
          <p:nvPr/>
        </p:nvSpPr>
        <p:spPr>
          <a:xfrm>
            <a:off x="6638248" y="6281398"/>
            <a:ext cx="1651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01" name="吹き出し: 四角形 100">
            <a:extLst>
              <a:ext uri="{FF2B5EF4-FFF2-40B4-BE49-F238E27FC236}">
                <a16:creationId xmlns:a16="http://schemas.microsoft.com/office/drawing/2014/main" id="{2B1E56DB-3A1F-3C72-CED2-066F9BF161A0}"/>
              </a:ext>
            </a:extLst>
          </p:cNvPr>
          <p:cNvSpPr/>
          <p:nvPr/>
        </p:nvSpPr>
        <p:spPr>
          <a:xfrm>
            <a:off x="2129668" y="1786600"/>
            <a:ext cx="1256562" cy="49554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メモリ線不要</a:t>
            </a: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91ABF788-DDDE-321F-11E7-76AA12438B96}"/>
              </a:ext>
            </a:extLst>
          </p:cNvPr>
          <p:cNvSpPr/>
          <p:nvPr/>
        </p:nvSpPr>
        <p:spPr>
          <a:xfrm>
            <a:off x="560440" y="1325563"/>
            <a:ext cx="1256562" cy="495545"/>
          </a:xfrm>
          <a:prstGeom prst="wedgeRectCallout">
            <a:avLst>
              <a:gd name="adj1" fmla="val -57922"/>
              <a:gd name="adj2" fmla="val 3273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メモリは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切りよく</a:t>
            </a:r>
          </a:p>
        </p:txBody>
      </p:sp>
      <p:sp>
        <p:nvSpPr>
          <p:cNvPr id="103" name="吹き出し: 四角形 102">
            <a:extLst>
              <a:ext uri="{FF2B5EF4-FFF2-40B4-BE49-F238E27FC236}">
                <a16:creationId xmlns:a16="http://schemas.microsoft.com/office/drawing/2014/main" id="{9E6F053B-DFCE-27BE-048C-20D81270290B}"/>
              </a:ext>
            </a:extLst>
          </p:cNvPr>
          <p:cNvSpPr/>
          <p:nvPr/>
        </p:nvSpPr>
        <p:spPr>
          <a:xfrm>
            <a:off x="4550370" y="1165102"/>
            <a:ext cx="1256562" cy="49554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強調したい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データは何</a:t>
            </a:r>
          </a:p>
        </p:txBody>
      </p:sp>
      <p:sp>
        <p:nvSpPr>
          <p:cNvPr id="104" name="吹き出し: 四角形 103">
            <a:extLst>
              <a:ext uri="{FF2B5EF4-FFF2-40B4-BE49-F238E27FC236}">
                <a16:creationId xmlns:a16="http://schemas.microsoft.com/office/drawing/2014/main" id="{092EFB4C-D26E-91DD-A33D-659EEA5E8322}"/>
              </a:ext>
            </a:extLst>
          </p:cNvPr>
          <p:cNvSpPr/>
          <p:nvPr/>
        </p:nvSpPr>
        <p:spPr>
          <a:xfrm>
            <a:off x="3386230" y="5048362"/>
            <a:ext cx="1256562" cy="49554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値をグラフ内に表現</a:t>
            </a:r>
          </a:p>
        </p:txBody>
      </p:sp>
      <p:sp>
        <p:nvSpPr>
          <p:cNvPr id="105" name="吹き出し: 四角形 104">
            <a:extLst>
              <a:ext uri="{FF2B5EF4-FFF2-40B4-BE49-F238E27FC236}">
                <a16:creationId xmlns:a16="http://schemas.microsoft.com/office/drawing/2014/main" id="{603BD6F4-C2C7-6878-AC79-C33B2A9FA1DF}"/>
              </a:ext>
            </a:extLst>
          </p:cNvPr>
          <p:cNvSpPr/>
          <p:nvPr/>
        </p:nvSpPr>
        <p:spPr>
          <a:xfrm>
            <a:off x="9946317" y="1684698"/>
            <a:ext cx="1256562" cy="49554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強調したい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傾向を示す</a:t>
            </a:r>
          </a:p>
        </p:txBody>
      </p:sp>
      <p:sp>
        <p:nvSpPr>
          <p:cNvPr id="106" name="吹き出し: 四角形 105">
            <a:extLst>
              <a:ext uri="{FF2B5EF4-FFF2-40B4-BE49-F238E27FC236}">
                <a16:creationId xmlns:a16="http://schemas.microsoft.com/office/drawing/2014/main" id="{D02CC78F-151F-4FA9-DE5F-3DE245CCFB03}"/>
              </a:ext>
            </a:extLst>
          </p:cNvPr>
          <p:cNvSpPr/>
          <p:nvPr/>
        </p:nvSpPr>
        <p:spPr>
          <a:xfrm>
            <a:off x="8294496" y="4020082"/>
            <a:ext cx="1256562" cy="49554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増減は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図に示すと◎</a:t>
            </a:r>
          </a:p>
        </p:txBody>
      </p:sp>
      <p:sp>
        <p:nvSpPr>
          <p:cNvPr id="107" name="吹き出し: 四角形 106">
            <a:extLst>
              <a:ext uri="{FF2B5EF4-FFF2-40B4-BE49-F238E27FC236}">
                <a16:creationId xmlns:a16="http://schemas.microsoft.com/office/drawing/2014/main" id="{874823D9-ACB2-9322-7B6F-D11D7E3A58AC}"/>
              </a:ext>
            </a:extLst>
          </p:cNvPr>
          <p:cNvSpPr/>
          <p:nvPr/>
        </p:nvSpPr>
        <p:spPr>
          <a:xfrm>
            <a:off x="3852279" y="6234118"/>
            <a:ext cx="1256562" cy="495545"/>
          </a:xfrm>
          <a:prstGeom prst="wedgeRectCallout">
            <a:avLst>
              <a:gd name="adj1" fmla="val -61209"/>
              <a:gd name="adj2" fmla="val 4107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なくても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伝わるように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C0F1D67-3DB6-00D9-0A41-9FF38952D200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68D232-871B-BE0D-78A0-D723FD23A144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グラフ</a:t>
            </a:r>
          </a:p>
        </p:txBody>
      </p:sp>
    </p:spTree>
    <p:extLst>
      <p:ext uri="{BB962C8B-B14F-4D97-AF65-F5344CB8AC3E}">
        <p14:creationId xmlns:p14="http://schemas.microsoft.com/office/powerpoint/2010/main" val="391546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44C43-0DE9-8ED5-74D9-F04E95D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グラフ・図表の使い方</a:t>
            </a:r>
          </a:p>
        </p:txBody>
      </p:sp>
      <p:graphicFrame>
        <p:nvGraphicFramePr>
          <p:cNvPr id="74" name="グラフ 73">
            <a:extLst>
              <a:ext uri="{FF2B5EF4-FFF2-40B4-BE49-F238E27FC236}">
                <a16:creationId xmlns:a16="http://schemas.microsoft.com/office/drawing/2014/main" id="{C192A65B-8BAA-0DB2-3BE5-171CCE8EC454}"/>
              </a:ext>
            </a:extLst>
          </p:cNvPr>
          <p:cNvGraphicFramePr/>
          <p:nvPr/>
        </p:nvGraphicFramePr>
        <p:xfrm>
          <a:off x="237941" y="1008791"/>
          <a:ext cx="5620118" cy="2811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014C4191-9A1A-8D05-2384-AB38CE878582}"/>
              </a:ext>
            </a:extLst>
          </p:cNvPr>
          <p:cNvGraphicFramePr/>
          <p:nvPr/>
        </p:nvGraphicFramePr>
        <p:xfrm>
          <a:off x="6096000" y="852437"/>
          <a:ext cx="6096000" cy="312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226C516D-50A6-227E-2F55-82781C4B9FD2}"/>
              </a:ext>
            </a:extLst>
          </p:cNvPr>
          <p:cNvGraphicFramePr/>
          <p:nvPr/>
        </p:nvGraphicFramePr>
        <p:xfrm>
          <a:off x="0" y="3734272"/>
          <a:ext cx="6096000" cy="312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4" name="楕円 83">
            <a:extLst>
              <a:ext uri="{FF2B5EF4-FFF2-40B4-BE49-F238E27FC236}">
                <a16:creationId xmlns:a16="http://schemas.microsoft.com/office/drawing/2014/main" id="{B5F2AEF4-6C0C-B86A-DD5D-C230490A3C43}"/>
              </a:ext>
            </a:extLst>
          </p:cNvPr>
          <p:cNvSpPr/>
          <p:nvPr/>
        </p:nvSpPr>
        <p:spPr>
          <a:xfrm>
            <a:off x="10170491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0DE24788-3923-E1AD-B059-03DB5ABA7711}"/>
              </a:ext>
            </a:extLst>
          </p:cNvPr>
          <p:cNvSpPr/>
          <p:nvPr/>
        </p:nvSpPr>
        <p:spPr>
          <a:xfrm>
            <a:off x="9551058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DB926EBB-6B1C-1F74-4BFB-FC93B5482DE0}"/>
              </a:ext>
            </a:extLst>
          </p:cNvPr>
          <p:cNvSpPr/>
          <p:nvPr/>
        </p:nvSpPr>
        <p:spPr>
          <a:xfrm>
            <a:off x="10789924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20F67259-8A88-17F4-D344-1274759C85DE}"/>
              </a:ext>
            </a:extLst>
          </p:cNvPr>
          <p:cNvSpPr/>
          <p:nvPr/>
        </p:nvSpPr>
        <p:spPr>
          <a:xfrm>
            <a:off x="10170491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87272DC-DF5E-72E5-F634-9BFA31CCCF02}"/>
              </a:ext>
            </a:extLst>
          </p:cNvPr>
          <p:cNvSpPr/>
          <p:nvPr/>
        </p:nvSpPr>
        <p:spPr>
          <a:xfrm>
            <a:off x="9551058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943A036B-B2F0-CE89-EEE9-6E083AD674C5}"/>
              </a:ext>
            </a:extLst>
          </p:cNvPr>
          <p:cNvSpPr/>
          <p:nvPr/>
        </p:nvSpPr>
        <p:spPr>
          <a:xfrm>
            <a:off x="10789924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F47250C3-B798-DCDF-F986-A649DA4778F9}"/>
              </a:ext>
            </a:extLst>
          </p:cNvPr>
          <p:cNvSpPr/>
          <p:nvPr/>
        </p:nvSpPr>
        <p:spPr>
          <a:xfrm>
            <a:off x="10170491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68E093D0-A2C3-61CD-F6D1-0FEB44976093}"/>
              </a:ext>
            </a:extLst>
          </p:cNvPr>
          <p:cNvSpPr/>
          <p:nvPr/>
        </p:nvSpPr>
        <p:spPr>
          <a:xfrm>
            <a:off x="9551058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686C0D5D-9ACA-47E1-FC19-F9781D8309FF}"/>
              </a:ext>
            </a:extLst>
          </p:cNvPr>
          <p:cNvSpPr/>
          <p:nvPr/>
        </p:nvSpPr>
        <p:spPr>
          <a:xfrm>
            <a:off x="10789924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4BC1E704-6E61-7EB2-49ED-992EFE3F214F}"/>
              </a:ext>
            </a:extLst>
          </p:cNvPr>
          <p:cNvSpPr/>
          <p:nvPr/>
        </p:nvSpPr>
        <p:spPr>
          <a:xfrm>
            <a:off x="8554065" y="4906744"/>
            <a:ext cx="732998" cy="7787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549335E-AFE3-A6FC-8C02-D74EEE206453}"/>
              </a:ext>
            </a:extLst>
          </p:cNvPr>
          <p:cNvSpPr/>
          <p:nvPr/>
        </p:nvSpPr>
        <p:spPr>
          <a:xfrm>
            <a:off x="7257682" y="5089658"/>
            <a:ext cx="412955" cy="4129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FF1DE63-810D-F081-22EE-EF658BFC2E6C}"/>
              </a:ext>
            </a:extLst>
          </p:cNvPr>
          <p:cNvSpPr txBox="1"/>
          <p:nvPr/>
        </p:nvSpPr>
        <p:spPr>
          <a:xfrm>
            <a:off x="9551058" y="6204455"/>
            <a:ext cx="16518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/>
              <a:t>AFTER</a:t>
            </a:r>
            <a:endParaRPr kumimoji="1" lang="ja-JP" altLang="en-US" sz="24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DED7DA1-1B58-57DF-02F5-010A18B0A003}"/>
              </a:ext>
            </a:extLst>
          </p:cNvPr>
          <p:cNvSpPr txBox="1"/>
          <p:nvPr/>
        </p:nvSpPr>
        <p:spPr>
          <a:xfrm>
            <a:off x="6638248" y="6281398"/>
            <a:ext cx="1651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08" name="タイトル 1">
            <a:extLst>
              <a:ext uri="{FF2B5EF4-FFF2-40B4-BE49-F238E27FC236}">
                <a16:creationId xmlns:a16="http://schemas.microsoft.com/office/drawing/2014/main" id="{F97B444D-DF5E-3972-F826-DD30DA79B626}"/>
              </a:ext>
            </a:extLst>
          </p:cNvPr>
          <p:cNvSpPr txBox="1">
            <a:spLocks/>
          </p:cNvSpPr>
          <p:nvPr/>
        </p:nvSpPr>
        <p:spPr>
          <a:xfrm>
            <a:off x="1964485" y="1575128"/>
            <a:ext cx="2914282" cy="63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None/>
              <a:defRPr sz="4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kumimoji="1" lang="en-US" altLang="ja-JP" sz="3200" b="1" dirty="0">
                <a:solidFill>
                  <a:schemeClr val="accent1">
                    <a:lumMod val="75000"/>
                  </a:schemeClr>
                </a:solidFill>
              </a:rPr>
              <a:t>1,000</a:t>
            </a:r>
            <a:r>
              <a:rPr kumimoji="1" lang="ja-JP" altLang="en-US" sz="2400" dirty="0">
                <a:solidFill>
                  <a:schemeClr val="accent1">
                    <a:lumMod val="75000"/>
                  </a:schemeClr>
                </a:solidFill>
              </a:rPr>
              <a:t>人突破</a:t>
            </a:r>
            <a:r>
              <a:rPr kumimoji="1" lang="en-US" altLang="ja-JP" sz="2400" dirty="0">
                <a:solidFill>
                  <a:schemeClr val="accent1">
                    <a:lumMod val="75000"/>
                  </a:schemeClr>
                </a:solidFill>
              </a:rPr>
              <a:t>!!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7FA67EDD-4C4A-E4F1-7F75-FF7C436C5A15}"/>
              </a:ext>
            </a:extLst>
          </p:cNvPr>
          <p:cNvGrpSpPr/>
          <p:nvPr/>
        </p:nvGrpSpPr>
        <p:grpSpPr>
          <a:xfrm>
            <a:off x="9095585" y="1842450"/>
            <a:ext cx="2149812" cy="523797"/>
            <a:chOff x="9095585" y="1842450"/>
            <a:chExt cx="2149812" cy="523797"/>
          </a:xfrm>
        </p:grpSpPr>
        <p:sp>
          <p:nvSpPr>
            <p:cNvPr id="112" name="矢印: 右 111">
              <a:extLst>
                <a:ext uri="{FF2B5EF4-FFF2-40B4-BE49-F238E27FC236}">
                  <a16:creationId xmlns:a16="http://schemas.microsoft.com/office/drawing/2014/main" id="{AC351A62-6552-3B82-4244-A3F7E54D653A}"/>
                </a:ext>
              </a:extLst>
            </p:cNvPr>
            <p:cNvSpPr/>
            <p:nvPr/>
          </p:nvSpPr>
          <p:spPr>
            <a:xfrm rot="1145238">
              <a:off x="9095585" y="1842450"/>
              <a:ext cx="2149812" cy="52379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タイトル 1">
              <a:extLst>
                <a:ext uri="{FF2B5EF4-FFF2-40B4-BE49-F238E27FC236}">
                  <a16:creationId xmlns:a16="http://schemas.microsoft.com/office/drawing/2014/main" id="{5C70CFD5-D581-4C06-176A-0EB1B40CF718}"/>
                </a:ext>
              </a:extLst>
            </p:cNvPr>
            <p:cNvSpPr txBox="1">
              <a:spLocks/>
            </p:cNvSpPr>
            <p:nvPr/>
          </p:nvSpPr>
          <p:spPr>
            <a:xfrm>
              <a:off x="9812107" y="1951808"/>
              <a:ext cx="564861" cy="305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None/>
                <a:defRPr sz="44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kumimoji="1" lang="en-US" altLang="ja-JP" sz="1600" b="1" dirty="0">
                  <a:solidFill>
                    <a:schemeClr val="bg1"/>
                  </a:solidFill>
                </a:rPr>
                <a:t>7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kg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90A54BB-71C5-A16A-8B43-45BFB7AA085C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B129C0-AA2A-2D70-E2DC-7937599ECC64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グラフ</a:t>
            </a:r>
          </a:p>
        </p:txBody>
      </p:sp>
    </p:spTree>
    <p:extLst>
      <p:ext uri="{BB962C8B-B14F-4D97-AF65-F5344CB8AC3E}">
        <p14:creationId xmlns:p14="http://schemas.microsoft.com/office/powerpoint/2010/main" val="69495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44C43-0DE9-8ED5-74D9-F04E95D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グラフ・図表の使い方 </a:t>
            </a:r>
            <a:r>
              <a:rPr kumimoji="1" lang="ja-JP" altLang="en-US" dirty="0">
                <a:solidFill>
                  <a:srgbClr val="06C755"/>
                </a:solidFill>
              </a:rPr>
              <a:t>補足</a:t>
            </a:r>
          </a:p>
        </p:txBody>
      </p:sp>
      <p:graphicFrame>
        <p:nvGraphicFramePr>
          <p:cNvPr id="74" name="グラフ 73">
            <a:extLst>
              <a:ext uri="{FF2B5EF4-FFF2-40B4-BE49-F238E27FC236}">
                <a16:creationId xmlns:a16="http://schemas.microsoft.com/office/drawing/2014/main" id="{C192A65B-8BAA-0DB2-3BE5-171CCE8EC454}"/>
              </a:ext>
            </a:extLst>
          </p:cNvPr>
          <p:cNvGraphicFramePr/>
          <p:nvPr/>
        </p:nvGraphicFramePr>
        <p:xfrm>
          <a:off x="237941" y="1008791"/>
          <a:ext cx="5620118" cy="2811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014C4191-9A1A-8D05-2384-AB38CE878582}"/>
              </a:ext>
            </a:extLst>
          </p:cNvPr>
          <p:cNvGraphicFramePr/>
          <p:nvPr/>
        </p:nvGraphicFramePr>
        <p:xfrm>
          <a:off x="6096000" y="852437"/>
          <a:ext cx="6096000" cy="312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226C516D-50A6-227E-2F55-82781C4B9FD2}"/>
              </a:ext>
            </a:extLst>
          </p:cNvPr>
          <p:cNvGraphicFramePr/>
          <p:nvPr/>
        </p:nvGraphicFramePr>
        <p:xfrm>
          <a:off x="0" y="3734272"/>
          <a:ext cx="6096000" cy="312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4" name="楕円 83">
            <a:extLst>
              <a:ext uri="{FF2B5EF4-FFF2-40B4-BE49-F238E27FC236}">
                <a16:creationId xmlns:a16="http://schemas.microsoft.com/office/drawing/2014/main" id="{B5F2AEF4-6C0C-B86A-DD5D-C230490A3C43}"/>
              </a:ext>
            </a:extLst>
          </p:cNvPr>
          <p:cNvSpPr/>
          <p:nvPr/>
        </p:nvSpPr>
        <p:spPr>
          <a:xfrm>
            <a:off x="10170491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0DE24788-3923-E1AD-B059-03DB5ABA7711}"/>
              </a:ext>
            </a:extLst>
          </p:cNvPr>
          <p:cNvSpPr/>
          <p:nvPr/>
        </p:nvSpPr>
        <p:spPr>
          <a:xfrm>
            <a:off x="9551058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DB926EBB-6B1C-1F74-4BFB-FC93B5482DE0}"/>
              </a:ext>
            </a:extLst>
          </p:cNvPr>
          <p:cNvSpPr/>
          <p:nvPr/>
        </p:nvSpPr>
        <p:spPr>
          <a:xfrm>
            <a:off x="10789924" y="508965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20F67259-8A88-17F4-D344-1274759C85DE}"/>
              </a:ext>
            </a:extLst>
          </p:cNvPr>
          <p:cNvSpPr/>
          <p:nvPr/>
        </p:nvSpPr>
        <p:spPr>
          <a:xfrm>
            <a:off x="10170491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87272DC-DF5E-72E5-F634-9BFA31CCCF02}"/>
              </a:ext>
            </a:extLst>
          </p:cNvPr>
          <p:cNvSpPr/>
          <p:nvPr/>
        </p:nvSpPr>
        <p:spPr>
          <a:xfrm>
            <a:off x="9551058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943A036B-B2F0-CE89-EEE9-6E083AD674C5}"/>
              </a:ext>
            </a:extLst>
          </p:cNvPr>
          <p:cNvSpPr/>
          <p:nvPr/>
        </p:nvSpPr>
        <p:spPr>
          <a:xfrm>
            <a:off x="10789924" y="449378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F47250C3-B798-DCDF-F986-A649DA4778F9}"/>
              </a:ext>
            </a:extLst>
          </p:cNvPr>
          <p:cNvSpPr/>
          <p:nvPr/>
        </p:nvSpPr>
        <p:spPr>
          <a:xfrm>
            <a:off x="10170491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68E093D0-A2C3-61CD-F6D1-0FEB44976093}"/>
              </a:ext>
            </a:extLst>
          </p:cNvPr>
          <p:cNvSpPr/>
          <p:nvPr/>
        </p:nvSpPr>
        <p:spPr>
          <a:xfrm>
            <a:off x="9551058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686C0D5D-9ACA-47E1-FC19-F9781D8309FF}"/>
              </a:ext>
            </a:extLst>
          </p:cNvPr>
          <p:cNvSpPr/>
          <p:nvPr/>
        </p:nvSpPr>
        <p:spPr>
          <a:xfrm>
            <a:off x="10789924" y="5685528"/>
            <a:ext cx="412955" cy="41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4BC1E704-6E61-7EB2-49ED-992EFE3F214F}"/>
              </a:ext>
            </a:extLst>
          </p:cNvPr>
          <p:cNvSpPr/>
          <p:nvPr/>
        </p:nvSpPr>
        <p:spPr>
          <a:xfrm>
            <a:off x="8554065" y="4906744"/>
            <a:ext cx="732998" cy="7787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549335E-AFE3-A6FC-8C02-D74EEE206453}"/>
              </a:ext>
            </a:extLst>
          </p:cNvPr>
          <p:cNvSpPr/>
          <p:nvPr/>
        </p:nvSpPr>
        <p:spPr>
          <a:xfrm>
            <a:off x="7257682" y="5089658"/>
            <a:ext cx="412955" cy="4129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FF1DE63-810D-F081-22EE-EF658BFC2E6C}"/>
              </a:ext>
            </a:extLst>
          </p:cNvPr>
          <p:cNvSpPr txBox="1"/>
          <p:nvPr/>
        </p:nvSpPr>
        <p:spPr>
          <a:xfrm>
            <a:off x="9551058" y="6204455"/>
            <a:ext cx="16518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/>
              <a:t>AFTER</a:t>
            </a:r>
            <a:endParaRPr kumimoji="1" lang="ja-JP" altLang="en-US" sz="24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DED7DA1-1B58-57DF-02F5-010A18B0A003}"/>
              </a:ext>
            </a:extLst>
          </p:cNvPr>
          <p:cNvSpPr txBox="1"/>
          <p:nvPr/>
        </p:nvSpPr>
        <p:spPr>
          <a:xfrm>
            <a:off x="6638248" y="6281398"/>
            <a:ext cx="1651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08" name="タイトル 1">
            <a:extLst>
              <a:ext uri="{FF2B5EF4-FFF2-40B4-BE49-F238E27FC236}">
                <a16:creationId xmlns:a16="http://schemas.microsoft.com/office/drawing/2014/main" id="{F97B444D-DF5E-3972-F826-DD30DA79B626}"/>
              </a:ext>
            </a:extLst>
          </p:cNvPr>
          <p:cNvSpPr txBox="1">
            <a:spLocks/>
          </p:cNvSpPr>
          <p:nvPr/>
        </p:nvSpPr>
        <p:spPr>
          <a:xfrm>
            <a:off x="1964485" y="1575128"/>
            <a:ext cx="2914282" cy="63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None/>
              <a:defRPr sz="4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kumimoji="1" lang="en-US" altLang="ja-JP" sz="3200" b="1" dirty="0">
                <a:solidFill>
                  <a:schemeClr val="accent1">
                    <a:lumMod val="75000"/>
                  </a:schemeClr>
                </a:solidFill>
              </a:rPr>
              <a:t>1,000</a:t>
            </a:r>
            <a:r>
              <a:rPr kumimoji="1" lang="ja-JP" altLang="en-US" sz="2400" dirty="0">
                <a:solidFill>
                  <a:schemeClr val="accent1">
                    <a:lumMod val="75000"/>
                  </a:schemeClr>
                </a:solidFill>
              </a:rPr>
              <a:t>人突破</a:t>
            </a:r>
            <a:r>
              <a:rPr kumimoji="1" lang="en-US" altLang="ja-JP" sz="2400" dirty="0">
                <a:solidFill>
                  <a:schemeClr val="accent1">
                    <a:lumMod val="75000"/>
                  </a:schemeClr>
                </a:solidFill>
              </a:rPr>
              <a:t>!!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7FA67EDD-4C4A-E4F1-7F75-FF7C436C5A15}"/>
              </a:ext>
            </a:extLst>
          </p:cNvPr>
          <p:cNvGrpSpPr/>
          <p:nvPr/>
        </p:nvGrpSpPr>
        <p:grpSpPr>
          <a:xfrm>
            <a:off x="9095585" y="1842450"/>
            <a:ext cx="2149812" cy="523797"/>
            <a:chOff x="9095585" y="1842450"/>
            <a:chExt cx="2149812" cy="523797"/>
          </a:xfrm>
        </p:grpSpPr>
        <p:sp>
          <p:nvSpPr>
            <p:cNvPr id="112" name="矢印: 右 111">
              <a:extLst>
                <a:ext uri="{FF2B5EF4-FFF2-40B4-BE49-F238E27FC236}">
                  <a16:creationId xmlns:a16="http://schemas.microsoft.com/office/drawing/2014/main" id="{AC351A62-6552-3B82-4244-A3F7E54D653A}"/>
                </a:ext>
              </a:extLst>
            </p:cNvPr>
            <p:cNvSpPr/>
            <p:nvPr/>
          </p:nvSpPr>
          <p:spPr>
            <a:xfrm rot="1145238">
              <a:off x="9095585" y="1842450"/>
              <a:ext cx="2149812" cy="52379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タイトル 1">
              <a:extLst>
                <a:ext uri="{FF2B5EF4-FFF2-40B4-BE49-F238E27FC236}">
                  <a16:creationId xmlns:a16="http://schemas.microsoft.com/office/drawing/2014/main" id="{5C70CFD5-D581-4C06-176A-0EB1B40CF718}"/>
                </a:ext>
              </a:extLst>
            </p:cNvPr>
            <p:cNvSpPr txBox="1">
              <a:spLocks/>
            </p:cNvSpPr>
            <p:nvPr/>
          </p:nvSpPr>
          <p:spPr>
            <a:xfrm>
              <a:off x="9812107" y="1951808"/>
              <a:ext cx="564861" cy="305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None/>
                <a:defRPr sz="44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kumimoji="1" lang="en-US" altLang="ja-JP" sz="1600" b="1" dirty="0">
                  <a:solidFill>
                    <a:schemeClr val="bg1"/>
                  </a:solidFill>
                </a:rPr>
                <a:t>7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kg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7982B812-C156-B1E3-2E97-6F1356418DF1}"/>
              </a:ext>
            </a:extLst>
          </p:cNvPr>
          <p:cNvSpPr/>
          <p:nvPr/>
        </p:nvSpPr>
        <p:spPr>
          <a:xfrm>
            <a:off x="3888633" y="5685527"/>
            <a:ext cx="1784256" cy="667148"/>
          </a:xfrm>
          <a:prstGeom prst="wedgeRectCallout">
            <a:avLst>
              <a:gd name="adj1" fmla="val -60090"/>
              <a:gd name="adj2" fmla="val 2850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単位は小さく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数値は大きく太字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7AB00615-AFE9-ADDA-1840-02DBF88050AA}"/>
              </a:ext>
            </a:extLst>
          </p:cNvPr>
          <p:cNvSpPr/>
          <p:nvPr/>
        </p:nvSpPr>
        <p:spPr>
          <a:xfrm>
            <a:off x="371616" y="1406285"/>
            <a:ext cx="1784256" cy="667148"/>
          </a:xfrm>
          <a:prstGeom prst="wedgeRectCallout">
            <a:avLst>
              <a:gd name="adj1" fmla="val 58590"/>
              <a:gd name="adj2" fmla="val 2490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単位は小さく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数値は大きく太字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AF5BB89-BC75-2379-4E33-DA5F60777F99}"/>
              </a:ext>
            </a:extLst>
          </p:cNvPr>
          <p:cNvSpPr/>
          <p:nvPr/>
        </p:nvSpPr>
        <p:spPr>
          <a:xfrm>
            <a:off x="8232661" y="6101712"/>
            <a:ext cx="1375806" cy="667148"/>
          </a:xfrm>
          <a:prstGeom prst="wedgeRectCallout">
            <a:avLst>
              <a:gd name="adj1" fmla="val 59465"/>
              <a:gd name="adj2" fmla="val 158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変化が分かる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サイズ比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0453507-8555-1400-424D-243186BFA234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A1B22-8514-47E3-9343-DB348CF5B71D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グラフ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6D53F60-24FB-7D2E-47A9-E8E49A81E775}"/>
              </a:ext>
            </a:extLst>
          </p:cNvPr>
          <p:cNvSpPr/>
          <p:nvPr/>
        </p:nvSpPr>
        <p:spPr>
          <a:xfrm>
            <a:off x="513245" y="2414301"/>
            <a:ext cx="1076246" cy="667148"/>
          </a:xfrm>
          <a:prstGeom prst="wedgeRectCallout">
            <a:avLst>
              <a:gd name="adj1" fmla="val -16505"/>
              <a:gd name="adj2" fmla="val 682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同系色で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淡く</a:t>
            </a:r>
          </a:p>
        </p:txBody>
      </p:sp>
    </p:spTree>
    <p:extLst>
      <p:ext uri="{BB962C8B-B14F-4D97-AF65-F5344CB8AC3E}">
        <p14:creationId xmlns:p14="http://schemas.microsoft.com/office/powerpoint/2010/main" val="117812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478465-CFAE-E717-AA46-74693A54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kumimoji="1" lang="ja-JP" altLang="en-US" sz="11500" dirty="0"/>
              <a:t>小技</a:t>
            </a:r>
          </a:p>
        </p:txBody>
      </p:sp>
    </p:spTree>
    <p:extLst>
      <p:ext uri="{BB962C8B-B14F-4D97-AF65-F5344CB8AC3E}">
        <p14:creationId xmlns:p14="http://schemas.microsoft.com/office/powerpoint/2010/main" val="3542595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 descr="チェック マーク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10" y="336295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l="54805"/>
          <a:stretch/>
        </p:blipFill>
        <p:spPr>
          <a:xfrm>
            <a:off x="6737684" y="2506662"/>
            <a:ext cx="545431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altLang="en-US" dirty="0"/>
              <a:t>オブジェクトの揃え方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/>
              <a:t>３つ以上のオブジェクトは「図形の書式 &gt; 配置」で整える</a:t>
            </a:r>
            <a:endParaRPr lang="en-US" altLang="ja-JP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/>
              <a:t>左右に整列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/>
              <a:t>上下に整列</a:t>
            </a:r>
            <a:endParaRPr dirty="0"/>
          </a:p>
        </p:txBody>
      </p:sp>
      <p:sp>
        <p:nvSpPr>
          <p:cNvPr id="149" name="Google Shape;149;p21"/>
          <p:cNvSpPr/>
          <p:nvPr/>
        </p:nvSpPr>
        <p:spPr>
          <a:xfrm>
            <a:off x="1613668" y="4908884"/>
            <a:ext cx="1402818" cy="7860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290068" y="5403687"/>
            <a:ext cx="1402818" cy="7860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753044" y="5010655"/>
            <a:ext cx="1402818" cy="7860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613668" y="3427121"/>
            <a:ext cx="1402818" cy="7860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183356" y="3429000"/>
            <a:ext cx="1402818" cy="7860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4753044" y="3427121"/>
            <a:ext cx="1402818" cy="7860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8534401" y="3656574"/>
            <a:ext cx="2626324" cy="3111189"/>
          </a:xfrm>
          <a:prstGeom prst="rect">
            <a:avLst/>
          </a:prstGeom>
          <a:noFill/>
          <a:ln w="1270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56" name="Google Shape;156;p21" descr="止まれの標識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8189" y="4978951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50FBD0F-106B-7BFF-2DD8-99B1DE318FB3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D46F028-7156-3F92-A767-81B0FE34BA9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524B7F9-3BFD-817A-16B7-FBE4B588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F246A122-7401-1040-B964-2106DF81EE36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AA7D644-9F9A-776A-726A-FF3050E1D56D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小技</a:t>
              </a:r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5409588-BEBA-3E97-B998-1C770D7B18A0}"/>
              </a:ext>
            </a:extLst>
          </p:cNvPr>
          <p:cNvCxnSpPr>
            <a:cxnSpLocks/>
          </p:cNvCxnSpPr>
          <p:nvPr/>
        </p:nvCxnSpPr>
        <p:spPr>
          <a:xfrm>
            <a:off x="1341912" y="3427121"/>
            <a:ext cx="49816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DC19D89-5DFD-DC11-BB8D-2A7918AB80EC}"/>
              </a:ext>
            </a:extLst>
          </p:cNvPr>
          <p:cNvCxnSpPr>
            <a:cxnSpLocks/>
          </p:cNvCxnSpPr>
          <p:nvPr/>
        </p:nvCxnSpPr>
        <p:spPr>
          <a:xfrm>
            <a:off x="1307055" y="4213184"/>
            <a:ext cx="49816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E666C9-CB0F-7843-BB3C-6E06ED75E42E}"/>
              </a:ext>
            </a:extLst>
          </p:cNvPr>
          <p:cNvCxnSpPr>
            <a:cxnSpLocks/>
          </p:cNvCxnSpPr>
          <p:nvPr/>
        </p:nvCxnSpPr>
        <p:spPr>
          <a:xfrm>
            <a:off x="2974769" y="3362952"/>
            <a:ext cx="2927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031BF91-4F8F-D01D-CDE6-A70825B35156}"/>
              </a:ext>
            </a:extLst>
          </p:cNvPr>
          <p:cNvCxnSpPr>
            <a:cxnSpLocks/>
          </p:cNvCxnSpPr>
          <p:nvPr/>
        </p:nvCxnSpPr>
        <p:spPr>
          <a:xfrm>
            <a:off x="4524652" y="3362952"/>
            <a:ext cx="2927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altLang="en-US" dirty="0"/>
              <a:t>マジック３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なにかを提示するときは３つで提示すると、覚えてもらいやすい</a:t>
            </a:r>
            <a:endParaRPr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50FBD0F-106B-7BFF-2DD8-99B1DE318FB3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D46F028-7156-3F92-A767-81B0FE34BA9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524B7F9-3BFD-817A-16B7-FBE4B588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F246A122-7401-1040-B964-2106DF81EE36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AA7D644-9F9A-776A-726A-FF3050E1D56D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小技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5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altLang="en-US" dirty="0"/>
              <a:t>良書紹介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7564C-3ACA-6300-E4B9-CDA6553D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11" y="1896908"/>
            <a:ext cx="2934872" cy="41610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吹き出し: 角を丸めた四角形 1">
            <a:hlinkClick r:id="rId4"/>
            <a:extLst>
              <a:ext uri="{FF2B5EF4-FFF2-40B4-BE49-F238E27FC236}">
                <a16:creationId xmlns:a16="http://schemas.microsoft.com/office/drawing/2014/main" id="{3C568D93-5344-AA60-1964-682C4CB388D5}"/>
              </a:ext>
            </a:extLst>
          </p:cNvPr>
          <p:cNvSpPr/>
          <p:nvPr/>
        </p:nvSpPr>
        <p:spPr>
          <a:xfrm>
            <a:off x="2225711" y="1325563"/>
            <a:ext cx="1206861" cy="571346"/>
          </a:xfrm>
          <a:prstGeom prst="wedgeRoundRectCallo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solidFill>
                  <a:srgbClr val="0000FF"/>
                </a:solidFill>
              </a:rPr>
              <a:t>Amazon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695346-2677-A6CA-C1A5-80E794C8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18" y="1896909"/>
            <a:ext cx="3294175" cy="41598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角を丸めた四角形 4">
            <a:hlinkClick r:id="rId6"/>
            <a:extLst>
              <a:ext uri="{FF2B5EF4-FFF2-40B4-BE49-F238E27FC236}">
                <a16:creationId xmlns:a16="http://schemas.microsoft.com/office/drawing/2014/main" id="{709161E3-C422-7FB8-C501-480D9102E6A9}"/>
              </a:ext>
            </a:extLst>
          </p:cNvPr>
          <p:cNvSpPr/>
          <p:nvPr/>
        </p:nvSpPr>
        <p:spPr>
          <a:xfrm>
            <a:off x="7031418" y="1325563"/>
            <a:ext cx="1206861" cy="571346"/>
          </a:xfrm>
          <a:prstGeom prst="wedgeRoundRectCallo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solidFill>
                  <a:srgbClr val="0000FF"/>
                </a:solidFill>
              </a:rPr>
              <a:t>Amazon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dirty="0"/>
              <a:t>１スライド＝１メッセージ</a:t>
            </a:r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ja-JP" sz="9600" dirty="0"/>
              <a:t>１つだけ</a:t>
            </a:r>
            <a:endParaRPr sz="9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ja-JP" sz="9600" dirty="0"/>
              <a:t>伝える</a:t>
            </a:r>
            <a:endParaRPr sz="9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6B78479-9936-94F5-1B1E-3337AA29DEAE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360931AE-BA6F-01C6-14E9-DB2566263277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3380132-371B-DD2E-046A-D1C122EACF17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9A01DCF-B9E3-E8D4-EF19-C939EDD414B9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03D2D49-CDD8-67F8-B3FA-E949E2E388AD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目的感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51764"/>
            </a:schemeClr>
          </a:solidFill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/>
              <a:t>１スライド＝１メッセージ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このスライドはダメな例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文が多すぎる。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「見せる」プレゼン用には適さない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読ませる資料だとしても表現方法を変える必要あり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１スライドに複数の情報を詰め込まない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人が一目で理解できる情報は限りがある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新聞を遠目で見てもどこに集中すればよいか分からない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情報が多すぎ問題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伝えたい内容を一目で伝える意識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何を伝えたいのか明確にする</a:t>
            </a:r>
            <a:endParaRPr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85B1FA-E677-09B2-E95B-5FED18B812E7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6B8AC20F-0D6D-10FF-E2E5-92127FEEF26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8D19814-9CAA-CAB9-B4F7-989D831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7CF8E5A-14F4-FC77-6AB4-C2FC1A25F35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CF456E0-D90A-3DE7-92C5-0C5EF252B3B9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目的感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478465-CFAE-E717-AA46-74693A54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kumimoji="1" lang="ja-JP" altLang="en-US" sz="11500" dirty="0"/>
              <a:t>書式</a:t>
            </a:r>
          </a:p>
        </p:txBody>
      </p:sp>
    </p:spTree>
    <p:extLst>
      <p:ext uri="{BB962C8B-B14F-4D97-AF65-F5344CB8AC3E}">
        <p14:creationId xmlns:p14="http://schemas.microsoft.com/office/powerpoint/2010/main" val="154840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altLang="en-US" dirty="0"/>
              <a:t>改行位置</a:t>
            </a:r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ja-JP" altLang="en-US" sz="9600" dirty="0"/>
              <a:t>「、」「。」</a:t>
            </a:r>
            <a:endParaRPr lang="en-US" altLang="ja-JP" sz="96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ja-JP" altLang="en-US" sz="9600" dirty="0"/>
              <a:t>なしでも 見やすく</a:t>
            </a:r>
            <a:endParaRPr sz="9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9F63846-F718-7762-A7BB-F1F5EF64B057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D8716858-D4E2-3A8A-CA15-BABEF5F019F4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B4CC7203-99A0-5D59-2EDA-1EC5D77B0A10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FF5FDB32-2F10-908E-BF77-84D56FE641EF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AF203A9-4A92-9A23-6967-CCE455EC1F0B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書式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1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altLang="en-US" dirty="0"/>
              <a:t>改行位置</a:t>
            </a:r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76463" y="1556084"/>
            <a:ext cx="11839074" cy="50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ja-JP" altLang="en-US" sz="9600" dirty="0"/>
              <a:t>このスライドはダメな例を書いている。</a:t>
            </a:r>
            <a:endParaRPr lang="en-US" altLang="ja-JP" sz="96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ja-JP" altLang="en-US" sz="9600" dirty="0"/>
              <a:t>「、」「。」がないと読みづらいような、単語の区切り位置を意識しない文章にしない。もちろん１行が長すぎないことも心掛ける。</a:t>
            </a:r>
            <a:endParaRPr lang="en-US" altLang="ja-JP" sz="9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191E78-95DE-1F38-B36F-DD53DF136AC9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301B766-2CB4-3CD8-428C-3ED494B3712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D1133382-097F-CADB-BD04-C9EB54C707CE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8139251-CD85-8119-EFAD-EAABAB841136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45D5CE5-C74E-3842-17EE-46BED6B89A0B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書式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60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44C43-0DE9-8ED5-74D9-F04E95D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1B1CCE-3EA6-4030-D311-2845C717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63" y="1414953"/>
            <a:ext cx="5710694" cy="242008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kumimoji="1" lang="ja-JP" altLang="en-US" dirty="0"/>
              <a:t>今後の改善対策について</a:t>
            </a:r>
            <a:endParaRPr kumimoji="1" lang="en-US" altLang="ja-JP" dirty="0"/>
          </a:p>
          <a:p>
            <a:r>
              <a:rPr kumimoji="1" lang="ja-JP" altLang="en-US" sz="2400" dirty="0"/>
              <a:t>特に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代の若年層にターゲットを絞りアピールしていく</a:t>
            </a:r>
            <a:endParaRPr kumimoji="1" lang="en-US" altLang="ja-JP" sz="2400" dirty="0"/>
          </a:p>
          <a:p>
            <a:pPr marL="114300" indent="0">
              <a:buNone/>
            </a:pPr>
            <a:r>
              <a:rPr kumimoji="1" lang="ja-JP" altLang="en-US" sz="2000" dirty="0"/>
              <a:t>　 アプリ内の広告機能で伸び悩んでいる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代の若年層を誘導する。</a:t>
            </a:r>
            <a:endParaRPr kumimoji="1" lang="en-US" altLang="ja-JP" sz="2000" dirty="0"/>
          </a:p>
          <a:p>
            <a:r>
              <a:rPr kumimoji="1" lang="ja-JP" altLang="en-US" sz="2400" dirty="0"/>
              <a:t>改善用フィードバック機能を実装する</a:t>
            </a:r>
            <a:endParaRPr kumimoji="1" lang="en-US" altLang="ja-JP" sz="2400" dirty="0"/>
          </a:p>
          <a:p>
            <a:pPr marL="114300" indent="0">
              <a:buNone/>
            </a:pPr>
            <a:r>
              <a:rPr kumimoji="1" lang="ja-JP" altLang="en-US" sz="2200" dirty="0"/>
              <a:t>　 分かりづらい機能をユーザフィードバックで改善していく。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045AADDC-EF8F-B569-5B26-B3C7A2CCD6F8}"/>
              </a:ext>
            </a:extLst>
          </p:cNvPr>
          <p:cNvSpPr txBox="1">
            <a:spLocks/>
          </p:cNvSpPr>
          <p:nvPr/>
        </p:nvSpPr>
        <p:spPr>
          <a:xfrm>
            <a:off x="176463" y="4309582"/>
            <a:ext cx="11839074" cy="24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ja-JP" altLang="en-US" sz="4400" dirty="0"/>
              <a:t>文字サイズにメリハリ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見出しは短く簡潔に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改行位置を揃える</a:t>
            </a: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06F03C1B-2B7C-B077-909D-A80D9329319D}"/>
              </a:ext>
            </a:extLst>
          </p:cNvPr>
          <p:cNvSpPr txBox="1">
            <a:spLocks/>
          </p:cNvSpPr>
          <p:nvPr/>
        </p:nvSpPr>
        <p:spPr>
          <a:xfrm>
            <a:off x="6304843" y="1414953"/>
            <a:ext cx="5710694" cy="24200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kumimoji="1" lang="ja-JP" altLang="en-US" u="sng" dirty="0"/>
              <a:t>今後の改善対策</a:t>
            </a:r>
            <a:endParaRPr kumimoji="1" lang="en-US" altLang="ja-JP" u="sng" dirty="0"/>
          </a:p>
          <a:p>
            <a:pPr marL="114300" indent="0">
              <a:buNone/>
            </a:pPr>
            <a:r>
              <a:rPr kumimoji="1" lang="ja-JP" altLang="en-US" sz="2400" dirty="0"/>
              <a:t>１</a:t>
            </a:r>
            <a:r>
              <a:rPr kumimoji="1" lang="en-US" altLang="ja-JP" sz="2400" dirty="0"/>
              <a:t>.10</a:t>
            </a:r>
            <a:r>
              <a:rPr kumimoji="1" lang="ja-JP" altLang="en-US" sz="2400" dirty="0"/>
              <a:t>代へのアピール</a:t>
            </a:r>
            <a:endParaRPr kumimoji="1" lang="en-US" altLang="ja-JP" sz="2400" dirty="0"/>
          </a:p>
          <a:p>
            <a:pPr marL="114300" indent="0">
              <a:buFont typeface="Arial"/>
              <a:buNone/>
            </a:pPr>
            <a:r>
              <a:rPr kumimoji="1" lang="ja-JP" altLang="en-US" sz="2000" dirty="0"/>
              <a:t>　 </a:t>
            </a:r>
            <a:r>
              <a:rPr kumimoji="1" lang="ja-JP" altLang="en-US" sz="1800" dirty="0"/>
              <a:t>アプリ内広告で誘導</a:t>
            </a:r>
            <a:endParaRPr kumimoji="1" lang="en-US" altLang="ja-JP" sz="1800" dirty="0"/>
          </a:p>
          <a:p>
            <a:pPr marL="114300" indent="0">
              <a:buNone/>
            </a:pPr>
            <a:r>
              <a:rPr kumimoji="1" lang="ja-JP" altLang="en-US" sz="2400" dirty="0"/>
              <a:t>２</a:t>
            </a:r>
            <a:r>
              <a:rPr kumimoji="1" lang="en-US" altLang="ja-JP" sz="2400" dirty="0"/>
              <a:t>.</a:t>
            </a:r>
            <a:r>
              <a:rPr kumimoji="1" lang="ja-JP" altLang="en-US" sz="2400" dirty="0"/>
              <a:t>改善用フィードバック機能の実装</a:t>
            </a:r>
            <a:endParaRPr kumimoji="1" lang="en-US" altLang="ja-JP" sz="2400" dirty="0"/>
          </a:p>
          <a:p>
            <a:pPr marL="114300" indent="0">
              <a:buFont typeface="Arial"/>
              <a:buNone/>
            </a:pPr>
            <a:r>
              <a:rPr kumimoji="1" lang="ja-JP" altLang="en-US" sz="2200" dirty="0"/>
              <a:t>　 </a:t>
            </a:r>
            <a:r>
              <a:rPr kumimoji="1" lang="ja-JP" altLang="en-US" sz="1800" dirty="0"/>
              <a:t>ユーザ目線の改善フローを自動化</a:t>
            </a:r>
          </a:p>
        </p:txBody>
      </p:sp>
      <p:pic>
        <p:nvPicPr>
          <p:cNvPr id="9" name="グラフィックス 8" descr="閉じる">
            <a:extLst>
              <a:ext uri="{FF2B5EF4-FFF2-40B4-BE49-F238E27FC236}">
                <a16:creationId xmlns:a16="http://schemas.microsoft.com/office/drawing/2014/main" id="{FFDB8475-B242-E9C2-E787-DE28BCBB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969" y="1414953"/>
            <a:ext cx="538187" cy="538187"/>
          </a:xfrm>
          <a:prstGeom prst="rect">
            <a:avLst/>
          </a:prstGeom>
        </p:spPr>
      </p:pic>
      <p:pic>
        <p:nvPicPr>
          <p:cNvPr id="11" name="グラフィックス 10" descr="チェック マーク">
            <a:extLst>
              <a:ext uri="{FF2B5EF4-FFF2-40B4-BE49-F238E27FC236}">
                <a16:creationId xmlns:a16="http://schemas.microsoft.com/office/drawing/2014/main" id="{223EEC3F-6D53-A5F3-5AA9-CD175A2B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3753" y="1420852"/>
            <a:ext cx="538187" cy="538187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CCAAA8-078B-3F57-B218-0E2A6748DC62}"/>
              </a:ext>
            </a:extLst>
          </p:cNvPr>
          <p:cNvCxnSpPr>
            <a:cxnSpLocks/>
          </p:cNvCxnSpPr>
          <p:nvPr/>
        </p:nvCxnSpPr>
        <p:spPr>
          <a:xfrm>
            <a:off x="6801956" y="2082480"/>
            <a:ext cx="0" cy="2088371"/>
          </a:xfrm>
          <a:prstGeom prst="straightConnector1">
            <a:avLst/>
          </a:prstGeom>
          <a:ln w="28575">
            <a:solidFill>
              <a:srgbClr val="06C75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A8CC32BE-4678-5EF2-842E-89EC610F8F5B}"/>
              </a:ext>
            </a:extLst>
          </p:cNvPr>
          <p:cNvSpPr txBox="1">
            <a:spLocks/>
          </p:cNvSpPr>
          <p:nvPr/>
        </p:nvSpPr>
        <p:spPr>
          <a:xfrm>
            <a:off x="6807843" y="3835034"/>
            <a:ext cx="996992" cy="38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kumimoji="1" lang="ja-JP" altLang="en-US" dirty="0">
                <a:solidFill>
                  <a:srgbClr val="06C755"/>
                </a:solidFill>
              </a:rPr>
              <a:t>揃える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2BC3281-E8DA-F35C-D03E-CD8274548445}"/>
              </a:ext>
            </a:extLst>
          </p:cNvPr>
          <p:cNvCxnSpPr>
            <a:cxnSpLocks/>
          </p:cNvCxnSpPr>
          <p:nvPr/>
        </p:nvCxnSpPr>
        <p:spPr>
          <a:xfrm>
            <a:off x="10933137" y="6016"/>
            <a:ext cx="1252847" cy="12528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AD12F5-F0BC-0FD4-38D1-B82A2E151198}"/>
              </a:ext>
            </a:extLst>
          </p:cNvPr>
          <p:cNvSpPr/>
          <p:nvPr/>
        </p:nvSpPr>
        <p:spPr>
          <a:xfrm>
            <a:off x="10933137" y="6016"/>
            <a:ext cx="1252847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Ins="180000" rtlCol="0" anchor="t"/>
          <a:lstStyle/>
          <a:p>
            <a:pPr algn="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書式</a:t>
            </a:r>
          </a:p>
        </p:txBody>
      </p:sp>
    </p:spTree>
    <p:extLst>
      <p:ext uri="{BB962C8B-B14F-4D97-AF65-F5344CB8AC3E}">
        <p14:creationId xmlns:p14="http://schemas.microsoft.com/office/powerpoint/2010/main" val="179200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176463" y="128337"/>
            <a:ext cx="11839074" cy="119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</a:pPr>
            <a:r>
              <a:rPr lang="ja-JP" altLang="en-US" dirty="0"/>
              <a:t>改行位置</a:t>
            </a:r>
            <a:endParaRPr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191E78-95DE-1F38-B36F-DD53DF136AC9}"/>
              </a:ext>
            </a:extLst>
          </p:cNvPr>
          <p:cNvGrpSpPr/>
          <p:nvPr/>
        </p:nvGrpSpPr>
        <p:grpSpPr>
          <a:xfrm>
            <a:off x="10933137" y="6016"/>
            <a:ext cx="1252847" cy="1252847"/>
            <a:chOff x="7908965" y="128337"/>
            <a:chExt cx="1252847" cy="125284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301B766-2CB4-3CD8-428C-3ED494B3712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D1133382-097F-CADB-BD04-C9EB54C707CE}"/>
                </a:ext>
              </a:extLst>
            </p:cNvPr>
            <p:cNvCxnSpPr>
              <a:cxnSpLocks/>
            </p:cNvCxnSpPr>
            <p:nvPr/>
          </p:nvCxnSpPr>
          <p:spPr>
            <a:xfrm>
              <a:off x="9161812" y="128337"/>
              <a:ext cx="0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8139251-CD85-8119-EFAD-EAABAB841136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65" y="128337"/>
              <a:ext cx="1252847" cy="12528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45D5CE5-C74E-3842-17EE-46BED6B89A0B}"/>
                </a:ext>
              </a:extLst>
            </p:cNvPr>
            <p:cNvSpPr/>
            <p:nvPr/>
          </p:nvSpPr>
          <p:spPr>
            <a:xfrm>
              <a:off x="7908965" y="128337"/>
              <a:ext cx="1252847" cy="1252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Ins="180000" rtlCol="0" anchor="t"/>
            <a:lstStyle/>
            <a:p>
              <a:pPr algn="r"/>
              <a:r>
                <a:rPr kumimoji="1" lang="ja-JP" altLang="en-US" dirty="0">
                  <a:solidFill>
                    <a:schemeClr val="bg1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書式</a:t>
              </a:r>
            </a:p>
          </p:txBody>
        </p:sp>
      </p:grp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C5B8ECC-F0D8-8D0B-672C-A39267AD8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75683"/>
              </p:ext>
            </p:extLst>
          </p:nvPr>
        </p:nvGraphicFramePr>
        <p:xfrm>
          <a:off x="328865" y="3429000"/>
          <a:ext cx="5440563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14">
                  <a:extLst>
                    <a:ext uri="{9D8B030D-6E8A-4147-A177-3AD203B41FA5}">
                      <a16:colId xmlns:a16="http://schemas.microsoft.com/office/drawing/2014/main" val="2008851896"/>
                    </a:ext>
                  </a:extLst>
                </a:gridCol>
                <a:gridCol w="1727860">
                  <a:extLst>
                    <a:ext uri="{9D8B030D-6E8A-4147-A177-3AD203B41FA5}">
                      <a16:colId xmlns:a16="http://schemas.microsoft.com/office/drawing/2014/main" val="2286087738"/>
                    </a:ext>
                  </a:extLst>
                </a:gridCol>
                <a:gridCol w="2972789">
                  <a:extLst>
                    <a:ext uri="{9D8B030D-6E8A-4147-A177-3AD203B41FA5}">
                      <a16:colId xmlns:a16="http://schemas.microsoft.com/office/drawing/2014/main" val="926507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略称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BI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Basic Investigation</a:t>
                      </a:r>
                      <a:r>
                        <a:rPr lang="ja-JP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　基本検討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組織や企業がデータを収集し、分析して意思決定をサポートするためのプロセスを指す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3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BD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Basic Design</a:t>
                      </a:r>
                    </a:p>
                    <a:p>
                      <a:r>
                        <a:rPr kumimoji="1" lang="ja-JP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基本設計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要件分析と仕様化、アーキテクチャ構築、データ設計、インターフェース設計を行う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FD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Function Design</a:t>
                      </a:r>
                    </a:p>
                    <a:p>
                      <a:r>
                        <a:rPr kumimoji="1" lang="ja-JP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機能設計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r>
                        <a:rPr lang="ja-JP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  <a:sym typeface="Arial"/>
                        </a:rPr>
                        <a:t>を元に、各機能や機能にブレークダウンした詳細な設計を行う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3309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9BEFD94-A326-B7E5-5B12-18AD23899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37355"/>
              </p:ext>
            </p:extLst>
          </p:nvPr>
        </p:nvGraphicFramePr>
        <p:xfrm>
          <a:off x="6418849" y="3429000"/>
          <a:ext cx="54405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21">
                  <a:extLst>
                    <a:ext uri="{9D8B030D-6E8A-4147-A177-3AD203B41FA5}">
                      <a16:colId xmlns:a16="http://schemas.microsoft.com/office/drawing/2014/main" val="2008851896"/>
                    </a:ext>
                  </a:extLst>
                </a:gridCol>
                <a:gridCol w="1813521">
                  <a:extLst>
                    <a:ext uri="{9D8B030D-6E8A-4147-A177-3AD203B41FA5}">
                      <a16:colId xmlns:a16="http://schemas.microsoft.com/office/drawing/2014/main" val="2286087738"/>
                    </a:ext>
                  </a:extLst>
                </a:gridCol>
                <a:gridCol w="1813521">
                  <a:extLst>
                    <a:ext uri="{9D8B030D-6E8A-4147-A177-3AD203B41FA5}">
                      <a16:colId xmlns:a16="http://schemas.microsoft.com/office/drawing/2014/main" val="926507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3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33092"/>
                  </a:ext>
                </a:extLst>
              </a:tr>
            </a:tbl>
          </a:graphicData>
        </a:graphic>
      </p:graphicFrame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F246A07B-F518-EE15-137F-3720A83CC9C8}"/>
              </a:ext>
            </a:extLst>
          </p:cNvPr>
          <p:cNvSpPr/>
          <p:nvPr/>
        </p:nvSpPr>
        <p:spPr>
          <a:xfrm>
            <a:off x="1122218" y="1686296"/>
            <a:ext cx="3681351" cy="125284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改行位置を合わせる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そのために極力 行数も合わせる</a:t>
            </a:r>
          </a:p>
        </p:txBody>
      </p:sp>
    </p:spTree>
    <p:extLst>
      <p:ext uri="{BB962C8B-B14F-4D97-AF65-F5344CB8AC3E}">
        <p14:creationId xmlns:p14="http://schemas.microsoft.com/office/powerpoint/2010/main" val="160241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13092</TotalTime>
  <Words>794</Words>
  <Application>Microsoft Office PowerPoint</Application>
  <PresentationFormat>ワイド画面</PresentationFormat>
  <Paragraphs>202</Paragraphs>
  <Slides>27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Meiryo</vt:lpstr>
      <vt:lpstr>Meiryo</vt:lpstr>
      <vt:lpstr>Arial</vt:lpstr>
      <vt:lpstr>Quattrocento Sans</vt:lpstr>
      <vt:lpstr>Office テーマ</vt:lpstr>
      <vt:lpstr>パワポ 指南</vt:lpstr>
      <vt:lpstr>何目的？</vt:lpstr>
      <vt:lpstr>１スライド＝１メッセージ</vt:lpstr>
      <vt:lpstr>１スライド＝１メッセージ</vt:lpstr>
      <vt:lpstr>PowerPoint プレゼンテーション</vt:lpstr>
      <vt:lpstr>改行位置</vt:lpstr>
      <vt:lpstr>改行位置</vt:lpstr>
      <vt:lpstr>スライドデザイン</vt:lpstr>
      <vt:lpstr>改行位置</vt:lpstr>
      <vt:lpstr>端をそろえる</vt:lpstr>
      <vt:lpstr>PowerPoint プレゼンテーション</vt:lpstr>
      <vt:lpstr>色のイメージ</vt:lpstr>
      <vt:lpstr>３色で統一</vt:lpstr>
      <vt:lpstr>色を使う比率</vt:lpstr>
      <vt:lpstr>色の決め方</vt:lpstr>
      <vt:lpstr>アクセントカラーの決め方例</vt:lpstr>
      <vt:lpstr>アクセントカラーの決め方例</vt:lpstr>
      <vt:lpstr>PowerPoint プレゼンテーション</vt:lpstr>
      <vt:lpstr>グラフをより効果的に</vt:lpstr>
      <vt:lpstr>グラフ・図表の使い方　詳細は次ページへ</vt:lpstr>
      <vt:lpstr>グラフ・図表の使い方</vt:lpstr>
      <vt:lpstr>グラフ・図表の使い方</vt:lpstr>
      <vt:lpstr>グラフ・図表の使い方 補足</vt:lpstr>
      <vt:lpstr>PowerPoint プレゼンテーション</vt:lpstr>
      <vt:lpstr>オブジェクトの揃え方</vt:lpstr>
      <vt:lpstr>マジック３</vt:lpstr>
      <vt:lpstr>良書紹介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の書評</dc:title>
  <cp:lastModifiedBy>孝展 浅野</cp:lastModifiedBy>
  <cp:revision>26</cp:revision>
  <dcterms:modified xsi:type="dcterms:W3CDTF">2024-01-07T10:24:17Z</dcterms:modified>
</cp:coreProperties>
</file>