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71" r:id="rId3"/>
    <p:sldId id="263" r:id="rId4"/>
    <p:sldId id="273" r:id="rId5"/>
    <p:sldId id="27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642F9-7BBF-4395-BEC9-8E310FC66494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B6D9F-32F6-488F-831D-323DED34A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4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/>
          <a:lstStyle/>
          <a:p>
            <a:r>
              <a:rPr lang="en-US" altLang="zh-CN" dirty="0" smtClean="0"/>
              <a:t>ER</a:t>
            </a:r>
            <a:r>
              <a:rPr lang="zh-CN" altLang="en-US" dirty="0" smtClean="0"/>
              <a:t>图（逻辑关系概要）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4029" y="1878377"/>
            <a:ext cx="102568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客户          </a:t>
            </a:r>
            <a:endParaRPr lang="en-US" altLang="zh-CN" sz="1050" u="sng" dirty="0" smtClean="0"/>
          </a:p>
          <a:p>
            <a:r>
              <a:rPr lang="zh-CN" altLang="en-US" sz="1050" i="1" dirty="0" smtClean="0"/>
              <a:t>客户信息</a:t>
            </a:r>
            <a:endParaRPr lang="zh-CN" altLang="en-US" sz="1050" i="1" dirty="0"/>
          </a:p>
        </p:txBody>
      </p:sp>
      <p:sp>
        <p:nvSpPr>
          <p:cNvPr id="5" name="矩形 4"/>
          <p:cNvSpPr/>
          <p:nvPr/>
        </p:nvSpPr>
        <p:spPr>
          <a:xfrm>
            <a:off x="2411760" y="1878377"/>
            <a:ext cx="102568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/>
              <a:t>商品</a:t>
            </a:r>
            <a:r>
              <a:rPr lang="zh-CN" altLang="en-US" sz="1050" u="sng" dirty="0" smtClean="0"/>
              <a:t>         </a:t>
            </a:r>
            <a:endParaRPr lang="en-US" altLang="zh-CN" sz="1050" u="sng" dirty="0" smtClean="0"/>
          </a:p>
          <a:p>
            <a:r>
              <a:rPr lang="zh-CN" altLang="en-US" sz="1050" i="1" dirty="0" smtClean="0"/>
              <a:t>商品信息</a:t>
            </a:r>
            <a:endParaRPr lang="zh-CN" altLang="en-US" sz="1050" i="1" dirty="0"/>
          </a:p>
        </p:txBody>
      </p:sp>
      <p:sp>
        <p:nvSpPr>
          <p:cNvPr id="6" name="矩形 5"/>
          <p:cNvSpPr/>
          <p:nvPr/>
        </p:nvSpPr>
        <p:spPr>
          <a:xfrm>
            <a:off x="1530092" y="2924944"/>
            <a:ext cx="102568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销售订单         </a:t>
            </a:r>
            <a:endParaRPr lang="en-US" altLang="zh-CN" sz="1050" u="sng" dirty="0" smtClean="0"/>
          </a:p>
          <a:p>
            <a:r>
              <a:rPr lang="zh-CN" altLang="en-US" sz="1050" i="1" dirty="0" smtClean="0"/>
              <a:t>订单信息</a:t>
            </a:r>
            <a:endParaRPr lang="zh-CN" altLang="en-US" sz="1050" i="1" dirty="0"/>
          </a:p>
        </p:txBody>
      </p:sp>
      <p:sp>
        <p:nvSpPr>
          <p:cNvPr id="7" name="矩形 6"/>
          <p:cNvSpPr/>
          <p:nvPr/>
        </p:nvSpPr>
        <p:spPr>
          <a:xfrm>
            <a:off x="2946395" y="2924943"/>
            <a:ext cx="102568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销售商品表         </a:t>
            </a:r>
            <a:endParaRPr lang="en-US" altLang="zh-CN" sz="1050" i="1" dirty="0" smtClean="0"/>
          </a:p>
          <a:p>
            <a:r>
              <a:rPr lang="zh-CN" altLang="en-US" sz="1050" i="1" dirty="0" smtClean="0"/>
              <a:t>订单明细信息</a:t>
            </a:r>
            <a:endParaRPr lang="zh-CN" altLang="en-US" sz="1050" i="1" dirty="0"/>
          </a:p>
        </p:txBody>
      </p:sp>
      <p:cxnSp>
        <p:nvCxnSpPr>
          <p:cNvPr id="9" name="肘形连接符 8"/>
          <p:cNvCxnSpPr>
            <a:stCxn id="4" idx="2"/>
            <a:endCxn id="6" idx="0"/>
          </p:cNvCxnSpPr>
          <p:nvPr/>
        </p:nvCxnSpPr>
        <p:spPr>
          <a:xfrm rot="16200000" flipH="1">
            <a:off x="1519651" y="2401660"/>
            <a:ext cx="470503" cy="5760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5" idx="2"/>
            <a:endCxn id="6" idx="0"/>
          </p:cNvCxnSpPr>
          <p:nvPr/>
        </p:nvCxnSpPr>
        <p:spPr>
          <a:xfrm rot="5400000">
            <a:off x="2248517" y="2248858"/>
            <a:ext cx="470503" cy="8816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7" idx="1"/>
          </p:cNvCxnSpPr>
          <p:nvPr/>
        </p:nvCxnSpPr>
        <p:spPr>
          <a:xfrm flipV="1">
            <a:off x="2555776" y="3212975"/>
            <a:ext cx="3906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236296" y="1878377"/>
            <a:ext cx="102568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营业单位         </a:t>
            </a:r>
            <a:endParaRPr lang="en-US" altLang="zh-CN" sz="1050" u="sng" dirty="0" smtClean="0"/>
          </a:p>
          <a:p>
            <a:r>
              <a:rPr lang="zh-CN" altLang="en-US" sz="1050" i="1" dirty="0" smtClean="0"/>
              <a:t>营业单位信息</a:t>
            </a:r>
            <a:endParaRPr lang="zh-CN" altLang="en-US" sz="1050" i="1" dirty="0"/>
          </a:p>
        </p:txBody>
      </p:sp>
      <p:sp>
        <p:nvSpPr>
          <p:cNvPr id="18" name="矩形 17"/>
          <p:cNvSpPr/>
          <p:nvPr/>
        </p:nvSpPr>
        <p:spPr>
          <a:xfrm>
            <a:off x="2970252" y="3645024"/>
            <a:ext cx="102568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发票信息表         </a:t>
            </a:r>
            <a:endParaRPr lang="en-US" altLang="zh-CN" sz="1050" u="sng" dirty="0" smtClean="0"/>
          </a:p>
        </p:txBody>
      </p:sp>
      <p:cxnSp>
        <p:nvCxnSpPr>
          <p:cNvPr id="20" name="肘形连接符 19"/>
          <p:cNvCxnSpPr>
            <a:stCxn id="6" idx="3"/>
            <a:endCxn id="18" idx="1"/>
          </p:cNvCxnSpPr>
          <p:nvPr/>
        </p:nvCxnSpPr>
        <p:spPr>
          <a:xfrm>
            <a:off x="2555776" y="3212976"/>
            <a:ext cx="414476" cy="7200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547664" y="4509120"/>
            <a:ext cx="102568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销售退货表         </a:t>
            </a:r>
            <a:endParaRPr lang="en-US" altLang="zh-CN" sz="1050" u="sng" dirty="0" smtClean="0"/>
          </a:p>
        </p:txBody>
      </p:sp>
      <p:cxnSp>
        <p:nvCxnSpPr>
          <p:cNvPr id="24" name="直接连接符 23"/>
          <p:cNvCxnSpPr>
            <a:stCxn id="6" idx="2"/>
            <a:endCxn id="22" idx="0"/>
          </p:cNvCxnSpPr>
          <p:nvPr/>
        </p:nvCxnSpPr>
        <p:spPr>
          <a:xfrm>
            <a:off x="2042934" y="3501008"/>
            <a:ext cx="1757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762340" y="1878377"/>
            <a:ext cx="102568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商品分类表         </a:t>
            </a:r>
            <a:endParaRPr lang="en-US" altLang="zh-CN" sz="1050" u="sng" dirty="0" smtClean="0"/>
          </a:p>
          <a:p>
            <a:r>
              <a:rPr lang="zh-CN" altLang="en-US" sz="1050" i="1" dirty="0" smtClean="0"/>
              <a:t>商品分类信息</a:t>
            </a:r>
            <a:endParaRPr lang="zh-CN" altLang="en-US" sz="1050" i="1" dirty="0"/>
          </a:p>
        </p:txBody>
      </p:sp>
      <p:cxnSp>
        <p:nvCxnSpPr>
          <p:cNvPr id="28" name="直接连接符 27"/>
          <p:cNvCxnSpPr>
            <a:stCxn id="5" idx="3"/>
            <a:endCxn id="26" idx="1"/>
          </p:cNvCxnSpPr>
          <p:nvPr/>
        </p:nvCxnSpPr>
        <p:spPr>
          <a:xfrm>
            <a:off x="3437444" y="2166409"/>
            <a:ext cx="32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774218" y="2689691"/>
            <a:ext cx="1237941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商品销售价格表         </a:t>
            </a:r>
            <a:endParaRPr lang="en-US" altLang="zh-CN" sz="1050" u="sng" dirty="0" smtClean="0"/>
          </a:p>
          <a:p>
            <a:r>
              <a:rPr lang="zh-CN" altLang="en-US" sz="1050" i="1" dirty="0" smtClean="0"/>
              <a:t>商品信息</a:t>
            </a:r>
            <a:endParaRPr lang="zh-CN" altLang="en-US" sz="1050" i="1" dirty="0"/>
          </a:p>
        </p:txBody>
      </p:sp>
      <p:sp>
        <p:nvSpPr>
          <p:cNvPr id="33" name="矩形 32"/>
          <p:cNvSpPr/>
          <p:nvPr/>
        </p:nvSpPr>
        <p:spPr>
          <a:xfrm>
            <a:off x="4774218" y="3645024"/>
            <a:ext cx="102568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销售地区         </a:t>
            </a:r>
            <a:endParaRPr lang="en-US" altLang="zh-CN" sz="1050" u="sng" dirty="0" smtClean="0"/>
          </a:p>
        </p:txBody>
      </p:sp>
      <p:sp>
        <p:nvSpPr>
          <p:cNvPr id="34" name="矩形 33"/>
          <p:cNvSpPr/>
          <p:nvPr/>
        </p:nvSpPr>
        <p:spPr>
          <a:xfrm>
            <a:off x="4774218" y="4293096"/>
            <a:ext cx="102568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物流公司         </a:t>
            </a:r>
            <a:endParaRPr lang="en-US" altLang="zh-CN" sz="1050" u="sng" dirty="0" smtClean="0"/>
          </a:p>
        </p:txBody>
      </p:sp>
      <p:sp>
        <p:nvSpPr>
          <p:cNvPr id="35" name="矩形 34"/>
          <p:cNvSpPr/>
          <p:nvPr/>
        </p:nvSpPr>
        <p:spPr>
          <a:xfrm>
            <a:off x="4774218" y="4941168"/>
            <a:ext cx="1025684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配送价格体系</a:t>
            </a:r>
            <a:endParaRPr lang="en-US" altLang="zh-CN" sz="1050" u="sng" dirty="0" smtClean="0"/>
          </a:p>
          <a:p>
            <a:r>
              <a:rPr lang="zh-CN" altLang="en-US" sz="1050" i="1" dirty="0" smtClean="0"/>
              <a:t>不同物流公司的按区域、重量的收费标准</a:t>
            </a:r>
            <a:endParaRPr lang="en-US" altLang="zh-CN" sz="1050" u="sng" dirty="0" smtClean="0"/>
          </a:p>
        </p:txBody>
      </p:sp>
      <p:sp>
        <p:nvSpPr>
          <p:cNvPr id="36" name="矩形 35"/>
          <p:cNvSpPr/>
          <p:nvPr/>
        </p:nvSpPr>
        <p:spPr>
          <a:xfrm>
            <a:off x="7749138" y="3068960"/>
            <a:ext cx="102568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用户及权限         </a:t>
            </a:r>
            <a:endParaRPr lang="en-US" altLang="zh-CN" sz="1050" u="sng" dirty="0" smtClean="0"/>
          </a:p>
        </p:txBody>
      </p:sp>
      <p:sp>
        <p:nvSpPr>
          <p:cNvPr id="37" name="矩形 36"/>
          <p:cNvSpPr/>
          <p:nvPr/>
        </p:nvSpPr>
        <p:spPr>
          <a:xfrm>
            <a:off x="7749138" y="3789040"/>
            <a:ext cx="102568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系统功能         </a:t>
            </a:r>
            <a:endParaRPr lang="en-US" altLang="zh-CN" sz="1050" u="sng" dirty="0" smtClean="0"/>
          </a:p>
        </p:txBody>
      </p:sp>
    </p:spTree>
    <p:extLst>
      <p:ext uri="{BB962C8B-B14F-4D97-AF65-F5344CB8AC3E}">
        <p14:creationId xmlns:p14="http://schemas.microsoft.com/office/powerpoint/2010/main" val="363691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1371600"/>
          </a:xfrm>
        </p:spPr>
        <p:txBody>
          <a:bodyPr/>
          <a:lstStyle/>
          <a:p>
            <a:r>
              <a:rPr lang="en-US" altLang="zh-CN" dirty="0" smtClean="0"/>
              <a:t>ER</a:t>
            </a:r>
            <a:r>
              <a:rPr lang="zh-CN" altLang="en-US" dirty="0" smtClean="0"/>
              <a:t>图（逻辑定义详述）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878377"/>
            <a:ext cx="1088121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客户          </a:t>
            </a:r>
            <a:endParaRPr lang="en-US" altLang="zh-CN" sz="1050" u="sng" dirty="0" smtClean="0"/>
          </a:p>
          <a:p>
            <a:r>
              <a:rPr lang="zh-CN" altLang="en-US" sz="1050" dirty="0" smtClean="0"/>
              <a:t>客户编号</a:t>
            </a:r>
            <a:endParaRPr lang="en-US" altLang="zh-CN" sz="1050" dirty="0" smtClean="0"/>
          </a:p>
          <a:p>
            <a:r>
              <a:rPr lang="zh-CN" altLang="en-US" sz="1050" dirty="0" smtClean="0"/>
              <a:t>客户名称</a:t>
            </a:r>
            <a:endParaRPr lang="zh-CN" altLang="en-US" sz="1050" dirty="0"/>
          </a:p>
        </p:txBody>
      </p:sp>
      <p:sp>
        <p:nvSpPr>
          <p:cNvPr id="7" name="矩形 6"/>
          <p:cNvSpPr/>
          <p:nvPr/>
        </p:nvSpPr>
        <p:spPr>
          <a:xfrm>
            <a:off x="423772" y="4049533"/>
            <a:ext cx="1472164" cy="16295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收款付款表         </a:t>
            </a:r>
            <a:endParaRPr lang="en-US" altLang="zh-CN" sz="1050" u="sng" dirty="0" smtClean="0"/>
          </a:p>
          <a:p>
            <a:r>
              <a:rPr lang="zh-CN" altLang="en-US" sz="1050" dirty="0" smtClean="0"/>
              <a:t>收款付款编号</a:t>
            </a:r>
            <a:endParaRPr lang="en-US" altLang="zh-CN" sz="1050" dirty="0" smtClean="0"/>
          </a:p>
          <a:p>
            <a:r>
              <a:rPr lang="zh-CN" altLang="en-US" sz="1050" dirty="0" smtClean="0"/>
              <a:t>收款付款客户编号</a:t>
            </a:r>
            <a:endParaRPr lang="en-US" altLang="zh-CN" sz="1050" dirty="0" smtClean="0"/>
          </a:p>
          <a:p>
            <a:r>
              <a:rPr lang="zh-CN" altLang="en-US" sz="1050" dirty="0" smtClean="0"/>
              <a:t>收款付款类型</a:t>
            </a:r>
            <a:endParaRPr lang="en-US" altLang="zh-CN" sz="1050" dirty="0" smtClean="0"/>
          </a:p>
          <a:p>
            <a:r>
              <a:rPr lang="zh-CN" altLang="en-US" sz="1050" dirty="0" smtClean="0"/>
              <a:t>状态</a:t>
            </a:r>
            <a:endParaRPr lang="en-US" altLang="zh-CN" sz="1050" dirty="0" smtClean="0"/>
          </a:p>
          <a:p>
            <a:r>
              <a:rPr lang="zh-CN" altLang="en-US" sz="1050" dirty="0" smtClean="0"/>
              <a:t>是否开发票</a:t>
            </a:r>
            <a:endParaRPr lang="en-US" altLang="zh-CN" sz="1050" dirty="0" smtClean="0"/>
          </a:p>
          <a:p>
            <a:r>
              <a:rPr lang="zh-CN" altLang="en-US" sz="1050" dirty="0" smtClean="0"/>
              <a:t>收款付款金额</a:t>
            </a:r>
            <a:endParaRPr lang="en-US" altLang="zh-CN" sz="1050" dirty="0" smtClean="0"/>
          </a:p>
          <a:p>
            <a:r>
              <a:rPr lang="zh-CN" altLang="en-US" sz="1050" dirty="0" smtClean="0"/>
              <a:t>收款付款日期</a:t>
            </a:r>
            <a:endParaRPr lang="en-US" altLang="zh-CN" sz="1050" dirty="0" smtClean="0"/>
          </a:p>
          <a:p>
            <a:r>
              <a:rPr lang="zh-CN" altLang="en-US" sz="1050" dirty="0" smtClean="0"/>
              <a:t>备注</a:t>
            </a:r>
            <a:endParaRPr lang="zh-CN" altLang="en-US" sz="1050" dirty="0"/>
          </a:p>
        </p:txBody>
      </p:sp>
      <p:sp>
        <p:nvSpPr>
          <p:cNvPr id="8" name="矩形 7"/>
          <p:cNvSpPr/>
          <p:nvPr/>
        </p:nvSpPr>
        <p:spPr>
          <a:xfrm>
            <a:off x="3491880" y="1962892"/>
            <a:ext cx="1224136" cy="2670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销售订单          </a:t>
            </a:r>
            <a:endParaRPr lang="en-US" altLang="zh-CN" sz="1050" u="sng" dirty="0" smtClean="0"/>
          </a:p>
          <a:p>
            <a:r>
              <a:rPr lang="zh-CN" altLang="en-US" sz="1050" dirty="0" smtClean="0"/>
              <a:t>销售订单编号</a:t>
            </a:r>
            <a:endParaRPr lang="en-US" altLang="zh-CN" sz="1050" dirty="0" smtClean="0"/>
          </a:p>
          <a:p>
            <a:r>
              <a:rPr lang="zh-CN" altLang="en-US" sz="1050" dirty="0" smtClean="0"/>
              <a:t>销售负责人</a:t>
            </a:r>
            <a:endParaRPr lang="en-US" altLang="zh-CN" sz="1050" dirty="0" smtClean="0"/>
          </a:p>
          <a:p>
            <a:r>
              <a:rPr lang="zh-CN" altLang="en-US" sz="1050" dirty="0" smtClean="0"/>
              <a:t>客户负责人</a:t>
            </a:r>
            <a:endParaRPr lang="en-US" altLang="zh-CN" sz="1050" dirty="0" smtClean="0"/>
          </a:p>
          <a:p>
            <a:r>
              <a:rPr lang="zh-CN" altLang="en-US" sz="1050" dirty="0" smtClean="0"/>
              <a:t>订单状态</a:t>
            </a:r>
            <a:endParaRPr lang="en-US" altLang="zh-CN" sz="1050" dirty="0" smtClean="0"/>
          </a:p>
          <a:p>
            <a:r>
              <a:rPr lang="zh-CN" altLang="en-US" sz="1050" dirty="0" smtClean="0"/>
              <a:t>合同签订日期</a:t>
            </a:r>
            <a:endParaRPr lang="en-US" altLang="zh-CN" sz="1050" dirty="0" smtClean="0"/>
          </a:p>
          <a:p>
            <a:r>
              <a:rPr lang="zh-CN" altLang="en-US" sz="1050" dirty="0" smtClean="0"/>
              <a:t>商品总额</a:t>
            </a:r>
            <a:endParaRPr lang="en-US" altLang="zh-CN" sz="1050" dirty="0" smtClean="0"/>
          </a:p>
          <a:p>
            <a:r>
              <a:rPr lang="zh-CN" altLang="en-US" sz="1050" dirty="0" smtClean="0"/>
              <a:t>其它费用</a:t>
            </a:r>
            <a:endParaRPr lang="en-US" altLang="zh-CN" sz="1050" dirty="0" smtClean="0"/>
          </a:p>
          <a:p>
            <a:r>
              <a:rPr lang="zh-CN" altLang="en-US" sz="1050" dirty="0" smtClean="0"/>
              <a:t>总费用</a:t>
            </a:r>
            <a:endParaRPr lang="en-US" altLang="zh-CN" sz="1050" dirty="0" smtClean="0"/>
          </a:p>
          <a:p>
            <a:r>
              <a:rPr lang="zh-CN" altLang="en-US" sz="1050" dirty="0" smtClean="0"/>
              <a:t>创建日期</a:t>
            </a:r>
            <a:endParaRPr lang="en-US" altLang="zh-CN" sz="1050" dirty="0" smtClean="0"/>
          </a:p>
          <a:p>
            <a:r>
              <a:rPr lang="zh-CN" altLang="en-US" sz="1050" dirty="0" smtClean="0"/>
              <a:t>创建人</a:t>
            </a:r>
            <a:endParaRPr lang="en-US" altLang="zh-CN" sz="1050" dirty="0" smtClean="0"/>
          </a:p>
          <a:p>
            <a:r>
              <a:rPr lang="zh-CN" altLang="en-US" sz="1050" dirty="0"/>
              <a:t>备注</a:t>
            </a:r>
            <a:endParaRPr lang="en-US" altLang="zh-CN" sz="1050" dirty="0" smtClean="0"/>
          </a:p>
        </p:txBody>
      </p:sp>
      <p:sp>
        <p:nvSpPr>
          <p:cNvPr id="9" name="矩形 8"/>
          <p:cNvSpPr/>
          <p:nvPr/>
        </p:nvSpPr>
        <p:spPr>
          <a:xfrm>
            <a:off x="4860032" y="2348880"/>
            <a:ext cx="1224136" cy="18988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销售商品表          </a:t>
            </a:r>
            <a:endParaRPr lang="en-US" altLang="zh-CN" sz="1050" u="sng" dirty="0" smtClean="0"/>
          </a:p>
          <a:p>
            <a:r>
              <a:rPr lang="zh-CN" altLang="en-US" sz="1050" dirty="0" smtClean="0"/>
              <a:t>销售商品表编号？</a:t>
            </a:r>
            <a:endParaRPr lang="en-US" altLang="zh-CN" sz="1050" dirty="0" smtClean="0"/>
          </a:p>
          <a:p>
            <a:r>
              <a:rPr lang="zh-CN" altLang="en-US" sz="1050" dirty="0" smtClean="0"/>
              <a:t>商品编号</a:t>
            </a:r>
            <a:endParaRPr lang="en-US" altLang="zh-CN" sz="1050" dirty="0" smtClean="0"/>
          </a:p>
          <a:p>
            <a:r>
              <a:rPr lang="zh-CN" altLang="en-US" sz="1050" dirty="0" smtClean="0"/>
              <a:t>销售订单编号</a:t>
            </a:r>
            <a:endParaRPr lang="en-US" altLang="zh-CN" sz="1050" dirty="0" smtClean="0"/>
          </a:p>
          <a:p>
            <a:r>
              <a:rPr lang="zh-CN" altLang="en-US" sz="1050" dirty="0" smtClean="0"/>
              <a:t>销售数量</a:t>
            </a:r>
            <a:endParaRPr lang="en-US" altLang="zh-CN" sz="1050" dirty="0" smtClean="0"/>
          </a:p>
          <a:p>
            <a:r>
              <a:rPr lang="zh-CN" altLang="en-US" sz="1050" dirty="0" smtClean="0"/>
              <a:t>销售价格</a:t>
            </a:r>
            <a:endParaRPr lang="en-US" altLang="zh-CN" sz="1050" dirty="0" smtClean="0"/>
          </a:p>
          <a:p>
            <a:r>
              <a:rPr lang="zh-CN" altLang="en-US" sz="1050" dirty="0" smtClean="0"/>
              <a:t>退货标志</a:t>
            </a:r>
            <a:endParaRPr lang="en-US" altLang="zh-CN" sz="1050" dirty="0" smtClean="0"/>
          </a:p>
          <a:p>
            <a:r>
              <a:rPr lang="zh-CN" altLang="en-US" sz="1050" dirty="0" smtClean="0"/>
              <a:t>审核标志</a:t>
            </a:r>
            <a:endParaRPr lang="en-US" altLang="zh-CN" sz="1050" dirty="0" smtClean="0"/>
          </a:p>
          <a:p>
            <a:r>
              <a:rPr lang="zh-CN" altLang="en-US" sz="1050" dirty="0" smtClean="0"/>
              <a:t>备注</a:t>
            </a:r>
            <a:endParaRPr lang="en-US" altLang="zh-CN" sz="1050" dirty="0" smtClean="0"/>
          </a:p>
        </p:txBody>
      </p:sp>
      <p:sp>
        <p:nvSpPr>
          <p:cNvPr id="10" name="矩形 9"/>
          <p:cNvSpPr/>
          <p:nvPr/>
        </p:nvSpPr>
        <p:spPr>
          <a:xfrm>
            <a:off x="6588224" y="2281152"/>
            <a:ext cx="1224136" cy="2583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销售退货表          </a:t>
            </a:r>
            <a:endParaRPr lang="en-US" altLang="zh-CN" sz="1050" u="sng" dirty="0" smtClean="0"/>
          </a:p>
          <a:p>
            <a:r>
              <a:rPr lang="zh-CN" altLang="en-US" sz="1050" dirty="0" smtClean="0"/>
              <a:t>销售退货表编号？</a:t>
            </a:r>
            <a:endParaRPr lang="en-US" altLang="zh-CN" sz="1050" dirty="0" smtClean="0"/>
          </a:p>
          <a:p>
            <a:r>
              <a:rPr lang="zh-CN" altLang="en-US" sz="1050" dirty="0" smtClean="0"/>
              <a:t>销售订单编号</a:t>
            </a:r>
            <a:endParaRPr lang="en-US" altLang="zh-CN" sz="1050" dirty="0" smtClean="0"/>
          </a:p>
          <a:p>
            <a:r>
              <a:rPr lang="zh-CN" altLang="en-US" sz="1050" dirty="0" smtClean="0"/>
              <a:t>商品金额</a:t>
            </a:r>
            <a:endParaRPr lang="en-US" altLang="zh-CN" sz="1050" dirty="0" smtClean="0"/>
          </a:p>
          <a:p>
            <a:r>
              <a:rPr lang="zh-CN" altLang="en-US" sz="1050" dirty="0" smtClean="0"/>
              <a:t>其它费用</a:t>
            </a:r>
            <a:endParaRPr lang="en-US" altLang="zh-CN" sz="1050" dirty="0" smtClean="0"/>
          </a:p>
          <a:p>
            <a:r>
              <a:rPr lang="zh-CN" altLang="en-US" sz="1050" dirty="0" smtClean="0"/>
              <a:t>总费用</a:t>
            </a:r>
            <a:endParaRPr lang="en-US" altLang="zh-CN" sz="1050" dirty="0" smtClean="0"/>
          </a:p>
          <a:p>
            <a:r>
              <a:rPr lang="zh-CN" altLang="en-US" sz="1050" dirty="0" smtClean="0"/>
              <a:t>状态（创建审核入库完成）</a:t>
            </a:r>
            <a:endParaRPr lang="en-US" altLang="zh-CN" sz="1050" dirty="0" smtClean="0"/>
          </a:p>
          <a:p>
            <a:r>
              <a:rPr lang="zh-CN" altLang="en-US" sz="1050" dirty="0" smtClean="0"/>
              <a:t>退货日期</a:t>
            </a:r>
            <a:endParaRPr lang="en-US" altLang="zh-CN" sz="1050" dirty="0" smtClean="0"/>
          </a:p>
          <a:p>
            <a:r>
              <a:rPr lang="zh-CN" altLang="en-US" sz="1050" dirty="0" smtClean="0"/>
              <a:t>创建日期</a:t>
            </a:r>
            <a:endParaRPr lang="en-US" altLang="zh-CN" sz="1050" dirty="0" smtClean="0"/>
          </a:p>
          <a:p>
            <a:r>
              <a:rPr lang="zh-CN" altLang="en-US" sz="1050" dirty="0" smtClean="0"/>
              <a:t>创建人</a:t>
            </a:r>
            <a:endParaRPr lang="en-US" altLang="zh-CN" sz="1050" dirty="0" smtClean="0"/>
          </a:p>
          <a:p>
            <a:r>
              <a:rPr lang="zh-CN" altLang="en-US" sz="1050" dirty="0" smtClean="0"/>
              <a:t>标志（未退已退）</a:t>
            </a:r>
            <a:endParaRPr lang="en-US" altLang="zh-CN" sz="1050" dirty="0" smtClean="0"/>
          </a:p>
          <a:p>
            <a:r>
              <a:rPr lang="zh-CN" altLang="en-US" sz="1050" dirty="0"/>
              <a:t>备注</a:t>
            </a:r>
            <a:endParaRPr lang="en-US" altLang="zh-CN" sz="1050" dirty="0" smtClean="0"/>
          </a:p>
        </p:txBody>
      </p:sp>
      <p:sp>
        <p:nvSpPr>
          <p:cNvPr id="11" name="矩形 10"/>
          <p:cNvSpPr/>
          <p:nvPr/>
        </p:nvSpPr>
        <p:spPr>
          <a:xfrm>
            <a:off x="1691680" y="1878376"/>
            <a:ext cx="1088121" cy="1910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/>
              <a:t>商品</a:t>
            </a:r>
            <a:r>
              <a:rPr lang="zh-CN" altLang="en-US" sz="1050" u="sng" dirty="0" smtClean="0"/>
              <a:t>         </a:t>
            </a:r>
            <a:endParaRPr lang="en-US" altLang="zh-CN" sz="1050" u="sng" dirty="0" smtClean="0"/>
          </a:p>
          <a:p>
            <a:r>
              <a:rPr lang="zh-CN" altLang="en-US" sz="1050" dirty="0" smtClean="0"/>
              <a:t>客户编号</a:t>
            </a:r>
            <a:endParaRPr lang="en-US" altLang="zh-CN" sz="1050" dirty="0" smtClean="0"/>
          </a:p>
          <a:p>
            <a:r>
              <a:rPr lang="zh-CN" altLang="en-US" sz="1050" dirty="0" smtClean="0"/>
              <a:t>客户名称</a:t>
            </a:r>
            <a:endParaRPr lang="en-US" altLang="zh-CN" sz="1050" dirty="0" smtClean="0"/>
          </a:p>
          <a:p>
            <a:r>
              <a:rPr lang="zh-CN" altLang="en-US" sz="1050" dirty="0" smtClean="0"/>
              <a:t>商品所属种类</a:t>
            </a:r>
            <a:endParaRPr lang="en-US" altLang="zh-CN" sz="1050" dirty="0" smtClean="0"/>
          </a:p>
          <a:p>
            <a:r>
              <a:rPr lang="zh-CN" altLang="en-US" sz="1050" dirty="0" smtClean="0"/>
              <a:t>规格</a:t>
            </a:r>
            <a:endParaRPr lang="en-US" altLang="zh-CN" sz="1050" dirty="0" smtClean="0"/>
          </a:p>
          <a:p>
            <a:r>
              <a:rPr lang="zh-CN" altLang="en-US" sz="1050" dirty="0" smtClean="0"/>
              <a:t>型号</a:t>
            </a:r>
            <a:endParaRPr lang="en-US" altLang="zh-CN" sz="1050" dirty="0" smtClean="0"/>
          </a:p>
          <a:p>
            <a:r>
              <a:rPr lang="zh-CN" altLang="en-US" sz="1050" dirty="0" smtClean="0"/>
              <a:t>单位</a:t>
            </a:r>
            <a:endParaRPr lang="en-US" altLang="zh-CN" sz="1050" dirty="0" smtClean="0"/>
          </a:p>
          <a:p>
            <a:r>
              <a:rPr lang="zh-CN" altLang="en-US" sz="1050" dirty="0" smtClean="0"/>
              <a:t>价格</a:t>
            </a:r>
            <a:endParaRPr lang="en-US" altLang="zh-CN" sz="1050" dirty="0" smtClean="0"/>
          </a:p>
          <a:p>
            <a:r>
              <a:rPr lang="zh-CN" altLang="en-US" sz="1050" dirty="0" smtClean="0"/>
              <a:t>数量</a:t>
            </a:r>
            <a:endParaRPr lang="en-US" altLang="zh-CN" sz="1050" dirty="0" smtClean="0"/>
          </a:p>
          <a:p>
            <a:endParaRPr lang="en-US" altLang="zh-CN" sz="1050" dirty="0"/>
          </a:p>
        </p:txBody>
      </p:sp>
      <p:sp>
        <p:nvSpPr>
          <p:cNvPr id="12" name="矩形 11"/>
          <p:cNvSpPr/>
          <p:nvPr/>
        </p:nvSpPr>
        <p:spPr>
          <a:xfrm>
            <a:off x="2268515" y="4093358"/>
            <a:ext cx="1472164" cy="16295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u="sng" dirty="0" smtClean="0"/>
              <a:t>发票信息表         </a:t>
            </a:r>
            <a:endParaRPr lang="en-US" altLang="zh-CN" sz="1050" u="sng" dirty="0" smtClean="0"/>
          </a:p>
          <a:p>
            <a:r>
              <a:rPr lang="zh-CN" altLang="en-US" sz="1050" dirty="0" smtClean="0"/>
              <a:t>发票信息编号</a:t>
            </a:r>
            <a:endParaRPr lang="en-US" altLang="zh-CN" sz="1050" dirty="0" smtClean="0"/>
          </a:p>
          <a:p>
            <a:r>
              <a:rPr lang="zh-CN" altLang="en-US" sz="1050" dirty="0" smtClean="0"/>
              <a:t>收付款客户编号</a:t>
            </a:r>
            <a:endParaRPr lang="en-US" altLang="zh-CN" sz="1050" dirty="0" smtClean="0"/>
          </a:p>
          <a:p>
            <a:r>
              <a:rPr lang="zh-CN" altLang="en-US" sz="1050" dirty="0" smtClean="0"/>
              <a:t>发票抬头</a:t>
            </a:r>
            <a:endParaRPr lang="en-US" altLang="zh-CN" sz="1050" dirty="0" smtClean="0"/>
          </a:p>
          <a:p>
            <a:r>
              <a:rPr lang="zh-CN" altLang="en-US" sz="1050" dirty="0" smtClean="0"/>
              <a:t>发票类型</a:t>
            </a:r>
            <a:endParaRPr lang="en-US" altLang="zh-CN" sz="1050" dirty="0" smtClean="0"/>
          </a:p>
          <a:p>
            <a:r>
              <a:rPr lang="zh-CN" altLang="en-US" sz="1050" dirty="0" smtClean="0"/>
              <a:t>发票金额</a:t>
            </a:r>
            <a:endParaRPr lang="en-US" altLang="zh-CN" sz="1050" dirty="0" smtClean="0"/>
          </a:p>
          <a:p>
            <a:r>
              <a:rPr lang="zh-CN" altLang="en-US" sz="1050" dirty="0" smtClean="0"/>
              <a:t>发票日期</a:t>
            </a:r>
            <a:endParaRPr lang="en-US" altLang="zh-CN" sz="1050" dirty="0" smtClean="0"/>
          </a:p>
          <a:p>
            <a:r>
              <a:rPr lang="zh-CN" altLang="en-US" sz="1050" dirty="0"/>
              <a:t>状态</a:t>
            </a:r>
            <a:endParaRPr lang="en-US" altLang="zh-CN" sz="1050" dirty="0" smtClean="0"/>
          </a:p>
          <a:p>
            <a:r>
              <a:rPr lang="zh-CN" altLang="en-US" sz="1050" dirty="0" smtClean="0"/>
              <a:t>备注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383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</a:t>
            </a:r>
            <a:r>
              <a:rPr lang="zh-CN" altLang="en-US" dirty="0" smtClean="0"/>
              <a:t>图（物理定义）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5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物理定义详细说明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802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客户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14247"/>
              </p:ext>
            </p:extLst>
          </p:nvPr>
        </p:nvGraphicFramePr>
        <p:xfrm>
          <a:off x="539552" y="2132856"/>
          <a:ext cx="83529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  <a:gridCol w="1044116"/>
                <a:gridCol w="612068"/>
                <a:gridCol w="720080"/>
                <a:gridCol w="864096"/>
                <a:gridCol w="1584176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字段名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字段描述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类型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主键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非空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默认值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备注</a:t>
                      </a:r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备注</a:t>
                      </a:r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company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营业单位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Varchar</a:t>
                      </a:r>
                      <a:r>
                        <a:rPr lang="en-US" altLang="zh-CN" sz="1000" dirty="0" smtClean="0"/>
                        <a:t>(200)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Key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NotNull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512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280</TotalTime>
  <Words>255</Words>
  <Application>Microsoft Office PowerPoint</Application>
  <PresentationFormat>全屏显示(4:3)</PresentationFormat>
  <Paragraphs>104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基本</vt:lpstr>
      <vt:lpstr>数据库设计</vt:lpstr>
      <vt:lpstr>ER图（逻辑关系概要）</vt:lpstr>
      <vt:lpstr>ER图（逻辑定义详述）</vt:lpstr>
      <vt:lpstr>ER图（物理定义）</vt:lpstr>
      <vt:lpstr>物理定义详细说明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fangan</dc:title>
  <dc:creator>Yuan Aiqing</dc:creator>
  <cp:lastModifiedBy>zhangyu</cp:lastModifiedBy>
  <cp:revision>81</cp:revision>
  <dcterms:created xsi:type="dcterms:W3CDTF">2014-07-10T02:38:59Z</dcterms:created>
  <dcterms:modified xsi:type="dcterms:W3CDTF">2014-07-14T14:06:11Z</dcterms:modified>
</cp:coreProperties>
</file>