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0" r:id="rId3"/>
    <p:sldId id="263" r:id="rId4"/>
    <p:sldId id="264" r:id="rId5"/>
    <p:sldId id="258" r:id="rId6"/>
    <p:sldId id="261" r:id="rId7"/>
    <p:sldId id="259" r:id="rId8"/>
    <p:sldId id="260" r:id="rId9"/>
    <p:sldId id="268" r:id="rId10"/>
    <p:sldId id="269" r:id="rId11"/>
    <p:sldId id="262" r:id="rId12"/>
    <p:sldId id="265" r:id="rId13"/>
    <p:sldId id="267" r:id="rId14"/>
    <p:sldId id="266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A9452BB-F9F9-4F57-8D5C-34C870FB443E}">
          <p14:sldIdLst>
            <p14:sldId id="256"/>
            <p14:sldId id="270"/>
          </p14:sldIdLst>
        </p14:section>
        <p14:section name="市场定位及竞争分析" id="{2DAABB19-AFD8-4309-982A-B90D81541B97}">
          <p14:sldIdLst>
            <p14:sldId id="263"/>
            <p14:sldId id="264"/>
          </p14:sldIdLst>
        </p14:section>
        <p14:section name="产品系列" id="{7105A5D4-7E9D-4175-84D2-A63C0ED2B9BB}">
          <p14:sldIdLst>
            <p14:sldId id="258"/>
            <p14:sldId id="261"/>
            <p14:sldId id="259"/>
            <p14:sldId id="260"/>
            <p14:sldId id="268"/>
            <p14:sldId id="269"/>
            <p14:sldId id="262"/>
          </p14:sldIdLst>
        </p14:section>
        <p14:section name="操作流程" id="{A2728EC1-0EC1-429B-ACDE-905CF415F95B}">
          <p14:sldIdLst>
            <p14:sldId id="265"/>
            <p14:sldId id="267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6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42F9-7BBF-4395-BEC9-8E310FC66494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B6D9F-32F6-488F-831D-323DED34A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只有审核通过的订单才不可以修改。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B6D9F-32F6-488F-831D-323DED34A5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产品规划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支持的运费规则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dirty="0" smtClean="0"/>
              <a:t>按区域管理运费</a:t>
            </a:r>
            <a:endParaRPr lang="en-US" altLang="zh-CN" dirty="0" smtClean="0"/>
          </a:p>
          <a:p>
            <a:pPr marL="800100" lvl="1" indent="-342900">
              <a:buFont typeface="Wingdings" pitchFamily="2" charset="2"/>
              <a:buChar char="n"/>
            </a:pPr>
            <a:r>
              <a:rPr lang="zh-CN" altLang="en-US" dirty="0" smtClean="0"/>
              <a:t>管理到省、市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dirty="0" smtClean="0"/>
              <a:t>按重量管理运费</a:t>
            </a:r>
            <a:endParaRPr lang="en-US" altLang="zh-CN" dirty="0" smtClean="0"/>
          </a:p>
          <a:p>
            <a:pPr marL="800100" lvl="1" indent="-342900">
              <a:buFont typeface="Wingdings" pitchFamily="2" charset="2"/>
              <a:buChar char="n"/>
            </a:pPr>
            <a:r>
              <a:rPr lang="zh-CN" altLang="en-US" dirty="0"/>
              <a:t>毛重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dirty="0" smtClean="0"/>
              <a:t>按体积管理运费</a:t>
            </a:r>
            <a:endParaRPr lang="en-US" altLang="zh-CN" dirty="0" smtClean="0"/>
          </a:p>
          <a:p>
            <a:pPr marL="800100" lvl="1" indent="-342900">
              <a:buFont typeface="Wingdings" pitchFamily="2" charset="2"/>
              <a:buChar char="n"/>
            </a:pPr>
            <a:r>
              <a:rPr lang="zh-CN" altLang="en-US" dirty="0" smtClean="0"/>
              <a:t>销售单位的包装体积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7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单据（凭证）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904133"/>
              </p:ext>
            </p:extLst>
          </p:nvPr>
        </p:nvGraphicFramePr>
        <p:xfrm>
          <a:off x="457200" y="1752600"/>
          <a:ext cx="76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79576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单据类型（凭证）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发货指示单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拣货单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对账单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实际业务操作流程（订单）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70090" y="1916832"/>
            <a:ext cx="1634051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客户通过网站、电话下单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5576" y="3645024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工作人员审核订单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0" y="5603056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工作人员取消、修改订单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1043608" y="4581128"/>
            <a:ext cx="108012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通过？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35696" y="6282851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发货指示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7" idx="1"/>
            <a:endCxn id="6" idx="0"/>
          </p:cNvCxnSpPr>
          <p:nvPr/>
        </p:nvCxnSpPr>
        <p:spPr>
          <a:xfrm rot="10800000" flipV="1">
            <a:off x="828092" y="4869160"/>
            <a:ext cx="215516" cy="733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8" idx="0"/>
          </p:cNvCxnSpPr>
          <p:nvPr/>
        </p:nvCxnSpPr>
        <p:spPr>
          <a:xfrm>
            <a:off x="2123728" y="4869160"/>
            <a:ext cx="540060" cy="1413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55576" y="2780928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客户付款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220072" y="2385548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拣货、包装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220072" y="3177636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打印运单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233888" y="3919206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装车发货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234586" y="4689804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配送状态回传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292080" y="6266502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付款确认（财务）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2"/>
            <a:endCxn id="16" idx="0"/>
          </p:cNvCxnSpPr>
          <p:nvPr/>
        </p:nvCxnSpPr>
        <p:spPr>
          <a:xfrm flipH="1">
            <a:off x="1583668" y="2420888"/>
            <a:ext cx="34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5" idx="0"/>
          </p:cNvCxnSpPr>
          <p:nvPr/>
        </p:nvCxnSpPr>
        <p:spPr>
          <a:xfrm>
            <a:off x="1583668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7" idx="0"/>
          </p:cNvCxnSpPr>
          <p:nvPr/>
        </p:nvCxnSpPr>
        <p:spPr>
          <a:xfrm>
            <a:off x="1583668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3"/>
            <a:endCxn id="31" idx="1"/>
          </p:cNvCxnSpPr>
          <p:nvPr/>
        </p:nvCxnSpPr>
        <p:spPr>
          <a:xfrm flipV="1">
            <a:off x="3491880" y="1845488"/>
            <a:ext cx="1728192" cy="4689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220072" y="1593460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生成、打印拣货单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1" idx="2"/>
            <a:endCxn id="18" idx="0"/>
          </p:cNvCxnSpPr>
          <p:nvPr/>
        </p:nvCxnSpPr>
        <p:spPr>
          <a:xfrm>
            <a:off x="6048164" y="20975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2"/>
            <a:endCxn id="19" idx="0"/>
          </p:cNvCxnSpPr>
          <p:nvPr/>
        </p:nvCxnSpPr>
        <p:spPr>
          <a:xfrm>
            <a:off x="6048164" y="28896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20" idx="0"/>
          </p:cNvCxnSpPr>
          <p:nvPr/>
        </p:nvCxnSpPr>
        <p:spPr>
          <a:xfrm>
            <a:off x="6048164" y="3681692"/>
            <a:ext cx="13816" cy="237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2"/>
            <a:endCxn id="21" idx="0"/>
          </p:cNvCxnSpPr>
          <p:nvPr/>
        </p:nvCxnSpPr>
        <p:spPr>
          <a:xfrm>
            <a:off x="6061980" y="4423262"/>
            <a:ext cx="698" cy="26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247704" y="5517232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确认销售额</a:t>
            </a:r>
          </a:p>
        </p:txBody>
      </p:sp>
      <p:cxnSp>
        <p:nvCxnSpPr>
          <p:cNvPr id="42" name="直接箭头连接符 41"/>
          <p:cNvCxnSpPr>
            <a:stCxn id="21" idx="2"/>
            <a:endCxn id="41" idx="0"/>
          </p:cNvCxnSpPr>
          <p:nvPr/>
        </p:nvCxnSpPr>
        <p:spPr>
          <a:xfrm>
            <a:off x="6062678" y="5193860"/>
            <a:ext cx="13118" cy="323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实际业务操作流程</a:t>
            </a:r>
            <a:r>
              <a:rPr lang="zh-CN" altLang="en-US" dirty="0" smtClean="0"/>
              <a:t>（退货单）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4604" y="1916832"/>
            <a:ext cx="1634051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网站或后台录入退货申请单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70090" y="3010710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工作人员审核订单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514" y="4968742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拒绝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1058122" y="3946814"/>
            <a:ext cx="108012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通过？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850210" y="5648537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打印退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换货单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7" idx="1"/>
            <a:endCxn id="6" idx="0"/>
          </p:cNvCxnSpPr>
          <p:nvPr/>
        </p:nvCxnSpPr>
        <p:spPr>
          <a:xfrm rot="10800000" flipV="1">
            <a:off x="842606" y="4234846"/>
            <a:ext cx="215516" cy="733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3"/>
            <a:endCxn id="8" idx="0"/>
          </p:cNvCxnSpPr>
          <p:nvPr/>
        </p:nvCxnSpPr>
        <p:spPr>
          <a:xfrm>
            <a:off x="2138242" y="4234846"/>
            <a:ext cx="540060" cy="14136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>
            <a:off x="1598182" y="351476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终止 11"/>
          <p:cNvSpPr/>
          <p:nvPr/>
        </p:nvSpPr>
        <p:spPr>
          <a:xfrm>
            <a:off x="395536" y="5900565"/>
            <a:ext cx="936104" cy="2520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  <a:endCxn id="12" idx="0"/>
          </p:cNvCxnSpPr>
          <p:nvPr/>
        </p:nvCxnSpPr>
        <p:spPr>
          <a:xfrm>
            <a:off x="842606" y="5472798"/>
            <a:ext cx="20982" cy="42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148064" y="2060848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</a:t>
            </a:r>
            <a:r>
              <a:rPr lang="en-US" altLang="zh-CN" dirty="0"/>
              <a:t>/</a:t>
            </a:r>
            <a:r>
              <a:rPr lang="zh-CN" altLang="en-US" dirty="0"/>
              <a:t>换货处理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148064" y="3010710"/>
            <a:ext cx="165618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换货单状态回传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 flipH="1">
            <a:off x="1598182" y="2420888"/>
            <a:ext cx="3448" cy="589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8" idx="3"/>
            <a:endCxn id="17" idx="1"/>
          </p:cNvCxnSpPr>
          <p:nvPr/>
        </p:nvCxnSpPr>
        <p:spPr>
          <a:xfrm flipV="1">
            <a:off x="3506394" y="2312876"/>
            <a:ext cx="1641670" cy="35876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>
          <a:xfrm>
            <a:off x="5976156" y="2564904"/>
            <a:ext cx="0" cy="44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终止 24"/>
          <p:cNvSpPr/>
          <p:nvPr/>
        </p:nvSpPr>
        <p:spPr>
          <a:xfrm>
            <a:off x="5508104" y="4017640"/>
            <a:ext cx="936104" cy="2520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2"/>
            <a:endCxn id="25" idx="0"/>
          </p:cNvCxnSpPr>
          <p:nvPr/>
        </p:nvCxnSpPr>
        <p:spPr>
          <a:xfrm>
            <a:off x="5976156" y="3514766"/>
            <a:ext cx="0" cy="502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订单状态图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87624" y="206084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草稿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34254" y="343829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待审核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5936" y="325362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763688" y="2636912"/>
            <a:ext cx="46630" cy="80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2057" y="29012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客户确认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2339752" y="2348880"/>
            <a:ext cx="1656184" cy="119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6620" y="4361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客户取消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34254" y="47094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等待发货指示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15" idx="0"/>
          </p:cNvCxnSpPr>
          <p:nvPr/>
        </p:nvCxnSpPr>
        <p:spPr>
          <a:xfrm>
            <a:off x="1810318" y="4014356"/>
            <a:ext cx="0" cy="69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245623" y="587727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等待拣货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995936" y="5772810"/>
            <a:ext cx="1340276" cy="7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发货中（拣货和配送）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596336" y="5876030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</a:t>
            </a:r>
            <a:endParaRPr lang="zh-CN" altLang="en-US" dirty="0"/>
          </a:p>
        </p:txBody>
      </p:sp>
      <p:cxnSp>
        <p:nvCxnSpPr>
          <p:cNvPr id="25" name="曲线连接符 24"/>
          <p:cNvCxnSpPr>
            <a:stCxn id="5" idx="1"/>
            <a:endCxn id="4" idx="1"/>
          </p:cNvCxnSpPr>
          <p:nvPr/>
        </p:nvCxnSpPr>
        <p:spPr>
          <a:xfrm rot="10800000">
            <a:off x="1187624" y="2348880"/>
            <a:ext cx="46630" cy="1377444"/>
          </a:xfrm>
          <a:prstGeom prst="curvedConnector3">
            <a:avLst>
              <a:gd name="adj1" fmla="val 5902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739" y="4177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审核通过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3"/>
            <a:endCxn id="6" idx="1"/>
          </p:cNvCxnSpPr>
          <p:nvPr/>
        </p:nvCxnSpPr>
        <p:spPr>
          <a:xfrm flipV="1">
            <a:off x="2386382" y="3541658"/>
            <a:ext cx="160955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1745" y="343684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审核不通过</a:t>
            </a:r>
            <a:endParaRPr lang="en-US" altLang="zh-CN" dirty="0" smtClean="0"/>
          </a:p>
          <a:p>
            <a:r>
              <a:rPr lang="zh-CN" altLang="en-US" dirty="0" smtClean="0"/>
              <a:t>客户取消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5" idx="3"/>
            <a:endCxn id="6" idx="1"/>
          </p:cNvCxnSpPr>
          <p:nvPr/>
        </p:nvCxnSpPr>
        <p:spPr>
          <a:xfrm flipV="1">
            <a:off x="2386382" y="3541658"/>
            <a:ext cx="1609554" cy="145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13846" y="2739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客户取消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5" idx="2"/>
            <a:endCxn id="19" idx="0"/>
          </p:cNvCxnSpPr>
          <p:nvPr/>
        </p:nvCxnSpPr>
        <p:spPr>
          <a:xfrm>
            <a:off x="1810318" y="5285547"/>
            <a:ext cx="11369" cy="591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67689" y="53967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指示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9" idx="0"/>
            <a:endCxn id="6" idx="1"/>
          </p:cNvCxnSpPr>
          <p:nvPr/>
        </p:nvCxnSpPr>
        <p:spPr>
          <a:xfrm flipV="1">
            <a:off x="1821687" y="3541658"/>
            <a:ext cx="2174249" cy="233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3"/>
            <a:endCxn id="20" idx="1"/>
          </p:cNvCxnSpPr>
          <p:nvPr/>
        </p:nvCxnSpPr>
        <p:spPr>
          <a:xfrm flipV="1">
            <a:off x="2397751" y="6163310"/>
            <a:ext cx="1598185" cy="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3092" y="57959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打印拣货单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681444" y="576607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回传配送状态</a:t>
            </a:r>
            <a:endParaRPr lang="en-US" altLang="zh-CN" dirty="0" smtClean="0"/>
          </a:p>
          <a:p>
            <a:r>
              <a:rPr lang="zh-CN" altLang="en-US" dirty="0" smtClean="0"/>
              <a:t>（接收及拒收）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20" idx="3"/>
            <a:endCxn id="21" idx="1"/>
          </p:cNvCxnSpPr>
          <p:nvPr/>
        </p:nvCxnSpPr>
        <p:spPr>
          <a:xfrm>
            <a:off x="5336212" y="6163310"/>
            <a:ext cx="2260124" cy="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决策 53"/>
          <p:cNvSpPr/>
          <p:nvPr/>
        </p:nvSpPr>
        <p:spPr>
          <a:xfrm>
            <a:off x="7625953" y="4861330"/>
            <a:ext cx="1050503" cy="5838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拒收？</a:t>
            </a:r>
            <a:endParaRPr lang="zh-CN" altLang="en-US" dirty="0"/>
          </a:p>
        </p:txBody>
      </p:sp>
      <p:sp>
        <p:nvSpPr>
          <p:cNvPr id="56" name="流程图: 预定义过程 55"/>
          <p:cNvSpPr/>
          <p:nvPr/>
        </p:nvSpPr>
        <p:spPr>
          <a:xfrm>
            <a:off x="7560774" y="3645024"/>
            <a:ext cx="1158662" cy="82509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进入退货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21" idx="0"/>
            <a:endCxn id="54" idx="2"/>
          </p:cNvCxnSpPr>
          <p:nvPr/>
        </p:nvCxnSpPr>
        <p:spPr>
          <a:xfrm flipH="1" flipV="1">
            <a:off x="8151205" y="5445224"/>
            <a:ext cx="21195" cy="430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0"/>
            <a:endCxn id="56" idx="2"/>
          </p:cNvCxnSpPr>
          <p:nvPr/>
        </p:nvCxnSpPr>
        <p:spPr>
          <a:xfrm flipH="1" flipV="1">
            <a:off x="8140105" y="4470114"/>
            <a:ext cx="11100" cy="391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8000" dirty="0" smtClean="0"/>
              <a:t>谢谢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5888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工作室及产品介绍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系统实施方案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部署方案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2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市场定位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服务于创业期的中小企业。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创业期的中小企业，急需的是在低成本条件下，获得并开展大量的业务，以支撑企业的发展。具有以下特征：</a:t>
            </a:r>
            <a:endParaRPr lang="en-US" altLang="zh-CN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0" dirty="0" smtClean="0"/>
              <a:t>人手不足，一人多职。</a:t>
            </a:r>
            <a:endParaRPr lang="en-US" altLang="zh-CN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0" dirty="0" smtClean="0"/>
              <a:t>业务灵活多变。</a:t>
            </a:r>
            <a:endParaRPr lang="en-US" altLang="zh-CN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b="0" dirty="0" smtClean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3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竞争分析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0825" y="3939381"/>
            <a:ext cx="78815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67200" y="1752600"/>
            <a:ext cx="0" cy="437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2400" y="1844824"/>
            <a:ext cx="3774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威胁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市面上已存在许多建站服务商，包括知名的阿里云等。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由于竞争激烈市场价格已经不具吸引力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844823"/>
            <a:ext cx="377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机会：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/>
              <a:t>ERP</a:t>
            </a:r>
            <a:r>
              <a:rPr lang="zh-CN" altLang="en-US" sz="1600" dirty="0"/>
              <a:t>日趋成为企业发展的必备工具。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电子商务及移动办公日趋流行。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淘宝上有大量的卖家，正在谋划降低依赖淘宝的风险，考虑自建网站。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4149080"/>
            <a:ext cx="3774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优势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定位范围较小可以使得产品更贴切于小企业的业务发展需要。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提供有别于大型服务商的贴心服务。</a:t>
            </a:r>
            <a:endParaRPr lang="en-US" altLang="zh-CN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397852" y="4149079"/>
            <a:ext cx="3774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劣势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缺乏知名度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缺乏成功经验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团队尚不成熟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市场营销能力弱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58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38973"/>
              </p:ext>
            </p:extLst>
          </p:nvPr>
        </p:nvGraphicFramePr>
        <p:xfrm>
          <a:off x="457200" y="1752600"/>
          <a:ext cx="8291265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629"/>
                <a:gridCol w="1156051"/>
                <a:gridCol w="1008112"/>
                <a:gridCol w="1296144"/>
                <a:gridCol w="295232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少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发货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订单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发货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※ </a:t>
            </a:r>
            <a:r>
              <a:rPr lang="zh-CN" altLang="en-US" dirty="0" smtClean="0">
                <a:latin typeface="+mn-ea"/>
              </a:rPr>
              <a:t>人手不充足是前提条件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2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59861"/>
              </p:ext>
            </p:extLst>
          </p:nvPr>
        </p:nvGraphicFramePr>
        <p:xfrm>
          <a:off x="457200" y="1519988"/>
          <a:ext cx="8147252" cy="53380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528"/>
                <a:gridCol w="1944216"/>
                <a:gridCol w="2376264"/>
                <a:gridCol w="792088"/>
                <a:gridCol w="720080"/>
                <a:gridCol w="648076"/>
              </a:tblGrid>
              <a:tr h="41907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基本流程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基本功能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可选项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366608">
                <a:tc rowSpan="3"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商品展示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购物车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订单生成（运费）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订单审核</a:t>
                      </a:r>
                      <a:r>
                        <a:rPr kumimoji="0" lang="en-US" altLang="ja-JP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※</a:t>
                      </a:r>
                      <a:r>
                        <a:rPr kumimoji="0" lang="en-US" altLang="zh-CN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</a:p>
                    <a:p>
                      <a:r>
                        <a:rPr lang="zh-CN" altLang="en-US" sz="1400" kern="1200" noProof="0" dirty="0" smtClean="0"/>
                        <a:t>在线咨询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dirty="0" smtClean="0"/>
                        <a:t>全部</a:t>
                      </a:r>
                      <a:r>
                        <a:rPr lang="en-US" altLang="zh-CN" sz="1400" b="0" dirty="0" smtClean="0"/>
                        <a:t>/</a:t>
                      </a:r>
                      <a:r>
                        <a:rPr lang="zh-CN" altLang="en-US" sz="1400" b="0" dirty="0" smtClean="0"/>
                        <a:t>根据规则挂起订单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3666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555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</a:t>
                      </a: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自动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手动收款确认</a:t>
                      </a:r>
                    </a:p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720433"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确认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不确认库存</a:t>
                      </a:r>
                      <a:endParaRPr lang="en-US" altLang="zh-CN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649558">
                <a:tc rowSpan="2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手动发货指示</a:t>
                      </a:r>
                      <a:endParaRPr lang="zh-CN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5999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不支持分批发货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  <a:tr h="885237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仅发货状态回传</a:t>
                      </a:r>
                      <a:endParaRPr lang="en-US" altLang="zh-CN" sz="1400" dirty="0" smtClean="0"/>
                    </a:p>
                    <a:p>
                      <a:r>
                        <a:rPr lang="en-US" altLang="ja-JP" sz="1100" dirty="0" smtClean="0"/>
                        <a:t>※</a:t>
                      </a:r>
                      <a:r>
                        <a:rPr lang="zh-CN" altLang="en-US" sz="1100" dirty="0" smtClean="0"/>
                        <a:t>其余使用既存系统或人工</a:t>
                      </a:r>
                      <a:endParaRPr lang="zh-CN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</a:tr>
              <a:tr h="774913"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仅收款状态回传</a:t>
                      </a:r>
                      <a:endParaRPr lang="en-US" altLang="zh-CN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※</a:t>
                      </a:r>
                      <a:r>
                        <a:rPr kumimoji="0" lang="zh-CN" altLang="en-US" sz="11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其余使用既存系统或人工</a:t>
                      </a:r>
                      <a:endParaRPr kumimoji="0" lang="zh-CN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611560" y="227687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接收订单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11560" y="443711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发货指示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11560" y="5445224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1560" y="6165304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记账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11560" y="3356992"/>
            <a:ext cx="122413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确认</a:t>
            </a:r>
            <a:r>
              <a:rPr lang="zh-CN" altLang="en-US" sz="1600" dirty="0" smtClean="0"/>
              <a:t>库存</a:t>
            </a:r>
            <a:endParaRPr lang="zh-CN" altLang="en-US" sz="1600" dirty="0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1223628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  <a:endCxn id="6" idx="0"/>
          </p:cNvCxnSpPr>
          <p:nvPr/>
        </p:nvCxnSpPr>
        <p:spPr>
          <a:xfrm>
            <a:off x="1223628" y="378904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223628" y="486916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223628" y="58772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基本销售退换货流程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2708" y="1772816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接收退换货订单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2708" y="3864181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取货指示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2708" y="4886400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取货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收货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2708" y="5877272"/>
            <a:ext cx="1224136" cy="81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62708" y="2780928"/>
            <a:ext cx="1224136" cy="81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8" idx="0"/>
          </p:cNvCxnSpPr>
          <p:nvPr/>
        </p:nvCxnSpPr>
        <p:spPr>
          <a:xfrm>
            <a:off x="1174776" y="2592288"/>
            <a:ext cx="0" cy="18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5" idx="0"/>
          </p:cNvCxnSpPr>
          <p:nvPr/>
        </p:nvCxnSpPr>
        <p:spPr>
          <a:xfrm>
            <a:off x="1174776" y="3600400"/>
            <a:ext cx="0" cy="26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1174776" y="4683653"/>
            <a:ext cx="0" cy="202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174776" y="5705872"/>
            <a:ext cx="0" cy="17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51720" y="1772816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退换货申请单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051720" y="2780928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51720" y="5877272"/>
            <a:ext cx="6552728" cy="819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客户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客户账号注册、查询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客户修改密码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商品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商品信息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商品销售</a:t>
            </a:r>
            <a:r>
              <a:rPr lang="zh-CN" altLang="en-US" dirty="0" smtClean="0"/>
              <a:t>状态管理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价格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配送公司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1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支持的促销类型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期间优惠（金额）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买赠（买一送一、买甲送乙）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满额优惠（减额、赠送）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8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297</TotalTime>
  <Words>572</Words>
  <Application>Microsoft Office PowerPoint</Application>
  <PresentationFormat>全屏显示(4:3)</PresentationFormat>
  <Paragraphs>164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基本</vt:lpstr>
      <vt:lpstr>产品规划</vt:lpstr>
      <vt:lpstr>目录</vt:lpstr>
      <vt:lpstr>市场定位</vt:lpstr>
      <vt:lpstr>竞争分析</vt:lpstr>
      <vt:lpstr>产品系列</vt:lpstr>
      <vt:lpstr>基本销售流程</vt:lpstr>
      <vt:lpstr>基本销售退换货流程</vt:lpstr>
      <vt:lpstr>主数据管理</vt:lpstr>
      <vt:lpstr>支持的促销类型</vt:lpstr>
      <vt:lpstr>支持的运费规则</vt:lpstr>
      <vt:lpstr>单据（凭证）</vt:lpstr>
      <vt:lpstr>实际业务操作流程（订单）</vt:lpstr>
      <vt:lpstr>实际业务操作流程（退货单）</vt:lpstr>
      <vt:lpstr>订单状态图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fangan</dc:title>
  <dc:creator>Yuan Aiqing</dc:creator>
  <cp:lastModifiedBy>zhangyu</cp:lastModifiedBy>
  <cp:revision>86</cp:revision>
  <dcterms:created xsi:type="dcterms:W3CDTF">2014-07-10T02:38:59Z</dcterms:created>
  <dcterms:modified xsi:type="dcterms:W3CDTF">2014-07-29T13:51:25Z</dcterms:modified>
</cp:coreProperties>
</file>