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84"/>
      </p:cViewPr>
      <p:guideLst>
        <p:guide orient="horz" pos="216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31" y="connsiteY0-32"/>
                </a:cxn>
                <a:cxn ang="0">
                  <a:pos x="connsiteX1-33" y="connsiteY1-34"/>
                </a:cxn>
                <a:cxn ang="0">
                  <a:pos x="connsiteX2-35" y="connsiteY2-36"/>
                </a:cxn>
                <a:cxn ang="0">
                  <a:pos x="connsiteX3-37" y="connsiteY3-38"/>
                </a:cxn>
                <a:cxn ang="0">
                  <a:pos x="connsiteX4-39" y="connsiteY4-4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31" y="connsiteY0-32"/>
                </a:cxn>
                <a:cxn ang="0">
                  <a:pos x="connsiteX1-33" y="connsiteY1-34"/>
                </a:cxn>
                <a:cxn ang="0">
                  <a:pos x="connsiteX2-35" y="connsiteY2-36"/>
                </a:cxn>
                <a:cxn ang="0">
                  <a:pos x="connsiteX3-37" y="connsiteY3-38"/>
                </a:cxn>
                <a:cxn ang="0">
                  <a:pos x="connsiteX4-39" y="connsiteY4-4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31" y="connsiteY0-32"/>
                </a:cxn>
                <a:cxn ang="0">
                  <a:pos x="connsiteX1-33" y="connsiteY1-34"/>
                </a:cxn>
                <a:cxn ang="0">
                  <a:pos x="connsiteX2-35" y="connsiteY2-36"/>
                </a:cxn>
                <a:cxn ang="0">
                  <a:pos x="connsiteX3-37" y="connsiteY3-38"/>
                </a:cxn>
                <a:cxn ang="0">
                  <a:pos x="connsiteX4-39" y="connsiteY4-4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31" y="connsiteY0-32"/>
                </a:cxn>
                <a:cxn ang="0">
                  <a:pos x="connsiteX1-33" y="connsiteY1-34"/>
                </a:cxn>
                <a:cxn ang="0">
                  <a:pos x="connsiteX2-35" y="connsiteY2-36"/>
                </a:cxn>
                <a:cxn ang="0">
                  <a:pos x="connsiteX3-37" y="connsiteY3-38"/>
                </a:cxn>
                <a:cxn ang="0">
                  <a:pos x="connsiteX4-39" y="connsiteY4-4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15B7C89-1B80-4A17-A672-4E3C7A29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8BCF7A3-CC5D-4AF7-81EA-19D51F6970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aike.baidu.com/subview/523283/10122767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ADX</a:t>
            </a:r>
            <a:r>
              <a:rPr lang="zh-CN" altLang="en-US" dirty="0" smtClean="0"/>
              <a:t>业务介绍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ADX</a:t>
            </a:r>
            <a:r>
              <a:rPr lang="zh-CN" altLang="en-US" dirty="0" smtClean="0"/>
              <a:t>的技术架构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0053" y="2324100"/>
            <a:ext cx="3542906" cy="35083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采用集群方式，可以通过横向扩展方式业务量的上升</a:t>
            </a:r>
            <a:endParaRPr lang="en-US" altLang="zh-CN" dirty="0" smtClean="0"/>
          </a:p>
          <a:p>
            <a:r>
              <a:rPr lang="zh-CN" altLang="en-US" dirty="0" smtClean="0"/>
              <a:t>内部无复杂的逻辑和计算，快速响应，平均处理时间小于</a:t>
            </a:r>
            <a:r>
              <a:rPr lang="en-US" altLang="zh-CN" dirty="0" smtClean="0"/>
              <a:t>20ms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ADX</a:t>
            </a:r>
            <a:r>
              <a:rPr lang="zh-CN" altLang="en-US" dirty="0" smtClean="0"/>
              <a:t>技术对接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熟悉艾德</a:t>
            </a:r>
            <a:r>
              <a:rPr lang="en-US" altLang="zh-CN" dirty="0" smtClean="0"/>
              <a:t>DSP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SSP</a:t>
            </a:r>
            <a:r>
              <a:rPr lang="zh-CN" altLang="en-US" dirty="0" smtClean="0"/>
              <a:t>业务，以及对接的流程</a:t>
            </a:r>
            <a:endParaRPr lang="en-US" altLang="zh-CN" dirty="0" smtClean="0"/>
          </a:p>
          <a:p>
            <a:r>
              <a:rPr lang="zh-CN" altLang="en-US" dirty="0" smtClean="0"/>
              <a:t>广告协议的转换</a:t>
            </a:r>
            <a:endParaRPr lang="en-US" altLang="zh-CN" dirty="0" smtClean="0"/>
          </a:p>
          <a:p>
            <a:r>
              <a:rPr lang="zh-CN" altLang="en-US" dirty="0" smtClean="0"/>
              <a:t>广告形式的适配</a:t>
            </a:r>
            <a:endParaRPr lang="en-US" altLang="zh-CN" dirty="0" smtClean="0"/>
          </a:p>
          <a:p>
            <a:r>
              <a:rPr lang="en-US" altLang="zh-CN" dirty="0" smtClean="0"/>
              <a:t>ADX</a:t>
            </a:r>
            <a:r>
              <a:rPr lang="zh-CN" altLang="en-US" dirty="0" smtClean="0"/>
              <a:t>采用插件的形式，各个</a:t>
            </a:r>
            <a:r>
              <a:rPr lang="en-US" altLang="zh-CN" dirty="0" smtClean="0"/>
              <a:t>DSP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SSP</a:t>
            </a:r>
            <a:r>
              <a:rPr lang="zh-CN" altLang="en-US" dirty="0" smtClean="0"/>
              <a:t>之间不耦合，保证各家对接的开发独立性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语言，开发调试快捷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ADX</a:t>
            </a:r>
            <a:r>
              <a:rPr lang="zh-CN" altLang="en-US" dirty="0" smtClean="0"/>
              <a:t>问题排查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内部日志，记录请求响应中的完整数据，方便问题排查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ADX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ADX</a:t>
            </a:r>
            <a:r>
              <a:rPr lang="zh-CN" altLang="en-US" dirty="0" smtClean="0"/>
              <a:t>即</a:t>
            </a:r>
            <a:r>
              <a:rPr lang="en-US" altLang="zh-CN" dirty="0" smtClean="0"/>
              <a:t>Ad Exchange</a:t>
            </a:r>
            <a:r>
              <a:rPr lang="zh-CN" altLang="en-US" dirty="0" smtClean="0"/>
              <a:t>，是</a:t>
            </a:r>
            <a:r>
              <a:rPr lang="zh-CN" altLang="en-US" dirty="0"/>
              <a:t>互联网广告交易平台，像股票交易平台一样，</a:t>
            </a:r>
            <a:r>
              <a:rPr lang="en-US" altLang="zh-CN" dirty="0"/>
              <a:t>Ad Exchange</a:t>
            </a:r>
            <a:r>
              <a:rPr lang="zh-CN" altLang="en-US" dirty="0"/>
              <a:t>联系的是广告交易的买方和卖方，也就是广告主方和广告位拥有方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和股票交易平台不同的是，</a:t>
            </a:r>
            <a:r>
              <a:rPr lang="en-US" altLang="zh-CN" dirty="0"/>
              <a:t>Ad Exchange</a:t>
            </a:r>
            <a:r>
              <a:rPr lang="zh-CN" altLang="en-US" dirty="0"/>
              <a:t>平台的竞价机制不是先到先得而是竞价获得，即</a:t>
            </a:r>
            <a:r>
              <a:rPr lang="en-US" altLang="zh-CN" dirty="0"/>
              <a:t>RTB</a:t>
            </a:r>
            <a:r>
              <a:rPr lang="zh-CN" altLang="en-US" dirty="0"/>
              <a:t>模式。</a:t>
            </a:r>
            <a:endParaRPr lang="zh-CN" altLang="en-US" dirty="0"/>
          </a:p>
          <a:p>
            <a:r>
              <a:rPr lang="en-US" altLang="zh-CN" dirty="0">
                <a:hlinkClick r:id="rId1"/>
              </a:rPr>
              <a:t>RTB</a:t>
            </a:r>
            <a:r>
              <a:rPr lang="zh-CN" altLang="en-US" dirty="0"/>
              <a:t> </a:t>
            </a:r>
            <a:r>
              <a:rPr lang="en-US" altLang="zh-CN" dirty="0"/>
              <a:t>—— Real Time Bidding </a:t>
            </a:r>
            <a:r>
              <a:rPr lang="zh-CN" altLang="en-US" dirty="0"/>
              <a:t>的简称，就是实时竞价。跟传统购买形式相比，</a:t>
            </a:r>
            <a:r>
              <a:rPr lang="en-US" altLang="zh-CN" dirty="0"/>
              <a:t>RTB</a:t>
            </a:r>
            <a:r>
              <a:rPr lang="zh-CN" altLang="en-US" dirty="0"/>
              <a:t>是在每一个广告展示曝光的基础上进行竞价，就是每一个</a:t>
            </a:r>
            <a:r>
              <a:rPr lang="en-US" altLang="zh-CN" dirty="0"/>
              <a:t>PV</a:t>
            </a:r>
            <a:r>
              <a:rPr lang="zh-CN" altLang="en-US" dirty="0"/>
              <a:t>都会进行一次展现竞价，谁出价高，谁的广告就会被这个</a:t>
            </a:r>
            <a:r>
              <a:rPr lang="en-US" altLang="zh-CN" dirty="0"/>
              <a:t>PV</a:t>
            </a:r>
            <a:r>
              <a:rPr lang="zh-CN" altLang="en-US" dirty="0"/>
              <a:t>看到。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ADX</a:t>
            </a:r>
            <a:r>
              <a:rPr lang="zh-CN" altLang="en-US" dirty="0" smtClean="0"/>
              <a:t>的业务架构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2523" y="2324100"/>
            <a:ext cx="3237966" cy="3508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）请求由客户端发起，通过</a:t>
            </a:r>
            <a:r>
              <a:rPr lang="en-US" altLang="zh-CN" dirty="0" smtClean="0"/>
              <a:t>SE</a:t>
            </a:r>
            <a:r>
              <a:rPr lang="zh-CN" altLang="en-US" dirty="0" smtClean="0"/>
              <a:t>处理，进入</a:t>
            </a:r>
            <a:r>
              <a:rPr lang="en-US" altLang="zh-CN" dirty="0" smtClean="0"/>
              <a:t>ADX</a:t>
            </a:r>
            <a:r>
              <a:rPr lang="zh-CN" altLang="en-US" dirty="0"/>
              <a:t>，</a:t>
            </a:r>
            <a:r>
              <a:rPr lang="zh-CN" altLang="en-US" dirty="0" smtClean="0"/>
              <a:t>产生一次</a:t>
            </a:r>
            <a:r>
              <a:rPr lang="en-US" altLang="zh-CN" dirty="0"/>
              <a:t>I</a:t>
            </a:r>
            <a:r>
              <a:rPr lang="en-US" altLang="zh-CN" dirty="0" smtClean="0"/>
              <a:t>mpression</a:t>
            </a:r>
            <a:r>
              <a:rPr lang="zh-CN" altLang="en-US" dirty="0" smtClean="0"/>
              <a:t>机会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）包含流量的各种属性：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信息、设备信息、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）收到传回的物料，进行广告展示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）转发客户端的请求到</a:t>
            </a:r>
            <a:r>
              <a:rPr lang="en-US" altLang="zh-CN" dirty="0" smtClean="0"/>
              <a:t>ADX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ADX</a:t>
            </a:r>
            <a:r>
              <a:rPr lang="zh-CN" altLang="en-US" dirty="0" smtClean="0"/>
              <a:t>返回物料后，将物料数据和模版绑定，返回给客户端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ADX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）接收到流量，将其分发到各个</a:t>
            </a:r>
            <a:r>
              <a:rPr lang="en-US" altLang="zh-CN" dirty="0" smtClean="0"/>
              <a:t>DSP</a:t>
            </a:r>
            <a:r>
              <a:rPr lang="zh-CN" altLang="en-US" dirty="0" smtClean="0"/>
              <a:t>，并发请求广告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）对返回的各家</a:t>
            </a:r>
            <a:r>
              <a:rPr lang="en-US" altLang="zh-CN" dirty="0" smtClean="0"/>
              <a:t>DSP</a:t>
            </a:r>
            <a:r>
              <a:rPr lang="zh-CN" altLang="en-US" dirty="0" smtClean="0"/>
              <a:t>广告，去请求</a:t>
            </a:r>
            <a:r>
              <a:rPr lang="en-US" altLang="zh-CN" dirty="0" smtClean="0"/>
              <a:t>DC</a:t>
            </a:r>
            <a:r>
              <a:rPr lang="zh-CN" altLang="en-US" dirty="0" smtClean="0"/>
              <a:t>的竞价策略，竞价胜出的</a:t>
            </a:r>
            <a:r>
              <a:rPr lang="en-US" altLang="zh-CN" dirty="0" smtClean="0"/>
              <a:t>DSP</a:t>
            </a:r>
            <a:r>
              <a:rPr lang="zh-CN" altLang="en-US" dirty="0" smtClean="0"/>
              <a:t>，将得到展示机会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）在物料中添加监测，然后将广告物料传回</a:t>
            </a:r>
            <a:r>
              <a:rPr lang="en-US" altLang="zh-CN" dirty="0" smtClean="0"/>
              <a:t>SE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）收到</a:t>
            </a:r>
            <a:r>
              <a:rPr lang="en-US" altLang="zh-CN" dirty="0" smtClean="0"/>
              <a:t>ADX</a:t>
            </a:r>
            <a:r>
              <a:rPr lang="zh-CN" altLang="en-US" dirty="0" smtClean="0"/>
              <a:t>的广告请求，根据流量属性，进行广告定向筛选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）将广告返回给</a:t>
            </a:r>
            <a:r>
              <a:rPr lang="en-US" altLang="zh-CN" dirty="0" smtClean="0"/>
              <a:t>ADX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</a:t>
            </a:r>
            <a:r>
              <a:rPr lang="zh-CN" altLang="en-US" dirty="0" smtClean="0"/>
              <a:t>前台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）广告投放前准备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）设置广告预算、定向、上传物料，将信息同步到</a:t>
            </a:r>
            <a:r>
              <a:rPr lang="en-US" altLang="zh-CN" dirty="0" smtClean="0"/>
              <a:t>DE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）汇集投放后的数据，显示给广告主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数据回收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）广告展示和点击的同时，客户端需要向</a:t>
            </a:r>
            <a:r>
              <a:rPr lang="en-US" altLang="zh-CN" dirty="0" smtClean="0"/>
              <a:t>DSP</a:t>
            </a:r>
            <a:r>
              <a:rPr lang="zh-CN" altLang="en-US" dirty="0" smtClean="0"/>
              <a:t>上报展示，以及点击的数据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smtClean="0"/>
              <a:t>）艾德</a:t>
            </a:r>
            <a:r>
              <a:rPr lang="zh-CN" altLang="en-US" dirty="0" smtClean="0"/>
              <a:t>的数据回收通过</a:t>
            </a:r>
            <a:r>
              <a:rPr lang="en-US" altLang="zh-CN" dirty="0" smtClean="0"/>
              <a:t>tracking</a:t>
            </a:r>
            <a:r>
              <a:rPr lang="zh-CN" altLang="en-US" dirty="0" smtClean="0"/>
              <a:t>集群完成，生成展示点击日志，供</a:t>
            </a:r>
            <a:r>
              <a:rPr lang="en-US" altLang="zh-CN" dirty="0" smtClean="0"/>
              <a:t>DC</a:t>
            </a:r>
            <a:r>
              <a:rPr lang="zh-CN" altLang="en-US" dirty="0" smtClean="0"/>
              <a:t>统计，生成报表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876</Words>
  <Application>Kingsoft Office WPP</Application>
  <PresentationFormat>全屏显示(4:3)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奥斯汀</vt:lpstr>
      <vt:lpstr>ADX业务</vt:lpstr>
      <vt:lpstr>什么是ADX</vt:lpstr>
      <vt:lpstr>ADX的业务架构</vt:lpstr>
      <vt:lpstr>业务流程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ADX的技术架构</vt:lpstr>
      <vt:lpstr>PowerPoint 演示文稿</vt:lpstr>
      <vt:lpstr>ADX技术对接</vt:lpstr>
      <vt:lpstr>ADX问题排查</vt:lpstr>
      <vt:lpstr>结束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ADX业务分享</dc:title>
  <dc:creator>王贺冬（Wang Hedong）</dc:creator>
  <cp:lastModifiedBy>Hedong</cp:lastModifiedBy>
  <cp:revision>17</cp:revision>
  <dcterms:created xsi:type="dcterms:W3CDTF">2015-09-02T02:30:00Z</dcterms:created>
  <dcterms:modified xsi:type="dcterms:W3CDTF">2015-12-12T03:53:25Z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