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434" r:id="rId2"/>
    <p:sldId id="479" r:id="rId3"/>
    <p:sldId id="540" r:id="rId4"/>
    <p:sldId id="542" r:id="rId5"/>
    <p:sldId id="543" r:id="rId6"/>
    <p:sldId id="541" r:id="rId7"/>
    <p:sldId id="544" r:id="rId8"/>
    <p:sldId id="50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D5D3D"/>
    <a:srgbClr val="FE5A3E"/>
    <a:srgbClr val="0D1655"/>
    <a:srgbClr val="ED7D31"/>
    <a:srgbClr val="BB0856"/>
    <a:srgbClr val="612053"/>
    <a:srgbClr val="FFDD9D"/>
    <a:srgbClr val="BDD495"/>
    <a:srgbClr val="A233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8814" autoAdjust="0"/>
  </p:normalViewPr>
  <p:slideViewPr>
    <p:cSldViewPr snapToGrid="0">
      <p:cViewPr varScale="1">
        <p:scale>
          <a:sx n="106" d="100"/>
          <a:sy n="106" d="100"/>
        </p:scale>
        <p:origin x="-90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5B7F0-EA63-4C0D-9E04-442451976120}" type="datetimeFigureOut">
              <a:rPr lang="zh-CN" altLang="en-US" smtClean="0"/>
              <a:pPr/>
              <a:t>2015/1/13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4CA97-F791-4B0D-B6BC-B937D7EA6B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9552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37A4A-3019-42F5-9F7E-FDD4EE680D52}" type="datetimeFigureOut">
              <a:rPr lang="zh-CN" altLang="en-US" smtClean="0"/>
              <a:pPr/>
              <a:t>2015/1/13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220AA-DA88-4767-8303-36541A1639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1542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2AC7-036F-424F-A6EB-24732E6F8CBE}" type="datetime1">
              <a:rPr lang="zh-CN" altLang="en-US" smtClean="0"/>
              <a:pPr/>
              <a:t>2015/1/13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1" y="185738"/>
            <a:ext cx="2112884" cy="53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2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8FB8-9F68-1E4A-B62A-2AED53BDA0C7}" type="datetime1">
              <a:rPr lang="zh-CN" altLang="en-US" smtClean="0"/>
              <a:pPr/>
              <a:t>2015/1/13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1" y="185738"/>
            <a:ext cx="2112884" cy="53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53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C5AC-7F8C-BE4E-B16A-C02790D672F1}" type="datetime1">
              <a:rPr lang="zh-CN" altLang="en-US" smtClean="0"/>
              <a:pPr/>
              <a:t>2015/1/13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1" y="185738"/>
            <a:ext cx="2112884" cy="53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2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1" y="185738"/>
            <a:ext cx="2112884" cy="537726"/>
          </a:xfrm>
          <a:prstGeom prst="rect">
            <a:avLst/>
          </a:prstGeom>
        </p:spPr>
      </p:pic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701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1" y="185738"/>
            <a:ext cx="2112884" cy="537726"/>
          </a:xfrm>
          <a:prstGeom prst="rect">
            <a:avLst/>
          </a:prstGeom>
        </p:spPr>
      </p:pic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129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1" y="185738"/>
            <a:ext cx="2112884" cy="537726"/>
          </a:xfrm>
          <a:prstGeom prst="rect">
            <a:avLst/>
          </a:prstGeom>
        </p:spPr>
      </p:pic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1432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1" y="185738"/>
            <a:ext cx="2112884" cy="537726"/>
          </a:xfrm>
          <a:prstGeom prst="rect">
            <a:avLst/>
          </a:prstGeom>
        </p:spPr>
      </p:pic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342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1" y="185738"/>
            <a:ext cx="2112884" cy="537726"/>
          </a:xfrm>
          <a:prstGeom prst="rect">
            <a:avLst/>
          </a:prstGeom>
        </p:spPr>
      </p:pic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935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1" y="185738"/>
            <a:ext cx="2112884" cy="537726"/>
          </a:xfrm>
          <a:prstGeom prst="rect">
            <a:avLst/>
          </a:prstGeom>
        </p:spPr>
      </p:pic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5659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1" y="185738"/>
            <a:ext cx="2112884" cy="537726"/>
          </a:xfrm>
          <a:prstGeom prst="rect">
            <a:avLst/>
          </a:prstGeom>
        </p:spPr>
      </p:pic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280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1" y="185738"/>
            <a:ext cx="2112884" cy="537726"/>
          </a:xfrm>
          <a:prstGeom prst="rect">
            <a:avLst/>
          </a:prstGeom>
        </p:spPr>
      </p:pic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9701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CF6E-5DE3-B649-8B84-FEFFE2409DB5}" type="datetime1">
              <a:rPr lang="zh-CN" altLang="en-US" smtClean="0"/>
              <a:pPr/>
              <a:t>2015/1/13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1" y="185738"/>
            <a:ext cx="2112884" cy="53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58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1" y="185738"/>
            <a:ext cx="2112884" cy="537726"/>
          </a:xfrm>
          <a:prstGeom prst="rect">
            <a:avLst/>
          </a:prstGeom>
        </p:spPr>
      </p:pic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1828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20B6-AAF4-CB4C-AC58-F7AF357AAA88}" type="datetime1">
              <a:rPr lang="zh-CN" altLang="en-US" smtClean="0"/>
              <a:pPr/>
              <a:t>2015/1/13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1" y="185738"/>
            <a:ext cx="2112884" cy="53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45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9524-E876-D942-A6CC-39C160F551D8}" type="datetime1">
              <a:rPr lang="zh-CN" altLang="en-US" smtClean="0"/>
              <a:pPr/>
              <a:t>2015/1/13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1" y="185738"/>
            <a:ext cx="2112884" cy="53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76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9538-3A39-9B47-B709-88C71BD00DF7}" type="datetime1">
              <a:rPr lang="zh-CN" altLang="en-US" smtClean="0"/>
              <a:pPr/>
              <a:t>2015/1/13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1" y="185738"/>
            <a:ext cx="2112884" cy="53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005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362E-79F8-2B43-8E2A-31A2BE20A266}" type="datetime1">
              <a:rPr lang="zh-CN" altLang="en-US" smtClean="0"/>
              <a:pPr/>
              <a:t>2015/1/13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1" y="185738"/>
            <a:ext cx="2112884" cy="53772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11" y="338138"/>
            <a:ext cx="2112884" cy="53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31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EAB0-2B5A-8145-8481-74379D3F77E0}" type="datetime1">
              <a:rPr lang="zh-CN" altLang="en-US" smtClean="0"/>
              <a:pPr/>
              <a:t>2015/1/13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1" y="185738"/>
            <a:ext cx="2112884" cy="53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91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525E-D048-BD45-A745-B3E3443D2D10}" type="datetime1">
              <a:rPr lang="zh-CN" altLang="en-US" smtClean="0"/>
              <a:pPr/>
              <a:t>2015/1/13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1" y="185738"/>
            <a:ext cx="2112884" cy="53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946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FE78-740A-4D43-96EF-7B1CE020F78E}" type="datetime1">
              <a:rPr lang="zh-CN" altLang="en-US" smtClean="0"/>
              <a:pPr/>
              <a:t>2015/1/13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1" y="185738"/>
            <a:ext cx="2112884" cy="53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01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4E766-8968-A543-9737-F5FAAD1F20DE}" type="datetime1">
              <a:rPr lang="zh-CN" altLang="en-US" smtClean="0"/>
              <a:pPr/>
              <a:t>2015/1/13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67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58926" y="1685286"/>
            <a:ext cx="90201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“IM </a:t>
            </a:r>
            <a:r>
              <a:rPr lang="en-US" altLang="zh-CN" sz="7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7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r>
              <a:rPr lang="zh-CN" altLang="en-US" sz="7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架构设计”</a:t>
            </a:r>
            <a:br>
              <a:rPr lang="zh-CN" altLang="en-US" sz="7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7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Workshop</a:t>
            </a:r>
            <a:endParaRPr lang="zh-CN" altLang="en-US" sz="7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9816" y="463824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杜建强</a:t>
            </a:r>
          </a:p>
        </p:txBody>
      </p:sp>
    </p:spTree>
    <p:extLst>
      <p:ext uri="{BB962C8B-B14F-4D97-AF65-F5344CB8AC3E}">
        <p14:creationId xmlns:p14="http://schemas.microsoft.com/office/powerpoint/2010/main" val="402627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13" name="Rectangle 41"/>
          <p:cNvSpPr>
            <a:spLocks noChangeArrowheads="1"/>
          </p:cNvSpPr>
          <p:nvPr/>
        </p:nvSpPr>
        <p:spPr bwMode="auto">
          <a:xfrm>
            <a:off x="3386130" y="1607782"/>
            <a:ext cx="5324432" cy="644548"/>
          </a:xfrm>
          <a:prstGeom prst="rect">
            <a:avLst/>
          </a:prstGeom>
          <a:noFill/>
          <a:ln w="9525" algn="ctr">
            <a:solidFill>
              <a:srgbClr val="99CC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4" name="Rectangle 43"/>
          <p:cNvSpPr>
            <a:spLocks noChangeArrowheads="1"/>
          </p:cNvSpPr>
          <p:nvPr/>
        </p:nvSpPr>
        <p:spPr bwMode="auto">
          <a:xfrm>
            <a:off x="2487252" y="1607782"/>
            <a:ext cx="774700" cy="644548"/>
          </a:xfrm>
          <a:prstGeom prst="rect">
            <a:avLst/>
          </a:prstGeom>
          <a:noFill/>
          <a:ln w="9525" algn="ctr">
            <a:solidFill>
              <a:srgbClr val="99CC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1</a:t>
            </a:r>
            <a:endParaRPr lang="en-US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7" name="Rectangle 41"/>
          <p:cNvSpPr>
            <a:spLocks noChangeArrowheads="1"/>
          </p:cNvSpPr>
          <p:nvPr/>
        </p:nvSpPr>
        <p:spPr bwMode="auto">
          <a:xfrm>
            <a:off x="3386130" y="2436463"/>
            <a:ext cx="5324432" cy="644548"/>
          </a:xfrm>
          <a:prstGeom prst="rect">
            <a:avLst/>
          </a:prstGeom>
          <a:noFill/>
          <a:ln w="9525" algn="ctr">
            <a:solidFill>
              <a:srgbClr val="99CC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8" name="Rectangle 43"/>
          <p:cNvSpPr>
            <a:spLocks noChangeArrowheads="1"/>
          </p:cNvSpPr>
          <p:nvPr/>
        </p:nvSpPr>
        <p:spPr bwMode="auto">
          <a:xfrm>
            <a:off x="2487252" y="2436463"/>
            <a:ext cx="774700" cy="644548"/>
          </a:xfrm>
          <a:prstGeom prst="rect">
            <a:avLst/>
          </a:prstGeom>
          <a:noFill/>
          <a:ln w="9525" algn="ctr">
            <a:solidFill>
              <a:srgbClr val="99CC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2</a:t>
            </a:r>
            <a:endParaRPr lang="en-US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21" name="Rectangle 41"/>
          <p:cNvSpPr>
            <a:spLocks noChangeArrowheads="1"/>
          </p:cNvSpPr>
          <p:nvPr/>
        </p:nvSpPr>
        <p:spPr bwMode="auto">
          <a:xfrm>
            <a:off x="3386130" y="3265144"/>
            <a:ext cx="5324432" cy="644548"/>
          </a:xfrm>
          <a:prstGeom prst="rect">
            <a:avLst/>
          </a:prstGeom>
          <a:noFill/>
          <a:ln w="9525" algn="ctr">
            <a:solidFill>
              <a:srgbClr val="99CC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22" name="Rectangle 43"/>
          <p:cNvSpPr>
            <a:spLocks noChangeArrowheads="1"/>
          </p:cNvSpPr>
          <p:nvPr/>
        </p:nvSpPr>
        <p:spPr bwMode="auto">
          <a:xfrm>
            <a:off x="2487252" y="3265144"/>
            <a:ext cx="774700" cy="644548"/>
          </a:xfrm>
          <a:prstGeom prst="rect">
            <a:avLst/>
          </a:prstGeom>
          <a:noFill/>
          <a:ln w="9525" algn="ctr">
            <a:solidFill>
              <a:srgbClr val="99CC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3</a:t>
            </a:r>
            <a:endParaRPr lang="en-US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35" name="18 CuadroTexto"/>
          <p:cNvSpPr txBox="1"/>
          <p:nvPr/>
        </p:nvSpPr>
        <p:spPr>
          <a:xfrm>
            <a:off x="3593530" y="2630056"/>
            <a:ext cx="4971216" cy="273436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 anchorCtr="0"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19 CuadroTexto"/>
          <p:cNvSpPr txBox="1"/>
          <p:nvPr/>
        </p:nvSpPr>
        <p:spPr>
          <a:xfrm>
            <a:off x="3593530" y="3453436"/>
            <a:ext cx="4971216" cy="273436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 anchorCtr="0"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Kick off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44 CuadroTexto"/>
          <p:cNvSpPr txBox="1"/>
          <p:nvPr/>
        </p:nvSpPr>
        <p:spPr>
          <a:xfrm>
            <a:off x="3593530" y="1806676"/>
            <a:ext cx="4971216" cy="273436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主题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标题 1"/>
          <p:cNvSpPr txBox="1">
            <a:spLocks/>
          </p:cNvSpPr>
          <p:nvPr/>
        </p:nvSpPr>
        <p:spPr>
          <a:xfrm>
            <a:off x="990600" y="970531"/>
            <a:ext cx="10515600" cy="13255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Rectangle 41"/>
          <p:cNvSpPr>
            <a:spLocks noChangeArrowheads="1"/>
          </p:cNvSpPr>
          <p:nvPr/>
        </p:nvSpPr>
        <p:spPr bwMode="auto">
          <a:xfrm>
            <a:off x="3386130" y="4093825"/>
            <a:ext cx="5324432" cy="644548"/>
          </a:xfrm>
          <a:prstGeom prst="rect">
            <a:avLst/>
          </a:prstGeom>
          <a:noFill/>
          <a:ln w="9525" algn="ctr">
            <a:solidFill>
              <a:srgbClr val="E6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26" name="Rectangle 43"/>
          <p:cNvSpPr>
            <a:spLocks noChangeArrowheads="1"/>
          </p:cNvSpPr>
          <p:nvPr/>
        </p:nvSpPr>
        <p:spPr bwMode="auto">
          <a:xfrm>
            <a:off x="2487252" y="4093825"/>
            <a:ext cx="774700" cy="644548"/>
          </a:xfrm>
          <a:prstGeom prst="rect">
            <a:avLst/>
          </a:prstGeom>
          <a:noFill/>
          <a:ln w="9525" algn="ctr">
            <a:solidFill>
              <a:srgbClr val="E6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4</a:t>
            </a:r>
            <a:endParaRPr lang="en-US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27" name="19 CuadroTexto"/>
          <p:cNvSpPr txBox="1"/>
          <p:nvPr/>
        </p:nvSpPr>
        <p:spPr>
          <a:xfrm>
            <a:off x="3562738" y="4279381"/>
            <a:ext cx="4971216" cy="273436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 anchorCtr="0"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noProof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553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主题</a:t>
            </a:r>
            <a:endParaRPr lang="zh-CN" altLang="en-US" sz="4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24000" y="1939836"/>
            <a:ext cx="83358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sz="36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IM </a:t>
            </a:r>
            <a:r>
              <a:rPr lang="zh-CN" altLang="en-US" sz="36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重构的背景、原因和意义</a:t>
            </a:r>
            <a:endParaRPr lang="en-US" altLang="zh-CN" sz="360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/>
              <a:buChar char="•"/>
            </a:pPr>
            <a:r>
              <a:rPr lang="zh-CN" altLang="en-US" sz="36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梳理</a:t>
            </a:r>
            <a:r>
              <a:rPr lang="en-US" altLang="zh-CN" sz="36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IM</a:t>
            </a:r>
            <a:r>
              <a:rPr lang="zh-CN" altLang="en-US" sz="36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的模型， </a:t>
            </a:r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明确</a:t>
            </a:r>
            <a:r>
              <a:rPr lang="en-US" altLang="zh-CN" sz="36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IM</a:t>
            </a:r>
            <a:r>
              <a:rPr lang="zh-CN" altLang="en-US" sz="36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规模</a:t>
            </a:r>
            <a:r>
              <a:rPr lang="en-US" altLang="zh-CN" sz="36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6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百万在线，十万并发），实现可用、可靠、高效、安全、可伸缩等非功能性需求</a:t>
            </a:r>
            <a:endParaRPr lang="en-US" altLang="zh-CN" sz="3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/>
              <a:buChar char="•"/>
            </a:pPr>
            <a:r>
              <a:rPr lang="zh-CN" altLang="en-US" sz="36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分阶段设计并充分讨论</a:t>
            </a:r>
            <a:r>
              <a:rPr lang="en-US" altLang="zh-CN" sz="36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IM v2.0</a:t>
            </a:r>
            <a:r>
              <a:rPr lang="zh-CN" altLang="en-US" sz="36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架构，达成一致的设计。</a:t>
            </a:r>
            <a:endParaRPr lang="en-US" altLang="zh-CN" sz="360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/>
              <a:buChar char="•"/>
            </a:pPr>
            <a:endParaRPr lang="en-US" altLang="zh-CN" sz="3600" dirty="0">
              <a:solidFill>
                <a:prstClr val="white"/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54891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日日程</a:t>
            </a:r>
            <a:endParaRPr lang="zh-CN" altLang="en-US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654433"/>
              </p:ext>
            </p:extLst>
          </p:nvPr>
        </p:nvGraphicFramePr>
        <p:xfrm>
          <a:off x="1067369" y="1863527"/>
          <a:ext cx="10102655" cy="3368040"/>
        </p:xfrm>
        <a:graphic>
          <a:graphicData uri="http://schemas.openxmlformats.org/drawingml/2006/table">
            <a:tbl>
              <a:tblPr/>
              <a:tblGrid>
                <a:gridCol w="1942159"/>
                <a:gridCol w="6107578"/>
                <a:gridCol w="2052918"/>
              </a:tblGrid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主讲人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altLang="zh-CN" sz="24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9:00~10:30</a:t>
                      </a:r>
                      <a:endParaRPr lang="en-US" altLang="zh-CN" sz="2400" b="0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第二轮设计</a:t>
                      </a:r>
                      <a:r>
                        <a:rPr lang="en-US" altLang="zh-CN" sz="24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review</a:t>
                      </a:r>
                      <a:r>
                        <a:rPr lang="zh-CN" altLang="en-US" sz="24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24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Q&amp;A</a:t>
                      </a:r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24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Victor</a:t>
                      </a:r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altLang="zh-CN" sz="24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10:30~12:00</a:t>
                      </a:r>
                      <a:endParaRPr lang="en-US" altLang="zh-CN" sz="2400" b="0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altLang="zh-CN" sz="24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1.IM</a:t>
                      </a:r>
                      <a:r>
                        <a:rPr lang="zh-CN" altLang="en-US" sz="24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</a:t>
                      </a:r>
                      <a:r>
                        <a:rPr lang="en-US" altLang="zh-CN" sz="24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4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概念的定义</a:t>
                      </a:r>
                      <a:r>
                        <a:rPr lang="en-US" altLang="zh-CN" sz="24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:IM</a:t>
                      </a:r>
                      <a:r>
                        <a:rPr lang="zh-CN" altLang="en-US" sz="24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要做什么？</a:t>
                      </a:r>
                      <a:br>
                        <a:rPr lang="zh-CN" altLang="en-US" sz="24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24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2.IM </a:t>
                      </a:r>
                      <a:r>
                        <a:rPr lang="zh-CN" altLang="en-US" sz="24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消息、</a:t>
                      </a:r>
                      <a:r>
                        <a:rPr lang="en-US" altLang="zh-CN" sz="24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</a:t>
                      </a:r>
                      <a:r>
                        <a:rPr lang="en-US" altLang="zh-CN" sz="2400" b="0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2400" b="0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对象的概念定义</a:t>
                      </a:r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24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杜建强、唐天明等</a:t>
                      </a:r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2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altLang="zh-CN" sz="24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13:30~16:00</a:t>
                      </a:r>
                      <a:endParaRPr lang="en-US" altLang="zh-CN" sz="2400" b="0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</a:t>
                      </a:r>
                      <a:r>
                        <a:rPr lang="en-US" altLang="zh-CN" sz="2400" b="0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v2.0 </a:t>
                      </a:r>
                      <a:r>
                        <a:rPr lang="zh-CN" altLang="en-US" sz="2400" b="0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消息状态图设计和讨论</a:t>
                      </a:r>
                      <a:endParaRPr lang="zh-CN" altLang="en-US" sz="2400" b="0" i="0" u="none" strike="noStrike" dirty="0" smtClean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24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杜建强、唐天明等</a:t>
                      </a:r>
                      <a:endParaRPr lang="en-US" altLang="zh-CN" sz="2400" b="0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2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16:00~18:00</a:t>
                      </a:r>
                      <a:endParaRPr lang="en-US" altLang="zh-CN" sz="2400" b="0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</a:t>
                      </a:r>
                      <a:r>
                        <a:rPr lang="en-US" altLang="zh-CN" sz="2400" b="0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v2.0 </a:t>
                      </a:r>
                      <a:r>
                        <a:rPr lang="zh-CN" altLang="en-US" sz="2400" b="0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组件、高可用设计和讨论</a:t>
                      </a:r>
                      <a:endParaRPr lang="zh-CN" alt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24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杜建强、唐天明等</a:t>
                      </a:r>
                      <a:endParaRPr lang="en-US" altLang="zh-CN" sz="2400" b="0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56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19:00~20:30</a:t>
                      </a:r>
                      <a:endParaRPr lang="en-US" altLang="zh-CN" sz="2400" b="0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第三轮设计</a:t>
                      </a:r>
                      <a:r>
                        <a:rPr lang="en-US" altLang="zh-CN" sz="24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review</a:t>
                      </a:r>
                      <a:endParaRPr lang="zh-CN" alt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Victor</a:t>
                      </a:r>
                      <a:endParaRPr lang="zh-CN" alt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167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4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日日程</a:t>
            </a:r>
            <a:endParaRPr lang="zh-CN" altLang="en-US" sz="4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152551"/>
              </p:ext>
            </p:extLst>
          </p:nvPr>
        </p:nvGraphicFramePr>
        <p:xfrm>
          <a:off x="1067369" y="1863527"/>
          <a:ext cx="9866168" cy="2245360"/>
        </p:xfrm>
        <a:graphic>
          <a:graphicData uri="http://schemas.openxmlformats.org/drawingml/2006/table">
            <a:tbl>
              <a:tblPr/>
              <a:tblGrid>
                <a:gridCol w="1942159"/>
                <a:gridCol w="6240805"/>
                <a:gridCol w="1683204"/>
              </a:tblGrid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主讲人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altLang="zh-CN" sz="24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9:00~12:00</a:t>
                      </a:r>
                      <a:endParaRPr lang="en-US" altLang="zh-CN" sz="2400" b="0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altLang="zh-CN" sz="24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</a:t>
                      </a:r>
                      <a:r>
                        <a:rPr lang="en-US" altLang="zh-CN" sz="2400" b="0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v2.0 </a:t>
                      </a:r>
                      <a:r>
                        <a:rPr lang="zh-CN" altLang="en-US" sz="2400" b="0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修改，类图设计和讨论</a:t>
                      </a:r>
                      <a:endParaRPr lang="en-US" altLang="zh-CN" sz="2400" b="0" i="0" u="none" strike="noStrike" dirty="0" smtClean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24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杜建强、唐天明等</a:t>
                      </a:r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2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altLang="zh-CN" sz="24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13:30~15:00</a:t>
                      </a:r>
                      <a:endParaRPr lang="en-US" altLang="zh-CN" sz="2400" b="0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</a:t>
                      </a:r>
                      <a:r>
                        <a:rPr lang="en-US" altLang="zh-CN" sz="2400" b="0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v2.0 </a:t>
                      </a:r>
                      <a:r>
                        <a:rPr lang="zh-CN" altLang="en-US" sz="2400" b="0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类图设计，部署图，</a:t>
                      </a:r>
                      <a:r>
                        <a:rPr lang="en-US" altLang="zh-CN" sz="2400" b="0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Roadmap</a:t>
                      </a:r>
                      <a:endParaRPr lang="zh-CN" alt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24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杜建强、唐天明等</a:t>
                      </a:r>
                      <a:endParaRPr lang="en-US" altLang="zh-CN" sz="2400" b="0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2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altLang="zh-CN" sz="24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15:00~</a:t>
                      </a:r>
                      <a:endParaRPr lang="en-US" altLang="zh-CN" sz="2400" b="0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Review</a:t>
                      </a:r>
                      <a:r>
                        <a:rPr lang="zh-CN" altLang="en-US" sz="24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，总结</a:t>
                      </a:r>
                      <a:endParaRPr lang="zh-CN" alt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altLang="zh-CN" sz="24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Victor</a:t>
                      </a:r>
                      <a:endParaRPr lang="en-US" altLang="zh-CN" sz="2400" b="0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08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FFFFFF"/>
                </a:solidFill>
              </a:rPr>
              <a:t>ND Engineering Institute Confidential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>
                <a:solidFill>
                  <a:srgbClr val="FFFFFF"/>
                </a:solidFill>
              </a:rPr>
              <a:pPr/>
              <a:t>6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分组</a:t>
            </a:r>
            <a:endParaRPr lang="zh-CN" altLang="en-US" sz="4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434339"/>
              </p:ext>
            </p:extLst>
          </p:nvPr>
        </p:nvGraphicFramePr>
        <p:xfrm>
          <a:off x="1398493" y="1631577"/>
          <a:ext cx="9466731" cy="4523951"/>
        </p:xfrm>
        <a:graphic>
          <a:graphicData uri="http://schemas.openxmlformats.org/drawingml/2006/table">
            <a:tbl>
              <a:tblPr/>
              <a:tblGrid>
                <a:gridCol w="2438194"/>
                <a:gridCol w="2088584"/>
                <a:gridCol w="4939953"/>
              </a:tblGrid>
              <a:tr h="1792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2000" u="none" strike="noStrike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组件、类图、部署、状态</a:t>
                      </a:r>
                      <a:endParaRPr lang="zh-CN" altLang="en-US" sz="2000" b="0" i="0" u="none" strike="noStrike" dirty="0"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4A9CCC"/>
                      </a:solidFill>
                    </a:lnL>
                    <a:lnR w="12700" cmpd="sng">
                      <a:solidFill>
                        <a:srgbClr val="4A9CCC"/>
                      </a:solidFill>
                    </a:lnR>
                    <a:lnT w="12700" cmpd="sng">
                      <a:solidFill>
                        <a:srgbClr val="4A9CCC"/>
                      </a:solidFill>
                    </a:lnT>
                    <a:lnB w="12700" cmpd="sng">
                      <a:solidFill>
                        <a:srgbClr val="4A9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2000" u="none" strike="noStrike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杜建强、谭谈、陈锦强、夏祥、唐天明</a:t>
                      </a:r>
                      <a:endParaRPr lang="zh-CN" altLang="en-US" sz="2000" b="0" i="0" u="none" strike="noStrike" dirty="0"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4A9CCC"/>
                      </a:solidFill>
                    </a:lnL>
                    <a:lnR w="12700" cmpd="sng">
                      <a:solidFill>
                        <a:srgbClr val="4A9CCC"/>
                      </a:solidFill>
                    </a:lnR>
                    <a:lnT w="12700" cmpd="sng">
                      <a:solidFill>
                        <a:srgbClr val="4A9CCC"/>
                      </a:solidFill>
                    </a:lnT>
                    <a:lnB w="12700" cmpd="sng">
                      <a:solidFill>
                        <a:srgbClr val="4A9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2000" u="none" strike="noStrike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设计、讨论、评审组件</a:t>
                      </a:r>
                      <a:r>
                        <a:rPr lang="en-US" altLang="zh-CN" sz="2000" u="none" strike="noStrike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2000" u="none" strike="noStrike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类图</a:t>
                      </a:r>
                      <a:r>
                        <a:rPr lang="en-US" altLang="zh-CN" sz="2000" u="none" strike="noStrike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2000" u="none" strike="noStrike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部署</a:t>
                      </a:r>
                      <a:br>
                        <a:rPr lang="zh-CN" altLang="en-US" sz="2000" u="none" strike="noStrike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2000" u="none" strike="noStrike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场景分析</a:t>
                      </a:r>
                      <a:r>
                        <a:rPr lang="en-US" altLang="zh-CN" sz="2000" u="none" strike="noStrike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2000" u="none" strike="noStrike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夏祥、杜建强、谭谈）</a:t>
                      </a:r>
                      <a:br>
                        <a:rPr lang="zh-CN" altLang="en-US" sz="2000" u="none" strike="noStrike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2000" u="none" strike="noStrike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类图设计（陈锦强、杜建强、谭谈、唐天明）</a:t>
                      </a:r>
                      <a:br>
                        <a:rPr lang="zh-CN" altLang="en-US" sz="2000" u="none" strike="noStrike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2000" u="none" strike="noStrike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状态设计（唐天明、杜建强、谭谈、夏祥）</a:t>
                      </a:r>
                      <a:br>
                        <a:rPr lang="zh-CN" altLang="en-US" sz="2000" u="none" strike="noStrike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2000" u="none" strike="noStrike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组件部署（全部</a:t>
                      </a:r>
                      <a:r>
                        <a:rPr lang="en-US" altLang="zh-CN" sz="2000" u="none" strike="noStrike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en-US" altLang="zh-CN" sz="2000" b="0" i="0" u="none" strike="noStrike" dirty="0"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4A9CCC"/>
                      </a:solidFill>
                    </a:lnL>
                    <a:lnR w="12700" cmpd="sng">
                      <a:solidFill>
                        <a:srgbClr val="4A9CCC"/>
                      </a:solidFill>
                    </a:lnR>
                    <a:lnT w="12700" cmpd="sng">
                      <a:solidFill>
                        <a:srgbClr val="4A9CCC"/>
                      </a:solidFill>
                    </a:lnT>
                    <a:lnB w="12700" cmpd="sng">
                      <a:solidFill>
                        <a:srgbClr val="4A9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8474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2000" u="none" strike="noStrike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存储缓存技术组</a:t>
                      </a:r>
                      <a:endParaRPr lang="zh-CN" altLang="en-US" sz="2000" b="0" i="0" u="none" strike="noStrike" dirty="0"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4A9CCC"/>
                      </a:solidFill>
                    </a:lnL>
                    <a:lnR w="12700" cmpd="sng">
                      <a:solidFill>
                        <a:srgbClr val="4A9CCC"/>
                      </a:solidFill>
                    </a:lnR>
                    <a:lnT w="12700" cmpd="sng">
                      <a:solidFill>
                        <a:srgbClr val="4A9CCC"/>
                      </a:solidFill>
                    </a:lnT>
                    <a:lnB w="12700" cmpd="sng">
                      <a:solidFill>
                        <a:srgbClr val="4A9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2000" u="none" strike="noStrike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洪国文、赖碧威</a:t>
                      </a:r>
                      <a:endParaRPr lang="zh-CN" altLang="en-US" sz="2000" b="0" i="0" u="none" strike="noStrike" dirty="0"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4A9CCC"/>
                      </a:solidFill>
                    </a:lnL>
                    <a:lnR w="12700" cmpd="sng">
                      <a:solidFill>
                        <a:srgbClr val="4A9CCC"/>
                      </a:solidFill>
                    </a:lnR>
                    <a:lnT w="12700" cmpd="sng">
                      <a:solidFill>
                        <a:srgbClr val="4A9CCC"/>
                      </a:solidFill>
                    </a:lnT>
                    <a:lnB w="12700" cmpd="sng">
                      <a:solidFill>
                        <a:srgbClr val="4A9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2000" u="none" strike="noStrike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进行实验，选型分析路由表、最近联系人信息表、消息记录表等</a:t>
                      </a:r>
                      <a:endParaRPr lang="zh-CN" altLang="en-US" sz="2000" b="0" i="0" u="none" strike="noStrike" dirty="0"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4A9CCC"/>
                      </a:solidFill>
                    </a:lnL>
                    <a:lnR w="12700" cmpd="sng">
                      <a:solidFill>
                        <a:srgbClr val="4A9CCC"/>
                      </a:solidFill>
                    </a:lnR>
                    <a:lnT w="12700" cmpd="sng">
                      <a:solidFill>
                        <a:srgbClr val="4A9CCC"/>
                      </a:solidFill>
                    </a:lnT>
                    <a:lnB w="12700" cmpd="sng">
                      <a:solidFill>
                        <a:srgbClr val="4A9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32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2000" u="none" strike="noStrike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高可用分析组</a:t>
                      </a:r>
                      <a:endParaRPr lang="zh-CN" altLang="en-US" sz="2000" b="0" i="0" u="none" strike="noStrike" dirty="0"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4A9CCC"/>
                      </a:solidFill>
                    </a:lnL>
                    <a:lnR w="12700" cmpd="sng">
                      <a:solidFill>
                        <a:srgbClr val="4A9CCC"/>
                      </a:solidFill>
                    </a:lnR>
                    <a:lnT w="12700" cmpd="sng">
                      <a:solidFill>
                        <a:srgbClr val="4A9CCC"/>
                      </a:solidFill>
                    </a:lnT>
                    <a:lnB w="12700" cmpd="sng">
                      <a:solidFill>
                        <a:srgbClr val="4A9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2000" u="none" strike="noStrike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陈玮、林高明</a:t>
                      </a:r>
                      <a:endParaRPr lang="zh-CN" altLang="en-US" sz="2000" b="0" i="0" u="none" strike="noStrike" dirty="0"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4A9CCC"/>
                      </a:solidFill>
                    </a:lnL>
                    <a:lnR w="12700" cmpd="sng">
                      <a:solidFill>
                        <a:srgbClr val="4A9CCC"/>
                      </a:solidFill>
                    </a:lnR>
                    <a:lnT w="12700" cmpd="sng">
                      <a:solidFill>
                        <a:srgbClr val="4A9CCC"/>
                      </a:solidFill>
                    </a:lnT>
                    <a:lnB w="12700" cmpd="sng">
                      <a:solidFill>
                        <a:srgbClr val="4A9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2000" u="none" strike="noStrike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进行实验，高可用方案选型</a:t>
                      </a:r>
                      <a:r>
                        <a:rPr lang="en-US" altLang="zh-CN" sz="2000" u="none" strike="noStrike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(HA</a:t>
                      </a:r>
                      <a:r>
                        <a:rPr lang="zh-CN" altLang="en-US" sz="2000" u="none" strike="noStrike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2000" u="none" strike="noStrike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LVS)</a:t>
                      </a:r>
                      <a:endParaRPr lang="en-US" altLang="zh-CN" sz="2000" b="0" i="0" u="none" strike="noStrike" dirty="0"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4A9CCC"/>
                      </a:solidFill>
                    </a:lnL>
                    <a:lnR w="12700" cmpd="sng">
                      <a:solidFill>
                        <a:srgbClr val="4A9CCC"/>
                      </a:solidFill>
                    </a:lnR>
                    <a:lnT w="12700" cmpd="sng">
                      <a:solidFill>
                        <a:srgbClr val="4A9CCC"/>
                      </a:solidFill>
                    </a:lnT>
                    <a:lnB w="12700" cmpd="sng">
                      <a:solidFill>
                        <a:srgbClr val="4A9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526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2000" u="none" strike="noStrike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客户端数据分析</a:t>
                      </a:r>
                      <a:endParaRPr lang="zh-CN" altLang="en-US" sz="2000" b="0" i="0" u="none" strike="noStrike" dirty="0"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4A9CCC"/>
                      </a:solidFill>
                    </a:lnL>
                    <a:lnR w="12700" cmpd="sng">
                      <a:solidFill>
                        <a:srgbClr val="4A9CCC"/>
                      </a:solidFill>
                    </a:lnR>
                    <a:lnT w="12700" cmpd="sng">
                      <a:solidFill>
                        <a:srgbClr val="4A9CCC"/>
                      </a:solidFill>
                    </a:lnT>
                    <a:lnB w="12700" cmpd="sng">
                      <a:solidFill>
                        <a:srgbClr val="4A9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2000" u="none" strike="noStrike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陈浩、陈斌、陈祥、夏祥</a:t>
                      </a:r>
                      <a:endParaRPr lang="zh-CN" altLang="en-US" sz="2000" b="0" i="0" u="none" strike="noStrike" dirty="0"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4A9CCC"/>
                      </a:solidFill>
                    </a:lnL>
                    <a:lnR w="12700" cmpd="sng">
                      <a:solidFill>
                        <a:srgbClr val="4A9CCC"/>
                      </a:solidFill>
                    </a:lnR>
                    <a:lnT w="12700" cmpd="sng">
                      <a:solidFill>
                        <a:srgbClr val="4A9CCC"/>
                      </a:solidFill>
                    </a:lnT>
                    <a:lnB w="12700" cmpd="sng">
                      <a:solidFill>
                        <a:srgbClr val="4A9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2000" u="none" strike="noStrike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进行实验，分析数据</a:t>
                      </a:r>
                      <a:r>
                        <a:rPr lang="en-US" altLang="zh-CN" sz="2000" u="none" strike="noStrike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2000" u="none" strike="noStrike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信令格式选型以及客户端相关的体验数据，如心跳</a:t>
                      </a:r>
                      <a:r>
                        <a:rPr lang="en-US" altLang="zh-CN" sz="2000" u="none" strike="noStrike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/push/pull</a:t>
                      </a:r>
                      <a:r>
                        <a:rPr lang="zh-CN" altLang="en-US" sz="2000" u="none" strike="noStrike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方式等</a:t>
                      </a:r>
                      <a:endParaRPr lang="zh-CN" altLang="en-US" sz="2000" b="0" i="0" u="none" strike="noStrike" dirty="0"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4A9CCC"/>
                      </a:solidFill>
                    </a:lnL>
                    <a:lnR w="12700" cmpd="sng">
                      <a:solidFill>
                        <a:srgbClr val="4A9CCC"/>
                      </a:solidFill>
                    </a:lnR>
                    <a:lnT w="12700" cmpd="sng">
                      <a:solidFill>
                        <a:srgbClr val="4A9CCC"/>
                      </a:solidFill>
                    </a:lnT>
                    <a:lnB w="12700" cmpd="sng">
                      <a:solidFill>
                        <a:srgbClr val="4A9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13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2000" u="none" strike="noStrike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援助支撑组</a:t>
                      </a:r>
                      <a:endParaRPr lang="zh-CN" altLang="en-US" sz="2000" b="0" i="0" u="none" strike="noStrike"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4A9CCC"/>
                      </a:solidFill>
                    </a:lnL>
                    <a:lnR w="12700" cmpd="sng">
                      <a:solidFill>
                        <a:srgbClr val="4A9CCC"/>
                      </a:solidFill>
                    </a:lnR>
                    <a:lnT w="12700" cmpd="sng">
                      <a:solidFill>
                        <a:srgbClr val="4A9CCC"/>
                      </a:solidFill>
                    </a:lnT>
                    <a:lnB w="12700" cmpd="sng">
                      <a:solidFill>
                        <a:srgbClr val="4A9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2000" u="none" strike="noStrike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赖碧威</a:t>
                      </a:r>
                      <a:endParaRPr lang="zh-CN" altLang="en-US" sz="2000" b="0" i="0" u="none" strike="noStrike" dirty="0"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4A9CCC"/>
                      </a:solidFill>
                    </a:lnL>
                    <a:lnR w="12700" cmpd="sng">
                      <a:solidFill>
                        <a:srgbClr val="4A9CCC"/>
                      </a:solidFill>
                    </a:lnR>
                    <a:lnT w="12700" cmpd="sng">
                      <a:solidFill>
                        <a:srgbClr val="4A9CCC"/>
                      </a:solidFill>
                    </a:lnT>
                    <a:lnB w="12700" cmpd="sng">
                      <a:solidFill>
                        <a:srgbClr val="4A9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2000" u="none" strike="noStrike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分析方案对比、场景时序图分析、援助支撑紧急事务</a:t>
                      </a:r>
                      <a:endParaRPr lang="zh-CN" altLang="en-US" sz="2000" b="0" i="0" u="none" strike="noStrike" dirty="0"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4A9CCC"/>
                      </a:solidFill>
                    </a:lnL>
                    <a:lnR w="12700" cmpd="sng">
                      <a:solidFill>
                        <a:srgbClr val="4A9CCC"/>
                      </a:solidFill>
                    </a:lnR>
                    <a:lnT w="12700" cmpd="sng">
                      <a:solidFill>
                        <a:srgbClr val="4A9CCC"/>
                      </a:solidFill>
                    </a:lnT>
                    <a:lnB w="12700" cmpd="sng">
                      <a:solidFill>
                        <a:srgbClr val="4A9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011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6034" y="3021228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ick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off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3918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43025" y="3494621"/>
            <a:ext cx="9420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全体组员感谢您的大力支持</a:t>
            </a:r>
            <a:endParaRPr lang="en-US" altLang="zh-CN" sz="4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3278211" y="1871884"/>
            <a:ext cx="5415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谢谢倾听</a:t>
            </a:r>
            <a:endParaRPr lang="en-US" altLang="zh-CN" sz="72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609488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15815</TotalTime>
  <Words>334</Words>
  <Application>Microsoft Office PowerPoint</Application>
  <PresentationFormat>自定义</PresentationFormat>
  <Paragraphs>77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Kick off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Windows User</cp:lastModifiedBy>
  <cp:revision>1050</cp:revision>
  <dcterms:created xsi:type="dcterms:W3CDTF">2014-03-11T02:58:27Z</dcterms:created>
  <dcterms:modified xsi:type="dcterms:W3CDTF">2015-01-13T12:46:41Z</dcterms:modified>
</cp:coreProperties>
</file>