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E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/>
                <a:ea typeface="Open Sans" panose="020B0606030504020204" pitchFamily="34" charset="0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706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</a:t>
            </a:r>
            <a:r>
              <a:rPr lang="en-US" sz="10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- 2018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79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9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58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9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1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33397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8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40" y="0"/>
            <a:ext cx="12201940" cy="6861175"/>
            <a:chOff x="-19879" y="0"/>
            <a:chExt cx="24403879" cy="13722350"/>
          </a:xfrm>
        </p:grpSpPr>
        <p:pic>
          <p:nvPicPr>
            <p:cNvPr id="8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85754"/>
            <a:ext cx="10515600" cy="2086494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97176" y="6420255"/>
            <a:ext cx="372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88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939" y="0"/>
            <a:ext cx="12201940" cy="6861175"/>
            <a:chOff x="-19879" y="0"/>
            <a:chExt cx="24403879" cy="13722350"/>
          </a:xfrm>
        </p:grpSpPr>
        <p:pic>
          <p:nvPicPr>
            <p:cNvPr id="4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126209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51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4546" y="6093000"/>
            <a:ext cx="1432167" cy="63496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70130" y="1513117"/>
            <a:ext cx="10633167" cy="4890610"/>
          </a:xfrm>
        </p:spPr>
        <p:txBody>
          <a:bodyPr/>
          <a:lstStyle>
            <a:lvl1pPr marL="1714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1pPr>
            <a:lvl2pPr marL="5143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8572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12001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1543050" indent="-171450">
              <a:lnSpc>
                <a:spcPct val="120000"/>
              </a:lnSpc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0130" y="274640"/>
            <a:ext cx="10633167" cy="99529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98745" y="6534315"/>
            <a:ext cx="27945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- 2016 Objectivity,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7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35199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939" y="0"/>
            <a:ext cx="12201940" cy="6861175"/>
            <a:chOff x="-19879" y="0"/>
            <a:chExt cx="24403879" cy="13722350"/>
          </a:xfrm>
        </p:grpSpPr>
        <p:pic>
          <p:nvPicPr>
            <p:cNvPr id="4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615951" y="409286"/>
            <a:ext cx="10953751" cy="10033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 b="0" cap="none" spc="0"/>
            </a:pPr>
            <a:r>
              <a:rPr lang="en-US" sz="3750" b="1" cap="all" spc="600" smtClean="0"/>
              <a:t>Click to edit Master title style</a:t>
            </a:r>
            <a:endParaRPr sz="3750" b="1" cap="all" spc="600" dirty="0"/>
          </a:p>
        </p:txBody>
      </p:sp>
      <p:pic>
        <p:nvPicPr>
          <p:cNvPr id="51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03093" y="5858809"/>
            <a:ext cx="1852316" cy="79599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13072"/>
            <a:ext cx="3860800" cy="22860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 sz="9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2014 Objectivity Inc. -  Copyright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86425" y="6613072"/>
            <a:ext cx="812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87FA7ED4-5709-48A4-95E2-9A02F2B37D8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20699"/>
      </p:ext>
    </p:extLst>
  </p:cSld>
  <p:clrMapOvr>
    <a:masterClrMapping/>
  </p:clrMapOvr>
  <p:transition spd="slow" advClick="0" advTm="15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229" y="2421651"/>
            <a:ext cx="8554497" cy="1359616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706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</a:t>
            </a:r>
            <a:r>
              <a:rPr lang="en-US" sz="10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- 2018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2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6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7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8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5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36036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1599"/>
            <a:ext cx="9690100" cy="81280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89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1pPr>
            <a:lvl2pPr>
              <a:defRPr sz="20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2pPr>
            <a:lvl3pPr>
              <a:defRPr sz="18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3pPr>
            <a:lvl4pPr>
              <a:defRPr sz="16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4pPr>
            <a:lvl5pPr>
              <a:defRPr sz="1400">
                <a:solidFill>
                  <a:schemeClr val="tx2"/>
                </a:solidFill>
                <a:latin typeface="Arial"/>
                <a:ea typeface="Open Sans" panose="020B0606030504020204" pitchFamily="34" charset="0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313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43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2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3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4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1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036036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1599"/>
            <a:ext cx="9690100" cy="81280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98744" y="6534313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Inc.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56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5977"/>
            <a:ext cx="10515600" cy="2421925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rgbClr val="0066B3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8582" y="6420254"/>
            <a:ext cx="2794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- 2016 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7176" y="6420255"/>
            <a:ext cx="372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+mj-lt"/>
              </a:rPr>
              <a:t>©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Copyright </a:t>
            </a:r>
            <a:r>
              <a:rPr lang="en-US" sz="1000">
                <a:solidFill>
                  <a:schemeClr val="bg1"/>
                </a:solidFill>
                <a:latin typeface="+mj-lt"/>
              </a:rPr>
              <a:t>- </a:t>
            </a:r>
            <a:r>
              <a:rPr lang="en-US" sz="1000" smtClean="0">
                <a:solidFill>
                  <a:schemeClr val="bg1"/>
                </a:solidFill>
                <a:latin typeface="+mj-lt"/>
              </a:rPr>
              <a:t>2018 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Objectivity, </a:t>
            </a:r>
            <a:r>
              <a:rPr lang="en-US" sz="1000" dirty="0" smtClean="0">
                <a:solidFill>
                  <a:schemeClr val="bg1"/>
                </a:solidFill>
                <a:latin typeface="+mj-lt"/>
              </a:rPr>
              <a:t>Inc.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72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3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4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5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2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54660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0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61175"/>
            <a:chOff x="0" y="0"/>
            <a:chExt cx="12192000" cy="6861175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12192000" cy="6861175"/>
              <a:chOff x="-9940" y="0"/>
              <a:chExt cx="12201940" cy="686117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-9940" y="0"/>
                <a:ext cx="12201940" cy="6861175"/>
                <a:chOff x="-19879" y="0"/>
                <a:chExt cx="24403879" cy="13722350"/>
              </a:xfrm>
            </p:grpSpPr>
            <p:pic>
              <p:nvPicPr>
                <p:cNvPr id="11" name="Cover.jpg"/>
                <p:cNvPicPr/>
                <p:nvPr/>
              </p:nvPicPr>
              <p:blipFill>
                <a:blip r:embed="rId2">
                  <a:extLst/>
                </a:blip>
                <a:srcRect l="50769"/>
                <a:stretch>
                  <a:fillRect/>
                </a:stretch>
              </p:blipFill>
              <p:spPr>
                <a:xfrm>
                  <a:off x="7421436" y="0"/>
                  <a:ext cx="11992480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2" name="Cover.jpg"/>
                <p:cNvPicPr/>
                <p:nvPr/>
              </p:nvPicPr>
              <p:blipFill rotWithShape="1">
                <a:blip r:embed="rId2">
                  <a:extLst/>
                </a:blip>
                <a:srcRect l="44837"/>
                <a:stretch/>
              </p:blipFill>
              <p:spPr>
                <a:xfrm>
                  <a:off x="-19879" y="6349"/>
                  <a:ext cx="13437501" cy="13716001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pic>
              <p:nvPicPr>
                <p:cNvPr id="13" name="Cover.jpg"/>
                <p:cNvPicPr/>
                <p:nvPr/>
              </p:nvPicPr>
              <p:blipFill>
                <a:blip r:embed="rId2">
                  <a:extLst/>
                </a:blip>
                <a:srcRect l="78385"/>
                <a:stretch>
                  <a:fillRect/>
                </a:stretch>
              </p:blipFill>
              <p:spPr>
                <a:xfrm>
                  <a:off x="19118689" y="0"/>
                  <a:ext cx="5265311" cy="13716000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</p:grpSp>
          <p:pic>
            <p:nvPicPr>
              <p:cNvPr id="14" name="Objectivity_logo_col.pdf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0326493" y="79980"/>
                <a:ext cx="1852316" cy="795993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527362"/>
              <a:ext cx="12178820" cy="1506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0"/>
            <a:ext cx="12192000" cy="6861175"/>
            <a:chOff x="-19879" y="0"/>
            <a:chExt cx="24403879" cy="13722350"/>
          </a:xfrm>
        </p:grpSpPr>
        <p:pic>
          <p:nvPicPr>
            <p:cNvPr id="15" name="Cover.jpg"/>
            <p:cNvPicPr/>
            <p:nvPr/>
          </p:nvPicPr>
          <p:blipFill>
            <a:blip r:embed="rId2">
              <a:extLst/>
            </a:blip>
            <a:srcRect l="50769"/>
            <a:stretch>
              <a:fillRect/>
            </a:stretch>
          </p:blipFill>
          <p:spPr>
            <a:xfrm>
              <a:off x="7421436" y="0"/>
              <a:ext cx="11992480" cy="137160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Cover.jpg"/>
            <p:cNvPicPr/>
            <p:nvPr/>
          </p:nvPicPr>
          <p:blipFill rotWithShape="1">
            <a:blip r:embed="rId2">
              <a:extLst/>
            </a:blip>
            <a:srcRect l="44837"/>
            <a:stretch/>
          </p:blipFill>
          <p:spPr>
            <a:xfrm>
              <a:off x="-19879" y="6349"/>
              <a:ext cx="13437501" cy="1371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Cover.jpg"/>
            <p:cNvPicPr/>
            <p:nvPr/>
          </p:nvPicPr>
          <p:blipFill>
            <a:blip r:embed="rId2">
              <a:extLst/>
            </a:blip>
            <a:srcRect l="78385"/>
            <a:stretch>
              <a:fillRect/>
            </a:stretch>
          </p:blipFill>
          <p:spPr>
            <a:xfrm>
              <a:off x="19118689" y="0"/>
              <a:ext cx="5265311" cy="13716000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4" name="Objectivity_logo_col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8013" y="79980"/>
            <a:ext cx="1850807" cy="795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2069"/>
            <a:ext cx="12178820" cy="150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-9940" y="0"/>
            <a:ext cx="12201940" cy="6861175"/>
            <a:chOff x="-9940" y="0"/>
            <a:chExt cx="12201940" cy="6861175"/>
          </a:xfrm>
        </p:grpSpPr>
        <p:grpSp>
          <p:nvGrpSpPr>
            <p:cNvPr id="5" name="Group 4"/>
            <p:cNvGrpSpPr/>
            <p:nvPr/>
          </p:nvGrpSpPr>
          <p:grpSpPr>
            <a:xfrm>
              <a:off x="-9940" y="0"/>
              <a:ext cx="12201940" cy="6861175"/>
              <a:chOff x="-19879" y="0"/>
              <a:chExt cx="24403879" cy="13722350"/>
            </a:xfrm>
          </p:grpSpPr>
          <p:pic>
            <p:nvPicPr>
              <p:cNvPr id="6" name="Cover.jpg"/>
              <p:cNvPicPr/>
              <p:nvPr/>
            </p:nvPicPr>
            <p:blipFill>
              <a:blip r:embed="rId2">
                <a:extLst/>
              </a:blip>
              <a:srcRect l="50769"/>
              <a:stretch>
                <a:fillRect/>
              </a:stretch>
            </p:blipFill>
            <p:spPr>
              <a:xfrm>
                <a:off x="7421436" y="0"/>
                <a:ext cx="11992480" cy="137160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7" name="Cover.jpg"/>
              <p:cNvPicPr/>
              <p:nvPr/>
            </p:nvPicPr>
            <p:blipFill rotWithShape="1">
              <a:blip r:embed="rId2">
                <a:extLst/>
              </a:blip>
              <a:srcRect l="44837"/>
              <a:stretch/>
            </p:blipFill>
            <p:spPr>
              <a:xfrm>
                <a:off x="-19879" y="6349"/>
                <a:ext cx="13437501" cy="13716001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8" name="Cover.jpg"/>
              <p:cNvPicPr/>
              <p:nvPr/>
            </p:nvPicPr>
            <p:blipFill>
              <a:blip r:embed="rId2">
                <a:extLst/>
              </a:blip>
              <a:srcRect l="78385"/>
              <a:stretch>
                <a:fillRect/>
              </a:stretch>
            </p:blipFill>
            <p:spPr>
              <a:xfrm>
                <a:off x="19118689" y="0"/>
                <a:ext cx="5265311" cy="1371600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  <p:pic>
          <p:nvPicPr>
            <p:cNvPr id="9" name="Objectivity_logo_col.pd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328013" y="79980"/>
              <a:ext cx="1850807" cy="795993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4754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D03D-705C-4CD7-9DBA-DC7347656EC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EE3B-60F4-45B2-8AD4-D7BA3691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  <p:sldLayoutId id="2147483661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Objectivity</a:t>
            </a:r>
            <a:br>
              <a:rPr lang="en-US" dirty="0" smtClean="0"/>
            </a:br>
            <a:r>
              <a:rPr lang="en-US" dirty="0" smtClean="0"/>
              <a:t>JavaULB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ClassBuilder</a:t>
            </a:r>
            <a:r>
              <a:rPr lang="en-US" dirty="0" smtClean="0"/>
              <a:t>: Building Schema from JavaULB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There are a number of ways to define and install schema into an Objectivity/DB federation. </a:t>
            </a:r>
          </a:p>
          <a:p>
            <a:r>
              <a:rPr lang="en-US" sz="1600" dirty="0" smtClean="0"/>
              <a:t>The fastest way is to use the DO query language. </a:t>
            </a:r>
          </a:p>
          <a:p>
            <a:r>
              <a:rPr lang="en-US" sz="1600" dirty="0" smtClean="0"/>
              <a:t>You can also use JavaULB.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com.objy.data.ClassBuilder</a:t>
            </a:r>
            <a:r>
              <a:rPr lang="en-US" sz="1200" dirty="0" smtClean="0"/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cBuilder</a:t>
            </a:r>
            <a:r>
              <a:rPr lang="en-US" sz="1200" dirty="0"/>
              <a:t> </a:t>
            </a:r>
            <a:r>
              <a:rPr lang="en-US" sz="1200" dirty="0" smtClean="0"/>
              <a:t> = </a:t>
            </a:r>
            <a:r>
              <a:rPr lang="en-US" sz="1200" dirty="0"/>
              <a:t>new </a:t>
            </a:r>
            <a:r>
              <a:rPr lang="en-US" sz="1200" dirty="0" err="1"/>
              <a:t>com.objy.data.ClassBuilder</a:t>
            </a:r>
            <a:r>
              <a:rPr lang="en-US" sz="1200" dirty="0"/>
              <a:t>("Person");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/>
              <a:t>, </a:t>
            </a:r>
            <a:r>
              <a:rPr lang="en-US" sz="1200" dirty="0" smtClean="0"/>
              <a:t>"</a:t>
            </a:r>
            <a:r>
              <a:rPr lang="en-US" sz="1200" dirty="0" err="1"/>
              <a:t>FirstName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 smtClean="0"/>
              <a:t>, "</a:t>
            </a:r>
            <a:r>
              <a:rPr lang="en-US" sz="1200" dirty="0" err="1"/>
              <a:t>LastName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LogicalType.STRING</a:t>
            </a:r>
            <a:r>
              <a:rPr lang="en-US" sz="1200" dirty="0" smtClean="0"/>
              <a:t>, "</a:t>
            </a:r>
            <a:r>
              <a:rPr lang="en-US" sz="1200" dirty="0" err="1"/>
              <a:t>MiddleInitial</a:t>
            </a:r>
            <a:r>
              <a:rPr lang="en-US" sz="1200" dirty="0"/>
              <a:t>");</a:t>
            </a:r>
          </a:p>
          <a:p>
            <a:pPr marL="0" indent="0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cBuilder</a:t>
            </a:r>
            <a:r>
              <a:rPr lang="en-US" sz="1200" dirty="0" err="1" smtClean="0"/>
              <a:t>.addAttribute</a:t>
            </a:r>
            <a:r>
              <a:rPr lang="en-US" sz="1200" dirty="0" smtClean="0"/>
              <a:t>(</a:t>
            </a:r>
            <a:r>
              <a:rPr lang="en-US" sz="1200" dirty="0" err="1" smtClean="0"/>
              <a:t>LogicalType.DATE</a:t>
            </a:r>
            <a:r>
              <a:rPr lang="en-US" sz="1200" dirty="0" smtClean="0"/>
              <a:t>, "</a:t>
            </a:r>
            <a:r>
              <a:rPr lang="en-US" sz="1200" dirty="0"/>
              <a:t>Birthdate");              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</a:p>
          <a:p>
            <a:pPr marL="0" indent="0">
              <a:buNone/>
            </a:pPr>
            <a:r>
              <a:rPr lang="en-US" sz="1200" dirty="0" smtClean="0"/>
              <a:t>// </a:t>
            </a:r>
            <a:r>
              <a:rPr lang="en-US" sz="1200" dirty="0"/>
              <a:t>Actually build the schema representation.</a:t>
            </a:r>
          </a:p>
          <a:p>
            <a:pPr marL="0" indent="0">
              <a:buNone/>
            </a:pPr>
            <a:r>
              <a:rPr lang="en-US" sz="1200" dirty="0" err="1" smtClean="0"/>
              <a:t>com.objy.data.Class</a:t>
            </a:r>
            <a:r>
              <a:rPr lang="en-US" sz="1200" dirty="0" smtClean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cPerson</a:t>
            </a:r>
            <a:r>
              <a:rPr lang="en-US" sz="1200" dirty="0"/>
              <a:t> = </a:t>
            </a:r>
            <a:r>
              <a:rPr lang="en-US" sz="1200" b="1" dirty="0" err="1">
                <a:solidFill>
                  <a:srgbClr val="00B050"/>
                </a:solidFill>
              </a:rPr>
              <a:t>cBuilder</a:t>
            </a:r>
            <a:r>
              <a:rPr lang="en-US" sz="1200" dirty="0" err="1"/>
              <a:t>.build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</a:p>
          <a:p>
            <a:pPr marL="0" indent="0">
              <a:buNone/>
            </a:pPr>
            <a:r>
              <a:rPr lang="en-US" sz="1200" dirty="0" smtClean="0"/>
              <a:t>// </a:t>
            </a:r>
            <a:r>
              <a:rPr lang="en-US" sz="1200" dirty="0"/>
              <a:t>Represent class into the federated database.</a:t>
            </a:r>
          </a:p>
          <a:p>
            <a:pPr marL="0" indent="0">
              <a:buNone/>
            </a:pPr>
            <a:r>
              <a:rPr lang="en-US" sz="1200" dirty="0" err="1" smtClean="0"/>
              <a:t>SchemaProvider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	.</a:t>
            </a:r>
            <a:r>
              <a:rPr lang="en-US" sz="1200" dirty="0" err="1" smtClean="0"/>
              <a:t>getDefaultPersistentProvider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.</a:t>
            </a:r>
            <a:r>
              <a:rPr lang="en-US" sz="1200" dirty="0"/>
              <a:t>represent(</a:t>
            </a:r>
            <a:r>
              <a:rPr lang="en-US" sz="1200" b="1" dirty="0" err="1">
                <a:solidFill>
                  <a:srgbClr val="FF0000"/>
                </a:solidFill>
              </a:rPr>
              <a:t>cPerson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4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com.objy.data.Class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com.objy.data.Class</a:t>
            </a:r>
            <a:r>
              <a:rPr lang="en-US" dirty="0" smtClean="0"/>
              <a:t> is the JavaULB class that “holds” the schema definition for a single Objectivity/DB schema.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// Get the schema definition of the “Person” class from the database.</a:t>
            </a:r>
          </a:p>
          <a:p>
            <a:pPr marL="0" indent="0">
              <a:buNone/>
            </a:pPr>
            <a:r>
              <a:rPr lang="en-US" sz="1800" b="1" dirty="0" err="1" smtClean="0"/>
              <a:t>com.objy.data.Class</a:t>
            </a:r>
            <a:r>
              <a:rPr lang="en-US" sz="1800" dirty="0" smtClean="0"/>
              <a:t> </a:t>
            </a:r>
            <a:r>
              <a:rPr lang="en-US" sz="1800" dirty="0" err="1">
                <a:solidFill>
                  <a:srgbClr val="00B0F0"/>
                </a:solidFill>
              </a:rPr>
              <a:t>cxPerson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= </a:t>
            </a:r>
            <a:r>
              <a:rPr lang="en-US" sz="1800" b="1" dirty="0" err="1" smtClean="0"/>
              <a:t>com.objy.data.Class</a:t>
            </a:r>
            <a:r>
              <a:rPr lang="en-US" sz="1800" dirty="0" err="1" smtClean="0"/>
              <a:t>.</a:t>
            </a:r>
            <a:r>
              <a:rPr lang="en-US" sz="1800" b="1" dirty="0" err="1" smtClean="0">
                <a:solidFill>
                  <a:srgbClr val="00B050"/>
                </a:solidFill>
              </a:rPr>
              <a:t>lookupClass</a:t>
            </a:r>
            <a:r>
              <a:rPr lang="en-US" sz="1800" dirty="0"/>
              <a:t>("</a:t>
            </a:r>
            <a:r>
              <a:rPr lang="en-US" sz="1800" dirty="0">
                <a:solidFill>
                  <a:srgbClr val="FF0000"/>
                </a:solidFill>
              </a:rPr>
              <a:t>Person</a:t>
            </a:r>
            <a:r>
              <a:rPr lang="en-US" sz="1800" dirty="0"/>
              <a:t>");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999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com.objy.data.Attribute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com.objy.data.Attribute</a:t>
            </a:r>
            <a:r>
              <a:rPr lang="en-US" dirty="0" smtClean="0"/>
              <a:t> represents the details of a single attribute within  a class.</a:t>
            </a:r>
          </a:p>
          <a:p>
            <a:r>
              <a:rPr lang="en-US" dirty="0" smtClean="0"/>
              <a:t>Note: </a:t>
            </a:r>
            <a:r>
              <a:rPr lang="en-US" dirty="0" smtClean="0">
                <a:solidFill>
                  <a:srgbClr val="00B0F0"/>
                </a:solidFill>
              </a:rPr>
              <a:t>Variable</a:t>
            </a:r>
            <a:r>
              <a:rPr lang="en-US" dirty="0" smtClean="0"/>
              <a:t> will be explained in a moment…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b="1" dirty="0"/>
              <a:t>Variable v</a:t>
            </a:r>
            <a:r>
              <a:rPr lang="en-US" sz="1600" dirty="0"/>
              <a:t> : </a:t>
            </a:r>
            <a:r>
              <a:rPr lang="en-US" sz="1600" dirty="0" err="1"/>
              <a:t>cxPerson.getAttributes</a:t>
            </a:r>
            <a:r>
              <a:rPr lang="en-US" sz="1600" dirty="0"/>
              <a:t>())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// We must interpret v as an attribute value.</a:t>
            </a:r>
          </a:p>
          <a:p>
            <a:pPr marL="0" indent="0">
              <a:buNone/>
            </a:pPr>
            <a:r>
              <a:rPr lang="en-US" sz="1600" dirty="0"/>
              <a:t>	Attribute </a:t>
            </a:r>
            <a:r>
              <a:rPr lang="en-US" sz="1600" b="1" dirty="0">
                <a:solidFill>
                  <a:srgbClr val="00B050"/>
                </a:solidFill>
              </a:rPr>
              <a:t>at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rgbClr val="00B0F0"/>
                </a:solidFill>
              </a:rPr>
              <a:t>v.attributeValue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err="1">
                <a:solidFill>
                  <a:srgbClr val="00B050"/>
                </a:solidFill>
              </a:rPr>
              <a:t>at.getName</a:t>
            </a:r>
            <a:r>
              <a:rPr lang="en-US" sz="1600" dirty="0"/>
              <a:t>(),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err="1">
                <a:solidFill>
                  <a:srgbClr val="00B050"/>
                </a:solidFill>
              </a:rPr>
              <a:t>at.getAttributeValueSpecification</a:t>
            </a:r>
            <a:r>
              <a:rPr lang="en-US" sz="1600" b="1" dirty="0">
                <a:solidFill>
                  <a:srgbClr val="00B050"/>
                </a:solidFill>
              </a:rPr>
              <a:t>().</a:t>
            </a:r>
            <a:r>
              <a:rPr lang="en-US" sz="1600" b="1" dirty="0" err="1">
                <a:solidFill>
                  <a:srgbClr val="00B050"/>
                </a:solidFill>
              </a:rPr>
              <a:t>getLogicalType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0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“ULB”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“ULB” Stand for “Universal Language Binding”</a:t>
            </a:r>
          </a:p>
          <a:p>
            <a:endParaRPr lang="en-US" dirty="0" smtClean="0"/>
          </a:p>
          <a:p>
            <a:r>
              <a:rPr lang="en-US" dirty="0" smtClean="0"/>
              <a:t>Objectivity/DB is written primarily in C++. </a:t>
            </a:r>
          </a:p>
          <a:p>
            <a:pPr lvl="1"/>
            <a:r>
              <a:rPr lang="en-US" dirty="0" smtClean="0"/>
              <a:t>This makes it very fast.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we need to support other programming languages.</a:t>
            </a:r>
          </a:p>
          <a:p>
            <a:endParaRPr lang="en-US" dirty="0" smtClean="0"/>
          </a:p>
          <a:p>
            <a:r>
              <a:rPr lang="en-US" dirty="0" smtClean="0"/>
              <a:t>The Universal Language Binding allows us to create a new Application Programming Interfaces (APIs) that are all consistent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412558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Universal Language Binding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7947" y="3787073"/>
            <a:ext cx="2872671" cy="7687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Old-Style</a:t>
            </a:r>
          </a:p>
          <a:p>
            <a:pPr algn="ctr"/>
            <a:r>
              <a:rPr lang="en-US"/>
              <a:t>C++ Applications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7948" y="4661012"/>
            <a:ext cx="8688456" cy="605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Objectivity/DB C</a:t>
            </a:r>
            <a:r>
              <a:rPr lang="en-US" dirty="0"/>
              <a:t>++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37753" y="3787073"/>
            <a:ext cx="5628651" cy="7687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Universal Language 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7753" y="2913134"/>
            <a:ext cx="1239021" cy="768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00963" y="2913134"/>
            <a:ext cx="1239021" cy="768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64173" y="2913134"/>
            <a:ext cx="1239021" cy="768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27383" y="2913134"/>
            <a:ext cx="1239021" cy="768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</a:p>
          <a:p>
            <a:pPr algn="ctr"/>
            <a:r>
              <a:rPr lang="en-US" dirty="0" smtClean="0"/>
              <a:t>ULB API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78542" y="2694648"/>
            <a:ext cx="9402945" cy="8092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37752" y="1715510"/>
            <a:ext cx="1239021" cy="768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</a:t>
            </a:r>
            <a:endParaRPr lang="en-US" dirty="0"/>
          </a:p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00963" y="1715510"/>
            <a:ext cx="1239021" cy="768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64173" y="1715510"/>
            <a:ext cx="1239021" cy="7687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27383" y="1715510"/>
            <a:ext cx="1239021" cy="768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???</a:t>
            </a:r>
          </a:p>
          <a:p>
            <a:pPr algn="ctr"/>
            <a:r>
              <a:rPr lang="en-US" dirty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0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TransactionScope: </a:t>
            </a:r>
            <a:r>
              <a:rPr lang="en-US" dirty="0" err="1">
                <a:solidFill>
                  <a:srgbClr val="FF0000"/>
                </a:solidFill>
              </a:rPr>
              <a:t>LockNotGrantedException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certain circumstances Objectivity/DB will not grant a requested lock.</a:t>
            </a:r>
          </a:p>
          <a:p>
            <a:r>
              <a:rPr lang="en-US" dirty="0" smtClean="0"/>
              <a:t>One of those situations is in </a:t>
            </a:r>
            <a:r>
              <a:rPr lang="en-US" u="sng" dirty="0" smtClean="0"/>
              <a:t>preventing</a:t>
            </a:r>
            <a:r>
              <a:rPr lang="en-US" dirty="0" smtClean="0"/>
              <a:t> </a:t>
            </a:r>
            <a:r>
              <a:rPr lang="en-US" u="sng" dirty="0" smtClean="0"/>
              <a:t>deadlocks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 lock is not granted an exception is thrown and must be handled.</a:t>
            </a:r>
          </a:p>
          <a:p>
            <a:endParaRPr lang="en-US" dirty="0" smtClean="0"/>
          </a:p>
          <a:p>
            <a:r>
              <a:rPr lang="en-US" b="1" dirty="0" smtClean="0"/>
              <a:t>You are responsible for handling the termination of your transaction.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TransactionScope: A General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int attemptCount =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oolean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transactionSuccessful = false;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while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(!transactionSuccessful)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try </a:t>
            </a:r>
            <a:r>
              <a:rPr lang="en-US" sz="1400" dirty="0">
                <a:solidFill>
                  <a:srgbClr val="0070C0"/>
                </a:solidFill>
              </a:rPr>
              <a:t>(TransactionScope tx = new TransactionScope</a:t>
            </a:r>
            <a:r>
              <a:rPr lang="en-US" sz="1400" dirty="0" smtClean="0">
                <a:solidFill>
                  <a:srgbClr val="0070C0"/>
                </a:solidFill>
              </a:rPr>
              <a:t>( TransactionMode.READ_UPDATE</a:t>
            </a:r>
            <a:r>
              <a:rPr lang="en-US" sz="1400" dirty="0">
                <a:solidFill>
                  <a:srgbClr val="0070C0"/>
                </a:solidFill>
              </a:rPr>
              <a:t>))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marL="914400" lvl="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// Do the work here…</a:t>
            </a:r>
          </a:p>
          <a:p>
            <a:pPr marL="914400" lvl="2" indent="0">
              <a:buNone/>
            </a:pPr>
            <a:endParaRPr lang="en-US" sz="1400" dirty="0"/>
          </a:p>
          <a:p>
            <a:pPr marL="914400" lvl="2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tx.complete();</a:t>
            </a:r>
          </a:p>
          <a:p>
            <a:pPr marL="914400" lvl="2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tx.close();</a:t>
            </a:r>
          </a:p>
          <a:p>
            <a:pPr marL="914400" lvl="2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transactionSuccessful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= true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 marL="914400" lvl="2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 </a:t>
            </a:r>
            <a:r>
              <a:rPr lang="en-US" sz="1400" dirty="0">
                <a:solidFill>
                  <a:srgbClr val="0070C0"/>
                </a:solidFill>
              </a:rPr>
              <a:t>catch</a:t>
            </a:r>
            <a:r>
              <a:rPr lang="en-US" sz="1400" dirty="0" smtClean="0">
                <a:solidFill>
                  <a:srgbClr val="0070C0"/>
                </a:solidFill>
              </a:rPr>
              <a:t>( LockConflictException ice</a:t>
            </a:r>
            <a:r>
              <a:rPr lang="en-US" sz="1400" dirty="0">
                <a:solidFill>
                  <a:srgbClr val="0070C0"/>
                </a:solidFill>
              </a:rPr>
              <a:t>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1400" dirty="0" smtClean="0"/>
              <a:t>try {</a:t>
            </a:r>
          </a:p>
          <a:p>
            <a:pPr marL="1371600" lvl="3" indent="0">
              <a:buNone/>
            </a:pPr>
            <a:r>
              <a:rPr lang="en-US" sz="1400" dirty="0" smtClean="0"/>
              <a:t>Thread.sleep(10 * </a:t>
            </a:r>
            <a:r>
              <a:rPr lang="en-US" sz="1400" dirty="0"/>
              <a:t>attemptCount </a:t>
            </a:r>
            <a:r>
              <a:rPr lang="en-US" sz="1400" dirty="0" smtClean="0"/>
              <a:t>);</a:t>
            </a:r>
          </a:p>
          <a:p>
            <a:pPr marL="914400" lvl="2" indent="0">
              <a:buNone/>
            </a:pPr>
            <a:r>
              <a:rPr lang="en-US" sz="1400" dirty="0" smtClean="0"/>
              <a:t>} </a:t>
            </a:r>
            <a:r>
              <a:rPr lang="en-US" sz="1400" dirty="0"/>
              <a:t>catch</a:t>
            </a:r>
            <a:r>
              <a:rPr lang="en-US" sz="1400" dirty="0" smtClean="0"/>
              <a:t>( InterruptedException </a:t>
            </a:r>
            <a:r>
              <a:rPr lang="en-US" sz="1400" dirty="0"/>
              <a:t>ie) { </a:t>
            </a:r>
            <a:r>
              <a:rPr lang="en-US" sz="1400" dirty="0" smtClean="0"/>
              <a:t>}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 </a:t>
            </a:r>
            <a:r>
              <a:rPr lang="en-US" sz="1400" dirty="0">
                <a:solidFill>
                  <a:srgbClr val="0070C0"/>
                </a:solidFill>
              </a:rPr>
              <a:t>catch (Exception ex) </a:t>
            </a:r>
            <a:r>
              <a:rPr lang="en-US" sz="1400" dirty="0" smtClean="0">
                <a:solidFill>
                  <a:srgbClr val="0070C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1400" dirty="0" smtClean="0"/>
              <a:t>ex.printStackTrace();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}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SchemaProvider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err="1" smtClean="0"/>
              <a:t>SchemaProvider</a:t>
            </a:r>
            <a:r>
              <a:rPr lang="en-US" sz="1800" dirty="0" smtClean="0"/>
              <a:t> class is used to interact with the Objectivity/DB schema.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 err="1" smtClean="0"/>
              <a:t>SchemaProvider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dirty="0" err="1" smtClean="0"/>
              <a:t>getDefaultPersistentProvider</a:t>
            </a:r>
            <a:r>
              <a:rPr lang="en-US" sz="1400" dirty="0" smtClean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/>
              <a:t>refresh(true</a:t>
            </a:r>
            <a:r>
              <a:rPr lang="en-US" sz="1400" dirty="0" smtClean="0"/>
              <a:t>);		// This ensures that you are looking at the latest version of the schema.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/>
              <a:t>SchemaProvider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.</a:t>
            </a:r>
            <a:r>
              <a:rPr lang="en-US" sz="1400" dirty="0" err="1"/>
              <a:t>getDefaultPersistentProvider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 smtClean="0"/>
              <a:t>represent(</a:t>
            </a:r>
            <a:r>
              <a:rPr lang="en-US" sz="1400" b="1" dirty="0" err="1" smtClean="0"/>
              <a:t>cPerson</a:t>
            </a:r>
            <a:r>
              <a:rPr lang="en-US" sz="1400" dirty="0" smtClean="0"/>
              <a:t>);		// This installs a new class definition into the database schema.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SchemaProvider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.</a:t>
            </a:r>
            <a:r>
              <a:rPr lang="en-US" sz="1400" dirty="0" err="1"/>
              <a:t>getDefaultPersistentProvider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</a:t>
            </a:r>
            <a:r>
              <a:rPr lang="en-US" sz="1400" b="1" dirty="0" err="1" smtClean="0"/>
              <a:t>activateEdits</a:t>
            </a:r>
            <a:r>
              <a:rPr lang="en-US" sz="1400" dirty="0" smtClean="0"/>
              <a:t>();		// This activates the schema changes that you’ve installed.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3231193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bjectivityTheme" id="{00AFCD59-A850-4C70-91C4-3D22D88460AC}" vid="{70EF520E-A33C-4430-A9FB-F786B2C6F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ObjectivityTheme</Template>
  <TotalTime>6164</TotalTime>
  <Words>404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ObjectivityTheme</vt:lpstr>
      <vt:lpstr>Objectivity JavaULB</vt:lpstr>
      <vt:lpstr>What is “ULB”</vt:lpstr>
      <vt:lpstr>The Universal Language Binding</vt:lpstr>
      <vt:lpstr>Connection</vt:lpstr>
      <vt:lpstr>TransactionScope</vt:lpstr>
      <vt:lpstr>TransactionScope: LockNotGrantedException</vt:lpstr>
      <vt:lpstr>TransactionScope: A General Model</vt:lpstr>
      <vt:lpstr>Schema</vt:lpstr>
      <vt:lpstr>SchemaProvider</vt:lpstr>
      <vt:lpstr>ClassBuilder: Building Schema from JavaULB</vt:lpstr>
      <vt:lpstr>com.objy.data.Class</vt:lpstr>
      <vt:lpstr>com.objy.data.Attribute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Objectivity JavaULB</dc:title>
  <dc:creator>Daniel</dc:creator>
  <cp:lastModifiedBy>Daniel</cp:lastModifiedBy>
  <cp:revision>28</cp:revision>
  <dcterms:created xsi:type="dcterms:W3CDTF">2020-01-10T20:12:04Z</dcterms:created>
  <dcterms:modified xsi:type="dcterms:W3CDTF">2020-01-15T02:56:55Z</dcterms:modified>
</cp:coreProperties>
</file>