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69" r:id="rId5"/>
    <p:sldId id="270" r:id="rId6"/>
    <p:sldId id="281" r:id="rId7"/>
    <p:sldId id="259" r:id="rId8"/>
    <p:sldId id="278" r:id="rId9"/>
    <p:sldId id="260" r:id="rId10"/>
    <p:sldId id="271" r:id="rId11"/>
    <p:sldId id="261" r:id="rId12"/>
    <p:sldId id="262" r:id="rId13"/>
    <p:sldId id="272" r:id="rId14"/>
    <p:sldId id="273" r:id="rId15"/>
    <p:sldId id="274" r:id="rId16"/>
    <p:sldId id="282" r:id="rId17"/>
    <p:sldId id="279" r:id="rId18"/>
    <p:sldId id="263" r:id="rId19"/>
    <p:sldId id="275" r:id="rId20"/>
    <p:sldId id="276" r:id="rId21"/>
    <p:sldId id="277" r:id="rId22"/>
    <p:sldId id="265" r:id="rId23"/>
    <p:sldId id="280" r:id="rId24"/>
    <p:sldId id="266"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198"/>
    <p:restoredTop sz="76825"/>
  </p:normalViewPr>
  <p:slideViewPr>
    <p:cSldViewPr snapToGrid="0" snapToObjects="1">
      <p:cViewPr varScale="1">
        <p:scale>
          <a:sx n="70" d="100"/>
          <a:sy n="70" d="100"/>
        </p:scale>
        <p:origin x="11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v>RSS</c:v>
          </c:tx>
          <c:spPr>
            <a:ln w="22225">
              <a:solidFill>
                <a:schemeClr val="tx1"/>
              </a:solidFill>
              <a:prstDash val="sysDash"/>
            </a:ln>
          </c:spPr>
          <c:marker>
            <c:symbol val="none"/>
          </c:marker>
          <c:cat>
            <c:numRef>
              <c:f>工作表1!$A$2:$A$13</c:f>
              <c:numCache>
                <c:formatCode>General</c:formatCode>
                <c:ptCount val="12"/>
                <c:pt idx="0">
                  <c:v>1.0</c:v>
                </c:pt>
                <c:pt idx="1">
                  <c:v>2.0</c:v>
                </c:pt>
                <c:pt idx="3">
                  <c:v>4.0</c:v>
                </c:pt>
                <c:pt idx="7">
                  <c:v>8.0</c:v>
                </c:pt>
                <c:pt idx="11">
                  <c:v>12.0</c:v>
                </c:pt>
              </c:numCache>
            </c:numRef>
          </c:cat>
          <c:val>
            <c:numRef>
              <c:f>工作表1!$B$2:$B$13</c:f>
              <c:numCache>
                <c:formatCode>General</c:formatCode>
                <c:ptCount val="12"/>
                <c:pt idx="0">
                  <c:v>100234.0</c:v>
                </c:pt>
                <c:pt idx="1">
                  <c:v>199899.0</c:v>
                </c:pt>
                <c:pt idx="2">
                  <c:v>292932.0</c:v>
                </c:pt>
                <c:pt idx="3">
                  <c:v>385965.0</c:v>
                </c:pt>
                <c:pt idx="4">
                  <c:v>462559.25</c:v>
                </c:pt>
                <c:pt idx="5">
                  <c:v>539153.5</c:v>
                </c:pt>
                <c:pt idx="6">
                  <c:v>615747.75</c:v>
                </c:pt>
                <c:pt idx="7">
                  <c:v>692342.0</c:v>
                </c:pt>
                <c:pt idx="8">
                  <c:v>752379.06165975</c:v>
                </c:pt>
                <c:pt idx="9">
                  <c:v>812416.1233194983</c:v>
                </c:pt>
                <c:pt idx="10">
                  <c:v>872453.1849792465</c:v>
                </c:pt>
                <c:pt idx="11">
                  <c:v>932490.246639</c:v>
                </c:pt>
              </c:numCache>
            </c:numRef>
          </c:val>
          <c:smooth val="0"/>
        </c:ser>
        <c:ser>
          <c:idx val="1"/>
          <c:order val="1"/>
          <c:tx>
            <c:v>RFS</c:v>
          </c:tx>
          <c:spPr>
            <a:ln w="22225">
              <a:solidFill>
                <a:schemeClr val="tx1"/>
              </a:solidFill>
              <a:prstDash val="sysDot"/>
            </a:ln>
          </c:spPr>
          <c:marker>
            <c:symbol val="none"/>
          </c:marker>
          <c:cat>
            <c:numRef>
              <c:f>工作表1!$A$2:$A$13</c:f>
              <c:numCache>
                <c:formatCode>General</c:formatCode>
                <c:ptCount val="12"/>
                <c:pt idx="0">
                  <c:v>1.0</c:v>
                </c:pt>
                <c:pt idx="1">
                  <c:v>2.0</c:v>
                </c:pt>
                <c:pt idx="3">
                  <c:v>4.0</c:v>
                </c:pt>
                <c:pt idx="7">
                  <c:v>8.0</c:v>
                </c:pt>
                <c:pt idx="11">
                  <c:v>12.0</c:v>
                </c:pt>
              </c:numCache>
            </c:numRef>
          </c:cat>
          <c:val>
            <c:numRef>
              <c:f>工作表1!$C$2:$C$13</c:f>
              <c:numCache>
                <c:formatCode>General</c:formatCode>
                <c:ptCount val="12"/>
                <c:pt idx="0">
                  <c:v>100734.0</c:v>
                </c:pt>
                <c:pt idx="1">
                  <c:v>200023.0</c:v>
                </c:pt>
                <c:pt idx="2">
                  <c:v>296667.5</c:v>
                </c:pt>
                <c:pt idx="3">
                  <c:v>393312.0</c:v>
                </c:pt>
                <c:pt idx="4">
                  <c:v>477569.5</c:v>
                </c:pt>
                <c:pt idx="5">
                  <c:v>561827.0</c:v>
                </c:pt>
                <c:pt idx="6">
                  <c:v>646084.5</c:v>
                </c:pt>
                <c:pt idx="7">
                  <c:v>730342.0</c:v>
                </c:pt>
                <c:pt idx="8">
                  <c:v>788079.75</c:v>
                </c:pt>
                <c:pt idx="9">
                  <c:v>845817.5</c:v>
                </c:pt>
                <c:pt idx="10">
                  <c:v>903555.25</c:v>
                </c:pt>
                <c:pt idx="11">
                  <c:v>961293.0</c:v>
                </c:pt>
              </c:numCache>
            </c:numRef>
          </c:val>
          <c:smooth val="0"/>
        </c:ser>
        <c:ser>
          <c:idx val="2"/>
          <c:order val="2"/>
          <c:tx>
            <c:v>RCS</c:v>
          </c:tx>
          <c:spPr>
            <a:ln w="22225">
              <a:solidFill>
                <a:schemeClr val="tx1"/>
              </a:solidFill>
            </a:ln>
          </c:spPr>
          <c:marker>
            <c:symbol val="none"/>
          </c:marker>
          <c:cat>
            <c:numRef>
              <c:f>工作表1!$A$2:$A$13</c:f>
              <c:numCache>
                <c:formatCode>General</c:formatCode>
                <c:ptCount val="12"/>
                <c:pt idx="0">
                  <c:v>1.0</c:v>
                </c:pt>
                <c:pt idx="1">
                  <c:v>2.0</c:v>
                </c:pt>
                <c:pt idx="3">
                  <c:v>4.0</c:v>
                </c:pt>
                <c:pt idx="7">
                  <c:v>8.0</c:v>
                </c:pt>
                <c:pt idx="11">
                  <c:v>12.0</c:v>
                </c:pt>
              </c:numCache>
            </c:numRef>
          </c:cat>
          <c:val>
            <c:numRef>
              <c:f>工作表1!$D$2:$D$13</c:f>
              <c:numCache>
                <c:formatCode>General</c:formatCode>
                <c:ptCount val="12"/>
                <c:pt idx="0">
                  <c:v>101234.0</c:v>
                </c:pt>
                <c:pt idx="1">
                  <c:v>200312.0</c:v>
                </c:pt>
                <c:pt idx="2">
                  <c:v>304796.5</c:v>
                </c:pt>
                <c:pt idx="3">
                  <c:v>409281.0</c:v>
                </c:pt>
                <c:pt idx="4">
                  <c:v>500238.75</c:v>
                </c:pt>
                <c:pt idx="5">
                  <c:v>591196.5</c:v>
                </c:pt>
                <c:pt idx="6">
                  <c:v>682154.25</c:v>
                </c:pt>
                <c:pt idx="7">
                  <c:v>773112.0</c:v>
                </c:pt>
                <c:pt idx="8">
                  <c:v>831375.143135</c:v>
                </c:pt>
                <c:pt idx="9">
                  <c:v>889638.2862699989</c:v>
                </c:pt>
                <c:pt idx="10">
                  <c:v>947901.429405</c:v>
                </c:pt>
                <c:pt idx="11">
                  <c:v>1.00616457254E6</c:v>
                </c:pt>
              </c:numCache>
            </c:numRef>
          </c:val>
          <c:smooth val="0"/>
        </c:ser>
        <c:dLbls>
          <c:showLegendKey val="0"/>
          <c:showVal val="0"/>
          <c:showCatName val="0"/>
          <c:showSerName val="0"/>
          <c:showPercent val="0"/>
          <c:showBubbleSize val="0"/>
        </c:dLbls>
        <c:smooth val="0"/>
        <c:axId val="2120624912"/>
        <c:axId val="2120351008"/>
      </c:lineChart>
      <c:catAx>
        <c:axId val="2120624912"/>
        <c:scaling>
          <c:orientation val="minMax"/>
        </c:scaling>
        <c:delete val="0"/>
        <c:axPos val="b"/>
        <c:title>
          <c:tx>
            <c:rich>
              <a:bodyPr/>
              <a:lstStyle/>
              <a:p>
                <a:pPr>
                  <a:defRPr/>
                </a:pPr>
                <a:r>
                  <a:rPr lang="en-US" altLang="zh-CN"/>
                  <a:t>Amount of Redis</a:t>
                </a:r>
                <a:r>
                  <a:rPr lang="en-US" altLang="zh-CN" baseline="0"/>
                  <a:t> Instances</a:t>
                </a:r>
                <a:endParaRPr lang="zh-CN" altLang="en-US"/>
              </a:p>
            </c:rich>
          </c:tx>
          <c:layout/>
          <c:overlay val="0"/>
        </c:title>
        <c:numFmt formatCode="General" sourceLinked="1"/>
        <c:majorTickMark val="out"/>
        <c:minorTickMark val="none"/>
        <c:tickLblPos val="nextTo"/>
        <c:crossAx val="2120351008"/>
        <c:crosses val="autoZero"/>
        <c:auto val="1"/>
        <c:lblAlgn val="ctr"/>
        <c:lblOffset val="100"/>
        <c:noMultiLvlLbl val="0"/>
      </c:catAx>
      <c:valAx>
        <c:axId val="2120351008"/>
        <c:scaling>
          <c:orientation val="minMax"/>
          <c:max val="1.1E6"/>
          <c:min val="50000.0"/>
        </c:scaling>
        <c:delete val="0"/>
        <c:axPos val="l"/>
        <c:majorGridlines/>
        <c:title>
          <c:tx>
            <c:rich>
              <a:bodyPr rot="-5400000" vert="horz"/>
              <a:lstStyle/>
              <a:p>
                <a:pPr>
                  <a:defRPr/>
                </a:pPr>
                <a:r>
                  <a:rPr lang="en-US" altLang="zh-CN"/>
                  <a:t>Throughput (Reuqests</a:t>
                </a:r>
                <a:r>
                  <a:rPr lang="en-US" altLang="zh-CN" baseline="0"/>
                  <a:t> per second)</a:t>
                </a:r>
                <a:endParaRPr lang="zh-CN" altLang="en-US"/>
              </a:p>
            </c:rich>
          </c:tx>
          <c:layout/>
          <c:overlay val="0"/>
        </c:title>
        <c:numFmt formatCode="General" sourceLinked="1"/>
        <c:majorTickMark val="out"/>
        <c:minorTickMark val="none"/>
        <c:tickLblPos val="nextTo"/>
        <c:crossAx val="2120624912"/>
        <c:crosses val="autoZero"/>
        <c:crossBetween val="between"/>
      </c:valAx>
    </c:plotArea>
    <c:legend>
      <c:legendPos val="r"/>
      <c:layout/>
      <c:overlay val="1"/>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55B4E-E2CC-1646-9C8C-B1E8A8BF36A7}" type="datetimeFigureOut">
              <a:rPr lang="en-US" smtClean="0"/>
              <a:t>9/12/15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A9DD7-27C3-254B-9110-D26C5B5042C5}" type="slidenum">
              <a:rPr lang="en-US" smtClean="0"/>
              <a:t>‹#›</a:t>
            </a:fld>
            <a:endParaRPr lang="en-US"/>
          </a:p>
        </p:txBody>
      </p:sp>
    </p:spTree>
    <p:extLst>
      <p:ext uri="{BB962C8B-B14F-4D97-AF65-F5344CB8AC3E}">
        <p14:creationId xmlns:p14="http://schemas.microsoft.com/office/powerpoint/2010/main" val="255789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3A9DD7-27C3-254B-9110-D26C5B5042C5}" type="slidenum">
              <a:rPr lang="en-US" smtClean="0"/>
              <a:t>1</a:t>
            </a:fld>
            <a:endParaRPr lang="en-US"/>
          </a:p>
        </p:txBody>
      </p:sp>
    </p:spTree>
    <p:extLst>
      <p:ext uri="{BB962C8B-B14F-4D97-AF65-F5344CB8AC3E}">
        <p14:creationId xmlns:p14="http://schemas.microsoft.com/office/powerpoint/2010/main" val="588219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1	100234	100734	101234</a:t>
            </a:r>
          </a:p>
          <a:p>
            <a:r>
              <a:rPr lang="en-US" sz="1200" kern="1200" dirty="0" smtClean="0">
                <a:solidFill>
                  <a:schemeClr val="tx1"/>
                </a:solidFill>
                <a:latin typeface="+mn-lt"/>
                <a:ea typeface="+mn-ea"/>
                <a:cs typeface="+mn-cs"/>
              </a:rPr>
              <a:t>2	199899	200023	200312</a:t>
            </a:r>
          </a:p>
          <a:p>
            <a:r>
              <a:rPr lang="en-US" sz="1200" kern="1200" dirty="0" smtClean="0">
                <a:solidFill>
                  <a:schemeClr val="tx1"/>
                </a:solidFill>
                <a:latin typeface="+mn-lt"/>
                <a:ea typeface="+mn-ea"/>
                <a:cs typeface="+mn-cs"/>
              </a:rPr>
              <a:t>4	385965	393312	409281</a:t>
            </a:r>
          </a:p>
          <a:p>
            <a:r>
              <a:rPr lang="en-US" sz="1200" kern="1200" dirty="0" smtClean="0">
                <a:solidFill>
                  <a:schemeClr val="tx1"/>
                </a:solidFill>
                <a:latin typeface="+mn-lt"/>
                <a:ea typeface="+mn-ea"/>
                <a:cs typeface="+mn-cs"/>
              </a:rPr>
              <a:t>8	692342	730342	773112</a:t>
            </a:r>
          </a:p>
          <a:p>
            <a:r>
              <a:rPr lang="en-US" sz="1200" kern="1200" dirty="0" smtClean="0">
                <a:solidFill>
                  <a:schemeClr val="tx1"/>
                </a:solidFill>
                <a:latin typeface="+mn-lt"/>
                <a:ea typeface="+mn-ea"/>
                <a:cs typeface="+mn-cs"/>
              </a:rPr>
              <a:t>12	932490	961293	1006164</a:t>
            </a:r>
          </a:p>
          <a:p>
            <a:endParaRPr lang="en-US" dirty="0"/>
          </a:p>
        </p:txBody>
      </p:sp>
      <p:sp>
        <p:nvSpPr>
          <p:cNvPr id="4" name="Slide Number Placeholder 3"/>
          <p:cNvSpPr>
            <a:spLocks noGrp="1"/>
          </p:cNvSpPr>
          <p:nvPr>
            <p:ph type="sldNum" sz="quarter" idx="10"/>
          </p:nvPr>
        </p:nvSpPr>
        <p:spPr/>
        <p:txBody>
          <a:bodyPr/>
          <a:lstStyle/>
          <a:p>
            <a:fld id="{523A9DD7-27C3-254B-9110-D26C5B5042C5}" type="slidenum">
              <a:rPr lang="en-US" smtClean="0"/>
              <a:t>21</a:t>
            </a:fld>
            <a:endParaRPr lang="en-US"/>
          </a:p>
        </p:txBody>
      </p:sp>
    </p:spTree>
    <p:extLst>
      <p:ext uri="{BB962C8B-B14F-4D97-AF65-F5344CB8AC3E}">
        <p14:creationId xmlns:p14="http://schemas.microsoft.com/office/powerpoint/2010/main" val="78838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i="0" dirty="0" smtClean="0"/>
              <a:t>1 </a:t>
            </a:r>
            <a:r>
              <a:rPr lang="en-US" sz="1200" b="0" i="0" kern="1200" dirty="0" smtClean="0">
                <a:solidFill>
                  <a:schemeClr val="tx1"/>
                </a:solidFill>
                <a:effectLst/>
                <a:latin typeface="+mn-lt"/>
                <a:ea typeface="+mn-ea"/>
                <a:cs typeface="+mn-cs"/>
              </a:rPr>
              <a:t>The system architecture consists of a set of logical front-end or network nodes and a set of back-end or data nodes connected by a switch, and a load balancing component. A combination of TCP routing and Domain Name Server (DNS) techniques are used t o balance the load across the front-end nodes that run the Web (</a:t>
            </a:r>
            <a:r>
              <a:rPr lang="en-US" sz="1200" b="0" i="0" kern="1200" dirty="0" err="1" smtClean="0">
                <a:solidFill>
                  <a:schemeClr val="tx1"/>
                </a:solidFill>
                <a:effectLst/>
                <a:latin typeface="+mn-lt"/>
                <a:ea typeface="+mn-ea"/>
                <a:cs typeface="+mn-cs"/>
              </a:rPr>
              <a:t>httpd</a:t>
            </a:r>
            <a:r>
              <a:rPr lang="en-US" sz="1200" b="0" i="0" kern="1200" dirty="0" smtClean="0">
                <a:solidFill>
                  <a:schemeClr val="tx1"/>
                </a:solidFill>
                <a:effectLst/>
                <a:latin typeface="+mn-lt"/>
                <a:ea typeface="+mn-ea"/>
                <a:cs typeface="+mn-cs"/>
              </a:rPr>
              <a:t>) daemons. </a:t>
            </a:r>
            <a:endParaRPr lang="en-US" b="0" i="0" dirty="0" smtClean="0">
              <a:effectLst/>
            </a:endParaRPr>
          </a:p>
          <a:p>
            <a:endParaRPr lang="en-US" b="0" i="0" dirty="0"/>
          </a:p>
        </p:txBody>
      </p:sp>
      <p:sp>
        <p:nvSpPr>
          <p:cNvPr id="4" name="Slide Number Placeholder 3"/>
          <p:cNvSpPr>
            <a:spLocks noGrp="1"/>
          </p:cNvSpPr>
          <p:nvPr>
            <p:ph type="sldNum" sz="quarter" idx="10"/>
          </p:nvPr>
        </p:nvSpPr>
        <p:spPr/>
        <p:txBody>
          <a:bodyPr/>
          <a:lstStyle/>
          <a:p>
            <a:fld id="{523A9DD7-27C3-254B-9110-D26C5B5042C5}" type="slidenum">
              <a:rPr lang="en-US" smtClean="0"/>
              <a:t>7</a:t>
            </a:fld>
            <a:endParaRPr lang="en-US"/>
          </a:p>
        </p:txBody>
      </p:sp>
    </p:spTree>
    <p:extLst>
      <p:ext uri="{BB962C8B-B14F-4D97-AF65-F5344CB8AC3E}">
        <p14:creationId xmlns:p14="http://schemas.microsoft.com/office/powerpoint/2010/main" val="126623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10"/>
          </p:nvPr>
        </p:nvSpPr>
        <p:spPr/>
        <p:txBody>
          <a:bodyPr/>
          <a:lstStyle/>
          <a:p>
            <a:fld id="{523A9DD7-27C3-254B-9110-D26C5B5042C5}" type="slidenum">
              <a:rPr lang="en-US" smtClean="0"/>
              <a:t>8</a:t>
            </a:fld>
            <a:endParaRPr lang="en-US"/>
          </a:p>
        </p:txBody>
      </p:sp>
    </p:spTree>
    <p:extLst>
      <p:ext uri="{BB962C8B-B14F-4D97-AF65-F5344CB8AC3E}">
        <p14:creationId xmlns:p14="http://schemas.microsoft.com/office/powerpoint/2010/main" val="1795519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 When a packet arrives at the NIC. It is dispatched to one of the receive queues inside the NIC according to the NIC configuration. Each receive queue is usually bound to a CPU core so that packets in that queue are always processed within one CPU core, in order to avoid cache misses and CPU switches (which is also known as connection locality).</a:t>
            </a:r>
            <a:endParaRPr lang="zh-CN" altLang="en-US" dirty="0" smtClean="0"/>
          </a:p>
          <a:p>
            <a:endParaRPr lang="zh-CN" altLang="en-US" dirty="0" smtClean="0"/>
          </a:p>
          <a:p>
            <a:r>
              <a:rPr lang="en-US" dirty="0" smtClean="0"/>
              <a:t>STEP 2. At regular time intervals, the NIC triggers an interrupt to the operating </a:t>
            </a:r>
            <a:r>
              <a:rPr lang="en-US" dirty="0" err="1" smtClean="0"/>
              <a:t>sytem</a:t>
            </a:r>
            <a:r>
              <a:rPr lang="en-US" dirty="0" smtClean="0"/>
              <a:t>, and the NIC driver polls the receive queue, reads the packets and stores its contents in a </a:t>
            </a:r>
            <a:r>
              <a:rPr lang="en-US" dirty="0" err="1" smtClean="0"/>
              <a:t>sk_buff</a:t>
            </a:r>
            <a:r>
              <a:rPr lang="en-US" dirty="0" smtClean="0"/>
              <a:t> structure. If some software load balancing features (e.g. RFS) are enabled, the packet will be put in a certain CPU core according to its quintuple (source IP, source port, destination IP, destination port, transport layer protocol). Otherwise it will be processed simply on the IP layer. </a:t>
            </a:r>
            <a:endParaRPr lang="zh-CN" altLang="en-US" dirty="0" smtClean="0"/>
          </a:p>
          <a:p>
            <a:endParaRPr lang="zh-CN" altLang="en-US" dirty="0" smtClean="0"/>
          </a:p>
          <a:p>
            <a:r>
              <a:rPr lang="en-US" dirty="0" smtClean="0"/>
              <a:t>STEP 3. The IP layer function is called to process the packet, and extract its routing information. If this computer is the destination of the packet, it will stay. Otherwise, it will be forwarded out. </a:t>
            </a:r>
            <a:endParaRPr lang="zh-CN" altLang="en-US" dirty="0" smtClean="0"/>
          </a:p>
          <a:p>
            <a:endParaRPr lang="zh-CN" altLang="en-US" dirty="0" smtClean="0"/>
          </a:p>
          <a:p>
            <a:r>
              <a:rPr lang="en-US" dirty="0" smtClean="0"/>
              <a:t>STEP 4. Many web requests take TCP as the transport layer protocol. The TCP layer extracts the TCP header of a packet, deals with the packet’s connection state and transport sequence. It determines which socket matches the packet and the packet is finally put in the receive queue of that socket.</a:t>
            </a:r>
            <a:endParaRPr lang="zh-CN" altLang="en-US" dirty="0" smtClean="0"/>
          </a:p>
          <a:p>
            <a:endParaRPr lang="zh-CN" altLang="en-US" dirty="0" smtClean="0"/>
          </a:p>
          <a:p>
            <a:r>
              <a:rPr lang="en-US" dirty="0" smtClean="0"/>
              <a:t>STEP 5. The data receiving process of the web server applications calls socket-related functions to receive the data, and the data are then copied from the kernel space to the user space. </a:t>
            </a:r>
            <a:endParaRPr lang="en-US" dirty="0"/>
          </a:p>
        </p:txBody>
      </p:sp>
      <p:sp>
        <p:nvSpPr>
          <p:cNvPr id="4" name="Slide Number Placeholder 3"/>
          <p:cNvSpPr>
            <a:spLocks noGrp="1"/>
          </p:cNvSpPr>
          <p:nvPr>
            <p:ph type="sldNum" sz="quarter" idx="10"/>
          </p:nvPr>
        </p:nvSpPr>
        <p:spPr/>
        <p:txBody>
          <a:bodyPr/>
          <a:lstStyle/>
          <a:p>
            <a:fld id="{523A9DD7-27C3-254B-9110-D26C5B5042C5}" type="slidenum">
              <a:rPr lang="en-US" smtClean="0"/>
              <a:t>10</a:t>
            </a:fld>
            <a:endParaRPr lang="en-US"/>
          </a:p>
        </p:txBody>
      </p:sp>
    </p:spTree>
    <p:extLst>
      <p:ext uri="{BB962C8B-B14F-4D97-AF65-F5344CB8AC3E}">
        <p14:creationId xmlns:p14="http://schemas.microsoft.com/office/powerpoint/2010/main" val="2081362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gn="l" fontAlgn="base"/>
            <a:r>
              <a:rPr lang="en-US" sz="1200" b="0" i="1" u="none" strike="noStrike" kern="1200" smtClean="0">
                <a:solidFill>
                  <a:schemeClr val="tx1"/>
                </a:solidFill>
                <a:effectLst>
                  <a:outerShdw sx="0" sy="0">
                    <a:srgbClr val="000000"/>
                  </a:outerShdw>
                </a:effectLst>
                <a:latin typeface="+mn-lt"/>
                <a:ea typeface="+mn-ea"/>
                <a:cs typeface="+mn-cs"/>
              </a:rPr>
              <a:t>RPS</a:t>
            </a:r>
            <a:r>
              <a:rPr lang="en-US" sz="1200" b="0" i="1" u="none" strike="noStrike" kern="1200" baseline="0" smtClean="0">
                <a:solidFill>
                  <a:schemeClr val="tx1"/>
                </a:solidFill>
                <a:effectLst>
                  <a:outerShdw sx="0" sy="0">
                    <a:srgbClr val="000000"/>
                  </a:outerShdw>
                </a:effectLst>
                <a:latin typeface="+mn-lt"/>
                <a:ea typeface="+mn-ea"/>
                <a:cs typeface="+mn-cs"/>
              </a:rPr>
              <a:t> RFS </a:t>
            </a:r>
            <a:r>
              <a:rPr lang="en-US" sz="1200" kern="1200" smtClean="0">
                <a:solidFill>
                  <a:schemeClr val="tx1"/>
                </a:solidFill>
                <a:effectLst/>
                <a:latin typeface="+mn-lt"/>
                <a:ea typeface="+mn-ea"/>
                <a:cs typeface="+mn-cs"/>
              </a:rPr>
              <a:t>Tom Herbert</a:t>
            </a:r>
            <a:endParaRPr lang="en-US" sz="1200" b="0" i="1" u="none" strike="noStrike" kern="1200" dirty="0" smtClean="0">
              <a:solidFill>
                <a:schemeClr val="tx1"/>
              </a:solidFill>
              <a:effectLst>
                <a:outerShdw sx="0" sy="0">
                  <a:srgbClr val="000000"/>
                </a:outerShdw>
              </a:effectLst>
              <a:latin typeface="+mn-lt"/>
              <a:ea typeface="+mn-ea"/>
              <a:cs typeface="+mn-cs"/>
            </a:endParaRPr>
          </a:p>
        </p:txBody>
      </p:sp>
      <p:sp>
        <p:nvSpPr>
          <p:cNvPr id="4" name="Slide Number Placeholder 3"/>
          <p:cNvSpPr>
            <a:spLocks noGrp="1"/>
          </p:cNvSpPr>
          <p:nvPr>
            <p:ph type="sldNum" sz="quarter" idx="10"/>
          </p:nvPr>
        </p:nvSpPr>
        <p:spPr/>
        <p:txBody>
          <a:bodyPr/>
          <a:lstStyle/>
          <a:p>
            <a:fld id="{523A9DD7-27C3-254B-9110-D26C5B5042C5}" type="slidenum">
              <a:rPr lang="en-US" smtClean="0"/>
              <a:t>11</a:t>
            </a:fld>
            <a:endParaRPr lang="en-US"/>
          </a:p>
        </p:txBody>
      </p:sp>
    </p:spTree>
    <p:extLst>
      <p:ext uri="{BB962C8B-B14F-4D97-AF65-F5344CB8AC3E}">
        <p14:creationId xmlns:p14="http://schemas.microsoft.com/office/powerpoint/2010/main" val="805251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3A9DD7-27C3-254B-9110-D26C5B5042C5}" type="slidenum">
              <a:rPr lang="en-US" smtClean="0"/>
              <a:t>12</a:t>
            </a:fld>
            <a:endParaRPr lang="en-US"/>
          </a:p>
        </p:txBody>
      </p:sp>
    </p:spTree>
    <p:extLst>
      <p:ext uri="{BB962C8B-B14F-4D97-AF65-F5344CB8AC3E}">
        <p14:creationId xmlns:p14="http://schemas.microsoft.com/office/powerpoint/2010/main" val="144874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Soon after the packet arrives, it is put in a NIC receive queue, which is processed later by a CPU core C</a:t>
            </a:r>
            <a:r>
              <a:rPr lang="en-US" sz="1200" kern="1200" baseline="-250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After the packet enters the network stack and before it leaves for the IP layer, if RPS or RFS is enabled, the packet will be put to a packet queue residing on a CPU core C</a:t>
            </a:r>
            <a:r>
              <a:rPr lang="en-US" sz="1200" kern="1200" baseline="-25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packet is finally copied from the kernel space to the web server process in the user space, which may be running on a CPU core C</a:t>
            </a:r>
            <a:r>
              <a:rPr lang="en-US" sz="1200" kern="1200" baseline="-25000" dirty="0" smtClean="0">
                <a:solidFill>
                  <a:schemeClr val="tx1"/>
                </a:solidFill>
                <a:effectLst/>
                <a:latin typeface="+mn-lt"/>
                <a:ea typeface="+mn-ea"/>
                <a:cs typeface="+mn-cs"/>
              </a:rPr>
              <a:t>3</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23A9DD7-27C3-254B-9110-D26C5B5042C5}" type="slidenum">
              <a:rPr lang="en-US" smtClean="0"/>
              <a:t>15</a:t>
            </a:fld>
            <a:endParaRPr lang="en-US"/>
          </a:p>
        </p:txBody>
      </p:sp>
    </p:spTree>
    <p:extLst>
      <p:ext uri="{BB962C8B-B14F-4D97-AF65-F5344CB8AC3E}">
        <p14:creationId xmlns:p14="http://schemas.microsoft.com/office/powerpoint/2010/main" val="62299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AutoNum type="arabicParenR"/>
            </a:pPr>
            <a:r>
              <a:rPr lang="en-US" sz="1200" kern="1200" dirty="0" smtClean="0">
                <a:solidFill>
                  <a:schemeClr val="tx1"/>
                </a:solidFill>
                <a:effectLst/>
                <a:latin typeface="+mn-lt"/>
                <a:ea typeface="+mn-ea"/>
                <a:cs typeface="+mn-cs"/>
              </a:rPr>
              <a:t>Packet Sending:</a:t>
            </a:r>
            <a:endParaRPr lang="zh-CN" altLang="en-US" sz="1200" kern="1200" dirty="0" smtClean="0">
              <a:solidFill>
                <a:schemeClr val="tx1"/>
              </a:solidFill>
              <a:effectLst/>
              <a:latin typeface="+mn-lt"/>
              <a:ea typeface="+mn-ea"/>
              <a:cs typeface="+mn-cs"/>
            </a:endParaRPr>
          </a:p>
          <a:p>
            <a:pPr marL="228600" lvl="0" indent="-228600">
              <a:buAutoNum type="circleNumDbPlain"/>
            </a:pPr>
            <a:r>
              <a:rPr lang="en-US" sz="1200" kern="1200" dirty="0" smtClean="0">
                <a:solidFill>
                  <a:schemeClr val="tx1"/>
                </a:solidFill>
                <a:effectLst/>
                <a:latin typeface="+mn-lt"/>
                <a:ea typeface="+mn-ea"/>
                <a:cs typeface="+mn-cs"/>
              </a:rPr>
              <a:t>A request is sent out by the web server through the socket.</a:t>
            </a:r>
            <a:endParaRPr lang="zh-CN" altLang="en-US" sz="1200" kern="1200" dirty="0" smtClean="0">
              <a:solidFill>
                <a:schemeClr val="tx1"/>
              </a:solidFill>
              <a:effectLst/>
              <a:latin typeface="+mn-lt"/>
              <a:ea typeface="+mn-ea"/>
              <a:cs typeface="+mn-cs"/>
            </a:endParaRPr>
          </a:p>
          <a:p>
            <a:pPr marL="228600" lvl="0" indent="-228600">
              <a:buAutoNum type="circleNumDbPlain"/>
            </a:pPr>
            <a:r>
              <a:rPr lang="en-US" sz="1200" kern="1200" dirty="0" smtClean="0">
                <a:solidFill>
                  <a:schemeClr val="tx1"/>
                </a:solidFill>
                <a:effectLst/>
                <a:latin typeface="+mn-lt"/>
                <a:ea typeface="+mn-ea"/>
                <a:cs typeface="+mn-cs"/>
              </a:rPr>
              <a:t>The CPU Selection feature stores the current CPU core in the sock structure.</a:t>
            </a:r>
            <a:endParaRPr lang="zh-CN" altLang="en-US" sz="1200" kern="1200" dirty="0" smtClean="0">
              <a:solidFill>
                <a:schemeClr val="tx1"/>
              </a:solidFill>
              <a:effectLst/>
              <a:latin typeface="+mn-lt"/>
              <a:ea typeface="+mn-ea"/>
              <a:cs typeface="+mn-cs"/>
            </a:endParaRPr>
          </a:p>
          <a:p>
            <a:pPr marL="228600" lvl="0" indent="-228600">
              <a:buAutoNum type="circleNumDbPlain"/>
            </a:pPr>
            <a:r>
              <a:rPr lang="en-US" sz="1200" kern="1200" dirty="0" smtClean="0">
                <a:solidFill>
                  <a:schemeClr val="tx1"/>
                </a:solidFill>
                <a:effectLst/>
                <a:latin typeface="+mn-lt"/>
                <a:ea typeface="+mn-ea"/>
                <a:cs typeface="+mn-cs"/>
              </a:rPr>
              <a:t>The packet is sent out as normal.</a:t>
            </a:r>
            <a:endParaRPr lang="zh-CN" altLang="en-US" sz="1200" kern="1200" dirty="0" smtClean="0">
              <a:solidFill>
                <a:schemeClr val="tx1"/>
              </a:solidFill>
              <a:effectLst/>
              <a:latin typeface="+mn-lt"/>
              <a:ea typeface="+mn-ea"/>
              <a:cs typeface="+mn-cs"/>
            </a:endParaRPr>
          </a:p>
          <a:p>
            <a:pPr marL="0" lvl="0" indent="0">
              <a:buNone/>
            </a:pPr>
            <a:r>
              <a:rPr lang="en-US" sz="1200" kern="1200" dirty="0" smtClean="0">
                <a:solidFill>
                  <a:schemeClr val="tx1"/>
                </a:solidFill>
                <a:effectLst/>
                <a:latin typeface="+mn-lt"/>
                <a:ea typeface="+mn-ea"/>
                <a:cs typeface="+mn-cs"/>
              </a:rPr>
              <a:t>2)Packet Receiving:</a:t>
            </a:r>
            <a:endParaRPr lang="zh-CN" altLang="en-US" sz="1200" kern="1200" dirty="0" smtClean="0">
              <a:solidFill>
                <a:schemeClr val="tx1"/>
              </a:solidFill>
              <a:effectLst/>
              <a:latin typeface="+mn-lt"/>
              <a:ea typeface="+mn-ea"/>
              <a:cs typeface="+mn-cs"/>
            </a:endParaRPr>
          </a:p>
          <a:p>
            <a:pPr marL="0" lvl="0" indent="0">
              <a:buNone/>
            </a:pPr>
            <a:r>
              <a:rPr lang="en-US" sz="1200" kern="1200" dirty="0" smtClean="0">
                <a:solidFill>
                  <a:schemeClr val="tx1"/>
                </a:solidFill>
                <a:effectLst/>
                <a:latin typeface="+mn-lt"/>
                <a:ea typeface="+mn-ea"/>
                <a:cs typeface="+mn-cs"/>
              </a:rPr>
              <a:t>④A packet arrives at the NIC and is passed to an </a:t>
            </a:r>
            <a:r>
              <a:rPr lang="en-US" sz="1200" kern="1200" dirty="0" err="1" smtClean="0">
                <a:solidFill>
                  <a:schemeClr val="tx1"/>
                </a:solidFill>
                <a:effectLst/>
                <a:latin typeface="+mn-lt"/>
                <a:ea typeface="+mn-ea"/>
                <a:cs typeface="+mn-cs"/>
              </a:rPr>
              <a:t>sk_buff</a:t>
            </a:r>
            <a:r>
              <a:rPr lang="en-US" sz="1200" kern="1200" dirty="0" smtClean="0">
                <a:solidFill>
                  <a:schemeClr val="tx1"/>
                </a:solidFill>
                <a:effectLst/>
                <a:latin typeface="+mn-lt"/>
                <a:ea typeface="+mn-ea"/>
                <a:cs typeface="+mn-cs"/>
              </a:rPr>
              <a:t> structure.</a:t>
            </a:r>
            <a:endParaRPr lang="zh-CN" altLang="en-US" sz="1200" kern="1200" dirty="0" smtClean="0">
              <a:solidFill>
                <a:schemeClr val="tx1"/>
              </a:solidFill>
              <a:effectLst/>
              <a:latin typeface="+mn-lt"/>
              <a:ea typeface="+mn-ea"/>
              <a:cs typeface="+mn-cs"/>
            </a:endParaRPr>
          </a:p>
          <a:p>
            <a:pPr marL="0" lvl="0" indent="0">
              <a:buNone/>
            </a:pPr>
            <a:r>
              <a:rPr lang="en-US" sz="1200" kern="1200" dirty="0" smtClean="0">
                <a:solidFill>
                  <a:schemeClr val="tx1"/>
                </a:solidFill>
                <a:effectLst/>
                <a:latin typeface="+mn-lt"/>
                <a:ea typeface="+mn-ea"/>
                <a:cs typeface="+mn-cs"/>
              </a:rPr>
              <a:t>⑤The CPU Selection feature scans one of the TCP tables (taking the established table for example). It finds the sock structure that matches the packet.</a:t>
            </a:r>
            <a:endParaRPr lang="zh-CN" altLang="en-US" sz="1200" kern="1200" dirty="0" smtClean="0">
              <a:solidFill>
                <a:schemeClr val="tx1"/>
              </a:solidFill>
              <a:effectLst/>
              <a:latin typeface="+mn-lt"/>
              <a:ea typeface="+mn-ea"/>
              <a:cs typeface="+mn-cs"/>
            </a:endParaRPr>
          </a:p>
          <a:p>
            <a:pPr marL="0" lvl="0" indent="0">
              <a:buNone/>
            </a:pPr>
            <a:r>
              <a:rPr lang="en-US" sz="1200" kern="1200" dirty="0" smtClean="0">
                <a:solidFill>
                  <a:schemeClr val="tx1"/>
                </a:solidFill>
                <a:effectLst/>
                <a:latin typeface="+mn-lt"/>
                <a:ea typeface="+mn-ea"/>
                <a:cs typeface="+mn-cs"/>
              </a:rPr>
              <a:t>⑥From the sock structure, the network stack is now aware of the target CPU core, so it can then put the packet to the packet queue of a proper core.</a:t>
            </a:r>
            <a:endParaRPr lang="zh-CN" altLang="en-US" sz="1200" kern="1200" dirty="0" smtClean="0">
              <a:solidFill>
                <a:schemeClr val="tx1"/>
              </a:solidFill>
              <a:effectLst/>
              <a:latin typeface="+mn-lt"/>
              <a:ea typeface="+mn-ea"/>
              <a:cs typeface="+mn-cs"/>
            </a:endParaRPr>
          </a:p>
          <a:p>
            <a:pPr marL="0" lvl="0" indent="0">
              <a:buNone/>
            </a:pPr>
            <a:r>
              <a:rPr lang="en-US" sz="1200" kern="1200" dirty="0" smtClean="0">
                <a:solidFill>
                  <a:schemeClr val="tx1"/>
                </a:solidFill>
                <a:effectLst/>
                <a:latin typeface="+mn-lt"/>
                <a:ea typeface="+mn-ea"/>
                <a:cs typeface="+mn-cs"/>
              </a:rPr>
              <a:t>⑦The sock structure is then cached in </a:t>
            </a:r>
            <a:r>
              <a:rPr lang="en-US" sz="1200" kern="1200" dirty="0" err="1" smtClean="0">
                <a:solidFill>
                  <a:schemeClr val="tx1"/>
                </a:solidFill>
                <a:effectLst/>
                <a:latin typeface="+mn-lt"/>
                <a:ea typeface="+mn-ea"/>
                <a:cs typeface="+mn-cs"/>
              </a:rPr>
              <a:t>sk_buff</a:t>
            </a:r>
            <a:r>
              <a:rPr lang="en-US" sz="1200" kern="1200" dirty="0" smtClean="0">
                <a:solidFill>
                  <a:schemeClr val="tx1"/>
                </a:solidFill>
                <a:effectLst/>
                <a:latin typeface="+mn-lt"/>
                <a:ea typeface="+mn-ea"/>
                <a:cs typeface="+mn-cs"/>
              </a:rPr>
              <a:t>, and when a packet of the same connection comes next time, the network stack does not need to scan the tables again.</a:t>
            </a:r>
            <a:endParaRPr lang="en-US" dirty="0"/>
          </a:p>
        </p:txBody>
      </p:sp>
      <p:sp>
        <p:nvSpPr>
          <p:cNvPr id="4" name="Slide Number Placeholder 3"/>
          <p:cNvSpPr>
            <a:spLocks noGrp="1"/>
          </p:cNvSpPr>
          <p:nvPr>
            <p:ph type="sldNum" sz="quarter" idx="10"/>
          </p:nvPr>
        </p:nvSpPr>
        <p:spPr/>
        <p:txBody>
          <a:bodyPr/>
          <a:lstStyle/>
          <a:p>
            <a:fld id="{523A9DD7-27C3-254B-9110-D26C5B5042C5}" type="slidenum">
              <a:rPr lang="en-US" smtClean="0"/>
              <a:t>16</a:t>
            </a:fld>
            <a:endParaRPr lang="en-US"/>
          </a:p>
        </p:txBody>
      </p:sp>
    </p:spTree>
    <p:extLst>
      <p:ext uri="{BB962C8B-B14F-4D97-AF65-F5344CB8AC3E}">
        <p14:creationId xmlns:p14="http://schemas.microsoft.com/office/powerpoint/2010/main" val="934618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12个Redis实例，benchmark对每个实例500并发，43+60压44</a:t>
            </a:r>
            <a:endParaRPr lang="en-US" dirty="0"/>
          </a:p>
        </p:txBody>
      </p:sp>
      <p:sp>
        <p:nvSpPr>
          <p:cNvPr id="4" name="Slide Number Placeholder 3"/>
          <p:cNvSpPr>
            <a:spLocks noGrp="1"/>
          </p:cNvSpPr>
          <p:nvPr>
            <p:ph type="sldNum" sz="quarter" idx="10"/>
          </p:nvPr>
        </p:nvSpPr>
        <p:spPr/>
        <p:txBody>
          <a:bodyPr/>
          <a:lstStyle/>
          <a:p>
            <a:fld id="{523A9DD7-27C3-254B-9110-D26C5B5042C5}" type="slidenum">
              <a:rPr lang="en-US" smtClean="0"/>
              <a:t>20</a:t>
            </a:fld>
            <a:endParaRPr lang="en-US"/>
          </a:p>
        </p:txBody>
      </p:sp>
    </p:spTree>
    <p:extLst>
      <p:ext uri="{BB962C8B-B14F-4D97-AF65-F5344CB8AC3E}">
        <p14:creationId xmlns:p14="http://schemas.microsoft.com/office/powerpoint/2010/main" val="773446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21CF23-FBBB-2749-940D-B94D7AE2C57C}" type="datetime1">
              <a:rPr lang="en-US" smtClean="0"/>
              <a:t>9/12/15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1E06C-3448-9C46-B95E-02D300A81533}" type="slidenum">
              <a:rPr lang="en-US" smtClean="0"/>
              <a:t>‹#›</a:t>
            </a:fld>
            <a:endParaRPr lang="en-US"/>
          </a:p>
        </p:txBody>
      </p:sp>
    </p:spTree>
    <p:extLst>
      <p:ext uri="{BB962C8B-B14F-4D97-AF65-F5344CB8AC3E}">
        <p14:creationId xmlns:p14="http://schemas.microsoft.com/office/powerpoint/2010/main" val="85948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E8DE9E-21E0-2641-BEB6-BCD3090689D4}" type="datetime1">
              <a:rPr lang="en-US" smtClean="0"/>
              <a:t>9/12/15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1E06C-3448-9C46-B95E-02D300A81533}" type="slidenum">
              <a:rPr lang="en-US" smtClean="0"/>
              <a:t>‹#›</a:t>
            </a:fld>
            <a:endParaRPr lang="en-US"/>
          </a:p>
        </p:txBody>
      </p:sp>
    </p:spTree>
    <p:extLst>
      <p:ext uri="{BB962C8B-B14F-4D97-AF65-F5344CB8AC3E}">
        <p14:creationId xmlns:p14="http://schemas.microsoft.com/office/powerpoint/2010/main" val="193747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68DDD-CBC8-3D48-A882-1050449049B1}" type="datetime1">
              <a:rPr lang="en-US" smtClean="0"/>
              <a:t>9/12/15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1E06C-3448-9C46-B95E-02D300A81533}" type="slidenum">
              <a:rPr lang="en-US" smtClean="0"/>
              <a:t>‹#›</a:t>
            </a:fld>
            <a:endParaRPr lang="en-US"/>
          </a:p>
        </p:txBody>
      </p:sp>
    </p:spTree>
    <p:extLst>
      <p:ext uri="{BB962C8B-B14F-4D97-AF65-F5344CB8AC3E}">
        <p14:creationId xmlns:p14="http://schemas.microsoft.com/office/powerpoint/2010/main" val="182733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D4628-E1D1-DD43-BDFA-3431810A4875}" type="datetime1">
              <a:rPr lang="en-US" smtClean="0"/>
              <a:t>9/12/15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1E06C-3448-9C46-B95E-02D300A81533}" type="slidenum">
              <a:rPr lang="en-US" smtClean="0"/>
              <a:t>‹#›</a:t>
            </a:fld>
            <a:endParaRPr lang="en-US"/>
          </a:p>
        </p:txBody>
      </p:sp>
    </p:spTree>
    <p:extLst>
      <p:ext uri="{BB962C8B-B14F-4D97-AF65-F5344CB8AC3E}">
        <p14:creationId xmlns:p14="http://schemas.microsoft.com/office/powerpoint/2010/main" val="191175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5BBF8F-07A7-2743-A111-4C02C71476CD}" type="datetime1">
              <a:rPr lang="en-US" smtClean="0"/>
              <a:t>9/12/15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1E06C-3448-9C46-B95E-02D300A81533}" type="slidenum">
              <a:rPr lang="en-US" smtClean="0"/>
              <a:t>‹#›</a:t>
            </a:fld>
            <a:endParaRPr lang="en-US"/>
          </a:p>
        </p:txBody>
      </p:sp>
    </p:spTree>
    <p:extLst>
      <p:ext uri="{BB962C8B-B14F-4D97-AF65-F5344CB8AC3E}">
        <p14:creationId xmlns:p14="http://schemas.microsoft.com/office/powerpoint/2010/main" val="74924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C6E29D-681A-014E-B559-0094EC7DB294}" type="datetime1">
              <a:rPr lang="en-US" smtClean="0"/>
              <a:t>9/12/15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D1E06C-3448-9C46-B95E-02D300A81533}" type="slidenum">
              <a:rPr lang="en-US" smtClean="0"/>
              <a:t>‹#›</a:t>
            </a:fld>
            <a:endParaRPr lang="en-US"/>
          </a:p>
        </p:txBody>
      </p:sp>
    </p:spTree>
    <p:extLst>
      <p:ext uri="{BB962C8B-B14F-4D97-AF65-F5344CB8AC3E}">
        <p14:creationId xmlns:p14="http://schemas.microsoft.com/office/powerpoint/2010/main" val="13780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F2BC45-B3C7-E14E-A69B-133DC20BF6B9}" type="datetime1">
              <a:rPr lang="en-US" smtClean="0"/>
              <a:t>9/12/15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D1E06C-3448-9C46-B95E-02D300A81533}" type="slidenum">
              <a:rPr lang="en-US" smtClean="0"/>
              <a:t>‹#›</a:t>
            </a:fld>
            <a:endParaRPr lang="en-US"/>
          </a:p>
        </p:txBody>
      </p:sp>
    </p:spTree>
    <p:extLst>
      <p:ext uri="{BB962C8B-B14F-4D97-AF65-F5344CB8AC3E}">
        <p14:creationId xmlns:p14="http://schemas.microsoft.com/office/powerpoint/2010/main" val="42999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326205-C298-9D42-BB00-51339D1FF719}" type="datetime1">
              <a:rPr lang="en-US" smtClean="0"/>
              <a:t>9/12/15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D1E06C-3448-9C46-B95E-02D300A81533}" type="slidenum">
              <a:rPr lang="en-US" smtClean="0"/>
              <a:t>‹#›</a:t>
            </a:fld>
            <a:endParaRPr lang="en-US"/>
          </a:p>
        </p:txBody>
      </p:sp>
    </p:spTree>
    <p:extLst>
      <p:ext uri="{BB962C8B-B14F-4D97-AF65-F5344CB8AC3E}">
        <p14:creationId xmlns:p14="http://schemas.microsoft.com/office/powerpoint/2010/main" val="98290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F95D5-021D-EF4C-B0C9-57DF05D6FCF2}" type="datetime1">
              <a:rPr lang="en-US" smtClean="0"/>
              <a:t>9/12/15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D1E06C-3448-9C46-B95E-02D300A81533}" type="slidenum">
              <a:rPr lang="en-US" smtClean="0"/>
              <a:t>‹#›</a:t>
            </a:fld>
            <a:endParaRPr lang="en-US"/>
          </a:p>
        </p:txBody>
      </p:sp>
    </p:spTree>
    <p:extLst>
      <p:ext uri="{BB962C8B-B14F-4D97-AF65-F5344CB8AC3E}">
        <p14:creationId xmlns:p14="http://schemas.microsoft.com/office/powerpoint/2010/main" val="13549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7BECA9-859B-714A-AA04-2D152620AEC5}" type="datetime1">
              <a:rPr lang="en-US" smtClean="0"/>
              <a:t>9/12/15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D1E06C-3448-9C46-B95E-02D300A81533}" type="slidenum">
              <a:rPr lang="en-US" smtClean="0"/>
              <a:t>‹#›</a:t>
            </a:fld>
            <a:endParaRPr lang="en-US"/>
          </a:p>
        </p:txBody>
      </p:sp>
    </p:spTree>
    <p:extLst>
      <p:ext uri="{BB962C8B-B14F-4D97-AF65-F5344CB8AC3E}">
        <p14:creationId xmlns:p14="http://schemas.microsoft.com/office/powerpoint/2010/main" val="51170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25FDB5-5E5C-BF45-8127-6910633FF5AD}" type="datetime1">
              <a:rPr lang="en-US" smtClean="0"/>
              <a:t>9/12/15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D1E06C-3448-9C46-B95E-02D300A81533}" type="slidenum">
              <a:rPr lang="en-US" smtClean="0"/>
              <a:t>‹#›</a:t>
            </a:fld>
            <a:endParaRPr lang="en-US"/>
          </a:p>
        </p:txBody>
      </p:sp>
    </p:spTree>
    <p:extLst>
      <p:ext uri="{BB962C8B-B14F-4D97-AF65-F5344CB8AC3E}">
        <p14:creationId xmlns:p14="http://schemas.microsoft.com/office/powerpoint/2010/main" val="20844209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307E5-4CC7-054D-9EAF-87C4C69BF610}" type="datetime1">
              <a:rPr lang="en-US" smtClean="0"/>
              <a:t>9/12/15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1E06C-3448-9C46-B95E-02D300A81533}" type="slidenum">
              <a:rPr lang="en-US" smtClean="0"/>
              <a:t>‹#›</a:t>
            </a:fld>
            <a:endParaRPr lang="en-US"/>
          </a:p>
        </p:txBody>
      </p:sp>
    </p:spTree>
    <p:extLst>
      <p:ext uri="{BB962C8B-B14F-4D97-AF65-F5344CB8AC3E}">
        <p14:creationId xmlns:p14="http://schemas.microsoft.com/office/powerpoint/2010/main" val="165337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 Id="rId3"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2079"/>
            <a:ext cx="9144000" cy="2387600"/>
          </a:xfrm>
        </p:spPr>
        <p:txBody>
          <a:bodyPr/>
          <a:lstStyle/>
          <a:p>
            <a:r>
              <a:rPr lang="en-US" b="1" dirty="0"/>
              <a:t>Receive CPU Selection </a:t>
            </a:r>
            <a:r>
              <a:rPr lang="en-US" b="1" dirty="0" smtClean="0"/>
              <a:t>Framework</a:t>
            </a:r>
            <a:endParaRPr lang="en-US" dirty="0"/>
          </a:p>
        </p:txBody>
      </p:sp>
      <p:sp>
        <p:nvSpPr>
          <p:cNvPr id="3" name="Subtitle 2"/>
          <p:cNvSpPr>
            <a:spLocks noGrp="1"/>
          </p:cNvSpPr>
          <p:nvPr>
            <p:ph type="subTitle" idx="1"/>
          </p:nvPr>
        </p:nvSpPr>
        <p:spPr>
          <a:xfrm>
            <a:off x="1524000" y="3311754"/>
            <a:ext cx="9144000" cy="1655762"/>
          </a:xfrm>
        </p:spPr>
        <p:txBody>
          <a:bodyPr/>
          <a:lstStyle/>
          <a:p>
            <a:r>
              <a:rPr lang="en-US" dirty="0"/>
              <a:t>Cross-Layer Optimization In Network Stack to Improve Server Scalability</a:t>
            </a:r>
            <a:r>
              <a:rPr lang="en-US" dirty="0" smtClean="0">
                <a:effectLst/>
              </a:rPr>
              <a:t> </a:t>
            </a:r>
            <a:endParaRPr lang="en-US" dirty="0"/>
          </a:p>
        </p:txBody>
      </p:sp>
      <p:sp>
        <p:nvSpPr>
          <p:cNvPr id="4" name="TextBox 3"/>
          <p:cNvSpPr txBox="1"/>
          <p:nvPr/>
        </p:nvSpPr>
        <p:spPr>
          <a:xfrm>
            <a:off x="755134" y="4236472"/>
            <a:ext cx="2153858" cy="1446550"/>
          </a:xfrm>
          <a:prstGeom prst="rect">
            <a:avLst/>
          </a:prstGeom>
          <a:noFill/>
        </p:spPr>
        <p:txBody>
          <a:bodyPr wrap="none" rtlCol="0">
            <a:spAutoFit/>
          </a:bodyPr>
          <a:lstStyle/>
          <a:p>
            <a:pPr algn="ctr"/>
            <a:r>
              <a:rPr lang="en-US" sz="2400" dirty="0" err="1"/>
              <a:t>Jiaquan</a:t>
            </a:r>
            <a:r>
              <a:rPr lang="en-US" sz="2400" dirty="0"/>
              <a:t> </a:t>
            </a:r>
            <a:r>
              <a:rPr lang="en-US" sz="2400" dirty="0" smtClean="0"/>
              <a:t>He</a:t>
            </a:r>
            <a:endParaRPr lang="en-US" sz="2400" dirty="0"/>
          </a:p>
          <a:p>
            <a:pPr algn="ctr"/>
            <a:r>
              <a:rPr lang="en-US" sz="1600" smtClean="0"/>
              <a:t>School </a:t>
            </a:r>
            <a:r>
              <a:rPr lang="en-US" sz="1600" dirty="0"/>
              <a:t>of </a:t>
            </a:r>
            <a:r>
              <a:rPr lang="en-US" sz="1600" dirty="0" smtClean="0"/>
              <a:t>Software</a:t>
            </a:r>
            <a:endParaRPr lang="en-US" sz="1600" dirty="0"/>
          </a:p>
          <a:p>
            <a:pPr algn="ctr"/>
            <a:r>
              <a:rPr lang="en-US" sz="1600" dirty="0"/>
              <a:t>Tsinghua University</a:t>
            </a:r>
          </a:p>
          <a:p>
            <a:pPr algn="ctr"/>
            <a:r>
              <a:rPr lang="en-US" sz="1600" dirty="0"/>
              <a:t>Beijing, China</a:t>
            </a:r>
          </a:p>
          <a:p>
            <a:pPr algn="ctr"/>
            <a:r>
              <a:rPr lang="en-US" sz="1600" dirty="0" err="1" smtClean="0"/>
              <a:t>objectkuan@gmail.com</a:t>
            </a:r>
            <a:endParaRPr lang="en-US" sz="1600" dirty="0"/>
          </a:p>
        </p:txBody>
      </p:sp>
      <p:sp>
        <p:nvSpPr>
          <p:cNvPr id="5" name="TextBox 4"/>
          <p:cNvSpPr txBox="1"/>
          <p:nvPr/>
        </p:nvSpPr>
        <p:spPr>
          <a:xfrm>
            <a:off x="3201797" y="4236472"/>
            <a:ext cx="2745174" cy="1692771"/>
          </a:xfrm>
          <a:prstGeom prst="rect">
            <a:avLst/>
          </a:prstGeom>
          <a:noFill/>
        </p:spPr>
        <p:txBody>
          <a:bodyPr wrap="none" rtlCol="0">
            <a:spAutoFit/>
          </a:bodyPr>
          <a:lstStyle/>
          <a:p>
            <a:pPr algn="ctr"/>
            <a:r>
              <a:rPr lang="en-US" sz="2400" dirty="0"/>
              <a:t>Yu Chen</a:t>
            </a:r>
          </a:p>
          <a:p>
            <a:pPr algn="ctr"/>
            <a:r>
              <a:rPr lang="en-US" sz="1600" dirty="0"/>
              <a:t>Department of </a:t>
            </a:r>
            <a:r>
              <a:rPr lang="en-US" sz="1600" dirty="0" smtClean="0"/>
              <a:t>Computer</a:t>
            </a:r>
            <a:endParaRPr lang="zh-CN" altLang="en-US" sz="1600" dirty="0" smtClean="0"/>
          </a:p>
          <a:p>
            <a:pPr algn="ctr"/>
            <a:r>
              <a:rPr lang="en-US" sz="1600" dirty="0" smtClean="0"/>
              <a:t>Science </a:t>
            </a:r>
            <a:r>
              <a:rPr lang="en-US" sz="1600" dirty="0"/>
              <a:t>and Technology</a:t>
            </a:r>
          </a:p>
          <a:p>
            <a:pPr algn="ctr"/>
            <a:r>
              <a:rPr lang="en-US" sz="1600" dirty="0"/>
              <a:t>Tsinghua University</a:t>
            </a:r>
          </a:p>
          <a:p>
            <a:pPr algn="ctr"/>
            <a:r>
              <a:rPr lang="en-US" sz="1600" dirty="0"/>
              <a:t>Beijing, China</a:t>
            </a:r>
          </a:p>
          <a:p>
            <a:pPr algn="ctr"/>
            <a:r>
              <a:rPr lang="en-US" sz="1600" dirty="0" err="1"/>
              <a:t>yuchen@mail.tsinghua.edu.cn</a:t>
            </a:r>
            <a:r>
              <a:rPr lang="en-US" sz="1600" dirty="0" smtClean="0">
                <a:effectLst/>
              </a:rPr>
              <a:t> </a:t>
            </a:r>
            <a:endParaRPr lang="en-US" sz="1600" dirty="0"/>
          </a:p>
        </p:txBody>
      </p:sp>
      <p:sp>
        <p:nvSpPr>
          <p:cNvPr id="6" name="TextBox 5"/>
          <p:cNvSpPr txBox="1"/>
          <p:nvPr/>
        </p:nvSpPr>
        <p:spPr>
          <a:xfrm>
            <a:off x="6239775" y="4213206"/>
            <a:ext cx="2795316" cy="1692771"/>
          </a:xfrm>
          <a:prstGeom prst="rect">
            <a:avLst/>
          </a:prstGeom>
          <a:noFill/>
        </p:spPr>
        <p:txBody>
          <a:bodyPr wrap="none" rtlCol="0">
            <a:spAutoFit/>
          </a:bodyPr>
          <a:lstStyle/>
          <a:p>
            <a:pPr algn="ctr"/>
            <a:r>
              <a:rPr lang="en-US" sz="2400" dirty="0"/>
              <a:t>Yong Zhang</a:t>
            </a:r>
          </a:p>
          <a:p>
            <a:pPr algn="ctr"/>
            <a:r>
              <a:rPr lang="en-US" sz="1600" dirty="0"/>
              <a:t>Department of </a:t>
            </a:r>
            <a:r>
              <a:rPr lang="en-US" sz="1600" dirty="0" smtClean="0"/>
              <a:t>Computer</a:t>
            </a:r>
            <a:endParaRPr lang="zh-CN" altLang="en-US" sz="1600" dirty="0" smtClean="0"/>
          </a:p>
          <a:p>
            <a:pPr algn="ctr"/>
            <a:r>
              <a:rPr lang="en-US" sz="1600" dirty="0" smtClean="0"/>
              <a:t>Science </a:t>
            </a:r>
            <a:r>
              <a:rPr lang="en-US" sz="1600" dirty="0"/>
              <a:t>and Technology</a:t>
            </a:r>
          </a:p>
          <a:p>
            <a:pPr algn="ctr"/>
            <a:r>
              <a:rPr lang="en-US" sz="1600" dirty="0"/>
              <a:t>Tsinghua University</a:t>
            </a:r>
          </a:p>
          <a:p>
            <a:pPr algn="ctr"/>
            <a:r>
              <a:rPr lang="en-US" sz="1600" dirty="0"/>
              <a:t>Beijing, China</a:t>
            </a:r>
          </a:p>
          <a:p>
            <a:pPr algn="ctr"/>
            <a:r>
              <a:rPr lang="en-US" sz="1600" dirty="0"/>
              <a:t>zhangyong05@tsinghua.edu.cn</a:t>
            </a:r>
          </a:p>
        </p:txBody>
      </p:sp>
      <p:sp>
        <p:nvSpPr>
          <p:cNvPr id="7" name="TextBox 6"/>
          <p:cNvSpPr txBox="1"/>
          <p:nvPr/>
        </p:nvSpPr>
        <p:spPr>
          <a:xfrm>
            <a:off x="9327895" y="4213205"/>
            <a:ext cx="2303130" cy="1692771"/>
          </a:xfrm>
          <a:prstGeom prst="rect">
            <a:avLst/>
          </a:prstGeom>
          <a:noFill/>
        </p:spPr>
        <p:txBody>
          <a:bodyPr wrap="none" rtlCol="0">
            <a:spAutoFit/>
          </a:bodyPr>
          <a:lstStyle/>
          <a:p>
            <a:pPr algn="ctr"/>
            <a:r>
              <a:rPr lang="en-US" sz="2400" dirty="0" err="1" smtClean="0"/>
              <a:t>Chunxiao</a:t>
            </a:r>
            <a:r>
              <a:rPr lang="en-US" sz="2400" dirty="0" smtClean="0"/>
              <a:t> Xing</a:t>
            </a:r>
          </a:p>
          <a:p>
            <a:pPr algn="ctr"/>
            <a:r>
              <a:rPr lang="en-US" sz="1600" dirty="0" smtClean="0"/>
              <a:t>Department of Computer</a:t>
            </a:r>
            <a:endParaRPr lang="zh-CN" altLang="en-US" sz="1600" dirty="0" smtClean="0"/>
          </a:p>
          <a:p>
            <a:pPr algn="ctr"/>
            <a:r>
              <a:rPr lang="en-US" sz="1600" dirty="0" smtClean="0"/>
              <a:t>Science </a:t>
            </a:r>
            <a:r>
              <a:rPr lang="en-US" sz="1600" dirty="0"/>
              <a:t>and Technology</a:t>
            </a:r>
          </a:p>
          <a:p>
            <a:pPr algn="ctr"/>
            <a:r>
              <a:rPr lang="en-US" sz="1600" dirty="0"/>
              <a:t>Tsinghua University</a:t>
            </a:r>
          </a:p>
          <a:p>
            <a:pPr algn="ctr"/>
            <a:r>
              <a:rPr lang="en-US" sz="1600" dirty="0"/>
              <a:t>Beijing, China</a:t>
            </a:r>
          </a:p>
          <a:p>
            <a:pPr algn="ctr"/>
            <a:r>
              <a:rPr lang="en-US" sz="1600" dirty="0" err="1"/>
              <a:t>xingcx@tsinghua.edu.cn</a:t>
            </a:r>
            <a:r>
              <a:rPr lang="en-US" sz="1600" dirty="0" smtClean="0">
                <a:effectLst/>
              </a:rPr>
              <a:t> </a:t>
            </a:r>
            <a:endParaRPr lang="en-US" sz="1600" dirty="0"/>
          </a:p>
        </p:txBody>
      </p:sp>
      <p:sp>
        <p:nvSpPr>
          <p:cNvPr id="8" name="Slide Number Placeholder 7"/>
          <p:cNvSpPr>
            <a:spLocks noGrp="1"/>
          </p:cNvSpPr>
          <p:nvPr>
            <p:ph type="sldNum" sz="quarter" idx="12"/>
          </p:nvPr>
        </p:nvSpPr>
        <p:spPr/>
        <p:txBody>
          <a:bodyPr/>
          <a:lstStyle/>
          <a:p>
            <a:fld id="{64D1E06C-3448-9C46-B95E-02D300A81533}" type="slidenum">
              <a:rPr lang="en-US" smtClean="0"/>
              <a:t>1</a:t>
            </a:fld>
            <a:endParaRPr lang="en-US"/>
          </a:p>
        </p:txBody>
      </p:sp>
    </p:spTree>
    <p:extLst>
      <p:ext uri="{BB962C8B-B14F-4D97-AF65-F5344CB8AC3E}">
        <p14:creationId xmlns:p14="http://schemas.microsoft.com/office/powerpoint/2010/main" val="1914544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Request in the Network Stack</a:t>
            </a:r>
            <a:endParaRPr lang="en-US" dirty="0"/>
          </a:p>
        </p:txBody>
      </p:sp>
      <p:pic>
        <p:nvPicPr>
          <p:cNvPr id="5" name="图片 1"/>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4056743" y="1510420"/>
            <a:ext cx="4078514" cy="5347580"/>
          </a:xfrm>
          <a:prstGeom prst="rect">
            <a:avLst/>
          </a:prstGeom>
          <a:noFill/>
          <a:ln>
            <a:noFill/>
          </a:ln>
        </p:spPr>
      </p:pic>
      <p:sp>
        <p:nvSpPr>
          <p:cNvPr id="3" name="Slide Number Placeholder 2"/>
          <p:cNvSpPr>
            <a:spLocks noGrp="1"/>
          </p:cNvSpPr>
          <p:nvPr>
            <p:ph type="sldNum" sz="quarter" idx="12"/>
          </p:nvPr>
        </p:nvSpPr>
        <p:spPr/>
        <p:txBody>
          <a:bodyPr/>
          <a:lstStyle/>
          <a:p>
            <a:fld id="{64D1E06C-3448-9C46-B95E-02D300A81533}" type="slidenum">
              <a:rPr lang="en-US" smtClean="0"/>
              <a:t>10</a:t>
            </a:fld>
            <a:endParaRPr lang="en-US"/>
          </a:p>
        </p:txBody>
      </p:sp>
    </p:spTree>
    <p:extLst>
      <p:ext uri="{BB962C8B-B14F-4D97-AF65-F5344CB8AC3E}">
        <p14:creationId xmlns:p14="http://schemas.microsoft.com/office/powerpoint/2010/main" val="1390865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and Problems</a:t>
            </a:r>
            <a:endParaRPr lang="en-US" dirty="0"/>
          </a:p>
        </p:txBody>
      </p:sp>
      <p:sp>
        <p:nvSpPr>
          <p:cNvPr id="3" name="Content Placeholder 2"/>
          <p:cNvSpPr>
            <a:spLocks noGrp="1"/>
          </p:cNvSpPr>
          <p:nvPr>
            <p:ph idx="1"/>
          </p:nvPr>
        </p:nvSpPr>
        <p:spPr/>
        <p:txBody>
          <a:bodyPr>
            <a:normAutofit/>
          </a:bodyPr>
          <a:lstStyle/>
          <a:p>
            <a:r>
              <a:rPr lang="en-US" altLang="zh-CN" dirty="0" smtClean="0"/>
              <a:t>Hardware</a:t>
            </a:r>
          </a:p>
          <a:p>
            <a:pPr lvl="1"/>
            <a:r>
              <a:rPr lang="en-US" altLang="zh-CN" dirty="0" smtClean="0"/>
              <a:t>RSS</a:t>
            </a:r>
            <a:r>
              <a:rPr lang="en-US" dirty="0"/>
              <a:t> (Receive-Side Scaling</a:t>
            </a:r>
            <a:r>
              <a:rPr lang="en-US" dirty="0" smtClean="0"/>
              <a:t>)</a:t>
            </a:r>
            <a:endParaRPr lang="en-US" altLang="zh-CN" dirty="0" smtClean="0"/>
          </a:p>
          <a:p>
            <a:pPr lvl="1"/>
            <a:r>
              <a:rPr lang="en-US" altLang="zh-CN" dirty="0" smtClean="0"/>
              <a:t>NTUPLE</a:t>
            </a:r>
          </a:p>
          <a:p>
            <a:pPr lvl="1"/>
            <a:r>
              <a:rPr lang="en-US" altLang="zh-CN" dirty="0" smtClean="0"/>
              <a:t>ATR</a:t>
            </a:r>
            <a:r>
              <a:rPr lang="en-US" dirty="0"/>
              <a:t> (Application Target Routing</a:t>
            </a:r>
            <a:r>
              <a:rPr lang="en-US" dirty="0" smtClean="0"/>
              <a:t>)</a:t>
            </a:r>
            <a:endParaRPr lang="en-US" altLang="zh-CN" dirty="0" smtClean="0"/>
          </a:p>
          <a:p>
            <a:r>
              <a:rPr lang="en-US" altLang="zh-CN" dirty="0" smtClean="0"/>
              <a:t>Software</a:t>
            </a:r>
          </a:p>
          <a:p>
            <a:pPr lvl="1"/>
            <a:r>
              <a:rPr lang="en-US" altLang="zh-CN" dirty="0" smtClean="0"/>
              <a:t>RPS </a:t>
            </a:r>
            <a:r>
              <a:rPr lang="en-US" dirty="0"/>
              <a:t>(Receive Packet Steering)</a:t>
            </a:r>
            <a:r>
              <a:rPr lang="en-US" dirty="0" smtClean="0">
                <a:effectLst/>
              </a:rPr>
              <a:t> </a:t>
            </a:r>
            <a:endParaRPr lang="en-US" altLang="zh-CN" dirty="0" smtClean="0"/>
          </a:p>
          <a:p>
            <a:pPr lvl="1"/>
            <a:r>
              <a:rPr lang="en-US" dirty="0" smtClean="0"/>
              <a:t>RFS</a:t>
            </a:r>
            <a:r>
              <a:rPr lang="en-US" dirty="0"/>
              <a:t> (Receive </a:t>
            </a:r>
            <a:r>
              <a:rPr lang="en-US" dirty="0" err="1" smtClean="0"/>
              <a:t>FlowSteering</a:t>
            </a:r>
            <a:r>
              <a:rPr lang="en-US" dirty="0"/>
              <a:t>)</a:t>
            </a:r>
            <a:r>
              <a:rPr lang="en-US" dirty="0" smtClean="0">
                <a:effectLst/>
              </a:rPr>
              <a:t> </a:t>
            </a:r>
            <a:endParaRPr lang="en-US" dirty="0" smtClean="0"/>
          </a:p>
          <a:p>
            <a:endParaRPr lang="en-US" dirty="0"/>
          </a:p>
        </p:txBody>
      </p:sp>
      <p:pic>
        <p:nvPicPr>
          <p:cNvPr id="4" name="图片 1"/>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7897078" y="1510420"/>
            <a:ext cx="4078514" cy="5347580"/>
          </a:xfrm>
          <a:prstGeom prst="rect">
            <a:avLst/>
          </a:prstGeom>
          <a:noFill/>
          <a:ln>
            <a:noFill/>
          </a:ln>
        </p:spPr>
      </p:pic>
      <p:sp>
        <p:nvSpPr>
          <p:cNvPr id="5" name="TextBox 4"/>
          <p:cNvSpPr txBox="1"/>
          <p:nvPr/>
        </p:nvSpPr>
        <p:spPr>
          <a:xfrm>
            <a:off x="838200" y="5807631"/>
            <a:ext cx="6378221" cy="400110"/>
          </a:xfrm>
          <a:prstGeom prst="rect">
            <a:avLst/>
          </a:prstGeom>
          <a:noFill/>
          <a:ln>
            <a:solidFill>
              <a:schemeClr val="tx1"/>
            </a:solidFill>
          </a:ln>
        </p:spPr>
        <p:txBody>
          <a:bodyPr wrap="none" rtlCol="0">
            <a:spAutoFit/>
          </a:bodyPr>
          <a:lstStyle/>
          <a:p>
            <a:r>
              <a:rPr lang="en-US" sz="2000" dirty="0" smtClean="0"/>
              <a:t>&lt;source </a:t>
            </a:r>
            <a:r>
              <a:rPr lang="en-US" sz="2000" dirty="0" err="1" smtClean="0"/>
              <a:t>ip</a:t>
            </a:r>
            <a:r>
              <a:rPr lang="en-US" sz="2000" dirty="0" smtClean="0"/>
              <a:t>, source port, protocol, </a:t>
            </a:r>
            <a:r>
              <a:rPr lang="en-US" sz="2000" dirty="0" err="1" smtClean="0"/>
              <a:t>dest</a:t>
            </a:r>
            <a:r>
              <a:rPr lang="en-US" sz="2000" dirty="0" smtClean="0"/>
              <a:t> </a:t>
            </a:r>
            <a:r>
              <a:rPr lang="en-US" sz="2000" dirty="0" err="1" smtClean="0"/>
              <a:t>ip</a:t>
            </a:r>
            <a:r>
              <a:rPr lang="en-US" sz="2000" dirty="0" smtClean="0"/>
              <a:t>, </a:t>
            </a:r>
            <a:r>
              <a:rPr lang="en-US" sz="2000" dirty="0" err="1" smtClean="0"/>
              <a:t>dest</a:t>
            </a:r>
            <a:r>
              <a:rPr lang="en-US" sz="2000" dirty="0" smtClean="0"/>
              <a:t> port&gt; </a:t>
            </a:r>
            <a:r>
              <a:rPr lang="zh-CN" altLang="en-US" sz="2000" smtClean="0"/>
              <a:t>→ </a:t>
            </a:r>
            <a:r>
              <a:rPr lang="en-US" altLang="zh-CN" sz="2000" smtClean="0"/>
              <a:t>CPU</a:t>
            </a:r>
            <a:endParaRPr lang="en-US" sz="2000" dirty="0"/>
          </a:p>
        </p:txBody>
      </p:sp>
      <p:sp>
        <p:nvSpPr>
          <p:cNvPr id="6" name="Slide Number Placeholder 5"/>
          <p:cNvSpPr>
            <a:spLocks noGrp="1"/>
          </p:cNvSpPr>
          <p:nvPr>
            <p:ph type="sldNum" sz="quarter" idx="12"/>
          </p:nvPr>
        </p:nvSpPr>
        <p:spPr/>
        <p:txBody>
          <a:bodyPr/>
          <a:lstStyle/>
          <a:p>
            <a:fld id="{64D1E06C-3448-9C46-B95E-02D300A81533}" type="slidenum">
              <a:rPr lang="en-US" smtClean="0"/>
              <a:t>11</a:t>
            </a:fld>
            <a:endParaRPr lang="en-US"/>
          </a:p>
        </p:txBody>
      </p:sp>
    </p:spTree>
    <p:extLst>
      <p:ext uri="{BB962C8B-B14F-4D97-AF65-F5344CB8AC3E}">
        <p14:creationId xmlns:p14="http://schemas.microsoft.com/office/powerpoint/2010/main" val="167690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And Architecture</a:t>
            </a:r>
            <a:endParaRPr lang="en-US" dirty="0"/>
          </a:p>
        </p:txBody>
      </p:sp>
      <p:sp>
        <p:nvSpPr>
          <p:cNvPr id="3" name="Content Placeholder 2"/>
          <p:cNvSpPr>
            <a:spLocks noGrp="1"/>
          </p:cNvSpPr>
          <p:nvPr>
            <p:ph idx="1"/>
          </p:nvPr>
        </p:nvSpPr>
        <p:spPr/>
        <p:txBody>
          <a:bodyPr>
            <a:normAutofit/>
          </a:bodyPr>
          <a:lstStyle/>
          <a:p>
            <a:r>
              <a:rPr lang="en-US" smtClean="0"/>
              <a:t>RCS (</a:t>
            </a:r>
            <a:r>
              <a:rPr lang="en-US"/>
              <a:t>Receive CPU </a:t>
            </a:r>
            <a:r>
              <a:rPr lang="en-US" smtClean="0"/>
              <a:t>Selection</a:t>
            </a:r>
            <a:r>
              <a:rPr lang="en-US" smtClean="0">
                <a:effectLst/>
              </a:rPr>
              <a:t>)</a:t>
            </a:r>
            <a:endParaRPr lang="en-US" dirty="0"/>
          </a:p>
        </p:txBody>
      </p:sp>
      <p:pic>
        <p:nvPicPr>
          <p:cNvPr id="4" name="图片 2" descr="Macintosh HD:Users:objectkuan:Desktop:newpaper:rcs_framework.pdf"/>
          <p:cNvPicPr/>
          <p:nvPr/>
        </p:nvPicPr>
        <p:blipFill>
          <a:blip r:embed="rId3">
            <a:extLst>
              <a:ext uri="{28A0092B-C50C-407E-A947-70E740481C1C}">
                <a14:useLocalDpi xmlns:a14="http://schemas.microsoft.com/office/drawing/2010/main" val="0"/>
              </a:ext>
            </a:extLst>
          </a:blip>
          <a:srcRect/>
          <a:stretch>
            <a:fillRect/>
          </a:stretch>
        </p:blipFill>
        <p:spPr bwMode="auto">
          <a:xfrm>
            <a:off x="3443061" y="2474595"/>
            <a:ext cx="5309054" cy="3845546"/>
          </a:xfrm>
          <a:prstGeom prst="rect">
            <a:avLst/>
          </a:prstGeom>
          <a:noFill/>
          <a:ln>
            <a:noFill/>
          </a:ln>
        </p:spPr>
      </p:pic>
      <p:sp>
        <p:nvSpPr>
          <p:cNvPr id="5" name="Slide Number Placeholder 4"/>
          <p:cNvSpPr>
            <a:spLocks noGrp="1"/>
          </p:cNvSpPr>
          <p:nvPr>
            <p:ph type="sldNum" sz="quarter" idx="12"/>
          </p:nvPr>
        </p:nvSpPr>
        <p:spPr/>
        <p:txBody>
          <a:bodyPr/>
          <a:lstStyle/>
          <a:p>
            <a:fld id="{64D1E06C-3448-9C46-B95E-02D300A81533}" type="slidenum">
              <a:rPr lang="en-US" smtClean="0"/>
              <a:t>12</a:t>
            </a:fld>
            <a:endParaRPr lang="en-US"/>
          </a:p>
        </p:txBody>
      </p:sp>
    </p:spTree>
    <p:extLst>
      <p:ext uri="{BB962C8B-B14F-4D97-AF65-F5344CB8AC3E}">
        <p14:creationId xmlns:p14="http://schemas.microsoft.com/office/powerpoint/2010/main" val="1486222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And Architecture</a:t>
            </a:r>
            <a:endParaRPr lang="en-US" dirty="0"/>
          </a:p>
        </p:txBody>
      </p:sp>
      <p:sp>
        <p:nvSpPr>
          <p:cNvPr id="3" name="Content Placeholder 2"/>
          <p:cNvSpPr>
            <a:spLocks noGrp="1"/>
          </p:cNvSpPr>
          <p:nvPr>
            <p:ph idx="1"/>
          </p:nvPr>
        </p:nvSpPr>
        <p:spPr/>
        <p:txBody>
          <a:bodyPr>
            <a:normAutofit/>
          </a:bodyPr>
          <a:lstStyle/>
          <a:p>
            <a:r>
              <a:rPr lang="en-US" dirty="0" smtClean="0"/>
              <a:t>RCS (</a:t>
            </a:r>
            <a:r>
              <a:rPr lang="en-US" dirty="0"/>
              <a:t>Receive CPU </a:t>
            </a:r>
            <a:r>
              <a:rPr lang="en-US" dirty="0" smtClean="0"/>
              <a:t>Selection</a:t>
            </a:r>
            <a:r>
              <a:rPr lang="en-US" dirty="0" smtClean="0">
                <a:effectLst/>
              </a:rPr>
              <a:t>)</a:t>
            </a:r>
            <a:endParaRPr lang="zh-CN" altLang="en-US" dirty="0" smtClean="0">
              <a:effectLst/>
            </a:endParaRPr>
          </a:p>
          <a:p>
            <a:pPr lvl="1"/>
            <a:r>
              <a:rPr lang="en-US" altLang="zh-CN" dirty="0" smtClean="0"/>
              <a:t>Direct TCP</a:t>
            </a:r>
          </a:p>
          <a:p>
            <a:pPr lvl="1"/>
            <a:r>
              <a:rPr lang="en-US" dirty="0" smtClean="0"/>
              <a:t>CPU Selection</a:t>
            </a:r>
            <a:endParaRPr lang="en-US" dirty="0"/>
          </a:p>
        </p:txBody>
      </p:sp>
      <p:pic>
        <p:nvPicPr>
          <p:cNvPr id="4" name="图片 2" descr="Macintosh HD:Users:objectkuan:Desktop:newpaper:rcs_framework.pdf"/>
          <p:cNvPicPr/>
          <p:nvPr/>
        </p:nvPicPr>
        <p:blipFill>
          <a:blip r:embed="rId2">
            <a:extLst>
              <a:ext uri="{28A0092B-C50C-407E-A947-70E740481C1C}">
                <a14:useLocalDpi xmlns:a14="http://schemas.microsoft.com/office/drawing/2010/main" val="0"/>
              </a:ext>
            </a:extLst>
          </a:blip>
          <a:srcRect/>
          <a:stretch>
            <a:fillRect/>
          </a:stretch>
        </p:blipFill>
        <p:spPr bwMode="auto">
          <a:xfrm>
            <a:off x="3443061" y="2474595"/>
            <a:ext cx="5309054" cy="3845546"/>
          </a:xfrm>
          <a:prstGeom prst="rect">
            <a:avLst/>
          </a:prstGeom>
          <a:noFill/>
          <a:ln>
            <a:noFill/>
          </a:ln>
        </p:spPr>
      </p:pic>
      <p:sp>
        <p:nvSpPr>
          <p:cNvPr id="5" name="Slide Number Placeholder 4"/>
          <p:cNvSpPr>
            <a:spLocks noGrp="1"/>
          </p:cNvSpPr>
          <p:nvPr>
            <p:ph type="sldNum" sz="quarter" idx="12"/>
          </p:nvPr>
        </p:nvSpPr>
        <p:spPr/>
        <p:txBody>
          <a:bodyPr/>
          <a:lstStyle/>
          <a:p>
            <a:fld id="{64D1E06C-3448-9C46-B95E-02D300A81533}" type="slidenum">
              <a:rPr lang="en-US" smtClean="0"/>
              <a:t>13</a:t>
            </a:fld>
            <a:endParaRPr lang="en-US"/>
          </a:p>
        </p:txBody>
      </p:sp>
    </p:spTree>
    <p:extLst>
      <p:ext uri="{BB962C8B-B14F-4D97-AF65-F5344CB8AC3E}">
        <p14:creationId xmlns:p14="http://schemas.microsoft.com/office/powerpoint/2010/main" val="1303455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And Architecture</a:t>
            </a:r>
            <a:endParaRPr lang="en-US" dirty="0"/>
          </a:p>
        </p:txBody>
      </p:sp>
      <p:sp>
        <p:nvSpPr>
          <p:cNvPr id="3" name="Content Placeholder 2"/>
          <p:cNvSpPr>
            <a:spLocks noGrp="1"/>
          </p:cNvSpPr>
          <p:nvPr>
            <p:ph idx="1"/>
          </p:nvPr>
        </p:nvSpPr>
        <p:spPr/>
        <p:txBody>
          <a:bodyPr>
            <a:normAutofit/>
          </a:bodyPr>
          <a:lstStyle/>
          <a:p>
            <a:r>
              <a:rPr lang="en-US" dirty="0" smtClean="0"/>
              <a:t>RCS (</a:t>
            </a:r>
            <a:r>
              <a:rPr lang="en-US" dirty="0"/>
              <a:t>Receive CPU </a:t>
            </a:r>
            <a:r>
              <a:rPr lang="en-US" dirty="0" smtClean="0"/>
              <a:t>Selection</a:t>
            </a:r>
            <a:r>
              <a:rPr lang="en-US" dirty="0" smtClean="0">
                <a:effectLst/>
              </a:rPr>
              <a:t>)</a:t>
            </a:r>
            <a:r>
              <a:rPr lang="zh-CN" altLang="en-US" dirty="0" smtClean="0">
                <a:effectLst/>
              </a:rPr>
              <a:t> </a:t>
            </a:r>
            <a:r>
              <a:rPr lang="en-US" altLang="zh-CN" dirty="0" smtClean="0">
                <a:effectLst/>
              </a:rPr>
              <a:t>–</a:t>
            </a:r>
            <a:r>
              <a:rPr lang="zh-CN" altLang="en-US" dirty="0" smtClean="0">
                <a:effectLst/>
              </a:rPr>
              <a:t> </a:t>
            </a:r>
            <a:r>
              <a:rPr lang="en-US" altLang="zh-CN" dirty="0" smtClean="0">
                <a:effectLst/>
              </a:rPr>
              <a:t>Direct</a:t>
            </a:r>
            <a:r>
              <a:rPr lang="zh-CN" altLang="en-US" dirty="0" smtClean="0">
                <a:effectLst/>
              </a:rPr>
              <a:t> </a:t>
            </a:r>
            <a:r>
              <a:rPr lang="en-US" altLang="zh-CN" dirty="0" smtClean="0">
                <a:effectLst/>
              </a:rPr>
              <a:t>TCP</a:t>
            </a:r>
            <a:endParaRPr lang="zh-CN" altLang="en-US" dirty="0" smtClean="0">
              <a:effectLst/>
            </a:endParaRPr>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bwMode="auto">
          <a:xfrm>
            <a:off x="2954179" y="2336955"/>
            <a:ext cx="2205129" cy="4521045"/>
          </a:xfrm>
          <a:prstGeom prst="rect">
            <a:avLst/>
          </a:prstGeom>
          <a:noFill/>
          <a:ln>
            <a:noFill/>
          </a:ln>
        </p:spPr>
      </p:pic>
      <p:pic>
        <p:nvPicPr>
          <p:cNvPr id="6" name="图片 1"/>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7897078" y="1510420"/>
            <a:ext cx="4078514" cy="5347580"/>
          </a:xfrm>
          <a:prstGeom prst="rect">
            <a:avLst/>
          </a:prstGeom>
          <a:noFill/>
          <a:ln>
            <a:noFill/>
          </a:ln>
        </p:spPr>
      </p:pic>
      <p:sp>
        <p:nvSpPr>
          <p:cNvPr id="4" name="Slide Number Placeholder 3"/>
          <p:cNvSpPr>
            <a:spLocks noGrp="1"/>
          </p:cNvSpPr>
          <p:nvPr>
            <p:ph type="sldNum" sz="quarter" idx="12"/>
          </p:nvPr>
        </p:nvSpPr>
        <p:spPr/>
        <p:txBody>
          <a:bodyPr/>
          <a:lstStyle/>
          <a:p>
            <a:fld id="{64D1E06C-3448-9C46-B95E-02D300A81533}" type="slidenum">
              <a:rPr lang="en-US" smtClean="0"/>
              <a:t>14</a:t>
            </a:fld>
            <a:endParaRPr lang="en-US"/>
          </a:p>
        </p:txBody>
      </p:sp>
    </p:spTree>
    <p:extLst>
      <p:ext uri="{BB962C8B-B14F-4D97-AF65-F5344CB8AC3E}">
        <p14:creationId xmlns:p14="http://schemas.microsoft.com/office/powerpoint/2010/main" val="2084420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And Architecture</a:t>
            </a:r>
            <a:endParaRPr lang="en-US" dirty="0"/>
          </a:p>
        </p:txBody>
      </p:sp>
      <p:sp>
        <p:nvSpPr>
          <p:cNvPr id="3" name="Content Placeholder 2"/>
          <p:cNvSpPr>
            <a:spLocks noGrp="1"/>
          </p:cNvSpPr>
          <p:nvPr>
            <p:ph idx="1"/>
          </p:nvPr>
        </p:nvSpPr>
        <p:spPr/>
        <p:txBody>
          <a:bodyPr>
            <a:normAutofit/>
          </a:bodyPr>
          <a:lstStyle/>
          <a:p>
            <a:r>
              <a:rPr lang="en-US" dirty="0" smtClean="0"/>
              <a:t>RCS (</a:t>
            </a:r>
            <a:r>
              <a:rPr lang="en-US" dirty="0"/>
              <a:t>Receive CPU </a:t>
            </a:r>
            <a:r>
              <a:rPr lang="en-US" dirty="0" smtClean="0"/>
              <a:t>Selection</a:t>
            </a:r>
            <a:r>
              <a:rPr lang="en-US" dirty="0" smtClean="0">
                <a:effectLst/>
              </a:rPr>
              <a:t>)</a:t>
            </a:r>
            <a:r>
              <a:rPr lang="zh-CN" altLang="en-US" dirty="0" smtClean="0">
                <a:effectLst/>
              </a:rPr>
              <a:t> </a:t>
            </a:r>
            <a:r>
              <a:rPr lang="en-US" altLang="zh-CN" dirty="0" smtClean="0">
                <a:effectLst/>
              </a:rPr>
              <a:t>–</a:t>
            </a:r>
            <a:r>
              <a:rPr lang="zh-CN" altLang="en-US" dirty="0" smtClean="0">
                <a:effectLst/>
              </a:rPr>
              <a:t> </a:t>
            </a:r>
            <a:r>
              <a:rPr lang="en-US" altLang="zh-CN" dirty="0" smtClean="0">
                <a:effectLst/>
              </a:rPr>
              <a:t>CPU</a:t>
            </a:r>
            <a:r>
              <a:rPr lang="zh-CN" altLang="en-US" dirty="0" smtClean="0">
                <a:effectLst/>
              </a:rPr>
              <a:t> </a:t>
            </a:r>
            <a:r>
              <a:rPr lang="en-US" altLang="zh-CN" dirty="0" smtClean="0">
                <a:effectLst/>
              </a:rPr>
              <a:t>Selection</a:t>
            </a:r>
            <a:endParaRPr lang="zh-CN" altLang="en-US" dirty="0" smtClean="0">
              <a:effectLst/>
            </a:endParaRPr>
          </a:p>
        </p:txBody>
      </p:sp>
      <p:pic>
        <p:nvPicPr>
          <p:cNvPr id="5" name="图片 1"/>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7897078" y="1510420"/>
            <a:ext cx="4078514" cy="5347580"/>
          </a:xfrm>
          <a:prstGeom prst="rect">
            <a:avLst/>
          </a:prstGeom>
          <a:noFill/>
          <a:ln>
            <a:noFill/>
          </a:ln>
        </p:spPr>
      </p:pic>
      <p:sp>
        <p:nvSpPr>
          <p:cNvPr id="4" name="TextBox 3"/>
          <p:cNvSpPr txBox="1"/>
          <p:nvPr/>
        </p:nvSpPr>
        <p:spPr>
          <a:xfrm>
            <a:off x="5943600" y="6345936"/>
            <a:ext cx="452368" cy="461665"/>
          </a:xfrm>
          <a:prstGeom prst="rect">
            <a:avLst/>
          </a:prstGeom>
          <a:noFill/>
        </p:spPr>
        <p:txBody>
          <a:bodyPr wrap="none" rtlCol="0">
            <a:spAutoFit/>
          </a:bodyPr>
          <a:lstStyle/>
          <a:p>
            <a:r>
              <a:rPr lang="en-US" altLang="zh-CN" sz="2400" dirty="0" smtClean="0"/>
              <a:t>C</a:t>
            </a:r>
            <a:r>
              <a:rPr lang="en-US" altLang="zh-CN" sz="2400" baseline="-25000" dirty="0" smtClean="0"/>
              <a:t>1</a:t>
            </a:r>
            <a:endParaRPr lang="en-US" sz="2400" baseline="-25000" dirty="0"/>
          </a:p>
        </p:txBody>
      </p:sp>
      <p:cxnSp>
        <p:nvCxnSpPr>
          <p:cNvPr id="8" name="Curved Connector 7"/>
          <p:cNvCxnSpPr>
            <a:endCxn id="4" idx="3"/>
          </p:cNvCxnSpPr>
          <p:nvPr/>
        </p:nvCxnSpPr>
        <p:spPr>
          <a:xfrm rot="10800000" flipV="1">
            <a:off x="6395968" y="5998463"/>
            <a:ext cx="2016512" cy="578305"/>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96000" y="4797552"/>
            <a:ext cx="452368" cy="461665"/>
          </a:xfrm>
          <a:prstGeom prst="rect">
            <a:avLst/>
          </a:prstGeom>
          <a:noFill/>
        </p:spPr>
        <p:txBody>
          <a:bodyPr wrap="none" rtlCol="0">
            <a:spAutoFit/>
          </a:bodyPr>
          <a:lstStyle/>
          <a:p>
            <a:r>
              <a:rPr lang="en-US" altLang="zh-CN" sz="2400" smtClean="0"/>
              <a:t>C</a:t>
            </a:r>
            <a:r>
              <a:rPr lang="en-US" altLang="zh-CN" sz="2400" baseline="-25000" smtClean="0"/>
              <a:t>2</a:t>
            </a:r>
            <a:endParaRPr lang="en-US" sz="2400" baseline="-25000" dirty="0"/>
          </a:p>
        </p:txBody>
      </p:sp>
      <p:cxnSp>
        <p:nvCxnSpPr>
          <p:cNvPr id="11" name="Curved Connector 10"/>
          <p:cNvCxnSpPr>
            <a:endCxn id="9" idx="3"/>
          </p:cNvCxnSpPr>
          <p:nvPr/>
        </p:nvCxnSpPr>
        <p:spPr>
          <a:xfrm rot="10800000" flipV="1">
            <a:off x="6548368" y="4480559"/>
            <a:ext cx="3912368" cy="547825"/>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48400" y="2974848"/>
            <a:ext cx="452368" cy="461665"/>
          </a:xfrm>
          <a:prstGeom prst="rect">
            <a:avLst/>
          </a:prstGeom>
          <a:noFill/>
        </p:spPr>
        <p:txBody>
          <a:bodyPr wrap="none" rtlCol="0">
            <a:spAutoFit/>
          </a:bodyPr>
          <a:lstStyle/>
          <a:p>
            <a:r>
              <a:rPr lang="en-US" altLang="zh-CN" sz="2400" dirty="0" smtClean="0"/>
              <a:t>C</a:t>
            </a:r>
            <a:r>
              <a:rPr lang="en-US" altLang="zh-CN" sz="2400" baseline="-25000" dirty="0" smtClean="0"/>
              <a:t>3</a:t>
            </a:r>
            <a:endParaRPr lang="en-US" sz="2400" baseline="-25000" dirty="0"/>
          </a:p>
        </p:txBody>
      </p:sp>
      <p:cxnSp>
        <p:nvCxnSpPr>
          <p:cNvPr id="14" name="Curved Connector 13"/>
          <p:cNvCxnSpPr>
            <a:endCxn id="12" idx="3"/>
          </p:cNvCxnSpPr>
          <p:nvPr/>
        </p:nvCxnSpPr>
        <p:spPr>
          <a:xfrm rot="10800000" flipV="1">
            <a:off x="6700768" y="1510419"/>
            <a:ext cx="2699264" cy="169526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17904" y="3932359"/>
            <a:ext cx="3457934" cy="584775"/>
          </a:xfrm>
          <a:prstGeom prst="rect">
            <a:avLst/>
          </a:prstGeom>
          <a:noFill/>
          <a:ln>
            <a:solidFill>
              <a:schemeClr val="tx1"/>
            </a:solidFill>
          </a:ln>
        </p:spPr>
        <p:txBody>
          <a:bodyPr wrap="none" rtlCol="0">
            <a:spAutoFit/>
          </a:bodyPr>
          <a:lstStyle/>
          <a:p>
            <a:r>
              <a:rPr lang="en-US" sz="3200" dirty="0" smtClean="0"/>
              <a:t>Connection Locality</a:t>
            </a:r>
          </a:p>
        </p:txBody>
      </p:sp>
      <p:sp>
        <p:nvSpPr>
          <p:cNvPr id="7" name="Slide Number Placeholder 6"/>
          <p:cNvSpPr>
            <a:spLocks noGrp="1"/>
          </p:cNvSpPr>
          <p:nvPr>
            <p:ph type="sldNum" sz="quarter" idx="12"/>
          </p:nvPr>
        </p:nvSpPr>
        <p:spPr/>
        <p:txBody>
          <a:bodyPr/>
          <a:lstStyle/>
          <a:p>
            <a:fld id="{64D1E06C-3448-9C46-B95E-02D300A81533}" type="slidenum">
              <a:rPr lang="en-US" smtClean="0"/>
              <a:t>15</a:t>
            </a:fld>
            <a:endParaRPr lang="en-US"/>
          </a:p>
        </p:txBody>
      </p:sp>
    </p:spTree>
    <p:extLst>
      <p:ext uri="{BB962C8B-B14F-4D97-AF65-F5344CB8AC3E}">
        <p14:creationId xmlns:p14="http://schemas.microsoft.com/office/powerpoint/2010/main" val="147461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And Architecture</a:t>
            </a:r>
            <a:endParaRPr lang="en-US" dirty="0"/>
          </a:p>
        </p:txBody>
      </p:sp>
      <p:sp>
        <p:nvSpPr>
          <p:cNvPr id="3" name="Content Placeholder 2"/>
          <p:cNvSpPr>
            <a:spLocks noGrp="1"/>
          </p:cNvSpPr>
          <p:nvPr>
            <p:ph idx="1"/>
          </p:nvPr>
        </p:nvSpPr>
        <p:spPr/>
        <p:txBody>
          <a:bodyPr>
            <a:normAutofit/>
          </a:bodyPr>
          <a:lstStyle/>
          <a:p>
            <a:r>
              <a:rPr lang="en-US" dirty="0" smtClean="0"/>
              <a:t>RCS (</a:t>
            </a:r>
            <a:r>
              <a:rPr lang="en-US" dirty="0"/>
              <a:t>Receive CPU </a:t>
            </a:r>
            <a:r>
              <a:rPr lang="en-US" dirty="0" smtClean="0"/>
              <a:t>Selection</a:t>
            </a:r>
            <a:r>
              <a:rPr lang="en-US" dirty="0" smtClean="0">
                <a:effectLst/>
              </a:rPr>
              <a:t>)</a:t>
            </a:r>
            <a:r>
              <a:rPr lang="zh-CN" altLang="en-US" dirty="0" smtClean="0">
                <a:effectLst/>
              </a:rPr>
              <a:t> </a:t>
            </a:r>
            <a:r>
              <a:rPr lang="en-US" altLang="zh-CN" dirty="0" smtClean="0">
                <a:effectLst/>
              </a:rPr>
              <a:t>–</a:t>
            </a:r>
            <a:r>
              <a:rPr lang="zh-CN" altLang="en-US" dirty="0" smtClean="0">
                <a:effectLst/>
              </a:rPr>
              <a:t> </a:t>
            </a:r>
            <a:r>
              <a:rPr lang="en-US" altLang="zh-CN" dirty="0" smtClean="0">
                <a:effectLst/>
              </a:rPr>
              <a:t>CPU</a:t>
            </a:r>
            <a:r>
              <a:rPr lang="zh-CN" altLang="en-US" dirty="0" smtClean="0">
                <a:effectLst/>
              </a:rPr>
              <a:t> </a:t>
            </a:r>
            <a:r>
              <a:rPr lang="en-US" altLang="zh-CN" dirty="0" smtClean="0">
                <a:effectLst/>
              </a:rPr>
              <a:t>Selection</a:t>
            </a:r>
            <a:endParaRPr lang="zh-CN" altLang="en-US" dirty="0" smtClean="0">
              <a:effectLst/>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bwMode="auto">
          <a:xfrm>
            <a:off x="1251585" y="2316049"/>
            <a:ext cx="5610316" cy="4342643"/>
          </a:xfrm>
          <a:prstGeom prst="rect">
            <a:avLst/>
          </a:prstGeom>
          <a:noFill/>
          <a:ln>
            <a:noFill/>
          </a:ln>
        </p:spPr>
      </p:pic>
      <p:pic>
        <p:nvPicPr>
          <p:cNvPr id="5" name="图片 1"/>
          <p:cNvPicPr>
            <a:picLocks/>
          </p:cNvPicPr>
          <p:nvPr/>
        </p:nvPicPr>
        <p:blipFill>
          <a:blip r:embed="rId4">
            <a:extLst>
              <a:ext uri="{28A0092B-C50C-407E-A947-70E740481C1C}">
                <a14:useLocalDpi xmlns:a14="http://schemas.microsoft.com/office/drawing/2010/main" val="0"/>
              </a:ext>
            </a:extLst>
          </a:blip>
          <a:stretch>
            <a:fillRect/>
          </a:stretch>
        </p:blipFill>
        <p:spPr bwMode="auto">
          <a:xfrm>
            <a:off x="7897078" y="1510420"/>
            <a:ext cx="4078514" cy="5347580"/>
          </a:xfrm>
          <a:prstGeom prst="rect">
            <a:avLst/>
          </a:prstGeom>
          <a:noFill/>
          <a:ln>
            <a:noFill/>
          </a:ln>
        </p:spPr>
      </p:pic>
      <p:sp>
        <p:nvSpPr>
          <p:cNvPr id="4" name="Slide Number Placeholder 3"/>
          <p:cNvSpPr>
            <a:spLocks noGrp="1"/>
          </p:cNvSpPr>
          <p:nvPr>
            <p:ph type="sldNum" sz="quarter" idx="12"/>
          </p:nvPr>
        </p:nvSpPr>
        <p:spPr/>
        <p:txBody>
          <a:bodyPr/>
          <a:lstStyle/>
          <a:p>
            <a:fld id="{64D1E06C-3448-9C46-B95E-02D300A81533}" type="slidenum">
              <a:rPr lang="en-US" smtClean="0"/>
              <a:t>16</a:t>
            </a:fld>
            <a:endParaRPr lang="en-US"/>
          </a:p>
        </p:txBody>
      </p:sp>
    </p:spTree>
    <p:extLst>
      <p:ext uri="{BB962C8B-B14F-4D97-AF65-F5344CB8AC3E}">
        <p14:creationId xmlns:p14="http://schemas.microsoft.com/office/powerpoint/2010/main" val="1143849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And Architecture</a:t>
            </a:r>
            <a:endParaRPr lang="en-US" dirty="0"/>
          </a:p>
        </p:txBody>
      </p:sp>
      <p:sp>
        <p:nvSpPr>
          <p:cNvPr id="3" name="Content Placeholder 2"/>
          <p:cNvSpPr>
            <a:spLocks noGrp="1"/>
          </p:cNvSpPr>
          <p:nvPr>
            <p:ph idx="1"/>
          </p:nvPr>
        </p:nvSpPr>
        <p:spPr/>
        <p:txBody>
          <a:bodyPr>
            <a:normAutofit/>
          </a:bodyPr>
          <a:lstStyle/>
          <a:p>
            <a:r>
              <a:rPr lang="en-US" dirty="0" smtClean="0"/>
              <a:t>Deployment</a:t>
            </a:r>
          </a:p>
          <a:p>
            <a:pPr lvl="1"/>
            <a:r>
              <a:rPr lang="en-US" dirty="0" smtClean="0"/>
              <a:t>Build a patched Linux kernel (now support kernels for </a:t>
            </a:r>
            <a:r>
              <a:rPr lang="en-US" dirty="0" err="1" smtClean="0"/>
              <a:t>CentOS</a:t>
            </a:r>
            <a:r>
              <a:rPr lang="en-US" dirty="0" smtClean="0"/>
              <a:t> 6.4/6.5)</a:t>
            </a:r>
          </a:p>
          <a:p>
            <a:pPr lvl="1"/>
            <a:r>
              <a:rPr lang="en-US" dirty="0"/>
              <a:t>LD_PRELOAD=./</a:t>
            </a:r>
            <a:r>
              <a:rPr lang="en-US" dirty="0" err="1"/>
              <a:t>libfsocket.so</a:t>
            </a:r>
            <a:r>
              <a:rPr lang="en-US" dirty="0"/>
              <a:t> </a:t>
            </a:r>
            <a:r>
              <a:rPr lang="en-US" dirty="0" smtClean="0"/>
              <a:t>./</a:t>
            </a:r>
            <a:r>
              <a:rPr lang="en-US" dirty="0" err="1" smtClean="0"/>
              <a:t>redis</a:t>
            </a:r>
            <a:r>
              <a:rPr lang="en-US" dirty="0" smtClean="0"/>
              <a:t>-server</a:t>
            </a:r>
            <a:endParaRPr lang="zh-CN" altLang="en-US" dirty="0" smtClean="0">
              <a:effectLst/>
            </a:endParaRPr>
          </a:p>
        </p:txBody>
      </p:sp>
      <p:sp>
        <p:nvSpPr>
          <p:cNvPr id="4" name="Slide Number Placeholder 3"/>
          <p:cNvSpPr>
            <a:spLocks noGrp="1"/>
          </p:cNvSpPr>
          <p:nvPr>
            <p:ph type="sldNum" sz="quarter" idx="12"/>
          </p:nvPr>
        </p:nvSpPr>
        <p:spPr/>
        <p:txBody>
          <a:bodyPr/>
          <a:lstStyle/>
          <a:p>
            <a:fld id="{64D1E06C-3448-9C46-B95E-02D300A81533}" type="slidenum">
              <a:rPr lang="en-US" smtClean="0"/>
              <a:t>17</a:t>
            </a:fld>
            <a:endParaRPr lang="en-US"/>
          </a:p>
        </p:txBody>
      </p:sp>
    </p:spTree>
    <p:extLst>
      <p:ext uri="{BB962C8B-B14F-4D97-AF65-F5344CB8AC3E}">
        <p14:creationId xmlns:p14="http://schemas.microsoft.com/office/powerpoint/2010/main" val="670752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5" name="Rectangle 4"/>
          <p:cNvSpPr/>
          <p:nvPr/>
        </p:nvSpPr>
        <p:spPr>
          <a:xfrm>
            <a:off x="4169228" y="2302329"/>
            <a:ext cx="3853543" cy="16989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25043" y="3461657"/>
            <a:ext cx="122464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ysClr val="windowText" lastClr="000000"/>
                </a:solidFill>
              </a:rPr>
              <a:t>CPU0</a:t>
            </a:r>
            <a:endParaRPr lang="en-US" dirty="0">
              <a:solidFill>
                <a:sysClr val="windowText" lastClr="000000"/>
              </a:solidFill>
            </a:endParaRPr>
          </a:p>
        </p:txBody>
      </p:sp>
      <p:sp>
        <p:nvSpPr>
          <p:cNvPr id="7" name="Rectangle 6"/>
          <p:cNvSpPr/>
          <p:nvPr/>
        </p:nvSpPr>
        <p:spPr>
          <a:xfrm>
            <a:off x="6536872" y="3461657"/>
            <a:ext cx="122464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CPU11</a:t>
            </a:r>
            <a:endParaRPr lang="en-US" dirty="0">
              <a:solidFill>
                <a:sysClr val="windowText" lastClr="000000"/>
              </a:solidFill>
            </a:endParaRPr>
          </a:p>
        </p:txBody>
      </p:sp>
      <p:sp>
        <p:nvSpPr>
          <p:cNvPr id="8" name="TextBox 7"/>
          <p:cNvSpPr txBox="1"/>
          <p:nvPr/>
        </p:nvSpPr>
        <p:spPr>
          <a:xfrm>
            <a:off x="5905501" y="3484211"/>
            <a:ext cx="343364" cy="369332"/>
          </a:xfrm>
          <a:prstGeom prst="rect">
            <a:avLst/>
          </a:prstGeom>
          <a:noFill/>
        </p:spPr>
        <p:txBody>
          <a:bodyPr wrap="none" rtlCol="0">
            <a:spAutoFit/>
          </a:bodyPr>
          <a:lstStyle/>
          <a:p>
            <a:r>
              <a:rPr lang="en-US" smtClean="0"/>
              <a:t>…</a:t>
            </a:r>
            <a:endParaRPr lang="en-US"/>
          </a:p>
        </p:txBody>
      </p:sp>
      <p:sp>
        <p:nvSpPr>
          <p:cNvPr id="9" name="Rectangle 8"/>
          <p:cNvSpPr/>
          <p:nvPr/>
        </p:nvSpPr>
        <p:spPr>
          <a:xfrm>
            <a:off x="4441837" y="2871674"/>
            <a:ext cx="122464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Redis0</a:t>
            </a:r>
            <a:endParaRPr lang="en-US" dirty="0">
              <a:solidFill>
                <a:sysClr val="windowText" lastClr="000000"/>
              </a:solidFill>
            </a:endParaRPr>
          </a:p>
        </p:txBody>
      </p:sp>
      <p:sp>
        <p:nvSpPr>
          <p:cNvPr id="10" name="Rectangle 9"/>
          <p:cNvSpPr/>
          <p:nvPr/>
        </p:nvSpPr>
        <p:spPr>
          <a:xfrm>
            <a:off x="6536872" y="2871674"/>
            <a:ext cx="122464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Redis1</a:t>
            </a:r>
            <a:endParaRPr lang="en-US" dirty="0">
              <a:solidFill>
                <a:sysClr val="windowText" lastClr="000000"/>
              </a:solidFill>
            </a:endParaRPr>
          </a:p>
        </p:txBody>
      </p:sp>
      <p:sp>
        <p:nvSpPr>
          <p:cNvPr id="11" name="TextBox 10"/>
          <p:cNvSpPr txBox="1"/>
          <p:nvPr/>
        </p:nvSpPr>
        <p:spPr>
          <a:xfrm>
            <a:off x="5929994" y="2894228"/>
            <a:ext cx="343364" cy="369332"/>
          </a:xfrm>
          <a:prstGeom prst="rect">
            <a:avLst/>
          </a:prstGeom>
          <a:noFill/>
        </p:spPr>
        <p:txBody>
          <a:bodyPr wrap="none" rtlCol="0">
            <a:spAutoFit/>
          </a:bodyPr>
          <a:lstStyle/>
          <a:p>
            <a:r>
              <a:rPr lang="en-US" smtClean="0"/>
              <a:t>…</a:t>
            </a:r>
            <a:endParaRPr lang="en-US"/>
          </a:p>
        </p:txBody>
      </p:sp>
      <p:sp>
        <p:nvSpPr>
          <p:cNvPr id="12" name="TextBox 11"/>
          <p:cNvSpPr txBox="1"/>
          <p:nvPr/>
        </p:nvSpPr>
        <p:spPr>
          <a:xfrm>
            <a:off x="5703102" y="2377145"/>
            <a:ext cx="785793" cy="369332"/>
          </a:xfrm>
          <a:prstGeom prst="rect">
            <a:avLst/>
          </a:prstGeom>
          <a:noFill/>
        </p:spPr>
        <p:txBody>
          <a:bodyPr wrap="none" rtlCol="0">
            <a:spAutoFit/>
          </a:bodyPr>
          <a:lstStyle/>
          <a:p>
            <a:r>
              <a:rPr lang="en-US" smtClean="0"/>
              <a:t>Server</a:t>
            </a:r>
            <a:endParaRPr lang="en-US" dirty="0"/>
          </a:p>
        </p:txBody>
      </p:sp>
      <p:sp>
        <p:nvSpPr>
          <p:cNvPr id="14" name="Rectangle 13"/>
          <p:cNvSpPr/>
          <p:nvPr/>
        </p:nvSpPr>
        <p:spPr>
          <a:xfrm>
            <a:off x="1796143" y="4239646"/>
            <a:ext cx="3853543" cy="16989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051958" y="5398974"/>
            <a:ext cx="122464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ysClr val="windowText" lastClr="000000"/>
                </a:solidFill>
              </a:rPr>
              <a:t>CPU0</a:t>
            </a:r>
            <a:endParaRPr lang="en-US" dirty="0">
              <a:solidFill>
                <a:sysClr val="windowText" lastClr="000000"/>
              </a:solidFill>
            </a:endParaRPr>
          </a:p>
        </p:txBody>
      </p:sp>
      <p:sp>
        <p:nvSpPr>
          <p:cNvPr id="16" name="Rectangle 15"/>
          <p:cNvSpPr/>
          <p:nvPr/>
        </p:nvSpPr>
        <p:spPr>
          <a:xfrm>
            <a:off x="4163787" y="5398974"/>
            <a:ext cx="122464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CPU11</a:t>
            </a:r>
            <a:endParaRPr lang="en-US" dirty="0">
              <a:solidFill>
                <a:sysClr val="windowText" lastClr="000000"/>
              </a:solidFill>
            </a:endParaRPr>
          </a:p>
        </p:txBody>
      </p:sp>
      <p:sp>
        <p:nvSpPr>
          <p:cNvPr id="17" name="TextBox 16"/>
          <p:cNvSpPr txBox="1"/>
          <p:nvPr/>
        </p:nvSpPr>
        <p:spPr>
          <a:xfrm>
            <a:off x="3532416" y="5421528"/>
            <a:ext cx="343364" cy="369332"/>
          </a:xfrm>
          <a:prstGeom prst="rect">
            <a:avLst/>
          </a:prstGeom>
          <a:noFill/>
        </p:spPr>
        <p:txBody>
          <a:bodyPr wrap="none" rtlCol="0">
            <a:spAutoFit/>
          </a:bodyPr>
          <a:lstStyle/>
          <a:p>
            <a:r>
              <a:rPr lang="en-US" smtClean="0"/>
              <a:t>…</a:t>
            </a:r>
            <a:endParaRPr lang="en-US"/>
          </a:p>
        </p:txBody>
      </p:sp>
      <p:sp>
        <p:nvSpPr>
          <p:cNvPr id="18" name="Rectangle 17"/>
          <p:cNvSpPr/>
          <p:nvPr/>
        </p:nvSpPr>
        <p:spPr>
          <a:xfrm>
            <a:off x="2068752" y="4808991"/>
            <a:ext cx="122464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BM0</a:t>
            </a:r>
            <a:endParaRPr lang="en-US" dirty="0">
              <a:solidFill>
                <a:sysClr val="windowText" lastClr="000000"/>
              </a:solidFill>
            </a:endParaRPr>
          </a:p>
        </p:txBody>
      </p:sp>
      <p:sp>
        <p:nvSpPr>
          <p:cNvPr id="19" name="Rectangle 18"/>
          <p:cNvSpPr/>
          <p:nvPr/>
        </p:nvSpPr>
        <p:spPr>
          <a:xfrm>
            <a:off x="4163787" y="4808991"/>
            <a:ext cx="122464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BM1</a:t>
            </a:r>
            <a:endParaRPr lang="en-US" dirty="0">
              <a:solidFill>
                <a:sysClr val="windowText" lastClr="000000"/>
              </a:solidFill>
            </a:endParaRPr>
          </a:p>
        </p:txBody>
      </p:sp>
      <p:sp>
        <p:nvSpPr>
          <p:cNvPr id="20" name="TextBox 19"/>
          <p:cNvSpPr txBox="1"/>
          <p:nvPr/>
        </p:nvSpPr>
        <p:spPr>
          <a:xfrm>
            <a:off x="3556909" y="4831545"/>
            <a:ext cx="343364" cy="369332"/>
          </a:xfrm>
          <a:prstGeom prst="rect">
            <a:avLst/>
          </a:prstGeom>
          <a:noFill/>
        </p:spPr>
        <p:txBody>
          <a:bodyPr wrap="none" rtlCol="0">
            <a:spAutoFit/>
          </a:bodyPr>
          <a:lstStyle/>
          <a:p>
            <a:r>
              <a:rPr lang="en-US" smtClean="0"/>
              <a:t>…</a:t>
            </a:r>
            <a:endParaRPr lang="en-US"/>
          </a:p>
        </p:txBody>
      </p:sp>
      <p:sp>
        <p:nvSpPr>
          <p:cNvPr id="21" name="TextBox 20"/>
          <p:cNvSpPr txBox="1"/>
          <p:nvPr/>
        </p:nvSpPr>
        <p:spPr>
          <a:xfrm>
            <a:off x="3320736" y="4314462"/>
            <a:ext cx="843051" cy="369332"/>
          </a:xfrm>
          <a:prstGeom prst="rect">
            <a:avLst/>
          </a:prstGeom>
          <a:noFill/>
        </p:spPr>
        <p:txBody>
          <a:bodyPr wrap="none" rtlCol="0">
            <a:spAutoFit/>
          </a:bodyPr>
          <a:lstStyle/>
          <a:p>
            <a:r>
              <a:rPr lang="en-US" dirty="0" smtClean="0"/>
              <a:t>Client0</a:t>
            </a:r>
            <a:endParaRPr lang="en-US" dirty="0"/>
          </a:p>
        </p:txBody>
      </p:sp>
      <p:sp>
        <p:nvSpPr>
          <p:cNvPr id="22" name="Rectangle 21"/>
          <p:cNvSpPr/>
          <p:nvPr/>
        </p:nvSpPr>
        <p:spPr>
          <a:xfrm>
            <a:off x="6536872" y="4239646"/>
            <a:ext cx="3853543" cy="16989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792687" y="5398974"/>
            <a:ext cx="122464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ysClr val="windowText" lastClr="000000"/>
                </a:solidFill>
              </a:rPr>
              <a:t>CPU0</a:t>
            </a:r>
            <a:endParaRPr lang="en-US" dirty="0">
              <a:solidFill>
                <a:sysClr val="windowText" lastClr="000000"/>
              </a:solidFill>
            </a:endParaRPr>
          </a:p>
        </p:txBody>
      </p:sp>
      <p:sp>
        <p:nvSpPr>
          <p:cNvPr id="24" name="Rectangle 23"/>
          <p:cNvSpPr/>
          <p:nvPr/>
        </p:nvSpPr>
        <p:spPr>
          <a:xfrm>
            <a:off x="8904516" y="5398974"/>
            <a:ext cx="122464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CPU11</a:t>
            </a:r>
            <a:endParaRPr lang="en-US" dirty="0">
              <a:solidFill>
                <a:sysClr val="windowText" lastClr="000000"/>
              </a:solidFill>
            </a:endParaRPr>
          </a:p>
        </p:txBody>
      </p:sp>
      <p:sp>
        <p:nvSpPr>
          <p:cNvPr id="25" name="TextBox 24"/>
          <p:cNvSpPr txBox="1"/>
          <p:nvPr/>
        </p:nvSpPr>
        <p:spPr>
          <a:xfrm>
            <a:off x="8273145" y="5421528"/>
            <a:ext cx="343364" cy="369332"/>
          </a:xfrm>
          <a:prstGeom prst="rect">
            <a:avLst/>
          </a:prstGeom>
          <a:noFill/>
        </p:spPr>
        <p:txBody>
          <a:bodyPr wrap="none" rtlCol="0">
            <a:spAutoFit/>
          </a:bodyPr>
          <a:lstStyle/>
          <a:p>
            <a:r>
              <a:rPr lang="en-US" smtClean="0"/>
              <a:t>…</a:t>
            </a:r>
            <a:endParaRPr lang="en-US"/>
          </a:p>
        </p:txBody>
      </p:sp>
      <p:sp>
        <p:nvSpPr>
          <p:cNvPr id="26" name="Rectangle 25"/>
          <p:cNvSpPr/>
          <p:nvPr/>
        </p:nvSpPr>
        <p:spPr>
          <a:xfrm>
            <a:off x="6809481" y="4808991"/>
            <a:ext cx="122464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BM0</a:t>
            </a:r>
            <a:endParaRPr lang="en-US" dirty="0">
              <a:solidFill>
                <a:sysClr val="windowText" lastClr="000000"/>
              </a:solidFill>
            </a:endParaRPr>
          </a:p>
        </p:txBody>
      </p:sp>
      <p:sp>
        <p:nvSpPr>
          <p:cNvPr id="27" name="Rectangle 26"/>
          <p:cNvSpPr/>
          <p:nvPr/>
        </p:nvSpPr>
        <p:spPr>
          <a:xfrm>
            <a:off x="8904516" y="4808991"/>
            <a:ext cx="122464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BM11</a:t>
            </a:r>
            <a:endParaRPr lang="en-US" dirty="0">
              <a:solidFill>
                <a:sysClr val="windowText" lastClr="000000"/>
              </a:solidFill>
            </a:endParaRPr>
          </a:p>
        </p:txBody>
      </p:sp>
      <p:sp>
        <p:nvSpPr>
          <p:cNvPr id="28" name="TextBox 27"/>
          <p:cNvSpPr txBox="1"/>
          <p:nvPr/>
        </p:nvSpPr>
        <p:spPr>
          <a:xfrm>
            <a:off x="8297638" y="4831545"/>
            <a:ext cx="343364" cy="369332"/>
          </a:xfrm>
          <a:prstGeom prst="rect">
            <a:avLst/>
          </a:prstGeom>
          <a:noFill/>
        </p:spPr>
        <p:txBody>
          <a:bodyPr wrap="none" rtlCol="0">
            <a:spAutoFit/>
          </a:bodyPr>
          <a:lstStyle/>
          <a:p>
            <a:r>
              <a:rPr lang="en-US" smtClean="0"/>
              <a:t>…</a:t>
            </a:r>
            <a:endParaRPr lang="en-US"/>
          </a:p>
        </p:txBody>
      </p:sp>
      <p:sp>
        <p:nvSpPr>
          <p:cNvPr id="29" name="TextBox 28"/>
          <p:cNvSpPr txBox="1"/>
          <p:nvPr/>
        </p:nvSpPr>
        <p:spPr>
          <a:xfrm>
            <a:off x="8061465" y="4314462"/>
            <a:ext cx="843051" cy="369332"/>
          </a:xfrm>
          <a:prstGeom prst="rect">
            <a:avLst/>
          </a:prstGeom>
          <a:noFill/>
        </p:spPr>
        <p:txBody>
          <a:bodyPr wrap="none" rtlCol="0">
            <a:spAutoFit/>
          </a:bodyPr>
          <a:lstStyle/>
          <a:p>
            <a:r>
              <a:rPr lang="en-US" dirty="0" smtClean="0"/>
              <a:t>Client1</a:t>
            </a:r>
            <a:endParaRPr lang="en-US" dirty="0"/>
          </a:p>
        </p:txBody>
      </p:sp>
      <p:cxnSp>
        <p:nvCxnSpPr>
          <p:cNvPr id="31" name="Straight Connector 30"/>
          <p:cNvCxnSpPr>
            <a:stCxn id="18" idx="0"/>
            <a:endCxn id="9" idx="2"/>
          </p:cNvCxnSpPr>
          <p:nvPr/>
        </p:nvCxnSpPr>
        <p:spPr>
          <a:xfrm flipV="1">
            <a:off x="2681074" y="3263560"/>
            <a:ext cx="2373085" cy="1545431"/>
          </a:xfrm>
          <a:prstGeom prst="line">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9" idx="0"/>
            <a:endCxn id="10" idx="2"/>
          </p:cNvCxnSpPr>
          <p:nvPr/>
        </p:nvCxnSpPr>
        <p:spPr>
          <a:xfrm flipV="1">
            <a:off x="4776109" y="3263560"/>
            <a:ext cx="2373085" cy="1545431"/>
          </a:xfrm>
          <a:prstGeom prst="line">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6" idx="0"/>
            <a:endCxn id="9" idx="2"/>
          </p:cNvCxnSpPr>
          <p:nvPr/>
        </p:nvCxnSpPr>
        <p:spPr>
          <a:xfrm flipH="1" flipV="1">
            <a:off x="5054159" y="3263560"/>
            <a:ext cx="2367644" cy="1545431"/>
          </a:xfrm>
          <a:prstGeom prst="line">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7" idx="0"/>
            <a:endCxn id="10" idx="2"/>
          </p:cNvCxnSpPr>
          <p:nvPr/>
        </p:nvCxnSpPr>
        <p:spPr>
          <a:xfrm flipH="1" flipV="1">
            <a:off x="7149194" y="3263560"/>
            <a:ext cx="2367644" cy="1545431"/>
          </a:xfrm>
          <a:prstGeom prst="line">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64D1E06C-3448-9C46-B95E-02D300A81533}" type="slidenum">
              <a:rPr lang="en-US" smtClean="0"/>
              <a:t>18</a:t>
            </a:fld>
            <a:endParaRPr lang="en-US"/>
          </a:p>
        </p:txBody>
      </p:sp>
    </p:spTree>
    <p:extLst>
      <p:ext uri="{BB962C8B-B14F-4D97-AF65-F5344CB8AC3E}">
        <p14:creationId xmlns:p14="http://schemas.microsoft.com/office/powerpoint/2010/main" val="95039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down)">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err="1" smtClean="0"/>
              <a:t>Redis</a:t>
            </a:r>
            <a:r>
              <a:rPr lang="en-US" dirty="0" smtClean="0"/>
              <a:t> </a:t>
            </a:r>
            <a:r>
              <a:rPr lang="en-US" dirty="0"/>
              <a:t>servers on a node with 12 CPU cores of Intel(R) Xeon(R) CPU E592620 0 @ 2.00GHz, 48GB RAM and NIC of Intel Corporation 82599ES 109Gigabit SFI/SFP+ Network </a:t>
            </a:r>
            <a:r>
              <a:rPr lang="en-US" dirty="0" smtClean="0"/>
              <a:t>Connection</a:t>
            </a:r>
          </a:p>
          <a:p>
            <a:r>
              <a:rPr lang="en-US" dirty="0" smtClean="0"/>
              <a:t>Benchmarks </a:t>
            </a:r>
            <a:r>
              <a:rPr lang="en-US" dirty="0"/>
              <a:t>on two separate nodes. </a:t>
            </a:r>
            <a:endParaRPr lang="en-US" dirty="0" smtClean="0"/>
          </a:p>
          <a:p>
            <a:pPr lvl="1"/>
            <a:r>
              <a:rPr lang="en-US" dirty="0" smtClean="0"/>
              <a:t>Client </a:t>
            </a:r>
            <a:r>
              <a:rPr lang="en-US" dirty="0"/>
              <a:t>node 1 has 12 CPU cores with Intel(R) Xeon(R) CPU E592640 0 @ 2.50GHz, with 48GB RAM, and NIC of Intel Corporation 82599ES 109Gigabit SFI/SFP+ Network Connection. </a:t>
            </a:r>
            <a:endParaRPr lang="en-US" dirty="0" smtClean="0"/>
          </a:p>
          <a:p>
            <a:pPr lvl="1"/>
            <a:r>
              <a:rPr lang="en-US" dirty="0" smtClean="0"/>
              <a:t>Client </a:t>
            </a:r>
            <a:r>
              <a:rPr lang="en-US" dirty="0"/>
              <a:t>node 2 has 16 </a:t>
            </a:r>
            <a:r>
              <a:rPr lang="en-US" dirty="0" smtClean="0"/>
              <a:t>Genuine </a:t>
            </a:r>
            <a:r>
              <a:rPr lang="en-US" dirty="0"/>
              <a:t>Intel(R) CPU @ 2.70GHz, with 16GB RAM, and NIC of Intel Corporation 82599EB 109Gigabit SFI/SFP+ Network Connection</a:t>
            </a:r>
            <a:r>
              <a:rPr lang="en-US" dirty="0" smtClean="0"/>
              <a:t>.</a:t>
            </a:r>
            <a:endParaRPr lang="en-US" dirty="0"/>
          </a:p>
        </p:txBody>
      </p:sp>
      <p:sp>
        <p:nvSpPr>
          <p:cNvPr id="4" name="Slide Number Placeholder 3"/>
          <p:cNvSpPr>
            <a:spLocks noGrp="1"/>
          </p:cNvSpPr>
          <p:nvPr>
            <p:ph type="sldNum" sz="quarter" idx="12"/>
          </p:nvPr>
        </p:nvSpPr>
        <p:spPr/>
        <p:txBody>
          <a:bodyPr/>
          <a:lstStyle/>
          <a:p>
            <a:fld id="{64D1E06C-3448-9C46-B95E-02D300A81533}" type="slidenum">
              <a:rPr lang="en-US" smtClean="0"/>
              <a:t>19</a:t>
            </a:fld>
            <a:endParaRPr lang="en-US"/>
          </a:p>
        </p:txBody>
      </p:sp>
    </p:spTree>
    <p:extLst>
      <p:ext uri="{BB962C8B-B14F-4D97-AF65-F5344CB8AC3E}">
        <p14:creationId xmlns:p14="http://schemas.microsoft.com/office/powerpoint/2010/main" val="260152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Introduction</a:t>
            </a:r>
          </a:p>
          <a:p>
            <a:r>
              <a:rPr lang="en-US" dirty="0"/>
              <a:t>Related Work</a:t>
            </a:r>
          </a:p>
          <a:p>
            <a:r>
              <a:rPr lang="en-US" dirty="0"/>
              <a:t>Web Request in the Network Stack</a:t>
            </a:r>
          </a:p>
          <a:p>
            <a:r>
              <a:rPr lang="en-US" dirty="0"/>
              <a:t>Alternatives and Problems</a:t>
            </a:r>
          </a:p>
          <a:p>
            <a:r>
              <a:rPr lang="en-US" dirty="0"/>
              <a:t>Method </a:t>
            </a:r>
            <a:r>
              <a:rPr lang="en-US" altLang="zh-CN" dirty="0" smtClean="0"/>
              <a:t>a</a:t>
            </a:r>
            <a:r>
              <a:rPr lang="en-US" dirty="0" smtClean="0"/>
              <a:t>nd Architecture</a:t>
            </a:r>
            <a:endParaRPr lang="zh-CN" altLang="en-US" dirty="0" smtClean="0"/>
          </a:p>
          <a:p>
            <a:r>
              <a:rPr lang="en-US" dirty="0" smtClean="0"/>
              <a:t>Experiments</a:t>
            </a:r>
            <a:endParaRPr lang="zh-CN" altLang="en-US" dirty="0" smtClean="0"/>
          </a:p>
          <a:p>
            <a:r>
              <a:rPr lang="en-US" altLang="zh-CN" dirty="0" smtClean="0"/>
              <a:t>Future work</a:t>
            </a:r>
            <a:endParaRPr lang="en-US" dirty="0" smtClean="0"/>
          </a:p>
          <a:p>
            <a:r>
              <a:rPr lang="en-US" dirty="0" smtClean="0"/>
              <a:t>Conclusion</a:t>
            </a:r>
          </a:p>
          <a:p>
            <a:r>
              <a:rPr lang="en-US" altLang="zh-CN" dirty="0" smtClean="0"/>
              <a:t>Acknowledgement</a:t>
            </a:r>
          </a:p>
          <a:p>
            <a:endParaRPr lang="en-US" dirty="0" smtClean="0"/>
          </a:p>
        </p:txBody>
      </p:sp>
      <p:sp>
        <p:nvSpPr>
          <p:cNvPr id="4" name="Slide Number Placeholder 3"/>
          <p:cNvSpPr>
            <a:spLocks noGrp="1"/>
          </p:cNvSpPr>
          <p:nvPr>
            <p:ph type="sldNum" sz="quarter" idx="12"/>
          </p:nvPr>
        </p:nvSpPr>
        <p:spPr/>
        <p:txBody>
          <a:bodyPr/>
          <a:lstStyle/>
          <a:p>
            <a:fld id="{64D1E06C-3448-9C46-B95E-02D300A81533}" type="slidenum">
              <a:rPr lang="en-US" smtClean="0"/>
              <a:t>2</a:t>
            </a:fld>
            <a:endParaRPr lang="en-US"/>
          </a:p>
        </p:txBody>
      </p:sp>
    </p:spTree>
    <p:extLst>
      <p:ext uri="{BB962C8B-B14F-4D97-AF65-F5344CB8AC3E}">
        <p14:creationId xmlns:p14="http://schemas.microsoft.com/office/powerpoint/2010/main" val="1605894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5166342"/>
              </p:ext>
            </p:extLst>
          </p:nvPr>
        </p:nvGraphicFramePr>
        <p:xfrm>
          <a:off x="1812432" y="2394855"/>
          <a:ext cx="8567135" cy="3222399"/>
        </p:xfrm>
        <a:graphic>
          <a:graphicData uri="http://schemas.openxmlformats.org/drawingml/2006/table">
            <a:tbl>
              <a:tblPr/>
              <a:tblGrid>
                <a:gridCol w="2397909"/>
                <a:gridCol w="3111282"/>
                <a:gridCol w="3057944"/>
              </a:tblGrid>
              <a:tr h="1088949">
                <a:tc>
                  <a:txBody>
                    <a:bodyPr/>
                    <a:lstStyle/>
                    <a:p>
                      <a:pPr algn="ctr">
                        <a:spcAft>
                          <a:spcPts val="0"/>
                        </a:spcAft>
                      </a:pPr>
                      <a:r>
                        <a:rPr lang="en-US" sz="2800" b="1">
                          <a:effectLst/>
                          <a:latin typeface="Times New Roman" charset="0"/>
                          <a:ea typeface="宋体" charset="0"/>
                        </a:rPr>
                        <a:t>Hardware</a:t>
                      </a:r>
                    </a:p>
                  </a:txBody>
                  <a:tcPr marL="240013" marR="2400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800" b="1">
                          <a:effectLst/>
                          <a:latin typeface="Times New Roman" charset="0"/>
                          <a:ea typeface="宋体" charset="0"/>
                        </a:rPr>
                        <a:t>No-Optimization</a:t>
                      </a:r>
                    </a:p>
                  </a:txBody>
                  <a:tcPr marL="240013" marR="2400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800" b="1">
                          <a:effectLst/>
                          <a:latin typeface="Times New Roman" charset="0"/>
                          <a:ea typeface="宋体" charset="0"/>
                        </a:rPr>
                        <a:t>RCS Enabled</a:t>
                      </a:r>
                    </a:p>
                  </a:txBody>
                  <a:tcPr marL="240013" marR="2400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11150">
                <a:tc>
                  <a:txBody>
                    <a:bodyPr/>
                    <a:lstStyle/>
                    <a:p>
                      <a:pPr algn="just">
                        <a:spcAft>
                          <a:spcPts val="0"/>
                        </a:spcAft>
                      </a:pPr>
                      <a:r>
                        <a:rPr lang="en-US" sz="2800">
                          <a:effectLst/>
                          <a:latin typeface="Times New Roman" charset="0"/>
                          <a:ea typeface="宋体" charset="0"/>
                        </a:rPr>
                        <a:t>RSS</a:t>
                      </a:r>
                    </a:p>
                  </a:txBody>
                  <a:tcPr marL="240013" marR="2400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2800">
                          <a:effectLst/>
                          <a:latin typeface="Times New Roman" charset="0"/>
                          <a:ea typeface="宋体" charset="0"/>
                        </a:rPr>
                        <a:t>932490.246639</a:t>
                      </a:r>
                    </a:p>
                  </a:txBody>
                  <a:tcPr marL="240013" marR="2400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800">
                          <a:effectLst/>
                          <a:latin typeface="Times New Roman" charset="0"/>
                          <a:ea typeface="宋体" charset="0"/>
                        </a:rPr>
                        <a:t>1006164.57254</a:t>
                      </a:r>
                      <a:endParaRPr lang="en-US" sz="3400">
                        <a:effectLst/>
                        <a:latin typeface="Times New Roman" charset="0"/>
                        <a:ea typeface="宋体" charset="0"/>
                      </a:endParaRPr>
                    </a:p>
                  </a:txBody>
                  <a:tcPr marL="240013" marR="2400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11150">
                <a:tc>
                  <a:txBody>
                    <a:bodyPr/>
                    <a:lstStyle/>
                    <a:p>
                      <a:pPr algn="just">
                        <a:spcAft>
                          <a:spcPts val="0"/>
                        </a:spcAft>
                      </a:pPr>
                      <a:r>
                        <a:rPr lang="en-US" sz="2800">
                          <a:effectLst/>
                          <a:latin typeface="Times New Roman" charset="0"/>
                          <a:ea typeface="宋体" charset="0"/>
                        </a:rPr>
                        <a:t>ATR</a:t>
                      </a:r>
                    </a:p>
                  </a:txBody>
                  <a:tcPr marL="240013" marR="2400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2800">
                          <a:effectLst/>
                          <a:latin typeface="Times New Roman" charset="0"/>
                          <a:ea typeface="宋体" charset="0"/>
                        </a:rPr>
                        <a:t>1158842.82151</a:t>
                      </a:r>
                    </a:p>
                  </a:txBody>
                  <a:tcPr marL="240013" marR="2400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800">
                          <a:effectLst/>
                          <a:latin typeface="Times New Roman" charset="0"/>
                          <a:ea typeface="宋体" charset="0"/>
                        </a:rPr>
                        <a:t>1195729.99134</a:t>
                      </a:r>
                      <a:endParaRPr lang="en-US" sz="3400">
                        <a:effectLst/>
                        <a:latin typeface="Times New Roman" charset="0"/>
                        <a:ea typeface="宋体" charset="0"/>
                      </a:endParaRPr>
                    </a:p>
                  </a:txBody>
                  <a:tcPr marL="240013" marR="2400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11150">
                <a:tc>
                  <a:txBody>
                    <a:bodyPr/>
                    <a:lstStyle/>
                    <a:p>
                      <a:pPr algn="just">
                        <a:spcAft>
                          <a:spcPts val="0"/>
                        </a:spcAft>
                      </a:pPr>
                      <a:r>
                        <a:rPr lang="en-US" sz="2800">
                          <a:effectLst/>
                          <a:latin typeface="Times New Roman" charset="0"/>
                          <a:ea typeface="宋体" charset="0"/>
                        </a:rPr>
                        <a:t>NTUPLE</a:t>
                      </a:r>
                    </a:p>
                  </a:txBody>
                  <a:tcPr marL="240013" marR="2400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en-US" sz="2800">
                          <a:effectLst/>
                          <a:latin typeface="Times New Roman" charset="0"/>
                          <a:ea typeface="宋体" charset="0"/>
                        </a:rPr>
                        <a:t>1199302.39639</a:t>
                      </a:r>
                    </a:p>
                  </a:txBody>
                  <a:tcPr marL="240013" marR="2400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2800" dirty="0">
                          <a:effectLst/>
                          <a:latin typeface="Times New Roman" charset="0"/>
                          <a:ea typeface="宋体" charset="0"/>
                        </a:rPr>
                        <a:t>1190293.1895</a:t>
                      </a:r>
                      <a:endParaRPr lang="en-US" sz="3400" dirty="0">
                        <a:effectLst/>
                        <a:latin typeface="Times New Roman" charset="0"/>
                        <a:ea typeface="宋体" charset="0"/>
                      </a:endParaRPr>
                    </a:p>
                  </a:txBody>
                  <a:tcPr marL="240013" marR="2400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3" name="Slide Number Placeholder 2"/>
          <p:cNvSpPr>
            <a:spLocks noGrp="1"/>
          </p:cNvSpPr>
          <p:nvPr>
            <p:ph type="sldNum" sz="quarter" idx="12"/>
          </p:nvPr>
        </p:nvSpPr>
        <p:spPr/>
        <p:txBody>
          <a:bodyPr/>
          <a:lstStyle/>
          <a:p>
            <a:fld id="{64D1E06C-3448-9C46-B95E-02D300A81533}" type="slidenum">
              <a:rPr lang="en-US" smtClean="0"/>
              <a:t>20</a:t>
            </a:fld>
            <a:endParaRPr lang="en-US"/>
          </a:p>
        </p:txBody>
      </p:sp>
    </p:spTree>
    <p:extLst>
      <p:ext uri="{BB962C8B-B14F-4D97-AF65-F5344CB8AC3E}">
        <p14:creationId xmlns:p14="http://schemas.microsoft.com/office/powerpoint/2010/main" val="1856669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graphicFrame>
        <p:nvGraphicFramePr>
          <p:cNvPr id="15" name="图表 7"/>
          <p:cNvGraphicFramePr>
            <a:graphicFrameLocks noGrp="1"/>
          </p:cNvGraphicFramePr>
          <p:nvPr>
            <p:ph idx="1"/>
            <p:extLst>
              <p:ext uri="{D42A27DB-BD31-4B8C-83A1-F6EECF244321}">
                <p14:modId xmlns:p14="http://schemas.microsoft.com/office/powerpoint/2010/main" val="700108581"/>
              </p:ext>
            </p:extLst>
          </p:nvPr>
        </p:nvGraphicFramePr>
        <p:xfrm>
          <a:off x="1202871" y="1705202"/>
          <a:ext cx="9786257" cy="4049537"/>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p:cNvSpPr txBox="1"/>
          <p:nvPr/>
        </p:nvSpPr>
        <p:spPr>
          <a:xfrm>
            <a:off x="3880007" y="5769253"/>
            <a:ext cx="4431983" cy="369332"/>
          </a:xfrm>
          <a:prstGeom prst="rect">
            <a:avLst/>
          </a:prstGeom>
          <a:noFill/>
        </p:spPr>
        <p:txBody>
          <a:bodyPr wrap="none" rtlCol="0">
            <a:spAutoFit/>
          </a:bodyPr>
          <a:lstStyle/>
          <a:p>
            <a:r>
              <a:rPr lang="en-US"/>
              <a:t>Performance differences of RSS, RFS, and RCS</a:t>
            </a:r>
          </a:p>
        </p:txBody>
      </p:sp>
      <p:sp>
        <p:nvSpPr>
          <p:cNvPr id="3" name="Slide Number Placeholder 2"/>
          <p:cNvSpPr>
            <a:spLocks noGrp="1"/>
          </p:cNvSpPr>
          <p:nvPr>
            <p:ph type="sldNum" sz="quarter" idx="12"/>
          </p:nvPr>
        </p:nvSpPr>
        <p:spPr/>
        <p:txBody>
          <a:bodyPr/>
          <a:lstStyle/>
          <a:p>
            <a:fld id="{64D1E06C-3448-9C46-B95E-02D300A81533}" type="slidenum">
              <a:rPr lang="en-US" smtClean="0"/>
              <a:t>21</a:t>
            </a:fld>
            <a:endParaRPr lang="en-US"/>
          </a:p>
        </p:txBody>
      </p:sp>
    </p:spTree>
    <p:extLst>
      <p:ext uri="{BB962C8B-B14F-4D97-AF65-F5344CB8AC3E}">
        <p14:creationId xmlns:p14="http://schemas.microsoft.com/office/powerpoint/2010/main" val="1555319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Propose RCS</a:t>
            </a:r>
          </a:p>
          <a:p>
            <a:pPr lvl="1"/>
            <a:r>
              <a:rPr lang="en-US" dirty="0" smtClean="0"/>
              <a:t>Scalability improvement</a:t>
            </a:r>
          </a:p>
          <a:p>
            <a:pPr lvl="1"/>
            <a:r>
              <a:rPr lang="en-US" dirty="0" smtClean="0"/>
              <a:t>No modification to software source</a:t>
            </a:r>
          </a:p>
          <a:p>
            <a:pPr lvl="1"/>
            <a:r>
              <a:rPr lang="en-US" dirty="0" smtClean="0"/>
              <a:t>Independence of hardware</a:t>
            </a:r>
          </a:p>
          <a:p>
            <a:pPr lvl="1"/>
            <a:r>
              <a:rPr lang="en-US" altLang="zh-CN" dirty="0" smtClean="0"/>
              <a:t>Good</a:t>
            </a:r>
            <a:r>
              <a:rPr lang="zh-CN" altLang="en-US" dirty="0" smtClean="0"/>
              <a:t> </a:t>
            </a:r>
            <a:r>
              <a:rPr lang="en-US" altLang="zh-CN" dirty="0" smtClean="0"/>
              <a:t>fit</a:t>
            </a:r>
            <a:r>
              <a:rPr lang="en-US" dirty="0" smtClean="0"/>
              <a:t> for production environment</a:t>
            </a:r>
            <a:endParaRPr lang="en-US" dirty="0"/>
          </a:p>
        </p:txBody>
      </p:sp>
      <p:sp>
        <p:nvSpPr>
          <p:cNvPr id="4" name="Slide Number Placeholder 3"/>
          <p:cNvSpPr>
            <a:spLocks noGrp="1"/>
          </p:cNvSpPr>
          <p:nvPr>
            <p:ph type="sldNum" sz="quarter" idx="12"/>
          </p:nvPr>
        </p:nvSpPr>
        <p:spPr/>
        <p:txBody>
          <a:bodyPr/>
          <a:lstStyle/>
          <a:p>
            <a:fld id="{64D1E06C-3448-9C46-B95E-02D300A81533}" type="slidenum">
              <a:rPr lang="en-US" smtClean="0"/>
              <a:t>22</a:t>
            </a:fld>
            <a:endParaRPr lang="en-US"/>
          </a:p>
        </p:txBody>
      </p:sp>
    </p:spTree>
    <p:extLst>
      <p:ext uri="{BB962C8B-B14F-4D97-AF65-F5344CB8AC3E}">
        <p14:creationId xmlns:p14="http://schemas.microsoft.com/office/powerpoint/2010/main" val="1543755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dirty="0" smtClean="0"/>
              <a:t>Application on more scenes</a:t>
            </a:r>
          </a:p>
          <a:p>
            <a:r>
              <a:rPr lang="en-US" dirty="0" smtClean="0"/>
              <a:t>Compatible with more OS platforms</a:t>
            </a:r>
          </a:p>
          <a:p>
            <a:endParaRPr lang="en-US" dirty="0"/>
          </a:p>
        </p:txBody>
      </p:sp>
      <p:sp>
        <p:nvSpPr>
          <p:cNvPr id="4" name="Slide Number Placeholder 3"/>
          <p:cNvSpPr>
            <a:spLocks noGrp="1"/>
          </p:cNvSpPr>
          <p:nvPr>
            <p:ph type="sldNum" sz="quarter" idx="12"/>
          </p:nvPr>
        </p:nvSpPr>
        <p:spPr/>
        <p:txBody>
          <a:bodyPr/>
          <a:lstStyle/>
          <a:p>
            <a:fld id="{64D1E06C-3448-9C46-B95E-02D300A81533}" type="slidenum">
              <a:rPr lang="en-US" smtClean="0"/>
              <a:t>23</a:t>
            </a:fld>
            <a:endParaRPr lang="en-US"/>
          </a:p>
        </p:txBody>
      </p:sp>
    </p:spTree>
    <p:extLst>
      <p:ext uri="{BB962C8B-B14F-4D97-AF65-F5344CB8AC3E}">
        <p14:creationId xmlns:p14="http://schemas.microsoft.com/office/powerpoint/2010/main" val="896925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normAutofit/>
          </a:bodyPr>
          <a:lstStyle/>
          <a:p>
            <a:r>
              <a:rPr lang="en-US" dirty="0"/>
              <a:t>Sponsored </a:t>
            </a:r>
            <a:r>
              <a:rPr lang="en-US" dirty="0" smtClean="0"/>
              <a:t>by:</a:t>
            </a:r>
          </a:p>
          <a:p>
            <a:pPr lvl="1"/>
            <a:r>
              <a:rPr lang="en-US" dirty="0" smtClean="0"/>
              <a:t>National </a:t>
            </a:r>
            <a:r>
              <a:rPr lang="en-US" dirty="0"/>
              <a:t>Science and Technology Major Project of China </a:t>
            </a:r>
            <a:r>
              <a:rPr lang="en-US" dirty="0" smtClean="0"/>
              <a:t>2012ZX01039-004</a:t>
            </a:r>
          </a:p>
          <a:p>
            <a:pPr lvl="1"/>
            <a:r>
              <a:rPr lang="en-US" dirty="0" smtClean="0"/>
              <a:t>National Science and Technology Major Project of China 2013ZX01039001-002</a:t>
            </a:r>
          </a:p>
          <a:p>
            <a:r>
              <a:rPr lang="en-US" dirty="0" smtClean="0"/>
              <a:t>With help from:</a:t>
            </a:r>
          </a:p>
          <a:p>
            <a:pPr lvl="1"/>
            <a:r>
              <a:rPr lang="en-US" dirty="0" err="1" smtClean="0"/>
              <a:t>Xiaodong</a:t>
            </a:r>
            <a:r>
              <a:rPr lang="en-US" dirty="0" smtClean="0"/>
              <a:t> Li @ </a:t>
            </a:r>
            <a:r>
              <a:rPr lang="en-US" dirty="0" err="1" smtClean="0"/>
              <a:t>Sina</a:t>
            </a:r>
            <a:endParaRPr lang="en-US" dirty="0" smtClean="0"/>
          </a:p>
          <a:p>
            <a:pPr lvl="1"/>
            <a:r>
              <a:rPr lang="en-US" dirty="0" err="1" smtClean="0"/>
              <a:t>Xiaofeng</a:t>
            </a:r>
            <a:r>
              <a:rPr lang="en-US" dirty="0" smtClean="0"/>
              <a:t> Lin @ </a:t>
            </a:r>
            <a:r>
              <a:rPr lang="en-US" dirty="0" err="1" smtClean="0"/>
              <a:t>Zhihu</a:t>
            </a:r>
            <a:endParaRPr lang="en-US" dirty="0" smtClean="0"/>
          </a:p>
          <a:p>
            <a:r>
              <a:rPr lang="en-US" dirty="0" smtClean="0"/>
              <a:t>Source code:</a:t>
            </a:r>
          </a:p>
          <a:p>
            <a:pPr lvl="1"/>
            <a:r>
              <a:rPr lang="en-US" dirty="0" err="1" smtClean="0"/>
              <a:t>Fastsocket</a:t>
            </a:r>
            <a:r>
              <a:rPr lang="en-US" dirty="0" smtClean="0"/>
              <a:t>: https://</a:t>
            </a:r>
            <a:r>
              <a:rPr lang="en-US" dirty="0" err="1" smtClean="0"/>
              <a:t>github.com</a:t>
            </a:r>
            <a:r>
              <a:rPr lang="en-US" dirty="0" smtClean="0"/>
              <a:t>/</a:t>
            </a:r>
            <a:r>
              <a:rPr lang="en-US" dirty="0" err="1" smtClean="0"/>
              <a:t>fastos</a:t>
            </a:r>
            <a:r>
              <a:rPr lang="en-US" dirty="0" smtClean="0"/>
              <a:t>/</a:t>
            </a:r>
            <a:r>
              <a:rPr lang="en-US" dirty="0" err="1" smtClean="0"/>
              <a:t>fastsocket</a:t>
            </a:r>
            <a:endParaRPr lang="en-US" dirty="0" smtClean="0"/>
          </a:p>
        </p:txBody>
      </p:sp>
      <p:sp>
        <p:nvSpPr>
          <p:cNvPr id="4" name="Slide Number Placeholder 3"/>
          <p:cNvSpPr>
            <a:spLocks noGrp="1"/>
          </p:cNvSpPr>
          <p:nvPr>
            <p:ph type="sldNum" sz="quarter" idx="12"/>
          </p:nvPr>
        </p:nvSpPr>
        <p:spPr/>
        <p:txBody>
          <a:bodyPr/>
          <a:lstStyle/>
          <a:p>
            <a:fld id="{64D1E06C-3448-9C46-B95E-02D300A81533}" type="slidenum">
              <a:rPr lang="en-US" smtClean="0"/>
              <a:t>24</a:t>
            </a:fld>
            <a:endParaRPr lang="en-US"/>
          </a:p>
        </p:txBody>
      </p:sp>
    </p:spTree>
    <p:extLst>
      <p:ext uri="{BB962C8B-B14F-4D97-AF65-F5344CB8AC3E}">
        <p14:creationId xmlns:p14="http://schemas.microsoft.com/office/powerpoint/2010/main" val="1407392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normAutofit lnSpcReduction="10000"/>
          </a:bodyPr>
          <a:lstStyle/>
          <a:p>
            <a:r>
              <a:rPr lang="en-US" dirty="0" smtClean="0"/>
              <a:t>Thank you.</a:t>
            </a:r>
          </a:p>
          <a:p>
            <a:endParaRPr lang="en-US" dirty="0"/>
          </a:p>
          <a:p>
            <a:endParaRPr lang="en-US" dirty="0" smtClean="0"/>
          </a:p>
          <a:p>
            <a:endParaRPr lang="en-US" dirty="0"/>
          </a:p>
          <a:p>
            <a:endParaRPr lang="en-US" dirty="0" smtClean="0"/>
          </a:p>
          <a:p>
            <a:endParaRPr lang="en-US" dirty="0"/>
          </a:p>
          <a:p>
            <a:endParaRPr lang="en-US" dirty="0" smtClean="0"/>
          </a:p>
          <a:p>
            <a:pPr marL="0" indent="0" algn="r">
              <a:buNone/>
            </a:pPr>
            <a:r>
              <a:rPr lang="en-US" dirty="0" err="1" smtClean="0"/>
              <a:t>Jiaquan</a:t>
            </a:r>
            <a:r>
              <a:rPr lang="en-US" dirty="0" smtClean="0"/>
              <a:t> He</a:t>
            </a:r>
          </a:p>
          <a:p>
            <a:pPr marL="0" indent="0" algn="r">
              <a:buNone/>
            </a:pPr>
            <a:r>
              <a:rPr lang="en-US" dirty="0" smtClean="0"/>
              <a:t>OS Center, RIIT, Tsinghua University</a:t>
            </a:r>
          </a:p>
        </p:txBody>
      </p:sp>
      <p:sp>
        <p:nvSpPr>
          <p:cNvPr id="4" name="Slide Number Placeholder 3"/>
          <p:cNvSpPr>
            <a:spLocks noGrp="1"/>
          </p:cNvSpPr>
          <p:nvPr>
            <p:ph type="sldNum" sz="quarter" idx="12"/>
          </p:nvPr>
        </p:nvSpPr>
        <p:spPr/>
        <p:txBody>
          <a:bodyPr/>
          <a:lstStyle/>
          <a:p>
            <a:fld id="{64D1E06C-3448-9C46-B95E-02D300A81533}" type="slidenum">
              <a:rPr lang="en-US" smtClean="0"/>
              <a:t>25</a:t>
            </a:fld>
            <a:endParaRPr lang="en-US"/>
          </a:p>
        </p:txBody>
      </p:sp>
    </p:spTree>
    <p:extLst>
      <p:ext uri="{BB962C8B-B14F-4D97-AF65-F5344CB8AC3E}">
        <p14:creationId xmlns:p14="http://schemas.microsoft.com/office/powerpoint/2010/main" val="151519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Frame 3"/>
          <p:cNvSpPr/>
          <p:nvPr/>
        </p:nvSpPr>
        <p:spPr>
          <a:xfrm>
            <a:off x="3352800" y="4833257"/>
            <a:ext cx="5167086" cy="835706"/>
          </a:xfrm>
          <a:prstGeom prst="frame">
            <a:avLst>
              <a:gd name="adj1" fmla="val 353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Hardware</a:t>
            </a:r>
            <a:endParaRPr lang="en-US" dirty="0">
              <a:solidFill>
                <a:schemeClr val="tx1"/>
              </a:solidFill>
            </a:endParaRPr>
          </a:p>
        </p:txBody>
      </p:sp>
      <p:sp>
        <p:nvSpPr>
          <p:cNvPr id="5" name="TextBox 4"/>
          <p:cNvSpPr txBox="1"/>
          <p:nvPr/>
        </p:nvSpPr>
        <p:spPr>
          <a:xfrm>
            <a:off x="4719245" y="4958722"/>
            <a:ext cx="888385" cy="584775"/>
          </a:xfrm>
          <a:prstGeom prst="rect">
            <a:avLst/>
          </a:prstGeom>
          <a:noFill/>
        </p:spPr>
        <p:txBody>
          <a:bodyPr wrap="none" rtlCol="0">
            <a:spAutoFit/>
          </a:bodyPr>
          <a:lstStyle/>
          <a:p>
            <a:r>
              <a:rPr lang="en-US" sz="3200" b="1" dirty="0" smtClean="0"/>
              <a:t>CPU</a:t>
            </a:r>
            <a:endParaRPr lang="en-US" sz="3200" b="1" dirty="0"/>
          </a:p>
        </p:txBody>
      </p:sp>
      <p:sp>
        <p:nvSpPr>
          <p:cNvPr id="6" name="TextBox 5"/>
          <p:cNvSpPr txBox="1"/>
          <p:nvPr/>
        </p:nvSpPr>
        <p:spPr>
          <a:xfrm>
            <a:off x="5607630" y="4958722"/>
            <a:ext cx="1646669" cy="584775"/>
          </a:xfrm>
          <a:prstGeom prst="rect">
            <a:avLst/>
          </a:prstGeom>
          <a:noFill/>
        </p:spPr>
        <p:txBody>
          <a:bodyPr wrap="none" rtlCol="0">
            <a:spAutoFit/>
          </a:bodyPr>
          <a:lstStyle/>
          <a:p>
            <a:r>
              <a:rPr lang="en-US" sz="3200" b="1" dirty="0" smtClean="0"/>
              <a:t>Memory</a:t>
            </a:r>
            <a:endParaRPr lang="en-US" sz="3200" b="1" dirty="0"/>
          </a:p>
        </p:txBody>
      </p:sp>
      <p:sp>
        <p:nvSpPr>
          <p:cNvPr id="7" name="TextBox 6"/>
          <p:cNvSpPr txBox="1"/>
          <p:nvPr/>
        </p:nvSpPr>
        <p:spPr>
          <a:xfrm>
            <a:off x="7343487" y="4958722"/>
            <a:ext cx="570990" cy="584775"/>
          </a:xfrm>
          <a:prstGeom prst="rect">
            <a:avLst/>
          </a:prstGeom>
          <a:noFill/>
        </p:spPr>
        <p:txBody>
          <a:bodyPr wrap="none" rtlCol="0">
            <a:spAutoFit/>
          </a:bodyPr>
          <a:lstStyle/>
          <a:p>
            <a:r>
              <a:rPr lang="en-US" sz="3200" b="1" smtClean="0"/>
              <a:t>IO</a:t>
            </a:r>
            <a:endParaRPr lang="en-US" sz="3200" b="1" dirty="0"/>
          </a:p>
        </p:txBody>
      </p:sp>
      <p:sp>
        <p:nvSpPr>
          <p:cNvPr id="8" name="Frame 7"/>
          <p:cNvSpPr/>
          <p:nvPr/>
        </p:nvSpPr>
        <p:spPr>
          <a:xfrm>
            <a:off x="3352800" y="3862614"/>
            <a:ext cx="5167086" cy="835706"/>
          </a:xfrm>
          <a:prstGeom prst="frame">
            <a:avLst>
              <a:gd name="adj1" fmla="val 353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OS</a:t>
            </a:r>
            <a:endParaRPr lang="en-US" dirty="0">
              <a:solidFill>
                <a:schemeClr val="tx1"/>
              </a:solidFill>
            </a:endParaRPr>
          </a:p>
        </p:txBody>
      </p:sp>
      <p:sp>
        <p:nvSpPr>
          <p:cNvPr id="9" name="Frame 8"/>
          <p:cNvSpPr/>
          <p:nvPr/>
        </p:nvSpPr>
        <p:spPr>
          <a:xfrm>
            <a:off x="3352800" y="2891971"/>
            <a:ext cx="5167086" cy="835706"/>
          </a:xfrm>
          <a:prstGeom prst="frame">
            <a:avLst>
              <a:gd name="adj1" fmla="val 353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Applications</a:t>
            </a:r>
            <a:endParaRPr lang="en-US" dirty="0">
              <a:solidFill>
                <a:schemeClr val="tx1"/>
              </a:solidFill>
            </a:endParaRPr>
          </a:p>
        </p:txBody>
      </p:sp>
      <p:sp>
        <p:nvSpPr>
          <p:cNvPr id="10" name="TextBox 9"/>
          <p:cNvSpPr txBox="1"/>
          <p:nvPr/>
        </p:nvSpPr>
        <p:spPr>
          <a:xfrm>
            <a:off x="4719245" y="3017436"/>
            <a:ext cx="1120628" cy="584775"/>
          </a:xfrm>
          <a:prstGeom prst="rect">
            <a:avLst/>
          </a:prstGeom>
          <a:noFill/>
        </p:spPr>
        <p:txBody>
          <a:bodyPr wrap="none" rtlCol="0">
            <a:spAutoFit/>
          </a:bodyPr>
          <a:lstStyle/>
          <a:p>
            <a:r>
              <a:rPr lang="en-US" sz="3200" b="1" dirty="0" err="1" smtClean="0"/>
              <a:t>httpd</a:t>
            </a:r>
            <a:endParaRPr lang="en-US" sz="3200" b="1" dirty="0"/>
          </a:p>
        </p:txBody>
      </p:sp>
      <p:sp>
        <p:nvSpPr>
          <p:cNvPr id="11" name="TextBox 10"/>
          <p:cNvSpPr txBox="1"/>
          <p:nvPr/>
        </p:nvSpPr>
        <p:spPr>
          <a:xfrm>
            <a:off x="5801446" y="3017436"/>
            <a:ext cx="1562928" cy="584775"/>
          </a:xfrm>
          <a:prstGeom prst="rect">
            <a:avLst/>
          </a:prstGeom>
          <a:noFill/>
        </p:spPr>
        <p:txBody>
          <a:bodyPr wrap="none" rtlCol="0">
            <a:spAutoFit/>
          </a:bodyPr>
          <a:lstStyle/>
          <a:p>
            <a:r>
              <a:rPr lang="en-US" sz="3200" b="1" dirty="0" err="1" smtClean="0"/>
              <a:t>haproxy</a:t>
            </a:r>
            <a:endParaRPr lang="en-US" sz="3200" b="1" dirty="0"/>
          </a:p>
        </p:txBody>
      </p:sp>
      <p:sp>
        <p:nvSpPr>
          <p:cNvPr id="12" name="TextBox 11"/>
          <p:cNvSpPr txBox="1"/>
          <p:nvPr/>
        </p:nvSpPr>
        <p:spPr>
          <a:xfrm>
            <a:off x="7260225" y="3017436"/>
            <a:ext cx="1016945" cy="584775"/>
          </a:xfrm>
          <a:prstGeom prst="rect">
            <a:avLst/>
          </a:prstGeom>
          <a:noFill/>
        </p:spPr>
        <p:txBody>
          <a:bodyPr wrap="none" rtlCol="0">
            <a:spAutoFit/>
          </a:bodyPr>
          <a:lstStyle/>
          <a:p>
            <a:r>
              <a:rPr lang="en-US" sz="3200" b="1" dirty="0" err="1" smtClean="0"/>
              <a:t>redis</a:t>
            </a:r>
            <a:endParaRPr lang="en-US" sz="3200" b="1" dirty="0"/>
          </a:p>
        </p:txBody>
      </p:sp>
      <p:sp>
        <p:nvSpPr>
          <p:cNvPr id="16" name="TextBox 15"/>
          <p:cNvSpPr txBox="1"/>
          <p:nvPr/>
        </p:nvSpPr>
        <p:spPr>
          <a:xfrm>
            <a:off x="4719245" y="3988079"/>
            <a:ext cx="1969963" cy="584775"/>
          </a:xfrm>
          <a:prstGeom prst="rect">
            <a:avLst/>
          </a:prstGeom>
          <a:noFill/>
        </p:spPr>
        <p:txBody>
          <a:bodyPr wrap="none" rtlCol="0">
            <a:spAutoFit/>
          </a:bodyPr>
          <a:lstStyle/>
          <a:p>
            <a:r>
              <a:rPr lang="en-US" sz="3200" b="1" dirty="0" err="1" smtClean="0"/>
              <a:t>WinServer</a:t>
            </a:r>
            <a:endParaRPr lang="en-US" sz="3200" b="1" dirty="0"/>
          </a:p>
        </p:txBody>
      </p:sp>
      <p:sp>
        <p:nvSpPr>
          <p:cNvPr id="17" name="TextBox 16"/>
          <p:cNvSpPr txBox="1"/>
          <p:nvPr/>
        </p:nvSpPr>
        <p:spPr>
          <a:xfrm>
            <a:off x="6731351" y="3988078"/>
            <a:ext cx="1087157" cy="584775"/>
          </a:xfrm>
          <a:prstGeom prst="rect">
            <a:avLst/>
          </a:prstGeom>
          <a:noFill/>
        </p:spPr>
        <p:txBody>
          <a:bodyPr wrap="none" rtlCol="0">
            <a:spAutoFit/>
          </a:bodyPr>
          <a:lstStyle/>
          <a:p>
            <a:r>
              <a:rPr lang="en-US" sz="3200" b="1" smtClean="0"/>
              <a:t>Linux</a:t>
            </a:r>
            <a:endParaRPr lang="en-US" sz="3200" b="1" dirty="0"/>
          </a:p>
        </p:txBody>
      </p:sp>
      <p:sp>
        <p:nvSpPr>
          <p:cNvPr id="13" name="TextBox 12"/>
          <p:cNvSpPr txBox="1"/>
          <p:nvPr/>
        </p:nvSpPr>
        <p:spPr>
          <a:xfrm>
            <a:off x="8796980" y="4989499"/>
            <a:ext cx="546240" cy="523220"/>
          </a:xfrm>
          <a:prstGeom prst="rect">
            <a:avLst/>
          </a:prstGeom>
          <a:noFill/>
        </p:spPr>
        <p:txBody>
          <a:bodyPr wrap="none" rtlCol="0">
            <a:spAutoFit/>
          </a:bodyPr>
          <a:lstStyle/>
          <a:p>
            <a:r>
              <a:rPr lang="en-US" altLang="zh-CN" sz="2800" smtClean="0"/>
              <a:t>++</a:t>
            </a:r>
            <a:endParaRPr lang="en-US" sz="2800"/>
          </a:p>
        </p:txBody>
      </p:sp>
      <p:sp>
        <p:nvSpPr>
          <p:cNvPr id="14" name="Slide Number Placeholder 13"/>
          <p:cNvSpPr>
            <a:spLocks noGrp="1"/>
          </p:cNvSpPr>
          <p:nvPr>
            <p:ph type="sldNum" sz="quarter" idx="12"/>
          </p:nvPr>
        </p:nvSpPr>
        <p:spPr/>
        <p:txBody>
          <a:bodyPr/>
          <a:lstStyle/>
          <a:p>
            <a:fld id="{64D1E06C-3448-9C46-B95E-02D300A81533}" type="slidenum">
              <a:rPr lang="en-US" smtClean="0"/>
              <a:t>3</a:t>
            </a:fld>
            <a:endParaRPr lang="en-US"/>
          </a:p>
        </p:txBody>
      </p:sp>
    </p:spTree>
    <p:extLst>
      <p:ext uri="{BB962C8B-B14F-4D97-AF65-F5344CB8AC3E}">
        <p14:creationId xmlns:p14="http://schemas.microsoft.com/office/powerpoint/2010/main" val="200681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Scalability</a:t>
            </a:r>
            <a:endParaRPr lang="en-US" dirty="0"/>
          </a:p>
        </p:txBody>
      </p:sp>
      <p:sp>
        <p:nvSpPr>
          <p:cNvPr id="4" name="Frame 3"/>
          <p:cNvSpPr/>
          <p:nvPr/>
        </p:nvSpPr>
        <p:spPr>
          <a:xfrm>
            <a:off x="3352800" y="4833257"/>
            <a:ext cx="5167086" cy="835706"/>
          </a:xfrm>
          <a:prstGeom prst="frame">
            <a:avLst>
              <a:gd name="adj1" fmla="val 353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Hardware</a:t>
            </a:r>
            <a:endParaRPr lang="en-US" dirty="0">
              <a:solidFill>
                <a:schemeClr val="tx1"/>
              </a:solidFill>
            </a:endParaRPr>
          </a:p>
        </p:txBody>
      </p:sp>
      <p:sp>
        <p:nvSpPr>
          <p:cNvPr id="5" name="TextBox 4"/>
          <p:cNvSpPr txBox="1"/>
          <p:nvPr/>
        </p:nvSpPr>
        <p:spPr>
          <a:xfrm>
            <a:off x="4719245" y="4958722"/>
            <a:ext cx="888385" cy="584775"/>
          </a:xfrm>
          <a:prstGeom prst="rect">
            <a:avLst/>
          </a:prstGeom>
          <a:noFill/>
        </p:spPr>
        <p:txBody>
          <a:bodyPr wrap="none" rtlCol="0">
            <a:spAutoFit/>
          </a:bodyPr>
          <a:lstStyle/>
          <a:p>
            <a:r>
              <a:rPr lang="en-US" sz="3200" b="1" dirty="0" smtClean="0"/>
              <a:t>CPU</a:t>
            </a:r>
            <a:endParaRPr lang="en-US" sz="3200" b="1" dirty="0"/>
          </a:p>
        </p:txBody>
      </p:sp>
      <p:sp>
        <p:nvSpPr>
          <p:cNvPr id="6" name="TextBox 5"/>
          <p:cNvSpPr txBox="1"/>
          <p:nvPr/>
        </p:nvSpPr>
        <p:spPr>
          <a:xfrm>
            <a:off x="5607630" y="4958722"/>
            <a:ext cx="1646669" cy="584775"/>
          </a:xfrm>
          <a:prstGeom prst="rect">
            <a:avLst/>
          </a:prstGeom>
          <a:noFill/>
        </p:spPr>
        <p:txBody>
          <a:bodyPr wrap="none" rtlCol="0">
            <a:spAutoFit/>
          </a:bodyPr>
          <a:lstStyle/>
          <a:p>
            <a:r>
              <a:rPr lang="en-US" sz="3200" b="1" dirty="0" smtClean="0"/>
              <a:t>Memory</a:t>
            </a:r>
            <a:endParaRPr lang="en-US" sz="3200" b="1" dirty="0"/>
          </a:p>
        </p:txBody>
      </p:sp>
      <p:sp>
        <p:nvSpPr>
          <p:cNvPr id="7" name="TextBox 6"/>
          <p:cNvSpPr txBox="1"/>
          <p:nvPr/>
        </p:nvSpPr>
        <p:spPr>
          <a:xfrm>
            <a:off x="7343487" y="4958722"/>
            <a:ext cx="570990" cy="584775"/>
          </a:xfrm>
          <a:prstGeom prst="rect">
            <a:avLst/>
          </a:prstGeom>
          <a:noFill/>
        </p:spPr>
        <p:txBody>
          <a:bodyPr wrap="none" rtlCol="0">
            <a:spAutoFit/>
          </a:bodyPr>
          <a:lstStyle/>
          <a:p>
            <a:r>
              <a:rPr lang="en-US" sz="3200" b="1" smtClean="0"/>
              <a:t>IO</a:t>
            </a:r>
            <a:endParaRPr lang="en-US" sz="3200" b="1" dirty="0"/>
          </a:p>
        </p:txBody>
      </p:sp>
      <p:sp>
        <p:nvSpPr>
          <p:cNvPr id="8" name="Frame 7"/>
          <p:cNvSpPr/>
          <p:nvPr/>
        </p:nvSpPr>
        <p:spPr>
          <a:xfrm>
            <a:off x="3352800" y="3862614"/>
            <a:ext cx="5167086" cy="835706"/>
          </a:xfrm>
          <a:prstGeom prst="frame">
            <a:avLst>
              <a:gd name="adj1" fmla="val 353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OS</a:t>
            </a:r>
            <a:endParaRPr lang="en-US" dirty="0">
              <a:solidFill>
                <a:schemeClr val="tx1"/>
              </a:solidFill>
            </a:endParaRPr>
          </a:p>
        </p:txBody>
      </p:sp>
      <p:sp>
        <p:nvSpPr>
          <p:cNvPr id="9" name="Frame 8"/>
          <p:cNvSpPr/>
          <p:nvPr/>
        </p:nvSpPr>
        <p:spPr>
          <a:xfrm>
            <a:off x="3352800" y="2891971"/>
            <a:ext cx="5167086" cy="835706"/>
          </a:xfrm>
          <a:prstGeom prst="frame">
            <a:avLst>
              <a:gd name="adj1" fmla="val 353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Applications</a:t>
            </a:r>
            <a:endParaRPr lang="en-US" dirty="0">
              <a:solidFill>
                <a:schemeClr val="tx1"/>
              </a:solidFill>
            </a:endParaRPr>
          </a:p>
        </p:txBody>
      </p:sp>
      <p:sp>
        <p:nvSpPr>
          <p:cNvPr id="10" name="TextBox 9"/>
          <p:cNvSpPr txBox="1"/>
          <p:nvPr/>
        </p:nvSpPr>
        <p:spPr>
          <a:xfrm>
            <a:off x="4719245" y="3017436"/>
            <a:ext cx="1120628" cy="584775"/>
          </a:xfrm>
          <a:prstGeom prst="rect">
            <a:avLst/>
          </a:prstGeom>
          <a:noFill/>
        </p:spPr>
        <p:txBody>
          <a:bodyPr wrap="none" rtlCol="0">
            <a:spAutoFit/>
          </a:bodyPr>
          <a:lstStyle/>
          <a:p>
            <a:r>
              <a:rPr lang="en-US" sz="3200" b="1" dirty="0" err="1" smtClean="0"/>
              <a:t>httpd</a:t>
            </a:r>
            <a:endParaRPr lang="en-US" sz="3200" b="1" dirty="0"/>
          </a:p>
        </p:txBody>
      </p:sp>
      <p:sp>
        <p:nvSpPr>
          <p:cNvPr id="11" name="TextBox 10"/>
          <p:cNvSpPr txBox="1"/>
          <p:nvPr/>
        </p:nvSpPr>
        <p:spPr>
          <a:xfrm>
            <a:off x="5801446" y="3017436"/>
            <a:ext cx="1562928" cy="584775"/>
          </a:xfrm>
          <a:prstGeom prst="rect">
            <a:avLst/>
          </a:prstGeom>
          <a:noFill/>
        </p:spPr>
        <p:txBody>
          <a:bodyPr wrap="none" rtlCol="0">
            <a:spAutoFit/>
          </a:bodyPr>
          <a:lstStyle/>
          <a:p>
            <a:r>
              <a:rPr lang="en-US" sz="3200" b="1" dirty="0" err="1" smtClean="0"/>
              <a:t>haproxy</a:t>
            </a:r>
            <a:endParaRPr lang="en-US" sz="3200" b="1" dirty="0"/>
          </a:p>
        </p:txBody>
      </p:sp>
      <p:sp>
        <p:nvSpPr>
          <p:cNvPr id="12" name="TextBox 11"/>
          <p:cNvSpPr txBox="1"/>
          <p:nvPr/>
        </p:nvSpPr>
        <p:spPr>
          <a:xfrm>
            <a:off x="7260225" y="3017436"/>
            <a:ext cx="1016945" cy="584775"/>
          </a:xfrm>
          <a:prstGeom prst="rect">
            <a:avLst/>
          </a:prstGeom>
          <a:noFill/>
        </p:spPr>
        <p:txBody>
          <a:bodyPr wrap="none" rtlCol="0">
            <a:spAutoFit/>
          </a:bodyPr>
          <a:lstStyle/>
          <a:p>
            <a:r>
              <a:rPr lang="en-US" sz="3200" b="1" dirty="0" err="1" smtClean="0"/>
              <a:t>redis</a:t>
            </a:r>
            <a:endParaRPr lang="en-US" sz="3200" b="1" dirty="0"/>
          </a:p>
        </p:txBody>
      </p:sp>
      <p:sp>
        <p:nvSpPr>
          <p:cNvPr id="16" name="TextBox 15"/>
          <p:cNvSpPr txBox="1"/>
          <p:nvPr/>
        </p:nvSpPr>
        <p:spPr>
          <a:xfrm>
            <a:off x="4719245" y="3988079"/>
            <a:ext cx="1969963" cy="584775"/>
          </a:xfrm>
          <a:prstGeom prst="rect">
            <a:avLst/>
          </a:prstGeom>
          <a:noFill/>
        </p:spPr>
        <p:txBody>
          <a:bodyPr wrap="none" rtlCol="0">
            <a:spAutoFit/>
          </a:bodyPr>
          <a:lstStyle/>
          <a:p>
            <a:r>
              <a:rPr lang="en-US" sz="3200" b="1" dirty="0" err="1" smtClean="0"/>
              <a:t>WinServer</a:t>
            </a:r>
            <a:endParaRPr lang="en-US" sz="3200" b="1" dirty="0"/>
          </a:p>
        </p:txBody>
      </p:sp>
      <p:sp>
        <p:nvSpPr>
          <p:cNvPr id="17" name="TextBox 16"/>
          <p:cNvSpPr txBox="1"/>
          <p:nvPr/>
        </p:nvSpPr>
        <p:spPr>
          <a:xfrm>
            <a:off x="6731351" y="3988078"/>
            <a:ext cx="1087157" cy="584775"/>
          </a:xfrm>
          <a:prstGeom prst="rect">
            <a:avLst/>
          </a:prstGeom>
          <a:noFill/>
        </p:spPr>
        <p:txBody>
          <a:bodyPr wrap="none" rtlCol="0">
            <a:spAutoFit/>
          </a:bodyPr>
          <a:lstStyle/>
          <a:p>
            <a:r>
              <a:rPr lang="en-US" sz="3200" b="1" smtClean="0"/>
              <a:t>Linux</a:t>
            </a:r>
            <a:endParaRPr lang="en-US" sz="3200" b="1" dirty="0"/>
          </a:p>
        </p:txBody>
      </p:sp>
      <p:sp>
        <p:nvSpPr>
          <p:cNvPr id="15" name="TextBox 14"/>
          <p:cNvSpPr txBox="1"/>
          <p:nvPr/>
        </p:nvSpPr>
        <p:spPr>
          <a:xfrm>
            <a:off x="8796980" y="4989499"/>
            <a:ext cx="546240" cy="523220"/>
          </a:xfrm>
          <a:prstGeom prst="rect">
            <a:avLst/>
          </a:prstGeom>
          <a:noFill/>
        </p:spPr>
        <p:txBody>
          <a:bodyPr wrap="none" rtlCol="0">
            <a:spAutoFit/>
          </a:bodyPr>
          <a:lstStyle/>
          <a:p>
            <a:r>
              <a:rPr lang="en-US" altLang="zh-CN" sz="2800" smtClean="0"/>
              <a:t>++</a:t>
            </a:r>
            <a:endParaRPr lang="en-US" sz="2800"/>
          </a:p>
        </p:txBody>
      </p:sp>
      <p:sp>
        <p:nvSpPr>
          <p:cNvPr id="13" name="Slide Number Placeholder 12"/>
          <p:cNvSpPr>
            <a:spLocks noGrp="1"/>
          </p:cNvSpPr>
          <p:nvPr>
            <p:ph type="sldNum" sz="quarter" idx="12"/>
          </p:nvPr>
        </p:nvSpPr>
        <p:spPr/>
        <p:txBody>
          <a:bodyPr/>
          <a:lstStyle/>
          <a:p>
            <a:fld id="{64D1E06C-3448-9C46-B95E-02D300A81533}" type="slidenum">
              <a:rPr lang="en-US" smtClean="0"/>
              <a:t>4</a:t>
            </a:fld>
            <a:endParaRPr lang="en-US"/>
          </a:p>
        </p:txBody>
      </p:sp>
    </p:spTree>
    <p:extLst>
      <p:ext uri="{BB962C8B-B14F-4D97-AF65-F5344CB8AC3E}">
        <p14:creationId xmlns:p14="http://schemas.microsoft.com/office/powerpoint/2010/main" val="750167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Scalability</a:t>
            </a:r>
          </a:p>
          <a:p>
            <a:pPr lvl="1"/>
            <a:r>
              <a:rPr lang="en-US" dirty="0" smtClean="0"/>
              <a:t>Multi-thread mode - </a:t>
            </a:r>
            <a:r>
              <a:rPr lang="en-US" dirty="0" err="1" smtClean="0"/>
              <a:t>Memcached</a:t>
            </a:r>
            <a:endParaRPr lang="en-US" dirty="0" smtClean="0"/>
          </a:p>
          <a:p>
            <a:pPr lvl="1"/>
            <a:r>
              <a:rPr lang="en-US" dirty="0" smtClean="0"/>
              <a:t>Multi-process mode - </a:t>
            </a:r>
            <a:r>
              <a:rPr lang="en-US" dirty="0" err="1" smtClean="0"/>
              <a:t>Nginx</a:t>
            </a:r>
            <a:endParaRPr lang="en-US" dirty="0" smtClean="0"/>
          </a:p>
          <a:p>
            <a:pPr lvl="1"/>
            <a:r>
              <a:rPr lang="en-US" dirty="0" smtClean="0"/>
              <a:t>Multi-instance mode - </a:t>
            </a:r>
            <a:r>
              <a:rPr lang="en-US" dirty="0" err="1" smtClean="0"/>
              <a:t>Redis</a:t>
            </a:r>
            <a:endParaRPr lang="en-US" dirty="0" smtClean="0"/>
          </a:p>
          <a:p>
            <a:pPr lvl="1"/>
            <a:endParaRPr lang="en-US" dirty="0"/>
          </a:p>
          <a:p>
            <a:r>
              <a:rPr lang="en-US" dirty="0" smtClean="0"/>
              <a:t>Why not scale well</a:t>
            </a:r>
          </a:p>
          <a:p>
            <a:pPr lvl="1"/>
            <a:r>
              <a:rPr lang="en-US" dirty="0" smtClean="0"/>
              <a:t>Share heaps, global variables, etc.</a:t>
            </a:r>
          </a:p>
          <a:p>
            <a:pPr lvl="1"/>
            <a:r>
              <a:rPr lang="en-US" dirty="0" smtClean="0"/>
              <a:t>Share master processes.</a:t>
            </a:r>
          </a:p>
          <a:p>
            <a:pPr lvl="1"/>
            <a:r>
              <a:rPr lang="en-US" dirty="0" smtClean="0"/>
              <a:t>Share hardware resources.</a:t>
            </a:r>
          </a:p>
        </p:txBody>
      </p:sp>
      <p:sp>
        <p:nvSpPr>
          <p:cNvPr id="4" name="TextBox 3"/>
          <p:cNvSpPr txBox="1"/>
          <p:nvPr/>
        </p:nvSpPr>
        <p:spPr>
          <a:xfrm>
            <a:off x="6727372" y="2400300"/>
            <a:ext cx="4177554" cy="954107"/>
          </a:xfrm>
          <a:prstGeom prst="rect">
            <a:avLst/>
          </a:prstGeom>
          <a:noFill/>
          <a:ln>
            <a:solidFill>
              <a:schemeClr val="tx1"/>
            </a:solidFill>
          </a:ln>
        </p:spPr>
        <p:txBody>
          <a:bodyPr wrap="none" rtlCol="0">
            <a:spAutoFit/>
          </a:bodyPr>
          <a:lstStyle/>
          <a:p>
            <a:r>
              <a:rPr lang="en-US" sz="2800" dirty="0" smtClean="0"/>
              <a:t>Thread/Process/Instance++</a:t>
            </a:r>
          </a:p>
          <a:p>
            <a:r>
              <a:rPr lang="en-US" sz="2800" dirty="0" smtClean="0"/>
              <a:t>Performance++</a:t>
            </a:r>
            <a:endParaRPr lang="en-US" sz="2800" dirty="0"/>
          </a:p>
        </p:txBody>
      </p:sp>
      <p:sp>
        <p:nvSpPr>
          <p:cNvPr id="5" name="Slide Number Placeholder 4"/>
          <p:cNvSpPr>
            <a:spLocks noGrp="1"/>
          </p:cNvSpPr>
          <p:nvPr>
            <p:ph type="sldNum" sz="quarter" idx="12"/>
          </p:nvPr>
        </p:nvSpPr>
        <p:spPr/>
        <p:txBody>
          <a:bodyPr/>
          <a:lstStyle/>
          <a:p>
            <a:fld id="{64D1E06C-3448-9C46-B95E-02D300A81533}" type="slidenum">
              <a:rPr lang="en-US" smtClean="0"/>
              <a:t>5</a:t>
            </a:fld>
            <a:endParaRPr lang="en-US"/>
          </a:p>
        </p:txBody>
      </p:sp>
    </p:spTree>
    <p:extLst>
      <p:ext uri="{BB962C8B-B14F-4D97-AF65-F5344CB8AC3E}">
        <p14:creationId xmlns:p14="http://schemas.microsoft.com/office/powerpoint/2010/main" val="183348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Scalability – CPU binding</a:t>
            </a:r>
            <a:endParaRPr lang="en-US" dirty="0"/>
          </a:p>
        </p:txBody>
      </p:sp>
      <p:sp>
        <p:nvSpPr>
          <p:cNvPr id="4" name="Frame 3"/>
          <p:cNvSpPr/>
          <p:nvPr/>
        </p:nvSpPr>
        <p:spPr>
          <a:xfrm>
            <a:off x="3352800" y="4833257"/>
            <a:ext cx="5167086" cy="835706"/>
          </a:xfrm>
          <a:prstGeom prst="frame">
            <a:avLst>
              <a:gd name="adj1" fmla="val 353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Hardware</a:t>
            </a:r>
            <a:endParaRPr lang="en-US" dirty="0">
              <a:solidFill>
                <a:schemeClr val="tx1"/>
              </a:solidFill>
            </a:endParaRPr>
          </a:p>
        </p:txBody>
      </p:sp>
      <p:sp>
        <p:nvSpPr>
          <p:cNvPr id="5" name="TextBox 4"/>
          <p:cNvSpPr txBox="1"/>
          <p:nvPr/>
        </p:nvSpPr>
        <p:spPr>
          <a:xfrm>
            <a:off x="4719245" y="4958722"/>
            <a:ext cx="1096775" cy="584775"/>
          </a:xfrm>
          <a:prstGeom prst="rect">
            <a:avLst/>
          </a:prstGeom>
          <a:noFill/>
        </p:spPr>
        <p:txBody>
          <a:bodyPr wrap="none" rtlCol="0">
            <a:spAutoFit/>
          </a:bodyPr>
          <a:lstStyle/>
          <a:p>
            <a:r>
              <a:rPr lang="en-US" sz="3200" b="1" dirty="0" smtClean="0"/>
              <a:t>CPU0</a:t>
            </a:r>
            <a:endParaRPr lang="en-US" sz="3200" b="1" dirty="0"/>
          </a:p>
        </p:txBody>
      </p:sp>
      <p:sp>
        <p:nvSpPr>
          <p:cNvPr id="6" name="TextBox 5"/>
          <p:cNvSpPr txBox="1"/>
          <p:nvPr/>
        </p:nvSpPr>
        <p:spPr>
          <a:xfrm>
            <a:off x="5801446" y="4958721"/>
            <a:ext cx="1096775" cy="584775"/>
          </a:xfrm>
          <a:prstGeom prst="rect">
            <a:avLst/>
          </a:prstGeom>
          <a:noFill/>
        </p:spPr>
        <p:txBody>
          <a:bodyPr wrap="none" rtlCol="0">
            <a:spAutoFit/>
          </a:bodyPr>
          <a:lstStyle/>
          <a:p>
            <a:r>
              <a:rPr lang="en-US" sz="3200" b="1" smtClean="0"/>
              <a:t>CPU1</a:t>
            </a:r>
            <a:endParaRPr lang="en-US" sz="3200" b="1" dirty="0"/>
          </a:p>
        </p:txBody>
      </p:sp>
      <p:sp>
        <p:nvSpPr>
          <p:cNvPr id="7" name="TextBox 6"/>
          <p:cNvSpPr txBox="1"/>
          <p:nvPr/>
        </p:nvSpPr>
        <p:spPr>
          <a:xfrm>
            <a:off x="7343487" y="4958722"/>
            <a:ext cx="1107996" cy="584775"/>
          </a:xfrm>
          <a:prstGeom prst="rect">
            <a:avLst/>
          </a:prstGeom>
          <a:noFill/>
        </p:spPr>
        <p:txBody>
          <a:bodyPr wrap="none" rtlCol="0">
            <a:spAutoFit/>
          </a:bodyPr>
          <a:lstStyle/>
          <a:p>
            <a:r>
              <a:rPr lang="en-US" sz="3200" b="1" dirty="0" err="1" smtClean="0"/>
              <a:t>CPUn</a:t>
            </a:r>
            <a:endParaRPr lang="en-US" sz="3200" b="1" dirty="0"/>
          </a:p>
        </p:txBody>
      </p:sp>
      <p:sp>
        <p:nvSpPr>
          <p:cNvPr id="8" name="Frame 7"/>
          <p:cNvSpPr/>
          <p:nvPr/>
        </p:nvSpPr>
        <p:spPr>
          <a:xfrm>
            <a:off x="3352800" y="3862614"/>
            <a:ext cx="5167086" cy="835706"/>
          </a:xfrm>
          <a:prstGeom prst="frame">
            <a:avLst>
              <a:gd name="adj1" fmla="val 353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OS</a:t>
            </a:r>
            <a:endParaRPr lang="en-US" dirty="0">
              <a:solidFill>
                <a:schemeClr val="tx1"/>
              </a:solidFill>
            </a:endParaRPr>
          </a:p>
        </p:txBody>
      </p:sp>
      <p:sp>
        <p:nvSpPr>
          <p:cNvPr id="9" name="Frame 8"/>
          <p:cNvSpPr/>
          <p:nvPr/>
        </p:nvSpPr>
        <p:spPr>
          <a:xfrm>
            <a:off x="3352800" y="2891971"/>
            <a:ext cx="5167086" cy="835706"/>
          </a:xfrm>
          <a:prstGeom prst="frame">
            <a:avLst>
              <a:gd name="adj1" fmla="val 353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Applications</a:t>
            </a:r>
            <a:endParaRPr lang="en-US" dirty="0">
              <a:solidFill>
                <a:schemeClr val="tx1"/>
              </a:solidFill>
            </a:endParaRPr>
          </a:p>
        </p:txBody>
      </p:sp>
      <p:sp>
        <p:nvSpPr>
          <p:cNvPr id="10" name="TextBox 9"/>
          <p:cNvSpPr txBox="1"/>
          <p:nvPr/>
        </p:nvSpPr>
        <p:spPr>
          <a:xfrm>
            <a:off x="4798345" y="3074140"/>
            <a:ext cx="933269" cy="584775"/>
          </a:xfrm>
          <a:prstGeom prst="rect">
            <a:avLst/>
          </a:prstGeom>
          <a:noFill/>
        </p:spPr>
        <p:txBody>
          <a:bodyPr wrap="none" rtlCol="0">
            <a:spAutoFit/>
          </a:bodyPr>
          <a:lstStyle/>
          <a:p>
            <a:r>
              <a:rPr lang="en-US" sz="3200" b="1" dirty="0" smtClean="0"/>
              <a:t>pid0</a:t>
            </a:r>
            <a:endParaRPr lang="en-US" sz="3200" b="1" dirty="0"/>
          </a:p>
        </p:txBody>
      </p:sp>
      <p:sp>
        <p:nvSpPr>
          <p:cNvPr id="11" name="TextBox 10"/>
          <p:cNvSpPr txBox="1"/>
          <p:nvPr/>
        </p:nvSpPr>
        <p:spPr>
          <a:xfrm>
            <a:off x="5893824" y="3074141"/>
            <a:ext cx="933269" cy="584775"/>
          </a:xfrm>
          <a:prstGeom prst="rect">
            <a:avLst/>
          </a:prstGeom>
          <a:noFill/>
        </p:spPr>
        <p:txBody>
          <a:bodyPr wrap="none" rtlCol="0">
            <a:spAutoFit/>
          </a:bodyPr>
          <a:lstStyle/>
          <a:p>
            <a:r>
              <a:rPr lang="en-US" sz="3200" b="1" dirty="0" smtClean="0"/>
              <a:t>pid1</a:t>
            </a:r>
            <a:endParaRPr lang="en-US" sz="3200" b="1" dirty="0"/>
          </a:p>
        </p:txBody>
      </p:sp>
      <p:sp>
        <p:nvSpPr>
          <p:cNvPr id="12" name="TextBox 11"/>
          <p:cNvSpPr txBox="1"/>
          <p:nvPr/>
        </p:nvSpPr>
        <p:spPr>
          <a:xfrm>
            <a:off x="7425240" y="3104515"/>
            <a:ext cx="944489" cy="584775"/>
          </a:xfrm>
          <a:prstGeom prst="rect">
            <a:avLst/>
          </a:prstGeom>
          <a:noFill/>
        </p:spPr>
        <p:txBody>
          <a:bodyPr wrap="none" rtlCol="0">
            <a:spAutoFit/>
          </a:bodyPr>
          <a:lstStyle/>
          <a:p>
            <a:r>
              <a:rPr lang="en-US" sz="3200" b="1" dirty="0" err="1" smtClean="0"/>
              <a:t>pidn</a:t>
            </a:r>
            <a:endParaRPr lang="en-US" sz="3200" b="1" dirty="0"/>
          </a:p>
        </p:txBody>
      </p:sp>
      <p:sp>
        <p:nvSpPr>
          <p:cNvPr id="16" name="TextBox 15"/>
          <p:cNvSpPr txBox="1"/>
          <p:nvPr/>
        </p:nvSpPr>
        <p:spPr>
          <a:xfrm>
            <a:off x="4719245" y="3988079"/>
            <a:ext cx="1969963" cy="584775"/>
          </a:xfrm>
          <a:prstGeom prst="rect">
            <a:avLst/>
          </a:prstGeom>
          <a:noFill/>
        </p:spPr>
        <p:txBody>
          <a:bodyPr wrap="none" rtlCol="0">
            <a:spAutoFit/>
          </a:bodyPr>
          <a:lstStyle/>
          <a:p>
            <a:r>
              <a:rPr lang="en-US" sz="3200" b="1" dirty="0" err="1" smtClean="0"/>
              <a:t>WinServer</a:t>
            </a:r>
            <a:endParaRPr lang="en-US" sz="3200" b="1" dirty="0"/>
          </a:p>
        </p:txBody>
      </p:sp>
      <p:sp>
        <p:nvSpPr>
          <p:cNvPr id="17" name="TextBox 16"/>
          <p:cNvSpPr txBox="1"/>
          <p:nvPr/>
        </p:nvSpPr>
        <p:spPr>
          <a:xfrm>
            <a:off x="6731351" y="3988078"/>
            <a:ext cx="1087157" cy="584775"/>
          </a:xfrm>
          <a:prstGeom prst="rect">
            <a:avLst/>
          </a:prstGeom>
          <a:noFill/>
        </p:spPr>
        <p:txBody>
          <a:bodyPr wrap="none" rtlCol="0">
            <a:spAutoFit/>
          </a:bodyPr>
          <a:lstStyle/>
          <a:p>
            <a:r>
              <a:rPr lang="en-US" sz="3200" b="1" smtClean="0"/>
              <a:t>Linux</a:t>
            </a:r>
            <a:endParaRPr lang="en-US" sz="3200" b="1" dirty="0"/>
          </a:p>
        </p:txBody>
      </p:sp>
      <p:sp>
        <p:nvSpPr>
          <p:cNvPr id="15" name="TextBox 14"/>
          <p:cNvSpPr txBox="1"/>
          <p:nvPr/>
        </p:nvSpPr>
        <p:spPr>
          <a:xfrm>
            <a:off x="6827093" y="5012666"/>
            <a:ext cx="433132" cy="523220"/>
          </a:xfrm>
          <a:prstGeom prst="rect">
            <a:avLst/>
          </a:prstGeom>
          <a:noFill/>
        </p:spPr>
        <p:txBody>
          <a:bodyPr wrap="none" rtlCol="0">
            <a:spAutoFit/>
          </a:bodyPr>
          <a:lstStyle/>
          <a:p>
            <a:r>
              <a:rPr lang="en-US" altLang="zh-CN" sz="2800" smtClean="0"/>
              <a:t>…</a:t>
            </a:r>
            <a:endParaRPr lang="en-US" sz="2800"/>
          </a:p>
        </p:txBody>
      </p:sp>
      <p:sp>
        <p:nvSpPr>
          <p:cNvPr id="18" name="TextBox 17"/>
          <p:cNvSpPr txBox="1"/>
          <p:nvPr/>
        </p:nvSpPr>
        <p:spPr>
          <a:xfrm>
            <a:off x="6829898" y="3135780"/>
            <a:ext cx="433132" cy="523220"/>
          </a:xfrm>
          <a:prstGeom prst="rect">
            <a:avLst/>
          </a:prstGeom>
          <a:noFill/>
        </p:spPr>
        <p:txBody>
          <a:bodyPr wrap="none" rtlCol="0">
            <a:spAutoFit/>
          </a:bodyPr>
          <a:lstStyle/>
          <a:p>
            <a:r>
              <a:rPr lang="en-US" altLang="zh-CN" sz="2800" smtClean="0"/>
              <a:t>…</a:t>
            </a:r>
            <a:endParaRPr lang="en-US" sz="2800"/>
          </a:p>
        </p:txBody>
      </p:sp>
      <p:sp>
        <p:nvSpPr>
          <p:cNvPr id="13" name="Slide Number Placeholder 12"/>
          <p:cNvSpPr>
            <a:spLocks noGrp="1"/>
          </p:cNvSpPr>
          <p:nvPr>
            <p:ph type="sldNum" sz="quarter" idx="12"/>
          </p:nvPr>
        </p:nvSpPr>
        <p:spPr/>
        <p:txBody>
          <a:bodyPr/>
          <a:lstStyle/>
          <a:p>
            <a:fld id="{64D1E06C-3448-9C46-B95E-02D300A81533}" type="slidenum">
              <a:rPr lang="en-US" smtClean="0"/>
              <a:t>6</a:t>
            </a:fld>
            <a:endParaRPr lang="en-US"/>
          </a:p>
        </p:txBody>
      </p:sp>
    </p:spTree>
    <p:extLst>
      <p:ext uri="{BB962C8B-B14F-4D97-AF65-F5344CB8AC3E}">
        <p14:creationId xmlns:p14="http://schemas.microsoft.com/office/powerpoint/2010/main" val="1160063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Related Work</a:t>
            </a:r>
            <a:endParaRPr lang="en-US" dirty="0"/>
          </a:p>
        </p:txBody>
      </p:sp>
      <p:sp>
        <p:nvSpPr>
          <p:cNvPr id="3" name="Content Placeholder 2"/>
          <p:cNvSpPr>
            <a:spLocks noGrp="1"/>
          </p:cNvSpPr>
          <p:nvPr>
            <p:ph idx="1"/>
          </p:nvPr>
        </p:nvSpPr>
        <p:spPr>
          <a:xfrm>
            <a:off x="838200" y="1825624"/>
            <a:ext cx="10515600" cy="4689475"/>
          </a:xfrm>
        </p:spPr>
        <p:txBody>
          <a:bodyPr>
            <a:normAutofit fontScale="77500" lnSpcReduction="20000"/>
          </a:bodyPr>
          <a:lstStyle/>
          <a:p>
            <a:r>
              <a:rPr lang="en-US" dirty="0" smtClean="0"/>
              <a:t>Server application</a:t>
            </a:r>
            <a:endParaRPr lang="zh-CN" altLang="en-US" dirty="0" smtClean="0"/>
          </a:p>
          <a:p>
            <a:pPr lvl="1"/>
            <a:r>
              <a:rPr lang="en-US" dirty="0"/>
              <a:t>Dias, Daniel M., et al. "A scalable and highly available web server."</a:t>
            </a:r>
            <a:r>
              <a:rPr lang="en-US" i="1" dirty="0"/>
              <a:t>Compcon'96.'Technologies for the Information </a:t>
            </a:r>
            <a:r>
              <a:rPr lang="en-US" i="1" dirty="0" err="1"/>
              <a:t>Superhighway'Digest</a:t>
            </a:r>
            <a:r>
              <a:rPr lang="en-US" i="1" dirty="0"/>
              <a:t> of Papers</a:t>
            </a:r>
            <a:r>
              <a:rPr lang="en-US" dirty="0"/>
              <a:t>. IEEE, 1996.</a:t>
            </a:r>
          </a:p>
          <a:p>
            <a:pPr lvl="1"/>
            <a:r>
              <a:rPr lang="en-US" dirty="0"/>
              <a:t>Tao, Kang, et al. "A Multi-Tenant Level Lightweight Lock Mechanism for Multi-Tenant Database", </a:t>
            </a:r>
            <a:r>
              <a:rPr lang="en-US" i="1" dirty="0"/>
              <a:t>Web Information Systems and Applications Conference (WISA), 2014 Ninth</a:t>
            </a:r>
            <a:r>
              <a:rPr lang="en-US" dirty="0"/>
              <a:t>. IEEE, 2014.</a:t>
            </a:r>
            <a:endParaRPr lang="en-US" dirty="0" smtClean="0"/>
          </a:p>
          <a:p>
            <a:r>
              <a:rPr lang="en-US" dirty="0" smtClean="0"/>
              <a:t>Network stack</a:t>
            </a:r>
          </a:p>
          <a:p>
            <a:pPr lvl="1"/>
            <a:r>
              <a:rPr lang="en-US" dirty="0" err="1" smtClean="0"/>
              <a:t>Pesterev</a:t>
            </a:r>
            <a:r>
              <a:rPr lang="en-US" dirty="0"/>
              <a:t>, Aleksey, et al. "Improving network connection locality on multicore systems." </a:t>
            </a:r>
            <a:r>
              <a:rPr lang="en-US" i="1" dirty="0"/>
              <a:t>Proceedings of the 7th ACM </a:t>
            </a:r>
            <a:r>
              <a:rPr lang="en-US" i="1" dirty="0" err="1"/>
              <a:t>european</a:t>
            </a:r>
            <a:r>
              <a:rPr lang="en-US" i="1" dirty="0"/>
              <a:t> conference on Computer Systems</a:t>
            </a:r>
            <a:r>
              <a:rPr lang="en-US" dirty="0"/>
              <a:t>. ACM, 2012</a:t>
            </a:r>
            <a:r>
              <a:rPr lang="en-US" dirty="0" smtClean="0"/>
              <a:t>.</a:t>
            </a:r>
          </a:p>
          <a:p>
            <a:pPr lvl="1"/>
            <a:r>
              <a:rPr lang="en-US" dirty="0" err="1"/>
              <a:t>Jeong</a:t>
            </a:r>
            <a:r>
              <a:rPr lang="en-US" dirty="0"/>
              <a:t>, E., et al. "</a:t>
            </a:r>
            <a:r>
              <a:rPr lang="en-US" dirty="0" err="1"/>
              <a:t>mTCP</a:t>
            </a:r>
            <a:r>
              <a:rPr lang="en-US" dirty="0"/>
              <a:t>: a highly scalable user-level TCP stack for multicore systems." </a:t>
            </a:r>
            <a:r>
              <a:rPr lang="en-US" i="1" dirty="0"/>
              <a:t>Proc. 11th USENIX NSDI</a:t>
            </a:r>
            <a:r>
              <a:rPr lang="en-US" dirty="0"/>
              <a:t> (2014</a:t>
            </a:r>
            <a:r>
              <a:rPr lang="en-US" dirty="0" smtClean="0"/>
              <a:t>).</a:t>
            </a:r>
          </a:p>
          <a:p>
            <a:pPr lvl="1"/>
            <a:r>
              <a:rPr lang="en-US" dirty="0"/>
              <a:t>Han, </a:t>
            </a:r>
            <a:r>
              <a:rPr lang="en-US" dirty="0" err="1"/>
              <a:t>Sangjin</a:t>
            </a:r>
            <a:r>
              <a:rPr lang="en-US" dirty="0"/>
              <a:t>, et al. "</a:t>
            </a:r>
            <a:r>
              <a:rPr lang="en-US" dirty="0" err="1"/>
              <a:t>MegaPipe</a:t>
            </a:r>
            <a:r>
              <a:rPr lang="en-US" dirty="0"/>
              <a:t>: A New Programming Interface for Scalable Network I/O." </a:t>
            </a:r>
            <a:r>
              <a:rPr lang="en-US" i="1" dirty="0"/>
              <a:t>OSDI</a:t>
            </a:r>
            <a:r>
              <a:rPr lang="en-US" dirty="0"/>
              <a:t>. 2012.</a:t>
            </a:r>
            <a:endParaRPr lang="en-US" dirty="0" smtClean="0"/>
          </a:p>
          <a:p>
            <a:r>
              <a:rPr lang="en-US" dirty="0" smtClean="0"/>
              <a:t>Others</a:t>
            </a:r>
          </a:p>
          <a:p>
            <a:pPr lvl="1"/>
            <a:r>
              <a:rPr lang="en-US" dirty="0"/>
              <a:t>Lim, </a:t>
            </a:r>
            <a:r>
              <a:rPr lang="en-US" dirty="0" err="1"/>
              <a:t>Hyeontaek</a:t>
            </a:r>
            <a:r>
              <a:rPr lang="en-US" dirty="0"/>
              <a:t>, et al. "MICA: A holistic approach to fast in-memory key-value storage." </a:t>
            </a:r>
            <a:r>
              <a:rPr lang="en-US" i="1" dirty="0"/>
              <a:t>management</a:t>
            </a:r>
            <a:r>
              <a:rPr lang="en-US" dirty="0"/>
              <a:t> 15.32 (2014): 36.</a:t>
            </a:r>
          </a:p>
          <a:p>
            <a:pPr lvl="1"/>
            <a:r>
              <a:rPr lang="en-US" dirty="0"/>
              <a:t>Veal, Bryan, and Annie </a:t>
            </a:r>
            <a:r>
              <a:rPr lang="en-US" dirty="0" err="1"/>
              <a:t>Foong</a:t>
            </a:r>
            <a:r>
              <a:rPr lang="en-US" dirty="0"/>
              <a:t>. "Performance scalability of a multi-core web server." Proceedings of the 3rd ACM/IEEE Symposium on Architecture for networking and communications systems. ACM, 2007</a:t>
            </a:r>
            <a:r>
              <a:rPr lang="en-US" dirty="0" smtClean="0"/>
              <a:t>.</a:t>
            </a:r>
            <a:endParaRPr lang="en-US" dirty="0"/>
          </a:p>
        </p:txBody>
      </p:sp>
      <p:sp>
        <p:nvSpPr>
          <p:cNvPr id="4" name="Slide Number Placeholder 3"/>
          <p:cNvSpPr>
            <a:spLocks noGrp="1"/>
          </p:cNvSpPr>
          <p:nvPr>
            <p:ph type="sldNum" sz="quarter" idx="12"/>
          </p:nvPr>
        </p:nvSpPr>
        <p:spPr/>
        <p:txBody>
          <a:bodyPr/>
          <a:lstStyle/>
          <a:p>
            <a:fld id="{64D1E06C-3448-9C46-B95E-02D300A81533}" type="slidenum">
              <a:rPr lang="en-US" smtClean="0"/>
              <a:t>7</a:t>
            </a:fld>
            <a:endParaRPr lang="en-US"/>
          </a:p>
        </p:txBody>
      </p:sp>
    </p:spTree>
    <p:extLst>
      <p:ext uri="{BB962C8B-B14F-4D97-AF65-F5344CB8AC3E}">
        <p14:creationId xmlns:p14="http://schemas.microsoft.com/office/powerpoint/2010/main" val="1371499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Related Work</a:t>
            </a:r>
            <a:endParaRPr lang="en-US" dirty="0"/>
          </a:p>
        </p:txBody>
      </p:sp>
      <p:sp>
        <p:nvSpPr>
          <p:cNvPr id="3" name="Content Placeholder 2"/>
          <p:cNvSpPr>
            <a:spLocks noGrp="1"/>
          </p:cNvSpPr>
          <p:nvPr>
            <p:ph idx="1"/>
          </p:nvPr>
        </p:nvSpPr>
        <p:spPr>
          <a:xfrm>
            <a:off x="838200" y="1825625"/>
            <a:ext cx="10515600" cy="4281262"/>
          </a:xfrm>
        </p:spPr>
        <p:txBody>
          <a:bodyPr>
            <a:normAutofit/>
          </a:bodyPr>
          <a:lstStyle/>
          <a:p>
            <a:r>
              <a:rPr lang="en-US" dirty="0" smtClean="0"/>
              <a:t>Server application</a:t>
            </a:r>
            <a:endParaRPr lang="zh-CN" altLang="en-US" dirty="0" smtClean="0"/>
          </a:p>
          <a:p>
            <a:pPr lvl="1"/>
            <a:r>
              <a:rPr lang="en-US" dirty="0" smtClean="0"/>
              <a:t>New server software</a:t>
            </a:r>
          </a:p>
          <a:p>
            <a:r>
              <a:rPr lang="en-US" dirty="0" smtClean="0"/>
              <a:t>Network stack</a:t>
            </a:r>
          </a:p>
          <a:p>
            <a:pPr lvl="1"/>
            <a:r>
              <a:rPr lang="en-US" dirty="0" smtClean="0"/>
              <a:t>New API</a:t>
            </a:r>
          </a:p>
        </p:txBody>
      </p:sp>
      <p:sp>
        <p:nvSpPr>
          <p:cNvPr id="5" name="TextBox 4"/>
          <p:cNvSpPr txBox="1"/>
          <p:nvPr/>
        </p:nvSpPr>
        <p:spPr>
          <a:xfrm>
            <a:off x="2520043" y="4637314"/>
            <a:ext cx="7151913" cy="584775"/>
          </a:xfrm>
          <a:prstGeom prst="rect">
            <a:avLst/>
          </a:prstGeom>
          <a:noFill/>
          <a:ln>
            <a:solidFill>
              <a:schemeClr val="tx1"/>
            </a:solidFill>
          </a:ln>
        </p:spPr>
        <p:txBody>
          <a:bodyPr wrap="square" rtlCol="0">
            <a:spAutoFit/>
          </a:bodyPr>
          <a:lstStyle/>
          <a:p>
            <a:r>
              <a:rPr lang="en-US" sz="3200" dirty="0" smtClean="0"/>
              <a:t>DO NOT FIT PRODUCTION ENVIRONMENT</a:t>
            </a:r>
            <a:endParaRPr lang="en-US" sz="3200" dirty="0"/>
          </a:p>
        </p:txBody>
      </p:sp>
      <p:sp>
        <p:nvSpPr>
          <p:cNvPr id="4" name="Slide Number Placeholder 3"/>
          <p:cNvSpPr>
            <a:spLocks noGrp="1"/>
          </p:cNvSpPr>
          <p:nvPr>
            <p:ph type="sldNum" sz="quarter" idx="12"/>
          </p:nvPr>
        </p:nvSpPr>
        <p:spPr/>
        <p:txBody>
          <a:bodyPr/>
          <a:lstStyle/>
          <a:p>
            <a:fld id="{64D1E06C-3448-9C46-B95E-02D300A81533}" type="slidenum">
              <a:rPr lang="en-US" smtClean="0"/>
              <a:t>8</a:t>
            </a:fld>
            <a:endParaRPr lang="en-US"/>
          </a:p>
        </p:txBody>
      </p:sp>
    </p:spTree>
    <p:extLst>
      <p:ext uri="{BB962C8B-B14F-4D97-AF65-F5344CB8AC3E}">
        <p14:creationId xmlns:p14="http://schemas.microsoft.com/office/powerpoint/2010/main" val="134424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Request in the Network Stack</a:t>
            </a:r>
            <a:endParaRPr lang="en-US" dirty="0"/>
          </a:p>
        </p:txBody>
      </p:sp>
      <p:pic>
        <p:nvPicPr>
          <p:cNvPr id="4" name="图片 3" descr="Macintosh HD:Users:objectkuan:Desktop:newpaper:layerheader.pd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9250" y="2235994"/>
            <a:ext cx="6413500" cy="3530600"/>
          </a:xfrm>
          <a:prstGeom prst="rect">
            <a:avLst/>
          </a:prstGeom>
          <a:noFill/>
          <a:ln>
            <a:noFill/>
          </a:ln>
        </p:spPr>
      </p:pic>
      <p:sp>
        <p:nvSpPr>
          <p:cNvPr id="3" name="Slide Number Placeholder 2"/>
          <p:cNvSpPr>
            <a:spLocks noGrp="1"/>
          </p:cNvSpPr>
          <p:nvPr>
            <p:ph type="sldNum" sz="quarter" idx="12"/>
          </p:nvPr>
        </p:nvSpPr>
        <p:spPr/>
        <p:txBody>
          <a:bodyPr/>
          <a:lstStyle/>
          <a:p>
            <a:fld id="{64D1E06C-3448-9C46-B95E-02D300A81533}" type="slidenum">
              <a:rPr lang="en-US" smtClean="0"/>
              <a:t>9</a:t>
            </a:fld>
            <a:endParaRPr lang="en-US"/>
          </a:p>
        </p:txBody>
      </p:sp>
    </p:spTree>
    <p:extLst>
      <p:ext uri="{BB962C8B-B14F-4D97-AF65-F5344CB8AC3E}">
        <p14:creationId xmlns:p14="http://schemas.microsoft.com/office/powerpoint/2010/main" val="11472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3958</TotalTime>
  <Words>1322</Words>
  <Application>Microsoft Macintosh PowerPoint</Application>
  <PresentationFormat>Widescreen</PresentationFormat>
  <Paragraphs>275</Paragraphs>
  <Slides>25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Calibri Light</vt:lpstr>
      <vt:lpstr>Times New Roman</vt:lpstr>
      <vt:lpstr>宋体</vt:lpstr>
      <vt:lpstr>Arial</vt:lpstr>
      <vt:lpstr>Office Theme</vt:lpstr>
      <vt:lpstr>Receive CPU Selection Framework</vt:lpstr>
      <vt:lpstr>Outline</vt:lpstr>
      <vt:lpstr>Introduction</vt:lpstr>
      <vt:lpstr>Introduction</vt:lpstr>
      <vt:lpstr>Introduction</vt:lpstr>
      <vt:lpstr>Introduction</vt:lpstr>
      <vt:lpstr>Related Work</vt:lpstr>
      <vt:lpstr>Related Work</vt:lpstr>
      <vt:lpstr>Web Request in the Network Stack</vt:lpstr>
      <vt:lpstr>Web Request in the Network Stack</vt:lpstr>
      <vt:lpstr>Alternatives and Problems</vt:lpstr>
      <vt:lpstr>Method And Architecture</vt:lpstr>
      <vt:lpstr>Method And Architecture</vt:lpstr>
      <vt:lpstr>Method And Architecture</vt:lpstr>
      <vt:lpstr>Method And Architecture</vt:lpstr>
      <vt:lpstr>Method And Architecture</vt:lpstr>
      <vt:lpstr>Method And Architecture</vt:lpstr>
      <vt:lpstr>Experiments</vt:lpstr>
      <vt:lpstr>Experiments</vt:lpstr>
      <vt:lpstr>Experiments</vt:lpstr>
      <vt:lpstr>Experiments</vt:lpstr>
      <vt:lpstr>Conclusion</vt:lpstr>
      <vt:lpstr>Future work</vt:lpstr>
      <vt:lpstr>Acknowledgement</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Receive CPU Selection Framework</dc:title>
  <dc:creator>Microsoft Office User</dc:creator>
  <cp:lastModifiedBy>Microsoft Office User</cp:lastModifiedBy>
  <cp:revision>123</cp:revision>
  <dcterms:created xsi:type="dcterms:W3CDTF">2015-09-07T14:03:13Z</dcterms:created>
  <dcterms:modified xsi:type="dcterms:W3CDTF">2015-09-12T07:49:06Z</dcterms:modified>
</cp:coreProperties>
</file>