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0E46"/>
    <a:srgbClr val="C5F7E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4F0841-7341-4BCA-A1B4-0B2E1425D0B4}" type="datetimeFigureOut">
              <a:rPr lang="en-US" smtClean="0"/>
              <a:t>12/23/2018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F9724-002B-4248-A3E3-44581C5CADB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4F0841-7341-4BCA-A1B4-0B2E1425D0B4}" type="datetimeFigureOut">
              <a:rPr lang="en-US" smtClean="0"/>
              <a:t>12/23/2018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F9724-002B-4248-A3E3-44581C5CADB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4F0841-7341-4BCA-A1B4-0B2E1425D0B4}" type="datetimeFigureOut">
              <a:rPr lang="en-US" smtClean="0"/>
              <a:t>12/23/2018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F9724-002B-4248-A3E3-44581C5CAD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4F0841-7341-4BCA-A1B4-0B2E1425D0B4}" type="datetimeFigureOut">
              <a:rPr lang="en-US" smtClean="0"/>
              <a:t>12/23/2018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F9724-002B-4248-A3E3-44581C5CAD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4F0841-7341-4BCA-A1B4-0B2E1425D0B4}" type="datetimeFigureOut">
              <a:rPr lang="en-US" smtClean="0"/>
              <a:t>12/23/2018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F9724-002B-4248-A3E3-44581C5CADB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4F0841-7341-4BCA-A1B4-0B2E1425D0B4}" type="datetimeFigureOut">
              <a:rPr lang="en-US" smtClean="0"/>
              <a:t>12/23/2018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F9724-002B-4248-A3E3-44581C5CAD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4F0841-7341-4BCA-A1B4-0B2E1425D0B4}" type="datetimeFigureOut">
              <a:rPr lang="en-US" smtClean="0"/>
              <a:t>12/23/2018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F9724-002B-4248-A3E3-44581C5CADB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4F0841-7341-4BCA-A1B4-0B2E1425D0B4}" type="datetimeFigureOut">
              <a:rPr lang="en-US" smtClean="0"/>
              <a:t>12/23/2018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F9724-002B-4248-A3E3-44581C5CAD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4F0841-7341-4BCA-A1B4-0B2E1425D0B4}" type="datetimeFigureOut">
              <a:rPr lang="en-US" smtClean="0"/>
              <a:t>12/23/2018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F9724-002B-4248-A3E3-44581C5CAD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4F0841-7341-4BCA-A1B4-0B2E1425D0B4}" type="datetimeFigureOut">
              <a:rPr lang="en-US" smtClean="0"/>
              <a:t>12/23/2018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F9724-002B-4248-A3E3-44581C5CAD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4F0841-7341-4BCA-A1B4-0B2E1425D0B4}" type="datetimeFigureOut">
              <a:rPr lang="en-US" smtClean="0"/>
              <a:t>12/23/2018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F9724-002B-4248-A3E3-44581C5CADB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4F0841-7341-4BCA-A1B4-0B2E1425D0B4}" type="datetimeFigureOut">
              <a:rPr lang="en-US" smtClean="0"/>
              <a:t>12/23/2018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F9724-002B-4248-A3E3-44581C5CAD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472" y="214290"/>
            <a:ext cx="8072494" cy="6143668"/>
          </a:xfrm>
          <a:gradFill>
            <a:gsLst>
              <a:gs pos="0">
                <a:srgbClr val="FFEFD1"/>
              </a:gs>
              <a:gs pos="64999">
                <a:srgbClr val="F0EBD5"/>
              </a:gs>
              <a:gs pos="100000">
                <a:srgbClr val="D1C39F"/>
              </a:gs>
            </a:gsLst>
            <a:lin ang="5400000" scaled="0"/>
          </a:gradFill>
        </p:spPr>
        <p:txBody>
          <a:bodyPr>
            <a:normAutofit lnSpcReduction="10000"/>
          </a:bodyPr>
          <a:lstStyle/>
          <a:p>
            <a:endParaRPr lang="fa-IR" b="1" dirty="0" smtClean="0">
              <a:solidFill>
                <a:schemeClr val="tx1"/>
              </a:solidFill>
            </a:endParaRPr>
          </a:p>
          <a:p>
            <a:r>
              <a:rPr lang="en-US" sz="5400" b="1" dirty="0" smtClean="0">
                <a:solidFill>
                  <a:schemeClr val="accent5">
                    <a:lumMod val="75000"/>
                  </a:schemeClr>
                </a:solidFill>
              </a:rPr>
              <a:t>M  V  C</a:t>
            </a:r>
            <a:endParaRPr lang="fa-IR" sz="5400" b="1" dirty="0">
              <a:solidFill>
                <a:schemeClr val="accent5">
                  <a:lumMod val="75000"/>
                </a:schemeClr>
              </a:solidFill>
            </a:endParaRPr>
          </a:p>
          <a:p>
            <a:endParaRPr lang="en-US" b="1" dirty="0" smtClean="0">
              <a:solidFill>
                <a:schemeClr val="tx1"/>
              </a:solidFill>
            </a:endParaRPr>
          </a:p>
          <a:p>
            <a:r>
              <a:rPr lang="fa-IR" sz="4400" b="1" dirty="0" smtClean="0">
                <a:solidFill>
                  <a:schemeClr val="accent4">
                    <a:lumMod val="50000"/>
                  </a:schemeClr>
                </a:solidFill>
              </a:rPr>
              <a:t>هادی حسینی پور</a:t>
            </a:r>
          </a:p>
          <a:p>
            <a:endParaRPr lang="fa-IR" sz="4400" b="1" dirty="0">
              <a:solidFill>
                <a:schemeClr val="tx1"/>
              </a:solidFill>
            </a:endParaRPr>
          </a:p>
          <a:p>
            <a:r>
              <a:rPr lang="fa-IR" sz="4400" b="1" dirty="0" smtClean="0">
                <a:solidFill>
                  <a:schemeClr val="tx2">
                    <a:lumMod val="75000"/>
                  </a:schemeClr>
                </a:solidFill>
              </a:rPr>
              <a:t>تکنیک های پیشرفته برنامه سازی</a:t>
            </a:r>
          </a:p>
          <a:p>
            <a:endParaRPr lang="fa-IR" sz="4400" b="1" dirty="0">
              <a:solidFill>
                <a:schemeClr val="tx1"/>
              </a:solidFill>
            </a:endParaRPr>
          </a:p>
          <a:p>
            <a:r>
              <a:rPr lang="fa-IR" sz="4400" b="1" dirty="0" smtClean="0">
                <a:solidFill>
                  <a:schemeClr val="tx2">
                    <a:lumMod val="75000"/>
                  </a:schemeClr>
                </a:solidFill>
              </a:rPr>
              <a:t>استاد عضدانلو</a:t>
            </a:r>
            <a:endParaRPr lang="en-US" sz="4400" b="1" dirty="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gradFill>
            <a:gsLst>
              <a:gs pos="0">
                <a:srgbClr val="FFEFD1"/>
              </a:gs>
              <a:gs pos="64999">
                <a:srgbClr val="F0EBD5"/>
              </a:gs>
              <a:gs pos="100000">
                <a:srgbClr val="D1C39F"/>
              </a:gs>
            </a:gsLst>
            <a:lin ang="2700000" scaled="1"/>
          </a:gradFill>
        </p:spPr>
        <p:txBody>
          <a:bodyPr>
            <a:noAutofit/>
          </a:bodyPr>
          <a:lstStyle/>
          <a:p>
            <a:pPr algn="ctr" rtl="1">
              <a:lnSpc>
                <a:spcPct val="150000"/>
              </a:lnSpc>
              <a:buNone/>
            </a:pPr>
            <a:r>
              <a:rPr lang="fa-IR" sz="2800" b="1" dirty="0" smtClean="0"/>
              <a:t>ساخت پروژه </a:t>
            </a:r>
            <a:r>
              <a:rPr lang="en-US" sz="2800" b="1" dirty="0" err="1" smtClean="0"/>
              <a:t>mvc</a:t>
            </a:r>
            <a:endParaRPr lang="fa-IR" sz="2800" b="1" dirty="0" smtClean="0"/>
          </a:p>
          <a:p>
            <a:pPr algn="r" rtl="1">
              <a:lnSpc>
                <a:spcPct val="150000"/>
              </a:lnSpc>
              <a:buNone/>
            </a:pPr>
            <a:r>
              <a:rPr lang="fa-IR" sz="1800" b="1" dirty="0" smtClean="0"/>
              <a:t>گام اول ساخت پروژه </a:t>
            </a:r>
            <a:r>
              <a:rPr lang="en-US" sz="1800" b="1" dirty="0" smtClean="0"/>
              <a:t>MVC</a:t>
            </a:r>
          </a:p>
          <a:p>
            <a:pPr algn="r" rtl="1">
              <a:lnSpc>
                <a:spcPct val="150000"/>
              </a:lnSpc>
              <a:buNone/>
            </a:pPr>
            <a:r>
              <a:rPr lang="fa-IR" sz="1800" b="1" dirty="0" smtClean="0"/>
              <a:t>در گام نخست نرم افزار </a:t>
            </a:r>
            <a:r>
              <a:rPr lang="en-US" sz="1800" b="1" dirty="0" smtClean="0"/>
              <a:t>Visual Studio </a:t>
            </a:r>
            <a:r>
              <a:rPr lang="fa-IR" sz="1800" b="1" dirty="0" smtClean="0"/>
              <a:t>را اجرا کنید (توصیه میکنم از ویژوال استودیو 2015 نسخه </a:t>
            </a:r>
            <a:r>
              <a:rPr lang="en-US" sz="1800" b="1" dirty="0" smtClean="0"/>
              <a:t>Enterprise </a:t>
            </a:r>
            <a:r>
              <a:rPr lang="fa-IR" sz="1800" b="1" dirty="0" smtClean="0"/>
              <a:t>استفاده نمایید) در پنجره </a:t>
            </a:r>
            <a:r>
              <a:rPr lang="en-US" sz="1800" b="1" dirty="0" smtClean="0"/>
              <a:t>Start Page </a:t>
            </a:r>
            <a:r>
              <a:rPr lang="fa-IR" sz="1800" b="1" dirty="0" smtClean="0"/>
              <a:t>که در تصویر زیر مشاهده می‌نمایید بر روی گزینه </a:t>
            </a:r>
            <a:r>
              <a:rPr lang="en-US" sz="1800" b="1" dirty="0" smtClean="0"/>
              <a:t>New Project </a:t>
            </a:r>
            <a:r>
              <a:rPr lang="fa-IR" sz="1800" b="1" dirty="0" smtClean="0"/>
              <a:t>کلیک نمایید شما همچنین می‌توانید از طریق منوی بالا پنجره </a:t>
            </a:r>
            <a:r>
              <a:rPr lang="en-US" sz="1800" b="1" dirty="0" smtClean="0"/>
              <a:t>Start Page </a:t>
            </a:r>
            <a:r>
              <a:rPr lang="fa-IR" sz="1800" b="1" dirty="0" smtClean="0"/>
              <a:t>و با انتخاب گزینه </a:t>
            </a:r>
            <a:r>
              <a:rPr lang="en-US" sz="1800" b="1" dirty="0" smtClean="0"/>
              <a:t>File </a:t>
            </a:r>
            <a:r>
              <a:rPr lang="fa-IR" sz="1800" b="1" dirty="0" smtClean="0"/>
              <a:t>و سپس </a:t>
            </a:r>
            <a:r>
              <a:rPr lang="en-US" sz="1800" b="1" dirty="0" smtClean="0"/>
              <a:t>New </a:t>
            </a:r>
            <a:r>
              <a:rPr lang="fa-IR" sz="1800" b="1" dirty="0" smtClean="0"/>
              <a:t>و بعد انتخاب </a:t>
            </a:r>
            <a:r>
              <a:rPr lang="en-US" sz="1800" b="1" dirty="0" smtClean="0"/>
              <a:t>Project </a:t>
            </a:r>
            <a:r>
              <a:rPr lang="fa-IR" sz="1800" b="1" dirty="0" smtClean="0"/>
              <a:t>همین فرآیند را انجام دهید.</a:t>
            </a:r>
          </a:p>
          <a:p>
            <a:pPr algn="r" rtl="1">
              <a:lnSpc>
                <a:spcPct val="150000"/>
              </a:lnSpc>
              <a:buNone/>
            </a:pPr>
            <a:endParaRPr lang="fa-IR" sz="1800" b="1" dirty="0" smtClean="0"/>
          </a:p>
        </p:txBody>
      </p:sp>
      <p:pic>
        <p:nvPicPr>
          <p:cNvPr id="4" name="Picture 3" descr="ساخت-پروژه-در-MVC-گام-اول.jpg"/>
          <p:cNvPicPr>
            <a:picLocks noChangeAspect="1"/>
          </p:cNvPicPr>
          <p:nvPr/>
        </p:nvPicPr>
        <p:blipFill>
          <a:blip r:embed="rId2"/>
          <a:stretch>
            <a:fillRect/>
          </a:stretch>
        </p:blipFill>
        <p:spPr>
          <a:xfrm>
            <a:off x="142844" y="2857496"/>
            <a:ext cx="6072230" cy="40005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52"/>
            <a:ext cx="8729666" cy="6500858"/>
          </a:xfrm>
        </p:spPr>
        <p:txBody>
          <a:bodyPr>
            <a:normAutofit/>
          </a:bodyPr>
          <a:lstStyle/>
          <a:p>
            <a:pPr algn="just" rtl="1">
              <a:lnSpc>
                <a:spcPct val="150000"/>
              </a:lnSpc>
              <a:buNone/>
            </a:pPr>
            <a:r>
              <a:rPr lang="fa-IR" sz="2400" b="1" dirty="0" smtClean="0"/>
              <a:t>گام دوم ساخت پروژه </a:t>
            </a:r>
            <a:r>
              <a:rPr lang="en-US" sz="2400" b="1" dirty="0" smtClean="0"/>
              <a:t>MVC</a:t>
            </a:r>
          </a:p>
          <a:p>
            <a:pPr algn="just" rtl="1">
              <a:lnSpc>
                <a:spcPct val="150000"/>
              </a:lnSpc>
              <a:buNone/>
            </a:pPr>
            <a:r>
              <a:rPr lang="fa-IR" sz="2000" b="1" dirty="0" smtClean="0"/>
              <a:t>در گام دوم پنجره </a:t>
            </a:r>
            <a:r>
              <a:rPr lang="en-US" sz="2000" b="1" dirty="0" smtClean="0"/>
              <a:t>New Project </a:t>
            </a:r>
            <a:r>
              <a:rPr lang="fa-IR" sz="2000" b="1" dirty="0" smtClean="0"/>
              <a:t>برای شما باز می‌شود در پنجره باز شده از منوی سمت چپ گزینه </a:t>
            </a:r>
            <a:r>
              <a:rPr lang="en-US" sz="2000" b="1" dirty="0" smtClean="0"/>
              <a:t>Web </a:t>
            </a:r>
            <a:r>
              <a:rPr lang="fa-IR" sz="2000" b="1" dirty="0" smtClean="0"/>
              <a:t>را انتخاب کنید و سپس در قسمت </a:t>
            </a:r>
            <a:r>
              <a:rPr lang="en-US" sz="2000" b="1" dirty="0" smtClean="0"/>
              <a:t>Name </a:t>
            </a:r>
            <a:r>
              <a:rPr lang="fa-IR" sz="2000" b="1" dirty="0" smtClean="0"/>
              <a:t>که در پایین پنجره مشاهده می‌نمایید یک نام دلخواه برای پروژه خود انتخاب نمایید هم چنین شما می‌توانید ازقسمت </a:t>
            </a:r>
            <a:r>
              <a:rPr lang="en-US" sz="2000" b="1" dirty="0" smtClean="0"/>
              <a:t>Location </a:t>
            </a:r>
            <a:r>
              <a:rPr lang="fa-IR" sz="2000" b="1" dirty="0" smtClean="0"/>
              <a:t>و با کلیک بر روی گزینه </a:t>
            </a:r>
            <a:r>
              <a:rPr lang="en-US" sz="2000" b="1" dirty="0" smtClean="0"/>
              <a:t>Brows </a:t>
            </a:r>
            <a:r>
              <a:rPr lang="fa-IR" sz="2000" b="1" dirty="0" smtClean="0"/>
              <a:t>مسیر پیش فرضی که پروژه شما در آنجا ذخیره می‌شود را تغییر دهید و در نهایت بر روی گزینه </a:t>
            </a:r>
            <a:r>
              <a:rPr lang="en-US" sz="2000" b="1" dirty="0" smtClean="0"/>
              <a:t>Ok </a:t>
            </a:r>
            <a:r>
              <a:rPr lang="fa-IR" sz="2000" b="1" dirty="0" smtClean="0"/>
              <a:t>کلیک نمایید.</a:t>
            </a:r>
          </a:p>
          <a:p>
            <a:pPr algn="just" rtl="1">
              <a:lnSpc>
                <a:spcPct val="150000"/>
              </a:lnSpc>
              <a:buNone/>
            </a:pPr>
            <a:endParaRPr lang="en-US" sz="2000" b="1" dirty="0"/>
          </a:p>
        </p:txBody>
      </p:sp>
      <p:pic>
        <p:nvPicPr>
          <p:cNvPr id="5" name="Picture 4" descr="ساخت-پروژه-MVC-گام-دوم.jpg"/>
          <p:cNvPicPr>
            <a:picLocks noChangeAspect="1"/>
          </p:cNvPicPr>
          <p:nvPr/>
        </p:nvPicPr>
        <p:blipFill>
          <a:blip r:embed="rId2"/>
          <a:stretch>
            <a:fillRect/>
          </a:stretch>
        </p:blipFill>
        <p:spPr>
          <a:xfrm>
            <a:off x="214282" y="2714620"/>
            <a:ext cx="5786478" cy="40005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801104" cy="6429420"/>
          </a:xfrm>
        </p:spPr>
        <p:txBody>
          <a:bodyPr>
            <a:normAutofit/>
          </a:bodyPr>
          <a:lstStyle/>
          <a:p>
            <a:pPr algn="just" rtl="1">
              <a:lnSpc>
                <a:spcPct val="150000"/>
              </a:lnSpc>
              <a:buNone/>
            </a:pPr>
            <a:r>
              <a:rPr lang="fa-IR" sz="2000" b="1" dirty="0" smtClean="0"/>
              <a:t>گام سوم ساخت پروژه </a:t>
            </a:r>
            <a:r>
              <a:rPr lang="en-US" sz="2000" b="1" dirty="0" smtClean="0"/>
              <a:t>MVC</a:t>
            </a:r>
          </a:p>
          <a:p>
            <a:pPr algn="just" rtl="1">
              <a:lnSpc>
                <a:spcPct val="150000"/>
              </a:lnSpc>
              <a:buNone/>
            </a:pPr>
            <a:r>
              <a:rPr lang="fa-IR" sz="1800" b="1" dirty="0" smtClean="0"/>
              <a:t>در این گام پنجره </a:t>
            </a:r>
            <a:r>
              <a:rPr lang="en-US" sz="1800" b="1" dirty="0" smtClean="0"/>
              <a:t>New ASP.NET Project </a:t>
            </a:r>
            <a:r>
              <a:rPr lang="fa-IR" sz="1800" b="1" dirty="0" smtClean="0"/>
              <a:t>برای شما باز می‌شود بر روی گزینه </a:t>
            </a:r>
            <a:r>
              <a:rPr lang="en-US" sz="1800" b="1" dirty="0" smtClean="0"/>
              <a:t>MVC </a:t>
            </a:r>
            <a:r>
              <a:rPr lang="fa-IR" sz="1800" b="1" dirty="0" smtClean="0"/>
              <a:t>کلیک نمایید تا یک پروژه شسته رفته با تمام قابلیت های احراز هویت نظیر (عضویت کاربر در سایت ، ورود کاربر به سایت با وارد نمودن ایمیل و رمز عبور ، تغییر رمز عبور توسط کاربر و …) برای شما ایجاد شود. در صورتی که می‌خواهید یک پروژه خالی از نوع </a:t>
            </a:r>
            <a:r>
              <a:rPr lang="en-US" sz="1800" b="1" dirty="0" smtClean="0"/>
              <a:t>MVC </a:t>
            </a:r>
            <a:r>
              <a:rPr lang="fa-IR" sz="1800" b="1" dirty="0" smtClean="0"/>
              <a:t>ایجاد کنید گزینه </a:t>
            </a:r>
            <a:r>
              <a:rPr lang="en-US" sz="1800" b="1" dirty="0" smtClean="0"/>
              <a:t>Empty </a:t>
            </a:r>
            <a:r>
              <a:rPr lang="fa-IR" sz="1800" b="1" dirty="0" smtClean="0"/>
              <a:t>را انتخاب نموده و از قسمت </a:t>
            </a:r>
            <a:r>
              <a:rPr lang="en-US" sz="1800" b="1" dirty="0" smtClean="0"/>
              <a:t>add folders and core references for </a:t>
            </a:r>
            <a:r>
              <a:rPr lang="fa-IR" sz="1800" b="1" dirty="0" smtClean="0"/>
              <a:t>تیک گزینه </a:t>
            </a:r>
            <a:r>
              <a:rPr lang="en-US" sz="1800" b="1" dirty="0" smtClean="0"/>
              <a:t>MVC </a:t>
            </a:r>
            <a:r>
              <a:rPr lang="fa-IR" sz="1800" b="1" dirty="0" smtClean="0"/>
              <a:t>را بزنید. و در نهایت بر روی گزینه </a:t>
            </a:r>
            <a:r>
              <a:rPr lang="en-US" sz="1800" b="1" dirty="0" smtClean="0"/>
              <a:t>Ok </a:t>
            </a:r>
            <a:r>
              <a:rPr lang="fa-IR" sz="1800" b="1" dirty="0" smtClean="0"/>
              <a:t>کلیک نمایید.</a:t>
            </a:r>
          </a:p>
          <a:p>
            <a:pPr algn="just" rtl="1">
              <a:lnSpc>
                <a:spcPct val="150000"/>
              </a:lnSpc>
              <a:buNone/>
            </a:pPr>
            <a:endParaRPr lang="en-US" sz="1800" b="1" dirty="0"/>
          </a:p>
        </p:txBody>
      </p:sp>
      <p:pic>
        <p:nvPicPr>
          <p:cNvPr id="4" name="Picture 3" descr="ساخت-پروژه-MVC-گام-سوم.jpg"/>
          <p:cNvPicPr>
            <a:picLocks noChangeAspect="1"/>
          </p:cNvPicPr>
          <p:nvPr/>
        </p:nvPicPr>
        <p:blipFill>
          <a:blip r:embed="rId2"/>
          <a:stretch>
            <a:fillRect/>
          </a:stretch>
        </p:blipFill>
        <p:spPr>
          <a:xfrm>
            <a:off x="357158" y="2857496"/>
            <a:ext cx="6858048" cy="38576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2075"/>
            <a:ext cx="8654468" cy="6503073"/>
          </a:xfrm>
        </p:spPr>
        <p:txBody>
          <a:bodyPr>
            <a:normAutofit/>
          </a:bodyPr>
          <a:lstStyle/>
          <a:p>
            <a:pPr algn="just" rtl="1">
              <a:lnSpc>
                <a:spcPct val="150000"/>
              </a:lnSpc>
              <a:buNone/>
            </a:pPr>
            <a:r>
              <a:rPr lang="fa-IR" sz="1800" b="1" dirty="0" smtClean="0"/>
              <a:t>گام چهارم ساخت پروژه </a:t>
            </a:r>
            <a:r>
              <a:rPr lang="en-US" sz="1800" b="1" dirty="0" smtClean="0"/>
              <a:t>MVC</a:t>
            </a:r>
          </a:p>
          <a:p>
            <a:pPr algn="just" rtl="1">
              <a:lnSpc>
                <a:spcPct val="150000"/>
              </a:lnSpc>
              <a:buNone/>
            </a:pPr>
            <a:r>
              <a:rPr lang="fa-IR" sz="1800" b="1" dirty="0" smtClean="0"/>
              <a:t>حال اندکی صبر کنید تا ویژوال استودیو پروژه شما را ایجاد نمایید. پس از این که پروژه برای شما ساخته شد با زدن دکمه </a:t>
            </a:r>
            <a:r>
              <a:rPr lang="en-US" sz="1800" b="1" dirty="0" smtClean="0"/>
              <a:t>F5 </a:t>
            </a:r>
            <a:r>
              <a:rPr lang="fa-IR" sz="1800" b="1" dirty="0" smtClean="0"/>
              <a:t>می توانید پروژه خود را اجرا نمایید . پروژه ای که ایجاد نموده اید به صورت پیش فرض دارای قابلیت های ثبت نام کابر (</a:t>
            </a:r>
            <a:r>
              <a:rPr lang="en-US" sz="1800" b="1" dirty="0" smtClean="0"/>
              <a:t>Register) ، </a:t>
            </a:r>
            <a:r>
              <a:rPr lang="fa-IR" sz="1800" b="1" dirty="0" smtClean="0"/>
              <a:t>ورود کاربر به سایت (</a:t>
            </a:r>
            <a:r>
              <a:rPr lang="en-US" sz="1800" b="1" dirty="0" smtClean="0"/>
              <a:t>Login) ، </a:t>
            </a:r>
            <a:r>
              <a:rPr lang="fa-IR" sz="1800" b="1" dirty="0" smtClean="0"/>
              <a:t>تغییر رمز عبور توسط کاربر (</a:t>
            </a:r>
            <a:r>
              <a:rPr lang="en-US" sz="1800" b="1" dirty="0" err="1" smtClean="0"/>
              <a:t>ChangePassword</a:t>
            </a:r>
            <a:r>
              <a:rPr lang="en-US" sz="1800" b="1" dirty="0" smtClean="0"/>
              <a:t>) </a:t>
            </a:r>
            <a:r>
              <a:rPr lang="fa-IR" sz="1800" b="1" dirty="0" smtClean="0"/>
              <a:t>و … و هم چین دارای فایل های </a:t>
            </a:r>
            <a:r>
              <a:rPr lang="en-US" sz="1800" b="1" dirty="0" err="1" smtClean="0"/>
              <a:t>jquery</a:t>
            </a:r>
            <a:r>
              <a:rPr lang="en-US" sz="1800" b="1" dirty="0" smtClean="0"/>
              <a:t> </a:t>
            </a:r>
            <a:r>
              <a:rPr lang="fa-IR" sz="1800" b="1" dirty="0" smtClean="0"/>
              <a:t>و </a:t>
            </a:r>
            <a:r>
              <a:rPr lang="en-US" sz="1800" b="1" dirty="0" smtClean="0"/>
              <a:t>Bootstrap </a:t>
            </a:r>
            <a:r>
              <a:rPr lang="fa-IR" sz="1800" b="1" dirty="0" smtClean="0"/>
              <a:t>می‌باشد.</a:t>
            </a:r>
          </a:p>
          <a:p>
            <a:pPr algn="just" rtl="1">
              <a:lnSpc>
                <a:spcPct val="150000"/>
              </a:lnSpc>
              <a:buNone/>
            </a:pPr>
            <a:r>
              <a:rPr lang="fa-IR" sz="1800" b="1" dirty="0" smtClean="0"/>
              <a:t>     قالب پیش فرض پروژه با صفحه نمایش های مختلف کاملا سازگار بوده و </a:t>
            </a:r>
            <a:r>
              <a:rPr lang="en-US" sz="1800" b="1" dirty="0" smtClean="0"/>
              <a:t>Responsive </a:t>
            </a:r>
            <a:r>
              <a:rPr lang="fa-IR" sz="1800" b="1" dirty="0" smtClean="0"/>
              <a:t>هست برای درک بهتر این موضوع صفحه نمایش مرورگر خود را کوچک کنید تا شاهد این انعطاف پذیری باشید . به همین راحتی شما موفق شدید که با تنها چند کلیک یک پروژه از نوع </a:t>
            </a:r>
            <a:r>
              <a:rPr lang="en-US" sz="1800" b="1" dirty="0" smtClean="0"/>
              <a:t>MVC </a:t>
            </a:r>
            <a:r>
              <a:rPr lang="fa-IR" sz="1800" b="1" dirty="0" smtClean="0"/>
              <a:t>بسازید.</a:t>
            </a:r>
            <a:endParaRPr lang="en-US" sz="1800" b="1" dirty="0"/>
          </a:p>
        </p:txBody>
      </p:sp>
      <p:pic>
        <p:nvPicPr>
          <p:cNvPr id="4" name="Picture 3" descr="ساخت-پروژه-MVC-گام-چهارم.jpg"/>
          <p:cNvPicPr>
            <a:picLocks noChangeAspect="1"/>
          </p:cNvPicPr>
          <p:nvPr/>
        </p:nvPicPr>
        <p:blipFill>
          <a:blip r:embed="rId2"/>
          <a:stretch>
            <a:fillRect/>
          </a:stretch>
        </p:blipFill>
        <p:spPr>
          <a:xfrm>
            <a:off x="214282" y="3643314"/>
            <a:ext cx="5715000" cy="31432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515352" cy="6286544"/>
          </a:xfrm>
        </p:spPr>
        <p:txBody>
          <a:bodyPr>
            <a:normAutofit/>
          </a:bodyPr>
          <a:lstStyle/>
          <a:p>
            <a:pPr algn="just" rtl="1">
              <a:lnSpc>
                <a:spcPct val="150000"/>
              </a:lnSpc>
              <a:buNone/>
            </a:pPr>
            <a:r>
              <a:rPr lang="fa-IR" sz="2400" b="1" dirty="0" smtClean="0"/>
              <a:t>ایجاد یک فرم‌ساز ساده را </a:t>
            </a:r>
            <a:r>
              <a:rPr lang="en-US" sz="2400" b="1" dirty="0" smtClean="0"/>
              <a:t>ASP.NET MVC</a:t>
            </a:r>
          </a:p>
          <a:p>
            <a:pPr algn="just" rtl="1">
              <a:lnSpc>
                <a:spcPct val="150000"/>
              </a:lnSpc>
              <a:buNone/>
            </a:pPr>
            <a:r>
              <a:rPr lang="fa-IR" sz="2000" b="1" dirty="0" smtClean="0"/>
              <a:t>برنامه ما از سه مدل تشکیل شده است. اولین مورد آن کلاس فرم است. این کلاس در واقع بیانگر یک فرم است که در ساده‌ترین حالت خود از یک </a:t>
            </a:r>
            <a:r>
              <a:rPr lang="en-US" sz="2000" b="1" dirty="0" smtClean="0"/>
              <a:t>Id، </a:t>
            </a:r>
            <a:r>
              <a:rPr lang="fa-IR" sz="2000" b="1" dirty="0" smtClean="0"/>
              <a:t>یک عنوان و تعدادی از فیلدها تشکیل می‌شود. کلاس فیلد نیز بیانگر یک فیلد است که شامل: آی‌دی، عنوان انگلیسی فیلد، عنوان فارسی فیلد، نوع فیلد (که در اینجا از نوع </a:t>
            </a:r>
            <a:r>
              <a:rPr lang="en-US" sz="2000" b="1" dirty="0" err="1" smtClean="0"/>
              <a:t>enum</a:t>
            </a:r>
            <a:r>
              <a:rPr lang="en-US" sz="2000" b="1" dirty="0" smtClean="0"/>
              <a:t> </a:t>
            </a:r>
            <a:r>
              <a:rPr lang="fa-IR" sz="2000" b="1" dirty="0" smtClean="0"/>
              <a:t>انتخاب شده است که خود شامل چندین آیتم مانند </a:t>
            </a:r>
            <a:r>
              <a:rPr lang="en-US" sz="2000" b="1" dirty="0" smtClean="0"/>
              <a:t>Text, Radio</a:t>
            </a:r>
            <a:r>
              <a:rPr lang="fa-IR" sz="2000" b="1" dirty="0" smtClean="0"/>
              <a:t>و... است) و کلید خارجی کلاس فرم می‌باشد. تا اینجا مشخص شد که رابطه فرم با فیلد، یک رابطه یک به چند است؛ یعنی یک فرم می‌تواند چندین فیلد داشته باشد.</a:t>
            </a:r>
          </a:p>
          <a:p>
            <a:pPr algn="r" rtl="1">
              <a:buNone/>
            </a:pPr>
            <a:endParaRPr lang="en-US"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2700000" scaled="1"/>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15148"/>
          </a:xfrm>
        </p:spPr>
        <p:txBody>
          <a:bodyPr>
            <a:normAutofit fontScale="55000" lnSpcReduction="20000"/>
          </a:bodyPr>
          <a:lstStyle/>
          <a:p>
            <a:pPr algn="r" rtl="1">
              <a:lnSpc>
                <a:spcPct val="170000"/>
              </a:lnSpc>
              <a:buNone/>
            </a:pPr>
            <a:r>
              <a:rPr lang="fa-IR" sz="3600" b="1" dirty="0" smtClean="0">
                <a:solidFill>
                  <a:schemeClr val="tx2">
                    <a:lumMod val="75000"/>
                  </a:schemeClr>
                </a:solidFill>
              </a:rPr>
              <a:t>کلاس کانتکست برنامه نیز به این صورت می‌باشد:</a:t>
            </a:r>
          </a:p>
          <a:p>
            <a:pPr>
              <a:lnSpc>
                <a:spcPct val="170000"/>
              </a:lnSpc>
              <a:buNone/>
            </a:pPr>
            <a:r>
              <a:rPr lang="en-US" b="1" dirty="0" smtClean="0"/>
              <a:t>namespace </a:t>
            </a:r>
            <a:r>
              <a:rPr lang="en-US" b="1" dirty="0" err="1" smtClean="0"/>
              <a:t>SimpleFormGenerator.DataLayer.Context</a:t>
            </a:r>
            <a:r>
              <a:rPr lang="en-US" b="1" dirty="0" smtClean="0"/>
              <a:t> </a:t>
            </a:r>
          </a:p>
          <a:p>
            <a:pPr>
              <a:lnSpc>
                <a:spcPct val="170000"/>
              </a:lnSpc>
              <a:buNone/>
            </a:pPr>
            <a:r>
              <a:rPr lang="en-US" b="1" dirty="0" smtClean="0"/>
              <a:t>{ </a:t>
            </a:r>
          </a:p>
          <a:p>
            <a:pPr>
              <a:lnSpc>
                <a:spcPct val="170000"/>
              </a:lnSpc>
              <a:buNone/>
            </a:pPr>
            <a:r>
              <a:rPr lang="en-US" b="1" dirty="0" smtClean="0"/>
              <a:t>public class </a:t>
            </a:r>
            <a:r>
              <a:rPr lang="en-US" b="1" dirty="0" err="1" smtClean="0"/>
              <a:t>SimpleFormGeneratorContext</a:t>
            </a:r>
            <a:r>
              <a:rPr lang="en-US" b="1" dirty="0" smtClean="0"/>
              <a:t> : </a:t>
            </a:r>
            <a:r>
              <a:rPr lang="en-US" b="1" dirty="0" err="1" smtClean="0"/>
              <a:t>DbContext</a:t>
            </a:r>
            <a:r>
              <a:rPr lang="en-US" b="1" dirty="0" smtClean="0"/>
              <a:t>, </a:t>
            </a:r>
            <a:r>
              <a:rPr lang="en-US" b="1" dirty="0" err="1" smtClean="0"/>
              <a:t>IUnitOfWork</a:t>
            </a:r>
            <a:r>
              <a:rPr lang="en-US" b="1" dirty="0" smtClean="0"/>
              <a:t> </a:t>
            </a:r>
          </a:p>
          <a:p>
            <a:pPr>
              <a:lnSpc>
                <a:spcPct val="170000"/>
              </a:lnSpc>
              <a:buNone/>
            </a:pPr>
            <a:r>
              <a:rPr lang="en-US" b="1" dirty="0" smtClean="0"/>
              <a:t>{ </a:t>
            </a:r>
          </a:p>
          <a:p>
            <a:pPr>
              <a:lnSpc>
                <a:spcPct val="170000"/>
              </a:lnSpc>
              <a:buNone/>
            </a:pPr>
            <a:r>
              <a:rPr lang="en-US" b="1" dirty="0" smtClean="0"/>
              <a:t>public </a:t>
            </a:r>
            <a:r>
              <a:rPr lang="en-US" b="1" dirty="0" err="1" smtClean="0"/>
              <a:t>SimpleFormGeneratorContext</a:t>
            </a:r>
            <a:r>
              <a:rPr lang="en-US" b="1" dirty="0" smtClean="0"/>
              <a:t>() : base("</a:t>
            </a:r>
            <a:r>
              <a:rPr lang="en-US" b="1" dirty="0" err="1" smtClean="0"/>
              <a:t>SimpleFormGenerator</a:t>
            </a:r>
            <a:r>
              <a:rPr lang="en-US" b="1" dirty="0" smtClean="0"/>
              <a:t>") {} public </a:t>
            </a:r>
            <a:r>
              <a:rPr lang="en-US" b="1" dirty="0" err="1" smtClean="0"/>
              <a:t>DbSet</a:t>
            </a:r>
            <a:r>
              <a:rPr lang="en-US" b="1" dirty="0" smtClean="0"/>
              <a:t>&lt;Form&gt; Forms { get; set; } public </a:t>
            </a:r>
            <a:r>
              <a:rPr lang="en-US" b="1" dirty="0" err="1" smtClean="0"/>
              <a:t>DbSet</a:t>
            </a:r>
            <a:r>
              <a:rPr lang="en-US" b="1" dirty="0" smtClean="0"/>
              <a:t>&lt;Field&gt; Fields { get; set; } </a:t>
            </a:r>
          </a:p>
          <a:p>
            <a:pPr>
              <a:lnSpc>
                <a:spcPct val="170000"/>
              </a:lnSpc>
              <a:buNone/>
            </a:pPr>
            <a:r>
              <a:rPr lang="en-US" b="1" dirty="0" smtClean="0"/>
              <a:t>public </a:t>
            </a:r>
            <a:r>
              <a:rPr lang="en-US" b="1" dirty="0" err="1" smtClean="0"/>
              <a:t>DbSet</a:t>
            </a:r>
            <a:r>
              <a:rPr lang="en-US" b="1" dirty="0" smtClean="0"/>
              <a:t>&lt;Value&gt; Values { get; set; } protected override void </a:t>
            </a:r>
            <a:r>
              <a:rPr lang="en-US" b="1" dirty="0" err="1" smtClean="0"/>
              <a:t>OnModelCreating</a:t>
            </a:r>
            <a:r>
              <a:rPr lang="en-US" b="1" dirty="0" smtClean="0"/>
              <a:t>(</a:t>
            </a:r>
            <a:r>
              <a:rPr lang="en-US" b="1" dirty="0" err="1" smtClean="0"/>
              <a:t>DbModelBuilder</a:t>
            </a:r>
            <a:r>
              <a:rPr lang="en-US" b="1" dirty="0" smtClean="0"/>
              <a:t> </a:t>
            </a:r>
            <a:r>
              <a:rPr lang="en-US" b="1" dirty="0" err="1" smtClean="0"/>
              <a:t>modelBuilder</a:t>
            </a:r>
            <a:r>
              <a:rPr lang="en-US" b="1" dirty="0" smtClean="0"/>
              <a:t>)</a:t>
            </a:r>
          </a:p>
          <a:p>
            <a:pPr>
              <a:lnSpc>
                <a:spcPct val="170000"/>
              </a:lnSpc>
              <a:buNone/>
            </a:pPr>
            <a:r>
              <a:rPr lang="en-US" b="1" dirty="0" smtClean="0"/>
              <a:t> {</a:t>
            </a:r>
          </a:p>
          <a:p>
            <a:pPr>
              <a:lnSpc>
                <a:spcPct val="170000"/>
              </a:lnSpc>
              <a:buNone/>
            </a:pPr>
            <a:r>
              <a:rPr lang="en-US" b="1" dirty="0" smtClean="0"/>
              <a:t> </a:t>
            </a:r>
            <a:r>
              <a:rPr lang="en-US" b="1" dirty="0" err="1" smtClean="0"/>
              <a:t>base.OnModelCreating</a:t>
            </a:r>
            <a:r>
              <a:rPr lang="en-US" b="1" dirty="0" smtClean="0"/>
              <a:t>(</a:t>
            </a:r>
            <a:r>
              <a:rPr lang="en-US" b="1" dirty="0" err="1" smtClean="0"/>
              <a:t>modelBuilder</a:t>
            </a:r>
            <a:r>
              <a:rPr lang="en-US" b="1" dirty="0" smtClean="0"/>
              <a:t>); </a:t>
            </a:r>
            <a:r>
              <a:rPr lang="en-US" b="1" dirty="0" err="1" smtClean="0"/>
              <a:t>modelBuilder.Entity</a:t>
            </a:r>
            <a:r>
              <a:rPr lang="en-US" b="1" dirty="0" smtClean="0"/>
              <a:t>&lt;Value&gt;() .</a:t>
            </a:r>
            <a:r>
              <a:rPr lang="en-US" b="1" dirty="0" err="1" smtClean="0"/>
              <a:t>HasRequired</a:t>
            </a:r>
            <a:r>
              <a:rPr lang="en-US" b="1" dirty="0" smtClean="0"/>
              <a:t>(d =&gt; </a:t>
            </a:r>
            <a:r>
              <a:rPr lang="en-US" b="1" dirty="0" err="1" smtClean="0"/>
              <a:t>d.Form</a:t>
            </a:r>
            <a:r>
              <a:rPr lang="en-US" b="1" dirty="0" smtClean="0"/>
              <a:t>) .</a:t>
            </a:r>
            <a:r>
              <a:rPr lang="en-US" b="1" dirty="0" err="1" smtClean="0"/>
              <a:t>WithMany</a:t>
            </a:r>
            <a:r>
              <a:rPr lang="en-US" b="1" dirty="0" smtClean="0"/>
              <a:t>() .</a:t>
            </a:r>
            <a:r>
              <a:rPr lang="en-US" b="1" dirty="0" err="1" smtClean="0"/>
              <a:t>HasForeignKey</a:t>
            </a:r>
            <a:r>
              <a:rPr lang="en-US" b="1" dirty="0" smtClean="0"/>
              <a:t>(d =&gt; </a:t>
            </a:r>
            <a:r>
              <a:rPr lang="en-US" b="1" dirty="0" err="1" smtClean="0"/>
              <a:t>d.FormId</a:t>
            </a:r>
            <a:r>
              <a:rPr lang="en-US" b="1" dirty="0" smtClean="0"/>
              <a:t>) .</a:t>
            </a:r>
            <a:r>
              <a:rPr lang="en-US" b="1" dirty="0" err="1" smtClean="0"/>
              <a:t>WillCascadeOnDelete</a:t>
            </a:r>
            <a:r>
              <a:rPr lang="en-US" b="1" dirty="0" smtClean="0"/>
              <a:t>(false);</a:t>
            </a:r>
          </a:p>
          <a:p>
            <a:pPr>
              <a:lnSpc>
                <a:spcPct val="170000"/>
              </a:lnSpc>
              <a:buNone/>
            </a:pPr>
            <a:r>
              <a:rPr lang="en-US" b="1" dirty="0" smtClean="0"/>
              <a:t> } } }</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29666" cy="6429420"/>
          </a:xfrm>
        </p:spPr>
        <p:txBody>
          <a:bodyPr>
            <a:normAutofit/>
          </a:bodyPr>
          <a:lstStyle/>
          <a:p>
            <a:pPr algn="just" rtl="1">
              <a:lnSpc>
                <a:spcPct val="150000"/>
              </a:lnSpc>
              <a:buNone/>
            </a:pPr>
            <a:r>
              <a:rPr lang="fa-IR" sz="2000" b="1" dirty="0" smtClean="0"/>
              <a:t>تنها نکته‌ایی که در کلاس فوق مهم است متد </a:t>
            </a:r>
            <a:r>
              <a:rPr lang="en-US" sz="2000" b="1" dirty="0" err="1" smtClean="0"/>
              <a:t>OnModelCreating</a:t>
            </a:r>
            <a:r>
              <a:rPr lang="en-US" sz="2000" b="1" dirty="0" smtClean="0"/>
              <a:t> </a:t>
            </a:r>
            <a:r>
              <a:rPr lang="fa-IR" sz="2000" b="1" dirty="0" smtClean="0"/>
              <a:t>است. از آنجائیکه رابطه کلاس </a:t>
            </a:r>
            <a:r>
              <a:rPr lang="en-US" sz="2000" b="1" dirty="0" smtClean="0"/>
              <a:t>Field </a:t>
            </a:r>
            <a:r>
              <a:rPr lang="fa-IR" sz="2000" b="1" dirty="0" smtClean="0"/>
              <a:t>و </a:t>
            </a:r>
            <a:r>
              <a:rPr lang="en-US" sz="2000" b="1" dirty="0" smtClean="0"/>
              <a:t>Value </a:t>
            </a:r>
            <a:r>
              <a:rPr lang="fa-IR" sz="2000" b="1" dirty="0" smtClean="0"/>
              <a:t>یک رابطه یک‌به‌یک است باید ابتدا و انتهای روابط را برای این دو کلاس تعیین کنیم.</a:t>
            </a:r>
          </a:p>
          <a:p>
            <a:pPr algn="just" rtl="1">
              <a:lnSpc>
                <a:spcPct val="150000"/>
              </a:lnSpc>
              <a:buNone/>
            </a:pPr>
            <a:r>
              <a:rPr lang="fa-IR" sz="2000" b="1" dirty="0" smtClean="0"/>
              <a:t>  </a:t>
            </a:r>
            <a:br>
              <a:rPr lang="fa-IR" sz="2000" b="1" dirty="0" smtClean="0"/>
            </a:br>
            <a:endParaRPr lang="fa-IR" sz="2000" b="1" dirty="0" smtClean="0"/>
          </a:p>
          <a:p>
            <a:pPr algn="just" rtl="1">
              <a:lnSpc>
                <a:spcPct val="150000"/>
              </a:lnSpc>
              <a:buNone/>
            </a:pPr>
            <a:r>
              <a:rPr lang="fa-IR" sz="2000" b="1" dirty="0" smtClean="0"/>
              <a:t> تا اینجا می‌توانیم به کاربر امکان ایجاد یک فرم و همچنین تعیین فیلد‌های یک فرم را بدهیم. برای اینکار ویو‌های زیر را در نظر بگیرید:</a:t>
            </a:r>
          </a:p>
          <a:p>
            <a:pPr algn="just" rtl="1">
              <a:buNone/>
            </a:pPr>
            <a:endParaRPr lang="en-US"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52"/>
            <a:ext cx="8801104" cy="6500858"/>
          </a:xfrm>
        </p:spPr>
        <p:txBody>
          <a:bodyPr>
            <a:normAutofit/>
          </a:bodyPr>
          <a:lstStyle/>
          <a:p>
            <a:pPr algn="r" rtl="1">
              <a:buNone/>
            </a:pPr>
            <a:r>
              <a:rPr lang="fa-IR" sz="2800" b="1" dirty="0" smtClean="0"/>
              <a:t>ویو ایجاد یک فرم:</a:t>
            </a:r>
            <a:endParaRPr lang="en-US" sz="2800" b="1" dirty="0" smtClean="0"/>
          </a:p>
          <a:p>
            <a:pPr algn="l">
              <a:lnSpc>
                <a:spcPct val="150000"/>
              </a:lnSpc>
              <a:buNone/>
            </a:pPr>
            <a:r>
              <a:rPr lang="en-US" sz="1800" b="1" dirty="0" smtClean="0"/>
              <a:t>@model </a:t>
            </a:r>
            <a:r>
              <a:rPr lang="en-US" sz="1800" b="1" dirty="0" err="1" smtClean="0"/>
              <a:t>SimpleFormGenerator.DomainClasses.Form</a:t>
            </a:r>
            <a:r>
              <a:rPr lang="en-US" sz="1800" b="1" dirty="0" smtClean="0"/>
              <a:t> @</a:t>
            </a:r>
          </a:p>
          <a:p>
            <a:pPr algn="l">
              <a:lnSpc>
                <a:spcPct val="150000"/>
              </a:lnSpc>
              <a:buNone/>
            </a:pPr>
            <a:r>
              <a:rPr lang="en-US" sz="1800" b="1" dirty="0" smtClean="0"/>
              <a:t>{ </a:t>
            </a:r>
          </a:p>
          <a:p>
            <a:pPr algn="l">
              <a:lnSpc>
                <a:spcPct val="150000"/>
              </a:lnSpc>
              <a:buNone/>
            </a:pPr>
            <a:r>
              <a:rPr lang="en-US" sz="1800" b="1" dirty="0" err="1" smtClean="0"/>
              <a:t>ViewBag.Title</a:t>
            </a:r>
            <a:r>
              <a:rPr lang="en-US" sz="1800" b="1" dirty="0" smtClean="0"/>
              <a:t> = "</a:t>
            </a:r>
            <a:r>
              <a:rPr lang="fa-IR" sz="1800" b="1" dirty="0" smtClean="0"/>
              <a:t>صفحه ایجاد یک فرم"; } @</a:t>
            </a:r>
            <a:r>
              <a:rPr lang="en-US" sz="1800" b="1" dirty="0" smtClean="0"/>
              <a:t>using (</a:t>
            </a:r>
            <a:r>
              <a:rPr lang="en-US" sz="1800" b="1" dirty="0" err="1" smtClean="0"/>
              <a:t>Html.BeginForm</a:t>
            </a:r>
            <a:r>
              <a:rPr lang="en-US" sz="1800" b="1" dirty="0" smtClean="0"/>
              <a:t>()) </a:t>
            </a:r>
          </a:p>
          <a:p>
            <a:pPr algn="l">
              <a:lnSpc>
                <a:spcPct val="150000"/>
              </a:lnSpc>
              <a:buNone/>
            </a:pPr>
            <a:r>
              <a:rPr lang="en-US" sz="1800" b="1" dirty="0" smtClean="0"/>
              <a:t>{ @</a:t>
            </a:r>
            <a:r>
              <a:rPr lang="en-US" sz="1800" b="1" dirty="0" err="1" smtClean="0"/>
              <a:t>Html.AntiForgeryToken</a:t>
            </a:r>
            <a:r>
              <a:rPr lang="en-US" sz="1800" b="1" dirty="0" smtClean="0"/>
              <a:t>() &lt;div&gt; &lt;hr /&gt; @</a:t>
            </a:r>
            <a:r>
              <a:rPr lang="en-US" sz="1800" b="1" dirty="0" err="1" smtClean="0"/>
              <a:t>Html.ValidationSummary</a:t>
            </a:r>
            <a:r>
              <a:rPr lang="en-US" sz="1800" b="1" dirty="0" smtClean="0"/>
              <a:t>(true, "", new { @class = "text-danger" }) &lt;div&gt; &lt;span&gt;</a:t>
            </a:r>
            <a:r>
              <a:rPr lang="fa-IR" sz="1800" b="1" dirty="0" smtClean="0"/>
              <a:t>عنوان</a:t>
            </a:r>
            <a:r>
              <a:rPr lang="en-US" sz="1800" b="1" dirty="0" smtClean="0"/>
              <a:t>&lt;/span&gt;</a:t>
            </a:r>
          </a:p>
          <a:p>
            <a:pPr algn="l">
              <a:lnSpc>
                <a:spcPct val="150000"/>
              </a:lnSpc>
              <a:buNone/>
            </a:pPr>
            <a:r>
              <a:rPr lang="en-US" sz="1800" b="1" dirty="0" smtClean="0"/>
              <a:t>&lt;div&gt; @</a:t>
            </a:r>
            <a:r>
              <a:rPr lang="en-US" sz="1800" b="1" dirty="0" err="1" smtClean="0"/>
              <a:t>Html.EditorFor</a:t>
            </a:r>
            <a:r>
              <a:rPr lang="en-US" sz="1800" b="1" dirty="0" smtClean="0"/>
              <a:t>(model =&gt; </a:t>
            </a:r>
            <a:r>
              <a:rPr lang="en-US" sz="1800" b="1" dirty="0" err="1" smtClean="0"/>
              <a:t>model.Title</a:t>
            </a:r>
            <a:r>
              <a:rPr lang="en-US" sz="1800" b="1" dirty="0" smtClean="0"/>
              <a:t>, new { </a:t>
            </a:r>
            <a:r>
              <a:rPr lang="en-US" sz="1800" b="1" dirty="0" err="1" smtClean="0"/>
              <a:t>htmlAttributes</a:t>
            </a:r>
            <a:r>
              <a:rPr lang="en-US" sz="1800" b="1" dirty="0" smtClean="0"/>
              <a:t> = new { @class = "form-control" } }) @</a:t>
            </a:r>
            <a:r>
              <a:rPr lang="en-US" sz="1800" b="1" dirty="0" err="1" smtClean="0"/>
              <a:t>Html.ValidationMessageFor</a:t>
            </a:r>
            <a:r>
              <a:rPr lang="en-US" sz="1800" b="1" dirty="0" smtClean="0"/>
              <a:t>(model =&gt; </a:t>
            </a:r>
            <a:r>
              <a:rPr lang="en-US" sz="1800" b="1" dirty="0" err="1" smtClean="0"/>
              <a:t>model.Title</a:t>
            </a:r>
            <a:r>
              <a:rPr lang="en-US" sz="1800" b="1" dirty="0" smtClean="0"/>
              <a:t>, "", new { @class = "text-danger" }) &lt;/div&gt; &lt;/div&gt; &lt;div&gt; &lt;div&gt; &lt;input type="submit" value="</a:t>
            </a:r>
            <a:r>
              <a:rPr lang="fa-IR" sz="1800" b="1" dirty="0" smtClean="0"/>
              <a:t>ذخیره" /&gt; &lt;/</a:t>
            </a:r>
            <a:r>
              <a:rPr lang="en-US" sz="1800" b="1" dirty="0" smtClean="0"/>
              <a:t>div&gt; &lt;/div&gt; &lt;/div&gt; } &lt;div&gt; @</a:t>
            </a:r>
            <a:r>
              <a:rPr lang="en-US" sz="1800" b="1" dirty="0" err="1" smtClean="0"/>
              <a:t>Html.ActionLink</a:t>
            </a:r>
            <a:r>
              <a:rPr lang="en-US" sz="1800" b="1" dirty="0" smtClean="0"/>
              <a:t>("</a:t>
            </a:r>
            <a:r>
              <a:rPr lang="fa-IR" sz="1800" b="1" dirty="0" smtClean="0"/>
              <a:t>بازگشت", "</a:t>
            </a:r>
            <a:r>
              <a:rPr lang="en-US" sz="1800" b="1" dirty="0" smtClean="0"/>
              <a:t>Index") &lt;/div&gt;</a:t>
            </a:r>
            <a:endParaRPr lang="en-US" sz="18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586790" cy="6357982"/>
          </a:xfrm>
        </p:spPr>
        <p:txBody>
          <a:bodyPr>
            <a:normAutofit lnSpcReduction="10000"/>
          </a:bodyPr>
          <a:lstStyle/>
          <a:p>
            <a:pPr algn="r" rtl="1">
              <a:buNone/>
            </a:pPr>
            <a:r>
              <a:rPr lang="fa-IR" sz="2000" b="1" dirty="0" smtClean="0"/>
              <a:t>ویوی ایجاد فیلد برای هر فرم:</a:t>
            </a:r>
            <a:endParaRPr lang="en-US" sz="2000" b="1" dirty="0" smtClean="0"/>
          </a:p>
          <a:p>
            <a:pPr algn="l">
              <a:lnSpc>
                <a:spcPct val="150000"/>
              </a:lnSpc>
              <a:buNone/>
            </a:pPr>
            <a:r>
              <a:rPr lang="en-US" sz="2000" b="1" dirty="0" smtClean="0"/>
              <a:t>@model </a:t>
            </a:r>
            <a:r>
              <a:rPr lang="en-US" sz="2000" b="1" dirty="0" err="1" smtClean="0"/>
              <a:t>SimpleFormGenerator.DomainClasses.Field</a:t>
            </a:r>
            <a:endParaRPr lang="en-US" sz="2000" b="1" dirty="0" smtClean="0"/>
          </a:p>
          <a:p>
            <a:pPr algn="l">
              <a:lnSpc>
                <a:spcPct val="150000"/>
              </a:lnSpc>
              <a:buNone/>
            </a:pPr>
            <a:r>
              <a:rPr lang="en-US" sz="2000" b="1" dirty="0" smtClean="0"/>
              <a:t> @{ </a:t>
            </a:r>
          </a:p>
          <a:p>
            <a:pPr algn="l">
              <a:lnSpc>
                <a:spcPct val="150000"/>
              </a:lnSpc>
              <a:buNone/>
            </a:pPr>
            <a:r>
              <a:rPr lang="en-US" sz="2000" b="1" dirty="0" err="1" smtClean="0"/>
              <a:t>ViewBag.Title</a:t>
            </a:r>
            <a:r>
              <a:rPr lang="en-US" sz="2000" b="1" dirty="0" smtClean="0"/>
              <a:t> = "</a:t>
            </a:r>
            <a:r>
              <a:rPr lang="en-US" sz="2000" b="1" dirty="0" err="1" smtClean="0"/>
              <a:t>CreateField</a:t>
            </a:r>
            <a:r>
              <a:rPr lang="en-US" sz="2000" b="1" dirty="0" smtClean="0"/>
              <a:t>"; } @using (</a:t>
            </a:r>
            <a:r>
              <a:rPr lang="en-US" sz="2000" b="1" dirty="0" err="1" smtClean="0"/>
              <a:t>Html.BeginForm</a:t>
            </a:r>
            <a:r>
              <a:rPr lang="en-US" sz="2000" b="1" dirty="0" smtClean="0"/>
              <a:t>()) </a:t>
            </a:r>
          </a:p>
          <a:p>
            <a:pPr algn="l">
              <a:lnSpc>
                <a:spcPct val="150000"/>
              </a:lnSpc>
              <a:buNone/>
            </a:pPr>
            <a:r>
              <a:rPr lang="en-US" sz="2000" b="1" dirty="0" smtClean="0"/>
              <a:t>{ </a:t>
            </a:r>
          </a:p>
          <a:p>
            <a:pPr algn="l">
              <a:lnSpc>
                <a:spcPct val="150000"/>
              </a:lnSpc>
              <a:buNone/>
            </a:pPr>
            <a:r>
              <a:rPr lang="en-US" sz="2000" b="1" dirty="0" smtClean="0"/>
              <a:t>@</a:t>
            </a:r>
            <a:r>
              <a:rPr lang="en-US" sz="2000" b="1" dirty="0" err="1" smtClean="0"/>
              <a:t>Html.AntiForgeryToken</a:t>
            </a:r>
            <a:r>
              <a:rPr lang="en-US" sz="2000" b="1" dirty="0" smtClean="0"/>
              <a:t>() &lt;div&gt; &lt;hr /&gt; @</a:t>
            </a:r>
            <a:r>
              <a:rPr lang="en-US" sz="2000" b="1" dirty="0" err="1" smtClean="0"/>
              <a:t>Html.ValidationSummary</a:t>
            </a:r>
            <a:r>
              <a:rPr lang="en-US" sz="2000" b="1" dirty="0" smtClean="0"/>
              <a:t>(true, "", new { @class = "text-danger" }) &lt;div&gt; &lt;span&gt;</a:t>
            </a:r>
            <a:r>
              <a:rPr lang="fa-IR" sz="2000" b="1" dirty="0" smtClean="0"/>
              <a:t>عنوان انگلیسی&lt;/</a:t>
            </a:r>
            <a:r>
              <a:rPr lang="en-US" sz="2000" b="1" dirty="0" smtClean="0"/>
              <a:t>span&gt; &lt;div&gt; @</a:t>
            </a:r>
            <a:r>
              <a:rPr lang="en-US" sz="2000" b="1" dirty="0" err="1" smtClean="0"/>
              <a:t>Html.EditorFor</a:t>
            </a:r>
            <a:r>
              <a:rPr lang="en-US" sz="2000" b="1" dirty="0" smtClean="0"/>
              <a:t>(model =&gt; </a:t>
            </a:r>
            <a:r>
              <a:rPr lang="en-US" sz="2000" b="1" dirty="0" err="1" smtClean="0"/>
              <a:t>model.TitleEn</a:t>
            </a:r>
            <a:r>
              <a:rPr lang="en-US" sz="2000" b="1" dirty="0" smtClean="0"/>
              <a:t>, new { </a:t>
            </a:r>
            <a:r>
              <a:rPr lang="en-US" sz="2000" b="1" dirty="0" err="1" smtClean="0"/>
              <a:t>htmlAttributes</a:t>
            </a:r>
            <a:r>
              <a:rPr lang="en-US" sz="2000" b="1" dirty="0" smtClean="0"/>
              <a:t> = new { @class = "form-control" } }) @</a:t>
            </a:r>
            <a:r>
              <a:rPr lang="en-US" sz="2000" b="1" dirty="0" err="1" smtClean="0"/>
              <a:t>Html.ValidationMessageFor</a:t>
            </a:r>
            <a:r>
              <a:rPr lang="en-US" sz="2000" b="1" dirty="0" smtClean="0"/>
              <a:t>(model =&gt; </a:t>
            </a:r>
            <a:r>
              <a:rPr lang="en-US" sz="2000" b="1" dirty="0" err="1" smtClean="0"/>
              <a:t>model.TitleEn</a:t>
            </a:r>
            <a:r>
              <a:rPr lang="en-US" sz="2000" b="1" dirty="0" smtClean="0"/>
              <a:t>, "", new { @class = "text-danger" }) &lt;/div&gt; &lt;/div&gt; &lt;div&gt; &lt;span&gt;</a:t>
            </a:r>
            <a:r>
              <a:rPr lang="fa-IR" sz="2000" b="1" dirty="0" smtClean="0"/>
              <a:t>عنوان فارسی&lt;/</a:t>
            </a:r>
            <a:r>
              <a:rPr lang="en-US" sz="2000" b="1" dirty="0" smtClean="0"/>
              <a:t>span&gt; &lt;div&gt; @</a:t>
            </a:r>
            <a:r>
              <a:rPr lang="en-US" sz="2000" b="1" dirty="0" err="1" smtClean="0"/>
              <a:t>Html.EditorFor</a:t>
            </a:r>
            <a:r>
              <a:rPr lang="en-US" sz="2000" b="1" dirty="0" smtClean="0"/>
              <a:t>(model =&gt; </a:t>
            </a:r>
            <a:r>
              <a:rPr lang="en-US" sz="2000" b="1" dirty="0" err="1" smtClean="0"/>
              <a:t>model.TitleFa</a:t>
            </a:r>
            <a:r>
              <a:rPr lang="en-US" sz="2000" b="1" dirty="0" smtClean="0"/>
              <a:t>, new { </a:t>
            </a:r>
            <a:r>
              <a:rPr lang="en-US" sz="2000" b="1" dirty="0" err="1" smtClean="0"/>
              <a:t>htmlAttributes</a:t>
            </a:r>
            <a:r>
              <a:rPr lang="en-US" sz="2000" b="1" dirty="0" smtClean="0"/>
              <a:t> = new { @class = "form-control" } }) @</a:t>
            </a:r>
            <a:r>
              <a:rPr lang="en-US" sz="2000" b="1" dirty="0" err="1" smtClean="0"/>
              <a:t>Html.ValidationMessageFor</a:t>
            </a:r>
            <a:r>
              <a:rPr lang="en-US" sz="2000" b="1" dirty="0" smtClean="0"/>
              <a:t>(model =&gt; </a:t>
            </a:r>
            <a:r>
              <a:rPr lang="en-US" sz="2000" b="1" dirty="0" err="1" smtClean="0"/>
              <a:t>model.TitleFa</a:t>
            </a:r>
            <a:r>
              <a:rPr lang="en-US" sz="2000" b="1" dirty="0" smtClean="0"/>
              <a:t>, "", new { @class = "text-danger" }) &lt;/div&gt; &lt;/div&gt;</a:t>
            </a:r>
            <a:endParaRPr lang="en-US" sz="2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14290"/>
            <a:ext cx="8586790" cy="6215106"/>
          </a:xfrm>
        </p:spPr>
        <p:txBody>
          <a:bodyPr>
            <a:normAutofit/>
          </a:bodyPr>
          <a:lstStyle/>
          <a:p>
            <a:pPr>
              <a:lnSpc>
                <a:spcPct val="200000"/>
              </a:lnSpc>
              <a:buNone/>
            </a:pPr>
            <a:r>
              <a:rPr lang="en-US" sz="2000" b="1" dirty="0" smtClean="0"/>
              <a:t>&lt;div&gt; &lt;span&gt;</a:t>
            </a:r>
            <a:r>
              <a:rPr lang="fa-IR" sz="2000" b="1" dirty="0" smtClean="0"/>
              <a:t>نوع فیلد</a:t>
            </a:r>
            <a:r>
              <a:rPr lang="en-US" sz="2000" b="1" dirty="0" smtClean="0"/>
              <a:t>&lt;/span&gt; &lt;div&gt; @</a:t>
            </a:r>
            <a:r>
              <a:rPr lang="en-US" sz="2000" b="1" dirty="0" err="1" smtClean="0"/>
              <a:t>Html.EnumDropDownListFor</a:t>
            </a:r>
            <a:r>
              <a:rPr lang="en-US" sz="2000" b="1" dirty="0" smtClean="0"/>
              <a:t>(model =&gt; </a:t>
            </a:r>
            <a:r>
              <a:rPr lang="en-US" sz="2000" b="1" dirty="0" err="1" smtClean="0"/>
              <a:t>model.FieldType</a:t>
            </a:r>
            <a:r>
              <a:rPr lang="en-US" sz="2000" b="1" dirty="0" smtClean="0"/>
              <a:t>, </a:t>
            </a:r>
            <a:r>
              <a:rPr lang="en-US" sz="2000" b="1" dirty="0" err="1" smtClean="0"/>
              <a:t>htmlAttributes</a:t>
            </a:r>
            <a:r>
              <a:rPr lang="en-US" sz="2000" b="1" dirty="0" smtClean="0"/>
              <a:t>: new { @class = "form-control" }) @</a:t>
            </a:r>
            <a:r>
              <a:rPr lang="en-US" sz="2000" b="1" dirty="0" err="1" smtClean="0"/>
              <a:t>Html.ValidationMessageFor</a:t>
            </a:r>
            <a:r>
              <a:rPr lang="en-US" sz="2000" b="1" dirty="0" smtClean="0"/>
              <a:t>(model =&gt; </a:t>
            </a:r>
            <a:r>
              <a:rPr lang="en-US" sz="2000" b="1" dirty="0" err="1" smtClean="0"/>
              <a:t>model.FieldType</a:t>
            </a:r>
            <a:r>
              <a:rPr lang="en-US" sz="2000" b="1" dirty="0" smtClean="0"/>
              <a:t>, "", new { @class = "text-danger" }) &lt;/div&gt; &lt;/div&gt; &lt;div&gt; &lt;span&gt;</a:t>
            </a:r>
            <a:r>
              <a:rPr lang="fa-IR" sz="2000" b="1" dirty="0" smtClean="0"/>
              <a:t>فرم&lt;/</a:t>
            </a:r>
            <a:r>
              <a:rPr lang="en-US" sz="2000" b="1" dirty="0" smtClean="0"/>
              <a:t>span&gt; &lt;div&gt; @</a:t>
            </a:r>
            <a:r>
              <a:rPr lang="en-US" sz="2000" b="1" dirty="0" err="1" smtClean="0"/>
              <a:t>Html.DropDownList</a:t>
            </a:r>
            <a:r>
              <a:rPr lang="en-US" sz="2000" b="1" dirty="0" smtClean="0"/>
              <a:t>("</a:t>
            </a:r>
            <a:r>
              <a:rPr lang="en-US" sz="2000" b="1" dirty="0" err="1" smtClean="0"/>
              <a:t>FormId</a:t>
            </a:r>
            <a:r>
              <a:rPr lang="en-US" sz="2000" b="1" dirty="0" smtClean="0"/>
              <a:t>", (</a:t>
            </a:r>
            <a:r>
              <a:rPr lang="en-US" sz="2000" b="1" dirty="0" err="1" smtClean="0"/>
              <a:t>SelectList</a:t>
            </a:r>
            <a:r>
              <a:rPr lang="en-US" sz="2000" b="1" dirty="0" smtClean="0"/>
              <a:t>)</a:t>
            </a:r>
            <a:r>
              <a:rPr lang="en-US" sz="2000" b="1" dirty="0" err="1" smtClean="0"/>
              <a:t>ViewBag.FormList</a:t>
            </a:r>
            <a:r>
              <a:rPr lang="en-US" sz="2000" b="1" dirty="0" smtClean="0"/>
              <a:t>) @</a:t>
            </a:r>
            <a:r>
              <a:rPr lang="en-US" sz="2000" b="1" dirty="0" err="1" smtClean="0"/>
              <a:t>Html.ValidationMessageFor</a:t>
            </a:r>
            <a:r>
              <a:rPr lang="en-US" sz="2000" b="1" dirty="0" smtClean="0"/>
              <a:t>(model =&gt; </a:t>
            </a:r>
            <a:r>
              <a:rPr lang="en-US" sz="2000" b="1" dirty="0" err="1" smtClean="0"/>
              <a:t>model.FormId</a:t>
            </a:r>
            <a:r>
              <a:rPr lang="en-US" sz="2000" b="1" dirty="0" smtClean="0"/>
              <a:t>, "", new { @class = "text-danger" }) &lt;/div&gt; &lt;/div&gt; &lt;div&gt; &lt;div&gt; &lt;input type="submit" value="</a:t>
            </a:r>
            <a:r>
              <a:rPr lang="fa-IR" sz="2000" b="1" dirty="0" smtClean="0"/>
              <a:t>ذخیره" /&gt; &lt;/</a:t>
            </a:r>
            <a:r>
              <a:rPr lang="en-US" sz="2000" b="1" dirty="0" smtClean="0"/>
              <a:t>div&gt; &lt;/div&gt; &lt;/div&gt; } &lt;div&gt; @</a:t>
            </a:r>
            <a:r>
              <a:rPr lang="en-US" sz="2000" b="1" dirty="0" err="1" smtClean="0"/>
              <a:t>Html.ActionLink</a:t>
            </a:r>
            <a:r>
              <a:rPr lang="en-US" sz="2000" b="1" dirty="0" smtClean="0"/>
              <a:t>("</a:t>
            </a:r>
            <a:r>
              <a:rPr lang="fa-IR" sz="2000" b="1" dirty="0" smtClean="0"/>
              <a:t>بازگشت ", "</a:t>
            </a:r>
            <a:r>
              <a:rPr lang="en-US" sz="2000" b="1" dirty="0" smtClean="0"/>
              <a:t>Index") &lt;/div&gt;</a:t>
            </a:r>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586790" cy="6215106"/>
          </a:xfrm>
          <a:gradFill>
            <a:gsLst>
              <a:gs pos="0">
                <a:srgbClr val="FFEFD1"/>
              </a:gs>
              <a:gs pos="64999">
                <a:srgbClr val="F0EBD5"/>
              </a:gs>
              <a:gs pos="100000">
                <a:srgbClr val="D1C39F"/>
              </a:gs>
            </a:gsLst>
            <a:lin ang="2700000" scaled="1"/>
          </a:gradFill>
        </p:spPr>
        <p:txBody>
          <a:bodyPr>
            <a:normAutofit/>
          </a:bodyPr>
          <a:lstStyle/>
          <a:p>
            <a:pPr algn="r" rtl="1">
              <a:lnSpc>
                <a:spcPct val="150000"/>
              </a:lnSpc>
              <a:buNone/>
            </a:pPr>
            <a:r>
              <a:rPr lang="en-US" b="1" dirty="0"/>
              <a:t>MVC </a:t>
            </a:r>
            <a:r>
              <a:rPr lang="ar-SA" b="1" dirty="0"/>
              <a:t>چیست</a:t>
            </a:r>
            <a:r>
              <a:rPr lang="ar-SA" b="1" dirty="0" smtClean="0"/>
              <a:t>!؟</a:t>
            </a:r>
            <a:r>
              <a:rPr lang="en-US" sz="2000" b="1" dirty="0"/>
              <a:t/>
            </a:r>
            <a:br>
              <a:rPr lang="en-US" sz="2000" b="1" dirty="0"/>
            </a:br>
            <a:r>
              <a:rPr lang="ar-SA" sz="2000" b="1" dirty="0"/>
              <a:t>مفهوم کلیدی این فریم ورک همان سه حرف آخر آن یعنی</a:t>
            </a:r>
            <a:r>
              <a:rPr lang="en-US" sz="2000" b="1" dirty="0"/>
              <a:t> MVC </a:t>
            </a:r>
            <a:r>
              <a:rPr lang="ar-SA" sz="2000" b="1" dirty="0"/>
              <a:t>است. پس کمی در مورد آن توضیح می دهم. همانطور که گفتم، </a:t>
            </a:r>
            <a:r>
              <a:rPr lang="en-US" sz="2000" b="1" dirty="0"/>
              <a:t>MVC </a:t>
            </a:r>
            <a:r>
              <a:rPr lang="ar-SA" sz="2000" b="1" dirty="0"/>
              <a:t>یک الگوی طراحی است که همانطور که از نامش پیداست، یک پروژه نرم افزاری را به سه قسمت منطقی</a:t>
            </a:r>
            <a:r>
              <a:rPr lang="en-US" sz="2000" b="1" dirty="0"/>
              <a:t> Model, View </a:t>
            </a:r>
            <a:r>
              <a:rPr lang="ar-SA" sz="2000" b="1" dirty="0"/>
              <a:t>و </a:t>
            </a:r>
            <a:r>
              <a:rPr lang="en-US" sz="2000" b="1" dirty="0"/>
              <a:t>Controller </a:t>
            </a:r>
            <a:r>
              <a:rPr lang="ar-SA" sz="2000" b="1" dirty="0"/>
              <a:t>تقسیم می کند. شاید شما در حال حاضر با معماری 3 لایه نرم افزاری آشنا باشید. اگر اینطور است، شما مشکلی در درک الگوی طراحی</a:t>
            </a:r>
            <a:r>
              <a:rPr lang="en-US" sz="2000" b="1" dirty="0"/>
              <a:t> MVC </a:t>
            </a:r>
            <a:r>
              <a:rPr lang="ar-SA" sz="2000" b="1" dirty="0"/>
              <a:t>نخواهید داشت</a:t>
            </a:r>
            <a:r>
              <a:rPr lang="en-US" sz="2000" b="1" dirty="0"/>
              <a:t>. MVC </a:t>
            </a:r>
            <a:r>
              <a:rPr lang="ar-SA" sz="2000" b="1" dirty="0"/>
              <a:t>مفهوم جدیدی نیست، خیلی وقت است که در جاوا، رابی، </a:t>
            </a:r>
            <a:r>
              <a:rPr lang="en-US" sz="2000" b="1" dirty="0"/>
              <a:t>PHP </a:t>
            </a:r>
            <a:r>
              <a:rPr lang="ar-SA" sz="2000" b="1" dirty="0"/>
              <a:t>و بسیاری پلت فرم های دیگر از این الگو برای طراحی نرم افزار استفاده می شده است. اما خب برای توسعه دهندگان</a:t>
            </a:r>
            <a:r>
              <a:rPr lang="en-US" sz="2000" b="1" dirty="0"/>
              <a:t> ASP.NET </a:t>
            </a:r>
            <a:r>
              <a:rPr lang="ar-SA" sz="2000" b="1" dirty="0"/>
              <a:t>تازه است</a:t>
            </a:r>
            <a:r>
              <a:rPr lang="ar-SA" sz="2000" b="1" dirty="0" smtClean="0"/>
              <a:t>.</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86790" cy="6286544"/>
          </a:xfrm>
        </p:spPr>
        <p:txBody>
          <a:bodyPr>
            <a:normAutofit/>
          </a:bodyPr>
          <a:lstStyle/>
          <a:p>
            <a:pPr algn="just" rtl="1">
              <a:buNone/>
            </a:pPr>
            <a:r>
              <a:rPr lang="fa-IR" sz="2400" b="1" dirty="0" smtClean="0"/>
              <a:t>در ویوی فوق کاربر می‌تواند برای فرم انتخاب شده فیلدهای موردنظر را تعریف کند:</a:t>
            </a:r>
            <a:endParaRPr lang="en-US" sz="2400" b="1" dirty="0" smtClean="0"/>
          </a:p>
          <a:p>
            <a:pPr algn="just" rtl="1">
              <a:buNone/>
            </a:pPr>
            <a:endParaRPr lang="en-US" sz="2400" b="1" dirty="0"/>
          </a:p>
        </p:txBody>
      </p:sp>
      <p:pic>
        <p:nvPicPr>
          <p:cNvPr id="4" name="Picture 3" descr="CreateField.png"/>
          <p:cNvPicPr>
            <a:picLocks noChangeAspect="1"/>
          </p:cNvPicPr>
          <p:nvPr/>
        </p:nvPicPr>
        <p:blipFill>
          <a:blip r:embed="rId2"/>
          <a:stretch>
            <a:fillRect/>
          </a:stretch>
        </p:blipFill>
        <p:spPr>
          <a:xfrm>
            <a:off x="785786" y="1142984"/>
            <a:ext cx="7643866" cy="450059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52"/>
            <a:ext cx="8729666" cy="6500858"/>
          </a:xfrm>
        </p:spPr>
        <p:txBody>
          <a:bodyPr>
            <a:normAutofit lnSpcReduction="10000"/>
          </a:bodyPr>
          <a:lstStyle/>
          <a:p>
            <a:pPr algn="r" rtl="1">
              <a:buNone/>
            </a:pPr>
            <a:r>
              <a:rPr lang="fa-IR" sz="2000" b="1" dirty="0" smtClean="0"/>
              <a:t>ویوی نمایش فرم تولید شده برای کاربر نهایی:</a:t>
            </a:r>
            <a:endParaRPr lang="en-US" sz="2000" b="1" dirty="0" smtClean="0"/>
          </a:p>
          <a:p>
            <a:pPr>
              <a:lnSpc>
                <a:spcPct val="150000"/>
              </a:lnSpc>
              <a:buNone/>
            </a:pPr>
            <a:r>
              <a:rPr lang="en-US" sz="2000" b="1" dirty="0" smtClean="0"/>
              <a:t>@using </a:t>
            </a:r>
            <a:r>
              <a:rPr lang="en-US" sz="2000" b="1" dirty="0" err="1" smtClean="0"/>
              <a:t>SimpleFormGenerator.DomainClasses</a:t>
            </a:r>
            <a:r>
              <a:rPr lang="en-US" sz="2000" b="1" dirty="0" smtClean="0"/>
              <a:t> @model </a:t>
            </a:r>
            <a:r>
              <a:rPr lang="en-US" sz="2000" b="1" dirty="0" err="1" smtClean="0"/>
              <a:t>IEnumerable</a:t>
            </a:r>
            <a:r>
              <a:rPr lang="en-US" sz="2000" b="1" dirty="0" smtClean="0"/>
              <a:t>&lt;</a:t>
            </a:r>
            <a:r>
              <a:rPr lang="en-US" sz="2000" b="1" dirty="0" err="1" smtClean="0"/>
              <a:t>SimpleFormGenerator.DomainClasses.Field</a:t>
            </a:r>
            <a:r>
              <a:rPr lang="en-US" sz="2000" b="1" dirty="0" smtClean="0"/>
              <a:t>&gt; @{ </a:t>
            </a:r>
            <a:r>
              <a:rPr lang="en-US" sz="2000" b="1" dirty="0" err="1" smtClean="0"/>
              <a:t>ViewBag.Title</a:t>
            </a:r>
            <a:r>
              <a:rPr lang="en-US" sz="2000" b="1" dirty="0" smtClean="0"/>
              <a:t> = "</a:t>
            </a:r>
            <a:r>
              <a:rPr lang="fa-IR" sz="2000" b="1" dirty="0" smtClean="0"/>
              <a:t>نمایش فرم"; } &lt;</a:t>
            </a:r>
            <a:r>
              <a:rPr lang="en-US" sz="2000" b="1" dirty="0" smtClean="0"/>
              <a:t>div&gt; &lt;div&gt; &lt;div&gt; @using (</a:t>
            </a:r>
            <a:r>
              <a:rPr lang="en-US" sz="2000" b="1" dirty="0" err="1" smtClean="0"/>
              <a:t>Html.BeginForm</a:t>
            </a:r>
            <a:r>
              <a:rPr lang="en-US" sz="2000" b="1" dirty="0" smtClean="0"/>
              <a:t>()) { @</a:t>
            </a:r>
            <a:r>
              <a:rPr lang="en-US" sz="2000" b="1" dirty="0" err="1" smtClean="0"/>
              <a:t>Html.AntiForgeryToken</a:t>
            </a:r>
            <a:r>
              <a:rPr lang="en-US" sz="2000" b="1" dirty="0" smtClean="0"/>
              <a:t>() for (</a:t>
            </a:r>
            <a:r>
              <a:rPr lang="en-US" sz="2000" b="1" dirty="0" err="1" smtClean="0"/>
              <a:t>int</a:t>
            </a:r>
            <a:r>
              <a:rPr lang="en-US" sz="2000" b="1" dirty="0" smtClean="0"/>
              <a:t> </a:t>
            </a:r>
            <a:r>
              <a:rPr lang="en-US" sz="2000" b="1" dirty="0" err="1" smtClean="0"/>
              <a:t>i</a:t>
            </a:r>
            <a:r>
              <a:rPr lang="en-US" sz="2000" b="1" dirty="0" smtClean="0"/>
              <a:t> = 0; </a:t>
            </a:r>
            <a:r>
              <a:rPr lang="en-US" sz="2000" b="1" dirty="0" err="1" smtClean="0"/>
              <a:t>i</a:t>
            </a:r>
            <a:r>
              <a:rPr lang="en-US" sz="2000" b="1" dirty="0" smtClean="0"/>
              <a:t> &lt; </a:t>
            </a:r>
            <a:r>
              <a:rPr lang="en-US" sz="2000" b="1" dirty="0" err="1" smtClean="0"/>
              <a:t>Model.Count</a:t>
            </a:r>
            <a:r>
              <a:rPr lang="en-US" sz="2000" b="1" dirty="0" smtClean="0"/>
              <a:t>(); </a:t>
            </a:r>
            <a:r>
              <a:rPr lang="en-US" sz="2000" b="1" dirty="0" err="1" smtClean="0"/>
              <a:t>i</a:t>
            </a:r>
            <a:r>
              <a:rPr lang="en-US" sz="2000" b="1" dirty="0" smtClean="0"/>
              <a:t>++) { if (</a:t>
            </a:r>
            <a:r>
              <a:rPr lang="en-US" sz="2000" b="1" dirty="0" err="1" smtClean="0"/>
              <a:t>Model.ElementAt</a:t>
            </a:r>
            <a:r>
              <a:rPr lang="en-US" sz="2000" b="1" dirty="0" smtClean="0"/>
              <a:t>(</a:t>
            </a:r>
            <a:r>
              <a:rPr lang="en-US" sz="2000" b="1" dirty="0" err="1" smtClean="0"/>
              <a:t>i</a:t>
            </a:r>
            <a:r>
              <a:rPr lang="en-US" sz="2000" b="1" dirty="0" smtClean="0"/>
              <a:t>).</a:t>
            </a:r>
            <a:r>
              <a:rPr lang="en-US" sz="2000" b="1" dirty="0" err="1" smtClean="0"/>
              <a:t>FieldType</a:t>
            </a:r>
            <a:r>
              <a:rPr lang="en-US" sz="2000" b="1" dirty="0" smtClean="0"/>
              <a:t> == </a:t>
            </a:r>
            <a:r>
              <a:rPr lang="en-US" sz="2000" b="1" dirty="0" err="1" smtClean="0"/>
              <a:t>FieldType.Text</a:t>
            </a:r>
            <a:r>
              <a:rPr lang="en-US" sz="2000" b="1" dirty="0" smtClean="0"/>
              <a:t>) { &lt;text&gt; &lt;input type="hidden" name="[@</a:t>
            </a:r>
            <a:r>
              <a:rPr lang="en-US" sz="2000" b="1" dirty="0" err="1" smtClean="0"/>
              <a:t>i</a:t>
            </a:r>
            <a:r>
              <a:rPr lang="en-US" sz="2000" b="1" dirty="0" smtClean="0"/>
              <a:t>].</a:t>
            </a:r>
            <a:r>
              <a:rPr lang="en-US" sz="2000" b="1" dirty="0" err="1" smtClean="0"/>
              <a:t>FieldType</a:t>
            </a:r>
            <a:r>
              <a:rPr lang="en-US" sz="2000" b="1" dirty="0" smtClean="0"/>
              <a:t>" value="@</a:t>
            </a:r>
            <a:r>
              <a:rPr lang="en-US" sz="2000" b="1" dirty="0" err="1" smtClean="0"/>
              <a:t>Model.ElementAt</a:t>
            </a:r>
            <a:r>
              <a:rPr lang="en-US" sz="2000" b="1" dirty="0" smtClean="0"/>
              <a:t>(</a:t>
            </a:r>
            <a:r>
              <a:rPr lang="en-US" sz="2000" b="1" dirty="0" err="1" smtClean="0"/>
              <a:t>i</a:t>
            </a:r>
            <a:r>
              <a:rPr lang="en-US" sz="2000" b="1" dirty="0" smtClean="0"/>
              <a:t>).</a:t>
            </a:r>
            <a:r>
              <a:rPr lang="en-US" sz="2000" b="1" dirty="0" err="1" smtClean="0"/>
              <a:t>FieldType</a:t>
            </a:r>
            <a:r>
              <a:rPr lang="en-US" sz="2000" b="1" dirty="0" smtClean="0"/>
              <a:t>" /&gt; &lt;input type="hidden" name="[@</a:t>
            </a:r>
            <a:r>
              <a:rPr lang="en-US" sz="2000" b="1" dirty="0" err="1" smtClean="0"/>
              <a:t>i</a:t>
            </a:r>
            <a:r>
              <a:rPr lang="en-US" sz="2000" b="1" dirty="0" smtClean="0"/>
              <a:t>].Id" value="@</a:t>
            </a:r>
            <a:r>
              <a:rPr lang="en-US" sz="2000" b="1" dirty="0" err="1" smtClean="0"/>
              <a:t>Model.ElementAt</a:t>
            </a:r>
            <a:r>
              <a:rPr lang="en-US" sz="2000" b="1" dirty="0" smtClean="0"/>
              <a:t>(</a:t>
            </a:r>
            <a:r>
              <a:rPr lang="en-US" sz="2000" b="1" dirty="0" err="1" smtClean="0"/>
              <a:t>i</a:t>
            </a:r>
            <a:r>
              <a:rPr lang="en-US" sz="2000" b="1" dirty="0" smtClean="0"/>
              <a:t>).Id" /&gt; &lt;input type="hidden" name="[@</a:t>
            </a:r>
            <a:r>
              <a:rPr lang="en-US" sz="2000" b="1" dirty="0" err="1" smtClean="0"/>
              <a:t>i</a:t>
            </a:r>
            <a:r>
              <a:rPr lang="en-US" sz="2000" b="1" dirty="0" smtClean="0"/>
              <a:t>].</a:t>
            </a:r>
            <a:r>
              <a:rPr lang="en-US" sz="2000" b="1" dirty="0" err="1" smtClean="0"/>
              <a:t>FormId</a:t>
            </a:r>
            <a:r>
              <a:rPr lang="en-US" sz="2000" b="1" dirty="0" smtClean="0"/>
              <a:t>" value="@</a:t>
            </a:r>
            <a:r>
              <a:rPr lang="en-US" sz="2000" b="1" dirty="0" err="1" smtClean="0"/>
              <a:t>Model.ElementAt</a:t>
            </a:r>
            <a:r>
              <a:rPr lang="en-US" sz="2000" b="1" dirty="0" smtClean="0"/>
              <a:t>(</a:t>
            </a:r>
            <a:r>
              <a:rPr lang="en-US" sz="2000" b="1" dirty="0" err="1" smtClean="0"/>
              <a:t>i</a:t>
            </a:r>
            <a:r>
              <a:rPr lang="en-US" sz="2000" b="1" dirty="0" smtClean="0"/>
              <a:t>).</a:t>
            </a:r>
            <a:r>
              <a:rPr lang="en-US" sz="2000" b="1" dirty="0" err="1" smtClean="0"/>
              <a:t>FormId</a:t>
            </a:r>
            <a:r>
              <a:rPr lang="en-US" sz="2000" b="1" dirty="0" smtClean="0"/>
              <a:t>" /&gt; &lt;div&gt; &lt;label&gt;@</a:t>
            </a:r>
            <a:r>
              <a:rPr lang="en-US" sz="2000" b="1" dirty="0" err="1" smtClean="0"/>
              <a:t>Model.ElementAt</a:t>
            </a:r>
            <a:r>
              <a:rPr lang="en-US" sz="2000" b="1" dirty="0" smtClean="0"/>
              <a:t>(</a:t>
            </a:r>
            <a:r>
              <a:rPr lang="en-US" sz="2000" b="1" dirty="0" err="1" smtClean="0"/>
              <a:t>i</a:t>
            </a:r>
            <a:r>
              <a:rPr lang="en-US" sz="2000" b="1" dirty="0" smtClean="0"/>
              <a:t>).</a:t>
            </a:r>
            <a:r>
              <a:rPr lang="en-US" sz="2000" b="1" dirty="0" err="1" smtClean="0"/>
              <a:t>TitleFa</a:t>
            </a:r>
            <a:r>
              <a:rPr lang="en-US" sz="2000" b="1" dirty="0" smtClean="0"/>
              <a:t>&lt;/label&gt; &lt;div&gt; &lt;input type="text" name="[@</a:t>
            </a:r>
            <a:r>
              <a:rPr lang="en-US" sz="2000" b="1" dirty="0" err="1" smtClean="0"/>
              <a:t>i</a:t>
            </a:r>
            <a:r>
              <a:rPr lang="en-US" sz="2000" b="1" dirty="0" smtClean="0"/>
              <a:t>].</a:t>
            </a:r>
            <a:r>
              <a:rPr lang="en-US" sz="2000" b="1" dirty="0" err="1" smtClean="0"/>
              <a:t>TitleEn</a:t>
            </a:r>
            <a:r>
              <a:rPr lang="en-US" sz="2000" b="1" dirty="0" smtClean="0"/>
              <a:t>" /&gt; &lt;/div&gt; &lt;/div&gt; &lt;/text&gt; } } &lt;div data-</a:t>
            </a:r>
            <a:r>
              <a:rPr lang="en-US" sz="2000" b="1" dirty="0" err="1" smtClean="0"/>
              <a:t>formId</a:t>
            </a:r>
            <a:r>
              <a:rPr lang="en-US" sz="2000" b="1" dirty="0" smtClean="0"/>
              <a:t> ="@</a:t>
            </a:r>
            <a:r>
              <a:rPr lang="en-US" sz="2000" b="1" dirty="0" err="1" smtClean="0"/>
              <a:t>ViewBag.FormId</a:t>
            </a:r>
            <a:r>
              <a:rPr lang="en-US" sz="2000" b="1" dirty="0" smtClean="0"/>
              <a:t>"&gt; &lt;div&gt; &lt;input type="submit" value="</a:t>
            </a:r>
            <a:r>
              <a:rPr lang="fa-IR" sz="2000" b="1" dirty="0" smtClean="0"/>
              <a:t>ارسال فرم" /&gt; &lt;/</a:t>
            </a:r>
            <a:r>
              <a:rPr lang="en-US" sz="2000" b="1" dirty="0" smtClean="0"/>
              <a:t>div&gt; &lt;/div&gt; } &lt;/div&gt; &lt;div&gt; @</a:t>
            </a:r>
            <a:r>
              <a:rPr lang="en-US" sz="2000" b="1" dirty="0" err="1" smtClean="0"/>
              <a:t>Html.ActionLink</a:t>
            </a:r>
            <a:r>
              <a:rPr lang="en-US" sz="2000" b="1" dirty="0" smtClean="0"/>
              <a:t>("</a:t>
            </a:r>
            <a:r>
              <a:rPr lang="en-US" sz="2000" b="1" dirty="0" err="1" smtClean="0"/>
              <a:t>بازگشت</a:t>
            </a:r>
            <a:r>
              <a:rPr lang="en-US" sz="2000" b="1" dirty="0" smtClean="0"/>
              <a:t>", "Index") &lt;/div&gt; &lt;/div&gt; &lt;/div&gt;</a:t>
            </a:r>
            <a:endParaRPr lang="en-US" sz="2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586790" cy="6215106"/>
          </a:xfrm>
        </p:spPr>
        <p:txBody>
          <a:bodyPr>
            <a:normAutofit/>
          </a:bodyPr>
          <a:lstStyle/>
          <a:p>
            <a:pPr algn="just" rtl="1">
              <a:lnSpc>
                <a:spcPct val="150000"/>
              </a:lnSpc>
              <a:buNone/>
            </a:pPr>
            <a:r>
              <a:rPr lang="fa-IR" sz="1800" b="1" dirty="0" smtClean="0"/>
              <a:t>همانطور که در کدهای فوق مشخص است از اکشن متدی که در ادامه مشاهده خواهید کرد لیستی از فیلدهای مربوط به یک فرم را برای کاربر به صورت رندر شده نمایش داده‌ایم. در اینجا باید براساس فیلد </a:t>
            </a:r>
            <a:r>
              <a:rPr lang="en-US" sz="1800" b="1" dirty="0" err="1" smtClean="0"/>
              <a:t>FieldType</a:t>
            </a:r>
            <a:r>
              <a:rPr lang="en-US" sz="1800" b="1" dirty="0" smtClean="0"/>
              <a:t>، </a:t>
            </a:r>
            <a:r>
              <a:rPr lang="fa-IR" sz="1800" b="1" dirty="0" smtClean="0"/>
              <a:t>نوع فیلد را تشخیص دهیم و المنت متناسب با آن را برای کاربر نهایی رندر کنیم. برای اینکار توسط یک حلقه </a:t>
            </a:r>
            <a:r>
              <a:rPr lang="en-US" sz="1800" b="1" dirty="0" smtClean="0"/>
              <a:t>for </a:t>
            </a:r>
            <a:r>
              <a:rPr lang="fa-IR" sz="1800" b="1" dirty="0" smtClean="0"/>
              <a:t>در بین تمام فیلدها پیمایش می‌کنیم:</a:t>
            </a:r>
            <a:endParaRPr lang="en-US" sz="1800" b="1" dirty="0" smtClean="0"/>
          </a:p>
          <a:p>
            <a:pPr algn="just">
              <a:lnSpc>
                <a:spcPct val="150000"/>
              </a:lnSpc>
              <a:buNone/>
            </a:pPr>
            <a:r>
              <a:rPr lang="en-US" sz="1800" b="1" dirty="0" smtClean="0"/>
              <a:t>for (</a:t>
            </a:r>
            <a:r>
              <a:rPr lang="en-US" sz="1800" b="1" dirty="0" err="1" smtClean="0"/>
              <a:t>int</a:t>
            </a:r>
            <a:r>
              <a:rPr lang="en-US" sz="1800" b="1" dirty="0" smtClean="0"/>
              <a:t> </a:t>
            </a:r>
            <a:r>
              <a:rPr lang="en-US" sz="1800" b="1" dirty="0" err="1" smtClean="0"/>
              <a:t>i</a:t>
            </a:r>
            <a:r>
              <a:rPr lang="en-US" sz="1800" b="1" dirty="0" smtClean="0"/>
              <a:t> = 0; </a:t>
            </a:r>
            <a:r>
              <a:rPr lang="en-US" sz="1800" b="1" dirty="0" err="1" smtClean="0"/>
              <a:t>i</a:t>
            </a:r>
            <a:r>
              <a:rPr lang="en-US" sz="1800" b="1" dirty="0" smtClean="0"/>
              <a:t> &lt; </a:t>
            </a:r>
            <a:r>
              <a:rPr lang="en-US" sz="1800" b="1" dirty="0" err="1" smtClean="0"/>
              <a:t>Model.Count</a:t>
            </a:r>
            <a:r>
              <a:rPr lang="en-US" sz="1800" b="1" dirty="0" smtClean="0"/>
              <a:t>(); </a:t>
            </a:r>
            <a:r>
              <a:rPr lang="en-US" sz="1800" b="1" dirty="0" err="1" smtClean="0"/>
              <a:t>i</a:t>
            </a:r>
            <a:r>
              <a:rPr lang="en-US" sz="1800" b="1" dirty="0" smtClean="0"/>
              <a:t>++) </a:t>
            </a:r>
          </a:p>
          <a:p>
            <a:pPr algn="just">
              <a:lnSpc>
                <a:spcPct val="150000"/>
              </a:lnSpc>
              <a:buNone/>
            </a:pPr>
            <a:r>
              <a:rPr lang="en-US" sz="1800" b="1" dirty="0" smtClean="0"/>
              <a:t>{</a:t>
            </a:r>
          </a:p>
          <a:p>
            <a:pPr algn="just">
              <a:lnSpc>
                <a:spcPct val="150000"/>
              </a:lnSpc>
              <a:buNone/>
            </a:pPr>
            <a:r>
              <a:rPr lang="en-US" sz="1800" b="1" dirty="0" smtClean="0"/>
              <a:t> // code</a:t>
            </a:r>
          </a:p>
          <a:p>
            <a:pPr algn="just">
              <a:lnSpc>
                <a:spcPct val="150000"/>
              </a:lnSpc>
              <a:buNone/>
            </a:pPr>
            <a:r>
              <a:rPr lang="en-US" sz="1800" b="1" dirty="0" smtClean="0"/>
              <a:t> }</a:t>
            </a:r>
          </a:p>
          <a:p>
            <a:pPr algn="just" rtl="1">
              <a:lnSpc>
                <a:spcPct val="150000"/>
              </a:lnSpc>
              <a:buNone/>
            </a:pPr>
            <a:r>
              <a:rPr lang="fa-IR" sz="1800" b="1" dirty="0" smtClean="0"/>
              <a:t>سپس در داخل حلقه یک شرط را برای بررسی نوع فیلد قرار داده‌ایم:</a:t>
            </a:r>
            <a:endParaRPr lang="en-US" sz="1800" b="1" dirty="0" smtClean="0"/>
          </a:p>
          <a:p>
            <a:pPr algn="just">
              <a:lnSpc>
                <a:spcPct val="150000"/>
              </a:lnSpc>
              <a:buNone/>
            </a:pPr>
            <a:r>
              <a:rPr lang="en-US" sz="1800" b="1" dirty="0" smtClean="0"/>
              <a:t>if (</a:t>
            </a:r>
            <a:r>
              <a:rPr lang="en-US" sz="1800" b="1" dirty="0" err="1" smtClean="0"/>
              <a:t>Model.ElementAt</a:t>
            </a:r>
            <a:r>
              <a:rPr lang="en-US" sz="1800" b="1" dirty="0" smtClean="0"/>
              <a:t>(</a:t>
            </a:r>
            <a:r>
              <a:rPr lang="en-US" sz="1800" b="1" dirty="0" err="1" smtClean="0"/>
              <a:t>i</a:t>
            </a:r>
            <a:r>
              <a:rPr lang="en-US" sz="1800" b="1" dirty="0" smtClean="0"/>
              <a:t>).</a:t>
            </a:r>
            <a:r>
              <a:rPr lang="en-US" sz="1800" b="1" dirty="0" err="1" smtClean="0"/>
              <a:t>FieldType</a:t>
            </a:r>
            <a:r>
              <a:rPr lang="en-US" sz="1800" b="1" dirty="0" smtClean="0"/>
              <a:t> == </a:t>
            </a:r>
            <a:r>
              <a:rPr lang="en-US" sz="1800" b="1" dirty="0" err="1" smtClean="0"/>
              <a:t>FieldType.Text</a:t>
            </a:r>
            <a:r>
              <a:rPr lang="en-US" sz="1800" b="1" dirty="0" smtClean="0"/>
              <a:t>)</a:t>
            </a:r>
          </a:p>
          <a:p>
            <a:pPr algn="just">
              <a:lnSpc>
                <a:spcPct val="150000"/>
              </a:lnSpc>
              <a:buNone/>
            </a:pPr>
            <a:r>
              <a:rPr lang="en-US" sz="1800" b="1" dirty="0" smtClean="0"/>
              <a:t> { </a:t>
            </a:r>
          </a:p>
          <a:p>
            <a:pPr algn="just">
              <a:lnSpc>
                <a:spcPct val="150000"/>
              </a:lnSpc>
              <a:buNone/>
            </a:pPr>
            <a:r>
              <a:rPr lang="en-US" sz="1800" b="1" dirty="0" smtClean="0"/>
              <a:t>// code </a:t>
            </a:r>
          </a:p>
          <a:p>
            <a:pPr algn="just">
              <a:lnSpc>
                <a:spcPct val="150000"/>
              </a:lnSpc>
              <a:buNone/>
            </a:pPr>
            <a:r>
              <a:rPr lang="en-US" sz="1800" b="1" dirty="0" smtClean="0"/>
              <a:t>}</a:t>
            </a:r>
            <a:endParaRPr lang="en-US" sz="18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658228" cy="6286544"/>
          </a:xfrm>
        </p:spPr>
        <p:txBody>
          <a:bodyPr>
            <a:normAutofit/>
          </a:bodyPr>
          <a:lstStyle/>
          <a:p>
            <a:pPr algn="r" rtl="1">
              <a:lnSpc>
                <a:spcPct val="150000"/>
              </a:lnSpc>
              <a:buNone/>
            </a:pPr>
            <a:r>
              <a:rPr lang="fa-IR" sz="1700" b="1" dirty="0" smtClean="0"/>
              <a:t>بعد از بررسی نوع فیلد، خروجی رندر شده به این صورت برای کاربر نهایی به صورت یک عنصر </a:t>
            </a:r>
            <a:r>
              <a:rPr lang="en-US" sz="1700" b="1" dirty="0" smtClean="0"/>
              <a:t>HTML </a:t>
            </a:r>
            <a:r>
              <a:rPr lang="fa-IR" sz="1700" b="1" dirty="0" smtClean="0"/>
              <a:t>نمایش داده می‌شود:</a:t>
            </a:r>
            <a:endParaRPr lang="en-US" sz="1700" b="1" dirty="0" smtClean="0"/>
          </a:p>
          <a:p>
            <a:pPr algn="l">
              <a:lnSpc>
                <a:spcPct val="150000"/>
              </a:lnSpc>
              <a:buNone/>
            </a:pPr>
            <a:r>
              <a:rPr lang="en-US" sz="1700" b="1" dirty="0" smtClean="0"/>
              <a:t>&lt;input type="text" name="[@</a:t>
            </a:r>
            <a:r>
              <a:rPr lang="en-US" sz="1700" b="1" dirty="0" err="1" smtClean="0"/>
              <a:t>i</a:t>
            </a:r>
            <a:r>
              <a:rPr lang="en-US" sz="1700" b="1" dirty="0" smtClean="0"/>
              <a:t>].</a:t>
            </a:r>
            <a:r>
              <a:rPr lang="en-US" sz="1700" b="1" dirty="0" err="1" smtClean="0"/>
              <a:t>TitleEn</a:t>
            </a:r>
            <a:r>
              <a:rPr lang="en-US" sz="1700" b="1" dirty="0" smtClean="0"/>
              <a:t>" /&gt;</a:t>
            </a:r>
          </a:p>
          <a:p>
            <a:pPr algn="r" rtl="1">
              <a:lnSpc>
                <a:spcPct val="150000"/>
              </a:lnSpc>
              <a:buNone/>
            </a:pPr>
            <a:r>
              <a:rPr lang="fa-IR" sz="1700" b="1" dirty="0" smtClean="0"/>
              <a:t>همانطور که در کدهای قبلی مشاهده می‌کنید یکسری فیلد را به صورت مخفی بر روی فرم قرار داده‌ایم زیرا در زمان پست این اطلاعات به سرور از آنجائیکه مقادیر فیلدهای فرم تولید شده ممکن است چندین مورد باشند، به صورت آرایه‌ایی از عناصر آنها را نمایش خواهیم داد:</a:t>
            </a:r>
            <a:endParaRPr lang="en-US" sz="1700" b="1" dirty="0" smtClean="0"/>
          </a:p>
          <a:p>
            <a:pPr algn="l">
              <a:lnSpc>
                <a:spcPct val="150000"/>
              </a:lnSpc>
              <a:buNone/>
            </a:pPr>
            <a:r>
              <a:rPr lang="en-US" sz="1700" b="1" dirty="0" smtClean="0"/>
              <a:t>[@</a:t>
            </a:r>
            <a:r>
              <a:rPr lang="en-US" sz="1700" b="1" dirty="0" err="1" smtClean="0"/>
              <a:t>i</a:t>
            </a:r>
            <a:r>
              <a:rPr lang="en-US" sz="1700" b="1" dirty="0" smtClean="0"/>
              <a:t>].</a:t>
            </a:r>
            <a:r>
              <a:rPr lang="en-US" sz="1700" b="1" dirty="0" err="1" smtClean="0"/>
              <a:t>FieldTyp</a:t>
            </a:r>
            <a:endParaRPr lang="en-US" sz="1700" b="1" dirty="0" smtClean="0"/>
          </a:p>
          <a:p>
            <a:pPr algn="r" rtl="1">
              <a:lnSpc>
                <a:spcPct val="150000"/>
              </a:lnSpc>
              <a:buNone/>
            </a:pPr>
            <a:r>
              <a:rPr lang="fa-IR" sz="1700" b="1" dirty="0" smtClean="0"/>
              <a:t>خوب، تا اینجا توانستیم یک فرم‌ساز ساده ایجاد کنیم. اما برای ارسال این اطلاعات به سرور به یک مدل دیگر احتیاج داریم. این جدول در واقع محل ذخیره‌سازی مقادیر فیلدهای یک فرم و یا فرم‌های مختلف است. </a:t>
            </a:r>
            <a:endParaRPr lang="en-US" sz="1700" b="1" dirty="0" smtClean="0"/>
          </a:p>
          <a:p>
            <a:pPr algn="l">
              <a:lnSpc>
                <a:spcPct val="150000"/>
              </a:lnSpc>
              <a:buNone/>
            </a:pPr>
            <a:r>
              <a:rPr lang="en-US" sz="1800" b="1" dirty="0" smtClean="0"/>
              <a:t>public class Value {       </a:t>
            </a:r>
          </a:p>
          <a:p>
            <a:pPr algn="l">
              <a:lnSpc>
                <a:spcPct val="150000"/>
              </a:lnSpc>
              <a:buNone/>
            </a:pPr>
            <a:r>
              <a:rPr lang="en-US" sz="1800" b="1" dirty="0" smtClean="0"/>
              <a:t> public </a:t>
            </a:r>
            <a:r>
              <a:rPr lang="en-US" sz="1800" b="1" dirty="0" err="1" smtClean="0"/>
              <a:t>int</a:t>
            </a:r>
            <a:r>
              <a:rPr lang="en-US" sz="1800" b="1" dirty="0" smtClean="0"/>
              <a:t> Id { get; set; }                public string Val { get; set; }                   public virtual Field </a:t>
            </a:r>
            <a:r>
              <a:rPr lang="en-US" sz="1800" b="1" dirty="0" err="1" smtClean="0"/>
              <a:t>Field</a:t>
            </a:r>
            <a:r>
              <a:rPr lang="en-US" sz="1800" b="1" dirty="0" smtClean="0"/>
              <a:t> { get; set; } [</a:t>
            </a:r>
            <a:r>
              <a:rPr lang="en-US" sz="1800" b="1" dirty="0" err="1" smtClean="0"/>
              <a:t>ForeignKey</a:t>
            </a:r>
            <a:r>
              <a:rPr lang="en-US" sz="1800" b="1" dirty="0" smtClean="0"/>
              <a:t>("Field")]                                    public </a:t>
            </a:r>
            <a:r>
              <a:rPr lang="en-US" sz="1800" b="1" dirty="0" err="1" smtClean="0"/>
              <a:t>int</a:t>
            </a:r>
            <a:r>
              <a:rPr lang="en-US" sz="1800" b="1" dirty="0" smtClean="0"/>
              <a:t> </a:t>
            </a:r>
            <a:r>
              <a:rPr lang="en-US" sz="1800" b="1" dirty="0" err="1" smtClean="0"/>
              <a:t>FieldId</a:t>
            </a:r>
            <a:r>
              <a:rPr lang="en-US" sz="1800" b="1" dirty="0" smtClean="0"/>
              <a:t> { get; set; }            public virtual Form </a:t>
            </a:r>
            <a:r>
              <a:rPr lang="en-US" sz="1800" b="1" dirty="0" err="1" smtClean="0"/>
              <a:t>Form</a:t>
            </a:r>
            <a:r>
              <a:rPr lang="en-US" sz="1800" b="1" dirty="0" smtClean="0"/>
              <a:t> { get; set; } [</a:t>
            </a:r>
            <a:r>
              <a:rPr lang="en-US" sz="1800" b="1" dirty="0" err="1" smtClean="0"/>
              <a:t>ForeignKey</a:t>
            </a:r>
            <a:r>
              <a:rPr lang="en-US" sz="1800" b="1" dirty="0" smtClean="0"/>
              <a:t>("Form")]                                         public </a:t>
            </a:r>
            <a:r>
              <a:rPr lang="en-US" sz="1800" b="1" dirty="0" err="1" smtClean="0"/>
              <a:t>int</a:t>
            </a:r>
            <a:r>
              <a:rPr lang="en-US" sz="1800" b="1" dirty="0" smtClean="0"/>
              <a:t> </a:t>
            </a:r>
            <a:r>
              <a:rPr lang="en-US" sz="1800" b="1" dirty="0" err="1" smtClean="0"/>
              <a:t>FormId</a:t>
            </a:r>
            <a:r>
              <a:rPr lang="en-US" sz="1800" b="1" dirty="0" smtClean="0"/>
              <a:t> { get; set</a:t>
            </a:r>
            <a:r>
              <a:rPr lang="en-US" sz="1800" dirty="0" smtClean="0"/>
              <a:t>; } }</a:t>
            </a:r>
            <a:endParaRPr lang="en-US" sz="18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658228" cy="6429420"/>
          </a:xfrm>
        </p:spPr>
        <p:txBody>
          <a:bodyPr>
            <a:normAutofit fontScale="92500" lnSpcReduction="10000"/>
          </a:bodyPr>
          <a:lstStyle/>
          <a:p>
            <a:pPr algn="r" rtl="1">
              <a:lnSpc>
                <a:spcPct val="150000"/>
              </a:lnSpc>
              <a:buNone/>
            </a:pPr>
            <a:r>
              <a:rPr lang="fa-IR" sz="2000" b="1" dirty="0" smtClean="0"/>
              <a:t>این جدول در واقع شامل: آی‌دی، مقدار فیلد، کلید خارجی فیلد و کلید خارجی فرم می‌باشد. بنابراین برای ارسال ویو قبلی به سرور اکشن‌متد </a:t>
            </a:r>
            <a:r>
              <a:rPr lang="en-US" sz="2000" b="1" dirty="0" err="1" smtClean="0"/>
              <a:t>ShowForm</a:t>
            </a:r>
            <a:r>
              <a:rPr lang="en-US" sz="2000" b="1" dirty="0" smtClean="0"/>
              <a:t> </a:t>
            </a:r>
            <a:r>
              <a:rPr lang="fa-IR" sz="2000" b="1" dirty="0" smtClean="0"/>
              <a:t>را در حالت </a:t>
            </a:r>
            <a:r>
              <a:rPr lang="en-US" sz="2000" b="1" dirty="0" smtClean="0"/>
              <a:t>Post </a:t>
            </a:r>
            <a:r>
              <a:rPr lang="fa-IR" sz="2000" b="1" dirty="0" smtClean="0"/>
              <a:t>به این صورت خواهیم نوشت:</a:t>
            </a:r>
            <a:endParaRPr lang="en-US" sz="2000" b="1" dirty="0" smtClean="0"/>
          </a:p>
          <a:p>
            <a:pPr algn="l">
              <a:lnSpc>
                <a:spcPct val="150000"/>
              </a:lnSpc>
              <a:buNone/>
            </a:pPr>
            <a:r>
              <a:rPr lang="en-US" sz="2000" b="1" dirty="0" smtClean="0"/>
              <a:t>[</a:t>
            </a:r>
            <a:r>
              <a:rPr lang="en-US" sz="2000" b="1" dirty="0" err="1" smtClean="0"/>
              <a:t>HttpPost</a:t>
            </a:r>
            <a:r>
              <a:rPr lang="en-US" sz="2000" b="1" dirty="0" smtClean="0"/>
              <a:t>] </a:t>
            </a:r>
          </a:p>
          <a:p>
            <a:pPr algn="l">
              <a:lnSpc>
                <a:spcPct val="150000"/>
              </a:lnSpc>
              <a:buNone/>
            </a:pPr>
            <a:r>
              <a:rPr lang="en-US" sz="2000" b="1" dirty="0" smtClean="0"/>
              <a:t>public </a:t>
            </a:r>
            <a:r>
              <a:rPr lang="en-US" sz="2000" b="1" dirty="0" err="1" smtClean="0"/>
              <a:t>ActionResult</a:t>
            </a:r>
            <a:r>
              <a:rPr lang="en-US" sz="2000" b="1" dirty="0" smtClean="0"/>
              <a:t> </a:t>
            </a:r>
            <a:r>
              <a:rPr lang="en-US" sz="2000" b="1" dirty="0" err="1" smtClean="0"/>
              <a:t>ShowForm</a:t>
            </a:r>
            <a:r>
              <a:rPr lang="en-US" sz="2000" b="1" dirty="0" smtClean="0"/>
              <a:t>(</a:t>
            </a:r>
            <a:r>
              <a:rPr lang="en-US" sz="2000" b="1" dirty="0" err="1" smtClean="0"/>
              <a:t>IEnumerable</a:t>
            </a:r>
            <a:r>
              <a:rPr lang="en-US" sz="2000" b="1" dirty="0" smtClean="0"/>
              <a:t>&lt;Field&gt; values)</a:t>
            </a:r>
          </a:p>
          <a:p>
            <a:pPr algn="l">
              <a:lnSpc>
                <a:spcPct val="150000"/>
              </a:lnSpc>
              <a:buNone/>
            </a:pPr>
            <a:r>
              <a:rPr lang="en-US" sz="2000" b="1" dirty="0" smtClean="0"/>
              <a:t> {</a:t>
            </a:r>
          </a:p>
          <a:p>
            <a:pPr algn="l">
              <a:lnSpc>
                <a:spcPct val="150000"/>
              </a:lnSpc>
              <a:buNone/>
            </a:pPr>
            <a:r>
              <a:rPr lang="en-US" sz="2000" b="1" dirty="0" smtClean="0"/>
              <a:t> if (</a:t>
            </a:r>
            <a:r>
              <a:rPr lang="en-US" sz="2000" b="1" dirty="0" err="1" smtClean="0"/>
              <a:t>ModelState.IsValid</a:t>
            </a:r>
            <a:r>
              <a:rPr lang="en-US" sz="2000" b="1" dirty="0" smtClean="0"/>
              <a:t>) </a:t>
            </a:r>
          </a:p>
          <a:p>
            <a:pPr algn="l">
              <a:lnSpc>
                <a:spcPct val="150000"/>
              </a:lnSpc>
              <a:buNone/>
            </a:pPr>
            <a:r>
              <a:rPr lang="en-US" sz="2000" b="1" dirty="0" smtClean="0"/>
              <a:t>{ </a:t>
            </a:r>
          </a:p>
          <a:p>
            <a:pPr algn="l">
              <a:lnSpc>
                <a:spcPct val="150000"/>
              </a:lnSpc>
              <a:buNone/>
            </a:pPr>
            <a:r>
              <a:rPr lang="en-US" sz="2000" b="1" dirty="0" err="1" smtClean="0"/>
              <a:t>foreach</a:t>
            </a:r>
            <a:r>
              <a:rPr lang="en-US" sz="2000" b="1" dirty="0" smtClean="0"/>
              <a:t> (</a:t>
            </a:r>
            <a:r>
              <a:rPr lang="en-US" sz="2000" b="1" dirty="0" err="1" smtClean="0"/>
              <a:t>var</a:t>
            </a:r>
            <a:r>
              <a:rPr lang="en-US" sz="2000" b="1" dirty="0" smtClean="0"/>
              <a:t> value in values)</a:t>
            </a:r>
          </a:p>
          <a:p>
            <a:pPr algn="l">
              <a:lnSpc>
                <a:spcPct val="150000"/>
              </a:lnSpc>
              <a:buNone/>
            </a:pPr>
            <a:r>
              <a:rPr lang="en-US" sz="2000" b="1" dirty="0" smtClean="0"/>
              <a:t> { _</a:t>
            </a:r>
            <a:r>
              <a:rPr lang="en-US" sz="2000" b="1" dirty="0" err="1" smtClean="0"/>
              <a:t>valueService.AddValue</a:t>
            </a:r>
            <a:r>
              <a:rPr lang="en-US" sz="2000" b="1" dirty="0" smtClean="0"/>
              <a:t>(new Value { Val = </a:t>
            </a:r>
            <a:r>
              <a:rPr lang="en-US" sz="2000" b="1" dirty="0" err="1" smtClean="0"/>
              <a:t>value.TitleEn</a:t>
            </a:r>
            <a:r>
              <a:rPr lang="en-US" sz="2000" b="1" dirty="0" smtClean="0"/>
              <a:t>, </a:t>
            </a:r>
            <a:r>
              <a:rPr lang="en-US" sz="2000" b="1" dirty="0" err="1" smtClean="0"/>
              <a:t>FormId</a:t>
            </a:r>
            <a:r>
              <a:rPr lang="en-US" sz="2000" b="1" dirty="0" smtClean="0"/>
              <a:t> = </a:t>
            </a:r>
            <a:r>
              <a:rPr lang="en-US" sz="2000" b="1" dirty="0" err="1" smtClean="0"/>
              <a:t>value.FormId</a:t>
            </a:r>
            <a:r>
              <a:rPr lang="en-US" sz="2000" b="1" dirty="0" smtClean="0"/>
              <a:t>, </a:t>
            </a:r>
            <a:r>
              <a:rPr lang="en-US" sz="2000" b="1" dirty="0" err="1" smtClean="0"/>
              <a:t>FieldId</a:t>
            </a:r>
            <a:r>
              <a:rPr lang="en-US" sz="2000" b="1" dirty="0" smtClean="0"/>
              <a:t> = </a:t>
            </a:r>
            <a:r>
              <a:rPr lang="en-US" sz="2000" b="1" dirty="0" err="1" smtClean="0"/>
              <a:t>value.Id</a:t>
            </a:r>
            <a:r>
              <a:rPr lang="en-US" sz="2000" b="1" dirty="0" smtClean="0"/>
              <a:t>}); _</a:t>
            </a:r>
            <a:r>
              <a:rPr lang="en-US" sz="2000" b="1" dirty="0" err="1" smtClean="0"/>
              <a:t>uow.SaveAllChanges</a:t>
            </a:r>
            <a:r>
              <a:rPr lang="en-US" sz="2000" b="1" dirty="0" smtClean="0"/>
              <a:t>(); </a:t>
            </a:r>
          </a:p>
          <a:p>
            <a:pPr algn="l">
              <a:lnSpc>
                <a:spcPct val="150000"/>
              </a:lnSpc>
              <a:buNone/>
            </a:pPr>
            <a:r>
              <a:rPr lang="en-US" sz="2000" b="1" dirty="0" smtClean="0"/>
              <a:t>} </a:t>
            </a:r>
          </a:p>
          <a:p>
            <a:pPr algn="l">
              <a:lnSpc>
                <a:spcPct val="150000"/>
              </a:lnSpc>
              <a:buNone/>
            </a:pPr>
            <a:r>
              <a:rPr lang="en-US" sz="2000" b="1" dirty="0" smtClean="0"/>
              <a:t>}</a:t>
            </a:r>
          </a:p>
          <a:p>
            <a:pPr algn="l">
              <a:lnSpc>
                <a:spcPct val="150000"/>
              </a:lnSpc>
              <a:buNone/>
            </a:pPr>
            <a:r>
              <a:rPr lang="en-US" sz="2000" b="1" dirty="0" smtClean="0"/>
              <a:t> return View(values);</a:t>
            </a:r>
          </a:p>
          <a:p>
            <a:pPr algn="l">
              <a:lnSpc>
                <a:spcPct val="150000"/>
              </a:lnSpc>
              <a:buNone/>
            </a:pPr>
            <a:r>
              <a:rPr lang="en-US" sz="2000" b="1" dirty="0" smtClean="0"/>
              <a:t> }</a:t>
            </a:r>
            <a:endParaRPr lang="en-US" sz="20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14422"/>
            <a:ext cx="8229600" cy="4525963"/>
          </a:xfrm>
        </p:spPr>
        <p:txBody>
          <a:bodyPr>
            <a:noAutofit/>
          </a:bodyPr>
          <a:lstStyle/>
          <a:p>
            <a:pPr algn="ctr">
              <a:buNone/>
            </a:pPr>
            <a:r>
              <a:rPr lang="fa-IR" sz="23900" b="1" dirty="0" smtClean="0">
                <a:solidFill>
                  <a:srgbClr val="1A0E46"/>
                </a:solidFill>
              </a:rPr>
              <a:t>پایان</a:t>
            </a:r>
            <a:endParaRPr lang="en-US" sz="23900" b="1" dirty="0">
              <a:solidFill>
                <a:srgbClr val="1A0E4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586790" cy="6357982"/>
          </a:xfrm>
        </p:spPr>
        <p:txBody>
          <a:bodyPr>
            <a:noAutofit/>
          </a:bodyPr>
          <a:lstStyle/>
          <a:p>
            <a:pPr algn="r" rtl="1">
              <a:lnSpc>
                <a:spcPct val="150000"/>
              </a:lnSpc>
              <a:buNone/>
            </a:pPr>
            <a:r>
              <a:rPr lang="ar-SA" sz="2400" b="1" dirty="0" smtClean="0"/>
              <a:t> سه قسمت اصلی الگوی</a:t>
            </a:r>
            <a:r>
              <a:rPr lang="en-US" sz="2400" b="1" dirty="0" smtClean="0"/>
              <a:t> MVC :</a:t>
            </a:r>
            <a:endParaRPr lang="fa-IR" sz="2400" b="1" dirty="0" smtClean="0"/>
          </a:p>
          <a:p>
            <a:pPr algn="r" rtl="1">
              <a:lnSpc>
                <a:spcPct val="150000"/>
              </a:lnSpc>
              <a:buNone/>
            </a:pPr>
            <a:r>
              <a:rPr lang="en-US" sz="1800" b="1" dirty="0" smtClean="0"/>
              <a:t>: Model  </a:t>
            </a:r>
            <a:r>
              <a:rPr lang="ar-SA" sz="1800" b="1" dirty="0" smtClean="0"/>
              <a:t>مدل </a:t>
            </a:r>
            <a:r>
              <a:rPr lang="ar-SA" sz="1800" b="1" dirty="0"/>
              <a:t>قسمتی از یک اپلیکیشن است که وظایف سنگین دسترسی به داده ها، پیاده سازی منطق و موجودیت ها را بر عهده دارد. به طور معمول یک مدل وظیفه </a:t>
            </a:r>
            <a:r>
              <a:rPr lang="en-US" sz="1800" b="1" dirty="0"/>
              <a:t>Map </a:t>
            </a:r>
            <a:r>
              <a:rPr lang="ar-SA" sz="1800" b="1" dirty="0"/>
              <a:t>کردن جداول اطلاعاتی یک دیتابیس را به کلاس های شیء گرا و برعکس را بر عهده می گیرد. احتمالاً شما همین الان هم در پروژه های خود، مدل را پیاده سازی می کنید و به آن لایه دسترسی به داده می گویید</a:t>
            </a:r>
            <a:r>
              <a:rPr lang="en-US" sz="1800" b="1" dirty="0"/>
              <a:t>! Model </a:t>
            </a:r>
            <a:r>
              <a:rPr lang="ar-SA" sz="1800" b="1" dirty="0"/>
              <a:t>باید طوری پیاده سازی شود که به هیچ وجه به رابط کاربری وابستگی نداشته باشد</a:t>
            </a:r>
            <a:r>
              <a:rPr lang="en-US" sz="1800" b="1" dirty="0"/>
              <a:t>.</a:t>
            </a:r>
            <a:br>
              <a:rPr lang="en-US" sz="1800" b="1" dirty="0"/>
            </a:br>
            <a:r>
              <a:rPr lang="en-US" sz="1800" b="1" dirty="0" smtClean="0"/>
              <a:t>: View  </a:t>
            </a:r>
            <a:r>
              <a:rPr lang="ar-SA" sz="1800" b="1" dirty="0" smtClean="0"/>
              <a:t>احتمالاً </a:t>
            </a:r>
            <a:r>
              <a:rPr lang="ar-SA" sz="1800" b="1" dirty="0"/>
              <a:t>کاربرد</a:t>
            </a:r>
            <a:r>
              <a:rPr lang="en-US" sz="1800" b="1" dirty="0"/>
              <a:t> View </a:t>
            </a:r>
            <a:r>
              <a:rPr lang="ar-SA" sz="1800" b="1" dirty="0"/>
              <a:t>را حدس زده اید! رابط کاربری همان</a:t>
            </a:r>
            <a:r>
              <a:rPr lang="en-US" sz="1800" b="1" dirty="0"/>
              <a:t> View </a:t>
            </a:r>
            <a:r>
              <a:rPr lang="ar-SA" sz="1800" b="1" dirty="0"/>
              <a:t>است</a:t>
            </a:r>
            <a:r>
              <a:rPr lang="en-US" sz="1800" b="1" dirty="0"/>
              <a:t>. </a:t>
            </a:r>
            <a:r>
              <a:rPr lang="ar-SA" sz="1800" b="1" dirty="0"/>
              <a:t>در واقع بخشی که یک کاربر نهایی با آن تعامل خواهد داشت و اطلاعات را نمایش می دهد، </a:t>
            </a:r>
            <a:r>
              <a:rPr lang="en-US" sz="1800" b="1" dirty="0"/>
              <a:t>View </a:t>
            </a:r>
            <a:r>
              <a:rPr lang="ar-SA" sz="1800" b="1" dirty="0"/>
              <a:t>نام دارد. همانطور که رابط کاربری برای</a:t>
            </a:r>
            <a:r>
              <a:rPr lang="en-US" sz="1800" b="1" dirty="0"/>
              <a:t> Model </a:t>
            </a:r>
            <a:r>
              <a:rPr lang="ar-SA" sz="1800" b="1" dirty="0"/>
              <a:t>هیچ اهمیتی ندارد، اینکه چطور داده ها اعتبارسنجی یا ذخیره می شوند یا منطق اپلیکیشن شما چطور پیاده سازی شده است، برای</a:t>
            </a:r>
            <a:r>
              <a:rPr lang="en-US" sz="1800" b="1" dirty="0"/>
              <a:t> View </a:t>
            </a:r>
            <a:r>
              <a:rPr lang="ar-SA" sz="1800" b="1" dirty="0"/>
              <a:t>مهم نیست</a:t>
            </a:r>
            <a:r>
              <a:rPr lang="en-US" sz="1800" b="1" dirty="0"/>
              <a:t>.</a:t>
            </a:r>
            <a:br>
              <a:rPr lang="en-US" sz="1800" b="1" dirty="0"/>
            </a:br>
            <a:r>
              <a:rPr lang="en-US" sz="1800" b="1" dirty="0" smtClean="0"/>
              <a:t> : Controller </a:t>
            </a:r>
            <a:r>
              <a:rPr lang="ar-SA" sz="1800" b="1" dirty="0" smtClean="0"/>
              <a:t>فضای </a:t>
            </a:r>
            <a:r>
              <a:rPr lang="ar-SA" sz="1800" b="1" dirty="0"/>
              <a:t>خالی میان</a:t>
            </a:r>
            <a:r>
              <a:rPr lang="en-US" sz="1800" b="1" dirty="0"/>
              <a:t> Model </a:t>
            </a:r>
            <a:r>
              <a:rPr lang="ar-SA" sz="1800" b="1" dirty="0"/>
              <a:t>و</a:t>
            </a:r>
            <a:r>
              <a:rPr lang="en-US" sz="1800" b="1" dirty="0"/>
              <a:t> View </a:t>
            </a:r>
            <a:r>
              <a:rPr lang="ar-SA" sz="1800" b="1" dirty="0"/>
              <a:t>را</a:t>
            </a:r>
            <a:r>
              <a:rPr lang="en-US" sz="1800" b="1" dirty="0"/>
              <a:t> Controller </a:t>
            </a:r>
            <a:r>
              <a:rPr lang="ar-SA" sz="1800" b="1" dirty="0"/>
              <a:t>پر می کند. از آنجا که</a:t>
            </a:r>
            <a:r>
              <a:rPr lang="en-US" sz="1800" b="1" dirty="0"/>
              <a:t> Model </a:t>
            </a:r>
            <a:r>
              <a:rPr lang="ar-SA" sz="1800" b="1" dirty="0"/>
              <a:t>و</a:t>
            </a:r>
            <a:r>
              <a:rPr lang="en-US" sz="1800" b="1" dirty="0"/>
              <a:t> View </a:t>
            </a:r>
            <a:r>
              <a:rPr lang="ar-SA" sz="1800" b="1" dirty="0"/>
              <a:t>هیچ ارتباطی با هم ندارند و برای یکدیگر هیچ اهمیتی قائل نیستند، </a:t>
            </a:r>
            <a:r>
              <a:rPr lang="en-US" sz="1800" b="1" dirty="0"/>
              <a:t>Controller </a:t>
            </a:r>
            <a:r>
              <a:rPr lang="ar-SA" sz="1800" b="1" dirty="0"/>
              <a:t>داده ها را از</a:t>
            </a:r>
            <a:r>
              <a:rPr lang="en-US" sz="1800" b="1" dirty="0"/>
              <a:t> Model </a:t>
            </a:r>
            <a:r>
              <a:rPr lang="ar-SA" sz="1800" b="1" dirty="0"/>
              <a:t>به</a:t>
            </a:r>
            <a:r>
              <a:rPr lang="en-US" sz="1800" b="1" dirty="0"/>
              <a:t> View </a:t>
            </a:r>
            <a:r>
              <a:rPr lang="ar-SA" sz="1800" b="1" dirty="0"/>
              <a:t>برای نمایش به کاربر انتقال می دهد. کنترلرها تصمیم می گیرند که اطلاعاتی که شما وارد کرده اید را به کجا برسانند و همینطور چه چیزی را باید در خروجی مشاهده کنید. در واقع کنترل کننده و هماهنگ کننده میان</a:t>
            </a:r>
            <a:r>
              <a:rPr lang="en-US" sz="1800" b="1" dirty="0"/>
              <a:t> Model </a:t>
            </a:r>
            <a:r>
              <a:rPr lang="ar-SA" sz="1800" b="1" dirty="0"/>
              <a:t>و</a:t>
            </a:r>
            <a:r>
              <a:rPr lang="en-US" sz="1800" b="1" dirty="0"/>
              <a:t> View </a:t>
            </a:r>
            <a:r>
              <a:rPr lang="ar-SA" sz="1800" b="1" dirty="0"/>
              <a:t>است</a:t>
            </a:r>
            <a:r>
              <a:rPr lang="en-US" sz="1800" b="1" dirty="0"/>
              <a:t>.</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586790" cy="6357982"/>
          </a:xfrm>
        </p:spPr>
        <p:txBody>
          <a:bodyPr>
            <a:normAutofit/>
          </a:bodyPr>
          <a:lstStyle/>
          <a:p>
            <a:pPr algn="r" rtl="1">
              <a:lnSpc>
                <a:spcPct val="150000"/>
              </a:lnSpc>
              <a:buNone/>
            </a:pPr>
            <a:r>
              <a:rPr lang="ar-SA" sz="2800" b="1" dirty="0">
                <a:solidFill>
                  <a:schemeClr val="tx1">
                    <a:lumMod val="95000"/>
                    <a:lumOff val="5000"/>
                  </a:schemeClr>
                </a:solidFill>
              </a:rPr>
              <a:t>تاریخچه</a:t>
            </a:r>
            <a:r>
              <a:rPr lang="en-US" sz="2800" b="1" dirty="0">
                <a:solidFill>
                  <a:schemeClr val="tx1">
                    <a:lumMod val="95000"/>
                    <a:lumOff val="5000"/>
                  </a:schemeClr>
                </a:solidFill>
              </a:rPr>
              <a:t> </a:t>
            </a:r>
            <a:r>
              <a:rPr lang="en-US" sz="2800" b="1" dirty="0" err="1">
                <a:solidFill>
                  <a:schemeClr val="tx1">
                    <a:lumMod val="95000"/>
                    <a:lumOff val="5000"/>
                  </a:schemeClr>
                </a:solidFill>
              </a:rPr>
              <a:t>mvc</a:t>
            </a:r>
            <a:r>
              <a:rPr lang="en-US" sz="2800" b="1" dirty="0">
                <a:solidFill>
                  <a:schemeClr val="tx1">
                    <a:lumMod val="95000"/>
                    <a:lumOff val="5000"/>
                  </a:schemeClr>
                </a:solidFill>
              </a:rPr>
              <a:t> </a:t>
            </a:r>
            <a:r>
              <a:rPr lang="fa-IR" sz="2800" b="1" dirty="0" smtClean="0">
                <a:solidFill>
                  <a:schemeClr val="tx1">
                    <a:lumMod val="95000"/>
                    <a:lumOff val="5000"/>
                  </a:schemeClr>
                </a:solidFill>
              </a:rPr>
              <a:t>:</a:t>
            </a:r>
            <a:endParaRPr lang="en-US" sz="2800" b="1" dirty="0">
              <a:solidFill>
                <a:schemeClr val="tx1">
                  <a:lumMod val="95000"/>
                  <a:lumOff val="5000"/>
                </a:schemeClr>
              </a:solidFill>
            </a:endParaRPr>
          </a:p>
          <a:p>
            <a:pPr algn="r" rtl="1">
              <a:lnSpc>
                <a:spcPct val="150000"/>
              </a:lnSpc>
              <a:buNone/>
            </a:pPr>
            <a:r>
              <a:rPr lang="ar-SA" sz="2000" b="1" dirty="0">
                <a:solidFill>
                  <a:schemeClr val="tx1">
                    <a:lumMod val="95000"/>
                    <a:lumOff val="5000"/>
                  </a:schemeClr>
                </a:solidFill>
              </a:rPr>
              <a:t>معماری </a:t>
            </a:r>
            <a:r>
              <a:rPr lang="en-US" sz="2000" b="1" dirty="0" err="1">
                <a:solidFill>
                  <a:schemeClr val="tx1">
                    <a:lumMod val="95000"/>
                    <a:lumOff val="5000"/>
                  </a:schemeClr>
                </a:solidFill>
              </a:rPr>
              <a:t>mvc</a:t>
            </a:r>
            <a:r>
              <a:rPr lang="en-US" sz="2000" b="1" dirty="0">
                <a:solidFill>
                  <a:schemeClr val="tx1">
                    <a:lumMod val="95000"/>
                    <a:lumOff val="5000"/>
                  </a:schemeClr>
                </a:solidFill>
              </a:rPr>
              <a:t> </a:t>
            </a:r>
            <a:r>
              <a:rPr lang="ar-SA" sz="2000" b="1" dirty="0">
                <a:solidFill>
                  <a:schemeClr val="tx1">
                    <a:lumMod val="95000"/>
                    <a:lumOff val="5000"/>
                  </a:schemeClr>
                </a:solidFill>
              </a:rPr>
              <a:t>در دهه 70 میلادی معرفی شد اما در آن زمان پیاده سازی برنامه های </a:t>
            </a:r>
            <a:r>
              <a:rPr lang="en-US" sz="2000" b="1" dirty="0">
                <a:solidFill>
                  <a:schemeClr val="tx1">
                    <a:lumMod val="95000"/>
                    <a:lumOff val="5000"/>
                  </a:schemeClr>
                </a:solidFill>
              </a:rPr>
              <a:t>stand alone </a:t>
            </a:r>
            <a:r>
              <a:rPr lang="ar-SA" sz="2000" b="1" dirty="0">
                <a:solidFill>
                  <a:schemeClr val="tx1">
                    <a:lumMod val="95000"/>
                    <a:lumOff val="5000"/>
                  </a:schemeClr>
                </a:solidFill>
              </a:rPr>
              <a:t>با استفاده از این معماری چندان مورد استقبال برنامه نویسان قرار نگرفت. اما با ظهور اینترنت و برنامه های مبتنی بر وب، این معماری شانس دوباره ای یافت</a:t>
            </a:r>
            <a:r>
              <a:rPr lang="en-US" sz="2000" b="1" dirty="0">
                <a:solidFill>
                  <a:schemeClr val="tx1">
                    <a:lumMod val="95000"/>
                    <a:lumOff val="5000"/>
                  </a:schemeClr>
                </a:solidFill>
              </a:rPr>
              <a:t>. asp.net </a:t>
            </a:r>
            <a:r>
              <a:rPr lang="en-US" sz="2000" b="1" dirty="0" err="1">
                <a:solidFill>
                  <a:schemeClr val="tx1">
                    <a:lumMod val="95000"/>
                    <a:lumOff val="5000"/>
                  </a:schemeClr>
                </a:solidFill>
              </a:rPr>
              <a:t>mvc</a:t>
            </a:r>
            <a:r>
              <a:rPr lang="en-US" sz="2000" b="1" dirty="0">
                <a:solidFill>
                  <a:schemeClr val="tx1">
                    <a:lumMod val="95000"/>
                    <a:lumOff val="5000"/>
                  </a:schemeClr>
                </a:solidFill>
              </a:rPr>
              <a:t> </a:t>
            </a:r>
            <a:r>
              <a:rPr lang="ar-SA" sz="2000" b="1" dirty="0">
                <a:solidFill>
                  <a:schemeClr val="tx1">
                    <a:lumMod val="95000"/>
                    <a:lumOff val="5000"/>
                  </a:schemeClr>
                </a:solidFill>
              </a:rPr>
              <a:t>فریم ورک مبتنی بر معماری</a:t>
            </a:r>
            <a:r>
              <a:rPr lang="en-US" sz="2000" b="1" dirty="0">
                <a:solidFill>
                  <a:schemeClr val="tx1">
                    <a:lumMod val="95000"/>
                    <a:lumOff val="5000"/>
                  </a:schemeClr>
                </a:solidFill>
              </a:rPr>
              <a:t> </a:t>
            </a:r>
            <a:r>
              <a:rPr lang="en-US" sz="2000" b="1" dirty="0" err="1">
                <a:solidFill>
                  <a:schemeClr val="tx1">
                    <a:lumMod val="95000"/>
                    <a:lumOff val="5000"/>
                  </a:schemeClr>
                </a:solidFill>
              </a:rPr>
              <a:t>mvc</a:t>
            </a:r>
            <a:r>
              <a:rPr lang="en-US" sz="2000" b="1" dirty="0">
                <a:solidFill>
                  <a:schemeClr val="tx1">
                    <a:lumMod val="95000"/>
                    <a:lumOff val="5000"/>
                  </a:schemeClr>
                </a:solidFill>
              </a:rPr>
              <a:t> </a:t>
            </a:r>
            <a:r>
              <a:rPr lang="ar-SA" sz="2000" b="1" dirty="0">
                <a:solidFill>
                  <a:schemeClr val="tx1">
                    <a:lumMod val="95000"/>
                    <a:lumOff val="5000"/>
                  </a:schemeClr>
                </a:solidFill>
              </a:rPr>
              <a:t>مایکروسافت میباشد که از دلایل محبوبیت این معماری نظام بخشیدن به پروژه </a:t>
            </a:r>
            <a:r>
              <a:rPr lang="ar-SA" sz="2000" b="1" dirty="0"/>
              <a:t>های </a:t>
            </a:r>
            <a:r>
              <a:rPr lang="fa-IR" sz="2000" b="1" dirty="0" smtClean="0"/>
              <a:t>طراحی سایت </a:t>
            </a:r>
            <a:r>
              <a:rPr lang="ar-SA" sz="2000" b="1" dirty="0" smtClean="0">
                <a:solidFill>
                  <a:schemeClr val="tx1">
                    <a:lumMod val="95000"/>
                    <a:lumOff val="5000"/>
                  </a:schemeClr>
                </a:solidFill>
              </a:rPr>
              <a:t>میباشد</a:t>
            </a:r>
            <a:r>
              <a:rPr lang="ar-SA" sz="2000" b="1" dirty="0">
                <a:solidFill>
                  <a:schemeClr val="tx1">
                    <a:lumMod val="95000"/>
                    <a:lumOff val="5000"/>
                  </a:schemeClr>
                </a:solidFill>
              </a:rPr>
              <a:t>. معمولاً به علت همکاری چندین تکنولوژی مختلف با هم در برنامه های مبتنی بر وب ساختار پروژه های بزرگ پیچیده میشوند و اعمال تغییرات و همچنین رفع خطا های پروژه مشکل و زمانبر میشوند که معماری</a:t>
            </a:r>
            <a:r>
              <a:rPr lang="en-US" sz="2000" b="1" dirty="0">
                <a:solidFill>
                  <a:schemeClr val="tx1">
                    <a:lumMod val="95000"/>
                    <a:lumOff val="5000"/>
                  </a:schemeClr>
                </a:solidFill>
              </a:rPr>
              <a:t> </a:t>
            </a:r>
            <a:r>
              <a:rPr lang="en-US" sz="2000" b="1" dirty="0" err="1">
                <a:solidFill>
                  <a:schemeClr val="tx1">
                    <a:lumMod val="95000"/>
                    <a:lumOff val="5000"/>
                  </a:schemeClr>
                </a:solidFill>
              </a:rPr>
              <a:t>mvc</a:t>
            </a:r>
            <a:r>
              <a:rPr lang="en-US" sz="2000" b="1" dirty="0">
                <a:solidFill>
                  <a:schemeClr val="tx1">
                    <a:lumMod val="95000"/>
                    <a:lumOff val="5000"/>
                  </a:schemeClr>
                </a:solidFill>
              </a:rPr>
              <a:t> </a:t>
            </a:r>
            <a:r>
              <a:rPr lang="ar-SA" sz="2000" b="1" dirty="0">
                <a:solidFill>
                  <a:schemeClr val="tx1">
                    <a:lumMod val="95000"/>
                    <a:lumOff val="5000"/>
                  </a:schemeClr>
                </a:solidFill>
              </a:rPr>
              <a:t>با جداسازی لایه های مختلف برنامه نویسی تا حد زیادی این مشکل را رفع کرده است. از دیگر مزایای این فریم ورک میتوان به کنترل کامل بر روی</a:t>
            </a:r>
            <a:r>
              <a:rPr lang="en-US" sz="2000" b="1" dirty="0">
                <a:solidFill>
                  <a:schemeClr val="tx1">
                    <a:lumMod val="95000"/>
                    <a:lumOff val="5000"/>
                  </a:schemeClr>
                </a:solidFill>
              </a:rPr>
              <a:t> html </a:t>
            </a:r>
            <a:r>
              <a:rPr lang="ar-SA" sz="2000" b="1" dirty="0">
                <a:solidFill>
                  <a:schemeClr val="tx1">
                    <a:lumMod val="95000"/>
                    <a:lumOff val="5000"/>
                  </a:schemeClr>
                </a:solidFill>
              </a:rPr>
              <a:t>نهایی، پشتیبانی از فریم ورک های گوناگون برای</a:t>
            </a:r>
            <a:r>
              <a:rPr lang="en-US" sz="2000" b="1" dirty="0">
                <a:solidFill>
                  <a:schemeClr val="tx1">
                    <a:lumMod val="95000"/>
                    <a:lumOff val="5000"/>
                  </a:schemeClr>
                </a:solidFill>
              </a:rPr>
              <a:t> unit testing </a:t>
            </a:r>
            <a:r>
              <a:rPr lang="ar-SA" sz="2000" b="1" dirty="0">
                <a:solidFill>
                  <a:schemeClr val="tx1">
                    <a:lumMod val="95000"/>
                    <a:lumOff val="5000"/>
                  </a:schemeClr>
                </a:solidFill>
              </a:rPr>
              <a:t>، کنترل بر روی آدرس های</a:t>
            </a:r>
            <a:r>
              <a:rPr lang="en-US" sz="2000" b="1" dirty="0">
                <a:solidFill>
                  <a:schemeClr val="tx1">
                    <a:lumMod val="95000"/>
                    <a:lumOff val="5000"/>
                  </a:schemeClr>
                </a:solidFill>
              </a:rPr>
              <a:t> </a:t>
            </a:r>
            <a:r>
              <a:rPr lang="en-US" sz="2000" b="1" dirty="0" err="1">
                <a:solidFill>
                  <a:schemeClr val="tx1">
                    <a:lumMod val="95000"/>
                    <a:lumOff val="5000"/>
                  </a:schemeClr>
                </a:solidFill>
              </a:rPr>
              <a:t>url</a:t>
            </a:r>
            <a:r>
              <a:rPr lang="en-US" sz="2000" b="1" dirty="0">
                <a:solidFill>
                  <a:schemeClr val="tx1">
                    <a:lumMod val="95000"/>
                    <a:lumOff val="5000"/>
                  </a:schemeClr>
                </a:solidFill>
              </a:rPr>
              <a:t> </a:t>
            </a:r>
            <a:r>
              <a:rPr lang="ar-SA" sz="2000" b="1" dirty="0">
                <a:solidFill>
                  <a:schemeClr val="tx1">
                    <a:lumMod val="95000"/>
                    <a:lumOff val="5000"/>
                  </a:schemeClr>
                </a:solidFill>
              </a:rPr>
              <a:t>و تعامل راحتتر با فریم ورک های</a:t>
            </a:r>
            <a:r>
              <a:rPr lang="en-US" sz="2000" b="1" dirty="0">
                <a:solidFill>
                  <a:schemeClr val="tx1">
                    <a:lumMod val="95000"/>
                    <a:lumOff val="5000"/>
                  </a:schemeClr>
                </a:solidFill>
              </a:rPr>
              <a:t> </a:t>
            </a:r>
            <a:r>
              <a:rPr lang="en-US" sz="2000" b="1" dirty="0" err="1">
                <a:solidFill>
                  <a:schemeClr val="tx1">
                    <a:lumMod val="95000"/>
                    <a:lumOff val="5000"/>
                  </a:schemeClr>
                </a:solidFill>
              </a:rPr>
              <a:t>javascript</a:t>
            </a:r>
            <a:r>
              <a:rPr lang="en-US" sz="2000" b="1" dirty="0">
                <a:solidFill>
                  <a:schemeClr val="tx1">
                    <a:lumMod val="95000"/>
                    <a:lumOff val="5000"/>
                  </a:schemeClr>
                </a:solidFill>
              </a:rPr>
              <a:t> </a:t>
            </a:r>
            <a:r>
              <a:rPr lang="ar-SA" sz="2000" b="1" dirty="0">
                <a:solidFill>
                  <a:schemeClr val="tx1">
                    <a:lumMod val="95000"/>
                    <a:lumOff val="5000"/>
                  </a:schemeClr>
                </a:solidFill>
              </a:rPr>
              <a:t>اشاره کرد</a:t>
            </a:r>
            <a:r>
              <a:rPr lang="en-US" sz="2000" b="1" dirty="0">
                <a:solidFill>
                  <a:schemeClr val="tx1">
                    <a:lumMod val="95000"/>
                    <a:lumOff val="5000"/>
                  </a:schemeClr>
                </a:solidFill>
              </a:rPr>
              <a:t>.</a:t>
            </a:r>
          </a:p>
          <a:p>
            <a:pPr algn="r">
              <a:lnSpc>
                <a:spcPct val="150000"/>
              </a:lnSpc>
              <a:buNone/>
            </a:pPr>
            <a:endParaRPr lang="en-US" sz="2000" b="1" dirty="0">
              <a:solidFill>
                <a:schemeClr val="tx1">
                  <a:lumMod val="95000"/>
                  <a:lumOff val="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658228" cy="6357982"/>
          </a:xfrm>
        </p:spPr>
        <p:txBody>
          <a:bodyPr>
            <a:noAutofit/>
          </a:bodyPr>
          <a:lstStyle/>
          <a:p>
            <a:pPr algn="r" rtl="1">
              <a:lnSpc>
                <a:spcPct val="150000"/>
              </a:lnSpc>
              <a:buNone/>
            </a:pPr>
            <a:r>
              <a:rPr lang="ar-SA" sz="2000" b="1" dirty="0"/>
              <a:t>معماری</a:t>
            </a:r>
            <a:r>
              <a:rPr lang="en-US" sz="2000" b="1" dirty="0"/>
              <a:t>  </a:t>
            </a:r>
            <a:r>
              <a:rPr lang="en-US" sz="2000" b="1" dirty="0" err="1"/>
              <a:t>mvc</a:t>
            </a:r>
            <a:r>
              <a:rPr lang="en-US" sz="2000" b="1" dirty="0"/>
              <a:t> </a:t>
            </a:r>
            <a:r>
              <a:rPr lang="ar-SA" sz="2000" b="1" dirty="0"/>
              <a:t>یا همان</a:t>
            </a:r>
            <a:r>
              <a:rPr lang="en-US" sz="2000" b="1" dirty="0"/>
              <a:t> model view controller </a:t>
            </a:r>
            <a:r>
              <a:rPr lang="ar-SA" sz="2000" b="1" dirty="0"/>
              <a:t>که اخیراً توسط مایکروسافت در</a:t>
            </a:r>
            <a:r>
              <a:rPr lang="en-US" sz="2000" b="1" dirty="0"/>
              <a:t> asp.net </a:t>
            </a:r>
            <a:r>
              <a:rPr lang="ar-SA" sz="2000" b="1" dirty="0"/>
              <a:t>به کار گرفته شده است در واقع انقلابی در زمینه بهبود پروژه های تحت وب بود. جهت آشنایی بیشتر با مزایای استفاده از این معماری در</a:t>
            </a:r>
            <a:r>
              <a:rPr lang="en-US" sz="2000" b="1" dirty="0"/>
              <a:t> asp.net </a:t>
            </a:r>
            <a:r>
              <a:rPr lang="ar-SA" sz="2000" b="1" dirty="0"/>
              <a:t>کافی است تکنولوژی قدیمی تر یعنی </a:t>
            </a:r>
            <a:r>
              <a:rPr lang="en-US" sz="2000" b="1" dirty="0"/>
              <a:t>asp.net </a:t>
            </a:r>
            <a:r>
              <a:rPr lang="en-US" sz="2000" b="1" dirty="0" err="1"/>
              <a:t>webforms</a:t>
            </a:r>
            <a:r>
              <a:rPr lang="en-US" sz="2000" b="1" dirty="0"/>
              <a:t>  </a:t>
            </a:r>
            <a:r>
              <a:rPr lang="ar-SA" sz="2000" b="1" dirty="0"/>
              <a:t>را با آن مقایسه کنیم</a:t>
            </a:r>
            <a:r>
              <a:rPr lang="en-US" sz="2000" b="1" dirty="0"/>
              <a:t>:</a:t>
            </a:r>
            <a:br>
              <a:rPr lang="en-US" sz="2000" b="1" dirty="0"/>
            </a:br>
            <a:r>
              <a:rPr lang="en-US" sz="2000" b="1" dirty="0"/>
              <a:t>1-</a:t>
            </a:r>
            <a:r>
              <a:rPr lang="ar-SA" sz="2000" b="1" dirty="0"/>
              <a:t>در</a:t>
            </a:r>
            <a:r>
              <a:rPr lang="en-US" sz="2000" b="1" dirty="0"/>
              <a:t> asp.net </a:t>
            </a:r>
            <a:r>
              <a:rPr lang="en-US" sz="2000" b="1" dirty="0" err="1"/>
              <a:t>webforms</a:t>
            </a:r>
            <a:r>
              <a:rPr lang="en-US" sz="2000" b="1" dirty="0"/>
              <a:t> </a:t>
            </a:r>
            <a:r>
              <a:rPr lang="ar-SA" sz="2000" b="1" dirty="0"/>
              <a:t>طراحی بهینه و ساختارمند و همچنین رعایت مسائل امنیتی بسیار پیچیده تر گاهاً غیر ممکن بود. در حالی که با استفاده از معماری</a:t>
            </a:r>
            <a:r>
              <a:rPr lang="en-US" sz="2000" b="1" dirty="0"/>
              <a:t> </a:t>
            </a:r>
            <a:r>
              <a:rPr lang="en-US" sz="2000" b="1" dirty="0" err="1"/>
              <a:t>mvc</a:t>
            </a:r>
            <a:r>
              <a:rPr lang="en-US" sz="2000" b="1" dirty="0"/>
              <a:t> </a:t>
            </a:r>
            <a:r>
              <a:rPr lang="ar-SA" sz="2000" b="1" dirty="0"/>
              <a:t>بسیاری از این موارد به سهولت انجام می پذیرد</a:t>
            </a:r>
            <a:r>
              <a:rPr lang="en-US" sz="2000" b="1" dirty="0"/>
              <a:t>.</a:t>
            </a:r>
            <a:br>
              <a:rPr lang="en-US" sz="2000" b="1" dirty="0"/>
            </a:br>
            <a:r>
              <a:rPr lang="en-US" sz="2000" b="1" dirty="0"/>
              <a:t>2- </a:t>
            </a:r>
            <a:r>
              <a:rPr lang="ar-SA" sz="2000" b="1" dirty="0"/>
              <a:t>در</a:t>
            </a:r>
            <a:r>
              <a:rPr lang="en-US" sz="2000" b="1" dirty="0"/>
              <a:t> asp.net </a:t>
            </a:r>
            <a:r>
              <a:rPr lang="en-US" sz="2000" b="1" dirty="0" err="1"/>
              <a:t>mvc</a:t>
            </a:r>
            <a:r>
              <a:rPr lang="en-US" sz="2000" b="1" dirty="0"/>
              <a:t> </a:t>
            </a:r>
            <a:r>
              <a:rPr lang="ar-SA" sz="2000" b="1" dirty="0"/>
              <a:t>انعطاف و قابلیت کنترل بسیار زیادی برای برنامه نویسان فراهم است چرا که در تکنولوژی</a:t>
            </a:r>
            <a:r>
              <a:rPr lang="en-US" sz="2000" b="1" dirty="0"/>
              <a:t> </a:t>
            </a:r>
            <a:r>
              <a:rPr lang="en-US" sz="2000" b="1" dirty="0" err="1"/>
              <a:t>webforms</a:t>
            </a:r>
            <a:r>
              <a:rPr lang="en-US" sz="2000" b="1" dirty="0"/>
              <a:t> </a:t>
            </a:r>
            <a:r>
              <a:rPr lang="ar-SA" sz="2000" b="1" dirty="0"/>
              <a:t>در بیشتر مواقع برنامه نویسان از مجموعه ای از ابزارهای فراهم شده استفاده میکردند اما در</a:t>
            </a:r>
            <a:r>
              <a:rPr lang="en-US" sz="2000" b="1" dirty="0"/>
              <a:t> </a:t>
            </a:r>
            <a:r>
              <a:rPr lang="en-US" sz="2000" b="1" dirty="0" err="1"/>
              <a:t>mvc</a:t>
            </a:r>
            <a:r>
              <a:rPr lang="en-US" sz="2000" b="1" dirty="0"/>
              <a:t> </a:t>
            </a:r>
            <a:r>
              <a:rPr lang="ar-SA" sz="2000" b="1" dirty="0"/>
              <a:t>هیچگونه ابزار و واسطی که ماهیتاً همراه با محدودیت هستند وجود ندارد و برنامه نویسان کاملاً به صورت دستی اقدام به طراحی و پیاده سازی میکنند</a:t>
            </a:r>
            <a:r>
              <a:rPr lang="en-US" sz="2000" b="1" dirty="0"/>
              <a:t> .</a:t>
            </a:r>
            <a:br>
              <a:rPr lang="en-US" sz="2000" b="1" dirty="0"/>
            </a:b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descr="https://webone.co/filegallery/webone.co/custom/mvc2.jpg"/>
          <p:cNvPicPr/>
          <p:nvPr/>
        </p:nvPicPr>
        <p:blipFill>
          <a:blip r:embed="rId3"/>
          <a:srcRect/>
          <a:stretch>
            <a:fillRect/>
          </a:stretch>
        </p:blipFill>
        <p:spPr bwMode="auto">
          <a:xfrm>
            <a:off x="1142976" y="928670"/>
            <a:ext cx="6786610" cy="450059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2700000" scaled="1"/>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572560" cy="6357982"/>
          </a:xfrm>
        </p:spPr>
        <p:txBody>
          <a:bodyPr>
            <a:normAutofit/>
          </a:bodyPr>
          <a:lstStyle/>
          <a:p>
            <a:pPr algn="r" rtl="1">
              <a:lnSpc>
                <a:spcPct val="150000"/>
              </a:lnSpc>
              <a:buNone/>
            </a:pPr>
            <a:r>
              <a:rPr lang="en-US" sz="2000" b="1" dirty="0" smtClean="0"/>
              <a:t>3- </a:t>
            </a:r>
            <a:r>
              <a:rPr lang="ar-SA" sz="2000" b="1" dirty="0"/>
              <a:t>در نهایت باتوجه به حذف</a:t>
            </a:r>
            <a:r>
              <a:rPr lang="en-US" sz="2000" b="1" dirty="0"/>
              <a:t> asp.net </a:t>
            </a:r>
            <a:r>
              <a:rPr lang="en-US" sz="2000" b="1" dirty="0" err="1"/>
              <a:t>webforms</a:t>
            </a:r>
            <a:r>
              <a:rPr lang="en-US" sz="2000" b="1" dirty="0"/>
              <a:t> </a:t>
            </a:r>
            <a:r>
              <a:rPr lang="ar-SA" sz="2000" b="1" dirty="0"/>
              <a:t>در نسخه 6</a:t>
            </a:r>
            <a:r>
              <a:rPr lang="en-US" sz="2000" b="1" dirty="0"/>
              <a:t> net. </a:t>
            </a:r>
            <a:r>
              <a:rPr lang="ar-SA" sz="2000" b="1" dirty="0"/>
              <a:t>استفاده از آن یک اشتباه بزرگ محسوب میشود</a:t>
            </a:r>
            <a:r>
              <a:rPr lang="en-US" sz="2000" b="1" dirty="0"/>
              <a:t> .  </a:t>
            </a:r>
            <a:br>
              <a:rPr lang="en-US" sz="2000" b="1" dirty="0"/>
            </a:br>
            <a:r>
              <a:rPr lang="en-US" sz="2000" b="1" dirty="0" smtClean="0"/>
              <a:t> Mvc-4</a:t>
            </a:r>
            <a:r>
              <a:rPr lang="ar-SA" sz="2000" b="1" dirty="0" smtClean="0"/>
              <a:t>یک </a:t>
            </a:r>
            <a:r>
              <a:rPr lang="ar-SA" sz="2000" b="1" dirty="0"/>
              <a:t>معماری است نه یک تکنولوژی، بنابراین از ریسک آزاد است و در آینده مانند</a:t>
            </a:r>
            <a:r>
              <a:rPr lang="en-US" sz="2000" b="1" dirty="0"/>
              <a:t> asp.net </a:t>
            </a:r>
            <a:r>
              <a:rPr lang="en-US" sz="2000" b="1" dirty="0" err="1"/>
              <a:t>webforms</a:t>
            </a:r>
            <a:r>
              <a:rPr lang="en-US" sz="2000" b="1" dirty="0"/>
              <a:t> </a:t>
            </a:r>
            <a:r>
              <a:rPr lang="ar-SA" sz="2000" b="1" dirty="0"/>
              <a:t>به تاریخ نخواهد پیوست</a:t>
            </a:r>
            <a:r>
              <a:rPr lang="en-US" sz="2000" b="1" dirty="0"/>
              <a:t> .</a:t>
            </a:r>
            <a:br>
              <a:rPr lang="en-US" sz="2000" b="1" dirty="0"/>
            </a:br>
            <a:r>
              <a:rPr lang="ar-SA" sz="2000" b="1" dirty="0"/>
              <a:t>در حال حاضر وب وان از آخرین نسخه معماری</a:t>
            </a:r>
            <a:r>
              <a:rPr lang="en-US" sz="2000" b="1" dirty="0"/>
              <a:t> </a:t>
            </a:r>
            <a:r>
              <a:rPr lang="en-US" sz="2000" b="1" dirty="0" err="1"/>
              <a:t>mvc</a:t>
            </a:r>
            <a:r>
              <a:rPr lang="en-US" sz="2000" b="1" dirty="0"/>
              <a:t>  </a:t>
            </a:r>
            <a:r>
              <a:rPr lang="ar-SA" sz="2000" b="1" dirty="0"/>
              <a:t>در</a:t>
            </a:r>
            <a:r>
              <a:rPr lang="en-US" sz="2000" b="1" dirty="0"/>
              <a:t> c# asp.net  </a:t>
            </a:r>
            <a:r>
              <a:rPr lang="ar-SA" sz="2000" b="1" dirty="0"/>
              <a:t>و موتور نمایش</a:t>
            </a:r>
            <a:r>
              <a:rPr lang="en-US" sz="2000" b="1" dirty="0"/>
              <a:t> razor </a:t>
            </a:r>
            <a:r>
              <a:rPr lang="ar-SA" sz="2000" b="1" dirty="0"/>
              <a:t>که از سوی شرکت مایکروسافت که از قوی ترین ها در زمینه انواع علوم رایانه ای است، استفاده میکند. با توجه به اینکه</a:t>
            </a:r>
            <a:r>
              <a:rPr lang="en-US" sz="2000" b="1" dirty="0"/>
              <a:t> visual basic asp.net  </a:t>
            </a:r>
            <a:r>
              <a:rPr lang="ar-SA" sz="2000" b="1" dirty="0"/>
              <a:t>توسط شرکت های بسیار اندکی استفاده میشود و همچنین در نسخه 6</a:t>
            </a:r>
            <a:r>
              <a:rPr lang="en-US" sz="2000" b="1" dirty="0"/>
              <a:t> net. </a:t>
            </a:r>
            <a:r>
              <a:rPr lang="ar-SA" sz="2000" b="1" dirty="0"/>
              <a:t>نیز حذف شده است در اینجا مورد بررسی قرار نمی گیرد. لازم به ذکر است</a:t>
            </a:r>
            <a:r>
              <a:rPr lang="en-US" sz="2000" b="1" dirty="0"/>
              <a:t>  visual basic </a:t>
            </a:r>
            <a:r>
              <a:rPr lang="ar-SA" sz="2000" b="1" dirty="0"/>
              <a:t>طبق بررسی های انجام گرفته در واحد فنی هیچگاه در وب وان مورد استفاده قرار نگرفته است</a:t>
            </a:r>
            <a:r>
              <a:rPr lang="en-US" sz="2000" b="1" dirty="0"/>
              <a:t>.</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29666" cy="6357982"/>
          </a:xfrm>
        </p:spPr>
        <p:txBody>
          <a:bodyPr>
            <a:normAutofit/>
          </a:bodyPr>
          <a:lstStyle/>
          <a:p>
            <a:pPr algn="r" rtl="1">
              <a:lnSpc>
                <a:spcPct val="150000"/>
              </a:lnSpc>
              <a:buNone/>
            </a:pPr>
            <a:r>
              <a:rPr lang="ar-SA" sz="2000" b="1" dirty="0"/>
              <a:t>مزایای استفاده از</a:t>
            </a:r>
            <a:r>
              <a:rPr lang="en-US" sz="2000" b="1" dirty="0"/>
              <a:t> </a:t>
            </a:r>
            <a:r>
              <a:rPr lang="en-US" sz="2000" b="1" dirty="0" err="1"/>
              <a:t>mvc</a:t>
            </a:r>
            <a:r>
              <a:rPr lang="en-US" sz="2000" b="1" dirty="0"/>
              <a:t> :</a:t>
            </a:r>
          </a:p>
          <a:p>
            <a:pPr algn="r" rtl="1">
              <a:lnSpc>
                <a:spcPct val="150000"/>
              </a:lnSpc>
              <a:buNone/>
            </a:pPr>
            <a:r>
              <a:rPr lang="en-US" sz="2000" b="1" dirty="0"/>
              <a:t>- </a:t>
            </a:r>
            <a:r>
              <a:rPr lang="ar-SA" sz="2000" b="1" dirty="0"/>
              <a:t>با تقسیم یک برنامه به سه قسمت مدل، نمایشگر و کنترلگر، مدیریت برنامه یا پروژه  آسانتر میشود</a:t>
            </a:r>
            <a:r>
              <a:rPr lang="en-US" sz="2000" b="1" dirty="0"/>
              <a:t>.</a:t>
            </a:r>
            <a:br>
              <a:rPr lang="en-US" sz="2000" b="1" dirty="0"/>
            </a:br>
            <a:r>
              <a:rPr lang="en-US" sz="2000" b="1" dirty="0"/>
              <a:t>- </a:t>
            </a:r>
            <a:r>
              <a:rPr lang="ar-SA" sz="2000" b="1" dirty="0"/>
              <a:t>از</a:t>
            </a:r>
            <a:r>
              <a:rPr lang="en-US" sz="2000" b="1" dirty="0"/>
              <a:t> </a:t>
            </a:r>
            <a:r>
              <a:rPr lang="en-US" sz="2000" b="1" dirty="0" err="1"/>
              <a:t>viewstate</a:t>
            </a:r>
            <a:r>
              <a:rPr lang="en-US" sz="2000" b="1" dirty="0"/>
              <a:t> </a:t>
            </a:r>
            <a:r>
              <a:rPr lang="ar-SA" sz="2000" b="1" dirty="0"/>
              <a:t>و فرم های </a:t>
            </a:r>
            <a:r>
              <a:rPr lang="fa-IR" sz="2000" b="1" dirty="0" smtClean="0"/>
              <a:t>سرور</a:t>
            </a:r>
            <a:r>
              <a:rPr lang="ar-SA" sz="2000" b="1" dirty="0" smtClean="0"/>
              <a:t>ی </a:t>
            </a:r>
            <a:r>
              <a:rPr lang="ar-SA" sz="2000" b="1" dirty="0"/>
              <a:t>استفاده نمی کند . به همین خاطر برای برنامه نویسانی که تسلط کامل بر رفتار برنامه را می خواهند عالی است</a:t>
            </a:r>
            <a:r>
              <a:rPr lang="en-US" sz="2000" b="1" dirty="0"/>
              <a:t>.</a:t>
            </a:r>
            <a:br>
              <a:rPr lang="en-US" sz="2000" b="1" dirty="0"/>
            </a:br>
            <a:r>
              <a:rPr lang="en-US" sz="2000" b="1" dirty="0"/>
              <a:t>- </a:t>
            </a:r>
            <a:r>
              <a:rPr lang="ar-SA" sz="2000" b="1" dirty="0"/>
              <a:t>از الگوی کنترلگر جلو استفاده میکند که درخواست های برنامه را توسط یک کنترلگر پردازش میکند. این مسئله باعث میشود تا بتوانیم برنامه هایی را طراحی کنیم که از زیر ساخت های غنی مسیریابی پشتیبانی میکند</a:t>
            </a:r>
            <a:r>
              <a:rPr lang="en-US" sz="2000" b="1" dirty="0"/>
              <a:t>.</a:t>
            </a:r>
            <a:br>
              <a:rPr lang="en-US" sz="2000" b="1" dirty="0"/>
            </a:br>
            <a:r>
              <a:rPr lang="en-US" sz="2000" b="1" dirty="0"/>
              <a:t>- </a:t>
            </a:r>
            <a:r>
              <a:rPr lang="ar-SA" sz="2000" b="1" dirty="0"/>
              <a:t>پشتیبانی بهتری از طراحی و توسعه آزمون محور دارد</a:t>
            </a:r>
            <a:r>
              <a:rPr lang="en-US" sz="2000" b="1" dirty="0"/>
              <a:t>.</a:t>
            </a:r>
            <a:br>
              <a:rPr lang="en-US" sz="2000" b="1" dirty="0"/>
            </a:br>
            <a:r>
              <a:rPr lang="en-US" sz="2000" b="1" dirty="0"/>
              <a:t>- </a:t>
            </a:r>
            <a:r>
              <a:rPr lang="ar-SA" sz="2000" b="1" dirty="0"/>
              <a:t>برای برنامه های پشتیبانی شده توسط تیم های بزرگ برنامه نویسان که کنترل بسیار بر رفتار برنامه را می خواهند، بهتر کار میکنند</a:t>
            </a:r>
            <a:r>
              <a:rPr lang="en-US" sz="2000" b="1" dirty="0"/>
              <a:t>. </a:t>
            </a:r>
          </a:p>
          <a:p>
            <a:pPr algn="r">
              <a:lnSpc>
                <a:spcPct val="150000"/>
              </a:lnSpc>
              <a:buNone/>
            </a:pPr>
            <a:endParaRPr lang="en-US"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515352" cy="6357982"/>
          </a:xfrm>
        </p:spPr>
        <p:txBody>
          <a:bodyPr/>
          <a:lstStyle/>
          <a:p>
            <a:pPr marL="457200" indent="-457200" algn="r" rtl="1">
              <a:buNone/>
            </a:pPr>
            <a:r>
              <a:rPr lang="en-US" sz="2400" b="1" dirty="0" err="1"/>
              <a:t>mvc</a:t>
            </a:r>
            <a:r>
              <a:rPr lang="en-US" sz="2400" b="1" dirty="0"/>
              <a:t>  </a:t>
            </a:r>
            <a:r>
              <a:rPr lang="ar-SA" sz="2400" b="1" dirty="0"/>
              <a:t>به زبان ساده تر</a:t>
            </a:r>
            <a:r>
              <a:rPr lang="en-US" sz="2400" b="1" dirty="0"/>
              <a:t> : </a:t>
            </a:r>
            <a:endParaRPr lang="en-US" sz="2400" dirty="0"/>
          </a:p>
          <a:p>
            <a:pPr>
              <a:buNone/>
            </a:pPr>
            <a:endParaRPr lang="en-US" dirty="0"/>
          </a:p>
        </p:txBody>
      </p:sp>
      <p:pic>
        <p:nvPicPr>
          <p:cNvPr id="4" name="Picture 3" descr="https://webone.co/filegallery/webone.co/custom/mvc.png"/>
          <p:cNvPicPr/>
          <p:nvPr/>
        </p:nvPicPr>
        <p:blipFill>
          <a:blip r:embed="rId2"/>
          <a:srcRect/>
          <a:stretch>
            <a:fillRect/>
          </a:stretch>
        </p:blipFill>
        <p:spPr bwMode="auto">
          <a:xfrm>
            <a:off x="714348" y="285728"/>
            <a:ext cx="5072098" cy="635798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1974</Words>
  <Application>Microsoft Office PowerPoint</Application>
  <PresentationFormat>On-screen Show (4:3)</PresentationFormat>
  <Paragraphs>89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hadi</dc:creator>
  <cp:lastModifiedBy>hadi</cp:lastModifiedBy>
  <cp:revision>74</cp:revision>
  <dcterms:created xsi:type="dcterms:W3CDTF">2018-12-23T18:21:05Z</dcterms:created>
  <dcterms:modified xsi:type="dcterms:W3CDTF">2018-12-23T20:05:07Z</dcterms:modified>
</cp:coreProperties>
</file>