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58" r:id="rId6"/>
    <p:sldId id="259" r:id="rId7"/>
    <p:sldId id="262" r:id="rId8"/>
    <p:sldId id="263" r:id="rId9"/>
    <p:sldId id="264" r:id="rId10"/>
    <p:sldId id="265"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F229"/>
    <a:srgbClr val="131FBD"/>
    <a:srgbClr val="25DB9A"/>
    <a:srgbClr val="B9C0C3"/>
    <a:srgbClr val="79C579"/>
    <a:srgbClr val="E3F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3419" autoAdjust="0"/>
  </p:normalViewPr>
  <p:slideViewPr>
    <p:cSldViewPr snapToGrid="0">
      <p:cViewPr varScale="1">
        <p:scale>
          <a:sx n="84" d="100"/>
          <a:sy n="84" d="100"/>
        </p:scale>
        <p:origin x="51"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12/9/2018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a.wikipedia.org/wiki/%D8%B3%D8%A7%D9%85%D8%A7%D9%86%D9%87%E2%80%8C%D9%87%D8%A7%DB%8C_%D8%A7%D8%B7%D9%84%D8%A7%D8%B9%D8%A7%D8%AA%DB%8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a.wikipedia.org/wiki/%D9%85%D8%A7%DB%8C%DA%A9%D8%B1%D9%88%D8%B3%D8%A7%D9%81%D8%AA" TargetMode="External"/><Relationship Id="rId2" Type="http://schemas.openxmlformats.org/officeDocument/2006/relationships/hyperlink" Target="https://fa.wikipedia.org/wiki/%D8%B3%DB%8C%D8%B3%D8%AA%D9%85_%D9%85%D8%AF%DB%8C%D8%B1%DB%8C%D8%AA_%D9%BE%D8%A7%DB%8C%DA%AF%D8%A7%D9%87_%D8%AF%D8%A7%D8%AF%D9%87%E2%80%8C%D9%87%D8%A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27" y="602902"/>
            <a:ext cx="10364451" cy="1600201"/>
          </a:xfrm>
        </p:spPr>
        <p:txBody>
          <a:bodyPr>
            <a:normAutofit/>
          </a:bodyPr>
          <a:lstStyle/>
          <a:p>
            <a:r>
              <a:rPr lang="fa-IR" sz="5400" b="1" kern="1300" dirty="0" smtClean="0">
                <a:ln w="22225" cmpd="sng">
                  <a:solidFill>
                    <a:srgbClr val="0EF229"/>
                  </a:solidFill>
                  <a:bevel/>
                </a:ln>
                <a:solidFill>
                  <a:srgbClr val="0EF229"/>
                </a:solidFill>
                <a:effectLst>
                  <a:outerShdw blurRad="38100" dist="38100" dir="2700000" algn="tl">
                    <a:srgbClr val="000000">
                      <a:alpha val="43137"/>
                    </a:srgbClr>
                  </a:outerShdw>
                </a:effectLst>
                <a:latin typeface="B titr"/>
                <a:cs typeface="+mn-cs"/>
              </a:rPr>
              <a:t>تکنیک های پیشرفته برنامه نویسی</a:t>
            </a:r>
            <a:endParaRPr lang="en-US" sz="5400" b="1" kern="1300" dirty="0">
              <a:ln w="22225" cmpd="sng">
                <a:solidFill>
                  <a:srgbClr val="0EF229"/>
                </a:solidFill>
                <a:bevel/>
              </a:ln>
              <a:solidFill>
                <a:srgbClr val="0EF229"/>
              </a:solidFill>
              <a:effectLst>
                <a:outerShdw blurRad="38100" dist="38100" dir="2700000" algn="tl">
                  <a:srgbClr val="000000">
                    <a:alpha val="43137"/>
                  </a:srgbClr>
                </a:outerShdw>
              </a:effectLst>
              <a:latin typeface="B titr"/>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56" y="2510721"/>
            <a:ext cx="8169130" cy="2227994"/>
          </a:xfrm>
          <a:prstGeom prst="rect">
            <a:avLst/>
          </a:prstGeom>
        </p:spPr>
      </p:pic>
      <p:sp>
        <p:nvSpPr>
          <p:cNvPr id="5" name="Title 1"/>
          <p:cNvSpPr txBox="1">
            <a:spLocks/>
          </p:cNvSpPr>
          <p:nvPr/>
        </p:nvSpPr>
        <p:spPr>
          <a:xfrm>
            <a:off x="656127" y="4604875"/>
            <a:ext cx="10364451" cy="160020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fa-IR" sz="4000" b="1" kern="1300"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 titr"/>
                <a:cs typeface="+mn-cs"/>
              </a:rPr>
              <a:t>تهیه از:  مریم کهن سال</a:t>
            </a:r>
            <a:endParaRPr lang="en-US" sz="4000" b="1" kern="1300"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 titr"/>
              <a:cs typeface="+mn-cs"/>
            </a:endParaRPr>
          </a:p>
        </p:txBody>
      </p:sp>
    </p:spTree>
    <p:extLst>
      <p:ext uri="{BB962C8B-B14F-4D97-AF65-F5344CB8AC3E}">
        <p14:creationId xmlns:p14="http://schemas.microsoft.com/office/powerpoint/2010/main" val="400781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889000"/>
            <a:ext cx="10363200" cy="4902200"/>
          </a:xfrm>
        </p:spPr>
        <p:txBody>
          <a:bodyPr>
            <a:normAutofit fontScale="92500" lnSpcReduction="10000"/>
          </a:bodyPr>
          <a:lstStyle/>
          <a:p>
            <a:pPr algn="r" rtl="1">
              <a:lnSpc>
                <a:spcPct val="210000"/>
              </a:lnSpc>
            </a:pPr>
            <a:r>
              <a:rPr lang="ar-SA" sz="2200" b="1" dirty="0"/>
              <a:t>اتصال به داده ها و درخواست یک منبع داده دسترسی</a:t>
            </a:r>
            <a:r>
              <a:rPr lang="en-US" sz="2200" b="1" dirty="0"/>
              <a:t>:</a:t>
            </a:r>
          </a:p>
          <a:p>
            <a:pPr algn="r" rtl="1">
              <a:lnSpc>
                <a:spcPct val="210000"/>
              </a:lnSpc>
            </a:pPr>
            <a:r>
              <a:rPr lang="ar-SA" sz="2300" dirty="0" smtClean="0"/>
              <a:t>پرس </a:t>
            </a:r>
            <a:r>
              <a:rPr lang="ar-SA" sz="2300" dirty="0"/>
              <a:t>و جو ساده ای را در پایگاه داده </a:t>
            </a:r>
            <a:r>
              <a:rPr lang="en-US" sz="2300" dirty="0" smtClean="0"/>
              <a:t>book  </a:t>
            </a:r>
            <a:r>
              <a:rPr lang="fa-IR" sz="2300" dirty="0" smtClean="0"/>
              <a:t> که قبلا ایجاد شده می توان</a:t>
            </a:r>
            <a:r>
              <a:rPr lang="ar-SA" sz="2300" dirty="0" smtClean="0"/>
              <a:t> </a:t>
            </a:r>
            <a:r>
              <a:rPr lang="ar-SA" sz="2300" dirty="0"/>
              <a:t>انجام </a:t>
            </a:r>
            <a:r>
              <a:rPr lang="fa-IR" sz="2300" dirty="0" smtClean="0"/>
              <a:t>داد</a:t>
            </a:r>
            <a:r>
              <a:rPr lang="ar-SA" sz="2300" dirty="0" smtClean="0"/>
              <a:t> </a:t>
            </a:r>
            <a:r>
              <a:rPr lang="ar-SA" sz="2300" dirty="0"/>
              <a:t>که تمام جدول نویسندگان را بازیابی </a:t>
            </a:r>
            <a:r>
              <a:rPr lang="fa-IR" sz="2300" dirty="0" smtClean="0"/>
              <a:t>شود(اسلاید بعدی</a:t>
            </a:r>
            <a:r>
              <a:rPr lang="ar-SA" sz="2300" dirty="0" smtClean="0"/>
              <a:t>) </a:t>
            </a:r>
            <a:r>
              <a:rPr lang="ar-SA" sz="2300" dirty="0"/>
              <a:t>و داده ها را در یک </a:t>
            </a:r>
            <a:r>
              <a:rPr lang="en-US" sz="2300" dirty="0" err="1"/>
              <a:t>DataGrid</a:t>
            </a:r>
            <a:r>
              <a:rPr lang="ar-SA" sz="2300" dirty="0"/>
              <a:t> نمایش </a:t>
            </a:r>
            <a:r>
              <a:rPr lang="ar-SA" sz="2300" dirty="0" smtClean="0"/>
              <a:t>دهد</a:t>
            </a:r>
            <a:r>
              <a:rPr lang="fa-IR" sz="2300" dirty="0" smtClean="0"/>
              <a:t>. </a:t>
            </a:r>
            <a:r>
              <a:rPr lang="ar-SA" sz="2300" dirty="0" smtClean="0"/>
              <a:t>این </a:t>
            </a:r>
            <a:r>
              <a:rPr lang="ar-SA" sz="2300" dirty="0"/>
              <a:t>برنامه روند اتصال به پایگاه داده، پرس و جوی پایگاه داده و نمایش نتایج در </a:t>
            </a:r>
            <a:r>
              <a:rPr lang="en-US" sz="2300" dirty="0" err="1"/>
              <a:t>DataGrid</a:t>
            </a:r>
            <a:r>
              <a:rPr lang="ar-SA" sz="2300" dirty="0"/>
              <a:t> را نشان می دهد</a:t>
            </a:r>
            <a:r>
              <a:rPr lang="ar-SA" sz="2300" dirty="0" smtClean="0"/>
              <a:t>.</a:t>
            </a:r>
            <a:endParaRPr lang="fa-IR" sz="2300" dirty="0" smtClean="0"/>
          </a:p>
          <a:p>
            <a:pPr algn="r" rtl="1">
              <a:lnSpc>
                <a:spcPct val="210000"/>
              </a:lnSpc>
            </a:pPr>
            <a:r>
              <a:rPr lang="fa-IR" sz="2300" dirty="0" smtClean="0"/>
              <a:t>برای استفاده از </a:t>
            </a:r>
            <a:r>
              <a:rPr lang="en-US" sz="2300" dirty="0" smtClean="0">
                <a:solidFill>
                  <a:srgbClr val="FF0000"/>
                </a:solidFill>
              </a:rPr>
              <a:t>ado.net</a:t>
            </a:r>
            <a:r>
              <a:rPr lang="fa-IR" sz="2300" dirty="0" smtClean="0">
                <a:solidFill>
                  <a:srgbClr val="FF0000"/>
                </a:solidFill>
              </a:rPr>
              <a:t> </a:t>
            </a:r>
            <a:r>
              <a:rPr lang="fa-IR" sz="2300" dirty="0" smtClean="0"/>
              <a:t>از</a:t>
            </a:r>
            <a:r>
              <a:rPr lang="fa-IR" sz="2300" dirty="0" smtClean="0">
                <a:solidFill>
                  <a:srgbClr val="FF0000"/>
                </a:solidFill>
              </a:rPr>
              <a:t> </a:t>
            </a:r>
            <a:r>
              <a:rPr lang="en-US" sz="2300" dirty="0" smtClean="0">
                <a:solidFill>
                  <a:srgbClr val="FF0000"/>
                </a:solidFill>
              </a:rPr>
              <a:t>using </a:t>
            </a:r>
            <a:r>
              <a:rPr lang="en-US" sz="2300" dirty="0" err="1" smtClean="0">
                <a:solidFill>
                  <a:srgbClr val="FF0000"/>
                </a:solidFill>
              </a:rPr>
              <a:t>system.data</a:t>
            </a:r>
            <a:r>
              <a:rPr lang="fa-IR" sz="2300" dirty="0"/>
              <a:t> </a:t>
            </a:r>
            <a:r>
              <a:rPr lang="fa-IR" sz="2300" dirty="0" smtClean="0"/>
              <a:t>درابتدای  برنامه استفاده می  شود.</a:t>
            </a:r>
          </a:p>
          <a:p>
            <a:pPr algn="r" rtl="1">
              <a:lnSpc>
                <a:spcPct val="210000"/>
              </a:lnSpc>
            </a:pPr>
            <a:r>
              <a:rPr lang="fa-IR" sz="2300" dirty="0" smtClean="0"/>
              <a:t>و برای برقرار ارتباط با بانک اطلاعاتی </a:t>
            </a:r>
            <a:r>
              <a:rPr lang="en-US" sz="2300" dirty="0" err="1" smtClean="0">
                <a:solidFill>
                  <a:srgbClr val="FF0000"/>
                </a:solidFill>
              </a:rPr>
              <a:t>sql</a:t>
            </a:r>
            <a:r>
              <a:rPr lang="en-US" sz="2300" dirty="0" smtClean="0">
                <a:solidFill>
                  <a:srgbClr val="FF0000"/>
                </a:solidFill>
              </a:rPr>
              <a:t> server</a:t>
            </a:r>
            <a:r>
              <a:rPr lang="fa-IR" sz="2300" dirty="0" smtClean="0">
                <a:solidFill>
                  <a:srgbClr val="FF0000"/>
                </a:solidFill>
              </a:rPr>
              <a:t> </a:t>
            </a:r>
            <a:r>
              <a:rPr lang="fa-IR" sz="2300" dirty="0" smtClean="0"/>
              <a:t>از  دستور </a:t>
            </a:r>
            <a:r>
              <a:rPr lang="en-US" sz="2300" dirty="0" smtClean="0">
                <a:solidFill>
                  <a:srgbClr val="FF0000"/>
                </a:solidFill>
              </a:rPr>
              <a:t>using </a:t>
            </a:r>
            <a:r>
              <a:rPr lang="en-US" sz="2300" dirty="0" err="1" smtClean="0">
                <a:solidFill>
                  <a:srgbClr val="FF0000"/>
                </a:solidFill>
              </a:rPr>
              <a:t>system.dataclient</a:t>
            </a:r>
            <a:r>
              <a:rPr lang="fa-IR" sz="2300" dirty="0" smtClean="0">
                <a:solidFill>
                  <a:srgbClr val="FF0000"/>
                </a:solidFill>
              </a:rPr>
              <a:t> </a:t>
            </a:r>
            <a:r>
              <a:rPr lang="ar-SA" sz="2300" dirty="0" smtClean="0">
                <a:solidFill>
                  <a:srgbClr val="FF0000"/>
                </a:solidFill>
              </a:rPr>
              <a:t> </a:t>
            </a:r>
            <a:endParaRPr lang="fa-IR" sz="2300" dirty="0" smtClean="0">
              <a:solidFill>
                <a:srgbClr val="FF0000"/>
              </a:solidFill>
            </a:endParaRPr>
          </a:p>
          <a:p>
            <a:pPr algn="r" rtl="1"/>
            <a:r>
              <a:rPr lang="fa-IR" dirty="0" smtClean="0"/>
              <a:t>استفاده می  شود .</a:t>
            </a:r>
            <a:endParaRPr lang="en-US" dirty="0" smtClean="0"/>
          </a:p>
          <a:p>
            <a:endParaRPr lang="en-US" dirty="0"/>
          </a:p>
          <a:p>
            <a:endParaRPr lang="en-US" dirty="0" smtClean="0"/>
          </a:p>
          <a:p>
            <a:endParaRPr lang="en-US" dirty="0"/>
          </a:p>
          <a:p>
            <a:endParaRPr lang="en-US" dirty="0" smtClean="0"/>
          </a:p>
          <a:p>
            <a:pPr algn="r"/>
            <a:endParaRPr lang="en-US" dirty="0"/>
          </a:p>
        </p:txBody>
      </p:sp>
    </p:spTree>
    <p:extLst>
      <p:ext uri="{BB962C8B-B14F-4D97-AF65-F5344CB8AC3E}">
        <p14:creationId xmlns:p14="http://schemas.microsoft.com/office/powerpoint/2010/main" val="355191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889000"/>
            <a:ext cx="10363200" cy="4902200"/>
          </a:xfrm>
        </p:spPr>
        <p:txBody>
          <a:bodyPr/>
          <a:lstStyle/>
          <a:p>
            <a:pPr algn="r" rtl="1"/>
            <a:endParaRPr lang="en-US" dirty="0"/>
          </a:p>
          <a:p>
            <a:endParaRPr lang="en-US" dirty="0" smtClean="0"/>
          </a:p>
          <a:p>
            <a:endParaRPr lang="en-US" dirty="0"/>
          </a:p>
          <a:p>
            <a:endParaRPr lang="en-US" dirty="0" smtClean="0"/>
          </a:p>
          <a:p>
            <a:endParaRPr lang="en-US" dirty="0"/>
          </a:p>
          <a:p>
            <a:endParaRPr lang="en-US" dirty="0" smtClean="0"/>
          </a:p>
          <a:p>
            <a:pPr algn="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396" y="124691"/>
            <a:ext cx="5228705" cy="6633556"/>
          </a:xfrm>
          <a:prstGeom prst="rect">
            <a:avLst/>
          </a:prstGeom>
        </p:spPr>
      </p:pic>
    </p:spTree>
    <p:extLst>
      <p:ext uri="{BB962C8B-B14F-4D97-AF65-F5344CB8AC3E}">
        <p14:creationId xmlns:p14="http://schemas.microsoft.com/office/powerpoint/2010/main" val="423916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872836" y="606829"/>
            <a:ext cx="10363200" cy="5433753"/>
          </a:xfrm>
        </p:spPr>
        <p:txBody>
          <a:bodyPr/>
          <a:lstStyle/>
          <a:p>
            <a:pPr algn="r" rtl="1"/>
            <a:endParaRPr lang="en-US" dirty="0"/>
          </a:p>
          <a:p>
            <a:endParaRPr lang="en-US" dirty="0" smtClean="0"/>
          </a:p>
          <a:p>
            <a:endParaRPr lang="en-US" dirty="0"/>
          </a:p>
          <a:p>
            <a:endParaRPr lang="en-US" dirty="0" smtClean="0"/>
          </a:p>
          <a:p>
            <a:endParaRPr lang="en-US" dirty="0"/>
          </a:p>
          <a:p>
            <a:endParaRPr lang="en-US" dirty="0" smtClean="0"/>
          </a:p>
          <a:p>
            <a:pPr algn="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204" y="131617"/>
            <a:ext cx="6442363" cy="6384175"/>
          </a:xfrm>
          <a:prstGeom prst="rect">
            <a:avLst/>
          </a:prstGeom>
        </p:spPr>
      </p:pic>
    </p:spTree>
    <p:extLst>
      <p:ext uri="{BB962C8B-B14F-4D97-AF65-F5344CB8AC3E}">
        <p14:creationId xmlns:p14="http://schemas.microsoft.com/office/powerpoint/2010/main" val="220724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04283" y="473294"/>
            <a:ext cx="9291484" cy="5101338"/>
          </a:xfrm>
        </p:spPr>
        <p:txBody>
          <a:bodyPr>
            <a:normAutofit fontScale="47500" lnSpcReduction="20000"/>
          </a:bodyPr>
          <a:lstStyle/>
          <a:p>
            <a:pPr algn="ctr"/>
            <a:endParaRPr lang="fa-IR" dirty="0" smtClean="0">
              <a:solidFill>
                <a:srgbClr val="0EF229"/>
              </a:solidFill>
            </a:endParaRPr>
          </a:p>
          <a:p>
            <a:pPr marL="0" indent="0" algn="ctr" rtl="1">
              <a:lnSpc>
                <a:spcPct val="170000"/>
              </a:lnSpc>
              <a:buNone/>
            </a:pPr>
            <a:r>
              <a:rPr lang="fa-IR" sz="16000" b="1" cap="none" dirty="0" smtClean="0">
                <a:ln w="12700" cmpd="sng">
                  <a:solidFill>
                    <a:schemeClr val="accent4"/>
                  </a:solidFill>
                  <a:prstDash val="solid"/>
                </a:ln>
                <a:solidFill>
                  <a:srgbClr val="0EF229"/>
                </a:solidFill>
                <a:latin typeface="Symbol" panose="05050102010706020507" pitchFamily="18" charset="2"/>
                <a:cs typeface="Tahoma" panose="020B0604030504040204" pitchFamily="34" charset="0"/>
              </a:rPr>
              <a:t>سپاس</a:t>
            </a:r>
            <a:r>
              <a:rPr lang="fa-IR" sz="20000" b="1" cap="none" dirty="0" smtClean="0">
                <a:ln w="12700" cmpd="sng">
                  <a:solidFill>
                    <a:schemeClr val="accent4"/>
                  </a:solidFill>
                  <a:prstDash val="solid"/>
                </a:ln>
                <a:solidFill>
                  <a:srgbClr val="0EF229"/>
                </a:solidFill>
                <a:latin typeface="Iran nastalig"/>
                <a:cs typeface="Tahoma" panose="020B0604030504040204" pitchFamily="34" charset="0"/>
              </a:rPr>
              <a:t> </a:t>
            </a:r>
            <a:r>
              <a:rPr lang="fa-IR" sz="11500" b="1" cap="none" dirty="0" smtClean="0">
                <a:ln w="12700" cmpd="sng">
                  <a:solidFill>
                    <a:schemeClr val="accent4"/>
                  </a:solidFill>
                  <a:prstDash val="solid"/>
                </a:ln>
                <a:solidFill>
                  <a:srgbClr val="0EF229"/>
                </a:solidFill>
                <a:latin typeface="Iran nastalig"/>
                <a:cs typeface="Tahoma" panose="020B0604030504040204" pitchFamily="34" charset="0"/>
              </a:rPr>
              <a:t>                                        </a:t>
            </a:r>
            <a:r>
              <a:rPr lang="fa-IR" sz="9600" b="1" cap="none" dirty="0" smtClean="0">
                <a:ln w="12700" cmpd="sng">
                  <a:solidFill>
                    <a:schemeClr val="accent4"/>
                  </a:solidFill>
                  <a:prstDash val="solid"/>
                </a:ln>
                <a:solidFill>
                  <a:srgbClr val="0EF229"/>
                </a:solidFill>
                <a:latin typeface="Iran nastalig"/>
                <a:cs typeface="Tahoma" panose="020B0604030504040204" pitchFamily="34" charset="0"/>
              </a:rPr>
              <a:t>از</a:t>
            </a:r>
            <a:endParaRPr lang="en-US" sz="9600" b="1" cap="none" dirty="0" smtClean="0">
              <a:ln w="12700" cmpd="sng">
                <a:solidFill>
                  <a:schemeClr val="accent4"/>
                </a:solidFill>
                <a:prstDash val="solid"/>
              </a:ln>
              <a:solidFill>
                <a:srgbClr val="0EF229"/>
              </a:solidFill>
              <a:latin typeface="Iran nastalig"/>
              <a:cs typeface="Tahoma" panose="020B0604030504040204" pitchFamily="34" charset="0"/>
            </a:endParaRPr>
          </a:p>
          <a:p>
            <a:pPr marL="0" indent="0" algn="ctr" rtl="1">
              <a:buNone/>
            </a:pPr>
            <a:r>
              <a:rPr lang="fa-IR" sz="16000" b="1" cap="none" dirty="0" smtClean="0">
                <a:ln w="12700" cmpd="sng">
                  <a:solidFill>
                    <a:schemeClr val="accent4"/>
                  </a:solidFill>
                  <a:prstDash val="solid"/>
                </a:ln>
                <a:solidFill>
                  <a:srgbClr val="0EF229"/>
                </a:solidFill>
                <a:latin typeface="Iran nastalig"/>
                <a:cs typeface="Tahoma" panose="020B0604030504040204" pitchFamily="34" charset="0"/>
              </a:rPr>
              <a:t>توجه شما</a:t>
            </a:r>
            <a:endParaRPr lang="en-US" sz="16000" b="1" cap="none" dirty="0">
              <a:ln w="12700" cmpd="sng">
                <a:solidFill>
                  <a:schemeClr val="accent4"/>
                </a:solidFill>
                <a:prstDash val="solid"/>
              </a:ln>
              <a:solidFill>
                <a:srgbClr val="0EF229"/>
              </a:solidFill>
              <a:latin typeface="Iran nastalig"/>
              <a:cs typeface="Tahoma" panose="020B0604030504040204" pitchFamily="34" charset="0"/>
            </a:endParaRPr>
          </a:p>
        </p:txBody>
      </p:sp>
    </p:spTree>
    <p:extLst>
      <p:ext uri="{BB962C8B-B14F-4D97-AF65-F5344CB8AC3E}">
        <p14:creationId xmlns:p14="http://schemas.microsoft.com/office/powerpoint/2010/main" val="118933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72342"/>
            <a:ext cx="10363826" cy="4718857"/>
          </a:xfrm>
        </p:spPr>
        <p:txBody>
          <a:bodyPr>
            <a:normAutofit fontScale="25000" lnSpcReduction="20000"/>
          </a:bodyPr>
          <a:lstStyle/>
          <a:p>
            <a:pPr algn="r">
              <a:lnSpc>
                <a:spcPct val="200000"/>
              </a:lnSpc>
            </a:pPr>
            <a:r>
              <a:rPr lang="fa-IR" sz="6400" b="1" dirty="0" smtClean="0"/>
              <a:t>تاریخچه پایگاه داده </a:t>
            </a:r>
          </a:p>
          <a:p>
            <a:pPr algn="r">
              <a:lnSpc>
                <a:spcPct val="200000"/>
              </a:lnSpc>
            </a:pPr>
            <a:r>
              <a:rPr lang="fa-IR" sz="6400" dirty="0" smtClean="0"/>
              <a:t>مفهوم </a:t>
            </a:r>
            <a:r>
              <a:rPr lang="fa-IR" sz="6400" dirty="0"/>
              <a:t>پایگاه داده از دههٔ ۱۹۶۰ برای کاهش </a:t>
            </a:r>
            <a:r>
              <a:rPr lang="fa-IR" sz="6400" dirty="0" smtClean="0"/>
              <a:t>مشکلات در </a:t>
            </a:r>
            <a:r>
              <a:rPr lang="fa-IR" sz="6400" dirty="0"/>
              <a:t>طراحی، ساخت، و نگهداشت </a:t>
            </a:r>
            <a:r>
              <a:rPr lang="fa-IR" sz="6400" dirty="0">
                <a:hlinkClick r:id="rId2" tooltip="سامانه‌های اطلاعاتی"/>
              </a:rPr>
              <a:t>سسیستم‌های اطلاعاتی</a:t>
            </a:r>
            <a:r>
              <a:rPr lang="fa-IR" sz="6400" dirty="0"/>
              <a:t> (معمولاً با تعداد زیادی کاربرِ نهایی همزمان، و با تعداد زیادی دادهٔ مختلف) ایجاد شده‌است. این مفهوم به همراه مفهوم سیستم‌های مدیریت پایگاه داده که دستکاری مؤثر و کارا به پایگاه داده‌ها را ممکن </a:t>
            </a:r>
            <a:r>
              <a:rPr lang="fa-IR" sz="6400" dirty="0" smtClean="0"/>
              <a:t>می‌کند مطرح ورشد کرده‌است.</a:t>
            </a:r>
          </a:p>
          <a:p>
            <a:pPr algn="r">
              <a:lnSpc>
                <a:spcPct val="200000"/>
              </a:lnSpc>
            </a:pPr>
            <a:r>
              <a:rPr lang="fa-IR" sz="6400" dirty="0" smtClean="0"/>
              <a:t> پایگاه‌های داده بر اساس نوع محتویات داده ویا منطقه کاربرد و جنبه های فنی مثل نوع رابط  طبقه بندی می شوند، مانند: کتابشناسی، سند متن، اشیاء آماری، یا چند رسانه‌ای. </a:t>
            </a:r>
          </a:p>
          <a:p>
            <a:pPr algn="r">
              <a:lnSpc>
                <a:spcPct val="200000"/>
              </a:lnSpc>
            </a:pPr>
            <a:r>
              <a:rPr lang="ar-SA" sz="6600" dirty="0"/>
              <a:t>اس کیو ال سرور </a:t>
            </a:r>
            <a:r>
              <a:rPr lang="ar-SA" sz="6600" dirty="0" smtClean="0"/>
              <a:t>یک </a:t>
            </a:r>
            <a:r>
              <a:rPr lang="ar-SA" sz="6600" dirty="0"/>
              <a:t>سیستم مدیریت کامل</a:t>
            </a:r>
            <a:r>
              <a:rPr lang="fa-IR" sz="6600" dirty="0"/>
              <a:t> و مجموعه ی ساختارمند منظم</a:t>
            </a:r>
            <a:r>
              <a:rPr lang="ar-SA" sz="6600" dirty="0"/>
              <a:t> است</a:t>
            </a:r>
            <a:r>
              <a:rPr lang="fa-IR" sz="6600" dirty="0"/>
              <a:t>. </a:t>
            </a:r>
            <a:r>
              <a:rPr lang="ar-SA" sz="6600" dirty="0"/>
              <a:t>اس کیو ال، زبانی است</a:t>
            </a:r>
            <a:r>
              <a:rPr lang="fa-IR" sz="6600" dirty="0"/>
              <a:t> </a:t>
            </a:r>
            <a:r>
              <a:rPr lang="ar-SA" sz="6600" dirty="0"/>
              <a:t>برای مدیریت و اداره کردن سرور </a:t>
            </a:r>
            <a:r>
              <a:rPr lang="fa-IR" sz="6600" dirty="0"/>
              <a:t>پایگاه داده است.</a:t>
            </a:r>
            <a:endParaRPr lang="fa-IR" sz="6400" dirty="0" smtClean="0"/>
          </a:p>
          <a:p>
            <a:pPr algn="r">
              <a:lnSpc>
                <a:spcPct val="200000"/>
              </a:lnSpc>
            </a:pPr>
            <a:r>
              <a:rPr lang="fa-IR" sz="6400" dirty="0"/>
              <a:t> </a:t>
            </a:r>
            <a:r>
              <a:rPr lang="fa-IR" sz="6400" dirty="0" smtClean="0"/>
              <a:t>مدل‌های پایگاه های داده‌ای مختلفی </a:t>
            </a:r>
            <a:r>
              <a:rPr lang="fa-IR" sz="6400" dirty="0"/>
              <a:t>وجود </a:t>
            </a:r>
            <a:r>
              <a:rPr lang="fa-IR" sz="6400" dirty="0" smtClean="0"/>
              <a:t>دارد مدل  شبکه ایی یا سلسه مراتبی ، که رابطه ایی(رابطه - موجودیت ها ) اساس کارسامانه مدیریت پایگاه های داده ایی امروزی می باشد.</a:t>
            </a:r>
            <a:endParaRPr lang="en-US" sz="6400" dirty="0"/>
          </a:p>
        </p:txBody>
      </p:sp>
    </p:spTree>
    <p:extLst>
      <p:ext uri="{BB962C8B-B14F-4D97-AF65-F5344CB8AC3E}">
        <p14:creationId xmlns:p14="http://schemas.microsoft.com/office/powerpoint/2010/main" val="74719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3"/>
          </p:nvPr>
        </p:nvSpPr>
        <p:spPr>
          <a:xfrm>
            <a:off x="914400" y="639763"/>
            <a:ext cx="10363200" cy="5528281"/>
          </a:xfrm>
        </p:spPr>
        <p:txBody>
          <a:bodyPr>
            <a:noAutofit/>
          </a:bodyPr>
          <a:lstStyle/>
          <a:p>
            <a:pPr algn="r">
              <a:lnSpc>
                <a:spcPct val="200000"/>
              </a:lnSpc>
            </a:pPr>
            <a:r>
              <a:rPr lang="en-US" sz="1400" b="1" dirty="0" smtClean="0">
                <a:solidFill>
                  <a:srgbClr val="131FBD"/>
                </a:solidFill>
              </a:rPr>
              <a:t>Microsoft </a:t>
            </a:r>
            <a:r>
              <a:rPr lang="en-US" sz="1400" b="1" dirty="0">
                <a:solidFill>
                  <a:srgbClr val="131FBD"/>
                </a:solidFill>
              </a:rPr>
              <a:t>SQL</a:t>
            </a:r>
            <a:r>
              <a:rPr lang="fa-IR" sz="1400" b="1" dirty="0">
                <a:solidFill>
                  <a:srgbClr val="131FBD"/>
                </a:solidFill>
              </a:rPr>
              <a:t> </a:t>
            </a:r>
            <a:r>
              <a:rPr lang="en-US" sz="1400" b="1" dirty="0">
                <a:solidFill>
                  <a:srgbClr val="131FBD"/>
                </a:solidFill>
              </a:rPr>
              <a:t>server  </a:t>
            </a:r>
            <a:r>
              <a:rPr lang="fa-IR" sz="1400" b="1" dirty="0">
                <a:solidFill>
                  <a:srgbClr val="131FBD"/>
                </a:solidFill>
              </a:rPr>
              <a:t>   </a:t>
            </a:r>
          </a:p>
          <a:p>
            <a:pPr algn="r">
              <a:lnSpc>
                <a:spcPct val="200000"/>
              </a:lnSpc>
            </a:pPr>
            <a:r>
              <a:rPr lang="ar-SA" sz="1400" b="1" dirty="0"/>
              <a:t>اس. کیو. ال سرور</a:t>
            </a:r>
            <a:r>
              <a:rPr lang="ar-SA" sz="1400" dirty="0"/>
              <a:t> یا </a:t>
            </a:r>
            <a:r>
              <a:rPr lang="ar-SA" sz="1400" b="1" dirty="0"/>
              <a:t>مایکروسافت سی‌ک</a:t>
            </a:r>
            <a:r>
              <a:rPr lang="fa-IR" sz="1400" b="1" dirty="0"/>
              <a:t>ی</a:t>
            </a:r>
            <a:r>
              <a:rPr lang="ar-SA" sz="1400" b="1" dirty="0"/>
              <a:t>ول سرور</a:t>
            </a:r>
            <a:r>
              <a:rPr lang="ar-SA" sz="1400" dirty="0"/>
              <a:t>  </a:t>
            </a:r>
            <a:r>
              <a:rPr lang="ar-SA" sz="1400" b="1" dirty="0"/>
              <a:t>نرم‌افزار </a:t>
            </a:r>
            <a:r>
              <a:rPr lang="ar-SA" sz="1400" b="1" dirty="0">
                <a:hlinkClick r:id="rId2"/>
              </a:rPr>
              <a:t>سیستم مدیریت بانک‌های اطلاعاتی رابطه ای</a:t>
            </a:r>
            <a:r>
              <a:rPr lang="fa-IR" sz="1400" b="1" dirty="0"/>
              <a:t> </a:t>
            </a:r>
            <a:r>
              <a:rPr lang="ar-SA" sz="1400" b="1" dirty="0"/>
              <a:t>است که توسط شرکت </a:t>
            </a:r>
            <a:r>
              <a:rPr lang="ar-SA" sz="1400" b="1" dirty="0">
                <a:hlinkClick r:id="rId3" tooltip="مایکروسافت"/>
              </a:rPr>
              <a:t>مایکروسافت</a:t>
            </a:r>
            <a:r>
              <a:rPr lang="fa-IR" sz="1400" b="1" dirty="0"/>
              <a:t> </a:t>
            </a:r>
            <a:r>
              <a:rPr lang="ar-SA" sz="1400" b="1" dirty="0"/>
              <a:t>ساخته شده‌است. </a:t>
            </a:r>
            <a:r>
              <a:rPr lang="fa-IR" sz="1400" b="1" dirty="0"/>
              <a:t>  </a:t>
            </a:r>
            <a:r>
              <a:rPr lang="en-US" sz="1400" dirty="0" err="1"/>
              <a:t>sql</a:t>
            </a:r>
            <a:r>
              <a:rPr lang="ar-SA" sz="1400" dirty="0"/>
              <a:t>سرور،</a:t>
            </a:r>
            <a:r>
              <a:rPr lang="fa-IR" sz="1400" dirty="0"/>
              <a:t> </a:t>
            </a:r>
            <a:r>
              <a:rPr lang="ar-SA" sz="1400" dirty="0"/>
              <a:t>یک محصول نرم افزاری که </a:t>
            </a:r>
            <a:r>
              <a:rPr lang="fa-IR" sz="1400" dirty="0"/>
              <a:t>مجموعه یکپارچه از  داده هاست</a:t>
            </a:r>
            <a:r>
              <a:rPr lang="ar-SA" sz="1400" dirty="0"/>
              <a:t> </a:t>
            </a:r>
            <a:r>
              <a:rPr lang="fa-IR" sz="1400" dirty="0"/>
              <a:t> و</a:t>
            </a:r>
            <a:r>
              <a:rPr lang="ar-SA" sz="1400" dirty="0"/>
              <a:t>عملکرد اصلی اش ذخیره‌سازی و بازیابی اطلاعات با توجه به درخواست سای</a:t>
            </a:r>
            <a:r>
              <a:rPr lang="fa-IR" sz="1400" dirty="0"/>
              <a:t>ر</a:t>
            </a:r>
            <a:r>
              <a:rPr lang="ar-SA" sz="1400" dirty="0"/>
              <a:t>برنامه‌ها می‌باشد</a:t>
            </a:r>
            <a:r>
              <a:rPr lang="fa-IR" sz="1400" dirty="0"/>
              <a:t> و نیز </a:t>
            </a:r>
            <a:r>
              <a:rPr lang="ar-SA" sz="1400" dirty="0"/>
              <a:t>استفاده از </a:t>
            </a:r>
            <a:r>
              <a:rPr lang="en-US" sz="1400" dirty="0"/>
              <a:t>SQL</a:t>
            </a:r>
            <a:r>
              <a:rPr lang="ar-SA" sz="1400" dirty="0"/>
              <a:t> برای دستکاری و به دست آوردن اطلاعات مفید از پایگاه داده</a:t>
            </a:r>
            <a:r>
              <a:rPr lang="fa-IR" sz="1400" dirty="0"/>
              <a:t> است</a:t>
            </a:r>
            <a:r>
              <a:rPr lang="ar-SA" sz="1400" dirty="0"/>
              <a:t>. - که ممکن است بر روی همان کامپیوتر یا یک کامپیوتر دیگر در یک شبکه (از جمله اینترنت) اجرا شو</a:t>
            </a:r>
            <a:r>
              <a:rPr lang="fa-IR" sz="1400" dirty="0"/>
              <a:t>د</a:t>
            </a:r>
            <a:r>
              <a:rPr lang="fa-IR" sz="1400" dirty="0" smtClean="0"/>
              <a:t>.</a:t>
            </a:r>
          </a:p>
          <a:p>
            <a:pPr algn="r" rtl="1">
              <a:lnSpc>
                <a:spcPct val="200000"/>
              </a:lnSpc>
            </a:pPr>
            <a:r>
              <a:rPr lang="fa-IR" sz="1400" dirty="0"/>
              <a:t> مدل رابطه ایی ، مجموعه ای ازداده ها در آرايه های دو بعدی است که جداول </a:t>
            </a:r>
            <a:r>
              <a:rPr lang="en-US" sz="1400" dirty="0"/>
              <a:t>table </a:t>
            </a:r>
            <a:r>
              <a:rPr lang="fa-IR" sz="1400" dirty="0"/>
              <a:t> يا رابطه </a:t>
            </a:r>
            <a:r>
              <a:rPr lang="en-US" sz="1400" dirty="0"/>
              <a:t>relation </a:t>
            </a:r>
            <a:r>
              <a:rPr lang="fa-IR" sz="1400" dirty="0"/>
              <a:t>  ناميده می شوند. </a:t>
            </a:r>
          </a:p>
          <a:p>
            <a:pPr algn="r" rtl="1">
              <a:lnSpc>
                <a:spcPct val="200000"/>
              </a:lnSpc>
            </a:pPr>
            <a:r>
              <a:rPr lang="fa-IR" sz="1400" dirty="0" smtClean="0"/>
              <a:t> ا</a:t>
            </a:r>
            <a:r>
              <a:rPr lang="ar-SA" sz="1400" dirty="0" smtClean="0"/>
              <a:t>طلاعات </a:t>
            </a:r>
            <a:r>
              <a:rPr lang="ar-SA" sz="1400" dirty="0"/>
              <a:t>در پایگاه داده‌های رابطه ای ذخیره </a:t>
            </a:r>
            <a:r>
              <a:rPr lang="fa-IR" sz="1400" dirty="0" smtClean="0"/>
              <a:t>شده و داده </a:t>
            </a:r>
            <a:r>
              <a:rPr lang="fa-IR" sz="1400" dirty="0"/>
              <a:t>ها و ارتباطات بين آنها را به صورت مجموعه ای از جداول نمايش می </a:t>
            </a:r>
            <a:r>
              <a:rPr lang="fa-IR" sz="1400" dirty="0" smtClean="0"/>
              <a:t>دهد.</a:t>
            </a:r>
          </a:p>
          <a:p>
            <a:pPr algn="r" rtl="1">
              <a:lnSpc>
                <a:spcPct val="200000"/>
              </a:lnSpc>
            </a:pPr>
            <a:r>
              <a:rPr lang="fa-IR" sz="1400" dirty="0"/>
              <a:t>هر جدول (یا رابطه) داده ها را به صورت سطر ها(رکورد) و ستون ها(فیلد) شکل می دهد. هر سطر شامل یک نمونه منحصر بفرد داده و مربوط به یک نمونه موجودیت است. ستون ها صفات خاصه آن موجودیت ، فیلد را بیان می کنند..</a:t>
            </a:r>
          </a:p>
          <a:p>
            <a:pPr algn="r" rtl="1">
              <a:lnSpc>
                <a:spcPct val="200000"/>
              </a:lnSpc>
            </a:pPr>
            <a:r>
              <a:rPr lang="fa-IR" sz="1400" dirty="0" smtClean="0"/>
              <a:t>بعبارتی دیگر:  </a:t>
            </a:r>
            <a:r>
              <a:rPr lang="en-US" sz="1400" dirty="0" smtClean="0"/>
              <a:t>Structured </a:t>
            </a:r>
            <a:r>
              <a:rPr lang="en-US" sz="1400" dirty="0"/>
              <a:t>Query </a:t>
            </a:r>
            <a:r>
              <a:rPr lang="en-US" sz="1400" dirty="0" smtClean="0"/>
              <a:t>Language</a:t>
            </a:r>
            <a:r>
              <a:rPr lang="fa-IR" sz="1400" dirty="0" smtClean="0"/>
              <a:t> ؛ یا  </a:t>
            </a:r>
            <a:r>
              <a:rPr lang="en-US" sz="1400" dirty="0" err="1" smtClean="0"/>
              <a:t>sql</a:t>
            </a:r>
            <a:r>
              <a:rPr lang="fa-IR" sz="1400" dirty="0" smtClean="0"/>
              <a:t>  </a:t>
            </a:r>
            <a:r>
              <a:rPr lang="ar-SA" sz="1400" dirty="0" smtClean="0"/>
              <a:t>(</a:t>
            </a:r>
            <a:r>
              <a:rPr lang="ar-SA" sz="1400" dirty="0"/>
              <a:t>زبان ساختارمند کوئری ها) است. </a:t>
            </a:r>
            <a:endParaRPr lang="fa-IR" sz="1400" dirty="0" smtClean="0"/>
          </a:p>
        </p:txBody>
      </p:sp>
    </p:spTree>
    <p:extLst>
      <p:ext uri="{BB962C8B-B14F-4D97-AF65-F5344CB8AC3E}">
        <p14:creationId xmlns:p14="http://schemas.microsoft.com/office/powerpoint/2010/main" val="136577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89083" y="1080654"/>
            <a:ext cx="10363826" cy="4588626"/>
          </a:xfrm>
        </p:spPr>
        <p:txBody>
          <a:bodyPr>
            <a:noAutofit/>
          </a:bodyPr>
          <a:lstStyle/>
          <a:p>
            <a:pPr algn="r" rtl="1">
              <a:lnSpc>
                <a:spcPct val="200000"/>
              </a:lnSpc>
            </a:pPr>
            <a:r>
              <a:rPr lang="fa-IR" sz="1600" b="1" dirty="0" smtClean="0">
                <a:latin typeface="B titr"/>
              </a:rPr>
              <a:t>با استفاده از </a:t>
            </a:r>
            <a:r>
              <a:rPr lang="ar-SA" sz="1600" b="1" dirty="0" smtClean="0">
                <a:latin typeface="B titr"/>
              </a:rPr>
              <a:t>بانک </a:t>
            </a:r>
            <a:r>
              <a:rPr lang="ar-SA" sz="1600" b="1" dirty="0">
                <a:latin typeface="B titr"/>
              </a:rPr>
              <a:t>اطلاعاتي</a:t>
            </a:r>
            <a:r>
              <a:rPr lang="en-US" sz="1600" b="1" dirty="0">
                <a:latin typeface="B titr"/>
              </a:rPr>
              <a:t>SQL Server </a:t>
            </a:r>
            <a:r>
              <a:rPr lang="fa-IR" sz="1600" b="1" dirty="0" smtClean="0">
                <a:latin typeface="B titr"/>
              </a:rPr>
              <a:t>، </a:t>
            </a:r>
            <a:r>
              <a:rPr lang="ar-SA" sz="1600" b="1" dirty="0" smtClean="0">
                <a:latin typeface="B titr"/>
              </a:rPr>
              <a:t>در </a:t>
            </a:r>
            <a:r>
              <a:rPr lang="ar-SA" sz="1600" b="1" dirty="0">
                <a:latin typeface="B titr"/>
              </a:rPr>
              <a:t>يک</a:t>
            </a:r>
            <a:r>
              <a:rPr lang="en-US" sz="1600" b="1" dirty="0">
                <a:latin typeface="B titr"/>
              </a:rPr>
              <a:t> namespace </a:t>
            </a:r>
            <a:r>
              <a:rPr lang="ar-SA" sz="1600" b="1" dirty="0">
                <a:latin typeface="B titr"/>
              </a:rPr>
              <a:t>به نام</a:t>
            </a:r>
            <a:r>
              <a:rPr lang="en-US" sz="1600" b="1" dirty="0">
                <a:latin typeface="B titr"/>
              </a:rPr>
              <a:t> </a:t>
            </a:r>
            <a:r>
              <a:rPr lang="en-US" sz="1600" b="1" dirty="0" err="1">
                <a:latin typeface="B titr"/>
              </a:rPr>
              <a:t>System.Data.SqlClient</a:t>
            </a:r>
            <a:r>
              <a:rPr lang="en-US" sz="1600" b="1" dirty="0">
                <a:latin typeface="B titr"/>
              </a:rPr>
              <a:t> </a:t>
            </a:r>
            <a:r>
              <a:rPr lang="ar-SA" sz="1600" b="1" dirty="0">
                <a:latin typeface="B titr"/>
              </a:rPr>
              <a:t>يک کلاس به نام</a:t>
            </a:r>
            <a:r>
              <a:rPr lang="en-US" sz="1600" b="1" dirty="0">
                <a:latin typeface="B titr"/>
              </a:rPr>
              <a:t> </a:t>
            </a:r>
            <a:r>
              <a:rPr lang="en-US" sz="1800" b="1" dirty="0" err="1">
                <a:solidFill>
                  <a:srgbClr val="FF0000"/>
                </a:solidFill>
                <a:latin typeface="B titr"/>
              </a:rPr>
              <a:t>SqlConnection</a:t>
            </a:r>
            <a:r>
              <a:rPr lang="en-US" sz="1800" b="1" dirty="0">
                <a:solidFill>
                  <a:srgbClr val="FF0000"/>
                </a:solidFill>
                <a:latin typeface="B titr"/>
              </a:rPr>
              <a:t> </a:t>
            </a:r>
            <a:r>
              <a:rPr lang="fa-IR" sz="1800" b="1" dirty="0" smtClean="0">
                <a:solidFill>
                  <a:srgbClr val="FF0000"/>
                </a:solidFill>
                <a:latin typeface="B titr"/>
              </a:rPr>
              <a:t> </a:t>
            </a:r>
            <a:r>
              <a:rPr lang="fa-IR" sz="1600" b="1" dirty="0" smtClean="0">
                <a:latin typeface="B titr"/>
              </a:rPr>
              <a:t>ایجاد کرده که می توانیم</a:t>
            </a:r>
            <a:r>
              <a:rPr lang="ar-SA" sz="1600" b="1" dirty="0" smtClean="0">
                <a:latin typeface="B titr"/>
              </a:rPr>
              <a:t> </a:t>
            </a:r>
            <a:r>
              <a:rPr lang="ar-SA" sz="1600" b="1" dirty="0">
                <a:latin typeface="B titr"/>
              </a:rPr>
              <a:t>با استفاده از آن ارتباط با بانک اطلاعاتي را </a:t>
            </a:r>
            <a:r>
              <a:rPr lang="ar-SA" sz="1600" b="1" dirty="0" smtClean="0">
                <a:latin typeface="B titr"/>
              </a:rPr>
              <a:t>برقرار</a:t>
            </a:r>
            <a:r>
              <a:rPr lang="fa-IR" sz="1600" b="1" dirty="0" smtClean="0">
                <a:latin typeface="B titr"/>
              </a:rPr>
              <a:t> نماییم</a:t>
            </a:r>
            <a:r>
              <a:rPr lang="ar-SA" sz="1600" b="1" dirty="0" smtClean="0">
                <a:latin typeface="B titr"/>
              </a:rPr>
              <a:t>.</a:t>
            </a:r>
            <a:endParaRPr lang="fa-IR" sz="1600" b="1" dirty="0" smtClean="0">
              <a:latin typeface="B titr"/>
            </a:endParaRPr>
          </a:p>
          <a:p>
            <a:pPr algn="r" rtl="1">
              <a:lnSpc>
                <a:spcPct val="200000"/>
              </a:lnSpc>
            </a:pPr>
            <a:r>
              <a:rPr lang="ar-SA" sz="1600" b="1" dirty="0"/>
              <a:t>در</a:t>
            </a:r>
            <a:r>
              <a:rPr lang="en-US" sz="1600" b="1" dirty="0"/>
              <a:t> Visual </a:t>
            </a:r>
            <a:r>
              <a:rPr lang="en-US" sz="1600" b="1" dirty="0" err="1"/>
              <a:t>Studio.Net</a:t>
            </a:r>
            <a:r>
              <a:rPr lang="en-US" sz="1600" b="1" dirty="0"/>
              <a:t> </a:t>
            </a:r>
            <a:r>
              <a:rPr lang="ar-SA" sz="1600" b="1" dirty="0"/>
              <a:t>براي اتصال به يک پايگاه داده از تکنولوژي</a:t>
            </a:r>
            <a:r>
              <a:rPr lang="en-US" sz="1600" b="1" dirty="0"/>
              <a:t> </a:t>
            </a:r>
            <a:r>
              <a:rPr lang="en-US" sz="1600" b="1" dirty="0" err="1">
                <a:solidFill>
                  <a:srgbClr val="FF0000"/>
                </a:solidFill>
              </a:rPr>
              <a:t>ADO.Net</a:t>
            </a:r>
            <a:r>
              <a:rPr lang="en-US" sz="1600" b="1" dirty="0"/>
              <a:t> </a:t>
            </a:r>
            <a:r>
              <a:rPr lang="ar-SA" sz="1600" b="1" dirty="0"/>
              <a:t>استفاده مي‌شود. با استفاده از</a:t>
            </a:r>
            <a:r>
              <a:rPr lang="en-US" sz="1600" b="1" dirty="0">
                <a:solidFill>
                  <a:srgbClr val="FF0000"/>
                </a:solidFill>
              </a:rPr>
              <a:t> ADO.NET</a:t>
            </a:r>
            <a:r>
              <a:rPr lang="ar-SA" sz="1600" b="1" dirty="0">
                <a:solidFill>
                  <a:srgbClr val="FF0000"/>
                </a:solidFill>
              </a:rPr>
              <a:t>، </a:t>
            </a:r>
            <a:r>
              <a:rPr lang="ar-SA" sz="1600" b="1" dirty="0"/>
              <a:t>امکان اتصال به منابع داده متفاوت، بازيابي، پردازش و به‌هنگام سازي داده، فراهم مي‌گردد</a:t>
            </a:r>
            <a:r>
              <a:rPr lang="en-US" sz="1600" b="1" dirty="0"/>
              <a:t> . ADO.NET </a:t>
            </a:r>
            <a:r>
              <a:rPr lang="ar-SA" sz="1600" b="1" dirty="0"/>
              <a:t>از</a:t>
            </a:r>
            <a:r>
              <a:rPr lang="en-US" sz="1600" b="1" dirty="0"/>
              <a:t> XML </a:t>
            </a:r>
            <a:r>
              <a:rPr lang="ar-SA" sz="1600" b="1" dirty="0"/>
              <a:t>به منظور انتقال داده بين برنامه‌ها و منابع داده استفاده مي‌نمايد. پس از اتصال به يک بانک اطلاعاتي مي‌توان با استفاده از مجموعه‌اي از اشياء، خصوصيات و متدها، صرفه نظر از نوع بانک اطلاعاتي، عمليات مورد نظر در ارتباط با يک بانک اطلاعاتي را انجام داد</a:t>
            </a:r>
            <a:r>
              <a:rPr lang="en-US" sz="1600" b="1" dirty="0" smtClean="0"/>
              <a:t>.</a:t>
            </a:r>
            <a:r>
              <a:rPr lang="fa-IR" sz="1600" b="1" dirty="0" smtClean="0"/>
              <a:t> </a:t>
            </a:r>
            <a:r>
              <a:rPr lang="en-US" sz="1600" b="1" dirty="0" smtClean="0"/>
              <a:t>Ado.net</a:t>
            </a:r>
            <a:r>
              <a:rPr lang="fa-IR" sz="1600" b="1" dirty="0" smtClean="0"/>
              <a:t> رابط برنامه نویسی و پایگاه داده وبه نوعی تکنولوژی ارتباط با دیتابیس در محیط برنامه نویسی است. برای رفع اشکال شی گرایی که پایگاه داده از  آن حمایت نمی کند استفاده می  شود.</a:t>
            </a:r>
            <a:r>
              <a:rPr lang="en-US" sz="1600" b="1" dirty="0"/>
              <a:t/>
            </a:r>
            <a:br>
              <a:rPr lang="en-US" sz="1600" b="1" dirty="0"/>
            </a:br>
            <a:r>
              <a:rPr lang="en-US" sz="1600" b="1" dirty="0" smtClean="0"/>
              <a:t>Ado.net</a:t>
            </a:r>
            <a:r>
              <a:rPr lang="fa-IR" sz="1600" b="1" smtClean="0"/>
              <a:t> حاوی یکسری کلاس است  که امکان دستیابی به داده و امکان </a:t>
            </a:r>
            <a:r>
              <a:rPr lang="fa-IR" sz="1600" b="1" dirty="0" smtClean="0"/>
              <a:t>ارسال و دریافت اطلاعات را بین برنامه و پایگاه داده با ارسال کوئری از  سطح سورس کد به پایگاه داده و دریافت اطلاعات انجام می دهد.</a:t>
            </a:r>
            <a:endParaRPr lang="en-US" sz="1600" b="1" dirty="0"/>
          </a:p>
        </p:txBody>
      </p:sp>
    </p:spTree>
    <p:extLst>
      <p:ext uri="{BB962C8B-B14F-4D97-AF65-F5344CB8AC3E}">
        <p14:creationId xmlns:p14="http://schemas.microsoft.com/office/powerpoint/2010/main" val="3714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696124"/>
            <a:ext cx="10363200" cy="5095076"/>
          </a:xfrm>
        </p:spPr>
        <p:txBody>
          <a:bodyPr>
            <a:normAutofit fontScale="85000" lnSpcReduction="20000"/>
          </a:bodyPr>
          <a:lstStyle/>
          <a:p>
            <a:pPr algn="r" rtl="1">
              <a:lnSpc>
                <a:spcPct val="160000"/>
              </a:lnSpc>
            </a:pPr>
            <a:r>
              <a:rPr lang="ar-SA" sz="1900" b="1" dirty="0"/>
              <a:t>هنگامي </a:t>
            </a:r>
            <a:r>
              <a:rPr lang="ar-SA" sz="1900" b="1" dirty="0" smtClean="0"/>
              <a:t>که</a:t>
            </a:r>
            <a:r>
              <a:rPr lang="fa-IR" sz="1900" b="1" dirty="0" smtClean="0"/>
              <a:t> بخواهیم </a:t>
            </a:r>
            <a:r>
              <a:rPr lang="ar-SA" sz="1900" b="1" dirty="0" smtClean="0"/>
              <a:t> ارتباط </a:t>
            </a:r>
            <a:r>
              <a:rPr lang="ar-SA" sz="1900" b="1" dirty="0"/>
              <a:t>با بانک‌هاي اطلاعاتي </a:t>
            </a:r>
            <a:r>
              <a:rPr lang="fa-IR" sz="1900" b="1" dirty="0" smtClean="0"/>
              <a:t>داشته باشیم </a:t>
            </a:r>
            <a:r>
              <a:rPr lang="ar-SA" sz="1900" b="1" dirty="0" smtClean="0"/>
              <a:t>اولين </a:t>
            </a:r>
            <a:r>
              <a:rPr lang="ar-SA" sz="1900" b="1" dirty="0"/>
              <a:t>چيزي که نياز داريم،</a:t>
            </a:r>
            <a:r>
              <a:rPr lang="ar-SA" sz="1900" b="1" dirty="0">
                <a:solidFill>
                  <a:srgbClr val="FF0000"/>
                </a:solidFill>
              </a:rPr>
              <a:t> ارتباط </a:t>
            </a:r>
            <a:r>
              <a:rPr lang="ar-SA" sz="1900" b="1" dirty="0"/>
              <a:t>يا همان</a:t>
            </a:r>
            <a:r>
              <a:rPr lang="en-US" sz="1900" b="1" dirty="0"/>
              <a:t> </a:t>
            </a:r>
            <a:r>
              <a:rPr lang="en-US" sz="1900" b="1" dirty="0">
                <a:solidFill>
                  <a:srgbClr val="FF0000"/>
                </a:solidFill>
              </a:rPr>
              <a:t>Connection </a:t>
            </a:r>
            <a:r>
              <a:rPr lang="ar-SA" sz="1900" b="1" dirty="0"/>
              <a:t>به يک بانک اطلاعاتي مي‌باشد. به طور کلي تمامي کلاس‌هاي نوع</a:t>
            </a:r>
            <a:r>
              <a:rPr lang="en-US" sz="1900" b="1" dirty="0"/>
              <a:t> Connection </a:t>
            </a:r>
            <a:r>
              <a:rPr lang="ar-SA" sz="1900" b="1" dirty="0"/>
              <a:t>در</a:t>
            </a:r>
            <a:r>
              <a:rPr lang="en-US" sz="1900" b="1" dirty="0"/>
              <a:t> .NET </a:t>
            </a:r>
            <a:r>
              <a:rPr lang="ar-SA" sz="1900" b="1" dirty="0"/>
              <a:t>از يک</a:t>
            </a:r>
            <a:r>
              <a:rPr lang="en-US" sz="1900" b="1" dirty="0"/>
              <a:t> Interface </a:t>
            </a:r>
            <a:r>
              <a:rPr lang="ar-SA" sz="1900" b="1" dirty="0"/>
              <a:t>به نام</a:t>
            </a:r>
            <a:r>
              <a:rPr lang="en-US" sz="1900" b="1" dirty="0"/>
              <a:t> </a:t>
            </a:r>
            <a:r>
              <a:rPr lang="en-US" sz="1900" b="1" dirty="0" err="1"/>
              <a:t>IDbConnection</a:t>
            </a:r>
            <a:r>
              <a:rPr lang="en-US" sz="1900" b="1" dirty="0"/>
              <a:t> </a:t>
            </a:r>
            <a:r>
              <a:rPr lang="ar-SA" sz="1900" b="1" dirty="0"/>
              <a:t>که در يک</a:t>
            </a:r>
            <a:r>
              <a:rPr lang="en-US" sz="1900" b="1" dirty="0"/>
              <a:t> namespace </a:t>
            </a:r>
            <a:r>
              <a:rPr lang="ar-SA" sz="1900" b="1" dirty="0"/>
              <a:t>به نام</a:t>
            </a:r>
            <a:r>
              <a:rPr lang="en-US" sz="1900" b="1" dirty="0"/>
              <a:t> </a:t>
            </a:r>
            <a:r>
              <a:rPr lang="en-US" sz="1900" b="1" dirty="0" err="1"/>
              <a:t>System.Data</a:t>
            </a:r>
            <a:r>
              <a:rPr lang="en-US" sz="1900" b="1" dirty="0"/>
              <a:t> </a:t>
            </a:r>
            <a:r>
              <a:rPr lang="ar-SA" sz="1900" b="1" dirty="0"/>
              <a:t>وجود دارد استفاده مي‌کنند. در اين</a:t>
            </a:r>
            <a:r>
              <a:rPr lang="en-US" sz="1900" b="1" dirty="0"/>
              <a:t> namespace </a:t>
            </a:r>
            <a:r>
              <a:rPr lang="ar-SA" sz="1900" b="1" dirty="0"/>
              <a:t>تمامي اطلاعات مورد نياز براي ارتباط با بانک‌هاي اطلاعاتي در نظر گرفته شده است</a:t>
            </a:r>
            <a:r>
              <a:rPr lang="en-US" sz="1900" b="1" dirty="0"/>
              <a:t>.</a:t>
            </a:r>
          </a:p>
          <a:p>
            <a:pPr algn="r" rtl="1">
              <a:lnSpc>
                <a:spcPct val="160000"/>
              </a:lnSpc>
            </a:pPr>
            <a:r>
              <a:rPr lang="fa-IR" sz="2100" b="1" dirty="0" smtClean="0"/>
              <a:t>کلید اصلی و کلید خارجی:</a:t>
            </a:r>
          </a:p>
          <a:p>
            <a:pPr algn="r" rtl="1">
              <a:lnSpc>
                <a:spcPct val="160000"/>
              </a:lnSpc>
            </a:pPr>
            <a:r>
              <a:rPr lang="fa-IR" sz="1900" b="1" dirty="0"/>
              <a:t>كلید </a:t>
            </a:r>
            <a:r>
              <a:rPr lang="fa-IR" sz="1900" b="1" dirty="0" smtClean="0"/>
              <a:t>اصلي؛ </a:t>
            </a:r>
            <a:r>
              <a:rPr lang="en-US" sz="1900" b="1" dirty="0" smtClean="0"/>
              <a:t>primary key، </a:t>
            </a:r>
            <a:r>
              <a:rPr lang="fa-IR" sz="1900" b="1" dirty="0"/>
              <a:t>كلید كاندیدی است كه توسط طراح پايگاه داده انتخاب و معرفی می </a:t>
            </a:r>
            <a:r>
              <a:rPr lang="fa-IR" sz="1900" b="1" dirty="0" smtClean="0"/>
              <a:t>شود.وهرجدول </a:t>
            </a:r>
            <a:r>
              <a:rPr lang="fa-IR" sz="1900" b="1" dirty="0"/>
              <a:t>تنها یک کلید اولیه </a:t>
            </a:r>
            <a:r>
              <a:rPr lang="fa-IR" sz="1900" b="1" dirty="0" smtClean="0"/>
              <a:t>دارد.</a:t>
            </a:r>
          </a:p>
          <a:p>
            <a:pPr algn="r" rtl="1">
              <a:lnSpc>
                <a:spcPct val="160000"/>
              </a:lnSpc>
            </a:pPr>
            <a:r>
              <a:rPr lang="ar-SA" sz="1900" b="1" dirty="0" smtClean="0"/>
              <a:t>هنگام </a:t>
            </a:r>
            <a:r>
              <a:rPr lang="ar-SA" sz="1900" b="1" dirty="0"/>
              <a:t>ایجاد یک جدول، کلید های خارجی را مشخص می کنند. کلید خارجی کمک می کند تا حفظ یکپارچگی ارجاع: هر مقدار فیلد کلید خارجی باید در فیلد کلید اصلی جدول دیگر نمایش داده شود. کلیدهای خارجی اطلاعات را از چندین جدول فعال می کنند تا برای اهداف تجزیه و تحلیل مورد استفاده قرار گیرند. </a:t>
            </a:r>
            <a:endParaRPr lang="fa-IR" sz="1900" b="1" dirty="0" smtClean="0"/>
          </a:p>
          <a:p>
            <a:pPr algn="r" rtl="1">
              <a:lnSpc>
                <a:spcPct val="160000"/>
              </a:lnSpc>
            </a:pPr>
            <a:r>
              <a:rPr lang="ar-SA" sz="1900" b="1" dirty="0" smtClean="0"/>
              <a:t>ارتباط </a:t>
            </a:r>
            <a:r>
              <a:rPr lang="ar-SA" sz="1900" b="1" dirty="0"/>
              <a:t>یک به یک بین یک کلید اولیه و کلید خارجی مربوطه وجود دارد. این به این معنی است که مقدار فیلد </a:t>
            </a:r>
            <a:r>
              <a:rPr lang="en-US" sz="1900" b="1" dirty="0" err="1"/>
              <a:t>foreignkey</a:t>
            </a:r>
            <a:r>
              <a:rPr lang="ar-SA" sz="1900" b="1" dirty="0"/>
              <a:t> می تواند چندین بار در جدول خود ظاهر شود، اما باید یک بار به عنوان کلید اولیه جدول دیگری نمایش داده شود</a:t>
            </a:r>
            <a:r>
              <a:rPr lang="ar-SA" sz="1900" b="1" dirty="0" smtClean="0"/>
              <a:t>.</a:t>
            </a:r>
            <a:endParaRPr lang="fa-IR" sz="1900" b="1" dirty="0" smtClean="0"/>
          </a:p>
          <a:p>
            <a:pPr algn="r" rtl="1">
              <a:lnSpc>
                <a:spcPct val="160000"/>
              </a:lnSpc>
            </a:pPr>
            <a:r>
              <a:rPr lang="ar-SA" sz="1900" b="1" dirty="0" smtClean="0"/>
              <a:t> </a:t>
            </a:r>
            <a:r>
              <a:rPr lang="fa-IR" sz="1900" b="1" dirty="0" smtClean="0"/>
              <a:t> </a:t>
            </a:r>
            <a:r>
              <a:rPr lang="fa-IR" sz="1900" b="1" dirty="0"/>
              <a:t>کلمات کلیدی </a:t>
            </a:r>
            <a:r>
              <a:rPr lang="en-US" sz="1900" b="1" dirty="0"/>
              <a:t>SQL</a:t>
            </a:r>
            <a:r>
              <a:rPr lang="fa-IR" sz="1900" b="1" dirty="0"/>
              <a:t> باید به طور کامل در حروف بزرگ بافر در سیستم هایی که حساس نیستند، نوشته </a:t>
            </a:r>
            <a:r>
              <a:rPr lang="fa-IR" sz="1900" b="1" dirty="0" smtClean="0"/>
              <a:t>شوند</a:t>
            </a:r>
            <a:r>
              <a:rPr lang="en-US" sz="1900" b="1" dirty="0" smtClean="0"/>
              <a:t>.</a:t>
            </a:r>
            <a:endParaRPr lang="en-US" sz="1900" b="1" dirty="0"/>
          </a:p>
          <a:p>
            <a:endParaRPr lang="fa-IR" dirty="0" smtClean="0"/>
          </a:p>
          <a:p>
            <a:endParaRPr lang="fa-IR" dirty="0"/>
          </a:p>
          <a:p>
            <a:endParaRPr lang="fa-IR"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r"/>
            <a:endParaRPr lang="en-US" dirty="0"/>
          </a:p>
        </p:txBody>
      </p:sp>
    </p:spTree>
    <p:extLst>
      <p:ext uri="{BB962C8B-B14F-4D97-AF65-F5344CB8AC3E}">
        <p14:creationId xmlns:p14="http://schemas.microsoft.com/office/powerpoint/2010/main" val="193043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565266"/>
            <a:ext cx="10363826" cy="5225934"/>
          </a:xfrm>
        </p:spPr>
        <p:txBody>
          <a:bodyPr/>
          <a:lstStyle/>
          <a:p>
            <a:pPr algn="r" rtl="1">
              <a:lnSpc>
                <a:spcPct val="200000"/>
              </a:lnSpc>
            </a:pPr>
            <a:r>
              <a:rPr lang="ar-SA" b="1" dirty="0"/>
              <a:t>در اين نرم افزار آموزشي </a:t>
            </a:r>
            <a:r>
              <a:rPr lang="fa-IR" b="1" dirty="0" smtClean="0"/>
              <a:t> فرضا </a:t>
            </a:r>
            <a:r>
              <a:rPr lang="ar-SA" b="1" dirty="0" smtClean="0"/>
              <a:t>مي‌خواهيم </a:t>
            </a:r>
            <a:r>
              <a:rPr lang="ar-SA" b="1" dirty="0"/>
              <a:t>سيستم مديريت </a:t>
            </a:r>
            <a:r>
              <a:rPr lang="fa-IR" b="1" dirty="0" smtClean="0"/>
              <a:t>کارمند </a:t>
            </a:r>
            <a:r>
              <a:rPr lang="ar-SA" b="1" dirty="0" smtClean="0"/>
              <a:t>را </a:t>
            </a:r>
            <a:r>
              <a:rPr lang="ar-SA" b="1" dirty="0"/>
              <a:t>ايجاد کنيم. ابتدا يک پايگاه داده در</a:t>
            </a:r>
            <a:r>
              <a:rPr lang="en-US" b="1" dirty="0" err="1"/>
              <a:t>Sql</a:t>
            </a:r>
            <a:r>
              <a:rPr lang="en-US" b="1" dirty="0"/>
              <a:t> Server </a:t>
            </a:r>
            <a:r>
              <a:rPr lang="ar-SA" b="1" dirty="0"/>
              <a:t>به نام</a:t>
            </a:r>
            <a:r>
              <a:rPr lang="en-US" b="1" dirty="0"/>
              <a:t> </a:t>
            </a:r>
            <a:r>
              <a:rPr lang="en-US" b="1" dirty="0" smtClean="0"/>
              <a:t>employee </a:t>
            </a:r>
            <a:r>
              <a:rPr lang="ar-SA" b="1" dirty="0"/>
              <a:t>ايجاد مي‌کنيم که شامل </a:t>
            </a:r>
            <a:r>
              <a:rPr lang="fa-IR" b="1" dirty="0" smtClean="0"/>
              <a:t>ج</a:t>
            </a:r>
            <a:r>
              <a:rPr lang="ar-SA" b="1" dirty="0" smtClean="0"/>
              <a:t>دول</a:t>
            </a:r>
            <a:r>
              <a:rPr lang="fa-IR" b="1" dirty="0" smtClean="0"/>
              <a:t> شماره پرسنلی</a:t>
            </a:r>
            <a:r>
              <a:rPr lang="ar-SA" b="1" dirty="0" smtClean="0"/>
              <a:t>،</a:t>
            </a:r>
            <a:r>
              <a:rPr lang="fa-IR" b="1" dirty="0" smtClean="0"/>
              <a:t>نام</a:t>
            </a:r>
            <a:r>
              <a:rPr lang="ar-SA" b="1" dirty="0" smtClean="0"/>
              <a:t> </a:t>
            </a:r>
            <a:r>
              <a:rPr lang="fa-IR" b="1" dirty="0" smtClean="0"/>
              <a:t>کارمند</a:t>
            </a:r>
            <a:r>
              <a:rPr lang="ar-SA" b="1" dirty="0" smtClean="0"/>
              <a:t> و</a:t>
            </a:r>
            <a:r>
              <a:rPr lang="fa-IR" b="1" dirty="0" smtClean="0"/>
              <a:t>کد واحد و حقوق و..</a:t>
            </a:r>
            <a:r>
              <a:rPr lang="ar-SA" b="1" dirty="0" smtClean="0"/>
              <a:t> است</a:t>
            </a:r>
            <a:r>
              <a:rPr lang="ar-SA" b="1" dirty="0"/>
              <a:t>. پايگاه داده ما در اين </a:t>
            </a:r>
            <a:r>
              <a:rPr lang="fa-IR" b="1" dirty="0" smtClean="0"/>
              <a:t>    </a:t>
            </a:r>
            <a:r>
              <a:rPr lang="ar-SA" b="1" dirty="0" smtClean="0"/>
              <a:t>مثال</a:t>
            </a:r>
            <a:r>
              <a:rPr lang="fa-IR" b="1" dirty="0" smtClean="0"/>
              <a:t> </a:t>
            </a:r>
            <a:r>
              <a:rPr lang="en-US" b="1" dirty="0" smtClean="0"/>
              <a:t>SQL Server  employee  </a:t>
            </a:r>
            <a:r>
              <a:rPr lang="fa-IR" b="1" dirty="0" smtClean="0"/>
              <a:t>  ا</a:t>
            </a:r>
            <a:r>
              <a:rPr lang="ar-SA" dirty="0" smtClean="0"/>
              <a:t>ست</a:t>
            </a:r>
            <a:r>
              <a:rPr lang="fa-IR"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721" y="2606388"/>
            <a:ext cx="5848651" cy="3324396"/>
          </a:xfrm>
          <a:prstGeom prst="rect">
            <a:avLst/>
          </a:prstGeom>
        </p:spPr>
      </p:pic>
    </p:spTree>
    <p:extLst>
      <p:ext uri="{BB962C8B-B14F-4D97-AF65-F5344CB8AC3E}">
        <p14:creationId xmlns:p14="http://schemas.microsoft.com/office/powerpoint/2010/main" val="208382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889000"/>
            <a:ext cx="10363200" cy="4902200"/>
          </a:xfrm>
        </p:spPr>
        <p:txBody>
          <a:bodyPr>
            <a:normAutofit fontScale="92500" lnSpcReduction="20000"/>
          </a:bodyPr>
          <a:lstStyle/>
          <a:p>
            <a:endParaRPr lang="en-US" dirty="0" smtClean="0"/>
          </a:p>
          <a:p>
            <a:pPr algn="r" rtl="1"/>
            <a:r>
              <a:rPr lang="fa-IR" b="1" dirty="0"/>
              <a:t>زبان پرس و جو ساختاری (</a:t>
            </a:r>
            <a:r>
              <a:rPr lang="en-US" b="1" dirty="0"/>
              <a:t>SQL</a:t>
            </a:r>
            <a:r>
              <a:rPr lang="fa-IR" b="1" dirty="0" smtClean="0"/>
              <a:t>)</a:t>
            </a:r>
            <a:r>
              <a:rPr lang="en-US" b="1" dirty="0" smtClean="0"/>
              <a:t>:</a:t>
            </a:r>
            <a:endParaRPr lang="en-US" dirty="0" smtClean="0"/>
          </a:p>
          <a:p>
            <a:pPr algn="r" rtl="1"/>
            <a:r>
              <a:rPr lang="fa-IR" dirty="0" smtClean="0"/>
              <a:t>پرس </a:t>
            </a:r>
            <a:r>
              <a:rPr lang="fa-IR" dirty="0"/>
              <a:t>و جو پایه </a:t>
            </a:r>
            <a:r>
              <a:rPr lang="en-US" dirty="0"/>
              <a:t>SELECT</a:t>
            </a:r>
            <a:r>
              <a:rPr lang="fa-IR" dirty="0"/>
              <a:t> اجازه </a:t>
            </a:r>
            <a:r>
              <a:rPr lang="fa-IR" dirty="0" smtClean="0"/>
              <a:t>می دهد ما </a:t>
            </a:r>
            <a:r>
              <a:rPr lang="fa-IR" dirty="0"/>
              <a:t>چندین پرس و جو </a:t>
            </a:r>
            <a:r>
              <a:rPr lang="en-US" dirty="0"/>
              <a:t>SQL</a:t>
            </a:r>
            <a:r>
              <a:rPr lang="fa-IR" dirty="0"/>
              <a:t> را استخراج کنیم که اطلاعات را از </a:t>
            </a:r>
            <a:r>
              <a:rPr lang="fa-IR" dirty="0" smtClean="0"/>
              <a:t>پایگاه </a:t>
            </a:r>
            <a:r>
              <a:rPr lang="fa-IR" dirty="0"/>
              <a:t>داده استخراج </a:t>
            </a:r>
            <a:r>
              <a:rPr lang="fa-IR" dirty="0" smtClean="0"/>
              <a:t>نماییم. </a:t>
            </a:r>
            <a:r>
              <a:rPr lang="fa-IR" dirty="0"/>
              <a:t>یک پرس و جو </a:t>
            </a:r>
            <a:r>
              <a:rPr lang="en-US" dirty="0"/>
              <a:t>SQL</a:t>
            </a:r>
            <a:r>
              <a:rPr lang="fa-IR" dirty="0"/>
              <a:t> معمولی "اطلاعات" را از یک یا چند جدول در یک پایگاه داده انتخاب می کند. چنین انتخاب هایی توسط </a:t>
            </a:r>
            <a:r>
              <a:rPr lang="en-US" dirty="0"/>
              <a:t>SELECT</a:t>
            </a:r>
            <a:r>
              <a:rPr lang="fa-IR" dirty="0"/>
              <a:t> انجام می شود. فرمت اصلی برای یک پرس و جو </a:t>
            </a:r>
            <a:r>
              <a:rPr lang="en-US" dirty="0"/>
              <a:t>SELECT</a:t>
            </a:r>
            <a:r>
              <a:rPr lang="fa-IR" dirty="0"/>
              <a:t>:</a:t>
            </a:r>
            <a:endParaRPr lang="en-US" dirty="0"/>
          </a:p>
          <a:p>
            <a:pPr algn="r" rtl="1"/>
            <a:r>
              <a:rPr lang="en-US" dirty="0"/>
              <a:t>SELECT</a:t>
            </a:r>
            <a:r>
              <a:rPr lang="fa-IR" dirty="0"/>
              <a:t> * از </a:t>
            </a:r>
            <a:r>
              <a:rPr lang="en-US" dirty="0" err="1"/>
              <a:t>tableName</a:t>
            </a:r>
            <a:endParaRPr lang="en-US" dirty="0"/>
          </a:p>
          <a:p>
            <a:pPr algn="r" rtl="1"/>
            <a:r>
              <a:rPr lang="fa-IR" dirty="0"/>
              <a:t>در این پرس و جو، ستاره (*) نشان می دهد که تمام ستون ها از </a:t>
            </a:r>
            <a:r>
              <a:rPr lang="en-US" dirty="0" err="1"/>
              <a:t>tableName</a:t>
            </a:r>
            <a:r>
              <a:rPr lang="fa-IR" dirty="0"/>
              <a:t> جدول پایگاه داده باید انتخاب شوند. </a:t>
            </a:r>
            <a:endParaRPr lang="en-US" dirty="0" smtClean="0"/>
          </a:p>
          <a:p>
            <a:pPr algn="r" rtl="1"/>
            <a:r>
              <a:rPr lang="fa-IR" b="1" dirty="0"/>
              <a:t>جایی که </a:t>
            </a:r>
            <a:r>
              <a:rPr lang="en-US" b="1" dirty="0"/>
              <a:t>clause</a:t>
            </a:r>
            <a:r>
              <a:rPr lang="fa-IR" b="1" dirty="0"/>
              <a:t>:</a:t>
            </a:r>
            <a:endParaRPr lang="en-US" dirty="0"/>
          </a:p>
          <a:p>
            <a:pPr algn="r" rtl="1"/>
            <a:r>
              <a:rPr lang="fa-IR" dirty="0"/>
              <a:t>در اغلب موارد، کاربران یک پایگاه داده را برای سوابق جستجو می کنند که معیارهای انتخاب خاصی را برآورده می کنند. فقط پرونده هایی که مطابق با معیارهای انتخاب هستند انتخاب می شوند. </a:t>
            </a:r>
            <a:r>
              <a:rPr lang="en-US" dirty="0"/>
              <a:t>SQL</a:t>
            </a:r>
            <a:r>
              <a:rPr lang="fa-IR" dirty="0"/>
              <a:t> از </a:t>
            </a:r>
            <a:r>
              <a:rPr lang="en-US" dirty="0"/>
              <a:t>clause</a:t>
            </a:r>
            <a:r>
              <a:rPr lang="fa-IR" dirty="0"/>
              <a:t> اختیاری </a:t>
            </a:r>
            <a:r>
              <a:rPr lang="en-US" dirty="0"/>
              <a:t>WHERE</a:t>
            </a:r>
            <a:r>
              <a:rPr lang="fa-IR" dirty="0"/>
              <a:t> در یک </a:t>
            </a:r>
            <a:r>
              <a:rPr lang="en-US" dirty="0"/>
              <a:t>query SELECT</a:t>
            </a:r>
            <a:r>
              <a:rPr lang="fa-IR" dirty="0"/>
              <a:t> برای مشخص کردن معیارهای انتخاب برای پرس و جو استفاده می کند. ساده ترین فرمت برای پرس و جو </a:t>
            </a:r>
            <a:r>
              <a:rPr lang="en-US" dirty="0"/>
              <a:t>SELECT</a:t>
            </a:r>
            <a:r>
              <a:rPr lang="fa-IR" dirty="0"/>
              <a:t> که شامل معیارهای انتخاب است:</a:t>
            </a:r>
            <a:endParaRPr lang="en-US" dirty="0"/>
          </a:p>
          <a:p>
            <a:pPr algn="r" rtl="1"/>
            <a:r>
              <a:rPr lang="en-US" dirty="0"/>
              <a:t>SELECT fieldName1</a:t>
            </a:r>
            <a:r>
              <a:rPr lang="fa-IR" dirty="0"/>
              <a:t>، </a:t>
            </a:r>
            <a:r>
              <a:rPr lang="en-US" dirty="0"/>
              <a:t>fieldName2</a:t>
            </a:r>
            <a:r>
              <a:rPr lang="fa-IR" dirty="0"/>
              <a:t>، </a:t>
            </a:r>
            <a:r>
              <a:rPr lang="en-US" dirty="0"/>
              <a:t>... FROM </a:t>
            </a:r>
            <a:r>
              <a:rPr lang="en-US" dirty="0" err="1"/>
              <a:t>tableName</a:t>
            </a:r>
            <a:r>
              <a:rPr lang="en-US" dirty="0"/>
              <a:t> WHERE</a:t>
            </a:r>
            <a:r>
              <a:rPr lang="fa-IR" dirty="0"/>
              <a:t> معیارها</a:t>
            </a:r>
            <a:endParaRPr lang="en-US" dirty="0"/>
          </a:p>
          <a:p>
            <a:pPr algn="r" rtl="1"/>
            <a:endParaRPr lang="en-US" dirty="0"/>
          </a:p>
          <a:p>
            <a:endParaRPr lang="en-US" dirty="0" smtClean="0"/>
          </a:p>
          <a:p>
            <a:endParaRPr lang="en-US" dirty="0"/>
          </a:p>
          <a:p>
            <a:endParaRPr lang="en-US" dirty="0" smtClean="0"/>
          </a:p>
          <a:p>
            <a:endParaRPr lang="en-US" dirty="0"/>
          </a:p>
          <a:p>
            <a:endParaRPr lang="en-US" dirty="0" smtClean="0"/>
          </a:p>
          <a:p>
            <a:pPr algn="r"/>
            <a:endParaRPr lang="en-US" dirty="0"/>
          </a:p>
        </p:txBody>
      </p:sp>
    </p:spTree>
    <p:extLst>
      <p:ext uri="{BB962C8B-B14F-4D97-AF65-F5344CB8AC3E}">
        <p14:creationId xmlns:p14="http://schemas.microsoft.com/office/powerpoint/2010/main" val="311108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889000"/>
            <a:ext cx="10363200" cy="4902200"/>
          </a:xfrm>
        </p:spPr>
        <p:txBody>
          <a:bodyPr/>
          <a:lstStyle/>
          <a:p>
            <a:pPr algn="r" rtl="1"/>
            <a:r>
              <a:rPr lang="en-US" b="1" dirty="0"/>
              <a:t>ORDER BY Clause</a:t>
            </a:r>
            <a:r>
              <a:rPr lang="en-US" dirty="0"/>
              <a:t> </a:t>
            </a:r>
            <a:r>
              <a:rPr lang="fa-IR" dirty="0"/>
              <a:t>:</a:t>
            </a:r>
            <a:endParaRPr lang="en-US" dirty="0"/>
          </a:p>
          <a:p>
            <a:pPr algn="r" rtl="1"/>
            <a:r>
              <a:rPr lang="fa-IR" dirty="0"/>
              <a:t>نتایج پرس و جو می تواند به ترتیب صعودی یا نزولی مرتب شود با استفاده از بند </a:t>
            </a:r>
            <a:r>
              <a:rPr lang="en-US" dirty="0"/>
              <a:t>ORDER BY</a:t>
            </a:r>
            <a:r>
              <a:rPr lang="fa-IR" dirty="0"/>
              <a:t> اختیاری. ساده ترین فرم برای عبارت </a:t>
            </a:r>
            <a:r>
              <a:rPr lang="en-US" dirty="0"/>
              <a:t>ORDER BY</a:t>
            </a:r>
            <a:r>
              <a:rPr lang="fa-IR" dirty="0"/>
              <a:t> عبارتند از:</a:t>
            </a:r>
            <a:endParaRPr lang="en-US" dirty="0"/>
          </a:p>
          <a:p>
            <a:pPr algn="r" rtl="1"/>
            <a:r>
              <a:rPr lang="en-US" dirty="0"/>
              <a:t>SELECT fieldName1</a:t>
            </a:r>
            <a:r>
              <a:rPr lang="fa-IR" dirty="0"/>
              <a:t>، </a:t>
            </a:r>
            <a:r>
              <a:rPr lang="en-US" dirty="0"/>
              <a:t>fieldName2</a:t>
            </a:r>
            <a:r>
              <a:rPr lang="fa-IR" dirty="0"/>
              <a:t>، </a:t>
            </a:r>
            <a:r>
              <a:rPr lang="en-US" dirty="0"/>
              <a:t>... FROM </a:t>
            </a:r>
            <a:r>
              <a:rPr lang="en-US" dirty="0" err="1"/>
              <a:t>tableName</a:t>
            </a:r>
            <a:r>
              <a:rPr lang="en-US" dirty="0"/>
              <a:t> ORDER BY field ASC SELECT fieldName1</a:t>
            </a:r>
            <a:r>
              <a:rPr lang="fa-IR" dirty="0"/>
              <a:t>، </a:t>
            </a:r>
            <a:r>
              <a:rPr lang="en-US" dirty="0"/>
              <a:t>fieldName2</a:t>
            </a:r>
            <a:r>
              <a:rPr lang="fa-IR" dirty="0"/>
              <a:t>، </a:t>
            </a:r>
            <a:r>
              <a:rPr lang="en-US" dirty="0"/>
              <a:t>... FROM </a:t>
            </a:r>
            <a:r>
              <a:rPr lang="en-US" dirty="0" err="1"/>
              <a:t>tableName</a:t>
            </a:r>
            <a:r>
              <a:rPr lang="en-US" dirty="0"/>
              <a:t> ORDER BY field DESC</a:t>
            </a:r>
            <a:r>
              <a:rPr lang="fa-IR" dirty="0"/>
              <a:t> در صورتی که </a:t>
            </a:r>
            <a:r>
              <a:rPr lang="en-US" dirty="0"/>
              <a:t>ASC</a:t>
            </a:r>
            <a:r>
              <a:rPr lang="fa-IR" dirty="0"/>
              <a:t> مشخص کننده صعودی (کمترین تا بالاترین) باشد، </a:t>
            </a:r>
            <a:r>
              <a:rPr lang="en-US" dirty="0"/>
              <a:t>DESC</a:t>
            </a:r>
            <a:r>
              <a:rPr lang="fa-IR" dirty="0"/>
              <a:t> مشخص ترتیب نزولی (بالاترین تا پایین ترین) و </a:t>
            </a:r>
            <a:r>
              <a:rPr lang="en-US" dirty="0"/>
              <a:t>field </a:t>
            </a:r>
            <a:r>
              <a:rPr lang="en-US" dirty="0" err="1"/>
              <a:t>field</a:t>
            </a:r>
            <a:r>
              <a:rPr lang="fa-IR" dirty="0"/>
              <a:t> را مشخص می کند ارزش ها مرتب سازی مرتب را تعیین می کنند. برای مثال، برای به دست آوردن لیستی از نویسندگان مرتب شده به ترتیب صعودی با نام خانوادگی (شکل 19.17)، </a:t>
            </a:r>
            <a:endParaRPr lang="en-US" dirty="0" smtClean="0"/>
          </a:p>
          <a:p>
            <a:pPr algn="r" rtl="1"/>
            <a:endParaRPr lang="en-US" dirty="0"/>
          </a:p>
          <a:p>
            <a:endParaRPr lang="en-US" dirty="0" smtClean="0"/>
          </a:p>
          <a:p>
            <a:endParaRPr lang="en-US" dirty="0"/>
          </a:p>
          <a:p>
            <a:endParaRPr lang="en-US" dirty="0" smtClean="0"/>
          </a:p>
          <a:p>
            <a:endParaRPr lang="en-US" dirty="0"/>
          </a:p>
          <a:p>
            <a:endParaRPr lang="en-US" dirty="0" smtClean="0"/>
          </a:p>
          <a:p>
            <a:pPr algn="r"/>
            <a:endParaRPr lang="en-US" dirty="0"/>
          </a:p>
        </p:txBody>
      </p:sp>
    </p:spTree>
    <p:extLst>
      <p:ext uri="{BB962C8B-B14F-4D97-AF65-F5344CB8AC3E}">
        <p14:creationId xmlns:p14="http://schemas.microsoft.com/office/powerpoint/2010/main" val="48093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914400" y="889000"/>
            <a:ext cx="10363200" cy="4902200"/>
          </a:xfrm>
        </p:spPr>
        <p:txBody>
          <a:bodyPr>
            <a:normAutofit fontScale="92500"/>
          </a:bodyPr>
          <a:lstStyle/>
          <a:p>
            <a:pPr algn="r" rtl="1"/>
            <a:r>
              <a:rPr lang="fa-IR" b="1" dirty="0"/>
              <a:t>ادغام داده ها از جداول چندگانه:</a:t>
            </a:r>
            <a:r>
              <a:rPr lang="fa-IR" dirty="0"/>
              <a:t> </a:t>
            </a:r>
            <a:endParaRPr lang="en-US" dirty="0"/>
          </a:p>
          <a:p>
            <a:pPr algn="r" rtl="1">
              <a:lnSpc>
                <a:spcPct val="200000"/>
              </a:lnSpc>
            </a:pPr>
            <a:r>
              <a:rPr lang="en-US" sz="1800" dirty="0"/>
              <a:t>INNER JOIN</a:t>
            </a:r>
            <a:r>
              <a:rPr lang="fa-IR" sz="1800" dirty="0"/>
              <a:t> طراحان پایگاه داده اغلب </a:t>
            </a:r>
            <a:r>
              <a:rPr lang="fa-IR" sz="1800" dirty="0" smtClean="0"/>
              <a:t>داده های </a:t>
            </a:r>
            <a:r>
              <a:rPr lang="fa-IR" sz="1800" dirty="0"/>
              <a:t>مربوط به جداول جداگانه را تقسیم می کنند تا اطمینان حاصل شود که پایگاه داده اطلاعات را ذخیره نمی کند. به عنوان مثال، پایگاه داده کتاب ها دارای نویسندگان و عنوان های جداول است. ما از جدول </a:t>
            </a:r>
            <a:r>
              <a:rPr lang="en-US" sz="1800" dirty="0" err="1"/>
              <a:t>AuthorISBN</a:t>
            </a:r>
            <a:r>
              <a:rPr lang="fa-IR" sz="1800" dirty="0"/>
              <a:t> برای ارائه "لینک" بین نویسندگان و عناوین مربوطه استفاده می کنیم. اگر این اطلاعات را به جداول جداگانه جدا نکنیم، باید اطلاعات نویسنده را با هر ورودی در جدول عنوان ها درج کنیم. </a:t>
            </a:r>
            <a:endParaRPr lang="fa-IR" sz="1800" dirty="0" smtClean="0"/>
          </a:p>
          <a:p>
            <a:pPr algn="r" rtl="1">
              <a:lnSpc>
                <a:spcPct val="200000"/>
              </a:lnSpc>
            </a:pPr>
            <a:r>
              <a:rPr lang="fa-IR" sz="1800" dirty="0" smtClean="0"/>
              <a:t>در </a:t>
            </a:r>
            <a:r>
              <a:rPr lang="fa-IR" sz="1800" dirty="0"/>
              <a:t>پایگاه داده ذخیره اطلاعات </a:t>
            </a:r>
            <a:r>
              <a:rPr lang="fa-IR" sz="1800" dirty="0" smtClean="0"/>
              <a:t>نویسنده </a:t>
            </a:r>
            <a:r>
              <a:rPr lang="fa-IR" sz="1800" dirty="0"/>
              <a:t>برای نویسندگان که چندین کتاب </a:t>
            </a:r>
            <a:r>
              <a:rPr lang="fa-IR" sz="1800" dirty="0" smtClean="0"/>
              <a:t>نوشتندوادغام </a:t>
            </a:r>
            <a:r>
              <a:rPr lang="fa-IR" sz="1800" dirty="0"/>
              <a:t>داده ها از جداول چندگانه به مجموعه ای از داده </a:t>
            </a:r>
            <a:r>
              <a:rPr lang="fa-IR" sz="1800" dirty="0" smtClean="0"/>
              <a:t>ها، </a:t>
            </a:r>
            <a:r>
              <a:rPr lang="fa-IR" sz="1800" dirty="0"/>
              <a:t>اغلب برای اهداف تجزیه و تحلیل لازم </a:t>
            </a:r>
            <a:r>
              <a:rPr lang="fa-IR" sz="1800" dirty="0" smtClean="0"/>
              <a:t>است. این </a:t>
            </a:r>
            <a:r>
              <a:rPr lang="fa-IR" sz="1800" dirty="0"/>
              <a:t>امر از طریق </a:t>
            </a:r>
            <a:r>
              <a:rPr lang="fa-IR" sz="1800" dirty="0" smtClean="0"/>
              <a:t>اتصال </a:t>
            </a:r>
            <a:r>
              <a:rPr lang="en-US" sz="1800" dirty="0"/>
              <a:t>INNER</a:t>
            </a:r>
            <a:r>
              <a:rPr lang="fa-IR" sz="1800" dirty="0"/>
              <a:t> انجام می </a:t>
            </a:r>
            <a:r>
              <a:rPr lang="fa-IR" sz="1800" dirty="0" smtClean="0"/>
              <a:t>شود.</a:t>
            </a:r>
            <a:endParaRPr lang="en-US" sz="1800" dirty="0"/>
          </a:p>
          <a:p>
            <a:pPr algn="r" rtl="1">
              <a:lnSpc>
                <a:spcPct val="200000"/>
              </a:lnSpc>
            </a:pPr>
            <a:r>
              <a:rPr lang="fa-IR" sz="1800" dirty="0"/>
              <a:t>بخش </a:t>
            </a:r>
            <a:r>
              <a:rPr lang="en-US" sz="1800" dirty="0"/>
              <a:t>ON</a:t>
            </a:r>
            <a:r>
              <a:rPr lang="fa-IR" sz="1800" dirty="0"/>
              <a:t> بخش </a:t>
            </a:r>
            <a:r>
              <a:rPr lang="en-US" sz="1800" dirty="0"/>
              <a:t>INNER JOIN</a:t>
            </a:r>
            <a:r>
              <a:rPr lang="fa-IR" sz="1800" dirty="0"/>
              <a:t> زمینه های هر جدول را مشخص می کند که برای تعیین اینکه کدام پرونده ها پیوست شده </a:t>
            </a:r>
            <a:r>
              <a:rPr lang="fa-IR" sz="1800" dirty="0" smtClean="0"/>
              <a:t>مقایسه می شوند.</a:t>
            </a:r>
          </a:p>
          <a:p>
            <a:pPr algn="r"/>
            <a:endParaRPr lang="fa-IR" dirty="0"/>
          </a:p>
          <a:p>
            <a:pPr algn="r"/>
            <a:endParaRPr lang="fa-IR" dirty="0" smtClean="0"/>
          </a:p>
          <a:p>
            <a:pPr algn="r"/>
            <a:endParaRPr lang="fa-IR" dirty="0"/>
          </a:p>
          <a:p>
            <a:pPr algn="r"/>
            <a:endParaRPr lang="fa-IR" dirty="0" smtClean="0"/>
          </a:p>
          <a:p>
            <a:pPr algn="r"/>
            <a:endParaRPr lang="fa-IR" dirty="0"/>
          </a:p>
          <a:p>
            <a:pPr algn="r"/>
            <a:endParaRPr lang="fa-IR" dirty="0" smtClean="0"/>
          </a:p>
          <a:p>
            <a:pPr algn="r"/>
            <a:endParaRPr lang="fa-IR" dirty="0"/>
          </a:p>
          <a:p>
            <a:pPr algn="r"/>
            <a:endParaRPr lang="en-US" dirty="0" smtClean="0"/>
          </a:p>
          <a:p>
            <a:pPr algn="r"/>
            <a:endParaRPr lang="en-US" dirty="0"/>
          </a:p>
          <a:p>
            <a:endParaRPr lang="en-US" dirty="0" smtClean="0"/>
          </a:p>
          <a:p>
            <a:endParaRPr lang="en-US" dirty="0"/>
          </a:p>
          <a:p>
            <a:endParaRPr lang="en-US" dirty="0" smtClean="0"/>
          </a:p>
          <a:p>
            <a:pPr algn="r"/>
            <a:endParaRPr lang="en-US" dirty="0"/>
          </a:p>
        </p:txBody>
      </p:sp>
    </p:spTree>
    <p:extLst>
      <p:ext uri="{BB962C8B-B14F-4D97-AF65-F5344CB8AC3E}">
        <p14:creationId xmlns:p14="http://schemas.microsoft.com/office/powerpoint/2010/main" val="2151099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474</TotalTime>
  <Words>1071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 titr</vt:lpstr>
      <vt:lpstr>Iran nastalig</vt:lpstr>
      <vt:lpstr>Symbol</vt:lpstr>
      <vt:lpstr>Tahoma</vt:lpstr>
      <vt:lpstr>Tw Cen MT</vt:lpstr>
      <vt:lpstr>Droplet</vt:lpstr>
      <vt:lpstr>تکنیک های پیشرفته برنامه نویسی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arisa</dc:creator>
  <cp:lastModifiedBy>arisa</cp:lastModifiedBy>
  <cp:revision>85</cp:revision>
  <dcterms:created xsi:type="dcterms:W3CDTF">2018-12-08T05:27:33Z</dcterms:created>
  <dcterms:modified xsi:type="dcterms:W3CDTF">2018-12-09T18:15:14Z</dcterms:modified>
</cp:coreProperties>
</file>