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97" r:id="rId6"/>
    <p:sldId id="302" r:id="rId7"/>
    <p:sldId id="261" r:id="rId8"/>
    <p:sldId id="298" r:id="rId9"/>
    <p:sldId id="296" r:id="rId10"/>
    <p:sldId id="307" r:id="rId11"/>
    <p:sldId id="265" r:id="rId12"/>
    <p:sldId id="308" r:id="rId13"/>
    <p:sldId id="260" r:id="rId14"/>
    <p:sldId id="310" r:id="rId15"/>
    <p:sldId id="311" r:id="rId16"/>
    <p:sldId id="312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D3ED-20D4-407A-B16F-3D5C94EBDAC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0356B-631A-44B9-B917-FA29FB15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0356B-631A-44B9-B917-FA29FB159A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http://www.w3-farsi.com/wp-content/uploads/2013/09/creating-simple-form-04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http://www.w3-farsi.com/wp-content/uploads/2013/09/creating-simple-form-05.jp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http://www.w3-farsi.com/wp-content/uploads/2013/09/creating-simple-form-06.jpg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www.w3-farsi.com/wp-content/uploads/2013/09/creating-simple-form-07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http://www.w3-farsi.com/wp-content/uploads/2013/09/creating-simple-form-08.jpg" TargetMode="Externa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http://www.w3-farsi.com/wp-content/uploads/2013/09/creating-simple-form-09.jpg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55" y="609600"/>
            <a:ext cx="6379111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6511" y="4881027"/>
            <a:ext cx="7239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latin typeface="IranNastaliq" panose="02020505000000020003" pitchFamily="18" charset="0"/>
                <a:cs typeface="B Titr" panose="00000700000000000000" pitchFamily="2" charset="-78"/>
              </a:rPr>
              <a:t>امکانات و ابزارهای فرم</a:t>
            </a:r>
          </a:p>
          <a:p>
            <a:pPr algn="ctr" rtl="1"/>
            <a:r>
              <a:rPr lang="fa-IR" sz="3600" dirty="0" smtClean="0">
                <a:solidFill>
                  <a:srgbClr val="FF0000"/>
                </a:solidFill>
                <a:cs typeface="B Titr" panose="00000700000000000000" pitchFamily="2" charset="-78"/>
              </a:rPr>
              <a:t>(</a:t>
            </a:r>
            <a:r>
              <a:rPr lang="en-US" sz="3600" dirty="0" smtClean="0">
                <a:solidFill>
                  <a:srgbClr val="FF0000"/>
                </a:solidFill>
                <a:cs typeface="B Titr" panose="00000700000000000000" pitchFamily="2" charset="-78"/>
              </a:rPr>
              <a:t>TOOLBOX</a:t>
            </a:r>
            <a:r>
              <a:rPr lang="fa-IR" sz="3600" dirty="0" smtClean="0">
                <a:solidFill>
                  <a:srgbClr val="FF0000"/>
                </a:solidFill>
                <a:cs typeface="B Titr" panose="00000700000000000000" pitchFamily="2" charset="-78"/>
              </a:rPr>
              <a:t>)</a:t>
            </a:r>
            <a:endParaRPr lang="en-US" sz="3600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609600"/>
            <a:ext cx="681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ar-SA" sz="2800" dirty="0">
                <a:solidFill>
                  <a:srgbClr val="FF0000"/>
                </a:solidFill>
                <a:cs typeface="B Titr" panose="00000700000000000000" pitchFamily="2" charset="-78"/>
              </a:rPr>
              <a:t>آشنایی با محیط ویژوال استودیو</a:t>
            </a:r>
            <a:r>
              <a:rPr lang="en-US" sz="2800" dirty="0">
                <a:solidFill>
                  <a:srgbClr val="FF0000"/>
                </a:solidFill>
                <a:cs typeface="B Titr" panose="00000700000000000000" pitchFamily="2" charset="-78"/>
              </a:rPr>
              <a:t> </a:t>
            </a:r>
            <a:r>
              <a:rPr lang="en-US" sz="2800" b="1" dirty="0">
                <a:solidFill>
                  <a:srgbClr val="FF0000"/>
                </a:solidFill>
                <a:cs typeface="B Titr" panose="00000700000000000000" pitchFamily="2" charset="-78"/>
              </a:rPr>
              <a:t>(Visual Studio)</a:t>
            </a:r>
            <a:endParaRPr lang="en-US" sz="2800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874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93745"/>
              </p:ext>
            </p:extLst>
          </p:nvPr>
        </p:nvGraphicFramePr>
        <p:xfrm>
          <a:off x="0" y="76200"/>
          <a:ext cx="9143999" cy="6618986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621118"/>
                <a:gridCol w="7522881"/>
              </a:tblGrid>
              <a:tr h="223250">
                <a:tc gridSpan="2"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200" dirty="0" smtClean="0">
                          <a:effectLst/>
                          <a:cs typeface="B Titr" panose="00000700000000000000" pitchFamily="2" charset="-78"/>
                        </a:rPr>
                        <a:t>نام و عملکرد تعدادی از کنترلرهای </a:t>
                      </a:r>
                      <a:r>
                        <a:rPr lang="en-US" sz="2200" dirty="0" err="1" smtClean="0">
                          <a:effectLst/>
                          <a:cs typeface="B Titr" panose="00000700000000000000" pitchFamily="2" charset="-78"/>
                        </a:rPr>
                        <a:t>ToolBox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Titr" panose="00000700000000000000" pitchFamily="2" charset="-78"/>
                        </a:rPr>
                        <a:t>Pointer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می‌تواند بر روی کنترلهای موجود در فرم اثر بگذارد و آنها را انتخاب کند.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Titr" panose="00000700000000000000" pitchFamily="2" charset="-78"/>
                        </a:rPr>
                        <a:t>Button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کنترل دکمه فرمان را به فرم اضافه می‌کند.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12787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CheckBox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گزینه‌ای را به فرم اضافه می‌کند که انتخاب یا عدم انتخاب آن به عهده کاربر است. این کنترل معمولاً در مواردی به کار می‌رود که دو حالت انتخاب وجود دارد.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11631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CheckedListBox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لیستی از چند کنترل </a:t>
                      </a:r>
                      <a:r>
                        <a:rPr lang="en-US" sz="1000" dirty="0" err="1">
                          <a:effectLst/>
                          <a:cs typeface="B Titr" panose="00000700000000000000" pitchFamily="2" charset="-78"/>
                        </a:rPr>
                        <a:t>CheckBox</a:t>
                      </a:r>
                      <a:r>
                        <a:rPr lang="en-US" sz="1000" dirty="0">
                          <a:effectLst/>
                          <a:cs typeface="B Titr" panose="00000700000000000000" pitchFamily="2" charset="-78"/>
                        </a:rPr>
                        <a:t> </a:t>
                      </a:r>
                      <a:r>
                        <a:rPr lang="fa-IR" sz="1000" dirty="0" smtClean="0">
                          <a:effectLst/>
                          <a:cs typeface="B Titr" panose="00000700000000000000" pitchFamily="2" charset="-78"/>
                        </a:rPr>
                        <a:t> است </a:t>
                      </a: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که یک یا چند گزینه را می‌توان انتخاب کرد.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855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ComboBox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ترکیبی از یک کنترل </a:t>
                      </a:r>
                      <a:r>
                        <a:rPr lang="en-US" sz="1000" dirty="0" err="1">
                          <a:effectLst/>
                          <a:cs typeface="B Titr" panose="00000700000000000000" pitchFamily="2" charset="-78"/>
                        </a:rPr>
                        <a:t>TextBox</a:t>
                      </a:r>
                      <a:r>
                        <a:rPr lang="en-US" sz="1000" dirty="0">
                          <a:effectLst/>
                          <a:cs typeface="B Titr" panose="00000700000000000000" pitchFamily="2" charset="-78"/>
                        </a:rPr>
                        <a:t> </a:t>
                      </a: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و یک کادر </a:t>
                      </a:r>
                      <a:r>
                        <a:rPr lang="en-US" sz="1000" dirty="0" err="1">
                          <a:effectLst/>
                          <a:cs typeface="B Titr" panose="00000700000000000000" pitchFamily="2" charset="-78"/>
                        </a:rPr>
                        <a:t>ListBox</a:t>
                      </a:r>
                      <a:r>
                        <a:rPr lang="en-US" sz="1000" dirty="0">
                          <a:effectLst/>
                          <a:cs typeface="B Titr" panose="00000700000000000000" pitchFamily="2" charset="-78"/>
                        </a:rPr>
                        <a:t> </a:t>
                      </a: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است. در این کنترل می‌توان متن جدیدی را وارد یا گزینه‌ای از لیست را انتخاب کرد.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DateTimePicker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به کاربر اجازه می‌دهد تا تاریخ و زمان را انتخاب کرده با فرمت خاصی نمایش دهد.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cs typeface="B Titr" panose="00000700000000000000" pitchFamily="2" charset="-78"/>
                        </a:rPr>
                        <a:t>Label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نمایش متن غیر قابل ویرایش بکار می‌رود.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LinkLabel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پیوندی به فرم اضافه می‌کند که برای اتصال به سایتهای اینترنت مورد استفاده قرار می‌گیرد.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ListBox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کنترلی را به فرم اضافه می‌کند که برای نمایش چند گزینه و انتخاب یک یا چند گزینه بکار می‌رود.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ListView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مجموعه‌ای از اقلام را نشان میدهدکه می‌تواند با استفاده از چهار نمای مختلف ظاهر شود.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NumericUpDown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دریافت اطلاعات با فرمت‌های خاص بکار می‌رود.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NotifyIcon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نمایش تقویم بکار می‌رود.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MonthCalender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ایجاد برنامه‌ای بکار می‌رود که در پس زمینه سیستم اجرا می‌شود، مثل برنامه‌های حفاظت در برابر ویروسها و کنترل  درایوها.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5661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cs typeface="B Titr" panose="00000700000000000000" pitchFamily="2" charset="-78"/>
                        </a:rPr>
                        <a:t>MaskedTextBox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نمایش مقدار عددی با قابلیت افزایش و کاهش بکار می‌رود. برای افزایش یا کاهش دکمه­ها در این کنترل نیز تعبیه شده است.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PictureBox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کادری برای نمایش تصاویر اضافه می‌کند.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ProgressBar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کنترلی است که درصد پیشرفت کار را بیان می‌کند.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RadioButton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گزینه‌ای را به فرم اضافه می‌کند که کاربر می‌تواند آنرا انتخاب کند. اگر چند کنترل </a:t>
                      </a:r>
                      <a:r>
                        <a:rPr lang="en-US" sz="1000" dirty="0" err="1">
                          <a:effectLst/>
                          <a:cs typeface="B Titr" panose="00000700000000000000" pitchFamily="2" charset="-78"/>
                        </a:rPr>
                        <a:t>RadioButton</a:t>
                      </a:r>
                      <a:r>
                        <a:rPr lang="en-US" sz="1000" dirty="0">
                          <a:effectLst/>
                          <a:cs typeface="B Titr" panose="00000700000000000000" pitchFamily="2" charset="-78"/>
                        </a:rPr>
                        <a:t> </a:t>
                      </a: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در یک گروه قرار گیرند، فقط یک گزینه را می‌توان انتخاب کرد.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RichTextBox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این کنترل همانند</a:t>
                      </a:r>
                      <a:r>
                        <a:rPr lang="en-US" sz="1000" dirty="0" err="1">
                          <a:effectLst/>
                          <a:cs typeface="B Titr" panose="00000700000000000000" pitchFamily="2" charset="-78"/>
                        </a:rPr>
                        <a:t>MaskedTextBox</a:t>
                      </a:r>
                      <a:r>
                        <a:rPr lang="en-US" sz="1000" dirty="0">
                          <a:effectLst/>
                          <a:cs typeface="B Titr" panose="00000700000000000000" pitchFamily="2" charset="-78"/>
                        </a:rPr>
                        <a:t>  </a:t>
                      </a: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عمل می‌کند. با این تفاوت که این کنترل قابلیت دریافت اطلاعات چند سطری را دارد.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TextBox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دریافت و ویرایش متن بکار می‌رود.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ToolTip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کنترلی است که راهنمای کوتاه را برای کنترلهای روی فرم تعیین می‌کند.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TreeView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ایجاد و نمایش ساختار درختی بکار می‌رود.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  <a:tr h="24354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cs typeface="B Titr" panose="00000700000000000000" pitchFamily="2" charset="-78"/>
                        </a:rPr>
                        <a:t>WebBrowser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نمایش صفحات وب بکار می‌رود.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9635" marR="5963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15700"/>
              </p:ext>
            </p:extLst>
          </p:nvPr>
        </p:nvGraphicFramePr>
        <p:xfrm>
          <a:off x="40194" y="0"/>
          <a:ext cx="9103807" cy="7077703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616845"/>
                <a:gridCol w="7486962"/>
              </a:tblGrid>
              <a:tr h="143887">
                <a:tc gridSpan="2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200" dirty="0">
                          <a:effectLst/>
                          <a:cs typeface="B Titr" panose="00000700000000000000" pitchFamily="2" charset="-78"/>
                        </a:rPr>
                        <a:t>خاصیت‌های موجود در قسمت </a:t>
                      </a:r>
                      <a:r>
                        <a:rPr lang="en-US" sz="2200" dirty="0">
                          <a:effectLst/>
                          <a:cs typeface="B Titr" panose="00000700000000000000" pitchFamily="2" charset="-78"/>
                        </a:rPr>
                        <a:t>Properties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cs typeface="B Titr" panose="00000700000000000000" pitchFamily="2" charset="-78"/>
                        </a:rPr>
                        <a:t>BackColor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برای تعیین رنگ زمینه فرم به کار می‌رود.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cs typeface="B Titr" panose="00000700000000000000" pitchFamily="2" charset="-78"/>
                        </a:rPr>
                        <a:t>BackgroundImage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با این خاصیت می‌توان تصویری را برای زمینه فرم انتخاب کرد.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1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CancelButton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>
                          <a:effectLst/>
                          <a:cs typeface="B Titr" panose="00000700000000000000" pitchFamily="2" charset="-78"/>
                        </a:rPr>
                        <a:t>دکمه‌ای را تعیین می‌کند که اگر کاربر کلید </a:t>
                      </a: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ESC </a:t>
                      </a:r>
                      <a:r>
                        <a:rPr lang="fa-IR" sz="1000">
                          <a:effectLst/>
                          <a:cs typeface="B Titr" panose="00000700000000000000" pitchFamily="2" charset="-78"/>
                        </a:rPr>
                        <a:t>را فشار دهد، دستورات مربوط به رویداد </a:t>
                      </a: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Click </a:t>
                      </a:r>
                      <a:r>
                        <a:rPr lang="fa-IR" sz="1000">
                          <a:effectLst/>
                          <a:cs typeface="B Titr" panose="00000700000000000000" pitchFamily="2" charset="-78"/>
                        </a:rPr>
                        <a:t>آن دکمه اجرا می‌شود.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7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ContextMenu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نام منویی را تعیین می‌کند که اگر کاربر کلیک راست کرد باید ظاهر شود.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1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ControBox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chemeClr val="tx1"/>
                          </a:solidFill>
                          <a:effectLst/>
                          <a:cs typeface="B Titr" panose="00000700000000000000" pitchFamily="2" charset="-78"/>
                        </a:rPr>
                        <a:t>تعیین می‌کند آیا در فرم دکمه‌های بیشینه، کمینه و بستن ظاهر شود یا خیر. اگر این خاصیت به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cs typeface="B Titr" panose="00000700000000000000" pitchFamily="2" charset="-78"/>
                        </a:rPr>
                        <a:t>False </a:t>
                      </a:r>
                      <a:r>
                        <a:rPr lang="fa-IR" sz="1000" dirty="0">
                          <a:solidFill>
                            <a:schemeClr val="tx1"/>
                          </a:solidFill>
                          <a:effectLst/>
                          <a:cs typeface="B Titr" panose="00000700000000000000" pitchFamily="2" charset="-78"/>
                        </a:rPr>
                        <a:t>تغییر یابد هیچ یک از دکمه‌ها در فرم ظاهر نمی‌شوند.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8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Cursor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شکل مکان نما را تعیین می‌کند. 29 نوع مکان نما وجود دارد می‌توان با کلیک کردن یکی از آنها را انتخاب کرد.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1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Enabled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تعیین می‌کند آیا فرم فعال است یا خیر. اگر فرم غیرفعال باشد (مقدار </a:t>
                      </a:r>
                      <a:r>
                        <a:rPr lang="en-US" sz="1000" dirty="0">
                          <a:effectLst/>
                          <a:cs typeface="B Titr" panose="00000700000000000000" pitchFamily="2" charset="-78"/>
                        </a:rPr>
                        <a:t>False </a:t>
                      </a: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این خاصیت) به هیچ رویدادی پاسخ نمی‌دهد.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8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Font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نوع حاشیه فرم را تعیین می‌کند.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FormBorderStyle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>
                          <a:effectLst/>
                          <a:cs typeface="B Titr" panose="00000700000000000000" pitchFamily="2" charset="-78"/>
                        </a:rPr>
                        <a:t>برای تعیین فونت به کار می‌رود.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KeyPreview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>
                          <a:effectLst/>
                          <a:cs typeface="B Titr" panose="00000700000000000000" pitchFamily="2" charset="-78"/>
                        </a:rPr>
                        <a:t>تعیین می‌کند آیا رویدادهای صفحه کلید را قبل از رویدادهای کنترلی که مکان نما در آن قرار دارد، بپذیرد یا خیر.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Language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زبان کار کردن کنترل را مشخص می‌کند.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Location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>
                          <a:effectLst/>
                          <a:cs typeface="B Titr" panose="00000700000000000000" pitchFamily="2" charset="-78"/>
                        </a:rPr>
                        <a:t>مکان قرار گرفتن کنترل را تعیین می‌کند.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MaximizeBox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>
                          <a:effectLst/>
                          <a:cs typeface="B Titr" panose="00000700000000000000" pitchFamily="2" charset="-78"/>
                        </a:rPr>
                        <a:t>تعیین می‌کند آیا دکمه بیشینه در عنوان فرم نمایش داده شود یا خیر.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MaximizeSize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با این خاصیت می‌توان حداکثر اندازه فرم را تعیین کرد.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Menu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نام منویی را تعیین می‌کند که باید در فرم نمایش داده شود.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MinimizeBox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تعیین می‌کند آیا دکمه کمینه در عنوان فرم نمایش داده شود یا خیر.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Opacity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میزان شفافیت فرم را تعیین می‌کند.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MinimizeSize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با این خاصیت می‌توان حداقل اندازه فرم را تعیین کرد.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RightToLeft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جهت نمایش اطلاعات را مشخص می‌کند در حالت پیش فرض اطلاعات از چپ به راست نمایش داده می‌شوند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ShowIcon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تعیین می‌کند آیا آیکن مربوط به منوی سیستمی فرم نمایش داده شود یا خیر.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StarPosition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در هنگام شروع اجرای برنامه، محل قرار گرفتن فرم را تعیین می‌کند.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Tag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شی ءای را تعیین می‌کند که اطلاعاتی راجع به کنترل را نگهداری می‌کند.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Text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متنی را مشخص می‌کند که در نوار عنوان فرم ظاهر خواهد شد.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WindowState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وضعیت پنجره فرم را تعیین می‌کند.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AutoSizeMode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روش تغییر اندازه خودکار فرم را تعیین می‌کند.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BackgroundImafeLayout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000" dirty="0">
                          <a:effectLst/>
                          <a:cs typeface="B Titr" panose="00000700000000000000" pitchFamily="2" charset="-78"/>
                        </a:rPr>
                        <a:t>طرح تصویر زمینه را مشخص می‌کند.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1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cs typeface="B Titr" panose="00000700000000000000" pitchFamily="2" charset="-78"/>
                        </a:rPr>
                        <a:t>Anchor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850" dirty="0">
                          <a:effectLst/>
                          <a:cs typeface="B Titr" panose="00000700000000000000" pitchFamily="2" charset="-78"/>
                        </a:rPr>
                        <a:t>یکی از خصوصیت‌های مهم فرم </a:t>
                      </a:r>
                      <a:r>
                        <a:rPr lang="en-US" sz="850" dirty="0">
                          <a:effectLst/>
                          <a:cs typeface="B Titr" panose="00000700000000000000" pitchFamily="2" charset="-78"/>
                        </a:rPr>
                        <a:t>Anchor </a:t>
                      </a:r>
                      <a:r>
                        <a:rPr lang="fa-IR" sz="850" dirty="0">
                          <a:effectLst/>
                          <a:cs typeface="B Titr" panose="00000700000000000000" pitchFamily="2" charset="-78"/>
                        </a:rPr>
                        <a:t>است که تمام اشیاء این مشخصه را دارا هستند  این خصوصیت موقعیت اشیاء را روی فرم زمانی که فرم تغییر اندازه می‌دهد مشخص می‌کند.</a:t>
                      </a:r>
                      <a:endParaRPr lang="en-US" sz="850" dirty="0">
                        <a:effectLst/>
                        <a:latin typeface="Calibri"/>
                        <a:ea typeface="Calibri"/>
                        <a:cs typeface="B Titr" panose="00000700000000000000" pitchFamily="2" charset="-78"/>
                      </a:endParaRPr>
                    </a:p>
                  </a:txBody>
                  <a:tcPr marL="51185" marR="51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2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RASH\Desktop\کنفرانس\New folder\ويندوز فرم در سی شارپ_files\creating-simple-form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5975"/>
            <a:ext cx="6191250" cy="446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381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solidFill>
                  <a:srgbClr val="FF0000"/>
                </a:solidFill>
                <a:cs typeface="B Titr" panose="00000700000000000000" pitchFamily="2" charset="-78"/>
              </a:rPr>
              <a:t>طراحی یک عدد فرم و جایگذاری کامپوننت ها در فرم مزبور</a:t>
            </a:r>
            <a:endParaRPr lang="en-US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1546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cs typeface="B Lotus" panose="00000400000000000000" pitchFamily="2" charset="-78"/>
              </a:rPr>
              <a:t>برای این منظور ابتدا یک فرم جدید باز نموده و برابر روش های زیر اقدام به طراحی فرم می نمائیم</a:t>
            </a:r>
            <a:endParaRPr lang="en-US" b="1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23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304800" y="-223124"/>
            <a:ext cx="8686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B Lotus" panose="00000400000000000000" pitchFamily="2" charset="-78"/>
              </a:rPr>
              <a:t>همه کنترل‌ها در جعبه ابزار یا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" pitchFamily="34" charset="0"/>
                <a:ea typeface="Times New Roman" pitchFamily="18" charset="0"/>
                <a:cs typeface="B Lotus" panose="00000400000000000000" pitchFamily="2" charset="-78"/>
              </a:rPr>
              <a:t>Toolbox</a:t>
            </a:r>
            <a:r>
              <a:rPr kumimoji="0" lang="fa-IR" altLang="en-US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B Lotus" panose="00000400000000000000" pitchFamily="2" charset="-78"/>
              </a:rPr>
              <a:t> قرار دارند</a:t>
            </a:r>
          </a:p>
          <a:p>
            <a:pPr marL="0" marR="0" lvl="0" indent="0" algn="r" defTabSz="914400" rtl="1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B Lotus" panose="00000400000000000000" pitchFamily="2" charset="-78"/>
              </a:rPr>
              <a:t>به دو صورت</a:t>
            </a:r>
            <a:r>
              <a:rPr kumimoji="0" lang="fa-IR" altLang="en-US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B Lotus" panose="00000400000000000000" pitchFamily="2" charset="-78"/>
              </a:rPr>
              <a:t> می توان از کامپوننت های مورد نظر استفاده نمود: </a:t>
            </a:r>
          </a:p>
          <a:p>
            <a:pPr marL="514350" marR="0" lvl="0" indent="-514350" algn="r" defTabSz="914400" rtl="1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fa-IR" altLang="en-US" b="1" dirty="0" smtClean="0">
                <a:solidFill>
                  <a:srgbClr val="C00000"/>
                </a:solidFill>
                <a:latin typeface="Segoe UI" pitchFamily="34" charset="0"/>
                <a:cs typeface="B Lotus" panose="00000400000000000000" pitchFamily="2" charset="-78"/>
              </a:rPr>
              <a:t>از طریق درگ و دراپ نمودن</a:t>
            </a:r>
          </a:p>
          <a:p>
            <a:pPr marL="514350" marR="0" lvl="0" indent="-514350" algn="r" defTabSz="914400" rtl="1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fa-IR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B Lotus" panose="00000400000000000000" pitchFamily="2" charset="-78"/>
              </a:rPr>
              <a:t>از طریق کلیک بر روی آیتم مدنظر</a:t>
            </a:r>
          </a:p>
          <a:p>
            <a:pPr marR="0" lvl="0" algn="r" defTabSz="914400" rtl="1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b="1" dirty="0" smtClean="0">
                <a:latin typeface="Arial" pitchFamily="34" charset="0"/>
                <a:cs typeface="B Lotus" panose="00000400000000000000" pitchFamily="2" charset="-78"/>
              </a:rPr>
              <a:t>همانند شکل زیر (انتخاب گزینه </a:t>
            </a:r>
            <a:r>
              <a:rPr lang="en-US" altLang="en-US" b="1" dirty="0" smtClean="0">
                <a:latin typeface="Arial" pitchFamily="34" charset="0"/>
                <a:cs typeface="B Lotus" panose="00000400000000000000" pitchFamily="2" charset="-78"/>
              </a:rPr>
              <a:t>button</a:t>
            </a:r>
            <a:r>
              <a:rPr lang="fa-IR" altLang="en-US" b="1" dirty="0" smtClean="0">
                <a:latin typeface="Arial" pitchFamily="34" charset="0"/>
                <a:cs typeface="B Lotus" panose="00000400000000000000" pitchFamily="2" charset="-78"/>
              </a:rPr>
              <a:t>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B Lotus" panose="00000400000000000000" pitchFamily="2" charset="-78"/>
            </a:endParaRPr>
          </a:p>
        </p:txBody>
      </p:sp>
      <p:pic>
        <p:nvPicPr>
          <p:cNvPr id="5123" name="Picture 3" descr="creating-simple-form-04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225113" cy="3886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324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creating-simple-form-05"/>
          <p:cNvPicPr/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314325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Down Arrow 8"/>
          <p:cNvSpPr/>
          <p:nvPr/>
        </p:nvSpPr>
        <p:spPr>
          <a:xfrm>
            <a:off x="6858000" y="2639199"/>
            <a:ext cx="990600" cy="86600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"/>
            <a:ext cx="9067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>
                <a:solidFill>
                  <a:srgbClr val="FF0000"/>
                </a:solidFill>
                <a:cs typeface="B Titr" panose="00000700000000000000" pitchFamily="2" charset="-78"/>
              </a:rPr>
              <a:t>تغییر خاصیت کنترل‌ها</a:t>
            </a:r>
            <a:endParaRPr lang="en-US" b="1" dirty="0">
              <a:solidFill>
                <a:srgbClr val="FF0000"/>
              </a:solidFill>
              <a:cs typeface="B Titr" panose="000007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b="1" dirty="0">
                <a:cs typeface="B Lotus" panose="00000400000000000000" pitchFamily="2" charset="-78"/>
              </a:rPr>
              <a:t>شما می‌توانید برخی از خواص فرم و کنترل‌ها را تغییر دهید. برای این کار از پنجره </a:t>
            </a:r>
            <a:r>
              <a:rPr lang="en-US" b="1" dirty="0">
                <a:cs typeface="B Lotus" panose="00000400000000000000" pitchFamily="2" charset="-78"/>
              </a:rPr>
              <a:t>Properties</a:t>
            </a:r>
            <a:r>
              <a:rPr lang="fa-IR" b="1" dirty="0">
                <a:cs typeface="B Lotus" panose="00000400000000000000" pitchFamily="2" charset="-78"/>
              </a:rPr>
              <a:t> برای مشاهده و تغییر مقادیر همه خواص در دسترس یک کنترل انتخاب شده در صفحه طراحی استفاده می‌کنیم. به این نکته توجه کنید </a:t>
            </a:r>
            <a:r>
              <a:rPr lang="fa-IR" b="1" dirty="0">
                <a:cs typeface="B Lotus" panose="00000400000000000000" pitchFamily="2" charset="-78"/>
              </a:rPr>
              <a:t>که برخی از خواص در پنجره </a:t>
            </a:r>
            <a:r>
              <a:rPr lang="en-US" b="1" dirty="0">
                <a:cs typeface="B Lotus" panose="00000400000000000000" pitchFamily="2" charset="-78"/>
              </a:rPr>
              <a:t>Properties</a:t>
            </a:r>
            <a:r>
              <a:rPr lang="fa-IR" b="1" dirty="0">
                <a:cs typeface="B Lotus" panose="00000400000000000000" pitchFamily="2" charset="-78"/>
              </a:rPr>
              <a:t> نمایش داده نمی‌شوند و فقط از طریق کد می‌توان به آنها دست </a:t>
            </a:r>
            <a:r>
              <a:rPr lang="fa-IR" b="1" dirty="0" smtClean="0">
                <a:cs typeface="B Lotus" panose="00000400000000000000" pitchFamily="2" charset="-78"/>
              </a:rPr>
              <a:t>یافت(با کلیک کردن بر روی آیکون مورد نظر و استفاده از پنجره </a:t>
            </a:r>
            <a:r>
              <a:rPr lang="en-US" b="1" dirty="0">
                <a:cs typeface="B Lotus" panose="00000400000000000000" pitchFamily="2" charset="-78"/>
              </a:rPr>
              <a:t>Properties</a:t>
            </a:r>
            <a:r>
              <a:rPr lang="fa-IR" b="1" dirty="0">
                <a:cs typeface="B Lotus" panose="00000400000000000000" pitchFamily="2" charset="-78"/>
              </a:rPr>
              <a:t> </a:t>
            </a:r>
            <a:r>
              <a:rPr lang="fa-IR" b="1" dirty="0" smtClean="0">
                <a:cs typeface="B Lotus" panose="00000400000000000000" pitchFamily="2" charset="-78"/>
              </a:rPr>
              <a:t>).</a:t>
            </a:r>
            <a:endParaRPr lang="en-US" b="1" dirty="0">
              <a:cs typeface="B Lotus" panose="00000400000000000000" pitchFamily="2" charset="-78"/>
            </a:endParaRPr>
          </a:p>
        </p:txBody>
      </p:sp>
      <p:pic>
        <p:nvPicPr>
          <p:cNvPr id="3" name="Picture 2" descr="creating-simple-form-06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6025"/>
            <a:ext cx="7391400" cy="461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"/>
            <a:ext cx="9067800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fa-IR" b="1" dirty="0" smtClean="0">
                <a:cs typeface="B Lotus" panose="00000400000000000000" pitchFamily="2" charset="-78"/>
              </a:rPr>
              <a:t>در پنجره </a:t>
            </a:r>
            <a:r>
              <a:rPr lang="en-US" b="1" dirty="0">
                <a:cs typeface="B Lotus" panose="00000400000000000000" pitchFamily="2" charset="-78"/>
              </a:rPr>
              <a:t>Properties</a:t>
            </a:r>
            <a:r>
              <a:rPr lang="fa-IR" b="1" dirty="0">
                <a:cs typeface="B Lotus" panose="00000400000000000000" pitchFamily="2" charset="-78"/>
              </a:rPr>
              <a:t> </a:t>
            </a:r>
            <a:r>
              <a:rPr lang="fa-IR" b="1" dirty="0" smtClean="0">
                <a:cs typeface="B Lotus" panose="00000400000000000000" pitchFamily="2" charset="-78"/>
              </a:rPr>
              <a:t>تعدادی خاصیت وجود دارد که مختص کلیک مربوطه بوده و می توان یا استفاده از آنها خاصیت کلید مزبور را تغییر دارد. به عنوان </a:t>
            </a:r>
            <a:r>
              <a:rPr lang="fa-IR" b="1" dirty="0">
                <a:cs typeface="B Lotus" panose="00000400000000000000" pitchFamily="2" charset="-78"/>
              </a:rPr>
              <a:t>مثال </a:t>
            </a:r>
            <a:r>
              <a:rPr lang="fa-IR" altLang="en-US" b="1" dirty="0" smtClean="0">
                <a:cs typeface="B Lotus" panose="00000400000000000000" pitchFamily="2" charset="-78"/>
              </a:rPr>
              <a:t>خاصیت </a:t>
            </a:r>
            <a:r>
              <a:rPr lang="en-US" altLang="en-US" b="1" dirty="0" smtClean="0">
                <a:cs typeface="B Lotus" panose="00000400000000000000" pitchFamily="2" charset="-78"/>
              </a:rPr>
              <a:t>Text</a:t>
            </a:r>
            <a:r>
              <a:rPr lang="fa-IR" altLang="en-US" b="1" dirty="0" smtClean="0">
                <a:cs typeface="B Lotus" panose="00000400000000000000" pitchFamily="2" charset="-78"/>
              </a:rPr>
              <a:t>را </a:t>
            </a:r>
            <a:r>
              <a:rPr lang="fa-IR" altLang="en-US" b="1" dirty="0">
                <a:cs typeface="B Lotus" panose="00000400000000000000" pitchFamily="2" charset="-78"/>
              </a:rPr>
              <a:t>پیدا کنید و آن را </a:t>
            </a:r>
            <a:r>
              <a:rPr lang="fa-IR" altLang="en-US" b="1" dirty="0" smtClean="0">
                <a:cs typeface="B Lotus" panose="00000400000000000000" pitchFamily="2" charset="-78"/>
              </a:rPr>
              <a:t>به </a:t>
            </a:r>
            <a:r>
              <a:rPr lang="en-US" altLang="en-US" b="1" dirty="0" smtClean="0">
                <a:cs typeface="B Lotus" panose="00000400000000000000" pitchFamily="2" charset="-78"/>
              </a:rPr>
              <a:t> </a:t>
            </a:r>
            <a:r>
              <a:rPr lang="en-US" altLang="en-US" b="1" dirty="0">
                <a:cs typeface="B Lotus" panose="00000400000000000000" pitchFamily="2" charset="-78"/>
              </a:rPr>
              <a:t>Click Me</a:t>
            </a:r>
            <a:r>
              <a:rPr lang="fa-IR" altLang="en-US" b="1" dirty="0">
                <a:cs typeface="B Lotus" panose="00000400000000000000" pitchFamily="2" charset="-78"/>
              </a:rPr>
              <a:t> تغییر دهید</a:t>
            </a:r>
            <a:r>
              <a:rPr lang="en-US" altLang="en-US" b="1" dirty="0" smtClean="0">
                <a:cs typeface="B Lotus" panose="00000400000000000000" pitchFamily="2" charset="-78"/>
              </a:rPr>
              <a:t>.</a:t>
            </a:r>
            <a:endParaRPr lang="en-US" altLang="en-US" b="1" dirty="0">
              <a:cs typeface="B Lotus" panose="00000400000000000000" pitchFamily="2" charset="-78"/>
            </a:endParaRPr>
          </a:p>
        </p:txBody>
      </p:sp>
      <p:pic>
        <p:nvPicPr>
          <p:cNvPr id="14338" name="Picture 2" descr="creating-simple-form-07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800224"/>
            <a:ext cx="3676650" cy="4632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1" descr="creating-simple-form-08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2857500" cy="196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56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096000" y="1066800"/>
            <a:ext cx="838200" cy="6096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5400000">
            <a:off x="3505200" y="3619500"/>
            <a:ext cx="838200" cy="9906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ing-simple-form-09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49" y="2633722"/>
            <a:ext cx="6191250" cy="4148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b="1" dirty="0">
                <a:solidFill>
                  <a:srgbClr val="FF0000"/>
                </a:solidFill>
                <a:cs typeface="B Titr" panose="00000700000000000000" pitchFamily="2" charset="-78"/>
              </a:rPr>
              <a:t>اضافه کردن یک کنترل کننده رویداد (</a:t>
            </a:r>
            <a:r>
              <a:rPr lang="en-US" b="1" dirty="0">
                <a:solidFill>
                  <a:srgbClr val="FF0000"/>
                </a:solidFill>
                <a:cs typeface="B Titr" panose="00000700000000000000" pitchFamily="2" charset="-78"/>
              </a:rPr>
              <a:t>Event Handler</a:t>
            </a:r>
            <a:r>
              <a:rPr lang="fa-IR" b="1" dirty="0">
                <a:solidFill>
                  <a:srgbClr val="FF0000"/>
                </a:solidFill>
                <a:cs typeface="B Titr" panose="00000700000000000000" pitchFamily="2" charset="-78"/>
              </a:rPr>
              <a:t>) به کنترل</a:t>
            </a:r>
            <a:endParaRPr lang="en-US" b="1" dirty="0">
              <a:solidFill>
                <a:srgbClr val="FF0000"/>
              </a:solidFill>
              <a:cs typeface="B Titr" panose="00000700000000000000" pitchFamily="2" charset="-78"/>
            </a:endParaRPr>
          </a:p>
          <a:p>
            <a:pPr algn="just" rtl="1"/>
            <a:r>
              <a:rPr lang="fa-IR" b="1" dirty="0" smtClean="0">
                <a:cs typeface="B Lotus" panose="00000400000000000000" pitchFamily="2" charset="-78"/>
              </a:rPr>
              <a:t>کنترل کننده </a:t>
            </a:r>
            <a:r>
              <a:rPr lang="fa-IR" b="1" dirty="0">
                <a:cs typeface="B Lotus" panose="00000400000000000000" pitchFamily="2" charset="-78"/>
              </a:rPr>
              <a:t>رویداد یا </a:t>
            </a:r>
            <a:r>
              <a:rPr lang="en-US" b="1" dirty="0">
                <a:cs typeface="B Lotus" panose="00000400000000000000" pitchFamily="2" charset="-78"/>
              </a:rPr>
              <a:t>Event Handler</a:t>
            </a:r>
            <a:r>
              <a:rPr lang="fa-IR" b="1" dirty="0">
                <a:cs typeface="B Lotus" panose="00000400000000000000" pitchFamily="2" charset="-78"/>
              </a:rPr>
              <a:t>، قسمتی از برنامه است که مسئولیت کنترل رویدادها را بر عهده دارد. رویداد وقتی به وقوع می‌پیوندد که یک اتقاف معین رخ دهد. </a:t>
            </a:r>
            <a:r>
              <a:rPr lang="en-US" b="1" dirty="0">
                <a:cs typeface="B Lotus" panose="00000400000000000000" pitchFamily="2" charset="-78"/>
              </a:rPr>
              <a:t>Event Handler</a:t>
            </a:r>
            <a:r>
              <a:rPr lang="fa-IR" b="1" dirty="0">
                <a:cs typeface="B Lotus" panose="00000400000000000000" pitchFamily="2" charset="-78"/>
              </a:rPr>
              <a:t> هم برای کنترل کردن یک رویداد به کار می‌رود. </a:t>
            </a:r>
            <a:r>
              <a:rPr lang="fa-IR" b="1" dirty="0" smtClean="0">
                <a:cs typeface="B Lotus" panose="00000400000000000000" pitchFamily="2" charset="-78"/>
              </a:rPr>
              <a:t>به </a:t>
            </a:r>
            <a:r>
              <a:rPr lang="fa-IR" b="1" dirty="0">
                <a:cs typeface="B Lotus" panose="00000400000000000000" pitchFamily="2" charset="-78"/>
              </a:rPr>
              <a:t>عنوان مثال رویداد پیشفرض کنترل دکمه، </a:t>
            </a:r>
            <a:r>
              <a:rPr lang="en-US" b="1" dirty="0">
                <a:cs typeface="B Lotus" panose="00000400000000000000" pitchFamily="2" charset="-78"/>
              </a:rPr>
              <a:t>Click</a:t>
            </a:r>
            <a:r>
              <a:rPr lang="fa-IR" b="1" dirty="0">
                <a:cs typeface="B Lotus" panose="00000400000000000000" pitchFamily="2" charset="-78"/>
              </a:rPr>
              <a:t> و رویداد پیشفرض کنترل فرم </a:t>
            </a:r>
            <a:r>
              <a:rPr lang="en-US" b="1" dirty="0">
                <a:cs typeface="B Lotus" panose="00000400000000000000" pitchFamily="2" charset="-78"/>
              </a:rPr>
              <a:t>Load</a:t>
            </a:r>
            <a:r>
              <a:rPr lang="fa-IR" b="1" dirty="0">
                <a:cs typeface="B Lotus" panose="00000400000000000000" pitchFamily="2" charset="-78"/>
              </a:rPr>
              <a:t> می‌باشد. کنترل کننده‌های رویداد متدهایی هستند که به رویداد وابسته‌اند و وقتی اجرا می‌شوند که رویدادها رخ دهند. راه ساده برای اضافه کردن یک کنترل کننده رویداد دابل کلیک کردن بر روی کنترل در محیط طراحی می‌باشد. </a:t>
            </a:r>
            <a:r>
              <a:rPr lang="fa-IR" b="1" dirty="0" smtClean="0">
                <a:cs typeface="B Lotus" panose="00000400000000000000" pitchFamily="2" charset="-78"/>
              </a:rPr>
              <a:t>برای </a:t>
            </a:r>
            <a:r>
              <a:rPr lang="fa-IR" b="1" dirty="0">
                <a:cs typeface="B Lotus" panose="00000400000000000000" pitchFamily="2" charset="-78"/>
              </a:rPr>
              <a:t>روشن شدن این مطلب بر روی دکمه </a:t>
            </a:r>
            <a:r>
              <a:rPr lang="en-US" b="1" dirty="0">
                <a:cs typeface="B Lotus" panose="00000400000000000000" pitchFamily="2" charset="-78"/>
              </a:rPr>
              <a:t>button</a:t>
            </a:r>
            <a:r>
              <a:rPr lang="fa-IR" b="1" dirty="0">
                <a:cs typeface="B Lotus" panose="00000400000000000000" pitchFamily="2" charset="-78"/>
              </a:rPr>
              <a:t> در محیط طراحی کلیک کنید. ویژوال استودیو به صورت خودکار یک کنترل کننده رویداد ایجاد کرده و آن را به رویداد </a:t>
            </a:r>
            <a:r>
              <a:rPr lang="en-US" b="1" dirty="0">
                <a:cs typeface="B Lotus" panose="00000400000000000000" pitchFamily="2" charset="-78"/>
              </a:rPr>
              <a:t>Click</a:t>
            </a:r>
            <a:r>
              <a:rPr lang="fa-IR" b="1" dirty="0">
                <a:cs typeface="B Lotus" panose="00000400000000000000" pitchFamily="2" charset="-78"/>
              </a:rPr>
              <a:t> کنترل می‌چسباند. همزمان با ایجاد کنترل کننده رویداد شما وارد قسمت کد نویسی می‌شوید و نشانگر ماوس نیز در داخل اداره کننده رویداد قرار می‌گیرد. حال همه چیزی که شما نیاز دارید نوشتن کدی است که هنگام وقوع رویداد اجرا می‌شود.</a:t>
            </a:r>
            <a:endParaRPr lang="en-US" b="1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3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609600"/>
            <a:ext cx="8841712" cy="54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just" rtl="1">
              <a:lnSpc>
                <a:spcPct val="250000"/>
              </a:lnSpc>
            </a:pPr>
            <a:r>
              <a:rPr lang="fa-IR" sz="3600" b="1" dirty="0">
                <a:ln/>
                <a:solidFill>
                  <a:schemeClr val="accent3"/>
                </a:solidFill>
                <a:latin typeface="Times New Roman" pitchFamily="18" charset="0"/>
                <a:ea typeface="Times New Roman" pitchFamily="18" charset="0"/>
                <a:cs typeface="B Titr" panose="00000700000000000000" pitchFamily="2" charset="-78"/>
              </a:rPr>
              <a:t>برای درک بهتر و عمیق‌تر </a:t>
            </a:r>
            <a:r>
              <a:rPr lang="en-US" sz="3600" b="1" dirty="0">
                <a:ln/>
                <a:solidFill>
                  <a:schemeClr val="accent3"/>
                </a:solidFill>
                <a:latin typeface="Times New Roman" pitchFamily="18" charset="0"/>
                <a:ea typeface="Times New Roman" pitchFamily="18" charset="0"/>
                <a:cs typeface="B Titr" panose="00000700000000000000" pitchFamily="2" charset="-78"/>
              </a:rPr>
              <a:t>Windows Forms Application </a:t>
            </a:r>
            <a:r>
              <a:rPr lang="fa-IR" sz="3600" b="1" dirty="0">
                <a:ln/>
                <a:solidFill>
                  <a:schemeClr val="accent3"/>
                </a:solidFill>
                <a:latin typeface="Times New Roman" pitchFamily="18" charset="0"/>
                <a:ea typeface="Times New Roman" pitchFamily="18" charset="0"/>
                <a:cs typeface="B Titr" panose="00000700000000000000" pitchFamily="2" charset="-78"/>
              </a:rPr>
              <a:t>می‌خواهیم یک فرم طراحی کنیم که یک داده از نوع </a:t>
            </a:r>
            <a:r>
              <a:rPr lang="en-US" sz="3600" b="1" dirty="0">
                <a:ln/>
                <a:solidFill>
                  <a:schemeClr val="accent3"/>
                </a:solidFill>
                <a:latin typeface="Times New Roman" pitchFamily="18" charset="0"/>
                <a:ea typeface="Times New Roman" pitchFamily="18" charset="0"/>
                <a:cs typeface="B Titr" panose="00000700000000000000" pitchFamily="2" charset="-78"/>
              </a:rPr>
              <a:t>String</a:t>
            </a:r>
            <a:r>
              <a:rPr lang="fa-IR" sz="3600" b="1" dirty="0">
                <a:ln/>
                <a:solidFill>
                  <a:schemeClr val="accent3"/>
                </a:solidFill>
                <a:latin typeface="Times New Roman" pitchFamily="18" charset="0"/>
                <a:ea typeface="Times New Roman" pitchFamily="18" charset="0"/>
                <a:cs typeface="B Titr" panose="00000700000000000000" pitchFamily="2" charset="-78"/>
              </a:rPr>
              <a:t> از ما دریافت و با زدن کلید مربوطه اونو به صورت پیغام به ما نشون بده</a:t>
            </a:r>
            <a:r>
              <a:rPr lang="fa-IR" sz="3600" b="1" dirty="0" smtClean="0">
                <a:ln/>
                <a:solidFill>
                  <a:schemeClr val="accent3"/>
                </a:solidFill>
                <a:latin typeface="Times New Roman" pitchFamily="18" charset="0"/>
                <a:ea typeface="Times New Roman" pitchFamily="18" charset="0"/>
                <a:cs typeface="B Titr" panose="00000700000000000000" pitchFamily="2" charset="-78"/>
              </a:rPr>
              <a:t>!!!</a:t>
            </a:r>
            <a:endParaRPr lang="en-US" sz="3600" b="1" dirty="0">
              <a:ln/>
              <a:solidFill>
                <a:schemeClr val="accent3"/>
              </a:solidFill>
              <a:latin typeface="Times New Roman" pitchFamily="18" charset="0"/>
              <a:ea typeface="Times New Roman" pitchFamily="18" charset="0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8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3" descr="start_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95821"/>
            <a:ext cx="2924175" cy="473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1219199" y="152400"/>
            <a:ext cx="790098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 </a:t>
            </a: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هنگامی که برنامه اجرا می‌شود پنجره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Start Page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به شما نمایش داده می‌شود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Lotus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در قسمت 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۱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: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می‌توانیم یک پروژه جدید تعریف کنیم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Lotus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در قسمت 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۲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: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پروژه‌های از قبل ساخته شده را باز کنیم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Lotus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در قسمت 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۳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: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پروژه‌هایی که اخیراً با آنها کار کردیم به ما نمایش داده می‌شود تا راحت</a:t>
            </a:r>
            <a:r>
              <a:rPr kumimoji="0" lang="fa-I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تر بتوانیم به آنها دسترسی داشته باشیم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82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05000" y="300335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در اینجا بر روی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New Project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</a:t>
            </a:r>
            <a:r>
              <a:rPr kumimoji="0" lang="ar-SA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کلیک می‌کنیم تا پنجره زیر باز شود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Lotus" panose="00000400000000000000" pitchFamily="2" charset="-78"/>
            </a:endParaRPr>
          </a:p>
        </p:txBody>
      </p:sp>
      <p:pic>
        <p:nvPicPr>
          <p:cNvPr id="2049" name="Picture 2" descr="new_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504793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 rot="10800000" flipV="1">
            <a:off x="304800" y="5786734"/>
            <a:ext cx="868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altLang="en-US" sz="2400" b="1" dirty="0"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پس از زدن بر روی دکمه</a:t>
            </a:r>
            <a:r>
              <a:rPr lang="en-US" altLang="en-US" sz="2400" b="1" dirty="0"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 Ok </a:t>
            </a:r>
            <a:r>
              <a:rPr lang="ar-SA" altLang="en-US" sz="2400" b="1" dirty="0"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پنجره اصلی کار با محیط برنامه نویسی نمایان می‌شود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B Lotus" panose="00000400000000000000" pitchFamily="2" charset="-78"/>
              </a:rPr>
              <a:t>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826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محیط ویژوال استودیو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2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28600"/>
            <a:ext cx="8001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1- صفحه </a:t>
            </a:r>
            <a:r>
              <a:rPr lang="fa-IR" sz="2000" b="1" dirty="0">
                <a:solidFill>
                  <a:srgbClr val="FF0000"/>
                </a:solidFill>
                <a:cs typeface="B Titr" panose="00000700000000000000" pitchFamily="2" charset="-78"/>
              </a:rPr>
              <a:t>طراحی (</a:t>
            </a:r>
            <a:r>
              <a:rPr lang="en-US" sz="2000" b="1" dirty="0">
                <a:solidFill>
                  <a:srgbClr val="FF0000"/>
                </a:solidFill>
                <a:cs typeface="B Titr" panose="00000700000000000000" pitchFamily="2" charset="-78"/>
              </a:rPr>
              <a:t>Design</a:t>
            </a:r>
            <a:r>
              <a:rPr lang="fa-IR" sz="2000" b="1" dirty="0">
                <a:solidFill>
                  <a:srgbClr val="FF0000"/>
                </a:solidFill>
                <a:cs typeface="B Titr" panose="00000700000000000000" pitchFamily="2" charset="-78"/>
              </a:rPr>
              <a:t>) </a:t>
            </a:r>
            <a:endParaRPr lang="en-US" sz="2000" b="1" dirty="0">
              <a:solidFill>
                <a:srgbClr val="FF0000"/>
              </a:solidFill>
              <a:cs typeface="B Titr" panose="00000700000000000000" pitchFamily="2" charset="-78"/>
            </a:endParaRPr>
          </a:p>
          <a:p>
            <a:pPr algn="just" rtl="1">
              <a:lnSpc>
                <a:spcPct val="200000"/>
              </a:lnSpc>
            </a:pPr>
            <a:r>
              <a:rPr lang="fa-IR" sz="2400" b="1" dirty="0" smtClean="0">
                <a:cs typeface="B Lotus" panose="00000400000000000000" pitchFamily="2" charset="-78"/>
              </a:rPr>
              <a:t>این </a:t>
            </a:r>
            <a:r>
              <a:rPr lang="fa-IR" sz="2400" b="1" dirty="0">
                <a:cs typeface="B Lotus" panose="00000400000000000000" pitchFamily="2" charset="-78"/>
              </a:rPr>
              <a:t>صفحه در حکم یک ناحیه برای طراحی فرم‌های ویندوزی شما است. </a:t>
            </a:r>
            <a:r>
              <a:rPr lang="fa-IR" sz="2400" b="1" dirty="0" smtClean="0">
                <a:cs typeface="B Lotus" panose="00000400000000000000" pitchFamily="2" charset="-78"/>
              </a:rPr>
              <a:t>شما </a:t>
            </a:r>
            <a:r>
              <a:rPr lang="fa-IR" sz="2400" b="1" dirty="0">
                <a:cs typeface="B Lotus" panose="00000400000000000000" pitchFamily="2" charset="-78"/>
              </a:rPr>
              <a:t>در این صفحه می‌توانید کنترل‌هایی مانند دکمه‌ها، برچسب‌ها و … به فرمتان اضافه کنید. </a:t>
            </a:r>
            <a:endParaRPr lang="en-US" sz="2400" b="1" dirty="0">
              <a:cs typeface="B Lotus" panose="00000400000000000000" pitchFamily="2" charset="-78"/>
            </a:endParaRPr>
          </a:p>
        </p:txBody>
      </p:sp>
      <p:pic>
        <p:nvPicPr>
          <p:cNvPr id="4" name="Picture 16" descr="https://www.gooyait.com/uploads/2-win_frm_app_envirom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2743200"/>
            <a:ext cx="4281487" cy="3751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1314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6215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90925"/>
            <a:ext cx="1962150" cy="326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72200" y="108719"/>
            <a:ext cx="266355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2- کنترلر ها (</a:t>
            </a:r>
            <a:r>
              <a:rPr lang="en-US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TOOLBOX</a:t>
            </a:r>
            <a:r>
              <a:rPr lang="fa-IR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) </a:t>
            </a:r>
            <a:endParaRPr lang="en-US" b="1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685800"/>
            <a:ext cx="676275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در تب </a:t>
            </a:r>
            <a:r>
              <a:rPr lang="en-US" altLang="en-US" b="1" dirty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toolbox</a:t>
            </a:r>
            <a:r>
              <a:rPr lang="en-US" altLang="en-US" b="1" dirty="0">
                <a:latin typeface="Arial" pitchFamily="34" charset="0"/>
                <a:ea typeface="Times New Roman" pitchFamily="18" charset="0"/>
                <a:cs typeface="B Lotus" pitchFamily="2" charset="-78"/>
              </a:rPr>
              <a:t> </a:t>
            </a:r>
            <a:r>
              <a:rPr lang="fa-IR" altLang="en-US" b="1" dirty="0">
                <a:latin typeface="Arial" pitchFamily="34" charset="0"/>
                <a:ea typeface="Times New Roman" pitchFamily="18" charset="0"/>
                <a:cs typeface="B Lotus" pitchFamily="2" charset="-78"/>
              </a:rPr>
              <a:t> </a:t>
            </a:r>
            <a:r>
              <a:rPr lang="fa-IR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کامپوننت هایی </a:t>
            </a:r>
            <a:r>
              <a:rPr lang="ar-SA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است 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که هر کدام از آنها را می‌توانیم بر روی فرم‌هایمان بکشیم و ظاهر برنامه را بسازیم. </a:t>
            </a:r>
            <a:endParaRPr lang="en-US" altLang="en-US" b="1" dirty="0" smtClean="0">
              <a:latin typeface="Times New Roman" pitchFamily="18" charset="0"/>
              <a:ea typeface="Times New Roman" pitchFamily="18" charset="0"/>
              <a:cs typeface="B Lotus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2990760"/>
            <a:ext cx="35658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fa-IR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ولی به صورت عمومی </a:t>
            </a:r>
            <a:r>
              <a:rPr lang="fa-IR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وضعیت</a:t>
            </a:r>
          </a:p>
          <a:p>
            <a:pPr algn="ctr" rtl="1">
              <a:lnSpc>
                <a:spcPct val="200000"/>
              </a:lnSpc>
            </a:pPr>
            <a:r>
              <a:rPr lang="en-US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All Windows Forms</a:t>
            </a:r>
            <a:r>
              <a:rPr lang="fa-IR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نشان </a:t>
            </a:r>
            <a:r>
              <a:rPr lang="fa-IR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داده می شود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1" y="1905506"/>
            <a:ext cx="5016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a-IR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این قسمت به بخش های مختلف به شرح زیر تقسیم شده است.</a:t>
            </a:r>
            <a:endParaRPr lang="fa-IR" altLang="en-US" b="1" dirty="0">
              <a:latin typeface="Times New Roman" pitchFamily="18" charset="0"/>
              <a:ea typeface="Times New Roman" pitchFamily="18" charset="0"/>
              <a:cs typeface="B Lotus" pitchFamily="2" charset="-78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848600" y="2667000"/>
            <a:ext cx="685800" cy="6096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2262554" y="3048000"/>
            <a:ext cx="762000" cy="762000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000" y="3227486"/>
            <a:ext cx="3429000" cy="307777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B Titr" panose="00000700000000000000" pitchFamily="2" charset="-78"/>
              </a:rPr>
              <a:t>وظیفه نگهداری شرح فرم رو بر عهده دارد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82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0000"/>
                </a:solidFill>
                <a:cs typeface="B Titr" panose="00000700000000000000" pitchFamily="2" charset="-78"/>
              </a:rPr>
              <a:t>3</a:t>
            </a:r>
            <a:r>
              <a:rPr lang="fa-IR" sz="24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- </a:t>
            </a:r>
            <a:r>
              <a:rPr lang="fa-IR" sz="2400" b="1" dirty="0">
                <a:solidFill>
                  <a:srgbClr val="FF0000"/>
                </a:solidFill>
                <a:cs typeface="B Titr" panose="00000700000000000000" pitchFamily="2" charset="-78"/>
              </a:rPr>
              <a:t>مرورگر پروژه (</a:t>
            </a:r>
            <a:r>
              <a:rPr lang="en-US" sz="2400" b="1" dirty="0">
                <a:solidFill>
                  <a:srgbClr val="FF0000"/>
                </a:solidFill>
                <a:cs typeface="B Titr" panose="00000700000000000000" pitchFamily="2" charset="-78"/>
              </a:rPr>
              <a:t>Solution Explorer</a:t>
            </a:r>
            <a:r>
              <a:rPr lang="fa-IR" sz="2400" b="1" dirty="0">
                <a:solidFill>
                  <a:srgbClr val="FF0000"/>
                </a:solidFill>
                <a:cs typeface="B Titr" panose="00000700000000000000" pitchFamily="2" charset="-78"/>
              </a:rPr>
              <a:t>)</a:t>
            </a:r>
            <a:endParaRPr lang="en-US" sz="2400" b="1" dirty="0">
              <a:solidFill>
                <a:srgbClr val="FF0000"/>
              </a:solidFill>
              <a:cs typeface="B Titr" panose="000007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ar-SA" altLang="en-US" sz="2400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در محیط</a:t>
            </a:r>
            <a:r>
              <a:rPr lang="en-US" altLang="en-US" sz="2400" b="1" dirty="0" err="1" smtClean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soution</a:t>
            </a:r>
            <a:r>
              <a:rPr lang="en-US" altLang="en-US" sz="2400" b="1" dirty="0" smtClean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 explorer</a:t>
            </a:r>
            <a:r>
              <a:rPr lang="fa-IR" altLang="en-US" sz="2400" b="1" dirty="0" smtClean="0">
                <a:latin typeface="Arial" pitchFamily="34" charset="0"/>
                <a:ea typeface="Times New Roman" pitchFamily="18" charset="0"/>
                <a:cs typeface="B Lotus" pitchFamily="2" charset="-78"/>
              </a:rPr>
              <a:t> </a:t>
            </a:r>
            <a:r>
              <a:rPr lang="ar-SA" altLang="en-US" sz="2400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شما به پروژه‌ها، کتابخانه‌ها و کامپوننت های هر پروژه</a:t>
            </a:r>
            <a:r>
              <a:rPr lang="fa-IR" altLang="en-US" sz="2400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، </a:t>
            </a:r>
            <a:r>
              <a:rPr lang="ar-SA" altLang="en-US" sz="2400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فرم‌های هر پروژه، فایل اصلی و همچنین می‌توانیم پوشه‌ای از تصاویر، فونت‌ها، گزارش‌ها و همچنین فایل‌ها و کلاس‌هایی نیز اضافه کنیم</a:t>
            </a:r>
            <a:r>
              <a:rPr lang="en-US" altLang="en-US" sz="2400" b="1" dirty="0" smtClean="0">
                <a:latin typeface="Arial" pitchFamily="34" charset="0"/>
                <a:ea typeface="Times New Roman" pitchFamily="18" charset="0"/>
                <a:cs typeface="B Lotus" pitchFamily="2" charset="-78"/>
              </a:rPr>
              <a:t>.</a:t>
            </a:r>
            <a:r>
              <a:rPr lang="fa-IR" sz="2400" b="1" dirty="0">
                <a:cs typeface="B Lotus" panose="00000400000000000000" pitchFamily="2" charset="-78"/>
              </a:rPr>
              <a:t> (با کلیدهای میانبر </a:t>
            </a:r>
            <a:r>
              <a:rPr lang="en-US" sz="2400" b="1" dirty="0" err="1">
                <a:cs typeface="B Lotus" panose="00000400000000000000" pitchFamily="2" charset="-78"/>
              </a:rPr>
              <a:t>Ctrl+Alt+L</a:t>
            </a:r>
            <a:r>
              <a:rPr lang="fa-IR" sz="2400" b="1" dirty="0">
                <a:cs typeface="B Lotus" panose="00000400000000000000" pitchFamily="2" charset="-78"/>
              </a:rPr>
              <a:t> </a:t>
            </a:r>
            <a:r>
              <a:rPr lang="fa-IR" sz="2400" b="1" dirty="0" smtClean="0">
                <a:cs typeface="B Lotus" panose="00000400000000000000" pitchFamily="2" charset="-78"/>
              </a:rPr>
              <a:t>آن</a:t>
            </a:r>
            <a:r>
              <a:rPr lang="en-US" sz="2400" b="1" dirty="0" smtClean="0">
                <a:cs typeface="B Lotus" panose="00000400000000000000" pitchFamily="2" charset="-78"/>
              </a:rPr>
              <a:t> </a:t>
            </a:r>
            <a:r>
              <a:rPr lang="fa-IR" sz="2400" b="1" dirty="0" smtClean="0">
                <a:cs typeface="B Lotus" panose="00000400000000000000" pitchFamily="2" charset="-78"/>
              </a:rPr>
              <a:t>را </a:t>
            </a:r>
            <a:r>
              <a:rPr lang="fa-IR" sz="2400" b="1" dirty="0">
                <a:cs typeface="B Lotus" panose="00000400000000000000" pitchFamily="2" charset="-78"/>
              </a:rPr>
              <a:t>نمایان کنید)</a:t>
            </a:r>
            <a:endParaRPr lang="fa-IR" sz="2400" b="1" dirty="0" smtClean="0">
              <a:cs typeface="B Lotus" panose="00000400000000000000" pitchFamily="2" charset="-78"/>
            </a:endParaRPr>
          </a:p>
        </p:txBody>
      </p:sp>
      <p:pic>
        <p:nvPicPr>
          <p:cNvPr id="2050" name="Picture 2" descr="C:\Users\11\Desktop\آشنایی با محیط ویژوال استودیو 2017_files\solution-explorer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2" y="2076659"/>
            <a:ext cx="5267614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2895600" y="3381375"/>
            <a:ext cx="2819400" cy="1571625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18572"/>
            <a:ext cx="79926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SA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در 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قسمت </a:t>
            </a:r>
            <a:r>
              <a:rPr lang="en-US" altLang="en-US" b="1" dirty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Properties</a:t>
            </a:r>
            <a:r>
              <a:rPr lang="en-US" altLang="en-US" b="1" dirty="0">
                <a:latin typeface="Arial" pitchFamily="34" charset="0"/>
                <a:ea typeface="Times New Roman" pitchFamily="18" charset="0"/>
                <a:cs typeface="B Lotus" pitchFamily="2" charset="-78"/>
              </a:rPr>
              <a:t> </a:t>
            </a:r>
            <a:r>
              <a:rPr lang="fa-IR" altLang="en-US" b="1" dirty="0">
                <a:latin typeface="Arial" pitchFamily="34" charset="0"/>
                <a:ea typeface="Times New Roman" pitchFamily="18" charset="0"/>
                <a:cs typeface="B Lotus" pitchFamily="2" charset="-78"/>
              </a:rPr>
              <a:t> 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می‌توانیم خصویات هر کنترلی مانند فرم‌ها، </a:t>
            </a:r>
            <a:r>
              <a:rPr lang="en-US" altLang="en-US" b="1" dirty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Textbox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ها، </a:t>
            </a:r>
            <a:r>
              <a:rPr lang="en-US" altLang="en-US" b="1" dirty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button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ها، </a:t>
            </a:r>
            <a:r>
              <a:rPr lang="en-US" altLang="en-US" b="1" dirty="0" err="1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lable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ها و</a:t>
            </a:r>
            <a:r>
              <a:rPr lang="fa-IR" altLang="en-US" b="1" dirty="0">
                <a:latin typeface="Arial" pitchFamily="34" charset="0"/>
                <a:ea typeface="Times New Roman" pitchFamily="18" charset="0"/>
                <a:cs typeface="B Lotus" panose="00000400000000000000" pitchFamily="2" charset="-78"/>
              </a:rPr>
              <a:t>... 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را ویرایش کنیم</a:t>
            </a:r>
            <a:r>
              <a:rPr lang="ar-SA" altLang="en-US" b="1" dirty="0">
                <a:latin typeface="Arial" pitchFamily="34" charset="0"/>
                <a:ea typeface="Times New Roman" pitchFamily="18" charset="0"/>
                <a:cs typeface="B Lotus" panose="00000400000000000000" pitchFamily="2" charset="-78"/>
              </a:rPr>
              <a:t> 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که از این خصویات می‌توان </a:t>
            </a:r>
            <a:r>
              <a:rPr lang="en-US" altLang="en-US" b="1" dirty="0" err="1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id,name,text,color,size</a:t>
            </a:r>
            <a:r>
              <a:rPr lang="fa-IR" altLang="en-US" b="1" dirty="0">
                <a:solidFill>
                  <a:srgbClr val="0000FF"/>
                </a:solidFill>
                <a:latin typeface="Arial" pitchFamily="34" charset="0"/>
                <a:ea typeface="Times New Roman" pitchFamily="18" charset="0"/>
                <a:cs typeface="B Lotus" pitchFamily="2" charset="-78"/>
              </a:rPr>
              <a:t> و ... </a:t>
            </a:r>
            <a:r>
              <a:rPr lang="ar-SA" altLang="en-US" b="1" dirty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را نام </a:t>
            </a:r>
            <a:r>
              <a:rPr lang="ar-SA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برد</a:t>
            </a:r>
            <a:r>
              <a:rPr lang="fa-IR" altLang="en-US" b="1" dirty="0" smtClean="0"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</a:t>
            </a:r>
            <a:r>
              <a:rPr lang="fa-IR" b="1" dirty="0" smtClean="0">
                <a:cs typeface="B Lotus" panose="00000400000000000000" pitchFamily="2" charset="-78"/>
              </a:rPr>
              <a:t>(با </a:t>
            </a:r>
            <a:r>
              <a:rPr lang="fa-IR" b="1" dirty="0">
                <a:cs typeface="B Lotus" panose="00000400000000000000" pitchFamily="2" charset="-78"/>
              </a:rPr>
              <a:t>کلید میانبر </a:t>
            </a:r>
            <a:r>
              <a:rPr lang="en-US" b="1" dirty="0">
                <a:cs typeface="B Lotus" panose="00000400000000000000" pitchFamily="2" charset="-78"/>
              </a:rPr>
              <a:t>F</a:t>
            </a:r>
            <a:r>
              <a:rPr lang="fa-IR" b="1" dirty="0">
                <a:cs typeface="B Lotus" panose="00000400000000000000" pitchFamily="2" charset="-78"/>
              </a:rPr>
              <a:t>4 آنرا ظاهر می­شود).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0" y="152400"/>
            <a:ext cx="1846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4- </a:t>
            </a:r>
            <a:r>
              <a:rPr lang="en-US" altLang="en-US" sz="2000" b="1" dirty="0" smtClean="0">
                <a:solidFill>
                  <a:srgbClr val="FF0000"/>
                </a:solidFill>
                <a:cs typeface="B Titr" panose="00000700000000000000" pitchFamily="2" charset="-78"/>
              </a:rPr>
              <a:t>Properties</a:t>
            </a:r>
            <a:endParaRPr lang="en-US" sz="2000" b="1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15178"/>
            <a:ext cx="360045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962400" y="2743200"/>
            <a:ext cx="32766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Titr" panose="00000700000000000000" pitchFamily="2" charset="-78"/>
              </a:rPr>
              <a:t>قسمت </a:t>
            </a:r>
            <a:r>
              <a:rPr lang="en-US" dirty="0" smtClean="0">
                <a:solidFill>
                  <a:srgbClr val="FF0000"/>
                </a:solidFill>
                <a:cs typeface="B Titr" panose="00000700000000000000" pitchFamily="2" charset="-78"/>
              </a:rPr>
              <a:t>event</a:t>
            </a:r>
            <a:endParaRPr lang="en-US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14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 descr="https://www.gooyait.com/uploads/5-c2ConApp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3033486"/>
            <a:ext cx="3973068" cy="3291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1" descr="https://www.gooyait.com/uploads/5-2-c2ConApp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88" y="3033486"/>
            <a:ext cx="3906012" cy="3291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265837"/>
            <a:ext cx="8991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اکنون به بخش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B Lotus" pitchFamily="2" charset="-78"/>
              </a:rPr>
              <a:t>Solution Explorer</a:t>
            </a:r>
            <a:r>
              <a:rPr kumimoji="0" lang="ar-SA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یک نیم‌نگاهی بیاندازید! اگر آن را با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B Lotus" pitchFamily="2" charset="-78"/>
              </a:rPr>
              <a:t>Solution Explorer</a:t>
            </a:r>
            <a:r>
              <a:rPr kumimoji="0" lang="ar-SA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پروژه قبلی که بصورت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B Lotus" pitchFamily="2" charset="-78"/>
              </a:rPr>
              <a:t>Console Application</a:t>
            </a:r>
            <a:r>
              <a:rPr kumimoji="0" lang="ar-SA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بود مقایسه کنید، متوجه خواهید شد که تمامی آیتم‌ها همانند هم بوده؛ تنها در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B Lotus" pitchFamily="2" charset="-78"/>
              </a:rPr>
              <a:t>Windows Form Application</a:t>
            </a:r>
            <a:r>
              <a:rPr kumimoji="0" lang="ar-SA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یک آیتمی به نام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B Lotus" pitchFamily="2" charset="-78"/>
              </a:rPr>
              <a:t>Form</a:t>
            </a:r>
            <a:r>
              <a:rPr kumimoji="0" lang="ar-SA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B Lotus" pitchFamily="2" charset="-78"/>
              </a:rPr>
              <a:t> مشاهده خواهید کرد.</a:t>
            </a:r>
            <a:endParaRPr kumimoji="0" lang="ar-SA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14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463</TotalTime>
  <Words>1468</Words>
  <Application>Microsoft Office PowerPoint</Application>
  <PresentationFormat>On-screen Show (4:3)</PresentationFormat>
  <Paragraphs>139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</dc:creator>
  <cp:lastModifiedBy>ARASH</cp:lastModifiedBy>
  <cp:revision>35</cp:revision>
  <dcterms:created xsi:type="dcterms:W3CDTF">2006-08-16T00:00:00Z</dcterms:created>
  <dcterms:modified xsi:type="dcterms:W3CDTF">2018-10-28T20:24:37Z</dcterms:modified>
</cp:coreProperties>
</file>