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29" r:id="rId1"/>
    <p:sldMasterId id="2147484047" r:id="rId2"/>
    <p:sldMasterId id="2147484059" r:id="rId3"/>
    <p:sldMasterId id="2147484077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2" r:id="rId20"/>
    <p:sldId id="273" r:id="rId21"/>
    <p:sldId id="274" r:id="rId22"/>
    <p:sldId id="275" r:id="rId23"/>
    <p:sldId id="276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85643-18E5-41CE-92FB-A2C11DA8484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D2504-50C2-403D-9B5C-32DF56DBE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9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7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2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5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4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7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4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0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560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5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7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8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33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3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9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0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31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32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59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6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05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823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81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6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2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36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7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13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131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863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07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0374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495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78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95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81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440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80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397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8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49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55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23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086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7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228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41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7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7004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69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0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843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211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63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2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54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  <p:sldLayoutId id="21474840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1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7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2E8505-15E5-4DF5-B236-F4B7661A506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36AD1B-E592-4592-8EBD-B8EABC3F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93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/>
            <a:r>
              <a:rPr lang="fa-I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اختصاص آی‌پی و پورت به سوکت</a:t>
            </a:r>
            <a:endParaRPr lang="en-US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313412"/>
            <a:ext cx="11421687" cy="5203766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2800" dirty="0" smtClean="0">
                <a:cs typeface="B Mitra" panose="00000400000000000000" pitchFamily="2" charset="-78"/>
              </a:rPr>
              <a:t>آدرس </a:t>
            </a:r>
            <a:r>
              <a:rPr lang="fa-IR" sz="2800" dirty="0">
                <a:cs typeface="B Mitra" panose="00000400000000000000" pitchFamily="2" charset="-78"/>
              </a:rPr>
              <a:t>سوکت ما ۱۲۷.۰.۰.۱ و پورت آن ۱۸۱۸ است. </a:t>
            </a:r>
            <a:r>
              <a:rPr lang="fa-IR" sz="2800" dirty="0" smtClean="0">
                <a:cs typeface="B Mitra" panose="00000400000000000000" pitchFamily="2" charset="-78"/>
              </a:rPr>
              <a:t>کلاس </a:t>
            </a:r>
            <a:r>
              <a:rPr lang="en-US" sz="2800" dirty="0" smtClean="0">
                <a:cs typeface="B Mitra" panose="00000400000000000000" pitchFamily="2" charset="-78"/>
              </a:rPr>
              <a:t> </a:t>
            </a:r>
            <a:r>
              <a:rPr lang="en-US" sz="3600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IPEndpoint</a:t>
            </a:r>
            <a:r>
              <a:rPr lang="en-US" sz="2800" dirty="0" smtClean="0">
                <a:cs typeface="B Mitra" panose="00000400000000000000" pitchFamily="2" charset="-78"/>
              </a:rPr>
              <a:t> </a:t>
            </a:r>
            <a:r>
              <a:rPr lang="fa-IR" sz="2800" dirty="0" smtClean="0">
                <a:cs typeface="B Mitra" panose="00000400000000000000" pitchFamily="2" charset="-78"/>
              </a:rPr>
              <a:t>برای </a:t>
            </a:r>
            <a:r>
              <a:rPr lang="fa-IR" sz="2800" dirty="0">
                <a:cs typeface="B Mitra" panose="00000400000000000000" pitchFamily="2" charset="-78"/>
              </a:rPr>
              <a:t>مشخص کردن یک کامپیوتر در شبکه به کار می رود</a:t>
            </a:r>
            <a:r>
              <a:rPr lang="fa-IR" sz="2800" dirty="0" smtClean="0">
                <a:cs typeface="B Mitra" panose="00000400000000000000" pitchFamily="2" charset="-78"/>
              </a:rPr>
              <a:t>.</a:t>
            </a:r>
            <a:endParaRPr lang="en-US" sz="2800" dirty="0" smtClean="0">
              <a:cs typeface="B Mitra" panose="00000400000000000000" pitchFamily="2" charset="-78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4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IPEndPoint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4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localAd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= new </a:t>
            </a:r>
            <a:r>
              <a:rPr lang="en-US" sz="4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IPEndPoint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</a:t>
            </a:r>
            <a:r>
              <a:rPr lang="en-US" sz="4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IPAddress.Parse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(127.0.0.1),1818);</a:t>
            </a:r>
            <a:endParaRPr lang="fa-IR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>
              <a:lnSpc>
                <a:spcPct val="150000"/>
              </a:lnSpc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8617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 rtl="1"/>
            <a:r>
              <a:rPr lang="fa-I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اتصال به نقطه پایانی</a:t>
            </a:r>
            <a:endParaRPr lang="en-US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313412"/>
            <a:ext cx="11421687" cy="52037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sktServer.Bind</a:t>
            </a:r>
            <a:r>
              <a:rPr lang="en-US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</a:t>
            </a:r>
            <a:r>
              <a:rPr lang="en-US" sz="4000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localAdd</a:t>
            </a:r>
            <a:r>
              <a:rPr lang="en-US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);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3200" dirty="0" smtClean="0">
                <a:latin typeface="Arabic Typesetting" panose="03020402040406030203" pitchFamily="66" charset="-78"/>
                <a:cs typeface="B Mitra" panose="00000400000000000000" pitchFamily="2" charset="-78"/>
              </a:rPr>
              <a:t>برای وصل شدن سوکت به نقطه پایانی از متد </a:t>
            </a:r>
            <a:r>
              <a:rPr lang="en-US" sz="3600" dirty="0" smtClean="0">
                <a:latin typeface="Arabic Typesetting" panose="03020402040406030203" pitchFamily="66" charset="-78"/>
                <a:cs typeface="B Mitra" panose="00000400000000000000" pitchFamily="2" charset="-78"/>
              </a:rPr>
              <a:t>Bind</a:t>
            </a:r>
            <a:r>
              <a:rPr lang="fa-IR" sz="3200" dirty="0" smtClean="0">
                <a:latin typeface="Arabic Typesetting" panose="03020402040406030203" pitchFamily="66" charset="-78"/>
                <a:cs typeface="B Mitra" panose="00000400000000000000" pitchFamily="2" charset="-78"/>
              </a:rPr>
              <a:t> استفاده می‌کنیم</a:t>
            </a:r>
          </a:p>
          <a:p>
            <a:pPr>
              <a:lnSpc>
                <a:spcPct val="150000"/>
              </a:lnSpc>
            </a:pPr>
            <a:endParaRPr lang="fa-IR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128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 rtl="1"/>
            <a:r>
              <a:rPr lang="fa-I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گوش کردن به پورت</a:t>
            </a:r>
            <a:endParaRPr lang="en-US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313412"/>
            <a:ext cx="11421687" cy="5203766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3200" dirty="0" smtClean="0">
                <a:cs typeface="B Mitra" panose="00000400000000000000" pitchFamily="2" charset="-78"/>
              </a:rPr>
              <a:t>نشان دهنده کانکشن‌های در انتظار برای قبول شدن</a:t>
            </a:r>
            <a:endParaRPr lang="en-US" sz="3200" dirty="0" smtClean="0">
              <a:cs typeface="B Mitra" panose="00000400000000000000" pitchFamily="2" charset="-78"/>
            </a:endParaRPr>
          </a:p>
          <a:p>
            <a:pPr marL="0" indent="0" rtl="1">
              <a:lnSpc>
                <a:spcPct val="150000"/>
              </a:lnSpc>
              <a:buNone/>
            </a:pPr>
            <a:r>
              <a:rPr lang="en-US" sz="4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sktServer.Listen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(100);</a:t>
            </a:r>
            <a:endParaRPr lang="fa-IR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687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 rtl="1"/>
            <a:r>
              <a:rPr lang="fa-I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پذیرفتن کلاینت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313412"/>
            <a:ext cx="11421687" cy="52037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Socket Client 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= </a:t>
            </a:r>
            <a:r>
              <a:rPr lang="en-US" sz="4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sktServer.Accept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();</a:t>
            </a:r>
            <a:endParaRPr lang="fa-IR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128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 rtl="1"/>
            <a:r>
              <a:rPr lang="fa-I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تعریف بافر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313412"/>
            <a:ext cx="11421687" cy="5203766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dirty="0" smtClean="0">
                <a:cs typeface="B Mitra" panose="00000400000000000000" pitchFamily="2" charset="-78"/>
              </a:rPr>
              <a:t>برای </a:t>
            </a:r>
            <a:r>
              <a:rPr lang="fa-IR" sz="3200" dirty="0">
                <a:cs typeface="B Mitra" panose="00000400000000000000" pitchFamily="2" charset="-78"/>
              </a:rPr>
              <a:t>دریافت داده های ارسالی باید یک بافر تعریف کنیم. توجه داشته باشید که در سوکت ها داده ها به صورت آرایه ای از بایت ها منتقل میشوند و باید آن ها را کدگذاری کنیم. با دستور زیر میتوان عمل کذگذاری را انجام داد </a:t>
            </a:r>
            <a:endParaRPr lang="fa-IR" sz="3200" dirty="0" smtClean="0">
              <a:cs typeface="B Mitra" panose="00000400000000000000" pitchFamily="2" charset="-78"/>
            </a:endParaRPr>
          </a:p>
          <a:p>
            <a:pPr algn="r" rtl="1"/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56254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 rtl="1"/>
            <a:r>
              <a:rPr lang="fa-I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تعریف بافر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313412"/>
            <a:ext cx="11421687" cy="52037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Byte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[] buffer = new byte[500];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sktServer.Receive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(buffer);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string Data = </a:t>
            </a:r>
            <a:r>
              <a:rPr lang="en-US" sz="4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Encoding.ASCII.GetString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(buffer);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Console.WriteLine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(Data);</a:t>
            </a:r>
          </a:p>
          <a:p>
            <a:pPr algn="r" rt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4225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 rtl="1"/>
            <a:r>
              <a:rPr lang="en-US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Client</a:t>
            </a:r>
            <a:endParaRPr lang="fa-IR" sz="66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313412"/>
            <a:ext cx="11421687" cy="5203766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dirty="0" smtClean="0">
                <a:cs typeface="B Mitra" panose="00000400000000000000" pitchFamily="2" charset="-78"/>
              </a:rPr>
              <a:t>سوکت ساخته می‌شود</a:t>
            </a:r>
          </a:p>
          <a:p>
            <a:pPr algn="r" rtl="1">
              <a:lnSpc>
                <a:spcPct val="150000"/>
              </a:lnSpc>
            </a:pPr>
            <a:r>
              <a:rPr lang="en-US" sz="3200" dirty="0" err="1" smtClean="0">
                <a:latin typeface="Arabic Typesetting" panose="03020402040406030203" pitchFamily="66" charset="-78"/>
                <a:cs typeface="B Mitra" panose="00000400000000000000" pitchFamily="2" charset="-78"/>
              </a:rPr>
              <a:t>IpEndPoint</a:t>
            </a:r>
            <a:r>
              <a:rPr lang="fa-IR" sz="3200" dirty="0" smtClean="0">
                <a:cs typeface="B Mitra" panose="00000400000000000000" pitchFamily="2" charset="-78"/>
              </a:rPr>
              <a:t> ساخته می‌شود </a:t>
            </a:r>
          </a:p>
          <a:p>
            <a:pPr algn="r" rtl="1">
              <a:lnSpc>
                <a:spcPct val="150000"/>
              </a:lnSpc>
            </a:pPr>
            <a:r>
              <a:rPr lang="en-US" sz="3200" dirty="0" err="1" smtClean="0">
                <a:latin typeface="Arabic Typesetting" panose="03020402040406030203" pitchFamily="66" charset="-78"/>
                <a:cs typeface="B Mitra" panose="00000400000000000000" pitchFamily="2" charset="-78"/>
              </a:rPr>
              <a:t>IpEndPoint</a:t>
            </a:r>
            <a:r>
              <a:rPr lang="en-US" sz="3200" dirty="0" smtClean="0">
                <a:latin typeface="Arabic Typesetting" panose="03020402040406030203" pitchFamily="66" charset="-78"/>
                <a:cs typeface="B Mitra" panose="00000400000000000000" pitchFamily="2" charset="-78"/>
              </a:rPr>
              <a:t> </a:t>
            </a:r>
            <a:r>
              <a:rPr lang="fa-IR" sz="3200" dirty="0" smtClean="0">
                <a:cs typeface="B Mitra" panose="00000400000000000000" pitchFamily="2" charset="-78"/>
              </a:rPr>
              <a:t> ساخته شده به </a:t>
            </a:r>
            <a:r>
              <a:rPr lang="en-US" sz="3200" dirty="0" err="1" smtClean="0">
                <a:latin typeface="Arabic Typesetting" panose="03020402040406030203" pitchFamily="66" charset="-78"/>
                <a:cs typeface="B Mitra" panose="00000400000000000000" pitchFamily="2" charset="-78"/>
              </a:rPr>
              <a:t>Socket.Connect</a:t>
            </a:r>
            <a:r>
              <a:rPr lang="en-US" sz="3200" dirty="0" smtClean="0">
                <a:latin typeface="Arabic Typesetting" panose="03020402040406030203" pitchFamily="66" charset="-78"/>
                <a:cs typeface="B Mitra" panose="00000400000000000000" pitchFamily="2" charset="-78"/>
              </a:rPr>
              <a:t>(</a:t>
            </a:r>
            <a:r>
              <a:rPr lang="en-US" sz="3200" dirty="0" err="1" smtClean="0">
                <a:latin typeface="Arabic Typesetting" panose="03020402040406030203" pitchFamily="66" charset="-78"/>
                <a:cs typeface="B Mitra" panose="00000400000000000000" pitchFamily="2" charset="-78"/>
              </a:rPr>
              <a:t>IpEndPoint</a:t>
            </a:r>
            <a:r>
              <a:rPr lang="en-US" sz="3200" dirty="0" smtClean="0">
                <a:latin typeface="Arabic Typesetting" panose="03020402040406030203" pitchFamily="66" charset="-78"/>
                <a:cs typeface="B Mitra" panose="00000400000000000000" pitchFamily="2" charset="-78"/>
              </a:rPr>
              <a:t>)</a:t>
            </a:r>
            <a:r>
              <a:rPr lang="fa-IR" sz="3200" dirty="0" smtClean="0">
                <a:latin typeface="Arabic Typesetting" panose="03020402040406030203" pitchFamily="66" charset="-78"/>
                <a:cs typeface="B Mitra" panose="00000400000000000000" pitchFamily="2" charset="-78"/>
              </a:rPr>
              <a:t> </a:t>
            </a:r>
            <a:r>
              <a:rPr lang="fa-IR" sz="3200" dirty="0" smtClean="0">
                <a:cs typeface="B Mitra" panose="00000400000000000000" pitchFamily="2" charset="-78"/>
              </a:rPr>
              <a:t>داده می‌شود</a:t>
            </a:r>
            <a:endParaRPr lang="en-US" sz="3200" dirty="0" smtClean="0">
              <a:cs typeface="B Mitra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3200" dirty="0" smtClean="0">
                <a:cs typeface="B Mitra" panose="00000400000000000000" pitchFamily="2" charset="-78"/>
              </a:rPr>
              <a:t>سپس مانند قبل بافر در نظر گرفته شده و اطلاعات </a:t>
            </a:r>
            <a:r>
              <a:rPr lang="en-US" sz="3200" dirty="0" smtClean="0">
                <a:latin typeface="Arabic Typesetting" panose="03020402040406030203" pitchFamily="66" charset="-78"/>
                <a:cs typeface="B Mitra" panose="00000400000000000000" pitchFamily="2" charset="-78"/>
              </a:rPr>
              <a:t>Encode</a:t>
            </a:r>
            <a:r>
              <a:rPr lang="en-US" sz="3200" dirty="0" smtClean="0">
                <a:cs typeface="B Mitra" panose="00000400000000000000" pitchFamily="2" charset="-78"/>
              </a:rPr>
              <a:t> </a:t>
            </a:r>
            <a:r>
              <a:rPr lang="fa-IR" sz="3200" dirty="0" smtClean="0">
                <a:cs typeface="B Mitra" panose="00000400000000000000" pitchFamily="2" charset="-78"/>
              </a:rPr>
              <a:t> شده و ارسال می‌شوند</a:t>
            </a:r>
            <a:endParaRPr lang="fa-IR" sz="32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394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8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3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41"/>
            <a:ext cx="12192000" cy="39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1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2200" dirty="0" smtClean="0"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200" dirty="0" smtClean="0">
                <a:cs typeface="B Mitra" panose="00000400000000000000" pitchFamily="2" charset="-78"/>
              </a:rPr>
              <a:t>موضوع : </a:t>
            </a:r>
            <a:r>
              <a:rPr lang="en-US" sz="2200" dirty="0" smtClean="0">
                <a:cs typeface="B Mitra" panose="00000400000000000000" pitchFamily="2" charset="-78"/>
              </a:rPr>
              <a:t>Socket Programming</a:t>
            </a:r>
            <a:endParaRPr lang="fa-IR" sz="2200" dirty="0" smtClean="0"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endParaRPr lang="fa-IR" sz="2600" dirty="0" smtClean="0">
              <a:latin typeface="+mj-lt"/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sz="2200" dirty="0" smtClean="0">
                <a:latin typeface="+mj-lt"/>
                <a:cs typeface="B Mitra" panose="00000400000000000000" pitchFamily="2" charset="-78"/>
              </a:rPr>
              <a:t>    </a:t>
            </a:r>
            <a:r>
              <a:rPr lang="fa-IR" sz="2200" dirty="0" smtClean="0">
                <a:latin typeface="+mj-lt"/>
                <a:cs typeface="B Mitra" panose="00000400000000000000" pitchFamily="2" charset="-78"/>
              </a:rPr>
              <a:t>       </a:t>
            </a:r>
            <a:r>
              <a:rPr lang="en-US" sz="2200" dirty="0" smtClean="0">
                <a:latin typeface="+mj-lt"/>
                <a:cs typeface="B Mitra" panose="00000400000000000000" pitchFamily="2" charset="-78"/>
              </a:rPr>
              <a:t>     </a:t>
            </a:r>
            <a:r>
              <a:rPr lang="fa-IR" sz="2200" dirty="0" smtClean="0">
                <a:latin typeface="+mj-lt"/>
                <a:cs typeface="B Mitra" panose="00000400000000000000" pitchFamily="2" charset="-78"/>
              </a:rPr>
              <a:t>گردآورنده </a:t>
            </a:r>
            <a:r>
              <a:rPr lang="fa-IR" sz="2200" smtClean="0">
                <a:latin typeface="+mj-lt"/>
                <a:cs typeface="B Mitra" panose="00000400000000000000" pitchFamily="2" charset="-78"/>
              </a:rPr>
              <a:t>: </a:t>
            </a:r>
            <a:r>
              <a:rPr lang="fa-IR" sz="2200" smtClean="0">
                <a:latin typeface="+mj-lt"/>
                <a:cs typeface="B Mitra" panose="00000400000000000000" pitchFamily="2" charset="-78"/>
              </a:rPr>
              <a:t>مهسا طومارخانی</a:t>
            </a:r>
            <a:endParaRPr lang="en-US" sz="2200" dirty="0" smtClean="0">
              <a:latin typeface="+mj-lt"/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endParaRPr lang="en-US" sz="2200" dirty="0" smtClean="0">
              <a:latin typeface="+mj-lt"/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sz="2200" dirty="0" smtClean="0">
                <a:latin typeface="+mj-lt"/>
                <a:cs typeface="B Mitra" panose="00000400000000000000" pitchFamily="2" charset="-78"/>
              </a:rPr>
              <a:t>     </a:t>
            </a:r>
            <a:r>
              <a:rPr lang="fa-IR" sz="2200" dirty="0" smtClean="0">
                <a:latin typeface="+mj-lt"/>
                <a:cs typeface="B Mitra" panose="00000400000000000000" pitchFamily="2" charset="-78"/>
              </a:rPr>
              <a:t>   </a:t>
            </a:r>
            <a:r>
              <a:rPr lang="en-US" sz="2200" dirty="0" smtClean="0">
                <a:latin typeface="+mj-lt"/>
                <a:cs typeface="B Mitra" panose="00000400000000000000" pitchFamily="2" charset="-78"/>
              </a:rPr>
              <a:t>        </a:t>
            </a:r>
            <a:r>
              <a:rPr lang="fa-IR" sz="2200" dirty="0" smtClean="0">
                <a:latin typeface="+mj-lt"/>
                <a:cs typeface="B Mitra" panose="00000400000000000000" pitchFamily="2" charset="-78"/>
              </a:rPr>
              <a:t>  </a:t>
            </a:r>
            <a:r>
              <a:rPr lang="en-US" sz="2200" dirty="0" smtClean="0">
                <a:latin typeface="+mj-lt"/>
                <a:cs typeface="B Mitra" panose="00000400000000000000" pitchFamily="2" charset="-78"/>
              </a:rPr>
              <a:t>       </a:t>
            </a:r>
            <a:r>
              <a:rPr lang="fa-IR" sz="2200" dirty="0" smtClean="0">
                <a:latin typeface="+mj-lt"/>
                <a:cs typeface="B Mitra" panose="00000400000000000000" pitchFamily="2" charset="-78"/>
              </a:rPr>
              <a:t>استاد محترم : جناب آقای عضدانلو</a:t>
            </a:r>
            <a:endParaRPr lang="en-US" sz="2200" dirty="0" smtClean="0">
              <a:latin typeface="+mj-lt"/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endParaRPr lang="fa-IR" sz="2200" dirty="0" smtClean="0">
              <a:latin typeface="+mj-lt"/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sz="2200" dirty="0" smtClean="0">
                <a:latin typeface="+mj-lt"/>
                <a:cs typeface="B Mitra" panose="00000400000000000000" pitchFamily="2" charset="-78"/>
              </a:rPr>
              <a:t>                                 </a:t>
            </a:r>
            <a:r>
              <a:rPr lang="fa-IR" sz="2200" dirty="0" smtClean="0">
                <a:latin typeface="+mj-lt"/>
                <a:cs typeface="B Mitra" panose="00000400000000000000" pitchFamily="2" charset="-78"/>
              </a:rPr>
              <a:t>دانشگاه : علمی کاربردی فناوری اطلاعات شهرداری تهران</a:t>
            </a:r>
            <a:endParaRPr lang="en-US" sz="2200" dirty="0" smtClean="0">
              <a:latin typeface="+mj-lt"/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endParaRPr lang="en-US" sz="2200" dirty="0">
              <a:latin typeface="+mj-lt"/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endParaRPr lang="fa-IR" sz="2200" dirty="0" smtClean="0">
              <a:latin typeface="+mj-lt"/>
              <a:cs typeface="B Mitra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2800" dirty="0" smtClean="0">
                <a:latin typeface="+mj-lt"/>
                <a:cs typeface="B Mitra" panose="00000400000000000000" pitchFamily="2" charset="-78"/>
              </a:rPr>
              <a:t>سال تحصیلی : ۹۷-۹۸</a:t>
            </a:r>
          </a:p>
          <a:p>
            <a:pPr marL="0" indent="0" algn="r" rtl="1">
              <a:buNone/>
            </a:pPr>
            <a:endParaRPr lang="en-US" dirty="0">
              <a:latin typeface="+mj-lt"/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2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493"/>
            <a:ext cx="12192000" cy="402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72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/>
            <a:r>
              <a:rPr lang="fa-I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سوکت چیست</a:t>
            </a:r>
            <a:endParaRPr lang="en-US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5" y="1147156"/>
            <a:ext cx="11421687" cy="57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4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/>
            <a:r>
              <a:rPr lang="fa-I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مبادلات در برنامه نویسی کلاینت-سرور</a:t>
            </a:r>
            <a:endParaRPr lang="en-US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313412"/>
            <a:ext cx="11421687" cy="5203766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dirty="0"/>
              <a:t>در سمت سرور سوکتی را تعریف میکنیم</a:t>
            </a:r>
          </a:p>
          <a:p>
            <a:pPr algn="r" rtl="1">
              <a:lnSpc>
                <a:spcPct val="150000"/>
              </a:lnSpc>
            </a:pPr>
            <a:r>
              <a:rPr lang="fa-IR" sz="3200" dirty="0"/>
              <a:t>به سوکت یک </a:t>
            </a:r>
            <a:r>
              <a:rPr lang="en-US" sz="3200" dirty="0" smtClean="0"/>
              <a:t> </a:t>
            </a:r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IP</a:t>
            </a:r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a-IR" sz="3200" dirty="0"/>
              <a:t>و پورت اختصاص میدهیم</a:t>
            </a:r>
          </a:p>
          <a:p>
            <a:pPr algn="r" rtl="1">
              <a:lnSpc>
                <a:spcPct val="150000"/>
              </a:lnSpc>
            </a:pPr>
            <a:r>
              <a:rPr lang="fa-IR" sz="3200" dirty="0"/>
              <a:t>سوکت به پورت گوش میکند</a:t>
            </a:r>
          </a:p>
          <a:p>
            <a:pPr algn="r" rtl="1">
              <a:lnSpc>
                <a:spcPct val="150000"/>
              </a:lnSpc>
            </a:pPr>
            <a:r>
              <a:rPr lang="fa-IR" sz="3200" dirty="0"/>
              <a:t>کلاینت سوکتی را تعریف میکند و </a:t>
            </a:r>
            <a:r>
              <a:rPr lang="en-US" sz="3200" dirty="0" smtClean="0"/>
              <a:t> </a:t>
            </a:r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IP</a:t>
            </a:r>
            <a:r>
              <a:rPr lang="fa-IR" sz="3200" dirty="0" smtClean="0"/>
              <a:t>پورت </a:t>
            </a:r>
            <a:r>
              <a:rPr lang="fa-IR" sz="3200" dirty="0"/>
              <a:t>سرور را به آن اختصاص </a:t>
            </a:r>
            <a:r>
              <a:rPr lang="fa-IR" sz="3200" dirty="0" smtClean="0"/>
              <a:t>میدهد</a:t>
            </a:r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81180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/>
            <a:r>
              <a:rPr lang="fa-I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مبادلات در برنامه نویسی کلاینت-سرور</a:t>
            </a:r>
            <a:endParaRPr lang="en-US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313412"/>
            <a:ext cx="11421687" cy="5203766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dirty="0">
                <a:cs typeface="B Mitra" panose="00000400000000000000" pitchFamily="2" charset="-78"/>
              </a:rPr>
              <a:t>کلاینت درخواست اتصال یا کانکت شدن به سرور را میدهد</a:t>
            </a:r>
          </a:p>
          <a:p>
            <a:pPr algn="r" rtl="1">
              <a:lnSpc>
                <a:spcPct val="150000"/>
              </a:lnSpc>
            </a:pPr>
            <a:r>
              <a:rPr lang="fa-IR" sz="3200" dirty="0">
                <a:cs typeface="B Mitra" panose="00000400000000000000" pitchFamily="2" charset="-78"/>
              </a:rPr>
              <a:t>سرور درخواست کلاینت را دریافت و آن را میپذیرد</a:t>
            </a:r>
          </a:p>
          <a:p>
            <a:pPr algn="r" rtl="1">
              <a:lnSpc>
                <a:spcPct val="150000"/>
              </a:lnSpc>
            </a:pPr>
            <a:r>
              <a:rPr lang="fa-IR" sz="3200" dirty="0">
                <a:cs typeface="B Mitra" panose="00000400000000000000" pitchFamily="2" charset="-78"/>
              </a:rPr>
              <a:t>کلاینت اطلاعاتی را ارسال میکند</a:t>
            </a:r>
          </a:p>
          <a:p>
            <a:pPr algn="r" rtl="1">
              <a:lnSpc>
                <a:spcPct val="150000"/>
              </a:lnSpc>
            </a:pPr>
            <a:r>
              <a:rPr lang="fa-IR" sz="3200" dirty="0">
                <a:cs typeface="B Mitra" panose="00000400000000000000" pitchFamily="2" charset="-78"/>
              </a:rPr>
              <a:t>سرور اطلاعات میگیرد</a:t>
            </a:r>
          </a:p>
        </p:txBody>
      </p:sp>
    </p:spTree>
    <p:extLst>
      <p:ext uri="{BB962C8B-B14F-4D97-AF65-F5344CB8AC3E}">
        <p14:creationId xmlns:p14="http://schemas.microsoft.com/office/powerpoint/2010/main" val="212624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/>
            <a:r>
              <a:rPr lang="fa-I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مبادلات در برنامه نویسی کلاینت-سرور</a:t>
            </a:r>
            <a:endParaRPr lang="en-US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313412"/>
            <a:ext cx="11421687" cy="5203766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dirty="0">
                <a:cs typeface="B Mitra" panose="00000400000000000000" pitchFamily="2" charset="-78"/>
              </a:rPr>
              <a:t>سرور اطلاعات را ارسال میکند و کلاینت آن را میگیرد</a:t>
            </a:r>
          </a:p>
          <a:p>
            <a:pPr algn="r" rtl="1">
              <a:lnSpc>
                <a:spcPct val="150000"/>
              </a:lnSpc>
            </a:pPr>
            <a:r>
              <a:rPr lang="fa-IR" sz="3200" dirty="0">
                <a:cs typeface="B Mitra" panose="00000400000000000000" pitchFamily="2" charset="-78"/>
              </a:rPr>
              <a:t>سرور بسته میشود</a:t>
            </a:r>
          </a:p>
          <a:p>
            <a:pPr algn="r" rtl="1">
              <a:lnSpc>
                <a:spcPct val="150000"/>
              </a:lnSpc>
            </a:pPr>
            <a:r>
              <a:rPr lang="fa-IR" sz="3200" dirty="0">
                <a:cs typeface="B Mitra" panose="00000400000000000000" pitchFamily="2" charset="-78"/>
              </a:rPr>
              <a:t>کلاینت بسته میشود</a:t>
            </a:r>
          </a:p>
        </p:txBody>
      </p:sp>
    </p:spTree>
    <p:extLst>
      <p:ext uri="{BB962C8B-B14F-4D97-AF65-F5344CB8AC3E}">
        <p14:creationId xmlns:p14="http://schemas.microsoft.com/office/powerpoint/2010/main" val="313432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/>
            <a:r>
              <a:rPr lang="fa-I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فضا‌های نامی سوکت</a:t>
            </a:r>
            <a:endParaRPr lang="en-US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313412"/>
            <a:ext cx="11421687" cy="5203766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3200" dirty="0" smtClean="0">
                <a:cs typeface="B Mitra" panose="00000400000000000000" pitchFamily="2" charset="-78"/>
              </a:rPr>
              <a:t>اضافه کردن فضاهای نامی</a:t>
            </a:r>
            <a:endParaRPr lang="en-US" sz="3200" dirty="0" smtClean="0">
              <a:cs typeface="B Mitra" panose="00000400000000000000" pitchFamily="2" charset="-78"/>
            </a:endParaRPr>
          </a:p>
          <a:p>
            <a:pPr fontAlgn="t">
              <a:lnSpc>
                <a:spcPct val="150000"/>
              </a:lnSpc>
            </a:pPr>
            <a:r>
              <a:rPr lang="en-US" sz="4000" dirty="0" err="1">
                <a:solidFill>
                  <a:schemeClr val="tx1">
                    <a:lumMod val="95000"/>
                  </a:schemeClr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System.Net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;</a:t>
            </a:r>
          </a:p>
          <a:p>
            <a:pPr fontAlgn="t">
              <a:lnSpc>
                <a:spcPct val="150000"/>
              </a:lnSpc>
            </a:pPr>
            <a:r>
              <a:rPr lang="en-US" sz="4000" dirty="0" err="1">
                <a:solidFill>
                  <a:schemeClr val="tx1">
                    <a:lumMod val="95000"/>
                  </a:schemeClr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System.Net.Sockets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;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dirty="0" smtClean="0"/>
          </a:p>
          <a:p>
            <a:pPr>
              <a:lnSpc>
                <a:spcPct val="150000"/>
              </a:lnSpc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2870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/>
            <a:r>
              <a:rPr lang="fa-I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تعریف سوکت</a:t>
            </a:r>
            <a:endParaRPr lang="en-US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313412"/>
            <a:ext cx="11421687" cy="52037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Socket </a:t>
            </a:r>
            <a:r>
              <a:rPr lang="en-US" sz="4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sktServer</a:t>
            </a:r>
            <a:r>
              <a:rPr lang="en-US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;</a:t>
            </a:r>
            <a:endParaRPr lang="fa-IR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sktServer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= </a:t>
            </a:r>
            <a:r>
              <a:rPr lang="en-US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new Socket</a:t>
            </a:r>
            <a:r>
              <a:rPr lang="fa-IR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</a:t>
            </a:r>
            <a:r>
              <a:rPr lang="en-US" sz="4000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AddressFamily.InterNetwork,SocketType.Stream,ProtocolType.Tcp</a:t>
            </a:r>
            <a:r>
              <a:rPr lang="en-US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);</a:t>
            </a:r>
            <a:endParaRPr lang="fa-IR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392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182245"/>
            <a:ext cx="11421687" cy="964911"/>
          </a:xfrm>
        </p:spPr>
        <p:txBody>
          <a:bodyPr>
            <a:noAutofit/>
          </a:bodyPr>
          <a:lstStyle/>
          <a:p>
            <a:pPr algn="ctr"/>
            <a:r>
              <a:rPr lang="fa-I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تعریف سوکت</a:t>
            </a:r>
            <a:endParaRPr lang="en-US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313412"/>
            <a:ext cx="11421687" cy="5203766"/>
          </a:xfrm>
        </p:spPr>
        <p:txBody>
          <a:bodyPr>
            <a:normAutofit fontScale="850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>
                <a:cs typeface="B Mitra" panose="00000400000000000000" pitchFamily="2" charset="-78"/>
              </a:rPr>
              <a:t>پارامتر اول </a:t>
            </a:r>
            <a:r>
              <a:rPr lang="en-US" sz="2800" dirty="0" smtClean="0">
                <a:cs typeface="B Mitra" panose="00000400000000000000" pitchFamily="2" charset="-78"/>
              </a:rPr>
              <a:t> </a:t>
            </a:r>
            <a:r>
              <a:rPr lang="en-US" sz="3600" dirty="0" err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InterNetwork</a:t>
            </a:r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a-IR" sz="2800" dirty="0">
                <a:cs typeface="B Mitra" panose="00000400000000000000" pitchFamily="2" charset="-78"/>
              </a:rPr>
              <a:t>بدین معناست که شبکه ما از آدرس آی پی ورژن ۴ پشتیبانی میکند.</a:t>
            </a:r>
          </a:p>
          <a:p>
            <a:pPr algn="r" rtl="1">
              <a:lnSpc>
                <a:spcPct val="150000"/>
              </a:lnSpc>
            </a:pPr>
            <a:r>
              <a:rPr lang="fa-IR" sz="2800" dirty="0">
                <a:cs typeface="B Mitra" panose="00000400000000000000" pitchFamily="2" charset="-78"/>
              </a:rPr>
              <a:t>پارامتر دوم </a:t>
            </a:r>
            <a:r>
              <a:rPr lang="en-US" sz="2800" dirty="0" smtClean="0">
                <a:cs typeface="B Mitra" panose="00000400000000000000" pitchFamily="2" charset="-78"/>
              </a:rPr>
              <a:t> </a:t>
            </a:r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Stream</a:t>
            </a:r>
            <a:r>
              <a:rPr lang="en-US" sz="2800" dirty="0" smtClean="0">
                <a:cs typeface="B Mitra" panose="00000400000000000000" pitchFamily="2" charset="-78"/>
              </a:rPr>
              <a:t> </a:t>
            </a:r>
            <a:r>
              <a:rPr lang="fa-IR" sz="2800" dirty="0">
                <a:cs typeface="B Mitra" panose="00000400000000000000" pitchFamily="2" charset="-78"/>
              </a:rPr>
              <a:t>به این معنا است که سوکت ما به صورت </a:t>
            </a:r>
            <a:r>
              <a:rPr lang="en-US" sz="2800" dirty="0" smtClean="0">
                <a:cs typeface="B Mitra" panose="00000400000000000000" pitchFamily="2" charset="-78"/>
              </a:rPr>
              <a:t> </a:t>
            </a:r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Stream</a:t>
            </a:r>
            <a:r>
              <a:rPr lang="en-US" sz="2800" dirty="0" smtClean="0">
                <a:latin typeface="Arabic Typesetting" panose="03020402040406030203" pitchFamily="66" charset="-78"/>
                <a:cs typeface="B Mitra" panose="00000400000000000000" pitchFamily="2" charset="-78"/>
              </a:rPr>
              <a:t> </a:t>
            </a:r>
            <a:r>
              <a:rPr lang="fa-IR" sz="2800" dirty="0">
                <a:cs typeface="B Mitra" panose="00000400000000000000" pitchFamily="2" charset="-78"/>
              </a:rPr>
              <a:t>داده ها را تبادل میکند.</a:t>
            </a:r>
          </a:p>
          <a:p>
            <a:pPr algn="r" rtl="1">
              <a:lnSpc>
                <a:spcPct val="150000"/>
              </a:lnSpc>
            </a:pPr>
            <a:r>
              <a:rPr lang="fa-IR" sz="2800" dirty="0">
                <a:cs typeface="B Mitra" panose="00000400000000000000" pitchFamily="2" charset="-78"/>
              </a:rPr>
              <a:t>پارامتر سوم نوع پروتکل شبکه ما را مشخص میکند که از نوع </a:t>
            </a:r>
            <a:r>
              <a:rPr lang="en-US" sz="2800" dirty="0" smtClean="0">
                <a:cs typeface="B Mitra" panose="00000400000000000000" pitchFamily="2" charset="-78"/>
              </a:rPr>
              <a:t> </a:t>
            </a:r>
            <a:r>
              <a:rPr lang="en-US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TCP</a:t>
            </a:r>
            <a:r>
              <a:rPr lang="en-US" sz="2800" dirty="0" smtClean="0">
                <a:cs typeface="B Mitra" panose="00000400000000000000" pitchFamily="2" charset="-78"/>
              </a:rPr>
              <a:t> </a:t>
            </a:r>
            <a:r>
              <a:rPr lang="fa-IR" sz="2800" dirty="0" smtClean="0">
                <a:cs typeface="B Mitra" panose="00000400000000000000" pitchFamily="2" charset="-78"/>
              </a:rPr>
              <a:t>است</a:t>
            </a:r>
            <a:r>
              <a:rPr lang="fa-IR" sz="2800" dirty="0">
                <a:cs typeface="B Mitra" panose="00000400000000000000" pitchFamily="2" charset="-78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fa-IR" sz="2800" dirty="0">
                <a:cs typeface="B Mitra" panose="00000400000000000000" pitchFamily="2" charset="-78"/>
              </a:rPr>
              <a:t>حال سوکت ما ساخته شده و باید آدرس و پورت آن را مشخص کنیم.</a:t>
            </a:r>
          </a:p>
        </p:txBody>
      </p:sp>
    </p:spTree>
    <p:extLst>
      <p:ext uri="{BB962C8B-B14F-4D97-AF65-F5344CB8AC3E}">
        <p14:creationId xmlns:p14="http://schemas.microsoft.com/office/powerpoint/2010/main" val="1879555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4.xml><?xml version="1.0" encoding="utf-8"?>
<a:theme xmlns:a="http://schemas.openxmlformats.org/drawingml/2006/main" name="1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1487</TotalTime>
  <Words>387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Arabic Typesetting</vt:lpstr>
      <vt:lpstr>Arial</vt:lpstr>
      <vt:lpstr>B Mitra</vt:lpstr>
      <vt:lpstr>Calibri</vt:lpstr>
      <vt:lpstr>Calibri Light</vt:lpstr>
      <vt:lpstr>Calisto MT</vt:lpstr>
      <vt:lpstr>Garamond</vt:lpstr>
      <vt:lpstr>Trebuchet MS</vt:lpstr>
      <vt:lpstr>Wingdings 2</vt:lpstr>
      <vt:lpstr>1_Organic</vt:lpstr>
      <vt:lpstr>Office Theme</vt:lpstr>
      <vt:lpstr>Slate</vt:lpstr>
      <vt:lpstr>1_Slate</vt:lpstr>
      <vt:lpstr>PowerPoint Presentation</vt:lpstr>
      <vt:lpstr>PowerPoint Presentation</vt:lpstr>
      <vt:lpstr>سوکت چیست</vt:lpstr>
      <vt:lpstr>مبادلات در برنامه نویسی کلاینت-سرور</vt:lpstr>
      <vt:lpstr>مبادلات در برنامه نویسی کلاینت-سرور</vt:lpstr>
      <vt:lpstr>مبادلات در برنامه نویسی کلاینت-سرور</vt:lpstr>
      <vt:lpstr>فضا‌های نامی سوکت</vt:lpstr>
      <vt:lpstr>تعریف سوکت</vt:lpstr>
      <vt:lpstr>تعریف سوکت</vt:lpstr>
      <vt:lpstr>اختصاص آی‌پی و پورت به سوکت</vt:lpstr>
      <vt:lpstr>اتصال به نقطه پایانی</vt:lpstr>
      <vt:lpstr>گوش کردن به پورت</vt:lpstr>
      <vt:lpstr>پذیرفتن کلاینت</vt:lpstr>
      <vt:lpstr>تعریف بافر</vt:lpstr>
      <vt:lpstr>تعریف بافر</vt:lpstr>
      <vt:lpstr>Client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Nemati</dc:creator>
  <cp:lastModifiedBy>sony</cp:lastModifiedBy>
  <cp:revision>126</cp:revision>
  <dcterms:created xsi:type="dcterms:W3CDTF">2018-04-17T10:37:58Z</dcterms:created>
  <dcterms:modified xsi:type="dcterms:W3CDTF">2018-12-17T06:15:59Z</dcterms:modified>
</cp:coreProperties>
</file>