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418" r:id="rId2"/>
    <p:sldId id="401" r:id="rId3"/>
    <p:sldId id="399" r:id="rId4"/>
    <p:sldId id="400" r:id="rId5"/>
    <p:sldId id="403" r:id="rId6"/>
    <p:sldId id="407" r:id="rId7"/>
  </p:sldIdLst>
  <p:sldSz cx="6858000" cy="9144000" type="screen4x3"/>
  <p:notesSz cx="9180513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5813" autoAdjust="0"/>
    <p:restoredTop sz="86384" autoAdjust="0"/>
  </p:normalViewPr>
  <p:slideViewPr>
    <p:cSldViewPr snapToGrid="0">
      <p:cViewPr varScale="1">
        <p:scale>
          <a:sx n="86" d="100"/>
          <a:sy n="86" d="100"/>
        </p:scale>
        <p:origin x="3904" y="2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0650" y="0"/>
            <a:ext cx="3978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78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0650" y="6513513"/>
            <a:ext cx="39782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D1E490F-06F5-A248-8DF0-74831C6573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83A404-DF29-3843-8FD2-0ED2E9C407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AEF663-2B31-0E4C-9B7D-D8D1C7F93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BDE7CA-F73B-7643-A67C-6869552E68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12BA03-458F-7B4B-A90C-A80326D64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EF8C13-0C51-0C42-B3EF-1B141A6EED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16AF0E-3938-DB46-A25B-828623034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5A4329-988C-1841-A447-79E7A5331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01034B-35A0-2B49-9D60-CEB4533CB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B10A3D-C5A6-A84F-8BDC-E42F611BF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971F3-0533-D749-A9AC-7D07A2148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07D291-3B87-0644-ACC2-D38BA651E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fld id="{2885F64E-B658-D747-B9A8-3A261EFC48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#download" TargetMode="External"/><Relationship Id="rId7" Type="http://schemas.openxmlformats.org/officeDocument/2006/relationships/hyperlink" Target="https://link.springer.com/book/10.1007/978-3-031-12056-5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objornstad/epimdr" TargetMode="External"/><Relationship Id="rId5" Type="http://schemas.openxmlformats.org/officeDocument/2006/relationships/hyperlink" Target="https://rseek.org/" TargetMode="External"/><Relationship Id="rId4" Type="http://schemas.openxmlformats.org/officeDocument/2006/relationships/hyperlink" Target="https://cran.r-project.org/package=epimd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72D4B-680E-0841-B2C1-3E4DAE010DBC}"/>
              </a:ext>
            </a:extLst>
          </p:cNvPr>
          <p:cNvSpPr txBox="1"/>
          <p:nvPr/>
        </p:nvSpPr>
        <p:spPr>
          <a:xfrm>
            <a:off x="512176" y="734519"/>
            <a:ext cx="5833648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Install R/</a:t>
            </a:r>
            <a:r>
              <a:rPr lang="en-US" sz="2400" dirty="0" err="1"/>
              <a:t>Rstudio</a:t>
            </a:r>
            <a:endParaRPr lang="en-US" sz="2400" dirty="0"/>
          </a:p>
          <a:p>
            <a:r>
              <a:rPr lang="en-US" sz="1800" dirty="0">
                <a:hlinkClick r:id="rId2"/>
              </a:rPr>
              <a:t>https://cloud.r-project.org</a:t>
            </a:r>
            <a:endParaRPr lang="en-US" sz="2400" dirty="0"/>
          </a:p>
          <a:p>
            <a:r>
              <a:rPr lang="en-US" sz="1800" dirty="0">
                <a:hlinkClick r:id="rId3"/>
              </a:rPr>
              <a:t>https://rstudio.com/products/rstudio/download/#download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2400" dirty="0"/>
              <a:t>Install </a:t>
            </a:r>
            <a:r>
              <a:rPr lang="en-US" sz="2400" dirty="0" err="1"/>
              <a:t>Epimdr</a:t>
            </a:r>
            <a:r>
              <a:rPr lang="en-US" sz="2400" dirty="0"/>
              <a:t>-package</a:t>
            </a:r>
          </a:p>
          <a:p>
            <a:r>
              <a:rPr lang="en-US" sz="1800" dirty="0">
                <a:hlinkClick r:id="rId4"/>
              </a:rPr>
              <a:t>https://CRAN.R-project.org/package=epimdr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2400" dirty="0"/>
              <a:t>Bookmark:</a:t>
            </a:r>
          </a:p>
          <a:p>
            <a:r>
              <a:rPr lang="en-US" sz="1800" dirty="0">
                <a:hlinkClick r:id="rId5"/>
              </a:rPr>
              <a:t>https://rseek.org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https://github.com/objornstad/epimdr</a:t>
            </a:r>
            <a:r>
              <a:rPr lang="en-US" sz="1800" dirty="0"/>
              <a:t>2</a:t>
            </a:r>
          </a:p>
          <a:p>
            <a:endParaRPr lang="en-US" sz="18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Optional download</a:t>
            </a:r>
          </a:p>
          <a:p>
            <a:r>
              <a:rPr lang="en-US" sz="1800" dirty="0">
                <a:hlinkClick r:id="rId7"/>
              </a:rPr>
              <a:t>https://link.springer.com/book/10.1007/978-3-031-12056-5</a:t>
            </a:r>
            <a:endParaRPr lang="en-US" sz="1800" dirty="0"/>
          </a:p>
          <a:p>
            <a:r>
              <a:rPr lang="en-US" sz="1800" dirty="0"/>
              <a:t>(If U Ghana is not inside springer paywall I’ll share a secret)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6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446088" y="2063750"/>
            <a:ext cx="603408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/>
              <a:t>Defintions</a:t>
            </a:r>
            <a:r>
              <a:rPr lang="en-US" sz="1600" b="1" dirty="0"/>
              <a:t>: 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Epidemic </a:t>
            </a:r>
            <a:r>
              <a:rPr lang="en-US" sz="1600" dirty="0"/>
              <a:t>A rapid increase in the levels of an infection. Typical of the </a:t>
            </a:r>
            <a:r>
              <a:rPr lang="en-US" sz="1600" dirty="0" err="1"/>
              <a:t>microparasitic</a:t>
            </a:r>
            <a:r>
              <a:rPr lang="en-US" sz="1600" dirty="0"/>
              <a:t> infections (with long lasting immunity and short generation times) an epidemic is usually heralded by an exponential rise in the number of cases and a subsequent decline as susceptible numbers are exhausted. 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Epidemics may arise from the introduction of a novel pathogen (or strain) to a previously unexposed (naive) population or as a result of the regrowth of susceptible numbers following the end of a previous epidemic.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e.g. 2014/15 Ebola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466725" y="461963"/>
            <a:ext cx="61039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At the population level we see </a:t>
            </a:r>
            <a:r>
              <a:rPr lang="en-US" sz="1800" b="1" dirty="0"/>
              <a:t>several distinct incidence patterns</a:t>
            </a:r>
            <a:r>
              <a:rPr lang="en-US" sz="1800" dirty="0"/>
              <a:t> (that reflects distinct patterns of prevalence)</a:t>
            </a:r>
          </a:p>
          <a:p>
            <a:endParaRPr lang="en-US" sz="1800" dirty="0"/>
          </a:p>
          <a:p>
            <a:r>
              <a:rPr lang="en-US" sz="1800" dirty="0"/>
              <a:t>1) </a:t>
            </a:r>
            <a:r>
              <a:rPr lang="en-US" sz="1800" b="1" dirty="0"/>
              <a:t>Closed epidemic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E40146-DE62-C34B-83BE-D036D734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4" y="5730302"/>
            <a:ext cx="3846157" cy="3098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1026"/>
          <p:cNvSpPr txBox="1">
            <a:spLocks noChangeArrowheads="1"/>
          </p:cNvSpPr>
          <p:nvPr/>
        </p:nvSpPr>
        <p:spPr bwMode="auto">
          <a:xfrm>
            <a:off x="466725" y="461963"/>
            <a:ext cx="61039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Patterns of </a:t>
            </a:r>
            <a:r>
              <a:rPr lang="en-US" sz="1800" b="1" dirty="0" err="1"/>
              <a:t>endemicity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/>
              <a:t>2) </a:t>
            </a:r>
            <a:r>
              <a:rPr lang="en-US" sz="1800" b="1" dirty="0"/>
              <a:t>Stable endemism</a:t>
            </a:r>
          </a:p>
        </p:txBody>
      </p:sp>
      <p:sp>
        <p:nvSpPr>
          <p:cNvPr id="315395" name="Rectangle 1027"/>
          <p:cNvSpPr>
            <a:spLocks noChangeArrowheads="1"/>
          </p:cNvSpPr>
          <p:nvPr/>
        </p:nvSpPr>
        <p:spPr bwMode="auto">
          <a:xfrm>
            <a:off x="530225" y="1922463"/>
            <a:ext cx="60340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/>
              <a:t>Defintions</a:t>
            </a:r>
            <a:r>
              <a:rPr lang="en-US" sz="1600" b="1" dirty="0"/>
              <a:t>: 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Endemic </a:t>
            </a:r>
            <a:r>
              <a:rPr lang="en-US" sz="1600" dirty="0"/>
              <a:t>A term to describe levels of infection which do not exhibit wide fluctuations through time in a defined place.</a:t>
            </a:r>
          </a:p>
          <a:p>
            <a:pPr>
              <a:spcBef>
                <a:spcPct val="50000"/>
              </a:spcBef>
            </a:pP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b="1" dirty="0"/>
              <a:t>Stable endemicity</a:t>
            </a:r>
            <a:r>
              <a:rPr lang="en-US" sz="1600" dirty="0"/>
              <a:t> is where the incidence of infection or disease shows no secular trend for increase or decrease.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For example Gonorrhea in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Pennsylvania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00" y="4445000"/>
            <a:ext cx="33782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466725" y="461963"/>
            <a:ext cx="6103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 dirty="0"/>
          </a:p>
          <a:p>
            <a:r>
              <a:rPr lang="en-US" sz="1800" dirty="0"/>
              <a:t>3) </a:t>
            </a:r>
            <a:r>
              <a:rPr lang="en-US" sz="1800" b="1" dirty="0"/>
              <a:t>Seasonal endemism (Pennsylvania data from Tycho)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0" y="1751462"/>
            <a:ext cx="6731000" cy="706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466725" y="461963"/>
            <a:ext cx="6103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 dirty="0"/>
          </a:p>
          <a:p>
            <a:r>
              <a:rPr lang="en-US" sz="1800" dirty="0"/>
              <a:t>4) </a:t>
            </a:r>
            <a:r>
              <a:rPr lang="en-US" sz="1800" b="1" dirty="0"/>
              <a:t>Recurrent epidemics</a:t>
            </a:r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2625725"/>
            <a:ext cx="6122988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314326" y="1333945"/>
            <a:ext cx="6256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Ex. Measles historically exhibited more or less periodic epidemics </a:t>
            </a:r>
            <a:r>
              <a:rPr lang="en-US" sz="1800" dirty="0" err="1"/>
              <a:t>withg</a:t>
            </a:r>
            <a:r>
              <a:rPr lang="en-US" sz="1800" dirty="0"/>
              <a:t> a variety of inter-epidemic periods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092200" y="229235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Liverpool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3903663" y="229235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New York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1092200" y="5121275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London</a:t>
            </a:r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3903663" y="512127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Baltimore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 rot="-5400000">
            <a:off x="-338932" y="6485732"/>
            <a:ext cx="1541463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Cases (in 1000s)</a:t>
            </a: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 rot="-5400000">
            <a:off x="-338932" y="3656807"/>
            <a:ext cx="1541463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Cases (in 1000s)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" y="549750"/>
            <a:ext cx="6832240" cy="4383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1639" y="15166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Rubella in SA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6" y="5829150"/>
            <a:ext cx="47752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503" y="536536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Rubella in Kenya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F0E7D-8193-D544-85C7-6341ED996B29}"/>
              </a:ext>
            </a:extLst>
          </p:cNvPr>
          <p:cNvSpPr/>
          <p:nvPr/>
        </p:nvSpPr>
        <p:spPr>
          <a:xfrm>
            <a:off x="3456871" y="258726"/>
            <a:ext cx="2385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Epidemics and age-structure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310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Matrix models</dc:title>
  <dc:creator/>
  <cp:lastModifiedBy>Bjornstad, Ottar N</cp:lastModifiedBy>
  <cp:revision>775</cp:revision>
  <dcterms:created xsi:type="dcterms:W3CDTF">2018-01-08T19:53:03Z</dcterms:created>
  <dcterms:modified xsi:type="dcterms:W3CDTF">2023-11-08T18:31:07Z</dcterms:modified>
</cp:coreProperties>
</file>