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 id="2147483686" r:id="rId3"/>
    <p:sldMasterId id="2147483689" r:id="rId4"/>
  </p:sldMasterIdLst>
  <p:notesMasterIdLst>
    <p:notesMasterId r:id="rId37"/>
  </p:notesMasterIdLst>
  <p:sldIdLst>
    <p:sldId id="256" r:id="rId5"/>
    <p:sldId id="259" r:id="rId6"/>
    <p:sldId id="257" r:id="rId7"/>
    <p:sldId id="278" r:id="rId8"/>
    <p:sldId id="277" r:id="rId9"/>
    <p:sldId id="292" r:id="rId10"/>
    <p:sldId id="273" r:id="rId11"/>
    <p:sldId id="293" r:id="rId12"/>
    <p:sldId id="294" r:id="rId13"/>
    <p:sldId id="295" r:id="rId14"/>
    <p:sldId id="279" r:id="rId15"/>
    <p:sldId id="299" r:id="rId16"/>
    <p:sldId id="297" r:id="rId17"/>
    <p:sldId id="280" r:id="rId18"/>
    <p:sldId id="302" r:id="rId19"/>
    <p:sldId id="301" r:id="rId20"/>
    <p:sldId id="296" r:id="rId21"/>
    <p:sldId id="281" r:id="rId22"/>
    <p:sldId id="303" r:id="rId23"/>
    <p:sldId id="283" r:id="rId24"/>
    <p:sldId id="304" r:id="rId25"/>
    <p:sldId id="306" r:id="rId26"/>
    <p:sldId id="288" r:id="rId27"/>
    <p:sldId id="289" r:id="rId28"/>
    <p:sldId id="284" r:id="rId29"/>
    <p:sldId id="310" r:id="rId30"/>
    <p:sldId id="307" r:id="rId31"/>
    <p:sldId id="308" r:id="rId32"/>
    <p:sldId id="286" r:id="rId33"/>
    <p:sldId id="272" r:id="rId34"/>
    <p:sldId id="290" r:id="rId35"/>
    <p:sldId id="309"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B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4" autoAdjust="0"/>
    <p:restoredTop sz="76178" autoAdjust="0"/>
  </p:normalViewPr>
  <p:slideViewPr>
    <p:cSldViewPr snapToGrid="0" showGuides="1">
      <p:cViewPr varScale="1">
        <p:scale>
          <a:sx n="66" d="100"/>
          <a:sy n="66" d="100"/>
        </p:scale>
        <p:origin x="1282" y="62"/>
      </p:cViewPr>
      <p:guideLst>
        <p:guide orient="horz" pos="2160"/>
        <p:guide pos="3840"/>
      </p:guideLst>
    </p:cSldViewPr>
  </p:slideViewPr>
  <p:outlineViewPr>
    <p:cViewPr>
      <p:scale>
        <a:sx n="33" d="100"/>
        <a:sy n="33" d="100"/>
      </p:scale>
      <p:origin x="0" y="-29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2CABD-2EE2-4E1F-85DA-AA5ADE89D16B}" type="datetimeFigureOut">
              <a:rPr lang="ru-RU" smtClean="0"/>
              <a:t>20.09.2019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D5584-A5E9-44BD-80E2-A72D8D1D5D60}" type="slidenum">
              <a:rPr lang="ru-RU" smtClean="0"/>
              <a:t>‹#›</a:t>
            </a:fld>
            <a:endParaRPr lang="ru-RU"/>
          </a:p>
        </p:txBody>
      </p:sp>
    </p:spTree>
    <p:extLst>
      <p:ext uri="{BB962C8B-B14F-4D97-AF65-F5344CB8AC3E}">
        <p14:creationId xmlns:p14="http://schemas.microsoft.com/office/powerpoint/2010/main" val="43954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1" u="none" strike="noStrike" kern="1200" baseline="0" dirty="0">
                <a:solidFill>
                  <a:schemeClr val="tx1"/>
                </a:solidFill>
                <a:latin typeface="+mn-lt"/>
                <a:ea typeface="+mn-ea"/>
                <a:cs typeface="+mn-cs"/>
              </a:rPr>
              <a:t>Мы живем в мире неопределенности. Нам приходится принимать решения, влияющие на наше счастье и благосостояние, в условиях неполной информации. Например, Ваня начинает бизнес, инвестируя в него свои время и деньги не зная наверняка, сколько денег принесет ему этот проект; отправляясь в спортивное путешествие по Европе на велосипеде он не знает, повезет ли ему с погодой, а делая предложение Маше, он не знает, согласится она или нет. Поскольку информация заведомо неполная, мы не можем избежать ошибок, но нам нужен инструмент, который бы позволил нам свести к минимуму долю случаев, когда мы ошибаемся. Тестирование гипотез - это именно такой инструмент, инструмент принятия оптимальных решений. </a:t>
            </a:r>
            <a:r>
              <a:rPr lang="ru-RU" i="1" dirty="0"/>
              <a:t>Интуитивно мы используем его в жизни постоянно. И вот небольшой пример.</a:t>
            </a:r>
            <a:endParaRPr lang="ru-RU" dirty="0"/>
          </a:p>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3</a:t>
            </a:fld>
            <a:endParaRPr lang="ru-RU"/>
          </a:p>
        </p:txBody>
      </p:sp>
    </p:spTree>
    <p:extLst>
      <p:ext uri="{BB962C8B-B14F-4D97-AF65-F5344CB8AC3E}">
        <p14:creationId xmlns:p14="http://schemas.microsoft.com/office/powerpoint/2010/main" val="420303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Сыр бри и хипстер Ваня</a:t>
            </a:r>
          </a:p>
        </p:txBody>
      </p:sp>
      <p:sp>
        <p:nvSpPr>
          <p:cNvPr id="4" name="Slide Number Placeholder 3"/>
          <p:cNvSpPr>
            <a:spLocks noGrp="1"/>
          </p:cNvSpPr>
          <p:nvPr>
            <p:ph type="sldNum" sz="quarter" idx="10"/>
          </p:nvPr>
        </p:nvSpPr>
        <p:spPr/>
        <p:txBody>
          <a:bodyPr/>
          <a:lstStyle/>
          <a:p>
            <a:fld id="{0B4D5584-A5E9-44BD-80E2-A72D8D1D5D60}" type="slidenum">
              <a:rPr lang="ru-RU" smtClean="0"/>
              <a:t>14</a:t>
            </a:fld>
            <a:endParaRPr lang="ru-RU"/>
          </a:p>
        </p:txBody>
      </p:sp>
    </p:spTree>
    <p:extLst>
      <p:ext uri="{BB962C8B-B14F-4D97-AF65-F5344CB8AC3E}">
        <p14:creationId xmlns:p14="http://schemas.microsoft.com/office/powerpoint/2010/main" val="3576997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baseline="0" dirty="0"/>
          </a:p>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15</a:t>
            </a:fld>
            <a:endParaRPr lang="ru-RU"/>
          </a:p>
        </p:txBody>
      </p:sp>
    </p:spTree>
    <p:extLst>
      <p:ext uri="{BB962C8B-B14F-4D97-AF65-F5344CB8AC3E}">
        <p14:creationId xmlns:p14="http://schemas.microsoft.com/office/powerpoint/2010/main" val="3682535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Сыр бри и хипстер Ваня</a:t>
            </a:r>
          </a:p>
        </p:txBody>
      </p:sp>
      <p:sp>
        <p:nvSpPr>
          <p:cNvPr id="4" name="Slide Number Placeholder 3"/>
          <p:cNvSpPr>
            <a:spLocks noGrp="1"/>
          </p:cNvSpPr>
          <p:nvPr>
            <p:ph type="sldNum" sz="quarter" idx="10"/>
          </p:nvPr>
        </p:nvSpPr>
        <p:spPr/>
        <p:txBody>
          <a:bodyPr/>
          <a:lstStyle/>
          <a:p>
            <a:fld id="{0B4D5584-A5E9-44BD-80E2-A72D8D1D5D60}" type="slidenum">
              <a:rPr lang="ru-RU" smtClean="0"/>
              <a:t>16</a:t>
            </a:fld>
            <a:endParaRPr lang="ru-RU"/>
          </a:p>
        </p:txBody>
      </p:sp>
    </p:spTree>
    <p:extLst>
      <p:ext uri="{BB962C8B-B14F-4D97-AF65-F5344CB8AC3E}">
        <p14:creationId xmlns:p14="http://schemas.microsoft.com/office/powerpoint/2010/main" val="213661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27</a:t>
            </a:fld>
            <a:endParaRPr lang="ru-RU"/>
          </a:p>
        </p:txBody>
      </p:sp>
    </p:spTree>
    <p:extLst>
      <p:ext uri="{BB962C8B-B14F-4D97-AF65-F5344CB8AC3E}">
        <p14:creationId xmlns:p14="http://schemas.microsoft.com/office/powerpoint/2010/main" val="2650228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28</a:t>
            </a:fld>
            <a:endParaRPr lang="ru-RU"/>
          </a:p>
        </p:txBody>
      </p:sp>
    </p:spTree>
    <p:extLst>
      <p:ext uri="{BB962C8B-B14F-4D97-AF65-F5344CB8AC3E}">
        <p14:creationId xmlns:p14="http://schemas.microsoft.com/office/powerpoint/2010/main" val="370755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ru-RU" dirty="0"/>
                  <a:t>Маша, подруга</a:t>
                </a:r>
                <a:r>
                  <a:rPr lang="ru-RU" baseline="0" dirty="0"/>
                  <a:t> нашего хипстера Вани, влюбилась в него. Она не знает, взаимно ли это. Она дожидается 14 февраля и видит, что он не дарит ей </a:t>
                </a:r>
                <a:r>
                  <a:rPr lang="ru-RU" baseline="0" dirty="0" err="1"/>
                  <a:t>валентинку</a:t>
                </a:r>
                <a:r>
                  <a:rPr lang="ru-RU" baseline="0" dirty="0"/>
                  <a:t> (и не проявляет других знаков внимания). После чего принимает решение, что Ваня ее не любит.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Может показаться, что ничего особенного в этом нет и статистика здесь точно не при чем. Однако эта ситуация наглядно иллюстрирует, как мы тестируем гипотезы в повседневной жизни.</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1. Маша </a:t>
                </a:r>
                <a:r>
                  <a:rPr lang="ru-RU" baseline="0" dirty="0"/>
                  <a:t>пребывает в неполной информации, она не знает, что верно: гипотеза о том, что Ваня ее любит, или же о том, что не любит.</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2. Чтобы принять решение, в какое из утверждений верить, она наблюдает за его поведением, другими словами, собирает наблюдения.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3. Получив наблюдения, Маша делает мысленный эксперимент: допустим </a:t>
                </a:r>
                <a:r>
                  <a:rPr lang="en-US" baseline="0" dirty="0"/>
                  <a:t>h0 </a:t>
                </a:r>
                <a:r>
                  <a:rPr lang="ru-RU" baseline="0" dirty="0"/>
                  <a:t>верна, чего тогда мне следует ожидать от Вани на 14 февраля. Скорее всего, думает Маша, он должен за мной поухаживать в этот день: подарить цветы, пригласить на ужин или хотя бы найти способ передать мне </a:t>
                </a:r>
                <a:r>
                  <a:rPr lang="ru-RU" baseline="0" dirty="0" err="1"/>
                  <a:t>валентинку</a:t>
                </a:r>
                <a:r>
                  <a:rPr lang="ru-RU" baseline="0" dirty="0"/>
                  <a:t>. Исходя из этих ожиданий, Маша оценивает, насколько ожидаемым является наблюдаемое поведение Вани, то есть вероятность того, что Ваня повёл бы себя именно так, будь гипотеза о любви верна.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4. Далее, если эта вероятность слишком мала </a:t>
                </a:r>
                <a:r>
                  <a:rPr lang="ru-RU" sz="1200" dirty="0"/>
                  <a:t>(«Я не могу себе представить, чтобы влюбленный человек даже не поздравил с 14 февраля!»), гипотеза о любви</a:t>
                </a:r>
                <a:r>
                  <a:rPr lang="ru-RU" sz="1200" baseline="0" dirty="0"/>
                  <a:t> отвергается в пользу альтернативной гипотезы (что не любит). А если поведение такого, что эта вероятность не мала (скажем, Ваня подарил открытку и позвал вечером пройти вместе </a:t>
                </a:r>
                <a:r>
                  <a:rPr lang="ru-RU" sz="1200" baseline="0" dirty="0" err="1"/>
                  <a:t>квест</a:t>
                </a:r>
                <a:r>
                  <a:rPr lang="ru-RU" sz="1200" baseline="0" dirty="0"/>
                  <a:t>) – гипотеза о любви не отвергается.</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a:t>5. Таким образом, если Ваня даже не подарил открытку, Маша решает, что он ее не любит.</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a:t>Теперь немного о терминах: основная гипотеза, которую мы тестируем называет нулевой, а противная ей – альтернативной. В английском языке они называются</a:t>
                </a:r>
                <a:r>
                  <a:rPr lang="en-US" sz="1200" baseline="0" dirty="0"/>
                  <a:t> </a:t>
                </a:r>
                <a:r>
                  <a:rPr lang="ru-RU" sz="1200" baseline="0" dirty="0"/>
                  <a:t>соответственно </a:t>
                </a:r>
                <a:r>
                  <a:rPr lang="en-US" sz="1200" baseline="0" dirty="0"/>
                  <a:t>null hypothesis </a:t>
                </a:r>
                <a:r>
                  <a:rPr lang="ru-RU" sz="1200" baseline="0" dirty="0"/>
                  <a:t>и </a:t>
                </a:r>
                <a:r>
                  <a:rPr lang="en-US" sz="1200" baseline="0" dirty="0"/>
                  <a:t>alternative hypothesis</a:t>
                </a:r>
                <a:r>
                  <a:rPr lang="ru-RU" sz="1200" baseline="0" dirty="0"/>
                  <a:t>, поэтому обозначаются часто </a:t>
                </a:r>
                <a:r>
                  <a:rPr lang="en-US" sz="1200" baseline="0" dirty="0"/>
                  <a:t>H0 </a:t>
                </a:r>
                <a:r>
                  <a:rPr lang="ru-RU" sz="1200" baseline="0" dirty="0"/>
                  <a:t>и </a:t>
                </a:r>
                <a:r>
                  <a:rPr lang="en-US" sz="1200" baseline="0" dirty="0"/>
                  <a:t>H1</a:t>
                </a:r>
                <a:r>
                  <a:rPr lang="ru-RU" sz="120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a:t>Вероятность полученных наблюдений, оценённая исходя из того, что нулевая гипотеза верна – называется </a:t>
                </a:r>
                <a:r>
                  <a:rPr lang="en-US" sz="1200" baseline="0" dirty="0"/>
                  <a:t>p-value.</a:t>
                </a:r>
                <a:endParaRPr lang="ru-RU" sz="1200" baseline="0" dirty="0"/>
              </a:p>
              <a:p>
                <a:r>
                  <a:rPr lang="ru-RU" dirty="0"/>
                  <a:t>А число,</a:t>
                </a:r>
                <a:r>
                  <a:rPr lang="ru-RU" baseline="0" dirty="0"/>
                  <a:t> при котором мы считаем, что </a:t>
                </a:r>
                <a:r>
                  <a:rPr lang="en-US" baseline="0" dirty="0"/>
                  <a:t>p-value </a:t>
                </a:r>
                <a:r>
                  <a:rPr lang="ru-RU" baseline="0" dirty="0"/>
                  <a:t>достаточно мало, чтобы отвергнуть нулевую гипотезу называется уровнем значимости </a:t>
                </a:r>
                <a14:m>
                  <m:oMath xmlns:m="http://schemas.openxmlformats.org/officeDocument/2006/math">
                    <m:r>
                      <a:rPr lang="ru-RU" i="1" baseline="0" smtClean="0">
                        <a:latin typeface="Cambria Math" panose="02040503050406030204" pitchFamily="18" charset="0"/>
                        <a:ea typeface="Cambria Math" panose="02040503050406030204" pitchFamily="18" charset="0"/>
                      </a:rPr>
                      <m:t>𝛼</m:t>
                    </m:r>
                  </m:oMath>
                </a14:m>
                <a:r>
                  <a:rPr lang="ru-RU" dirty="0"/>
                  <a:t>. Чаще всего это либо 1%, либо 5%, либо 10%.</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i="1" dirty="0" smtClean="0"/>
                  <a:t>Интуитивно мы используем его в жизни постоянно.</a:t>
                </a:r>
                <a:endParaRPr lang="ru-RU" dirty="0" smtClean="0"/>
              </a:p>
              <a:p>
                <a:r>
                  <a:rPr lang="ru-RU" dirty="0" smtClean="0"/>
                  <a:t>Маша, подруга</a:t>
                </a:r>
                <a:r>
                  <a:rPr lang="ru-RU" baseline="0" dirty="0" smtClean="0"/>
                  <a:t> нашего хипстера Вани, влюбилась в него. Она не знает, взаимно ли это. Она дожидается 14 февраля, видит, что он не дарит ей </a:t>
                </a:r>
                <a:r>
                  <a:rPr lang="ru-RU" baseline="0" dirty="0" err="1" smtClean="0"/>
                  <a:t>валентинку</a:t>
                </a:r>
                <a:r>
                  <a:rPr lang="ru-RU" baseline="0" dirty="0" smtClean="0"/>
                  <a:t> (и не проявляет других знаков внимания). После чего принимает решение, что Ваня ее не любит.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Может показаться, что ничего особенного в этом нет и статистика здесь точно не при чем. Однако эта ситуация наглядно иллюстрирует, как мы тестируем гипотезы в повседневной жизни.</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1. Маша </a:t>
                </a:r>
                <a:r>
                  <a:rPr lang="ru-RU" baseline="0" dirty="0" smtClean="0"/>
                  <a:t>пребывает в неполной информации, она не знает, что верно: гипотеза о том, что Ваня ее любит, или же о том, что не любит.</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2. Чтобы принять решение, в какое из утверждений верить, она наблюдает за его поведением, другими словами, собирает наблюдения.</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3. Получив наблюдения, Маша делает мысленный эксперимент: допустим </a:t>
                </a:r>
                <a:r>
                  <a:rPr lang="en-US" baseline="0" dirty="0" smtClean="0"/>
                  <a:t>h0 </a:t>
                </a:r>
                <a:r>
                  <a:rPr lang="ru-RU" baseline="0" dirty="0" smtClean="0"/>
                  <a:t>верна, чего тогда мне следует ожидать от Вани на 14 февраля. Скорее всего, думает Маша, он должен за мной поухаживать в этот день: подарить цветы, пригласить на ужин или хотя бы найти способ передать мне </a:t>
                </a:r>
                <a:r>
                  <a:rPr lang="ru-RU" baseline="0" dirty="0" err="1" smtClean="0"/>
                  <a:t>валентинку</a:t>
                </a:r>
                <a:r>
                  <a:rPr lang="ru-RU" baseline="0" dirty="0" smtClean="0"/>
                  <a:t>. Исходя из этих ожиданий, Маша оценивает, насколько ожидаемым является наблюдаемое поведение Вани, то есть вероятность того, что Ваня повёл бы себя именно так, будь гипотеза о любви верна.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4. Далее, если эта вероятность слишком мала </a:t>
                </a:r>
                <a:r>
                  <a:rPr lang="ru-RU" sz="1200" dirty="0" smtClean="0"/>
                  <a:t>(«Я не могу себе представить, чтобы влюбленный человек даже не поздравил с 14 февраля!»), гипотеза о любви</a:t>
                </a:r>
                <a:r>
                  <a:rPr lang="ru-RU" sz="1200" baseline="0" dirty="0" smtClean="0"/>
                  <a:t> отвергается в пользу альтернативной гипотезы (что не любит). А если поведение такого, что эта вероятность не мала (скажем, Ваня подарил открытку и позвал вечером пройти вместе </a:t>
                </a:r>
                <a:r>
                  <a:rPr lang="ru-RU" sz="1200" baseline="0" dirty="0" err="1" smtClean="0"/>
                  <a:t>квест</a:t>
                </a:r>
                <a:r>
                  <a:rPr lang="ru-RU" sz="1200" baseline="0" dirty="0" smtClean="0"/>
                  <a:t>) – гипотеза о любви не отвергается.</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5. Таким образом, если Ваня даже не подарил открытку, Маша решает, что он ее не любит.</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Теперь немного о терминах: основная гипотеза, которую мы тестируем называет нулевой, а противная ей – альтернативной. В английском языке они называются</a:t>
                </a:r>
                <a:r>
                  <a:rPr lang="en-US" sz="1200" baseline="0" dirty="0" smtClean="0"/>
                  <a:t> </a:t>
                </a:r>
                <a:r>
                  <a:rPr lang="ru-RU" sz="1200" baseline="0" dirty="0" smtClean="0"/>
                  <a:t>соответственно </a:t>
                </a:r>
                <a:r>
                  <a:rPr lang="en-US" sz="1200" baseline="0" dirty="0" smtClean="0"/>
                  <a:t>null hypothesis </a:t>
                </a:r>
                <a:r>
                  <a:rPr lang="ru-RU" sz="1200" baseline="0" dirty="0" smtClean="0"/>
                  <a:t>и </a:t>
                </a:r>
                <a:r>
                  <a:rPr lang="en-US" sz="1200" baseline="0" dirty="0" smtClean="0"/>
                  <a:t>alternative hypothesis</a:t>
                </a:r>
                <a:r>
                  <a:rPr lang="ru-RU" sz="1200" baseline="0" dirty="0" smtClean="0"/>
                  <a:t>, поэтому обозначаются часто </a:t>
                </a:r>
                <a:r>
                  <a:rPr lang="en-US" sz="1200" baseline="0" dirty="0" smtClean="0"/>
                  <a:t>H0 </a:t>
                </a:r>
                <a:r>
                  <a:rPr lang="ru-RU" sz="1200" baseline="0" dirty="0" smtClean="0"/>
                  <a:t>и </a:t>
                </a:r>
                <a:r>
                  <a:rPr lang="en-US" sz="1200" baseline="0" dirty="0" smtClean="0"/>
                  <a:t>H1</a:t>
                </a:r>
                <a:r>
                  <a:rPr lang="ru-RU"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baseline="0" dirty="0" smtClean="0"/>
                  <a:t>Вероятность полученных наблюдений, оценённая исходя из того, что нулевая гипотеза верна – называется </a:t>
                </a:r>
                <a:r>
                  <a:rPr lang="en-US" sz="1200" baseline="0" dirty="0" smtClean="0"/>
                  <a:t>p-value.</a:t>
                </a:r>
                <a:endParaRPr lang="ru-RU" sz="1200" baseline="0" dirty="0" smtClean="0"/>
              </a:p>
              <a:p>
                <a:r>
                  <a:rPr lang="ru-RU" dirty="0" smtClean="0"/>
                  <a:t>А число,</a:t>
                </a:r>
                <a:r>
                  <a:rPr lang="ru-RU" baseline="0" dirty="0" smtClean="0"/>
                  <a:t> при котором мы считаем, что </a:t>
                </a:r>
                <a:r>
                  <a:rPr lang="en-US" baseline="0" dirty="0" smtClean="0"/>
                  <a:t>p-value </a:t>
                </a:r>
                <a:r>
                  <a:rPr lang="ru-RU" baseline="0" dirty="0" smtClean="0"/>
                  <a:t>достаточно мало, чтобы отвергнуть нулевую гипотезу называется уровнем значимости </a:t>
                </a:r>
                <a:r>
                  <a:rPr lang="ru-RU" i="0" baseline="0" smtClean="0">
                    <a:latin typeface="Cambria Math" panose="02040503050406030204" pitchFamily="18" charset="0"/>
                    <a:ea typeface="Cambria Math" panose="02040503050406030204" pitchFamily="18" charset="0"/>
                  </a:rPr>
                  <a:t>𝛼</a:t>
                </a:r>
                <a:r>
                  <a:rPr lang="ru-RU" dirty="0" smtClean="0"/>
                  <a:t>. Чаще всего это либо 1%, либо 5%, либо 10%.</a:t>
                </a:r>
                <a:endParaRPr lang="ru-RU" dirty="0"/>
              </a:p>
            </p:txBody>
          </p:sp>
        </mc:Fallback>
      </mc:AlternateContent>
      <p:sp>
        <p:nvSpPr>
          <p:cNvPr id="4" name="Slide Number Placeholder 3"/>
          <p:cNvSpPr>
            <a:spLocks noGrp="1"/>
          </p:cNvSpPr>
          <p:nvPr>
            <p:ph type="sldNum" sz="quarter" idx="10"/>
          </p:nvPr>
        </p:nvSpPr>
        <p:spPr/>
        <p:txBody>
          <a:bodyPr/>
          <a:lstStyle/>
          <a:p>
            <a:fld id="{0B4D5584-A5E9-44BD-80E2-A72D8D1D5D60}" type="slidenum">
              <a:rPr lang="ru-RU" smtClean="0"/>
              <a:t>4</a:t>
            </a:fld>
            <a:endParaRPr lang="ru-RU"/>
          </a:p>
        </p:txBody>
      </p:sp>
    </p:spTree>
    <p:extLst>
      <p:ext uri="{BB962C8B-B14F-4D97-AF65-F5344CB8AC3E}">
        <p14:creationId xmlns:p14="http://schemas.microsoft.com/office/powerpoint/2010/main" val="73203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t>Какое бы решение мы ни</a:t>
                </a:r>
                <a:r>
                  <a:rPr lang="ru-RU" sz="1200" baseline="0" dirty="0"/>
                  <a:t> приняли в результате тестирования гипотезы, к нему важно добавить: н</a:t>
                </a:r>
                <a:r>
                  <a:rPr lang="ru-RU" sz="1200" dirty="0"/>
                  <a:t>о это не точно!</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Наши решения основаны</a:t>
                </a:r>
                <a:r>
                  <a:rPr lang="ru-RU" baseline="0" dirty="0"/>
                  <a:t> неполной информации: лишь на некотором количестве наблюдений, </a:t>
                </a:r>
                <a:r>
                  <a:rPr lang="ru-RU" b="1" baseline="0" dirty="0"/>
                  <a:t>поэтому</a:t>
                </a:r>
                <a:r>
                  <a:rPr lang="ru-RU" baseline="0" dirty="0"/>
                  <a:t> есть шанс ошибиться</a:t>
                </a: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Ошибки бывает двух типом. Если</a:t>
                </a:r>
                <a:r>
                  <a:rPr lang="ru-RU" baseline="0" dirty="0"/>
                  <a:t> нулевую гипотезу отвергли – возможно, была допущена ошибка </a:t>
                </a:r>
                <a:r>
                  <a:rPr lang="ru-RU" dirty="0"/>
                  <a:t>первого рода.</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Если не отвергли – возможно, была допущена</a:t>
                </a:r>
                <a:r>
                  <a:rPr lang="ru-RU" baseline="0" dirty="0"/>
                  <a:t> ошибка второго рода. </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и второго Что бы вы ни решили, возможно, вы ошиблись. Но скорее всего, нет!</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Понапрасну отвергнутая гипотеза о </a:t>
                </a:r>
                <a:r>
                  <a:rPr lang="ru-RU" dirty="0" err="1"/>
                  <a:t>ваниной</a:t>
                </a:r>
                <a:r>
                  <a:rPr lang="ru-RU" dirty="0"/>
                  <a:t> любви. Забыл какое число, оставил подарок дома, его украли</a:t>
                </a:r>
                <a:r>
                  <a:rPr lang="ru-RU" baseline="0" dirty="0"/>
                  <a:t> инопланетяне. Если нулевая гипотеза верна, но просто случалось реально редкое событие (вероятность которого не превышает </a:t>
                </a:r>
                <a14:m>
                  <m:oMath xmlns:m="http://schemas.openxmlformats.org/officeDocument/2006/math">
                    <m:r>
                      <a:rPr lang="ru-RU" i="1" baseline="0" smtClean="0">
                        <a:latin typeface="Cambria Math" panose="02040503050406030204" pitchFamily="18" charset="0"/>
                        <a:ea typeface="Cambria Math" panose="02040503050406030204" pitchFamily="18" charset="0"/>
                      </a:rPr>
                      <m:t>𝛼</m:t>
                    </m:r>
                  </m:oMath>
                </a14:m>
                <a:r>
                  <a:rPr lang="ru-RU" baseline="0" dirty="0"/>
                  <a:t>, мы ошибочно отвергнем нулевую гипотезу.</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Ошибочное решение, что Ваня любит.</a:t>
                </a:r>
                <a:endParaRPr lang="en-US" dirty="0"/>
              </a:p>
              <a:p>
                <a:endParaRPr lang="ru-RU"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Какое бы решение мы ни</a:t>
                </a:r>
                <a:r>
                  <a:rPr lang="ru-RU" sz="1200" baseline="0" dirty="0" smtClean="0"/>
                  <a:t> приняли в результате тестирования гипотезы, к нему важно добавить: н</a:t>
                </a:r>
                <a:r>
                  <a:rPr lang="ru-RU" sz="1200" dirty="0" smtClean="0"/>
                  <a:t>о это не точно!</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Наши решения основаны</a:t>
                </a:r>
                <a:r>
                  <a:rPr lang="ru-RU" baseline="0" dirty="0" smtClean="0"/>
                  <a:t> неполной информации: лишь на некотором количестве наблюдений, поэтому есть шанс ошибиться</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Ошибки бывает двух типом. Если</a:t>
                </a:r>
                <a:r>
                  <a:rPr lang="ru-RU" baseline="0" dirty="0" smtClean="0"/>
                  <a:t> нулевую гипотезу отвергли – возможно, была допущена ошибка </a:t>
                </a:r>
                <a:r>
                  <a:rPr lang="ru-RU" dirty="0" smtClean="0"/>
                  <a:t>первого рода.</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Если не отвергли – возможно, была допущена</a:t>
                </a:r>
                <a:r>
                  <a:rPr lang="ru-RU" baseline="0" dirty="0" smtClean="0"/>
                  <a:t> ошибка второго рода. </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и второго Что бы вы ни решили, возможно, вы ошиблись. Но скорее всего, нет!</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Понапрасну отвергнутая гипотеза о </a:t>
                </a:r>
                <a:r>
                  <a:rPr lang="ru-RU" dirty="0" err="1" smtClean="0"/>
                  <a:t>ваниной</a:t>
                </a:r>
                <a:r>
                  <a:rPr lang="ru-RU" dirty="0" smtClean="0"/>
                  <a:t> любви. Забыл какое число, оставил подарок дома, его украли</a:t>
                </a:r>
                <a:r>
                  <a:rPr lang="ru-RU" baseline="0" dirty="0" smtClean="0"/>
                  <a:t> инопланетяне. Если нулевая гипотеза верна, но просто случалось реально редкое событие (вероятность которого не превышает </a:t>
                </a:r>
                <a:r>
                  <a:rPr lang="ru-RU" i="0" baseline="0" smtClean="0">
                    <a:latin typeface="Cambria Math" panose="02040503050406030204" pitchFamily="18" charset="0"/>
                    <a:ea typeface="Cambria Math" panose="02040503050406030204" pitchFamily="18" charset="0"/>
                  </a:rPr>
                  <a:t>𝛼</a:t>
                </a:r>
                <a:r>
                  <a:rPr lang="ru-RU" baseline="0" dirty="0" smtClean="0"/>
                  <a:t>, мы ошибочно отвергнем нулевую гипотезу.</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Ошибочное решение, что Ваня любит.</a:t>
                </a:r>
                <a:endParaRPr lang="en-US" dirty="0" smtClean="0"/>
              </a:p>
              <a:p>
                <a:endParaRPr lang="ru-RU" dirty="0"/>
              </a:p>
            </p:txBody>
          </p:sp>
        </mc:Fallback>
      </mc:AlternateContent>
      <p:sp>
        <p:nvSpPr>
          <p:cNvPr id="4" name="Slide Number Placeholder 3"/>
          <p:cNvSpPr>
            <a:spLocks noGrp="1"/>
          </p:cNvSpPr>
          <p:nvPr>
            <p:ph type="sldNum" sz="quarter" idx="10"/>
          </p:nvPr>
        </p:nvSpPr>
        <p:spPr/>
        <p:txBody>
          <a:bodyPr/>
          <a:lstStyle/>
          <a:p>
            <a:fld id="{0B4D5584-A5E9-44BD-80E2-A72D8D1D5D60}" type="slidenum">
              <a:rPr lang="ru-RU" smtClean="0"/>
              <a:t>5</a:t>
            </a:fld>
            <a:endParaRPr lang="ru-RU"/>
          </a:p>
        </p:txBody>
      </p:sp>
    </p:spTree>
    <p:extLst>
      <p:ext uri="{BB962C8B-B14F-4D97-AF65-F5344CB8AC3E}">
        <p14:creationId xmlns:p14="http://schemas.microsoft.com/office/powerpoint/2010/main" val="347878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этом нам поможет большой друг </a:t>
            </a:r>
            <a:r>
              <a:rPr lang="ru-RU" dirty="0" err="1"/>
              <a:t>Мумми</a:t>
            </a:r>
            <a:r>
              <a:rPr lang="ru-RU" dirty="0"/>
              <a:t>-троллей</a:t>
            </a:r>
            <a:r>
              <a:rPr lang="ru-RU" baseline="0" dirty="0"/>
              <a:t>, Крошка мю.</a:t>
            </a:r>
          </a:p>
          <a:p>
            <a:r>
              <a:rPr lang="ru-RU" baseline="0" dirty="0"/>
              <a:t>Все три примера касается тестирования гипотезы об истинном среднем значении, то мю. Поэтому эта дерзкая маленькая </a:t>
            </a:r>
            <a:r>
              <a:rPr lang="ru-RU" baseline="0" dirty="0" err="1"/>
              <a:t>мюмла</a:t>
            </a:r>
            <a:r>
              <a:rPr lang="ru-RU" baseline="0" dirty="0"/>
              <a:t> отлично знает в чем дело, и нам здорово поможет.</a:t>
            </a:r>
          </a:p>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6</a:t>
            </a:fld>
            <a:endParaRPr lang="ru-RU"/>
          </a:p>
        </p:txBody>
      </p:sp>
    </p:spTree>
    <p:extLst>
      <p:ext uri="{BB962C8B-B14F-4D97-AF65-F5344CB8AC3E}">
        <p14:creationId xmlns:p14="http://schemas.microsoft.com/office/powerpoint/2010/main" val="978641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Мэр некоторого города в средней</a:t>
            </a:r>
            <a:r>
              <a:rPr lang="ru-RU" baseline="0" dirty="0"/>
              <a:t> полосе России утверждает, что средняя заработная плата в городе составляет 55 000 рублей. Мы хотим проверить то утверждение.</a:t>
            </a:r>
          </a:p>
          <a:p>
            <a:r>
              <a:rPr lang="ru-RU" baseline="0" dirty="0"/>
              <a:t>На случайной выборке из 40 человек, кого опросили об их заработной плате, мы посчитали среднее, оно получилось равным 35 000 рублей.</a:t>
            </a:r>
          </a:p>
          <a:p>
            <a:r>
              <a:rPr lang="ru-RU" baseline="0" dirty="0"/>
              <a:t>Первый шаг для тестирования  - постановка нулевой и альтернативной гипотез.</a:t>
            </a:r>
          </a:p>
          <a:p>
            <a:r>
              <a:rPr lang="ru-RU" baseline="0" dirty="0"/>
              <a:t>Нулевая гипотеза – то, от чего мы отталкиваемся, то, от чего мы будем строить наши ожидания, поэтому там всегда будет равенство.</a:t>
            </a:r>
          </a:p>
          <a:p>
            <a:r>
              <a:rPr lang="ru-RU" baseline="0" dirty="0"/>
              <a:t>В данном случае: </a:t>
            </a:r>
            <a:r>
              <a:rPr lang="en-US" baseline="0" dirty="0"/>
              <a:t>H0</a:t>
            </a:r>
            <a:r>
              <a:rPr lang="ru-RU" baseline="0" dirty="0"/>
              <a:t>: мю=55 000</a:t>
            </a:r>
          </a:p>
          <a:p>
            <a:r>
              <a:rPr lang="ru-RU" baseline="0" dirty="0"/>
              <a:t>Альтернативная гипотеза содержит то, что мы хотим проверить, это всегда неравенство, которое выражает направление нашего подозрения или недоверия к нулевой гипотезе.</a:t>
            </a:r>
          </a:p>
          <a:p>
            <a:r>
              <a:rPr lang="ru-RU" baseline="0" dirty="0"/>
              <a:t>Крошка Мю сейчас поможет нам поставить альтернативную гипотезу.</a:t>
            </a:r>
          </a:p>
          <a:p>
            <a:r>
              <a:rPr lang="ru-RU" baseline="0" dirty="0"/>
              <a:t>Что ж, кажется, она не доверяет </a:t>
            </a:r>
            <a:r>
              <a:rPr lang="ru-RU" baseline="0" dirty="0" err="1"/>
              <a:t>Чувякину</a:t>
            </a:r>
            <a:r>
              <a:rPr lang="ru-RU" baseline="0" dirty="0"/>
              <a:t>, и подозревает, что истинное среднее мю меньше, чем 55 000. Значит, именно это мы и запишем в альтернативную гипотезу.</a:t>
            </a:r>
          </a:p>
          <a:p>
            <a:r>
              <a:rPr lang="ru-RU" baseline="0" dirty="0"/>
              <a:t>Что ж, теперь мы сформулировали гипотезы, и собрали наблюдения. Следующий шаг – мысленный эксперимент.</a:t>
            </a:r>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7</a:t>
            </a:fld>
            <a:endParaRPr lang="ru-RU"/>
          </a:p>
        </p:txBody>
      </p:sp>
    </p:spTree>
    <p:extLst>
      <p:ext uri="{BB962C8B-B14F-4D97-AF65-F5344CB8AC3E}">
        <p14:creationId xmlns:p14="http://schemas.microsoft.com/office/powerpoint/2010/main" val="229693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Допустим, нулевая</a:t>
            </a:r>
            <a:r>
              <a:rPr lang="ru-RU" baseline="0" dirty="0"/>
              <a:t> гипотеза верна. Какое значение среднего дохода на выборке мы ожидаем получить?</a:t>
            </a:r>
          </a:p>
          <a:p>
            <a:r>
              <a:rPr lang="ru-RU" baseline="0" dirty="0"/>
              <a:t>Что ж, выборка большая (</a:t>
            </a:r>
            <a:r>
              <a:rPr lang="en-US" baseline="0" dirty="0"/>
              <a:t>n&gt;30)</a:t>
            </a:r>
            <a:r>
              <a:rPr lang="ru-RU" baseline="0" dirty="0"/>
              <a:t> и случайная, значит по ЦПТ выборочное среднее распределено приблизительно вот так: …</a:t>
            </a:r>
          </a:p>
          <a:p>
            <a:r>
              <a:rPr lang="ru-RU" baseline="0" dirty="0"/>
              <a:t>Подставим известные значения сигма и </a:t>
            </a:r>
            <a:r>
              <a:rPr lang="en-US" baseline="0" dirty="0"/>
              <a:t>n</a:t>
            </a:r>
            <a:r>
              <a:rPr lang="ru-RU" baseline="0" dirty="0"/>
              <a:t>, и также мю=55 000, ведь мы предполагаем что гип 0 верна.</a:t>
            </a:r>
          </a:p>
          <a:p>
            <a:endParaRPr lang="ru-RU" baseline="0" dirty="0"/>
          </a:p>
          <a:p>
            <a:r>
              <a:rPr lang="ru-RU" baseline="0" dirty="0"/>
              <a:t>Значит, когда </a:t>
            </a:r>
            <a:r>
              <a:rPr lang="ru-RU" baseline="0" dirty="0" err="1"/>
              <a:t>беерм</a:t>
            </a:r>
            <a:r>
              <a:rPr lang="ru-RU" baseline="0" dirty="0"/>
              <a:t> выборку мы в среднем ожидаем получить выборочное среднее равное 55 000. Насколько неожиданным в таком случае является выборочное среднее в 35 000 рублей?</a:t>
            </a:r>
          </a:p>
          <a:p>
            <a:endParaRPr lang="ru-RU" baseline="0" dirty="0"/>
          </a:p>
          <a:p>
            <a:r>
              <a:rPr lang="ru-RU" baseline="0" dirty="0"/>
              <a:t>Чтобы это оценить, давайте посчитаем </a:t>
            </a:r>
            <a:r>
              <a:rPr lang="en-US" baseline="0" dirty="0"/>
              <a:t>z-</a:t>
            </a:r>
            <a:r>
              <a:rPr lang="ru-RU" baseline="0" dirty="0"/>
              <a:t>статистику. Напомним, что </a:t>
            </a:r>
            <a:r>
              <a:rPr lang="en-US" baseline="0" dirty="0"/>
              <a:t>z-</a:t>
            </a:r>
            <a:r>
              <a:rPr lang="ru-RU" baseline="0" dirty="0"/>
              <a:t>статистика показывает, на сколько стандартных отклонений нормальная случайная величина отклонилась от своего среднего. Чем больше это число по модулю, тем дальше наблюдение от того, что мы ожидали получить, тем меньше вероятность такого наблюдения.</a:t>
            </a:r>
          </a:p>
          <a:p>
            <a:r>
              <a:rPr lang="ru-RU" baseline="0" dirty="0"/>
              <a:t>Итак, модуль </a:t>
            </a:r>
            <a:r>
              <a:rPr lang="en-US" baseline="0" dirty="0"/>
              <a:t>z-</a:t>
            </a:r>
            <a:r>
              <a:rPr lang="ru-RU" baseline="0" dirty="0"/>
              <a:t>статистики показывает </a:t>
            </a:r>
            <a:r>
              <a:rPr lang="ru-RU" baseline="0" dirty="0" err="1"/>
              <a:t>наскольлко</a:t>
            </a:r>
            <a:r>
              <a:rPr lang="ru-RU" baseline="0" dirty="0"/>
              <a:t> неожиданным или неправдоподобным является наблюдаемая выборка, предполагая, что нулевая гипотеза верна. </a:t>
            </a:r>
          </a:p>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8</a:t>
            </a:fld>
            <a:endParaRPr lang="ru-RU"/>
          </a:p>
        </p:txBody>
      </p:sp>
    </p:spTree>
    <p:extLst>
      <p:ext uri="{BB962C8B-B14F-4D97-AF65-F5344CB8AC3E}">
        <p14:creationId xmlns:p14="http://schemas.microsoft.com/office/powerpoint/2010/main" val="261514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ж, с</a:t>
            </a:r>
            <a:r>
              <a:rPr lang="ru-RU" baseline="0" dirty="0"/>
              <a:t> точки зрения нулевой гипотезы такое наблюдение кажется достаточно неожиданным. Но насколько неожиданным?</a:t>
            </a:r>
          </a:p>
          <a:p>
            <a:r>
              <a:rPr lang="ru-RU" baseline="0" dirty="0"/>
              <a:t>Это можно оценить при помощи </a:t>
            </a:r>
            <a:r>
              <a:rPr lang="en-US" baseline="0" dirty="0"/>
              <a:t>p-value. p-value – </a:t>
            </a:r>
            <a:r>
              <a:rPr lang="ru-RU" baseline="0" dirty="0"/>
              <a:t>Это вероятность получить такую неожиданную выборку как то, что мы наблюдаем, или даже более странную, при условии, что нулевая гипотеза верна.</a:t>
            </a:r>
            <a:endParaRPr lang="en-US" baseline="0" dirty="0"/>
          </a:p>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9</a:t>
            </a:fld>
            <a:endParaRPr lang="ru-RU"/>
          </a:p>
        </p:txBody>
      </p:sp>
    </p:spTree>
    <p:extLst>
      <p:ext uri="{BB962C8B-B14F-4D97-AF65-F5344CB8AC3E}">
        <p14:creationId xmlns:p14="http://schemas.microsoft.com/office/powerpoint/2010/main" val="130105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a:t>
            </a:r>
            <a:r>
              <a:rPr lang="ru-RU" baseline="0" dirty="0"/>
              <a:t> как это решение выглядит графически.</a:t>
            </a:r>
          </a:p>
          <a:p>
            <a:pPr marL="228600" indent="-228600">
              <a:buAutoNum type="arabicPeriod"/>
            </a:pPr>
            <a:r>
              <a:rPr lang="ru-RU" baseline="0" dirty="0"/>
              <a:t>Мы тестируем вот такую пару гипотез: мю=</a:t>
            </a:r>
            <a:r>
              <a:rPr lang="ru-RU" baseline="0" dirty="0" err="1"/>
              <a:t>некотроому</a:t>
            </a:r>
            <a:r>
              <a:rPr lang="ru-RU" baseline="0" dirty="0"/>
              <a:t> значению (в данном случае 55000) и мю</a:t>
            </a:r>
            <a:r>
              <a:rPr lang="en-US" baseline="0" dirty="0"/>
              <a:t>&lt;… </a:t>
            </a:r>
            <a:r>
              <a:rPr lang="ru-RU" baseline="0" dirty="0"/>
              <a:t>Мю0 – это стандартное </a:t>
            </a:r>
            <a:r>
              <a:rPr lang="ru-RU" baseline="0" dirty="0" err="1"/>
              <a:t>обозначене</a:t>
            </a:r>
            <a:r>
              <a:rPr lang="ru-RU" baseline="0" dirty="0"/>
              <a:t> для значения, которое указано в нулевой гипотезе</a:t>
            </a:r>
          </a:p>
          <a:p>
            <a:pPr marL="228600" indent="-228600">
              <a:buAutoNum type="arabicPeriod"/>
            </a:pPr>
            <a:r>
              <a:rPr lang="ru-RU" baseline="0" dirty="0"/>
              <a:t>Так как выборка большая и случайная, выборочное среднее приблизительно нормально, значит</a:t>
            </a:r>
            <a:r>
              <a:rPr lang="en-US" baseline="0" dirty="0"/>
              <a:t> …-</a:t>
            </a:r>
            <a:r>
              <a:rPr lang="ru-RU" baseline="0" dirty="0"/>
              <a:t>мю/сигма… распределено приблизительно как </a:t>
            </a:r>
            <a:r>
              <a:rPr lang="en-US" baseline="0" dirty="0"/>
              <a:t>Z.</a:t>
            </a:r>
          </a:p>
          <a:p>
            <a:r>
              <a:rPr lang="ru-RU" baseline="0" dirty="0"/>
              <a:t>3.  Мысленный эксперимент. Допустим, нулевая гипотеза верна, мю можем заменить на то, что указано в нулевой гипотезе. Тогда мы ожидаем, что … описывается стандартным нормальным распределением. То есть если </a:t>
            </a:r>
            <a:r>
              <a:rPr lang="en-US" baseline="0" dirty="0"/>
              <a:t>Ho </a:t>
            </a:r>
            <a:r>
              <a:rPr lang="ru-RU" baseline="0" dirty="0"/>
              <a:t>верна, и мы </a:t>
            </a:r>
            <a:r>
              <a:rPr lang="ru-RU" baseline="0" dirty="0" err="1"/>
              <a:t>возмем</a:t>
            </a:r>
            <a:r>
              <a:rPr lang="ru-RU" baseline="0" dirty="0"/>
              <a:t> много случайных выборок, посчитаем на каждой </a:t>
            </a:r>
            <a:r>
              <a:rPr lang="en-US" baseline="0" dirty="0"/>
              <a:t>X </a:t>
            </a:r>
            <a:r>
              <a:rPr lang="ru-RU" baseline="0" dirty="0"/>
              <a:t>среднее и такую </a:t>
            </a:r>
            <a:r>
              <a:rPr lang="en-US" baseline="0" dirty="0"/>
              <a:t>z-</a:t>
            </a:r>
            <a:r>
              <a:rPr lang="ru-RU" baseline="0" dirty="0"/>
              <a:t>статистику, то результаты будут распределены вот так: в среднем мы ожидаем получить ноль, так как в среднем </a:t>
            </a:r>
            <a:r>
              <a:rPr lang="en-US" baseline="0" dirty="0"/>
              <a:t>X </a:t>
            </a:r>
            <a:r>
              <a:rPr lang="ru-RU" baseline="0" dirty="0"/>
              <a:t>с чертой равно мю -0 –РИСУЮ РАСПРЕДЕЛЕНИЕ.</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4. Хорошо, ожидания построили, теперь оценим, насколько неожиданно то, что мы наблюдаем. Мы получили </a:t>
            </a:r>
            <a:r>
              <a:rPr lang="en-US" baseline="0" dirty="0"/>
              <a:t>Z-</a:t>
            </a:r>
            <a:r>
              <a:rPr lang="en-US" baseline="0" dirty="0" err="1"/>
              <a:t>st</a:t>
            </a:r>
            <a:r>
              <a:rPr lang="ru-RU" baseline="0" dirty="0"/>
              <a:t> … =-8.16, то есть на 8 </a:t>
            </a:r>
            <a:r>
              <a:rPr lang="ru-RU" baseline="0" dirty="0" err="1"/>
              <a:t>стандратных</a:t>
            </a:r>
            <a:r>
              <a:rPr lang="ru-RU" baseline="0" dirty="0"/>
              <a:t> отклонений ниже того, что мы ожидали по нулевой гипотезе. Как на графике посчитать вероятность этого, то есть </a:t>
            </a:r>
            <a:r>
              <a:rPr lang="en-US" baseline="0" dirty="0"/>
              <a:t>p-value</a:t>
            </a:r>
            <a:r>
              <a:rPr lang="ru-RU" baseline="0" dirty="0"/>
              <a:t>?</a:t>
            </a:r>
            <a:r>
              <a:rPr lang="en-US" baseline="0" dirty="0"/>
              <a:t> </a:t>
            </a:r>
            <a:endParaRPr lang="ru-RU" baseline="0" dirty="0"/>
          </a:p>
          <a:p>
            <a:r>
              <a:rPr lang="en-US" baseline="0" dirty="0"/>
              <a:t>P-value – </a:t>
            </a:r>
            <a:r>
              <a:rPr lang="ru-RU" baseline="0" dirty="0"/>
              <a:t>это… или более странную выборку при условии… </a:t>
            </a:r>
          </a:p>
          <a:p>
            <a:r>
              <a:rPr lang="ru-RU" baseline="0" dirty="0"/>
              <a:t>Что такое странная? Что ж, когда мы делаем тестирование, у нас есть альтернативная гипотеза, наше подозрение, то есть то, что нам кажется странным. </a:t>
            </a:r>
            <a:r>
              <a:rPr lang="ru-RU" baseline="0" dirty="0" err="1"/>
              <a:t>Тк</a:t>
            </a:r>
            <a:r>
              <a:rPr lang="ru-RU" baseline="0" dirty="0"/>
              <a:t>. Там сказано, что мю меньше мю0, ситуация, при которой </a:t>
            </a:r>
            <a:r>
              <a:rPr lang="en-US" baseline="0" dirty="0"/>
              <a:t>z-</a:t>
            </a:r>
            <a:r>
              <a:rPr lang="en-US" baseline="0" dirty="0" err="1"/>
              <a:t>st</a:t>
            </a:r>
            <a:r>
              <a:rPr lang="en-US" baseline="0" dirty="0"/>
              <a:t> </a:t>
            </a:r>
            <a:r>
              <a:rPr lang="ru-RU" baseline="0" dirty="0"/>
              <a:t>будет получаться чаще всего отрицательной, все наши подозрения обращены на левый хвост распределения. </a:t>
            </a:r>
          </a:p>
          <a:p>
            <a:r>
              <a:rPr lang="ru-RU" baseline="0" dirty="0"/>
              <a:t>Вер-</a:t>
            </a:r>
            <a:r>
              <a:rPr lang="ru-RU" baseline="0" dirty="0" err="1"/>
              <a:t>ть</a:t>
            </a:r>
            <a:r>
              <a:rPr lang="ru-RU" baseline="0" dirty="0"/>
              <a:t> такой или более странной это </a:t>
            </a:r>
            <a:r>
              <a:rPr lang="en-US" baseline="0" dirty="0"/>
              <a:t>P(z&lt;-8.16)</a:t>
            </a:r>
          </a:p>
          <a:p>
            <a:r>
              <a:rPr lang="ru-RU" baseline="0" dirty="0"/>
              <a:t>Найти можем как площадь…</a:t>
            </a:r>
          </a:p>
          <a:p>
            <a:r>
              <a:rPr lang="ru-RU" baseline="0" dirty="0"/>
              <a:t>5. Насколько это мало? Чтобы это оценить, нам надо сравнить эту площадь с уровнем значимости альфа. Допустим, альфа=0.05. Как его изобразить? Очевидно, что это площадь слева, так как именно отрицательные значения </a:t>
            </a:r>
            <a:r>
              <a:rPr lang="en-US" baseline="0" dirty="0"/>
              <a:t>z </a:t>
            </a:r>
            <a:r>
              <a:rPr lang="ru-RU" baseline="0" dirty="0"/>
              <a:t>нам кажутся подозрительными.</a:t>
            </a:r>
          </a:p>
          <a:p>
            <a:r>
              <a:rPr lang="ru-RU" baseline="0" dirty="0"/>
              <a:t>Кстати, значение в этой точке равно -1.645.</a:t>
            </a:r>
          </a:p>
          <a:p>
            <a:r>
              <a:rPr lang="ru-RU" baseline="0" dirty="0"/>
              <a:t>Таким образом мы можем прийти к решению, сравнивая площадь </a:t>
            </a:r>
            <a:r>
              <a:rPr lang="en-US" baseline="0" dirty="0"/>
              <a:t>p-v </a:t>
            </a:r>
            <a:r>
              <a:rPr lang="ru-RU" baseline="0" dirty="0"/>
              <a:t>с альфа. Так как </a:t>
            </a:r>
            <a:r>
              <a:rPr lang="en-US" baseline="0" dirty="0"/>
              <a:t>p-value</a:t>
            </a:r>
            <a:r>
              <a:rPr lang="ru-RU" baseline="0" dirty="0"/>
              <a:t> меньше критически низкого значения альфа, нулевая гипотеза отвергается. К этому же выводу можно прийти, сравнивая </a:t>
            </a:r>
            <a:r>
              <a:rPr lang="en-US" baseline="0" dirty="0"/>
              <a:t>z-</a:t>
            </a:r>
            <a:r>
              <a:rPr lang="en-US" baseline="0" dirty="0" err="1"/>
              <a:t>st</a:t>
            </a:r>
            <a:r>
              <a:rPr lang="en-US" baseline="0" dirty="0"/>
              <a:t> </a:t>
            </a:r>
            <a:r>
              <a:rPr lang="ru-RU" baseline="0" dirty="0"/>
              <a:t>и </a:t>
            </a:r>
            <a:r>
              <a:rPr lang="en-US" baseline="0" dirty="0"/>
              <a:t>z-</a:t>
            </a:r>
            <a:r>
              <a:rPr lang="en-US" baseline="0" dirty="0" err="1"/>
              <a:t>cr</a:t>
            </a:r>
            <a:r>
              <a:rPr lang="ru-RU" baseline="0" dirty="0"/>
              <a:t>. Так как </a:t>
            </a:r>
            <a:r>
              <a:rPr lang="en-US" baseline="0" dirty="0"/>
              <a:t>z</a:t>
            </a:r>
            <a:r>
              <a:rPr lang="ru-RU" baseline="0" dirty="0"/>
              <a:t>-</a:t>
            </a:r>
            <a:r>
              <a:rPr lang="en-US" baseline="0" dirty="0" err="1"/>
              <a:t>st</a:t>
            </a:r>
            <a:r>
              <a:rPr lang="en-US" baseline="0" dirty="0"/>
              <a:t> </a:t>
            </a:r>
            <a:r>
              <a:rPr lang="ru-RU" baseline="0" dirty="0"/>
              <a:t>оказалась дальше от ожидаемого значения 0, чем нам позволяет альфа, то нулевая гипотеза отвергается.</a:t>
            </a:r>
          </a:p>
          <a:p>
            <a:endParaRPr lang="ru-RU" baseline="0" dirty="0"/>
          </a:p>
          <a:p>
            <a:r>
              <a:rPr lang="ru-RU" baseline="0" dirty="0"/>
              <a:t>то все наши Когда мы тестируем гипотезу,  мы всегда что-то подозреваем, и наши подозрения указаны в альтернативной гипотезе. </a:t>
            </a:r>
          </a:p>
          <a:p>
            <a:r>
              <a:rPr lang="ru-RU" baseline="0" dirty="0"/>
              <a:t>Там сказано, что мю ниже 55 </a:t>
            </a:r>
            <a:r>
              <a:rPr lang="ru-RU" baseline="0" dirty="0" err="1"/>
              <a:t>тыс</a:t>
            </a:r>
            <a:r>
              <a:rPr lang="ru-RU" baseline="0" dirty="0"/>
              <a:t>, тогда наша </a:t>
            </a:r>
            <a:r>
              <a:rPr lang="en-US" baseline="0" dirty="0"/>
              <a:t>Z-</a:t>
            </a:r>
            <a:r>
              <a:rPr lang="en-US" baseline="0" dirty="0" err="1"/>
              <a:t>st</a:t>
            </a:r>
            <a:r>
              <a:rPr lang="ru-RU" baseline="0" dirty="0"/>
              <a:t> будет часто получаться отрицательной.</a:t>
            </a:r>
          </a:p>
          <a:p>
            <a:endParaRPr lang="en-US" baseline="0" dirty="0"/>
          </a:p>
        </p:txBody>
      </p:sp>
      <p:sp>
        <p:nvSpPr>
          <p:cNvPr id="4" name="Slide Number Placeholder 3"/>
          <p:cNvSpPr>
            <a:spLocks noGrp="1"/>
          </p:cNvSpPr>
          <p:nvPr>
            <p:ph type="sldNum" sz="quarter" idx="10"/>
          </p:nvPr>
        </p:nvSpPr>
        <p:spPr/>
        <p:txBody>
          <a:bodyPr/>
          <a:lstStyle/>
          <a:p>
            <a:fld id="{0B4D5584-A5E9-44BD-80E2-A72D8D1D5D60}" type="slidenum">
              <a:rPr lang="ru-RU" smtClean="0"/>
              <a:t>10</a:t>
            </a:fld>
            <a:endParaRPr lang="ru-RU"/>
          </a:p>
        </p:txBody>
      </p:sp>
    </p:spTree>
    <p:extLst>
      <p:ext uri="{BB962C8B-B14F-4D97-AF65-F5344CB8AC3E}">
        <p14:creationId xmlns:p14="http://schemas.microsoft.com/office/powerpoint/2010/main" val="74443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baseline="0" dirty="0"/>
          </a:p>
          <a:p>
            <a:endParaRPr lang="ru-RU" dirty="0"/>
          </a:p>
        </p:txBody>
      </p:sp>
      <p:sp>
        <p:nvSpPr>
          <p:cNvPr id="4" name="Slide Number Placeholder 3"/>
          <p:cNvSpPr>
            <a:spLocks noGrp="1"/>
          </p:cNvSpPr>
          <p:nvPr>
            <p:ph type="sldNum" sz="quarter" idx="10"/>
          </p:nvPr>
        </p:nvSpPr>
        <p:spPr/>
        <p:txBody>
          <a:bodyPr/>
          <a:lstStyle/>
          <a:p>
            <a:fld id="{0B4D5584-A5E9-44BD-80E2-A72D8D1D5D60}" type="slidenum">
              <a:rPr lang="ru-RU" smtClean="0"/>
              <a:t>12</a:t>
            </a:fld>
            <a:endParaRPr lang="ru-RU"/>
          </a:p>
        </p:txBody>
      </p:sp>
    </p:spTree>
    <p:extLst>
      <p:ext uri="{BB962C8B-B14F-4D97-AF65-F5344CB8AC3E}">
        <p14:creationId xmlns:p14="http://schemas.microsoft.com/office/powerpoint/2010/main" val="113995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Слайд_светлый - заголовок, номер модуля, текст с автором">
    <p:spTree>
      <p:nvGrpSpPr>
        <p:cNvPr id="1" name=""/>
        <p:cNvGrpSpPr/>
        <p:nvPr/>
      </p:nvGrpSpPr>
      <p:grpSpPr>
        <a:xfrm>
          <a:off x="0" y="0"/>
          <a:ext cx="0" cy="0"/>
          <a:chOff x="0" y="0"/>
          <a:chExt cx="0" cy="0"/>
        </a:xfrm>
      </p:grpSpPr>
      <p:sp>
        <p:nvSpPr>
          <p:cNvPr id="14" name="Текст 2"/>
          <p:cNvSpPr>
            <a:spLocks noGrp="1"/>
          </p:cNvSpPr>
          <p:nvPr>
            <p:ph type="body" sz="quarter" idx="11" hasCustomPrompt="1"/>
          </p:nvPr>
        </p:nvSpPr>
        <p:spPr>
          <a:xfrm>
            <a:off x="632277" y="1382725"/>
            <a:ext cx="5483852" cy="4992196"/>
          </a:xfrm>
          <a:prstGeom prst="rect">
            <a:avLst/>
          </a:prstGeom>
        </p:spPr>
        <p:txBody>
          <a:bodyPr/>
          <a:lstStyle>
            <a:lvl1pPr marL="0" indent="0">
              <a:buNone/>
              <a:defRPr sz="2000" baseline="0">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18"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9"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20" name="Прямоугольник 19"/>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209765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лайд_темный - заголовок, текст,картинка с авторо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Рисунок 2"/>
          <p:cNvSpPr>
            <a:spLocks noGrp="1"/>
          </p:cNvSpPr>
          <p:nvPr>
            <p:ph type="pic" sz="quarter" idx="12" hasCustomPrompt="1"/>
          </p:nvPr>
        </p:nvSpPr>
        <p:spPr>
          <a:xfrm>
            <a:off x="632277" y="1778965"/>
            <a:ext cx="5545003" cy="2771775"/>
          </a:xfrm>
          <a:prstGeom prst="rect">
            <a:avLst/>
          </a:prstGeom>
        </p:spPr>
        <p:txBody>
          <a:bodyPr/>
          <a:lstStyle>
            <a:lvl1pPr marL="0" indent="0">
              <a:buNone/>
              <a:defRPr baseline="0">
                <a:solidFill>
                  <a:schemeClr val="accent6">
                    <a:lumMod val="60000"/>
                    <a:lumOff val="40000"/>
                  </a:schemeClr>
                </a:solidFill>
              </a:defRPr>
            </a:lvl1pPr>
          </a:lstStyle>
          <a:p>
            <a:r>
              <a:rPr lang="ru-RU" dirty="0"/>
              <a:t>Ваш рисунок</a:t>
            </a:r>
          </a:p>
        </p:txBody>
      </p:sp>
      <p:sp>
        <p:nvSpPr>
          <p:cNvPr id="11" name="Текст 2"/>
          <p:cNvSpPr>
            <a:spLocks noGrp="1"/>
          </p:cNvSpPr>
          <p:nvPr>
            <p:ph type="body" sz="quarter" idx="13" hasCustomPrompt="1"/>
          </p:nvPr>
        </p:nvSpPr>
        <p:spPr>
          <a:xfrm>
            <a:off x="632276" y="4812348"/>
            <a:ext cx="5545003" cy="865188"/>
          </a:xfrm>
          <a:prstGeom prst="rect">
            <a:avLst/>
          </a:prstGeom>
        </p:spPr>
        <p:txBody>
          <a:bodyPr/>
          <a:lstStyle>
            <a:lvl1pPr marL="0" indent="0">
              <a:buNone/>
              <a:defRPr sz="2000" baseline="0">
                <a:solidFill>
                  <a:schemeClr val="bg1"/>
                </a:solidFill>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12" name="Прямоугольник 11"/>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3"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4"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5"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299042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717366"/>
            <a:ext cx="5483852" cy="2245034"/>
          </a:xfrm>
          <a:prstGeom prst="rect">
            <a:avLst/>
          </a:prstGeom>
        </p:spPr>
        <p:txBody>
          <a:bodyPr/>
          <a:lstStyle>
            <a:lvl1pPr marL="342900" indent="-342900">
              <a:buClr>
                <a:srgbClr val="33B549"/>
              </a:buClr>
              <a:buFont typeface="Helvetica" panose="020B0604020202020204" pitchFamily="34" charset="0"/>
              <a:buChar char="─"/>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9" name="Прямоугольник 8"/>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0"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1"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2"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117526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Слайд_темный - заголовок, текст с нумерацией + авто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Прямоугольник 12"/>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4"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5"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6"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0" name="Текст 2"/>
          <p:cNvSpPr>
            <a:spLocks noGrp="1"/>
          </p:cNvSpPr>
          <p:nvPr>
            <p:ph type="body" sz="quarter" idx="12" hasCustomPrompt="1"/>
          </p:nvPr>
        </p:nvSpPr>
        <p:spPr>
          <a:xfrm>
            <a:off x="632277" y="1717366"/>
            <a:ext cx="5483852" cy="2245034"/>
          </a:xfrm>
          <a:prstGeom prst="rect">
            <a:avLst/>
          </a:prstGeom>
        </p:spPr>
        <p:txBody>
          <a:bodyPr/>
          <a:lstStyle>
            <a:lvl1pPr marL="342900" indent="-342900">
              <a:buClr>
                <a:srgbClr val="33B549"/>
              </a:buClr>
              <a:buFont typeface="Helvetica" panose="020B0604020202020204" pitchFamily="34" charset="0"/>
              <a:buChar char="─"/>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Tree>
    <p:extLst>
      <p:ext uri="{BB962C8B-B14F-4D97-AF65-F5344CB8AC3E}">
        <p14:creationId xmlns:p14="http://schemas.microsoft.com/office/powerpoint/2010/main" val="112548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717366"/>
            <a:ext cx="5483852" cy="2245034"/>
          </a:xfrm>
          <a:prstGeom prst="rect">
            <a:avLst/>
          </a:prstGeom>
        </p:spPr>
        <p:txBody>
          <a:bodyPr/>
          <a:lstStyle>
            <a:lvl1pPr marL="457200" indent="-457200">
              <a:buClr>
                <a:srgbClr val="33B549"/>
              </a:buClr>
              <a:buFont typeface="+mj-lt"/>
              <a:buAutoNum type="arabicPeriod"/>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9" name="Прямоугольник 8"/>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0"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1"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2"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2126134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Слайд_темный - заголовок, текст с нумерацией + авто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Прямоугольник 12"/>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4"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5"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6"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0" name="Текст 2"/>
          <p:cNvSpPr>
            <a:spLocks noGrp="1"/>
          </p:cNvSpPr>
          <p:nvPr>
            <p:ph type="body" sz="quarter" idx="12" hasCustomPrompt="1"/>
          </p:nvPr>
        </p:nvSpPr>
        <p:spPr>
          <a:xfrm>
            <a:off x="632277" y="1717366"/>
            <a:ext cx="5483852" cy="2245034"/>
          </a:xfrm>
          <a:prstGeom prst="rect">
            <a:avLst/>
          </a:prstGeom>
        </p:spPr>
        <p:txBody>
          <a:bodyPr/>
          <a:lstStyle>
            <a:lvl1pPr marL="457200" indent="-457200">
              <a:buClr>
                <a:srgbClr val="33B549"/>
              </a:buClr>
              <a:buFont typeface="+mj-lt"/>
              <a:buAutoNum type="arabicPeriod"/>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Tree>
    <p:extLst>
      <p:ext uri="{BB962C8B-B14F-4D97-AF65-F5344CB8AC3E}">
        <p14:creationId xmlns:p14="http://schemas.microsoft.com/office/powerpoint/2010/main" val="3492614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Слайд_светлый - заголовок, текст с нумерацией + автор">
    <p:spTree>
      <p:nvGrpSpPr>
        <p:cNvPr id="1" name=""/>
        <p:cNvGrpSpPr/>
        <p:nvPr/>
      </p:nvGrpSpPr>
      <p:grpSpPr>
        <a:xfrm>
          <a:off x="0" y="0"/>
          <a:ext cx="0" cy="0"/>
          <a:chOff x="0" y="0"/>
          <a:chExt cx="0" cy="0"/>
        </a:xfrm>
      </p:grpSpPr>
      <p:sp>
        <p:nvSpPr>
          <p:cNvPr id="14" name="Текст 2"/>
          <p:cNvSpPr>
            <a:spLocks noGrp="1"/>
          </p:cNvSpPr>
          <p:nvPr>
            <p:ph type="body" sz="quarter" idx="12" hasCustomPrompt="1"/>
          </p:nvPr>
        </p:nvSpPr>
        <p:spPr>
          <a:xfrm>
            <a:off x="632277" y="1697046"/>
            <a:ext cx="5103811" cy="2245034"/>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15" name="Текст 2"/>
          <p:cNvSpPr>
            <a:spLocks noGrp="1"/>
          </p:cNvSpPr>
          <p:nvPr>
            <p:ph type="body" sz="quarter" idx="13" hasCustomPrompt="1"/>
          </p:nvPr>
        </p:nvSpPr>
        <p:spPr>
          <a:xfrm>
            <a:off x="632278" y="4145289"/>
            <a:ext cx="5103811" cy="2245034"/>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16" name="Прямоугольник 15"/>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7"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9"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1537353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Слайд_темный - заголовок, текст с нумерацией + авто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Текст 2"/>
          <p:cNvSpPr>
            <a:spLocks noGrp="1"/>
          </p:cNvSpPr>
          <p:nvPr>
            <p:ph type="body" sz="quarter" idx="12" hasCustomPrompt="1"/>
          </p:nvPr>
        </p:nvSpPr>
        <p:spPr>
          <a:xfrm>
            <a:off x="632277" y="1697046"/>
            <a:ext cx="5103811" cy="2245034"/>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
        <p:nvSpPr>
          <p:cNvPr id="11" name="Текст 2"/>
          <p:cNvSpPr>
            <a:spLocks noGrp="1"/>
          </p:cNvSpPr>
          <p:nvPr>
            <p:ph type="body" sz="quarter" idx="13" hasCustomPrompt="1"/>
          </p:nvPr>
        </p:nvSpPr>
        <p:spPr>
          <a:xfrm>
            <a:off x="632278" y="4145289"/>
            <a:ext cx="5103811" cy="2245034"/>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
        <p:nvSpPr>
          <p:cNvPr id="16" name="Прямоугольник 15"/>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7"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9"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1197019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Слайд_светлый - заголовок, номер модуля, иконки, текст + автор">
    <p:spTree>
      <p:nvGrpSpPr>
        <p:cNvPr id="1" name=""/>
        <p:cNvGrpSpPr/>
        <p:nvPr/>
      </p:nvGrpSpPr>
      <p:grpSpPr>
        <a:xfrm>
          <a:off x="0" y="0"/>
          <a:ext cx="0" cy="0"/>
          <a:chOff x="0" y="0"/>
          <a:chExt cx="0" cy="0"/>
        </a:xfrm>
      </p:grpSpPr>
      <p:sp>
        <p:nvSpPr>
          <p:cNvPr id="29" name="Текст 2"/>
          <p:cNvSpPr>
            <a:spLocks noGrp="1"/>
          </p:cNvSpPr>
          <p:nvPr>
            <p:ph type="body" sz="quarter" idx="12" hasCustomPrompt="1"/>
          </p:nvPr>
        </p:nvSpPr>
        <p:spPr>
          <a:xfrm>
            <a:off x="1852285" y="1778965"/>
            <a:ext cx="4263844" cy="1257072"/>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30" name="Текст 2"/>
          <p:cNvSpPr>
            <a:spLocks noGrp="1"/>
          </p:cNvSpPr>
          <p:nvPr>
            <p:ph type="body" sz="quarter" idx="13" hasCustomPrompt="1"/>
          </p:nvPr>
        </p:nvSpPr>
        <p:spPr>
          <a:xfrm>
            <a:off x="1852286" y="3188826"/>
            <a:ext cx="4263844" cy="1257072"/>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31" name="Текст 2"/>
          <p:cNvSpPr>
            <a:spLocks noGrp="1"/>
          </p:cNvSpPr>
          <p:nvPr>
            <p:ph type="body" sz="quarter" idx="14" hasCustomPrompt="1"/>
          </p:nvPr>
        </p:nvSpPr>
        <p:spPr>
          <a:xfrm>
            <a:off x="1852285" y="4598687"/>
            <a:ext cx="4263844" cy="1257072"/>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4" name="Рисунок 3"/>
          <p:cNvSpPr>
            <a:spLocks noGrp="1"/>
          </p:cNvSpPr>
          <p:nvPr>
            <p:ph type="pic" sz="quarter" idx="15" hasCustomPrompt="1"/>
          </p:nvPr>
        </p:nvSpPr>
        <p:spPr>
          <a:xfrm>
            <a:off x="739607" y="1778966"/>
            <a:ext cx="896778" cy="926774"/>
          </a:xfrm>
          <a:prstGeom prst="rect">
            <a:avLst/>
          </a:prstGeom>
        </p:spPr>
        <p:txBody>
          <a:bodyPr/>
          <a:lstStyle>
            <a:lvl1pPr marL="0" indent="0">
              <a:buNone/>
              <a:defRPr sz="1600"/>
            </a:lvl1pPr>
          </a:lstStyle>
          <a:p>
            <a:r>
              <a:rPr lang="ru-RU" sz="2000" dirty="0"/>
              <a:t>Иконка</a:t>
            </a:r>
            <a:endParaRPr lang="ru-RU" dirty="0"/>
          </a:p>
        </p:txBody>
      </p:sp>
      <p:sp>
        <p:nvSpPr>
          <p:cNvPr id="32" name="Рисунок 3"/>
          <p:cNvSpPr>
            <a:spLocks noGrp="1"/>
          </p:cNvSpPr>
          <p:nvPr>
            <p:ph type="pic" sz="quarter" idx="16" hasCustomPrompt="1"/>
          </p:nvPr>
        </p:nvSpPr>
        <p:spPr>
          <a:xfrm>
            <a:off x="739607" y="3188826"/>
            <a:ext cx="896778" cy="905976"/>
          </a:xfrm>
          <a:prstGeom prst="rect">
            <a:avLst/>
          </a:prstGeom>
        </p:spPr>
        <p:txBody>
          <a:bodyPr/>
          <a:lstStyle>
            <a:lvl1pPr marL="0" indent="0">
              <a:buNone/>
              <a:defRPr sz="1600"/>
            </a:lvl1pPr>
          </a:lstStyle>
          <a:p>
            <a:r>
              <a:rPr lang="ru-RU" sz="2000" dirty="0"/>
              <a:t>Иконка</a:t>
            </a:r>
            <a:endParaRPr lang="ru-RU" dirty="0"/>
          </a:p>
        </p:txBody>
      </p:sp>
      <p:sp>
        <p:nvSpPr>
          <p:cNvPr id="33" name="Рисунок 3"/>
          <p:cNvSpPr>
            <a:spLocks noGrp="1"/>
          </p:cNvSpPr>
          <p:nvPr>
            <p:ph type="pic" sz="quarter" idx="17" hasCustomPrompt="1"/>
          </p:nvPr>
        </p:nvSpPr>
        <p:spPr>
          <a:xfrm>
            <a:off x="736272" y="4598687"/>
            <a:ext cx="896778" cy="919163"/>
          </a:xfrm>
          <a:prstGeom prst="rect">
            <a:avLst/>
          </a:prstGeom>
        </p:spPr>
        <p:txBody>
          <a:bodyPr/>
          <a:lstStyle>
            <a:lvl1pPr marL="0" indent="0">
              <a:buNone/>
              <a:defRPr sz="1600"/>
            </a:lvl1pPr>
          </a:lstStyle>
          <a:p>
            <a:r>
              <a:rPr lang="ru-RU" sz="2000" dirty="0"/>
              <a:t>Иконка</a:t>
            </a:r>
            <a:endParaRPr lang="ru-RU" dirty="0"/>
          </a:p>
        </p:txBody>
      </p:sp>
      <p:sp>
        <p:nvSpPr>
          <p:cNvPr id="11" name="Прямоугольник 10"/>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2"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3" name="Текст 2"/>
          <p:cNvSpPr>
            <a:spLocks noGrp="1"/>
          </p:cNvSpPr>
          <p:nvPr>
            <p:ph type="body" sz="quarter" idx="18"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4" name="Текст 2"/>
          <p:cNvSpPr>
            <a:spLocks noGrp="1"/>
          </p:cNvSpPr>
          <p:nvPr>
            <p:ph type="body" sz="quarter" idx="19"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2750053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Слайд_темный - заголовок, номер модуля, иконки, текст + авто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Текст 2"/>
          <p:cNvSpPr>
            <a:spLocks noGrp="1"/>
          </p:cNvSpPr>
          <p:nvPr>
            <p:ph type="body" sz="quarter" idx="12" hasCustomPrompt="1"/>
          </p:nvPr>
        </p:nvSpPr>
        <p:spPr>
          <a:xfrm>
            <a:off x="1852285" y="1778965"/>
            <a:ext cx="4263844" cy="1257072"/>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
        <p:nvSpPr>
          <p:cNvPr id="12" name="Текст 2"/>
          <p:cNvSpPr>
            <a:spLocks noGrp="1"/>
          </p:cNvSpPr>
          <p:nvPr>
            <p:ph type="body" sz="quarter" idx="13" hasCustomPrompt="1"/>
          </p:nvPr>
        </p:nvSpPr>
        <p:spPr>
          <a:xfrm>
            <a:off x="1852286" y="3188826"/>
            <a:ext cx="4263844" cy="1257072"/>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
        <p:nvSpPr>
          <p:cNvPr id="13" name="Текст 2"/>
          <p:cNvSpPr>
            <a:spLocks noGrp="1"/>
          </p:cNvSpPr>
          <p:nvPr>
            <p:ph type="body" sz="quarter" idx="14" hasCustomPrompt="1"/>
          </p:nvPr>
        </p:nvSpPr>
        <p:spPr>
          <a:xfrm>
            <a:off x="1852285" y="4598687"/>
            <a:ext cx="4263844" cy="1257072"/>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
        <p:nvSpPr>
          <p:cNvPr id="14" name="Рисунок 3"/>
          <p:cNvSpPr>
            <a:spLocks noGrp="1"/>
          </p:cNvSpPr>
          <p:nvPr>
            <p:ph type="pic" sz="quarter" idx="15" hasCustomPrompt="1"/>
          </p:nvPr>
        </p:nvSpPr>
        <p:spPr>
          <a:xfrm>
            <a:off x="739607" y="1778966"/>
            <a:ext cx="896778" cy="926774"/>
          </a:xfrm>
          <a:prstGeom prst="rect">
            <a:avLst/>
          </a:prstGeom>
        </p:spPr>
        <p:txBody>
          <a:bodyPr/>
          <a:lstStyle>
            <a:lvl1pPr marL="0" indent="0">
              <a:buNone/>
              <a:defRPr sz="1600">
                <a:solidFill>
                  <a:schemeClr val="bg1"/>
                </a:solidFill>
              </a:defRPr>
            </a:lvl1pPr>
          </a:lstStyle>
          <a:p>
            <a:r>
              <a:rPr lang="ru-RU" sz="2000" dirty="0"/>
              <a:t>Иконка</a:t>
            </a:r>
            <a:endParaRPr lang="ru-RU" dirty="0"/>
          </a:p>
        </p:txBody>
      </p:sp>
      <p:sp>
        <p:nvSpPr>
          <p:cNvPr id="15" name="Рисунок 3"/>
          <p:cNvSpPr>
            <a:spLocks noGrp="1"/>
          </p:cNvSpPr>
          <p:nvPr>
            <p:ph type="pic" sz="quarter" idx="16" hasCustomPrompt="1"/>
          </p:nvPr>
        </p:nvSpPr>
        <p:spPr>
          <a:xfrm>
            <a:off x="739607" y="3188826"/>
            <a:ext cx="896778" cy="905976"/>
          </a:xfrm>
          <a:prstGeom prst="rect">
            <a:avLst/>
          </a:prstGeom>
        </p:spPr>
        <p:txBody>
          <a:bodyPr/>
          <a:lstStyle>
            <a:lvl1pPr marL="0" indent="0">
              <a:buNone/>
              <a:defRPr sz="1600">
                <a:solidFill>
                  <a:schemeClr val="bg1"/>
                </a:solidFill>
              </a:defRPr>
            </a:lvl1pPr>
          </a:lstStyle>
          <a:p>
            <a:r>
              <a:rPr lang="ru-RU" sz="2000" dirty="0"/>
              <a:t>Иконка</a:t>
            </a:r>
            <a:endParaRPr lang="ru-RU" dirty="0"/>
          </a:p>
        </p:txBody>
      </p:sp>
      <p:sp>
        <p:nvSpPr>
          <p:cNvPr id="16" name="Рисунок 3"/>
          <p:cNvSpPr>
            <a:spLocks noGrp="1"/>
          </p:cNvSpPr>
          <p:nvPr>
            <p:ph type="pic" sz="quarter" idx="17" hasCustomPrompt="1"/>
          </p:nvPr>
        </p:nvSpPr>
        <p:spPr>
          <a:xfrm>
            <a:off x="736272" y="4598687"/>
            <a:ext cx="896778" cy="919163"/>
          </a:xfrm>
          <a:prstGeom prst="rect">
            <a:avLst/>
          </a:prstGeom>
        </p:spPr>
        <p:txBody>
          <a:bodyPr/>
          <a:lstStyle>
            <a:lvl1pPr marL="0" indent="0">
              <a:buNone/>
              <a:defRPr sz="1600">
                <a:solidFill>
                  <a:schemeClr val="bg1"/>
                </a:solidFill>
              </a:defRPr>
            </a:lvl1pPr>
          </a:lstStyle>
          <a:p>
            <a:r>
              <a:rPr lang="ru-RU" sz="2000" dirty="0"/>
              <a:t>Иконка</a:t>
            </a:r>
            <a:endParaRPr lang="ru-RU" dirty="0"/>
          </a:p>
        </p:txBody>
      </p:sp>
      <p:sp>
        <p:nvSpPr>
          <p:cNvPr id="17" name="Прямоугольник 16"/>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8"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9" name="Текст 2"/>
          <p:cNvSpPr>
            <a:spLocks noGrp="1"/>
          </p:cNvSpPr>
          <p:nvPr>
            <p:ph type="body" sz="quarter" idx="18"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20" name="Текст 2"/>
          <p:cNvSpPr>
            <a:spLocks noGrp="1"/>
          </p:cNvSpPr>
          <p:nvPr>
            <p:ph type="body" sz="quarter" idx="19"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1241129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Слайд_светлый - текст + картинка без автора">
    <p:spTree>
      <p:nvGrpSpPr>
        <p:cNvPr id="1" name=""/>
        <p:cNvGrpSpPr/>
        <p:nvPr/>
      </p:nvGrpSpPr>
      <p:grpSpPr>
        <a:xfrm>
          <a:off x="0" y="0"/>
          <a:ext cx="0" cy="0"/>
          <a:chOff x="0" y="0"/>
          <a:chExt cx="0" cy="0"/>
        </a:xfrm>
      </p:grpSpPr>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6059" y="6092825"/>
            <a:ext cx="2355904" cy="539750"/>
          </a:xfrm>
          <a:prstGeom prst="rect">
            <a:avLst/>
          </a:prstGeom>
        </p:spPr>
      </p:pic>
      <p:sp>
        <p:nvSpPr>
          <p:cNvPr id="27" name="Текст 2"/>
          <p:cNvSpPr>
            <a:spLocks noGrp="1"/>
          </p:cNvSpPr>
          <p:nvPr>
            <p:ph type="body" sz="quarter" idx="12" hasCustomPrompt="1"/>
          </p:nvPr>
        </p:nvSpPr>
        <p:spPr>
          <a:xfrm>
            <a:off x="6996113" y="1778964"/>
            <a:ext cx="4545647" cy="4134474"/>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5" name="Рисунок 4"/>
          <p:cNvSpPr>
            <a:spLocks noGrp="1"/>
          </p:cNvSpPr>
          <p:nvPr>
            <p:ph type="pic" sz="quarter" idx="13" hasCustomPrompt="1"/>
          </p:nvPr>
        </p:nvSpPr>
        <p:spPr>
          <a:xfrm>
            <a:off x="632276" y="1778964"/>
            <a:ext cx="6111423" cy="4134474"/>
          </a:xfrm>
          <a:prstGeom prst="rect">
            <a:avLst/>
          </a:prstGeom>
        </p:spPr>
        <p:txBody>
          <a:bodyPr/>
          <a:lstStyle>
            <a:lvl1pPr marL="0" indent="0">
              <a:buNone/>
              <a:defRPr baseline="0"/>
            </a:lvl1pPr>
          </a:lstStyle>
          <a:p>
            <a:r>
              <a:rPr lang="ru-RU" dirty="0"/>
              <a:t>Ваш рисунок</a:t>
            </a:r>
          </a:p>
        </p:txBody>
      </p:sp>
      <p:sp>
        <p:nvSpPr>
          <p:cNvPr id="9" name="Прямоугольник 8"/>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0"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1" name="Текст 2"/>
          <p:cNvSpPr>
            <a:spLocks noGrp="1"/>
          </p:cNvSpPr>
          <p:nvPr>
            <p:ph type="body" sz="quarter" idx="18"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2" name="Текст 2"/>
          <p:cNvSpPr>
            <a:spLocks noGrp="1"/>
          </p:cNvSpPr>
          <p:nvPr>
            <p:ph type="body" sz="quarter" idx="19"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352409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_темный -  заголовок, номер модуля, текст с авторо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Текст 2"/>
          <p:cNvSpPr>
            <a:spLocks noGrp="1"/>
          </p:cNvSpPr>
          <p:nvPr>
            <p:ph type="body" sz="quarter" idx="11" hasCustomPrompt="1"/>
          </p:nvPr>
        </p:nvSpPr>
        <p:spPr>
          <a:xfrm>
            <a:off x="632277" y="1382725"/>
            <a:ext cx="5483852" cy="4992196"/>
          </a:xfrm>
          <a:prstGeom prst="rect">
            <a:avLst/>
          </a:prstGeom>
        </p:spPr>
        <p:txBody>
          <a:bodyPr/>
          <a:lstStyle>
            <a:lvl1pPr marL="0" indent="0">
              <a:buNone/>
              <a:defRPr sz="2000" baseline="0">
                <a:solidFill>
                  <a:schemeClr val="bg1"/>
                </a:solidFill>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7"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9"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0" name="Прямоугольник 9"/>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3159182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Слайд_темный - текст + картинка без автор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Рисунок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17063" y="6092825"/>
            <a:ext cx="2355904" cy="539750"/>
          </a:xfrm>
          <a:prstGeom prst="rect">
            <a:avLst/>
          </a:prstGeom>
        </p:spPr>
      </p:pic>
      <p:sp>
        <p:nvSpPr>
          <p:cNvPr id="9" name="Рисунок 4"/>
          <p:cNvSpPr>
            <a:spLocks noGrp="1"/>
          </p:cNvSpPr>
          <p:nvPr>
            <p:ph type="pic" sz="quarter" idx="13" hasCustomPrompt="1"/>
          </p:nvPr>
        </p:nvSpPr>
        <p:spPr>
          <a:xfrm>
            <a:off x="632276" y="1778964"/>
            <a:ext cx="6111423" cy="4134474"/>
          </a:xfrm>
          <a:prstGeom prst="rect">
            <a:avLst/>
          </a:prstGeom>
        </p:spPr>
        <p:txBody>
          <a:bodyPr/>
          <a:lstStyle>
            <a:lvl1pPr marL="0" indent="0">
              <a:buNone/>
              <a:defRPr baseline="0">
                <a:solidFill>
                  <a:schemeClr val="bg2">
                    <a:lumMod val="50000"/>
                  </a:schemeClr>
                </a:solidFill>
              </a:defRPr>
            </a:lvl1pPr>
          </a:lstStyle>
          <a:p>
            <a:r>
              <a:rPr lang="ru-RU" dirty="0"/>
              <a:t>Ваш рисунок</a:t>
            </a:r>
          </a:p>
        </p:txBody>
      </p:sp>
      <p:sp>
        <p:nvSpPr>
          <p:cNvPr id="10" name="Прямоугольник 9"/>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1" name="Текст 2"/>
          <p:cNvSpPr>
            <a:spLocks noGrp="1"/>
          </p:cNvSpPr>
          <p:nvPr>
            <p:ph type="body" sz="quarter" idx="10" hasCustomPrompt="1"/>
          </p:nvPr>
        </p:nvSpPr>
        <p:spPr>
          <a:xfrm>
            <a:off x="632277" y="967143"/>
            <a:ext cx="5909424" cy="374715"/>
          </a:xfrm>
          <a:prstGeom prst="rect">
            <a:avLst/>
          </a:prstGeom>
        </p:spPr>
        <p:txBody>
          <a:bodyP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2" name="Текст 2"/>
          <p:cNvSpPr>
            <a:spLocks noGrp="1"/>
          </p:cNvSpPr>
          <p:nvPr>
            <p:ph type="body" sz="quarter" idx="18"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3" name="Текст 2"/>
          <p:cNvSpPr>
            <a:spLocks noGrp="1"/>
          </p:cNvSpPr>
          <p:nvPr>
            <p:ph type="body" sz="quarter" idx="19"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8" name="Текст 2"/>
          <p:cNvSpPr>
            <a:spLocks noGrp="1"/>
          </p:cNvSpPr>
          <p:nvPr>
            <p:ph type="body" sz="quarter" idx="12" hasCustomPrompt="1"/>
          </p:nvPr>
        </p:nvSpPr>
        <p:spPr>
          <a:xfrm>
            <a:off x="6996113" y="1778964"/>
            <a:ext cx="4545647" cy="4134474"/>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Tree>
    <p:extLst>
      <p:ext uri="{BB962C8B-B14F-4D97-AF65-F5344CB8AC3E}">
        <p14:creationId xmlns:p14="http://schemas.microsoft.com/office/powerpoint/2010/main" val="3669192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Слайд_светлый - просто текст без автора">
    <p:spTree>
      <p:nvGrpSpPr>
        <p:cNvPr id="1" name=""/>
        <p:cNvGrpSpPr/>
        <p:nvPr/>
      </p:nvGrpSpPr>
      <p:grpSpPr>
        <a:xfrm>
          <a:off x="0" y="0"/>
          <a:ext cx="0" cy="0"/>
          <a:chOff x="0" y="0"/>
          <a:chExt cx="0" cy="0"/>
        </a:xfrm>
      </p:grpSpPr>
      <p:pic>
        <p:nvPicPr>
          <p:cNvPr id="6" name="Рисунок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6059" y="6092825"/>
            <a:ext cx="2355904" cy="539750"/>
          </a:xfrm>
          <a:prstGeom prst="rect">
            <a:avLst/>
          </a:prstGeom>
        </p:spPr>
      </p:pic>
      <p:sp>
        <p:nvSpPr>
          <p:cNvPr id="18" name="Текст 2"/>
          <p:cNvSpPr>
            <a:spLocks noGrp="1"/>
          </p:cNvSpPr>
          <p:nvPr>
            <p:ph type="body" sz="quarter" idx="12" hasCustomPrompt="1"/>
          </p:nvPr>
        </p:nvSpPr>
        <p:spPr>
          <a:xfrm>
            <a:off x="632277" y="1686560"/>
            <a:ext cx="10889163" cy="4226878"/>
          </a:xfrm>
          <a:prstGeom prst="rect">
            <a:avLst/>
          </a:prstGeom>
        </p:spPr>
        <p:txBody>
          <a:bodyPr/>
          <a:lstStyle>
            <a:lvl1pPr marL="0" indent="0">
              <a:buNone/>
              <a:defRPr sz="2000" b="0" baseline="0">
                <a:latin typeface="Helvetica" panose="020B0604020202020204" pitchFamily="34" charset="0"/>
                <a:cs typeface="Helvetica" panose="020B0604020202020204" pitchFamily="34" charset="0"/>
              </a:defRPr>
            </a:lvl1pPr>
          </a:lstStyle>
          <a:p>
            <a:pPr lvl="0"/>
            <a:r>
              <a:rPr lang="ru-RU" dirty="0"/>
              <a:t>Ваш текст</a:t>
            </a:r>
          </a:p>
        </p:txBody>
      </p:sp>
      <p:sp>
        <p:nvSpPr>
          <p:cNvPr id="7" name="Прямоугольник 6"/>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tx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9" name="Текст 2"/>
          <p:cNvSpPr>
            <a:spLocks noGrp="1"/>
          </p:cNvSpPr>
          <p:nvPr>
            <p:ph type="body" sz="quarter" idx="18" hasCustomPrompt="1"/>
          </p:nvPr>
        </p:nvSpPr>
        <p:spPr>
          <a:xfrm>
            <a:off x="632277" y="479064"/>
            <a:ext cx="5909424" cy="362780"/>
          </a:xfrm>
          <a:prstGeom prst="rect">
            <a:avLst/>
          </a:prstGeom>
        </p:spPr>
        <p:txBody>
          <a:bodyPr anchor="ctr"/>
          <a:lstStyle>
            <a:lvl1pPr marL="0" indent="0">
              <a:buNone/>
              <a:defRPr sz="2400" b="1" baseline="0">
                <a:solidFill>
                  <a:schemeClr val="tx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0" name="Текст 2"/>
          <p:cNvSpPr>
            <a:spLocks noGrp="1"/>
          </p:cNvSpPr>
          <p:nvPr>
            <p:ph type="body" sz="quarter" idx="19"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3517072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Слайд_темный - просто текст без автор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Текст 2"/>
          <p:cNvSpPr>
            <a:spLocks noGrp="1"/>
          </p:cNvSpPr>
          <p:nvPr>
            <p:ph type="body" sz="quarter" idx="12" hasCustomPrompt="1"/>
          </p:nvPr>
        </p:nvSpPr>
        <p:spPr>
          <a:xfrm>
            <a:off x="632277" y="1686560"/>
            <a:ext cx="10889163" cy="4226878"/>
          </a:xfrm>
          <a:prstGeom prst="rect">
            <a:avLst/>
          </a:prstGeom>
        </p:spPr>
        <p:txBody>
          <a:bodyPr/>
          <a:lstStyle>
            <a:lvl1pPr marL="0" indent="0">
              <a:buNone/>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Ваш текст</a:t>
            </a:r>
          </a:p>
        </p:txBody>
      </p:sp>
      <p:sp>
        <p:nvSpPr>
          <p:cNvPr id="8" name="Прямоугольник 7"/>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0" name="Текст 2"/>
          <p:cNvSpPr>
            <a:spLocks noGrp="1"/>
          </p:cNvSpPr>
          <p:nvPr>
            <p:ph type="body" sz="quarter" idx="18"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1" name="Текст 2"/>
          <p:cNvSpPr>
            <a:spLocks noGrp="1"/>
          </p:cNvSpPr>
          <p:nvPr>
            <p:ph type="body" sz="quarter" idx="19"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pic>
        <p:nvPicPr>
          <p:cNvPr id="16" name="Рисунок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17063" y="6092825"/>
            <a:ext cx="2355904" cy="539750"/>
          </a:xfrm>
          <a:prstGeom prst="rect">
            <a:avLst/>
          </a:prstGeom>
        </p:spPr>
      </p:pic>
    </p:spTree>
    <p:extLst>
      <p:ext uri="{BB962C8B-B14F-4D97-AF65-F5344CB8AC3E}">
        <p14:creationId xmlns:p14="http://schemas.microsoft.com/office/powerpoint/2010/main" val="74668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Слайд - заголовок + текст с автором">
    <p:spTree>
      <p:nvGrpSpPr>
        <p:cNvPr id="1" name=""/>
        <p:cNvGrpSpPr/>
        <p:nvPr/>
      </p:nvGrpSpPr>
      <p:grpSpPr>
        <a:xfrm>
          <a:off x="0" y="0"/>
          <a:ext cx="0" cy="0"/>
          <a:chOff x="0" y="0"/>
          <a:chExt cx="0" cy="0"/>
        </a:xfrm>
      </p:grpSpPr>
      <p:sp>
        <p:nvSpPr>
          <p:cNvPr id="11" name="Прямоугольник 10"/>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3"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err="1"/>
              <a:t>Подтема</a:t>
            </a:r>
            <a:endParaRPr lang="ru-RU" dirty="0"/>
          </a:p>
        </p:txBody>
      </p:sp>
      <p:sp>
        <p:nvSpPr>
          <p:cNvPr id="16" name="Текст 2"/>
          <p:cNvSpPr>
            <a:spLocks noGrp="1"/>
          </p:cNvSpPr>
          <p:nvPr>
            <p:ph type="body" sz="quarter" idx="11" hasCustomPrompt="1"/>
          </p:nvPr>
        </p:nvSpPr>
        <p:spPr>
          <a:xfrm>
            <a:off x="632277" y="1826331"/>
            <a:ext cx="5483852" cy="4548590"/>
          </a:xfrm>
          <a:prstGeom prst="rect">
            <a:avLst/>
          </a:prstGeom>
        </p:spPr>
        <p:txBody>
          <a:bodyPr/>
          <a:lstStyle>
            <a:lvl1pPr marL="0" indent="0">
              <a:buNone/>
              <a:defRPr sz="2000" baseline="0">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6"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Тема урока</a:t>
            </a:r>
          </a:p>
        </p:txBody>
      </p:sp>
      <p:sp>
        <p:nvSpPr>
          <p:cNvPr id="7"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227375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Слайд_темный - заголовок + текст с авторо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dirty="0" err="1"/>
              <a:t>Подтема</a:t>
            </a:r>
            <a:endParaRPr lang="ru-RU" dirty="0"/>
          </a:p>
        </p:txBody>
      </p:sp>
      <p:sp>
        <p:nvSpPr>
          <p:cNvPr id="9" name="Текст 2"/>
          <p:cNvSpPr>
            <a:spLocks noGrp="1"/>
          </p:cNvSpPr>
          <p:nvPr>
            <p:ph type="body" sz="quarter" idx="11" hasCustomPrompt="1"/>
          </p:nvPr>
        </p:nvSpPr>
        <p:spPr>
          <a:xfrm>
            <a:off x="632277" y="1826331"/>
            <a:ext cx="5483852" cy="4548590"/>
          </a:xfrm>
          <a:prstGeom prst="rect">
            <a:avLst/>
          </a:prstGeom>
        </p:spPr>
        <p:txBody>
          <a:bodyPr/>
          <a:lstStyle>
            <a:lvl1pPr marL="0" indent="0">
              <a:buNone/>
              <a:defRPr sz="2000" baseline="0">
                <a:solidFill>
                  <a:schemeClr val="bg1"/>
                </a:solidFill>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11"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Тема урока</a:t>
            </a:r>
          </a:p>
        </p:txBody>
      </p:sp>
      <p:sp>
        <p:nvSpPr>
          <p:cNvPr id="12"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3054101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Слайд - заголовок + текст с автором">
    <p:spTree>
      <p:nvGrpSpPr>
        <p:cNvPr id="1" name=""/>
        <p:cNvGrpSpPr/>
        <p:nvPr/>
      </p:nvGrpSpPr>
      <p:grpSpPr>
        <a:xfrm>
          <a:off x="0" y="0"/>
          <a:ext cx="0" cy="0"/>
          <a:chOff x="0" y="0"/>
          <a:chExt cx="0" cy="0"/>
        </a:xfrm>
      </p:grpSpPr>
      <p:sp>
        <p:nvSpPr>
          <p:cNvPr id="11" name="Прямоугольник 10"/>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3"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6" name="Текст 2"/>
          <p:cNvSpPr>
            <a:spLocks noGrp="1"/>
          </p:cNvSpPr>
          <p:nvPr>
            <p:ph type="body" sz="quarter" idx="11" hasCustomPrompt="1"/>
          </p:nvPr>
        </p:nvSpPr>
        <p:spPr>
          <a:xfrm>
            <a:off x="632277" y="1826331"/>
            <a:ext cx="5483852" cy="4548590"/>
          </a:xfrm>
          <a:prstGeom prst="rect">
            <a:avLst/>
          </a:prstGeom>
        </p:spPr>
        <p:txBody>
          <a:bodyPr/>
          <a:lstStyle>
            <a:lvl1pPr marL="0" indent="0">
              <a:buNone/>
              <a:defRPr sz="2000" baseline="0">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6"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7"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2526189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Слайд_темный - заголовок + текст с авторо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solidFill>
                  <a:schemeClr val="bg1"/>
                </a:solidFill>
                <a:latin typeface="Helvetica" panose="020B0604020202020204" pitchFamily="34" charset="0"/>
                <a:cs typeface="Helvetica" panose="020B0604020202020204" pitchFamily="34" charset="0"/>
              </a:defRPr>
            </a:lvl1pPr>
          </a:lstStyle>
          <a:p>
            <a:pPr lvl="0"/>
            <a:r>
              <a:rPr lang="ru-RU"/>
              <a:t>Ваш подзаголовок</a:t>
            </a:r>
            <a:endParaRPr lang="ru-RU" dirty="0"/>
          </a:p>
        </p:txBody>
      </p:sp>
      <p:sp>
        <p:nvSpPr>
          <p:cNvPr id="9" name="Текст 2"/>
          <p:cNvSpPr>
            <a:spLocks noGrp="1"/>
          </p:cNvSpPr>
          <p:nvPr>
            <p:ph type="body" sz="quarter" idx="11" hasCustomPrompt="1"/>
          </p:nvPr>
        </p:nvSpPr>
        <p:spPr>
          <a:xfrm>
            <a:off x="632277" y="1826331"/>
            <a:ext cx="5483852" cy="4548590"/>
          </a:xfrm>
          <a:prstGeom prst="rect">
            <a:avLst/>
          </a:prstGeom>
        </p:spPr>
        <p:txBody>
          <a:bodyPr/>
          <a:lstStyle>
            <a:lvl1pPr marL="0" indent="0">
              <a:buNone/>
              <a:defRPr sz="2000" baseline="0">
                <a:solidFill>
                  <a:schemeClr val="bg1"/>
                </a:solidFill>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11"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2"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1672547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310966"/>
            <a:ext cx="5483852" cy="5008554"/>
          </a:xfrm>
          <a:prstGeom prst="rect">
            <a:avLst/>
          </a:prstGeom>
        </p:spPr>
        <p:txBody>
          <a:bodyPr/>
          <a:lstStyle>
            <a:lvl1pPr marL="342900" indent="-342900">
              <a:buClr>
                <a:srgbClr val="33B549"/>
              </a:buClr>
              <a:buFont typeface="High Tower Text" panose="02040502050506030303" pitchFamily="18" charset="0"/>
              <a:buChar char="•"/>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3"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36257364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310966"/>
            <a:ext cx="5483852" cy="5008554"/>
          </a:xfrm>
          <a:prstGeom prst="rect">
            <a:avLst/>
          </a:prstGeom>
        </p:spPr>
        <p:txBody>
          <a:bodyPr/>
          <a:lstStyle>
            <a:lvl1pPr marL="342900" indent="-342900">
              <a:buClr>
                <a:srgbClr val="33B549"/>
              </a:buClr>
              <a:buFont typeface="High Tower Text" panose="02040502050506030303" pitchFamily="18" charset="0"/>
              <a:buChar char="•"/>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3"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2087110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Лого">
    <p:spTree>
      <p:nvGrpSpPr>
        <p:cNvPr id="1" name=""/>
        <p:cNvGrpSpPr/>
        <p:nvPr/>
      </p:nvGrpSpPr>
      <p:grpSpPr>
        <a:xfrm>
          <a:off x="0" y="0"/>
          <a:ext cx="0" cy="0"/>
          <a:chOff x="0" y="0"/>
          <a:chExt cx="0" cy="0"/>
        </a:xfrm>
      </p:grpSpPr>
      <p:pic>
        <p:nvPicPr>
          <p:cNvPr id="5" name="Рисунок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23564" y="2521077"/>
            <a:ext cx="7925821" cy="1815846"/>
          </a:xfrm>
          <a:prstGeom prst="rect">
            <a:avLst/>
          </a:prstGeom>
        </p:spPr>
      </p:pic>
    </p:spTree>
    <p:extLst>
      <p:ext uri="{BB962C8B-B14F-4D97-AF65-F5344CB8AC3E}">
        <p14:creationId xmlns:p14="http://schemas.microsoft.com/office/powerpoint/2010/main" val="317507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Слайд_светлый - заголовок, текст, картинка с автором">
    <p:spTree>
      <p:nvGrpSpPr>
        <p:cNvPr id="1" name=""/>
        <p:cNvGrpSpPr/>
        <p:nvPr/>
      </p:nvGrpSpPr>
      <p:grpSpPr>
        <a:xfrm>
          <a:off x="0" y="0"/>
          <a:ext cx="0" cy="0"/>
          <a:chOff x="0" y="0"/>
          <a:chExt cx="0" cy="0"/>
        </a:xfrm>
      </p:grpSpPr>
      <p:sp>
        <p:nvSpPr>
          <p:cNvPr id="3" name="Рисунок 2"/>
          <p:cNvSpPr>
            <a:spLocks noGrp="1"/>
          </p:cNvSpPr>
          <p:nvPr>
            <p:ph type="pic" sz="quarter" idx="12" hasCustomPrompt="1"/>
          </p:nvPr>
        </p:nvSpPr>
        <p:spPr>
          <a:xfrm>
            <a:off x="632277" y="1403680"/>
            <a:ext cx="5678487" cy="2771775"/>
          </a:xfrm>
          <a:prstGeom prst="rect">
            <a:avLst/>
          </a:prstGeom>
        </p:spPr>
        <p:txBody>
          <a:bodyPr/>
          <a:lstStyle>
            <a:lvl1pPr marL="0" indent="0">
              <a:buNone/>
              <a:defRPr baseline="0">
                <a:solidFill>
                  <a:schemeClr val="accent6">
                    <a:lumMod val="60000"/>
                    <a:lumOff val="40000"/>
                  </a:schemeClr>
                </a:solidFill>
              </a:defRPr>
            </a:lvl1pPr>
          </a:lstStyle>
          <a:p>
            <a:r>
              <a:rPr lang="ru-RU" dirty="0"/>
              <a:t>Ваш рисунок</a:t>
            </a:r>
          </a:p>
        </p:txBody>
      </p:sp>
      <p:sp>
        <p:nvSpPr>
          <p:cNvPr id="19" name="Текст 2"/>
          <p:cNvSpPr>
            <a:spLocks noGrp="1"/>
          </p:cNvSpPr>
          <p:nvPr>
            <p:ph type="body" sz="quarter" idx="13" hasCustomPrompt="1"/>
          </p:nvPr>
        </p:nvSpPr>
        <p:spPr>
          <a:xfrm>
            <a:off x="632276" y="4437063"/>
            <a:ext cx="5678487" cy="865188"/>
          </a:xfrm>
          <a:prstGeom prst="rect">
            <a:avLst/>
          </a:prstGeom>
        </p:spPr>
        <p:txBody>
          <a:bodyPr/>
          <a:lstStyle>
            <a:lvl1pPr marL="0" indent="0">
              <a:buNone/>
              <a:defRPr sz="2000" baseline="0">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7" name="Текст 2"/>
          <p:cNvSpPr>
            <a:spLocks noGrp="1"/>
          </p:cNvSpPr>
          <p:nvPr>
            <p:ph type="body" sz="quarter" idx="12"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8" name="Текст 2"/>
          <p:cNvSpPr>
            <a:spLocks noGrp="1"/>
          </p:cNvSpPr>
          <p:nvPr>
            <p:ph type="body" sz="quarter" idx="13"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9" name="Прямоугольник 8"/>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4093849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Лого перед видео_темный">
    <p:bg>
      <p:bgPr>
        <a:blipFill>
          <a:blip r:embed="rId2"/>
          <a:stretch>
            <a:fillRect/>
          </a:stretch>
        </a:blipFill>
        <a:effectLst/>
      </p:bgPr>
    </p:bg>
    <p:spTree>
      <p:nvGrpSpPr>
        <p:cNvPr id="1" name=""/>
        <p:cNvGrpSpPr/>
        <p:nvPr/>
      </p:nvGrpSpPr>
      <p:grpSpPr>
        <a:xfrm>
          <a:off x="0" y="0"/>
          <a:ext cx="0" cy="0"/>
          <a:chOff x="0" y="0"/>
          <a:chExt cx="0" cy="0"/>
        </a:xfrm>
      </p:grpSpPr>
      <p:pic>
        <p:nvPicPr>
          <p:cNvPr id="6" name="Рисунок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23564" y="2499944"/>
            <a:ext cx="7925821" cy="1847140"/>
          </a:xfrm>
          <a:prstGeom prst="rect">
            <a:avLst/>
          </a:prstGeom>
        </p:spPr>
      </p:pic>
    </p:spTree>
    <p:extLst>
      <p:ext uri="{BB962C8B-B14F-4D97-AF65-F5344CB8AC3E}">
        <p14:creationId xmlns:p14="http://schemas.microsoft.com/office/powerpoint/2010/main" val="148934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Слайд_светлый - название модуля после лого с автором">
    <p:spTree>
      <p:nvGrpSpPr>
        <p:cNvPr id="1" name=""/>
        <p:cNvGrpSpPr/>
        <p:nvPr/>
      </p:nvGrpSpPr>
      <p:grpSpPr>
        <a:xfrm>
          <a:off x="0" y="0"/>
          <a:ext cx="0" cy="0"/>
          <a:chOff x="0" y="0"/>
          <a:chExt cx="0" cy="0"/>
        </a:xfrm>
      </p:grpSpPr>
      <p:pic>
        <p:nvPicPr>
          <p:cNvPr id="2" name="Рисунок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086475" cy="6858000"/>
          </a:xfrm>
          <a:prstGeom prst="rect">
            <a:avLst/>
          </a:prstGeom>
        </p:spPr>
      </p:pic>
      <p:sp>
        <p:nvSpPr>
          <p:cNvPr id="8" name="Прямоугольник 7"/>
          <p:cNvSpPr/>
          <p:nvPr userDrawn="1"/>
        </p:nvSpPr>
        <p:spPr>
          <a:xfrm rot="5400000" flipV="1">
            <a:off x="234002" y="3375025"/>
            <a:ext cx="1148072" cy="107950"/>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4223" y="450584"/>
            <a:ext cx="2355904" cy="539750"/>
          </a:xfrm>
          <a:prstGeom prst="rect">
            <a:avLst/>
          </a:prstGeom>
        </p:spPr>
      </p:pic>
      <p:sp>
        <p:nvSpPr>
          <p:cNvPr id="4" name="Объект 3"/>
          <p:cNvSpPr>
            <a:spLocks noGrp="1"/>
          </p:cNvSpPr>
          <p:nvPr>
            <p:ph sz="quarter" idx="10" hasCustomPrompt="1"/>
          </p:nvPr>
        </p:nvSpPr>
        <p:spPr>
          <a:xfrm>
            <a:off x="911708" y="2854964"/>
            <a:ext cx="4733925" cy="1149350"/>
          </a:xfrm>
          <a:prstGeom prst="rect">
            <a:avLst/>
          </a:prstGeom>
        </p:spPr>
        <p:txBody>
          <a:bodyPr anchor="ctr"/>
          <a:lstStyle>
            <a:lvl1pPr marL="0" indent="0">
              <a:buNone/>
              <a:defRPr sz="3200" b="1">
                <a:solidFill>
                  <a:schemeClr val="bg1"/>
                </a:solidFill>
                <a:latin typeface="Helvetica" panose="020B0604020202020204" pitchFamily="34" charset="0"/>
                <a:cs typeface="Helvetica" panose="020B0604020202020204" pitchFamily="34" charset="0"/>
              </a:defRPr>
            </a:lvl1pPr>
          </a:lstStyle>
          <a:p>
            <a:pPr lvl="0"/>
            <a:r>
              <a:rPr lang="ru-RU" dirty="0"/>
              <a:t>Введите заголовок</a:t>
            </a:r>
          </a:p>
        </p:txBody>
      </p:sp>
    </p:spTree>
    <p:extLst>
      <p:ext uri="{BB962C8B-B14F-4D97-AF65-F5344CB8AC3E}">
        <p14:creationId xmlns:p14="http://schemas.microsoft.com/office/powerpoint/2010/main" val="2927403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Слайд_светлый - название модуля после лого без автора">
    <p:spTree>
      <p:nvGrpSpPr>
        <p:cNvPr id="1" name=""/>
        <p:cNvGrpSpPr/>
        <p:nvPr/>
      </p:nvGrpSpPr>
      <p:grpSpPr>
        <a:xfrm>
          <a:off x="0" y="0"/>
          <a:ext cx="0" cy="0"/>
          <a:chOff x="0" y="0"/>
          <a:chExt cx="0" cy="0"/>
        </a:xfrm>
      </p:grpSpPr>
      <p:pic>
        <p:nvPicPr>
          <p:cNvPr id="6" name="Рисунок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6086475" cy="6858000"/>
          </a:xfrm>
          <a:prstGeom prst="rect">
            <a:avLst/>
          </a:prstGeom>
        </p:spPr>
      </p:pic>
      <p:pic>
        <p:nvPicPr>
          <p:cNvPr id="10" name="Рисунок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059" y="6092825"/>
            <a:ext cx="2355904" cy="539750"/>
          </a:xfrm>
          <a:prstGeom prst="rect">
            <a:avLst/>
          </a:prstGeom>
        </p:spPr>
      </p:pic>
      <p:sp>
        <p:nvSpPr>
          <p:cNvPr id="13" name="Прямоугольник 12"/>
          <p:cNvSpPr/>
          <p:nvPr userDrawn="1"/>
        </p:nvSpPr>
        <p:spPr>
          <a:xfrm rot="5400000" flipV="1">
            <a:off x="234002" y="3375025"/>
            <a:ext cx="1148072" cy="107950"/>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бъект 3"/>
          <p:cNvSpPr>
            <a:spLocks noGrp="1"/>
          </p:cNvSpPr>
          <p:nvPr>
            <p:ph sz="quarter" idx="10" hasCustomPrompt="1"/>
          </p:nvPr>
        </p:nvSpPr>
        <p:spPr>
          <a:xfrm>
            <a:off x="911708" y="2854964"/>
            <a:ext cx="4733925" cy="1149350"/>
          </a:xfrm>
          <a:prstGeom prst="rect">
            <a:avLst/>
          </a:prstGeom>
        </p:spPr>
        <p:txBody>
          <a:bodyPr anchor="ctr"/>
          <a:lstStyle>
            <a:lvl1pPr marL="0" indent="0">
              <a:buNone/>
              <a:defRPr sz="3200" b="1">
                <a:solidFill>
                  <a:schemeClr val="bg1"/>
                </a:solidFill>
                <a:latin typeface="Helvetica" panose="020B0604020202020204" pitchFamily="34" charset="0"/>
                <a:cs typeface="Helvetica" panose="020B0604020202020204" pitchFamily="34" charset="0"/>
              </a:defRPr>
            </a:lvl1pPr>
          </a:lstStyle>
          <a:p>
            <a:pPr lvl="0"/>
            <a:r>
              <a:rPr lang="ru-RU" dirty="0"/>
              <a:t>Введите заголовок</a:t>
            </a:r>
          </a:p>
        </p:txBody>
      </p:sp>
    </p:spTree>
    <p:extLst>
      <p:ext uri="{BB962C8B-B14F-4D97-AF65-F5344CB8AC3E}">
        <p14:creationId xmlns:p14="http://schemas.microsoft.com/office/powerpoint/2010/main" val="16518567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Слайд_темный - название модуля после лого с авторо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Прямоугольник 7"/>
          <p:cNvSpPr/>
          <p:nvPr userDrawn="1"/>
        </p:nvSpPr>
        <p:spPr>
          <a:xfrm>
            <a:off x="0" y="0"/>
            <a:ext cx="60864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4063" y="450584"/>
            <a:ext cx="2355904" cy="539750"/>
          </a:xfrm>
          <a:prstGeom prst="rect">
            <a:avLst/>
          </a:prstGeom>
        </p:spPr>
      </p:pic>
      <p:sp>
        <p:nvSpPr>
          <p:cNvPr id="6" name="Прямоугольник 5"/>
          <p:cNvSpPr/>
          <p:nvPr userDrawn="1"/>
        </p:nvSpPr>
        <p:spPr>
          <a:xfrm rot="5400000" flipV="1">
            <a:off x="234002" y="3375025"/>
            <a:ext cx="1148072" cy="107950"/>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бъект 3"/>
          <p:cNvSpPr>
            <a:spLocks noGrp="1"/>
          </p:cNvSpPr>
          <p:nvPr>
            <p:ph sz="quarter" idx="10" hasCustomPrompt="1"/>
          </p:nvPr>
        </p:nvSpPr>
        <p:spPr>
          <a:xfrm>
            <a:off x="911708" y="2854964"/>
            <a:ext cx="4733925" cy="1149350"/>
          </a:xfrm>
          <a:prstGeom prst="rect">
            <a:avLst/>
          </a:prstGeom>
        </p:spPr>
        <p:txBody>
          <a:bodyPr anchor="ctr"/>
          <a:lstStyle>
            <a:lvl1pPr marL="0" indent="0">
              <a:buNone/>
              <a:defRPr sz="3200" b="1">
                <a:solidFill>
                  <a:schemeClr val="tx1"/>
                </a:solidFill>
                <a:latin typeface="Helvetica" panose="020B0604020202020204" pitchFamily="34" charset="0"/>
                <a:cs typeface="Helvetica" panose="020B0604020202020204" pitchFamily="34" charset="0"/>
              </a:defRPr>
            </a:lvl1pPr>
          </a:lstStyle>
          <a:p>
            <a:pPr lvl="0"/>
            <a:r>
              <a:rPr lang="ru-RU" dirty="0"/>
              <a:t>Введите заголовок</a:t>
            </a:r>
          </a:p>
        </p:txBody>
      </p:sp>
    </p:spTree>
    <p:extLst>
      <p:ext uri="{BB962C8B-B14F-4D97-AF65-F5344CB8AC3E}">
        <p14:creationId xmlns:p14="http://schemas.microsoft.com/office/powerpoint/2010/main" val="21222035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Слайд_темный - название модуля после лого без автор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Прямоугольник 7"/>
          <p:cNvSpPr/>
          <p:nvPr userDrawn="1"/>
        </p:nvSpPr>
        <p:spPr>
          <a:xfrm>
            <a:off x="0" y="0"/>
            <a:ext cx="60864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17063" y="6092825"/>
            <a:ext cx="2355904" cy="539750"/>
          </a:xfrm>
          <a:prstGeom prst="rect">
            <a:avLst/>
          </a:prstGeom>
        </p:spPr>
      </p:pic>
      <p:sp>
        <p:nvSpPr>
          <p:cNvPr id="10" name="Прямоугольник 9"/>
          <p:cNvSpPr/>
          <p:nvPr userDrawn="1"/>
        </p:nvSpPr>
        <p:spPr>
          <a:xfrm rot="5400000" flipV="1">
            <a:off x="234002" y="3375025"/>
            <a:ext cx="1148072" cy="107950"/>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бъект 3"/>
          <p:cNvSpPr>
            <a:spLocks noGrp="1"/>
          </p:cNvSpPr>
          <p:nvPr>
            <p:ph sz="quarter" idx="10" hasCustomPrompt="1"/>
          </p:nvPr>
        </p:nvSpPr>
        <p:spPr>
          <a:xfrm>
            <a:off x="911708" y="2856120"/>
            <a:ext cx="4733925" cy="1149350"/>
          </a:xfrm>
          <a:prstGeom prst="rect">
            <a:avLst/>
          </a:prstGeom>
        </p:spPr>
        <p:txBody>
          <a:bodyPr anchor="ctr"/>
          <a:lstStyle>
            <a:lvl1pPr marL="0" indent="0">
              <a:buNone/>
              <a:defRPr sz="3200" b="1">
                <a:solidFill>
                  <a:schemeClr val="tx1"/>
                </a:solidFill>
                <a:latin typeface="Helvetica" panose="020B0604020202020204" pitchFamily="34" charset="0"/>
                <a:cs typeface="Helvetica" panose="020B0604020202020204" pitchFamily="34" charset="0"/>
              </a:defRPr>
            </a:lvl1pPr>
          </a:lstStyle>
          <a:p>
            <a:pPr lvl="0"/>
            <a:r>
              <a:rPr lang="ru-RU" dirty="0"/>
              <a:t>Введите заголовок</a:t>
            </a:r>
          </a:p>
        </p:txBody>
      </p:sp>
    </p:spTree>
    <p:extLst>
      <p:ext uri="{BB962C8B-B14F-4D97-AF65-F5344CB8AC3E}">
        <p14:creationId xmlns:p14="http://schemas.microsoft.com/office/powerpoint/2010/main" val="154909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Слайд_темный - заголовок, текст,картинка с авторо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Рисунок 2"/>
          <p:cNvSpPr>
            <a:spLocks noGrp="1"/>
          </p:cNvSpPr>
          <p:nvPr>
            <p:ph type="pic" sz="quarter" idx="12" hasCustomPrompt="1"/>
          </p:nvPr>
        </p:nvSpPr>
        <p:spPr>
          <a:xfrm>
            <a:off x="632277" y="1361986"/>
            <a:ext cx="5678487" cy="2771775"/>
          </a:xfrm>
          <a:prstGeom prst="rect">
            <a:avLst/>
          </a:prstGeom>
        </p:spPr>
        <p:txBody>
          <a:bodyPr/>
          <a:lstStyle>
            <a:lvl1pPr marL="0" indent="0">
              <a:buNone/>
              <a:defRPr baseline="0">
                <a:solidFill>
                  <a:schemeClr val="accent3">
                    <a:lumMod val="60000"/>
                    <a:lumOff val="40000"/>
                  </a:schemeClr>
                </a:solidFill>
              </a:defRPr>
            </a:lvl1pPr>
          </a:lstStyle>
          <a:p>
            <a:r>
              <a:rPr lang="ru-RU" dirty="0"/>
              <a:t>Ваш рисунок</a:t>
            </a:r>
          </a:p>
        </p:txBody>
      </p:sp>
      <p:sp>
        <p:nvSpPr>
          <p:cNvPr id="24" name="Текст 2"/>
          <p:cNvSpPr>
            <a:spLocks noGrp="1"/>
          </p:cNvSpPr>
          <p:nvPr>
            <p:ph type="body" sz="quarter" idx="13" hasCustomPrompt="1"/>
          </p:nvPr>
        </p:nvSpPr>
        <p:spPr>
          <a:xfrm>
            <a:off x="632277" y="4437062"/>
            <a:ext cx="5678487" cy="865188"/>
          </a:xfrm>
          <a:prstGeom prst="rect">
            <a:avLst/>
          </a:prstGeom>
        </p:spPr>
        <p:txBody>
          <a:bodyPr/>
          <a:lstStyle>
            <a:lvl1pPr marL="0" indent="0">
              <a:buNone/>
              <a:defRPr sz="2000" baseline="0">
                <a:solidFill>
                  <a:schemeClr val="bg1"/>
                </a:solidFill>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7"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8"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9" name="Прямоугольник 8"/>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16744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310966"/>
            <a:ext cx="5483852" cy="5008554"/>
          </a:xfrm>
          <a:prstGeom prst="rect">
            <a:avLst/>
          </a:prstGeom>
        </p:spPr>
        <p:txBody>
          <a:bodyPr/>
          <a:lstStyle>
            <a:lvl1pPr marL="342900" indent="-342900">
              <a:buClr>
                <a:srgbClr val="33B549"/>
              </a:buClr>
              <a:buFont typeface="High Tower Text" panose="02040502050506030303" pitchFamily="18" charset="0"/>
              <a:buChar char="•"/>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3"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44238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Слайд_темный - заголовок, текст с нумерацией + автор">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Текст 2"/>
          <p:cNvSpPr>
            <a:spLocks noGrp="1"/>
          </p:cNvSpPr>
          <p:nvPr>
            <p:ph type="body" sz="quarter" idx="12" hasCustomPrompt="1"/>
          </p:nvPr>
        </p:nvSpPr>
        <p:spPr>
          <a:xfrm>
            <a:off x="632277" y="1310966"/>
            <a:ext cx="5483852" cy="5028874"/>
          </a:xfrm>
          <a:prstGeom prst="rect">
            <a:avLst/>
          </a:prstGeom>
        </p:spPr>
        <p:txBody>
          <a:bodyPr/>
          <a:lstStyle>
            <a:lvl1pPr marL="342900" indent="-342900">
              <a:buClr>
                <a:srgbClr val="33B549"/>
              </a:buClr>
              <a:buFont typeface="High Tower Text" panose="02040502050506030303" pitchFamily="18" charset="0"/>
              <a:buChar char="•"/>
              <a:defRPr sz="2000" b="0" baseline="0">
                <a:solidFill>
                  <a:schemeClr val="bg1"/>
                </a:solidFill>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11"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solidFill>
                  <a:schemeClr val="bg1"/>
                </a:solidFill>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2"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7" name="Прямоугольник 16"/>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Tree>
    <p:extLst>
      <p:ext uri="{BB962C8B-B14F-4D97-AF65-F5344CB8AC3E}">
        <p14:creationId xmlns:p14="http://schemas.microsoft.com/office/powerpoint/2010/main" val="299267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310966"/>
            <a:ext cx="5483852" cy="5008554"/>
          </a:xfrm>
          <a:prstGeom prst="rect">
            <a:avLst/>
          </a:prstGeom>
        </p:spPr>
        <p:txBody>
          <a:bodyPr/>
          <a:lstStyle>
            <a:lvl1pPr marL="342900" indent="-342900">
              <a:buClr>
                <a:srgbClr val="33B549"/>
              </a:buClr>
              <a:buFont typeface="High Tower Text" panose="02040502050506030303" pitchFamily="18" charset="0"/>
              <a:buChar char="•"/>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3"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151640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Слайд_светлый - заголовок, текст с нумерацией + автор">
    <p:spTree>
      <p:nvGrpSpPr>
        <p:cNvPr id="1" name=""/>
        <p:cNvGrpSpPr/>
        <p:nvPr/>
      </p:nvGrpSpPr>
      <p:grpSpPr>
        <a:xfrm>
          <a:off x="0" y="0"/>
          <a:ext cx="0" cy="0"/>
          <a:chOff x="0" y="0"/>
          <a:chExt cx="0" cy="0"/>
        </a:xfrm>
      </p:grpSpPr>
      <p:sp>
        <p:nvSpPr>
          <p:cNvPr id="25" name="Текст 2"/>
          <p:cNvSpPr>
            <a:spLocks noGrp="1"/>
          </p:cNvSpPr>
          <p:nvPr>
            <p:ph type="body" sz="quarter" idx="12" hasCustomPrompt="1"/>
          </p:nvPr>
        </p:nvSpPr>
        <p:spPr>
          <a:xfrm>
            <a:off x="632277" y="1310966"/>
            <a:ext cx="5483852" cy="5008554"/>
          </a:xfrm>
          <a:prstGeom prst="rect">
            <a:avLst/>
          </a:prstGeom>
        </p:spPr>
        <p:txBody>
          <a:bodyPr/>
          <a:lstStyle>
            <a:lvl1pPr marL="342900" indent="-342900">
              <a:buClr>
                <a:srgbClr val="33B549"/>
              </a:buClr>
              <a:buFont typeface="High Tower Text" panose="02040502050506030303" pitchFamily="18" charset="0"/>
              <a:buChar char="•"/>
              <a:defRPr sz="2000" b="0" baseline="0">
                <a:latin typeface="Helvetica" panose="020B0604020202020204" pitchFamily="34" charset="0"/>
                <a:cs typeface="Helvetica" panose="020B0604020202020204" pitchFamily="34" charset="0"/>
              </a:defRPr>
            </a:lvl1pPr>
          </a:lstStyle>
          <a:p>
            <a:pPr lvl="0"/>
            <a:r>
              <a:rPr lang="ru-RU" dirty="0"/>
              <a:t>Элемент списка 1</a:t>
            </a:r>
          </a:p>
          <a:p>
            <a:pPr lvl="0"/>
            <a:r>
              <a:rPr lang="ru-RU" dirty="0"/>
              <a:t>Элемент списка 2</a:t>
            </a:r>
          </a:p>
          <a:p>
            <a:pPr lvl="0"/>
            <a:r>
              <a:rPr lang="ru-RU" dirty="0"/>
              <a:t>…</a:t>
            </a:r>
          </a:p>
        </p:txBody>
      </p:sp>
      <p:sp>
        <p:nvSpPr>
          <p:cNvPr id="8"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3"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
        <p:nvSpPr>
          <p:cNvPr id="14" name="Прямоугольник 13"/>
          <p:cNvSpPr/>
          <p:nvPr userDrawn="1"/>
        </p:nvSpPr>
        <p:spPr>
          <a:xfrm>
            <a:off x="736272" y="99406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Tree>
    <p:extLst>
      <p:ext uri="{BB962C8B-B14F-4D97-AF65-F5344CB8AC3E}">
        <p14:creationId xmlns:p14="http://schemas.microsoft.com/office/powerpoint/2010/main" val="123529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лайд_светлый - заголовок, текст, картинка с автором">
    <p:spTree>
      <p:nvGrpSpPr>
        <p:cNvPr id="1" name=""/>
        <p:cNvGrpSpPr/>
        <p:nvPr/>
      </p:nvGrpSpPr>
      <p:grpSpPr>
        <a:xfrm>
          <a:off x="0" y="0"/>
          <a:ext cx="0" cy="0"/>
          <a:chOff x="0" y="0"/>
          <a:chExt cx="0" cy="0"/>
        </a:xfrm>
      </p:grpSpPr>
      <p:sp>
        <p:nvSpPr>
          <p:cNvPr id="3" name="Рисунок 2"/>
          <p:cNvSpPr>
            <a:spLocks noGrp="1"/>
          </p:cNvSpPr>
          <p:nvPr>
            <p:ph type="pic" sz="quarter" idx="12" hasCustomPrompt="1"/>
          </p:nvPr>
        </p:nvSpPr>
        <p:spPr>
          <a:xfrm>
            <a:off x="632277" y="1778965"/>
            <a:ext cx="5545003" cy="2771775"/>
          </a:xfrm>
          <a:prstGeom prst="rect">
            <a:avLst/>
          </a:prstGeom>
        </p:spPr>
        <p:txBody>
          <a:bodyPr/>
          <a:lstStyle>
            <a:lvl1pPr marL="0" indent="0">
              <a:buNone/>
              <a:defRPr baseline="0">
                <a:solidFill>
                  <a:schemeClr val="accent6">
                    <a:lumMod val="60000"/>
                    <a:lumOff val="40000"/>
                  </a:schemeClr>
                </a:solidFill>
              </a:defRPr>
            </a:lvl1pPr>
          </a:lstStyle>
          <a:p>
            <a:r>
              <a:rPr lang="ru-RU" dirty="0"/>
              <a:t>Ваш рисунок</a:t>
            </a:r>
          </a:p>
        </p:txBody>
      </p:sp>
      <p:sp>
        <p:nvSpPr>
          <p:cNvPr id="19" name="Текст 2"/>
          <p:cNvSpPr>
            <a:spLocks noGrp="1"/>
          </p:cNvSpPr>
          <p:nvPr>
            <p:ph type="body" sz="quarter" idx="13" hasCustomPrompt="1"/>
          </p:nvPr>
        </p:nvSpPr>
        <p:spPr>
          <a:xfrm>
            <a:off x="632276" y="4812348"/>
            <a:ext cx="5545003" cy="865188"/>
          </a:xfrm>
          <a:prstGeom prst="rect">
            <a:avLst/>
          </a:prstGeom>
        </p:spPr>
        <p:txBody>
          <a:bodyPr/>
          <a:lstStyle>
            <a:lvl1pPr marL="0" indent="0">
              <a:buNone/>
              <a:defRPr sz="2000" baseline="0">
                <a:latin typeface="Helvetica" panose="020B0604020202020204" pitchFamily="34" charset="0"/>
                <a:cs typeface="Helvetica" panose="020B0604020202020204" pitchFamily="34" charset="0"/>
              </a:defRPr>
            </a:lvl1pPr>
          </a:lstStyle>
          <a:p>
            <a:pPr lvl="0"/>
            <a:r>
              <a:rPr lang="ru-RU" dirty="0"/>
              <a:t>Основной текст</a:t>
            </a:r>
          </a:p>
        </p:txBody>
      </p:sp>
      <p:sp>
        <p:nvSpPr>
          <p:cNvPr id="10" name="Прямоугольник 9"/>
          <p:cNvSpPr/>
          <p:nvPr userDrawn="1"/>
        </p:nvSpPr>
        <p:spPr>
          <a:xfrm>
            <a:off x="736272" y="1390306"/>
            <a:ext cx="5867400" cy="64619"/>
          </a:xfrm>
          <a:prstGeom prst="rect">
            <a:avLst/>
          </a:prstGeom>
          <a:solidFill>
            <a:srgbClr val="36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33B549"/>
              </a:solidFill>
            </a:endParaRPr>
          </a:p>
        </p:txBody>
      </p:sp>
      <p:sp>
        <p:nvSpPr>
          <p:cNvPr id="12" name="Текст 2"/>
          <p:cNvSpPr>
            <a:spLocks noGrp="1"/>
          </p:cNvSpPr>
          <p:nvPr>
            <p:ph type="body" sz="quarter" idx="10" hasCustomPrompt="1"/>
          </p:nvPr>
        </p:nvSpPr>
        <p:spPr>
          <a:xfrm>
            <a:off x="632277" y="967143"/>
            <a:ext cx="5909424" cy="374715"/>
          </a:xfrm>
          <a:prstGeom prst="rect">
            <a:avLst/>
          </a:prstGeom>
        </p:spPr>
        <p:txBody>
          <a:bodyPr anchor="ctr"/>
          <a:lstStyle>
            <a:lvl1pPr marL="0" indent="0">
              <a:buNone/>
              <a:defRPr sz="2000" b="1" baseline="0">
                <a:latin typeface="Helvetica" panose="020B0604020202020204" pitchFamily="34" charset="0"/>
                <a:cs typeface="Helvetica" panose="020B0604020202020204" pitchFamily="34" charset="0"/>
              </a:defRPr>
            </a:lvl1pPr>
          </a:lstStyle>
          <a:p>
            <a:pPr lvl="0"/>
            <a:r>
              <a:rPr lang="ru-RU" dirty="0"/>
              <a:t>Ваш подзаголовок</a:t>
            </a:r>
          </a:p>
        </p:txBody>
      </p:sp>
      <p:sp>
        <p:nvSpPr>
          <p:cNvPr id="13" name="Текст 2"/>
          <p:cNvSpPr>
            <a:spLocks noGrp="1"/>
          </p:cNvSpPr>
          <p:nvPr>
            <p:ph type="body" sz="quarter" idx="14" hasCustomPrompt="1"/>
          </p:nvPr>
        </p:nvSpPr>
        <p:spPr>
          <a:xfrm>
            <a:off x="632277" y="479064"/>
            <a:ext cx="5909424" cy="362780"/>
          </a:xfrm>
          <a:prstGeom prst="rect">
            <a:avLst/>
          </a:prstGeom>
        </p:spPr>
        <p:txBody>
          <a:bodyPr anchor="ctr"/>
          <a:lstStyle>
            <a:lvl1pPr marL="0" indent="0">
              <a:buNone/>
              <a:defRPr sz="2400" b="1" baseline="0">
                <a:latin typeface="Helvetica" panose="020B0604020202020204" pitchFamily="34" charset="0"/>
                <a:cs typeface="Helvetica" panose="020B0604020202020204" pitchFamily="34" charset="0"/>
              </a:defRPr>
            </a:lvl1pPr>
          </a:lstStyle>
          <a:p>
            <a:pPr lvl="0"/>
            <a:r>
              <a:rPr lang="ru-RU" dirty="0"/>
              <a:t>Ваш заголовок</a:t>
            </a:r>
          </a:p>
        </p:txBody>
      </p:sp>
      <p:sp>
        <p:nvSpPr>
          <p:cNvPr id="14" name="Текст 2"/>
          <p:cNvSpPr>
            <a:spLocks noGrp="1"/>
          </p:cNvSpPr>
          <p:nvPr>
            <p:ph type="body" sz="quarter" idx="15" hasCustomPrompt="1"/>
          </p:nvPr>
        </p:nvSpPr>
        <p:spPr>
          <a:xfrm>
            <a:off x="632277" y="138023"/>
            <a:ext cx="5909424" cy="315162"/>
          </a:xfrm>
          <a:prstGeom prst="rect">
            <a:avLst/>
          </a:prstGeom>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baseline="0">
                <a:solidFill>
                  <a:srgbClr val="33B549"/>
                </a:solidFill>
                <a:latin typeface="Helvetica" panose="020B0604020202020204" pitchFamily="34" charset="0"/>
                <a:cs typeface="Helvetica"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Модуль </a:t>
            </a:r>
            <a:r>
              <a:rPr lang="en-US" dirty="0"/>
              <a:t>&lt;</a:t>
            </a:r>
            <a:r>
              <a:rPr lang="ru-RU" dirty="0"/>
              <a:t>номер</a:t>
            </a:r>
            <a:r>
              <a:rPr lang="en-US" dirty="0"/>
              <a:t>&gt;</a:t>
            </a:r>
            <a:endParaRPr lang="ru-RU" dirty="0"/>
          </a:p>
        </p:txBody>
      </p:sp>
    </p:spTree>
    <p:extLst>
      <p:ext uri="{BB962C8B-B14F-4D97-AF65-F5344CB8AC3E}">
        <p14:creationId xmlns:p14="http://schemas.microsoft.com/office/powerpoint/2010/main" val="91984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4.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73866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82" r:id="rId3"/>
    <p:sldLayoutId id="2147483683" r:id="rId4"/>
    <p:sldLayoutId id="2147483680" r:id="rId5"/>
    <p:sldLayoutId id="2147483681" r:id="rId6"/>
    <p:sldLayoutId id="2147483720" r:id="rId7"/>
    <p:sldLayoutId id="2147483721"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6584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5" r:id="rId3"/>
    <p:sldLayoutId id="2147483706" r:id="rId4"/>
    <p:sldLayoutId id="2147483715" r:id="rId5"/>
    <p:sldLayoutId id="214748371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695" r:id="rId15"/>
    <p:sldLayoutId id="2147483696" r:id="rId16"/>
    <p:sldLayoutId id="2147483697" r:id="rId17"/>
    <p:sldLayoutId id="2147483698" r:id="rId18"/>
    <p:sldLayoutId id="2147483719" r:id="rId19"/>
    <p:sldLayoutId id="214748372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5771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6273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51.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4.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5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pPr marL="0" indent="0">
              <a:buNone/>
            </a:pPr>
            <a:r>
              <a:rPr lang="ru-RU" i="1" dirty="0"/>
              <a:t>На доске</a:t>
            </a:r>
          </a:p>
        </p:txBody>
      </p:sp>
      <p:sp>
        <p:nvSpPr>
          <p:cNvPr id="3" name="Текст 2"/>
          <p:cNvSpPr>
            <a:spLocks noGrp="1"/>
          </p:cNvSpPr>
          <p:nvPr>
            <p:ph type="body" sz="quarter" idx="14"/>
          </p:nvPr>
        </p:nvSpPr>
        <p:spPr/>
        <p:txBody>
          <a:bodyPr/>
          <a:lstStyle/>
          <a:p>
            <a:r>
              <a:rPr lang="ru-RU" dirty="0"/>
              <a:t>Пример</a:t>
            </a:r>
            <a:r>
              <a:rPr lang="en-US" dirty="0"/>
              <a:t> 1. </a:t>
            </a:r>
            <a:r>
              <a:rPr lang="ru-RU" dirty="0"/>
              <a:t>Средняя зарплата</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41" t="3239" r="4547" b="2430"/>
          <a:stretch/>
        </p:blipFill>
        <p:spPr>
          <a:xfrm>
            <a:off x="800100" y="2590800"/>
            <a:ext cx="5676900" cy="2959100"/>
          </a:xfrm>
          <a:prstGeom prst="rect">
            <a:avLst/>
          </a:prstGeom>
        </p:spPr>
      </p:pic>
    </p:spTree>
    <p:extLst>
      <p:ext uri="{BB962C8B-B14F-4D97-AF65-F5344CB8AC3E}">
        <p14:creationId xmlns:p14="http://schemas.microsoft.com/office/powerpoint/2010/main" val="181703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buNone/>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𝜇</m:t>
                      </m:r>
                      <m:r>
                        <a:rPr lang="ru-RU" i="1" smtClean="0">
                          <a:latin typeface="Cambria Math" panose="02040503050406030204" pitchFamily="18" charset="0"/>
                          <a:ea typeface="Cambria Math" panose="02040503050406030204" pitchFamily="18" charset="0"/>
                        </a:rPr>
                        <m:t>=</m:t>
                      </m:r>
                      <m:r>
                        <m:rPr>
                          <m:nor/>
                        </m:rPr>
                        <a:rPr lang="en-US" dirty="0"/>
                        <m:t>25 </m:t>
                      </m:r>
                      <m:r>
                        <m:rPr>
                          <m:nor/>
                        </m:rPr>
                        <a:rPr lang="en-US" dirty="0"/>
                        <m:t>ppm</m:t>
                      </m:r>
                      <m:r>
                        <a:rPr lang="ru-RU" i="1">
                          <a:latin typeface="Cambria Math" panose="02040503050406030204" pitchFamily="18" charset="0"/>
                          <a:ea typeface="Cambria Math" panose="02040503050406030204" pitchFamily="18" charset="0"/>
                        </a:rPr>
                        <m:t>?</m:t>
                      </m:r>
                    </m:oMath>
                  </m:oMathPara>
                </a14:m>
                <a:endParaRPr lang="ru-RU" i="1" dirty="0">
                  <a:ea typeface="Cambria Math" panose="02040503050406030204" pitchFamily="18" charset="0"/>
                </a:endParaRPr>
              </a:p>
              <a:p>
                <a:endParaRPr lang="en-US" dirty="0"/>
              </a:p>
              <a:p>
                <a:endParaRPr lang="en-US" dirty="0"/>
              </a:p>
              <a:p>
                <a:pPr marL="0" indent="0">
                  <a:buNone/>
                </a:pPr>
                <a:endParaRPr lang="en-US" dirty="0"/>
              </a:p>
              <a:p>
                <a:pPr marL="0" indent="0">
                  <a:buNone/>
                </a:pPr>
                <a:endParaRPr lang="en-US" i="1" dirty="0"/>
              </a:p>
              <a:p>
                <a:pPr marL="0" indent="0">
                  <a:buNone/>
                </a:pPr>
                <a:endParaRPr lang="en-US" i="1" dirty="0"/>
              </a:p>
              <a:p>
                <a:pPr marL="0" indent="0" algn="ctr">
                  <a:spcBef>
                    <a:spcPts val="0"/>
                  </a:spcBef>
                  <a:spcAft>
                    <a:spcPts val="600"/>
                  </a:spcAft>
                  <a:buNone/>
                </a:pPr>
                <a:r>
                  <a:rPr lang="en-US" dirty="0"/>
                  <a:t>X – </a:t>
                </a:r>
                <a:r>
                  <a:rPr lang="ru-RU" dirty="0"/>
                  <a:t>содержание вредных в-в в атмосфере</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r>
                        <m:rPr>
                          <m:sty m:val="p"/>
                        </m:rPr>
                        <a:rPr lang="ru-RU">
                          <a:latin typeface="Cambria Math" panose="02040503050406030204" pitchFamily="18" charset="0"/>
                          <a:ea typeface="Cambria Math" panose="02040503050406030204" pitchFamily="18" charset="0"/>
                        </a:rPr>
                        <m:t>σ</m:t>
                      </m:r>
                      <m:r>
                        <a:rPr lang="en-US">
                          <a:latin typeface="Cambria Math" panose="02040503050406030204" pitchFamily="18" charset="0"/>
                          <a:ea typeface="Cambria Math" panose="02040503050406030204" pitchFamily="18" charset="0"/>
                        </a:rPr>
                        <m:t>=14 </m:t>
                      </m:r>
                      <m:r>
                        <m:rPr>
                          <m:sty m:val="p"/>
                        </m:rPr>
                        <a:rPr lang="en-US">
                          <a:latin typeface="Cambria Math" panose="02040503050406030204" pitchFamily="18" charset="0"/>
                          <a:ea typeface="Cambria Math" panose="02040503050406030204" pitchFamily="18" charset="0"/>
                        </a:rPr>
                        <m:t>ppm</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X</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N</m:t>
                      </m:r>
                    </m:oMath>
                  </m:oMathPara>
                </a14:m>
                <a:endParaRPr lang="en-US" dirty="0"/>
              </a:p>
              <a:p>
                <a:pPr marL="0" indent="0" algn="ctr">
                  <a:spcBef>
                    <a:spcPts val="0"/>
                  </a:spcBef>
                  <a:spcAft>
                    <a:spcPts val="600"/>
                  </a:spcAft>
                  <a:buNone/>
                </a:pPr>
                <a:r>
                  <a:rPr lang="ru-RU" dirty="0"/>
                  <a:t>Выборка:</a:t>
                </a:r>
                <a:r>
                  <a:rPr lang="en-US" dirty="0"/>
                  <a:t>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=20,  </m:t>
                    </m:r>
                    <m:acc>
                      <m:accPr>
                        <m:chr m:val="̅"/>
                        <m:ctrlPr>
                          <a:rPr lang="en-US" i="1">
                            <a:latin typeface="Cambria Math" panose="02040503050406030204" pitchFamily="18" charset="0"/>
                          </a:rPr>
                        </m:ctrlPr>
                      </m:accPr>
                      <m:e>
                        <m:r>
                          <m:rPr>
                            <m:sty m:val="p"/>
                          </m:rPr>
                          <a:rPr lang="en-US" i="0">
                            <a:latin typeface="Cambria Math" panose="02040503050406030204" pitchFamily="18" charset="0"/>
                          </a:rPr>
                          <m:t>X</m:t>
                        </m:r>
                      </m:e>
                    </m:acc>
                    <m:r>
                      <a:rPr lang="en-US" i="0">
                        <a:latin typeface="Cambria Math" panose="02040503050406030204" pitchFamily="18" charset="0"/>
                      </a:rPr>
                      <m:t>=3</m:t>
                    </m:r>
                    <m:r>
                      <a:rPr lang="en-US" b="0" i="0" smtClean="0">
                        <a:latin typeface="Cambria Math" panose="02040503050406030204" pitchFamily="18" charset="0"/>
                      </a:rPr>
                      <m:t>7</m:t>
                    </m:r>
                  </m:oMath>
                </a14:m>
                <a:endParaRPr lang="en-US" dirty="0"/>
              </a:p>
              <a:p>
                <a:pPr marL="0" indent="0" algn="ctr">
                  <a:buNone/>
                </a:pPr>
                <a:endParaRPr lang="en-US" dirty="0"/>
              </a:p>
              <a:p>
                <a:pPr algn="ct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H</m:t>
                        </m:r>
                      </m:e>
                      <m:sub>
                        <m:r>
                          <m:rPr>
                            <m:sty m:val="p"/>
                          </m:rPr>
                          <a:rPr lang="en-US" i="0">
                            <a:latin typeface="Cambria Math" panose="02040503050406030204" pitchFamily="18" charset="0"/>
                          </a:rPr>
                          <m:t>o</m:t>
                        </m:r>
                      </m:sub>
                    </m:sSub>
                    <m:r>
                      <a:rPr lang="en-US" i="0">
                        <a:latin typeface="Cambria Math" panose="02040503050406030204" pitchFamily="18" charset="0"/>
                      </a:rPr>
                      <m:t>: </m:t>
                    </m:r>
                    <m:r>
                      <m:rPr>
                        <m:sty m:val="p"/>
                      </m:rPr>
                      <a:rPr lang="en-US" i="0">
                        <a:latin typeface="Cambria Math" panose="02040503050406030204" pitchFamily="18" charset="0"/>
                        <a:ea typeface="Cambria Math" panose="02040503050406030204" pitchFamily="18" charset="0"/>
                      </a:rPr>
                      <m:t>μ</m:t>
                    </m:r>
                    <m:r>
                      <a:rPr lang="en-US" i="0">
                        <a:latin typeface="Cambria Math" panose="02040503050406030204" pitchFamily="18" charset="0"/>
                        <a:ea typeface="Cambria Math" panose="02040503050406030204" pitchFamily="18" charset="0"/>
                      </a:rPr>
                      <m:t>=25</m:t>
                    </m:r>
                  </m:oMath>
                </a14:m>
                <a:endParaRPr lang="en-US" dirty="0">
                  <a:ea typeface="Cambria Math" panose="02040503050406030204" pitchFamily="18" charset="0"/>
                </a:endParaRPr>
              </a:p>
              <a:p>
                <a:pPr algn="ct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H</m:t>
                        </m:r>
                      </m:e>
                      <m:sub>
                        <m:r>
                          <m:rPr>
                            <m:sty m:val="p"/>
                          </m:rPr>
                          <a:rPr lang="en-US" i="0">
                            <a:latin typeface="Cambria Math" panose="02040503050406030204" pitchFamily="18" charset="0"/>
                          </a:rPr>
                          <m:t>A</m:t>
                        </m:r>
                      </m:sub>
                    </m:sSub>
                    <m:r>
                      <a:rPr lang="en-US" i="0">
                        <a:latin typeface="Cambria Math" panose="02040503050406030204" pitchFamily="18" charset="0"/>
                      </a:rPr>
                      <m:t>: </m:t>
                    </m:r>
                    <m:r>
                      <m:rPr>
                        <m:sty m:val="p"/>
                      </m:rPr>
                      <a:rPr lang="en-US" i="0">
                        <a:latin typeface="Cambria Math" panose="02040503050406030204" pitchFamily="18" charset="0"/>
                        <a:ea typeface="Cambria Math" panose="02040503050406030204" pitchFamily="18" charset="0"/>
                      </a:rPr>
                      <m:t>μ</m:t>
                    </m:r>
                    <m:r>
                      <a:rPr lang="en-US" b="0" i="0" smtClean="0">
                        <a:latin typeface="Cambria Math" panose="02040503050406030204" pitchFamily="18" charset="0"/>
                        <a:ea typeface="Cambria Math" panose="02040503050406030204" pitchFamily="18" charset="0"/>
                      </a:rPr>
                      <m:t>.&gt;25</m:t>
                    </m:r>
                  </m:oMath>
                </a14:m>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2"/>
                <a:stretch>
                  <a:fillRect/>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2. </a:t>
            </a:r>
            <a:r>
              <a:rPr lang="ru-RU" dirty="0"/>
              <a:t>Уровень загрязнения</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560" y="1436595"/>
            <a:ext cx="1119347" cy="1561659"/>
          </a:xfrm>
          <a:prstGeom prst="rect">
            <a:avLst/>
          </a:prstGeom>
        </p:spPr>
      </p:pic>
      <p:sp>
        <p:nvSpPr>
          <p:cNvPr id="8" name="Cloud Callout 7"/>
          <p:cNvSpPr/>
          <p:nvPr/>
        </p:nvSpPr>
        <p:spPr>
          <a:xfrm>
            <a:off x="2050190" y="1804973"/>
            <a:ext cx="1603947" cy="824905"/>
          </a:xfrm>
          <a:prstGeom prst="cloudCallout">
            <a:avLst>
              <a:gd name="adj1" fmla="val -75182"/>
              <a:gd name="adj2" fmla="val -405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Мю-мю!</a:t>
            </a:r>
          </a:p>
        </p:txBody>
      </p:sp>
    </p:spTree>
    <p:extLst>
      <p:ext uri="{BB962C8B-B14F-4D97-AF65-F5344CB8AC3E}">
        <p14:creationId xmlns:p14="http://schemas.microsoft.com/office/powerpoint/2010/main" val="58852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209365"/>
                <a:ext cx="5483852" cy="5359657"/>
              </a:xfrm>
            </p:spPr>
            <p:txBody>
              <a:bodyPr/>
              <a:lstStyle/>
              <a:p>
                <a:pPr marL="0" indent="0">
                  <a:buNone/>
                </a:pPr>
                <a:r>
                  <a:rPr lang="ru-RU" dirty="0"/>
                  <a:t>Шаг 1. </a:t>
                </a:r>
                <a14:m>
                  <m:oMath xmlns:m="http://schemas.openxmlformats.org/officeDocument/2006/math">
                    <m:r>
                      <a:rPr lang="ru-RU" b="0"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ru-RU" b="0" i="0" smtClean="0">
                            <a:latin typeface="Cambria Math" panose="02040503050406030204" pitchFamily="18" charset="0"/>
                          </a:rPr>
                          <m:t>0</m:t>
                        </m:r>
                      </m:sub>
                    </m:sSub>
                    <m:r>
                      <a:rPr lang="en-US">
                        <a:latin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μ</m:t>
                    </m:r>
                    <m:r>
                      <a:rPr lang="en-US">
                        <a:latin typeface="Cambria Math" panose="02040503050406030204" pitchFamily="18" charset="0"/>
                        <a:ea typeface="Cambria Math" panose="02040503050406030204" pitchFamily="18" charset="0"/>
                      </a:rPr>
                      <m:t>=25</m:t>
                    </m:r>
                  </m:oMath>
                </a14:m>
                <a:endParaRPr lang="en-US" dirty="0">
                  <a:latin typeface="Cambria Math" panose="02040503050406030204" pitchFamily="18" charset="0"/>
                  <a:ea typeface="Cambria Math" panose="02040503050406030204" pitchFamily="18" charset="0"/>
                </a:endParaRPr>
              </a:p>
              <a:p>
                <a:pPr marL="0" indent="0">
                  <a:buNone/>
                </a:pPr>
                <a:r>
                  <a:rPr lang="ru-RU"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A</m:t>
                        </m:r>
                      </m:sub>
                    </m:sSub>
                    <m:r>
                      <a:rPr lang="en-US">
                        <a:latin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μ</m:t>
                    </m:r>
                    <m:r>
                      <a:rPr lang="en-US">
                        <a:latin typeface="Cambria Math" panose="02040503050406030204" pitchFamily="18" charset="0"/>
                        <a:ea typeface="Cambria Math" panose="02040503050406030204" pitchFamily="18" charset="0"/>
                      </a:rPr>
                      <m:t>&gt;25</m:t>
                    </m:r>
                  </m:oMath>
                </a14:m>
                <a:endParaRPr lang="en-US" dirty="0"/>
              </a:p>
              <a:p>
                <a:pPr marL="0" indent="0">
                  <a:buNone/>
                </a:pPr>
                <a:endParaRPr lang="ru-RU" sz="500" dirty="0"/>
              </a:p>
              <a:p>
                <a:pPr marL="0" indent="0">
                  <a:buNone/>
                </a:pPr>
                <a:r>
                  <a:rPr lang="ru-RU" dirty="0"/>
                  <a:t>Шаг 2. :</a:t>
                </a:r>
                <a:r>
                  <a:rPr lang="en-US" dirty="0"/>
                  <a:t> </a:t>
                </a:r>
                <a14:m>
                  <m:oMath xmlns:m="http://schemas.openxmlformats.org/officeDocument/2006/math">
                    <m:r>
                      <m:rPr>
                        <m:sty m:val="p"/>
                      </m:rPr>
                      <a:rPr lang="en-US">
                        <a:latin typeface="Cambria Math" panose="02040503050406030204" pitchFamily="18" charset="0"/>
                      </a:rPr>
                      <m:t>n</m:t>
                    </m:r>
                    <m:r>
                      <a:rPr lang="en-US">
                        <a:latin typeface="Cambria Math" panose="02040503050406030204" pitchFamily="18" charset="0"/>
                      </a:rPr>
                      <m:t>=20,  </m:t>
                    </m:r>
                    <m:acc>
                      <m:accPr>
                        <m:chr m:val="̅"/>
                        <m:ctrlPr>
                          <a:rPr lang="en-US" i="1">
                            <a:latin typeface="Cambria Math" panose="02040503050406030204" pitchFamily="18" charset="0"/>
                          </a:rPr>
                        </m:ctrlPr>
                      </m:accPr>
                      <m:e>
                        <m:r>
                          <m:rPr>
                            <m:sty m:val="p"/>
                          </m:rPr>
                          <a:rPr lang="en-US">
                            <a:latin typeface="Cambria Math" panose="02040503050406030204" pitchFamily="18" charset="0"/>
                          </a:rPr>
                          <m:t>X</m:t>
                        </m:r>
                      </m:e>
                    </m:acc>
                    <m:r>
                      <a:rPr lang="en-US">
                        <a:latin typeface="Cambria Math" panose="02040503050406030204" pitchFamily="18" charset="0"/>
                      </a:rPr>
                      <m:t>=37</m:t>
                    </m:r>
                    <m:r>
                      <a:rPr lang="en-US" b="0" i="0" smtClean="0">
                        <a:latin typeface="Cambria Math" panose="02040503050406030204" pitchFamily="18" charset="0"/>
                      </a:rPr>
                      <m:t>,  </m:t>
                    </m:r>
                    <m:r>
                      <a:rPr lang="ru-RU"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=14 </m:t>
                    </m:r>
                    <m:r>
                      <a:rPr lang="en-US" i="1">
                        <a:latin typeface="Cambria Math" panose="02040503050406030204" pitchFamily="18" charset="0"/>
                        <a:ea typeface="Cambria Math" panose="02040503050406030204" pitchFamily="18" charset="0"/>
                      </a:rPr>
                      <m:t>𝑝𝑝𝑚</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oMath>
                </a14:m>
                <a:endParaRPr lang="ru-RU" i="1" dirty="0">
                  <a:latin typeface="Cambria Math" panose="02040503050406030204" pitchFamily="18" charset="0"/>
                  <a:ea typeface="Cambria Math" panose="02040503050406030204" pitchFamily="18" charset="0"/>
                </a:endParaRPr>
              </a:p>
              <a:p>
                <a:pPr marL="0" indent="0">
                  <a:buNone/>
                </a:pPr>
                <a:r>
                  <a:rPr lang="ru-RU" b="0" dirty="0">
                    <a:ea typeface="Cambria Math" panose="02040503050406030204" pitchFamily="18" charset="0"/>
                  </a:rPr>
                  <a:t>	</a:t>
                </a:r>
                <a14:m>
                  <m:oMath xmlns:m="http://schemas.openxmlformats.org/officeDocument/2006/math">
                    <m:r>
                      <a:rPr lang="ru-RU" b="0" i="1" smtClean="0">
                        <a:latin typeface="Cambria Math" panose="02040503050406030204" pitchFamily="18" charset="0"/>
                        <a:ea typeface="Cambria Math" panose="02040503050406030204" pitchFamily="18" charset="0"/>
                      </a:rPr>
                      <m:t> </m:t>
                    </m:r>
                    <m:acc>
                      <m:accPr>
                        <m:chr m:val="̅"/>
                        <m:ctrlPr>
                          <a:rPr lang="ru-RU" i="1">
                            <a:latin typeface="Cambria Math" panose="02040503050406030204" pitchFamily="18" charset="0"/>
                          </a:rPr>
                        </m:ctrlPr>
                      </m:accPr>
                      <m:e>
                        <m:r>
                          <m:rPr>
                            <m:sty m:val="p"/>
                          </m:rPr>
                          <a:rPr lang="en-US">
                            <a:latin typeface="Cambria Math" panose="02040503050406030204" pitchFamily="18" charset="0"/>
                          </a:rPr>
                          <m:t>X</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𝜎</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e>
                    </m:d>
                  </m:oMath>
                </a14:m>
                <a:endParaRPr lang="en-US" i="1" dirty="0"/>
              </a:p>
              <a:p>
                <a:pPr marL="0" indent="0">
                  <a:buNone/>
                </a:pPr>
                <a:endParaRPr lang="ru-RU" sz="500" i="1" dirty="0"/>
              </a:p>
              <a:p>
                <a:pPr marL="0" indent="0">
                  <a:buNone/>
                </a:pPr>
                <a:r>
                  <a:rPr lang="ru-RU" dirty="0"/>
                  <a:t>Шаг 3. По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ru-RU">
                            <a:latin typeface="Cambria Math" panose="02040503050406030204" pitchFamily="18" charset="0"/>
                          </a:rPr>
                          <m:t>0</m:t>
                        </m:r>
                      </m:sub>
                    </m:sSub>
                    <m:r>
                      <a:rPr lang="ru-RU" b="0" i="1" smtClean="0">
                        <a:latin typeface="Cambria Math" panose="02040503050406030204" pitchFamily="18" charset="0"/>
                      </a:rPr>
                      <m:t> </m:t>
                    </m:r>
                    <m:acc>
                      <m:accPr>
                        <m:chr m:val="̅"/>
                        <m:ctrlPr>
                          <a:rPr lang="ru-RU" i="1">
                            <a:latin typeface="Cambria Math" panose="02040503050406030204" pitchFamily="18" charset="0"/>
                          </a:rPr>
                        </m:ctrlPr>
                      </m:accPr>
                      <m:e>
                        <m:r>
                          <m:rPr>
                            <m:sty m:val="p"/>
                          </m:rPr>
                          <a:rPr lang="en-US">
                            <a:latin typeface="Cambria Math" panose="02040503050406030204" pitchFamily="18" charset="0"/>
                          </a:rPr>
                          <m:t>X</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(25,</m:t>
                    </m:r>
                    <m:f>
                      <m:fPr>
                        <m:ctrlPr>
                          <a:rPr lang="ru-RU" i="1">
                            <a:latin typeface="Cambria Math" panose="02040503050406030204" pitchFamily="18" charset="0"/>
                          </a:rPr>
                        </m:ctrlPr>
                      </m:fPr>
                      <m:num>
                        <m:r>
                          <a:rPr lang="ru-RU" b="0" i="1" smtClean="0">
                            <a:latin typeface="Cambria Math" panose="02040503050406030204" pitchFamily="18" charset="0"/>
                          </a:rPr>
                          <m:t>14</m:t>
                        </m:r>
                      </m:num>
                      <m:den>
                        <m:rad>
                          <m:radPr>
                            <m:degHide m:val="on"/>
                            <m:ctrlPr>
                              <a:rPr lang="ru-RU" i="1">
                                <a:latin typeface="Cambria Math" panose="02040503050406030204" pitchFamily="18" charset="0"/>
                              </a:rPr>
                            </m:ctrlPr>
                          </m:radPr>
                          <m:deg/>
                          <m:e>
                            <m:r>
                              <a:rPr lang="ru-RU" b="0" i="1" smtClean="0">
                                <a:latin typeface="Cambria Math" panose="02040503050406030204" pitchFamily="18" charset="0"/>
                              </a:rPr>
                              <m:t>20</m:t>
                            </m:r>
                          </m:e>
                        </m:rad>
                      </m:den>
                    </m:f>
                    <m:r>
                      <a:rPr lang="en-US" i="1">
                        <a:latin typeface="Cambria Math" panose="02040503050406030204" pitchFamily="18" charset="0"/>
                      </a:rPr>
                      <m:t>)</m:t>
                    </m:r>
                  </m:oMath>
                </a14:m>
                <a:endParaRPr lang="ru-RU" i="1" dirty="0"/>
              </a:p>
              <a:p>
                <a:pPr marL="0" indent="0">
                  <a:buNone/>
                </a:pPr>
                <a:endParaRPr lang="en-US" sz="500" i="1" dirty="0"/>
              </a:p>
              <a:p>
                <a:pPr marL="0" indent="0">
                  <a:buNone/>
                </a:pPr>
                <a:r>
                  <a:rPr lang="ru-RU" dirty="0"/>
                  <a:t>Шаг 4.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num>
                      <m:den>
                        <m:f>
                          <m:fPr>
                            <m:type m:val="skw"/>
                            <m:ctrlPr>
                              <a:rPr lang="ru-RU" i="1">
                                <a:latin typeface="Cambria Math" panose="02040503050406030204" pitchFamily="18" charset="0"/>
                              </a:rPr>
                            </m:ctrlPr>
                          </m:fPr>
                          <m:num>
                            <m:r>
                              <a:rPr lang="en-US" i="1">
                                <a:latin typeface="Cambria Math" panose="02040503050406030204" pitchFamily="18" charset="0"/>
                              </a:rPr>
                              <m:t>𝜎</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den>
                    </m:f>
                  </m:oMath>
                </a14:m>
                <a:r>
                  <a:rPr lang="en-US" dirty="0"/>
                  <a:t> = </a:t>
                </a:r>
                <a14:m>
                  <m:oMath xmlns:m="http://schemas.openxmlformats.org/officeDocument/2006/math">
                    <m:f>
                      <m:fPr>
                        <m:ctrlPr>
                          <a:rPr lang="ru-RU" i="1">
                            <a:latin typeface="Cambria Math" panose="02040503050406030204" pitchFamily="18" charset="0"/>
                          </a:rPr>
                        </m:ctrlPr>
                      </m:fPr>
                      <m:num>
                        <m:r>
                          <a:rPr lang="ru-RU" i="1">
                            <a:latin typeface="Cambria Math" panose="02040503050406030204" pitchFamily="18" charset="0"/>
                          </a:rPr>
                          <m:t>37</m:t>
                        </m:r>
                        <m:r>
                          <a:rPr lang="en-US" i="1">
                            <a:latin typeface="Cambria Math" panose="02040503050406030204" pitchFamily="18" charset="0"/>
                          </a:rPr>
                          <m:t>−</m:t>
                        </m:r>
                        <m:r>
                          <a:rPr lang="ru-RU" i="1">
                            <a:latin typeface="Cambria Math" panose="02040503050406030204" pitchFamily="18" charset="0"/>
                          </a:rPr>
                          <m:t>25</m:t>
                        </m:r>
                      </m:num>
                      <m:den>
                        <m:f>
                          <m:fPr>
                            <m:ctrlPr>
                              <a:rPr lang="ru-RU" i="1">
                                <a:latin typeface="Cambria Math" panose="02040503050406030204" pitchFamily="18" charset="0"/>
                              </a:rPr>
                            </m:ctrlPr>
                          </m:fPr>
                          <m:num>
                            <m:r>
                              <a:rPr lang="ru-RU" i="1">
                                <a:latin typeface="Cambria Math" panose="02040503050406030204" pitchFamily="18" charset="0"/>
                              </a:rPr>
                              <m:t>14</m:t>
                            </m:r>
                          </m:num>
                          <m:den>
                            <m:rad>
                              <m:radPr>
                                <m:degHide m:val="on"/>
                                <m:ctrlPr>
                                  <a:rPr lang="ru-RU" i="1">
                                    <a:latin typeface="Cambria Math" panose="02040503050406030204" pitchFamily="18" charset="0"/>
                                  </a:rPr>
                                </m:ctrlPr>
                              </m:radPr>
                              <m:deg/>
                              <m:e>
                                <m:r>
                                  <a:rPr lang="ru-RU" i="1">
                                    <a:latin typeface="Cambria Math" panose="02040503050406030204" pitchFamily="18" charset="0"/>
                                  </a:rPr>
                                  <m:t>2</m:t>
                                </m:r>
                                <m:r>
                                  <a:rPr lang="en-US" i="1">
                                    <a:latin typeface="Cambria Math" panose="02040503050406030204" pitchFamily="18" charset="0"/>
                                  </a:rPr>
                                  <m:t>0</m:t>
                                </m:r>
                              </m:e>
                            </m:rad>
                          </m:den>
                        </m:f>
                      </m:den>
                    </m:f>
                    <m:r>
                      <a:rPr lang="en-US" i="1">
                        <a:latin typeface="Cambria Math" panose="02040503050406030204" pitchFamily="18" charset="0"/>
                      </a:rPr>
                      <m:t>=3.83</m:t>
                    </m:r>
                  </m:oMath>
                </a14:m>
                <a:endParaRPr lang="ru-RU" i="1" dirty="0">
                  <a:latin typeface="Cambria Math" panose="02040503050406030204" pitchFamily="18" charset="0"/>
                </a:endParaRPr>
              </a:p>
              <a:p>
                <a:pPr marL="0" indent="0" algn="just">
                  <a:buNone/>
                </a:pPr>
                <a:r>
                  <a:rPr lang="ru-RU" dirty="0"/>
                  <a:t>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a:latin typeface="Cambria Math" panose="02040503050406030204" pitchFamily="18" charset="0"/>
                      </a:rPr>
                      <m:t>=</m:t>
                    </m:r>
                    <m:r>
                      <m:rPr>
                        <m:sty m:val="p"/>
                      </m:rPr>
                      <a:rPr lang="en-US">
                        <a:latin typeface="Cambria Math" panose="02040503050406030204" pitchFamily="18" charset="0"/>
                      </a:rPr>
                      <m:t>P</m:t>
                    </m:r>
                    <m:d>
                      <m:dPr>
                        <m:ctrlPr>
                          <a:rPr lang="en-US" i="1">
                            <a:latin typeface="Cambria Math" panose="02040503050406030204" pitchFamily="18" charset="0"/>
                          </a:rPr>
                        </m:ctrlPr>
                      </m:dPr>
                      <m:e>
                        <m:acc>
                          <m:accPr>
                            <m:chr m:val="̅"/>
                            <m:ctrlPr>
                              <a:rPr lang="ru-RU" i="1">
                                <a:latin typeface="Cambria Math" panose="02040503050406030204" pitchFamily="18" charset="0"/>
                              </a:rPr>
                            </m:ctrlPr>
                          </m:accPr>
                          <m:e>
                            <m:r>
                              <m:rPr>
                                <m:sty m:val="p"/>
                              </m:rPr>
                              <a:rPr lang="en-US">
                                <a:latin typeface="Cambria Math" panose="02040503050406030204" pitchFamily="18" charset="0"/>
                              </a:rPr>
                              <m:t>X</m:t>
                            </m:r>
                          </m:e>
                        </m:acc>
                        <m:r>
                          <a:rPr lang="en-US" i="1">
                            <a:latin typeface="Cambria Math" panose="02040503050406030204" pitchFamily="18" charset="0"/>
                            <a:ea typeface="Cambria Math" panose="02040503050406030204" pitchFamily="18" charset="0"/>
                          </a:rPr>
                          <m:t>≥37</m:t>
                        </m:r>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m:t>
                    </m:r>
                  </m:oMath>
                </a14:m>
                <a:endParaRPr lang="en-US" i="1" dirty="0">
                  <a:latin typeface="Cambria Math" panose="02040503050406030204" pitchFamily="18" charset="0"/>
                  <a:ea typeface="Cambria Math" panose="02040503050406030204" pitchFamily="18" charset="0"/>
                </a:endParaRPr>
              </a:p>
              <a:p>
                <a:pPr marL="0" indent="0" algn="just">
                  <a:buNone/>
                </a:pPr>
                <a:r>
                  <a:rPr lang="en-US"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≥3.83</m:t>
                        </m:r>
                      </m:e>
                    </m:d>
                    <m:r>
                      <a:rPr lang="en-US" i="1">
                        <a:latin typeface="Cambria Math" panose="02040503050406030204" pitchFamily="18" charset="0"/>
                        <a:ea typeface="Cambria Math" panose="02040503050406030204" pitchFamily="18" charset="0"/>
                      </a:rPr>
                      <m:t>=0.000064</m:t>
                    </m:r>
                  </m:oMath>
                </a14:m>
                <a:endParaRPr lang="en-US" dirty="0"/>
              </a:p>
              <a:p>
                <a:pPr marL="0" indent="0">
                  <a:buNone/>
                </a:pPr>
                <a:endParaRPr lang="ru-RU" sz="500" dirty="0"/>
              </a:p>
              <a:p>
                <a:pPr marL="0" indent="0">
                  <a:buNone/>
                </a:pPr>
                <a:r>
                  <a:rPr lang="ru-RU" dirty="0"/>
                  <a:t>Шаг 5.</a:t>
                </a:r>
                <a:r>
                  <a:rPr lang="en-US" dirty="0"/>
                  <a:t>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a:latin typeface="Cambria Math" panose="02040503050406030204" pitchFamily="18" charset="0"/>
                      </a:rPr>
                      <m:t>=</m:t>
                    </m:r>
                    <m:r>
                      <a:rPr lang="en-US" i="1">
                        <a:latin typeface="Cambria Math" panose="02040503050406030204" pitchFamily="18" charset="0"/>
                      </a:rPr>
                      <m:t>0.000064&lt;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=0.05</m:t>
                    </m:r>
                  </m:oMath>
                </a14:m>
                <a:endParaRPr lang="en-US" i="1" dirty="0">
                  <a:latin typeface="Cambria Math" panose="02040503050406030204" pitchFamily="18" charset="0"/>
                  <a:ea typeface="Cambria Math" panose="02040503050406030204" pitchFamily="18" charset="0"/>
                </a:endParaRPr>
              </a:p>
              <a:p>
                <a:pPr marL="0" indent="0">
                  <a:buNone/>
                </a:pPr>
                <a:endParaRPr lang="ru-RU" sz="500" dirty="0"/>
              </a:p>
              <a:p>
                <a:pPr marL="0" indent="0">
                  <a:buNone/>
                </a:pPr>
                <a:r>
                  <a:rPr lang="ru-RU" dirty="0"/>
                  <a:t>Таким образом, мы отвергли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H</m:t>
                        </m:r>
                      </m:e>
                      <m:sub>
                        <m:r>
                          <a:rPr lang="en-US" b="0" i="1" smtClean="0">
                            <a:latin typeface="Cambria Math" panose="02040503050406030204" pitchFamily="18" charset="0"/>
                          </a:rPr>
                          <m:t>0</m:t>
                        </m:r>
                      </m:sub>
                    </m:sSub>
                  </m:oMath>
                </a14:m>
                <a:r>
                  <a:rPr lang="en-US" dirty="0"/>
                  <a:t> </a:t>
                </a:r>
                <a:r>
                  <a:rPr lang="ru-RU" dirty="0"/>
                  <a:t>в пользу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A</m:t>
                        </m:r>
                      </m:sub>
                    </m:sSub>
                  </m:oMath>
                </a14:m>
                <a:r>
                  <a:rPr lang="en-US" dirty="0"/>
                  <a:t> </a:t>
                </a:r>
                <a:endParaRPr lang="ru-RU" dirty="0"/>
              </a:p>
              <a:p>
                <a:pPr marL="0" indent="0">
                  <a:buNone/>
                </a:pPr>
                <a:endParaRPr lang="ru-RU" dirty="0"/>
              </a:p>
              <a:p>
                <a:pPr marL="0" indent="0">
                  <a:buNone/>
                </a:pPr>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209365"/>
                <a:ext cx="5483852" cy="5359657"/>
              </a:xfrm>
              <a:blipFill>
                <a:blip r:embed="rId3"/>
                <a:stretch>
                  <a:fillRect l="-1224" t="-1023" b="-4432"/>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2. </a:t>
            </a:r>
            <a:r>
              <a:rPr lang="ru-RU" dirty="0"/>
              <a:t>Уровень загрязнения</a:t>
            </a:r>
          </a:p>
        </p:txBody>
      </p:sp>
    </p:spTree>
    <p:extLst>
      <p:ext uri="{BB962C8B-B14F-4D97-AF65-F5344CB8AC3E}">
        <p14:creationId xmlns:p14="http://schemas.microsoft.com/office/powerpoint/2010/main" val="344718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pPr marL="0" indent="0">
              <a:buNone/>
            </a:pPr>
            <a:r>
              <a:rPr lang="ru-RU" i="1" dirty="0"/>
              <a:t>На доске</a:t>
            </a:r>
          </a:p>
          <a:p>
            <a:pPr marL="0" indent="0">
              <a:buNone/>
            </a:pPr>
            <a:endParaRPr lang="ru-RU" dirty="0"/>
          </a:p>
        </p:txBody>
      </p:sp>
      <p:pic>
        <p:nvPicPr>
          <p:cNvPr id="4" name="Picture 3"/>
          <p:cNvPicPr>
            <a:picLocks noChangeAspect="1"/>
          </p:cNvPicPr>
          <p:nvPr/>
        </p:nvPicPr>
        <p:blipFill rotWithShape="1">
          <a:blip r:embed="rId2"/>
          <a:srcRect l="4843" t="7137" r="6425" b="11020"/>
          <a:stretch/>
        </p:blipFill>
        <p:spPr>
          <a:xfrm>
            <a:off x="873576" y="2578099"/>
            <a:ext cx="6013791" cy="2882901"/>
          </a:xfrm>
          <a:prstGeom prst="rect">
            <a:avLst/>
          </a:prstGeom>
        </p:spPr>
      </p:pic>
      <p:sp>
        <p:nvSpPr>
          <p:cNvPr id="3" name="Текст 2"/>
          <p:cNvSpPr>
            <a:spLocks noGrp="1"/>
          </p:cNvSpPr>
          <p:nvPr>
            <p:ph type="body" sz="quarter" idx="14"/>
          </p:nvPr>
        </p:nvSpPr>
        <p:spPr/>
        <p:txBody>
          <a:bodyPr/>
          <a:lstStyle/>
          <a:p>
            <a:r>
              <a:rPr lang="ru-RU" dirty="0"/>
              <a:t>Пример</a:t>
            </a:r>
            <a:r>
              <a:rPr lang="en-US" dirty="0"/>
              <a:t> 2. </a:t>
            </a:r>
            <a:r>
              <a:rPr lang="ru-RU" dirty="0"/>
              <a:t>Уровень загрязнения</a:t>
            </a:r>
          </a:p>
        </p:txBody>
      </p:sp>
    </p:spTree>
    <p:extLst>
      <p:ext uri="{BB962C8B-B14F-4D97-AF65-F5344CB8AC3E}">
        <p14:creationId xmlns:p14="http://schemas.microsoft.com/office/powerpoint/2010/main" val="167525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buNone/>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𝜇</m:t>
                      </m:r>
                      <m:r>
                        <a:rPr lang="ru-RU" i="1" smtClean="0">
                          <a:latin typeface="Cambria Math" panose="02040503050406030204" pitchFamily="18" charset="0"/>
                          <a:ea typeface="Cambria Math" panose="02040503050406030204" pitchFamily="18" charset="0"/>
                        </a:rPr>
                        <m:t>=</m:t>
                      </m:r>
                      <m:r>
                        <m:rPr>
                          <m:nor/>
                        </m:rPr>
                        <a:rPr lang="ru-RU" b="0" i="0" dirty="0" smtClean="0"/>
                        <m:t>12 л</m:t>
                      </m:r>
                      <m:r>
                        <a:rPr lang="ru-RU" i="1">
                          <a:latin typeface="Cambria Math" panose="02040503050406030204" pitchFamily="18" charset="0"/>
                          <a:ea typeface="Cambria Math" panose="02040503050406030204" pitchFamily="18" charset="0"/>
                        </a:rPr>
                        <m:t>?</m:t>
                      </m:r>
                    </m:oMath>
                  </m:oMathPara>
                </a14:m>
                <a:endParaRPr lang="ru-RU" i="1" dirty="0">
                  <a:ea typeface="Cambria Math" panose="02040503050406030204" pitchFamily="18" charset="0"/>
                </a:endParaRPr>
              </a:p>
              <a:p>
                <a:endParaRPr lang="ru-RU" dirty="0"/>
              </a:p>
              <a:p>
                <a:endParaRPr lang="ru-RU" dirty="0"/>
              </a:p>
              <a:p>
                <a:endParaRPr lang="ru-RU" dirty="0"/>
              </a:p>
              <a:p>
                <a:endParaRPr lang="ru-RU" dirty="0"/>
              </a:p>
              <a:p>
                <a:pPr marL="0" indent="0" algn="ctr">
                  <a:spcBef>
                    <a:spcPts val="0"/>
                  </a:spcBef>
                  <a:spcAft>
                    <a:spcPts val="600"/>
                  </a:spcAft>
                  <a:buNone/>
                </a:pPr>
                <a:r>
                  <a:rPr lang="en-US" dirty="0"/>
                  <a:t>X – </a:t>
                </a:r>
                <a:r>
                  <a:rPr lang="ru-RU" dirty="0"/>
                  <a:t>суточный удой молока с коровы</a:t>
                </a:r>
              </a:p>
              <a:p>
                <a:pPr marL="0" indent="0" algn="ctr">
                  <a:spcBef>
                    <a:spcPts val="0"/>
                  </a:spcBef>
                  <a:spcAft>
                    <a:spcPts val="600"/>
                  </a:spcAft>
                  <a:buNone/>
                </a:pPr>
                <a14:m>
                  <m:oMath xmlns:m="http://schemas.openxmlformats.org/officeDocument/2006/math">
                    <m:r>
                      <m:rPr>
                        <m:sty m:val="p"/>
                      </m:rPr>
                      <a:rPr lang="ru-RU" i="0">
                        <a:latin typeface="Cambria Math" panose="02040503050406030204" pitchFamily="18" charset="0"/>
                        <a:ea typeface="Cambria Math" panose="02040503050406030204" pitchFamily="18" charset="0"/>
                      </a:rPr>
                      <m:t>σ</m:t>
                    </m:r>
                    <m:r>
                      <a:rPr lang="en-US" i="0">
                        <a:latin typeface="Cambria Math" panose="02040503050406030204" pitchFamily="18" charset="0"/>
                        <a:ea typeface="Cambria Math" panose="02040503050406030204" pitchFamily="18" charset="0"/>
                      </a:rPr>
                      <m:t>=</m:t>
                    </m:r>
                    <m:r>
                      <a:rPr lang="ru-RU" i="0">
                        <a:latin typeface="Cambria Math" panose="02040503050406030204" pitchFamily="18" charset="0"/>
                        <a:ea typeface="Cambria Math" panose="02040503050406030204" pitchFamily="18" charset="0"/>
                      </a:rPr>
                      <m:t>5</m:t>
                    </m:r>
                    <m:r>
                      <a:rPr lang="en-US" i="0">
                        <a:latin typeface="Cambria Math" panose="02040503050406030204" pitchFamily="18" charset="0"/>
                        <a:ea typeface="Cambria Math" panose="02040503050406030204" pitchFamily="18" charset="0"/>
                      </a:rPr>
                      <m:t> </m:t>
                    </m:r>
                    <m:r>
                      <a:rPr lang="ru-RU" i="0">
                        <a:latin typeface="Cambria Math" panose="02040503050406030204" pitchFamily="18" charset="0"/>
                        <a:ea typeface="Cambria Math" panose="02040503050406030204" pitchFamily="18" charset="0"/>
                      </a:rPr>
                      <m:t>л</m:t>
                    </m:r>
                    <m:r>
                      <a:rPr lang="en-US" i="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m:rPr>
                        <m:sty m:val="p"/>
                      </m:rPr>
                      <a:rPr lang="en-US" i="0">
                        <a:latin typeface="Cambria Math" panose="02040503050406030204" pitchFamily="18" charset="0"/>
                        <a:ea typeface="Cambria Math" panose="02040503050406030204" pitchFamily="18" charset="0"/>
                      </a:rPr>
                      <m:t>X</m:t>
                    </m:r>
                    <m:r>
                      <a:rPr lang="en-US" i="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N</m:t>
                    </m:r>
                  </m:oMath>
                </a14:m>
                <a:endParaRPr lang="en-US" dirty="0"/>
              </a:p>
              <a:p>
                <a:pPr marL="0" indent="0" algn="ctr">
                  <a:spcBef>
                    <a:spcPts val="0"/>
                  </a:spcBef>
                  <a:spcAft>
                    <a:spcPts val="600"/>
                  </a:spcAft>
                  <a:buNone/>
                </a:pPr>
                <a:r>
                  <a:rPr lang="ru-RU" dirty="0"/>
                  <a:t>Выборка:</a:t>
                </a:r>
                <a:r>
                  <a:rPr lang="en-US" dirty="0"/>
                  <a:t>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=25,  </m:t>
                    </m:r>
                    <m:acc>
                      <m:accPr>
                        <m:chr m:val="̅"/>
                        <m:ctrlPr>
                          <a:rPr lang="en-US" i="1">
                            <a:latin typeface="Cambria Math" panose="02040503050406030204" pitchFamily="18" charset="0"/>
                          </a:rPr>
                        </m:ctrlPr>
                      </m:accPr>
                      <m:e>
                        <m:r>
                          <m:rPr>
                            <m:sty m:val="p"/>
                          </m:rPr>
                          <a:rPr lang="en-US" i="0">
                            <a:latin typeface="Cambria Math" panose="02040503050406030204" pitchFamily="18" charset="0"/>
                          </a:rPr>
                          <m:t>X</m:t>
                        </m:r>
                      </m:e>
                    </m:acc>
                    <m:r>
                      <a:rPr lang="en-US" i="0">
                        <a:latin typeface="Cambria Math" panose="02040503050406030204" pitchFamily="18" charset="0"/>
                      </a:rPr>
                      <m:t>=</m:t>
                    </m:r>
                    <m:r>
                      <a:rPr lang="ru-RU" b="0" i="0" smtClean="0">
                        <a:latin typeface="Cambria Math" panose="02040503050406030204" pitchFamily="18" charset="0"/>
                      </a:rPr>
                      <m:t>10.8 л</m:t>
                    </m:r>
                  </m:oMath>
                </a14:m>
                <a:endParaRPr lang="en-US" dirty="0"/>
              </a:p>
              <a:p>
                <a:endParaRPr lang="en-US" dirty="0"/>
              </a:p>
              <a:p>
                <a:endParaRPr lang="ru-RU" dirty="0"/>
              </a:p>
              <a:p>
                <a:pPr algn="ct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ru-RU">
                            <a:latin typeface="Cambria Math" panose="02040503050406030204" pitchFamily="18" charset="0"/>
                          </a:rPr>
                          <m:t>0</m:t>
                        </m:r>
                      </m:sub>
                    </m:sSub>
                    <m:r>
                      <a:rPr lang="en-US">
                        <a:latin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μ</m:t>
                    </m:r>
                    <m:r>
                      <a:rPr lang="en-US">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12</a:t>
                </a:r>
              </a:p>
              <a:p>
                <a:pPr algn="ct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A</m:t>
                        </m:r>
                      </m:sub>
                    </m:sSub>
                    <m:r>
                      <a:rPr lang="en-US">
                        <a:latin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μ</m:t>
                    </m:r>
                    <m:r>
                      <a:rPr lang="en-US" i="1">
                        <a:latin typeface="Cambria Math" panose="02040503050406030204" pitchFamily="18" charset="0"/>
                        <a:ea typeface="Cambria Math" panose="02040503050406030204" pitchFamily="18" charset="0"/>
                      </a:rPr>
                      <m:t>≠12</m:t>
                    </m:r>
                  </m:oMath>
                </a14:m>
                <a:endParaRPr lang="en-US" dirty="0"/>
              </a:p>
              <a:p>
                <a:pPr algn="ct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3"/>
                <a:stretch>
                  <a:fillRect/>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3. </a:t>
            </a:r>
            <a:r>
              <a:rPr lang="ru-RU" dirty="0"/>
              <a:t>Удой молока</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0955" y="1407060"/>
            <a:ext cx="1665060" cy="1408165"/>
          </a:xfrm>
          <a:prstGeom prst="rect">
            <a:avLst/>
          </a:prstGeom>
        </p:spPr>
      </p:pic>
      <p:sp>
        <p:nvSpPr>
          <p:cNvPr id="6" name="Cloud Callout 5"/>
          <p:cNvSpPr/>
          <p:nvPr/>
        </p:nvSpPr>
        <p:spPr>
          <a:xfrm>
            <a:off x="2456015" y="1788952"/>
            <a:ext cx="1603947" cy="824905"/>
          </a:xfrm>
          <a:prstGeom prst="cloudCallout">
            <a:avLst>
              <a:gd name="adj1" fmla="val -54621"/>
              <a:gd name="adj2" fmla="val -3330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Мю!</a:t>
            </a:r>
          </a:p>
        </p:txBody>
      </p:sp>
    </p:spTree>
    <p:extLst>
      <p:ext uri="{BB962C8B-B14F-4D97-AF65-F5344CB8AC3E}">
        <p14:creationId xmlns:p14="http://schemas.microsoft.com/office/powerpoint/2010/main" val="66463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107765"/>
                <a:ext cx="5483852" cy="5610535"/>
              </a:xfrm>
            </p:spPr>
            <p:txBody>
              <a:bodyPr/>
              <a:lstStyle/>
              <a:p>
                <a:pPr marL="0" indent="0">
                  <a:buNone/>
                </a:pPr>
                <a:r>
                  <a:rPr lang="ru-RU" dirty="0"/>
                  <a:t>Шаг 1. </a:t>
                </a: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H</m:t>
                        </m:r>
                      </m:e>
                      <m:sub>
                        <m:r>
                          <a:rPr lang="ru-RU" i="0">
                            <a:latin typeface="Cambria Math" panose="02040503050406030204" pitchFamily="18" charset="0"/>
                          </a:rPr>
                          <m:t>0</m:t>
                        </m:r>
                      </m:sub>
                    </m:sSub>
                    <m:r>
                      <a:rPr lang="en-US" i="0">
                        <a:latin typeface="Cambria Math" panose="02040503050406030204" pitchFamily="18" charset="0"/>
                      </a:rPr>
                      <m:t>: </m:t>
                    </m:r>
                    <m:r>
                      <m:rPr>
                        <m:sty m:val="p"/>
                      </m:rPr>
                      <a:rPr lang="en-US" i="0">
                        <a:latin typeface="Cambria Math" panose="02040503050406030204" pitchFamily="18" charset="0"/>
                        <a:ea typeface="Cambria Math" panose="02040503050406030204" pitchFamily="18" charset="0"/>
                      </a:rPr>
                      <m:t>μ</m:t>
                    </m:r>
                    <m:r>
                      <a:rPr lang="en-US" i="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12</a:t>
                </a:r>
              </a:p>
              <a:p>
                <a:pPr marL="0" indent="0">
                  <a:buNone/>
                </a:pPr>
                <a:r>
                  <a:rPr lang="en-US"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H</m:t>
                        </m:r>
                      </m:e>
                      <m:sub>
                        <m:r>
                          <m:rPr>
                            <m:sty m:val="p"/>
                          </m:rPr>
                          <a:rPr lang="en-US" i="0">
                            <a:latin typeface="Cambria Math" panose="02040503050406030204" pitchFamily="18" charset="0"/>
                          </a:rPr>
                          <m:t>A</m:t>
                        </m:r>
                      </m:sub>
                    </m:sSub>
                    <m:r>
                      <a:rPr lang="en-US" i="0">
                        <a:latin typeface="Cambria Math" panose="02040503050406030204" pitchFamily="18" charset="0"/>
                      </a:rPr>
                      <m:t>: </m:t>
                    </m:r>
                    <m:r>
                      <m:rPr>
                        <m:sty m:val="p"/>
                      </m:rPr>
                      <a:rPr lang="en-US" i="0">
                        <a:latin typeface="Cambria Math" panose="02040503050406030204" pitchFamily="18" charset="0"/>
                        <a:ea typeface="Cambria Math" panose="02040503050406030204" pitchFamily="18" charset="0"/>
                      </a:rPr>
                      <m:t>μ</m:t>
                    </m:r>
                    <m:r>
                      <a:rPr lang="en-US" i="0">
                        <a:latin typeface="Cambria Math" panose="02040503050406030204" pitchFamily="18" charset="0"/>
                        <a:ea typeface="Cambria Math" panose="02040503050406030204" pitchFamily="18" charset="0"/>
                      </a:rPr>
                      <m:t>≠12</m:t>
                    </m:r>
                  </m:oMath>
                </a14:m>
                <a:endParaRPr lang="en-US" dirty="0"/>
              </a:p>
              <a:p>
                <a:pPr marL="0" indent="0">
                  <a:buNone/>
                </a:pPr>
                <a:endParaRPr lang="en-US" sz="500" dirty="0"/>
              </a:p>
              <a:p>
                <a:pPr marL="0" indent="0">
                  <a:buNone/>
                </a:pPr>
                <a:r>
                  <a:rPr lang="ru-RU" dirty="0"/>
                  <a:t>Шаг 2:</a:t>
                </a:r>
                <a:r>
                  <a:rPr lang="en-US" dirty="0"/>
                  <a:t>	</a:t>
                </a:r>
                <a14:m>
                  <m:oMath xmlns:m="http://schemas.openxmlformats.org/officeDocument/2006/math">
                    <m:r>
                      <m:rPr>
                        <m:sty m:val="p"/>
                      </m:rPr>
                      <a:rPr lang="en-US">
                        <a:latin typeface="Cambria Math" panose="02040503050406030204" pitchFamily="18" charset="0"/>
                      </a:rPr>
                      <m:t>n</m:t>
                    </m:r>
                    <m:r>
                      <a:rPr lang="en-US">
                        <a:latin typeface="Cambria Math" panose="02040503050406030204" pitchFamily="18" charset="0"/>
                      </a:rPr>
                      <m:t>=25,  </m:t>
                    </m:r>
                    <m:acc>
                      <m:accPr>
                        <m:chr m:val="̅"/>
                        <m:ctrlPr>
                          <a:rPr lang="en-US" i="1">
                            <a:latin typeface="Cambria Math" panose="02040503050406030204" pitchFamily="18" charset="0"/>
                          </a:rPr>
                        </m:ctrlPr>
                      </m:accPr>
                      <m:e>
                        <m:r>
                          <m:rPr>
                            <m:sty m:val="p"/>
                          </m:rPr>
                          <a:rPr lang="en-US">
                            <a:latin typeface="Cambria Math" panose="02040503050406030204" pitchFamily="18" charset="0"/>
                          </a:rPr>
                          <m:t>X</m:t>
                        </m:r>
                      </m:e>
                    </m:acc>
                    <m:r>
                      <a:rPr lang="en-US">
                        <a:latin typeface="Cambria Math" panose="02040503050406030204" pitchFamily="18" charset="0"/>
                      </a:rPr>
                      <m:t>=</m:t>
                    </m:r>
                    <m:r>
                      <a:rPr lang="ru-RU">
                        <a:latin typeface="Cambria Math" panose="02040503050406030204" pitchFamily="18" charset="0"/>
                      </a:rPr>
                      <m:t>10.8</m:t>
                    </m:r>
                    <m:r>
                      <a:rPr lang="en-US" b="0" i="0" smtClean="0">
                        <a:latin typeface="Cambria Math" panose="02040503050406030204" pitchFamily="18" charset="0"/>
                      </a:rPr>
                      <m:t>,</m:t>
                    </m:r>
                  </m:oMath>
                </a14:m>
                <a:r>
                  <a:rPr lang="en-US" dirty="0"/>
                  <a:t> </a:t>
                </a:r>
                <a14:m>
                  <m:oMath xmlns:m="http://schemas.openxmlformats.org/officeDocument/2006/math">
                    <m:r>
                      <m:rPr>
                        <m:sty m:val="p"/>
                      </m:rPr>
                      <a:rPr lang="ru-RU" i="0">
                        <a:latin typeface="Cambria Math" panose="02040503050406030204" pitchFamily="18" charset="0"/>
                        <a:ea typeface="Cambria Math" panose="02040503050406030204" pitchFamily="18" charset="0"/>
                      </a:rPr>
                      <m:t>σ</m:t>
                    </m:r>
                    <m:r>
                      <a:rPr lang="en-US" i="0">
                        <a:latin typeface="Cambria Math" panose="02040503050406030204" pitchFamily="18" charset="0"/>
                        <a:ea typeface="Cambria Math" panose="02040503050406030204" pitchFamily="18" charset="0"/>
                      </a:rPr>
                      <m:t>=</m:t>
                    </m:r>
                    <m:r>
                      <a:rPr lang="ru-RU" i="0">
                        <a:latin typeface="Cambria Math" panose="02040503050406030204" pitchFamily="18" charset="0"/>
                        <a:ea typeface="Cambria Math" panose="02040503050406030204" pitchFamily="18" charset="0"/>
                      </a:rPr>
                      <m:t>5</m:t>
                    </m:r>
                    <m:r>
                      <a:rPr lang="en-US" i="0">
                        <a:latin typeface="Cambria Math" panose="02040503050406030204" pitchFamily="18" charset="0"/>
                        <a:ea typeface="Cambria Math" panose="02040503050406030204" pitchFamily="18" charset="0"/>
                      </a:rPr>
                      <m:t>,  </m:t>
                    </m:r>
                    <m:r>
                      <m:rPr>
                        <m:sty m:val="p"/>
                      </m:rPr>
                      <a:rPr lang="en-US" i="0">
                        <a:latin typeface="Cambria Math" panose="02040503050406030204" pitchFamily="18" charset="0"/>
                        <a:ea typeface="Cambria Math" panose="02040503050406030204" pitchFamily="18" charset="0"/>
                      </a:rPr>
                      <m:t>X</m:t>
                    </m:r>
                    <m:r>
                      <a:rPr lang="en-US" i="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ea typeface="Cambria Math" panose="02040503050406030204" pitchFamily="18" charset="0"/>
                      </a:rPr>
                      <m:t>N</m:t>
                    </m:r>
                  </m:oMath>
                </a14:m>
                <a:endParaRPr lang="en-US" i="0" dirty="0">
                  <a:latin typeface="Cambria Math" panose="02040503050406030204" pitchFamily="18" charset="0"/>
                  <a:ea typeface="Cambria Math" panose="02040503050406030204" pitchFamily="18" charset="0"/>
                </a:endParaRPr>
              </a:p>
              <a:p>
                <a:pPr marL="0" indent="0">
                  <a:buNone/>
                </a:pPr>
                <a:r>
                  <a:rPr lang="en-US" dirty="0"/>
                  <a:t>	</a:t>
                </a:r>
                <a14:m>
                  <m:oMath xmlns:m="http://schemas.openxmlformats.org/officeDocument/2006/math">
                    <m:acc>
                      <m:accPr>
                        <m:chr m:val="̅"/>
                        <m:ctrlPr>
                          <a:rPr lang="ru-RU" i="1">
                            <a:latin typeface="Cambria Math" panose="02040503050406030204" pitchFamily="18" charset="0"/>
                          </a:rPr>
                        </m:ctrlPr>
                      </m:accPr>
                      <m:e>
                        <m:r>
                          <m:rPr>
                            <m:sty m:val="p"/>
                          </m:rPr>
                          <a:rPr lang="en-US" i="0">
                            <a:latin typeface="Cambria Math" panose="02040503050406030204" pitchFamily="18" charset="0"/>
                          </a:rPr>
                          <m:t>X</m:t>
                        </m:r>
                      </m:e>
                    </m:acc>
                    <m:r>
                      <a:rPr lang="en-US" i="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rPr>
                      <m:t>N</m:t>
                    </m:r>
                    <m:d>
                      <m:dPr>
                        <m:ctrlPr>
                          <a:rPr lang="en-US" i="1">
                            <a:latin typeface="Cambria Math" panose="02040503050406030204" pitchFamily="18" charset="0"/>
                          </a:rPr>
                        </m:ctrlPr>
                      </m:dPr>
                      <m:e>
                        <m:r>
                          <m:rPr>
                            <m:sty m:val="p"/>
                          </m:rPr>
                          <a:rPr lang="en-US" i="0">
                            <a:latin typeface="Cambria Math" panose="02040503050406030204" pitchFamily="18" charset="0"/>
                          </a:rPr>
                          <m:t>μ</m:t>
                        </m:r>
                        <m:r>
                          <a:rPr lang="en-US" i="0">
                            <a:latin typeface="Cambria Math" panose="02040503050406030204" pitchFamily="18" charset="0"/>
                          </a:rPr>
                          <m:t>,</m:t>
                        </m:r>
                        <m:f>
                          <m:fPr>
                            <m:ctrlPr>
                              <a:rPr lang="ru-RU" i="1">
                                <a:latin typeface="Cambria Math" panose="02040503050406030204" pitchFamily="18" charset="0"/>
                              </a:rPr>
                            </m:ctrlPr>
                          </m:fPr>
                          <m:num>
                            <m:r>
                              <m:rPr>
                                <m:sty m:val="p"/>
                              </m:rPr>
                              <a:rPr lang="en-US" i="0">
                                <a:latin typeface="Cambria Math" panose="02040503050406030204" pitchFamily="18" charset="0"/>
                              </a:rPr>
                              <m:t>σ</m:t>
                            </m:r>
                          </m:num>
                          <m:den>
                            <m:rad>
                              <m:radPr>
                                <m:degHide m:val="on"/>
                                <m:ctrlPr>
                                  <a:rPr lang="ru-RU" i="1">
                                    <a:latin typeface="Cambria Math" panose="02040503050406030204" pitchFamily="18" charset="0"/>
                                  </a:rPr>
                                </m:ctrlPr>
                              </m:radPr>
                              <m:deg/>
                              <m:e>
                                <m:r>
                                  <m:rPr>
                                    <m:sty m:val="p"/>
                                  </m:rPr>
                                  <a:rPr lang="en-US" i="0">
                                    <a:latin typeface="Cambria Math" panose="02040503050406030204" pitchFamily="18" charset="0"/>
                                  </a:rPr>
                                  <m:t>n</m:t>
                                </m:r>
                              </m:e>
                            </m:rad>
                          </m:den>
                        </m:f>
                      </m:e>
                    </m:d>
                  </m:oMath>
                </a14:m>
                <a:endParaRPr lang="ru-RU" dirty="0"/>
              </a:p>
              <a:p>
                <a:pPr marL="0" indent="0">
                  <a:buNone/>
                </a:pPr>
                <a:endParaRPr lang="ru-RU" sz="500" dirty="0"/>
              </a:p>
              <a:p>
                <a:pPr marL="0" indent="0">
                  <a:buNone/>
                </a:pPr>
                <a:r>
                  <a:rPr lang="ru-RU" dirty="0"/>
                  <a:t>Шаг 3.</a:t>
                </a:r>
                <a:r>
                  <a:rPr lang="en-US" dirty="0"/>
                  <a:t>	</a:t>
                </a:r>
                <a:r>
                  <a:rPr lang="ru-RU" dirty="0"/>
                  <a:t> По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ru-RU">
                            <a:latin typeface="Cambria Math" panose="02040503050406030204" pitchFamily="18" charset="0"/>
                          </a:rPr>
                          <m:t>0</m:t>
                        </m:r>
                      </m:sub>
                    </m:sSub>
                    <m:r>
                      <a:rPr lang="ru-RU" i="1">
                        <a:latin typeface="Cambria Math" panose="02040503050406030204" pitchFamily="18" charset="0"/>
                      </a:rPr>
                      <m:t> </m:t>
                    </m:r>
                    <m:acc>
                      <m:accPr>
                        <m:chr m:val="̅"/>
                        <m:ctrlPr>
                          <a:rPr lang="ru-RU" i="1">
                            <a:latin typeface="Cambria Math" panose="02040503050406030204" pitchFamily="18" charset="0"/>
                          </a:rPr>
                        </m:ctrlPr>
                      </m:accPr>
                      <m:e>
                        <m:r>
                          <m:rPr>
                            <m:sty m:val="p"/>
                          </m:rPr>
                          <a:rPr lang="en-US" i="0">
                            <a:latin typeface="Cambria Math" panose="02040503050406030204" pitchFamily="18" charset="0"/>
                          </a:rPr>
                          <m:t>X</m:t>
                        </m:r>
                      </m:e>
                    </m:acc>
                    <m:r>
                      <a:rPr lang="en-US" i="0">
                        <a:latin typeface="Cambria Math" panose="02040503050406030204" pitchFamily="18" charset="0"/>
                        <a:ea typeface="Cambria Math" panose="02040503050406030204" pitchFamily="18" charset="0"/>
                      </a:rPr>
                      <m:t>≈</m:t>
                    </m:r>
                    <m:r>
                      <m:rPr>
                        <m:sty m:val="p"/>
                      </m:rPr>
                      <a:rPr lang="en-US" i="0">
                        <a:latin typeface="Cambria Math" panose="02040503050406030204" pitchFamily="18" charset="0"/>
                      </a:rPr>
                      <m:t>N</m:t>
                    </m:r>
                    <m:r>
                      <a:rPr lang="en-US" i="0">
                        <a:latin typeface="Cambria Math" panose="02040503050406030204" pitchFamily="18" charset="0"/>
                      </a:rPr>
                      <m:t>(12,</m:t>
                    </m:r>
                    <m:f>
                      <m:fPr>
                        <m:ctrlPr>
                          <a:rPr lang="ru-RU" i="1">
                            <a:latin typeface="Cambria Math" panose="02040503050406030204" pitchFamily="18" charset="0"/>
                          </a:rPr>
                        </m:ctrlPr>
                      </m:fPr>
                      <m:num>
                        <m:r>
                          <a:rPr lang="ru-RU" b="0" i="0" smtClean="0">
                            <a:latin typeface="Cambria Math" panose="02040503050406030204" pitchFamily="18" charset="0"/>
                          </a:rPr>
                          <m:t>5</m:t>
                        </m:r>
                      </m:num>
                      <m:den>
                        <m:rad>
                          <m:radPr>
                            <m:degHide m:val="on"/>
                            <m:ctrlPr>
                              <a:rPr lang="ru-RU" i="1">
                                <a:latin typeface="Cambria Math" panose="02040503050406030204" pitchFamily="18" charset="0"/>
                              </a:rPr>
                            </m:ctrlPr>
                          </m:radPr>
                          <m:deg/>
                          <m:e>
                            <m:r>
                              <a:rPr lang="ru-RU" b="0" i="0" smtClean="0">
                                <a:latin typeface="Cambria Math" panose="02040503050406030204" pitchFamily="18" charset="0"/>
                              </a:rPr>
                              <m:t>25</m:t>
                            </m:r>
                          </m:e>
                        </m:rad>
                      </m:den>
                    </m:f>
                    <m:r>
                      <a:rPr lang="en-US" i="0">
                        <a:latin typeface="Cambria Math" panose="02040503050406030204" pitchFamily="18" charset="0"/>
                      </a:rPr>
                      <m:t>)</m:t>
                    </m:r>
                  </m:oMath>
                </a14:m>
                <a:endParaRPr lang="en-US" dirty="0"/>
              </a:p>
              <a:p>
                <a:pPr marL="0" indent="0">
                  <a:buNone/>
                </a:pPr>
                <a:endParaRPr lang="ru-RU" sz="500" dirty="0"/>
              </a:p>
              <a:p>
                <a:pPr marL="0" indent="0" algn="just">
                  <a:buNone/>
                </a:pPr>
                <a:r>
                  <a:rPr lang="ru-RU" dirty="0"/>
                  <a:t>Шаг 4.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m:rPr>
                                <m:sty m:val="p"/>
                              </m:rPr>
                              <a:rPr lang="en-US">
                                <a:latin typeface="Cambria Math" panose="02040503050406030204" pitchFamily="18" charset="0"/>
                              </a:rPr>
                              <m:t>x</m:t>
                            </m:r>
                          </m:e>
                        </m:acc>
                        <m:r>
                          <a:rPr lang="en-US">
                            <a:latin typeface="Cambria Math" panose="02040503050406030204" pitchFamily="18" charset="0"/>
                          </a:rPr>
                          <m:t>−</m:t>
                        </m:r>
                        <m:sSub>
                          <m:sSubPr>
                            <m:ctrlPr>
                              <a:rPr lang="ru-RU" i="1">
                                <a:latin typeface="Cambria Math" panose="02040503050406030204" pitchFamily="18" charset="0"/>
                              </a:rPr>
                            </m:ctrlPr>
                          </m:sSubPr>
                          <m:e>
                            <m:r>
                              <m:rPr>
                                <m:sty m:val="p"/>
                              </m:rPr>
                              <a:rPr lang="en-US">
                                <a:latin typeface="Cambria Math" panose="02040503050406030204" pitchFamily="18" charset="0"/>
                              </a:rPr>
                              <m:t>μ</m:t>
                            </m:r>
                          </m:e>
                          <m:sub>
                            <m:r>
                              <a:rPr lang="en-US">
                                <a:latin typeface="Cambria Math" panose="02040503050406030204" pitchFamily="18" charset="0"/>
                              </a:rPr>
                              <m:t>0</m:t>
                            </m:r>
                          </m:sub>
                        </m:sSub>
                      </m:num>
                      <m:den>
                        <m:f>
                          <m:fPr>
                            <m:type m:val="skw"/>
                            <m:ctrlPr>
                              <a:rPr lang="ru-RU" i="1">
                                <a:latin typeface="Cambria Math" panose="02040503050406030204" pitchFamily="18" charset="0"/>
                              </a:rPr>
                            </m:ctrlPr>
                          </m:fPr>
                          <m:num>
                            <m:r>
                              <m:rPr>
                                <m:sty m:val="p"/>
                              </m:rPr>
                              <a:rPr lang="en-US">
                                <a:latin typeface="Cambria Math" panose="02040503050406030204" pitchFamily="18" charset="0"/>
                              </a:rPr>
                              <m:t>σ</m:t>
                            </m:r>
                          </m:num>
                          <m:den>
                            <m:rad>
                              <m:radPr>
                                <m:degHide m:val="on"/>
                                <m:ctrlPr>
                                  <a:rPr lang="ru-RU" i="1">
                                    <a:latin typeface="Cambria Math" panose="02040503050406030204" pitchFamily="18" charset="0"/>
                                  </a:rPr>
                                </m:ctrlPr>
                              </m:radPr>
                              <m:deg/>
                              <m:e>
                                <m:r>
                                  <m:rPr>
                                    <m:sty m:val="p"/>
                                  </m:rPr>
                                  <a:rPr lang="en-US">
                                    <a:latin typeface="Cambria Math" panose="02040503050406030204" pitchFamily="18" charset="0"/>
                                  </a:rPr>
                                  <m:t>n</m:t>
                                </m:r>
                              </m:e>
                            </m:rad>
                          </m:den>
                        </m:f>
                      </m:den>
                    </m:f>
                  </m:oMath>
                </a14:m>
                <a:r>
                  <a:rPr lang="en-US" dirty="0"/>
                  <a:t> = </a:t>
                </a:r>
                <a14:m>
                  <m:oMath xmlns:m="http://schemas.openxmlformats.org/officeDocument/2006/math">
                    <m:f>
                      <m:fPr>
                        <m:ctrlPr>
                          <a:rPr lang="ru-RU" i="1">
                            <a:latin typeface="Cambria Math" panose="02040503050406030204" pitchFamily="18" charset="0"/>
                          </a:rPr>
                        </m:ctrlPr>
                      </m:fPr>
                      <m:num>
                        <m:r>
                          <a:rPr lang="ru-RU">
                            <a:latin typeface="Cambria Math" panose="02040503050406030204" pitchFamily="18" charset="0"/>
                          </a:rPr>
                          <m:t>10.8</m:t>
                        </m:r>
                        <m:r>
                          <a:rPr lang="en-US">
                            <a:latin typeface="Cambria Math" panose="02040503050406030204" pitchFamily="18" charset="0"/>
                          </a:rPr>
                          <m:t>−</m:t>
                        </m:r>
                        <m:r>
                          <a:rPr lang="ru-RU">
                            <a:latin typeface="Cambria Math" panose="02040503050406030204" pitchFamily="18" charset="0"/>
                          </a:rPr>
                          <m:t>12</m:t>
                        </m:r>
                      </m:num>
                      <m:den>
                        <m:f>
                          <m:fPr>
                            <m:ctrlPr>
                              <a:rPr lang="ru-RU" i="1">
                                <a:latin typeface="Cambria Math" panose="02040503050406030204" pitchFamily="18" charset="0"/>
                              </a:rPr>
                            </m:ctrlPr>
                          </m:fPr>
                          <m:num>
                            <m:r>
                              <a:rPr lang="ru-RU">
                                <a:latin typeface="Cambria Math" panose="02040503050406030204" pitchFamily="18" charset="0"/>
                              </a:rPr>
                              <m:t>5</m:t>
                            </m:r>
                          </m:num>
                          <m:den>
                            <m:rad>
                              <m:radPr>
                                <m:degHide m:val="on"/>
                                <m:ctrlPr>
                                  <a:rPr lang="ru-RU" i="1">
                                    <a:latin typeface="Cambria Math" panose="02040503050406030204" pitchFamily="18" charset="0"/>
                                  </a:rPr>
                                </m:ctrlPr>
                              </m:radPr>
                              <m:deg/>
                              <m:e>
                                <m:r>
                                  <a:rPr lang="ru-RU">
                                    <a:latin typeface="Cambria Math" panose="02040503050406030204" pitchFamily="18" charset="0"/>
                                  </a:rPr>
                                  <m:t>25</m:t>
                                </m:r>
                              </m:e>
                            </m:rad>
                          </m:den>
                        </m:f>
                      </m:den>
                    </m:f>
                    <m:r>
                      <a:rPr lang="en-US">
                        <a:latin typeface="Cambria Math" panose="02040503050406030204" pitchFamily="18" charset="0"/>
                      </a:rPr>
                      <m:t>=−1.2</m:t>
                    </m:r>
                  </m:oMath>
                </a14:m>
                <a:endParaRPr lang="ru-RU" dirty="0">
                  <a:latin typeface="Cambria Math" panose="02040503050406030204" pitchFamily="18" charset="0"/>
                </a:endParaRPr>
              </a:p>
              <a:p>
                <a:pPr marL="0" indent="0" algn="just">
                  <a:buNone/>
                  <a:tabLst>
                    <a:tab pos="177800" algn="l"/>
                  </a:tabLst>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a:latin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𝑍</m:t>
                              </m:r>
                            </m:e>
                          </m:d>
                          <m:r>
                            <a:rPr lang="en-US" i="1">
                              <a:latin typeface="Cambria Math" panose="02040503050406030204" pitchFamily="18" charset="0"/>
                              <a:ea typeface="Cambria Math" panose="02040503050406030204" pitchFamily="18" charset="0"/>
                            </a:rPr>
                            <m:t>≥1.2</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0" indent="0" algn="just">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≤−1.2</m:t>
                        </m:r>
                      </m:e>
                    </m:d>
                    <m:r>
                      <a:rPr lang="en-US" i="1">
                        <a:latin typeface="Cambria Math" panose="02040503050406030204" pitchFamily="18" charset="0"/>
                        <a:ea typeface="Cambria Math" panose="02040503050406030204" pitchFamily="18" charset="0"/>
                      </a:rPr>
                      <m:t>=2∙0.115=0.23</m:t>
                    </m:r>
                  </m:oMath>
                </a14:m>
                <a:endParaRPr lang="en-US" dirty="0"/>
              </a:p>
              <a:p>
                <a:pPr marL="0" indent="0">
                  <a:buNone/>
                </a:pPr>
                <a:endParaRPr lang="ru-RU" sz="500" dirty="0"/>
              </a:p>
              <a:p>
                <a:pPr marL="0" indent="0">
                  <a:buNone/>
                </a:pPr>
                <a:r>
                  <a:rPr lang="ru-RU" dirty="0"/>
                  <a:t>Шаг 5.</a:t>
                </a:r>
                <a:r>
                  <a:rPr lang="en-US" dirty="0"/>
                  <a:t>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23&gt;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=0.05</m:t>
                    </m:r>
                  </m:oMath>
                </a14:m>
                <a:endParaRPr lang="en-US" i="1" dirty="0">
                  <a:latin typeface="Cambria Math" panose="02040503050406030204" pitchFamily="18" charset="0"/>
                  <a:ea typeface="Cambria Math" panose="02040503050406030204" pitchFamily="18" charset="0"/>
                </a:endParaRPr>
              </a:p>
              <a:p>
                <a:pPr marL="0" indent="0">
                  <a:buNone/>
                </a:pPr>
                <a:endParaRPr lang="en-US" sz="500" dirty="0"/>
              </a:p>
              <a:p>
                <a:pPr marL="0" indent="0">
                  <a:buNone/>
                </a:pPr>
                <a:r>
                  <a:rPr lang="ru-RU" dirty="0"/>
                  <a:t>Таким образом, мы не отвергли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ru-RU">
                            <a:latin typeface="Cambria Math" panose="02040503050406030204" pitchFamily="18" charset="0"/>
                          </a:rPr>
                          <m:t>0</m:t>
                        </m:r>
                      </m:sub>
                    </m:sSub>
                  </m:oMath>
                </a14:m>
                <a:endParaRPr lang="ru-RU" dirty="0"/>
              </a:p>
              <a:p>
                <a:pPr marL="0" indent="0">
                  <a:buNone/>
                </a:pPr>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107765"/>
                <a:ext cx="5483852" cy="5610535"/>
              </a:xfrm>
              <a:blipFill>
                <a:blip r:embed="rId3"/>
                <a:stretch>
                  <a:fillRect l="-1224" t="-1196"/>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3. </a:t>
            </a:r>
            <a:r>
              <a:rPr lang="ru-RU" dirty="0"/>
              <a:t>Удой молока</a:t>
            </a:r>
          </a:p>
        </p:txBody>
      </p:sp>
    </p:spTree>
    <p:extLst>
      <p:ext uri="{BB962C8B-B14F-4D97-AF65-F5344CB8AC3E}">
        <p14:creationId xmlns:p14="http://schemas.microsoft.com/office/powerpoint/2010/main" val="414549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pPr marL="0" indent="0">
              <a:buNone/>
            </a:pPr>
            <a:r>
              <a:rPr lang="ru-RU" i="1" dirty="0"/>
              <a:t>На доске</a:t>
            </a:r>
          </a:p>
          <a:p>
            <a:pPr marL="0" indent="0">
              <a:buNone/>
            </a:pPr>
            <a:endParaRPr lang="ru-RU" dirty="0"/>
          </a:p>
        </p:txBody>
      </p:sp>
      <p:sp>
        <p:nvSpPr>
          <p:cNvPr id="3" name="Текст 2"/>
          <p:cNvSpPr>
            <a:spLocks noGrp="1"/>
          </p:cNvSpPr>
          <p:nvPr>
            <p:ph type="body" sz="quarter" idx="14"/>
          </p:nvPr>
        </p:nvSpPr>
        <p:spPr/>
        <p:txBody>
          <a:bodyPr/>
          <a:lstStyle/>
          <a:p>
            <a:r>
              <a:rPr lang="ru-RU" dirty="0"/>
              <a:t>Пример</a:t>
            </a:r>
            <a:r>
              <a:rPr lang="en-US" dirty="0"/>
              <a:t> 3. </a:t>
            </a:r>
            <a:r>
              <a:rPr lang="ru-RU" dirty="0"/>
              <a:t>Удой молока</a:t>
            </a:r>
          </a:p>
        </p:txBody>
      </p:sp>
      <p:pic>
        <p:nvPicPr>
          <p:cNvPr id="8" name="Рисунок 2" descr="3.bmp"/>
          <p:cNvPicPr/>
          <p:nvPr/>
        </p:nvPicPr>
        <p:blipFill>
          <a:blip r:embed="rId3"/>
          <a:stretch>
            <a:fillRect/>
          </a:stretch>
        </p:blipFill>
        <p:spPr>
          <a:xfrm>
            <a:off x="812800" y="2362200"/>
            <a:ext cx="5499099" cy="2971800"/>
          </a:xfrm>
          <a:prstGeom prst="rect">
            <a:avLst/>
          </a:prstGeom>
        </p:spPr>
      </p:pic>
    </p:spTree>
    <p:extLst>
      <p:ext uri="{BB962C8B-B14F-4D97-AF65-F5344CB8AC3E}">
        <p14:creationId xmlns:p14="http://schemas.microsoft.com/office/powerpoint/2010/main" val="384102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292100" y="1191724"/>
                <a:ext cx="3091689" cy="733733"/>
              </a:xfrm>
              <a:ln w="28575"/>
            </p:spPr>
            <p:style>
              <a:lnRef idx="2">
                <a:schemeClr val="accent6"/>
              </a:lnRef>
              <a:fillRef idx="1">
                <a:schemeClr val="lt1"/>
              </a:fillRef>
              <a:effectRef idx="0">
                <a:schemeClr val="accent6"/>
              </a:effectRef>
              <a:fontRef idx="minor">
                <a:schemeClr val="dk1"/>
              </a:fontRef>
            </p:style>
            <p:txBody>
              <a:bodyPr/>
              <a:lstStyle/>
              <a:p>
                <a:pPr marL="0" indent="0" algn="ctr">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55000</m:t>
                      </m:r>
                    </m:oMath>
                  </m:oMathPara>
                </a14:m>
                <a:endParaRPr lang="ru-RU" dirty="0"/>
              </a:p>
              <a:p>
                <a:pPr marL="0" indent="0" algn="ctr">
                  <a:buNone/>
                </a:pPr>
                <a14:m>
                  <m:oMathPara xmlns:m="http://schemas.openxmlformats.org/officeDocument/2006/math">
                    <m:oMathParaPr>
                      <m:jc m:val="center"/>
                    </m:oMathParaPr>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𝑍</m:t>
                          </m:r>
                          <m:r>
                            <a:rPr lang="en-US" i="1">
                              <a:latin typeface="Cambria Math" panose="02040503050406030204" pitchFamily="18" charset="0"/>
                              <a:ea typeface="Cambria Math" panose="02040503050406030204" pitchFamily="18" charset="0"/>
                            </a:rPr>
                            <m:t>≤−8.16</m:t>
                          </m:r>
                        </m:e>
                      </m:d>
                    </m:oMath>
                  </m:oMathPara>
                </a14:m>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292100" y="1191724"/>
                <a:ext cx="3091689" cy="733733"/>
              </a:xfrm>
              <a:blipFill>
                <a:blip r:embed="rId2"/>
                <a:stretch>
                  <a:fillRect l="-586"/>
                </a:stretch>
              </a:blipFill>
              <a:ln w="28575"/>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Как считать </a:t>
            </a:r>
            <a:r>
              <a:rPr lang="en-US" dirty="0"/>
              <a:t>p-value?</a:t>
            </a:r>
            <a:endParaRPr lang="ru-RU"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123" t="8238" r="6957" b="14379"/>
          <a:stretch/>
        </p:blipFill>
        <p:spPr>
          <a:xfrm>
            <a:off x="3854196" y="2249932"/>
            <a:ext cx="3907095" cy="179568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266" t="3386" r="2958" b="4457"/>
          <a:stretch/>
        </p:blipFill>
        <p:spPr>
          <a:xfrm>
            <a:off x="0" y="2249932"/>
            <a:ext cx="3854196" cy="1919988"/>
          </a:xfrm>
          <a:prstGeom prst="rect">
            <a:avLst/>
          </a:prstGeom>
        </p:spPr>
      </p:pic>
      <p:pic>
        <p:nvPicPr>
          <p:cNvPr id="9" name="Рисунок 2" descr="3.bmp"/>
          <p:cNvPicPr/>
          <p:nvPr/>
        </p:nvPicPr>
        <p:blipFill rotWithShape="1">
          <a:blip r:embed="rId5"/>
          <a:srcRect l="1083" t="2458" r="7042" b="8198"/>
          <a:stretch/>
        </p:blipFill>
        <p:spPr>
          <a:xfrm>
            <a:off x="2044261" y="4983546"/>
            <a:ext cx="3315575" cy="1874454"/>
          </a:xfrm>
          <a:prstGeom prst="rect">
            <a:avLst/>
          </a:prstGeom>
        </p:spPr>
      </p:pic>
      <mc:AlternateContent xmlns:mc="http://schemas.openxmlformats.org/markup-compatibility/2006" xmlns:a14="http://schemas.microsoft.com/office/drawing/2010/main">
        <mc:Choice Requires="a14">
          <p:sp>
            <p:nvSpPr>
              <p:cNvPr id="7" name="Текст 1"/>
              <p:cNvSpPr>
                <a:spLocks noGrp="1"/>
              </p:cNvSpPr>
              <p:nvPr>
                <p:ph type="body" sz="quarter" idx="12"/>
              </p:nvPr>
            </p:nvSpPr>
            <p:spPr>
              <a:xfrm>
                <a:off x="3854196" y="1191727"/>
                <a:ext cx="2954712" cy="733733"/>
              </a:xfrm>
              <a:ln w="28575"/>
            </p:spPr>
            <p:style>
              <a:lnRef idx="2">
                <a:schemeClr val="accent6"/>
              </a:lnRef>
              <a:fillRef idx="1">
                <a:schemeClr val="lt1"/>
              </a:fillRef>
              <a:effectRef idx="0">
                <a:schemeClr val="accent6"/>
              </a:effectRef>
              <a:fontRef idx="minor">
                <a:schemeClr val="dk1"/>
              </a:fontRef>
            </p:style>
            <p:txBody>
              <a:bodyPr/>
              <a:lstStyle/>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1"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25</m:t>
                      </m:r>
                    </m:oMath>
                  </m:oMathPara>
                </a14:m>
                <a:endParaRPr lang="ru-RU" dirty="0"/>
              </a:p>
              <a:p>
                <a:pPr marL="0" indent="0">
                  <a:buNone/>
                </a:pPr>
                <a14:m>
                  <m:oMathPara xmlns:m="http://schemas.openxmlformats.org/officeDocument/2006/math">
                    <m:oMathParaPr>
                      <m:jc m:val="center"/>
                    </m:oMathParaPr>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𝑍</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3.83</m:t>
                          </m:r>
                        </m:e>
                      </m:d>
                    </m:oMath>
                  </m:oMathPara>
                </a14:m>
                <a:endParaRPr lang="ru-RU" dirty="0"/>
              </a:p>
            </p:txBody>
          </p:sp>
        </mc:Choice>
        <mc:Fallback xmlns="">
          <p:sp>
            <p:nvSpPr>
              <p:cNvPr id="7" name="Текст 1"/>
              <p:cNvSpPr>
                <a:spLocks noGrp="1" noRot="1" noChangeAspect="1" noMove="1" noResize="1" noEditPoints="1" noAdjustHandles="1" noChangeArrowheads="1" noChangeShapeType="1" noTextEdit="1"/>
              </p:cNvSpPr>
              <p:nvPr>
                <p:ph type="body" sz="quarter" idx="12"/>
              </p:nvPr>
            </p:nvSpPr>
            <p:spPr>
              <a:xfrm>
                <a:off x="3854196" y="1191727"/>
                <a:ext cx="2954712" cy="733733"/>
              </a:xfrm>
              <a:blipFill>
                <a:blip r:embed="rId6"/>
                <a:stretch>
                  <a:fillRect/>
                </a:stretch>
              </a:blipFill>
              <a:ln w="285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Текст 1"/>
              <p:cNvSpPr>
                <a:spLocks noGrp="1"/>
              </p:cNvSpPr>
              <p:nvPr>
                <p:ph type="body" sz="quarter" idx="12"/>
              </p:nvPr>
            </p:nvSpPr>
            <p:spPr>
              <a:xfrm>
                <a:off x="1942225" y="4045617"/>
                <a:ext cx="3519649" cy="779179"/>
              </a:xfrm>
              <a:ln w="28575"/>
            </p:spPr>
            <p:style>
              <a:lnRef idx="2">
                <a:schemeClr val="accent6"/>
              </a:lnRef>
              <a:fillRef idx="1">
                <a:schemeClr val="lt1"/>
              </a:fillRef>
              <a:effectRef idx="0">
                <a:schemeClr val="accent6"/>
              </a:effectRef>
              <a:fontRef idx="minor">
                <a:schemeClr val="dk1"/>
              </a:fontRef>
            </p:style>
            <p:txBody>
              <a:bodyPr/>
              <a:lstStyle/>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𝑍</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e>
                      </m:d>
                    </m:oMath>
                  </m:oMathPara>
                </a14:m>
                <a:endParaRPr lang="ru-RU" dirty="0"/>
              </a:p>
            </p:txBody>
          </p:sp>
        </mc:Choice>
        <mc:Fallback xmlns="">
          <p:sp>
            <p:nvSpPr>
              <p:cNvPr id="10" name="Текст 1"/>
              <p:cNvSpPr>
                <a:spLocks noGrp="1" noRot="1" noChangeAspect="1" noMove="1" noResize="1" noEditPoints="1" noAdjustHandles="1" noChangeArrowheads="1" noChangeShapeType="1" noTextEdit="1"/>
              </p:cNvSpPr>
              <p:nvPr>
                <p:ph type="body" sz="quarter" idx="12"/>
              </p:nvPr>
            </p:nvSpPr>
            <p:spPr>
              <a:xfrm>
                <a:off x="1942225" y="4045617"/>
                <a:ext cx="3519649" cy="779179"/>
              </a:xfrm>
              <a:blipFill>
                <a:blip r:embed="rId7"/>
                <a:stretch>
                  <a:fillRect/>
                </a:stretch>
              </a:blipFill>
              <a:ln w="28575"/>
            </p:spPr>
            <p:txBody>
              <a:bodyPr/>
              <a:lstStyle/>
              <a:p>
                <a:r>
                  <a:rPr lang="ru-RU">
                    <a:noFill/>
                  </a:rPr>
                  <a:t> </a:t>
                </a:r>
              </a:p>
            </p:txBody>
          </p:sp>
        </mc:Fallback>
      </mc:AlternateContent>
    </p:spTree>
    <p:extLst>
      <p:ext uri="{BB962C8B-B14F-4D97-AF65-F5344CB8AC3E}">
        <p14:creationId xmlns:p14="http://schemas.microsoft.com/office/powerpoint/2010/main" val="358747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310966"/>
                <a:ext cx="5483852" cy="5216834"/>
              </a:xfrm>
            </p:spPr>
            <p:txBody>
              <a:bodyPr/>
              <a:lstStyle/>
              <a:p>
                <a:pPr marL="0" indent="0">
                  <a:buNone/>
                </a:pPr>
                <a:r>
                  <a:rPr lang="ru-RU" dirty="0"/>
                  <a:t>Шаг 1. </a:t>
                </a:r>
                <a:r>
                  <a:rPr lang="en-US" dirty="0"/>
                  <a:t> </a:t>
                </a:r>
                <a:r>
                  <a:rPr lang="ru-RU" dirty="0"/>
                  <a:t>С</a:t>
                </a:r>
                <a14:m>
                  <m:oMath xmlns:m="http://schemas.openxmlformats.org/officeDocument/2006/math">
                    <m:r>
                      <a:rPr lang="ru-RU">
                        <a:latin typeface="Cambria Math" panose="02040503050406030204" pitchFamily="18" charset="0"/>
                      </a:rPr>
                      <m:t>формулировать гипотезы</m:t>
                    </m:r>
                    <m:r>
                      <a:rPr lang="ru-RU" i="1">
                        <a:latin typeface="Cambria Math" panose="02040503050406030204" pitchFamily="18" charset="0"/>
                      </a:rPr>
                      <m:t>:</m:t>
                    </m:r>
                  </m:oMath>
                </a14:m>
                <a:endParaRPr lang="ru-RU" i="1" dirty="0"/>
              </a:p>
              <a:p>
                <a:pPr marL="0" indent="0">
                  <a:buNone/>
                </a:pPr>
                <a:r>
                  <a:rPr lang="ru-RU"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a:rPr lang="ru-RU">
                            <a:latin typeface="Cambria Math" panose="02040503050406030204" pitchFamily="18" charset="0"/>
                          </a:rPr>
                          <m:t>0</m:t>
                        </m:r>
                      </m:sub>
                    </m:sSub>
                    <m:r>
                      <a:rPr lang="en-US">
                        <a:latin typeface="Cambria Math" panose="02040503050406030204" pitchFamily="18" charset="0"/>
                      </a:rPr>
                      <m:t>:</m:t>
                    </m:r>
                  </m:oMath>
                </a14:m>
                <a:r>
                  <a:rPr lang="ru-RU" dirty="0">
                    <a:ea typeface="Cambria Math" panose="02040503050406030204" pitchFamily="18" charset="0"/>
                  </a:rPr>
                  <a:t>  …</a:t>
                </a:r>
                <a:endParaRPr lang="en-US" dirty="0">
                  <a:ea typeface="Cambria Math" panose="02040503050406030204" pitchFamily="18" charset="0"/>
                </a:endParaRPr>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H</m:t>
                        </m:r>
                      </m:e>
                      <m:sub>
                        <m:r>
                          <m:rPr>
                            <m:sty m:val="p"/>
                          </m:rPr>
                          <a:rPr lang="en-US">
                            <a:latin typeface="Cambria Math" panose="02040503050406030204" pitchFamily="18" charset="0"/>
                          </a:rPr>
                          <m:t>A</m:t>
                        </m:r>
                      </m:sub>
                    </m:sSub>
                    <m:r>
                      <a:rPr lang="en-US">
                        <a:latin typeface="Cambria Math" panose="02040503050406030204" pitchFamily="18" charset="0"/>
                      </a:rPr>
                      <m:t>: </m:t>
                    </m:r>
                  </m:oMath>
                </a14:m>
                <a:r>
                  <a:rPr lang="ru-RU" dirty="0"/>
                  <a:t> ...</a:t>
                </a:r>
                <a:endParaRPr lang="en-US" dirty="0"/>
              </a:p>
              <a:p>
                <a:pPr marL="0" indent="0">
                  <a:buNone/>
                </a:pPr>
                <a:endParaRPr lang="en-US" sz="500" dirty="0"/>
              </a:p>
              <a:p>
                <a:pPr marL="0" indent="0">
                  <a:buNone/>
                </a:pPr>
                <a:r>
                  <a:rPr lang="ru-RU" dirty="0"/>
                  <a:t>Шаг 2:</a:t>
                </a:r>
                <a:r>
                  <a:rPr lang="en-US" dirty="0"/>
                  <a:t>	</a:t>
                </a:r>
                <a:r>
                  <a:rPr lang="ru-RU" dirty="0"/>
                  <a:t>Собрать наблюдения, посчитать выборочные статистики: </a:t>
                </a:r>
                <a14:m>
                  <m:oMath xmlns:m="http://schemas.openxmlformats.org/officeDocument/2006/math">
                    <m:r>
                      <m:rPr>
                        <m:sty m:val="p"/>
                      </m:rPr>
                      <a:rPr lang="en-US">
                        <a:latin typeface="Cambria Math" panose="02040503050406030204" pitchFamily="18" charset="0"/>
                      </a:rPr>
                      <m:t>n</m:t>
                    </m:r>
                    <m:r>
                      <a:rPr lang="en-US">
                        <a:latin typeface="Cambria Math" panose="02040503050406030204" pitchFamily="18" charset="0"/>
                      </a:rPr>
                      <m:t>=</m:t>
                    </m:r>
                  </m:oMath>
                </a14:m>
                <a:r>
                  <a:rPr lang="ru-RU" dirty="0"/>
                  <a:t>... и т.д.</a:t>
                </a:r>
              </a:p>
              <a:p>
                <a:pPr marL="0" indent="0">
                  <a:buNone/>
                </a:pPr>
                <a:endParaRPr lang="ru-RU" sz="500" dirty="0"/>
              </a:p>
              <a:p>
                <a:pPr marL="0" indent="0">
                  <a:buNone/>
                </a:pPr>
                <a:r>
                  <a:rPr lang="ru-RU" dirty="0"/>
                  <a:t>Шаг 3.</a:t>
                </a:r>
                <a:r>
                  <a:rPr lang="en-US" dirty="0"/>
                  <a:t>	</a:t>
                </a:r>
                <a:r>
                  <a:rPr lang="ru-RU" dirty="0"/>
                  <a:t>Мысленный эксперимент, ожидаемое распределение</a:t>
                </a:r>
                <a:endParaRPr lang="en-US" dirty="0"/>
              </a:p>
              <a:p>
                <a:pPr marL="0" indent="0">
                  <a:buNone/>
                </a:pPr>
                <a:endParaRPr lang="ru-RU" sz="500" dirty="0"/>
              </a:p>
              <a:p>
                <a:pPr marL="0" indent="0" algn="just">
                  <a:buNone/>
                </a:pPr>
                <a:r>
                  <a:rPr lang="ru-RU" dirty="0"/>
                  <a:t>Шаг 4.</a:t>
                </a:r>
                <a:r>
                  <a:rPr lang="en-US" dirty="0"/>
                  <a:t>	</a:t>
                </a:r>
                <a:r>
                  <a:rPr lang="ru-RU" dirty="0"/>
                  <a:t>Посчитать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oMath>
                </a14:m>
                <a:r>
                  <a:rPr lang="en-US" dirty="0"/>
                  <a:t> </a:t>
                </a:r>
                <a:r>
                  <a:rPr lang="ru-RU" dirty="0"/>
                  <a:t>и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oMath>
                </a14:m>
                <a:endParaRPr lang="en-US" dirty="0"/>
              </a:p>
              <a:p>
                <a:pPr marL="0" indent="0" algn="just">
                  <a:buNone/>
                </a:pPr>
                <a:endParaRPr lang="ru-RU" sz="500" dirty="0"/>
              </a:p>
              <a:p>
                <a:pPr marL="0" indent="0">
                  <a:buNone/>
                </a:pPr>
                <a:r>
                  <a:rPr lang="ru-RU" dirty="0"/>
                  <a:t>Шаг 5.</a:t>
                </a:r>
                <a:r>
                  <a:rPr lang="en-US" dirty="0"/>
                  <a:t>	</a:t>
                </a:r>
                <a:r>
                  <a:rPr lang="ru-RU" dirty="0"/>
                  <a:t>Сравнить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value</m:t>
                    </m:r>
                  </m:oMath>
                </a14:m>
                <a:r>
                  <a:rPr lang="ru-RU" dirty="0"/>
                  <a:t> с </a:t>
                </a:r>
                <a14:m>
                  <m:oMath xmlns:m="http://schemas.openxmlformats.org/officeDocument/2006/math">
                    <m:r>
                      <a:rPr lang="ru-RU" i="1">
                        <a:latin typeface="Cambria Math" panose="02040503050406030204" pitchFamily="18" charset="0"/>
                        <a:ea typeface="Cambria Math" panose="02040503050406030204" pitchFamily="18" charset="0"/>
                      </a:rPr>
                      <m:t>𝛼</m:t>
                    </m:r>
                  </m:oMath>
                </a14:m>
                <a:r>
                  <a:rPr lang="ru-RU" dirty="0"/>
                  <a:t> и сделать вывод</a:t>
                </a:r>
                <a:endParaRPr lang="en-US" dirty="0"/>
              </a:p>
              <a:p>
                <a:pPr marL="0" indent="0">
                  <a:buNone/>
                </a:pPr>
                <a:endParaRPr lang="en-US" sz="500" dirty="0"/>
              </a:p>
              <a:p>
                <a:pPr marL="0" indent="0">
                  <a:buNone/>
                </a:pPr>
                <a:r>
                  <a:rPr lang="ru-RU" i="1" dirty="0">
                    <a:latin typeface="Calibri" panose="020F0502020204030204" pitchFamily="34" charset="0"/>
                    <a:ea typeface="Times New Roman" panose="02020603050405020304" pitchFamily="18" charset="0"/>
                    <a:cs typeface="Times New Roman" panose="02020603050405020304" pitchFamily="18" charset="0"/>
                  </a:rPr>
                  <a:t>Тестовая статистика </a:t>
                </a:r>
                <a:r>
                  <a:rPr lang="en-US"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ru-RU">
                        <a:latin typeface="Cambria Math" panose="02040503050406030204" pitchFamily="18" charset="0"/>
                      </a:rPr>
                      <m:t> </m:t>
                    </m:r>
                    <m:f>
                      <m:fPr>
                        <m:ctrlPr>
                          <a:rPr lang="ru-RU" i="1">
                            <a:latin typeface="Cambria Math" panose="02040503050406030204" pitchFamily="18" charset="0"/>
                          </a:rPr>
                        </m:ctrlPr>
                      </m:fPr>
                      <m:num>
                        <m:r>
                          <a:rPr lang="ru-RU" b="1" i="1" smtClean="0">
                            <a:latin typeface="Cambria Math" panose="02040503050406030204" pitchFamily="18" charset="0"/>
                            <a:ea typeface="Times New Roman" panose="02020603050405020304" pitchFamily="18" charset="0"/>
                            <a:cs typeface="Times New Roman" panose="02020603050405020304" pitchFamily="18" charset="0"/>
                          </a:rPr>
                          <m:t>Оценка</m:t>
                        </m:r>
                        <m:r>
                          <a:rPr lang="en-US" b="1"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rPr>
                            </m:ctrlPr>
                          </m:sSubPr>
                          <m:e>
                            <m:r>
                              <a:rPr lang="ru-RU" b="1" i="1" smtClean="0">
                                <a:latin typeface="Cambria Math" panose="02040503050406030204" pitchFamily="18" charset="0"/>
                                <a:ea typeface="Times New Roman" panose="02020603050405020304" pitchFamily="18" charset="0"/>
                                <a:cs typeface="Times New Roman" panose="02020603050405020304" pitchFamily="18" charset="0"/>
                              </a:rPr>
                              <m:t>Параметр</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𝟎</m:t>
                            </m:r>
                          </m:sub>
                        </m:sSub>
                      </m:num>
                      <m:den>
                        <m:sSub>
                          <m:sSubPr>
                            <m:ctrlPr>
                              <a:rPr lang="ru-RU" i="1">
                                <a:latin typeface="Cambria Math" panose="02040503050406030204" pitchFamily="18" charset="0"/>
                              </a:rPr>
                            </m:ctrlPr>
                          </m:sSubPr>
                          <m:e>
                            <m:r>
                              <a:rPr lang="en-US" b="1" i="1" smtClean="0">
                                <a:latin typeface="Cambria Math" panose="02040503050406030204" pitchFamily="18" charset="0"/>
                              </a:rPr>
                              <m:t>𝑺</m:t>
                            </m:r>
                          </m:e>
                          <m:sub>
                            <m:r>
                              <a:rPr lang="ru-RU" b="1" i="1" smtClean="0">
                                <a:latin typeface="Cambria Math" panose="02040503050406030204" pitchFamily="18" charset="0"/>
                                <a:ea typeface="Times New Roman" panose="02020603050405020304" pitchFamily="18" charset="0"/>
                                <a:cs typeface="Times New Roman" panose="02020603050405020304" pitchFamily="18" charset="0"/>
                              </a:rPr>
                              <m:t>оценки</m:t>
                            </m:r>
                          </m:sub>
                        </m:sSub>
                      </m:den>
                    </m:f>
                  </m:oMath>
                </a14:m>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310966"/>
                <a:ext cx="5483852" cy="5216834"/>
              </a:xfrm>
              <a:blipFill>
                <a:blip r:embed="rId2"/>
                <a:stretch>
                  <a:fillRect l="-1224" t="-1051"/>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Тестирование: порядок действий</a:t>
            </a:r>
          </a:p>
        </p:txBody>
      </p:sp>
    </p:spTree>
    <p:extLst>
      <p:ext uri="{BB962C8B-B14F-4D97-AF65-F5344CB8AC3E}">
        <p14:creationId xmlns:p14="http://schemas.microsoft.com/office/powerpoint/2010/main" val="425658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1944552" y="1012973"/>
                <a:ext cx="4347938" cy="707449"/>
              </a:xfrm>
            </p:spPr>
            <p:txBody>
              <a:bodyPr/>
              <a:lstStyle/>
              <a:p>
                <a:pPr marL="0" indent="0">
                  <a:buNone/>
                </a:pPr>
                <a:r>
                  <a:rPr lang="ru-RU" dirty="0"/>
                  <a:t>Тестовая статистика для </a:t>
                </a:r>
                <a14:m>
                  <m:oMath xmlns:m="http://schemas.openxmlformats.org/officeDocument/2006/math">
                    <m:r>
                      <a:rPr lang="ru-RU" sz="2800" i="1" smtClean="0">
                        <a:latin typeface="Cambria Math" panose="02040503050406030204" pitchFamily="18" charset="0"/>
                        <a:ea typeface="Cambria Math" panose="02040503050406030204" pitchFamily="18" charset="0"/>
                      </a:rPr>
                      <m:t>𝜇</m:t>
                    </m:r>
                  </m:oMath>
                </a14:m>
                <a:endParaRPr lang="ru-RU" dirty="0"/>
              </a:p>
              <a:p>
                <a:endParaRPr lang="ru-RU" dirty="0"/>
              </a:p>
              <a:p>
                <a:endParaRPr lang="ru-RU" dirty="0"/>
              </a:p>
              <a:p>
                <a:endParaRPr lang="ru-RU" dirty="0"/>
              </a:p>
              <a:p>
                <a:pPr marL="0" indent="0">
                  <a:buNone/>
                </a:pPr>
                <a:endParaRPr lang="en-US" dirty="0"/>
              </a:p>
              <a:p>
                <a:endParaRPr lang="en-US" dirty="0"/>
              </a:p>
              <a:p>
                <a:pPr marL="0" indent="0">
                  <a:buNone/>
                </a:pPr>
                <a:endParaRPr lang="ru-RU" dirty="0"/>
              </a:p>
              <a:p>
                <a:pPr marL="0" indent="0">
                  <a:buNone/>
                </a:pPr>
                <a:r>
                  <a:rPr lang="ru-RU" dirty="0"/>
                  <a:t>Допущения:</a:t>
                </a:r>
              </a:p>
              <a:p>
                <a:pPr marL="457200" indent="-457200">
                  <a:buAutoNum type="arabicPeriod"/>
                </a:pPr>
                <a:r>
                  <a:rPr lang="ru-RU" dirty="0"/>
                  <a:t>Выборка взята случайно</a:t>
                </a:r>
              </a:p>
              <a:p>
                <a:pPr marL="457200" indent="-457200">
                  <a:buAutoNum type="arabicPeriod"/>
                </a:pPr>
                <a:r>
                  <a:rPr lang="ru-RU" dirty="0"/>
                  <a:t>Выборка достаточно велика</a:t>
                </a:r>
                <a:r>
                  <a:rPr lang="en-US" dirty="0"/>
                  <a:t>* </a:t>
                </a:r>
                <a:r>
                  <a:rPr lang="ru-RU" dirty="0"/>
                  <a:t>(</a:t>
                </a:r>
                <a14:m>
                  <m:oMath xmlns:m="http://schemas.openxmlformats.org/officeDocument/2006/math">
                    <m:r>
                      <a:rPr lang="en-US" b="0" i="1" dirty="0" smtClean="0">
                        <a:latin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≥30</m:t>
                    </m:r>
                  </m:oMath>
                </a14:m>
                <a:r>
                  <a:rPr lang="ru-RU" dirty="0"/>
                  <a:t>)</a:t>
                </a:r>
                <a:r>
                  <a:rPr lang="en-US" dirty="0"/>
                  <a:t> </a:t>
                </a:r>
                <a:endParaRPr lang="ru-RU" dirty="0"/>
              </a:p>
              <a:p>
                <a:pPr marL="0" indent="0">
                  <a:buNone/>
                </a:pPr>
                <a:endParaRPr lang="en-US" dirty="0"/>
              </a:p>
              <a:p>
                <a:pPr marL="0" indent="0">
                  <a:buNone/>
                </a:pPr>
                <a:r>
                  <a:rPr lang="en-US" dirty="0"/>
                  <a:t>* </a:t>
                </a:r>
                <a:r>
                  <a:rPr lang="ru-RU" dirty="0"/>
                  <a:t>или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a14:m>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1944552" y="1012973"/>
                <a:ext cx="4347938" cy="707449"/>
              </a:xfrm>
              <a:blipFill>
                <a:blip r:embed="rId2"/>
                <a:stretch>
                  <a:fillRect l="-1543" b="-64655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p:txBody>
              <a:bodyPr/>
              <a:lstStyle/>
              <a:p>
                <a:r>
                  <a:rPr lang="ru-RU" dirty="0"/>
                  <a:t>Тестирование гипотез о среднем </a:t>
                </a:r>
                <a14:m>
                  <m:oMath xmlns:m="http://schemas.openxmlformats.org/officeDocument/2006/math">
                    <m:r>
                      <a:rPr lang="ru-RU" sz="2800" i="1">
                        <a:latin typeface="Cambria Math" panose="02040503050406030204" pitchFamily="18" charset="0"/>
                        <a:ea typeface="Cambria Math" panose="02040503050406030204" pitchFamily="18" charset="0"/>
                      </a:rPr>
                      <m:t>𝜇</m:t>
                    </m:r>
                  </m:oMath>
                </a14:m>
                <a:endParaRPr lang="ru-RU" sz="2800"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blipFill>
                <a:blip r:embed="rId3"/>
                <a:stretch>
                  <a:fillRect l="-1651" t="-27119" b="-52542"/>
                </a:stretch>
              </a:blipFill>
            </p:spPr>
            <p:txBody>
              <a:bodyPr/>
              <a:lstStyle/>
              <a:p>
                <a:r>
                  <a:rPr lang="ru-RU">
                    <a:noFill/>
                  </a:rPr>
                  <a:t> </a:t>
                </a:r>
              </a:p>
            </p:txBody>
          </p:sp>
        </mc:Fallback>
      </mc:AlternateContent>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0129" y="1556718"/>
            <a:ext cx="1625547" cy="1660921"/>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853507" y="2255265"/>
                <a:ext cx="1837811" cy="1334853"/>
              </a:xfrm>
              <a:prstGeom prst="rect">
                <a:avLst/>
              </a:prstGeom>
              <a:ln w="28575"/>
            </p:spPr>
            <p:style>
              <a:lnRef idx="2">
                <a:schemeClr val="accent6"/>
              </a:lnRef>
              <a:fillRef idx="1">
                <a:schemeClr val="lt1"/>
              </a:fillRef>
              <a:effectRef idx="0">
                <a:schemeClr val="accent6"/>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num>
                        <m:den>
                          <m:f>
                            <m:fPr>
                              <m:type m:val="skw"/>
                              <m:ctrlPr>
                                <a:rPr lang="ru-RU" i="1">
                                  <a:latin typeface="Cambria Math" panose="02040503050406030204" pitchFamily="18" charset="0"/>
                                </a:rPr>
                              </m:ctrlPr>
                            </m:fPr>
                            <m:num>
                              <m:r>
                                <a:rPr lang="en-US" i="1">
                                  <a:latin typeface="Cambria Math" panose="02040503050406030204" pitchFamily="18" charset="0"/>
                                </a:rPr>
                                <m:t>𝜎</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den>
                      </m:f>
                    </m:oMath>
                  </m:oMathPara>
                </a14:m>
                <a:endParaRPr lang="ru-RU" dirty="0"/>
              </a:p>
              <a:p>
                <a:endParaRPr lang="ru-RU" dirty="0"/>
              </a:p>
              <a:p>
                <a:r>
                  <a:rPr lang="ru-RU" dirty="0"/>
                  <a:t>Если </a:t>
                </a:r>
                <a14:m>
                  <m:oMath xmlns:m="http://schemas.openxmlformats.org/officeDocument/2006/math">
                    <m:r>
                      <a:rPr lang="ru-RU" i="1" smtClean="0">
                        <a:latin typeface="Cambria Math" panose="02040503050406030204" pitchFamily="18" charset="0"/>
                        <a:ea typeface="Cambria Math" panose="02040503050406030204" pitchFamily="18" charset="0"/>
                      </a:rPr>
                      <m:t>𝜎</m:t>
                    </m:r>
                  </m:oMath>
                </a14:m>
                <a:r>
                  <a:rPr lang="en-US" dirty="0"/>
                  <a:t> </a:t>
                </a:r>
                <a:r>
                  <a:rPr lang="ru-RU" dirty="0"/>
                  <a:t>известно</a:t>
                </a:r>
              </a:p>
            </p:txBody>
          </p:sp>
        </mc:Choice>
        <mc:Fallback xmlns="">
          <p:sp>
            <p:nvSpPr>
              <p:cNvPr id="10" name="Rectangle 9"/>
              <p:cNvSpPr>
                <a:spLocks noRot="1" noChangeAspect="1" noMove="1" noResize="1" noEditPoints="1" noAdjustHandles="1" noChangeArrowheads="1" noChangeShapeType="1" noTextEdit="1"/>
              </p:cNvSpPr>
              <p:nvPr/>
            </p:nvSpPr>
            <p:spPr>
              <a:xfrm>
                <a:off x="853507" y="2255265"/>
                <a:ext cx="1837811" cy="1334853"/>
              </a:xfrm>
              <a:prstGeom prst="rect">
                <a:avLst/>
              </a:prstGeom>
              <a:blipFill>
                <a:blip r:embed="rId5"/>
                <a:stretch>
                  <a:fillRect l="-1961" b="-4911"/>
                </a:stretch>
              </a:blipFill>
              <a:ln w="28575"/>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264598" y="2271593"/>
                <a:ext cx="2045881" cy="1336200"/>
              </a:xfrm>
              <a:prstGeom prst="rect">
                <a:avLst/>
              </a:prstGeom>
              <a:ln w="28575"/>
            </p:spPr>
            <p:style>
              <a:lnRef idx="2">
                <a:schemeClr val="accent6"/>
              </a:lnRef>
              <a:fillRef idx="1">
                <a:schemeClr val="lt1"/>
              </a:fillRef>
              <a:effectRef idx="0">
                <a:schemeClr val="accent6"/>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𝑠𝑡</m:t>
                          </m:r>
                        </m:sub>
                      </m:sSub>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num>
                        <m:den>
                          <m:f>
                            <m:fPr>
                              <m:type m:val="skw"/>
                              <m:ctrlPr>
                                <a:rPr lang="ru-RU" i="1">
                                  <a:latin typeface="Cambria Math" panose="02040503050406030204" pitchFamily="18" charset="0"/>
                                </a:rPr>
                              </m:ctrlPr>
                            </m:fPr>
                            <m:num>
                              <m:r>
                                <a:rPr lang="en-US" i="1">
                                  <a:latin typeface="Cambria Math" panose="02040503050406030204" pitchFamily="18" charset="0"/>
                                </a:rPr>
                                <m:t>𝑠</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den>
                      </m:f>
                    </m:oMath>
                  </m:oMathPara>
                </a14:m>
                <a:endParaRPr lang="ru-RU" dirty="0"/>
              </a:p>
              <a:p>
                <a:pPr algn="ctr"/>
                <a:r>
                  <a:rPr lang="en-US" dirty="0"/>
                  <a:t>k=n-1</a:t>
                </a:r>
                <a:endParaRPr lang="ru-RU" dirty="0"/>
              </a:p>
              <a:p>
                <a:r>
                  <a:rPr lang="ru-RU" dirty="0"/>
                  <a:t>Если </a:t>
                </a:r>
                <a14:m>
                  <m:oMath xmlns:m="http://schemas.openxmlformats.org/officeDocument/2006/math">
                    <m:r>
                      <a:rPr lang="ru-RU" i="1">
                        <a:latin typeface="Cambria Math" panose="02040503050406030204" pitchFamily="18" charset="0"/>
                        <a:ea typeface="Cambria Math" panose="02040503050406030204" pitchFamily="18" charset="0"/>
                      </a:rPr>
                      <m:t>𝜎</m:t>
                    </m:r>
                  </m:oMath>
                </a14:m>
                <a:r>
                  <a:rPr lang="en-US" dirty="0"/>
                  <a:t> </a:t>
                </a:r>
                <a:r>
                  <a:rPr lang="ru-RU" dirty="0"/>
                  <a:t>неизвестно</a:t>
                </a:r>
              </a:p>
            </p:txBody>
          </p:sp>
        </mc:Choice>
        <mc:Fallback xmlns="">
          <p:sp>
            <p:nvSpPr>
              <p:cNvPr id="11" name="Rectangle 10"/>
              <p:cNvSpPr>
                <a:spLocks noRot="1" noChangeAspect="1" noMove="1" noResize="1" noEditPoints="1" noAdjustHandles="1" noChangeArrowheads="1" noChangeShapeType="1" noTextEdit="1"/>
              </p:cNvSpPr>
              <p:nvPr/>
            </p:nvSpPr>
            <p:spPr>
              <a:xfrm>
                <a:off x="4264598" y="2271593"/>
                <a:ext cx="2045881" cy="1336200"/>
              </a:xfrm>
              <a:prstGeom prst="rect">
                <a:avLst/>
              </a:prstGeom>
              <a:blipFill>
                <a:blip r:embed="rId6"/>
                <a:stretch>
                  <a:fillRect l="-2059" b="-4911"/>
                </a:stretch>
              </a:blipFill>
              <a:ln w="28575"/>
            </p:spPr>
            <p:txBody>
              <a:bodyPr/>
              <a:lstStyle/>
              <a:p>
                <a:r>
                  <a:rPr lang="ru-RU">
                    <a:noFill/>
                  </a:rPr>
                  <a:t> </a:t>
                </a:r>
              </a:p>
            </p:txBody>
          </p:sp>
        </mc:Fallback>
      </mc:AlternateContent>
      <p:sp>
        <p:nvSpPr>
          <p:cNvPr id="12" name="Action Button: Help 11">
            <a:hlinkClick r:id="" action="ppaction://noaction" highlightClick="1"/>
          </p:cNvPr>
          <p:cNvSpPr/>
          <p:nvPr/>
        </p:nvSpPr>
        <p:spPr>
          <a:xfrm>
            <a:off x="4314113" y="1641021"/>
            <a:ext cx="394912" cy="303029"/>
          </a:xfrm>
          <a:prstGeom prst="actionButtonHelp">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13" name="Arc 12"/>
          <p:cNvSpPr/>
          <p:nvPr/>
        </p:nvSpPr>
        <p:spPr>
          <a:xfrm>
            <a:off x="3853543" y="1763486"/>
            <a:ext cx="411055" cy="45719"/>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ru-RU"/>
          </a:p>
        </p:txBody>
      </p:sp>
      <p:cxnSp>
        <p:nvCxnSpPr>
          <p:cNvPr id="15" name="Straight Arrow Connector 14"/>
          <p:cNvCxnSpPr/>
          <p:nvPr/>
        </p:nvCxnSpPr>
        <p:spPr>
          <a:xfrm flipH="1">
            <a:off x="2058980" y="1683041"/>
            <a:ext cx="580071" cy="4548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a:off x="4832339" y="1683041"/>
            <a:ext cx="580071" cy="4548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8135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0"/>
          </p:nvPr>
        </p:nvSpPr>
        <p:spPr/>
        <p:txBody>
          <a:bodyPr/>
          <a:lstStyle/>
          <a:p>
            <a:r>
              <a:rPr lang="ru-RU" b="1" dirty="0"/>
              <a:t>Тестирование гипотез</a:t>
            </a:r>
          </a:p>
        </p:txBody>
      </p:sp>
      <p:sp>
        <p:nvSpPr>
          <p:cNvPr id="4" name="Текст 1"/>
          <p:cNvSpPr txBox="1">
            <a:spLocks/>
          </p:cNvSpPr>
          <p:nvPr/>
        </p:nvSpPr>
        <p:spPr>
          <a:xfrm>
            <a:off x="6996113" y="1778964"/>
            <a:ext cx="4545647" cy="4134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Statistics means never having to say you are certain</a:t>
            </a:r>
            <a:endParaRPr lang="ru-RU" dirty="0"/>
          </a:p>
        </p:txBody>
      </p:sp>
    </p:spTree>
    <p:extLst>
      <p:ext uri="{BB962C8B-B14F-4D97-AF65-F5344CB8AC3E}">
        <p14:creationId xmlns:p14="http://schemas.microsoft.com/office/powerpoint/2010/main" val="264933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310966"/>
                <a:ext cx="5483852" cy="5051734"/>
              </a:xfrm>
            </p:spPr>
            <p:txBody>
              <a:bodyPr/>
              <a:lstStyle/>
              <a:p>
                <a:pPr marL="0" indent="0">
                  <a:spcBef>
                    <a:spcPts val="0"/>
                  </a:spcBef>
                  <a:spcAft>
                    <a:spcPts val="1200"/>
                  </a:spcAft>
                  <a:buNone/>
                </a:pPr>
                <a14:m>
                  <m:oMathPara xmlns:m="http://schemas.openxmlformats.org/officeDocument/2006/math">
                    <m:oMathParaPr>
                      <m:jc m:val="left"/>
                    </m:oMathParaPr>
                    <m:oMath xmlns:m="http://schemas.openxmlformats.org/officeDocument/2006/math">
                      <m:acc>
                        <m:accPr>
                          <m:chr m:val="̂"/>
                          <m:ctrlPr>
                            <a:rPr lang="ru-RU" sz="1800" i="1" smtClean="0">
                              <a:latin typeface="Cambria Math" panose="02040503050406030204" pitchFamily="18" charset="0"/>
                            </a:rPr>
                          </m:ctrlPr>
                        </m:accPr>
                        <m:e>
                          <m:r>
                            <a:rPr lang="en-US" sz="1800" i="1">
                              <a:latin typeface="Cambria Math" panose="02040503050406030204" pitchFamily="18" charset="0"/>
                            </a:rPr>
                            <m:t>𝑝</m:t>
                          </m:r>
                        </m:e>
                      </m:acc>
                      <m:r>
                        <a:rPr lang="ru-RU"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𝑁</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𝑝</m:t>
                          </m:r>
                          <m:r>
                            <a:rPr lang="en-US" sz="1800" i="1">
                              <a:latin typeface="Cambria Math" panose="02040503050406030204" pitchFamily="18" charset="0"/>
                              <a:ea typeface="Cambria Math" panose="02040503050406030204" pitchFamily="18" charset="0"/>
                            </a:rPr>
                            <m:t>, </m:t>
                          </m:r>
                          <m:rad>
                            <m:radPr>
                              <m:degHide m:val="on"/>
                              <m:ctrlPr>
                                <a:rPr lang="en-US" sz="1800" i="1">
                                  <a:latin typeface="Cambria Math" panose="02040503050406030204" pitchFamily="18" charset="0"/>
                                  <a:ea typeface="Cambria Math" panose="02040503050406030204" pitchFamily="18" charset="0"/>
                                </a:rPr>
                              </m:ctrlPr>
                            </m:radPr>
                            <m:deg/>
                            <m:e>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𝑝</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𝑝</m:t>
                                      </m:r>
                                    </m:e>
                                  </m:d>
                                </m:num>
                                <m:den>
                                  <m:r>
                                    <a:rPr lang="en-US" sz="1800" i="1">
                                      <a:latin typeface="Cambria Math" panose="02040503050406030204" pitchFamily="18" charset="0"/>
                                      <a:ea typeface="Cambria Math" panose="02040503050406030204" pitchFamily="18" charset="0"/>
                                    </a:rPr>
                                    <m:t>𝑛</m:t>
                                  </m:r>
                                </m:den>
                              </m:f>
                            </m:e>
                          </m:rad>
                        </m:e>
                      </m:d>
                      <m:r>
                        <a:rPr lang="en-US" sz="1800" b="0" i="0" smtClean="0">
                          <a:latin typeface="Cambria Math" panose="02040503050406030204" pitchFamily="18" charset="0"/>
                          <a:ea typeface="Cambria Math" panose="02040503050406030204" pitchFamily="18" charset="0"/>
                        </a:rPr>
                        <m:t>              </m:t>
                      </m:r>
                      <m:f>
                        <m:fPr>
                          <m:ctrlPr>
                            <a:rPr lang="ru-RU" sz="1800" i="1">
                              <a:latin typeface="Cambria Math" panose="02040503050406030204" pitchFamily="18" charset="0"/>
                            </a:rPr>
                          </m:ctrlPr>
                        </m:fPr>
                        <m:num>
                          <m:acc>
                            <m:accPr>
                              <m:chr m:val="̂"/>
                              <m:ctrlPr>
                                <a:rPr lang="ru-RU"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r>
                            <a:rPr lang="en-US" sz="1800" i="1">
                              <a:latin typeface="Cambria Math" panose="02040503050406030204" pitchFamily="18" charset="0"/>
                            </a:rPr>
                            <m:t>𝑝</m:t>
                          </m:r>
                        </m:num>
                        <m:den>
                          <m:rad>
                            <m:radPr>
                              <m:degHide m:val="on"/>
                              <m:ctrlPr>
                                <a:rPr lang="ru-RU" sz="1800" i="1">
                                  <a:latin typeface="Cambria Math" panose="02040503050406030204" pitchFamily="18" charset="0"/>
                                </a:rPr>
                              </m:ctrlPr>
                            </m:radPr>
                            <m:deg/>
                            <m:e>
                              <m:f>
                                <m:fPr>
                                  <m:ctrlPr>
                                    <a:rPr lang="ru-RU" sz="1800" i="1">
                                      <a:latin typeface="Cambria Math" panose="02040503050406030204" pitchFamily="18" charset="0"/>
                                    </a:rPr>
                                  </m:ctrlPr>
                                </m:fPr>
                                <m:num>
                                  <m:r>
                                    <a:rPr lang="en-US" sz="1800" i="1">
                                      <a:latin typeface="Cambria Math" panose="02040503050406030204" pitchFamily="18" charset="0"/>
                                    </a:rPr>
                                    <m:t>𝑝</m:t>
                                  </m:r>
                                  <m:r>
                                    <a:rPr lang="en-US" sz="1800" i="1">
                                      <a:latin typeface="Cambria Math" panose="02040503050406030204" pitchFamily="18" charset="0"/>
                                    </a:rPr>
                                    <m:t>(1−</m:t>
                                  </m:r>
                                  <m:r>
                                    <a:rPr lang="en-US" sz="1800" i="1">
                                      <a:latin typeface="Cambria Math" panose="02040503050406030204" pitchFamily="18" charset="0"/>
                                    </a:rPr>
                                    <m:t>𝑝</m:t>
                                  </m:r>
                                  <m:r>
                                    <a:rPr lang="en-US" sz="1800" i="1">
                                      <a:latin typeface="Cambria Math" panose="02040503050406030204" pitchFamily="18" charset="0"/>
                                    </a:rPr>
                                    <m:t>)</m:t>
                                  </m:r>
                                </m:num>
                                <m:den>
                                  <m:r>
                                    <a:rPr lang="en-US" sz="1800" i="1">
                                      <a:latin typeface="Cambria Math" panose="02040503050406030204" pitchFamily="18" charset="0"/>
                                    </a:rPr>
                                    <m:t>𝑛</m:t>
                                  </m:r>
                                </m:den>
                              </m:f>
                            </m:e>
                          </m:rad>
                        </m:den>
                      </m:f>
                      <m:r>
                        <a:rPr lang="ru-RU"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𝑍</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𝑁</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0,1</m:t>
                          </m:r>
                        </m:e>
                      </m:d>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num>
                        <m:den>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num>
                                <m:den>
                                  <m:r>
                                    <a:rPr lang="en-US" i="1">
                                      <a:latin typeface="Cambria Math" panose="02040503050406030204" pitchFamily="18" charset="0"/>
                                    </a:rPr>
                                    <m:t>𝑛</m:t>
                                  </m:r>
                                </m:den>
                              </m:f>
                            </m:e>
                          </m:rad>
                        </m:den>
                      </m:f>
                    </m:oMath>
                  </m:oMathPara>
                </a14:m>
                <a:endParaRPr lang="ru-RU" dirty="0"/>
              </a:p>
              <a:p>
                <a:pPr marL="0" indent="0">
                  <a:buNone/>
                </a:pPr>
                <a:endParaRPr lang="ru-RU" dirty="0"/>
              </a:p>
              <a:p>
                <a:pPr marL="0" indent="0" algn="ctr">
                  <a:buNone/>
                </a:pPr>
                <a:r>
                  <a:rPr lang="ru-RU" i="1" dirty="0">
                    <a:latin typeface="Calibri" panose="020F0502020204030204" pitchFamily="34" charset="0"/>
                    <a:ea typeface="Times New Roman" panose="02020603050405020304" pitchFamily="18" charset="0"/>
                    <a:cs typeface="Times New Roman" panose="02020603050405020304" pitchFamily="18" charset="0"/>
                  </a:rPr>
                  <a:t>Тестовая статистика </a:t>
                </a:r>
                <a:r>
                  <a:rPr lang="en-US" dirty="0">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
                      <a:rPr lang="ru-RU">
                        <a:latin typeface="Cambria Math" panose="02040503050406030204" pitchFamily="18" charset="0"/>
                      </a:rPr>
                      <m:t> </m:t>
                    </m:r>
                    <m:f>
                      <m:fPr>
                        <m:ctrlPr>
                          <a:rPr lang="ru-RU" i="1">
                            <a:latin typeface="Cambria Math" panose="02040503050406030204" pitchFamily="18" charset="0"/>
                          </a:rPr>
                        </m:ctrlPr>
                      </m:fPr>
                      <m:num>
                        <m:r>
                          <a:rPr lang="ru-RU" b="1" i="1">
                            <a:latin typeface="Cambria Math" panose="02040503050406030204" pitchFamily="18" charset="0"/>
                            <a:ea typeface="Times New Roman" panose="02020603050405020304" pitchFamily="18" charset="0"/>
                            <a:cs typeface="Times New Roman" panose="02020603050405020304" pitchFamily="18" charset="0"/>
                          </a:rPr>
                          <m:t>Оценка</m:t>
                        </m:r>
                        <m:r>
                          <a:rPr lang="en-US" b="1"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latin typeface="Cambria Math" panose="02040503050406030204" pitchFamily="18" charset="0"/>
                              </a:rPr>
                            </m:ctrlPr>
                          </m:sSubPr>
                          <m:e>
                            <m:r>
                              <a:rPr lang="ru-RU" b="1" i="1">
                                <a:latin typeface="Cambria Math" panose="02040503050406030204" pitchFamily="18" charset="0"/>
                                <a:ea typeface="Times New Roman" panose="02020603050405020304" pitchFamily="18" charset="0"/>
                                <a:cs typeface="Times New Roman" panose="02020603050405020304" pitchFamily="18" charset="0"/>
                              </a:rPr>
                              <m:t>Параметр</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𝟎</m:t>
                            </m:r>
                          </m:sub>
                        </m:sSub>
                      </m:num>
                      <m:den>
                        <m:sSub>
                          <m:sSubPr>
                            <m:ctrlPr>
                              <a:rPr lang="ru-RU" i="1">
                                <a:latin typeface="Cambria Math" panose="02040503050406030204" pitchFamily="18" charset="0"/>
                              </a:rPr>
                            </m:ctrlPr>
                          </m:sSubPr>
                          <m:e>
                            <m:r>
                              <a:rPr lang="en-US" b="1" i="1">
                                <a:latin typeface="Cambria Math" panose="02040503050406030204" pitchFamily="18" charset="0"/>
                              </a:rPr>
                              <m:t>𝑺</m:t>
                            </m:r>
                          </m:e>
                          <m:sub>
                            <m:r>
                              <a:rPr lang="ru-RU" b="1" i="1">
                                <a:latin typeface="Cambria Math" panose="02040503050406030204" pitchFamily="18" charset="0"/>
                                <a:ea typeface="Times New Roman" panose="02020603050405020304" pitchFamily="18" charset="0"/>
                                <a:cs typeface="Times New Roman" panose="02020603050405020304" pitchFamily="18" charset="0"/>
                              </a:rPr>
                              <m:t>оценки</m:t>
                            </m:r>
                          </m:sub>
                        </m:sSub>
                      </m:den>
                    </m:f>
                  </m:oMath>
                </a14:m>
                <a:endParaRPr lang="en-US" dirty="0"/>
              </a:p>
              <a:p>
                <a:pPr marL="0" indent="0">
                  <a:buNone/>
                </a:pPr>
                <a:endParaRPr lang="en-US" dirty="0"/>
              </a:p>
              <a:p>
                <a:pPr marL="0" indent="0">
                  <a:buNone/>
                </a:pPr>
                <a:r>
                  <a:rPr lang="ru-RU" dirty="0"/>
                  <a:t>Допущения:</a:t>
                </a:r>
              </a:p>
              <a:p>
                <a:pPr marL="457200" indent="-457200">
                  <a:buAutoNum type="arabicPeriod"/>
                </a:pPr>
                <a:r>
                  <a:rPr lang="ru-RU" dirty="0"/>
                  <a:t>Выборка взята случайно</a:t>
                </a:r>
              </a:p>
              <a:p>
                <a:pPr marL="457200" indent="-457200">
                  <a:buFont typeface="High Tower Text" panose="02040502050506030303" pitchFamily="18" charset="0"/>
                  <a:buAutoNum type="arabicPeriod"/>
                </a:pPr>
                <a:r>
                  <a:rPr lang="ru-RU" dirty="0"/>
                  <a:t>Выборка достаточно велика</a:t>
                </a:r>
                <a:endParaRPr lang="en-US" dirty="0"/>
              </a:p>
              <a:p>
                <a:pPr marL="0" indent="0">
                  <a:buNone/>
                </a:pPr>
                <a:r>
                  <a:rPr lang="ru-RU" dirty="0"/>
                  <a:t>(</a:t>
                </a:r>
                <a14:m>
                  <m:oMath xmlns:m="http://schemas.openxmlformats.org/officeDocument/2006/math">
                    <m:r>
                      <a:rPr lang="en-US" b="0" i="1" smtClean="0">
                        <a:latin typeface="Cambria Math" panose="02040503050406030204" pitchFamily="18" charset="0"/>
                      </a:rPr>
                      <m:t>𝑛</m:t>
                    </m:r>
                    <m:acc>
                      <m:accPr>
                        <m:chr m:val="̂"/>
                        <m:ctrlPr>
                          <a:rPr lang="ru-RU"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b="0" i="1" smtClean="0">
                        <a:latin typeface="Cambria Math" panose="02040503050406030204" pitchFamily="18" charset="0"/>
                      </a:rPr>
                      <m:t>5</m:t>
                    </m:r>
                  </m:oMath>
                </a14:m>
                <a:r>
                  <a:rPr lang="en-US" i="1" dirty="0"/>
                  <a:t>,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(1−</m:t>
                    </m:r>
                    <m:acc>
                      <m:accPr>
                        <m:chr m:val="̂"/>
                        <m:ctrlPr>
                          <a:rPr lang="ru-RU" i="1">
                            <a:latin typeface="Cambria Math" panose="02040503050406030204" pitchFamily="18" charset="0"/>
                          </a:rPr>
                        </m:ctrlPr>
                      </m:accPr>
                      <m:e>
                        <m:r>
                          <a:rPr lang="en-US" i="1">
                            <a:latin typeface="Cambria Math" panose="02040503050406030204" pitchFamily="18" charset="0"/>
                          </a:rPr>
                          <m:t>𝑝</m:t>
                        </m:r>
                      </m:e>
                    </m:acc>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5</m:t>
                    </m:r>
                  </m:oMath>
                </a14:m>
                <a:r>
                  <a:rPr lang="ru-RU" dirty="0"/>
                  <a:t>)</a:t>
                </a:r>
                <a:r>
                  <a:rPr lang="en-US" dirty="0"/>
                  <a:t> </a:t>
                </a:r>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310966"/>
                <a:ext cx="5483852" cy="5051734"/>
              </a:xfrm>
              <a:blipFill>
                <a:blip r:embed="rId2"/>
                <a:stretch>
                  <a:fillRect l="-1224" b="-168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p:txBody>
              <a:bodyPr/>
              <a:lstStyle/>
              <a:p>
                <a:r>
                  <a:rPr lang="ru-RU" dirty="0"/>
                  <a:t>Тестирование гипотез о пропорции </a:t>
                </a:r>
                <a14:m>
                  <m:oMath xmlns:m="http://schemas.openxmlformats.org/officeDocument/2006/math">
                    <m:r>
                      <a:rPr lang="en-US" sz="2800" b="0" i="1">
                        <a:latin typeface="Cambria Math" panose="02040503050406030204" pitchFamily="18" charset="0"/>
                        <a:ea typeface="Cambria Math" panose="02040503050406030204" pitchFamily="18" charset="0"/>
                      </a:rPr>
                      <m:t>𝑝</m:t>
                    </m:r>
                  </m:oMath>
                </a14:m>
                <a:endParaRPr lang="ru-RU" b="0"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blipFill>
                <a:blip r:embed="rId3"/>
                <a:stretch>
                  <a:fillRect l="-1651" t="-27119" b="-52542"/>
                </a:stretch>
              </a:blipFill>
            </p:spPr>
            <p:txBody>
              <a:bodyPr/>
              <a:lstStyle/>
              <a:p>
                <a:r>
                  <a:rPr lang="ru-RU">
                    <a:noFill/>
                  </a:rPr>
                  <a:t> </a:t>
                </a:r>
              </a:p>
            </p:txBody>
          </p:sp>
        </mc:Fallback>
      </mc:AlternateContent>
      <p:sp>
        <p:nvSpPr>
          <p:cNvPr id="4" name="Down Arrow 3"/>
          <p:cNvSpPr/>
          <p:nvPr/>
        </p:nvSpPr>
        <p:spPr>
          <a:xfrm rot="16200000">
            <a:off x="3213822" y="1469397"/>
            <a:ext cx="208637" cy="537697"/>
          </a:xfrm>
          <a:prstGeom prst="downArrow">
            <a:avLst/>
          </a:prstGeom>
          <a:solidFill>
            <a:srgbClr val="33B5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8093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lgn="just">
                  <a:buNone/>
                </a:pPr>
                <a:r>
                  <a:rPr lang="ru-RU" sz="1800" dirty="0"/>
                  <a:t>Группа медиков утверждает, что пропорция граждан, подверженных опасному заболеванию, составляет 35% населения и требует открытия </a:t>
                </a:r>
                <a:r>
                  <a:rPr lang="ru-RU" sz="1800" dirty="0" err="1"/>
                  <a:t>гос.программы</a:t>
                </a:r>
                <a:r>
                  <a:rPr lang="ru-RU" sz="1800" dirty="0"/>
                  <a:t> по предотвращению заболевания. Минздрав выделит бюджет, если будет доказано, что пропорция действительно не меньше 35%. Тест должен быть сделан на 5% уровне значимости.</a:t>
                </a:r>
              </a:p>
              <a:p>
                <a:pPr marL="0" indent="0" algn="just">
                  <a:buNone/>
                </a:pPr>
                <a:r>
                  <a:rPr lang="ru-RU" sz="1800" dirty="0"/>
                  <a:t>В случайной выборке из 185 человек 77 человек оказались в группе риска данного заболевания.</a:t>
                </a:r>
              </a:p>
              <a:p>
                <a:pPr marL="0" indent="0" algn="just">
                  <a:buNone/>
                </a:pPr>
                <a:r>
                  <a:rPr lang="ru-RU" sz="1800" dirty="0"/>
                  <a:t>Будет ли Минздрав выделять средства на программу по борьбе с ним?</a:t>
                </a:r>
                <a:endParaRPr lang="en-US" sz="1800" dirty="0"/>
              </a:p>
              <a:p>
                <a:pPr marL="0" indent="0">
                  <a:buNone/>
                </a:pPr>
                <a:endParaRPr lang="en-US" sz="1800" dirty="0"/>
              </a:p>
              <a:p>
                <a:pPr marL="0" indent="0">
                  <a:buNone/>
                </a:pPr>
                <a14:m>
                  <m:oMath xmlns:m="http://schemas.openxmlformats.org/officeDocument/2006/math">
                    <m:r>
                      <a:rPr lang="en-US" sz="1800" b="0" i="1" smtClean="0">
                        <a:latin typeface="Cambria Math" panose="02040503050406030204" pitchFamily="18" charset="0"/>
                      </a:rPr>
                      <m:t>𝑝</m:t>
                    </m:r>
                  </m:oMath>
                </a14:m>
                <a:r>
                  <a:rPr lang="en-US" sz="1800" dirty="0"/>
                  <a:t> – </a:t>
                </a:r>
                <a:r>
                  <a:rPr lang="ru-RU" sz="1800" dirty="0"/>
                  <a:t>пропорция</a:t>
                </a:r>
                <a:r>
                  <a:rPr lang="en-US" sz="1800" dirty="0"/>
                  <a:t> </a:t>
                </a:r>
                <a:r>
                  <a:rPr lang="ru-RU" sz="1800" dirty="0"/>
                  <a:t>граждан, подверженных болезни</a:t>
                </a:r>
              </a:p>
              <a:p>
                <a:pPr marL="0" indent="0">
                  <a:buNone/>
                </a:pPr>
                <a14:m>
                  <m:oMathPara xmlns:m="http://schemas.openxmlformats.org/officeDocument/2006/math">
                    <m:oMathParaPr>
                      <m:jc m:val="left"/>
                    </m:oMathParaPr>
                    <m:oMath xmlns:m="http://schemas.openxmlformats.org/officeDocument/2006/math">
                      <m:acc>
                        <m:accPr>
                          <m:chr m:val="̂"/>
                          <m:ctrlPr>
                            <a:rPr lang="ru-RU" sz="1800" i="1">
                              <a:latin typeface="Cambria Math" panose="02040503050406030204" pitchFamily="18" charset="0"/>
                            </a:rPr>
                          </m:ctrlPr>
                        </m:accPr>
                        <m:e>
                          <m:r>
                            <a:rPr lang="en-US" sz="1800" i="1">
                              <a:latin typeface="Cambria Math" panose="02040503050406030204" pitchFamily="18" charset="0"/>
                            </a:rPr>
                            <m:t>𝑝</m:t>
                          </m:r>
                        </m:e>
                      </m:acc>
                      <m:r>
                        <a:rPr lang="ru-RU" sz="1800" b="0" i="1" smtClean="0">
                          <a:latin typeface="Cambria Math" panose="02040503050406030204" pitchFamily="18" charset="0"/>
                        </a:rPr>
                        <m:t>=</m:t>
                      </m:r>
                      <m:f>
                        <m:fPr>
                          <m:ctrlPr>
                            <a:rPr lang="ru-RU" sz="1800" b="0" i="1" smtClean="0">
                              <a:latin typeface="Cambria Math" panose="02040503050406030204" pitchFamily="18" charset="0"/>
                            </a:rPr>
                          </m:ctrlPr>
                        </m:fPr>
                        <m:num>
                          <m:r>
                            <a:rPr lang="ru-RU" sz="1800" b="0" i="1" smtClean="0">
                              <a:latin typeface="Cambria Math" panose="02040503050406030204" pitchFamily="18" charset="0"/>
                            </a:rPr>
                            <m:t>77</m:t>
                          </m:r>
                        </m:num>
                        <m:den>
                          <m:r>
                            <a:rPr lang="ru-RU" sz="1800" b="0" i="1" smtClean="0">
                              <a:latin typeface="Cambria Math" panose="02040503050406030204" pitchFamily="18" charset="0"/>
                            </a:rPr>
                            <m:t>185</m:t>
                          </m:r>
                        </m:den>
                      </m:f>
                      <m:r>
                        <a:rPr lang="ru-RU" sz="1800" b="0" i="1" smtClean="0">
                          <a:latin typeface="Cambria Math" panose="02040503050406030204" pitchFamily="18" charset="0"/>
                          <a:ea typeface="Cambria Math" panose="02040503050406030204" pitchFamily="18" charset="0"/>
                        </a:rPr>
                        <m:t>≈0.42</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=185</m:t>
                      </m:r>
                    </m:oMath>
                  </m:oMathPara>
                </a14:m>
                <a:endParaRPr lang="ru-RU" sz="1800"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2"/>
                <a:stretch>
                  <a:fillRect l="-1001" t="-1095" r="-100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p:txBody>
              <a:bodyPr/>
              <a:lstStyle/>
              <a:p>
                <a:r>
                  <a:rPr lang="ru-RU" dirty="0"/>
                  <a:t>Пример. Тестирование гипотез о </a:t>
                </a:r>
                <a14:m>
                  <m:oMath xmlns:m="http://schemas.openxmlformats.org/officeDocument/2006/math">
                    <m:r>
                      <a:rPr lang="en-US" sz="2800" b="1" i="1">
                        <a:latin typeface="Cambria Math" panose="02040503050406030204" pitchFamily="18" charset="0"/>
                        <a:ea typeface="Cambria Math" panose="02040503050406030204" pitchFamily="18" charset="0"/>
                      </a:rPr>
                      <m:t>𝒑</m:t>
                    </m:r>
                  </m:oMath>
                </a14:m>
                <a:r>
                  <a:rPr lang="en-US" dirty="0"/>
                  <a:t> </a:t>
                </a:r>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blipFill>
                <a:blip r:embed="rId3"/>
                <a:stretch>
                  <a:fillRect l="-1651" t="-27119" b="-52542"/>
                </a:stretch>
              </a:blipFill>
            </p:spPr>
            <p:txBody>
              <a:bodyPr/>
              <a:lstStyle/>
              <a:p>
                <a:r>
                  <a:rPr lang="ru-RU">
                    <a:noFill/>
                  </a:rPr>
                  <a:t> </a:t>
                </a:r>
              </a:p>
            </p:txBody>
          </p:sp>
        </mc:Fallback>
      </mc:AlternateContent>
    </p:spTree>
    <p:extLst>
      <p:ext uri="{BB962C8B-B14F-4D97-AF65-F5344CB8AC3E}">
        <p14:creationId xmlns:p14="http://schemas.microsoft.com/office/powerpoint/2010/main" val="125096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530676" y="1183966"/>
                <a:ext cx="7076624" cy="5420034"/>
              </a:xfrm>
            </p:spPr>
            <p:txBody>
              <a:bodyPr/>
              <a:lstStyle/>
              <a:p>
                <a:pPr marL="0" indent="0">
                  <a:buNone/>
                </a:pPr>
                <a:r>
                  <a:rPr lang="ru-RU" sz="1600" dirty="0"/>
                  <a:t>Шаг 1.	</a:t>
                </a:r>
                <a14:m>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H</m:t>
                        </m:r>
                      </m:e>
                      <m:sub>
                        <m:r>
                          <a:rPr lang="ru-RU" sz="1600">
                            <a:latin typeface="Cambria Math" panose="02040503050406030204" pitchFamily="18" charset="0"/>
                          </a:rPr>
                          <m:t>0</m:t>
                        </m:r>
                      </m:sub>
                    </m:sSub>
                    <m:r>
                      <a:rPr lang="en-US" sz="1600">
                        <a:latin typeface="Cambria Math" panose="02040503050406030204" pitchFamily="18" charset="0"/>
                      </a:rPr>
                      <m:t>:</m:t>
                    </m:r>
                    <m:r>
                      <m:rPr>
                        <m:sty m:val="p"/>
                      </m:rPr>
                      <a:rPr lang="en-US" sz="1600" b="0" i="0" smtClean="0">
                        <a:latin typeface="Cambria Math" panose="02040503050406030204" pitchFamily="18" charset="0"/>
                      </a:rPr>
                      <m:t>p</m:t>
                    </m:r>
                    <m:r>
                      <a:rPr lang="en-US" sz="1600" b="0" i="0" smtClean="0">
                        <a:latin typeface="Cambria Math" panose="02040503050406030204" pitchFamily="18" charset="0"/>
                      </a:rPr>
                      <m:t>=0.35</m:t>
                    </m:r>
                  </m:oMath>
                </a14:m>
                <a:endParaRPr lang="ru-RU" sz="1600" dirty="0"/>
              </a:p>
              <a:p>
                <a:pPr marL="0" indent="0">
                  <a:buNone/>
                </a:pPr>
                <a:r>
                  <a:rPr lang="ru-RU"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H</m:t>
                        </m:r>
                      </m:e>
                      <m:sub>
                        <m:r>
                          <a:rPr lang="en-US" sz="1600" b="0" i="1" smtClean="0">
                            <a:latin typeface="Cambria Math" panose="02040503050406030204" pitchFamily="18" charset="0"/>
                          </a:rPr>
                          <m:t>𝐴</m:t>
                        </m:r>
                      </m:sub>
                    </m:sSub>
                    <m:r>
                      <a:rPr lang="en-US" sz="1600">
                        <a:latin typeface="Cambria Math" panose="02040503050406030204" pitchFamily="18" charset="0"/>
                      </a:rPr>
                      <m:t>:</m:t>
                    </m:r>
                    <m:r>
                      <m:rPr>
                        <m:sty m:val="p"/>
                      </m:rPr>
                      <a:rPr lang="en-US" sz="1600">
                        <a:latin typeface="Cambria Math" panose="02040503050406030204" pitchFamily="18" charset="0"/>
                      </a:rPr>
                      <m:t>p</m:t>
                    </m:r>
                    <m:r>
                      <a:rPr lang="en-US" sz="1600" b="0" i="0" smtClean="0">
                        <a:latin typeface="Cambria Math" panose="02040503050406030204" pitchFamily="18" charset="0"/>
                      </a:rPr>
                      <m:t>&gt;</m:t>
                    </m:r>
                    <m:r>
                      <a:rPr lang="en-US" sz="1600">
                        <a:latin typeface="Cambria Math" panose="02040503050406030204" pitchFamily="18" charset="0"/>
                      </a:rPr>
                      <m:t>0.35</m:t>
                    </m:r>
                  </m:oMath>
                </a14:m>
                <a:endParaRPr lang="ru-RU" sz="1600" dirty="0"/>
              </a:p>
              <a:p>
                <a:pPr marL="0" indent="0">
                  <a:buNone/>
                </a:pPr>
                <a:endParaRPr lang="ru-RU" sz="300" dirty="0"/>
              </a:p>
              <a:p>
                <a:pPr marL="0" indent="0">
                  <a:buNone/>
                </a:pPr>
                <a:r>
                  <a:rPr lang="ru-RU" sz="1600" dirty="0"/>
                  <a:t>Шаг 2.	</a:t>
                </a:r>
                <a14:m>
                  <m:oMath xmlns:m="http://schemas.openxmlformats.org/officeDocument/2006/math">
                    <m:acc>
                      <m:accPr>
                        <m:chr m:val="̂"/>
                        <m:ctrlPr>
                          <a:rPr lang="ru-RU" sz="1600" i="1">
                            <a:latin typeface="Cambria Math" panose="02040503050406030204" pitchFamily="18" charset="0"/>
                          </a:rPr>
                        </m:ctrlPr>
                      </m:accPr>
                      <m:e>
                        <m:r>
                          <m:rPr>
                            <m:sty m:val="p"/>
                          </m:rPr>
                          <a:rPr lang="en-US" sz="1600" i="0">
                            <a:latin typeface="Cambria Math" panose="02040503050406030204" pitchFamily="18" charset="0"/>
                          </a:rPr>
                          <m:t>p</m:t>
                        </m:r>
                      </m:e>
                    </m:acc>
                    <m:r>
                      <a:rPr lang="ru-RU" sz="1600" i="0">
                        <a:latin typeface="Cambria Math" panose="02040503050406030204" pitchFamily="18" charset="0"/>
                      </a:rPr>
                      <m:t>=</m:t>
                    </m:r>
                    <m:f>
                      <m:fPr>
                        <m:ctrlPr>
                          <a:rPr lang="ru-RU" sz="1600" i="1">
                            <a:latin typeface="Cambria Math" panose="02040503050406030204" pitchFamily="18" charset="0"/>
                          </a:rPr>
                        </m:ctrlPr>
                      </m:fPr>
                      <m:num>
                        <m:r>
                          <a:rPr lang="ru-RU" sz="1600" i="0">
                            <a:latin typeface="Cambria Math" panose="02040503050406030204" pitchFamily="18" charset="0"/>
                          </a:rPr>
                          <m:t>77</m:t>
                        </m:r>
                      </m:num>
                      <m:den>
                        <m:r>
                          <a:rPr lang="ru-RU" sz="1600" i="0">
                            <a:latin typeface="Cambria Math" panose="02040503050406030204" pitchFamily="18" charset="0"/>
                          </a:rPr>
                          <m:t>185</m:t>
                        </m:r>
                      </m:den>
                    </m:f>
                    <m:r>
                      <a:rPr lang="ru-RU" sz="1600" i="0">
                        <a:latin typeface="Cambria Math" panose="02040503050406030204" pitchFamily="18" charset="0"/>
                        <a:ea typeface="Cambria Math" panose="02040503050406030204" pitchFamily="18" charset="0"/>
                      </a:rPr>
                      <m:t>≈0.42</m:t>
                    </m:r>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n</m:t>
                    </m:r>
                    <m:r>
                      <a:rPr lang="en-US" sz="1600" i="0">
                        <a:latin typeface="Cambria Math" panose="02040503050406030204" pitchFamily="18" charset="0"/>
                        <a:ea typeface="Cambria Math" panose="02040503050406030204" pitchFamily="18" charset="0"/>
                      </a:rPr>
                      <m:t>=185</m:t>
                    </m:r>
                  </m:oMath>
                </a14:m>
                <a:endParaRPr lang="ru-RU" sz="1600" dirty="0"/>
              </a:p>
              <a:p>
                <a:pPr marL="0" indent="0">
                  <a:buNone/>
                </a:pPr>
                <a:endParaRPr lang="ru-RU" sz="300" dirty="0"/>
              </a:p>
              <a:p>
                <a:pPr marL="0" indent="0">
                  <a:buNone/>
                </a:pPr>
                <a:r>
                  <a:rPr lang="ru-RU" sz="1600" dirty="0"/>
                  <a:t>Шаг 3.</a:t>
                </a:r>
                <a:r>
                  <a:rPr lang="en-US" sz="1600" dirty="0"/>
                  <a:t>	</a:t>
                </a:r>
                <a:r>
                  <a:rPr lang="ru-RU" sz="1600" dirty="0"/>
                  <a:t>Выборка случайная,</a:t>
                </a:r>
              </a:p>
              <a:p>
                <a:pPr marL="0" indent="0">
                  <a:buNone/>
                </a:pPr>
                <a14:m>
                  <m:oMath xmlns:m="http://schemas.openxmlformats.org/officeDocument/2006/math">
                    <m:r>
                      <m:rPr>
                        <m:sty m:val="p"/>
                      </m:rPr>
                      <a:rPr lang="en-US" sz="1600" b="0" i="0" smtClean="0">
                        <a:latin typeface="Cambria Math" panose="02040503050406030204" pitchFamily="18" charset="0"/>
                      </a:rPr>
                      <m:t>n</m:t>
                    </m:r>
                    <m:acc>
                      <m:accPr>
                        <m:chr m:val="̂"/>
                        <m:ctrlPr>
                          <a:rPr lang="ru-RU" sz="1600" i="1">
                            <a:latin typeface="Cambria Math" panose="02040503050406030204" pitchFamily="18" charset="0"/>
                          </a:rPr>
                        </m:ctrlPr>
                      </m:accPr>
                      <m:e>
                        <m:r>
                          <m:rPr>
                            <m:sty m:val="p"/>
                          </m:rPr>
                          <a:rPr lang="en-US" sz="1600" i="0">
                            <a:latin typeface="Cambria Math" panose="02040503050406030204" pitchFamily="18" charset="0"/>
                          </a:rPr>
                          <m:t>p</m:t>
                        </m:r>
                      </m:e>
                    </m:acc>
                    <m:r>
                      <a:rPr lang="ru-RU" sz="1600" i="0">
                        <a:latin typeface="Cambria Math" panose="02040503050406030204" pitchFamily="18" charset="0"/>
                      </a:rPr>
                      <m:t>=</m:t>
                    </m:r>
                    <m:r>
                      <a:rPr lang="ru-RU" sz="1600" b="0" i="0" smtClean="0">
                        <a:latin typeface="Cambria Math" panose="02040503050406030204" pitchFamily="18" charset="0"/>
                      </a:rPr>
                      <m:t>77</m:t>
                    </m:r>
                    <m:r>
                      <a:rPr lang="en-US" sz="1600" i="0">
                        <a:latin typeface="Cambria Math" panose="02040503050406030204" pitchFamily="18" charset="0"/>
                      </a:rPr>
                      <m:t>&gt;</m:t>
                    </m:r>
                    <m:r>
                      <a:rPr lang="en-US" sz="1600" b="0" i="0" smtClean="0">
                        <a:latin typeface="Cambria Math" panose="02040503050406030204" pitchFamily="18" charset="0"/>
                      </a:rPr>
                      <m:t>5</m:t>
                    </m:r>
                  </m:oMath>
                </a14:m>
                <a:r>
                  <a:rPr lang="en-US" sz="1600" dirty="0"/>
                  <a:t>, </a:t>
                </a:r>
                <a14:m>
                  <m:oMath xmlns:m="http://schemas.openxmlformats.org/officeDocument/2006/math">
                    <m:r>
                      <m:rPr>
                        <m:sty m:val="p"/>
                      </m:rPr>
                      <a:rPr lang="en-US" sz="1600" b="0" i="0" smtClean="0">
                        <a:latin typeface="Cambria Math" panose="02040503050406030204" pitchFamily="18" charset="0"/>
                      </a:rPr>
                      <m:t>n</m:t>
                    </m:r>
                    <m:d>
                      <m:dPr>
                        <m:ctrlPr>
                          <a:rPr lang="en-US" sz="1600" b="0" i="1" smtClean="0">
                            <a:latin typeface="Cambria Math" panose="02040503050406030204" pitchFamily="18" charset="0"/>
                          </a:rPr>
                        </m:ctrlPr>
                      </m:dPr>
                      <m:e>
                        <m:r>
                          <a:rPr lang="en-US" sz="1600" b="0" i="0" smtClean="0">
                            <a:latin typeface="Cambria Math" panose="02040503050406030204" pitchFamily="18" charset="0"/>
                          </a:rPr>
                          <m:t>1−</m:t>
                        </m:r>
                        <m:acc>
                          <m:accPr>
                            <m:chr m:val="̂"/>
                            <m:ctrlPr>
                              <a:rPr lang="ru-RU" sz="1600" i="1">
                                <a:latin typeface="Cambria Math" panose="02040503050406030204" pitchFamily="18" charset="0"/>
                              </a:rPr>
                            </m:ctrlPr>
                          </m:accPr>
                          <m:e>
                            <m:r>
                              <m:rPr>
                                <m:sty m:val="p"/>
                              </m:rPr>
                              <a:rPr lang="en-US" sz="1600" i="0">
                                <a:latin typeface="Cambria Math" panose="02040503050406030204" pitchFamily="18" charset="0"/>
                              </a:rPr>
                              <m:t>p</m:t>
                            </m:r>
                          </m:e>
                        </m:acc>
                      </m:e>
                    </m:d>
                    <m:r>
                      <a:rPr lang="en-US" sz="1600" b="0" i="0" smtClean="0">
                        <a:latin typeface="Cambria Math" panose="02040503050406030204" pitchFamily="18" charset="0"/>
                      </a:rPr>
                      <m:t>=108</m:t>
                    </m:r>
                    <m:r>
                      <a:rPr lang="en-US" sz="1600" i="0">
                        <a:latin typeface="Cambria Math" panose="02040503050406030204" pitchFamily="18" charset="0"/>
                      </a:rPr>
                      <m:t>&gt;</m:t>
                    </m:r>
                    <m:r>
                      <a:rPr lang="en-US" sz="1600" b="0" i="0" smtClean="0">
                        <a:latin typeface="Cambria Math" panose="02040503050406030204" pitchFamily="18" charset="0"/>
                      </a:rPr>
                      <m:t>5</m:t>
                    </m:r>
                  </m:oMath>
                </a14:m>
                <a:r>
                  <a:rPr lang="ru-RU" sz="1600" dirty="0"/>
                  <a:t>. Значит, </a:t>
                </a:r>
                <a14:m>
                  <m:oMath xmlns:m="http://schemas.openxmlformats.org/officeDocument/2006/math">
                    <m:acc>
                      <m:accPr>
                        <m:chr m:val="̂"/>
                        <m:ctrlPr>
                          <a:rPr lang="ru-RU" sz="1600" i="1">
                            <a:latin typeface="Cambria Math" panose="02040503050406030204" pitchFamily="18" charset="0"/>
                          </a:rPr>
                        </m:ctrlPr>
                      </m:accPr>
                      <m:e>
                        <m:r>
                          <m:rPr>
                            <m:sty m:val="p"/>
                          </m:rPr>
                          <a:rPr lang="en-US" sz="1600" i="0">
                            <a:latin typeface="Cambria Math" panose="02040503050406030204" pitchFamily="18" charset="0"/>
                          </a:rPr>
                          <m:t>p</m:t>
                        </m:r>
                      </m:e>
                    </m:acc>
                    <m:r>
                      <a:rPr lang="ru-RU" sz="1600" i="0">
                        <a:latin typeface="Cambria Math" panose="02040503050406030204" pitchFamily="18" charset="0"/>
                        <a:ea typeface="Cambria Math" panose="02040503050406030204" pitchFamily="18" charset="0"/>
                      </a:rPr>
                      <m:t>≈</m:t>
                    </m:r>
                    <m:r>
                      <m:rPr>
                        <m:sty m:val="p"/>
                      </m:rPr>
                      <a:rPr lang="en-US" sz="1600" i="0">
                        <a:latin typeface="Cambria Math" panose="02040503050406030204" pitchFamily="18" charset="0"/>
                        <a:ea typeface="Cambria Math" panose="02040503050406030204" pitchFamily="18" charset="0"/>
                      </a:rPr>
                      <m:t>N</m:t>
                    </m:r>
                    <m:d>
                      <m:dPr>
                        <m:ctrlPr>
                          <a:rPr lang="en-US" sz="1600" i="1">
                            <a:latin typeface="Cambria Math" panose="02040503050406030204" pitchFamily="18" charset="0"/>
                            <a:ea typeface="Cambria Math" panose="02040503050406030204" pitchFamily="18" charset="0"/>
                          </a:rPr>
                        </m:ctrlPr>
                      </m:dPr>
                      <m:e>
                        <m:r>
                          <m:rPr>
                            <m:sty m:val="p"/>
                          </m:rPr>
                          <a:rPr lang="en-US" sz="1600" i="0">
                            <a:latin typeface="Cambria Math" panose="02040503050406030204" pitchFamily="18" charset="0"/>
                            <a:ea typeface="Cambria Math" panose="02040503050406030204" pitchFamily="18" charset="0"/>
                          </a:rPr>
                          <m:t>p</m:t>
                        </m:r>
                        <m:r>
                          <a:rPr lang="en-US" sz="1600" i="0">
                            <a:latin typeface="Cambria Math" panose="02040503050406030204" pitchFamily="18" charset="0"/>
                            <a:ea typeface="Cambria Math" panose="02040503050406030204" pitchFamily="18" charset="0"/>
                          </a:rPr>
                          <m:t>, </m:t>
                        </m:r>
                        <m:rad>
                          <m:radPr>
                            <m:degHide m:val="on"/>
                            <m:ctrlPr>
                              <a:rPr lang="en-US" sz="1600" i="1">
                                <a:latin typeface="Cambria Math" panose="02040503050406030204" pitchFamily="18" charset="0"/>
                                <a:ea typeface="Cambria Math" panose="02040503050406030204" pitchFamily="18" charset="0"/>
                              </a:rPr>
                            </m:ctrlPr>
                          </m:radPr>
                          <m:deg/>
                          <m:e>
                            <m:f>
                              <m:fPr>
                                <m:ctrlPr>
                                  <a:rPr lang="en-US" sz="1600" i="1">
                                    <a:latin typeface="Cambria Math" panose="02040503050406030204" pitchFamily="18" charset="0"/>
                                    <a:ea typeface="Cambria Math" panose="02040503050406030204" pitchFamily="18" charset="0"/>
                                  </a:rPr>
                                </m:ctrlPr>
                              </m:fPr>
                              <m:num>
                                <m:r>
                                  <m:rPr>
                                    <m:sty m:val="p"/>
                                  </m:rPr>
                                  <a:rPr lang="en-US" sz="1600" i="0">
                                    <a:latin typeface="Cambria Math" panose="02040503050406030204" pitchFamily="18" charset="0"/>
                                    <a:ea typeface="Cambria Math" panose="02040503050406030204" pitchFamily="18" charset="0"/>
                                  </a:rPr>
                                  <m:t>p</m:t>
                                </m:r>
                                <m:d>
                                  <m:dPr>
                                    <m:ctrlPr>
                                      <a:rPr lang="en-US" sz="1600" i="1">
                                        <a:latin typeface="Cambria Math" panose="02040503050406030204" pitchFamily="18" charset="0"/>
                                        <a:ea typeface="Cambria Math" panose="02040503050406030204" pitchFamily="18" charset="0"/>
                                      </a:rPr>
                                    </m:ctrlPr>
                                  </m:dPr>
                                  <m:e>
                                    <m:r>
                                      <a:rPr lang="en-US" sz="1600" i="0">
                                        <a:latin typeface="Cambria Math" panose="02040503050406030204" pitchFamily="18" charset="0"/>
                                        <a:ea typeface="Cambria Math" panose="02040503050406030204" pitchFamily="18" charset="0"/>
                                      </a:rPr>
                                      <m:t>1−</m:t>
                                    </m:r>
                                    <m:r>
                                      <m:rPr>
                                        <m:sty m:val="p"/>
                                      </m:rPr>
                                      <a:rPr lang="en-US" sz="1600" i="0">
                                        <a:latin typeface="Cambria Math" panose="02040503050406030204" pitchFamily="18" charset="0"/>
                                        <a:ea typeface="Cambria Math" panose="02040503050406030204" pitchFamily="18" charset="0"/>
                                      </a:rPr>
                                      <m:t>p</m:t>
                                    </m:r>
                                  </m:e>
                                </m:d>
                              </m:num>
                              <m:den>
                                <m:r>
                                  <m:rPr>
                                    <m:sty m:val="p"/>
                                  </m:rPr>
                                  <a:rPr lang="en-US" sz="1600" i="0">
                                    <a:latin typeface="Cambria Math" panose="02040503050406030204" pitchFamily="18" charset="0"/>
                                    <a:ea typeface="Cambria Math" panose="02040503050406030204" pitchFamily="18" charset="0"/>
                                  </a:rPr>
                                  <m:t>n</m:t>
                                </m:r>
                              </m:den>
                            </m:f>
                          </m:e>
                        </m:rad>
                      </m:e>
                    </m:d>
                  </m:oMath>
                </a14:m>
                <a:endParaRPr lang="ru-RU" sz="1600" b="0" dirty="0">
                  <a:ea typeface="Cambria Math" panose="02040503050406030204" pitchFamily="18" charset="0"/>
                </a:endParaRPr>
              </a:p>
              <a:p>
                <a:pPr marL="0" indent="0">
                  <a:buNone/>
                </a:pPr>
                <a:r>
                  <a:rPr lang="ru-RU" sz="1600" dirty="0"/>
                  <a:t>По </a:t>
                </a:r>
                <a14:m>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H</m:t>
                        </m:r>
                      </m:e>
                      <m:sub>
                        <m:r>
                          <a:rPr lang="ru-RU" sz="1600">
                            <a:latin typeface="Cambria Math" panose="02040503050406030204" pitchFamily="18" charset="0"/>
                          </a:rPr>
                          <m:t>0</m:t>
                        </m:r>
                      </m:sub>
                    </m:sSub>
                    <m:r>
                      <a:rPr lang="en-US" sz="1600">
                        <a:latin typeface="Cambria Math" panose="02040503050406030204" pitchFamily="18" charset="0"/>
                      </a:rPr>
                      <m:t>:</m:t>
                    </m:r>
                  </m:oMath>
                </a14:m>
                <a:r>
                  <a:rPr lang="ru-RU" sz="1600" baseline="-25000" dirty="0"/>
                  <a:t> </a:t>
                </a:r>
                <a14:m>
                  <m:oMath xmlns:m="http://schemas.openxmlformats.org/officeDocument/2006/math">
                    <m:acc>
                      <m:accPr>
                        <m:chr m:val="̂"/>
                        <m:ctrlPr>
                          <a:rPr lang="ru-RU" sz="1600" i="1">
                            <a:latin typeface="Cambria Math" panose="02040503050406030204" pitchFamily="18" charset="0"/>
                          </a:rPr>
                        </m:ctrlPr>
                      </m:accPr>
                      <m:e>
                        <m:r>
                          <m:rPr>
                            <m:sty m:val="p"/>
                          </m:rPr>
                          <a:rPr lang="en-US" sz="1600" i="0">
                            <a:latin typeface="Cambria Math" panose="02040503050406030204" pitchFamily="18" charset="0"/>
                          </a:rPr>
                          <m:t>p</m:t>
                        </m:r>
                      </m:e>
                    </m:acc>
                    <m:r>
                      <a:rPr lang="ru-RU" sz="1600" i="0">
                        <a:latin typeface="Cambria Math" panose="02040503050406030204" pitchFamily="18" charset="0"/>
                        <a:ea typeface="Cambria Math" panose="02040503050406030204" pitchFamily="18" charset="0"/>
                      </a:rPr>
                      <m:t>≈</m:t>
                    </m:r>
                    <m:r>
                      <m:rPr>
                        <m:sty m:val="p"/>
                      </m:rPr>
                      <a:rPr lang="en-US" sz="1600" i="0">
                        <a:latin typeface="Cambria Math" panose="02040503050406030204" pitchFamily="18" charset="0"/>
                        <a:ea typeface="Cambria Math" panose="02040503050406030204" pitchFamily="18" charset="0"/>
                      </a:rPr>
                      <m:t>N</m:t>
                    </m:r>
                    <m:d>
                      <m:dPr>
                        <m:ctrlPr>
                          <a:rPr lang="en-US" sz="1600" i="1">
                            <a:latin typeface="Cambria Math" panose="02040503050406030204" pitchFamily="18" charset="0"/>
                            <a:ea typeface="Cambria Math" panose="02040503050406030204" pitchFamily="18" charset="0"/>
                          </a:rPr>
                        </m:ctrlPr>
                      </m:dPr>
                      <m:e>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p</m:t>
                            </m:r>
                          </m:e>
                          <m:sub>
                            <m:r>
                              <a:rPr lang="en-US" sz="1600" i="0">
                                <a:latin typeface="Cambria Math" panose="02040503050406030204" pitchFamily="18" charset="0"/>
                              </a:rPr>
                              <m:t>0</m:t>
                            </m:r>
                          </m:sub>
                        </m:sSub>
                        <m:r>
                          <a:rPr lang="en-US" sz="1600" i="0">
                            <a:latin typeface="Cambria Math" panose="02040503050406030204" pitchFamily="18" charset="0"/>
                            <a:ea typeface="Cambria Math" panose="02040503050406030204" pitchFamily="18" charset="0"/>
                          </a:rPr>
                          <m:t>, </m:t>
                        </m:r>
                        <m:rad>
                          <m:radPr>
                            <m:degHide m:val="on"/>
                            <m:ctrlPr>
                              <a:rPr lang="en-US" sz="1600" i="1">
                                <a:latin typeface="Cambria Math" panose="02040503050406030204" pitchFamily="18" charset="0"/>
                                <a:ea typeface="Cambria Math" panose="02040503050406030204" pitchFamily="18" charset="0"/>
                              </a:rPr>
                            </m:ctrlPr>
                          </m:radPr>
                          <m:deg/>
                          <m:e>
                            <m:f>
                              <m:fPr>
                                <m:ctrlPr>
                                  <a:rPr lang="en-US" sz="1600" i="1">
                                    <a:latin typeface="Cambria Math" panose="02040503050406030204" pitchFamily="18" charset="0"/>
                                    <a:ea typeface="Cambria Math" panose="02040503050406030204" pitchFamily="18" charset="0"/>
                                  </a:rPr>
                                </m:ctrlPr>
                              </m:fPr>
                              <m:num>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p</m:t>
                                    </m:r>
                                  </m:e>
                                  <m:sub>
                                    <m:r>
                                      <a:rPr lang="en-US" sz="1600" i="0">
                                        <a:latin typeface="Cambria Math" panose="02040503050406030204" pitchFamily="18" charset="0"/>
                                      </a:rPr>
                                      <m:t>0</m:t>
                                    </m:r>
                                  </m:sub>
                                </m:sSub>
                                <m:d>
                                  <m:dPr>
                                    <m:ctrlPr>
                                      <a:rPr lang="en-US" sz="1600" i="1">
                                        <a:latin typeface="Cambria Math" panose="02040503050406030204" pitchFamily="18" charset="0"/>
                                        <a:ea typeface="Cambria Math" panose="02040503050406030204" pitchFamily="18" charset="0"/>
                                      </a:rPr>
                                    </m:ctrlPr>
                                  </m:dPr>
                                  <m:e>
                                    <m:r>
                                      <a:rPr lang="en-US" sz="1600" i="0">
                                        <a:latin typeface="Cambria Math" panose="02040503050406030204" pitchFamily="18" charset="0"/>
                                        <a:ea typeface="Cambria Math" panose="02040503050406030204" pitchFamily="18" charset="0"/>
                                      </a:rPr>
                                      <m:t>1−</m:t>
                                    </m:r>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p</m:t>
                                        </m:r>
                                      </m:e>
                                      <m:sub>
                                        <m:r>
                                          <a:rPr lang="en-US" sz="1600" i="0">
                                            <a:latin typeface="Cambria Math" panose="02040503050406030204" pitchFamily="18" charset="0"/>
                                          </a:rPr>
                                          <m:t>0</m:t>
                                        </m:r>
                                      </m:sub>
                                    </m:sSub>
                                  </m:e>
                                </m:d>
                              </m:num>
                              <m:den>
                                <m:r>
                                  <m:rPr>
                                    <m:sty m:val="p"/>
                                  </m:rPr>
                                  <a:rPr lang="en-US" sz="1600" i="0">
                                    <a:latin typeface="Cambria Math" panose="02040503050406030204" pitchFamily="18" charset="0"/>
                                    <a:ea typeface="Cambria Math" panose="02040503050406030204" pitchFamily="18" charset="0"/>
                                  </a:rPr>
                                  <m:t>n</m:t>
                                </m:r>
                              </m:den>
                            </m:f>
                          </m:e>
                        </m:rad>
                      </m:e>
                    </m:d>
                  </m:oMath>
                </a14:m>
                <a:endParaRPr lang="ru-RU" sz="1600" dirty="0"/>
              </a:p>
              <a:p>
                <a:pPr marL="0" indent="0">
                  <a:buNone/>
                </a:pPr>
                <a:endParaRPr lang="ru-RU" sz="300" dirty="0"/>
              </a:p>
              <a:p>
                <a:pPr marL="0" indent="0">
                  <a:buNone/>
                </a:pPr>
                <a:r>
                  <a:rPr lang="ru-RU" sz="1600" dirty="0"/>
                  <a:t>Шаг 4.</a:t>
                </a:r>
                <a:r>
                  <a:rPr lang="en-US" sz="1600" dirty="0"/>
                  <a:t>	</a:t>
                </a:r>
                <a14:m>
                  <m:oMath xmlns:m="http://schemas.openxmlformats.org/officeDocument/2006/math">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z</m:t>
                        </m:r>
                      </m:e>
                      <m:sub>
                        <m:r>
                          <m:rPr>
                            <m:sty m:val="p"/>
                          </m:rPr>
                          <a:rPr lang="en-US" sz="1600" i="0">
                            <a:latin typeface="Cambria Math" panose="02040503050406030204" pitchFamily="18" charset="0"/>
                          </a:rPr>
                          <m:t>st</m:t>
                        </m:r>
                      </m:sub>
                    </m:sSub>
                    <m:r>
                      <a:rPr lang="en-US" sz="1600" i="0">
                        <a:latin typeface="Cambria Math" panose="02040503050406030204" pitchFamily="18" charset="0"/>
                      </a:rPr>
                      <m:t>=</m:t>
                    </m:r>
                    <m:f>
                      <m:fPr>
                        <m:ctrlPr>
                          <a:rPr lang="ru-RU" sz="1600" i="1">
                            <a:latin typeface="Cambria Math" panose="02040503050406030204" pitchFamily="18" charset="0"/>
                          </a:rPr>
                        </m:ctrlPr>
                      </m:fPr>
                      <m:num>
                        <m:acc>
                          <m:accPr>
                            <m:chr m:val="̂"/>
                            <m:ctrlPr>
                              <a:rPr lang="ru-RU" sz="1600" i="1">
                                <a:latin typeface="Cambria Math" panose="02040503050406030204" pitchFamily="18" charset="0"/>
                              </a:rPr>
                            </m:ctrlPr>
                          </m:accPr>
                          <m:e>
                            <m:r>
                              <m:rPr>
                                <m:sty m:val="p"/>
                              </m:rPr>
                              <a:rPr lang="en-US" sz="1600" i="0">
                                <a:latin typeface="Cambria Math" panose="02040503050406030204" pitchFamily="18" charset="0"/>
                              </a:rPr>
                              <m:t>p</m:t>
                            </m:r>
                          </m:e>
                        </m:acc>
                        <m:r>
                          <a:rPr lang="en-US" sz="1600" i="0">
                            <a:latin typeface="Cambria Math" panose="02040503050406030204" pitchFamily="18" charset="0"/>
                          </a:rPr>
                          <m:t>−</m:t>
                        </m:r>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p</m:t>
                            </m:r>
                          </m:e>
                          <m:sub>
                            <m:r>
                              <a:rPr lang="en-US" sz="1600" i="0">
                                <a:latin typeface="Cambria Math" panose="02040503050406030204" pitchFamily="18" charset="0"/>
                              </a:rPr>
                              <m:t>0</m:t>
                            </m:r>
                          </m:sub>
                        </m:sSub>
                      </m:num>
                      <m:den>
                        <m:rad>
                          <m:radPr>
                            <m:degHide m:val="on"/>
                            <m:ctrlPr>
                              <a:rPr lang="ru-RU" sz="1600" i="1">
                                <a:latin typeface="Cambria Math" panose="02040503050406030204" pitchFamily="18" charset="0"/>
                              </a:rPr>
                            </m:ctrlPr>
                          </m:radPr>
                          <m:deg/>
                          <m:e>
                            <m:f>
                              <m:fPr>
                                <m:ctrlPr>
                                  <a:rPr lang="ru-RU" sz="1600" i="1">
                                    <a:latin typeface="Cambria Math" panose="02040503050406030204" pitchFamily="18" charset="0"/>
                                  </a:rPr>
                                </m:ctrlPr>
                              </m:fPr>
                              <m:num>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p</m:t>
                                    </m:r>
                                  </m:e>
                                  <m:sub>
                                    <m:r>
                                      <a:rPr lang="en-US" sz="1600" i="0">
                                        <a:latin typeface="Cambria Math" panose="02040503050406030204" pitchFamily="18" charset="0"/>
                                      </a:rPr>
                                      <m:t>0</m:t>
                                    </m:r>
                                  </m:sub>
                                </m:sSub>
                                <m:r>
                                  <a:rPr lang="en-US" sz="1600" i="0">
                                    <a:latin typeface="Cambria Math" panose="02040503050406030204" pitchFamily="18" charset="0"/>
                                  </a:rPr>
                                  <m:t>(1−</m:t>
                                </m:r>
                                <m:sSub>
                                  <m:sSubPr>
                                    <m:ctrlPr>
                                      <a:rPr lang="ru-RU" sz="1600" i="1">
                                        <a:latin typeface="Cambria Math" panose="02040503050406030204" pitchFamily="18" charset="0"/>
                                      </a:rPr>
                                    </m:ctrlPr>
                                  </m:sSubPr>
                                  <m:e>
                                    <m:r>
                                      <m:rPr>
                                        <m:sty m:val="p"/>
                                      </m:rPr>
                                      <a:rPr lang="en-US" sz="1600" i="0">
                                        <a:latin typeface="Cambria Math" panose="02040503050406030204" pitchFamily="18" charset="0"/>
                                      </a:rPr>
                                      <m:t>p</m:t>
                                    </m:r>
                                  </m:e>
                                  <m:sub>
                                    <m:r>
                                      <a:rPr lang="en-US" sz="1600" i="0">
                                        <a:latin typeface="Cambria Math" panose="02040503050406030204" pitchFamily="18" charset="0"/>
                                      </a:rPr>
                                      <m:t>0</m:t>
                                    </m:r>
                                  </m:sub>
                                </m:sSub>
                                <m:r>
                                  <a:rPr lang="en-US" sz="1600" i="0">
                                    <a:latin typeface="Cambria Math" panose="02040503050406030204" pitchFamily="18" charset="0"/>
                                  </a:rPr>
                                  <m:t>)</m:t>
                                </m:r>
                              </m:num>
                              <m:den>
                                <m:r>
                                  <m:rPr>
                                    <m:sty m:val="p"/>
                                  </m:rPr>
                                  <a:rPr lang="en-US" sz="1600" i="0">
                                    <a:latin typeface="Cambria Math" panose="02040503050406030204" pitchFamily="18" charset="0"/>
                                  </a:rPr>
                                  <m:t>n</m:t>
                                </m:r>
                              </m:den>
                            </m:f>
                          </m:e>
                        </m:rad>
                      </m:den>
                    </m:f>
                    <m:r>
                      <a:rPr lang="ru-RU" sz="1600" b="0" i="0" smtClean="0">
                        <a:latin typeface="Cambria Math" panose="02040503050406030204" pitchFamily="18" charset="0"/>
                      </a:rPr>
                      <m:t>=</m:t>
                    </m:r>
                    <m:f>
                      <m:fPr>
                        <m:ctrlPr>
                          <a:rPr lang="ru-RU" sz="1600" i="1">
                            <a:latin typeface="Cambria Math" panose="02040503050406030204" pitchFamily="18" charset="0"/>
                          </a:rPr>
                        </m:ctrlPr>
                      </m:fPr>
                      <m:num>
                        <m:r>
                          <a:rPr lang="ru-RU" sz="1600" b="0" i="0" smtClean="0">
                            <a:latin typeface="Cambria Math" panose="02040503050406030204" pitchFamily="18" charset="0"/>
                          </a:rPr>
                          <m:t>0.42</m:t>
                        </m:r>
                        <m:r>
                          <a:rPr lang="en-US" sz="1600" i="0">
                            <a:latin typeface="Cambria Math" panose="02040503050406030204" pitchFamily="18" charset="0"/>
                          </a:rPr>
                          <m:t>−</m:t>
                        </m:r>
                        <m:r>
                          <a:rPr lang="ru-RU" sz="1600" b="0" i="0" smtClean="0">
                            <a:latin typeface="Cambria Math" panose="02040503050406030204" pitchFamily="18" charset="0"/>
                          </a:rPr>
                          <m:t>0.35</m:t>
                        </m:r>
                      </m:num>
                      <m:den>
                        <m:rad>
                          <m:radPr>
                            <m:degHide m:val="on"/>
                            <m:ctrlPr>
                              <a:rPr lang="ru-RU" sz="1600" i="1">
                                <a:latin typeface="Cambria Math" panose="02040503050406030204" pitchFamily="18" charset="0"/>
                              </a:rPr>
                            </m:ctrlPr>
                          </m:radPr>
                          <m:deg/>
                          <m:e>
                            <m:f>
                              <m:fPr>
                                <m:ctrlPr>
                                  <a:rPr lang="ru-RU" sz="1600" i="1">
                                    <a:latin typeface="Cambria Math" panose="02040503050406030204" pitchFamily="18" charset="0"/>
                                  </a:rPr>
                                </m:ctrlPr>
                              </m:fPr>
                              <m:num>
                                <m:r>
                                  <a:rPr lang="ru-RU" sz="1600" b="0" i="0" smtClean="0">
                                    <a:latin typeface="Cambria Math" panose="02040503050406030204" pitchFamily="18" charset="0"/>
                                  </a:rPr>
                                  <m:t>0.35</m:t>
                                </m:r>
                                <m:r>
                                  <a:rPr lang="ru-RU" sz="1600" i="0" smtClean="0">
                                    <a:latin typeface="Cambria Math" panose="02040503050406030204" pitchFamily="18" charset="0"/>
                                  </a:rPr>
                                  <m:t> </m:t>
                                </m:r>
                                <m:r>
                                  <a:rPr lang="en-US" sz="1600" i="0">
                                    <a:latin typeface="Cambria Math" panose="02040503050406030204" pitchFamily="18" charset="0"/>
                                  </a:rPr>
                                  <m:t>(1−</m:t>
                                </m:r>
                                <m:r>
                                  <a:rPr lang="ru-RU" sz="1600" b="0" i="0" smtClean="0">
                                    <a:latin typeface="Cambria Math" panose="02040503050406030204" pitchFamily="18" charset="0"/>
                                  </a:rPr>
                                  <m:t>0.35</m:t>
                                </m:r>
                                <m:r>
                                  <a:rPr lang="en-US" sz="1600" i="0">
                                    <a:latin typeface="Cambria Math" panose="02040503050406030204" pitchFamily="18" charset="0"/>
                                  </a:rPr>
                                  <m:t>)</m:t>
                                </m:r>
                              </m:num>
                              <m:den>
                                <m:r>
                                  <a:rPr lang="ru-RU" sz="1600" b="0" i="0" smtClean="0">
                                    <a:latin typeface="Cambria Math" panose="02040503050406030204" pitchFamily="18" charset="0"/>
                                  </a:rPr>
                                  <m:t>185</m:t>
                                </m:r>
                              </m:den>
                            </m:f>
                          </m:e>
                        </m:rad>
                      </m:den>
                    </m:f>
                    <m:r>
                      <a:rPr lang="en-US" sz="1600" i="0" smtClean="0">
                        <a:latin typeface="Cambria Math" panose="02040503050406030204" pitchFamily="18" charset="0"/>
                        <a:ea typeface="Cambria Math" panose="02040503050406030204" pitchFamily="18" charset="0"/>
                      </a:rPr>
                      <m:t>≈</m:t>
                    </m:r>
                    <m:r>
                      <a:rPr lang="ru-RU" sz="1600" b="0" i="0" smtClean="0">
                        <a:latin typeface="Cambria Math" panose="02040503050406030204" pitchFamily="18" charset="0"/>
                        <a:ea typeface="Cambria Math" panose="02040503050406030204" pitchFamily="18" charset="0"/>
                      </a:rPr>
                      <m:t>1.89</m:t>
                    </m:r>
                  </m:oMath>
                </a14:m>
                <a:endParaRPr lang="ru-RU" sz="1600" dirty="0"/>
              </a:p>
              <a:p>
                <a:pPr marL="0" indent="0">
                  <a:buNone/>
                </a:pPr>
                <a:r>
                  <a:rPr lang="en-US" sz="1600" dirty="0"/>
                  <a:t>	</a:t>
                </a:r>
                <a14:m>
                  <m:oMath xmlns:m="http://schemas.openxmlformats.org/officeDocument/2006/math">
                    <m:r>
                      <m:rPr>
                        <m:sty m:val="p"/>
                      </m:rPr>
                      <a:rPr lang="en-US" sz="1600">
                        <a:latin typeface="Cambria Math" panose="02040503050406030204" pitchFamily="18" charset="0"/>
                      </a:rPr>
                      <m:t>p</m:t>
                    </m:r>
                    <m:r>
                      <a:rPr lang="en-US" sz="1600">
                        <a:latin typeface="Cambria Math" panose="02040503050406030204" pitchFamily="18" charset="0"/>
                      </a:rPr>
                      <m:t>−</m:t>
                    </m:r>
                    <m:r>
                      <m:rPr>
                        <m:sty m:val="p"/>
                      </m:rPr>
                      <a:rPr lang="en-US" sz="1600">
                        <a:latin typeface="Cambria Math" panose="02040503050406030204" pitchFamily="18" charset="0"/>
                      </a:rPr>
                      <m:t>value</m:t>
                    </m:r>
                    <m:r>
                      <a:rPr lang="en-US" sz="160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𝑃</m:t>
                    </m:r>
                    <m:d>
                      <m:dPr>
                        <m:ctrlPr>
                          <a:rPr lang="en-US" sz="160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𝑍</m:t>
                        </m:r>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89</m:t>
                        </m:r>
                      </m:e>
                    </m:d>
                    <m:r>
                      <a:rPr lang="en-US" sz="1600" i="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ea typeface="Cambria Math" panose="02040503050406030204" pitchFamily="18" charset="0"/>
                      </a:rPr>
                      <m:t>0.029</m:t>
                    </m:r>
                  </m:oMath>
                </a14:m>
                <a:endParaRPr lang="en-US" sz="1600" b="0" dirty="0">
                  <a:ea typeface="Cambria Math" panose="02040503050406030204" pitchFamily="18" charset="0"/>
                </a:endParaRPr>
              </a:p>
              <a:p>
                <a:pPr marL="0" indent="0">
                  <a:buNone/>
                </a:pPr>
                <a:endParaRPr lang="en-US" sz="300" b="0" dirty="0">
                  <a:ea typeface="Cambria Math" panose="02040503050406030204" pitchFamily="18" charset="0"/>
                </a:endParaRPr>
              </a:p>
              <a:p>
                <a:pPr marL="0" indent="0">
                  <a:buNone/>
                </a:pPr>
                <a:r>
                  <a:rPr lang="ru-RU" sz="1600" dirty="0"/>
                  <a:t>Шаг 5.</a:t>
                </a:r>
                <a:r>
                  <a:rPr lang="en-US" sz="1600" dirty="0"/>
                  <a:t>	</a:t>
                </a:r>
                <a14:m>
                  <m:oMath xmlns:m="http://schemas.openxmlformats.org/officeDocument/2006/math">
                    <m:r>
                      <m:rPr>
                        <m:sty m:val="p"/>
                      </m:rPr>
                      <a:rPr lang="en-US" sz="1600">
                        <a:latin typeface="Cambria Math" panose="02040503050406030204" pitchFamily="18" charset="0"/>
                      </a:rPr>
                      <m:t>p</m:t>
                    </m:r>
                    <m:r>
                      <a:rPr lang="en-US" sz="1600">
                        <a:latin typeface="Cambria Math" panose="02040503050406030204" pitchFamily="18" charset="0"/>
                      </a:rPr>
                      <m:t>−</m:t>
                    </m:r>
                    <m:r>
                      <m:rPr>
                        <m:sty m:val="p"/>
                      </m:rPr>
                      <a:rPr lang="en-US" sz="1600">
                        <a:latin typeface="Cambria Math" panose="02040503050406030204" pitchFamily="18" charset="0"/>
                      </a:rPr>
                      <m:t>value</m:t>
                    </m:r>
                    <m:r>
                      <a:rPr lang="en-US" sz="1600" smtClean="0">
                        <a:latin typeface="Cambria Math" panose="02040503050406030204" pitchFamily="18" charset="0"/>
                        <a:ea typeface="Cambria Math" panose="02040503050406030204" pitchFamily="18" charset="0"/>
                      </a:rPr>
                      <m:t>≈0</m:t>
                    </m:r>
                    <m:r>
                      <a:rPr lang="en-US" sz="1600">
                        <a:latin typeface="Cambria Math" panose="02040503050406030204" pitchFamily="18" charset="0"/>
                        <a:ea typeface="Cambria Math" panose="02040503050406030204" pitchFamily="18" charset="0"/>
                      </a:rPr>
                      <m:t>.029</m:t>
                    </m:r>
                    <m:r>
                      <a:rPr lang="en-US" sz="1600" i="0" dirty="0">
                        <a:latin typeface="Cambria Math" panose="02040503050406030204" pitchFamily="18" charset="0"/>
                      </a:rPr>
                      <m:t>&lt;</m:t>
                    </m:r>
                    <m:r>
                      <a:rPr lang="en-US" sz="1600" i="0">
                        <a:latin typeface="Cambria Math" panose="02040503050406030204" pitchFamily="18" charset="0"/>
                      </a:rPr>
                      <m:t> </m:t>
                    </m:r>
                    <m:r>
                      <m:rPr>
                        <m:sty m:val="p"/>
                      </m:rPr>
                      <a:rPr lang="en-US" sz="1600" i="0">
                        <a:latin typeface="Cambria Math" panose="02040503050406030204" pitchFamily="18" charset="0"/>
                      </a:rPr>
                      <m:t>α</m:t>
                    </m:r>
                    <m:r>
                      <a:rPr lang="en-US" sz="1600" b="0" i="0" smtClean="0">
                        <a:latin typeface="Cambria Math" panose="02040503050406030204" pitchFamily="18" charset="0"/>
                      </a:rPr>
                      <m:t>=0.05</m:t>
                    </m:r>
                  </m:oMath>
                </a14:m>
                <a:r>
                  <a:rPr lang="en-US" sz="1600" dirty="0"/>
                  <a:t>,</a:t>
                </a:r>
              </a:p>
              <a:p>
                <a:pPr marL="0" indent="0">
                  <a:buNone/>
                </a:pPr>
                <a:r>
                  <a:rPr lang="en-US" sz="1600" dirty="0"/>
                  <a:t>	</a:t>
                </a:r>
                <a14:m>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H</m:t>
                        </m:r>
                      </m:e>
                      <m:sub>
                        <m:r>
                          <a:rPr lang="ru-RU" sz="1600">
                            <a:latin typeface="Cambria Math" panose="02040503050406030204" pitchFamily="18" charset="0"/>
                          </a:rPr>
                          <m:t>0</m:t>
                        </m:r>
                      </m:sub>
                    </m:sSub>
                  </m:oMath>
                </a14:m>
                <a:r>
                  <a:rPr lang="en-US" sz="1600" dirty="0"/>
                  <a:t> </a:t>
                </a:r>
                <a:r>
                  <a:rPr lang="ru-RU" sz="1600" dirty="0"/>
                  <a:t>отвергнута в пользу </a:t>
                </a:r>
                <a14:m>
                  <m:oMath xmlns:m="http://schemas.openxmlformats.org/officeDocument/2006/math">
                    <m:sSub>
                      <m:sSubPr>
                        <m:ctrlPr>
                          <a:rPr lang="en-US" sz="1600" i="1">
                            <a:latin typeface="Cambria Math" panose="02040503050406030204" pitchFamily="18" charset="0"/>
                          </a:rPr>
                        </m:ctrlPr>
                      </m:sSubPr>
                      <m:e>
                        <m:r>
                          <m:rPr>
                            <m:sty m:val="p"/>
                          </m:rPr>
                          <a:rPr lang="en-US" sz="1600">
                            <a:latin typeface="Cambria Math" panose="02040503050406030204" pitchFamily="18" charset="0"/>
                          </a:rPr>
                          <m:t>H</m:t>
                        </m:r>
                      </m:e>
                      <m:sub>
                        <m:r>
                          <a:rPr lang="en-US" sz="1600" i="1">
                            <a:latin typeface="Cambria Math" panose="02040503050406030204" pitchFamily="18" charset="0"/>
                          </a:rPr>
                          <m:t>𝐴</m:t>
                        </m:r>
                      </m:sub>
                    </m:sSub>
                    <m:r>
                      <a:rPr lang="en-US" sz="1600">
                        <a:latin typeface="Cambria Math" panose="02040503050406030204" pitchFamily="18" charset="0"/>
                      </a:rPr>
                      <m:t>:</m:t>
                    </m:r>
                    <m:r>
                      <m:rPr>
                        <m:sty m:val="p"/>
                      </m:rPr>
                      <a:rPr lang="en-US" sz="1600">
                        <a:latin typeface="Cambria Math" panose="02040503050406030204" pitchFamily="18" charset="0"/>
                      </a:rPr>
                      <m:t>p</m:t>
                    </m:r>
                    <m:r>
                      <a:rPr lang="en-US" sz="1600">
                        <a:latin typeface="Cambria Math" panose="02040503050406030204" pitchFamily="18" charset="0"/>
                      </a:rPr>
                      <m:t>&gt;0.35</m:t>
                    </m:r>
                  </m:oMath>
                </a14:m>
                <a:endParaRPr lang="ru-RU" sz="1600" dirty="0"/>
              </a:p>
              <a:p>
                <a:pPr marL="0" indent="0">
                  <a:buNone/>
                </a:pPr>
                <a:r>
                  <a:rPr lang="en-US" sz="1600" dirty="0"/>
                  <a:t>	</a:t>
                </a:r>
                <a:r>
                  <a:rPr lang="ru-RU" sz="1600" dirty="0"/>
                  <a:t>Минздрав выделит средства на программу</a:t>
                </a:r>
                <a:endParaRPr lang="ru-RU" sz="1800"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530676" y="1183966"/>
                <a:ext cx="7076624" cy="5420034"/>
              </a:xfrm>
              <a:blipFill>
                <a:blip r:embed="rId2"/>
                <a:stretch>
                  <a:fillRect l="-431" t="-787" b="-56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p:txBody>
              <a:bodyPr/>
              <a:lstStyle/>
              <a:p>
                <a:r>
                  <a:rPr lang="ru-RU" dirty="0"/>
                  <a:t>Пример. Тестирование гипотез о </a:t>
                </a:r>
                <a14:m>
                  <m:oMath xmlns:m="http://schemas.openxmlformats.org/officeDocument/2006/math">
                    <m:r>
                      <a:rPr lang="en-US" sz="2800" i="1">
                        <a:latin typeface="Cambria Math" panose="02040503050406030204" pitchFamily="18" charset="0"/>
                        <a:ea typeface="Cambria Math" panose="02040503050406030204" pitchFamily="18" charset="0"/>
                      </a:rPr>
                      <m:t>𝒑</m:t>
                    </m:r>
                  </m:oMath>
                </a14:m>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blipFill>
                <a:blip r:embed="rId3"/>
                <a:stretch>
                  <a:fillRect l="-1651" t="-27119" b="-52542"/>
                </a:stretch>
              </a:blipFill>
            </p:spPr>
            <p:txBody>
              <a:bodyPr/>
              <a:lstStyle/>
              <a:p>
                <a:r>
                  <a:rPr lang="ru-RU">
                    <a:noFill/>
                  </a:rPr>
                  <a:t> </a:t>
                </a:r>
              </a:p>
            </p:txBody>
          </p:sp>
        </mc:Fallback>
      </mc:AlternateContent>
    </p:spTree>
    <p:extLst>
      <p:ext uri="{BB962C8B-B14F-4D97-AF65-F5344CB8AC3E}">
        <p14:creationId xmlns:p14="http://schemas.microsoft.com/office/powerpoint/2010/main" val="2476440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r>
                  <a:rPr lang="en-US" i="1" dirty="0">
                    <a:latin typeface="Cambria Math" panose="02040503050406030204" pitchFamily="18" charset="0"/>
                  </a:rPr>
                  <a:t>(</a:t>
                </a:r>
                <a:r>
                  <a:rPr lang="ru-RU" i="1" dirty="0">
                    <a:latin typeface="Cambria Math" panose="02040503050406030204" pitchFamily="18" charset="0"/>
                  </a:rPr>
                  <a:t>На доске</a:t>
                </a:r>
                <a:r>
                  <a:rPr lang="en-US" i="1" dirty="0">
                    <a:latin typeface="Cambria Math" panose="02040503050406030204" pitchFamily="18" charset="0"/>
                  </a:rPr>
                  <a:t>)</a:t>
                </a:r>
                <a:endParaRPr lang="ru-RU" i="1" dirty="0">
                  <a:latin typeface="Cambria Math" panose="02040503050406030204" pitchFamily="18" charset="0"/>
                </a:endParaRPr>
              </a:p>
              <a:p>
                <a:pPr marL="0" indent="0" algn="ctr">
                  <a:buNone/>
                </a:pPr>
                <a14:m>
                  <m:oMath xmlns:m="http://schemas.openxmlformats.org/officeDocument/2006/math">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a14:m>
                <a:r>
                  <a:rPr lang="en-US" i="1" dirty="0">
                    <a:latin typeface="Cambria Math" panose="02040503050406030204" pitchFamily="18" charset="0"/>
                  </a:rPr>
                  <a:t>, </a:t>
                </a:r>
                <a14:m>
                  <m:oMath xmlns:m="http://schemas.openxmlformats.org/officeDocument/2006/math">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oMath>
                </a14:m>
                <a:endParaRPr lang="ru-RU" i="1" dirty="0">
                  <a:latin typeface="Cambria Math" panose="02040503050406030204" pitchFamily="18" charset="0"/>
                </a:endParaRPr>
              </a:p>
              <a:p>
                <a:pPr marL="0" indent="0" algn="ctr">
                  <a:buNone/>
                </a:pPr>
                <a14:m>
                  <m:oMath xmlns:m="http://schemas.openxmlformats.org/officeDocument/2006/math">
                    <m:acc>
                      <m:accPr>
                        <m:chr m:val="̅"/>
                        <m:ctrlPr>
                          <a:rPr lang="ru-RU" i="1" smtClean="0">
                            <a:latin typeface="Cambria Math" panose="02040503050406030204" pitchFamily="18" charset="0"/>
                          </a:rPr>
                        </m:ctrlPr>
                      </m:accPr>
                      <m:e>
                        <m:sSub>
                          <m:sSubPr>
                            <m:ctrlPr>
                              <a:rPr lang="ru-RU"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m:t>
                    </m:r>
                    <m:r>
                      <a:rPr lang="en-US" i="1">
                        <a:latin typeface="Cambria Math" panose="02040503050406030204" pitchFamily="18" charset="0"/>
                      </a:rPr>
                      <m:t>𝑁</m:t>
                    </m:r>
                  </m:oMath>
                </a14:m>
                <a:r>
                  <a:rPr lang="en-US" dirty="0"/>
                  <a:t>(</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oMath>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e>
                      </m:d>
                      <m:r>
                        <a:rPr lang="en-US" b="0" i="1" smtClean="0">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i="1">
                          <a:latin typeface="Cambria Math" panose="02040503050406030204" pitchFamily="18" charset="0"/>
                        </a:rPr>
                        <m:t>=</m:t>
                      </m:r>
                      <m:sSub>
                        <m:sSubPr>
                          <m:ctrlPr>
                            <a:rPr lang="ru-RU" i="1" smtClean="0">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i="1">
                              <a:latin typeface="Cambria Math" panose="02040503050406030204" pitchFamily="18" charset="0"/>
                            </a:rPr>
                          </m:ctrlPr>
                        </m:dPr>
                        <m:e>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e>
                      </m:d>
                      <m:r>
                        <a:rPr lang="en-US" i="1">
                          <a:latin typeface="Cambria Math" panose="02040503050406030204" pitchFamily="18" charset="0"/>
                        </a:rPr>
                        <m:t>=</m:t>
                      </m:r>
                      <m:r>
                        <a:rPr lang="en-US" i="1">
                          <a:latin typeface="Cambria Math" panose="02040503050406030204" pitchFamily="18" charset="0"/>
                        </a:rPr>
                        <m:t>𝑉𝑎𝑟</m:t>
                      </m:r>
                      <m:d>
                        <m:dPr>
                          <m:ctrlPr>
                            <a:rPr lang="en-US" i="1">
                              <a:latin typeface="Cambria Math" panose="02040503050406030204" pitchFamily="18" charset="0"/>
                            </a:rPr>
                          </m:ctrlPr>
                        </m:dPr>
                        <m:e>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e>
                      </m:d>
                      <m:r>
                        <a:rPr lang="en-US" b="0" i="1" smtClean="0">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en-US" dirty="0"/>
              </a:p>
              <a:p>
                <a:pPr marL="0" indent="0">
                  <a:buNone/>
                </a:pPr>
                <a:endParaRPr lang="en-US" dirty="0"/>
              </a:p>
              <a:p>
                <a:pPr marL="0" indent="0" algn="ctr">
                  <a:buNone/>
                </a:pPr>
                <a14:m>
                  <m:oMath xmlns:m="http://schemas.openxmlformats.org/officeDocument/2006/math">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m:t>
                    </m:r>
                    <m:r>
                      <a:rPr lang="en-US" i="1">
                        <a:latin typeface="Cambria Math" panose="02040503050406030204" pitchFamily="18" charset="0"/>
                      </a:rPr>
                      <m:t>𝑁</m:t>
                    </m:r>
                  </m:oMath>
                </a14:m>
                <a:r>
                  <a:rPr lang="en-US" dirty="0"/>
                  <a:t>(</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r>
                  <a:rPr lang="ru-RU" dirty="0"/>
                  <a:t>)</a:t>
                </a:r>
                <a:endParaRPr lang="en-US" dirty="0"/>
              </a:p>
              <a:p>
                <a:endParaRPr lang="en-US" dirty="0"/>
              </a:p>
              <a:p>
                <a:endParaRPr lang="en-US" dirty="0"/>
              </a:p>
              <a:p>
                <a:endParaRPr lang="en-US" dirty="0"/>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2"/>
                <a:stretch>
                  <a:fillRect l="-1112" t="-1217"/>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Разность средних</a:t>
            </a:r>
            <a:r>
              <a:rPr lang="en-US" dirty="0"/>
              <a:t> - </a:t>
            </a:r>
            <a:r>
              <a:rPr lang="ru-RU" dirty="0"/>
              <a:t>распределение</a:t>
            </a:r>
          </a:p>
        </p:txBody>
      </p:sp>
    </p:spTree>
    <p:extLst>
      <p:ext uri="{BB962C8B-B14F-4D97-AF65-F5344CB8AC3E}">
        <p14:creationId xmlns:p14="http://schemas.microsoft.com/office/powerpoint/2010/main" val="414358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6" y="1145866"/>
                <a:ext cx="5527223" cy="5496234"/>
              </a:xfrm>
            </p:spPr>
            <p:txBody>
              <a:bodyPr/>
              <a:lstStyle/>
              <a:p>
                <a:r>
                  <a:rPr lang="en-US" i="1" dirty="0">
                    <a:latin typeface="Cambria Math" panose="02040503050406030204" pitchFamily="18" charset="0"/>
                  </a:rPr>
                  <a:t>(</a:t>
                </a:r>
                <a:r>
                  <a:rPr lang="ru-RU" i="1" dirty="0">
                    <a:latin typeface="Cambria Math" panose="02040503050406030204" pitchFamily="18" charset="0"/>
                  </a:rPr>
                  <a:t>На доске</a:t>
                </a:r>
                <a:r>
                  <a:rPr lang="en-US" i="1" dirty="0">
                    <a:latin typeface="Cambria Math" panose="02040503050406030204" pitchFamily="18" charset="0"/>
                  </a:rPr>
                  <a:t>)</a:t>
                </a:r>
                <a:endParaRPr lang="en-US" dirty="0"/>
              </a:p>
              <a:p>
                <a:pPr marL="0" indent="0" algn="ctr">
                  <a:buNone/>
                </a:pPr>
                <a14:m>
                  <m:oMath xmlns:m="http://schemas.openxmlformats.org/officeDocument/2006/math">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m:t>
                    </m:r>
                    <m:r>
                      <a:rPr lang="en-US" i="1">
                        <a:latin typeface="Cambria Math" panose="02040503050406030204" pitchFamily="18" charset="0"/>
                      </a:rPr>
                      <m:t>𝑁</m:t>
                    </m:r>
                  </m:oMath>
                </a14:m>
                <a:r>
                  <a:rPr lang="en-US" dirty="0"/>
                  <a:t>(</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r>
                  <a:rPr lang="ru-RU" dirty="0"/>
                  <a:t>)</a:t>
                </a:r>
                <a:endParaRPr lang="en-US" dirty="0"/>
              </a:p>
              <a:p>
                <a:pPr marL="0" indent="0">
                  <a:buNone/>
                </a:pPr>
                <a14:m>
                  <m:oMathPara xmlns:m="http://schemas.openxmlformats.org/officeDocument/2006/math">
                    <m:oMathParaPr>
                      <m:jc m:val="left"/>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r>
                        <a:rPr lang="en-US" b="0" i="1" smtClean="0">
                          <a:latin typeface="Cambria Math" panose="02040503050406030204" pitchFamily="18" charset="0"/>
                        </a:rPr>
                        <m:t>=0)</m:t>
                      </m:r>
                    </m:oMath>
                  </m:oMathPara>
                </a14:m>
                <a:endParaRPr lang="ru-RU" dirty="0"/>
              </a:p>
              <a:p>
                <a:pPr marL="0" indent="0">
                  <a:buNone/>
                </a:pPr>
                <a14:m>
                  <m:oMathPara xmlns:m="http://schemas.openxmlformats.org/officeDocument/2006/math">
                    <m:oMathParaPr>
                      <m:jc m:val="left"/>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r>
                        <a:rPr lang="en-US" b="0" i="1" smtClean="0">
                          <a:latin typeface="Cambria Math" panose="02040503050406030204" pitchFamily="18" charset="0"/>
                        </a:rPr>
                        <m:t> </m:t>
                      </m:r>
                      <m:r>
                        <a:rPr lang="ru-RU" b="0" i="1" smtClean="0">
                          <a:latin typeface="Cambria Math" panose="02040503050406030204" pitchFamily="18" charset="0"/>
                        </a:rPr>
                        <m:t>ИЛИ</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r>
                        <a:rPr lang="en-US" i="1">
                          <a:latin typeface="Cambria Math" panose="02040503050406030204" pitchFamily="18" charset="0"/>
                        </a:rPr>
                        <m:t> </m:t>
                      </m:r>
                      <m:r>
                        <a:rPr lang="ru-RU" b="0" i="1" smtClean="0">
                          <a:latin typeface="Cambria Math" panose="02040503050406030204" pitchFamily="18" charset="0"/>
                        </a:rPr>
                        <m:t>ИЛИ</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oMath>
                  </m:oMathPara>
                </a14:m>
                <a:endParaRPr lang="en-US" dirty="0"/>
              </a:p>
              <a:p>
                <a:pPr marL="0" indent="0" algn="ctr">
                  <a:buNone/>
                </a:pPr>
                <a:r>
                  <a:rPr lang="ru-RU" dirty="0"/>
                  <a:t>По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smtClean="0">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2</m:t>
                            </m:r>
                          </m:sub>
                        </m:sSub>
                      </m:e>
                    </m:acc>
                    <m:r>
                      <a:rPr lang="en-US" i="1">
                        <a:latin typeface="Cambria Math" panose="02040503050406030204" pitchFamily="18" charset="0"/>
                      </a:rPr>
                      <m:t>~</m:t>
                    </m:r>
                    <m:r>
                      <a:rPr lang="en-US" i="1">
                        <a:latin typeface="Cambria Math" panose="02040503050406030204" pitchFamily="18" charset="0"/>
                      </a:rPr>
                      <m:t>𝑁</m:t>
                    </m:r>
                  </m:oMath>
                </a14:m>
                <a:r>
                  <a:rPr lang="en-US" dirty="0"/>
                  <a:t>(0</a:t>
                </a:r>
                <a14:m>
                  <m:oMath xmlns:m="http://schemas.openxmlformats.org/officeDocument/2006/math">
                    <m:r>
                      <a:rPr lang="en-US" i="1">
                        <a:latin typeface="Cambria Math" panose="02040503050406030204" pitchFamily="18" charset="0"/>
                      </a:rPr>
                      <m:t>,</m:t>
                    </m:r>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r>
                      <a:rPr lang="en-US" i="1">
                        <a:latin typeface="Cambria Math" panose="02040503050406030204" pitchFamily="18" charset="0"/>
                      </a:rPr>
                      <m:t>)</m:t>
                    </m:r>
                  </m:oMath>
                </a14:m>
                <a:endParaRPr lang="en-US" dirty="0"/>
              </a:p>
              <a:p>
                <a:pPr marL="0" indent="0">
                  <a:buNone/>
                </a:pPr>
                <a:endParaRPr lang="ru-RU" dirty="0"/>
              </a:p>
              <a:p>
                <a:pPr marL="0" indent="0" algn="ctr">
                  <a:buNone/>
                </a:pP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−0</m:t>
                        </m:r>
                      </m:num>
                      <m:den>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r>
                  <a:rPr lang="en-US" dirty="0"/>
                  <a:t>,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𝑠𝑡</m:t>
                        </m:r>
                      </m:sub>
                    </m:sSub>
                    <m:d>
                      <m:dPr>
                        <m:ctrlPr>
                          <a:rPr lang="ru-RU"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num>
                      <m:den>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sSubSup>
                                  <m:sSubSupPr>
                                    <m:ctrlPr>
                                      <a:rPr lang="ru-RU"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2</m:t>
                                    </m:r>
                                  </m:sub>
                                  <m:sup>
                                    <m:r>
                                      <a:rPr lang="en-US" i="1">
                                        <a:latin typeface="Cambria Math" panose="02040503050406030204" pitchFamily="18" charset="0"/>
                                      </a:rPr>
                                      <m:t>2</m:t>
                                    </m:r>
                                  </m:sup>
                                </m:sSubSup>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endParaRPr lang="en-US" dirty="0"/>
              </a:p>
              <a:p>
                <a:pPr marL="0" indent="0" algn="ctr">
                  <a:buNone/>
                </a:pPr>
                <a:endParaRPr lang="en-US" dirty="0"/>
              </a:p>
              <a:p>
                <a:pPr marL="0" indent="0">
                  <a:buNone/>
                </a:pPr>
                <a:r>
                  <a:rPr lang="ru-RU" dirty="0"/>
                  <a:t>Если </a:t>
                </a:r>
                <a14:m>
                  <m:oMath xmlns:m="http://schemas.openxmlformats.org/officeDocument/2006/math">
                    <m:sSub>
                      <m:sSubPr>
                        <m:ctrlPr>
                          <a:rPr lang="ru-RU" i="1" smtClean="0">
                            <a:latin typeface="Cambria Math" panose="02040503050406030204" pitchFamily="18" charset="0"/>
                          </a:rPr>
                        </m:ctrlPr>
                      </m:sSubPr>
                      <m:e>
                        <m:r>
                          <a:rPr lang="ru-RU" i="1" smtClean="0">
                            <a:latin typeface="Cambria Math" panose="02040503050406030204" pitchFamily="18" charset="0"/>
                            <a:ea typeface="Cambria Math" panose="02040503050406030204" pitchFamily="18" charset="0"/>
                          </a:rPr>
                          <m:t>𝜎</m:t>
                        </m:r>
                      </m:e>
                      <m:sub>
                        <m:r>
                          <a:rPr lang="ru-RU" b="0" i="1" smtClean="0">
                            <a:latin typeface="Cambria Math" panose="02040503050406030204" pitchFamily="18" charset="0"/>
                          </a:rPr>
                          <m:t>1</m:t>
                        </m:r>
                      </m:sub>
                    </m:sSub>
                    <m:r>
                      <a:rPr lang="ru-RU" b="0" i="1" smtClean="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𝜎</m:t>
                        </m:r>
                      </m:e>
                      <m:sub>
                        <m:r>
                          <a:rPr lang="ru-RU"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oMath>
                </a14:m>
                <a:endParaRPr lang="en-US" dirty="0"/>
              </a:p>
              <a:p>
                <a:pPr marL="0" indent="0" algn="ctr">
                  <a:buNone/>
                </a:pPr>
                <a14:m>
                  <m:oMath xmlns:m="http://schemas.openxmlformats.org/officeDocument/2006/math">
                    <m:sSub>
                      <m:sSubPr>
                        <m:ctrlPr>
                          <a:rPr lang="ru-RU"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num>
                      <m:den>
                        <m:r>
                          <a:rPr lang="en-US" i="1">
                            <a:latin typeface="Cambria Math" panose="02040503050406030204" pitchFamily="18" charset="0"/>
                            <a:ea typeface="Cambria Math" panose="02040503050406030204" pitchFamily="18" charset="0"/>
                          </a:rPr>
                          <m:t>𝜎</m:t>
                        </m:r>
                        <m:r>
                          <m:rPr>
                            <m:nor/>
                          </m:rPr>
                          <a:rPr lang="en-US" dirty="0"/>
                          <m:t> </m:t>
                        </m:r>
                        <m:r>
                          <a:rPr lang="en-US" i="1">
                            <a:latin typeface="Cambria Math" panose="02040503050406030204" pitchFamily="18" charset="0"/>
                          </a:rPr>
                          <m:t>∙</m:t>
                        </m:r>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r>
                  <a:rPr lang="en-US" dirty="0"/>
                  <a:t>,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𝑠𝑡</m:t>
                        </m:r>
                      </m:sub>
                    </m:sSub>
                    <m:d>
                      <m:dPr>
                        <m:ctrlPr>
                          <a:rPr lang="ru-RU"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num>
                      <m:den>
                        <m:sSub>
                          <m:sSubPr>
                            <m:ctrlPr>
                              <a:rPr lang="ru-RU"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𝑝</m:t>
                            </m:r>
                          </m:sub>
                        </m:sSub>
                        <m:r>
                          <a:rPr lang="en-US" i="1">
                            <a:latin typeface="Cambria Math" panose="02040503050406030204" pitchFamily="18" charset="0"/>
                          </a:rPr>
                          <m:t>∙</m:t>
                        </m:r>
                        <m:rad>
                          <m:radPr>
                            <m:degHide m:val="on"/>
                            <m:ctrlPr>
                              <a:rPr lang="ru-RU" i="1">
                                <a:latin typeface="Cambria Math" panose="02040503050406030204" pitchFamily="18" charset="0"/>
                              </a:rPr>
                            </m:ctrlPr>
                          </m:radPr>
                          <m:deg/>
                          <m:e>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a14:m>
                <a:endParaRPr lang="ru-RU" dirty="0"/>
              </a:p>
              <a:p>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6" y="1145866"/>
                <a:ext cx="5527223" cy="5496234"/>
              </a:xfrm>
              <a:blipFill>
                <a:blip r:embed="rId2"/>
                <a:stretch>
                  <a:fillRect l="-1214" t="-1220"/>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Разность средних - тестирование</a:t>
            </a:r>
          </a:p>
        </p:txBody>
      </p:sp>
    </p:spTree>
    <p:extLst>
      <p:ext uri="{BB962C8B-B14F-4D97-AF65-F5344CB8AC3E}">
        <p14:creationId xmlns:p14="http://schemas.microsoft.com/office/powerpoint/2010/main" val="422916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310966"/>
                <a:ext cx="5909424" cy="5008554"/>
              </a:xfrm>
            </p:spPr>
            <p:txBody>
              <a:bodyPr/>
              <a:lstStyle/>
              <a:p>
                <a:pPr marL="0" indent="0" algn="just">
                  <a:buNone/>
                </a:pPr>
                <a14:m>
                  <m:oMath xmlns:m="http://schemas.openxmlformats.org/officeDocument/2006/math">
                    <m:sSub>
                      <m:sSubPr>
                        <m:ctrlPr>
                          <a:rPr lang="ru-RU" sz="1600" i="1" smtClean="0">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𝑠𝑡</m:t>
                        </m:r>
                        <m:r>
                          <a:rPr lang="en-US" sz="1600" i="1">
                            <a:latin typeface="Cambria Math" panose="02040503050406030204" pitchFamily="18" charset="0"/>
                          </a:rPr>
                          <m:t>=</m:t>
                        </m:r>
                      </m:sub>
                    </m:sSub>
                    <m:f>
                      <m:fPr>
                        <m:ctrlPr>
                          <a:rPr lang="ru-RU" sz="1600" i="1">
                            <a:latin typeface="Cambria Math" panose="02040503050406030204" pitchFamily="18" charset="0"/>
                          </a:rPr>
                        </m:ctrlPr>
                      </m:fPr>
                      <m:num>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i="1" smtClean="0">
                                    <a:latin typeface="Cambria Math" panose="02040503050406030204" pitchFamily="18" charset="0"/>
                                  </a:rPr>
                                  <m:t>𝑥</m:t>
                                </m:r>
                              </m:e>
                              <m:sub>
                                <m:r>
                                  <a:rPr lang="en-US" sz="1600" i="1">
                                    <a:latin typeface="Cambria Math" panose="02040503050406030204" pitchFamily="18" charset="0"/>
                                  </a:rPr>
                                  <m:t>1</m:t>
                                </m:r>
                              </m:sub>
                            </m:sSub>
                          </m:e>
                        </m:acc>
                        <m:r>
                          <a:rPr lang="en-US" sz="1600" i="1">
                            <a:latin typeface="Cambria Math" panose="02040503050406030204" pitchFamily="18" charset="0"/>
                          </a:rPr>
                          <m:t>−</m:t>
                        </m:r>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acc>
                      </m:num>
                      <m:den>
                        <m:rad>
                          <m:radPr>
                            <m:degHide m:val="on"/>
                            <m:ctrlPr>
                              <a:rPr lang="ru-RU" sz="1600" i="1">
                                <a:latin typeface="Cambria Math" panose="02040503050406030204" pitchFamily="18" charset="0"/>
                              </a:rPr>
                            </m:ctrlPr>
                          </m:radPr>
                          <m:deg/>
                          <m:e>
                            <m:f>
                              <m:fPr>
                                <m:ctrlPr>
                                  <a:rPr lang="ru-RU" sz="1600" i="1">
                                    <a:latin typeface="Cambria Math" panose="02040503050406030204" pitchFamily="18" charset="0"/>
                                  </a:rPr>
                                </m:ctrlPr>
                              </m:fPr>
                              <m:num>
                                <m:sSubSup>
                                  <m:sSubSupPr>
                                    <m:ctrlPr>
                                      <a:rPr lang="ru-RU" sz="1600" i="1">
                                        <a:latin typeface="Cambria Math" panose="02040503050406030204" pitchFamily="18" charset="0"/>
                                      </a:rPr>
                                    </m:ctrlPr>
                                  </m:sSubSupPr>
                                  <m:e>
                                    <m:r>
                                      <a:rPr lang="en-US" sz="1600" i="1">
                                        <a:latin typeface="Cambria Math" panose="02040503050406030204" pitchFamily="18" charset="0"/>
                                      </a:rPr>
                                      <m:t>𝜎</m:t>
                                    </m:r>
                                  </m:e>
                                  <m:sub>
                                    <m:r>
                                      <a:rPr lang="en-US" sz="1600" i="1">
                                        <a:latin typeface="Cambria Math" panose="02040503050406030204" pitchFamily="18" charset="0"/>
                                      </a:rPr>
                                      <m:t>1</m:t>
                                    </m:r>
                                  </m:sub>
                                  <m:sup>
                                    <m:r>
                                      <a:rPr lang="en-US" sz="1600" i="1">
                                        <a:latin typeface="Cambria Math" panose="02040503050406030204" pitchFamily="18" charset="0"/>
                                      </a:rPr>
                                      <m:t>2</m:t>
                                    </m:r>
                                  </m:sup>
                                </m:sSubSup>
                              </m:num>
                              <m:den>
                                <m:sSub>
                                  <m:sSubPr>
                                    <m:ctrlPr>
                                      <a:rPr lang="ru-RU"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den>
                            </m:f>
                            <m:r>
                              <a:rPr lang="en-US" sz="1600" i="1">
                                <a:latin typeface="Cambria Math" panose="02040503050406030204" pitchFamily="18" charset="0"/>
                              </a:rPr>
                              <m:t>+</m:t>
                            </m:r>
                            <m:f>
                              <m:fPr>
                                <m:ctrlPr>
                                  <a:rPr lang="ru-RU" sz="1600" i="1">
                                    <a:latin typeface="Cambria Math" panose="02040503050406030204" pitchFamily="18" charset="0"/>
                                  </a:rPr>
                                </m:ctrlPr>
                              </m:fPr>
                              <m:num>
                                <m:sSubSup>
                                  <m:sSubSupPr>
                                    <m:ctrlPr>
                                      <a:rPr lang="ru-RU" sz="1600" i="1">
                                        <a:latin typeface="Cambria Math" panose="02040503050406030204" pitchFamily="18" charset="0"/>
                                      </a:rPr>
                                    </m:ctrlPr>
                                  </m:sSubSupPr>
                                  <m:e>
                                    <m:r>
                                      <a:rPr lang="en-US" sz="1600" i="1">
                                        <a:latin typeface="Cambria Math" panose="02040503050406030204" pitchFamily="18" charset="0"/>
                                      </a:rPr>
                                      <m:t>𝜎</m:t>
                                    </m:r>
                                  </m:e>
                                  <m:sub>
                                    <m:r>
                                      <a:rPr lang="en-US" sz="1600" i="1">
                                        <a:latin typeface="Cambria Math" panose="02040503050406030204" pitchFamily="18" charset="0"/>
                                      </a:rPr>
                                      <m:t>2</m:t>
                                    </m:r>
                                  </m:sub>
                                  <m:sup>
                                    <m:r>
                                      <a:rPr lang="en-US" sz="1600" i="1">
                                        <a:latin typeface="Cambria Math" panose="02040503050406030204" pitchFamily="18" charset="0"/>
                                      </a:rPr>
                                      <m:t>2</m:t>
                                    </m:r>
                                  </m:sup>
                                </m:sSubSup>
                              </m:num>
                              <m:den>
                                <m:sSub>
                                  <m:sSubPr>
                                    <m:ctrlPr>
                                      <a:rPr lang="ru-RU"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den>
                            </m:f>
                          </m:e>
                        </m:rad>
                      </m:den>
                    </m:f>
                    <m:r>
                      <a:rPr lang="en-US" sz="1600" b="0" i="1" smtClean="0">
                        <a:latin typeface="Cambria Math" panose="02040503050406030204" pitchFamily="18" charset="0"/>
                      </a:rPr>
                      <m:t>,</m:t>
                    </m:r>
                  </m:oMath>
                </a14:m>
                <a:r>
                  <a:rPr lang="en-US" sz="1600" dirty="0"/>
                  <a:t>	</a:t>
                </a:r>
                <a14:m>
                  <m:oMath xmlns:m="http://schemas.openxmlformats.org/officeDocument/2006/math">
                    <m:sSub>
                      <m:sSubPr>
                        <m:ctrlPr>
                          <a:rPr lang="ru-RU" sz="1600" i="1">
                            <a:latin typeface="Cambria Math" panose="02040503050406030204" pitchFamily="18" charset="0"/>
                          </a:rPr>
                        </m:ctrlPr>
                      </m:sSubPr>
                      <m:e>
                        <m:r>
                          <a:rPr lang="ru-RU" sz="1600" i="1">
                            <a:latin typeface="Cambria Math" panose="02040503050406030204" pitchFamily="18" charset="0"/>
                          </a:rPr>
                          <m:t>  </m:t>
                        </m:r>
                        <m:r>
                          <a:rPr lang="en-US" sz="1600" i="1">
                            <a:latin typeface="Cambria Math" panose="02040503050406030204" pitchFamily="18" charset="0"/>
                          </a:rPr>
                          <m:t>𝑡</m:t>
                        </m:r>
                      </m:e>
                      <m:sub>
                        <m:r>
                          <a:rPr lang="en-US" sz="1600" i="1">
                            <a:latin typeface="Cambria Math" panose="02040503050406030204" pitchFamily="18" charset="0"/>
                          </a:rPr>
                          <m:t>𝑠𝑡</m:t>
                        </m:r>
                      </m:sub>
                    </m:sSub>
                    <m:d>
                      <m:dPr>
                        <m:ctrlPr>
                          <a:rPr lang="ru-RU" sz="1600" i="1">
                            <a:latin typeface="Cambria Math" panose="02040503050406030204" pitchFamily="18" charset="0"/>
                          </a:rPr>
                        </m:ctrlPr>
                      </m:dPr>
                      <m:e>
                        <m:r>
                          <a:rPr lang="en-US" sz="1600" i="1">
                            <a:latin typeface="Cambria Math" panose="02040503050406030204" pitchFamily="18" charset="0"/>
                          </a:rPr>
                          <m:t>𝑘</m:t>
                        </m:r>
                      </m:e>
                    </m:d>
                    <m:r>
                      <a:rPr lang="en-US" sz="1600" i="1">
                        <a:latin typeface="Cambria Math" panose="02040503050406030204" pitchFamily="18" charset="0"/>
                      </a:rPr>
                      <m:t>=</m:t>
                    </m:r>
                    <m:f>
                      <m:fPr>
                        <m:ctrlPr>
                          <a:rPr lang="ru-RU" sz="1600" i="1">
                            <a:latin typeface="Cambria Math" panose="02040503050406030204" pitchFamily="18" charset="0"/>
                          </a:rPr>
                        </m:ctrlPr>
                      </m:fPr>
                      <m:num>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e>
                        </m:acc>
                        <m:r>
                          <a:rPr lang="en-US" sz="1600" i="1">
                            <a:latin typeface="Cambria Math" panose="02040503050406030204" pitchFamily="18" charset="0"/>
                          </a:rPr>
                          <m:t>−</m:t>
                        </m:r>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acc>
                      </m:num>
                      <m:den>
                        <m:rad>
                          <m:radPr>
                            <m:degHide m:val="on"/>
                            <m:ctrlPr>
                              <a:rPr lang="ru-RU" sz="1600" i="1">
                                <a:latin typeface="Cambria Math" panose="02040503050406030204" pitchFamily="18" charset="0"/>
                              </a:rPr>
                            </m:ctrlPr>
                          </m:radPr>
                          <m:deg/>
                          <m:e>
                            <m:f>
                              <m:fPr>
                                <m:ctrlPr>
                                  <a:rPr lang="ru-RU" sz="1600" i="1">
                                    <a:latin typeface="Cambria Math" panose="02040503050406030204" pitchFamily="18" charset="0"/>
                                  </a:rPr>
                                </m:ctrlPr>
                              </m:fPr>
                              <m:num>
                                <m:sSubSup>
                                  <m:sSubSupPr>
                                    <m:ctrlPr>
                                      <a:rPr lang="ru-RU"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1</m:t>
                                    </m:r>
                                  </m:sub>
                                  <m:sup>
                                    <m:r>
                                      <a:rPr lang="en-US" sz="1600" i="1">
                                        <a:latin typeface="Cambria Math" panose="02040503050406030204" pitchFamily="18" charset="0"/>
                                      </a:rPr>
                                      <m:t>2</m:t>
                                    </m:r>
                                  </m:sup>
                                </m:sSubSup>
                              </m:num>
                              <m:den>
                                <m:sSub>
                                  <m:sSubPr>
                                    <m:ctrlPr>
                                      <a:rPr lang="ru-RU"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den>
                            </m:f>
                            <m:r>
                              <a:rPr lang="en-US" sz="1600" i="1">
                                <a:latin typeface="Cambria Math" panose="02040503050406030204" pitchFamily="18" charset="0"/>
                              </a:rPr>
                              <m:t>+</m:t>
                            </m:r>
                            <m:f>
                              <m:fPr>
                                <m:ctrlPr>
                                  <a:rPr lang="ru-RU" sz="1600" i="1">
                                    <a:latin typeface="Cambria Math" panose="02040503050406030204" pitchFamily="18" charset="0"/>
                                  </a:rPr>
                                </m:ctrlPr>
                              </m:fPr>
                              <m:num>
                                <m:sSubSup>
                                  <m:sSubSupPr>
                                    <m:ctrlPr>
                                      <a:rPr lang="ru-RU"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2</m:t>
                                    </m:r>
                                  </m:sub>
                                  <m:sup>
                                    <m:r>
                                      <a:rPr lang="en-US" sz="1600" i="1">
                                        <a:latin typeface="Cambria Math" panose="02040503050406030204" pitchFamily="18" charset="0"/>
                                      </a:rPr>
                                      <m:t>2</m:t>
                                    </m:r>
                                  </m:sup>
                                </m:sSubSup>
                              </m:num>
                              <m:den>
                                <m:sSub>
                                  <m:sSubPr>
                                    <m:ctrlPr>
                                      <a:rPr lang="ru-RU"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den>
                            </m:f>
                          </m:e>
                        </m:rad>
                      </m:den>
                    </m:f>
                  </m:oMath>
                </a14:m>
                <a:r>
                  <a:rPr lang="en-US" sz="1600" dirty="0"/>
                  <a:t>,	 </a:t>
                </a:r>
                <a14:m>
                  <m:oMath xmlns:m="http://schemas.openxmlformats.org/officeDocument/2006/math">
                    <m:sSub>
                      <m:sSubPr>
                        <m:ctrlPr>
                          <a:rPr lang="ru-RU"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𝑠𝑡</m:t>
                        </m:r>
                      </m:sub>
                    </m:sSub>
                    <m:d>
                      <m:dPr>
                        <m:ctrlPr>
                          <a:rPr lang="ru-RU" sz="1600" i="1">
                            <a:latin typeface="Cambria Math" panose="02040503050406030204" pitchFamily="18" charset="0"/>
                          </a:rPr>
                        </m:ctrlPr>
                      </m:dPr>
                      <m:e>
                        <m:r>
                          <a:rPr lang="en-US" sz="1600" i="1">
                            <a:latin typeface="Cambria Math" panose="02040503050406030204" pitchFamily="18" charset="0"/>
                          </a:rPr>
                          <m:t>𝑚</m:t>
                        </m:r>
                      </m:e>
                    </m:d>
                    <m:r>
                      <a:rPr lang="en-US" sz="1600" i="1">
                        <a:latin typeface="Cambria Math" panose="02040503050406030204" pitchFamily="18" charset="0"/>
                      </a:rPr>
                      <m:t>=</m:t>
                    </m:r>
                    <m:f>
                      <m:fPr>
                        <m:ctrlPr>
                          <a:rPr lang="ru-RU" sz="1600" i="1">
                            <a:latin typeface="Cambria Math" panose="02040503050406030204" pitchFamily="18" charset="0"/>
                          </a:rPr>
                        </m:ctrlPr>
                      </m:fPr>
                      <m:num>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e>
                        </m:acc>
                        <m:r>
                          <a:rPr lang="en-US" sz="1600" i="1">
                            <a:latin typeface="Cambria Math" panose="02040503050406030204" pitchFamily="18" charset="0"/>
                          </a:rPr>
                          <m:t>−</m:t>
                        </m:r>
                        <m:acc>
                          <m:accPr>
                            <m:chr m:val="̅"/>
                            <m:ctrlPr>
                              <a:rPr lang="ru-RU" sz="1600" i="1">
                                <a:latin typeface="Cambria Math" panose="02040503050406030204" pitchFamily="18" charset="0"/>
                              </a:rPr>
                            </m:ctrlPr>
                          </m:accPr>
                          <m:e>
                            <m:sSub>
                              <m:sSubPr>
                                <m:ctrlPr>
                                  <a:rPr lang="ru-RU"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acc>
                      </m:num>
                      <m:den>
                        <m:sSub>
                          <m:sSubPr>
                            <m:ctrlPr>
                              <a:rPr lang="ru-RU"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𝑝</m:t>
                            </m:r>
                          </m:sub>
                        </m:sSub>
                        <m:r>
                          <a:rPr lang="en-US" sz="1600" i="1">
                            <a:latin typeface="Cambria Math" panose="02040503050406030204" pitchFamily="18" charset="0"/>
                          </a:rPr>
                          <m:t>∙</m:t>
                        </m:r>
                        <m:rad>
                          <m:radPr>
                            <m:degHide m:val="on"/>
                            <m:ctrlPr>
                              <a:rPr lang="ru-RU" sz="1600" i="1">
                                <a:latin typeface="Cambria Math" panose="02040503050406030204" pitchFamily="18" charset="0"/>
                              </a:rPr>
                            </m:ctrlPr>
                          </m:radPr>
                          <m:deg/>
                          <m:e>
                            <m:f>
                              <m:fPr>
                                <m:ctrlPr>
                                  <a:rPr lang="ru-RU" sz="1600" i="1">
                                    <a:latin typeface="Cambria Math" panose="02040503050406030204" pitchFamily="18" charset="0"/>
                                  </a:rPr>
                                </m:ctrlPr>
                              </m:fPr>
                              <m:num>
                                <m:r>
                                  <a:rPr lang="en-US" sz="1600" i="1">
                                    <a:latin typeface="Cambria Math" panose="02040503050406030204" pitchFamily="18" charset="0"/>
                                  </a:rPr>
                                  <m:t>1</m:t>
                                </m:r>
                              </m:num>
                              <m:den>
                                <m:sSub>
                                  <m:sSubPr>
                                    <m:ctrlPr>
                                      <a:rPr lang="ru-RU"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1</m:t>
                                    </m:r>
                                  </m:sub>
                                </m:sSub>
                              </m:den>
                            </m:f>
                            <m:r>
                              <a:rPr lang="en-US" sz="1600" i="1">
                                <a:latin typeface="Cambria Math" panose="02040503050406030204" pitchFamily="18" charset="0"/>
                              </a:rPr>
                              <m:t>+</m:t>
                            </m:r>
                            <m:f>
                              <m:fPr>
                                <m:ctrlPr>
                                  <a:rPr lang="ru-RU" sz="1600" i="1">
                                    <a:latin typeface="Cambria Math" panose="02040503050406030204" pitchFamily="18" charset="0"/>
                                  </a:rPr>
                                </m:ctrlPr>
                              </m:fPr>
                              <m:num>
                                <m:r>
                                  <a:rPr lang="en-US" sz="1600" i="1">
                                    <a:latin typeface="Cambria Math" panose="02040503050406030204" pitchFamily="18" charset="0"/>
                                  </a:rPr>
                                  <m:t>1</m:t>
                                </m:r>
                              </m:num>
                              <m:den>
                                <m:sSub>
                                  <m:sSubPr>
                                    <m:ctrlPr>
                                      <a:rPr lang="ru-RU" sz="1600" i="1">
                                        <a:latin typeface="Cambria Math" panose="02040503050406030204" pitchFamily="18" charset="0"/>
                                      </a:rPr>
                                    </m:ctrlPr>
                                  </m:sSubPr>
                                  <m:e>
                                    <m:r>
                                      <a:rPr lang="en-US" sz="1600" i="1">
                                        <a:latin typeface="Cambria Math" panose="02040503050406030204" pitchFamily="18" charset="0"/>
                                      </a:rPr>
                                      <m:t>𝑛</m:t>
                                    </m:r>
                                  </m:e>
                                  <m:sub>
                                    <m:r>
                                      <a:rPr lang="en-US" sz="1600" i="1">
                                        <a:latin typeface="Cambria Math" panose="02040503050406030204" pitchFamily="18" charset="0"/>
                                      </a:rPr>
                                      <m:t>2</m:t>
                                    </m:r>
                                  </m:sub>
                                </m:sSub>
                              </m:den>
                            </m:f>
                          </m:e>
                        </m:rad>
                      </m:den>
                    </m:f>
                  </m:oMath>
                </a14:m>
                <a:endParaRPr lang="ru-RU" sz="1600" dirty="0"/>
              </a:p>
              <a:p>
                <a:pPr marL="0" indent="0">
                  <a:buNone/>
                </a:pPr>
                <a:endParaRPr lang="en-US" sz="1600" dirty="0"/>
              </a:p>
              <a:p>
                <a:pPr marL="0" indent="0">
                  <a:buNone/>
                </a:pPr>
                <a14:m>
                  <m:oMath xmlns:m="http://schemas.openxmlformats.org/officeDocument/2006/math">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rPr>
                          <m:t>1</m:t>
                        </m:r>
                      </m:sub>
                    </m:sSub>
                    <m:r>
                      <a:rPr lang="en-US" sz="1600" b="0" i="1" smtClean="0">
                        <a:latin typeface="Cambria Math" panose="02040503050406030204" pitchFamily="18" charset="0"/>
                      </a:rPr>
                      <m:t>,</m:t>
                    </m:r>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ea typeface="Cambria Math" panose="02040503050406030204" pitchFamily="18" charset="0"/>
                          </a:rPr>
                          <m:t>2</m:t>
                        </m:r>
                      </m:sub>
                    </m:sSub>
                  </m:oMath>
                </a14:m>
                <a:r>
                  <a:rPr lang="ru-RU" sz="1600" dirty="0"/>
                  <a:t> известны	</a:t>
                </a:r>
                <a14:m>
                  <m:oMath xmlns:m="http://schemas.openxmlformats.org/officeDocument/2006/math">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rPr>
                          <m:t>1</m:t>
                        </m:r>
                      </m:sub>
                    </m:sSub>
                    <m:r>
                      <a:rPr lang="en-US" sz="1600" i="1">
                        <a:latin typeface="Cambria Math" panose="02040503050406030204" pitchFamily="18" charset="0"/>
                      </a:rPr>
                      <m:t>,</m:t>
                    </m:r>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ea typeface="Cambria Math" panose="02040503050406030204" pitchFamily="18" charset="0"/>
                          </a:rPr>
                          <m:t>2</m:t>
                        </m:r>
                      </m:sub>
                    </m:sSub>
                  </m:oMath>
                </a14:m>
                <a:r>
                  <a:rPr lang="ru-RU" sz="1600" dirty="0"/>
                  <a:t> неизвестны	</a:t>
                </a:r>
                <a14:m>
                  <m:oMath xmlns:m="http://schemas.openxmlformats.org/officeDocument/2006/math">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rPr>
                          <m:t>1</m:t>
                        </m:r>
                      </m:sub>
                    </m:sSub>
                    <m:r>
                      <a:rPr lang="en-US" sz="1600" i="1">
                        <a:latin typeface="Cambria Math" panose="02040503050406030204" pitchFamily="18" charset="0"/>
                      </a:rPr>
                      <m:t>,</m:t>
                    </m:r>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ea typeface="Cambria Math" panose="02040503050406030204" pitchFamily="18" charset="0"/>
                          </a:rPr>
                          <m:t>2</m:t>
                        </m:r>
                      </m:sub>
                    </m:sSub>
                  </m:oMath>
                </a14:m>
                <a:r>
                  <a:rPr lang="ru-RU" sz="1600" dirty="0"/>
                  <a:t> неизвестны</a:t>
                </a:r>
                <a:r>
                  <a:rPr lang="en-US" sz="1600" dirty="0"/>
                  <a:t>, 			</a:t>
                </a:r>
                <a14:m>
                  <m:oMath xmlns:m="http://schemas.openxmlformats.org/officeDocument/2006/math">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rPr>
                          <m:t>1</m:t>
                        </m:r>
                      </m:sub>
                    </m:sSub>
                    <m:r>
                      <a:rPr lang="en-US" sz="1600" i="1" smtClean="0">
                        <a:latin typeface="Cambria Math" panose="02040503050406030204" pitchFamily="18" charset="0"/>
                        <a:ea typeface="Cambria Math" panose="02040503050406030204" pitchFamily="18" charset="0"/>
                      </a:rPr>
                      <m:t>≠</m:t>
                    </m:r>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ea typeface="Cambria Math" panose="02040503050406030204" pitchFamily="18" charset="0"/>
                          </a:rPr>
                          <m:t>2</m:t>
                        </m:r>
                      </m:sub>
                    </m:sSub>
                  </m:oMath>
                </a14:m>
                <a:r>
                  <a:rPr lang="en-US" sz="1600" dirty="0"/>
                  <a:t>		</a:t>
                </a:r>
                <a14:m>
                  <m:oMath xmlns:m="http://schemas.openxmlformats.org/officeDocument/2006/math">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rPr>
                          <m:t>1</m:t>
                        </m:r>
                      </m:sub>
                    </m:sSub>
                    <m:r>
                      <a:rPr lang="en-US" sz="1600" b="0" i="1" smtClean="0">
                        <a:latin typeface="Cambria Math" panose="02040503050406030204" pitchFamily="18" charset="0"/>
                      </a:rPr>
                      <m:t>=</m:t>
                    </m:r>
                    <m:sSub>
                      <m:sSubPr>
                        <m:ctrlPr>
                          <a:rPr lang="ru-RU" sz="1600" i="1">
                            <a:latin typeface="Cambria Math" panose="02040503050406030204" pitchFamily="18" charset="0"/>
                          </a:rPr>
                        </m:ctrlPr>
                      </m:sSubPr>
                      <m:e>
                        <m:r>
                          <a:rPr lang="ru-RU" sz="1600" i="1">
                            <a:latin typeface="Cambria Math" panose="02040503050406030204" pitchFamily="18" charset="0"/>
                            <a:ea typeface="Cambria Math" panose="02040503050406030204" pitchFamily="18" charset="0"/>
                          </a:rPr>
                          <m:t>𝜎</m:t>
                        </m:r>
                      </m:e>
                      <m:sub>
                        <m:r>
                          <a:rPr lang="ru-RU" sz="1600" i="1">
                            <a:latin typeface="Cambria Math" panose="02040503050406030204" pitchFamily="18" charset="0"/>
                            <a:ea typeface="Cambria Math" panose="02040503050406030204" pitchFamily="18" charset="0"/>
                          </a:rPr>
                          <m:t>2</m:t>
                        </m:r>
                      </m:sub>
                    </m:sSub>
                  </m:oMath>
                </a14:m>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ru-RU" sz="1600" dirty="0"/>
                  <a:t>Допущения:</a:t>
                </a:r>
              </a:p>
              <a:p>
                <a:pPr marL="457200" indent="-457200">
                  <a:buAutoNum type="arabicPeriod"/>
                </a:pPr>
                <a:r>
                  <a:rPr lang="ru-RU" sz="1600" dirty="0"/>
                  <a:t>Выборки взяты случайно</a:t>
                </a:r>
              </a:p>
              <a:p>
                <a:pPr marL="457200" indent="-457200">
                  <a:buAutoNum type="arabicPeriod"/>
                </a:pPr>
                <a:r>
                  <a:rPr lang="ru-RU" sz="1600" dirty="0"/>
                  <a:t>Выборки взяты независимо друг от друга</a:t>
                </a:r>
              </a:p>
              <a:p>
                <a:pPr marL="457200" indent="-457200">
                  <a:buFont typeface="High Tower Text" panose="02040502050506030303" pitchFamily="18" charset="0"/>
                  <a:buAutoNum type="arabicPeriod"/>
                </a:pPr>
                <a:r>
                  <a:rPr lang="ru-RU" sz="1600" dirty="0"/>
                  <a:t>Выборки достаточно велики</a:t>
                </a:r>
                <a:r>
                  <a:rPr lang="en-US" sz="1600" dirty="0"/>
                  <a:t>*</a:t>
                </a:r>
                <a:r>
                  <a:rPr lang="ru-RU" sz="1600" dirty="0"/>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1</m:t>
                        </m:r>
                      </m:sub>
                    </m:sSub>
                    <m:r>
                      <a:rPr lang="en-US" sz="1600" i="1">
                        <a:latin typeface="Cambria Math" panose="02040503050406030204" pitchFamily="18" charset="0"/>
                      </a:rPr>
                      <m:t>≥</m:t>
                    </m:r>
                  </m:oMath>
                </a14:m>
                <a:r>
                  <a:rPr lang="ru-RU" sz="1600" i="1" dirty="0"/>
                  <a:t>30</a:t>
                </a:r>
                <a:r>
                  <a:rPr lang="en-US" sz="1600" i="1"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en-US" sz="1600" b="0" i="1" smtClean="0">
                            <a:latin typeface="Cambria Math" panose="02040503050406030204" pitchFamily="18" charset="0"/>
                          </a:rPr>
                          <m:t>2</m:t>
                        </m:r>
                      </m:sub>
                    </m:sSub>
                    <m:r>
                      <a:rPr lang="en-US" sz="1600" i="1">
                        <a:latin typeface="Cambria Math" panose="02040503050406030204" pitchFamily="18" charset="0"/>
                      </a:rPr>
                      <m:t>≥</m:t>
                    </m:r>
                  </m:oMath>
                </a14:m>
                <a:r>
                  <a:rPr lang="ru-RU" sz="1600" dirty="0"/>
                  <a:t>30)</a:t>
                </a:r>
                <a:r>
                  <a:rPr lang="en-US" sz="1600" dirty="0"/>
                  <a:t> </a:t>
                </a:r>
              </a:p>
              <a:p>
                <a:pPr marL="0" indent="0">
                  <a:buNone/>
                </a:pPr>
                <a:r>
                  <a:rPr lang="en-US" sz="1600" i="1" dirty="0"/>
                  <a:t>* </a:t>
                </a:r>
                <a:r>
                  <a:rPr lang="ru-RU" sz="1600" i="1" dirty="0"/>
                  <a:t>Или </a:t>
                </a:r>
                <a:r>
                  <a:rPr lang="en-US" sz="1600" i="1" dirty="0"/>
                  <a:t>X</a:t>
                </a:r>
                <a:r>
                  <a:rPr lang="en-US" sz="1600" i="1" baseline="-25000" dirty="0"/>
                  <a:t>1</a:t>
                </a:r>
                <a14:m>
                  <m:oMath xmlns:m="http://schemas.openxmlformats.org/officeDocument/2006/math">
                    <m:r>
                      <a:rPr lang="en-US" sz="1600" i="1">
                        <a:latin typeface="Cambria Math" panose="02040503050406030204" pitchFamily="18" charset="0"/>
                      </a:rPr>
                      <m:t>~</m:t>
                    </m:r>
                  </m:oMath>
                </a14:m>
                <a:r>
                  <a:rPr lang="en-US" sz="1600" i="1" dirty="0"/>
                  <a:t>N and X</a:t>
                </a:r>
                <a:r>
                  <a:rPr lang="en-US" sz="1600" i="1" baseline="-25000" dirty="0"/>
                  <a:t>2</a:t>
                </a:r>
                <a14:m>
                  <m:oMath xmlns:m="http://schemas.openxmlformats.org/officeDocument/2006/math">
                    <m:r>
                      <a:rPr lang="en-US" sz="1600" i="1">
                        <a:latin typeface="Cambria Math" panose="02040503050406030204" pitchFamily="18" charset="0"/>
                      </a:rPr>
                      <m:t>~</m:t>
                    </m:r>
                  </m:oMath>
                </a14:m>
                <a:r>
                  <a:rPr lang="en-US" sz="1600" i="1" dirty="0"/>
                  <a:t>N</a:t>
                </a: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310966"/>
                <a:ext cx="5909424" cy="5008554"/>
              </a:xfrm>
              <a:blipFill>
                <a:blip r:embed="rId2"/>
                <a:stretch>
                  <a:fillRect l="-619" t="-365" b="-365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p:txBody>
              <a:bodyPr/>
              <a:lstStyle/>
              <a:p>
                <a:r>
                  <a:rPr lang="ru-RU" dirty="0"/>
                  <a:t>Тестирование гипотез о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𝝁</m:t>
                        </m:r>
                      </m:e>
                      <m:sub>
                        <m:r>
                          <a:rPr lang="ru-RU" i="1">
                            <a:latin typeface="Cambria Math" panose="02040503050406030204" pitchFamily="18" charset="0"/>
                          </a:rPr>
                          <m:t>𝟏</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𝝁</m:t>
                        </m:r>
                      </m:e>
                      <m:sub>
                        <m:r>
                          <a:rPr lang="ru-RU" i="1">
                            <a:latin typeface="Cambria Math" panose="02040503050406030204" pitchFamily="18" charset="0"/>
                            <a:ea typeface="Cambria Math" panose="02040503050406030204" pitchFamily="18" charset="0"/>
                          </a:rPr>
                          <m:t>𝟐</m:t>
                        </m:r>
                      </m:sub>
                    </m:sSub>
                  </m:oMath>
                </a14:m>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blipFill>
                <a:blip r:embed="rId3"/>
                <a:stretch>
                  <a:fillRect l="-1651" t="-30508" b="-49153"/>
                </a:stretch>
              </a:blipFill>
            </p:spPr>
            <p:txBody>
              <a:bodyPr/>
              <a:lstStyle/>
              <a:p>
                <a:r>
                  <a:rPr lang="ru-RU">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9263" y="3200399"/>
            <a:ext cx="1569878" cy="1490705"/>
          </a:xfrm>
          <a:prstGeom prst="rect">
            <a:avLst/>
          </a:prstGeom>
        </p:spPr>
      </p:pic>
    </p:spTree>
    <p:extLst>
      <p:ext uri="{BB962C8B-B14F-4D97-AF65-F5344CB8AC3E}">
        <p14:creationId xmlns:p14="http://schemas.microsoft.com/office/powerpoint/2010/main" val="636914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6" y="1310966"/>
                <a:ext cx="5768523" cy="5008554"/>
              </a:xfrm>
            </p:spPr>
            <p:txBody>
              <a:bodyPr/>
              <a:lstStyle/>
              <a:p>
                <a:pPr marL="0" indent="0">
                  <a:buNone/>
                </a:pPr>
                <a14:m>
                  <m:oMath xmlns:m="http://schemas.openxmlformats.org/officeDocument/2006/math">
                    <m:r>
                      <m:rPr>
                        <m:nor/>
                      </m:rPr>
                      <a:rPr lang="ru-RU" dirty="0"/>
                      <m:t>Экспериментальная и контрольная гр</m:t>
                    </m:r>
                    <m:r>
                      <m:rPr>
                        <m:nor/>
                      </m:rPr>
                      <a:rPr lang="ru-RU" b="0" i="0" dirty="0" smtClean="0"/>
                      <m:t>у</m:t>
                    </m:r>
                    <m:r>
                      <m:rPr>
                        <m:nor/>
                      </m:rPr>
                      <a:rPr lang="ru-RU" dirty="0"/>
                      <m:t>ппы</m:t>
                    </m:r>
                  </m:oMath>
                </a14:m>
                <a:r>
                  <a:rPr lang="ru-RU" dirty="0"/>
                  <a:t>:</a:t>
                </a:r>
              </a:p>
              <a:p>
                <a:pPr marL="0" indent="0">
                  <a:buNone/>
                </a:pPr>
                <a14:m>
                  <m:oMath xmlns:m="http://schemas.openxmlformats.org/officeDocument/2006/math">
                    <m:r>
                      <m:rPr>
                        <m:nor/>
                      </m:rPr>
                      <a:rPr lang="ru-RU" b="1" dirty="0"/>
                      <m:t>Экспериментальная</m:t>
                    </m:r>
                  </m:oMath>
                </a14:m>
                <a:r>
                  <a:rPr lang="ru-RU" b="1" dirty="0"/>
                  <a:t> группа</a:t>
                </a:r>
                <a:r>
                  <a:rPr lang="ru-RU" dirty="0"/>
                  <a:t> – получает лекарство</a:t>
                </a:r>
                <a:r>
                  <a:rPr lang="en-US" dirty="0"/>
                  <a:t>;</a:t>
                </a:r>
                <a:endParaRPr lang="ru-RU" dirty="0"/>
              </a:p>
              <a:p>
                <a:pPr marL="0" indent="0">
                  <a:buNone/>
                </a:pPr>
                <a14:m>
                  <m:oMath xmlns:m="http://schemas.openxmlformats.org/officeDocument/2006/math">
                    <m:r>
                      <m:rPr>
                        <m:nor/>
                      </m:rPr>
                      <a:rPr lang="ru-RU" b="1" i="0" dirty="0" smtClean="0"/>
                      <m:t>К</m:t>
                    </m:r>
                    <m:r>
                      <m:rPr>
                        <m:nor/>
                      </m:rPr>
                      <a:rPr lang="ru-RU" b="1" dirty="0"/>
                      <m:t>онтрольная</m:t>
                    </m:r>
                  </m:oMath>
                </a14:m>
                <a:r>
                  <a:rPr lang="ru-RU" b="1" dirty="0"/>
                  <a:t> группа</a:t>
                </a:r>
                <a:r>
                  <a:rPr lang="ru-RU" dirty="0"/>
                  <a:t> – не получает лекарство (получает «пустышку» – плацебо)</a:t>
                </a:r>
                <a:r>
                  <a:rPr lang="en-US" dirty="0"/>
                  <a:t>.</a:t>
                </a:r>
                <a:endParaRPr lang="ru-RU" dirty="0"/>
              </a:p>
              <a:p>
                <a:pPr marL="0" indent="0">
                  <a:buNone/>
                </a:pPr>
                <a:endParaRPr lang="en-US" dirty="0"/>
              </a:p>
              <a:p>
                <a:pPr marL="0" indent="0">
                  <a:buNone/>
                </a:pPr>
                <a:endParaRPr lang="ru-RU" dirty="0"/>
              </a:p>
              <a:p>
                <a:pPr marL="0" indent="0">
                  <a:buNone/>
                </a:pPr>
                <a:r>
                  <a:rPr lang="ru-RU" b="1" dirty="0"/>
                  <a:t>Эффект Плацебо</a:t>
                </a:r>
                <a:r>
                  <a:rPr lang="ru-RU" dirty="0"/>
                  <a:t> – эффект </a:t>
                </a:r>
                <a:r>
                  <a:rPr lang="ru-RU" dirty="0" err="1"/>
                  <a:t>самореализующихся</a:t>
                </a:r>
                <a:r>
                  <a:rPr lang="ru-RU" dirty="0"/>
                  <a:t> ожиданий испытуемого</a:t>
                </a:r>
                <a:r>
                  <a:rPr lang="en-US" dirty="0"/>
                  <a:t>.</a:t>
                </a:r>
                <a:endParaRPr lang="ru-RU" dirty="0"/>
              </a:p>
              <a:p>
                <a:pPr marL="0" indent="0">
                  <a:buNone/>
                </a:pPr>
                <a:endParaRPr lang="en-US" dirty="0"/>
              </a:p>
              <a:p>
                <a:pPr marL="0" indent="0">
                  <a:buNone/>
                </a:pPr>
                <a:endParaRPr lang="en-US" dirty="0"/>
              </a:p>
              <a:p>
                <a:pPr marL="0" indent="0">
                  <a:buNone/>
                </a:pPr>
                <a:r>
                  <a:rPr lang="ru-RU" b="1" dirty="0"/>
                  <a:t>Плацебо</a:t>
                </a:r>
                <a:r>
                  <a:rPr lang="ru-RU" dirty="0"/>
                  <a:t> – «пустышка», выдаваемая в контрольной группе, чтобы эффект плацебо был одинаков в обеих группах.</a:t>
                </a:r>
              </a:p>
              <a:p>
                <a:pPr marL="0" indent="0">
                  <a:buNone/>
                </a:pPr>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6" y="1310966"/>
                <a:ext cx="5768523" cy="5008554"/>
              </a:xfrm>
              <a:blipFill>
                <a:blip r:embed="rId2"/>
                <a:stretch>
                  <a:fillRect l="-1163" t="-1095" r="-1691" b="-973"/>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Проведение эксперимента</a:t>
            </a:r>
          </a:p>
        </p:txBody>
      </p:sp>
    </p:spTree>
    <p:extLst>
      <p:ext uri="{BB962C8B-B14F-4D97-AF65-F5344CB8AC3E}">
        <p14:creationId xmlns:p14="http://schemas.microsoft.com/office/powerpoint/2010/main" val="305503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pPr marL="0" indent="0">
              <a:buNone/>
            </a:pPr>
            <a:endParaRPr lang="ru-RU" dirty="0"/>
          </a:p>
          <a:p>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a:xfrm>
                <a:off x="632276" y="479064"/>
                <a:ext cx="6340024" cy="409936"/>
              </a:xfrm>
            </p:spPr>
            <p:txBody>
              <a:bodyPr/>
              <a:lstStyle/>
              <a:p>
                <a:r>
                  <a:rPr lang="ru-RU" dirty="0"/>
                  <a:t>Пример. Тестирование гипотез о </a:t>
                </a:r>
                <a14:m>
                  <m:oMath xmlns:m="http://schemas.openxmlformats.org/officeDocument/2006/math">
                    <m:sSub>
                      <m:sSubPr>
                        <m:ctrlPr>
                          <a:rPr lang="ru-RU" i="1" smtClean="0">
                            <a:latin typeface="Cambria Math" panose="02040503050406030204" pitchFamily="18" charset="0"/>
                          </a:rPr>
                        </m:ctrlPr>
                      </m:sSubPr>
                      <m:e>
                        <m:r>
                          <a:rPr lang="ru-RU" i="1" smtClean="0">
                            <a:latin typeface="Cambria Math" panose="02040503050406030204" pitchFamily="18" charset="0"/>
                            <a:ea typeface="Cambria Math" panose="02040503050406030204" pitchFamily="18" charset="0"/>
                          </a:rPr>
                          <m:t>𝝁</m:t>
                        </m:r>
                      </m:e>
                      <m:sub>
                        <m:r>
                          <a:rPr lang="ru-RU" b="1" i="1" smtClean="0">
                            <a:latin typeface="Cambria Math" panose="02040503050406030204" pitchFamily="18" charset="0"/>
                          </a:rPr>
                          <m:t>𝟏</m:t>
                        </m:r>
                      </m:sub>
                    </m:sSub>
                    <m:r>
                      <a:rPr lang="ru-RU" b="1" i="1" smtClean="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𝝁</m:t>
                        </m:r>
                      </m:e>
                      <m:sub>
                        <m:r>
                          <a:rPr lang="ru-RU" b="1" i="1" smtClean="0">
                            <a:latin typeface="Cambria Math" panose="02040503050406030204" pitchFamily="18" charset="0"/>
                            <a:ea typeface="Cambria Math" panose="02040503050406030204" pitchFamily="18" charset="0"/>
                          </a:rPr>
                          <m:t>𝟐</m:t>
                        </m:r>
                      </m:sub>
                    </m:sSub>
                  </m:oMath>
                </a14:m>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xfrm>
                <a:off x="632276" y="479064"/>
                <a:ext cx="6340024" cy="409936"/>
              </a:xfrm>
              <a:blipFill>
                <a:blip r:embed="rId3"/>
                <a:stretch>
                  <a:fillRect l="-1538" t="-20896" b="-3731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Текст 2"/>
              <p:cNvSpPr>
                <a:spLocks noGrp="1"/>
              </p:cNvSpPr>
              <p:nvPr>
                <p:ph type="body" sz="quarter" idx="14"/>
              </p:nvPr>
            </p:nvSpPr>
            <p:spPr>
              <a:xfrm>
                <a:off x="632276" y="1310966"/>
                <a:ext cx="6009824" cy="5324942"/>
              </a:xfrm>
            </p:spPr>
            <p:txBody>
              <a:bodyPr/>
              <a:lstStyle/>
              <a:p>
                <a:pPr algn="just">
                  <a:lnSpc>
                    <a:spcPct val="100000"/>
                  </a:lnSpc>
                  <a:spcBef>
                    <a:spcPts val="0"/>
                  </a:spcBef>
                  <a:defRPr/>
                </a:pPr>
                <a:r>
                  <a:rPr lang="ru-RU" sz="1600" b="0" dirty="0"/>
                  <a:t>Исследование по снижению уровня холестерина среди мужчин. 20 мужчин с повышенным уровнем холестерина выбраны случайно из соответствующей группы пациентов крупной клиники. Далее они были случайно разделены на группы: 10 мужчин попали в группу А, пациентам которой давали плацебо. Остальные 10 пациентов попали в группу </a:t>
                </a:r>
                <a:r>
                  <a:rPr lang="en-US" sz="1600" b="0" dirty="0"/>
                  <a:t>B</a:t>
                </a:r>
                <a:r>
                  <a:rPr lang="ru-RU" sz="1600" b="0" dirty="0"/>
                  <a:t>, где пациенты получали лекарство. Через 3 месяца все был измерен уровень холестерина у обеих групп пациентов.</a:t>
                </a:r>
              </a:p>
              <a:p>
                <a:pPr algn="just">
                  <a:lnSpc>
                    <a:spcPct val="100000"/>
                  </a:lnSpc>
                  <a:spcBef>
                    <a:spcPts val="0"/>
                  </a:spcBef>
                  <a:defRPr/>
                </a:pPr>
                <a:endParaRPr lang="ru-RU" sz="1600" b="0" dirty="0"/>
              </a:p>
              <a:p>
                <a:pPr algn="just">
                  <a:lnSpc>
                    <a:spcPct val="100000"/>
                  </a:lnSpc>
                  <a:spcBef>
                    <a:spcPts val="0"/>
                  </a:spcBef>
                  <a:defRPr/>
                </a:pPr>
                <a:r>
                  <a:rPr lang="ru-RU" sz="1600" b="0" dirty="0"/>
                  <a:t>В группе А среднее снижение уровня холестерина составило 10.2 мл</a:t>
                </a:r>
                <a:r>
                  <a:rPr lang="en-US" sz="1600" b="0" dirty="0"/>
                  <a:t>/</a:t>
                </a:r>
                <a:r>
                  <a:rPr lang="ru-RU" sz="1600" b="0" dirty="0" err="1"/>
                  <a:t>дл</a:t>
                </a:r>
                <a:r>
                  <a:rPr lang="ru-RU" sz="1600" b="0" dirty="0"/>
                  <a:t> со стандартным отклонением 7.66 мл</a:t>
                </a:r>
                <a:r>
                  <a:rPr lang="en-US" sz="1600" b="0" dirty="0"/>
                  <a:t>/</a:t>
                </a:r>
                <a:r>
                  <a:rPr lang="ru-RU" sz="1600" b="0" dirty="0" err="1"/>
                  <a:t>дл</a:t>
                </a:r>
                <a:r>
                  <a:rPr lang="en-US" sz="1600" b="0" dirty="0"/>
                  <a:t>. </a:t>
                </a:r>
                <a:r>
                  <a:rPr lang="ru-RU" sz="1600" b="0" dirty="0"/>
                  <a:t>В группе </a:t>
                </a:r>
                <a:r>
                  <a:rPr lang="en-US" sz="1600" b="0" dirty="0"/>
                  <a:t>B </a:t>
                </a:r>
                <a:r>
                  <a:rPr lang="ru-RU" sz="1600" b="0" dirty="0"/>
                  <a:t>среднее снижение составило 16.4 мл</a:t>
                </a:r>
                <a:r>
                  <a:rPr lang="en-US" sz="1600" b="0" dirty="0"/>
                  <a:t>/</a:t>
                </a:r>
                <a:r>
                  <a:rPr lang="ru-RU" sz="1600" b="0" dirty="0" err="1"/>
                  <a:t>дл</a:t>
                </a:r>
                <a:r>
                  <a:rPr lang="ru-RU" sz="1600" b="0" dirty="0"/>
                  <a:t> со стандартным отклонением 9.4 мл</a:t>
                </a:r>
                <a:r>
                  <a:rPr lang="en-US" sz="1600" b="0" dirty="0"/>
                  <a:t>/</a:t>
                </a:r>
                <a:r>
                  <a:rPr lang="ru-RU" sz="1600" b="0" dirty="0"/>
                  <a:t>дл.</a:t>
                </a:r>
              </a:p>
              <a:p>
                <a:pPr algn="just"/>
                <a:r>
                  <a:rPr lang="ru-RU" sz="1600" b="0" dirty="0"/>
                  <a:t>Известно,  что динамика в уровне холестерина среди пациентов имеет приблизительно нормальное распределение.</a:t>
                </a:r>
              </a:p>
              <a:p>
                <a:pPr algn="just"/>
                <a:r>
                  <a:rPr lang="ru-RU" sz="1600" b="0" dirty="0"/>
                  <a:t>Протестируйте гипотезу об эффективности лекарства на 1% уровне значимости</a:t>
                </a:r>
              </a:p>
              <a:p>
                <a14:m>
                  <m:oMath xmlns:m="http://schemas.openxmlformats.org/officeDocument/2006/math">
                    <m:sSub>
                      <m:sSubPr>
                        <m:ctrlPr>
                          <a:rPr lang="ru-RU" sz="1600" b="0" i="1">
                            <a:latin typeface="Cambria Math" panose="02040503050406030204" pitchFamily="18" charset="0"/>
                          </a:rPr>
                        </m:ctrlPr>
                      </m:sSubPr>
                      <m:e>
                        <m:r>
                          <a:rPr lang="en-US" sz="1600" b="0" i="1">
                            <a:latin typeface="Cambria Math" panose="02040503050406030204" pitchFamily="18" charset="0"/>
                          </a:rPr>
                          <m:t>𝑋</m:t>
                        </m:r>
                      </m:e>
                      <m:sub>
                        <m:r>
                          <a:rPr lang="en-US" sz="1600" b="0" i="1">
                            <a:latin typeface="Cambria Math" panose="02040503050406030204" pitchFamily="18" charset="0"/>
                          </a:rPr>
                          <m:t>𝐴</m:t>
                        </m:r>
                      </m:sub>
                    </m:sSub>
                  </m:oMath>
                </a14:m>
                <a:r>
                  <a:rPr lang="en-US" sz="1600" b="0" dirty="0"/>
                  <a:t>, </a:t>
                </a:r>
                <a14:m>
                  <m:oMath xmlns:m="http://schemas.openxmlformats.org/officeDocument/2006/math">
                    <m:sSub>
                      <m:sSubPr>
                        <m:ctrlPr>
                          <a:rPr lang="ru-RU" sz="1600" b="0" i="1">
                            <a:latin typeface="Cambria Math" panose="02040503050406030204" pitchFamily="18" charset="0"/>
                          </a:rPr>
                        </m:ctrlPr>
                      </m:sSubPr>
                      <m:e>
                        <m:r>
                          <a:rPr lang="en-US" sz="1600" b="0" i="1">
                            <a:latin typeface="Cambria Math" panose="02040503050406030204" pitchFamily="18" charset="0"/>
                          </a:rPr>
                          <m:t>𝑋</m:t>
                        </m:r>
                      </m:e>
                      <m:sub>
                        <m:r>
                          <a:rPr lang="en-US" sz="1600" b="0" i="1">
                            <a:latin typeface="Cambria Math" panose="02040503050406030204" pitchFamily="18" charset="0"/>
                          </a:rPr>
                          <m:t>𝐵</m:t>
                        </m:r>
                      </m:sub>
                    </m:sSub>
                  </m:oMath>
                </a14:m>
                <a:r>
                  <a:rPr lang="en-US" sz="1600" b="0" dirty="0"/>
                  <a:t> - </a:t>
                </a:r>
                <a:r>
                  <a:rPr lang="ru-RU" sz="1600" b="0" dirty="0"/>
                  <a:t>снижение </a:t>
                </a:r>
                <a:r>
                  <a:rPr lang="ru-RU" sz="1600" b="0" dirty="0" err="1"/>
                  <a:t>ур-ня</a:t>
                </a:r>
                <a:r>
                  <a:rPr lang="ru-RU" sz="1600" b="0" dirty="0"/>
                  <a:t> холестерина в группах </a:t>
                </a:r>
                <a:r>
                  <a:rPr lang="en-US" sz="1600" b="0" dirty="0"/>
                  <a:t>A,B.</a:t>
                </a:r>
                <a14:m>
                  <m:oMath xmlns:m="http://schemas.openxmlformats.org/officeDocument/2006/math">
                    <m:sSub>
                      <m:sSubPr>
                        <m:ctrlPr>
                          <a:rPr lang="ru-RU" sz="1600" b="0" i="1">
                            <a:latin typeface="Cambria Math" panose="02040503050406030204" pitchFamily="18" charset="0"/>
                          </a:rPr>
                        </m:ctrlPr>
                      </m:sSubPr>
                      <m:e>
                        <m:r>
                          <a:rPr lang="en-US" sz="1600" b="0" i="1">
                            <a:latin typeface="Cambria Math" panose="02040503050406030204" pitchFamily="18" charset="0"/>
                          </a:rPr>
                          <m:t>𝑋</m:t>
                        </m:r>
                      </m:e>
                      <m:sub>
                        <m:r>
                          <a:rPr lang="en-US" sz="1600" b="0" i="1">
                            <a:latin typeface="Cambria Math" panose="02040503050406030204" pitchFamily="18" charset="0"/>
                          </a:rPr>
                          <m:t>𝐴</m:t>
                        </m:r>
                      </m:sub>
                    </m:sSub>
                  </m:oMath>
                </a14:m>
                <a:r>
                  <a:rPr lang="en-US" sz="1600" b="0" dirty="0"/>
                  <a:t>,</a:t>
                </a:r>
                <a14:m>
                  <m:oMath xmlns:m="http://schemas.openxmlformats.org/officeDocument/2006/math">
                    <m:sSub>
                      <m:sSubPr>
                        <m:ctrlPr>
                          <a:rPr lang="ru-RU" sz="1600" b="0" i="1">
                            <a:latin typeface="Cambria Math" panose="02040503050406030204" pitchFamily="18" charset="0"/>
                          </a:rPr>
                        </m:ctrlPr>
                      </m:sSubPr>
                      <m:e>
                        <m:r>
                          <a:rPr lang="en-US" sz="1600" b="0" i="1">
                            <a:latin typeface="Cambria Math" panose="02040503050406030204" pitchFamily="18" charset="0"/>
                          </a:rPr>
                          <m:t>𝑋</m:t>
                        </m:r>
                      </m:e>
                      <m:sub>
                        <m:r>
                          <a:rPr lang="en-US" sz="1600" b="0" i="1">
                            <a:latin typeface="Cambria Math" panose="02040503050406030204" pitchFamily="18" charset="0"/>
                          </a:rPr>
                          <m:t>𝐵</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m:t>
                    </m:r>
                  </m:oMath>
                </a14:m>
                <a:endParaRPr lang="en-US" sz="1600" b="0" dirty="0"/>
              </a:p>
              <a:p>
                <a14:m>
                  <m:oMath xmlns:m="http://schemas.openxmlformats.org/officeDocument/2006/math">
                    <m:sSub>
                      <m:sSubPr>
                        <m:ctrlPr>
                          <a:rPr lang="ru-RU" sz="1600" b="0" i="1">
                            <a:latin typeface="Cambria Math" panose="02040503050406030204" pitchFamily="18" charset="0"/>
                          </a:rPr>
                        </m:ctrlPr>
                      </m:sSubPr>
                      <m:e>
                        <m:r>
                          <a:rPr lang="en-US" sz="1600" b="0">
                            <a:latin typeface="Cambria Math" panose="02040503050406030204" pitchFamily="18" charset="0"/>
                          </a:rPr>
                          <m:t> </m:t>
                        </m:r>
                        <m:acc>
                          <m:accPr>
                            <m:chr m:val="̅"/>
                            <m:ctrlPr>
                              <a:rPr lang="ru-RU" sz="1600" b="0" i="1">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a:latin typeface="Cambria Math" panose="02040503050406030204" pitchFamily="18" charset="0"/>
                          </a:rPr>
                          <m:t>𝐴</m:t>
                        </m:r>
                      </m:sub>
                    </m:sSub>
                    <m:r>
                      <a:rPr lang="en-US" sz="1600" b="0" i="1">
                        <a:latin typeface="Cambria Math" panose="02040503050406030204" pitchFamily="18" charset="0"/>
                      </a:rPr>
                      <m:t>=10.2</m:t>
                    </m:r>
                  </m:oMath>
                </a14:m>
                <a:r>
                  <a:rPr lang="en-US" sz="1600" b="0" dirty="0"/>
                  <a:t>, </a:t>
                </a:r>
                <a14:m>
                  <m:oMath xmlns:m="http://schemas.openxmlformats.org/officeDocument/2006/math">
                    <m:sSub>
                      <m:sSubPr>
                        <m:ctrlPr>
                          <a:rPr lang="ru-RU" sz="1600" b="0" i="1">
                            <a:latin typeface="Cambria Math" panose="02040503050406030204" pitchFamily="18" charset="0"/>
                          </a:rPr>
                        </m:ctrlPr>
                      </m:sSubPr>
                      <m:e>
                        <m:acc>
                          <m:accPr>
                            <m:chr m:val="̅"/>
                            <m:ctrlPr>
                              <a:rPr lang="ru-RU" sz="1600" b="0" i="1">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a:latin typeface="Cambria Math" panose="02040503050406030204" pitchFamily="18" charset="0"/>
                          </a:rPr>
                          <m:t>𝐵</m:t>
                        </m:r>
                      </m:sub>
                    </m:sSub>
                    <m:r>
                      <a:rPr lang="en-US" sz="1600" b="0" i="1">
                        <a:latin typeface="Cambria Math" panose="02040503050406030204" pitchFamily="18" charset="0"/>
                      </a:rPr>
                      <m:t>=16.4</m:t>
                    </m:r>
                    <m:sSub>
                      <m:sSubPr>
                        <m:ctrlPr>
                          <a:rPr lang="ru-RU" sz="1600" b="0" i="1">
                            <a:latin typeface="Cambria Math" panose="02040503050406030204" pitchFamily="18" charset="0"/>
                          </a:rPr>
                        </m:ctrlPr>
                      </m:sSubPr>
                      <m:e>
                        <m:r>
                          <a:rPr lang="en-US" sz="1600" b="0" i="1">
                            <a:latin typeface="Cambria Math" panose="02040503050406030204" pitchFamily="18" charset="0"/>
                          </a:rPr>
                          <m:t>, </m:t>
                        </m:r>
                        <m:r>
                          <a:rPr lang="en-US" sz="1600" b="0" i="1">
                            <a:latin typeface="Cambria Math" panose="02040503050406030204" pitchFamily="18" charset="0"/>
                          </a:rPr>
                          <m:t>𝑠</m:t>
                        </m:r>
                      </m:e>
                      <m:sub>
                        <m:r>
                          <a:rPr lang="en-US" sz="1600" b="0" i="1">
                            <a:latin typeface="Cambria Math" panose="02040503050406030204" pitchFamily="18" charset="0"/>
                          </a:rPr>
                          <m:t>𝐴</m:t>
                        </m:r>
                      </m:sub>
                    </m:sSub>
                    <m:r>
                      <a:rPr lang="en-US" sz="1600" b="0" i="1" smtClean="0">
                        <a:latin typeface="Cambria Math" panose="02040503050406030204" pitchFamily="18" charset="0"/>
                      </a:rPr>
                      <m:t>=7.66</m:t>
                    </m:r>
                  </m:oMath>
                </a14:m>
                <a:r>
                  <a:rPr lang="en-US" sz="1600" b="0" dirty="0"/>
                  <a:t>, </a:t>
                </a:r>
                <a14:m>
                  <m:oMath xmlns:m="http://schemas.openxmlformats.org/officeDocument/2006/math">
                    <m:sSub>
                      <m:sSubPr>
                        <m:ctrlPr>
                          <a:rPr lang="ru-RU" sz="1600" b="0" i="1">
                            <a:latin typeface="Cambria Math" panose="02040503050406030204" pitchFamily="18" charset="0"/>
                          </a:rPr>
                        </m:ctrlPr>
                      </m:sSubPr>
                      <m:e>
                        <m:r>
                          <a:rPr lang="en-US" sz="1600" b="0" i="1">
                            <a:latin typeface="Cambria Math" panose="02040503050406030204" pitchFamily="18" charset="0"/>
                          </a:rPr>
                          <m:t>𝑠</m:t>
                        </m:r>
                      </m:e>
                      <m:sub>
                        <m:r>
                          <a:rPr lang="en-US" sz="1600" b="0" i="1">
                            <a:latin typeface="Cambria Math" panose="02040503050406030204" pitchFamily="18" charset="0"/>
                          </a:rPr>
                          <m:t>𝐵</m:t>
                        </m:r>
                      </m:sub>
                    </m:sSub>
                    <m:r>
                      <a:rPr lang="en-US" sz="1600" b="0" i="1" smtClean="0">
                        <a:latin typeface="Cambria Math" panose="02040503050406030204" pitchFamily="18" charset="0"/>
                      </a:rPr>
                      <m:t>=9.4</m:t>
                    </m:r>
                  </m:oMath>
                </a14:m>
                <a:r>
                  <a:rPr lang="en-US" sz="1600" b="0" dirty="0"/>
                  <a:t>, </a:t>
                </a:r>
                <a14:m>
                  <m:oMath xmlns:m="http://schemas.openxmlformats.org/officeDocument/2006/math">
                    <m:sSub>
                      <m:sSubPr>
                        <m:ctrlPr>
                          <a:rPr lang="ru-RU" sz="1600" b="0" i="1">
                            <a:latin typeface="Cambria Math" panose="02040503050406030204" pitchFamily="18" charset="0"/>
                          </a:rPr>
                        </m:ctrlPr>
                      </m:sSubPr>
                      <m:e>
                        <m:r>
                          <a:rPr lang="en-US" sz="1600" b="0" i="1">
                            <a:latin typeface="Cambria Math" panose="02040503050406030204" pitchFamily="18" charset="0"/>
                          </a:rPr>
                          <m:t>𝑛</m:t>
                        </m:r>
                      </m:e>
                      <m:sub>
                        <m:r>
                          <a:rPr lang="en-US" sz="1600" b="0" i="1">
                            <a:latin typeface="Cambria Math" panose="02040503050406030204" pitchFamily="18" charset="0"/>
                          </a:rPr>
                          <m:t>𝐴</m:t>
                        </m:r>
                      </m:sub>
                    </m:sSub>
                    <m:r>
                      <a:rPr lang="en-US" sz="1600" b="0" i="1">
                        <a:latin typeface="Cambria Math" panose="02040503050406030204" pitchFamily="18" charset="0"/>
                      </a:rPr>
                      <m:t>=</m:t>
                    </m:r>
                    <m:sSub>
                      <m:sSubPr>
                        <m:ctrlPr>
                          <a:rPr lang="ru-RU" sz="1600" b="0" i="1">
                            <a:latin typeface="Cambria Math" panose="02040503050406030204" pitchFamily="18" charset="0"/>
                          </a:rPr>
                        </m:ctrlPr>
                      </m:sSubPr>
                      <m:e>
                        <m:r>
                          <a:rPr lang="en-US" sz="1600" b="0" i="1">
                            <a:latin typeface="Cambria Math" panose="02040503050406030204" pitchFamily="18" charset="0"/>
                          </a:rPr>
                          <m:t>𝑛</m:t>
                        </m:r>
                      </m:e>
                      <m:sub>
                        <m:r>
                          <a:rPr lang="en-US" sz="1600" b="0" i="1">
                            <a:latin typeface="Cambria Math" panose="02040503050406030204" pitchFamily="18" charset="0"/>
                          </a:rPr>
                          <m:t>𝐵</m:t>
                        </m:r>
                      </m:sub>
                    </m:sSub>
                    <m:r>
                      <a:rPr lang="en-US" sz="1600" b="0" i="1">
                        <a:latin typeface="Cambria Math" panose="02040503050406030204" pitchFamily="18" charset="0"/>
                      </a:rPr>
                      <m:t>=10</m:t>
                    </m:r>
                    <m:r>
                      <a:rPr lang="en-US" sz="1600" b="0" i="0" smtClean="0">
                        <a:latin typeface="Cambria Math" panose="02040503050406030204" pitchFamily="18" charset="0"/>
                      </a:rPr>
                      <m:t>, </m:t>
                    </m:r>
                    <m:r>
                      <m:rPr>
                        <m:sty m:val="p"/>
                      </m:rPr>
                      <a:rPr lang="el-GR" sz="1600" b="0" i="1" smtClean="0">
                        <a:latin typeface="Cambria Math" panose="02040503050406030204" pitchFamily="18" charset="0"/>
                        <a:ea typeface="Cambria Math" panose="02040503050406030204" pitchFamily="18" charset="0"/>
                      </a:rPr>
                      <m:t>α</m:t>
                    </m:r>
                    <m:r>
                      <a:rPr lang="en-US" sz="1600" b="0" i="1" smtClean="0">
                        <a:latin typeface="Cambria Math" panose="02040503050406030204" pitchFamily="18" charset="0"/>
                        <a:ea typeface="Cambria Math" panose="02040503050406030204" pitchFamily="18" charset="0"/>
                      </a:rPr>
                      <m:t>=0.01</m:t>
                    </m:r>
                  </m:oMath>
                </a14:m>
                <a:endParaRPr lang="en-US" sz="1600" b="0" dirty="0"/>
              </a:p>
              <a:p>
                <a:endParaRPr lang="ru-RU" sz="1600" b="0" dirty="0"/>
              </a:p>
            </p:txBody>
          </p:sp>
        </mc:Choice>
        <mc:Fallback xmlns="">
          <p:sp>
            <p:nvSpPr>
              <p:cNvPr id="6" name="Текст 2"/>
              <p:cNvSpPr>
                <a:spLocks noGrp="1" noRot="1" noChangeAspect="1" noMove="1" noResize="1" noEditPoints="1" noAdjustHandles="1" noChangeArrowheads="1" noChangeShapeType="1" noTextEdit="1"/>
              </p:cNvSpPr>
              <p:nvPr>
                <p:ph type="body" sz="quarter" idx="14"/>
              </p:nvPr>
            </p:nvSpPr>
            <p:spPr>
              <a:xfrm>
                <a:off x="632276" y="1310966"/>
                <a:ext cx="6009824" cy="5324942"/>
              </a:xfrm>
              <a:blipFill>
                <a:blip r:embed="rId4"/>
                <a:stretch>
                  <a:fillRect l="-609" t="-3432" r="-507"/>
                </a:stretch>
              </a:blipFill>
            </p:spPr>
            <p:txBody>
              <a:bodyPr/>
              <a:lstStyle/>
              <a:p>
                <a:r>
                  <a:rPr lang="ru-RU">
                    <a:noFill/>
                  </a:rPr>
                  <a:t> </a:t>
                </a:r>
              </a:p>
            </p:txBody>
          </p:sp>
        </mc:Fallback>
      </mc:AlternateContent>
    </p:spTree>
    <p:extLst>
      <p:ext uri="{BB962C8B-B14F-4D97-AF65-F5344CB8AC3E}">
        <p14:creationId xmlns:p14="http://schemas.microsoft.com/office/powerpoint/2010/main" val="951850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pPr marL="0" indent="0">
              <a:buNone/>
            </a:pPr>
            <a:endParaRPr lang="ru-RU" dirty="0"/>
          </a:p>
          <a:p>
            <a:endParaRPr lang="ru-RU" dirty="0"/>
          </a:p>
        </p:txBody>
      </p:sp>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a:xfrm>
                <a:off x="632277" y="479064"/>
                <a:ext cx="6338150" cy="362780"/>
              </a:xfrm>
            </p:spPr>
            <p:txBody>
              <a:bodyPr/>
              <a:lstStyle/>
              <a:p>
                <a:r>
                  <a:rPr lang="ru-RU" dirty="0"/>
                  <a:t>Пример. Тестирование гипотез о </a:t>
                </a:r>
                <a14:m>
                  <m:oMath xmlns:m="http://schemas.openxmlformats.org/officeDocument/2006/math">
                    <m:sSub>
                      <m:sSubPr>
                        <m:ctrlPr>
                          <a:rPr lang="ru-RU" i="1" smtClean="0">
                            <a:latin typeface="Cambria Math" panose="02040503050406030204" pitchFamily="18" charset="0"/>
                          </a:rPr>
                        </m:ctrlPr>
                      </m:sSubPr>
                      <m:e>
                        <m:r>
                          <a:rPr lang="ru-RU" i="1" smtClean="0">
                            <a:latin typeface="Cambria Math" panose="02040503050406030204" pitchFamily="18" charset="0"/>
                            <a:ea typeface="Cambria Math" panose="02040503050406030204" pitchFamily="18" charset="0"/>
                          </a:rPr>
                          <m:t>𝝁</m:t>
                        </m:r>
                      </m:e>
                      <m:sub>
                        <m:r>
                          <a:rPr lang="ru-RU" b="1" i="1" smtClean="0">
                            <a:latin typeface="Cambria Math" panose="02040503050406030204" pitchFamily="18" charset="0"/>
                          </a:rPr>
                          <m:t>𝟏</m:t>
                        </m:r>
                      </m:sub>
                    </m:sSub>
                    <m:r>
                      <a:rPr lang="ru-RU" b="1" i="1" smtClean="0">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𝝁</m:t>
                        </m:r>
                      </m:e>
                      <m:sub>
                        <m:r>
                          <a:rPr lang="ru-RU" b="1" i="1" smtClean="0">
                            <a:latin typeface="Cambria Math" panose="02040503050406030204" pitchFamily="18" charset="0"/>
                            <a:ea typeface="Cambria Math" panose="02040503050406030204" pitchFamily="18" charset="0"/>
                          </a:rPr>
                          <m:t>𝟐</m:t>
                        </m:r>
                      </m:sub>
                    </m:sSub>
                  </m:oMath>
                </a14:m>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xfrm>
                <a:off x="632277" y="479064"/>
                <a:ext cx="6338150" cy="362780"/>
              </a:xfrm>
              <a:blipFill>
                <a:blip r:embed="rId3"/>
                <a:stretch>
                  <a:fillRect l="-1540" t="-30508" b="-4915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Текст 2"/>
              <p:cNvSpPr>
                <a:spLocks noGrp="1"/>
              </p:cNvSpPr>
              <p:nvPr>
                <p:ph type="body" sz="quarter" idx="14"/>
              </p:nvPr>
            </p:nvSpPr>
            <p:spPr>
              <a:xfrm>
                <a:off x="632277" y="1179090"/>
                <a:ext cx="5909424" cy="5539210"/>
              </a:xfrm>
            </p:spPr>
            <p:txBody>
              <a:bodyPr/>
              <a:lstStyle/>
              <a:p>
                <a:r>
                  <a:rPr lang="ru-RU" sz="1700" b="0" dirty="0"/>
                  <a:t>Шаг 1.	</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𝐻</m:t>
                        </m:r>
                      </m:e>
                      <m:sub>
                        <m:r>
                          <a:rPr lang="en-US" sz="1700" b="0" i="1">
                            <a:latin typeface="Cambria Math" panose="02040503050406030204" pitchFamily="18" charset="0"/>
                          </a:rPr>
                          <m:t>0</m:t>
                        </m:r>
                      </m:sub>
                    </m:sSub>
                    <m:r>
                      <a:rPr lang="en-US" sz="1700" b="0" i="1">
                        <a:latin typeface="Cambria Math" panose="02040503050406030204" pitchFamily="18" charset="0"/>
                      </a:rPr>
                      <m:t>: </m:t>
                    </m:r>
                    <m:sSub>
                      <m:sSubPr>
                        <m:ctrlPr>
                          <a:rPr lang="ru-RU" sz="1700" b="0" i="1">
                            <a:latin typeface="Cambria Math" panose="02040503050406030204" pitchFamily="18" charset="0"/>
                          </a:rPr>
                        </m:ctrlPr>
                      </m:sSubPr>
                      <m:e>
                        <m:r>
                          <a:rPr lang="en-US" sz="1700" b="0" i="1">
                            <a:latin typeface="Cambria Math" panose="02040503050406030204" pitchFamily="18" charset="0"/>
                          </a:rPr>
                          <m:t>𝜇</m:t>
                        </m:r>
                      </m:e>
                      <m:sub>
                        <m:r>
                          <a:rPr lang="en-US" sz="1700" b="0" i="1">
                            <a:latin typeface="Cambria Math" panose="02040503050406030204" pitchFamily="18" charset="0"/>
                          </a:rPr>
                          <m:t>𝐴</m:t>
                        </m:r>
                      </m:sub>
                    </m:sSub>
                    <m:r>
                      <a:rPr lang="ru-RU" sz="1700" b="0" i="1">
                        <a:latin typeface="Cambria Math" panose="02040503050406030204" pitchFamily="18" charset="0"/>
                      </a:rPr>
                      <m:t>=</m:t>
                    </m:r>
                    <m:sSub>
                      <m:sSubPr>
                        <m:ctrlPr>
                          <a:rPr lang="ru-RU" sz="1700" b="0" i="1">
                            <a:latin typeface="Cambria Math" panose="02040503050406030204" pitchFamily="18" charset="0"/>
                          </a:rPr>
                        </m:ctrlPr>
                      </m:sSubPr>
                      <m:e>
                        <m:r>
                          <a:rPr lang="en-US" sz="1700" b="0" i="1">
                            <a:latin typeface="Cambria Math" panose="02040503050406030204" pitchFamily="18" charset="0"/>
                          </a:rPr>
                          <m:t>𝜇</m:t>
                        </m:r>
                      </m:e>
                      <m:sub>
                        <m:r>
                          <a:rPr lang="en-US" sz="1700" b="0" i="1">
                            <a:latin typeface="Cambria Math" panose="02040503050406030204" pitchFamily="18" charset="0"/>
                          </a:rPr>
                          <m:t>𝐵</m:t>
                        </m:r>
                      </m:sub>
                    </m:sSub>
                    <m:r>
                      <a:rPr lang="ru-RU" sz="1700" b="0" i="1">
                        <a:latin typeface="Cambria Math" panose="02040503050406030204" pitchFamily="18" charset="0"/>
                      </a:rPr>
                      <m:t> (или </m:t>
                    </m:r>
                    <m:sSub>
                      <m:sSubPr>
                        <m:ctrlPr>
                          <a:rPr lang="ru-RU" sz="1700" b="0" i="1">
                            <a:latin typeface="Cambria Math" panose="02040503050406030204" pitchFamily="18" charset="0"/>
                          </a:rPr>
                        </m:ctrlPr>
                      </m:sSubPr>
                      <m:e>
                        <m:r>
                          <a:rPr lang="en-US" sz="1700" b="0" i="1">
                            <a:latin typeface="Cambria Math" panose="02040503050406030204" pitchFamily="18" charset="0"/>
                          </a:rPr>
                          <m:t>𝜇</m:t>
                        </m:r>
                      </m:e>
                      <m:sub>
                        <m:r>
                          <a:rPr lang="en-US" sz="1700" b="0" i="1">
                            <a:latin typeface="Cambria Math" panose="02040503050406030204" pitchFamily="18" charset="0"/>
                          </a:rPr>
                          <m:t>𝐴</m:t>
                        </m:r>
                      </m:sub>
                    </m:sSub>
                    <m:r>
                      <a:rPr lang="en-US" sz="1700" b="0" i="1">
                        <a:latin typeface="Cambria Math" panose="02040503050406030204" pitchFamily="18" charset="0"/>
                      </a:rPr>
                      <m:t>−</m:t>
                    </m:r>
                    <m:sSub>
                      <m:sSubPr>
                        <m:ctrlPr>
                          <a:rPr lang="ru-RU" sz="1700" b="0" i="1">
                            <a:latin typeface="Cambria Math" panose="02040503050406030204" pitchFamily="18" charset="0"/>
                          </a:rPr>
                        </m:ctrlPr>
                      </m:sSubPr>
                      <m:e>
                        <m:r>
                          <a:rPr lang="en-US" sz="1700" b="0" i="1">
                            <a:latin typeface="Cambria Math" panose="02040503050406030204" pitchFamily="18" charset="0"/>
                          </a:rPr>
                          <m:t>𝜇</m:t>
                        </m:r>
                      </m:e>
                      <m:sub>
                        <m:r>
                          <a:rPr lang="en-US" sz="1700" b="0" i="1">
                            <a:latin typeface="Cambria Math" panose="02040503050406030204" pitchFamily="18" charset="0"/>
                          </a:rPr>
                          <m:t>𝐵</m:t>
                        </m:r>
                      </m:sub>
                    </m:sSub>
                    <m:r>
                      <a:rPr lang="en-US" sz="1700" b="0" i="1">
                        <a:latin typeface="Cambria Math" panose="02040503050406030204" pitchFamily="18" charset="0"/>
                      </a:rPr>
                      <m:t>=0</m:t>
                    </m:r>
                  </m:oMath>
                </a14:m>
                <a:r>
                  <a:rPr lang="ru-RU" sz="1700" b="0" dirty="0"/>
                  <a:t>)</a:t>
                </a:r>
              </a:p>
              <a:p>
                <a:r>
                  <a:rPr lang="ru-RU" sz="1700" b="0" dirty="0"/>
                  <a:t>	</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𝐻</m:t>
                        </m:r>
                      </m:e>
                      <m:sub>
                        <m:r>
                          <a:rPr lang="en-US" sz="1700" b="0" i="1" smtClean="0">
                            <a:latin typeface="Cambria Math" panose="02040503050406030204" pitchFamily="18" charset="0"/>
                          </a:rPr>
                          <m:t>𝐴</m:t>
                        </m:r>
                      </m:sub>
                    </m:sSub>
                    <m:r>
                      <a:rPr lang="en-US" sz="1700" b="0" i="1">
                        <a:latin typeface="Cambria Math" panose="02040503050406030204" pitchFamily="18" charset="0"/>
                      </a:rPr>
                      <m:t>: </m:t>
                    </m:r>
                    <m:sSub>
                      <m:sSubPr>
                        <m:ctrlPr>
                          <a:rPr lang="ru-RU" sz="1700" b="0" i="1">
                            <a:latin typeface="Cambria Math" panose="02040503050406030204" pitchFamily="18" charset="0"/>
                          </a:rPr>
                        </m:ctrlPr>
                      </m:sSubPr>
                      <m:e>
                        <m:r>
                          <a:rPr lang="en-US" sz="1700" b="0" i="1">
                            <a:latin typeface="Cambria Math" panose="02040503050406030204" pitchFamily="18" charset="0"/>
                          </a:rPr>
                          <m:t>𝜇</m:t>
                        </m:r>
                      </m:e>
                      <m:sub>
                        <m:r>
                          <a:rPr lang="en-US" sz="1700" b="0" i="1">
                            <a:latin typeface="Cambria Math" panose="02040503050406030204" pitchFamily="18" charset="0"/>
                          </a:rPr>
                          <m:t>𝐴</m:t>
                        </m:r>
                      </m:sub>
                    </m:sSub>
                    <m:r>
                      <a:rPr lang="en-US" sz="1700" b="0" i="1">
                        <a:latin typeface="Cambria Math" panose="02040503050406030204" pitchFamily="18" charset="0"/>
                      </a:rPr>
                      <m:t>&lt;</m:t>
                    </m:r>
                    <m:sSub>
                      <m:sSubPr>
                        <m:ctrlPr>
                          <a:rPr lang="ru-RU" sz="1700" b="0" i="1">
                            <a:latin typeface="Cambria Math" panose="02040503050406030204" pitchFamily="18" charset="0"/>
                          </a:rPr>
                        </m:ctrlPr>
                      </m:sSubPr>
                      <m:e>
                        <m:r>
                          <a:rPr lang="en-US" sz="1700" b="0" i="1">
                            <a:latin typeface="Cambria Math" panose="02040503050406030204" pitchFamily="18" charset="0"/>
                          </a:rPr>
                          <m:t>𝜇</m:t>
                        </m:r>
                      </m:e>
                      <m:sub>
                        <m:r>
                          <a:rPr lang="en-US" sz="1700" b="0" i="1">
                            <a:latin typeface="Cambria Math" panose="02040503050406030204" pitchFamily="18" charset="0"/>
                          </a:rPr>
                          <m:t>𝐵</m:t>
                        </m:r>
                      </m:sub>
                    </m:sSub>
                  </m:oMath>
                </a14:m>
                <a:endParaRPr lang="ru-RU" sz="1700" b="0" dirty="0"/>
              </a:p>
              <a:p>
                <a:endParaRPr lang="ru-RU" sz="500" b="0" dirty="0"/>
              </a:p>
              <a:p>
                <a:r>
                  <a:rPr lang="ru-RU" sz="1700" b="0" dirty="0"/>
                  <a:t>Шаг 2. </a:t>
                </a:r>
                <a14:m>
                  <m:oMath xmlns:m="http://schemas.openxmlformats.org/officeDocument/2006/math">
                    <m:sSub>
                      <m:sSubPr>
                        <m:ctrlPr>
                          <a:rPr lang="ru-RU" sz="1700" b="0" i="1">
                            <a:latin typeface="Cambria Math" panose="02040503050406030204" pitchFamily="18" charset="0"/>
                          </a:rPr>
                        </m:ctrlPr>
                      </m:sSubPr>
                      <m:e>
                        <m:acc>
                          <m:accPr>
                            <m:chr m:val="̅"/>
                            <m:ctrlPr>
                              <a:rPr lang="ru-RU" sz="1700" b="0" i="1">
                                <a:latin typeface="Cambria Math" panose="02040503050406030204" pitchFamily="18" charset="0"/>
                              </a:rPr>
                            </m:ctrlPr>
                          </m:accPr>
                          <m:e>
                            <m:r>
                              <a:rPr lang="en-US" sz="1700" b="0" i="1" smtClean="0">
                                <a:latin typeface="Cambria Math" panose="02040503050406030204" pitchFamily="18" charset="0"/>
                              </a:rPr>
                              <m:t>𝑥</m:t>
                            </m:r>
                          </m:e>
                        </m:acc>
                      </m:e>
                      <m:sub>
                        <m:r>
                          <a:rPr lang="en-US" sz="1700" b="0" i="1">
                            <a:latin typeface="Cambria Math" panose="02040503050406030204" pitchFamily="18" charset="0"/>
                          </a:rPr>
                          <m:t>𝐴</m:t>
                        </m:r>
                      </m:sub>
                    </m:sSub>
                    <m:r>
                      <a:rPr lang="en-US" sz="1700" b="0" i="1">
                        <a:latin typeface="Cambria Math" panose="02040503050406030204" pitchFamily="18" charset="0"/>
                      </a:rPr>
                      <m:t>=10.2</m:t>
                    </m:r>
                  </m:oMath>
                </a14:m>
                <a:r>
                  <a:rPr lang="en-US" sz="1700" b="0" dirty="0"/>
                  <a:t>, </a:t>
                </a:r>
                <a14:m>
                  <m:oMath xmlns:m="http://schemas.openxmlformats.org/officeDocument/2006/math">
                    <m:sSub>
                      <m:sSubPr>
                        <m:ctrlPr>
                          <a:rPr lang="ru-RU" sz="1700" b="0" i="1">
                            <a:latin typeface="Cambria Math" panose="02040503050406030204" pitchFamily="18" charset="0"/>
                          </a:rPr>
                        </m:ctrlPr>
                      </m:sSubPr>
                      <m:e>
                        <m:acc>
                          <m:accPr>
                            <m:chr m:val="̅"/>
                            <m:ctrlPr>
                              <a:rPr lang="ru-RU" sz="1700" b="0" i="1">
                                <a:latin typeface="Cambria Math" panose="02040503050406030204" pitchFamily="18" charset="0"/>
                              </a:rPr>
                            </m:ctrlPr>
                          </m:accPr>
                          <m:e>
                            <m:r>
                              <a:rPr lang="en-US" sz="1700" b="0" i="1" smtClean="0">
                                <a:latin typeface="Cambria Math" panose="02040503050406030204" pitchFamily="18" charset="0"/>
                              </a:rPr>
                              <m:t>𝑥</m:t>
                            </m:r>
                          </m:e>
                        </m:acc>
                      </m:e>
                      <m:sub>
                        <m:r>
                          <a:rPr lang="en-US" sz="1700" b="0" i="1">
                            <a:latin typeface="Cambria Math" panose="02040503050406030204" pitchFamily="18" charset="0"/>
                          </a:rPr>
                          <m:t>𝐵</m:t>
                        </m:r>
                      </m:sub>
                    </m:sSub>
                    <m:r>
                      <a:rPr lang="en-US" sz="1700" b="0" i="1">
                        <a:latin typeface="Cambria Math" panose="02040503050406030204" pitchFamily="18" charset="0"/>
                      </a:rPr>
                      <m:t>=16.4</m:t>
                    </m:r>
                    <m:sSub>
                      <m:sSubPr>
                        <m:ctrlPr>
                          <a:rPr lang="ru-RU" sz="1700" b="0" i="1">
                            <a:latin typeface="Cambria Math" panose="02040503050406030204" pitchFamily="18" charset="0"/>
                          </a:rPr>
                        </m:ctrlPr>
                      </m:sSubPr>
                      <m:e>
                        <m:r>
                          <a:rPr lang="en-US" sz="1700" b="0" i="1">
                            <a:latin typeface="Cambria Math" panose="02040503050406030204" pitchFamily="18" charset="0"/>
                          </a:rPr>
                          <m:t>, </m:t>
                        </m:r>
                        <m:r>
                          <a:rPr lang="en-US" sz="1700" b="0" i="1">
                            <a:latin typeface="Cambria Math" panose="02040503050406030204" pitchFamily="18" charset="0"/>
                          </a:rPr>
                          <m:t>𝑠</m:t>
                        </m:r>
                      </m:e>
                      <m:sub>
                        <m:r>
                          <a:rPr lang="en-US" sz="1700" b="0" i="1">
                            <a:latin typeface="Cambria Math" panose="02040503050406030204" pitchFamily="18" charset="0"/>
                          </a:rPr>
                          <m:t>𝐴</m:t>
                        </m:r>
                      </m:sub>
                    </m:sSub>
                  </m:oMath>
                </a14:m>
                <a:r>
                  <a:rPr lang="en-US" sz="1700" b="0" dirty="0"/>
                  <a:t>=7.66, </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𝑠</m:t>
                        </m:r>
                      </m:e>
                      <m:sub>
                        <m:r>
                          <a:rPr lang="en-US" sz="1700" b="0" i="1">
                            <a:latin typeface="Cambria Math" panose="02040503050406030204" pitchFamily="18" charset="0"/>
                          </a:rPr>
                          <m:t>𝐵</m:t>
                        </m:r>
                      </m:sub>
                    </m:sSub>
                  </m:oMath>
                </a14:m>
                <a:r>
                  <a:rPr lang="en-US" sz="1700" b="0" dirty="0"/>
                  <a:t>=9.4, </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𝑛</m:t>
                        </m:r>
                      </m:e>
                      <m:sub>
                        <m:r>
                          <a:rPr lang="en-US" sz="1700" b="0" i="1">
                            <a:latin typeface="Cambria Math" panose="02040503050406030204" pitchFamily="18" charset="0"/>
                          </a:rPr>
                          <m:t>𝐴</m:t>
                        </m:r>
                      </m:sub>
                    </m:sSub>
                    <m:r>
                      <a:rPr lang="en-US" sz="1700" b="0" i="1">
                        <a:latin typeface="Cambria Math" panose="02040503050406030204" pitchFamily="18" charset="0"/>
                      </a:rPr>
                      <m:t>=</m:t>
                    </m:r>
                    <m:sSub>
                      <m:sSubPr>
                        <m:ctrlPr>
                          <a:rPr lang="ru-RU" sz="1700" b="0" i="1">
                            <a:latin typeface="Cambria Math" panose="02040503050406030204" pitchFamily="18" charset="0"/>
                          </a:rPr>
                        </m:ctrlPr>
                      </m:sSubPr>
                      <m:e>
                        <m:r>
                          <a:rPr lang="en-US" sz="1700" b="0" i="1">
                            <a:latin typeface="Cambria Math" panose="02040503050406030204" pitchFamily="18" charset="0"/>
                          </a:rPr>
                          <m:t>𝑛</m:t>
                        </m:r>
                      </m:e>
                      <m:sub>
                        <m:r>
                          <a:rPr lang="en-US" sz="1700" b="0" i="1">
                            <a:latin typeface="Cambria Math" panose="02040503050406030204" pitchFamily="18" charset="0"/>
                          </a:rPr>
                          <m:t>𝐵</m:t>
                        </m:r>
                      </m:sub>
                    </m:sSub>
                    <m:r>
                      <a:rPr lang="en-US" sz="1700" b="0" i="1">
                        <a:latin typeface="Cambria Math" panose="02040503050406030204" pitchFamily="18" charset="0"/>
                      </a:rPr>
                      <m:t>=10</m:t>
                    </m:r>
                  </m:oMath>
                </a14:m>
                <a:endParaRPr lang="ru-RU" sz="1700" b="0" dirty="0"/>
              </a:p>
              <a:p>
                <a:endParaRPr lang="en-US" sz="500" b="0" dirty="0"/>
              </a:p>
              <a:p>
                <a:r>
                  <a:rPr lang="ru-RU" sz="1700" b="0" dirty="0"/>
                  <a:t>Шаг 3.	</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𝑋</m:t>
                        </m:r>
                      </m:e>
                      <m:sub>
                        <m:r>
                          <a:rPr lang="en-US" sz="1700" b="0" i="1">
                            <a:latin typeface="Cambria Math" panose="02040503050406030204" pitchFamily="18" charset="0"/>
                          </a:rPr>
                          <m:t>𝐴</m:t>
                        </m:r>
                      </m:sub>
                    </m:sSub>
                  </m:oMath>
                </a14:m>
                <a:r>
                  <a:rPr lang="en-US" sz="1700" b="0" dirty="0"/>
                  <a:t>,</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𝑋</m:t>
                        </m:r>
                      </m:e>
                      <m:sub>
                        <m:r>
                          <a:rPr lang="en-US" sz="1700" b="0" i="1">
                            <a:latin typeface="Cambria Math" panose="02040503050406030204" pitchFamily="18" charset="0"/>
                          </a:rPr>
                          <m:t>𝐵</m:t>
                        </m:r>
                      </m:sub>
                    </m:sSub>
                    <m:r>
                      <a:rPr lang="en-US" sz="1700" b="0" i="1">
                        <a:latin typeface="Cambria Math" panose="02040503050406030204" pitchFamily="18" charset="0"/>
                        <a:ea typeface="Cambria Math" panose="02040503050406030204" pitchFamily="18" charset="0"/>
                      </a:rPr>
                      <m:t>≈</m:t>
                    </m:r>
                    <m:r>
                      <a:rPr lang="en-US" sz="1700" b="0" i="1">
                        <a:latin typeface="Cambria Math" panose="02040503050406030204" pitchFamily="18" charset="0"/>
                        <a:ea typeface="Cambria Math" panose="02040503050406030204" pitchFamily="18" charset="0"/>
                      </a:rPr>
                      <m:t>𝑁</m:t>
                    </m:r>
                    <m:r>
                      <a:rPr lang="ru-RU" sz="1700" b="0" i="0" smtClean="0">
                        <a:latin typeface="Cambria Math" panose="02040503050406030204" pitchFamily="18" charset="0"/>
                        <a:ea typeface="Cambria Math" panose="02040503050406030204" pitchFamily="18" charset="0"/>
                      </a:rPr>
                      <m:t>, </m:t>
                    </m:r>
                  </m:oMath>
                </a14:m>
                <a:r>
                  <a:rPr lang="ru-RU" sz="1700" b="0" dirty="0"/>
                  <a:t>выборки случайные и независимые. </a:t>
                </a:r>
                <a14:m>
                  <m:oMath xmlns:m="http://schemas.openxmlformats.org/officeDocument/2006/math">
                    <m:acc>
                      <m:accPr>
                        <m:chr m:val="̅"/>
                        <m:ctrlPr>
                          <a:rPr lang="ru-RU" sz="1700" i="1">
                            <a:latin typeface="Cambria Math" panose="02040503050406030204" pitchFamily="18" charset="0"/>
                          </a:rPr>
                        </m:ctrlPr>
                      </m:accPr>
                      <m:e>
                        <m:sSub>
                          <m:sSubPr>
                            <m:ctrlPr>
                              <a:rPr lang="ru-RU" sz="1700" i="1">
                                <a:latin typeface="Cambria Math" panose="02040503050406030204" pitchFamily="18" charset="0"/>
                              </a:rPr>
                            </m:ctrlPr>
                          </m:sSubPr>
                          <m:e>
                            <m:r>
                              <a:rPr lang="en-US" sz="1700" i="1">
                                <a:latin typeface="Cambria Math" panose="02040503050406030204" pitchFamily="18" charset="0"/>
                              </a:rPr>
                              <m:t>𝑋</m:t>
                            </m:r>
                          </m:e>
                          <m:sub>
                            <m:r>
                              <a:rPr lang="en-US" sz="1700" i="1">
                                <a:latin typeface="Cambria Math" panose="02040503050406030204" pitchFamily="18" charset="0"/>
                              </a:rPr>
                              <m:t>1</m:t>
                            </m:r>
                          </m:sub>
                        </m:sSub>
                      </m:e>
                    </m:acc>
                    <m:r>
                      <a:rPr lang="en-US" sz="1700" i="1">
                        <a:latin typeface="Cambria Math" panose="02040503050406030204" pitchFamily="18" charset="0"/>
                      </a:rPr>
                      <m:t>−</m:t>
                    </m:r>
                    <m:acc>
                      <m:accPr>
                        <m:chr m:val="̅"/>
                        <m:ctrlPr>
                          <a:rPr lang="ru-RU" sz="1700" i="1">
                            <a:latin typeface="Cambria Math" panose="02040503050406030204" pitchFamily="18" charset="0"/>
                          </a:rPr>
                        </m:ctrlPr>
                      </m:accPr>
                      <m:e>
                        <m:sSub>
                          <m:sSubPr>
                            <m:ctrlPr>
                              <a:rPr lang="ru-RU" sz="1700" i="1">
                                <a:latin typeface="Cambria Math" panose="02040503050406030204" pitchFamily="18" charset="0"/>
                              </a:rPr>
                            </m:ctrlPr>
                          </m:sSubPr>
                          <m:e>
                            <m:r>
                              <a:rPr lang="en-US" sz="1700" i="1">
                                <a:latin typeface="Cambria Math" panose="02040503050406030204" pitchFamily="18" charset="0"/>
                              </a:rPr>
                              <m:t>𝑋</m:t>
                            </m:r>
                          </m:e>
                          <m:sub>
                            <m:r>
                              <a:rPr lang="en-US" sz="1700" i="1">
                                <a:latin typeface="Cambria Math" panose="02040503050406030204" pitchFamily="18" charset="0"/>
                              </a:rPr>
                              <m:t>2</m:t>
                            </m:r>
                          </m:sub>
                        </m:sSub>
                      </m:e>
                    </m:acc>
                    <m:r>
                      <a:rPr lang="en-US" sz="1700" i="1">
                        <a:latin typeface="Cambria Math" panose="02040503050406030204" pitchFamily="18" charset="0"/>
                      </a:rPr>
                      <m:t>~</m:t>
                    </m:r>
                    <m:r>
                      <a:rPr lang="en-US" sz="1700" i="1">
                        <a:latin typeface="Cambria Math" panose="02040503050406030204" pitchFamily="18" charset="0"/>
                      </a:rPr>
                      <m:t>𝑁</m:t>
                    </m:r>
                  </m:oMath>
                </a14:m>
                <a:r>
                  <a:rPr lang="en-US" sz="1700" dirty="0"/>
                  <a:t>(</a:t>
                </a:r>
                <a14:m>
                  <m:oMath xmlns:m="http://schemas.openxmlformats.org/officeDocument/2006/math">
                    <m:sSub>
                      <m:sSubPr>
                        <m:ctrlPr>
                          <a:rPr lang="ru-RU" sz="1700" i="1">
                            <a:latin typeface="Cambria Math" panose="02040503050406030204" pitchFamily="18" charset="0"/>
                          </a:rPr>
                        </m:ctrlPr>
                      </m:sSubPr>
                      <m:e>
                        <m:r>
                          <a:rPr lang="en-US" sz="1700" i="1">
                            <a:latin typeface="Cambria Math" panose="02040503050406030204" pitchFamily="18" charset="0"/>
                          </a:rPr>
                          <m:t>𝜇</m:t>
                        </m:r>
                      </m:e>
                      <m:sub>
                        <m:r>
                          <a:rPr lang="en-US" sz="1700" i="1">
                            <a:latin typeface="Cambria Math" panose="02040503050406030204" pitchFamily="18" charset="0"/>
                          </a:rPr>
                          <m:t>1</m:t>
                        </m:r>
                      </m:sub>
                    </m:sSub>
                    <m:r>
                      <a:rPr lang="en-US" sz="1700" i="1">
                        <a:latin typeface="Cambria Math" panose="02040503050406030204" pitchFamily="18" charset="0"/>
                      </a:rPr>
                      <m:t>−</m:t>
                    </m:r>
                    <m:sSub>
                      <m:sSubPr>
                        <m:ctrlPr>
                          <a:rPr lang="ru-RU" sz="1700" i="1">
                            <a:latin typeface="Cambria Math" panose="02040503050406030204" pitchFamily="18" charset="0"/>
                          </a:rPr>
                        </m:ctrlPr>
                      </m:sSubPr>
                      <m:e>
                        <m:r>
                          <a:rPr lang="en-US" sz="1700" i="1">
                            <a:latin typeface="Cambria Math" panose="02040503050406030204" pitchFamily="18" charset="0"/>
                          </a:rPr>
                          <m:t>𝜇</m:t>
                        </m:r>
                      </m:e>
                      <m:sub>
                        <m:r>
                          <a:rPr lang="en-US" sz="1700" i="1">
                            <a:latin typeface="Cambria Math" panose="02040503050406030204" pitchFamily="18" charset="0"/>
                          </a:rPr>
                          <m:t>2</m:t>
                        </m:r>
                      </m:sub>
                    </m:sSub>
                    <m:r>
                      <a:rPr lang="en-US" sz="1700" i="1">
                        <a:latin typeface="Cambria Math" panose="02040503050406030204" pitchFamily="18" charset="0"/>
                      </a:rPr>
                      <m:t>,</m:t>
                    </m:r>
                    <m:rad>
                      <m:radPr>
                        <m:degHide m:val="on"/>
                        <m:ctrlPr>
                          <a:rPr lang="ru-RU" sz="1700" i="1">
                            <a:latin typeface="Cambria Math" panose="02040503050406030204" pitchFamily="18" charset="0"/>
                          </a:rPr>
                        </m:ctrlPr>
                      </m:radPr>
                      <m:deg/>
                      <m:e>
                        <m:f>
                          <m:fPr>
                            <m:ctrlPr>
                              <a:rPr lang="ru-RU" sz="1700" i="1">
                                <a:latin typeface="Cambria Math" panose="02040503050406030204" pitchFamily="18" charset="0"/>
                              </a:rPr>
                            </m:ctrlPr>
                          </m:fPr>
                          <m:num>
                            <m:sSubSup>
                              <m:sSubSupPr>
                                <m:ctrlPr>
                                  <a:rPr lang="ru-RU" sz="1700" i="1">
                                    <a:latin typeface="Cambria Math" panose="02040503050406030204" pitchFamily="18" charset="0"/>
                                  </a:rPr>
                                </m:ctrlPr>
                              </m:sSubSupPr>
                              <m:e>
                                <m:r>
                                  <a:rPr lang="en-US" sz="1700" i="1">
                                    <a:latin typeface="Cambria Math" panose="02040503050406030204" pitchFamily="18" charset="0"/>
                                  </a:rPr>
                                  <m:t>𝜎</m:t>
                                </m:r>
                              </m:e>
                              <m:sub>
                                <m:r>
                                  <a:rPr lang="en-US" sz="1700" i="1">
                                    <a:latin typeface="Cambria Math" panose="02040503050406030204" pitchFamily="18" charset="0"/>
                                  </a:rPr>
                                  <m:t>1</m:t>
                                </m:r>
                              </m:sub>
                              <m:sup>
                                <m:r>
                                  <a:rPr lang="en-US" sz="1700" i="1">
                                    <a:latin typeface="Cambria Math" panose="02040503050406030204" pitchFamily="18" charset="0"/>
                                  </a:rPr>
                                  <m:t>2</m:t>
                                </m:r>
                              </m:sup>
                            </m:sSubSup>
                          </m:num>
                          <m:den>
                            <m:sSub>
                              <m:sSubPr>
                                <m:ctrlPr>
                                  <a:rPr lang="ru-RU" sz="1700" i="1">
                                    <a:latin typeface="Cambria Math" panose="02040503050406030204" pitchFamily="18" charset="0"/>
                                  </a:rPr>
                                </m:ctrlPr>
                              </m:sSubPr>
                              <m:e>
                                <m:r>
                                  <a:rPr lang="en-US" sz="1700" i="1">
                                    <a:latin typeface="Cambria Math" panose="02040503050406030204" pitchFamily="18" charset="0"/>
                                  </a:rPr>
                                  <m:t>𝑛</m:t>
                                </m:r>
                              </m:e>
                              <m:sub>
                                <m:r>
                                  <a:rPr lang="en-US" sz="1700" i="1">
                                    <a:latin typeface="Cambria Math" panose="02040503050406030204" pitchFamily="18" charset="0"/>
                                  </a:rPr>
                                  <m:t>1</m:t>
                                </m:r>
                              </m:sub>
                            </m:sSub>
                          </m:den>
                        </m:f>
                        <m:r>
                          <a:rPr lang="en-US" sz="1700" i="1">
                            <a:latin typeface="Cambria Math" panose="02040503050406030204" pitchFamily="18" charset="0"/>
                          </a:rPr>
                          <m:t>+</m:t>
                        </m:r>
                        <m:f>
                          <m:fPr>
                            <m:ctrlPr>
                              <a:rPr lang="ru-RU" sz="1700" i="1">
                                <a:latin typeface="Cambria Math" panose="02040503050406030204" pitchFamily="18" charset="0"/>
                              </a:rPr>
                            </m:ctrlPr>
                          </m:fPr>
                          <m:num>
                            <m:sSubSup>
                              <m:sSubSupPr>
                                <m:ctrlPr>
                                  <a:rPr lang="ru-RU" sz="1700" i="1">
                                    <a:latin typeface="Cambria Math" panose="02040503050406030204" pitchFamily="18" charset="0"/>
                                  </a:rPr>
                                </m:ctrlPr>
                              </m:sSubSupPr>
                              <m:e>
                                <m:r>
                                  <a:rPr lang="en-US" sz="1700" i="1">
                                    <a:latin typeface="Cambria Math" panose="02040503050406030204" pitchFamily="18" charset="0"/>
                                  </a:rPr>
                                  <m:t>𝜎</m:t>
                                </m:r>
                              </m:e>
                              <m:sub>
                                <m:r>
                                  <a:rPr lang="en-US" sz="1700" i="1">
                                    <a:latin typeface="Cambria Math" panose="02040503050406030204" pitchFamily="18" charset="0"/>
                                  </a:rPr>
                                  <m:t>2</m:t>
                                </m:r>
                              </m:sub>
                              <m:sup>
                                <m:r>
                                  <a:rPr lang="en-US" sz="1700" i="1">
                                    <a:latin typeface="Cambria Math" panose="02040503050406030204" pitchFamily="18" charset="0"/>
                                  </a:rPr>
                                  <m:t>2</m:t>
                                </m:r>
                              </m:sup>
                            </m:sSubSup>
                          </m:num>
                          <m:den>
                            <m:sSub>
                              <m:sSubPr>
                                <m:ctrlPr>
                                  <a:rPr lang="ru-RU" sz="1700" i="1">
                                    <a:latin typeface="Cambria Math" panose="02040503050406030204" pitchFamily="18" charset="0"/>
                                  </a:rPr>
                                </m:ctrlPr>
                              </m:sSubPr>
                              <m:e>
                                <m:r>
                                  <a:rPr lang="en-US" sz="1700" i="1">
                                    <a:latin typeface="Cambria Math" panose="02040503050406030204" pitchFamily="18" charset="0"/>
                                  </a:rPr>
                                  <m:t>𝑛</m:t>
                                </m:r>
                              </m:e>
                              <m:sub>
                                <m:r>
                                  <a:rPr lang="en-US" sz="1700" i="1">
                                    <a:latin typeface="Cambria Math" panose="02040503050406030204" pitchFamily="18" charset="0"/>
                                  </a:rPr>
                                  <m:t>2</m:t>
                                </m:r>
                              </m:sub>
                            </m:sSub>
                          </m:den>
                        </m:f>
                      </m:e>
                    </m:rad>
                  </m:oMath>
                </a14:m>
                <a:r>
                  <a:rPr lang="ru-RU" sz="1700" dirty="0"/>
                  <a:t>)</a:t>
                </a:r>
                <a:endParaRPr lang="en-US" sz="1700" dirty="0"/>
              </a:p>
              <a:p>
                <a:endParaRPr lang="en-US" sz="500" b="0" dirty="0"/>
              </a:p>
              <a:p>
                <a:r>
                  <a:rPr lang="ru-RU" sz="1700" b="0" dirty="0"/>
                  <a:t>Шаг 4.	</a:t>
                </a:r>
                <a14:m>
                  <m:oMath xmlns:m="http://schemas.openxmlformats.org/officeDocument/2006/math">
                    <m:sSub>
                      <m:sSubPr>
                        <m:ctrlPr>
                          <a:rPr lang="ru-RU" sz="1700" i="1">
                            <a:latin typeface="Cambria Math" panose="02040503050406030204" pitchFamily="18" charset="0"/>
                          </a:rPr>
                        </m:ctrlPr>
                      </m:sSubPr>
                      <m:e>
                        <m:r>
                          <a:rPr lang="en-US" sz="1700" i="1">
                            <a:latin typeface="Cambria Math" panose="02040503050406030204" pitchFamily="18" charset="0"/>
                          </a:rPr>
                          <m:t>𝑡</m:t>
                        </m:r>
                      </m:e>
                      <m:sub>
                        <m:r>
                          <a:rPr lang="en-US" sz="1700" i="1">
                            <a:latin typeface="Cambria Math" panose="02040503050406030204" pitchFamily="18" charset="0"/>
                          </a:rPr>
                          <m:t>𝑠𝑡</m:t>
                        </m:r>
                      </m:sub>
                    </m:sSub>
                    <m:d>
                      <m:dPr>
                        <m:ctrlPr>
                          <a:rPr lang="ru-RU" sz="1700" i="1">
                            <a:latin typeface="Cambria Math" panose="02040503050406030204" pitchFamily="18" charset="0"/>
                          </a:rPr>
                        </m:ctrlPr>
                      </m:dPr>
                      <m:e>
                        <m:r>
                          <a:rPr lang="en-US" sz="1700" b="1" i="1" smtClean="0">
                            <a:latin typeface="Cambria Math" panose="02040503050406030204" pitchFamily="18" charset="0"/>
                          </a:rPr>
                          <m:t>𝒌</m:t>
                        </m:r>
                      </m:e>
                    </m:d>
                    <m:r>
                      <a:rPr lang="en-US" sz="1700" i="1">
                        <a:latin typeface="Cambria Math" panose="02040503050406030204" pitchFamily="18" charset="0"/>
                      </a:rPr>
                      <m:t>=</m:t>
                    </m:r>
                    <m:f>
                      <m:fPr>
                        <m:ctrlPr>
                          <a:rPr lang="ru-RU" sz="1700" i="1">
                            <a:latin typeface="Cambria Math" panose="02040503050406030204" pitchFamily="18" charset="0"/>
                          </a:rPr>
                        </m:ctrlPr>
                      </m:fPr>
                      <m:num>
                        <m:acc>
                          <m:accPr>
                            <m:chr m:val="̅"/>
                            <m:ctrlPr>
                              <a:rPr lang="ru-RU" sz="1700" i="1">
                                <a:latin typeface="Cambria Math" panose="02040503050406030204" pitchFamily="18" charset="0"/>
                              </a:rPr>
                            </m:ctrlPr>
                          </m:accPr>
                          <m:e>
                            <m:sSub>
                              <m:sSubPr>
                                <m:ctrlPr>
                                  <a:rPr lang="ru-RU" sz="1700" i="1">
                                    <a:latin typeface="Cambria Math" panose="02040503050406030204" pitchFamily="18" charset="0"/>
                                  </a:rPr>
                                </m:ctrlPr>
                              </m:sSubPr>
                              <m:e>
                                <m:r>
                                  <a:rPr lang="en-US" sz="1700" b="1" i="1" smtClean="0">
                                    <a:latin typeface="Cambria Math" panose="02040503050406030204" pitchFamily="18" charset="0"/>
                                  </a:rPr>
                                  <m:t>𝒙</m:t>
                                </m:r>
                              </m:e>
                              <m:sub>
                                <m:r>
                                  <a:rPr lang="en-US" sz="1700" i="1">
                                    <a:latin typeface="Cambria Math" panose="02040503050406030204" pitchFamily="18" charset="0"/>
                                  </a:rPr>
                                  <m:t>𝐴</m:t>
                                </m:r>
                              </m:sub>
                            </m:sSub>
                          </m:e>
                        </m:acc>
                        <m:r>
                          <a:rPr lang="en-US" sz="1700" i="1">
                            <a:latin typeface="Cambria Math" panose="02040503050406030204" pitchFamily="18" charset="0"/>
                          </a:rPr>
                          <m:t>−</m:t>
                        </m:r>
                        <m:acc>
                          <m:accPr>
                            <m:chr m:val="̅"/>
                            <m:ctrlPr>
                              <a:rPr lang="ru-RU" sz="1700" i="1">
                                <a:latin typeface="Cambria Math" panose="02040503050406030204" pitchFamily="18" charset="0"/>
                              </a:rPr>
                            </m:ctrlPr>
                          </m:accPr>
                          <m:e>
                            <m:sSub>
                              <m:sSubPr>
                                <m:ctrlPr>
                                  <a:rPr lang="ru-RU" sz="1700" i="1">
                                    <a:latin typeface="Cambria Math" panose="02040503050406030204" pitchFamily="18" charset="0"/>
                                  </a:rPr>
                                </m:ctrlPr>
                              </m:sSubPr>
                              <m:e>
                                <m:r>
                                  <a:rPr lang="en-US" sz="1700" b="1" i="1" smtClean="0">
                                    <a:latin typeface="Cambria Math" panose="02040503050406030204" pitchFamily="18" charset="0"/>
                                  </a:rPr>
                                  <m:t>𝒙</m:t>
                                </m:r>
                              </m:e>
                              <m:sub>
                                <m:r>
                                  <a:rPr lang="en-US" sz="1700" i="1">
                                    <a:latin typeface="Cambria Math" panose="02040503050406030204" pitchFamily="18" charset="0"/>
                                  </a:rPr>
                                  <m:t>𝐵</m:t>
                                </m:r>
                              </m:sub>
                            </m:sSub>
                          </m:e>
                        </m:acc>
                      </m:num>
                      <m:den>
                        <m:rad>
                          <m:radPr>
                            <m:degHide m:val="on"/>
                            <m:ctrlPr>
                              <a:rPr lang="ru-RU" sz="1700" i="1">
                                <a:latin typeface="Cambria Math" panose="02040503050406030204" pitchFamily="18" charset="0"/>
                              </a:rPr>
                            </m:ctrlPr>
                          </m:radPr>
                          <m:deg/>
                          <m:e>
                            <m:f>
                              <m:fPr>
                                <m:ctrlPr>
                                  <a:rPr lang="ru-RU" sz="1700" i="1">
                                    <a:latin typeface="Cambria Math" panose="02040503050406030204" pitchFamily="18" charset="0"/>
                                  </a:rPr>
                                </m:ctrlPr>
                              </m:fPr>
                              <m:num>
                                <m:sSubSup>
                                  <m:sSubSupPr>
                                    <m:ctrlPr>
                                      <a:rPr lang="ru-RU" sz="1700" i="1">
                                        <a:latin typeface="Cambria Math" panose="02040503050406030204" pitchFamily="18" charset="0"/>
                                      </a:rPr>
                                    </m:ctrlPr>
                                  </m:sSubSupPr>
                                  <m:e>
                                    <m:r>
                                      <a:rPr lang="en-US" sz="1700" i="1">
                                        <a:latin typeface="Cambria Math" panose="02040503050406030204" pitchFamily="18" charset="0"/>
                                      </a:rPr>
                                      <m:t>𝑠</m:t>
                                    </m:r>
                                  </m:e>
                                  <m:sub>
                                    <m:r>
                                      <a:rPr lang="en-US" sz="1700" i="1">
                                        <a:latin typeface="Cambria Math" panose="02040503050406030204" pitchFamily="18" charset="0"/>
                                      </a:rPr>
                                      <m:t>𝐴</m:t>
                                    </m:r>
                                  </m:sub>
                                  <m:sup>
                                    <m:r>
                                      <a:rPr lang="en-US" sz="1700" i="1">
                                        <a:latin typeface="Cambria Math" panose="02040503050406030204" pitchFamily="18" charset="0"/>
                                      </a:rPr>
                                      <m:t>2</m:t>
                                    </m:r>
                                  </m:sup>
                                </m:sSubSup>
                              </m:num>
                              <m:den>
                                <m:sSub>
                                  <m:sSubPr>
                                    <m:ctrlPr>
                                      <a:rPr lang="ru-RU" sz="1700" i="1">
                                        <a:latin typeface="Cambria Math" panose="02040503050406030204" pitchFamily="18" charset="0"/>
                                      </a:rPr>
                                    </m:ctrlPr>
                                  </m:sSubPr>
                                  <m:e>
                                    <m:r>
                                      <a:rPr lang="en-US" sz="1700" i="1">
                                        <a:latin typeface="Cambria Math" panose="02040503050406030204" pitchFamily="18" charset="0"/>
                                      </a:rPr>
                                      <m:t>𝑛</m:t>
                                    </m:r>
                                  </m:e>
                                  <m:sub>
                                    <m:r>
                                      <a:rPr lang="en-US" sz="1700" i="1">
                                        <a:latin typeface="Cambria Math" panose="02040503050406030204" pitchFamily="18" charset="0"/>
                                      </a:rPr>
                                      <m:t>𝐴</m:t>
                                    </m:r>
                                  </m:sub>
                                </m:sSub>
                              </m:den>
                            </m:f>
                            <m:r>
                              <a:rPr lang="en-US" sz="1700" i="1">
                                <a:latin typeface="Cambria Math" panose="02040503050406030204" pitchFamily="18" charset="0"/>
                              </a:rPr>
                              <m:t>+</m:t>
                            </m:r>
                            <m:f>
                              <m:fPr>
                                <m:ctrlPr>
                                  <a:rPr lang="ru-RU" sz="1700" i="1">
                                    <a:latin typeface="Cambria Math" panose="02040503050406030204" pitchFamily="18" charset="0"/>
                                  </a:rPr>
                                </m:ctrlPr>
                              </m:fPr>
                              <m:num>
                                <m:sSubSup>
                                  <m:sSubSupPr>
                                    <m:ctrlPr>
                                      <a:rPr lang="ru-RU" sz="1700" i="1">
                                        <a:latin typeface="Cambria Math" panose="02040503050406030204" pitchFamily="18" charset="0"/>
                                      </a:rPr>
                                    </m:ctrlPr>
                                  </m:sSubSupPr>
                                  <m:e>
                                    <m:r>
                                      <a:rPr lang="en-US" sz="1700" i="1">
                                        <a:latin typeface="Cambria Math" panose="02040503050406030204" pitchFamily="18" charset="0"/>
                                      </a:rPr>
                                      <m:t>𝑠</m:t>
                                    </m:r>
                                  </m:e>
                                  <m:sub>
                                    <m:r>
                                      <a:rPr lang="en-US" sz="1700" i="1">
                                        <a:latin typeface="Cambria Math" panose="02040503050406030204" pitchFamily="18" charset="0"/>
                                      </a:rPr>
                                      <m:t>𝐵</m:t>
                                    </m:r>
                                  </m:sub>
                                  <m:sup>
                                    <m:r>
                                      <a:rPr lang="en-US" sz="1700" i="1">
                                        <a:latin typeface="Cambria Math" panose="02040503050406030204" pitchFamily="18" charset="0"/>
                                      </a:rPr>
                                      <m:t>2</m:t>
                                    </m:r>
                                  </m:sup>
                                </m:sSubSup>
                              </m:num>
                              <m:den>
                                <m:sSub>
                                  <m:sSubPr>
                                    <m:ctrlPr>
                                      <a:rPr lang="ru-RU" sz="1700" i="1">
                                        <a:latin typeface="Cambria Math" panose="02040503050406030204" pitchFamily="18" charset="0"/>
                                      </a:rPr>
                                    </m:ctrlPr>
                                  </m:sSubPr>
                                  <m:e>
                                    <m:r>
                                      <a:rPr lang="en-US" sz="1700" i="1">
                                        <a:latin typeface="Cambria Math" panose="02040503050406030204" pitchFamily="18" charset="0"/>
                                      </a:rPr>
                                      <m:t>𝑛</m:t>
                                    </m:r>
                                  </m:e>
                                  <m:sub>
                                    <m:r>
                                      <a:rPr lang="en-US" sz="1700" i="1">
                                        <a:latin typeface="Cambria Math" panose="02040503050406030204" pitchFamily="18" charset="0"/>
                                      </a:rPr>
                                      <m:t>𝐵</m:t>
                                    </m:r>
                                  </m:sub>
                                </m:sSub>
                              </m:den>
                            </m:f>
                          </m:e>
                        </m:rad>
                      </m:den>
                    </m:f>
                    <m:r>
                      <a:rPr lang="en-US" sz="1700" i="1">
                        <a:latin typeface="Cambria Math" panose="02040503050406030204" pitchFamily="18" charset="0"/>
                      </a:rPr>
                      <m:t>=</m:t>
                    </m:r>
                    <m:f>
                      <m:fPr>
                        <m:ctrlPr>
                          <a:rPr lang="ru-RU" sz="1700" i="1">
                            <a:latin typeface="Cambria Math" panose="02040503050406030204" pitchFamily="18" charset="0"/>
                          </a:rPr>
                        </m:ctrlPr>
                      </m:fPr>
                      <m:num>
                        <m:r>
                          <a:rPr lang="en-US" sz="1700" i="1">
                            <a:latin typeface="Cambria Math" panose="02040503050406030204" pitchFamily="18" charset="0"/>
                          </a:rPr>
                          <m:t>10.2−16.4</m:t>
                        </m:r>
                      </m:num>
                      <m:den>
                        <m:rad>
                          <m:radPr>
                            <m:degHide m:val="on"/>
                            <m:ctrlPr>
                              <a:rPr lang="ru-RU" sz="1700" i="1">
                                <a:latin typeface="Cambria Math" panose="02040503050406030204" pitchFamily="18" charset="0"/>
                              </a:rPr>
                            </m:ctrlPr>
                          </m:radPr>
                          <m:deg/>
                          <m:e>
                            <m:f>
                              <m:fPr>
                                <m:ctrlPr>
                                  <a:rPr lang="ru-RU" sz="1700" i="1">
                                    <a:latin typeface="Cambria Math" panose="02040503050406030204" pitchFamily="18" charset="0"/>
                                  </a:rPr>
                                </m:ctrlPr>
                              </m:fPr>
                              <m:num>
                                <m:sSup>
                                  <m:sSupPr>
                                    <m:ctrlPr>
                                      <a:rPr lang="ru-RU" sz="1700" i="1">
                                        <a:latin typeface="Cambria Math" panose="02040503050406030204" pitchFamily="18" charset="0"/>
                                      </a:rPr>
                                    </m:ctrlPr>
                                  </m:sSupPr>
                                  <m:e>
                                    <m:r>
                                      <a:rPr lang="en-US" sz="1700" i="1">
                                        <a:latin typeface="Cambria Math" panose="02040503050406030204" pitchFamily="18" charset="0"/>
                                      </a:rPr>
                                      <m:t>7.66</m:t>
                                    </m:r>
                                  </m:e>
                                  <m:sup>
                                    <m:r>
                                      <a:rPr lang="en-US" sz="1700" i="1">
                                        <a:latin typeface="Cambria Math" panose="02040503050406030204" pitchFamily="18" charset="0"/>
                                      </a:rPr>
                                      <m:t>2</m:t>
                                    </m:r>
                                  </m:sup>
                                </m:sSup>
                              </m:num>
                              <m:den>
                                <m:r>
                                  <a:rPr lang="en-US" sz="1700" i="1">
                                    <a:latin typeface="Cambria Math" panose="02040503050406030204" pitchFamily="18" charset="0"/>
                                  </a:rPr>
                                  <m:t>10</m:t>
                                </m:r>
                              </m:den>
                            </m:f>
                            <m:r>
                              <a:rPr lang="en-US" sz="1700" i="1">
                                <a:latin typeface="Cambria Math" panose="02040503050406030204" pitchFamily="18" charset="0"/>
                              </a:rPr>
                              <m:t>+</m:t>
                            </m:r>
                            <m:f>
                              <m:fPr>
                                <m:ctrlPr>
                                  <a:rPr lang="ru-RU" sz="1700" i="1">
                                    <a:latin typeface="Cambria Math" panose="02040503050406030204" pitchFamily="18" charset="0"/>
                                  </a:rPr>
                                </m:ctrlPr>
                              </m:fPr>
                              <m:num>
                                <m:sSup>
                                  <m:sSupPr>
                                    <m:ctrlPr>
                                      <a:rPr lang="ru-RU" sz="1700" i="1">
                                        <a:latin typeface="Cambria Math" panose="02040503050406030204" pitchFamily="18" charset="0"/>
                                      </a:rPr>
                                    </m:ctrlPr>
                                  </m:sSupPr>
                                  <m:e>
                                    <m:r>
                                      <a:rPr lang="en-US" sz="1700" i="1">
                                        <a:latin typeface="Cambria Math" panose="02040503050406030204" pitchFamily="18" charset="0"/>
                                      </a:rPr>
                                      <m:t>9.4</m:t>
                                    </m:r>
                                  </m:e>
                                  <m:sup>
                                    <m:r>
                                      <a:rPr lang="en-US" sz="1700" i="1">
                                        <a:latin typeface="Cambria Math" panose="02040503050406030204" pitchFamily="18" charset="0"/>
                                      </a:rPr>
                                      <m:t>2</m:t>
                                    </m:r>
                                  </m:sup>
                                </m:sSup>
                              </m:num>
                              <m:den>
                                <m:r>
                                  <a:rPr lang="en-US" sz="1700" i="1">
                                    <a:latin typeface="Cambria Math" panose="02040503050406030204" pitchFamily="18" charset="0"/>
                                  </a:rPr>
                                  <m:t>10</m:t>
                                </m:r>
                              </m:den>
                            </m:f>
                          </m:e>
                        </m:rad>
                      </m:den>
                    </m:f>
                    <m:r>
                      <a:rPr lang="en-US" sz="1700" i="1">
                        <a:latin typeface="Cambria Math" panose="02040503050406030204" pitchFamily="18" charset="0"/>
                      </a:rPr>
                      <m:t>≈−1.617</m:t>
                    </m:r>
                    <m:r>
                      <a:rPr lang="en-US" sz="1700" b="0" i="0" smtClean="0">
                        <a:latin typeface="Cambria Math" panose="02040503050406030204" pitchFamily="18" charset="0"/>
                      </a:rPr>
                      <m:t>, </m:t>
                    </m:r>
                    <m:r>
                      <m:rPr>
                        <m:sty m:val="p"/>
                      </m:rPr>
                      <a:rPr lang="en-US" sz="1700" b="0" i="0" smtClean="0">
                        <a:latin typeface="Cambria Math" panose="02040503050406030204" pitchFamily="18" charset="0"/>
                      </a:rPr>
                      <m:t>k</m:t>
                    </m:r>
                    <m:r>
                      <a:rPr lang="en-US" sz="1700" b="0" i="1" smtClean="0">
                        <a:latin typeface="Cambria Math" panose="02040503050406030204" pitchFamily="18" charset="0"/>
                        <a:ea typeface="Cambria Math" panose="02040503050406030204" pitchFamily="18" charset="0"/>
                      </a:rPr>
                      <m:t>≈17</m:t>
                    </m:r>
                  </m:oMath>
                </a14:m>
                <a:endParaRPr lang="ru-RU" sz="1700" b="0" dirty="0"/>
              </a:p>
              <a:p>
                <a:r>
                  <a:rPr lang="ru-RU" sz="1700" b="0" dirty="0"/>
                  <a:t>	</a:t>
                </a:r>
                <a:r>
                  <a:rPr lang="en-US" sz="1700" b="0" dirty="0"/>
                  <a:t>p-value</a:t>
                </a:r>
                <a14:m>
                  <m:oMath xmlns:m="http://schemas.openxmlformats.org/officeDocument/2006/math">
                    <m:r>
                      <a:rPr lang="en-US" sz="1700" b="0" i="1">
                        <a:latin typeface="Cambria Math" panose="02040503050406030204" pitchFamily="18" charset="0"/>
                      </a:rPr>
                      <m:t>=</m:t>
                    </m:r>
                    <m:r>
                      <a:rPr lang="en-US" sz="1700" b="0" i="1">
                        <a:latin typeface="Cambria Math" panose="02040503050406030204" pitchFamily="18" charset="0"/>
                      </a:rPr>
                      <m:t>𝑃</m:t>
                    </m:r>
                    <m:r>
                      <a:rPr lang="en-US" sz="1700" b="0" i="1">
                        <a:latin typeface="Cambria Math" panose="02040503050406030204" pitchFamily="18" charset="0"/>
                      </a:rPr>
                      <m:t>(</m:t>
                    </m:r>
                    <m:r>
                      <a:rPr lang="en-US" sz="1700" b="0" i="1">
                        <a:latin typeface="Cambria Math" panose="02040503050406030204" pitchFamily="18" charset="0"/>
                      </a:rPr>
                      <m:t>𝑡</m:t>
                    </m:r>
                    <m:d>
                      <m:dPr>
                        <m:ctrlPr>
                          <a:rPr lang="ru-RU" sz="1700" b="0" i="1">
                            <a:latin typeface="Cambria Math" panose="02040503050406030204" pitchFamily="18" charset="0"/>
                          </a:rPr>
                        </m:ctrlPr>
                      </m:dPr>
                      <m:e>
                        <m:r>
                          <a:rPr lang="en-US" sz="1700" b="0" i="1">
                            <a:latin typeface="Cambria Math" panose="02040503050406030204" pitchFamily="18" charset="0"/>
                          </a:rPr>
                          <m:t>17</m:t>
                        </m:r>
                      </m:e>
                    </m:d>
                    <m:r>
                      <a:rPr lang="en-US" sz="1700" b="0" i="1">
                        <a:latin typeface="Cambria Math" panose="02040503050406030204" pitchFamily="18" charset="0"/>
                      </a:rPr>
                      <m:t>&lt;−1.617)≈0.062</m:t>
                    </m:r>
                  </m:oMath>
                </a14:m>
                <a:endParaRPr lang="ru-RU" sz="1700" b="0" dirty="0"/>
              </a:p>
              <a:p>
                <a:endParaRPr lang="en-US" sz="500" b="0" dirty="0"/>
              </a:p>
              <a:p>
                <a:r>
                  <a:rPr lang="ru-RU" sz="1700" b="0" dirty="0"/>
                  <a:t>Шаг 5.	</a:t>
                </a:r>
                <a:r>
                  <a:rPr lang="en-US" sz="1700" b="0" dirty="0"/>
                  <a:t>p-value&gt;</a:t>
                </a:r>
                <a14:m>
                  <m:oMath xmlns:m="http://schemas.openxmlformats.org/officeDocument/2006/math">
                    <m:r>
                      <a:rPr lang="en-US" sz="1700" b="0" i="1">
                        <a:latin typeface="Cambria Math" panose="02040503050406030204" pitchFamily="18" charset="0"/>
                      </a:rPr>
                      <m:t> </m:t>
                    </m:r>
                    <m:r>
                      <a:rPr lang="en-US" sz="1700" b="0" i="1">
                        <a:latin typeface="Cambria Math" panose="02040503050406030204" pitchFamily="18" charset="0"/>
                      </a:rPr>
                      <m:t>𝛼</m:t>
                    </m:r>
                  </m:oMath>
                </a14:m>
                <a:r>
                  <a:rPr lang="en-US" sz="1700" b="0" dirty="0"/>
                  <a:t>=0.01,</a:t>
                </a:r>
              </a:p>
              <a:p>
                <a:r>
                  <a:rPr lang="ru-RU" sz="1700" b="0" dirty="0"/>
                  <a:t>	</a:t>
                </a:r>
                <a14:m>
                  <m:oMath xmlns:m="http://schemas.openxmlformats.org/officeDocument/2006/math">
                    <m:sSub>
                      <m:sSubPr>
                        <m:ctrlPr>
                          <a:rPr lang="ru-RU" sz="1700" b="0" i="1">
                            <a:latin typeface="Cambria Math" panose="02040503050406030204" pitchFamily="18" charset="0"/>
                          </a:rPr>
                        </m:ctrlPr>
                      </m:sSubPr>
                      <m:e>
                        <m:r>
                          <a:rPr lang="en-US" sz="1700" b="0" i="1">
                            <a:latin typeface="Cambria Math" panose="02040503050406030204" pitchFamily="18" charset="0"/>
                          </a:rPr>
                          <m:t>𝐻</m:t>
                        </m:r>
                      </m:e>
                      <m:sub>
                        <m:r>
                          <a:rPr lang="en-US" sz="1700" b="0" i="1">
                            <a:latin typeface="Cambria Math" panose="02040503050406030204" pitchFamily="18" charset="0"/>
                          </a:rPr>
                          <m:t>0</m:t>
                        </m:r>
                      </m:sub>
                    </m:sSub>
                  </m:oMath>
                </a14:m>
                <a:r>
                  <a:rPr lang="en-US" sz="1700" b="0" dirty="0"/>
                  <a:t> </a:t>
                </a:r>
                <a:r>
                  <a:rPr lang="ru-RU" sz="1700" b="0" dirty="0"/>
                  <a:t>не отвергнута на </a:t>
                </a:r>
                <a:r>
                  <a:rPr lang="en-US" sz="1700" b="0" dirty="0"/>
                  <a:t>1% </a:t>
                </a:r>
                <a:r>
                  <a:rPr lang="ru-RU" sz="1700" b="0" dirty="0"/>
                  <a:t>уровне значимости</a:t>
                </a:r>
              </a:p>
            </p:txBody>
          </p:sp>
        </mc:Choice>
        <mc:Fallback xmlns="">
          <p:sp>
            <p:nvSpPr>
              <p:cNvPr id="6" name="Текст 2"/>
              <p:cNvSpPr>
                <a:spLocks noGrp="1" noRot="1" noChangeAspect="1" noMove="1" noResize="1" noEditPoints="1" noAdjustHandles="1" noChangeArrowheads="1" noChangeShapeType="1" noTextEdit="1"/>
              </p:cNvSpPr>
              <p:nvPr>
                <p:ph type="body" sz="quarter" idx="14"/>
              </p:nvPr>
            </p:nvSpPr>
            <p:spPr>
              <a:xfrm>
                <a:off x="632277" y="1179090"/>
                <a:ext cx="5909424" cy="5539210"/>
              </a:xfrm>
              <a:blipFill>
                <a:blip r:embed="rId4"/>
                <a:stretch>
                  <a:fillRect l="-722" r="-310"/>
                </a:stretch>
              </a:blipFill>
            </p:spPr>
            <p:txBody>
              <a:bodyPr/>
              <a:lstStyle/>
              <a:p>
                <a:r>
                  <a:rPr lang="ru-RU">
                    <a:noFill/>
                  </a:rPr>
                  <a:t> </a:t>
                </a:r>
              </a:p>
            </p:txBody>
          </p:sp>
        </mc:Fallback>
      </mc:AlternateContent>
    </p:spTree>
    <p:extLst>
      <p:ext uri="{BB962C8B-B14F-4D97-AF65-F5344CB8AC3E}">
        <p14:creationId xmlns:p14="http://schemas.microsoft.com/office/powerpoint/2010/main" val="3142071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066800"/>
                <a:ext cx="5483852" cy="5689600"/>
              </a:xfrm>
            </p:spPr>
            <p:txBody>
              <a:bodyPr/>
              <a:lstStyle/>
              <a:p>
                <a:pPr marL="0" indent="0">
                  <a:buNone/>
                </a:pPr>
                <a14:m>
                  <m:oMath xmlns:m="http://schemas.openxmlformats.org/officeDocument/2006/math">
                    <m:acc>
                      <m:accPr>
                        <m:chr m:val="̂"/>
                        <m:ctrlPr>
                          <a:rPr lang="ru-RU" i="1">
                            <a:latin typeface="Cambria Math" panose="02040503050406030204" pitchFamily="18" charset="0"/>
                          </a:rPr>
                        </m:ctrlPr>
                      </m:accPr>
                      <m:e>
                        <m:sSub>
                          <m:sSubPr>
                            <m:ctrlPr>
                              <a:rPr lang="ru-RU"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acc>
                    <m:r>
                      <a:rPr lang="ru-R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rad>
                          <m:radPr>
                            <m:degHide m:val="on"/>
                            <m:ctrlPr>
                              <a:rPr lang="en-US" i="1">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num>
                              <m:den>
                                <m:sSub>
                                  <m:sSubPr>
                                    <m:ctrlPr>
                                      <a:rPr lang="ru-RU"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1</m:t>
                                    </m:r>
                                  </m:sub>
                                </m:sSub>
                              </m:den>
                            </m:f>
                          </m:e>
                        </m:rad>
                      </m:e>
                    </m:d>
                  </m:oMath>
                </a14:m>
                <a:r>
                  <a:rPr lang="en-US" dirty="0"/>
                  <a:t>, </a:t>
                </a:r>
                <a14:m>
                  <m:oMath xmlns:m="http://schemas.openxmlformats.org/officeDocument/2006/math">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r>
                      <a:rPr lang="ru-R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 </m:t>
                        </m:r>
                        <m:rad>
                          <m:radPr>
                            <m:degHide m:val="on"/>
                            <m:ctrlPr>
                              <a:rPr lang="en-US" i="1">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e>
                                </m:d>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e>
                        </m:rad>
                      </m:e>
                    </m:d>
                  </m:oMath>
                </a14:m>
                <a:endParaRPr lang="en-US" dirty="0"/>
              </a:p>
              <a:p>
                <a:pPr marL="0" indent="0" algn="ctr">
                  <a:buNone/>
                </a:pPr>
                <a14:m>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oMath>
                </a14:m>
                <a:r>
                  <a:rPr lang="ru-RU" dirty="0"/>
                  <a:t> </a:t>
                </a:r>
                <a14:m>
                  <m:oMath xmlns:m="http://schemas.openxmlformats.org/officeDocument/2006/math">
                    <m:r>
                      <a:rPr lang="en-US" b="0" i="1" dirty="0" smtClean="0">
                        <a:latin typeface="Cambria Math" panose="02040503050406030204" pitchFamily="18" charset="0"/>
                      </a:rPr>
                      <m:t>?</m:t>
                    </m:r>
                  </m:oMath>
                </a14:m>
                <a:r>
                  <a:rPr lang="en-US" dirty="0"/>
                  <a:t>)</a:t>
                </a:r>
                <a:endParaRPr lang="ru-RU" dirty="0"/>
              </a:p>
              <a:p>
                <a:pPr marL="0" indent="0">
                  <a:buNone/>
                </a:pPr>
                <a14:m>
                  <m:oMathPara xmlns:m="http://schemas.openxmlformats.org/officeDocument/2006/math">
                    <m:oMathParaPr>
                      <m:jc m:val="left"/>
                    </m:oMathParaPr>
                    <m:oMath xmlns:m="http://schemas.openxmlformats.org/officeDocument/2006/math">
                      <m:sSub>
                        <m:sSubPr>
                          <m:ctrlPr>
                            <a:rPr lang="ru-RU" i="1">
                              <a:latin typeface="Cambria Math" panose="02040503050406030204" pitchFamily="18" charset="0"/>
                            </a:rPr>
                          </m:ctrlPr>
                        </m:sSubPr>
                        <m:e>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b="0" i="1" smtClean="0">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m:t>
                          </m:r>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m:oMathPara>
                </a14:m>
                <a:endParaRPr lang="en-US" dirty="0"/>
              </a:p>
              <a:p>
                <a:pPr marL="0" indent="0">
                  <a:buNone/>
                </a:pPr>
                <a14:m>
                  <m:oMathPara xmlns:m="http://schemas.openxmlformats.org/officeDocument/2006/math">
                    <m:oMathParaPr>
                      <m:jc m:val="left"/>
                    </m:oMathParaPr>
                    <m:oMath xmlns:m="http://schemas.openxmlformats.org/officeDocument/2006/math">
                      <m:sSub>
                        <m:sSubPr>
                          <m:ctrlPr>
                            <a:rPr lang="ru-RU" i="1">
                              <a:latin typeface="Cambria Math" panose="02040503050406030204" pitchFamily="18" charset="0"/>
                            </a:rPr>
                          </m:ctrlPr>
                        </m:sSubPr>
                        <m:e>
                          <m:r>
                            <a:rPr lang="en-US" b="0" i="1" smtClean="0">
                              <a:latin typeface="Cambria Math" panose="02040503050406030204" pitchFamily="18" charset="0"/>
                            </a:rPr>
                            <m:t>𝑉𝑎𝑟</m:t>
                          </m:r>
                          <m:r>
                            <a:rPr lang="en-US" i="1">
                              <a:latin typeface="Cambria Math" panose="02040503050406030204" pitchFamily="18" charset="0"/>
                            </a:rPr>
                            <m:t>(</m:t>
                          </m:r>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𝑉𝑎𝑟</m:t>
                          </m:r>
                          <m:r>
                            <a:rPr lang="en-US" i="1">
                              <a:latin typeface="Cambria Math" panose="02040503050406030204" pitchFamily="18" charset="0"/>
                            </a:rPr>
                            <m:t>(</m:t>
                          </m:r>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b="0" i="0"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e>
                          </m:d>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en-US" dirty="0"/>
              </a:p>
              <a:p>
                <a:pPr marL="0" indent="0">
                  <a:buNone/>
                </a:pPr>
                <a14:m>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m:t>
                    </m:r>
                  </m:oMath>
                </a14:m>
                <a:r>
                  <a:rPr lang="ru-RU" dirty="0"/>
                  <a:t> </a:t>
                </a:r>
                <a14:m>
                  <m:oMath xmlns:m="http://schemas.openxmlformats.org/officeDocument/2006/math">
                    <m:rad>
                      <m:radPr>
                        <m:degHide m:val="on"/>
                        <m:ctrlPr>
                          <a:rPr lang="ru-RU" i="1" dirty="0" smtClean="0">
                            <a:latin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e>
                            </m:d>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r>
                  <a:rPr lang="en-US" dirty="0"/>
                  <a:t>)</a:t>
                </a:r>
              </a:p>
              <a:p>
                <a:pPr marL="0" indent="0">
                  <a:buNone/>
                </a:pPr>
                <a14:m>
                  <m:oMathPara xmlns:m="http://schemas.openxmlformats.org/officeDocument/2006/math">
                    <m:oMathParaPr>
                      <m:jc m:val="left"/>
                    </m:oMathParaPr>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=0)</m:t>
                      </m:r>
                    </m:oMath>
                  </m:oMathPara>
                </a14:m>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ru-RU"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 </m:t>
                      </m:r>
                    </m:oMath>
                  </m:oMathPara>
                </a14:m>
                <a:endParaRPr lang="ru-RU" dirty="0"/>
              </a:p>
              <a:p>
                <a:pPr marL="0" indent="0">
                  <a:buNone/>
                </a:pPr>
                <a:r>
                  <a:rPr lang="ru-RU" dirty="0"/>
                  <a:t>По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ru-RU" b="0" i="1" smtClean="0">
                        <a:latin typeface="Cambria Math" panose="02040503050406030204" pitchFamily="18" charset="0"/>
                      </a:rPr>
                      <m:t> </m:t>
                    </m:r>
                    <m:sSub>
                      <m:sSubPr>
                        <m:ctrlPr>
                          <a:rPr lang="ru-RU" i="1" smtClean="0">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(0,</m:t>
                    </m:r>
                  </m:oMath>
                </a14:m>
                <a:r>
                  <a:rPr lang="ru-RU" dirty="0"/>
                  <a:t> </a:t>
                </a:r>
                <a14:m>
                  <m:oMath xmlns:m="http://schemas.openxmlformats.org/officeDocument/2006/math">
                    <m:rad>
                      <m:radPr>
                        <m:degHide m:val="on"/>
                        <m:ctrlPr>
                          <a:rPr lang="ru-RU" i="1" dirty="0" smtClean="0">
                            <a:latin typeface="Cambria Math" panose="02040503050406030204" pitchFamily="18" charset="0"/>
                          </a:rPr>
                        </m:ctrlPr>
                      </m:radPr>
                      <m:deg/>
                      <m:e>
                        <m:r>
                          <a:rPr lang="en-US" i="1">
                            <a:latin typeface="Cambria Math" panose="02040503050406030204" pitchFamily="18" charset="0"/>
                          </a:rPr>
                          <m:t>𝑝</m:t>
                        </m:r>
                        <m:d>
                          <m:dPr>
                            <m:ctrlPr>
                              <a:rPr lang="ru-RU"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oMath>
                </a14:m>
                <a:r>
                  <a:rPr lang="en-US" dirty="0"/>
                  <a:t>)</a:t>
                </a:r>
                <a:endParaRPr lang="ru-RU"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i="1">
                              <a:latin typeface="Cambria Math" panose="02040503050406030204" pitchFamily="18" charset="0"/>
                            </a:rPr>
                            <m:t>−0</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𝑝</m:t>
                              </m:r>
                              <m:d>
                                <m:dPr>
                                  <m:ctrlPr>
                                    <a:rPr lang="ru-RU"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ru-RU"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r>
                        <a:rPr lang="en-US"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066800"/>
                <a:ext cx="5483852" cy="5689600"/>
              </a:xfrm>
              <a:blipFill>
                <a:blip r:embed="rId2"/>
                <a:stretch>
                  <a:fillRect l="-1224"/>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Распределение разности пропорций</a:t>
            </a:r>
          </a:p>
        </p:txBody>
      </p:sp>
    </p:spTree>
    <p:extLst>
      <p:ext uri="{BB962C8B-B14F-4D97-AF65-F5344CB8AC3E}">
        <p14:creationId xmlns:p14="http://schemas.microsoft.com/office/powerpoint/2010/main" val="295442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1"/>
          </p:nvPr>
        </p:nvSpPr>
        <p:spPr/>
        <p:txBody>
          <a:bodyPr/>
          <a:lstStyle/>
          <a:p>
            <a:pPr algn="just"/>
            <a:endParaRPr lang="ru-RU" i="1" dirty="0"/>
          </a:p>
          <a:p>
            <a:pPr algn="just"/>
            <a:endParaRPr lang="ru-RU" i="1" dirty="0"/>
          </a:p>
          <a:p>
            <a:pPr marL="457200" indent="-457200" algn="just">
              <a:buClr>
                <a:srgbClr val="33B549"/>
              </a:buClr>
              <a:buFont typeface="Arial" panose="020B0604020202020204" pitchFamily="34" charset="0"/>
              <a:buChar char="•"/>
            </a:pPr>
            <a:r>
              <a:rPr lang="ru-RU" dirty="0"/>
              <a:t>Мы живем в мире неопределенности. </a:t>
            </a:r>
          </a:p>
          <a:p>
            <a:pPr marL="457200" indent="-457200" algn="just">
              <a:buClr>
                <a:srgbClr val="33B549"/>
              </a:buClr>
              <a:buFont typeface="Arial" panose="020B0604020202020204" pitchFamily="34" charset="0"/>
              <a:buChar char="•"/>
            </a:pPr>
            <a:endParaRPr lang="ru-RU" dirty="0"/>
          </a:p>
          <a:p>
            <a:pPr marL="457200" indent="-457200" algn="just">
              <a:buClr>
                <a:srgbClr val="33B549"/>
              </a:buClr>
              <a:buFont typeface="Arial" panose="020B0604020202020204" pitchFamily="34" charset="0"/>
              <a:buChar char="•"/>
            </a:pPr>
            <a:r>
              <a:rPr lang="ru-RU" dirty="0"/>
              <a:t>Поэтому, принимая решения, мы не можем избежать ошибок.</a:t>
            </a:r>
          </a:p>
          <a:p>
            <a:pPr marL="457200" indent="-457200" algn="just">
              <a:buClr>
                <a:srgbClr val="33B549"/>
              </a:buClr>
              <a:buFont typeface="Arial" panose="020B0604020202020204" pitchFamily="34" charset="0"/>
              <a:buChar char="•"/>
            </a:pPr>
            <a:endParaRPr lang="ru-RU" dirty="0"/>
          </a:p>
          <a:p>
            <a:pPr marL="457200" indent="-457200" algn="just">
              <a:buClr>
                <a:srgbClr val="33B549"/>
              </a:buClr>
              <a:buFont typeface="Arial" panose="020B0604020202020204" pitchFamily="34" charset="0"/>
              <a:buChar char="•"/>
            </a:pPr>
            <a:r>
              <a:rPr lang="ru-RU" dirty="0"/>
              <a:t>Тестирование гипотез – инструмент принятия оптимальных решений  в условиях неполной информации</a:t>
            </a:r>
            <a:r>
              <a:rPr lang="ru-RU" i="1" dirty="0"/>
              <a:t>. </a:t>
            </a:r>
          </a:p>
        </p:txBody>
      </p:sp>
      <p:sp>
        <p:nvSpPr>
          <p:cNvPr id="3" name="Текст 2"/>
          <p:cNvSpPr>
            <a:spLocks noGrp="1"/>
          </p:cNvSpPr>
          <p:nvPr>
            <p:ph type="body" sz="quarter" idx="12"/>
          </p:nvPr>
        </p:nvSpPr>
        <p:spPr/>
        <p:txBody>
          <a:bodyPr/>
          <a:lstStyle/>
          <a:p>
            <a:r>
              <a:rPr lang="ru-RU" dirty="0"/>
              <a:t>Это способ принятия решений</a:t>
            </a:r>
          </a:p>
        </p:txBody>
      </p:sp>
    </p:spTree>
    <p:extLst>
      <p:ext uri="{BB962C8B-B14F-4D97-AF65-F5344CB8AC3E}">
        <p14:creationId xmlns:p14="http://schemas.microsoft.com/office/powerpoint/2010/main" val="4123765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buNone/>
                </a:pPr>
                <a:endParaRPr lang="en-US" i="1" dirty="0">
                  <a:latin typeface="Cambria Math" panose="02040503050406030204" pitchFamily="18" charset="0"/>
                </a:endParaRPr>
              </a:p>
              <a:p>
                <a:pPr marL="0" indent="0">
                  <a:buNone/>
                </a:pPr>
                <a:endParaRPr lang="ru-RU"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i="1">
                              <a:latin typeface="Cambria Math" panose="02040503050406030204" pitchFamily="18" charset="0"/>
                            </a:rPr>
                            <m:t>−</m:t>
                          </m:r>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num>
                        <m:den>
                          <m:rad>
                            <m:radPr>
                              <m:degHide m:val="on"/>
                              <m:ctrlPr>
                                <a:rPr lang="ru-RU" i="1" smtClean="0">
                                  <a:latin typeface="Cambria Math" panose="02040503050406030204" pitchFamily="18" charset="0"/>
                                </a:rPr>
                              </m:ctrlPr>
                            </m:radPr>
                            <m:deg/>
                            <m:e>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𝑝</m:t>
                                  </m:r>
                                </m:e>
                              </m:acc>
                              <m:d>
                                <m:dPr>
                                  <m:ctrlPr>
                                    <a:rPr lang="ru-RU" i="1">
                                      <a:latin typeface="Cambria Math" panose="02040503050406030204" pitchFamily="18" charset="0"/>
                                    </a:rPr>
                                  </m:ctrlPr>
                                </m:dPr>
                                <m:e>
                                  <m:r>
                                    <a:rPr lang="en-US" i="1">
                                      <a:latin typeface="Cambria Math" panose="02040503050406030204" pitchFamily="18" charset="0"/>
                                    </a:rPr>
                                    <m:t>1−</m:t>
                                  </m:r>
                                  <m:acc>
                                    <m:accPr>
                                      <m:chr m:val="̂"/>
                                      <m:ctrlPr>
                                        <a:rPr lang="ru-RU" i="1">
                                          <a:latin typeface="Cambria Math" panose="02040503050406030204" pitchFamily="18" charset="0"/>
                                        </a:rPr>
                                      </m:ctrlPr>
                                    </m:accPr>
                                    <m:e>
                                      <m:r>
                                        <a:rPr lang="en-US" i="1">
                                          <a:latin typeface="Cambria Math" panose="02040503050406030204" pitchFamily="18" charset="0"/>
                                        </a:rPr>
                                        <m:t>𝑝</m:t>
                                      </m:r>
                                    </m:e>
                                  </m:acc>
                                </m:e>
                              </m:d>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1</m:t>
                                  </m:r>
                                </m:num>
                                <m:den>
                                  <m:sSub>
                                    <m:sSubPr>
                                      <m:ctrlPr>
                                        <a:rPr lang="ru-RU"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e>
                          </m:rad>
                        </m:den>
                      </m:f>
                    </m:oMath>
                  </m:oMathPara>
                </a14:m>
                <a:endParaRPr lang="ru-RU" dirty="0"/>
              </a:p>
              <a:p>
                <a:endParaRPr lang="ru-RU" dirty="0"/>
              </a:p>
              <a:p>
                <a:pPr marL="0" indent="0">
                  <a:buNone/>
                </a:pPr>
                <a:r>
                  <a:rPr lang="ru-RU" dirty="0"/>
                  <a:t>Допущения:</a:t>
                </a:r>
              </a:p>
              <a:p>
                <a:pPr marL="457200" indent="-457200">
                  <a:buAutoNum type="arabicPeriod"/>
                </a:pPr>
                <a:r>
                  <a:rPr lang="ru-RU" dirty="0"/>
                  <a:t>Выборки взяты случайно</a:t>
                </a:r>
              </a:p>
              <a:p>
                <a:pPr marL="457200" indent="-457200">
                  <a:buAutoNum type="arabicPeriod"/>
                </a:pPr>
                <a:r>
                  <a:rPr lang="ru-RU" dirty="0"/>
                  <a:t>Выборки независимы друг от друга</a:t>
                </a:r>
              </a:p>
              <a:p>
                <a:pPr marL="457200" indent="-457200">
                  <a:buFont typeface="High Tower Text" panose="02040502050506030303" pitchFamily="18" charset="0"/>
                  <a:buAutoNum type="arabicPeriod"/>
                </a:pPr>
                <a:r>
                  <a:rPr lang="ru-RU" dirty="0"/>
                  <a:t>Выборки достаточно велики</a:t>
                </a:r>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acc>
                      <m:accPr>
                        <m:chr m:val="̂"/>
                        <m:ctrlPr>
                          <a:rPr lang="ru-RU" i="1">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1</m:t>
                            </m:r>
                          </m:sub>
                        </m:sSub>
                      </m:e>
                    </m:acc>
                    <m:r>
                      <a:rPr lang="en-US" i="1">
                        <a:latin typeface="Cambria Math" panose="02040503050406030204" pitchFamily="18" charset="0"/>
                      </a:rPr>
                      <m:t>≥5</m:t>
                    </m:r>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acc>
                      <m:accPr>
                        <m:chr m:val="̂"/>
                        <m:ctrlPr>
                          <a:rPr lang="ru-RU" i="1" smtClean="0">
                            <a:latin typeface="Cambria Math" panose="02040503050406030204" pitchFamily="18" charset="0"/>
                          </a:rPr>
                        </m:ctrlPr>
                      </m:accPr>
                      <m:e>
                        <m:sSub>
                          <m:sSubPr>
                            <m:ctrlPr>
                              <a:rPr lang="ru-RU"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acc>
                    <m:r>
                      <a:rPr lang="en-US" i="1">
                        <a:latin typeface="Cambria Math" panose="02040503050406030204" pitchFamily="18" charset="0"/>
                      </a:rPr>
                      <m:t>)≥5</m:t>
                    </m:r>
                  </m:oMath>
                </a14:m>
                <a:r>
                  <a:rPr lang="en-US" dirty="0"/>
                  <a:t>,</a:t>
                </a:r>
                <a:endParaRPr lang="en-US" i="1" dirty="0">
                  <a:latin typeface="Cambria Math" panose="02040503050406030204"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acc>
                      <m:accPr>
                        <m:chr m:val="̂"/>
                        <m:ctrlPr>
                          <a:rPr lang="ru-RU"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r>
                      <a:rPr lang="en-US" i="1">
                        <a:latin typeface="Cambria Math" panose="02040503050406030204" pitchFamily="18" charset="0"/>
                      </a:rPr>
                      <m:t>≥5</m:t>
                    </m:r>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(1−</m:t>
                    </m:r>
                    <m:acc>
                      <m:accPr>
                        <m:chr m:val="̂"/>
                        <m:ctrlPr>
                          <a:rPr lang="ru-RU" i="1">
                            <a:latin typeface="Cambria Math" panose="02040503050406030204" pitchFamily="18" charset="0"/>
                          </a:rPr>
                        </m:ctrlPr>
                      </m:accPr>
                      <m:e>
                        <m:sSub>
                          <m:sSubPr>
                            <m:ctrlPr>
                              <a:rPr lang="ru-RU"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r>
                      <a:rPr lang="en-US" i="1">
                        <a:latin typeface="Cambria Math" panose="02040503050406030204" pitchFamily="18" charset="0"/>
                      </a:rPr>
                      <m:t>)≥5</m:t>
                    </m:r>
                  </m:oMath>
                </a14:m>
                <a:endParaRPr lang="ru-RU" dirty="0"/>
              </a:p>
              <a:p>
                <a:pPr marL="0" indent="0">
                  <a:buNone/>
                </a:pPr>
                <a:endParaRPr lang="ru-RU" dirty="0"/>
              </a:p>
              <a:p>
                <a:endParaRPr lang="ru-RU" dirty="0"/>
              </a:p>
              <a:p>
                <a:endParaRPr lang="ru-RU" dirty="0"/>
              </a:p>
              <a:p>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2"/>
                <a:stretch>
                  <a:fillRect l="-1224"/>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Распределение разности пропорций</a:t>
            </a:r>
          </a:p>
        </p:txBody>
      </p:sp>
    </p:spTree>
    <p:extLst>
      <p:ext uri="{BB962C8B-B14F-4D97-AF65-F5344CB8AC3E}">
        <p14:creationId xmlns:p14="http://schemas.microsoft.com/office/powerpoint/2010/main" val="269019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lgn="just">
                  <a:buNone/>
                </a:pPr>
                <a:r>
                  <a:rPr lang="ru-RU" dirty="0"/>
                  <a:t>За 2 месяца до выборов опрос показал, что 460 из 800 опрошенных поддерживают определенного кандидата</a:t>
                </a:r>
                <a:r>
                  <a:rPr lang="en-US" dirty="0"/>
                  <a:t>. </a:t>
                </a:r>
                <a:r>
                  <a:rPr lang="ru-RU" dirty="0"/>
                  <a:t>Однако за неделю до выборов другой независимый опрос показал поддержку в 520 из 1000 опрошенных.</a:t>
                </a:r>
              </a:p>
              <a:p>
                <a:pPr marL="0" indent="0" algn="just">
                  <a:buNone/>
                </a:pPr>
                <a:r>
                  <a:rPr lang="ru-RU" dirty="0"/>
                  <a:t>Протестируйте на 10% уровне значимости падение поддержки кандидата за рассматриваемый период.</a:t>
                </a:r>
              </a:p>
              <a:p>
                <a:pPr marL="0" indent="0" algn="just">
                  <a:buNone/>
                </a:pPr>
                <a:endParaRPr lang="ru-RU"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t>
                </a:r>
                <a:r>
                  <a:rPr lang="ru-RU" dirty="0"/>
                  <a:t>поддержка кандидата за 2 месяца и за неделю до выборов.</a:t>
                </a:r>
              </a:p>
              <a:p>
                <a:pPr marL="0" indent="0">
                  <a:buNone/>
                </a:pPr>
                <a14:m>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1</m:t>
                        </m:r>
                      </m:sub>
                    </m:sSub>
                    <m:r>
                      <a:rPr lang="en-US" b="0" i="1" smtClean="0">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460</m:t>
                        </m:r>
                      </m:num>
                      <m:den>
                        <m:r>
                          <a:rPr lang="en-US" i="1">
                            <a:latin typeface="Cambria Math" panose="02040503050406030204" pitchFamily="18" charset="0"/>
                          </a:rPr>
                          <m:t>800</m:t>
                        </m:r>
                      </m:den>
                    </m:f>
                    <m:r>
                      <a:rPr lang="en-US" b="0" i="1" smtClean="0">
                        <a:latin typeface="Cambria Math" panose="02040503050406030204" pitchFamily="18" charset="0"/>
                      </a:rPr>
                      <m:t>=0.575</m:t>
                    </m:r>
                  </m:oMath>
                </a14:m>
                <a:r>
                  <a:rPr lang="en-US" dirty="0"/>
                  <a:t>, </a:t>
                </a:r>
                <a14:m>
                  <m:oMath xmlns:m="http://schemas.openxmlformats.org/officeDocument/2006/math">
                    <m:sSub>
                      <m:sSubPr>
                        <m:ctrlPr>
                          <a:rPr lang="ru-RU" i="1">
                            <a:latin typeface="Cambria Math" panose="02040503050406030204" pitchFamily="18" charset="0"/>
                          </a:rPr>
                        </m:ctrlPr>
                      </m:sSubPr>
                      <m:e>
                        <m:acc>
                          <m:accPr>
                            <m:chr m:val="̂"/>
                            <m:ctrlPr>
                              <a:rPr lang="ru-RU"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2</m:t>
                        </m:r>
                      </m:sub>
                    </m:sSub>
                    <m:r>
                      <a:rPr lang="en-US" b="0" i="1" smtClean="0">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520</m:t>
                        </m:r>
                      </m:num>
                      <m:den>
                        <m:r>
                          <a:rPr lang="en-US" i="1">
                            <a:latin typeface="Cambria Math" panose="02040503050406030204" pitchFamily="18" charset="0"/>
                          </a:rPr>
                          <m:t>1000</m:t>
                        </m:r>
                      </m:den>
                    </m:f>
                    <m:r>
                      <a:rPr lang="en-US" b="0" i="1" smtClean="0">
                        <a:latin typeface="Cambria Math" panose="02040503050406030204" pitchFamily="18" charset="0"/>
                      </a:rPr>
                      <m:t>=0.520</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=800,</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00</m:t>
                    </m:r>
                  </m:oMath>
                </a14:m>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2"/>
                <a:stretch>
                  <a:fillRect l="-1224" t="-1095" r="-122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Текст 2"/>
              <p:cNvSpPr>
                <a:spLocks noGrp="1"/>
              </p:cNvSpPr>
              <p:nvPr>
                <p:ph type="body" sz="quarter" idx="14"/>
              </p:nvPr>
            </p:nvSpPr>
            <p:spPr>
              <a:xfrm>
                <a:off x="632276" y="479064"/>
                <a:ext cx="6289224" cy="422636"/>
              </a:xfrm>
            </p:spPr>
            <p:txBody>
              <a:bodyPr/>
              <a:lstStyle/>
              <a:p>
                <a:r>
                  <a:rPr lang="ru-RU" dirty="0"/>
                  <a:t>Пример. Тестирование гипотез о </a:t>
                </a:r>
                <a14:m>
                  <m:oMath xmlns:m="http://schemas.openxmlformats.org/officeDocument/2006/math">
                    <m:sSub>
                      <m:sSubPr>
                        <m:ctrlPr>
                          <a:rPr lang="ru-RU" i="1">
                            <a:latin typeface="Cambria Math" panose="02040503050406030204" pitchFamily="18" charset="0"/>
                          </a:rPr>
                        </m:ctrlPr>
                      </m:sSubPr>
                      <m:e>
                        <m:r>
                          <a:rPr lang="en-US" b="1" i="1" smtClean="0">
                            <a:latin typeface="Cambria Math" panose="02040503050406030204" pitchFamily="18" charset="0"/>
                          </a:rPr>
                          <m:t>𝒑</m:t>
                        </m:r>
                      </m:e>
                      <m:sub>
                        <m:r>
                          <a:rPr lang="ru-RU" i="1">
                            <a:latin typeface="Cambria Math" panose="02040503050406030204" pitchFamily="18" charset="0"/>
                          </a:rPr>
                          <m:t>𝟏</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en-US" b="1" i="1" smtClean="0">
                            <a:latin typeface="Cambria Math" panose="02040503050406030204" pitchFamily="18" charset="0"/>
                          </a:rPr>
                          <m:t>𝒑</m:t>
                        </m:r>
                      </m:e>
                      <m:sub>
                        <m:r>
                          <a:rPr lang="ru-RU" i="1">
                            <a:latin typeface="Cambria Math" panose="02040503050406030204" pitchFamily="18" charset="0"/>
                            <a:ea typeface="Cambria Math" panose="02040503050406030204" pitchFamily="18" charset="0"/>
                          </a:rPr>
                          <m:t>𝟐</m:t>
                        </m:r>
                      </m:sub>
                    </m:sSub>
                  </m:oMath>
                </a14:m>
                <a:endParaRPr lang="ru-RU" dirty="0"/>
              </a:p>
            </p:txBody>
          </p:sp>
        </mc:Choice>
        <mc:Fallback xmlns="">
          <p:sp>
            <p:nvSpPr>
              <p:cNvPr id="3" name="Текст 2"/>
              <p:cNvSpPr>
                <a:spLocks noGrp="1" noRot="1" noChangeAspect="1" noMove="1" noResize="1" noEditPoints="1" noAdjustHandles="1" noChangeArrowheads="1" noChangeShapeType="1" noTextEdit="1"/>
              </p:cNvSpPr>
              <p:nvPr>
                <p:ph type="body" sz="quarter" idx="14"/>
              </p:nvPr>
            </p:nvSpPr>
            <p:spPr>
              <a:xfrm>
                <a:off x="632276" y="479064"/>
                <a:ext cx="6289224" cy="422636"/>
              </a:xfrm>
              <a:blipFill>
                <a:blip r:embed="rId3"/>
                <a:stretch>
                  <a:fillRect l="-1552" t="-18841" b="-34783"/>
                </a:stretch>
              </a:blipFill>
            </p:spPr>
            <p:txBody>
              <a:bodyPr/>
              <a:lstStyle/>
              <a:p>
                <a:r>
                  <a:rPr lang="ru-RU">
                    <a:noFill/>
                  </a:rPr>
                  <a:t> </a:t>
                </a:r>
              </a:p>
            </p:txBody>
          </p:sp>
        </mc:Fallback>
      </mc:AlternateContent>
    </p:spTree>
    <p:extLst>
      <p:ext uri="{BB962C8B-B14F-4D97-AF65-F5344CB8AC3E}">
        <p14:creationId xmlns:p14="http://schemas.microsoft.com/office/powerpoint/2010/main" val="110810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107766"/>
                <a:ext cx="5483852" cy="5597834"/>
              </a:xfrm>
            </p:spPr>
            <p:txBody>
              <a:bodyPr/>
              <a:lstStyle/>
              <a:p>
                <a:pPr marL="0" indent="0">
                  <a:buNone/>
                </a:pPr>
                <a:r>
                  <a:rPr lang="ru-RU" sz="1400" dirty="0">
                    <a:latin typeface="+mj-lt"/>
                  </a:rPr>
                  <a:t>Шаг 1.</a:t>
                </a:r>
                <a:r>
                  <a:rPr lang="en-US" sz="1400" dirty="0">
                    <a:latin typeface="+mj-lt"/>
                  </a:rPr>
                  <a:t>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𝐻</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ru-RU" sz="1400" i="1">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1</m:t>
                        </m:r>
                      </m:sub>
                    </m:sSub>
                    <m:r>
                      <a:rPr lang="ru-RU" sz="1400" i="1">
                        <a:latin typeface="Cambria Math" panose="02040503050406030204" pitchFamily="18" charset="0"/>
                      </a:rPr>
                      <m:t>=</m:t>
                    </m:r>
                    <m:sSub>
                      <m:sSubPr>
                        <m:ctrlPr>
                          <a:rPr lang="ru-RU" sz="1400" i="1">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2</m:t>
                        </m:r>
                      </m:sub>
                    </m:sSub>
                    <m:r>
                      <a:rPr lang="ru-RU" sz="1400" i="1">
                        <a:latin typeface="Cambria Math" panose="02040503050406030204" pitchFamily="18" charset="0"/>
                      </a:rPr>
                      <m:t> (или</m:t>
                    </m:r>
                    <m:r>
                      <a:rPr lang="en-US" sz="1400" b="0" i="1" smtClean="0">
                        <a:latin typeface="Cambria Math" panose="02040503050406030204" pitchFamily="18" charset="0"/>
                      </a:rPr>
                      <m:t> </m:t>
                    </m:r>
                    <m:sSub>
                      <m:sSubPr>
                        <m:ctrlPr>
                          <a:rPr lang="ru-RU"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ru-RU"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r>
                      <a:rPr lang="en-US" sz="1400" i="1">
                        <a:latin typeface="Cambria Math" panose="02040503050406030204" pitchFamily="18" charset="0"/>
                      </a:rPr>
                      <m:t>=0</m:t>
                    </m:r>
                  </m:oMath>
                </a14:m>
                <a:r>
                  <a:rPr lang="ru-RU" sz="1400" dirty="0"/>
                  <a:t>)</a:t>
                </a:r>
              </a:p>
              <a:p>
                <a:pPr marL="0" indent="0">
                  <a:buNone/>
                </a:pPr>
                <a:r>
                  <a:rPr lang="en-US" sz="1400" dirty="0">
                    <a:latin typeface="+mj-lt"/>
                  </a:rPr>
                  <a:t>	</a:t>
                </a:r>
                <a14:m>
                  <m:oMath xmlns:m="http://schemas.openxmlformats.org/officeDocument/2006/math">
                    <m:sSub>
                      <m:sSubPr>
                        <m:ctrlPr>
                          <a:rPr lang="ru-RU" sz="1400" i="1">
                            <a:latin typeface="Cambria Math" panose="02040503050406030204" pitchFamily="18" charset="0"/>
                          </a:rPr>
                        </m:ctrlPr>
                      </m:sSubPr>
                      <m:e>
                        <m:r>
                          <a:rPr lang="en-US" sz="1400" i="1">
                            <a:latin typeface="Cambria Math" panose="02040503050406030204" pitchFamily="18" charset="0"/>
                          </a:rPr>
                          <m:t>𝐻</m:t>
                        </m:r>
                      </m:e>
                      <m:sub>
                        <m:r>
                          <a:rPr lang="en-US" sz="1400" i="1">
                            <a:latin typeface="Cambria Math" panose="02040503050406030204" pitchFamily="18" charset="0"/>
                          </a:rPr>
                          <m:t>𝑎</m:t>
                        </m:r>
                      </m:sub>
                    </m:sSub>
                    <m:r>
                      <a:rPr lang="en-US" sz="1400" i="1">
                        <a:latin typeface="Cambria Math" panose="02040503050406030204" pitchFamily="18" charset="0"/>
                      </a:rPr>
                      <m:t>: </m:t>
                    </m:r>
                    <m:sSub>
                      <m:sSubPr>
                        <m:ctrlPr>
                          <a:rPr lang="ru-RU"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r>
                      <a:rPr lang="en-US" sz="1400" b="0" i="1" smtClean="0">
                        <a:latin typeface="Cambria Math" panose="02040503050406030204" pitchFamily="18" charset="0"/>
                      </a:rPr>
                      <m:t>&gt;</m:t>
                    </m:r>
                    <m:sSub>
                      <m:sSubPr>
                        <m:ctrlPr>
                          <a:rPr lang="ru-RU"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oMath>
                </a14:m>
                <a:r>
                  <a:rPr lang="en-US" sz="1400" dirty="0">
                    <a:latin typeface="+mj-lt"/>
                  </a:rPr>
                  <a:t>    </a:t>
                </a:r>
                <a:endParaRPr lang="ru-RU" sz="1400" dirty="0"/>
              </a:p>
              <a:p>
                <a:pPr marL="0" indent="0">
                  <a:buNone/>
                </a:pPr>
                <a:endParaRPr lang="ru-RU" sz="300" dirty="0"/>
              </a:p>
              <a:p>
                <a:pPr marL="0" indent="0">
                  <a:buNone/>
                </a:pPr>
                <a:r>
                  <a:rPr lang="ru-RU" sz="1400" dirty="0">
                    <a:latin typeface="+mj-lt"/>
                  </a:rPr>
                  <a:t>Шаг 2</a:t>
                </a:r>
                <a:r>
                  <a:rPr lang="en-US" sz="1400" dirty="0">
                    <a:latin typeface="+mj-lt"/>
                  </a:rPr>
                  <a:t>.	</a:t>
                </a:r>
                <a14:m>
                  <m:oMath xmlns:m="http://schemas.openxmlformats.org/officeDocument/2006/math">
                    <m:sSub>
                      <m:sSubPr>
                        <m:ctrlPr>
                          <a:rPr lang="ru-RU" sz="1400" i="1">
                            <a:latin typeface="Cambria Math" panose="02040503050406030204" pitchFamily="18" charset="0"/>
                          </a:rPr>
                        </m:ctrlPr>
                      </m:sSubPr>
                      <m:e>
                        <m:acc>
                          <m:accPr>
                            <m:chr m:val="̂"/>
                            <m:ctrlPr>
                              <a:rPr lang="ru-RU" sz="1400" i="1">
                                <a:latin typeface="Cambria Math" panose="02040503050406030204" pitchFamily="18" charset="0"/>
                              </a:rPr>
                            </m:ctrlPr>
                          </m:accPr>
                          <m:e>
                            <m:r>
                              <a:rPr lang="en-US" sz="1400" i="1">
                                <a:latin typeface="Cambria Math" panose="02040503050406030204" pitchFamily="18" charset="0"/>
                              </a:rPr>
                              <m:t>𝑝</m:t>
                            </m:r>
                          </m:e>
                        </m:acc>
                      </m:e>
                      <m:sub>
                        <m:r>
                          <a:rPr lang="en-US" sz="1400" i="1">
                            <a:latin typeface="Cambria Math" panose="02040503050406030204" pitchFamily="18" charset="0"/>
                          </a:rPr>
                          <m:t>1</m:t>
                        </m:r>
                      </m:sub>
                    </m:sSub>
                    <m:r>
                      <a:rPr lang="en-US" sz="1400" i="1">
                        <a:latin typeface="Cambria Math" panose="02040503050406030204" pitchFamily="18" charset="0"/>
                      </a:rPr>
                      <m:t>=</m:t>
                    </m:r>
                    <m:f>
                      <m:fPr>
                        <m:ctrlPr>
                          <a:rPr lang="ru-RU" sz="1400" i="1">
                            <a:latin typeface="Cambria Math" panose="02040503050406030204" pitchFamily="18" charset="0"/>
                          </a:rPr>
                        </m:ctrlPr>
                      </m:fPr>
                      <m:num>
                        <m:r>
                          <a:rPr lang="en-US" sz="1400" i="1">
                            <a:latin typeface="Cambria Math" panose="02040503050406030204" pitchFamily="18" charset="0"/>
                          </a:rPr>
                          <m:t>460</m:t>
                        </m:r>
                      </m:num>
                      <m:den>
                        <m:r>
                          <a:rPr lang="en-US" sz="1400" i="1">
                            <a:latin typeface="Cambria Math" panose="02040503050406030204" pitchFamily="18" charset="0"/>
                          </a:rPr>
                          <m:t>800</m:t>
                        </m:r>
                      </m:den>
                    </m:f>
                    <m:r>
                      <a:rPr lang="en-US" sz="1400" i="1">
                        <a:latin typeface="Cambria Math" panose="02040503050406030204" pitchFamily="18" charset="0"/>
                      </a:rPr>
                      <m:t>=0.575</m:t>
                    </m:r>
                  </m:oMath>
                </a14:m>
                <a:r>
                  <a:rPr lang="en-US" sz="1400" dirty="0"/>
                  <a:t>, </a:t>
                </a:r>
                <a14:m>
                  <m:oMath xmlns:m="http://schemas.openxmlformats.org/officeDocument/2006/math">
                    <m:sSub>
                      <m:sSubPr>
                        <m:ctrlPr>
                          <a:rPr lang="ru-RU" sz="1400" i="1">
                            <a:latin typeface="Cambria Math" panose="02040503050406030204" pitchFamily="18" charset="0"/>
                          </a:rPr>
                        </m:ctrlPr>
                      </m:sSubPr>
                      <m:e>
                        <m:acc>
                          <m:accPr>
                            <m:chr m:val="̂"/>
                            <m:ctrlPr>
                              <a:rPr lang="ru-RU" sz="1400" i="1">
                                <a:latin typeface="Cambria Math" panose="02040503050406030204" pitchFamily="18" charset="0"/>
                              </a:rPr>
                            </m:ctrlPr>
                          </m:accPr>
                          <m:e>
                            <m:r>
                              <a:rPr lang="en-US" sz="1400" i="1">
                                <a:latin typeface="Cambria Math" panose="02040503050406030204" pitchFamily="18" charset="0"/>
                              </a:rPr>
                              <m:t>𝑝</m:t>
                            </m:r>
                          </m:e>
                        </m:acc>
                      </m:e>
                      <m:sub>
                        <m:r>
                          <a:rPr lang="en-US" sz="1400" i="1">
                            <a:latin typeface="Cambria Math" panose="02040503050406030204" pitchFamily="18" charset="0"/>
                          </a:rPr>
                          <m:t>2</m:t>
                        </m:r>
                      </m:sub>
                    </m:sSub>
                    <m:r>
                      <a:rPr lang="en-US" sz="1400" i="1">
                        <a:latin typeface="Cambria Math" panose="02040503050406030204" pitchFamily="18" charset="0"/>
                      </a:rPr>
                      <m:t>=</m:t>
                    </m:r>
                    <m:f>
                      <m:fPr>
                        <m:ctrlPr>
                          <a:rPr lang="ru-RU" sz="1400" i="1">
                            <a:latin typeface="Cambria Math" panose="02040503050406030204" pitchFamily="18" charset="0"/>
                          </a:rPr>
                        </m:ctrlPr>
                      </m:fPr>
                      <m:num>
                        <m:r>
                          <a:rPr lang="en-US" sz="1400" i="1">
                            <a:latin typeface="Cambria Math" panose="02040503050406030204" pitchFamily="18" charset="0"/>
                          </a:rPr>
                          <m:t>520</m:t>
                        </m:r>
                      </m:num>
                      <m:den>
                        <m:r>
                          <a:rPr lang="en-US" sz="1400" i="1">
                            <a:latin typeface="Cambria Math" panose="02040503050406030204" pitchFamily="18" charset="0"/>
                          </a:rPr>
                          <m:t>1000</m:t>
                        </m:r>
                      </m:den>
                    </m:f>
                    <m:r>
                      <a:rPr lang="en-US" sz="1400" i="1">
                        <a:latin typeface="Cambria Math" panose="02040503050406030204" pitchFamily="18" charset="0"/>
                      </a:rPr>
                      <m:t>=0.520</m:t>
                    </m:r>
                  </m:oMath>
                </a14:m>
                <a:r>
                  <a:rPr lang="en-US" sz="1400" dirty="0"/>
                  <a:t>,</a:t>
                </a:r>
                <a:endParaRPr lang="en-US" sz="1400" i="1" dirty="0">
                  <a:latin typeface="Cambria Math" panose="02040503050406030204" pitchFamily="18" charset="0"/>
                </a:endParaRPr>
              </a:p>
              <a:p>
                <a:pPr marL="0" indent="0">
                  <a:buNone/>
                </a:pP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1</m:t>
                        </m:r>
                      </m:sub>
                    </m:sSub>
                    <m:r>
                      <a:rPr lang="en-US" sz="1400" i="1">
                        <a:latin typeface="Cambria Math" panose="02040503050406030204" pitchFamily="18" charset="0"/>
                      </a:rPr>
                      <m:t>=800,</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2</m:t>
                        </m:r>
                      </m:sub>
                    </m:sSub>
                    <m:r>
                      <a:rPr lang="en-US" sz="1400" i="1">
                        <a:latin typeface="Cambria Math" panose="02040503050406030204" pitchFamily="18" charset="0"/>
                      </a:rPr>
                      <m:t>=1000</m:t>
                    </m:r>
                  </m:oMath>
                </a14:m>
                <a:endParaRPr lang="ru-RU" sz="1400" dirty="0"/>
              </a:p>
              <a:p>
                <a:pPr marL="0" indent="0">
                  <a:buNone/>
                </a:pPr>
                <a:endParaRPr lang="ru-RU" sz="300" dirty="0"/>
              </a:p>
              <a:p>
                <a:pPr marL="0" indent="0">
                  <a:buNone/>
                </a:pPr>
                <a:r>
                  <a:rPr lang="ru-RU" sz="1400" dirty="0">
                    <a:effectLst/>
                    <a:latin typeface="+mj-lt"/>
                  </a:rPr>
                  <a:t>Шаг 3.	</a:t>
                </a:r>
                <a:r>
                  <a:rPr lang="ru-RU" sz="1400" dirty="0">
                    <a:latin typeface="+mj-lt"/>
                  </a:rPr>
                  <a:t>Выборки случайные, независимые и: </a:t>
                </a:r>
                <a:endParaRPr lang="en-US" sz="1400" dirty="0">
                  <a:latin typeface="+mj-lt"/>
                </a:endParaRPr>
              </a:p>
              <a:p>
                <a:pPr marL="0"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1</m:t>
                        </m:r>
                      </m:sub>
                    </m:sSub>
                    <m:acc>
                      <m:accPr>
                        <m:chr m:val="̂"/>
                        <m:ctrlPr>
                          <a:rPr lang="ru-RU"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e>
                    </m:acc>
                    <m:r>
                      <a:rPr lang="en-US" sz="1400" b="0" i="1" smtClean="0">
                        <a:latin typeface="Cambria Math" panose="02040503050406030204" pitchFamily="18" charset="0"/>
                      </a:rPr>
                      <m:t>=460&gt;</m:t>
                    </m:r>
                    <m:r>
                      <a:rPr lang="en-US" sz="1400" i="1">
                        <a:latin typeface="Cambria Math" panose="02040503050406030204" pitchFamily="18" charset="0"/>
                      </a:rPr>
                      <m:t>5</m:t>
                    </m:r>
                  </m:oMath>
                </a14:m>
                <a:r>
                  <a:rPr lang="en-US" sz="1400" i="1"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1</m:t>
                        </m:r>
                      </m:sub>
                    </m:sSub>
                    <m:d>
                      <m:dPr>
                        <m:ctrlPr>
                          <a:rPr lang="en-US" sz="1400" i="1">
                            <a:latin typeface="Cambria Math" panose="02040503050406030204" pitchFamily="18" charset="0"/>
                          </a:rPr>
                        </m:ctrlPr>
                      </m:dPr>
                      <m:e>
                        <m:r>
                          <a:rPr lang="en-US" sz="1400" i="1">
                            <a:latin typeface="Cambria Math" panose="02040503050406030204" pitchFamily="18" charset="0"/>
                          </a:rPr>
                          <m:t>1−</m:t>
                        </m:r>
                        <m:acc>
                          <m:accPr>
                            <m:chr m:val="̂"/>
                            <m:ctrlPr>
                              <a:rPr lang="ru-RU" sz="1400" i="1">
                                <a:latin typeface="Cambria Math" panose="02040503050406030204" pitchFamily="18" charset="0"/>
                              </a:rPr>
                            </m:ctrlPr>
                          </m:accPr>
                          <m:e>
                            <m:sSub>
                              <m:sSubPr>
                                <m:ctrlPr>
                                  <a:rPr lang="ru-RU"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1</m:t>
                                </m:r>
                              </m:sub>
                            </m:sSub>
                          </m:e>
                        </m:acc>
                      </m:e>
                    </m:d>
                    <m:r>
                      <a:rPr lang="en-US" sz="1400" b="0" i="1" smtClean="0">
                        <a:latin typeface="Cambria Math" panose="02040503050406030204" pitchFamily="18" charset="0"/>
                      </a:rPr>
                      <m:t>=340&gt;</m:t>
                    </m:r>
                    <m:r>
                      <a:rPr lang="en-US" sz="1400" i="1">
                        <a:latin typeface="Cambria Math" panose="02040503050406030204" pitchFamily="18" charset="0"/>
                      </a:rPr>
                      <m:t>5</m:t>
                    </m:r>
                  </m:oMath>
                </a14:m>
                <a:r>
                  <a:rPr lang="en-US" sz="1400" dirty="0"/>
                  <a:t>,</a:t>
                </a:r>
                <a:endParaRPr lang="ru-RU" sz="1400" dirty="0"/>
              </a:p>
              <a:p>
                <a:pPr marL="0"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2</m:t>
                        </m:r>
                      </m:sub>
                    </m:sSub>
                    <m:acc>
                      <m:accPr>
                        <m:chr m:val="̂"/>
                        <m:ctrlPr>
                          <a:rPr lang="ru-RU"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e>
                    </m:acc>
                    <m:r>
                      <a:rPr lang="en-US" sz="1400" b="0" i="1" smtClean="0">
                        <a:latin typeface="Cambria Math" panose="02040503050406030204" pitchFamily="18" charset="0"/>
                      </a:rPr>
                      <m:t>=520&gt;</m:t>
                    </m:r>
                    <m:r>
                      <a:rPr lang="en-US" sz="1400" i="1">
                        <a:latin typeface="Cambria Math" panose="02040503050406030204" pitchFamily="18" charset="0"/>
                      </a:rPr>
                      <m:t>5</m:t>
                    </m:r>
                  </m:oMath>
                </a14:m>
                <a:r>
                  <a:rPr lang="en-US" sz="1400" i="1"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2</m:t>
                        </m:r>
                      </m:sub>
                    </m:sSub>
                    <m:d>
                      <m:dPr>
                        <m:ctrlPr>
                          <a:rPr lang="en-US" sz="1400" i="1">
                            <a:latin typeface="Cambria Math" panose="02040503050406030204" pitchFamily="18" charset="0"/>
                          </a:rPr>
                        </m:ctrlPr>
                      </m:dPr>
                      <m:e>
                        <m:r>
                          <a:rPr lang="en-US" sz="1400" i="1">
                            <a:latin typeface="Cambria Math" panose="02040503050406030204" pitchFamily="18" charset="0"/>
                          </a:rPr>
                          <m:t>1−</m:t>
                        </m:r>
                        <m:acc>
                          <m:accPr>
                            <m:chr m:val="̂"/>
                            <m:ctrlPr>
                              <a:rPr lang="ru-RU" sz="1400" i="1">
                                <a:latin typeface="Cambria Math" panose="02040503050406030204" pitchFamily="18" charset="0"/>
                              </a:rPr>
                            </m:ctrlPr>
                          </m:accPr>
                          <m:e>
                            <m:sSub>
                              <m:sSubPr>
                                <m:ctrlPr>
                                  <a:rPr lang="ru-RU" sz="1400" i="1">
                                    <a:latin typeface="Cambria Math" panose="02040503050406030204" pitchFamily="18" charset="0"/>
                                  </a:rPr>
                                </m:ctrlPr>
                              </m:sSubPr>
                              <m:e>
                                <m:r>
                                  <a:rPr lang="en-US" sz="1400" i="1">
                                    <a:latin typeface="Cambria Math" panose="02040503050406030204" pitchFamily="18" charset="0"/>
                                  </a:rPr>
                                  <m:t>𝑝</m:t>
                                </m:r>
                              </m:e>
                              <m:sub>
                                <m:r>
                                  <a:rPr lang="en-US" sz="1400" i="1">
                                    <a:latin typeface="Cambria Math" panose="02040503050406030204" pitchFamily="18" charset="0"/>
                                  </a:rPr>
                                  <m:t>2</m:t>
                                </m:r>
                              </m:sub>
                            </m:sSub>
                          </m:e>
                        </m:acc>
                      </m:e>
                    </m:d>
                    <m:r>
                      <a:rPr lang="en-US" sz="1400" b="0" i="1" smtClean="0">
                        <a:latin typeface="Cambria Math" panose="02040503050406030204" pitchFamily="18" charset="0"/>
                      </a:rPr>
                      <m:t>=480&gt;</m:t>
                    </m:r>
                    <m:r>
                      <a:rPr lang="en-US" sz="1400" i="1">
                        <a:latin typeface="Cambria Math" panose="02040503050406030204" pitchFamily="18" charset="0"/>
                      </a:rPr>
                      <m:t>5</m:t>
                    </m:r>
                  </m:oMath>
                </a14:m>
                <a:endParaRPr lang="ru-RU" sz="1400" dirty="0"/>
              </a:p>
              <a:p>
                <a:pPr marL="0" indent="0">
                  <a:buNone/>
                </a:pPr>
                <a:r>
                  <a:rPr lang="ru-RU" sz="1400" dirty="0">
                    <a:latin typeface="+mj-lt"/>
                  </a:rPr>
                  <a:t>Значит, </a:t>
                </a:r>
                <a14:m>
                  <m:oMath xmlns:m="http://schemas.openxmlformats.org/officeDocument/2006/math">
                    <m:sSub>
                      <m:sSubPr>
                        <m:ctrlPr>
                          <a:rPr lang="ru-RU" sz="1400" i="1">
                            <a:latin typeface="Cambria Math" panose="02040503050406030204" pitchFamily="18" charset="0"/>
                          </a:rPr>
                        </m:ctrlPr>
                      </m:sSubPr>
                      <m:e>
                        <m:acc>
                          <m:accPr>
                            <m:chr m:val="̂"/>
                            <m:ctrlPr>
                              <a:rPr lang="ru-RU" sz="1400" i="1">
                                <a:latin typeface="Cambria Math" panose="02040503050406030204" pitchFamily="18" charset="0"/>
                              </a:rPr>
                            </m:ctrlPr>
                          </m:accPr>
                          <m:e>
                            <m:r>
                              <m:rPr>
                                <m:sty m:val="p"/>
                              </m:rPr>
                              <a:rPr lang="en-US" sz="1400" b="0" i="0">
                                <a:latin typeface="Cambria Math" panose="02040503050406030204" pitchFamily="18" charset="0"/>
                              </a:rPr>
                              <m:t>p</m:t>
                            </m:r>
                          </m:e>
                        </m:acc>
                      </m:e>
                      <m:sub>
                        <m:r>
                          <a:rPr lang="en-US" sz="1400" b="0" i="0">
                            <a:latin typeface="Cambria Math" panose="02040503050406030204" pitchFamily="18" charset="0"/>
                          </a:rPr>
                          <m:t>1</m:t>
                        </m:r>
                      </m:sub>
                    </m:sSub>
                    <m:r>
                      <a:rPr lang="en-US" sz="1400" b="0" i="0">
                        <a:latin typeface="Cambria Math" panose="02040503050406030204" pitchFamily="18" charset="0"/>
                      </a:rPr>
                      <m:t>−</m:t>
                    </m:r>
                    <m:sSub>
                      <m:sSubPr>
                        <m:ctrlPr>
                          <a:rPr lang="ru-RU" sz="1400" i="1">
                            <a:latin typeface="Cambria Math" panose="02040503050406030204" pitchFamily="18" charset="0"/>
                          </a:rPr>
                        </m:ctrlPr>
                      </m:sSubPr>
                      <m:e>
                        <m:acc>
                          <m:accPr>
                            <m:chr m:val="̂"/>
                            <m:ctrlPr>
                              <a:rPr lang="ru-RU" sz="1400" i="1">
                                <a:latin typeface="Cambria Math" panose="02040503050406030204" pitchFamily="18" charset="0"/>
                              </a:rPr>
                            </m:ctrlPr>
                          </m:accPr>
                          <m:e>
                            <m:r>
                              <m:rPr>
                                <m:sty m:val="p"/>
                              </m:rPr>
                              <a:rPr lang="en-US" sz="1400" b="0" i="0">
                                <a:latin typeface="Cambria Math" panose="02040503050406030204" pitchFamily="18" charset="0"/>
                              </a:rPr>
                              <m:t>p</m:t>
                            </m:r>
                          </m:e>
                        </m:acc>
                      </m:e>
                      <m:sub>
                        <m:r>
                          <a:rPr lang="en-US" sz="1400" b="0" i="0">
                            <a:latin typeface="Cambria Math" panose="02040503050406030204" pitchFamily="18" charset="0"/>
                          </a:rPr>
                          <m:t>2</m:t>
                        </m:r>
                      </m:sub>
                    </m:sSub>
                    <m:r>
                      <a:rPr lang="en-US" sz="1400" b="0" i="0">
                        <a:latin typeface="Cambria Math" panose="02040503050406030204" pitchFamily="18" charset="0"/>
                      </a:rPr>
                      <m:t>~</m:t>
                    </m:r>
                    <m:r>
                      <m:rPr>
                        <m:sty m:val="p"/>
                      </m:rPr>
                      <a:rPr lang="en-US" sz="1400" b="0" i="0">
                        <a:latin typeface="Cambria Math" panose="02040503050406030204" pitchFamily="18" charset="0"/>
                      </a:rPr>
                      <m:t>N</m:t>
                    </m:r>
                    <m:r>
                      <a:rPr lang="en-US" sz="1400" b="0" i="0">
                        <a:latin typeface="Cambria Math" panose="02040503050406030204" pitchFamily="18" charset="0"/>
                      </a:rPr>
                      <m:t>(</m:t>
                    </m:r>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1</m:t>
                        </m:r>
                      </m:sub>
                    </m:sSub>
                    <m:r>
                      <a:rPr lang="en-US" sz="1400" b="0" i="0">
                        <a:latin typeface="Cambria Math" panose="02040503050406030204" pitchFamily="18" charset="0"/>
                      </a:rPr>
                      <m:t>−</m:t>
                    </m:r>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2</m:t>
                        </m:r>
                      </m:sub>
                    </m:sSub>
                    <m:r>
                      <a:rPr lang="en-US" sz="1400" b="0" i="0">
                        <a:latin typeface="Cambria Math" panose="02040503050406030204" pitchFamily="18" charset="0"/>
                      </a:rPr>
                      <m:t>,</m:t>
                    </m:r>
                  </m:oMath>
                </a14:m>
                <a:r>
                  <a:rPr lang="ru-RU" sz="1400" dirty="0">
                    <a:latin typeface="+mj-lt"/>
                  </a:rPr>
                  <a:t> </a:t>
                </a:r>
                <a14:m>
                  <m:oMath xmlns:m="http://schemas.openxmlformats.org/officeDocument/2006/math">
                    <m:rad>
                      <m:radPr>
                        <m:degHide m:val="on"/>
                        <m:ctrlPr>
                          <a:rPr lang="ru-RU" sz="1400" i="1" dirty="0">
                            <a:latin typeface="Cambria Math" panose="02040503050406030204" pitchFamily="18" charset="0"/>
                          </a:rPr>
                        </m:ctrlPr>
                      </m:radPr>
                      <m:deg/>
                      <m:e>
                        <m:f>
                          <m:fPr>
                            <m:ctrlPr>
                              <a:rPr lang="ru-RU" sz="1400" i="1">
                                <a:latin typeface="Cambria Math" panose="02040503050406030204" pitchFamily="18" charset="0"/>
                              </a:rPr>
                            </m:ctrlPr>
                          </m:fPr>
                          <m:num>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1</m:t>
                                </m:r>
                              </m:sub>
                            </m:sSub>
                            <m:r>
                              <a:rPr lang="en-US" sz="1400" b="0" i="0">
                                <a:latin typeface="Cambria Math" panose="02040503050406030204" pitchFamily="18" charset="0"/>
                              </a:rPr>
                              <m:t>∙</m:t>
                            </m:r>
                            <m:d>
                              <m:dPr>
                                <m:ctrlPr>
                                  <a:rPr lang="ru-RU" sz="1400" i="1">
                                    <a:latin typeface="Cambria Math" panose="02040503050406030204" pitchFamily="18" charset="0"/>
                                  </a:rPr>
                                </m:ctrlPr>
                              </m:dPr>
                              <m:e>
                                <m:r>
                                  <a:rPr lang="en-US" sz="1400" b="0" i="0">
                                    <a:latin typeface="Cambria Math" panose="02040503050406030204" pitchFamily="18" charset="0"/>
                                  </a:rPr>
                                  <m:t>1−</m:t>
                                </m:r>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1</m:t>
                                    </m:r>
                                  </m:sub>
                                </m:sSub>
                              </m:e>
                            </m:d>
                          </m:num>
                          <m:den>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1</m:t>
                                </m:r>
                              </m:sub>
                            </m:sSub>
                          </m:den>
                        </m:f>
                        <m:r>
                          <a:rPr lang="en-US" sz="1400" b="0" i="0">
                            <a:latin typeface="Cambria Math" panose="02040503050406030204" pitchFamily="18" charset="0"/>
                          </a:rPr>
                          <m:t>+</m:t>
                        </m:r>
                        <m:f>
                          <m:fPr>
                            <m:ctrlPr>
                              <a:rPr lang="ru-RU" sz="1400" i="1">
                                <a:latin typeface="Cambria Math" panose="02040503050406030204" pitchFamily="18" charset="0"/>
                              </a:rPr>
                            </m:ctrlPr>
                          </m:fPr>
                          <m:num>
                            <m:r>
                              <m:rPr>
                                <m:sty m:val="p"/>
                              </m:rPr>
                              <a:rPr lang="en-US" sz="1400" b="0" i="0">
                                <a:latin typeface="Cambria Math" panose="02040503050406030204" pitchFamily="18" charset="0"/>
                              </a:rPr>
                              <m:t>p</m:t>
                            </m:r>
                            <m:r>
                              <a:rPr lang="en-US" sz="1400" b="0" i="0">
                                <a:latin typeface="Cambria Math" panose="02040503050406030204" pitchFamily="18" charset="0"/>
                              </a:rPr>
                              <m:t>∙</m:t>
                            </m:r>
                            <m:d>
                              <m:dPr>
                                <m:ctrlPr>
                                  <a:rPr lang="ru-RU" sz="1400" i="1">
                                    <a:latin typeface="Cambria Math" panose="02040503050406030204" pitchFamily="18" charset="0"/>
                                  </a:rPr>
                                </m:ctrlPr>
                              </m:dPr>
                              <m:e>
                                <m:r>
                                  <a:rPr lang="en-US" sz="1400" b="0" i="0">
                                    <a:latin typeface="Cambria Math" panose="02040503050406030204" pitchFamily="18" charset="0"/>
                                  </a:rPr>
                                  <m:t>1−</m:t>
                                </m:r>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2</m:t>
                                    </m:r>
                                  </m:sub>
                                </m:sSub>
                              </m:e>
                            </m:d>
                          </m:num>
                          <m:den>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2</m:t>
                                </m:r>
                              </m:sub>
                            </m:sSub>
                          </m:den>
                        </m:f>
                      </m:e>
                    </m:rad>
                  </m:oMath>
                </a14:m>
                <a:r>
                  <a:rPr lang="en-US" sz="1400" dirty="0">
                    <a:latin typeface="+mj-lt"/>
                  </a:rPr>
                  <a:t>)</a:t>
                </a:r>
                <a:endParaRPr lang="ru-RU" sz="1400" dirty="0">
                  <a:latin typeface="+mj-lt"/>
                </a:endParaRPr>
              </a:p>
              <a:p>
                <a:pPr marL="0" indent="0">
                  <a:buNone/>
                </a:pPr>
                <a:endParaRPr lang="ru-RU" sz="300" dirty="0">
                  <a:latin typeface="+mj-lt"/>
                </a:endParaRPr>
              </a:p>
              <a:p>
                <a:pPr marL="0" indent="0">
                  <a:buNone/>
                </a:pPr>
                <a:r>
                  <a:rPr lang="ru-RU" sz="1400" dirty="0">
                    <a:latin typeface="+mj-lt"/>
                  </a:rPr>
                  <a:t>Шаг 4. </a:t>
                </a:r>
                <a14:m>
                  <m:oMath xmlns:m="http://schemas.openxmlformats.org/officeDocument/2006/math">
                    <m:acc>
                      <m:accPr>
                        <m:chr m:val="̂"/>
                        <m:ctrlPr>
                          <a:rPr lang="ru-RU" sz="1400" i="1">
                            <a:latin typeface="Cambria Math" panose="02040503050406030204" pitchFamily="18" charset="0"/>
                          </a:rPr>
                        </m:ctrlPr>
                      </m:accPr>
                      <m:e>
                        <m:r>
                          <m:rPr>
                            <m:sty m:val="p"/>
                          </m:rPr>
                          <a:rPr lang="en-US" sz="1400" b="0" i="0">
                            <a:latin typeface="Cambria Math" panose="02040503050406030204" pitchFamily="18" charset="0"/>
                          </a:rPr>
                          <m:t>p</m:t>
                        </m:r>
                      </m:e>
                    </m:acc>
                    <m:r>
                      <a:rPr lang="ru-RU" sz="1400" b="0" i="0" smtClean="0">
                        <a:latin typeface="Cambria Math" panose="02040503050406030204" pitchFamily="18" charset="0"/>
                      </a:rPr>
                      <m:t>=</m:t>
                    </m:r>
                    <m:f>
                      <m:fPr>
                        <m:ctrlPr>
                          <a:rPr lang="ru-RU" sz="1400" i="1">
                            <a:latin typeface="Cambria Math" panose="02040503050406030204" pitchFamily="18" charset="0"/>
                          </a:rPr>
                        </m:ctrlPr>
                      </m:fPr>
                      <m:num>
                        <m:sSub>
                          <m:sSubPr>
                            <m:ctrlPr>
                              <a:rPr lang="ru-RU" sz="1400" i="1">
                                <a:latin typeface="Cambria Math" panose="02040503050406030204" pitchFamily="18" charset="0"/>
                              </a:rPr>
                            </m:ctrlPr>
                          </m:sSubPr>
                          <m:e>
                            <m:acc>
                              <m:accPr>
                                <m:chr m:val="̂"/>
                                <m:ctrlPr>
                                  <a:rPr lang="ru-RU" sz="1400" i="1">
                                    <a:latin typeface="Cambria Math" panose="02040503050406030204" pitchFamily="18" charset="0"/>
                                  </a:rPr>
                                </m:ctrlPr>
                              </m:accPr>
                              <m:e>
                                <m:r>
                                  <m:rPr>
                                    <m:sty m:val="p"/>
                                  </m:rPr>
                                  <a:rPr lang="en-US" sz="1400" b="0" i="0">
                                    <a:latin typeface="Cambria Math" panose="02040503050406030204" pitchFamily="18" charset="0"/>
                                  </a:rPr>
                                  <m:t>p</m:t>
                                </m:r>
                              </m:e>
                            </m:acc>
                          </m:e>
                          <m:sub>
                            <m:r>
                              <a:rPr lang="en-US" sz="1400" b="0" i="0">
                                <a:latin typeface="Cambria Math" panose="02040503050406030204" pitchFamily="18" charset="0"/>
                              </a:rPr>
                              <m:t>1∙</m:t>
                            </m:r>
                          </m:sub>
                        </m:sSub>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1</m:t>
                            </m:r>
                          </m:sub>
                        </m:sSub>
                        <m:r>
                          <a:rPr lang="en-US" sz="1400" b="0" i="0">
                            <a:latin typeface="Cambria Math" panose="02040503050406030204" pitchFamily="18" charset="0"/>
                          </a:rPr>
                          <m:t>+</m:t>
                        </m:r>
                        <m:sSub>
                          <m:sSubPr>
                            <m:ctrlPr>
                              <a:rPr lang="ru-RU" sz="1400" i="1">
                                <a:latin typeface="Cambria Math" panose="02040503050406030204" pitchFamily="18" charset="0"/>
                              </a:rPr>
                            </m:ctrlPr>
                          </m:sSubPr>
                          <m:e>
                            <m:acc>
                              <m:accPr>
                                <m:chr m:val="̂"/>
                                <m:ctrlPr>
                                  <a:rPr lang="ru-RU" sz="1400" i="1">
                                    <a:latin typeface="Cambria Math" panose="02040503050406030204" pitchFamily="18" charset="0"/>
                                  </a:rPr>
                                </m:ctrlPr>
                              </m:accPr>
                              <m:e>
                                <m:r>
                                  <m:rPr>
                                    <m:sty m:val="p"/>
                                  </m:rPr>
                                  <a:rPr lang="en-US" sz="1400" b="0" i="0">
                                    <a:latin typeface="Cambria Math" panose="02040503050406030204" pitchFamily="18" charset="0"/>
                                  </a:rPr>
                                  <m:t>p</m:t>
                                </m:r>
                              </m:e>
                            </m:acc>
                          </m:e>
                          <m:sub>
                            <m:r>
                              <a:rPr lang="en-US" sz="1400" b="0" i="0">
                                <a:latin typeface="Cambria Math" panose="02040503050406030204" pitchFamily="18" charset="0"/>
                              </a:rPr>
                              <m:t>2∙</m:t>
                            </m:r>
                          </m:sub>
                        </m:sSub>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2</m:t>
                            </m:r>
                          </m:sub>
                        </m:sSub>
                      </m:num>
                      <m:den>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1</m:t>
                            </m:r>
                          </m:sub>
                        </m:sSub>
                        <m:r>
                          <a:rPr lang="en-US" sz="1400" b="0" i="0">
                            <a:latin typeface="Cambria Math" panose="02040503050406030204" pitchFamily="18" charset="0"/>
                          </a:rPr>
                          <m:t>+</m:t>
                        </m:r>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2</m:t>
                            </m:r>
                          </m:sub>
                        </m:sSub>
                      </m:den>
                    </m:f>
                    <m:r>
                      <a:rPr lang="en-US" sz="1400" b="0" i="0">
                        <a:latin typeface="Cambria Math" panose="02040503050406030204" pitchFamily="18" charset="0"/>
                      </a:rPr>
                      <m:t>=</m:t>
                    </m:r>
                    <m:f>
                      <m:fPr>
                        <m:ctrlPr>
                          <a:rPr lang="ru-RU" sz="1400" i="1">
                            <a:latin typeface="Cambria Math" panose="02040503050406030204" pitchFamily="18" charset="0"/>
                          </a:rPr>
                        </m:ctrlPr>
                      </m:fPr>
                      <m:num>
                        <m:r>
                          <a:rPr lang="en-US" sz="1400" b="0" i="0">
                            <a:latin typeface="Cambria Math" panose="02040503050406030204" pitchFamily="18" charset="0"/>
                          </a:rPr>
                          <m:t>460+520</m:t>
                        </m:r>
                      </m:num>
                      <m:den>
                        <m:r>
                          <a:rPr lang="en-US" sz="1400" b="0" i="0">
                            <a:latin typeface="Cambria Math" panose="02040503050406030204" pitchFamily="18" charset="0"/>
                          </a:rPr>
                          <m:t>800+1000</m:t>
                        </m:r>
                      </m:den>
                    </m:f>
                    <m:r>
                      <a:rPr lang="en-US" sz="1400" b="0" i="0" smtClean="0">
                        <a:latin typeface="Cambria Math" panose="02040503050406030204" pitchFamily="18" charset="0"/>
                      </a:rPr>
                      <m:t>=0.544</m:t>
                    </m:r>
                  </m:oMath>
                </a14:m>
                <a:endParaRPr lang="ru-RU" sz="1400" dirty="0">
                  <a:effectLst/>
                  <a:latin typeface="+mj-lt"/>
                </a:endParaRPr>
              </a:p>
              <a:p>
                <a:pPr marL="0" indent="0">
                  <a:buNone/>
                </a:pPr>
                <a14:m>
                  <m:oMathPara xmlns:m="http://schemas.openxmlformats.org/officeDocument/2006/math">
                    <m:oMathParaPr>
                      <m:jc m:val="centerGroup"/>
                    </m:oMathParaPr>
                    <m:oMath xmlns:m="http://schemas.openxmlformats.org/officeDocument/2006/math">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z</m:t>
                          </m:r>
                        </m:e>
                        <m:sub>
                          <m:r>
                            <m:rPr>
                              <m:sty m:val="p"/>
                            </m:rPr>
                            <a:rPr lang="en-US" sz="1400" b="0" i="0">
                              <a:latin typeface="Cambria Math" panose="02040503050406030204" pitchFamily="18" charset="0"/>
                            </a:rPr>
                            <m:t>st</m:t>
                          </m:r>
                        </m:sub>
                      </m:sSub>
                      <m:r>
                        <a:rPr lang="en-US" sz="1400" b="0" i="0">
                          <a:latin typeface="Cambria Math" panose="02040503050406030204" pitchFamily="18" charset="0"/>
                        </a:rPr>
                        <m:t>=</m:t>
                      </m:r>
                      <m:f>
                        <m:fPr>
                          <m:ctrlPr>
                            <a:rPr lang="ru-RU" sz="1400" i="1">
                              <a:latin typeface="Cambria Math" panose="02040503050406030204" pitchFamily="18" charset="0"/>
                            </a:rPr>
                          </m:ctrlPr>
                        </m:fPr>
                        <m:num>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1</m:t>
                              </m:r>
                            </m:sub>
                          </m:sSub>
                          <m:r>
                            <a:rPr lang="en-US" sz="1400" b="0" i="0">
                              <a:latin typeface="Cambria Math" panose="02040503050406030204" pitchFamily="18" charset="0"/>
                            </a:rPr>
                            <m:t>−</m:t>
                          </m:r>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p</m:t>
                              </m:r>
                            </m:e>
                            <m:sub>
                              <m:r>
                                <a:rPr lang="en-US" sz="1400" b="0" i="0">
                                  <a:latin typeface="Cambria Math" panose="02040503050406030204" pitchFamily="18" charset="0"/>
                                </a:rPr>
                                <m:t>2</m:t>
                              </m:r>
                            </m:sub>
                          </m:sSub>
                        </m:num>
                        <m:den>
                          <m:rad>
                            <m:radPr>
                              <m:degHide m:val="on"/>
                              <m:ctrlPr>
                                <a:rPr lang="ru-RU" sz="1400" i="1">
                                  <a:latin typeface="Cambria Math" panose="02040503050406030204" pitchFamily="18" charset="0"/>
                                </a:rPr>
                              </m:ctrlPr>
                            </m:radPr>
                            <m:deg/>
                            <m:e>
                              <m:acc>
                                <m:accPr>
                                  <m:chr m:val="̂"/>
                                  <m:ctrlPr>
                                    <a:rPr lang="ru-RU" sz="1400" i="1">
                                      <a:latin typeface="Cambria Math" panose="02040503050406030204" pitchFamily="18" charset="0"/>
                                    </a:rPr>
                                  </m:ctrlPr>
                                </m:accPr>
                                <m:e>
                                  <m:r>
                                    <a:rPr lang="en-US" sz="1400" i="1">
                                      <a:latin typeface="Cambria Math" panose="02040503050406030204" pitchFamily="18" charset="0"/>
                                    </a:rPr>
                                    <m:t>𝑝</m:t>
                                  </m:r>
                                </m:e>
                              </m:acc>
                              <m:r>
                                <a:rPr lang="en-US" sz="1400" b="0" i="0">
                                  <a:latin typeface="Cambria Math" panose="02040503050406030204" pitchFamily="18" charset="0"/>
                                </a:rPr>
                                <m:t>(1−</m:t>
                              </m:r>
                              <m:acc>
                                <m:accPr>
                                  <m:chr m:val="̂"/>
                                  <m:ctrlPr>
                                    <a:rPr lang="ru-RU" sz="1400" i="1">
                                      <a:latin typeface="Cambria Math" panose="02040503050406030204" pitchFamily="18" charset="0"/>
                                    </a:rPr>
                                  </m:ctrlPr>
                                </m:accPr>
                                <m:e>
                                  <m:r>
                                    <a:rPr lang="en-US" sz="1400" i="1">
                                      <a:latin typeface="Cambria Math" panose="02040503050406030204" pitchFamily="18" charset="0"/>
                                    </a:rPr>
                                    <m:t>𝑝</m:t>
                                  </m:r>
                                </m:e>
                              </m:acc>
                              <m:r>
                                <a:rPr lang="en-US" sz="1400" b="0" i="0">
                                  <a:latin typeface="Cambria Math" panose="02040503050406030204" pitchFamily="18" charset="0"/>
                                </a:rPr>
                                <m:t>)</m:t>
                              </m:r>
                            </m:e>
                          </m:rad>
                          <m:rad>
                            <m:radPr>
                              <m:degHide m:val="on"/>
                              <m:ctrlPr>
                                <a:rPr lang="ru-RU" sz="1400" i="1">
                                  <a:latin typeface="Cambria Math" panose="02040503050406030204" pitchFamily="18" charset="0"/>
                                </a:rPr>
                              </m:ctrlPr>
                            </m:radPr>
                            <m:deg/>
                            <m:e>
                              <m:f>
                                <m:fPr>
                                  <m:ctrlPr>
                                    <a:rPr lang="ru-RU" sz="1400" i="1">
                                      <a:latin typeface="Cambria Math" panose="02040503050406030204" pitchFamily="18" charset="0"/>
                                    </a:rPr>
                                  </m:ctrlPr>
                                </m:fPr>
                                <m:num>
                                  <m:r>
                                    <a:rPr lang="en-US" sz="1400" b="0" i="0">
                                      <a:latin typeface="Cambria Math" panose="02040503050406030204" pitchFamily="18" charset="0"/>
                                    </a:rPr>
                                    <m:t>1</m:t>
                                  </m:r>
                                </m:num>
                                <m:den>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1</m:t>
                                      </m:r>
                                    </m:sub>
                                  </m:sSub>
                                </m:den>
                              </m:f>
                              <m:r>
                                <a:rPr lang="en-US" sz="1400" b="0" i="0">
                                  <a:latin typeface="Cambria Math" panose="02040503050406030204" pitchFamily="18" charset="0"/>
                                </a:rPr>
                                <m:t>+</m:t>
                              </m:r>
                              <m:f>
                                <m:fPr>
                                  <m:ctrlPr>
                                    <a:rPr lang="ru-RU" sz="1400" i="1">
                                      <a:latin typeface="Cambria Math" panose="02040503050406030204" pitchFamily="18" charset="0"/>
                                    </a:rPr>
                                  </m:ctrlPr>
                                </m:fPr>
                                <m:num>
                                  <m:r>
                                    <a:rPr lang="en-US" sz="1400" b="0" i="0">
                                      <a:latin typeface="Cambria Math" panose="02040503050406030204" pitchFamily="18" charset="0"/>
                                    </a:rPr>
                                    <m:t>1</m:t>
                                  </m:r>
                                </m:num>
                                <m:den>
                                  <m:sSub>
                                    <m:sSubPr>
                                      <m:ctrlPr>
                                        <a:rPr lang="ru-RU" sz="1400" i="1">
                                          <a:latin typeface="Cambria Math" panose="02040503050406030204" pitchFamily="18" charset="0"/>
                                        </a:rPr>
                                      </m:ctrlPr>
                                    </m:sSubPr>
                                    <m:e>
                                      <m:r>
                                        <m:rPr>
                                          <m:sty m:val="p"/>
                                        </m:rPr>
                                        <a:rPr lang="en-US" sz="1400" b="0" i="0">
                                          <a:latin typeface="Cambria Math" panose="02040503050406030204" pitchFamily="18" charset="0"/>
                                        </a:rPr>
                                        <m:t>n</m:t>
                                      </m:r>
                                    </m:e>
                                    <m:sub>
                                      <m:r>
                                        <a:rPr lang="en-US" sz="1400" b="0" i="0">
                                          <a:latin typeface="Cambria Math" panose="02040503050406030204" pitchFamily="18" charset="0"/>
                                        </a:rPr>
                                        <m:t>2</m:t>
                                      </m:r>
                                    </m:sub>
                                  </m:sSub>
                                </m:den>
                              </m:f>
                            </m:e>
                          </m:rad>
                        </m:den>
                      </m:f>
                      <m:r>
                        <a:rPr lang="en-US" sz="1400" b="0" i="0" smtClean="0">
                          <a:latin typeface="Cambria Math" panose="02040503050406030204" pitchFamily="18" charset="0"/>
                        </a:rPr>
                        <m:t>=</m:t>
                      </m:r>
                      <m:f>
                        <m:fPr>
                          <m:ctrlPr>
                            <a:rPr lang="ru-RU" sz="1400" i="1">
                              <a:latin typeface="Cambria Math" panose="02040503050406030204" pitchFamily="18" charset="0"/>
                            </a:rPr>
                          </m:ctrlPr>
                        </m:fPr>
                        <m:num>
                          <m:r>
                            <a:rPr lang="en-US" sz="1400">
                              <a:latin typeface="Cambria Math" panose="02040503050406030204" pitchFamily="18" charset="0"/>
                            </a:rPr>
                            <m:t>0.575−0.520</m:t>
                          </m:r>
                        </m:num>
                        <m:den>
                          <m:r>
                            <a:rPr lang="en-US" sz="1400" b="0" i="0">
                              <a:latin typeface="Cambria Math" panose="02040503050406030204" pitchFamily="18" charset="0"/>
                            </a:rPr>
                            <m:t>0.0236</m:t>
                          </m:r>
                        </m:den>
                      </m:f>
                      <m:r>
                        <a:rPr lang="en-US" sz="1400" b="0" i="0" smtClean="0">
                          <a:latin typeface="Cambria Math" panose="02040503050406030204" pitchFamily="18" charset="0"/>
                        </a:rPr>
                        <m:t>=</m:t>
                      </m:r>
                      <m:f>
                        <m:fPr>
                          <m:ctrlPr>
                            <a:rPr lang="ru-RU" sz="1400" i="1">
                              <a:latin typeface="Cambria Math" panose="02040503050406030204" pitchFamily="18" charset="0"/>
                            </a:rPr>
                          </m:ctrlPr>
                        </m:fPr>
                        <m:num>
                          <m:r>
                            <a:rPr lang="en-US" sz="1400" b="0" i="0">
                              <a:latin typeface="Cambria Math" panose="02040503050406030204" pitchFamily="18" charset="0"/>
                            </a:rPr>
                            <m:t>0.055</m:t>
                          </m:r>
                        </m:num>
                        <m:den>
                          <m:r>
                            <a:rPr lang="en-US" sz="1400" b="0" i="0">
                              <a:latin typeface="Cambria Math" panose="02040503050406030204" pitchFamily="18" charset="0"/>
                            </a:rPr>
                            <m:t>0.0236</m:t>
                          </m:r>
                        </m:den>
                      </m:f>
                      <m:r>
                        <a:rPr lang="en-US" sz="1400" b="0" i="0" smtClean="0">
                          <a:latin typeface="Cambria Math" panose="02040503050406030204" pitchFamily="18" charset="0"/>
                        </a:rPr>
                        <m:t>=2.33</m:t>
                      </m:r>
                    </m:oMath>
                  </m:oMathPara>
                </a14:m>
                <a:endParaRPr lang="ru-RU" sz="1400" dirty="0">
                  <a:latin typeface="+mj-lt"/>
                </a:endParaRPr>
              </a:p>
              <a:p>
                <a:pPr marL="0" indent="0">
                  <a:buNone/>
                </a:pPr>
                <a:r>
                  <a:rPr lang="ru-RU" sz="1400" dirty="0"/>
                  <a:t>	</a:t>
                </a:r>
                <a:r>
                  <a:rPr lang="en-US" sz="1400" dirty="0"/>
                  <a:t>p-value</a:t>
                </a:r>
                <a14:m>
                  <m:oMath xmlns:m="http://schemas.openxmlformats.org/officeDocument/2006/math">
                    <m:r>
                      <a:rPr lang="en-US" sz="1400" i="1">
                        <a:latin typeface="Cambria Math" panose="02040503050406030204" pitchFamily="18" charset="0"/>
                      </a:rPr>
                      <m:t>=</m:t>
                    </m:r>
                    <m:r>
                      <a:rPr lang="en-US" sz="1400" i="1">
                        <a:latin typeface="Cambria Math" panose="02040503050406030204" pitchFamily="18" charset="0"/>
                      </a:rPr>
                      <m:t>𝑃</m:t>
                    </m:r>
                    <m:d>
                      <m:dPr>
                        <m:ctrlPr>
                          <a:rPr lang="en-US" sz="1400" i="1">
                            <a:latin typeface="Cambria Math" panose="02040503050406030204" pitchFamily="18" charset="0"/>
                          </a:rPr>
                        </m:ctrlPr>
                      </m:dPr>
                      <m:e>
                        <m:r>
                          <a:rPr lang="en-US" sz="1400" b="0" i="1" smtClean="0">
                            <a:latin typeface="Cambria Math" panose="02040503050406030204" pitchFamily="18" charset="0"/>
                          </a:rPr>
                          <m:t>𝑍</m:t>
                        </m:r>
                        <m:r>
                          <a:rPr lang="en-US" sz="1400" b="0" i="1" smtClean="0">
                            <a:latin typeface="Cambria Math" panose="02040503050406030204" pitchFamily="18" charset="0"/>
                          </a:rPr>
                          <m:t>&gt;2.33</m:t>
                        </m:r>
                      </m:e>
                    </m:d>
                    <m:r>
                      <a:rPr lang="en-US" sz="1400" b="0" i="1" smtClean="0">
                        <a:latin typeface="Cambria Math" panose="02040503050406030204" pitchFamily="18" charset="0"/>
                      </a:rPr>
                      <m:t>=0.0099</m:t>
                    </m:r>
                    <m:r>
                      <a:rPr lang="en-US" sz="1400" i="1">
                        <a:latin typeface="Cambria Math" panose="02040503050406030204" pitchFamily="18" charset="0"/>
                      </a:rPr>
                      <m:t>≈0.0</m:t>
                    </m:r>
                  </m:oMath>
                </a14:m>
                <a:r>
                  <a:rPr lang="en-US" sz="1400" dirty="0"/>
                  <a:t>1</a:t>
                </a:r>
                <a:endParaRPr lang="ru-RU" sz="1400" dirty="0"/>
              </a:p>
              <a:p>
                <a:pPr marL="0" indent="0">
                  <a:buNone/>
                </a:pPr>
                <a:endParaRPr lang="ru-RU" sz="300" dirty="0"/>
              </a:p>
              <a:p>
                <a:pPr marL="0" indent="0">
                  <a:buNone/>
                </a:pPr>
                <a:r>
                  <a:rPr lang="ru-RU" sz="1400" dirty="0">
                    <a:latin typeface="+mj-lt"/>
                  </a:rPr>
                  <a:t>Шаг 5. </a:t>
                </a:r>
                <a:r>
                  <a:rPr lang="en-US" sz="1400" dirty="0"/>
                  <a:t>p-value</a:t>
                </a:r>
                <a14:m>
                  <m:oMath xmlns:m="http://schemas.openxmlformats.org/officeDocument/2006/math">
                    <m:r>
                      <a:rPr lang="en-US" sz="1400" i="1">
                        <a:latin typeface="Cambria Math" panose="02040503050406030204" pitchFamily="18" charset="0"/>
                      </a:rPr>
                      <m:t>≈0.0</m:t>
                    </m:r>
                    <m:r>
                      <a:rPr lang="en-US" sz="1400" b="0" i="1" smtClean="0">
                        <a:latin typeface="Cambria Math" panose="02040503050406030204" pitchFamily="18" charset="0"/>
                      </a:rPr>
                      <m:t>1&lt;</m:t>
                    </m:r>
                    <m:r>
                      <m:rPr>
                        <m:sty m:val="p"/>
                      </m:rPr>
                      <a:rPr lang="en-US" sz="1400" b="0" i="0" smtClean="0">
                        <a:latin typeface="Cambria Math" panose="02040503050406030204" pitchFamily="18" charset="0"/>
                        <a:ea typeface="Cambria Math" panose="02040503050406030204" pitchFamily="18" charset="0"/>
                        <a:sym typeface="Symbol" panose="05050102010706020507" pitchFamily="18" charset="2"/>
                      </a:rPr>
                      <m:t>α</m:t>
                    </m:r>
                    <m:r>
                      <a:rPr lang="en-US" sz="1400" b="0" i="0" smtClean="0">
                        <a:latin typeface="Cambria Math" panose="02040503050406030204" pitchFamily="18" charset="0"/>
                        <a:ea typeface="Cambria Math" panose="02040503050406030204" pitchFamily="18" charset="0"/>
                        <a:sym typeface="Symbol" panose="05050102010706020507" pitchFamily="18" charset="2"/>
                      </a:rPr>
                      <m:t>=0.1</m:t>
                    </m:r>
                  </m:oMath>
                </a14:m>
                <a:r>
                  <a:rPr lang="en-US" sz="1400" dirty="0">
                    <a:latin typeface="+mj-lt"/>
                  </a:rPr>
                  <a:t>, H</a:t>
                </a:r>
                <a:r>
                  <a:rPr lang="en-US" sz="1400" baseline="-25000" dirty="0">
                    <a:latin typeface="+mj-lt"/>
                  </a:rPr>
                  <a:t>0</a:t>
                </a:r>
                <a:r>
                  <a:rPr lang="en-US" sz="1400" dirty="0">
                    <a:latin typeface="+mj-lt"/>
                  </a:rPr>
                  <a:t> </a:t>
                </a:r>
                <a:r>
                  <a:rPr lang="ru-RU" sz="1400" dirty="0">
                    <a:latin typeface="+mj-lt"/>
                  </a:rPr>
                  <a:t>отвергается.</a:t>
                </a:r>
              </a:p>
              <a:p>
                <a:pPr marL="0" indent="0">
                  <a:buNone/>
                </a:pPr>
                <a:r>
                  <a:rPr lang="ru-RU" sz="1400" dirty="0">
                    <a:latin typeface="+mj-lt"/>
                  </a:rPr>
                  <a:t>Значит, уровень поддержки упал</a:t>
                </a:r>
                <a:r>
                  <a:rPr lang="en-US" sz="1400" dirty="0">
                    <a:latin typeface="+mj-lt"/>
                  </a:rPr>
                  <a:t>.</a:t>
                </a:r>
                <a:endParaRPr lang="ru-RU" sz="1400" dirty="0">
                  <a:latin typeface="+mj-lt"/>
                </a:endParaRPr>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107766"/>
                <a:ext cx="5483852" cy="5597834"/>
              </a:xfrm>
              <a:blipFill>
                <a:blip r:embed="rId2"/>
                <a:stretch>
                  <a:fillRect l="-334" t="-54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Текст 2"/>
              <p:cNvSpPr>
                <a:spLocks noGrp="1"/>
              </p:cNvSpPr>
              <p:nvPr>
                <p:ph type="body" sz="quarter" idx="14"/>
              </p:nvPr>
            </p:nvSpPr>
            <p:spPr>
              <a:xfrm>
                <a:off x="632276" y="479064"/>
                <a:ext cx="6289224" cy="422636"/>
              </a:xfrm>
            </p:spPr>
            <p:txBody>
              <a:bodyPr/>
              <a:lstStyle/>
              <a:p>
                <a:r>
                  <a:rPr lang="ru-RU" dirty="0"/>
                  <a:t>Пример. Тестирование гипотез о </a:t>
                </a:r>
                <a14:m>
                  <m:oMath xmlns:m="http://schemas.openxmlformats.org/officeDocument/2006/math">
                    <m:sSub>
                      <m:sSubPr>
                        <m:ctrlPr>
                          <a:rPr lang="ru-RU" i="1">
                            <a:latin typeface="Cambria Math" panose="02040503050406030204" pitchFamily="18" charset="0"/>
                          </a:rPr>
                        </m:ctrlPr>
                      </m:sSubPr>
                      <m:e>
                        <m:r>
                          <a:rPr lang="en-US" b="1" i="1" smtClean="0">
                            <a:latin typeface="Cambria Math" panose="02040503050406030204" pitchFamily="18" charset="0"/>
                          </a:rPr>
                          <m:t>𝒑</m:t>
                        </m:r>
                      </m:e>
                      <m:sub>
                        <m:r>
                          <a:rPr lang="ru-RU" i="1">
                            <a:latin typeface="Cambria Math" panose="02040503050406030204" pitchFamily="18" charset="0"/>
                          </a:rPr>
                          <m:t>𝟏</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en-US" b="1" i="1" smtClean="0">
                            <a:latin typeface="Cambria Math" panose="02040503050406030204" pitchFamily="18" charset="0"/>
                          </a:rPr>
                          <m:t>𝒑</m:t>
                        </m:r>
                      </m:e>
                      <m:sub>
                        <m:r>
                          <a:rPr lang="ru-RU" i="1">
                            <a:latin typeface="Cambria Math" panose="02040503050406030204" pitchFamily="18" charset="0"/>
                            <a:ea typeface="Cambria Math" panose="02040503050406030204" pitchFamily="18" charset="0"/>
                          </a:rPr>
                          <m:t>𝟐</m:t>
                        </m:r>
                      </m:sub>
                    </m:sSub>
                  </m:oMath>
                </a14:m>
                <a:endParaRPr lang="ru-RU" dirty="0"/>
              </a:p>
            </p:txBody>
          </p:sp>
        </mc:Choice>
        <mc:Fallback xmlns="">
          <p:sp>
            <p:nvSpPr>
              <p:cNvPr id="6" name="Текст 2"/>
              <p:cNvSpPr>
                <a:spLocks noGrp="1" noRot="1" noChangeAspect="1" noMove="1" noResize="1" noEditPoints="1" noAdjustHandles="1" noChangeArrowheads="1" noChangeShapeType="1" noTextEdit="1"/>
              </p:cNvSpPr>
              <p:nvPr>
                <p:ph type="body" sz="quarter" idx="14"/>
              </p:nvPr>
            </p:nvSpPr>
            <p:spPr>
              <a:xfrm>
                <a:off x="632276" y="479064"/>
                <a:ext cx="6289224" cy="422636"/>
              </a:xfrm>
              <a:blipFill>
                <a:blip r:embed="rId3"/>
                <a:stretch>
                  <a:fillRect l="-1552" t="-18841" b="-34783"/>
                </a:stretch>
              </a:blipFill>
            </p:spPr>
            <p:txBody>
              <a:bodyPr/>
              <a:lstStyle/>
              <a:p>
                <a:r>
                  <a:rPr lang="ru-RU">
                    <a:noFill/>
                  </a:rPr>
                  <a:t> </a:t>
                </a:r>
              </a:p>
            </p:txBody>
          </p:sp>
        </mc:Fallback>
      </mc:AlternateContent>
    </p:spTree>
    <p:extLst>
      <p:ext uri="{BB962C8B-B14F-4D97-AF65-F5344CB8AC3E}">
        <p14:creationId xmlns:p14="http://schemas.microsoft.com/office/powerpoint/2010/main" val="358596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buNone/>
                </a:pPr>
                <a:r>
                  <a:rPr lang="ru-RU" sz="1800" dirty="0"/>
                  <a:t>1. Сформулировать гипотезы</a:t>
                </a:r>
              </a:p>
              <a:p>
                <a:pPr marL="342900" lvl="1" indent="0">
                  <a:buNone/>
                </a:pP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𝑜</m:t>
                        </m:r>
                      </m:sub>
                    </m:sSub>
                  </m:oMath>
                </a14:m>
                <a:r>
                  <a:rPr lang="ru-RU" sz="1800" dirty="0">
                    <a:latin typeface="Helvetica" panose="020B0604020202020204" pitchFamily="34" charset="0"/>
                    <a:cs typeface="Helvetica" panose="020B0604020202020204" pitchFamily="34" charset="0"/>
                  </a:rPr>
                  <a:t>: «Ваня любит меня»</a:t>
                </a:r>
              </a:p>
              <a:p>
                <a:pPr marL="342900" lvl="1" indent="0">
                  <a:lnSpc>
                    <a:spcPct val="100000"/>
                  </a:lnSpc>
                  <a:spcBef>
                    <a:spcPts val="0"/>
                  </a:spcBef>
                  <a:buNone/>
                </a:pPr>
                <a:r>
                  <a:rPr lang="en-US" sz="1800" b="1" dirty="0">
                    <a:latin typeface="Helvetica" panose="020B0604020202020204" pitchFamily="34" charset="0"/>
                    <a:cs typeface="Helvetica" panose="020B0604020202020204" pitchFamily="34" charset="0"/>
                  </a:rPr>
                  <a:t>        </a:t>
                </a:r>
                <a:r>
                  <a:rPr lang="ru-RU" sz="1800" b="1" dirty="0">
                    <a:latin typeface="Helvetica" panose="020B0604020202020204" pitchFamily="34" charset="0"/>
                    <a:cs typeface="Helvetica" panose="020B0604020202020204" pitchFamily="34" charset="0"/>
                  </a:rPr>
                  <a:t>(нулевая гипотеза)</a:t>
                </a:r>
              </a:p>
              <a:p>
                <a:pPr marL="342900" lvl="1" indent="0">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𝐴</m:t>
                        </m:r>
                      </m:sub>
                    </m:sSub>
                  </m:oMath>
                </a14:m>
                <a:r>
                  <a:rPr lang="ru-RU" sz="1800" dirty="0">
                    <a:latin typeface="Helvetica" panose="020B0604020202020204" pitchFamily="34" charset="0"/>
                    <a:cs typeface="Helvetica" panose="020B0604020202020204" pitchFamily="34" charset="0"/>
                  </a:rPr>
                  <a:t>: «Ваня не любит меня» </a:t>
                </a:r>
              </a:p>
              <a:p>
                <a:pPr marL="342900" lvl="1" indent="0">
                  <a:spcBef>
                    <a:spcPts val="0"/>
                  </a:spcBef>
                  <a:buNone/>
                </a:pPr>
                <a:r>
                  <a:rPr lang="en-US" sz="1800" b="1" dirty="0">
                    <a:latin typeface="Helvetica" panose="020B0604020202020204" pitchFamily="34" charset="0"/>
                    <a:cs typeface="Helvetica" panose="020B0604020202020204" pitchFamily="34" charset="0"/>
                  </a:rPr>
                  <a:t>        </a:t>
                </a:r>
                <a:r>
                  <a:rPr lang="ru-RU" sz="1800" b="1" dirty="0">
                    <a:latin typeface="Helvetica" panose="020B0604020202020204" pitchFamily="34" charset="0"/>
                    <a:cs typeface="Helvetica" panose="020B0604020202020204" pitchFamily="34" charset="0"/>
                  </a:rPr>
                  <a:t>(альтернативная гипотеза)</a:t>
                </a:r>
              </a:p>
              <a:p>
                <a:pPr marL="0" indent="0">
                  <a:buNone/>
                </a:pPr>
                <a:r>
                  <a:rPr lang="ru-RU" sz="1800" dirty="0"/>
                  <a:t>2. Собрать наблюдения.</a:t>
                </a:r>
              </a:p>
              <a:p>
                <a:pPr marL="0" indent="0">
                  <a:buNone/>
                </a:pPr>
                <a:r>
                  <a:rPr lang="ru-RU" sz="1800" dirty="0"/>
                  <a:t>3. Мысленный эксперимент: Если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𝑜</m:t>
                        </m:r>
                      </m:sub>
                    </m:sSub>
                  </m:oMath>
                </a14:m>
                <a:r>
                  <a:rPr lang="ru-RU" sz="1800" dirty="0"/>
                  <a:t> верна, как должен вести себя Ваня?</a:t>
                </a:r>
              </a:p>
              <a:p>
                <a:pPr marL="0" indent="0">
                  <a:spcBef>
                    <a:spcPts val="1200"/>
                  </a:spcBef>
                  <a:buNone/>
                </a:pPr>
                <a:r>
                  <a:rPr lang="ru-RU" sz="1800" dirty="0"/>
                  <a:t>4. Вероятность </a:t>
                </a:r>
                <a:r>
                  <a:rPr lang="en-US" sz="1800" b="1" dirty="0"/>
                  <a:t>p-value</a:t>
                </a:r>
                <a:r>
                  <a:rPr lang="ru-RU" sz="1800" b="1" dirty="0"/>
                  <a:t>: </a:t>
                </a:r>
                <a:r>
                  <a:rPr lang="ru-RU" sz="1800" dirty="0"/>
                  <a:t>насколько ожидаемо наблюдаемое поведение Вани, предполагая гипотезу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𝑜</m:t>
                        </m:r>
                      </m:sub>
                    </m:sSub>
                  </m:oMath>
                </a14:m>
                <a:r>
                  <a:rPr lang="ru-RU" sz="1800" dirty="0"/>
                  <a:t>? </a:t>
                </a:r>
              </a:p>
              <a:p>
                <a:pPr marL="0" indent="0">
                  <a:spcBef>
                    <a:spcPts val="1200"/>
                  </a:spcBef>
                  <a:buNone/>
                </a:pPr>
                <a:r>
                  <a:rPr lang="ru-RU" sz="1800" dirty="0"/>
                  <a:t>5. Вывод. Если </a:t>
                </a:r>
                <a:r>
                  <a:rPr lang="en-US" sz="1800" dirty="0"/>
                  <a:t>p-value </a:t>
                </a:r>
                <a:r>
                  <a:rPr lang="ru-RU" sz="1800" dirty="0"/>
                  <a:t>мала</a:t>
                </a:r>
                <a:r>
                  <a:rPr lang="en-US" sz="1800" dirty="0"/>
                  <a:t> (&lt; </a:t>
                </a:r>
                <a:r>
                  <a:rPr lang="ru-RU" sz="1800" b="1" dirty="0"/>
                  <a:t>уровня значимости </a:t>
                </a:r>
                <a14:m>
                  <m:oMath xmlns:m="http://schemas.openxmlformats.org/officeDocument/2006/math">
                    <m:r>
                      <a:rPr lang="ru-RU" sz="1800" b="1" i="1" smtClean="0">
                        <a:latin typeface="Cambria Math" panose="02040503050406030204" pitchFamily="18" charset="0"/>
                        <a:ea typeface="Cambria Math" panose="02040503050406030204" pitchFamily="18" charset="0"/>
                      </a:rPr>
                      <m:t>𝜶</m:t>
                    </m:r>
                  </m:oMath>
                </a14:m>
                <a:r>
                  <a:rPr lang="en-US" sz="1800" dirty="0"/>
                  <a:t>)</a:t>
                </a:r>
                <a:r>
                  <a:rPr lang="ru-RU"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𝑜</m:t>
                        </m:r>
                      </m:sub>
                    </m:sSub>
                  </m:oMath>
                </a14:m>
                <a:r>
                  <a:rPr lang="en-US" sz="1800" dirty="0"/>
                  <a:t> </a:t>
                </a:r>
                <a:r>
                  <a:rPr lang="ru-RU" sz="1800" dirty="0"/>
                  <a:t>отвергается в пользу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𝐴</m:t>
                        </m:r>
                      </m:sub>
                    </m:sSub>
                  </m:oMath>
                </a14:m>
                <a:r>
                  <a:rPr lang="ru-RU" sz="1800" dirty="0"/>
                  <a:t>.</a:t>
                </a:r>
                <a:endParaRPr lang="en-US" sz="1800" dirty="0"/>
              </a:p>
              <a:p>
                <a:pPr marL="0" indent="0">
                  <a:spcBef>
                    <a:spcPts val="0"/>
                  </a:spcBef>
                  <a:buNone/>
                </a:pPr>
                <a:r>
                  <a:rPr lang="ru-RU" sz="1800" dirty="0"/>
                  <a:t>Если вероятность не мала – не отвергается.</a:t>
                </a:r>
              </a:p>
              <a:p>
                <a:pPr marL="0" indent="0">
                  <a:buNone/>
                </a:pPr>
                <a:r>
                  <a:rPr lang="ru-RU" sz="1800" dirty="0"/>
                  <a:t>=</a:t>
                </a:r>
                <a:r>
                  <a:rPr lang="en-US" sz="1800" dirty="0"/>
                  <a:t>&gt; </a:t>
                </a:r>
                <a:r>
                  <a:rPr lang="ru-RU" sz="1800" dirty="0"/>
                  <a:t>Таким образом, Маша решила, Ваня её НЕ любит.</a:t>
                </a:r>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3"/>
                <a:stretch>
                  <a:fillRect l="-1001" t="-1095"/>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Тестирование: пример</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9421" y="1169232"/>
            <a:ext cx="1174985" cy="1191691"/>
          </a:xfrm>
          <a:prstGeom prst="rect">
            <a:avLst/>
          </a:prstGeom>
        </p:spPr>
      </p:pic>
    </p:spTree>
    <p:extLst>
      <p:ext uri="{BB962C8B-B14F-4D97-AF65-F5344CB8AC3E}">
        <p14:creationId xmlns:p14="http://schemas.microsoft.com/office/powerpoint/2010/main" val="377490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pPr marL="0" indent="0">
              <a:buNone/>
            </a:pPr>
            <a:endParaRPr lang="ru-RU" dirty="0"/>
          </a:p>
          <a:p>
            <a:pPr marL="0" indent="0">
              <a:buNone/>
            </a:pPr>
            <a:endParaRPr lang="ru-RU" dirty="0"/>
          </a:p>
        </p:txBody>
      </p:sp>
      <p:sp>
        <p:nvSpPr>
          <p:cNvPr id="3" name="Текст 2"/>
          <p:cNvSpPr>
            <a:spLocks noGrp="1"/>
          </p:cNvSpPr>
          <p:nvPr>
            <p:ph type="body" sz="quarter" idx="14"/>
          </p:nvPr>
        </p:nvSpPr>
        <p:spPr>
          <a:xfrm>
            <a:off x="646710" y="499657"/>
            <a:ext cx="5909424" cy="362780"/>
          </a:xfrm>
        </p:spPr>
        <p:txBody>
          <a:bodyPr/>
          <a:lstStyle/>
          <a:p>
            <a:r>
              <a:rPr lang="ru-RU" dirty="0"/>
              <a:t>«Но это не точно!»</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3254" y="1880030"/>
            <a:ext cx="1837292" cy="1383440"/>
          </a:xfrm>
          <a:prstGeom prst="rect">
            <a:avLst/>
          </a:prstGeom>
        </p:spPr>
      </p:pic>
      <mc:AlternateContent xmlns:mc="http://schemas.openxmlformats.org/markup-compatibility/2006" xmlns:a14="http://schemas.microsoft.com/office/drawing/2010/main">
        <mc:Choice Requires="a14">
          <p:sp>
            <p:nvSpPr>
              <p:cNvPr id="8" name="Текст 1"/>
              <p:cNvSpPr>
                <a:spLocks noGrp="1"/>
              </p:cNvSpPr>
              <p:nvPr>
                <p:ph type="body" sz="quarter" idx="12"/>
              </p:nvPr>
            </p:nvSpPr>
            <p:spPr>
              <a:xfrm>
                <a:off x="348037" y="3983013"/>
                <a:ext cx="3253385" cy="2125687"/>
              </a:xfrm>
            </p:spPr>
            <p:txBody>
              <a:bodyPr/>
              <a:lstStyle/>
              <a:p>
                <a:pPr marL="0" indent="0" algn="ctr">
                  <a:buNone/>
                </a:pPr>
                <a:r>
                  <a:rPr lang="ru-RU" b="1" dirty="0"/>
                  <a:t>Ошибка </a:t>
                </a:r>
                <a:r>
                  <a:rPr lang="en-US" b="1" dirty="0"/>
                  <a:t>I </a:t>
                </a:r>
                <a:r>
                  <a:rPr lang="ru-RU" b="1" dirty="0"/>
                  <a:t>рода</a:t>
                </a:r>
              </a:p>
              <a:p>
                <a:pPr marL="0" indent="0">
                  <a:buNone/>
                </a:pPr>
                <a:r>
                  <a:rPr lang="ru-RU" dirty="0"/>
                  <a:t>Верна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sub>
                    </m:sSub>
                  </m:oMath>
                </a14:m>
                <a:r>
                  <a:rPr lang="ru-RU" dirty="0"/>
                  <a:t>, но ее отвергли</a:t>
                </a:r>
              </a:p>
              <a:p>
                <a:pPr marL="0" indent="0">
                  <a:buNone/>
                </a:pPr>
                <a:endParaRPr lang="ru-RU" dirty="0"/>
              </a:p>
              <a:p>
                <a:pPr marL="0" indent="0">
                  <a:buNone/>
                </a:pPr>
                <a:endParaRPr lang="ru-RU" dirty="0"/>
              </a:p>
              <a:p>
                <a:pPr marL="0" indent="0">
                  <a:buNone/>
                </a:pPr>
                <a14:m>
                  <m:oMathPara xmlns:m="http://schemas.openxmlformats.org/officeDocument/2006/math">
                    <m:oMathParaPr>
                      <m:jc m:val="center"/>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P</m:t>
                      </m:r>
                      <m:d>
                        <m:dPr>
                          <m:ctrlPr>
                            <a:rPr lang="en-US" b="0" i="1" smtClean="0">
                              <a:latin typeface="Cambria Math" panose="02040503050406030204" pitchFamily="18" charset="0"/>
                              <a:ea typeface="Cambria Math" panose="02040503050406030204" pitchFamily="18" charset="0"/>
                            </a:rPr>
                          </m:ctrlPr>
                        </m:dPr>
                        <m:e>
                          <m:r>
                            <a:rPr lang="ru-RU" b="0" i="1" smtClean="0">
                              <a:latin typeface="Cambria Math" panose="02040503050406030204" pitchFamily="18" charset="0"/>
                              <a:ea typeface="Cambria Math" panose="02040503050406030204" pitchFamily="18" charset="0"/>
                            </a:rPr>
                            <m:t>ошибка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oMath>
                  </m:oMathPara>
                </a14:m>
                <a:endParaRPr lang="ru-RU" dirty="0"/>
              </a:p>
            </p:txBody>
          </p:sp>
        </mc:Choice>
        <mc:Fallback xmlns="">
          <p:sp>
            <p:nvSpPr>
              <p:cNvPr id="8" name="Текст 1"/>
              <p:cNvSpPr>
                <a:spLocks noGrp="1" noRot="1" noChangeAspect="1" noMove="1" noResize="1" noEditPoints="1" noAdjustHandles="1" noChangeArrowheads="1" noChangeShapeType="1" noTextEdit="1"/>
              </p:cNvSpPr>
              <p:nvPr>
                <p:ph type="body" sz="quarter" idx="12"/>
              </p:nvPr>
            </p:nvSpPr>
            <p:spPr>
              <a:xfrm>
                <a:off x="348037" y="3983013"/>
                <a:ext cx="3253385" cy="2125687"/>
              </a:xfrm>
              <a:blipFill>
                <a:blip r:embed="rId4"/>
                <a:stretch>
                  <a:fillRect l="-1873" t="-257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Текст 1"/>
              <p:cNvSpPr>
                <a:spLocks noGrp="1"/>
              </p:cNvSpPr>
              <p:nvPr>
                <p:ph type="body" sz="quarter" idx="12"/>
              </p:nvPr>
            </p:nvSpPr>
            <p:spPr>
              <a:xfrm>
                <a:off x="4287329" y="3983013"/>
                <a:ext cx="3657600" cy="2125687"/>
              </a:xfrm>
            </p:spPr>
            <p:txBody>
              <a:bodyPr/>
              <a:lstStyle/>
              <a:p>
                <a:pPr marL="0" indent="0" algn="ctr">
                  <a:buNone/>
                </a:pPr>
                <a:r>
                  <a:rPr lang="ru-RU" b="1" dirty="0"/>
                  <a:t>Ошибка </a:t>
                </a:r>
                <a:r>
                  <a:rPr lang="en-US" b="1" dirty="0"/>
                  <a:t>II </a:t>
                </a:r>
                <a:r>
                  <a:rPr lang="ru-RU" b="1" dirty="0"/>
                  <a:t>рода</a:t>
                </a:r>
              </a:p>
              <a:p>
                <a:pPr marL="0" indent="0">
                  <a:buNone/>
                </a:pPr>
                <a:r>
                  <a:rPr lang="ru-RU" dirty="0"/>
                  <a:t>Верна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oMath>
                </a14:m>
                <a:r>
                  <a:rPr lang="ru-RU" dirty="0"/>
                  <a:t>, но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sub>
                    </m:sSub>
                  </m:oMath>
                </a14:m>
                <a:r>
                  <a:rPr lang="en-US" dirty="0"/>
                  <a:t> </a:t>
                </a:r>
                <a:r>
                  <a:rPr lang="ru-RU" dirty="0"/>
                  <a:t>не отвергли</a:t>
                </a:r>
                <a:endParaRPr lang="en-US" dirty="0"/>
              </a:p>
              <a:p>
                <a:pPr marL="0" indent="0">
                  <a:buNone/>
                </a:pPr>
                <a:endParaRPr lang="ru-RU" dirty="0">
                  <a:latin typeface="Cambria Math" panose="02040503050406030204" pitchFamily="18" charset="0"/>
                  <a:ea typeface="Cambria Math" panose="02040503050406030204" pitchFamily="18" charset="0"/>
                </a:endParaRPr>
              </a:p>
              <a:p>
                <a:pPr marL="0" indent="0">
                  <a:buNone/>
                </a:pPr>
                <a:endParaRPr lang="ru-RU"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m:rPr>
                          <m:sty m:val="p"/>
                        </m:rPr>
                        <a:rPr lang="en-US">
                          <a:latin typeface="Cambria Math" panose="02040503050406030204" pitchFamily="18" charset="0"/>
                          <a:ea typeface="Cambria Math" panose="02040503050406030204" pitchFamily="18" charset="0"/>
                        </a:rPr>
                        <m:t>P</m:t>
                      </m:r>
                      <m:d>
                        <m:dPr>
                          <m:ctrlPr>
                            <a:rPr lang="en-US" i="1">
                              <a:latin typeface="Cambria Math" panose="02040503050406030204" pitchFamily="18" charset="0"/>
                              <a:ea typeface="Cambria Math" panose="02040503050406030204" pitchFamily="18" charset="0"/>
                            </a:rPr>
                          </m:ctrlPr>
                        </m:dPr>
                        <m:e>
                          <m:r>
                            <a:rPr lang="ru-RU" i="1">
                              <a:latin typeface="Cambria Math" panose="02040503050406030204" pitchFamily="18" charset="0"/>
                              <a:ea typeface="Cambria Math" panose="02040503050406030204" pitchFamily="18" charset="0"/>
                            </a:rPr>
                            <m:t>ошибка </m:t>
                          </m:r>
                          <m:r>
                            <a:rPr lang="en-US" b="0" i="1" smtClean="0">
                              <a:latin typeface="Cambria Math" panose="02040503050406030204" pitchFamily="18" charset="0"/>
                              <a:ea typeface="Cambria Math" panose="02040503050406030204" pitchFamily="18" charset="0"/>
                            </a:rPr>
                            <m:t>𝐼𝐼</m:t>
                          </m:r>
                        </m:e>
                      </m:d>
                      <m:r>
                        <a:rPr lang="en-US" i="1">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β</m:t>
                      </m:r>
                    </m:oMath>
                  </m:oMathPara>
                </a14:m>
                <a:endParaRPr lang="ru-RU" dirty="0"/>
              </a:p>
              <a:p>
                <a:pPr marL="0" indent="0">
                  <a:buNone/>
                </a:pPr>
                <a:endParaRPr lang="ru-RU" dirty="0"/>
              </a:p>
            </p:txBody>
          </p:sp>
        </mc:Choice>
        <mc:Fallback xmlns="">
          <p:sp>
            <p:nvSpPr>
              <p:cNvPr id="9" name="Текст 1"/>
              <p:cNvSpPr>
                <a:spLocks noGrp="1" noRot="1" noChangeAspect="1" noMove="1" noResize="1" noEditPoints="1" noAdjustHandles="1" noChangeArrowheads="1" noChangeShapeType="1" noTextEdit="1"/>
              </p:cNvSpPr>
              <p:nvPr>
                <p:ph type="body" sz="quarter" idx="12"/>
              </p:nvPr>
            </p:nvSpPr>
            <p:spPr>
              <a:xfrm>
                <a:off x="4287329" y="3983013"/>
                <a:ext cx="3657600" cy="2125687"/>
              </a:xfrm>
              <a:blipFill>
                <a:blip r:embed="rId5"/>
                <a:stretch>
                  <a:fillRect l="-1667" t="-2579"/>
                </a:stretch>
              </a:blipFill>
            </p:spPr>
            <p:txBody>
              <a:bodyPr/>
              <a:lstStyle/>
              <a:p>
                <a:r>
                  <a:rPr lang="ru-RU">
                    <a:noFill/>
                  </a:rPr>
                  <a:t> </a:t>
                </a:r>
              </a:p>
            </p:txBody>
          </p:sp>
        </mc:Fallback>
      </mc:AlternateContent>
      <p:cxnSp>
        <p:nvCxnSpPr>
          <p:cNvPr id="5" name="Straight Arrow Connector 4"/>
          <p:cNvCxnSpPr/>
          <p:nvPr/>
        </p:nvCxnSpPr>
        <p:spPr>
          <a:xfrm flipH="1">
            <a:off x="2260140" y="2958649"/>
            <a:ext cx="698500" cy="8001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a:off x="4585160" y="3015143"/>
            <a:ext cx="698500" cy="8001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Текст 1"/>
          <p:cNvSpPr>
            <a:spLocks noGrp="1"/>
          </p:cNvSpPr>
          <p:nvPr>
            <p:ph type="body" sz="quarter" idx="12"/>
          </p:nvPr>
        </p:nvSpPr>
        <p:spPr>
          <a:xfrm>
            <a:off x="2183174" y="1319612"/>
            <a:ext cx="3253385" cy="551773"/>
          </a:xfrm>
        </p:spPr>
        <p:txBody>
          <a:bodyPr/>
          <a:lstStyle/>
          <a:p>
            <a:pPr marL="0" indent="0" algn="ctr">
              <a:buNone/>
            </a:pPr>
            <a:r>
              <a:rPr lang="ru-RU" b="1" dirty="0"/>
              <a:t>Ошибки тестирования</a:t>
            </a:r>
          </a:p>
        </p:txBody>
      </p:sp>
    </p:spTree>
    <p:extLst>
      <p:ext uri="{BB962C8B-B14F-4D97-AF65-F5344CB8AC3E}">
        <p14:creationId xmlns:p14="http://schemas.microsoft.com/office/powerpoint/2010/main" val="18342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lgn="ctr">
                  <a:buNone/>
                </a:pPr>
                <a:endParaRPr lang="en-US" dirty="0"/>
              </a:p>
              <a:p>
                <a:pPr marL="0" indent="0" algn="ctr">
                  <a:buNone/>
                </a:pPr>
                <a:r>
                  <a:rPr lang="ru-RU" dirty="0"/>
                  <a:t>Тестирование гипотез об истинном среднем значении </a:t>
                </a:r>
                <a14:m>
                  <m:oMath xmlns:m="http://schemas.openxmlformats.org/officeDocument/2006/math">
                    <m:r>
                      <a:rPr lang="ru-RU" i="1" smtClean="0">
                        <a:latin typeface="Cambria Math" panose="02040503050406030204" pitchFamily="18" charset="0"/>
                        <a:ea typeface="Cambria Math" panose="02040503050406030204" pitchFamily="18" charset="0"/>
                      </a:rPr>
                      <m:t>𝜇</m:t>
                    </m:r>
                  </m:oMath>
                </a14:m>
                <a:r>
                  <a:rPr lang="ru-RU" dirty="0"/>
                  <a:t> (</a:t>
                </a:r>
                <a:r>
                  <a:rPr lang="en-US" dirty="0"/>
                  <a:t>‘</a:t>
                </a:r>
                <a:r>
                  <a:rPr lang="ru-RU" dirty="0"/>
                  <a:t>мю</a:t>
                </a:r>
                <a:r>
                  <a:rPr lang="en-US" dirty="0"/>
                  <a:t>’</a:t>
                </a:r>
                <a:r>
                  <a:rPr lang="ru-RU" dirty="0"/>
                  <a:t>)</a:t>
                </a:r>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3"/>
                <a:stretch>
                  <a:fillRect l="-445" r="-1557"/>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Крошка Мю</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3751" y="3282937"/>
            <a:ext cx="2106687" cy="2939148"/>
          </a:xfrm>
          <a:prstGeom prst="rect">
            <a:avLst/>
          </a:prstGeom>
        </p:spPr>
      </p:pic>
      <p:sp>
        <p:nvSpPr>
          <p:cNvPr id="5" name="Cloud Callout 4"/>
          <p:cNvSpPr/>
          <p:nvPr/>
        </p:nvSpPr>
        <p:spPr>
          <a:xfrm>
            <a:off x="3755605" y="3043003"/>
            <a:ext cx="1730796" cy="1124262"/>
          </a:xfrm>
          <a:prstGeom prst="cloudCallout">
            <a:avLst>
              <a:gd name="adj1" fmla="val -63057"/>
              <a:gd name="adj2" fmla="val 7275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Мю!</a:t>
            </a:r>
          </a:p>
        </p:txBody>
      </p:sp>
      <mc:AlternateContent xmlns:mc="http://schemas.openxmlformats.org/markup-compatibility/2006" xmlns:a14="http://schemas.microsoft.com/office/drawing/2010/main">
        <mc:Choice Requires="a14">
          <p:sp>
            <p:nvSpPr>
              <p:cNvPr id="4" name="Rectangle 3"/>
              <p:cNvSpPr/>
              <p:nvPr/>
            </p:nvSpPr>
            <p:spPr>
              <a:xfrm>
                <a:off x="4669108" y="3513624"/>
                <a:ext cx="1456668" cy="2588016"/>
              </a:xfrm>
              <a:prstGeom prst="rect">
                <a:avLst/>
              </a:prstGeom>
            </p:spPr>
            <p:txBody>
              <a:bodyPr wrap="square">
                <a:spAutoFit/>
              </a:bodyPr>
              <a:lstStyle/>
              <a:p>
                <a14:m>
                  <m:oMath xmlns:m="http://schemas.openxmlformats.org/officeDocument/2006/math">
                    <m:r>
                      <a:rPr lang="ru-RU" sz="16600" i="1" smtClean="0">
                        <a:latin typeface="Cambria Math" panose="02040503050406030204" pitchFamily="18" charset="0"/>
                        <a:ea typeface="Cambria Math" panose="02040503050406030204" pitchFamily="18" charset="0"/>
                      </a:rPr>
                      <m:t>𝜇</m:t>
                    </m:r>
                  </m:oMath>
                </a14:m>
                <a:r>
                  <a:rPr lang="ru-RU" sz="36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4669108" y="3513624"/>
                <a:ext cx="1456668" cy="2588016"/>
              </a:xfrm>
              <a:prstGeom prst="rect">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8595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buNone/>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𝜇</m:t>
                      </m:r>
                      <m:r>
                        <a:rPr lang="ru-RU" b="0" i="1" smtClean="0">
                          <a:latin typeface="Cambria Math" panose="02040503050406030204" pitchFamily="18" charset="0"/>
                          <a:ea typeface="Cambria Math" panose="02040503050406030204" pitchFamily="18" charset="0"/>
                        </a:rPr>
                        <m:t>=55000 рублей?</m:t>
                      </m:r>
                    </m:oMath>
                  </m:oMathPara>
                </a14:m>
                <a:endParaRPr lang="ru-RU" b="0" i="1" dirty="0">
                  <a:ea typeface="Cambria Math" panose="02040503050406030204" pitchFamily="18" charset="0"/>
                </a:endParaRPr>
              </a:p>
              <a:p>
                <a:pPr marL="0" indent="0">
                  <a:buNone/>
                </a:pPr>
                <a:endParaRPr lang="ru-RU" i="1" dirty="0"/>
              </a:p>
              <a:p>
                <a:pPr marL="0" indent="0">
                  <a:buNone/>
                </a:pPr>
                <a:endParaRPr lang="ru-RU" i="1" dirty="0"/>
              </a:p>
              <a:p>
                <a:pPr marL="0" indent="0">
                  <a:buNone/>
                </a:pPr>
                <a:endParaRPr lang="ru-RU" i="1" dirty="0"/>
              </a:p>
              <a:p>
                <a:pPr marL="0" indent="0">
                  <a:buNone/>
                </a:pPr>
                <a:endParaRPr lang="ru-RU" dirty="0"/>
              </a:p>
              <a:p>
                <a:pPr marL="0" indent="0" algn="ctr">
                  <a:spcBef>
                    <a:spcPts val="0"/>
                  </a:spcBef>
                  <a:spcAft>
                    <a:spcPts val="600"/>
                  </a:spcAft>
                  <a:buNone/>
                </a:pPr>
                <a:r>
                  <a:rPr lang="en-US" dirty="0"/>
                  <a:t>X – </a:t>
                </a:r>
                <a:r>
                  <a:rPr lang="ru-RU" dirty="0"/>
                  <a:t>заплата жителя города</a:t>
                </a:r>
                <a:endParaRPr lang="en-US" dirty="0"/>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r>
                        <m:rPr>
                          <m:sty m:val="p"/>
                        </m:rPr>
                        <a:rPr lang="ru-RU">
                          <a:latin typeface="Cambria Math" panose="02040503050406030204" pitchFamily="18" charset="0"/>
                          <a:ea typeface="Cambria Math" panose="02040503050406030204" pitchFamily="18" charset="0"/>
                        </a:rPr>
                        <m:t>σ</m:t>
                      </m:r>
                      <m:r>
                        <a:rPr lang="en-US">
                          <a:latin typeface="Cambria Math" panose="02040503050406030204" pitchFamily="18" charset="0"/>
                          <a:ea typeface="Cambria Math" panose="02040503050406030204" pitchFamily="18" charset="0"/>
                        </a:rPr>
                        <m:t>=15500</m:t>
                      </m:r>
                    </m:oMath>
                  </m:oMathPara>
                </a14:m>
                <a:endParaRPr lang="ru-RU" dirty="0"/>
              </a:p>
              <a:p>
                <a:pPr marL="0" indent="0" algn="ctr">
                  <a:spcBef>
                    <a:spcPts val="0"/>
                  </a:spcBef>
                  <a:spcAft>
                    <a:spcPts val="600"/>
                  </a:spcAft>
                  <a:buNone/>
                </a:pPr>
                <a:r>
                  <a:rPr lang="ru-RU" dirty="0"/>
                  <a:t>Выборка: </a:t>
                </a:r>
                <a14:m>
                  <m:oMath xmlns:m="http://schemas.openxmlformats.org/officeDocument/2006/math">
                    <m:r>
                      <m:rPr>
                        <m:sty m:val="p"/>
                      </m:rPr>
                      <a:rPr lang="en-US" b="0" i="0" smtClean="0">
                        <a:latin typeface="Cambria Math" panose="02040503050406030204" pitchFamily="18" charset="0"/>
                      </a:rPr>
                      <m:t>n</m:t>
                    </m:r>
                    <m:r>
                      <a:rPr lang="en-US" b="0" i="0" smtClean="0">
                        <a:latin typeface="Cambria Math" panose="02040503050406030204" pitchFamily="18" charset="0"/>
                      </a:rPr>
                      <m:t>=40,  </m:t>
                    </m:r>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X</m:t>
                        </m:r>
                      </m:e>
                    </m:acc>
                    <m:r>
                      <a:rPr lang="en-US" b="0" i="0" smtClean="0">
                        <a:latin typeface="Cambria Math" panose="02040503050406030204" pitchFamily="18" charset="0"/>
                      </a:rPr>
                      <m:t>=35000</m:t>
                    </m:r>
                  </m:oMath>
                </a14:m>
                <a:endParaRPr lang="en-US" dirty="0"/>
              </a:p>
              <a:p>
                <a:pPr marL="0" indent="0" algn="ctr">
                  <a:buNone/>
                </a:pPr>
                <a:endParaRPr lang="en-US" dirty="0"/>
              </a:p>
              <a:p>
                <a:endParaRPr lang="ru-RU" dirty="0"/>
              </a:p>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=55000</m:t>
                    </m:r>
                  </m:oMath>
                </a14:m>
                <a:endParaRPr lang="en-US" b="0" i="1" dirty="0">
                  <a:latin typeface="Cambria Math" panose="02040503050406030204" pitchFamily="18" charset="0"/>
                  <a:ea typeface="Cambria Math" panose="02040503050406030204" pitchFamily="18" charset="0"/>
                </a:endParaRPr>
              </a:p>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55000</m:t>
                    </m:r>
                  </m:oMath>
                </a14:m>
                <a:endParaRPr lang="ru-RU" dirty="0"/>
              </a:p>
              <a:p>
                <a:endParaRPr lang="en-US" dirty="0"/>
              </a:p>
              <a:p>
                <a:pPr marL="0" indent="0">
                  <a:buNone/>
                </a:pPr>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3"/>
                <a:stretch>
                  <a:fillRect/>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1. </a:t>
            </a:r>
            <a:r>
              <a:rPr lang="ru-RU" dirty="0"/>
              <a:t>Средняя зарплата</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560" y="1436595"/>
            <a:ext cx="1119347" cy="1561659"/>
          </a:xfrm>
          <a:prstGeom prst="rect">
            <a:avLst/>
          </a:prstGeom>
        </p:spPr>
      </p:pic>
      <p:sp>
        <p:nvSpPr>
          <p:cNvPr id="5" name="Cloud Callout 4"/>
          <p:cNvSpPr/>
          <p:nvPr/>
        </p:nvSpPr>
        <p:spPr>
          <a:xfrm>
            <a:off x="2050190" y="1804973"/>
            <a:ext cx="1603947" cy="824905"/>
          </a:xfrm>
          <a:prstGeom prst="cloudCallout">
            <a:avLst>
              <a:gd name="adj1" fmla="val -75182"/>
              <a:gd name="adj2" fmla="val -4057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t>Мю-мю!</a:t>
            </a:r>
          </a:p>
        </p:txBody>
      </p:sp>
    </p:spTree>
    <p:extLst>
      <p:ext uri="{BB962C8B-B14F-4D97-AF65-F5344CB8AC3E}">
        <p14:creationId xmlns:p14="http://schemas.microsoft.com/office/powerpoint/2010/main" val="248262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a:xfrm>
                <a:off x="632277" y="1310965"/>
                <a:ext cx="5483852" cy="5359657"/>
              </a:xfrm>
            </p:spPr>
            <p:txBody>
              <a:bodyPr/>
              <a:lstStyle/>
              <a:p>
                <a:pPr marL="0" indent="0">
                  <a:buNone/>
                </a:pPr>
                <a:endParaRPr lang="ru-RU" dirty="0"/>
              </a:p>
              <a:p>
                <a:pPr marL="0" indent="0">
                  <a:buNone/>
                </a:pPr>
                <a:r>
                  <a:rPr lang="ru-RU" dirty="0"/>
                  <a:t>Шаг 1</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=55000</m:t>
                    </m:r>
                  </m:oMath>
                </a14:m>
                <a:endParaRPr lang="en-US" i="1" dirty="0">
                  <a:latin typeface="Cambria Math" panose="02040503050406030204" pitchFamily="18" charset="0"/>
                  <a:ea typeface="Cambria Math" panose="02040503050406030204" pitchFamily="18" charset="0"/>
                </a:endParaRP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&lt;55000</m:t>
                    </m:r>
                  </m:oMath>
                </a14:m>
                <a:endParaRPr lang="ru-RU" dirty="0"/>
              </a:p>
              <a:p>
                <a:endParaRPr lang="en-US" i="1" dirty="0"/>
              </a:p>
              <a:p>
                <a:pPr marL="0" indent="0">
                  <a:buNone/>
                </a:pPr>
                <a:r>
                  <a:rPr lang="ru-RU" dirty="0"/>
                  <a:t>Шаг 2</a:t>
                </a: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=40,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=35000</m:t>
                    </m:r>
                  </m:oMath>
                </a14:m>
                <a:r>
                  <a:rPr lang="en-US" i="1" dirty="0"/>
                  <a:t>,</a:t>
                </a:r>
                <a:r>
                  <a:rPr lang="ru-RU" i="1" dirty="0"/>
                  <a:t> </a:t>
                </a:r>
                <a14:m>
                  <m:oMath xmlns:m="http://schemas.openxmlformats.org/officeDocument/2006/math">
                    <m:r>
                      <a:rPr lang="ru-RU"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=15500</m:t>
                    </m:r>
                  </m:oMath>
                </a14:m>
                <a:endParaRPr lang="ru-RU" i="1" dirty="0"/>
              </a:p>
              <a:p>
                <a:pPr marL="0" indent="0">
                  <a:buNone/>
                </a:pPr>
                <a:r>
                  <a:rPr lang="ru-RU" dirty="0"/>
                  <a:t>	</a:t>
                </a:r>
                <a14:m>
                  <m:oMath xmlns:m="http://schemas.openxmlformats.org/officeDocument/2006/math">
                    <m:acc>
                      <m:accPr>
                        <m:chr m:val="̅"/>
                        <m:ctrlPr>
                          <a:rPr lang="ru-RU" i="1">
                            <a:latin typeface="Cambria Math" panose="02040503050406030204" pitchFamily="18" charset="0"/>
                          </a:rPr>
                        </m:ctrlPr>
                      </m:accPr>
                      <m:e>
                        <m:r>
                          <m:rPr>
                            <m:sty m:val="p"/>
                          </m:rPr>
                          <a:rPr lang="en-US">
                            <a:latin typeface="Cambria Math" panose="02040503050406030204" pitchFamily="18" charset="0"/>
                          </a:rPr>
                          <m:t>X</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𝜇</m:t>
                        </m:r>
                        <m:r>
                          <a:rPr lang="en-US" i="1">
                            <a:latin typeface="Cambria Math" panose="02040503050406030204" pitchFamily="18" charset="0"/>
                          </a:rPr>
                          <m:t>,</m:t>
                        </m:r>
                        <m:f>
                          <m:fPr>
                            <m:ctrlPr>
                              <a:rPr lang="ru-RU" i="1">
                                <a:latin typeface="Cambria Math" panose="02040503050406030204" pitchFamily="18" charset="0"/>
                              </a:rPr>
                            </m:ctrlPr>
                          </m:fPr>
                          <m:num>
                            <m:r>
                              <a:rPr lang="en-US" i="1">
                                <a:latin typeface="Cambria Math" panose="02040503050406030204" pitchFamily="18" charset="0"/>
                              </a:rPr>
                              <m:t>𝜎</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e>
                    </m:d>
                  </m:oMath>
                </a14:m>
                <a:endParaRPr lang="ru-RU" i="1" dirty="0"/>
              </a:p>
              <a:p>
                <a:pPr marL="0" indent="0">
                  <a:buNone/>
                </a:pPr>
                <a:endParaRPr lang="ru-RU" i="1" dirty="0"/>
              </a:p>
              <a:p>
                <a:pPr marL="0" indent="0">
                  <a:buNone/>
                </a:pPr>
                <a:r>
                  <a:rPr lang="ru-RU" dirty="0"/>
                  <a:t>Шаг 3. 	</a:t>
                </a:r>
                <a14:m>
                  <m:oMath xmlns:m="http://schemas.openxmlformats.org/officeDocument/2006/math">
                    <m:acc>
                      <m:accPr>
                        <m:chr m:val="̅"/>
                        <m:ctrlPr>
                          <a:rPr lang="ru-RU" i="1" smtClean="0">
                            <a:latin typeface="Cambria Math" panose="02040503050406030204" pitchFamily="18" charset="0"/>
                          </a:rPr>
                        </m:ctrlPr>
                      </m:accPr>
                      <m:e>
                        <m:r>
                          <m:rPr>
                            <m:sty m:val="p"/>
                          </m:rPr>
                          <a:rPr lang="en-US">
                            <a:latin typeface="Cambria Math" panose="02040503050406030204" pitchFamily="18" charset="0"/>
                          </a:rPr>
                          <m:t>X</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(55000,</m:t>
                    </m:r>
                    <m:f>
                      <m:fPr>
                        <m:ctrlPr>
                          <a:rPr lang="ru-RU" i="1">
                            <a:latin typeface="Cambria Math" panose="02040503050406030204" pitchFamily="18" charset="0"/>
                          </a:rPr>
                        </m:ctrlPr>
                      </m:fPr>
                      <m:num>
                        <m:r>
                          <a:rPr lang="ru-RU" b="0" i="1" smtClean="0">
                            <a:latin typeface="Cambria Math" panose="02040503050406030204" pitchFamily="18" charset="0"/>
                          </a:rPr>
                          <m:t>15500</m:t>
                        </m:r>
                      </m:num>
                      <m:den>
                        <m:rad>
                          <m:radPr>
                            <m:degHide m:val="on"/>
                            <m:ctrlPr>
                              <a:rPr lang="ru-RU" i="1">
                                <a:latin typeface="Cambria Math" panose="02040503050406030204" pitchFamily="18" charset="0"/>
                              </a:rPr>
                            </m:ctrlPr>
                          </m:radPr>
                          <m:deg/>
                          <m:e>
                            <m:r>
                              <a:rPr lang="ru-RU" b="0" i="1" smtClean="0">
                                <a:latin typeface="Cambria Math" panose="02040503050406030204" pitchFamily="18" charset="0"/>
                              </a:rPr>
                              <m:t>40</m:t>
                            </m:r>
                          </m:e>
                        </m:rad>
                      </m:den>
                    </m:f>
                    <m:r>
                      <a:rPr lang="en-US" i="1">
                        <a:latin typeface="Cambria Math" panose="02040503050406030204" pitchFamily="18" charset="0"/>
                      </a:rPr>
                      <m:t>)</m:t>
                    </m:r>
                  </m:oMath>
                </a14:m>
                <a:endParaRPr lang="ru-RU" dirty="0"/>
              </a:p>
              <a:p>
                <a:pPr marL="0" indent="0">
                  <a:buNone/>
                </a:pPr>
                <a:r>
                  <a:rPr lang="ru-RU" dirty="0"/>
                  <a:t>Шаг 4.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𝑠𝑡</m:t>
                        </m:r>
                      </m:sub>
                    </m:sSub>
                    <m:r>
                      <a:rPr lang="en-US" i="1">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num>
                      <m:den>
                        <m:f>
                          <m:fPr>
                            <m:type m:val="skw"/>
                            <m:ctrlPr>
                              <a:rPr lang="ru-RU" i="1">
                                <a:latin typeface="Cambria Math" panose="02040503050406030204" pitchFamily="18" charset="0"/>
                              </a:rPr>
                            </m:ctrlPr>
                          </m:fPr>
                          <m:num>
                            <m:r>
                              <a:rPr lang="en-US" i="1">
                                <a:latin typeface="Cambria Math" panose="02040503050406030204" pitchFamily="18" charset="0"/>
                              </a:rPr>
                              <m:t>𝜎</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den>
                    </m:f>
                  </m:oMath>
                </a14:m>
                <a:r>
                  <a:rPr lang="en-US" dirty="0"/>
                  <a:t> = </a:t>
                </a:r>
                <a14:m>
                  <m:oMath xmlns:m="http://schemas.openxmlformats.org/officeDocument/2006/math">
                    <m:f>
                      <m:fPr>
                        <m:ctrlPr>
                          <a:rPr lang="ru-RU" i="1">
                            <a:latin typeface="Cambria Math" panose="02040503050406030204" pitchFamily="18" charset="0"/>
                          </a:rPr>
                        </m:ctrlPr>
                      </m:fPr>
                      <m:num>
                        <m:r>
                          <a:rPr lang="en-US" i="1">
                            <a:latin typeface="Cambria Math" panose="02040503050406030204" pitchFamily="18" charset="0"/>
                          </a:rPr>
                          <m:t>35000−55000</m:t>
                        </m:r>
                      </m:num>
                      <m:den>
                        <m:f>
                          <m:fPr>
                            <m:ctrlPr>
                              <a:rPr lang="ru-RU" i="1">
                                <a:latin typeface="Cambria Math" panose="02040503050406030204" pitchFamily="18" charset="0"/>
                              </a:rPr>
                            </m:ctrlPr>
                          </m:fPr>
                          <m:num>
                            <m:r>
                              <a:rPr lang="en-US" i="1">
                                <a:latin typeface="Cambria Math" panose="02040503050406030204" pitchFamily="18" charset="0"/>
                              </a:rPr>
                              <m:t>15500</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40</m:t>
                                </m:r>
                              </m:e>
                            </m:rad>
                          </m:den>
                        </m:f>
                      </m:den>
                    </m:f>
                    <m:r>
                      <a:rPr lang="en-US" b="0" i="1" smtClean="0">
                        <a:latin typeface="Cambria Math" panose="02040503050406030204" pitchFamily="18" charset="0"/>
                      </a:rPr>
                      <m:t>=−8.16</m:t>
                    </m:r>
                  </m:oMath>
                </a14:m>
                <a:endParaRPr lang="en-US" dirty="0"/>
              </a:p>
              <a:p>
                <a:pPr marL="0" indent="0">
                  <a:buNone/>
                </a:pPr>
                <a:endParaRPr lang="ru-RU" dirty="0"/>
              </a:p>
              <a:p>
                <a:pPr marL="0" indent="0">
                  <a:buNone/>
                </a:pPr>
                <a:r>
                  <a:rPr lang="ru-RU" dirty="0"/>
                  <a:t>На 8 </a:t>
                </a:r>
                <a:r>
                  <a:rPr lang="ru-RU" dirty="0" err="1"/>
                  <a:t>станд</a:t>
                </a:r>
                <a:r>
                  <a:rPr lang="ru-RU" dirty="0"/>
                  <a:t>. </a:t>
                </a:r>
                <a:r>
                  <a:rPr lang="ru-RU" dirty="0" err="1"/>
                  <a:t>откл</a:t>
                </a:r>
                <a:r>
                  <a:rPr lang="ru-RU" dirty="0"/>
                  <a:t>. ниже, чем ожидали по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sub>
                    </m:sSub>
                  </m:oMath>
                </a14:m>
                <a:r>
                  <a:rPr lang="en-US" dirty="0"/>
                  <a:t>! </a:t>
                </a:r>
                <a:endParaRPr lang="ru-RU" dirty="0"/>
              </a:p>
              <a:p>
                <a:pPr marL="0" indent="0">
                  <a:buNone/>
                </a:pPr>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xfrm>
                <a:off x="632277" y="1310965"/>
                <a:ext cx="5483852" cy="5359657"/>
              </a:xfrm>
              <a:blipFill>
                <a:blip r:embed="rId3"/>
                <a:stretch>
                  <a:fillRect l="-1224"/>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1. </a:t>
            </a:r>
            <a:r>
              <a:rPr lang="ru-RU" dirty="0"/>
              <a:t>Средняя зарплата</a:t>
            </a:r>
          </a:p>
        </p:txBody>
      </p:sp>
    </p:spTree>
    <p:extLst>
      <p:ext uri="{BB962C8B-B14F-4D97-AF65-F5344CB8AC3E}">
        <p14:creationId xmlns:p14="http://schemas.microsoft.com/office/powerpoint/2010/main" val="138140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Текст 1"/>
              <p:cNvSpPr>
                <a:spLocks noGrp="1"/>
              </p:cNvSpPr>
              <p:nvPr>
                <p:ph type="body" sz="quarter" idx="12"/>
              </p:nvPr>
            </p:nvSpPr>
            <p:spPr/>
            <p:txBody>
              <a:bodyPr/>
              <a:lstStyle/>
              <a:p>
                <a:pPr marL="0" indent="0" algn="ctr">
                  <a:buNone/>
                </a:pP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f>
                      <m:fPr>
                        <m:ctrlPr>
                          <a:rPr lang="ru-RU" i="1">
                            <a:latin typeface="Cambria Math" panose="02040503050406030204" pitchFamily="18" charset="0"/>
                          </a:rPr>
                        </m:ctrlPr>
                      </m:fPr>
                      <m:num>
                        <m:acc>
                          <m:accPr>
                            <m:chr m:val="̅"/>
                            <m:ctrlPr>
                              <a:rPr lang="ru-RU" i="1">
                                <a:latin typeface="Cambria Math" panose="02040503050406030204" pitchFamily="18" charset="0"/>
                              </a:rPr>
                            </m:ctrlPr>
                          </m:accPr>
                          <m:e>
                            <m:r>
                              <a:rPr lang="en-US" b="0" i="1" smtClean="0">
                                <a:latin typeface="Cambria Math" panose="02040503050406030204" pitchFamily="18" charset="0"/>
                              </a:rPr>
                              <m:t>𝑋</m:t>
                            </m:r>
                          </m:e>
                        </m:acc>
                        <m:r>
                          <a:rPr lang="en-US" i="1">
                            <a:latin typeface="Cambria Math" panose="02040503050406030204" pitchFamily="18" charset="0"/>
                          </a:rPr>
                          <m:t>−</m:t>
                        </m:r>
                        <m:sSub>
                          <m:sSubPr>
                            <m:ctrlPr>
                              <a:rPr lang="ru-RU"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0</m:t>
                            </m:r>
                          </m:sub>
                        </m:sSub>
                      </m:num>
                      <m:den>
                        <m:f>
                          <m:fPr>
                            <m:type m:val="skw"/>
                            <m:ctrlPr>
                              <a:rPr lang="ru-RU" i="1">
                                <a:latin typeface="Cambria Math" panose="02040503050406030204" pitchFamily="18" charset="0"/>
                              </a:rPr>
                            </m:ctrlPr>
                          </m:fPr>
                          <m:num>
                            <m:r>
                              <a:rPr lang="en-US" i="1">
                                <a:latin typeface="Cambria Math" panose="02040503050406030204" pitchFamily="18" charset="0"/>
                              </a:rPr>
                              <m:t>𝜎</m:t>
                            </m:r>
                          </m:num>
                          <m:den>
                            <m:rad>
                              <m:radPr>
                                <m:degHide m:val="on"/>
                                <m:ctrlPr>
                                  <a:rPr lang="ru-RU" i="1">
                                    <a:latin typeface="Cambria Math" panose="02040503050406030204" pitchFamily="18" charset="0"/>
                                  </a:rPr>
                                </m:ctrlPr>
                              </m:radPr>
                              <m:deg/>
                              <m:e>
                                <m:r>
                                  <a:rPr lang="en-US" i="1">
                                    <a:latin typeface="Cambria Math" panose="02040503050406030204" pitchFamily="18" charset="0"/>
                                  </a:rPr>
                                  <m:t>𝑛</m:t>
                                </m:r>
                              </m:e>
                            </m:rad>
                          </m:den>
                        </m:f>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endParaRPr lang="en-US" i="1" dirty="0"/>
              </a:p>
              <a:p>
                <a:pPr marL="0" indent="0" algn="just">
                  <a:buNone/>
                </a:pPr>
                <a:r>
                  <a:rPr lang="ru-RU" dirty="0"/>
                  <a:t>Шаг 4. Найти </a:t>
                </a:r>
                <a:r>
                  <a:rPr lang="en-US" b="1" dirty="0"/>
                  <a:t>p-value</a:t>
                </a:r>
                <a:r>
                  <a:rPr lang="en-US" dirty="0"/>
                  <a:t> –</a:t>
                </a:r>
                <a:r>
                  <a:rPr lang="ru-RU" dirty="0"/>
                  <a:t> вероятность получить такую или более </a:t>
                </a:r>
                <a:r>
                  <a:rPr lang="en-US" dirty="0"/>
                  <a:t>“</a:t>
                </a:r>
                <a:r>
                  <a:rPr lang="ru-RU" dirty="0"/>
                  <a:t>странную</a:t>
                </a:r>
                <a:r>
                  <a:rPr lang="en-US" dirty="0"/>
                  <a:t>”</a:t>
                </a:r>
                <a:r>
                  <a:rPr lang="ru-RU" dirty="0"/>
                  <a:t> выборку при условии, что нулевая гипотеза верна.</a:t>
                </a:r>
                <a:endParaRPr lang="en-US" dirty="0"/>
              </a:p>
              <a:p>
                <a:pPr marL="0" indent="0" algn="just">
                  <a:buNone/>
                </a:pPr>
                <a:endParaRPr lang="en-US" sz="500" dirty="0"/>
              </a:p>
              <a:p>
                <a:pPr marL="0" indent="0" algn="just">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value</m:t>
                      </m:r>
                      <m:r>
                        <a:rPr lang="en-US" b="0" i="0" smtClean="0">
                          <a:latin typeface="Cambria Math" panose="02040503050406030204" pitchFamily="18" charset="0"/>
                        </a:rPr>
                        <m:t>=</m:t>
                      </m:r>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acc>
                            <m:accPr>
                              <m:chr m:val="̅"/>
                              <m:ctrlPr>
                                <a:rPr lang="ru-RU" i="1">
                                  <a:latin typeface="Cambria Math" panose="02040503050406030204" pitchFamily="18" charset="0"/>
                                </a:rPr>
                              </m:ctrlPr>
                            </m:accPr>
                            <m:e>
                              <m:r>
                                <m:rPr>
                                  <m:sty m:val="p"/>
                                </m:rPr>
                                <a:rPr lang="en-US">
                                  <a:latin typeface="Cambria Math" panose="02040503050406030204" pitchFamily="18" charset="0"/>
                                </a:rPr>
                                <m:t>X</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35000</m:t>
                          </m:r>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0</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≤−8.16</m:t>
                          </m:r>
                        </m:e>
                      </m:d>
                      <m:r>
                        <a:rPr lang="en-US" b="0" i="1" smtClean="0">
                          <a:latin typeface="Cambria Math" panose="02040503050406030204" pitchFamily="18" charset="0"/>
                          <a:ea typeface="Cambria Math" panose="02040503050406030204" pitchFamily="18" charset="0"/>
                        </a:rPr>
                        <m:t>=1.7∙</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oMath>
                  </m:oMathPara>
                </a14:m>
                <a:endParaRPr lang="en-US" dirty="0"/>
              </a:p>
              <a:p>
                <a:pPr marL="0" indent="0" algn="just">
                  <a:buNone/>
                </a:pPr>
                <a:endParaRPr lang="ru-RU" dirty="0"/>
              </a:p>
              <a:p>
                <a:pPr marL="0" indent="0">
                  <a:buNone/>
                </a:pPr>
                <a:r>
                  <a:rPr lang="ru-RU" dirty="0"/>
                  <a:t>Шаг 5. Принять решение.</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=0.05</m:t>
                    </m:r>
                  </m:oMath>
                </a14:m>
                <a:endParaRPr lang="en-US"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𝑣𝑎𝑙𝑢𝑒</m:t>
                      </m:r>
                      <m:r>
                        <a:rPr lang="en-US" b="0" i="1" smtClean="0">
                          <a:latin typeface="Cambria Math" panose="02040503050406030204" pitchFamily="18" charset="0"/>
                        </a:rPr>
                        <m:t>=0.00000000000000017&lt;</m:t>
                      </m:r>
                      <m:r>
                        <a:rPr lang="en-US" b="0" i="1" smtClean="0">
                          <a:latin typeface="Cambria Math" panose="02040503050406030204" pitchFamily="18" charset="0"/>
                          <a:ea typeface="Cambria Math" panose="02040503050406030204" pitchFamily="18" charset="0"/>
                        </a:rPr>
                        <m:t>𝛼</m:t>
                      </m:r>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dirty="0"/>
              </a:p>
              <a:p>
                <a:pPr marL="0" indent="0">
                  <a:buNone/>
                </a:pPr>
                <a:r>
                  <a:rPr lang="ru-RU" dirty="0"/>
                  <a:t>Таким образом, мы отвергли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𝑜</m:t>
                        </m:r>
                      </m:sub>
                    </m:sSub>
                  </m:oMath>
                </a14:m>
                <a:r>
                  <a:rPr lang="en-US" dirty="0"/>
                  <a:t> </a:t>
                </a:r>
                <a:r>
                  <a:rPr lang="ru-RU" dirty="0"/>
                  <a:t>в пользу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oMath>
                </a14:m>
                <a:endParaRPr lang="ru-RU" dirty="0"/>
              </a:p>
            </p:txBody>
          </p:sp>
        </mc:Choice>
        <mc:Fallback xmlns="">
          <p:sp>
            <p:nvSpPr>
              <p:cNvPr id="2" name="Текст 1"/>
              <p:cNvSpPr>
                <a:spLocks noGrp="1" noRot="1" noChangeAspect="1" noMove="1" noResize="1" noEditPoints="1" noAdjustHandles="1" noChangeArrowheads="1" noChangeShapeType="1" noTextEdit="1"/>
              </p:cNvSpPr>
              <p:nvPr>
                <p:ph type="body" sz="quarter" idx="12"/>
              </p:nvPr>
            </p:nvSpPr>
            <p:spPr>
              <a:blipFill>
                <a:blip r:embed="rId3"/>
                <a:stretch>
                  <a:fillRect l="-1224" r="-1224"/>
                </a:stretch>
              </a:blipFill>
            </p:spPr>
            <p:txBody>
              <a:bodyPr/>
              <a:lstStyle/>
              <a:p>
                <a:r>
                  <a:rPr lang="ru-RU">
                    <a:noFill/>
                  </a:rPr>
                  <a:t> </a:t>
                </a:r>
              </a:p>
            </p:txBody>
          </p:sp>
        </mc:Fallback>
      </mc:AlternateContent>
      <p:sp>
        <p:nvSpPr>
          <p:cNvPr id="3" name="Текст 2"/>
          <p:cNvSpPr>
            <a:spLocks noGrp="1"/>
          </p:cNvSpPr>
          <p:nvPr>
            <p:ph type="body" sz="quarter" idx="14"/>
          </p:nvPr>
        </p:nvSpPr>
        <p:spPr/>
        <p:txBody>
          <a:bodyPr/>
          <a:lstStyle/>
          <a:p>
            <a:r>
              <a:rPr lang="ru-RU" dirty="0"/>
              <a:t>Пример</a:t>
            </a:r>
            <a:r>
              <a:rPr lang="en-US" dirty="0"/>
              <a:t> 1. </a:t>
            </a:r>
            <a:r>
              <a:rPr lang="ru-RU" dirty="0"/>
              <a:t>Средняя зарплата</a:t>
            </a:r>
          </a:p>
        </p:txBody>
      </p:sp>
    </p:spTree>
    <p:extLst>
      <p:ext uri="{BB962C8B-B14F-4D97-AF65-F5344CB8AC3E}">
        <p14:creationId xmlns:p14="http://schemas.microsoft.com/office/powerpoint/2010/main" val="12067451"/>
      </p:ext>
    </p:extLst>
  </p:cSld>
  <p:clrMapOvr>
    <a:masterClrMapping/>
  </p:clrMapOvr>
</p:sld>
</file>

<file path=ppt/theme/theme1.xml><?xml version="1.0" encoding="utf-8"?>
<a:theme xmlns:a="http://schemas.openxmlformats.org/drawingml/2006/main" name="Без подзаголовка">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С подзаголовком">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illfactory">
      <a:majorFont>
        <a:latin typeface="Helvetica"/>
        <a:ea typeface=""/>
        <a:cs typeface=""/>
      </a:majorFont>
      <a:minorFont>
        <a:latin typeface="Helvetic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Логотип">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итульный">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2998</TotalTime>
  <Words>2945</Words>
  <Application>Microsoft Office PowerPoint</Application>
  <PresentationFormat>Widescreen</PresentationFormat>
  <Paragraphs>406</Paragraphs>
  <Slides>32</Slides>
  <Notes>14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32</vt:i4>
      </vt:variant>
    </vt:vector>
  </HeadingPairs>
  <TitlesOfParts>
    <vt:vector size="41" baseType="lpstr">
      <vt:lpstr>Arial</vt:lpstr>
      <vt:lpstr>Calibri</vt:lpstr>
      <vt:lpstr>Cambria Math</vt:lpstr>
      <vt:lpstr>Helvetica</vt:lpstr>
      <vt:lpstr>High Tower Text</vt:lpstr>
      <vt:lpstr>Без подзаголовка</vt:lpstr>
      <vt:lpstr>С подзаголовком</vt:lpstr>
      <vt:lpstr>Логотип</vt:lpstr>
      <vt:lpstr>Титульный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Aleks Volobuev</dc:creator>
  <cp:lastModifiedBy>jowow</cp:lastModifiedBy>
  <cp:revision>193</cp:revision>
  <dcterms:created xsi:type="dcterms:W3CDTF">2019-06-30T08:40:49Z</dcterms:created>
  <dcterms:modified xsi:type="dcterms:W3CDTF">2019-09-20T12:31:04Z</dcterms:modified>
</cp:coreProperties>
</file>