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374" r:id="rId3"/>
    <p:sldId id="376" r:id="rId4"/>
    <p:sldId id="377" r:id="rId5"/>
    <p:sldId id="378" r:id="rId6"/>
    <p:sldId id="379" r:id="rId7"/>
    <p:sldId id="381" r:id="rId8"/>
    <p:sldId id="382" r:id="rId9"/>
    <p:sldId id="383" r:id="rId10"/>
    <p:sldId id="384" r:id="rId11"/>
    <p:sldId id="385" r:id="rId12"/>
    <p:sldId id="387" r:id="rId13"/>
    <p:sldId id="386" r:id="rId14"/>
    <p:sldId id="390" r:id="rId15"/>
    <p:sldId id="395" r:id="rId16"/>
    <p:sldId id="396" r:id="rId17"/>
    <p:sldId id="397" r:id="rId18"/>
    <p:sldId id="398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鑫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78138"/>
  </p:normalViewPr>
  <p:slideViewPr>
    <p:cSldViewPr snapToGrid="0" showGuides="1">
      <p:cViewPr varScale="1">
        <p:scale>
          <a:sx n="85" d="100"/>
          <a:sy n="85" d="100"/>
        </p:scale>
        <p:origin x="-912" y="-84"/>
      </p:cViewPr>
      <p:guideLst>
        <p:guide orient="horz" pos="2160"/>
        <p:guide pos="2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AB97CC-0244-304F-BEAD-A5FB563E676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pPr lvl="0" algn="r">
                <a:buNone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7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zh-CN" noProof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zh-CN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fontAlgn="auto">
              <a:defRPr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fontAlgn="auto">
              <a:defRPr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pPr algn="r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9D774F-2952-B141-97F5-AAD2F547F21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2022/6/19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>
                <a:latin typeface="Calibri" panose="020F0502020204030204" pitchFamily="34" charset="0"/>
              </a:rPr>
              <a:pPr lvl="0" eaLnBrk="1" hangingPunct="1">
                <a:buNone/>
              </a:pPr>
              <a:t>‹#›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766763" y="304800"/>
            <a:ext cx="10668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xfrm>
            <a:off x="755650" y="1752600"/>
            <a:ext cx="10668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3316" name="AutoShape 4"/>
          <p:cNvSpPr/>
          <p:nvPr/>
        </p:nvSpPr>
        <p:spPr>
          <a:xfrm>
            <a:off x="812800" y="1566863"/>
            <a:ext cx="10610850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Line 5"/>
          <p:cNvSpPr/>
          <p:nvPr/>
        </p:nvSpPr>
        <p:spPr>
          <a:xfrm>
            <a:off x="812800" y="6172200"/>
            <a:ext cx="105664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 sz="1200" noProof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 sz="1200" noProof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eaLnBrk="1" hangingPunct="1">
              <a:buClr>
                <a:srgbClr val="CC0000"/>
              </a:buClr>
              <a:buSzPct val="100000"/>
              <a:buNone/>
            </a:pPr>
            <a:fld id="{9A0DB2DC-4C9A-4742-B13C-FB6460FD3503}" type="slidenum">
              <a:rPr lang="en-US" altLang="en-US"/>
              <a:pPr lvl="0" eaLnBrk="1" hangingPunct="1">
                <a:buClr>
                  <a:srgbClr val="CC0000"/>
                </a:buClr>
                <a:buSzPct val="100000"/>
                <a:buNone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SzPct val="100000"/>
        <a:defRPr sz="38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SzPct val="100000"/>
        <a:defRPr sz="38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SzPct val="100000"/>
        <a:defRPr sz="38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SzPct val="100000"/>
        <a:defRPr sz="38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SzPct val="100000"/>
        <a:defRPr sz="38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678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365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2275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2325" indent="-39687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495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67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39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11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>
              <a:buSzPct val="100000"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zh-CN" altLang="en-US" dirty="0" smtClean="0"/>
              <a:t>开放的复合文档</a:t>
            </a:r>
            <a:r>
              <a:rPr lang="en-US" dirty="0" err="1" smtClean="0"/>
              <a:t>OpenCDF</a:t>
            </a:r>
            <a:r>
              <a:rPr lang="zh-CN" altLang="en-US" dirty="0" smtClean="0"/>
              <a:t>模型及其实现</a:t>
            </a:r>
            <a:endParaRPr lang="zh-CN" altLang="en-US" dirty="0">
              <a:cs typeface="+mj-cs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zh-CN" altLang="en-US" dirty="0">
                <a:cs typeface="+mj-cs"/>
                <a:sym typeface="+mn-ea"/>
              </a:rPr>
              <a:t>作者</a:t>
            </a:r>
            <a:r>
              <a:rPr lang="zh-CN" altLang="en-US" dirty="0" smtClean="0">
                <a:cs typeface="+mj-cs"/>
                <a:sym typeface="+mn-ea"/>
              </a:rPr>
              <a:t>：</a:t>
            </a:r>
            <a:r>
              <a:rPr lang="zh-CN" altLang="en-US" dirty="0" smtClean="0"/>
              <a:t>侯霞，李宁，樊凯</a:t>
            </a:r>
            <a:endParaRPr lang="zh-CN" altLang="en-US" dirty="0">
              <a:cs typeface="+mj-cs"/>
              <a:sym typeface="+mn-ea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单位：</a:t>
            </a:r>
            <a:r>
              <a:rPr lang="zh-CN" altLang="en-US" dirty="0" smtClean="0"/>
              <a:t>北京信息科技大学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dirty="0" err="1" smtClean="0"/>
              <a:t>OpenCDF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微文档对象模型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微文档对象是文档中的处理粒度。</a:t>
            </a:r>
            <a:endParaRPr lang="en-US" altLang="zh-CN" dirty="0" smtClean="0"/>
          </a:p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>
                <a:solidFill>
                  <a:schemeClr val="tx1"/>
                </a:solidFill>
                <a:cs typeface="+mn-cs"/>
                <a:sym typeface="+mn-ea"/>
              </a:rPr>
              <a:t>组成</a:t>
            </a:r>
            <a:endParaRPr lang="en-US" altLang="zh-CN" dirty="0" smtClean="0">
              <a:solidFill>
                <a:schemeClr val="tx1"/>
              </a:solidFill>
              <a:cs typeface="+mn-cs"/>
              <a:sym typeface="+mn-ea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dirty="0" smtClean="0"/>
              <a:t>ID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相对路径。</a:t>
            </a:r>
            <a:endParaRPr lang="en-US" altLang="zh-CN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类型。</a:t>
            </a:r>
            <a:endParaRPr lang="zh-CN" altLang="en-US" dirty="0">
              <a:solidFill>
                <a:schemeClr val="tx1"/>
              </a:solidFill>
              <a:cs typeface="+mn-cs"/>
              <a:sym typeface="+mn-ea"/>
            </a:endParaRPr>
          </a:p>
          <a:p>
            <a:pPr marL="0" lvl="0" indent="0" algn="l">
              <a:lnSpc>
                <a:spcPct val="150000"/>
              </a:lnSpc>
              <a:buSzTx/>
              <a:buFont typeface="Wingdings" panose="05000000000000000000" charset="0"/>
              <a:buNone/>
            </a:pPr>
            <a:endParaRPr lang="zh-CN" altLang="en-US" dirty="0">
              <a:solidFill>
                <a:schemeClr val="tx1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dirty="0" err="1" smtClean="0"/>
              <a:t>OpenCDF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操作模型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操作集：用于记录互操作的信息，即可用于从微文档对象中提取，也可用于向微文档对象中输入。</a:t>
            </a:r>
            <a:endParaRPr lang="en-US" altLang="zh-CN" dirty="0" smtClean="0"/>
          </a:p>
          <a:p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/>
              <a:t>“</a:t>
            </a:r>
            <a:r>
              <a:rPr lang="en-US" dirty="0" smtClean="0"/>
              <a:t>ID</a:t>
            </a:r>
            <a:r>
              <a:rPr lang="zh-CN" altLang="en-US" dirty="0" smtClean="0"/>
              <a:t>”属性。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/>
              <a:t>“操作类型”属性。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en-US" dirty="0" smtClean="0"/>
              <a:t>0</a:t>
            </a:r>
            <a:r>
              <a:rPr lang="zh-CN" altLang="en-US" dirty="0" smtClean="0"/>
              <a:t>至多个“操作参数”。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微对象文档处理架构的设计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-</a:t>
            </a:r>
            <a:r>
              <a:rPr lang="zh-CN" altLang="en-US" dirty="0" smtClean="0"/>
              <a:t>文档架构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>
                <a:solidFill>
                  <a:schemeClr val="tx1"/>
                </a:solidFill>
                <a:cs typeface="+mn-cs"/>
                <a:sym typeface="+mn-ea"/>
              </a:rPr>
              <a:t>思想：</a:t>
            </a:r>
            <a:r>
              <a:rPr lang="zh-CN" altLang="en-US" dirty="0" smtClean="0"/>
              <a:t>采用分而治之的方式，将对于文档的处理分解为对各个微文档对象的处理，构架如图：</a:t>
            </a:r>
            <a:endParaRPr lang="en-US" altLang="zh-CN" dirty="0" smtClean="0"/>
          </a:p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处理方向</a:t>
            </a:r>
            <a:endParaRPr lang="en-US" altLang="zh-CN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模型。</a:t>
            </a:r>
            <a:endParaRPr lang="en-US" altLang="zh-CN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视图。</a:t>
            </a:r>
            <a:endParaRPr lang="en-US" altLang="zh-CN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控制器。</a:t>
            </a:r>
            <a:endParaRPr lang="zh-CN" altLang="en-US" dirty="0">
              <a:solidFill>
                <a:schemeClr val="tx1"/>
              </a:solidFill>
              <a:cs typeface="+mn-cs"/>
              <a:sym typeface="+mn-ea"/>
            </a:endParaRPr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41" y="3307266"/>
            <a:ext cx="3371850" cy="2362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微对象文档处理架构的设计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文档的处理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思路：将文档分解成多个微对象，再对微对象进行处理。</a:t>
            </a:r>
            <a:endParaRPr lang="zh-CN" altLang="en-US" dirty="0">
              <a:solidFill>
                <a:schemeClr val="tx1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微对象文档处理架构的设计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文档的处理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文档浏览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处理过程</a:t>
            </a:r>
            <a:endParaRPr lang="en-US" altLang="zh-CN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altLang="zh-CN" dirty="0" smtClean="0"/>
              <a:t>1.</a:t>
            </a:r>
            <a:r>
              <a:rPr lang="zh-CN" altLang="en-US" dirty="0" smtClean="0"/>
              <a:t>解析主控文档，获取文档逻辑结构信息及微文档对象的信息。 </a:t>
            </a:r>
            <a:endParaRPr lang="en-US" altLang="zh-CN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altLang="zh-CN" dirty="0" smtClean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2.</a:t>
            </a:r>
            <a:r>
              <a:rPr lang="zh-CN" altLang="en-US" dirty="0" smtClean="0"/>
              <a:t>依次对各个微文档对象进行解析，并转换为相应的</a:t>
            </a:r>
            <a:r>
              <a:rPr lang="en-US" dirty="0" smtClean="0"/>
              <a:t>XAML</a:t>
            </a:r>
            <a:r>
              <a:rPr lang="zh-CN" altLang="en-US" dirty="0" smtClean="0"/>
              <a:t>文件。</a:t>
            </a:r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altLang="zh-CN" dirty="0" smtClean="0"/>
              <a:t>3.</a:t>
            </a:r>
            <a:r>
              <a:rPr lang="zh-CN" altLang="en-US" dirty="0" smtClean="0"/>
              <a:t>对</a:t>
            </a:r>
            <a:r>
              <a:rPr lang="en-US" dirty="0" smtClean="0"/>
              <a:t>XAML</a:t>
            </a:r>
            <a:r>
              <a:rPr lang="zh-CN" altLang="en-US" dirty="0" smtClean="0"/>
              <a:t>文件进行组装，生成对应整个文档的</a:t>
            </a:r>
            <a:r>
              <a:rPr lang="en-US" dirty="0" smtClean="0"/>
              <a:t>XAML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altLang="zh-CN" dirty="0" smtClean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4.</a:t>
            </a:r>
            <a:r>
              <a:rPr lang="zh-CN" altLang="en-US" dirty="0" smtClean="0"/>
              <a:t>通过</a:t>
            </a:r>
            <a:r>
              <a:rPr lang="en-US" dirty="0" err="1" smtClean="0"/>
              <a:t>Silverlight</a:t>
            </a:r>
            <a:r>
              <a:rPr lang="zh-CN" altLang="en-US" dirty="0" smtClean="0"/>
              <a:t>技术动态调用最终的</a:t>
            </a:r>
            <a:r>
              <a:rPr lang="en-US" dirty="0" smtClean="0"/>
              <a:t>XAML</a:t>
            </a:r>
            <a:r>
              <a:rPr lang="zh-CN" altLang="en-US" dirty="0" smtClean="0"/>
              <a:t>文件，将文档内容信息和格式信息在浏览器中呈现给用户。</a:t>
            </a:r>
          </a:p>
          <a:p>
            <a:pPr lvl="1">
              <a:lnSpc>
                <a:spcPct val="150000"/>
              </a:lnSpc>
              <a:buSzTx/>
              <a:buNone/>
            </a:pPr>
            <a:endParaRPr lang="en-US" altLang="zh-CN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微对象文档处理架构的设计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文档的处理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文档编辑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469900" lvl="0" indent="-469900" algn="l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处理流程</a:t>
            </a:r>
            <a:endParaRPr lang="zh-CN" altLang="en-US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927100" lvl="1" indent="-46990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用户点选段落，并请求编辑</a:t>
            </a:r>
            <a:r>
              <a:rPr lang="zh-CN" altLang="en-US" dirty="0" smtClean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。</a:t>
            </a:r>
            <a:endParaRPr lang="zh-CN" altLang="en-US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927100" lvl="1" indent="-46990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服务器根据</a:t>
            </a:r>
            <a:r>
              <a:rPr lang="en-US" altLang="zh-CN" dirty="0" smtClean="0"/>
              <a:t>I</a:t>
            </a:r>
            <a:r>
              <a:rPr lang="en-US" dirty="0" smtClean="0"/>
              <a:t>D</a:t>
            </a:r>
            <a:r>
              <a:rPr lang="zh-CN" altLang="en-US" dirty="0" smtClean="0"/>
              <a:t>参数，定位目标段落所对应的微文档对象信息。</a:t>
            </a:r>
          </a:p>
          <a:p>
            <a:pPr marL="927100" lvl="1" indent="-46990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根据微文档对象的类型，调用不同的文档编辑控件，并为用户提供编辑界面。</a:t>
            </a:r>
            <a:endParaRPr lang="en-US" altLang="zh-CN" dirty="0" smtClean="0"/>
          </a:p>
          <a:p>
            <a:pPr marL="927100" lvl="1" indent="-46990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当完成或取消编辑时，服务器将更新微文档对象的模型，呈现更新后的结果和内容。</a:t>
            </a:r>
            <a:endParaRPr lang="zh-CN" altLang="en-US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微对象文档处理架构的设计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文档的处理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文档互操作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469900" lvl="0" indent="-469900" algn="l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种类</a:t>
            </a:r>
            <a:endParaRPr lang="en-US" altLang="zh-CN" dirty="0" smtClean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lvl="1" indent="-46990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文档框架和微文档对象之间的操作。</a:t>
            </a:r>
            <a:endParaRPr lang="en-US" altLang="zh-CN" dirty="0" smtClean="0"/>
          </a:p>
          <a:p>
            <a:pPr lvl="1" indent="-46990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微文档对象之间的操作。</a:t>
            </a:r>
            <a:endParaRPr lang="en-US" altLang="zh-CN" dirty="0" smtClean="0"/>
          </a:p>
          <a:p>
            <a:pPr lvl="2" indent="-46990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演化为“微文档对象</a:t>
            </a:r>
            <a:r>
              <a:rPr lang="en-US" dirty="0" smtClean="0"/>
              <a:t>—</a:t>
            </a:r>
            <a:r>
              <a:rPr lang="zh-CN" altLang="en-US" dirty="0" smtClean="0"/>
              <a:t>文档框架</a:t>
            </a:r>
            <a:r>
              <a:rPr lang="en-US" dirty="0" smtClean="0"/>
              <a:t>—</a:t>
            </a:r>
            <a:r>
              <a:rPr lang="zh-CN" altLang="en-US" dirty="0" smtClean="0"/>
              <a:t>微文档对象”的操作。</a:t>
            </a:r>
            <a:endParaRPr lang="en-US" altLang="zh-CN" dirty="0" smtClean="0"/>
          </a:p>
          <a:p>
            <a:pPr lvl="2" indent="-46990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优点：</a:t>
            </a:r>
            <a:r>
              <a:rPr lang="zh-CN" altLang="en-US" dirty="0" smtClean="0"/>
              <a:t>降低互操作的难度，简化文档交互接口的复杂度，具有可重用性。</a:t>
            </a:r>
            <a:endParaRPr lang="zh-CN" altLang="en-US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>
              <a:buSzPct val="100000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结束语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dirty="0" err="1" smtClean="0"/>
              <a:t>OpenCDF</a:t>
            </a:r>
            <a:r>
              <a:rPr lang="zh-CN" altLang="en-US" dirty="0" smtClean="0"/>
              <a:t>可以将多标准的文档融合在一起，降低文档处理软件的复杂度，并为用户提供统一的文档浏览界面。</a:t>
            </a:r>
            <a:endParaRPr lang="en-US" altLang="zh-CN" dirty="0" smtClean="0"/>
          </a:p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深入学习</a:t>
            </a:r>
            <a:endParaRPr lang="en-US" altLang="zh-CN" dirty="0" smtClean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对互操作的模型设计、主体中逻辑节和段落的属性使用等。</a:t>
            </a:r>
            <a:endParaRPr lang="zh-CN" altLang="en-US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概述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zh-CN" altLang="en-US" smtClean="0"/>
              <a:t>目前研究提出的不同文档的标准</a:t>
            </a:r>
            <a:r>
              <a:rPr lang="zh-CN" altLang="en-US" smtClean="0"/>
              <a:t>存在很大差异</a:t>
            </a:r>
            <a:r>
              <a:rPr lang="zh-CN" altLang="en-US" dirty="0" smtClean="0"/>
              <a:t>，无法完成</a:t>
            </a:r>
            <a:r>
              <a:rPr lang="zh-CN" altLang="en-US" dirty="0" smtClean="0"/>
              <a:t>文档间的互</a:t>
            </a:r>
            <a:r>
              <a:rPr lang="zh-CN" altLang="en-US" dirty="0" smtClean="0"/>
              <a:t>操作。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69900" lvl="0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技术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927100" lvl="1" indent="-4699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zh-CN" altLang="en-US" dirty="0" smtClean="0"/>
              <a:t>基于面向对象技术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OLE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COM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SOM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</a:t>
            </a:r>
            <a:r>
              <a:rPr lang="en-US" dirty="0" smtClean="0"/>
              <a:t>OpenDoc</a:t>
            </a:r>
            <a:r>
              <a:rPr lang="zh-CN" altLang="en-US" dirty="0" smtClean="0"/>
              <a:t>等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1323975" lvl="2" indent="-4699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zh-CN" altLang="en-US" dirty="0" smtClean="0">
                <a:cs typeface="+mn-cs"/>
              </a:rPr>
              <a:t>不足：没有统一的</a:t>
            </a:r>
            <a:r>
              <a:rPr lang="zh-CN" altLang="en-US" dirty="0" smtClean="0"/>
              <a:t>描述格式，文档之间缺乏有机的联系。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927100" lvl="1" indent="-469900">
              <a:lnSpc>
                <a:spcPct val="150000"/>
              </a:lnSpc>
              <a:buSzPct val="100000"/>
              <a:buFont typeface="Wingdings" panose="05000000000000000000" charset="0"/>
              <a:buChar char="o"/>
            </a:pP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>
              <a:buSzPct val="100000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概述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927100" lvl="1" indent="-4699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altLang="zh-CN" dirty="0" smtClean="0"/>
              <a:t>CDF</a:t>
            </a:r>
            <a:r>
              <a:rPr lang="zh-CN" altLang="en-US" dirty="0" smtClean="0"/>
              <a:t>：将多种基于</a:t>
            </a:r>
            <a:r>
              <a:rPr lang="en-US" dirty="0" smtClean="0"/>
              <a:t>XML</a:t>
            </a:r>
            <a:r>
              <a:rPr lang="zh-CN" altLang="en-US" dirty="0" smtClean="0"/>
              <a:t>格式的文档结合在一起，同时通过</a:t>
            </a:r>
            <a:r>
              <a:rPr lang="en-US" dirty="0" smtClean="0"/>
              <a:t>API</a:t>
            </a:r>
            <a:r>
              <a:rPr lang="zh-CN" altLang="en-US" dirty="0" smtClean="0"/>
              <a:t>将文档联系在一起。</a:t>
            </a:r>
          </a:p>
          <a:p>
            <a:pPr marL="927100" lvl="1" indent="-4699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dirty="0" smtClean="0"/>
              <a:t>Open CDF</a:t>
            </a:r>
            <a:r>
              <a:rPr lang="zh-CN" altLang="en-US" dirty="0" smtClean="0"/>
              <a:t>：基于</a:t>
            </a:r>
            <a:r>
              <a:rPr lang="en-US" dirty="0" smtClean="0"/>
              <a:t>MVC</a:t>
            </a:r>
            <a:r>
              <a:rPr lang="zh-CN" altLang="en-US" dirty="0" smtClean="0"/>
              <a:t>的文档处理框架，利用其优势，可有效提高文档处理软件的可重用性和灵活性。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相关技术</a:t>
            </a:r>
            <a:r>
              <a:rPr lang="en-US" altLang="zh-CN" dirty="0" smtClean="0"/>
              <a:t>-</a:t>
            </a:r>
            <a:r>
              <a:rPr lang="en-US" dirty="0" err="1" smtClean="0"/>
              <a:t>Silverlight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469900" lvl="0" indent="-469900" algn="l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sz="3000" dirty="0" smtClean="0">
                <a:solidFill>
                  <a:schemeClr val="tx1"/>
                </a:solidFill>
                <a:cs typeface="+mn-cs"/>
                <a:sym typeface="+mn-ea"/>
              </a:rPr>
              <a:t>定义：</a:t>
            </a:r>
            <a:endParaRPr lang="zh-CN" altLang="en-US" sz="3000" dirty="0">
              <a:solidFill>
                <a:schemeClr val="tx1"/>
              </a:solidFill>
              <a:cs typeface="+mn-cs"/>
              <a:sym typeface="+mn-ea"/>
            </a:endParaRPr>
          </a:p>
          <a:p>
            <a:pPr marL="927100" lvl="1" indent="-46990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dirty="0" err="1" smtClean="0"/>
              <a:t>Silverlight</a:t>
            </a:r>
            <a:r>
              <a:rPr lang="zh-CN" altLang="en-US" dirty="0" smtClean="0"/>
              <a:t>是一个跨浏览器、跨客户平台的技术，能够设计、开发和发布有多媒体体验与富交互的网络交互程序</a:t>
            </a:r>
            <a:r>
              <a:rPr lang="zh-CN" altLang="en-US" sz="2600" dirty="0" smtClean="0">
                <a:solidFill>
                  <a:schemeClr val="tx1"/>
                </a:solidFill>
                <a:cs typeface="+mn-cs"/>
                <a:sym typeface="+mn-ea"/>
              </a:rPr>
              <a:t>。</a:t>
            </a:r>
            <a:endParaRPr lang="zh-CN" altLang="en-US" sz="2600" dirty="0">
              <a:solidFill>
                <a:schemeClr val="tx1"/>
              </a:solidFill>
              <a:cs typeface="+mn-cs"/>
              <a:sym typeface="+mn-ea"/>
            </a:endParaRPr>
          </a:p>
          <a:p>
            <a:pPr marL="49022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>
                <a:sym typeface="+mn-ea"/>
              </a:rPr>
              <a:t>特点：</a:t>
            </a:r>
            <a:endParaRPr lang="en-US" altLang="zh-CN" dirty="0" smtClean="0">
              <a:sym typeface="+mn-ea"/>
            </a:endParaRPr>
          </a:p>
          <a:p>
            <a:pPr marL="927100"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能够与</a:t>
            </a:r>
            <a:r>
              <a:rPr lang="en-US" dirty="0" smtClean="0"/>
              <a:t>JavaScript</a:t>
            </a:r>
            <a:r>
              <a:rPr lang="zh-CN" altLang="en-US" dirty="0" smtClean="0"/>
              <a:t>和</a:t>
            </a:r>
            <a:r>
              <a:rPr lang="en-US" dirty="0" smtClean="0"/>
              <a:t>ASP. NET AJAX</a:t>
            </a:r>
            <a:r>
              <a:rPr lang="zh-CN" altLang="en-US" dirty="0" smtClean="0"/>
              <a:t>代码无缝集成，不会使已经创建的功能缺失。</a:t>
            </a:r>
            <a:endParaRPr lang="en-US" altLang="zh-CN" dirty="0" smtClean="0"/>
          </a:p>
          <a:p>
            <a:pPr marL="927100"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包含了</a:t>
            </a:r>
            <a:r>
              <a:rPr lang="en-US" dirty="0" smtClean="0"/>
              <a:t>WPF</a:t>
            </a:r>
            <a:r>
              <a:rPr lang="zh-CN" altLang="en-US" dirty="0" smtClean="0"/>
              <a:t>技术。</a:t>
            </a:r>
            <a:endParaRPr lang="zh-CN" altLang="en-US" sz="2600" dirty="0">
              <a:solidFill>
                <a:schemeClr val="tx1"/>
              </a:solidFill>
              <a:cs typeface="+mn-cs"/>
              <a:sym typeface="+mn-ea"/>
            </a:endParaRPr>
          </a:p>
          <a:p>
            <a:pPr marL="927100" lvl="1" indent="-469900" algn="l">
              <a:lnSpc>
                <a:spcPct val="150000"/>
              </a:lnSpc>
              <a:buSzTx/>
              <a:buFont typeface="Wingdings" panose="05000000000000000000" charset="0"/>
              <a:buChar char="o"/>
            </a:pPr>
            <a:endParaRPr lang="zh-CN" altLang="en-US" sz="2600" dirty="0">
              <a:solidFill>
                <a:schemeClr val="tx1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/>
              <a:t>相关技术</a:t>
            </a:r>
            <a:r>
              <a:rPr lang="en-US" altLang="zh-CN" dirty="0" smtClean="0"/>
              <a:t>-XAML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49022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dirty="0" smtClean="0"/>
              <a:t>XAML</a:t>
            </a:r>
            <a:r>
              <a:rPr lang="zh-CN" altLang="en-US" dirty="0" smtClean="0"/>
              <a:t>（可扩展应用程序标记语言）为</a:t>
            </a:r>
            <a:r>
              <a:rPr lang="zh-CN" altLang="en-US" sz="2800" dirty="0" smtClean="0"/>
              <a:t>创建</a:t>
            </a:r>
            <a:r>
              <a:rPr lang="en-US" sz="2800" dirty="0" smtClean="0"/>
              <a:t>WPF</a:t>
            </a:r>
            <a:r>
              <a:rPr lang="zh-CN" altLang="en-US" sz="2800" dirty="0" smtClean="0"/>
              <a:t>元素提供声明性标记。</a:t>
            </a:r>
            <a:endParaRPr lang="en-US" altLang="zh-CN" sz="2800" dirty="0" smtClean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相关技术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-</a:t>
            </a:r>
            <a:r>
              <a:rPr lang="en-US" dirty="0" smtClean="0"/>
              <a:t>XSLT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dirty="0" smtClean="0"/>
              <a:t>XSLT</a:t>
            </a:r>
            <a:r>
              <a:rPr lang="zh-CN" altLang="en-US" dirty="0" smtClean="0"/>
              <a:t>是把</a:t>
            </a:r>
            <a:r>
              <a:rPr lang="en-US" dirty="0" smtClean="0"/>
              <a:t>XML</a:t>
            </a:r>
            <a:r>
              <a:rPr lang="zh-CN" altLang="en-US" dirty="0" smtClean="0"/>
              <a:t>文档转化为另一文档的转换语言，是声明性的语言</a:t>
            </a:r>
            <a:r>
              <a:rPr lang="zh-CN" altLang="en-US" sz="3000" dirty="0" smtClean="0">
                <a:solidFill>
                  <a:schemeClr val="tx1"/>
                </a:solidFill>
                <a:cs typeface="+mn-cs"/>
                <a:sym typeface="+mn-ea"/>
              </a:rPr>
              <a:t>。</a:t>
            </a:r>
            <a:endParaRPr lang="zh-CN" altLang="en-US" sz="3000" dirty="0">
              <a:solidFill>
                <a:schemeClr val="tx1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dirty="0" err="1" smtClean="0"/>
              <a:t>OpenCDF</a:t>
            </a:r>
            <a:r>
              <a:rPr lang="zh-CN" altLang="en-US" dirty="0" smtClean="0"/>
              <a:t>模型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-</a:t>
            </a:r>
            <a:r>
              <a:rPr lang="zh-CN" altLang="en-US" dirty="0" smtClean="0"/>
              <a:t>基本模型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dirty="0" smtClean="0"/>
              <a:t>Open CDF</a:t>
            </a:r>
            <a:r>
              <a:rPr lang="zh-CN" altLang="en-US" dirty="0" smtClean="0"/>
              <a:t>：一个文档容器，是由若干个微文档对象和一个文档框架组成的逻辑文档</a:t>
            </a:r>
            <a:r>
              <a:rPr lang="zh-CN" altLang="en-US" sz="3000" dirty="0" smtClean="0">
                <a:solidFill>
                  <a:schemeClr val="tx1"/>
                </a:solidFill>
                <a:cs typeface="+mn-cs"/>
                <a:sym typeface="+mn-ea"/>
              </a:rPr>
              <a:t>。</a:t>
            </a:r>
            <a:endParaRPr lang="en-US" altLang="zh-CN" sz="3000" dirty="0" smtClean="0">
              <a:solidFill>
                <a:schemeClr val="tx1"/>
              </a:solidFill>
              <a:cs typeface="+mn-cs"/>
              <a:sym typeface="+mn-ea"/>
            </a:endParaRPr>
          </a:p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微文档对象：符合某种文档规范或标准的文档片段或整体， 是</a:t>
            </a:r>
            <a:r>
              <a:rPr lang="en-US" dirty="0" smtClean="0"/>
              <a:t>Open CDF</a:t>
            </a:r>
            <a:r>
              <a:rPr lang="zh-CN" altLang="en-US" dirty="0" smtClean="0"/>
              <a:t>的组成部分。</a:t>
            </a:r>
            <a:endParaRPr lang="en-US" altLang="zh-CN" dirty="0" smtClean="0"/>
          </a:p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文档框架：描述微文档对象在文档中的组织结构，类似于文件系统的索引。</a:t>
            </a:r>
            <a:endParaRPr lang="zh-CN" altLang="en-US" sz="3000" dirty="0">
              <a:solidFill>
                <a:schemeClr val="tx1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dirty="0" err="1" smtClean="0"/>
              <a:t>OpenCDF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基本模型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en-US" dirty="0" err="1" smtClean="0"/>
              <a:t>OpenCDF</a:t>
            </a:r>
            <a:r>
              <a:rPr lang="zh-CN" altLang="en-US" dirty="0" smtClean="0"/>
              <a:t>模型如图所示：</a:t>
            </a:r>
            <a:endParaRPr lang="zh-CN" altLang="en-US" dirty="0">
              <a:solidFill>
                <a:schemeClr val="tx1"/>
              </a:solidFill>
              <a:cs typeface="+mn-cs"/>
              <a:sym typeface="+mn-ea"/>
            </a:endParaRPr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91" y="2838101"/>
            <a:ext cx="3200400" cy="18954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dirty="0" err="1" smtClean="0"/>
              <a:t>OpenCDF</a:t>
            </a:r>
            <a:r>
              <a:rPr lang="zh-CN" altLang="en-US" dirty="0" smtClean="0"/>
              <a:t>模型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-</a:t>
            </a:r>
            <a:r>
              <a:rPr lang="zh-CN" altLang="en-US" dirty="0" smtClean="0"/>
              <a:t>文档框架模型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用</a:t>
            </a:r>
            <a:r>
              <a:rPr lang="en-US" dirty="0" smtClean="0"/>
              <a:t>Schema</a:t>
            </a:r>
            <a:r>
              <a:rPr lang="zh-CN" altLang="en-US" dirty="0" smtClean="0"/>
              <a:t>的形式给出了文档框架的模型，如图所示：</a:t>
            </a:r>
            <a:endParaRPr lang="en-US" altLang="zh-CN" dirty="0" smtClean="0"/>
          </a:p>
          <a:p>
            <a:pPr lvl="0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>
                <a:solidFill>
                  <a:schemeClr val="tx1"/>
                </a:solidFill>
                <a:cs typeface="+mn-cs"/>
                <a:sym typeface="+mn-ea"/>
              </a:rPr>
              <a:t>结构组成</a:t>
            </a:r>
            <a:endParaRPr lang="en-US" altLang="zh-CN" dirty="0" smtClean="0">
              <a:solidFill>
                <a:schemeClr val="tx1"/>
              </a:solidFill>
              <a:cs typeface="+mn-cs"/>
              <a:sym typeface="+mn-ea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元数据。</a:t>
            </a:r>
            <a:endParaRPr lang="en-US" altLang="zh-CN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主体。</a:t>
            </a:r>
            <a:endParaRPr lang="en-US" altLang="zh-CN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微文档对象集。</a:t>
            </a:r>
            <a:endParaRPr lang="en-US" altLang="zh-CN" dirty="0" smtClean="0"/>
          </a:p>
          <a:p>
            <a:pPr lvl="1">
              <a:lnSpc>
                <a:spcPct val="150000"/>
              </a:lnSpc>
              <a:buSzTx/>
              <a:buFont typeface="Wingdings" panose="05000000000000000000" charset="0"/>
              <a:buChar char="o"/>
            </a:pPr>
            <a:r>
              <a:rPr lang="zh-CN" altLang="en-US" dirty="0" smtClean="0"/>
              <a:t>操作集。</a:t>
            </a:r>
            <a:endParaRPr lang="zh-CN" altLang="en-US" dirty="0">
              <a:solidFill>
                <a:schemeClr val="tx1"/>
              </a:solidFill>
              <a:cs typeface="+mn-cs"/>
              <a:sym typeface="+mn-ea"/>
            </a:endParaRPr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195" y="2612521"/>
            <a:ext cx="3448050" cy="317182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mputerSchool_BISTU">
  <a:themeElements>
    <a:clrScheme name="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2">
      <a:majorFont>
        <a:latin typeface="方正小标宋简体"/>
        <a:ea typeface="方正小标宋简体"/>
        <a:cs typeface=""/>
      </a:majorFont>
      <a:minorFont>
        <a:latin typeface="方正小标宋简体"/>
        <a:ea typeface="方正小标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>
            <a:srgbClr val="CC0000"/>
          </a:buClr>
          <a:buSzPct val="100000"/>
          <a:buFont typeface="Wingdings" panose="05000000000000000000" pitchFamily="2" charset="2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永中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>
            <a:srgbClr val="CC0000"/>
          </a:buClr>
          <a:buSzPct val="100000"/>
          <a:buFont typeface="Wingdings" panose="05000000000000000000" pitchFamily="2" charset="2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永中宋体" pitchFamily="2" charset="-122"/>
          </a:defRPr>
        </a:defPPr>
      </a:lstStyle>
    </a:lnDef>
  </a:objectDefaults>
  <a:extraClrSchemeLst>
    <a:extraClrScheme>
      <a:clrScheme name="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794</Words>
  <Application>WPS 演示</Application>
  <PresentationFormat>自定义</PresentationFormat>
  <Paragraphs>76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ComputerSchool_BISTU</vt:lpstr>
      <vt:lpstr>幻灯片 1</vt:lpstr>
      <vt:lpstr>概述</vt:lpstr>
      <vt:lpstr>概述</vt:lpstr>
      <vt:lpstr>相关技术-Silverlight</vt:lpstr>
      <vt:lpstr>相关技术-XAML</vt:lpstr>
      <vt:lpstr>相关技术-XSLT</vt:lpstr>
      <vt:lpstr>OpenCDF模型-基本模型</vt:lpstr>
      <vt:lpstr>OpenCDF模型-基本模型</vt:lpstr>
      <vt:lpstr>OpenCDF模型-文档框架模型</vt:lpstr>
      <vt:lpstr>OpenCDF模型-微文档对象模型</vt:lpstr>
      <vt:lpstr>OpenCDF模型-操作模型</vt:lpstr>
      <vt:lpstr>微对象文档处理架构的设计-文档架构</vt:lpstr>
      <vt:lpstr>微对象文档处理架构的设计-文档的处理</vt:lpstr>
      <vt:lpstr>微对象文档处理架构的设计-文档的处理-文档浏览</vt:lpstr>
      <vt:lpstr>微对象文档处理架构的设计-文档的处理-文档编辑</vt:lpstr>
      <vt:lpstr>微对象文档处理架构的设计-文档的处理-文档互操作</vt:lpstr>
      <vt:lpstr>结束语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方向1：大数据体系架构</dc:title>
  <dc:creator>徐丰</dc:creator>
  <cp:lastModifiedBy>PC</cp:lastModifiedBy>
  <cp:revision>424</cp:revision>
  <dcterms:created xsi:type="dcterms:W3CDTF">2016-02-25T04:02:00Z</dcterms:created>
  <dcterms:modified xsi:type="dcterms:W3CDTF">2022-06-19T01:06:08Z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82CD77BF1D64431192A389222E6AB603</vt:lpwstr>
  </property>
</Properties>
</file>