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3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4BC"/>
    <a:srgbClr val="69D8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71" autoAdjust="0"/>
  </p:normalViewPr>
  <p:slideViewPr>
    <p:cSldViewPr snapToGrid="0" snapToObjects="1">
      <p:cViewPr varScale="1">
        <p:scale>
          <a:sx n="87" d="100"/>
          <a:sy n="87" d="100"/>
        </p:scale>
        <p:origin x="-618" y="-84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2022/7/2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6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07252" y="1142152"/>
            <a:ext cx="10668000" cy="42672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p"/>
              <a:defRPr sz="30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n"/>
              <a:defRPr sz="26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p"/>
              <a:defRPr sz="23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0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53" y="365126"/>
            <a:ext cx="10515600" cy="565900"/>
          </a:xfrm>
          <a:prstGeom prst="rect">
            <a:avLst/>
          </a:prstGeom>
        </p:spPr>
        <p:txBody>
          <a:bodyPr/>
          <a:lstStyle>
            <a:lvl1pPr>
              <a:defRPr sz="3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en-US" altLang="zh-CN" dirty="0"/>
              <a:t>VSM</a:t>
            </a:r>
            <a:r>
              <a:rPr lang="zh-CN" altLang="zh-CN" dirty="0"/>
              <a:t>模型在文档结构识别中的应用</a:t>
            </a:r>
            <a:endParaRPr lang="zh-CN" altLang="en-US" dirty="0">
              <a:sym typeface="+mn-ea"/>
            </a:endParaRPr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>
                <a:sym typeface="+mn-ea"/>
              </a:rPr>
              <a:t>作者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zh-CN" dirty="0"/>
              <a:t>宋昊苏，</a:t>
            </a:r>
            <a:r>
              <a:rPr lang="zh-CN" altLang="zh-CN" dirty="0" smtClean="0"/>
              <a:t>李宁</a:t>
            </a:r>
            <a:r>
              <a:rPr lang="zh-CN" altLang="zh-CN" dirty="0"/>
              <a:t>，</a:t>
            </a:r>
            <a:r>
              <a:rPr lang="zh-CN" altLang="zh-CN" dirty="0" smtClean="0"/>
              <a:t>张伟</a:t>
            </a:r>
            <a:endParaRPr lang="zh-CN" altLang="en-US" dirty="0">
              <a:sym typeface="+mn-ea"/>
            </a:endParaRPr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 smtClean="0"/>
              <a:t>单位：</a:t>
            </a:r>
            <a:r>
              <a:rPr lang="zh-CN" altLang="zh-CN" dirty="0"/>
              <a:t>北京信息科技大学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 smtClean="0"/>
              <a:t>分析：</a:t>
            </a:r>
            <a:r>
              <a:rPr lang="zh-CN" altLang="zh-CN" dirty="0" smtClean="0"/>
              <a:t>影响</a:t>
            </a:r>
            <a:r>
              <a:rPr lang="zh-CN" altLang="zh-CN" dirty="0"/>
              <a:t>识别率的因素主要是文档结构向量权重和向量夹角阈值的</a:t>
            </a:r>
            <a:r>
              <a:rPr lang="zh-CN" altLang="zh-CN" dirty="0" smtClean="0"/>
              <a:t>取值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实验结果分析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衡量识别成功与否的指标是识别的准确率</a:t>
            </a:r>
            <a:r>
              <a:rPr lang="zh-CN" altLang="zh-CN" dirty="0" smtClean="0"/>
              <a:t>，本文方法对</a:t>
            </a:r>
            <a:r>
              <a:rPr lang="zh-CN" altLang="zh-CN" dirty="0"/>
              <a:t>学位论文单元结构识别的准确率达到了</a:t>
            </a:r>
            <a:r>
              <a:rPr lang="en-US" altLang="zh-CN" dirty="0"/>
              <a:t>95.3%</a:t>
            </a:r>
            <a:r>
              <a:rPr lang="zh-CN" altLang="zh-CN" dirty="0"/>
              <a:t>，达到了实验结果预期目的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本文方法可以</a:t>
            </a:r>
            <a:r>
              <a:rPr lang="zh-CN" altLang="zh-CN" dirty="0"/>
              <a:t>应用</a:t>
            </a:r>
            <a:r>
              <a:rPr lang="zh-CN" altLang="zh-CN" dirty="0" smtClean="0"/>
              <a:t>到需要</a:t>
            </a:r>
            <a:r>
              <a:rPr lang="zh-CN" altLang="zh-CN" dirty="0"/>
              <a:t>判定文档</a:t>
            </a:r>
            <a:r>
              <a:rPr lang="zh-CN" altLang="zh-CN" dirty="0" smtClean="0"/>
              <a:t>结构领域</a:t>
            </a:r>
            <a:r>
              <a:rPr lang="zh-CN" altLang="en-US" dirty="0" smtClean="0"/>
              <a:t>，</a:t>
            </a:r>
            <a:r>
              <a:rPr lang="zh-CN" altLang="en-US" dirty="0"/>
              <a:t>但</a:t>
            </a:r>
            <a:r>
              <a:rPr lang="zh-CN" altLang="zh-CN" dirty="0" smtClean="0"/>
              <a:t>也</a:t>
            </a:r>
            <a:r>
              <a:rPr lang="zh-CN" altLang="zh-CN" dirty="0"/>
              <a:t>存在</a:t>
            </a:r>
            <a:r>
              <a:rPr lang="zh-CN" altLang="zh-CN" dirty="0" smtClean="0"/>
              <a:t>不足，</a:t>
            </a:r>
            <a:r>
              <a:rPr lang="zh-CN" altLang="en-US" dirty="0" smtClean="0"/>
              <a:t>还需</a:t>
            </a:r>
            <a:r>
              <a:rPr lang="zh-CN" altLang="zh-CN" dirty="0" smtClean="0"/>
              <a:t>进一步提高准确率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探讨上下文</a:t>
            </a:r>
            <a:r>
              <a:rPr lang="zh-CN" altLang="zh-CN" dirty="0"/>
              <a:t>结构对文档结构识别的</a:t>
            </a:r>
            <a:r>
              <a:rPr lang="zh-CN" altLang="zh-CN" smtClean="0"/>
              <a:t>贡献。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结束语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文档</a:t>
            </a:r>
            <a:r>
              <a:rPr lang="zh-CN" altLang="zh-CN" dirty="0"/>
              <a:t>采用开放的标准格式进行</a:t>
            </a:r>
            <a:r>
              <a:rPr lang="zh-CN" altLang="zh-CN" dirty="0" smtClean="0"/>
              <a:t>记录使</a:t>
            </a:r>
            <a:r>
              <a:rPr lang="zh-CN" altLang="zh-CN" dirty="0"/>
              <a:t>通过文档的存储格式来分析、理解文档的内容成为可能</a:t>
            </a:r>
            <a:r>
              <a:rPr lang="zh-CN" altLang="zh-CN" dirty="0" smtClean="0"/>
              <a:t>。也可以进一步</a:t>
            </a:r>
            <a:r>
              <a:rPr lang="zh-CN" altLang="zh-CN" dirty="0"/>
              <a:t>实现对文档格式的</a:t>
            </a:r>
            <a:r>
              <a:rPr lang="zh-CN" altLang="zh-CN" dirty="0" smtClean="0"/>
              <a:t>校验。</a:t>
            </a:r>
            <a:endParaRPr lang="zh-CN" altLang="en-US" dirty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自动化</a:t>
            </a:r>
            <a:r>
              <a:rPr lang="zh-CN" altLang="zh-CN" dirty="0"/>
              <a:t>的工具对文档的结构进行识别</a:t>
            </a:r>
            <a:r>
              <a:rPr lang="zh-CN" altLang="zh-CN" dirty="0" smtClean="0"/>
              <a:t>，将</a:t>
            </a:r>
            <a:r>
              <a:rPr lang="zh-CN" altLang="zh-CN" dirty="0"/>
              <a:t>大大减轻工作量，并有助于保证最终提交的文档符合统一的排版规范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文档</a:t>
            </a:r>
            <a:r>
              <a:rPr lang="zh-CN" altLang="zh-CN" dirty="0"/>
              <a:t>的结构识别是文档理解和自动化格式检查的基础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文档</a:t>
            </a:r>
            <a:r>
              <a:rPr lang="zh-CN" altLang="zh-CN" dirty="0"/>
              <a:t>结构识别的基本任务就是确定段落的分类或角色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6990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本文采用</a:t>
            </a:r>
            <a:r>
              <a:rPr lang="en-US" altLang="zh-CN" dirty="0" smtClean="0"/>
              <a:t>VSM</a:t>
            </a:r>
            <a:r>
              <a:rPr lang="zh-CN" altLang="zh-CN" dirty="0" smtClean="0"/>
              <a:t>，引入</a:t>
            </a:r>
            <a:r>
              <a:rPr lang="zh-CN" altLang="zh-CN" dirty="0"/>
              <a:t>向量空间模型，</a:t>
            </a:r>
            <a:r>
              <a:rPr lang="zh-CN" altLang="zh-CN" dirty="0" smtClean="0"/>
              <a:t>借助 “平均值”</a:t>
            </a:r>
            <a:r>
              <a:rPr lang="zh-CN" altLang="zh-CN" dirty="0"/>
              <a:t>阈值匹配方法</a:t>
            </a:r>
            <a:r>
              <a:rPr lang="zh-CN" altLang="zh-CN" dirty="0" smtClean="0"/>
              <a:t>，根据</a:t>
            </a:r>
            <a:r>
              <a:rPr lang="zh-CN" altLang="zh-CN" dirty="0"/>
              <a:t>预先给定的阈值对文档结构进行</a:t>
            </a:r>
            <a:r>
              <a:rPr lang="zh-CN" altLang="zh-CN" dirty="0" smtClean="0"/>
              <a:t>识别。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引言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本文</a:t>
            </a:r>
            <a:r>
              <a:rPr lang="zh-CN" altLang="zh-CN" dirty="0"/>
              <a:t>的重点是对文档结构进行识别</a:t>
            </a:r>
            <a:r>
              <a:rPr lang="zh-CN" altLang="zh-CN" dirty="0" smtClean="0"/>
              <a:t>，对</a:t>
            </a:r>
            <a:r>
              <a:rPr lang="zh-CN" altLang="zh-CN" dirty="0"/>
              <a:t>文档作如下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文档结构记</a:t>
            </a:r>
            <a:r>
              <a:rPr lang="zh-CN" altLang="zh-CN" dirty="0"/>
              <a:t>为</a:t>
            </a:r>
            <a:r>
              <a:rPr lang="en-US" altLang="zh-CN" b="1" i="1" dirty="0"/>
              <a:t>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特征项记</a:t>
            </a:r>
            <a:r>
              <a:rPr lang="zh-CN" altLang="zh-CN" dirty="0"/>
              <a:t>为</a:t>
            </a:r>
            <a:r>
              <a:rPr lang="en-US" altLang="zh-CN" b="1" i="1" dirty="0"/>
              <a:t>C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特征</a:t>
            </a:r>
            <a:r>
              <a:rPr lang="zh-CN" altLang="zh-CN" dirty="0"/>
              <a:t>项</a:t>
            </a:r>
            <a:r>
              <a:rPr lang="zh-CN" altLang="zh-CN" dirty="0" smtClean="0"/>
              <a:t>权重记</a:t>
            </a:r>
            <a:r>
              <a:rPr lang="zh-CN" altLang="zh-CN" dirty="0"/>
              <a:t>为</a:t>
            </a:r>
            <a:r>
              <a:rPr lang="en-US" altLang="zh-CN" b="1" i="1" dirty="0"/>
              <a:t>W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6990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 smtClean="0"/>
              <a:t>构建：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一篇文档</a:t>
            </a:r>
            <a:r>
              <a:rPr lang="en-US" altLang="zh-CN" i="1" dirty="0"/>
              <a:t>D</a:t>
            </a:r>
            <a:r>
              <a:rPr lang="zh-CN" altLang="zh-CN" dirty="0"/>
              <a:t>如果包含</a:t>
            </a:r>
            <a:r>
              <a:rPr lang="en-US" altLang="zh-CN" i="1" dirty="0"/>
              <a:t>n</a:t>
            </a:r>
            <a:r>
              <a:rPr lang="zh-CN" altLang="zh-CN" dirty="0"/>
              <a:t>个基本单元</a:t>
            </a:r>
            <a:r>
              <a:rPr lang="zh-CN" altLang="zh-CN" dirty="0" smtClean="0"/>
              <a:t>，该文档用</a:t>
            </a:r>
            <a:r>
              <a:rPr lang="en-US" altLang="zh-CN" i="1" dirty="0"/>
              <a:t>D</a:t>
            </a:r>
            <a:r>
              <a:rPr lang="zh-CN" altLang="zh-CN" dirty="0"/>
              <a:t>（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zh-CN" altLang="zh-CN" dirty="0"/>
              <a:t>，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….</a:t>
            </a:r>
            <a:r>
              <a:rPr lang="zh-CN" altLang="zh-CN" dirty="0"/>
              <a:t>，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n</a:t>
            </a:r>
            <a:r>
              <a:rPr lang="zh-CN" altLang="zh-CN" dirty="0"/>
              <a:t>）表示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每个</a:t>
            </a:r>
            <a:r>
              <a:rPr lang="zh-CN" altLang="zh-CN" dirty="0"/>
              <a:t>基本单元</a:t>
            </a:r>
            <a:r>
              <a:rPr lang="en-US" altLang="zh-CN" b="1" i="1" dirty="0" smtClean="0"/>
              <a:t>S</a:t>
            </a:r>
            <a:r>
              <a:rPr lang="zh-CN" altLang="zh-CN" dirty="0" smtClean="0"/>
              <a:t>包含</a:t>
            </a:r>
            <a:r>
              <a:rPr lang="en-US" altLang="zh-CN" i="1" dirty="0"/>
              <a:t>m</a:t>
            </a:r>
            <a:r>
              <a:rPr lang="zh-CN" altLang="zh-CN" dirty="0"/>
              <a:t>个格式特征</a:t>
            </a:r>
            <a:r>
              <a:rPr lang="zh-CN" altLang="zh-CN" dirty="0" smtClean="0"/>
              <a:t>，该单元用</a:t>
            </a:r>
            <a:r>
              <a:rPr lang="en-US" altLang="zh-CN" i="1" dirty="0"/>
              <a:t>S</a:t>
            </a:r>
            <a:r>
              <a:rPr lang="zh-CN" altLang="zh-CN" dirty="0"/>
              <a:t>（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….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m</a:t>
            </a:r>
            <a:r>
              <a:rPr lang="zh-CN" altLang="zh-CN" dirty="0"/>
              <a:t>）描述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对不同的文档格式特征分配一定的</a:t>
            </a:r>
            <a:r>
              <a:rPr lang="zh-CN" altLang="zh-CN" dirty="0" smtClean="0"/>
              <a:t>权重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特征</a:t>
            </a:r>
            <a:r>
              <a:rPr lang="zh-CN" altLang="zh-CN" dirty="0"/>
              <a:t>权重取值基于统计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marL="1384300" lvl="2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特征向量空间模型的构建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识别</a:t>
            </a:r>
            <a:r>
              <a:rPr lang="zh-CN" altLang="zh-CN" dirty="0"/>
              <a:t>时依次读取文档的各个段落，识别该段落属于哪种</a:t>
            </a:r>
            <a:r>
              <a:rPr lang="zh-CN" altLang="zh-CN" dirty="0" smtClean="0"/>
              <a:t>分类。</a:t>
            </a:r>
            <a:endParaRPr lang="en-US" altLang="zh-CN" dirty="0" smtClean="0"/>
          </a:p>
          <a:p>
            <a:pPr marL="46990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读取</a:t>
            </a:r>
            <a:r>
              <a:rPr lang="zh-CN" altLang="zh-CN" dirty="0"/>
              <a:t>的段落特征项表示为：字体、字号、字形、对齐方式、首行缩进、行距、段前、段后、关键字等</a:t>
            </a:r>
            <a:r>
              <a:rPr lang="en-US" altLang="zh-CN" dirty="0"/>
              <a:t>9</a:t>
            </a:r>
            <a:r>
              <a:rPr lang="zh-CN" altLang="zh-CN" dirty="0"/>
              <a:t>个特征</a:t>
            </a:r>
            <a:r>
              <a:rPr lang="zh-CN" altLang="zh-CN" dirty="0" smtClean="0"/>
              <a:t>项。</a:t>
            </a:r>
            <a:endParaRPr lang="en-US" altLang="zh-CN" dirty="0" smtClean="0"/>
          </a:p>
          <a:p>
            <a:pPr marL="46990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向量</a:t>
            </a:r>
            <a:r>
              <a:rPr lang="zh-CN" altLang="zh-CN" dirty="0"/>
              <a:t>权值计算方法主要有布尔函数法，词频权重法和</a:t>
            </a:r>
            <a:r>
              <a:rPr lang="en-US" altLang="zh-CN" dirty="0"/>
              <a:t>TD-IDF</a:t>
            </a:r>
            <a:r>
              <a:rPr lang="zh-CN" altLang="zh-CN" dirty="0"/>
              <a:t>权重法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pPr marL="46990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段落</a:t>
            </a:r>
            <a:r>
              <a:rPr lang="zh-CN" altLang="zh-CN" dirty="0"/>
              <a:t>特征项</a:t>
            </a:r>
            <a:r>
              <a:rPr lang="zh-CN" altLang="zh-CN" dirty="0" smtClean="0"/>
              <a:t>中难</a:t>
            </a:r>
            <a:r>
              <a:rPr lang="zh-CN" altLang="zh-CN" dirty="0"/>
              <a:t>量化的特征</a:t>
            </a:r>
            <a:r>
              <a:rPr lang="zh-CN" altLang="zh-CN" dirty="0" smtClean="0"/>
              <a:t>项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读取</a:t>
            </a:r>
            <a:r>
              <a:rPr lang="zh-CN" altLang="zh-CN" dirty="0"/>
              <a:t>的特征符合标准的分类特征，则赋值为</a:t>
            </a:r>
            <a:r>
              <a:rPr lang="en-US" altLang="zh-CN" dirty="0"/>
              <a:t>1</a:t>
            </a:r>
            <a:r>
              <a:rPr lang="zh-CN" altLang="zh-CN" dirty="0"/>
              <a:t>；</a:t>
            </a:r>
            <a:r>
              <a:rPr lang="zh-CN" altLang="zh-CN" dirty="0" smtClean="0"/>
              <a:t>否则为</a:t>
            </a:r>
            <a:r>
              <a:rPr lang="en-US" altLang="zh-CN" dirty="0"/>
              <a:t>0</a:t>
            </a:r>
            <a:r>
              <a:rPr lang="zh-CN" altLang="zh-CN" dirty="0"/>
              <a:t>，其他特征值为该特征项对应的实际取值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特征项的量化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对</a:t>
            </a:r>
            <a:r>
              <a:rPr lang="zh-CN" altLang="zh-CN" dirty="0"/>
              <a:t>段落特征向量统一</a:t>
            </a:r>
            <a:r>
              <a:rPr lang="zh-CN" altLang="zh-CN" dirty="0" smtClean="0"/>
              <a:t>数量级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作为预处理</a:t>
            </a:r>
            <a:r>
              <a:rPr lang="zh-CN" altLang="zh-CN" dirty="0"/>
              <a:t>技术，对提取特征后的特征向量进行特征</a:t>
            </a:r>
            <a:r>
              <a:rPr lang="zh-CN" altLang="zh-CN" dirty="0" smtClean="0"/>
              <a:t>转换。</a:t>
            </a:r>
            <a:endParaRPr lang="en-US" altLang="zh-CN" dirty="0" smtClean="0"/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对特征向量进行加权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，</a:t>
            </a:r>
            <a:r>
              <a:rPr lang="zh-CN" altLang="zh-CN" dirty="0"/>
              <a:t>考虑到每个特征项对分类的重要程度不同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取不同的权重。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特征项的量化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219200"/>
            <a:ext cx="11856148" cy="5638799"/>
          </a:xfrm>
        </p:spPr>
        <p:txBody>
          <a:bodyPr/>
          <a:lstStyle/>
          <a:p>
            <a:pPr marL="469900" lvl="0" indent="-469900">
              <a:lnSpc>
                <a:spcPts val="36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基于机器学习中加权的处理</a:t>
            </a:r>
            <a:r>
              <a:rPr lang="zh-CN" altLang="zh-CN" dirty="0" smtClean="0"/>
              <a:t>方法</a:t>
            </a:r>
            <a:r>
              <a:rPr lang="zh-CN" altLang="en-US" dirty="0"/>
              <a:t>：</a:t>
            </a:r>
            <a:endParaRPr lang="zh-CN" altLang="en-US" dirty="0" smtClean="0"/>
          </a:p>
          <a:p>
            <a:pPr marL="927100" lvl="1" indent="-469900">
              <a:lnSpc>
                <a:spcPts val="36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处理文本特征向量</a:t>
            </a:r>
            <a:r>
              <a:rPr lang="zh-CN" altLang="en-US" dirty="0" smtClean="0"/>
              <a:t>：                        。</a:t>
            </a:r>
            <a:endParaRPr lang="en-US" altLang="zh-CN" dirty="0" smtClean="0"/>
          </a:p>
          <a:p>
            <a:pPr marL="927100" lvl="1" indent="-469900">
              <a:lnSpc>
                <a:spcPts val="36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特征权重</a:t>
            </a:r>
            <a:r>
              <a:rPr lang="zh-CN" altLang="zh-CN" dirty="0" smtClean="0"/>
              <a:t>向量每个</a:t>
            </a:r>
            <a:r>
              <a:rPr lang="zh-CN" altLang="zh-CN" dirty="0"/>
              <a:t>分量的取值范围是</a:t>
            </a:r>
            <a:r>
              <a:rPr lang="en-US" altLang="zh-CN" dirty="0"/>
              <a:t>0~1</a:t>
            </a:r>
            <a:r>
              <a:rPr lang="zh-CN" altLang="zh-CN" dirty="0"/>
              <a:t>，</a:t>
            </a:r>
            <a:r>
              <a:rPr lang="zh-CN" altLang="zh-CN" dirty="0" smtClean="0"/>
              <a:t>且总和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，每个</a:t>
            </a:r>
            <a:r>
              <a:rPr lang="zh-CN" altLang="zh-CN" dirty="0" smtClean="0"/>
              <a:t>分量反映特征</a:t>
            </a:r>
            <a:r>
              <a:rPr lang="zh-CN" altLang="zh-CN" dirty="0"/>
              <a:t>项在该分类中的重要程度</a:t>
            </a:r>
            <a:r>
              <a:rPr lang="zh-CN" altLang="zh-CN" dirty="0" smtClean="0"/>
              <a:t>，并且</a:t>
            </a:r>
            <a:r>
              <a:rPr lang="zh-CN" altLang="zh-CN" dirty="0"/>
              <a:t>会</a:t>
            </a:r>
            <a:r>
              <a:rPr lang="zh-CN" altLang="zh-CN" dirty="0" smtClean="0"/>
              <a:t>影响夹角阈值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69900" indent="-469900">
              <a:lnSpc>
                <a:spcPts val="36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/>
              <a:t>本文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927100" lvl="1" indent="-469900">
              <a:lnSpc>
                <a:spcPts val="36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采取</a:t>
            </a:r>
            <a:r>
              <a:rPr lang="zh-CN" altLang="zh-CN" dirty="0"/>
              <a:t>统计方法确定特征</a:t>
            </a:r>
            <a:r>
              <a:rPr lang="zh-CN" altLang="zh-CN" dirty="0" smtClean="0"/>
              <a:t>项权重</a:t>
            </a:r>
            <a:r>
              <a:rPr lang="zh-CN" altLang="zh-CN" dirty="0"/>
              <a:t>，对文档结构识别</a:t>
            </a:r>
            <a:r>
              <a:rPr lang="zh-CN" altLang="zh-CN" dirty="0" smtClean="0"/>
              <a:t>影响小</a:t>
            </a:r>
            <a:r>
              <a:rPr lang="zh-CN" altLang="zh-CN" dirty="0"/>
              <a:t>的特征分量权重较低，反之相反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927100" lvl="1" indent="-469900">
              <a:lnSpc>
                <a:spcPts val="36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 smtClean="0"/>
              <a:t>在</a:t>
            </a:r>
            <a:r>
              <a:rPr lang="zh-CN" altLang="zh-CN" dirty="0" smtClean="0"/>
              <a:t>习惯性</a:t>
            </a:r>
            <a:r>
              <a:rPr lang="zh-CN" altLang="zh-CN" dirty="0"/>
              <a:t>排版错误</a:t>
            </a:r>
            <a:r>
              <a:rPr lang="zh-CN" altLang="zh-CN" dirty="0" smtClean="0"/>
              <a:t>基础上调整</a:t>
            </a:r>
            <a:r>
              <a:rPr lang="zh-CN" altLang="zh-CN" dirty="0"/>
              <a:t>特征权重</a:t>
            </a:r>
            <a:r>
              <a:rPr lang="zh-CN" altLang="zh-CN" dirty="0" smtClean="0"/>
              <a:t>向量分量</a:t>
            </a:r>
            <a:r>
              <a:rPr lang="zh-CN" altLang="zh-CN" dirty="0"/>
              <a:t>取值</a:t>
            </a:r>
            <a:r>
              <a:rPr lang="zh-CN" altLang="zh-CN" dirty="0" smtClean="0"/>
              <a:t>，确定</a:t>
            </a:r>
            <a:r>
              <a:rPr lang="zh-CN" altLang="zh-CN" dirty="0"/>
              <a:t>标准向量和实际向量间的夹角阈值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特征项加权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1712913"/>
            <a:ext cx="154066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4040981"/>
            <a:ext cx="12731553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文本采用简单向量距离法将文档组成单元映射</a:t>
            </a:r>
            <a:r>
              <a:rPr lang="zh-CN" altLang="zh-CN" dirty="0" smtClean="0"/>
              <a:t>为点</a:t>
            </a:r>
            <a:r>
              <a:rPr lang="zh-CN" altLang="zh-CN" dirty="0"/>
              <a:t>特征项，不同向量特征项之间的距离用向量间的余弦夹角</a:t>
            </a:r>
            <a:r>
              <a:rPr lang="zh-CN" altLang="zh-CN" dirty="0" smtClean="0"/>
              <a:t>度量反映相似度。</a:t>
            </a:r>
            <a:endParaRPr lang="en-US" altLang="zh-CN" dirty="0" smtClean="0"/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对特征项组成的特征向量进行归一化和加权处理，最终得到标准论文结构</a:t>
            </a:r>
            <a:r>
              <a:rPr lang="zh-CN" altLang="zh-CN" dirty="0" smtClean="0"/>
              <a:t>特征向量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相似度</a:t>
            </a:r>
            <a:r>
              <a:rPr lang="zh-CN" altLang="en-US" dirty="0" smtClean="0"/>
              <a:t>：                                                                 。</a:t>
            </a:r>
            <a:endParaRPr lang="zh-CN" altLang="en-US" dirty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该值越大，说明某文档结构与某标准分类的相似程度越高，最大值为</a:t>
            </a:r>
            <a:r>
              <a:rPr lang="en-US" altLang="zh-CN" dirty="0"/>
              <a:t>1</a:t>
            </a:r>
            <a:r>
              <a:rPr lang="zh-CN" altLang="zh-CN" dirty="0"/>
              <a:t>；反之说明该结构的相似度越</a:t>
            </a:r>
            <a:r>
              <a:rPr lang="zh-CN" altLang="zh-CN" dirty="0" smtClean="0"/>
              <a:t>小。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SzPct val="100000"/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文档结构相似度的计算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 smtClean="0"/>
              <a:t>实验环境：</a:t>
            </a:r>
            <a:r>
              <a:rPr lang="zh-CN" altLang="zh-CN" dirty="0"/>
              <a:t>系统</a:t>
            </a:r>
            <a:r>
              <a:rPr lang="en-US" altLang="zh-CN" dirty="0"/>
              <a:t>:windows XP</a:t>
            </a:r>
            <a:r>
              <a:rPr lang="zh-CN" altLang="zh-CN" dirty="0"/>
              <a:t>，开发工具</a:t>
            </a:r>
            <a:r>
              <a:rPr lang="en-US" altLang="zh-CN" dirty="0"/>
              <a:t>:Visual Studio 2008</a:t>
            </a:r>
            <a:r>
              <a:rPr lang="zh-CN" altLang="zh-CN" dirty="0" smtClean="0"/>
              <a:t>，开发语言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 smtClean="0"/>
              <a:t>实验过程：</a:t>
            </a:r>
            <a:endParaRPr lang="zh-CN" altLang="en-US" dirty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en-US" altLang="zh-CN" dirty="0" smtClean="0"/>
              <a:t>1.</a:t>
            </a:r>
            <a:r>
              <a:rPr lang="zh-CN" altLang="zh-CN" dirty="0" smtClean="0"/>
              <a:t>定义</a:t>
            </a:r>
            <a:r>
              <a:rPr lang="zh-CN" altLang="zh-CN" dirty="0"/>
              <a:t>文档结构的标准格式</a:t>
            </a:r>
            <a:r>
              <a:rPr lang="zh-CN" altLang="zh-CN" dirty="0" smtClean="0"/>
              <a:t>、得到</a:t>
            </a:r>
            <a:r>
              <a:rPr lang="zh-CN" altLang="zh-CN" dirty="0"/>
              <a:t>标准结构</a:t>
            </a:r>
            <a:r>
              <a:rPr lang="zh-CN" altLang="zh-CN" dirty="0" smtClean="0"/>
              <a:t>向量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en-US" altLang="zh-CN" dirty="0" smtClean="0"/>
              <a:t>2.</a:t>
            </a:r>
            <a:r>
              <a:rPr lang="zh-CN" altLang="zh-CN" dirty="0" smtClean="0"/>
              <a:t>向</a:t>
            </a:r>
            <a:r>
              <a:rPr lang="zh-CN" altLang="zh-CN" dirty="0"/>
              <a:t>系统提交编辑好的硕士学位论文</a:t>
            </a:r>
            <a:r>
              <a:rPr lang="zh-CN" altLang="zh-CN" dirty="0" smtClean="0"/>
              <a:t>，得到</a:t>
            </a:r>
            <a:r>
              <a:rPr lang="zh-CN" altLang="zh-CN" dirty="0"/>
              <a:t>待查结构</a:t>
            </a:r>
            <a:r>
              <a:rPr lang="zh-CN" altLang="zh-CN" dirty="0" smtClean="0"/>
              <a:t>向量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en-US" altLang="zh-CN" dirty="0" smtClean="0"/>
              <a:t>3.</a:t>
            </a:r>
            <a:r>
              <a:rPr lang="zh-CN" altLang="zh-CN" dirty="0" smtClean="0"/>
              <a:t>计算</a:t>
            </a:r>
            <a:r>
              <a:rPr lang="zh-CN" altLang="zh-CN" dirty="0"/>
              <a:t>标准结构向量和待查结构向量的夹角并和夹角阈值进行</a:t>
            </a:r>
            <a:r>
              <a:rPr lang="zh-CN" altLang="zh-CN" dirty="0" smtClean="0"/>
              <a:t>比较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实验结果分析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252" y="1142152"/>
            <a:ext cx="11856148" cy="5715848"/>
          </a:xfrm>
        </p:spPr>
        <p:txBody>
          <a:bodyPr/>
          <a:lstStyle/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识别</a:t>
            </a:r>
            <a:r>
              <a:rPr lang="zh-CN" altLang="zh-CN" dirty="0" smtClean="0"/>
              <a:t>结果</a:t>
            </a:r>
            <a:r>
              <a:rPr lang="zh-CN" altLang="en-US" dirty="0" smtClean="0"/>
              <a:t>如下</a:t>
            </a:r>
            <a:r>
              <a:rPr lang="zh-CN" altLang="zh-CN" dirty="0" smtClean="0"/>
              <a:t>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zh-CN" dirty="0"/>
              <a:t>通过计算待检查文档结构和标准文档结构向量的夹角值，统计大于向量夹角阈值的文档数</a:t>
            </a:r>
            <a:r>
              <a:rPr lang="zh-CN" altLang="zh-CN" dirty="0" smtClean="0"/>
              <a:t>，计算</a:t>
            </a:r>
            <a:r>
              <a:rPr lang="zh-CN" altLang="zh-CN" dirty="0"/>
              <a:t>出识别率。</a:t>
            </a:r>
            <a:endParaRPr lang="zh-CN" altLang="en-US" dirty="0"/>
          </a:p>
          <a:p>
            <a:pPr marL="1384300" lvl="2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52" y="365126"/>
            <a:ext cx="12168447" cy="565900"/>
          </a:xfrm>
        </p:spPr>
        <p:txBody>
          <a:bodyPr/>
          <a:lstStyle/>
          <a:p>
            <a:r>
              <a:rPr lang="zh-CN" altLang="zh-CN" dirty="0"/>
              <a:t>实验结果分析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3371850"/>
            <a:ext cx="10158400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12f795d-632c-4cfc-a098-7a76cc767cf5"/>
  <p:tag name="COMMONDATA" val="eyJoZGlkIjoiZTNhMDQwYzAwYzY2NDY4MTI1ZDhjMTA0NzRiNDlmMDEifQ=="/>
</p:tagLst>
</file>

<file path=ppt/theme/theme1.xml><?xml version="1.0" encoding="utf-8"?>
<a:theme xmlns:a="http://schemas.openxmlformats.org/drawingml/2006/main" name="模板页面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0</TotalTime>
  <Words>801</Words>
  <Application>Microsoft Office PowerPoint</Application>
  <PresentationFormat>自定义</PresentationFormat>
  <Paragraphs>52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模板页面</vt:lpstr>
      <vt:lpstr>PowerPoint 演示文稿</vt:lpstr>
      <vt:lpstr>引言</vt:lpstr>
      <vt:lpstr>特征向量空间模型的构建</vt:lpstr>
      <vt:lpstr>特征项的量化</vt:lpstr>
      <vt:lpstr>特征项的量化</vt:lpstr>
      <vt:lpstr>特征项加权</vt:lpstr>
      <vt:lpstr>文档结构相似度的计算</vt:lpstr>
      <vt:lpstr>实验结果分析</vt:lpstr>
      <vt:lpstr>实验结果分析</vt:lpstr>
      <vt:lpstr>实验结果分析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q1</cp:lastModifiedBy>
  <cp:revision>23</cp:revision>
  <dcterms:created xsi:type="dcterms:W3CDTF">2022-05-31T01:25:00Z</dcterms:created>
  <dcterms:modified xsi:type="dcterms:W3CDTF">2022-07-02T04:29:08Z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BD32F43EA5EB4704AC1207F567B0D39D</vt:lpwstr>
  </property>
  <property fmtid="{D5CDD505-2E9C-101B-9397-08002B2CF9AE}" pid="3" name="KSOProductBuildVer">
    <vt:lpwstr>2052-11.1.0.11830</vt:lpwstr>
  </property>
</Properties>
</file>