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4" r:id="rId2"/>
    <p:sldId id="305" r:id="rId3"/>
    <p:sldId id="271" r:id="rId4"/>
    <p:sldId id="286" r:id="rId5"/>
    <p:sldId id="303" r:id="rId6"/>
    <p:sldId id="306" r:id="rId7"/>
    <p:sldId id="287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5C1"/>
    <a:srgbClr val="93658B"/>
    <a:srgbClr val="248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257A7-B91D-482A-9B3A-FDF6BA34B2A0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8F09D-01F7-4FDC-96A4-F155C3C38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D799F-8325-40F9-9A69-750BA2B0F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B9C23E-C57F-442C-BECA-B3752085C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F49D6-78DF-4DC8-98A8-AFC5B6C8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782-D8E0-4FE8-A6F4-474E96D35110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7A2093-9FF8-41B2-8A27-769F9360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0E656-9612-4A95-943E-4231FE1A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A79-FFD6-41AE-A426-0056A8C7A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3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39899-36BB-4BAA-B110-C4713E78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245D41-AB0B-4BFC-B17E-FF8D03ACE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C2F3A8-6180-433B-A138-56A58253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782-D8E0-4FE8-A6F4-474E96D35110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78EE9C-AD5D-400B-ABA5-24DC1F18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FF9C3-1693-4E43-B7D2-F631570E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A79-FFD6-41AE-A426-0056A8C7A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28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3F6C45-74B6-4789-9B26-7CA132233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C23AB3-4A8A-43FB-A7B1-52B13E33F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37C79-6E18-4580-9C0B-41AC44E9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782-D8E0-4FE8-A6F4-474E96D35110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1267BF-E6E1-46D5-808B-312DF4CB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8F7FCF-1C08-4F87-B279-10293461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A79-FFD6-41AE-A426-0056A8C7A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14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2EC14-D418-4E45-8CDF-46C537CF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B841E4-1325-4DD5-ABC3-D6D36209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B1D024-CB92-46B0-8207-39437062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782-D8E0-4FE8-A6F4-474E96D35110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4CEAAC-148B-43F4-8497-0CDA5C60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71BDAA-0F3D-4E95-A687-CC6D376A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A79-FFD6-41AE-A426-0056A8C7A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1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364AD-83AB-4A7A-A08E-1C9C503C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FBFE3C-2000-43D7-95E2-7912ECCEC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08D8E-906F-4DA2-B531-986C3B63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782-D8E0-4FE8-A6F4-474E96D35110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5B078E-0251-4CAC-A57E-F4D69893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0087A2-FF6E-4085-BF6D-6EF146E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A79-FFD6-41AE-A426-0056A8C7A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37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5EC8C2-7100-4D97-9595-9A2CFE70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8A5714-5A76-487B-A2B1-2EDE4491A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86FBA3-5775-4AC6-A53C-790A10FF5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3078CF-EADD-42B2-A7E1-BBC35B8E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782-D8E0-4FE8-A6F4-474E96D35110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778021-8953-406B-B6C7-BA18A673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3ACB8A-F52E-496B-BDC4-27771767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A79-FFD6-41AE-A426-0056A8C7A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72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AC207F-CEF2-4326-930A-A835321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6FDD1D-617D-4477-8599-004AC05F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3C55CB-5481-4639-96CF-475FF9496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E9E137-27B2-4A84-BEED-00F6B54CF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EF31AC-6E52-4009-BB2D-8E5B09905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B203C4-6CA1-4EE1-A722-DA398999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782-D8E0-4FE8-A6F4-474E96D35110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8AFFDE-62BE-4692-996A-FB0DFF81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8EDC423-D0F7-4F96-818D-BCCA2676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A79-FFD6-41AE-A426-0056A8C7A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10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1CA90-00E5-4AA7-B023-9B5FD949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C7716B-55C8-4864-ACEA-6CB261EC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782-D8E0-4FE8-A6F4-474E96D35110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F102FA-33A5-4109-8ABA-8E94480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F2EBAB-9796-4E58-B5DE-D4D7D29C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A79-FFD6-41AE-A426-0056A8C7A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24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81F456-22DC-49EF-9EEA-6384A3C0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782-D8E0-4FE8-A6F4-474E96D35110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1D6D0C-53F1-409E-A8D4-AFF96E6E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473CEF-36CD-4796-AC0E-89C7C53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A79-FFD6-41AE-A426-0056A8C7A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1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EF8CD-F851-4DF2-AC15-1A33682F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8BAA2-423A-4902-82C3-C6DDDC2DD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E11C94-223A-45DF-A389-AA6C0644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0ED724-3D39-4AF9-A0DC-24A36FD0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782-D8E0-4FE8-A6F4-474E96D35110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AE0F01-85E5-45CF-90D5-874DE47F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37E7AC-E84F-4C72-B68C-4B82963E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A79-FFD6-41AE-A426-0056A8C7A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9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214E9-05DD-4D93-8B35-ECCBAB3B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3E4041-51C7-484F-95DD-7A82ABE0C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72EC16-8D8E-4DCD-B43A-CABB15845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3113BD-EF9A-40C8-920A-6CC60D98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782-D8E0-4FE8-A6F4-474E96D35110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6A4898-A4BE-4D2D-B165-154E7F58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E7B968-7301-4370-B6C1-25F5A8DB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A79-FFD6-41AE-A426-0056A8C7A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35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12CB8C-6EC7-4C89-8456-838EDBEA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6710EF-139C-4A27-AE91-C4F5CBC8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CBF920-A205-4EAB-8804-2B9A4FBDC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0782-D8E0-4FE8-A6F4-474E96D35110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CB0FDF-8522-49DF-BB8C-11A3B56B5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775A7D-0D8F-4332-BFA8-056F571A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DA79-FFD6-41AE-A426-0056A8C7A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68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49AF63-B493-4E8F-92DE-FE8BE7ABF17E}"/>
              </a:ext>
            </a:extLst>
          </p:cNvPr>
          <p:cNvSpPr/>
          <p:nvPr/>
        </p:nvSpPr>
        <p:spPr>
          <a:xfrm>
            <a:off x="375139" y="191553"/>
            <a:ext cx="11547230" cy="70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見積作成システム構造１</a:t>
            </a:r>
            <a:endParaRPr kumimoji="1"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F559F0-C2B7-4C38-A721-FD8F2689BDF0}"/>
              </a:ext>
            </a:extLst>
          </p:cNvPr>
          <p:cNvSpPr/>
          <p:nvPr/>
        </p:nvSpPr>
        <p:spPr>
          <a:xfrm>
            <a:off x="375139" y="1229544"/>
            <a:ext cx="9525217" cy="5436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フローチャート: カード 5">
            <a:extLst>
              <a:ext uri="{FF2B5EF4-FFF2-40B4-BE49-F238E27FC236}">
                <a16:creationId xmlns:a16="http://schemas.microsoft.com/office/drawing/2014/main" id="{005BF3E8-F7FF-458B-88DE-133746E2E3F1}"/>
              </a:ext>
            </a:extLst>
          </p:cNvPr>
          <p:cNvSpPr/>
          <p:nvPr/>
        </p:nvSpPr>
        <p:spPr>
          <a:xfrm>
            <a:off x="1402117" y="2048933"/>
            <a:ext cx="1133475" cy="457200"/>
          </a:xfrm>
          <a:prstGeom prst="flowChartPunchedCard">
            <a:avLst/>
          </a:prstGeom>
          <a:solidFill>
            <a:sysClr val="window" lastClr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000" dirty="0">
                <a:solidFill>
                  <a:sysClr val="windowText" lastClr="000000"/>
                </a:solidFill>
              </a:rPr>
              <a:t>見積一覧画面</a:t>
            </a: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5B210570-2E2A-4E6A-93D1-F37823283D1A}"/>
              </a:ext>
            </a:extLst>
          </p:cNvPr>
          <p:cNvSpPr>
            <a:spLocks/>
          </p:cNvSpPr>
          <p:nvPr/>
        </p:nvSpPr>
        <p:spPr bwMode="auto">
          <a:xfrm>
            <a:off x="4281306" y="1540933"/>
            <a:ext cx="864000" cy="5715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ja-JP" altLang="en-US" sz="800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  <a:endParaRPr kumimoji="1" lang="ja-JP" altLang="en-US" sz="800" dirty="0">
              <a:solidFill>
                <a:schemeClr val="tx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69C7D14A-7910-49C8-A9B0-06AA8E387F46}"/>
              </a:ext>
            </a:extLst>
          </p:cNvPr>
          <p:cNvCxnSpPr>
            <a:cxnSpLocks/>
            <a:stCxn id="6" idx="1"/>
            <a:endCxn id="6" idx="0"/>
          </p:cNvCxnSpPr>
          <p:nvPr/>
        </p:nvCxnSpPr>
        <p:spPr>
          <a:xfrm rot="10800000" flipH="1">
            <a:off x="1402117" y="2048933"/>
            <a:ext cx="566738" cy="228600"/>
          </a:xfrm>
          <a:prstGeom prst="bentConnector4">
            <a:avLst>
              <a:gd name="adj1" fmla="val -40336"/>
              <a:gd name="adj2" fmla="val 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325B24F-8D44-4F44-88F5-10DA93C26AF3}"/>
              </a:ext>
            </a:extLst>
          </p:cNvPr>
          <p:cNvSpPr/>
          <p:nvPr/>
        </p:nvSpPr>
        <p:spPr>
          <a:xfrm>
            <a:off x="1219201" y="1588917"/>
            <a:ext cx="566739" cy="22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検索</a:t>
            </a:r>
          </a:p>
        </p:txBody>
      </p:sp>
      <p:sp>
        <p:nvSpPr>
          <p:cNvPr id="18" name="フローチャート: カード 17">
            <a:extLst>
              <a:ext uri="{FF2B5EF4-FFF2-40B4-BE49-F238E27FC236}">
                <a16:creationId xmlns:a16="http://schemas.microsoft.com/office/drawing/2014/main" id="{4A221F68-AF7A-4602-8887-1D6FDEA8AB4F}"/>
              </a:ext>
            </a:extLst>
          </p:cNvPr>
          <p:cNvSpPr/>
          <p:nvPr/>
        </p:nvSpPr>
        <p:spPr>
          <a:xfrm>
            <a:off x="1402115" y="4110483"/>
            <a:ext cx="1133475" cy="457200"/>
          </a:xfrm>
          <a:prstGeom prst="flowChartPunchedCard">
            <a:avLst/>
          </a:prstGeom>
          <a:solidFill>
            <a:sysClr val="window" lastClr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000" dirty="0">
                <a:solidFill>
                  <a:sysClr val="windowText" lastClr="000000"/>
                </a:solidFill>
              </a:rPr>
              <a:t>見積詳細画面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5DB67CB-239D-42D3-ACFC-247B627BC12B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flipH="1">
            <a:off x="1968853" y="2506133"/>
            <a:ext cx="2" cy="160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66C7E45-9F00-43F6-AAA7-BCC896BA4375}"/>
              </a:ext>
            </a:extLst>
          </p:cNvPr>
          <p:cNvSpPr/>
          <p:nvPr/>
        </p:nvSpPr>
        <p:spPr>
          <a:xfrm>
            <a:off x="1968853" y="2868322"/>
            <a:ext cx="566739" cy="22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詳細</a:t>
            </a:r>
            <a:endParaRPr kumimoji="1" lang="ja-JP" altLang="en-US" sz="1000" dirty="0"/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1BD0434E-6C37-4B89-845F-6495C29CDAC3}"/>
              </a:ext>
            </a:extLst>
          </p:cNvPr>
          <p:cNvSpPr>
            <a:spLocks/>
          </p:cNvSpPr>
          <p:nvPr/>
        </p:nvSpPr>
        <p:spPr bwMode="auto">
          <a:xfrm>
            <a:off x="4303884" y="2640369"/>
            <a:ext cx="864000" cy="5715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ja-JP" altLang="en-US" sz="800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見積明細</a:t>
            </a:r>
            <a:endParaRPr kumimoji="1" lang="ja-JP" altLang="en-US" sz="800" dirty="0">
              <a:solidFill>
                <a:schemeClr val="tx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6A16699E-9E71-480F-A6F4-B04B4154B1B5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flipH="1" flipV="1">
            <a:off x="1968855" y="2048933"/>
            <a:ext cx="566737" cy="228600"/>
          </a:xfrm>
          <a:prstGeom prst="bentConnector4">
            <a:avLst>
              <a:gd name="adj1" fmla="val -40336"/>
              <a:gd name="adj2" fmla="val 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50C9DA5-25BE-4E6E-9817-A8FBD119652C}"/>
              </a:ext>
            </a:extLst>
          </p:cNvPr>
          <p:cNvSpPr/>
          <p:nvPr/>
        </p:nvSpPr>
        <p:spPr>
          <a:xfrm>
            <a:off x="2218355" y="1578320"/>
            <a:ext cx="566739" cy="22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削除</a:t>
            </a:r>
            <a:endParaRPr kumimoji="1" lang="ja-JP" altLang="en-US" sz="1000" dirty="0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C82FC81-2BB2-404F-BDE3-265109F77255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2535592" y="1826683"/>
            <a:ext cx="1745714" cy="45085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フローチャート: 結合子 88">
            <a:extLst>
              <a:ext uri="{FF2B5EF4-FFF2-40B4-BE49-F238E27FC236}">
                <a16:creationId xmlns:a16="http://schemas.microsoft.com/office/drawing/2014/main" id="{A1A63508-4821-4CC0-8DAE-9F6C18CAF3F0}"/>
              </a:ext>
            </a:extLst>
          </p:cNvPr>
          <p:cNvSpPr/>
          <p:nvPr/>
        </p:nvSpPr>
        <p:spPr>
          <a:xfrm>
            <a:off x="1309513" y="1354667"/>
            <a:ext cx="372533" cy="234249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0" name="フローチャート: 結合子 89">
            <a:extLst>
              <a:ext uri="{FF2B5EF4-FFF2-40B4-BE49-F238E27FC236}">
                <a16:creationId xmlns:a16="http://schemas.microsoft.com/office/drawing/2014/main" id="{681DBA41-47F1-4782-9D45-0AE14BC5CA5B}"/>
              </a:ext>
            </a:extLst>
          </p:cNvPr>
          <p:cNvSpPr/>
          <p:nvPr/>
        </p:nvSpPr>
        <p:spPr>
          <a:xfrm>
            <a:off x="2252221" y="1318959"/>
            <a:ext cx="372533" cy="234249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1" name="フローチャート: 結合子 90">
            <a:extLst>
              <a:ext uri="{FF2B5EF4-FFF2-40B4-BE49-F238E27FC236}">
                <a16:creationId xmlns:a16="http://schemas.microsoft.com/office/drawing/2014/main" id="{23513FD0-701D-4789-B56C-902F7D1F3DF6}"/>
              </a:ext>
            </a:extLst>
          </p:cNvPr>
          <p:cNvSpPr/>
          <p:nvPr/>
        </p:nvSpPr>
        <p:spPr>
          <a:xfrm>
            <a:off x="2028321" y="2607647"/>
            <a:ext cx="372533" cy="234249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3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444A9220-73E9-4B8A-9E55-E6B2B30DB8DA}"/>
              </a:ext>
            </a:extLst>
          </p:cNvPr>
          <p:cNvSpPr/>
          <p:nvPr/>
        </p:nvSpPr>
        <p:spPr>
          <a:xfrm>
            <a:off x="6784622" y="1318959"/>
            <a:ext cx="3959796" cy="1288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０：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初期処理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・カスタム設定から見積対象年を取得し、年リストとして表示する。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・カスタム表示ラベルから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1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～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12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カンマ区切りの文字を取得し、処理して月リストとして表示する。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・初期時、現時点の年と月を表示する。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83340A7C-DAC3-4C8B-87C1-414540C7DD75}"/>
              </a:ext>
            </a:extLst>
          </p:cNvPr>
          <p:cNvSpPr/>
          <p:nvPr/>
        </p:nvSpPr>
        <p:spPr>
          <a:xfrm>
            <a:off x="6857774" y="2746199"/>
            <a:ext cx="3959796" cy="931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１：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検索処理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・入力している検索条件により見積を検索し、検索結果を一覧として表示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する。０件の場合、「検索結果は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0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件です」の提示メッセージを表示し、一覧は非表示にする。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5D8057CA-DD7A-4A90-8B00-5E7498FD6F1C}"/>
              </a:ext>
            </a:extLst>
          </p:cNvPr>
          <p:cNvSpPr/>
          <p:nvPr/>
        </p:nvSpPr>
        <p:spPr>
          <a:xfrm>
            <a:off x="6857774" y="3784229"/>
            <a:ext cx="3959796" cy="1029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２：削除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処理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・先に「削除しますか？」の警告ポップアップを出して、「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OK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」の場合、クリックされた行の見積と見積明細の削除を行って、削除する後、一覧をリフレッシュする。「キャンセル」の場合、何もせずに終了する。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496D7CB-7597-48FF-825C-354B1102AABA}"/>
              </a:ext>
            </a:extLst>
          </p:cNvPr>
          <p:cNvSpPr/>
          <p:nvPr/>
        </p:nvSpPr>
        <p:spPr>
          <a:xfrm>
            <a:off x="6857774" y="4919794"/>
            <a:ext cx="3959796" cy="1029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３：詳細への遷移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処理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クリックされた行の見積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Id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をパラメータとして見積詳細画面に遷移する。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41A9B3BB-1A1C-4DFF-BF05-8F4357772DCF}"/>
              </a:ext>
            </a:extLst>
          </p:cNvPr>
          <p:cNvCxnSpPr>
            <a:cxnSpLocks/>
            <a:stCxn id="6" idx="3"/>
            <a:endCxn id="23" idx="2"/>
          </p:cNvCxnSpPr>
          <p:nvPr/>
        </p:nvCxnSpPr>
        <p:spPr>
          <a:xfrm>
            <a:off x="2535592" y="2277533"/>
            <a:ext cx="1768292" cy="6485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8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49AF63-B493-4E8F-92DE-FE8BE7ABF17E}"/>
              </a:ext>
            </a:extLst>
          </p:cNvPr>
          <p:cNvSpPr/>
          <p:nvPr/>
        </p:nvSpPr>
        <p:spPr>
          <a:xfrm>
            <a:off x="375139" y="191553"/>
            <a:ext cx="11547230" cy="70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見積作成システム構造２</a:t>
            </a:r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D883EC-9CDE-48C0-98D6-E79B4473F57D}"/>
              </a:ext>
            </a:extLst>
          </p:cNvPr>
          <p:cNvSpPr/>
          <p:nvPr/>
        </p:nvSpPr>
        <p:spPr>
          <a:xfrm>
            <a:off x="375139" y="891823"/>
            <a:ext cx="3959796" cy="304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６：一覧へ戻る処理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469C123-8018-4FD4-8AE4-384C1717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9" y="1592093"/>
            <a:ext cx="884043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49AF63-B493-4E8F-92DE-FE8BE7ABF17E}"/>
              </a:ext>
            </a:extLst>
          </p:cNvPr>
          <p:cNvSpPr/>
          <p:nvPr/>
        </p:nvSpPr>
        <p:spPr>
          <a:xfrm>
            <a:off x="375139" y="191553"/>
            <a:ext cx="11547230" cy="70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見積作成システム構造２</a:t>
            </a:r>
            <a:endParaRPr kumimoji="1"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F559F0-C2B7-4C38-A721-FD8F2689BDF0}"/>
              </a:ext>
            </a:extLst>
          </p:cNvPr>
          <p:cNvSpPr/>
          <p:nvPr/>
        </p:nvSpPr>
        <p:spPr>
          <a:xfrm>
            <a:off x="375139" y="1229544"/>
            <a:ext cx="9525217" cy="5436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フローチャート: カード 5">
            <a:extLst>
              <a:ext uri="{FF2B5EF4-FFF2-40B4-BE49-F238E27FC236}">
                <a16:creationId xmlns:a16="http://schemas.microsoft.com/office/drawing/2014/main" id="{005BF3E8-F7FF-458B-88DE-133746E2E3F1}"/>
              </a:ext>
            </a:extLst>
          </p:cNvPr>
          <p:cNvSpPr/>
          <p:nvPr/>
        </p:nvSpPr>
        <p:spPr>
          <a:xfrm>
            <a:off x="1402117" y="2048933"/>
            <a:ext cx="1133475" cy="457200"/>
          </a:xfrm>
          <a:prstGeom prst="flowChartPunchedCard">
            <a:avLst/>
          </a:prstGeom>
          <a:solidFill>
            <a:sysClr val="window" lastClr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000" dirty="0">
                <a:solidFill>
                  <a:sysClr val="windowText" lastClr="000000"/>
                </a:solidFill>
              </a:rPr>
              <a:t>見積一覧画面</a:t>
            </a:r>
          </a:p>
        </p:txBody>
      </p:sp>
      <p:sp>
        <p:nvSpPr>
          <p:cNvPr id="18" name="フローチャート: カード 17">
            <a:extLst>
              <a:ext uri="{FF2B5EF4-FFF2-40B4-BE49-F238E27FC236}">
                <a16:creationId xmlns:a16="http://schemas.microsoft.com/office/drawing/2014/main" id="{4A221F68-AF7A-4602-8887-1D6FDEA8AB4F}"/>
              </a:ext>
            </a:extLst>
          </p:cNvPr>
          <p:cNvSpPr/>
          <p:nvPr/>
        </p:nvSpPr>
        <p:spPr>
          <a:xfrm>
            <a:off x="1402115" y="4110483"/>
            <a:ext cx="1133475" cy="457200"/>
          </a:xfrm>
          <a:prstGeom prst="flowChartPunchedCard">
            <a:avLst/>
          </a:prstGeom>
          <a:solidFill>
            <a:sysClr val="window" lastClr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000" dirty="0">
                <a:solidFill>
                  <a:sysClr val="windowText" lastClr="000000"/>
                </a:solidFill>
              </a:rPr>
              <a:t>見積詳細画面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5DB67CB-239D-42D3-ACFC-247B627BC12B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flipH="1">
            <a:off x="1968853" y="2506133"/>
            <a:ext cx="2" cy="160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柱 56">
            <a:extLst>
              <a:ext uri="{FF2B5EF4-FFF2-40B4-BE49-F238E27FC236}">
                <a16:creationId xmlns:a16="http://schemas.microsoft.com/office/drawing/2014/main" id="{CC2630D6-8018-4FF8-BCD4-3DB3E2BFD6C3}"/>
              </a:ext>
            </a:extLst>
          </p:cNvPr>
          <p:cNvSpPr>
            <a:spLocks/>
          </p:cNvSpPr>
          <p:nvPr/>
        </p:nvSpPr>
        <p:spPr bwMode="auto">
          <a:xfrm>
            <a:off x="4320088" y="3646132"/>
            <a:ext cx="864000" cy="5715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ja-JP" altLang="en-US" sz="800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  <a:endParaRPr kumimoji="1" lang="ja-JP" altLang="en-US" sz="800" dirty="0">
              <a:solidFill>
                <a:schemeClr val="tx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円柱 57">
            <a:extLst>
              <a:ext uri="{FF2B5EF4-FFF2-40B4-BE49-F238E27FC236}">
                <a16:creationId xmlns:a16="http://schemas.microsoft.com/office/drawing/2014/main" id="{21D01951-B8B2-4A78-9B04-FA23C43E231F}"/>
              </a:ext>
            </a:extLst>
          </p:cNvPr>
          <p:cNvSpPr>
            <a:spLocks/>
          </p:cNvSpPr>
          <p:nvPr/>
        </p:nvSpPr>
        <p:spPr bwMode="auto">
          <a:xfrm>
            <a:off x="4320088" y="4348294"/>
            <a:ext cx="864000" cy="5715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ja-JP" altLang="en-US" sz="800" dirty="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見積明細</a:t>
            </a:r>
            <a:endParaRPr kumimoji="1" lang="ja-JP" altLang="en-US" sz="800" dirty="0">
              <a:solidFill>
                <a:schemeClr val="tx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1A20F19-7EA4-44E9-B393-6991F38B8651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2551796" y="4342060"/>
            <a:ext cx="1768292" cy="29198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328B4C9-BD7D-4116-827B-AE717A26F023}"/>
              </a:ext>
            </a:extLst>
          </p:cNvPr>
          <p:cNvCxnSpPr>
            <a:cxnSpLocks/>
            <a:stCxn id="18" idx="3"/>
            <a:endCxn id="57" idx="2"/>
          </p:cNvCxnSpPr>
          <p:nvPr/>
        </p:nvCxnSpPr>
        <p:spPr>
          <a:xfrm flipV="1">
            <a:off x="2535590" y="3931882"/>
            <a:ext cx="1784498" cy="40720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2A7F915-5B21-4BE4-A7B8-ECB5F4671386}"/>
              </a:ext>
            </a:extLst>
          </p:cNvPr>
          <p:cNvSpPr/>
          <p:nvPr/>
        </p:nvSpPr>
        <p:spPr>
          <a:xfrm>
            <a:off x="1968852" y="3320285"/>
            <a:ext cx="566739" cy="22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/>
              <a:t>見積作成</a:t>
            </a:r>
            <a:endParaRPr kumimoji="1" lang="ja-JP" altLang="en-US" sz="800" dirty="0"/>
          </a:p>
        </p:txBody>
      </p:sp>
      <p:cxnSp>
        <p:nvCxnSpPr>
          <p:cNvPr id="81" name="コネクタ: カギ線 80">
            <a:extLst>
              <a:ext uri="{FF2B5EF4-FFF2-40B4-BE49-F238E27FC236}">
                <a16:creationId xmlns:a16="http://schemas.microsoft.com/office/drawing/2014/main" id="{1840A55C-A89A-4776-9DF3-F2C8ACDD4850}"/>
              </a:ext>
            </a:extLst>
          </p:cNvPr>
          <p:cNvCxnSpPr>
            <a:cxnSpLocks/>
            <a:stCxn id="18" idx="1"/>
            <a:endCxn id="6" idx="1"/>
          </p:cNvCxnSpPr>
          <p:nvPr/>
        </p:nvCxnSpPr>
        <p:spPr>
          <a:xfrm rot="10800000" flipH="1">
            <a:off x="1402115" y="2277533"/>
            <a:ext cx="2" cy="2061550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82105A4-9D21-4BDE-B7C5-833834D15AFE}"/>
              </a:ext>
            </a:extLst>
          </p:cNvPr>
          <p:cNvSpPr/>
          <p:nvPr/>
        </p:nvSpPr>
        <p:spPr>
          <a:xfrm>
            <a:off x="558881" y="3314699"/>
            <a:ext cx="566739" cy="22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一覧へ戻る</a:t>
            </a:r>
          </a:p>
        </p:txBody>
      </p: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6F488A33-3997-49C8-843D-B63DA9AD0C0A}"/>
              </a:ext>
            </a:extLst>
          </p:cNvPr>
          <p:cNvCxnSpPr>
            <a:cxnSpLocks/>
            <a:stCxn id="18" idx="3"/>
            <a:endCxn id="18" idx="0"/>
          </p:cNvCxnSpPr>
          <p:nvPr/>
        </p:nvCxnSpPr>
        <p:spPr>
          <a:xfrm flipH="1" flipV="1">
            <a:off x="1968853" y="4110483"/>
            <a:ext cx="566737" cy="228600"/>
          </a:xfrm>
          <a:prstGeom prst="bentConnector4">
            <a:avLst>
              <a:gd name="adj1" fmla="val -40336"/>
              <a:gd name="adj2" fmla="val 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54F13695-D670-4F2B-9367-B343AE117478}"/>
              </a:ext>
            </a:extLst>
          </p:cNvPr>
          <p:cNvSpPr/>
          <p:nvPr/>
        </p:nvSpPr>
        <p:spPr>
          <a:xfrm>
            <a:off x="2252221" y="3646246"/>
            <a:ext cx="566739" cy="22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保存</a:t>
            </a:r>
          </a:p>
        </p:txBody>
      </p:sp>
      <p:sp>
        <p:nvSpPr>
          <p:cNvPr id="92" name="フローチャート: 結合子 91">
            <a:extLst>
              <a:ext uri="{FF2B5EF4-FFF2-40B4-BE49-F238E27FC236}">
                <a16:creationId xmlns:a16="http://schemas.microsoft.com/office/drawing/2014/main" id="{F0C2C940-E38A-4EC3-8B06-5EDCA86EB094}"/>
              </a:ext>
            </a:extLst>
          </p:cNvPr>
          <p:cNvSpPr/>
          <p:nvPr/>
        </p:nvSpPr>
        <p:spPr>
          <a:xfrm>
            <a:off x="2096924" y="3114317"/>
            <a:ext cx="372533" cy="234249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3" name="フローチャート: 結合子 92">
            <a:extLst>
              <a:ext uri="{FF2B5EF4-FFF2-40B4-BE49-F238E27FC236}">
                <a16:creationId xmlns:a16="http://schemas.microsoft.com/office/drawing/2014/main" id="{5A7AED59-28B9-44A2-90D2-7E429E2BF33E}"/>
              </a:ext>
            </a:extLst>
          </p:cNvPr>
          <p:cNvSpPr/>
          <p:nvPr/>
        </p:nvSpPr>
        <p:spPr>
          <a:xfrm>
            <a:off x="2574671" y="3417646"/>
            <a:ext cx="372533" cy="234249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5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4" name="フローチャート: 結合子 93">
            <a:extLst>
              <a:ext uri="{FF2B5EF4-FFF2-40B4-BE49-F238E27FC236}">
                <a16:creationId xmlns:a16="http://schemas.microsoft.com/office/drawing/2014/main" id="{A9072C29-0EEF-4107-95FC-82FDCC5AD10E}"/>
              </a:ext>
            </a:extLst>
          </p:cNvPr>
          <p:cNvSpPr/>
          <p:nvPr/>
        </p:nvSpPr>
        <p:spPr>
          <a:xfrm>
            <a:off x="568770" y="3080030"/>
            <a:ext cx="372533" cy="234249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6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444A9220-73E9-4B8A-9E55-E6B2B30DB8DA}"/>
              </a:ext>
            </a:extLst>
          </p:cNvPr>
          <p:cNvSpPr/>
          <p:nvPr/>
        </p:nvSpPr>
        <p:spPr>
          <a:xfrm>
            <a:off x="6784622" y="1318959"/>
            <a:ext cx="3959796" cy="1288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４：見積作成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処理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・見積詳細入力画面に遷移する。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83340A7C-DAC3-4C8B-87C1-414540C7DD75}"/>
              </a:ext>
            </a:extLst>
          </p:cNvPr>
          <p:cNvSpPr/>
          <p:nvPr/>
        </p:nvSpPr>
        <p:spPr>
          <a:xfrm>
            <a:off x="6857774" y="2746199"/>
            <a:ext cx="3959796" cy="931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５：保存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処理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・入力した見積と見積詳細を保存する。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5D8057CA-DD7A-4A90-8B00-5E7498FD6F1C}"/>
              </a:ext>
            </a:extLst>
          </p:cNvPr>
          <p:cNvSpPr/>
          <p:nvPr/>
        </p:nvSpPr>
        <p:spPr>
          <a:xfrm>
            <a:off x="6857774" y="3784229"/>
            <a:ext cx="3959796" cy="1029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６：一覧へ戻る処理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・見積一覧に戻る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74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49AF63-B493-4E8F-92DE-FE8BE7ABF17E}"/>
              </a:ext>
            </a:extLst>
          </p:cNvPr>
          <p:cNvSpPr/>
          <p:nvPr/>
        </p:nvSpPr>
        <p:spPr>
          <a:xfrm>
            <a:off x="375139" y="191552"/>
            <a:ext cx="11547230" cy="70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見積作成システム構造１</a:t>
            </a:r>
            <a:endParaRPr kumimoji="1"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F559F0-C2B7-4C38-A721-FD8F2689BDF0}"/>
              </a:ext>
            </a:extLst>
          </p:cNvPr>
          <p:cNvSpPr/>
          <p:nvPr/>
        </p:nvSpPr>
        <p:spPr>
          <a:xfrm>
            <a:off x="375139" y="1229544"/>
            <a:ext cx="9525217" cy="5436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FFC448-BAEE-471D-BFE8-114DF5524CB6}"/>
              </a:ext>
            </a:extLst>
          </p:cNvPr>
          <p:cNvSpPr/>
          <p:nvPr/>
        </p:nvSpPr>
        <p:spPr>
          <a:xfrm>
            <a:off x="291354" y="996582"/>
            <a:ext cx="3314875" cy="355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０：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初期処理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1881143-C81B-439D-B778-31DCA7B9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13" y="2003612"/>
            <a:ext cx="10318734" cy="12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4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49AF63-B493-4E8F-92DE-FE8BE7ABF17E}"/>
              </a:ext>
            </a:extLst>
          </p:cNvPr>
          <p:cNvSpPr/>
          <p:nvPr/>
        </p:nvSpPr>
        <p:spPr>
          <a:xfrm>
            <a:off x="375139" y="191553"/>
            <a:ext cx="11547230" cy="70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見積作成システム構造１</a:t>
            </a:r>
            <a:endParaRPr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F559F0-C2B7-4C38-A721-FD8F2689BDF0}"/>
              </a:ext>
            </a:extLst>
          </p:cNvPr>
          <p:cNvSpPr/>
          <p:nvPr/>
        </p:nvSpPr>
        <p:spPr>
          <a:xfrm>
            <a:off x="375139" y="1229544"/>
            <a:ext cx="9525217" cy="5436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617857-EC06-44B3-A1F3-8E7D69ED163B}"/>
              </a:ext>
            </a:extLst>
          </p:cNvPr>
          <p:cNvSpPr/>
          <p:nvPr/>
        </p:nvSpPr>
        <p:spPr>
          <a:xfrm>
            <a:off x="311746" y="1062774"/>
            <a:ext cx="3959796" cy="304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１：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検索処理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66E704C-0645-4D2F-9A01-BF23C64DC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13" y="1704931"/>
            <a:ext cx="11326348" cy="346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8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49AF63-B493-4E8F-92DE-FE8BE7ABF17E}"/>
              </a:ext>
            </a:extLst>
          </p:cNvPr>
          <p:cNvSpPr/>
          <p:nvPr/>
        </p:nvSpPr>
        <p:spPr>
          <a:xfrm>
            <a:off x="375139" y="191553"/>
            <a:ext cx="11547230" cy="70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見積作成システム構造１</a:t>
            </a:r>
            <a:endParaRPr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F559F0-C2B7-4C38-A721-FD8F2689BDF0}"/>
              </a:ext>
            </a:extLst>
          </p:cNvPr>
          <p:cNvSpPr/>
          <p:nvPr/>
        </p:nvSpPr>
        <p:spPr>
          <a:xfrm>
            <a:off x="375139" y="1229544"/>
            <a:ext cx="9525217" cy="5436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BC324BC-583C-44B8-8CB1-2457949C6D54}"/>
              </a:ext>
            </a:extLst>
          </p:cNvPr>
          <p:cNvSpPr/>
          <p:nvPr/>
        </p:nvSpPr>
        <p:spPr>
          <a:xfrm>
            <a:off x="375139" y="891823"/>
            <a:ext cx="3959796" cy="304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１：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検索処理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B4378C2-10C8-4A89-BA24-054C7341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9" y="1772844"/>
            <a:ext cx="11021963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6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49AF63-B493-4E8F-92DE-FE8BE7ABF17E}"/>
              </a:ext>
            </a:extLst>
          </p:cNvPr>
          <p:cNvSpPr/>
          <p:nvPr/>
        </p:nvSpPr>
        <p:spPr>
          <a:xfrm>
            <a:off x="375139" y="191553"/>
            <a:ext cx="11547230" cy="70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見積作成システム構造１</a:t>
            </a:r>
            <a:endParaRPr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F559F0-C2B7-4C38-A721-FD8F2689BDF0}"/>
              </a:ext>
            </a:extLst>
          </p:cNvPr>
          <p:cNvSpPr/>
          <p:nvPr/>
        </p:nvSpPr>
        <p:spPr>
          <a:xfrm>
            <a:off x="375139" y="1229544"/>
            <a:ext cx="9525217" cy="5436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BC324BC-583C-44B8-8CB1-2457949C6D54}"/>
              </a:ext>
            </a:extLst>
          </p:cNvPr>
          <p:cNvSpPr/>
          <p:nvPr/>
        </p:nvSpPr>
        <p:spPr>
          <a:xfrm>
            <a:off x="375139" y="891823"/>
            <a:ext cx="3959796" cy="304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２：削除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処理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5112162-5653-4636-B6DF-9D5B2875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2" y="2173948"/>
            <a:ext cx="11195539" cy="300333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A23E411-447A-4839-A4B7-D42F5E693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47" y="1680715"/>
            <a:ext cx="4248743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0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49AF63-B493-4E8F-92DE-FE8BE7ABF17E}"/>
              </a:ext>
            </a:extLst>
          </p:cNvPr>
          <p:cNvSpPr/>
          <p:nvPr/>
        </p:nvSpPr>
        <p:spPr>
          <a:xfrm>
            <a:off x="375139" y="191553"/>
            <a:ext cx="11547230" cy="70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見積作成システム構造１</a:t>
            </a:r>
            <a:endParaRPr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F559F0-C2B7-4C38-A721-FD8F2689BDF0}"/>
              </a:ext>
            </a:extLst>
          </p:cNvPr>
          <p:cNvSpPr/>
          <p:nvPr/>
        </p:nvSpPr>
        <p:spPr>
          <a:xfrm>
            <a:off x="375139" y="1229544"/>
            <a:ext cx="9525217" cy="5436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D883EC-9CDE-48C0-98D6-E79B4473F57D}"/>
              </a:ext>
            </a:extLst>
          </p:cNvPr>
          <p:cNvSpPr/>
          <p:nvPr/>
        </p:nvSpPr>
        <p:spPr>
          <a:xfrm>
            <a:off x="375139" y="891823"/>
            <a:ext cx="3959796" cy="304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３：詳細への遷移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処理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00F2A0-1D23-405E-9D7C-937A8306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5" y="1514019"/>
            <a:ext cx="9392961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7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49AF63-B493-4E8F-92DE-FE8BE7ABF17E}"/>
              </a:ext>
            </a:extLst>
          </p:cNvPr>
          <p:cNvSpPr/>
          <p:nvPr/>
        </p:nvSpPr>
        <p:spPr>
          <a:xfrm>
            <a:off x="375139" y="191553"/>
            <a:ext cx="11547230" cy="70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見積作成システム構造２</a:t>
            </a:r>
            <a:endParaRPr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F559F0-C2B7-4C38-A721-FD8F2689BDF0}"/>
              </a:ext>
            </a:extLst>
          </p:cNvPr>
          <p:cNvSpPr/>
          <p:nvPr/>
        </p:nvSpPr>
        <p:spPr>
          <a:xfrm>
            <a:off x="375139" y="1229544"/>
            <a:ext cx="9525217" cy="5436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D883EC-9CDE-48C0-98D6-E79B4473F57D}"/>
              </a:ext>
            </a:extLst>
          </p:cNvPr>
          <p:cNvSpPr/>
          <p:nvPr/>
        </p:nvSpPr>
        <p:spPr>
          <a:xfrm>
            <a:off x="375139" y="891823"/>
            <a:ext cx="3959796" cy="304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４：見積作成処理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CFE111E-280C-4D03-AE14-5C1A2DD9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9" y="1523545"/>
            <a:ext cx="9697803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6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49AF63-B493-4E8F-92DE-FE8BE7ABF17E}"/>
              </a:ext>
            </a:extLst>
          </p:cNvPr>
          <p:cNvSpPr/>
          <p:nvPr/>
        </p:nvSpPr>
        <p:spPr>
          <a:xfrm>
            <a:off x="375139" y="191553"/>
            <a:ext cx="11547230" cy="70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見積作成システム構造２</a:t>
            </a:r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D883EC-9CDE-48C0-98D6-E79B4473F57D}"/>
              </a:ext>
            </a:extLst>
          </p:cNvPr>
          <p:cNvSpPr/>
          <p:nvPr/>
        </p:nvSpPr>
        <p:spPr>
          <a:xfrm>
            <a:off x="375139" y="891823"/>
            <a:ext cx="3959796" cy="304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５：保存処理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3D27913-F048-4891-B393-B5972A76E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15" y="1366161"/>
            <a:ext cx="5356282" cy="277592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B7DFA56-6C81-4484-AEB3-80DEF2C7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22" y="2887373"/>
            <a:ext cx="5249961" cy="33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0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356</Words>
  <Application>Microsoft Office PowerPoint</Application>
  <PresentationFormat>ワイド画面</PresentationFormat>
  <Paragraphs>54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sugo</dc:creator>
  <cp:lastModifiedBy>sugo</cp:lastModifiedBy>
  <cp:revision>115</cp:revision>
  <dcterms:created xsi:type="dcterms:W3CDTF">2019-08-27T01:08:03Z</dcterms:created>
  <dcterms:modified xsi:type="dcterms:W3CDTF">2020-03-05T05:56:34Z</dcterms:modified>
</cp:coreProperties>
</file>