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1D60-91E3-43AF-86B7-6917A6F2F371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9A3E-43F3-4DDA-AA87-729567153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49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1D60-91E3-43AF-86B7-6917A6F2F371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9A3E-43F3-4DDA-AA87-729567153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41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1D60-91E3-43AF-86B7-6917A6F2F371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9A3E-43F3-4DDA-AA87-729567153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9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1D60-91E3-43AF-86B7-6917A6F2F371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9A3E-43F3-4DDA-AA87-729567153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00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1D60-91E3-43AF-86B7-6917A6F2F371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9A3E-43F3-4DDA-AA87-729567153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37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1D60-91E3-43AF-86B7-6917A6F2F371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9A3E-43F3-4DDA-AA87-729567153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80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1D60-91E3-43AF-86B7-6917A6F2F371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9A3E-43F3-4DDA-AA87-729567153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35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1D60-91E3-43AF-86B7-6917A6F2F371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9A3E-43F3-4DDA-AA87-729567153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32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1D60-91E3-43AF-86B7-6917A6F2F371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9A3E-43F3-4DDA-AA87-729567153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43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1D60-91E3-43AF-86B7-6917A6F2F371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9A3E-43F3-4DDA-AA87-729567153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5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1D60-91E3-43AF-86B7-6917A6F2F371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9A3E-43F3-4DDA-AA87-729567153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08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41D60-91E3-43AF-86B7-6917A6F2F371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09A3E-43F3-4DDA-AA87-729567153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0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ая выноска 4"/>
          <p:cNvSpPr/>
          <p:nvPr/>
        </p:nvSpPr>
        <p:spPr>
          <a:xfrm>
            <a:off x="9008532" y="7112000"/>
            <a:ext cx="2916767" cy="612648"/>
          </a:xfrm>
          <a:prstGeom prst="wedgeRectCallout">
            <a:avLst>
              <a:gd name="adj1" fmla="val 3757"/>
              <a:gd name="adj2" fmla="val -33551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Background Image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3767" y="829734"/>
            <a:ext cx="2235200" cy="4233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events list</a:t>
            </a:r>
            <a:endParaRPr lang="ru-RU" dirty="0" smtClean="0">
              <a:solidFill>
                <a:srgbClr val="FF0000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64066" y="2252133"/>
            <a:ext cx="4072467" cy="24214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event description</a:t>
            </a:r>
            <a:endParaRPr lang="ru-RU" dirty="0" smtClean="0">
              <a:solidFill>
                <a:srgbClr val="FF0000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141134" y="829734"/>
            <a:ext cx="6426200" cy="4233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event name</a:t>
            </a:r>
            <a:endParaRPr lang="ru-RU" dirty="0" smtClean="0">
              <a:solidFill>
                <a:srgbClr val="FF0000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9567334" y="1730842"/>
            <a:ext cx="2237315" cy="4493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567334" y="2361904"/>
            <a:ext cx="2237315" cy="4493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pass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4" name="Прямоугольная выноска 13"/>
          <p:cNvSpPr/>
          <p:nvPr/>
        </p:nvSpPr>
        <p:spPr>
          <a:xfrm>
            <a:off x="9227607" y="-798322"/>
            <a:ext cx="2916767" cy="612648"/>
          </a:xfrm>
          <a:prstGeom prst="wedgeRectCallout">
            <a:avLst>
              <a:gd name="adj1" fmla="val 8401"/>
              <a:gd name="adj2" fmla="val 34718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authentification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5" name="Равнобедренный треугольник 14"/>
          <p:cNvSpPr/>
          <p:nvPr/>
        </p:nvSpPr>
        <p:spPr>
          <a:xfrm>
            <a:off x="2255091" y="964609"/>
            <a:ext cx="290415" cy="250358"/>
          </a:xfrm>
          <a:prstGeom prst="triangle">
            <a:avLst/>
          </a:prstGeom>
          <a:solidFill>
            <a:srgbClr val="FF0000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9872132" y="2975312"/>
            <a:ext cx="1765299" cy="102882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Вход сотрудника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406697" y="2505859"/>
            <a:ext cx="1895074" cy="778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подать обращение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406697" y="3458652"/>
            <a:ext cx="1895074" cy="7402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популярные обращения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000297" y="1543938"/>
            <a:ext cx="2707874" cy="41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vent status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03766" y="6031270"/>
            <a:ext cx="11133665" cy="5593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подвал: копирайт, контакты, дизайн и т. </a:t>
            </a:r>
            <a:r>
              <a:rPr lang="ru-RU" smtClean="0">
                <a:solidFill>
                  <a:srgbClr val="FF0000"/>
                </a:solidFill>
              </a:rPr>
              <a:t>Д.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03767" y="5460999"/>
            <a:ext cx="6426200" cy="4233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error log</a:t>
            </a:r>
            <a:endParaRPr lang="ru-RU" dirty="0" smtClean="0">
              <a:solidFill>
                <a:srgbClr val="FF0000"/>
              </a:solidFill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59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ая выноска 4"/>
          <p:cNvSpPr/>
          <p:nvPr/>
        </p:nvSpPr>
        <p:spPr>
          <a:xfrm>
            <a:off x="9008532" y="7112000"/>
            <a:ext cx="2916767" cy="612648"/>
          </a:xfrm>
          <a:prstGeom prst="wedgeRectCallout">
            <a:avLst>
              <a:gd name="adj1" fmla="val 16297"/>
              <a:gd name="adj2" fmla="val -20118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Background Image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03600" y="678484"/>
            <a:ext cx="6452762" cy="4233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event name</a:t>
            </a:r>
            <a:endParaRPr lang="ru-RU" dirty="0" smtClean="0">
              <a:solidFill>
                <a:srgbClr val="FF0000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309180" y="1418656"/>
            <a:ext cx="264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Подача обращения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21355"/>
            <a:ext cx="141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Фамилия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2451518"/>
            <a:ext cx="141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Имя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2915201"/>
            <a:ext cx="141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Отчество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3387584"/>
            <a:ext cx="141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Телефон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3852685"/>
            <a:ext cx="141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Email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4501" y="4309195"/>
            <a:ext cx="141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Возраст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4779857"/>
            <a:ext cx="141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rgbClr val="FF0000"/>
                </a:solidFill>
              </a:rPr>
              <a:t>Фед</a:t>
            </a:r>
            <a:r>
              <a:rPr lang="ru-RU" dirty="0" smtClean="0">
                <a:solidFill>
                  <a:srgbClr val="FF0000"/>
                </a:solidFill>
              </a:rPr>
              <a:t>. округ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862667" y="1999044"/>
            <a:ext cx="317076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First name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862667" y="2436685"/>
            <a:ext cx="317076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Second name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862667" y="2892985"/>
            <a:ext cx="317076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patronymic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862667" y="3363923"/>
            <a:ext cx="317076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telephone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862667" y="3836559"/>
            <a:ext cx="317076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email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862667" y="4294806"/>
            <a:ext cx="317076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age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862667" y="4757173"/>
            <a:ext cx="317076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Federal districts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Равнобедренный треугольник 23"/>
          <p:cNvSpPr/>
          <p:nvPr/>
        </p:nvSpPr>
        <p:spPr>
          <a:xfrm>
            <a:off x="4702032" y="4875331"/>
            <a:ext cx="290415" cy="250358"/>
          </a:xfrm>
          <a:prstGeom prst="triangle">
            <a:avLst/>
          </a:prstGeom>
          <a:solidFill>
            <a:srgbClr val="FF0000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0136059" y="4526592"/>
            <a:ext cx="1789240" cy="6332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загрузить видео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5704268" y="5847484"/>
            <a:ext cx="1851425" cy="6770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Подать обращение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8290327" y="2067209"/>
            <a:ext cx="3634972" cy="23594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Preview video content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284707" y="4526594"/>
            <a:ext cx="1789240" cy="6332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в</a:t>
            </a:r>
            <a:r>
              <a:rPr lang="ru-RU" sz="1400" dirty="0" smtClean="0">
                <a:solidFill>
                  <a:srgbClr val="FF0000"/>
                </a:solidFill>
              </a:rPr>
              <a:t>ыбрать видео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5113940" y="1999044"/>
            <a:ext cx="3108655" cy="31607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Message text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403599" y="5353877"/>
            <a:ext cx="667034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Message categories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200" y="5353877"/>
            <a:ext cx="21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Категория вопроса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" name="Равнобедренный треугольник 33"/>
          <p:cNvSpPr/>
          <p:nvPr/>
        </p:nvSpPr>
        <p:spPr>
          <a:xfrm>
            <a:off x="9567334" y="5453831"/>
            <a:ext cx="290415" cy="250358"/>
          </a:xfrm>
          <a:prstGeom prst="triangle">
            <a:avLst/>
          </a:prstGeom>
          <a:solidFill>
            <a:srgbClr val="FF0000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48640" y="5918532"/>
            <a:ext cx="4484794" cy="4233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error log</a:t>
            </a:r>
            <a:endParaRPr lang="ru-RU" dirty="0" smtClean="0">
              <a:solidFill>
                <a:srgbClr val="FF0000"/>
              </a:solidFill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02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82899" y="665839"/>
            <a:ext cx="6426200" cy="4233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event name</a:t>
            </a:r>
            <a:endParaRPr lang="ru-RU" dirty="0" smtClean="0">
              <a:solidFill>
                <a:srgbClr val="FF0000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75199" y="1319642"/>
            <a:ext cx="291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Популярные обращения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844778" y="1918685"/>
            <a:ext cx="317076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Popular group list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4675245" y="2037659"/>
            <a:ext cx="290415" cy="250358"/>
          </a:xfrm>
          <a:prstGeom prst="triangle">
            <a:avLst/>
          </a:prstGeom>
          <a:solidFill>
            <a:srgbClr val="FF0000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476083"/>
              </p:ext>
            </p:extLst>
          </p:nvPr>
        </p:nvGraphicFramePr>
        <p:xfrm>
          <a:off x="288772" y="2503680"/>
          <a:ext cx="653004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567">
                  <a:extLst>
                    <a:ext uri="{9D8B030D-6E8A-4147-A177-3AD203B41FA5}">
                      <a16:colId xmlns:a16="http://schemas.microsoft.com/office/drawing/2014/main" xmlns="" val="809368403"/>
                    </a:ext>
                  </a:extLst>
                </a:gridCol>
                <a:gridCol w="1981722">
                  <a:extLst>
                    <a:ext uri="{9D8B030D-6E8A-4147-A177-3AD203B41FA5}">
                      <a16:colId xmlns:a16="http://schemas.microsoft.com/office/drawing/2014/main" xmlns="" val="1189730579"/>
                    </a:ext>
                  </a:extLst>
                </a:gridCol>
                <a:gridCol w="2141282">
                  <a:extLst>
                    <a:ext uri="{9D8B030D-6E8A-4147-A177-3AD203B41FA5}">
                      <a16:colId xmlns:a16="http://schemas.microsoft.com/office/drawing/2014/main" xmlns="" val="1294792226"/>
                    </a:ext>
                  </a:extLst>
                </a:gridCol>
                <a:gridCol w="1136469">
                  <a:extLst>
                    <a:ext uri="{9D8B030D-6E8A-4147-A177-3AD203B41FA5}">
                      <a16:colId xmlns:a16="http://schemas.microsoft.com/office/drawing/2014/main" xmlns="" val="2661569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Популярная группа</a:t>
                      </a:r>
                      <a:endParaRPr lang="ru-RU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обращение</a:t>
                      </a:r>
                      <a:endParaRPr lang="ru-RU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Федеральный округ</a:t>
                      </a:r>
                      <a:endParaRPr lang="ru-RU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голосов</a:t>
                      </a:r>
                      <a:endParaRPr lang="ru-RU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8428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111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323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987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988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007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457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9482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110634"/>
                  </a:ext>
                </a:extLst>
              </a:tr>
            </a:tbl>
          </a:graphicData>
        </a:graphic>
      </p:graphicFrame>
      <p:sp>
        <p:nvSpPr>
          <p:cNvPr id="10" name="Стрелка вправо 9"/>
          <p:cNvSpPr/>
          <p:nvPr/>
        </p:nvSpPr>
        <p:spPr>
          <a:xfrm>
            <a:off x="4408583" y="61910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2107482" y="6191072"/>
            <a:ext cx="978408" cy="484632"/>
          </a:xfrm>
          <a:prstGeom prst="right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5453822" y="7309916"/>
            <a:ext cx="2404534" cy="612648"/>
          </a:xfrm>
          <a:prstGeom prst="wedgeRoundRectCallout">
            <a:avLst>
              <a:gd name="adj1" fmla="val -136000"/>
              <a:gd name="adj2" fmla="val -15498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Page navigation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Равнобедренный треугольник 12"/>
          <p:cNvSpPr/>
          <p:nvPr/>
        </p:nvSpPr>
        <p:spPr>
          <a:xfrm>
            <a:off x="1233790" y="2848602"/>
            <a:ext cx="290415" cy="250358"/>
          </a:xfrm>
          <a:prstGeom prst="triangle">
            <a:avLst/>
          </a:prstGeom>
          <a:solidFill>
            <a:schemeClr val="bg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/>
          <p:cNvSpPr/>
          <p:nvPr/>
        </p:nvSpPr>
        <p:spPr>
          <a:xfrm>
            <a:off x="6108425" y="2848602"/>
            <a:ext cx="290415" cy="250358"/>
          </a:xfrm>
          <a:prstGeom prst="triangle">
            <a:avLst/>
          </a:prstGeom>
          <a:solidFill>
            <a:schemeClr val="bg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>
            <a:off x="7012261" y="-870204"/>
            <a:ext cx="2404534" cy="612648"/>
          </a:xfrm>
          <a:prstGeom prst="wedgeRoundRectCallout">
            <a:avLst>
              <a:gd name="adj1" fmla="val -81399"/>
              <a:gd name="adj2" fmla="val 570212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sorting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6" name="Равнобедренный треугольник 15"/>
          <p:cNvSpPr/>
          <p:nvPr/>
        </p:nvSpPr>
        <p:spPr>
          <a:xfrm>
            <a:off x="5163407" y="2833096"/>
            <a:ext cx="290415" cy="250358"/>
          </a:xfrm>
          <a:prstGeom prst="triangle">
            <a:avLst/>
          </a:prstGeom>
          <a:solidFill>
            <a:schemeClr val="bg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823085" y="2503680"/>
            <a:ext cx="4132521" cy="3583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view video content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470812" y="6272573"/>
            <a:ext cx="4484794" cy="4233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error log</a:t>
            </a:r>
            <a:endParaRPr lang="ru-RU" dirty="0" smtClean="0">
              <a:solidFill>
                <a:srgbClr val="FF0000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994725" y="1610972"/>
            <a:ext cx="1789240" cy="6770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голосовать</a:t>
            </a:r>
            <a:endParaRPr lang="ru-R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82899" y="234765"/>
            <a:ext cx="6426200" cy="4233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event name</a:t>
            </a:r>
            <a:endParaRPr lang="ru-RU" dirty="0" smtClean="0">
              <a:solidFill>
                <a:srgbClr val="FF0000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40644" y="797128"/>
            <a:ext cx="331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 smtClean="0">
                <a:solidFill>
                  <a:schemeClr val="accent6">
                    <a:lumMod val="75000"/>
                  </a:schemeClr>
                </a:solidFill>
              </a:rPr>
              <a:t>Модерация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 обращений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13508" y="2766646"/>
            <a:ext cx="3095897" cy="31322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список </a:t>
            </a:r>
            <a:r>
              <a:rPr lang="ru-RU" dirty="0" smtClean="0">
                <a:solidFill>
                  <a:srgbClr val="FF0000"/>
                </a:solidFill>
              </a:rPr>
              <a:t>сообщений</a:t>
            </a:r>
            <a:r>
              <a:rPr lang="ru-RU" dirty="0">
                <a:solidFill>
                  <a:srgbClr val="FF0000"/>
                </a:solidFill>
              </a:rPr>
              <a:t>, назначенных для персонала (или таблице): сведения о пользователе, категории сообщение, федеральном округе, последний статус сообщение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13508" y="234765"/>
            <a:ext cx="2312126" cy="248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staff  full name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13508" y="548567"/>
            <a:ext cx="2312126" cy="248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staff type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245475" y="1267244"/>
            <a:ext cx="3634972" cy="24188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Preview video content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614083" y="1258508"/>
            <a:ext cx="4426714" cy="24275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Message text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614083" y="5815195"/>
            <a:ext cx="1789240" cy="6770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отклонить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501127" y="5815195"/>
            <a:ext cx="1789240" cy="6770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в</a:t>
            </a:r>
            <a:r>
              <a:rPr lang="ru-RU" sz="1400" dirty="0" smtClean="0">
                <a:solidFill>
                  <a:srgbClr val="FF0000"/>
                </a:solidFill>
              </a:rPr>
              <a:t> обработку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388171" y="5815194"/>
            <a:ext cx="1789240" cy="6770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завершено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0130956" y="4065685"/>
            <a:ext cx="1749491" cy="6509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В</a:t>
            </a:r>
            <a:r>
              <a:rPr lang="ru-RU" sz="1400" dirty="0" smtClean="0">
                <a:solidFill>
                  <a:srgbClr val="FF0000"/>
                </a:solidFill>
              </a:rPr>
              <a:t> 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ЭФИР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179870" y="5200908"/>
            <a:ext cx="5538355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Popular group list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Равнобедренный треугольник 17"/>
          <p:cNvSpPr/>
          <p:nvPr/>
        </p:nvSpPr>
        <p:spPr>
          <a:xfrm>
            <a:off x="9314990" y="5258967"/>
            <a:ext cx="290415" cy="250358"/>
          </a:xfrm>
          <a:prstGeom prst="triangle">
            <a:avLst/>
          </a:prstGeom>
          <a:solidFill>
            <a:srgbClr val="FF0000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9275215" y="5816172"/>
            <a:ext cx="1789240" cy="6770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в</a:t>
            </a:r>
            <a:r>
              <a:rPr lang="ru-RU" sz="1400" dirty="0" smtClean="0">
                <a:solidFill>
                  <a:srgbClr val="FF0000"/>
                </a:solidFill>
              </a:rPr>
              <a:t> группу популярных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614083" y="5200908"/>
            <a:ext cx="481587" cy="4080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+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638469" y="3881799"/>
            <a:ext cx="6079755" cy="10715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User info: full name, telephone, email, age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13508" y="6073643"/>
            <a:ext cx="3095897" cy="4233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error log</a:t>
            </a:r>
            <a:endParaRPr lang="ru-RU" dirty="0" smtClean="0">
              <a:solidFill>
                <a:srgbClr val="FF0000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2" name="Стрелка вправо 1"/>
          <p:cNvSpPr/>
          <p:nvPr/>
        </p:nvSpPr>
        <p:spPr>
          <a:xfrm>
            <a:off x="10575251" y="204115"/>
            <a:ext cx="978408" cy="4846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выход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13507" y="927277"/>
            <a:ext cx="309589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Message categories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Равнобедренный треугольник 23"/>
          <p:cNvSpPr/>
          <p:nvPr/>
        </p:nvSpPr>
        <p:spPr>
          <a:xfrm>
            <a:off x="3012115" y="1006098"/>
            <a:ext cx="290415" cy="250358"/>
          </a:xfrm>
          <a:prstGeom prst="triangle">
            <a:avLst/>
          </a:prstGeom>
          <a:solidFill>
            <a:srgbClr val="FF0000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13507" y="1360519"/>
            <a:ext cx="309589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Federal district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Равнобедренный треугольник 25"/>
          <p:cNvSpPr/>
          <p:nvPr/>
        </p:nvSpPr>
        <p:spPr>
          <a:xfrm>
            <a:off x="3012115" y="1439340"/>
            <a:ext cx="290415" cy="250358"/>
          </a:xfrm>
          <a:prstGeom prst="triangle">
            <a:avLst/>
          </a:prstGeom>
          <a:solidFill>
            <a:srgbClr val="FF0000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313507" y="1819980"/>
            <a:ext cx="309589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Last message status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Равнобедренный треугольник 27"/>
          <p:cNvSpPr/>
          <p:nvPr/>
        </p:nvSpPr>
        <p:spPr>
          <a:xfrm>
            <a:off x="3012115" y="1898801"/>
            <a:ext cx="290415" cy="250358"/>
          </a:xfrm>
          <a:prstGeom prst="triangle">
            <a:avLst/>
          </a:prstGeom>
          <a:solidFill>
            <a:srgbClr val="FF0000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13507" y="2263057"/>
            <a:ext cx="309589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processed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Равнобедренный треугольник 30"/>
          <p:cNvSpPr/>
          <p:nvPr/>
        </p:nvSpPr>
        <p:spPr>
          <a:xfrm>
            <a:off x="3020460" y="2351494"/>
            <a:ext cx="290415" cy="250358"/>
          </a:xfrm>
          <a:prstGeom prst="triangle">
            <a:avLst/>
          </a:prstGeom>
          <a:solidFill>
            <a:srgbClr val="FF0000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7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440644" y="797128"/>
            <a:ext cx="331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эфирные обращения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882899" y="234765"/>
            <a:ext cx="6426200" cy="4233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event name</a:t>
            </a:r>
            <a:endParaRPr lang="ru-RU" dirty="0" smtClean="0">
              <a:solidFill>
                <a:srgbClr val="FF0000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13507" y="1946366"/>
            <a:ext cx="11560629" cy="29522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Список </a:t>
            </a:r>
            <a:r>
              <a:rPr lang="ru-RU" dirty="0">
                <a:solidFill>
                  <a:srgbClr val="FF0000"/>
                </a:solidFill>
              </a:rPr>
              <a:t>Сообщений, назначенных для президента (или таблице): информация пользователя, текст сообщения, популярные группы, типа </a:t>
            </a:r>
            <a:r>
              <a:rPr lang="ru-RU" dirty="0" err="1">
                <a:solidFill>
                  <a:srgbClr val="FF0000"/>
                </a:solidFill>
              </a:rPr>
              <a:t>datetime</a:t>
            </a:r>
            <a:r>
              <a:rPr lang="ru-RU" dirty="0">
                <a:solidFill>
                  <a:srgbClr val="FF0000"/>
                </a:solidFill>
              </a:rPr>
              <a:t> федеральному округу, Категория сообщения Тип сообщения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199201" y="5494937"/>
            <a:ext cx="1789240" cy="6770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пометить как отвечен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3508" y="234765"/>
            <a:ext cx="2312126" cy="248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staff  full name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13508" y="548567"/>
            <a:ext cx="2312126" cy="248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staff type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118739" y="1388635"/>
            <a:ext cx="317076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Popular group list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Равнобедренный треугольник 15"/>
          <p:cNvSpPr/>
          <p:nvPr/>
        </p:nvSpPr>
        <p:spPr>
          <a:xfrm>
            <a:off x="3949206" y="1484143"/>
            <a:ext cx="290415" cy="250358"/>
          </a:xfrm>
          <a:prstGeom prst="triangle">
            <a:avLst/>
          </a:prstGeom>
          <a:solidFill>
            <a:srgbClr val="FF0000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421227" y="1385603"/>
            <a:ext cx="317076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Message categories list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Равнобедренный треугольник 17"/>
          <p:cNvSpPr/>
          <p:nvPr/>
        </p:nvSpPr>
        <p:spPr>
          <a:xfrm>
            <a:off x="7251694" y="1492560"/>
            <a:ext cx="290415" cy="250358"/>
          </a:xfrm>
          <a:prstGeom prst="triangle">
            <a:avLst/>
          </a:prstGeom>
          <a:solidFill>
            <a:srgbClr val="FF0000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723715" y="1386649"/>
            <a:ext cx="317076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Federal districts list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Равнобедренный треугольник 19"/>
          <p:cNvSpPr/>
          <p:nvPr/>
        </p:nvSpPr>
        <p:spPr>
          <a:xfrm>
            <a:off x="10425669" y="1484143"/>
            <a:ext cx="290415" cy="250358"/>
          </a:xfrm>
          <a:prstGeom prst="triangle">
            <a:avLst/>
          </a:prstGeom>
          <a:solidFill>
            <a:srgbClr val="FF0000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57204" y="5732857"/>
            <a:ext cx="4484794" cy="4233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error log</a:t>
            </a:r>
            <a:endParaRPr lang="ru-RU" dirty="0" smtClean="0">
              <a:solidFill>
                <a:srgbClr val="FF0000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24" name="Стрелка вправо 23"/>
          <p:cNvSpPr/>
          <p:nvPr/>
        </p:nvSpPr>
        <p:spPr>
          <a:xfrm>
            <a:off x="10575251" y="204115"/>
            <a:ext cx="978408" cy="4846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выход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447422" y="4973042"/>
            <a:ext cx="4426714" cy="17208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Message text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821225" y="5048301"/>
            <a:ext cx="1426067" cy="5218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догрузить</a:t>
            </a:r>
            <a:endParaRPr lang="ru-R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9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939142" y="234765"/>
            <a:ext cx="6452762" cy="4233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event name</a:t>
            </a:r>
            <a:endParaRPr lang="ru-RU" dirty="0" smtClean="0">
              <a:solidFill>
                <a:srgbClr val="FF0000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410769" y="777072"/>
            <a:ext cx="3509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прием обращений-звонок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" y="1280894"/>
            <a:ext cx="141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Фамилия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500" y="1745669"/>
            <a:ext cx="141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Имя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" y="2185145"/>
            <a:ext cx="141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Отчество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2683804"/>
            <a:ext cx="141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Телефон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500" y="3109647"/>
            <a:ext cx="141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Возраст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500" y="3560358"/>
            <a:ext cx="141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rgbClr val="FF0000"/>
                </a:solidFill>
              </a:rPr>
              <a:t>Фед</a:t>
            </a:r>
            <a:r>
              <a:rPr lang="ru-RU" dirty="0" smtClean="0">
                <a:solidFill>
                  <a:srgbClr val="FF0000"/>
                </a:solidFill>
              </a:rPr>
              <a:t>. округ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595965" y="1267524"/>
            <a:ext cx="317076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First name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595965" y="1720370"/>
            <a:ext cx="317076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Second name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595965" y="2162996"/>
            <a:ext cx="317076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patronymic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595965" y="2620039"/>
            <a:ext cx="317076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telephone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595965" y="3084551"/>
            <a:ext cx="317076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age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595965" y="3545555"/>
            <a:ext cx="317076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Federal districts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Равнобедренный треугольник 23"/>
          <p:cNvSpPr/>
          <p:nvPr/>
        </p:nvSpPr>
        <p:spPr>
          <a:xfrm>
            <a:off x="4371364" y="3631685"/>
            <a:ext cx="290415" cy="250358"/>
          </a:xfrm>
          <a:prstGeom prst="triangle">
            <a:avLst/>
          </a:prstGeom>
          <a:solidFill>
            <a:srgbClr val="FF0000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5170286" y="4994821"/>
            <a:ext cx="1851425" cy="6770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принять обращение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847240" y="1267525"/>
            <a:ext cx="4762249" cy="26860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Message text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2939142" y="4039686"/>
            <a:ext cx="667034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Message categories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Равнобедренный треугольник 33"/>
          <p:cNvSpPr/>
          <p:nvPr/>
        </p:nvSpPr>
        <p:spPr>
          <a:xfrm>
            <a:off x="9266531" y="4158973"/>
            <a:ext cx="290415" cy="250358"/>
          </a:xfrm>
          <a:prstGeom prst="triangle">
            <a:avLst/>
          </a:prstGeom>
          <a:solidFill>
            <a:srgbClr val="FF0000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313508" y="234765"/>
            <a:ext cx="2312126" cy="248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staff  full name</a:t>
            </a:r>
            <a:endParaRPr lang="ru-RU" dirty="0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13508" y="548567"/>
            <a:ext cx="2312126" cy="248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staff type</a:t>
            </a:r>
            <a:endParaRPr lang="ru-RU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2939142" y="4500690"/>
            <a:ext cx="6670347" cy="408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Popular group list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9246696" y="4579511"/>
            <a:ext cx="290415" cy="250358"/>
          </a:xfrm>
          <a:prstGeom prst="triangle">
            <a:avLst/>
          </a:prstGeom>
          <a:solidFill>
            <a:srgbClr val="FF0000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281938" y="5121676"/>
            <a:ext cx="4484794" cy="4233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error log</a:t>
            </a:r>
            <a:endParaRPr lang="ru-RU" dirty="0" smtClean="0">
              <a:solidFill>
                <a:srgbClr val="FF0000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27" name="Стрелка вправо 26"/>
          <p:cNvSpPr/>
          <p:nvPr/>
        </p:nvSpPr>
        <p:spPr>
          <a:xfrm>
            <a:off x="10575251" y="204115"/>
            <a:ext cx="978408" cy="4846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выход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755429" y="4987512"/>
            <a:ext cx="1851425" cy="6770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Указать как популярное</a:t>
            </a:r>
            <a:endParaRPr lang="ru-R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4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939142" y="234765"/>
            <a:ext cx="6452762" cy="4233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event name</a:t>
            </a:r>
            <a:endParaRPr lang="ru-RU" dirty="0" smtClean="0">
              <a:solidFill>
                <a:srgbClr val="FF0000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67235" y="1139904"/>
            <a:ext cx="645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Управление текущим или предстоящим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мероприятием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13508" y="234765"/>
            <a:ext cx="2312126" cy="248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staff  full name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13508" y="548567"/>
            <a:ext cx="2312126" cy="248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staff type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13508" y="2181717"/>
            <a:ext cx="11416938" cy="23249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Список </a:t>
            </a:r>
            <a:r>
              <a:rPr lang="ru-RU" dirty="0">
                <a:solidFill>
                  <a:srgbClr val="FF0000"/>
                </a:solidFill>
              </a:rPr>
              <a:t>сотрудников о предстоящих или фактических событий: персонал, информация, Тип персонала, состояние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13508" y="6265070"/>
            <a:ext cx="4554523" cy="4233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error log</a:t>
            </a:r>
            <a:endParaRPr lang="ru-RU" dirty="0" smtClean="0">
              <a:solidFill>
                <a:srgbClr val="FF0000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9391904" y="1154781"/>
            <a:ext cx="2383872" cy="41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vent status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84654" y="4543096"/>
            <a:ext cx="5724259" cy="16619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Подробная форма для добавления, удаления, обновления персонала для мероприятия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6" name="Стрелка вправо 15"/>
          <p:cNvSpPr/>
          <p:nvPr/>
        </p:nvSpPr>
        <p:spPr>
          <a:xfrm>
            <a:off x="10575251" y="204115"/>
            <a:ext cx="978408" cy="4846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выход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295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309</Words>
  <Application>Microsoft Office PowerPoint</Application>
  <PresentationFormat>Широкоэкранный</PresentationFormat>
  <Paragraphs>154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x64</dc:creator>
  <cp:lastModifiedBy>Competitor</cp:lastModifiedBy>
  <cp:revision>69</cp:revision>
  <dcterms:created xsi:type="dcterms:W3CDTF">2016-01-12T12:00:09Z</dcterms:created>
  <dcterms:modified xsi:type="dcterms:W3CDTF">2017-08-18T11:41:14Z</dcterms:modified>
</cp:coreProperties>
</file>