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63" r:id="rId3"/>
    <p:sldId id="257" r:id="rId4"/>
    <p:sldId id="264" r:id="rId5"/>
    <p:sldId id="271" r:id="rId6"/>
    <p:sldId id="270" r:id="rId7"/>
    <p:sldId id="274" r:id="rId8"/>
    <p:sldId id="275" r:id="rId9"/>
    <p:sldId id="260" r:id="rId10"/>
    <p:sldId id="272" r:id="rId11"/>
    <p:sldId id="273" r:id="rId12"/>
    <p:sldId id="261" r:id="rId13"/>
    <p:sldId id="258" r:id="rId14"/>
    <p:sldId id="266" r:id="rId15"/>
    <p:sldId id="267" r:id="rId16"/>
    <p:sldId id="269" r:id="rId17"/>
    <p:sldId id="26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24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0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7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4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6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2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9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1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ZtInClXe1Q" TargetMode="External"/><Relationship Id="rId4" Type="http://schemas.openxmlformats.org/officeDocument/2006/relationships/hyperlink" Target="http://imgs.xkcd.com/comics/encryptic.png" TargetMode="External"/><Relationship Id="rId5" Type="http://schemas.openxmlformats.org/officeDocument/2006/relationships/hyperlink" Target="https://imgs.xkcd.com/comics/exploits_of_a_mom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stechnica.com/tech-policy/2013/11/lulzsec-member-sentenced-to-10-years-for-hacking-intel-firm-stratfo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raylight.cuboniks.work/db-project/farrag-upload-clon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1733"/>
            <a:ext cx="9144000" cy="9530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Security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2709"/>
            <a:ext cx="9144000" cy="1655762"/>
          </a:xfrm>
        </p:spPr>
        <p:txBody>
          <a:bodyPr/>
          <a:lstStyle/>
          <a:p>
            <a:r>
              <a:rPr lang="en-US" dirty="0" smtClean="0"/>
              <a:t>By Lucca Fraser, Damien Robichaud, Taylore Kane and Francis Bosse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568461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Sanitize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904" y="2489876"/>
            <a:ext cx="10105151" cy="31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637"/>
            <a:ext cx="12192000" cy="67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Honorable Mentions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“In </a:t>
            </a:r>
            <a:r>
              <a:rPr lang="en-US" dirty="0"/>
              <a:t>2011, Hammond used an SQL injection to gain access to </a:t>
            </a:r>
            <a:r>
              <a:rPr lang="en-US" dirty="0" err="1"/>
              <a:t>Stratfor’s</a:t>
            </a:r>
            <a:r>
              <a:rPr lang="en-US" dirty="0"/>
              <a:t> database, where he found troves of data including credit card numbers stored in plaintext and five million e-mail messages, which were eventually posted to WikiLeaks in 2012. Hammond charged a total of $700,000 in donations to nonprofit groups using the stolen credit card information.” </a:t>
            </a:r>
            <a:endParaRPr lang="en-US" dirty="0" smtClean="0"/>
          </a:p>
          <a:p>
            <a:pPr algn="r"/>
            <a:r>
              <a:rPr lang="en-US" dirty="0" smtClean="0"/>
              <a:t>-- (http</a:t>
            </a:r>
            <a:r>
              <a:rPr lang="en-US" dirty="0"/>
              <a:t>://</a:t>
            </a:r>
            <a:r>
              <a:rPr lang="en-US" dirty="0" err="1"/>
              <a:t>arstechnica.com</a:t>
            </a:r>
            <a:r>
              <a:rPr lang="en-US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Password storage is another place where database security is required.</a:t>
            </a:r>
          </a:p>
          <a:p>
            <a:endParaRPr lang="en-US" dirty="0"/>
          </a:p>
          <a:p>
            <a:r>
              <a:rPr lang="en-US" dirty="0" smtClean="0"/>
              <a:t>It becomes important to protect the user data correctly.</a:t>
            </a:r>
          </a:p>
          <a:p>
            <a:endParaRPr lang="en-US" dirty="0"/>
          </a:p>
          <a:p>
            <a:r>
              <a:rPr lang="en-US" dirty="0" smtClean="0"/>
              <a:t>By storing passwords insecurely, your users become vulnerable.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Passwords as Plain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Anyone with access to the database can read it.</a:t>
            </a:r>
          </a:p>
          <a:p>
            <a:endParaRPr lang="en-US" dirty="0"/>
          </a:p>
          <a:p>
            <a:r>
              <a:rPr lang="en-US" dirty="0" smtClean="0"/>
              <a:t>If there is a security hole, an attacker can easily get the data.</a:t>
            </a:r>
          </a:p>
        </p:txBody>
      </p:sp>
    </p:spTree>
    <p:extLst>
      <p:ext uri="{BB962C8B-B14F-4D97-AF65-F5344CB8AC3E}">
        <p14:creationId xmlns:p14="http://schemas.microsoft.com/office/powerpoint/2010/main" val="2937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the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Anyone with access to the encryption key can access it.</a:t>
            </a:r>
          </a:p>
          <a:p>
            <a:endParaRPr lang="en-US" dirty="0"/>
          </a:p>
          <a:p>
            <a:r>
              <a:rPr lang="en-US" dirty="0" smtClean="0"/>
              <a:t>Repeated (popular) passwords can be identified easily.</a:t>
            </a:r>
          </a:p>
        </p:txBody>
      </p:sp>
    </p:spTree>
    <p:extLst>
      <p:ext uri="{BB962C8B-B14F-4D97-AF65-F5344CB8AC3E}">
        <p14:creationId xmlns:p14="http://schemas.microsoft.com/office/powerpoint/2010/main" val="11505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Salting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This method is currently recommended.</a:t>
            </a:r>
          </a:p>
          <a:p>
            <a:endParaRPr lang="en-US" dirty="0"/>
          </a:p>
          <a:p>
            <a:r>
              <a:rPr lang="en-US" dirty="0" smtClean="0"/>
              <a:t>It uses a Salt (a very long random string) and hashes the concatenation of the salt and the password.</a:t>
            </a:r>
          </a:p>
          <a:p>
            <a:endParaRPr lang="en-US" dirty="0"/>
          </a:p>
          <a:p>
            <a:r>
              <a:rPr lang="en-US" dirty="0" smtClean="0"/>
              <a:t>No repetition of popular passwords.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30" y="0"/>
            <a:ext cx="5995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hlinkClick r:id="rId2"/>
              </a:rPr>
              <a:t>http://arstechnica.com/tech-policy/2013/11/lulzsec-member-sentenced-to-10-years-for-hacking-intel-firm-stratfor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www.youtube.com/watch?v=8ZtInClXe1Q</a:t>
            </a:r>
            <a:endParaRPr lang="en-US" dirty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imgs.xkcd.com/comics/encryptic.png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imgs.xkcd.com/comics/exploits_of_a_mom.png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SQL Injection</a:t>
            </a:r>
          </a:p>
          <a:p>
            <a:endParaRPr lang="en-US" dirty="0"/>
          </a:p>
          <a:p>
            <a:r>
              <a:rPr lang="en-US" dirty="0" smtClean="0"/>
              <a:t>Password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Injection is the process of bypassing the input program protocol and inputting commands directly to the database.</a:t>
            </a:r>
          </a:p>
          <a:p>
            <a:endParaRPr lang="en-US" dirty="0"/>
          </a:p>
          <a:p>
            <a:r>
              <a:rPr lang="en-US" dirty="0" smtClean="0"/>
              <a:t>When Websites don</a:t>
            </a:r>
            <a:r>
              <a:rPr lang="fr-FR" dirty="0" smtClean="0"/>
              <a:t>’</a:t>
            </a:r>
            <a:r>
              <a:rPr lang="en-US" dirty="0" smtClean="0"/>
              <a:t>t properly secure their entry methods, the tables become vulnerable to injection.</a:t>
            </a:r>
          </a:p>
          <a:p>
            <a:endParaRPr lang="en-US" dirty="0"/>
          </a:p>
          <a:p>
            <a:r>
              <a:rPr lang="en-US" dirty="0" smtClean="0"/>
              <a:t>Making sure the user input is secure is called Sanitization.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 smtClean="0"/>
              <a:t>Exfiltration </a:t>
            </a:r>
            <a:r>
              <a:rPr lang="en-US" b="1" dirty="0" smtClean="0"/>
              <a:t>Based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* FROM users WHERE name = ‘</a:t>
            </a:r>
            <a:r>
              <a:rPr lang="en-US" dirty="0" smtClean="0">
                <a:solidFill>
                  <a:srgbClr val="C0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OR ‘1’ = ‘1’;</a:t>
            </a:r>
          </a:p>
          <a:p>
            <a:endParaRPr lang="en-US" dirty="0" smtClean="0"/>
          </a:p>
          <a:p>
            <a:r>
              <a:rPr lang="en-US" b="1" dirty="0" smtClean="0"/>
              <a:t>Data Falsification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[Some SQL Statement]</a:t>
            </a:r>
            <a:r>
              <a:rPr lang="en-US" dirty="0" smtClean="0">
                <a:solidFill>
                  <a:srgbClr val="C00000"/>
                </a:solidFill>
              </a:rPr>
              <a:t>’, ‘’); UPDATE submissions SET grade=99; --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b="1" dirty="0" smtClean="0"/>
              <a:t>Destructive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</a:rPr>
              <a:t>[Some SQL Statement]</a:t>
            </a:r>
            <a:r>
              <a:rPr lang="en-US" dirty="0" smtClean="0">
                <a:solidFill>
                  <a:srgbClr val="C00000"/>
                </a:solidFill>
              </a:rPr>
              <a:t>’ </a:t>
            </a:r>
            <a:r>
              <a:rPr lang="en-US" dirty="0" smtClean="0">
                <a:solidFill>
                  <a:srgbClr val="C00000"/>
                </a:solidFill>
              </a:rPr>
              <a:t>); </a:t>
            </a:r>
            <a:r>
              <a:rPr lang="en-US" dirty="0" smtClean="0">
                <a:solidFill>
                  <a:srgbClr val="C00000"/>
                </a:solidFill>
              </a:rPr>
              <a:t>DROP TABLE table_name; --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37360"/>
            <a:ext cx="12192000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37360"/>
            <a:ext cx="12192000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37359"/>
            <a:ext cx="12192000" cy="4334933"/>
          </a:xfrm>
        </p:spPr>
      </p:pic>
    </p:spTree>
    <p:extLst>
      <p:ext uri="{BB962C8B-B14F-4D97-AF65-F5344CB8AC3E}">
        <p14:creationId xmlns:p14="http://schemas.microsoft.com/office/powerpoint/2010/main" val="17959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37359"/>
            <a:ext cx="12192000" cy="4334933"/>
          </a:xfrm>
        </p:spPr>
      </p:pic>
    </p:spTree>
    <p:extLst>
      <p:ext uri="{BB962C8B-B14F-4D97-AF65-F5344CB8AC3E}">
        <p14:creationId xmlns:p14="http://schemas.microsoft.com/office/powerpoint/2010/main" val="8273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straylight.cuboniks.work/db-project/farrag-upload-clone.html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36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341</Words>
  <Application>Microsoft Macintosh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Database Security</vt:lpstr>
      <vt:lpstr>Table Of Contents</vt:lpstr>
      <vt:lpstr>SQL Injection</vt:lpstr>
      <vt:lpstr>Examples of Injection</vt:lpstr>
      <vt:lpstr>Example</vt:lpstr>
      <vt:lpstr>Example</vt:lpstr>
      <vt:lpstr>Example</vt:lpstr>
      <vt:lpstr>Example</vt:lpstr>
      <vt:lpstr>SQL Injection Demonstration</vt:lpstr>
      <vt:lpstr>How To Sanitize</vt:lpstr>
      <vt:lpstr>PowerPoint Presentation</vt:lpstr>
      <vt:lpstr>SQL Injection Honorable Mentions</vt:lpstr>
      <vt:lpstr>Storing Passwords</vt:lpstr>
      <vt:lpstr>Storing Passwords as Plain Text</vt:lpstr>
      <vt:lpstr>Encrypting the Passwords</vt:lpstr>
      <vt:lpstr>Salting and Hashing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2016-03-19T21:23:41Z</dcterms:created>
  <dcterms:modified xsi:type="dcterms:W3CDTF">2016-03-20T15:54:58Z</dcterms:modified>
</cp:coreProperties>
</file>