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notesMaster" Target="notesMasters/notesMaster1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slide" Target="slides/slide19.xml"/><Relationship Id="rId38" Type="http://schemas.openxmlformats.org/officeDocument/2006/relationships/slide" Target="slides/slide20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Trebuchet MS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dt" idx="4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ftr" idx="5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sldNum" idx="5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D61975B-D7F1-45B9-93C4-6B6C2A208841}" type="slidenum"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7524DFD-4221-4E81-9770-EF3BED21E222}" type="slidenum">
              <a:rPr b="0" lang="en-NZ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7EB6B6-948C-43ED-9169-5672F8F28D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2C64568-F3D5-4084-99A2-DA3A3ACC21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33A9E76-8AF6-4036-9437-9B5AD13D50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545CE965-4E3E-4A0D-BF9B-835E95ADA6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0F3A2928-A30C-4369-B253-FFBDFDA490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210840EE-31AC-48B7-AF45-9425D7357E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CD16FF4D-C101-460A-9AFE-7B48B0C402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D1E61D1E-44E1-4D07-A9CE-3B92D0399B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CBB423-D5E5-4B77-A370-9CBB580940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7D879B-CD07-4390-BA41-8B3F223D4C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B1FA0BB-82B1-481B-915C-D1466974FA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FC2A2D3-8508-458D-ADF7-A9897B4D48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5E6BD22-11A9-4F9C-A31A-0BC085A5B4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89C0415-831F-4D0F-A265-9D865FE8AA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61DF94F-C59B-47F3-BFD5-09CD4FDEC0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CF9CF2B-21A1-4423-9FD6-2911FA873A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cxnSp>
          <p:nvCxnSpPr>
            <p:cNvPr id="12" name="Straight Connector 31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3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DC4F70-6CB5-417C-BFF4-73D89189F304}" type="slidenum">
              <a:rPr b="0" lang="en-NZ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67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68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69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1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28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ftr" idx="29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sldNum" idx="30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F829D9-AC84-417F-B574-12E716345F13}" type="slidenum">
              <a:rPr b="0" lang="en-NZ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83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84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8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7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1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dt" idx="31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ftr" idx="32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sldNum" idx="33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1F0F04A-04E0-4CD0-B572-96B55264FA1F}" type="slidenum">
              <a:rPr b="0" lang="en-NZ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03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04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0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7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75720" y="2161080"/>
            <a:ext cx="418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75720" y="2737080"/>
            <a:ext cx="4185360" cy="33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5088240" y="2161080"/>
            <a:ext cx="418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5088240" y="2737080"/>
            <a:ext cx="4185360" cy="33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dt" idx="34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ftr" idx="35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8"/>
          <p:cNvSpPr>
            <a:spLocks noGrp="1"/>
          </p:cNvSpPr>
          <p:nvPr>
            <p:ph type="sldNum" idx="36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E530E7D-D6C4-45A1-936F-1C0A07BA050F}" type="slidenum">
              <a:rPr b="0" lang="en-NZ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22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23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2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dt" idx="37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ftr" idx="38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sldNum" idx="39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E513F80-3226-48CB-A1F2-C27DB1C0AFE0}" type="slidenum">
              <a:rPr b="0" lang="en-NZ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38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39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40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7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8" name="PlaceHolder 1"/>
          <p:cNvSpPr>
            <a:spLocks noGrp="1"/>
          </p:cNvSpPr>
          <p:nvPr>
            <p:ph type="dt" idx="40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ftr" idx="41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42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5727A1A-80D2-4B35-A460-5A392ABDD393}" type="slidenum">
              <a:rPr b="0" lang="en-NZ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52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53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5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0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1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77160" y="1498680"/>
            <a:ext cx="3854160" cy="127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760640" y="514800"/>
            <a:ext cx="4513320" cy="552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77160" y="2777040"/>
            <a:ext cx="3854160" cy="258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dt" idx="43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ftr" idx="44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sldNum" idx="45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7891234-44AB-4DD6-9272-A3193CB18DE6}" type="slidenum">
              <a:rPr b="0" lang="en-NZ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69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70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71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2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3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6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7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8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77160" y="4800600"/>
            <a:ext cx="85964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2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77160" y="609480"/>
            <a:ext cx="8596440" cy="384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rebuchet MS"/>
              </a:rPr>
              <a:t>Click icon to add picture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77160" y="5367240"/>
            <a:ext cx="8596440" cy="67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dt" idx="46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ftr" idx="47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sldNum" idx="48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ECDBAD-B27C-4C44-AFEA-38CCAD355CF8}" type="slidenum">
              <a:rPr b="0" lang="en-NZ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30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31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32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340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4470480"/>
            <a:ext cx="8596440" cy="157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4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5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6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CCA65C-94DC-457F-BC81-5F9F9CABFE37}" type="slidenum">
              <a:rPr b="0" lang="en-NZ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46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47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4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722412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Click to edit Master text styles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77160" y="4470480"/>
            <a:ext cx="8596440" cy="157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7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8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9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1078B00-C9EC-4785-92CF-2C4B745BFE9A}" type="slidenum">
              <a:rPr b="0" lang="en-NZ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TextBox 19"/>
          <p:cNvSpPr/>
          <p:nvPr/>
        </p:nvSpPr>
        <p:spPr>
          <a:xfrm>
            <a:off x="541800" y="7902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b="0" lang="en-AU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21"/>
          <p:cNvSpPr/>
          <p:nvPr/>
        </p:nvSpPr>
        <p:spPr>
          <a:xfrm>
            <a:off x="8893080" y="288648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b="0" lang="en-AU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65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66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67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7160" y="1932120"/>
            <a:ext cx="8596440" cy="259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10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ftr" idx="11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 idx="12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CC4B5B-B5C6-43B5-BC35-D0B5C37E1F93}" type="slidenum">
              <a:rPr b="0" lang="en-NZ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81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82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8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4013280"/>
            <a:ext cx="8596440" cy="5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13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14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15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FFE43E-D573-4211-828F-3F5CF668C6CB}" type="slidenum">
              <a:rPr b="0" lang="en-NZ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TextBox 23"/>
          <p:cNvSpPr/>
          <p:nvPr/>
        </p:nvSpPr>
        <p:spPr>
          <a:xfrm>
            <a:off x="541800" y="7902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b="0" lang="en-AU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24"/>
          <p:cNvSpPr/>
          <p:nvPr/>
        </p:nvSpPr>
        <p:spPr>
          <a:xfrm>
            <a:off x="8893080" y="288648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b="0" lang="en-AU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00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01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02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858780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77160" y="4013280"/>
            <a:ext cx="8596440" cy="5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dt" idx="16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ftr" idx="17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sldNum" idx="18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68738E-67C0-46E3-813D-8F2750A5EB7A}" type="slidenum">
              <a:rPr b="0" lang="en-NZ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17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18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19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9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 idx="20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 idx="21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C53677-2C34-4A9C-BC52-3569406657AB}" type="slidenum">
              <a:rPr b="0" lang="en-NZ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33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34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3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967520" y="609480"/>
            <a:ext cx="1304280" cy="52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77160" y="609480"/>
            <a:ext cx="7059960" cy="52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22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ftr" idx="23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sldNum" idx="24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954C781-B187-4F82-BB67-DCB35499C51C}" type="slidenum">
              <a:rPr b="0" lang="en-NZ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49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50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51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dt" idx="25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ftr" idx="26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 idx="27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31D5803-6FFB-44B9-8CDE-D4BB677CA72D}" type="slidenum">
              <a:rPr b="0" lang="en-NZ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w3schools.com/jsref/obj_history.asp" TargetMode="External"/><Relationship Id="rId2" Type="http://schemas.openxmlformats.org/officeDocument/2006/relationships/hyperlink" Target="http://www.w3schools.com/js/js_window_location.asp" TargetMode="External"/><Relationship Id="rId3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www.w3schools.com/jsref/dom_obj_event.asp" TargetMode="External"/><Relationship Id="rId2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w3schools.com/jsref/obj_window.asp" TargetMode="External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381760" y="2404440"/>
            <a:ext cx="8703360" cy="16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NZ" sz="5400" spc="-1" strike="noStrike">
                <a:solidFill>
                  <a:schemeClr val="accent1"/>
                </a:solidFill>
                <a:latin typeface="Trebuchet MS"/>
              </a:rPr>
              <a:t>JavaScript Basic</a:t>
            </a:r>
            <a:endParaRPr b="0" lang="en-US" sz="5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36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Week 3 Session2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A4B5825-E662-4BE7-9D66-61C59AF65E81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</a:rPr>
              <a:t>History and Location Objects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77160" y="1431720"/>
            <a:ext cx="8999640" cy="513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History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Location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1600" spc="-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0" lang="en-NZ" sz="1600" spc="-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0" lang="en-NZ" sz="1600" spc="-1" strike="noStrike">
                <a:solidFill>
                  <a:schemeClr val="dk1"/>
                </a:solidFill>
                <a:latin typeface="Trebuchet MS"/>
              </a:rPr>
              <a:t>More on: </a:t>
            </a:r>
            <a:r>
              <a:rPr b="0" lang="en-NZ" sz="1600" spc="-1" strike="noStrike" u="sng">
                <a:solidFill>
                  <a:schemeClr val="dk1"/>
                </a:solidFill>
                <a:uFillTx/>
                <a:latin typeface="Trebuchet MS"/>
                <a:hlinkClick r:id="rId1"/>
              </a:rPr>
              <a:t>http://www.w3schools.com/jsref/obj_history.asp 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1600" spc="-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0" lang="en-NZ" sz="1600" spc="-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0" lang="en-NZ" sz="1600" spc="-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0" lang="en-NZ" sz="1600" spc="-1" strike="noStrike">
                <a:solidFill>
                  <a:schemeClr val="dk1"/>
                </a:solidFill>
                <a:latin typeface="Trebuchet MS"/>
              </a:rPr>
              <a:t>      </a:t>
            </a:r>
            <a:r>
              <a:rPr b="0" lang="en-NZ" sz="1600" spc="-1" strike="noStrike" u="sng">
                <a:solidFill>
                  <a:schemeClr val="dk1"/>
                </a:solidFill>
                <a:uFillTx/>
                <a:latin typeface="Trebuchet MS"/>
                <a:hlinkClick r:id="rId2"/>
              </a:rPr>
              <a:t>http://www.w3schools.com/js/js_window_location.asp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graphicFrame>
        <p:nvGraphicFramePr>
          <p:cNvPr id="312" name="Table 5"/>
          <p:cNvGraphicFramePr/>
          <p:nvPr/>
        </p:nvGraphicFramePr>
        <p:xfrm>
          <a:off x="1113480" y="1835280"/>
          <a:ext cx="8127720" cy="2140560"/>
        </p:xfrm>
        <a:graphic>
          <a:graphicData uri="http://schemas.openxmlformats.org/drawingml/2006/table">
            <a:tbl>
              <a:tblPr/>
              <a:tblGrid>
                <a:gridCol w="2286000"/>
                <a:gridCol w="5841720"/>
              </a:tblGrid>
              <a:tr h="12924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NZ" sz="2000" spc="-1" strike="noStrike">
                          <a:solidFill>
                            <a:schemeClr val="lt1"/>
                          </a:solidFill>
                          <a:latin typeface="Trebuchet MS"/>
                        </a:rPr>
                        <a:t>Property/method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NZ" sz="2000" spc="-1" strike="noStrike">
                          <a:solidFill>
                            <a:schemeClr val="lt1"/>
                          </a:solidFill>
                          <a:latin typeface="Trebuchet MS"/>
                        </a:rPr>
                        <a:t>Description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length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Return the number of elements in the history list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back()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loads the previous URL in the history list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forward()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loads the next URL in the history list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Table 7"/>
          <p:cNvGraphicFramePr/>
          <p:nvPr/>
        </p:nvGraphicFramePr>
        <p:xfrm>
          <a:off x="1113480" y="3925800"/>
          <a:ext cx="8127720" cy="2140560"/>
        </p:xfrm>
        <a:graphic>
          <a:graphicData uri="http://schemas.openxmlformats.org/drawingml/2006/table">
            <a:tbl>
              <a:tblPr/>
              <a:tblGrid>
                <a:gridCol w="2286000"/>
                <a:gridCol w="5841720"/>
              </a:tblGrid>
              <a:tr h="12924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NZ" sz="2000" spc="-1" strike="noStrike">
                          <a:solidFill>
                            <a:schemeClr val="lt1"/>
                          </a:solidFill>
                          <a:latin typeface="Trebuchet MS"/>
                        </a:rPr>
                        <a:t>Property/method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NZ" sz="2000" spc="-1" strike="noStrike">
                          <a:solidFill>
                            <a:schemeClr val="lt1"/>
                          </a:solidFill>
                          <a:latin typeface="Trebuchet MS"/>
                        </a:rPr>
                        <a:t>Description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href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sets or returns the entire URL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replace(url)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replaces the current document with a new one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reload()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reloads the current document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7C1DDBDE-A4A7-4834-B4BA-5410490062F6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</a:rPr>
              <a:t>User-Defined Objects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77160" y="1930320"/>
            <a:ext cx="99615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There are several ways to define objects in JavaScript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Using a “Object()” Constructor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Using an Object Literal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Using a “Constructor” function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6A2CC0F4-53EA-435D-BEE1-AD9432B59149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20560" y="380880"/>
            <a:ext cx="930888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</a:rPr>
              <a:t>User-Defined Objects –-Object() Constructor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520560" y="1701720"/>
            <a:ext cx="11670840" cy="626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We can also create a user-defined object with the Object() constructor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var member = new Object(); 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member.name = “Donald Duck”;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member.email = “dd@gmail.com”;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member.isRegistered = true;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we can define methods, first just defining a separate function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function showMe() {alert(“I’m here!”);} // at this stage, not yet a method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and then assigning the function as a property of an object 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member.present = showMe; // now assigned as a method of member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member.present = function() {alert(“I’m here!”);} // alternative approach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All done, we now can call </a:t>
            </a:r>
            <a:r>
              <a:rPr b="0" lang="en-NZ" sz="2400" spc="-1" strike="noStrike">
                <a:solidFill>
                  <a:srgbClr val="7030a0"/>
                </a:solidFill>
                <a:latin typeface="Trebuchet MS"/>
              </a:rPr>
              <a:t>member.present();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4E875839-1ECF-4D0E-9E03-BBEF86DBBB61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</a:rPr>
              <a:t>User-Defined Objects -- Object Literal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77160" y="1930320"/>
            <a:ext cx="99615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We can also create a new object by using an object literal, which can even include the code for a method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var member =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{ name: “Donald Duck”,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email: “dd@gmail.com”,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isRegistered: true,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present: function () {alert(“I’m here!”);}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};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F0983280-E7CE-4C66-BECA-C86DC1FB9B86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70768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</a:rPr>
              <a:t>User-Defined Objects -- “Constructor” function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677160" y="1930320"/>
            <a:ext cx="9961560" cy="429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The standard way to create an "object type" is to use an object constructor function 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function person(first, last, age, eye) {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this.firstName = first;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this.lastName = last;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this.age = age;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this.eyeColor = eye;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this.sayPersonName = function(){alert("My name is "+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this.firstName );}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}</a:t>
            </a:r>
            <a:br>
              <a:rPr sz="2200"/>
            </a:b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var myFather = new person("John", "Doe", 50, "blue");</a:t>
            </a:r>
            <a:br>
              <a:rPr sz="2200"/>
            </a:b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var myMother = new person("Sally", "Rally", 48, "green");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57AA62F9-3A94-4604-8322-7D95B1EF2763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</a:rPr>
              <a:t>JavaScript and Event Models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77160" y="1930320"/>
            <a:ext cx="884052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Events are necessary to create interaction between JavaScript and HTML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Events occur when either a user (eg clicks a button) or the browser does something (eg loads a page)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We can bind an event to an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event handler 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The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handler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is the function that is called automatically when the event occurs.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F2863CC1-0A11-478E-9A02-70686B97AF26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</a:rPr>
              <a:t>JavaScript Events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677160" y="1930320"/>
            <a:ext cx="99615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onblur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An element loses focus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onchange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The user changes the content of a field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onclick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Mouse clicks an object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onload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A page or an image is finished loading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onmouseover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The mouse is moved over an element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onsubmit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The submit button is clicked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200" spc="-1" strike="noStrike">
                <a:solidFill>
                  <a:schemeClr val="dk1"/>
                </a:solidFill>
                <a:latin typeface="Trebuchet MS"/>
              </a:rPr>
              <a:t>More on </a:t>
            </a:r>
            <a:r>
              <a:rPr b="0" lang="en-NZ" sz="22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  <a:hlinkClick r:id="rId1"/>
              </a:rPr>
              <a:t>http://www.w3schools.com/jsref/dom_obj_event.asp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6DE1A975-2E21-489A-8FC7-4DBD825D95E5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</a:rPr>
              <a:t>Event Registration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677160" y="1930320"/>
            <a:ext cx="99615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Inline event registration </a:t>
            </a: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by using HTML attributes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            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&lt;a href=“goThere.html” </a:t>
            </a:r>
            <a:r>
              <a:rPr b="0" lang="en-NZ" sz="2200" spc="-1" strike="noStrike">
                <a:solidFill>
                  <a:srgbClr val="7030a0"/>
                </a:solidFill>
                <a:latin typeface="Trebuchet MS"/>
              </a:rPr>
              <a:t>onclick=“startNow()”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&gt;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Traditional event registration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var myElement = document.getElementById(‘1stpara’);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myElement</a:t>
            </a:r>
            <a:r>
              <a:rPr b="0" lang="en-NZ" sz="2200" spc="-1" strike="noStrike">
                <a:solidFill>
                  <a:srgbClr val="7030a0"/>
                </a:solidFill>
                <a:latin typeface="Trebuchet MS"/>
              </a:rPr>
              <a:t>.onclick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 = </a:t>
            </a:r>
            <a:r>
              <a:rPr b="0" lang="en-NZ" sz="2200" spc="-1" strike="noStrike">
                <a:solidFill>
                  <a:srgbClr val="7030a0"/>
                </a:solidFill>
                <a:latin typeface="Trebuchet MS"/>
              </a:rPr>
              <a:t>startNow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1" i="1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1" i="1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1" i="1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to remove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myElement.</a:t>
            </a:r>
            <a:r>
              <a:rPr b="0" lang="en-NZ" sz="2200" spc="-1" strike="noStrike">
                <a:solidFill>
                  <a:srgbClr val="7030a0"/>
                </a:solidFill>
                <a:latin typeface="Trebuchet MS"/>
              </a:rPr>
              <a:t>onclick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 = </a:t>
            </a:r>
            <a:r>
              <a:rPr b="0" lang="en-NZ" sz="2200" spc="-1" strike="noStrike">
                <a:solidFill>
                  <a:srgbClr val="7030a0"/>
                </a:solidFill>
                <a:latin typeface="Trebuchet MS"/>
              </a:rPr>
              <a:t>null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AD4804D6-79C8-49CD-AE88-1A63D83E64BE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</a:rPr>
              <a:t>Event Registration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677160" y="1930320"/>
            <a:ext cx="99615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IE event registration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myElement.</a:t>
            </a:r>
            <a:r>
              <a:rPr b="0" lang="en-NZ" sz="2200" spc="-1" strike="noStrike">
                <a:solidFill>
                  <a:srgbClr val="7030a0"/>
                </a:solidFill>
                <a:latin typeface="Trebuchet MS"/>
              </a:rPr>
              <a:t>attachEvent(‘onclick’, startNow);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1" i="1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to remove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myElement.</a:t>
            </a:r>
            <a:r>
              <a:rPr b="0" lang="en-NZ" sz="2200" spc="-1" strike="noStrike">
                <a:solidFill>
                  <a:srgbClr val="7030a0"/>
                </a:solidFill>
                <a:latin typeface="Trebuchet MS"/>
              </a:rPr>
              <a:t>detachEvent(‘onclick’, startNow);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1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W3C DOM event registration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var myElement = document.getElementById(‘1stpara’);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myElement.</a:t>
            </a:r>
            <a:r>
              <a:rPr b="0" lang="en-NZ" sz="2200" spc="-1" strike="noStrike">
                <a:solidFill>
                  <a:srgbClr val="7030a0"/>
                </a:solidFill>
                <a:latin typeface="Trebuchet MS"/>
              </a:rPr>
              <a:t>addEventListener(‘click’, startNow, false);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1" i="1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1" i="1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1" i="1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to remove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myElement.</a:t>
            </a:r>
            <a:r>
              <a:rPr b="0" lang="en-NZ" sz="2200" spc="-1" strike="noStrike">
                <a:solidFill>
                  <a:srgbClr val="7030a0"/>
                </a:solidFill>
                <a:latin typeface="Trebuchet MS"/>
              </a:rPr>
              <a:t>removeEventListener(‘click’, startNow, false);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CC43CFA6-5798-4F57-9118-1DF724714AE4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Exercise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JavaScript exercise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JavaScript Calculator Exercise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11069A6E-EC27-4CE8-B757-AE3E9FFFBEBD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Contents of This session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77160" y="173484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/>
                </a:solidFill>
                <a:latin typeface="Trebuchet MS"/>
              </a:rPr>
              <a:t>JavaScript Basic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chemeClr val="dk1"/>
                </a:solidFill>
                <a:latin typeface="Trebuchet MS"/>
              </a:rPr>
              <a:t>Objects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chemeClr val="dk1"/>
                </a:solidFill>
                <a:latin typeface="Trebuchet MS"/>
              </a:rPr>
              <a:t>Event models and Event handling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33485485-76E7-4B79-B51B-76AD614D6405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70240" y="2404440"/>
            <a:ext cx="8703360" cy="16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en-NZ" sz="5400" spc="-1" strike="noStrike">
                <a:solidFill>
                  <a:schemeClr val="accent1"/>
                </a:solidFill>
                <a:latin typeface="Trebuchet MS"/>
              </a:rPr>
              <a:t>End of The Session 2</a:t>
            </a:r>
            <a:endParaRPr b="0" lang="en-US" sz="5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ubTitle"/>
          </p:nvPr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36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Week 3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7FD4AA5-070B-47D6-9F65-CFA909E95053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</a:rPr>
              <a:t>Object-oriented JavaScript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677160" y="1930320"/>
            <a:ext cx="891720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JavaScript is actually object-based, supporting a collection of properties and methods for an object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There are four types of objects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200" spc="-1" strike="noStrike">
                <a:solidFill>
                  <a:srgbClr val="000000"/>
                </a:solidFill>
                <a:latin typeface="Trebuchet MS"/>
              </a:rPr>
              <a:t>Built-in objects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200" spc="-1" strike="noStrike">
                <a:solidFill>
                  <a:srgbClr val="000000"/>
                </a:solidFill>
                <a:latin typeface="Trebuchet MS"/>
              </a:rPr>
              <a:t>Browser objects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200" spc="-1" strike="noStrike">
                <a:solidFill>
                  <a:srgbClr val="000000"/>
                </a:solidFill>
                <a:latin typeface="Trebuchet MS"/>
              </a:rPr>
              <a:t>Document objects (DOM)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200" spc="-1" strike="noStrike">
                <a:solidFill>
                  <a:srgbClr val="000000"/>
                </a:solidFill>
                <a:latin typeface="Trebuchet MS"/>
              </a:rPr>
              <a:t>User-defined objects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33F29ED6-8769-4787-81E6-680AC4143243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</a:rPr>
              <a:t>Why should we care about objects?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677160" y="1930320"/>
            <a:ext cx="892980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600" spc="-1" strike="noStrike">
                <a:solidFill>
                  <a:schemeClr val="dk1"/>
                </a:solidFill>
                <a:latin typeface="Trebuchet MS"/>
              </a:rPr>
              <a:t>Document and browser objects are “objects”, and need to be manipulated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600" spc="-1" strike="noStrike">
                <a:solidFill>
                  <a:schemeClr val="dk1"/>
                </a:solidFill>
                <a:latin typeface="Trebuchet MS"/>
              </a:rPr>
              <a:t>JavaScript objects are a convenient way to handle structured data sent from the server in the JSON format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600" spc="-1" strike="noStrike">
                <a:solidFill>
                  <a:schemeClr val="dk1"/>
                </a:solidFill>
                <a:latin typeface="Trebuchet MS"/>
              </a:rPr>
              <a:t>Objects can help us to structure programs more easily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600" spc="-1" strike="noStrike">
                <a:solidFill>
                  <a:schemeClr val="dk1"/>
                </a:solidFill>
                <a:latin typeface="Trebuchet MS"/>
              </a:rPr>
              <a:t>In JavaScript, objects have </a:t>
            </a:r>
            <a:r>
              <a:rPr b="0" lang="en-NZ" sz="2600" spc="-1" strike="noStrike">
                <a:solidFill>
                  <a:schemeClr val="accent5"/>
                </a:solidFill>
                <a:latin typeface="Trebuchet MS"/>
              </a:rPr>
              <a:t>properties</a:t>
            </a:r>
            <a:r>
              <a:rPr b="0" lang="en-NZ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NZ" sz="2600" spc="-1" strike="noStrike">
                <a:solidFill>
                  <a:schemeClr val="dk1"/>
                </a:solidFill>
                <a:latin typeface="Trebuchet MS"/>
              </a:rPr>
              <a:t>and</a:t>
            </a:r>
            <a:r>
              <a:rPr b="0" lang="en-NZ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NZ" sz="2600" spc="-1" strike="noStrike">
                <a:solidFill>
                  <a:schemeClr val="accent5"/>
                </a:solidFill>
                <a:latin typeface="Trebuchet MS"/>
              </a:rPr>
              <a:t>methods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600" spc="-1" strike="noStrike">
                <a:solidFill>
                  <a:schemeClr val="dk1"/>
                </a:solidFill>
                <a:latin typeface="Trebuchet MS"/>
              </a:rPr>
              <a:t>They are accessed via the same “dot notation” as in Java, e.g., </a:t>
            </a:r>
            <a:r>
              <a:rPr b="0" lang="en-NZ" sz="2600" spc="-1" strike="noStrike">
                <a:solidFill>
                  <a:schemeClr val="accent5"/>
                </a:solidFill>
                <a:latin typeface="Trebuchet MS"/>
              </a:rPr>
              <a:t>browser.alert(“Hello world”);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D58C81BA-7505-4B75-A378-A13CD3A62BA0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</a:rPr>
              <a:t>Built-in Objects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77160" y="1495080"/>
            <a:ext cx="9961560" cy="486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Instantiating a new object with a keyword: </a:t>
            </a:r>
            <a:r>
              <a:rPr b="0" i="1" lang="en-NZ" sz="2400" spc="-1" strike="noStrike">
                <a:solidFill>
                  <a:schemeClr val="accent5"/>
                </a:solidFill>
                <a:latin typeface="Trebuchet MS"/>
              </a:rPr>
              <a:t>new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var myArray = new Array(); 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String -- </a:t>
            </a: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stores a series of characters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9144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var carname = "Volvo XC60";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    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str.length, str.toUpperCase(), str.substring()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Date </a:t>
            </a: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-- </a:t>
            </a:r>
            <a:r>
              <a:rPr b="0" lang="en-NZ" sz="2200" spc="-1" strike="noStrike">
                <a:solidFill>
                  <a:schemeClr val="dk1"/>
                </a:solidFill>
                <a:latin typeface="Trebuchet MS"/>
              </a:rPr>
              <a:t>used to work with dates and times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   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var d = new Date();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        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d.getDate(), d.setYear(2006), d.toString()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Math –- </a:t>
            </a: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allows you to perform mathematical tasks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Math.abs(x), Math.floor(y), Math.random()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A5FAAEFE-9E61-4B32-A587-0299D1B7342C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</a:rPr>
              <a:t>Built-in Objects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77160" y="1530360"/>
            <a:ext cx="9961560" cy="423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Array -- used to store multiple values in a single variable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2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NZ" sz="2200" spc="-1" strike="noStrike">
                <a:solidFill>
                  <a:srgbClr val="000000"/>
                </a:solidFill>
                <a:latin typeface="Trebuchet MS"/>
              </a:rPr>
              <a:t>Defining an array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var myUnits=new Array(); 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var myUnits3=new Array(</a:t>
            </a:r>
            <a:r>
              <a:rPr b="1" lang="en-NZ" sz="2400" spc="-1" strike="noStrike">
                <a:solidFill>
                  <a:schemeClr val="accent5"/>
                </a:solidFill>
                <a:latin typeface="Trebuchet MS"/>
              </a:rPr>
              <a:t>"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WAD</a:t>
            </a:r>
            <a:r>
              <a:rPr b="1" lang="en-NZ" sz="2400" spc="-1" strike="noStrike">
                <a:solidFill>
                  <a:schemeClr val="accent5"/>
                </a:solidFill>
                <a:latin typeface="Trebuchet MS"/>
              </a:rPr>
              <a:t>"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, </a:t>
            </a:r>
            <a:r>
              <a:rPr b="1" lang="en-NZ" sz="2400" spc="-1" strike="noStrike">
                <a:solidFill>
                  <a:schemeClr val="accent5"/>
                </a:solidFill>
                <a:latin typeface="Trebuchet MS"/>
              </a:rPr>
              <a:t>"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Ajax</a:t>
            </a:r>
            <a:r>
              <a:rPr b="1" lang="en-NZ" sz="2400" spc="-1" strike="noStrike">
                <a:solidFill>
                  <a:schemeClr val="accent5"/>
                </a:solidFill>
                <a:latin typeface="Trebuchet MS"/>
              </a:rPr>
              <a:t>"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, </a:t>
            </a:r>
            <a:r>
              <a:rPr b="1" lang="en-NZ" sz="2400" spc="-1" strike="noStrike">
                <a:solidFill>
                  <a:schemeClr val="accent5"/>
                </a:solidFill>
                <a:latin typeface="Trebuchet MS"/>
              </a:rPr>
              <a:t>"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XML</a:t>
            </a:r>
            <a:r>
              <a:rPr b="1" lang="en-NZ" sz="2400" spc="-1" strike="noStrike">
                <a:solidFill>
                  <a:schemeClr val="accent5"/>
                </a:solidFill>
                <a:latin typeface="Trebuchet MS"/>
              </a:rPr>
              <a:t>"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);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200" spc="-1" strike="noStrike">
                <a:solidFill>
                  <a:srgbClr val="000000"/>
                </a:solidFill>
                <a:latin typeface="Trebuchet MS"/>
              </a:rPr>
              <a:t>Adding values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myUnits[0] = </a:t>
            </a:r>
            <a:r>
              <a:rPr b="1" lang="en-NZ" sz="2400" spc="-1" strike="noStrike">
                <a:solidFill>
                  <a:schemeClr val="accent5"/>
                </a:solidFill>
                <a:latin typeface="Trebuchet MS"/>
              </a:rPr>
              <a:t>"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WAA</a:t>
            </a:r>
            <a:r>
              <a:rPr b="1" lang="en-NZ" sz="2400" spc="-1" strike="noStrike">
                <a:solidFill>
                  <a:schemeClr val="accent5"/>
                </a:solidFill>
                <a:latin typeface="Trebuchet MS"/>
              </a:rPr>
              <a:t>"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;   myUnits[1] = </a:t>
            </a:r>
            <a:r>
              <a:rPr b="1" lang="en-NZ" sz="2400" spc="-1" strike="noStrike">
                <a:solidFill>
                  <a:schemeClr val="accent5"/>
                </a:solidFill>
                <a:latin typeface="Trebuchet MS"/>
              </a:rPr>
              <a:t>"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WS</a:t>
            </a:r>
            <a:r>
              <a:rPr b="1" lang="en-NZ" sz="2400" spc="-1" strike="noStrike">
                <a:solidFill>
                  <a:schemeClr val="accent5"/>
                </a:solidFill>
                <a:latin typeface="Trebuchet MS"/>
              </a:rPr>
              <a:t>"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;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Properties and methods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rgbClr val="000000"/>
                </a:solidFill>
                <a:latin typeface="Trebuchet MS"/>
              </a:rPr>
              <a:t>   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myUnits.length; myUnits.reverse(); myUnits.sort(); myUnits.push();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	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</a:rPr>
              <a:t>myUnits.pop();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CEF54D2D-BFC7-4040-9688-EB7D3171B53D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</a:rPr>
              <a:t>Browser and Document Objects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77160" y="19303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When we run JavaScript, Browser object and document object are automatically available, and can be used in scripts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Using JavaScript commands, we can manipulate these objects, and consequently update the interface that is presented to the user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24606D58-75F0-45F4-B451-F28E77A646A3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</a:rPr>
              <a:t>Browser Objects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77160" y="1930320"/>
            <a:ext cx="89996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A collection of objects, that interact with the browser window.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NZ" sz="2200" spc="-1" strike="noStrike">
                <a:solidFill>
                  <a:schemeClr val="accent5"/>
                </a:solidFill>
                <a:latin typeface="Trebuchet MS"/>
              </a:rPr>
              <a:t>window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: </a:t>
            </a:r>
            <a:r>
              <a:rPr b="0" lang="en-NZ" sz="2200" spc="-1" strike="noStrike">
                <a:solidFill>
                  <a:schemeClr val="dk1"/>
                </a:solidFill>
                <a:latin typeface="Trebuchet MS"/>
              </a:rPr>
              <a:t>top level object in the BOM hierarchy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NZ" sz="2200" spc="-1" strike="noStrike">
                <a:solidFill>
                  <a:schemeClr val="accent5"/>
                </a:solidFill>
                <a:latin typeface="Trebuchet MS"/>
              </a:rPr>
              <a:t>history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: </a:t>
            </a:r>
            <a:r>
              <a:rPr b="0" lang="en-NZ" sz="2200" spc="-1" strike="noStrike">
                <a:solidFill>
                  <a:schemeClr val="dk1"/>
                </a:solidFill>
                <a:latin typeface="Trebuchet MS"/>
              </a:rPr>
              <a:t>keep track of every page the user visits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NZ" sz="2200" spc="-1" strike="noStrike">
                <a:solidFill>
                  <a:schemeClr val="accent5"/>
                </a:solidFill>
                <a:latin typeface="Trebuchet MS"/>
              </a:rPr>
              <a:t>location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: </a:t>
            </a:r>
            <a:r>
              <a:rPr b="0" lang="en-NZ" sz="2200" spc="-1" strike="noStrike">
                <a:solidFill>
                  <a:schemeClr val="dk1"/>
                </a:solidFill>
                <a:latin typeface="Trebuchet MS"/>
              </a:rPr>
              <a:t>contains the URL of the page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NZ" sz="2200" spc="-1" strike="noStrike">
                <a:solidFill>
                  <a:schemeClr val="accent5"/>
                </a:solidFill>
                <a:latin typeface="Trebuchet MS"/>
              </a:rPr>
              <a:t>navigator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: </a:t>
            </a:r>
            <a:r>
              <a:rPr b="0" lang="en-NZ" sz="2200" spc="-1" strike="noStrike">
                <a:solidFill>
                  <a:schemeClr val="dk1"/>
                </a:solidFill>
                <a:latin typeface="Trebuchet MS"/>
              </a:rPr>
              <a:t>contains information about the browser name and version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NZ" sz="2200" spc="-1" strike="noStrike">
                <a:solidFill>
                  <a:schemeClr val="accent5"/>
                </a:solidFill>
                <a:latin typeface="Trebuchet MS"/>
              </a:rPr>
              <a:t>screen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: </a:t>
            </a:r>
            <a:r>
              <a:rPr b="0" lang="en-NZ" sz="2200" spc="-1" strike="noStrike">
                <a:solidFill>
                  <a:schemeClr val="dk1"/>
                </a:solidFill>
                <a:latin typeface="Trebuchet MS"/>
              </a:rPr>
              <a:t>provides information about display characteristics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NZ" sz="2200" spc="-1" strike="noStrike">
                <a:solidFill>
                  <a:schemeClr val="accent5"/>
                </a:solidFill>
                <a:latin typeface="Trebuchet MS"/>
              </a:rPr>
              <a:t>document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</a:rPr>
              <a:t>: </a:t>
            </a:r>
            <a:r>
              <a:rPr b="0" lang="en-NZ" sz="2200" spc="-1" strike="noStrike">
                <a:solidFill>
                  <a:schemeClr val="dk1"/>
                </a:solidFill>
                <a:latin typeface="Trebuchet MS"/>
              </a:rPr>
              <a:t>belongs to both BOM and DOM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2F9FA58E-79DA-4A0E-AB0E-255B2601D8E4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</a:rPr>
              <a:t>Window Object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677160" y="1460520"/>
            <a:ext cx="8999640" cy="490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</a:rPr>
              <a:t>Example of window object properties and methods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More on: </a:t>
            </a:r>
            <a:r>
              <a:rPr b="0" lang="en-NZ" sz="22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  <a:hlinkClick r:id="rId1"/>
              </a:rPr>
              <a:t>http://www.w3schools.com/jsref/obj_window.asp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graphicFrame>
        <p:nvGraphicFramePr>
          <p:cNvPr id="309" name="Table 6"/>
          <p:cNvGraphicFramePr/>
          <p:nvPr/>
        </p:nvGraphicFramePr>
        <p:xfrm>
          <a:off x="990720" y="2019240"/>
          <a:ext cx="8127720" cy="3985560"/>
        </p:xfrm>
        <a:graphic>
          <a:graphicData uri="http://schemas.openxmlformats.org/drawingml/2006/table">
            <a:tbl>
              <a:tblPr/>
              <a:tblGrid>
                <a:gridCol w="2286000"/>
                <a:gridCol w="5841720"/>
              </a:tblGrid>
              <a:tr h="12924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NZ" sz="2000" spc="-1" strike="noStrike">
                          <a:solidFill>
                            <a:schemeClr val="lt1"/>
                          </a:solidFill>
                          <a:latin typeface="Trebuchet MS"/>
                        </a:rPr>
                        <a:t>Property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NZ" sz="2000" spc="-1" strike="noStrike">
                          <a:solidFill>
                            <a:schemeClr val="lt1"/>
                          </a:solidFill>
                          <a:latin typeface="Trebuchet MS"/>
                        </a:rPr>
                        <a:t>Description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closed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Returns whether or not a window has been closed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document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Returns the Document object for the window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history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Returns the History object for the window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NZ" sz="2000" spc="-1" strike="noStrike">
                          <a:solidFill>
                            <a:schemeClr val="lt1"/>
                          </a:solidFill>
                          <a:latin typeface="Trebuchet MS"/>
                        </a:rPr>
                        <a:t>Method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NZ" sz="2000" spc="-1" strike="noStrike">
                          <a:solidFill>
                            <a:schemeClr val="lt1"/>
                          </a:solidFill>
                          <a:latin typeface="Trebuchet MS"/>
                        </a:rPr>
                        <a:t>Description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alert()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Displays an alert box with a message and an OK button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open()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Opens a new browser window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print()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NZ" sz="2000" spc="-1" strike="noStrike">
                          <a:solidFill>
                            <a:schemeClr val="dk1"/>
                          </a:solidFill>
                          <a:latin typeface="Trebuchet MS"/>
                        </a:rPr>
                        <a:t>Prints the contents of the current window</a:t>
                      </a:r>
                      <a:endParaRPr b="0" lang="en-A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ISCG6420 IWD - JavaScript Basic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fld id="{33C23C5B-7206-442C-A4C3-31F8D3D6C32C}" type="datetime1">
              <a:rPr lang="en-AU"/>
              <a:t>07/08/2024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1736</TotalTime>
  <Application>LibreOffice/24.2.5.2$Linux_X86_64 LibreOffice_project/420$Build-2</Application>
  <AppVersion>15.0000</AppVersion>
  <Words>1482</Words>
  <Paragraphs>228</Paragraphs>
  <Company>Unitec Institute of Technology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2015-07-08T02:13:09Z</dcterms:created>
  <dc:creator>Kan Ngamakeur</dc:creator>
  <dc:description/>
  <dc:language>en-AU</dc:language>
  <cp:lastModifiedBy/>
  <dcterms:modified xsi:type="dcterms:W3CDTF">2024-08-07T17:48:42Z</dcterms:modified>
  <cp:revision>116</cp:revision>
  <dc:subject/>
  <dc:title>HTML Markup for Structure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21</vt:i4>
  </property>
</Properties>
</file>