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29" r:id="rId4"/>
    <p:sldId id="330" r:id="rId5"/>
    <p:sldId id="259" r:id="rId6"/>
    <p:sldId id="332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331" r:id="rId22"/>
    <p:sldId id="282" r:id="rId23"/>
  </p:sldIdLst>
  <p:sldSz cx="9144000" cy="6858000" type="screen4x3"/>
  <p:notesSz cx="9144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86650-B3D4-463C-BE7E-6E2F2917AC64}" type="datetimeFigureOut">
              <a:rPr lang="uk-UA" smtClean="0"/>
              <a:t>19.09.2016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0D4CF-9B52-46A0-8A6D-E912160898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524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447" y="601662"/>
            <a:ext cx="7571105" cy="58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984" y="2901965"/>
            <a:ext cx="8368030" cy="362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25843" y="6453285"/>
            <a:ext cx="260984" cy="207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dou.u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oracle.com/technetwork/java/javase/downloads/java-se-jre-7-download-432155.html" TargetMode="Externa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codecombat.com/pl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://dou.u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://dou.u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9316" y="3132380"/>
            <a:ext cx="613308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4800" b="1" dirty="0" smtClean="0">
                <a:latin typeface="Arial"/>
                <a:cs typeface="Arial"/>
              </a:rPr>
              <a:t>Вступление Программирование  и </a:t>
            </a:r>
            <a:r>
              <a:rPr sz="4800" b="1" spc="25" dirty="0" smtClean="0">
                <a:latin typeface="Arial"/>
                <a:cs typeface="Arial"/>
              </a:rPr>
              <a:t>J</a:t>
            </a:r>
            <a:r>
              <a:rPr sz="4800" b="1" spc="20" dirty="0" smtClean="0">
                <a:latin typeface="Arial"/>
                <a:cs typeface="Arial"/>
              </a:rPr>
              <a:t>a</a:t>
            </a:r>
            <a:r>
              <a:rPr sz="4800" b="1" spc="-45" dirty="0" smtClean="0">
                <a:latin typeface="Arial"/>
                <a:cs typeface="Arial"/>
              </a:rPr>
              <a:t>v</a:t>
            </a:r>
            <a:r>
              <a:rPr sz="4800" b="1" dirty="0" smtClean="0">
                <a:latin typeface="Arial"/>
                <a:cs typeface="Arial"/>
              </a:rPr>
              <a:t>a</a:t>
            </a:r>
            <a:endParaRPr lang="ru-RU" sz="48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1426" y="2081276"/>
            <a:ext cx="2562225" cy="800100"/>
          </a:xfrm>
          <a:custGeom>
            <a:avLst/>
            <a:gdLst/>
            <a:ahLst/>
            <a:cxnLst/>
            <a:rect l="l" t="t" r="r" b="b"/>
            <a:pathLst>
              <a:path w="2562225" h="800100">
                <a:moveTo>
                  <a:pt x="0" y="800100"/>
                </a:moveTo>
                <a:lnTo>
                  <a:pt x="2562225" y="800100"/>
                </a:lnTo>
                <a:lnTo>
                  <a:pt x="2562225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1426" y="2081276"/>
            <a:ext cx="2562225" cy="800100"/>
          </a:xfrm>
          <a:custGeom>
            <a:avLst/>
            <a:gdLst/>
            <a:ahLst/>
            <a:cxnLst/>
            <a:rect l="l" t="t" r="r" b="b"/>
            <a:pathLst>
              <a:path w="2562225" h="800100">
                <a:moveTo>
                  <a:pt x="0" y="800100"/>
                </a:moveTo>
                <a:lnTo>
                  <a:pt x="2562225" y="800100"/>
                </a:lnTo>
                <a:lnTo>
                  <a:pt x="2562225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1375" y="2114550"/>
            <a:ext cx="23526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8335">
              <a:lnSpc>
                <a:spcPct val="100000"/>
              </a:lnSpc>
            </a:pPr>
            <a:r>
              <a:rPr lang="ru-RU" spc="-10" dirty="0" err="1" smtClean="0">
                <a:solidFill>
                  <a:srgbClr val="F79546"/>
                </a:solidFill>
              </a:rPr>
              <a:t>Зарплатка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3101" y="6043056"/>
            <a:ext cx="9036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  <a:hlinkClick r:id="rId4"/>
              </a:rPr>
              <a:t>h</a:t>
            </a:r>
            <a:r>
              <a:rPr sz="1200" spc="-30" dirty="0">
                <a:latin typeface="Calibri"/>
                <a:cs typeface="Calibri"/>
                <a:hlinkClick r:id="rId4"/>
              </a:rPr>
              <a:t>tt</a:t>
            </a:r>
            <a:r>
              <a:rPr sz="1200" spc="-35" dirty="0">
                <a:latin typeface="Calibri"/>
                <a:cs typeface="Calibri"/>
                <a:hlinkClick r:id="rId4"/>
              </a:rPr>
              <a:t>p</a:t>
            </a:r>
            <a:r>
              <a:rPr sz="1200" spc="-25" dirty="0">
                <a:latin typeface="Calibri"/>
                <a:cs typeface="Calibri"/>
                <a:hlinkClick r:id="rId4"/>
              </a:rPr>
              <a:t>:</a:t>
            </a:r>
            <a:r>
              <a:rPr sz="1200" spc="-15" dirty="0">
                <a:latin typeface="Calibri"/>
                <a:cs typeface="Calibri"/>
                <a:hlinkClick r:id="rId4"/>
              </a:rPr>
              <a:t>//</a:t>
            </a:r>
            <a:r>
              <a:rPr sz="1200" spc="-35" dirty="0">
                <a:latin typeface="Calibri"/>
                <a:cs typeface="Calibri"/>
                <a:hlinkClick r:id="rId4"/>
              </a:rPr>
              <a:t>dou</a:t>
            </a:r>
            <a:r>
              <a:rPr sz="1200" spc="-5" dirty="0">
                <a:latin typeface="Calibri"/>
                <a:cs typeface="Calibri"/>
                <a:hlinkClick r:id="rId4"/>
              </a:rPr>
              <a:t>.</a:t>
            </a:r>
            <a:r>
              <a:rPr sz="1200" spc="-40" dirty="0">
                <a:latin typeface="Calibri"/>
                <a:cs typeface="Calibri"/>
                <a:hlinkClick r:id="rId4"/>
              </a:rPr>
              <a:t>u</a:t>
            </a:r>
            <a:r>
              <a:rPr sz="1200" spc="20" dirty="0">
                <a:latin typeface="Calibri"/>
                <a:cs typeface="Calibri"/>
                <a:hlinkClick r:id="rId4"/>
              </a:rPr>
              <a:t>a</a:t>
            </a:r>
            <a:r>
              <a:rPr sz="1200" dirty="0">
                <a:latin typeface="Calibri"/>
                <a:cs typeface="Calibri"/>
                <a:hlinkClick r:id="rId4"/>
              </a:rPr>
              <a:t>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" y="1504950"/>
            <a:ext cx="8915400" cy="4219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" y="47623"/>
            <a:ext cx="9029700" cy="676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26640" algn="r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" y="47623"/>
            <a:ext cx="9029700" cy="676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1285">
              <a:lnSpc>
                <a:spcPct val="100000"/>
              </a:lnSpc>
            </a:pPr>
            <a:r>
              <a:rPr spc="25" dirty="0">
                <a:solidFill>
                  <a:srgbClr val="F79546"/>
                </a:solidFill>
              </a:rPr>
              <a:t>K</a:t>
            </a:r>
            <a:r>
              <a:rPr spc="-5" dirty="0"/>
              <a:t>op</a:t>
            </a:r>
            <a:r>
              <a:rPr dirty="0"/>
              <a:t>i</a:t>
            </a:r>
            <a:r>
              <a:rPr spc="-70" dirty="0"/>
              <a:t> </a:t>
            </a:r>
            <a:r>
              <a:rPr spc="10" dirty="0">
                <a:solidFill>
                  <a:srgbClr val="F79546"/>
                </a:solidFill>
              </a:rPr>
              <a:t>J</a:t>
            </a:r>
            <a:r>
              <a:rPr spc="-25" dirty="0"/>
              <a:t>a</a:t>
            </a:r>
            <a:r>
              <a:rPr spc="-15" dirty="0"/>
              <a:t>w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33525"/>
            <a:ext cx="7162800" cy="420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546195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2690" algn="ctr">
              <a:lnSpc>
                <a:spcPct val="100000"/>
              </a:lnSpc>
            </a:pPr>
            <a:r>
              <a:rPr lang="ru-RU" spc="-35" dirty="0" smtClean="0">
                <a:solidFill>
                  <a:srgbClr val="F79546"/>
                </a:solidFill>
              </a:rPr>
              <a:t>Релизы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19579" y="1563692"/>
            <a:ext cx="4152265" cy="480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35" dirty="0">
                <a:latin typeface="Arial"/>
                <a:cs typeface="Arial"/>
              </a:rPr>
              <a:t> </a:t>
            </a:r>
            <a:r>
              <a:rPr sz="2150" spc="45" dirty="0">
                <a:latin typeface="Arial"/>
                <a:cs typeface="Arial"/>
              </a:rPr>
              <a:t>J</a:t>
            </a:r>
            <a:r>
              <a:rPr sz="2150" spc="15" dirty="0">
                <a:latin typeface="Arial"/>
                <a:cs typeface="Arial"/>
              </a:rPr>
              <a:t>DK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.0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30" dirty="0">
                <a:latin typeface="Arial"/>
                <a:cs typeface="Arial"/>
              </a:rPr>
              <a:t>(</a:t>
            </a:r>
            <a:r>
              <a:rPr sz="2150" spc="45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anua</a:t>
            </a:r>
            <a:r>
              <a:rPr sz="2150" spc="30" dirty="0">
                <a:latin typeface="Arial"/>
                <a:cs typeface="Arial"/>
              </a:rPr>
              <a:t>r</a:t>
            </a:r>
            <a:r>
              <a:rPr sz="2150" spc="10" dirty="0">
                <a:latin typeface="Arial"/>
                <a:cs typeface="Arial"/>
              </a:rPr>
              <a:t>y</a:t>
            </a:r>
            <a:r>
              <a:rPr sz="2150" spc="114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21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1996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40" dirty="0">
                <a:latin typeface="Arial"/>
                <a:cs typeface="Arial"/>
              </a:rPr>
              <a:t> </a:t>
            </a:r>
            <a:r>
              <a:rPr sz="2150" spc="40" dirty="0">
                <a:latin typeface="Arial"/>
                <a:cs typeface="Arial"/>
              </a:rPr>
              <a:t>J</a:t>
            </a:r>
            <a:r>
              <a:rPr sz="2150" spc="15" dirty="0">
                <a:latin typeface="Arial"/>
                <a:cs typeface="Arial"/>
              </a:rPr>
              <a:t>DK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.1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(F</a:t>
            </a:r>
            <a:r>
              <a:rPr sz="2150" dirty="0">
                <a:latin typeface="Arial"/>
                <a:cs typeface="Arial"/>
              </a:rPr>
              <a:t>eb</a:t>
            </a:r>
            <a:r>
              <a:rPr sz="2150" spc="25" dirty="0">
                <a:latin typeface="Arial"/>
                <a:cs typeface="Arial"/>
              </a:rPr>
              <a:t>r</a:t>
            </a:r>
            <a:r>
              <a:rPr sz="2150" dirty="0">
                <a:latin typeface="Arial"/>
                <a:cs typeface="Arial"/>
              </a:rPr>
              <a:t>ua</a:t>
            </a:r>
            <a:r>
              <a:rPr sz="2150" spc="25" dirty="0">
                <a:latin typeface="Arial"/>
                <a:cs typeface="Arial"/>
              </a:rPr>
              <a:t>r</a:t>
            </a:r>
            <a:r>
              <a:rPr sz="2150" spc="10" dirty="0">
                <a:latin typeface="Arial"/>
                <a:cs typeface="Arial"/>
              </a:rPr>
              <a:t>y</a:t>
            </a:r>
            <a:r>
              <a:rPr sz="2150" spc="114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19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1997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35" dirty="0">
                <a:latin typeface="Arial"/>
                <a:cs typeface="Arial"/>
              </a:rPr>
              <a:t> </a:t>
            </a:r>
            <a:r>
              <a:rPr sz="2150" spc="45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2</a:t>
            </a:r>
            <a:r>
              <a:rPr sz="2150" spc="-15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.2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30" dirty="0">
                <a:latin typeface="Arial"/>
                <a:cs typeface="Arial"/>
              </a:rPr>
              <a:t>(</a:t>
            </a:r>
            <a:r>
              <a:rPr sz="2150" spc="10" dirty="0">
                <a:latin typeface="Arial"/>
                <a:cs typeface="Arial"/>
              </a:rPr>
              <a:t>De</a:t>
            </a:r>
            <a:r>
              <a:rPr sz="2150" spc="40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75" dirty="0">
                <a:latin typeface="Arial"/>
                <a:cs typeface="Arial"/>
              </a:rPr>
              <a:t>m</a:t>
            </a:r>
            <a:r>
              <a:rPr sz="2150" dirty="0">
                <a:latin typeface="Arial"/>
                <a:cs typeface="Arial"/>
              </a:rPr>
              <a:t>be</a:t>
            </a:r>
            <a:r>
              <a:rPr sz="2150" spc="5" dirty="0">
                <a:latin typeface="Arial"/>
                <a:cs typeface="Arial"/>
              </a:rPr>
              <a:t>r</a:t>
            </a:r>
            <a:r>
              <a:rPr sz="2150" spc="10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8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1998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40" dirty="0">
                <a:latin typeface="Arial"/>
                <a:cs typeface="Arial"/>
              </a:rPr>
              <a:t> </a:t>
            </a:r>
            <a:r>
              <a:rPr sz="2150" spc="40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2</a:t>
            </a:r>
            <a:r>
              <a:rPr sz="2150" spc="-20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.3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(</a:t>
            </a:r>
            <a:r>
              <a:rPr sz="2150" spc="-75" dirty="0">
                <a:latin typeface="Arial"/>
                <a:cs typeface="Arial"/>
              </a:rPr>
              <a:t>M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10" dirty="0">
                <a:latin typeface="Arial"/>
                <a:cs typeface="Arial"/>
              </a:rPr>
              <a:t>y</a:t>
            </a:r>
            <a:r>
              <a:rPr sz="2150" spc="18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8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2000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35" dirty="0">
                <a:latin typeface="Arial"/>
                <a:cs typeface="Arial"/>
              </a:rPr>
              <a:t> </a:t>
            </a:r>
            <a:r>
              <a:rPr sz="2150" spc="45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2</a:t>
            </a:r>
            <a:r>
              <a:rPr sz="2150" spc="-15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.4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30" dirty="0">
                <a:latin typeface="Arial"/>
                <a:cs typeface="Arial"/>
              </a:rPr>
              <a:t>(</a:t>
            </a:r>
            <a:r>
              <a:rPr sz="2150" spc="25" dirty="0">
                <a:latin typeface="Arial"/>
                <a:cs typeface="Arial"/>
              </a:rPr>
              <a:t>F</a:t>
            </a:r>
            <a:r>
              <a:rPr sz="2150" dirty="0">
                <a:latin typeface="Arial"/>
                <a:cs typeface="Arial"/>
              </a:rPr>
              <a:t>eb</a:t>
            </a:r>
            <a:r>
              <a:rPr sz="2150" spc="30" dirty="0">
                <a:latin typeface="Arial"/>
                <a:cs typeface="Arial"/>
              </a:rPr>
              <a:t>r</a:t>
            </a:r>
            <a:r>
              <a:rPr sz="2150" dirty="0">
                <a:latin typeface="Arial"/>
                <a:cs typeface="Arial"/>
              </a:rPr>
              <a:t>ua</a:t>
            </a:r>
            <a:r>
              <a:rPr sz="2150" spc="30" dirty="0">
                <a:latin typeface="Arial"/>
                <a:cs typeface="Arial"/>
              </a:rPr>
              <a:t>r</a:t>
            </a:r>
            <a:r>
              <a:rPr sz="2150" spc="10" dirty="0">
                <a:latin typeface="Arial"/>
                <a:cs typeface="Arial"/>
              </a:rPr>
              <a:t>y</a:t>
            </a:r>
            <a:r>
              <a:rPr sz="2150" spc="114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6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2002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150" spc="5" dirty="0">
                <a:latin typeface="Arial"/>
                <a:cs typeface="Arial"/>
              </a:rPr>
              <a:t>•</a:t>
            </a:r>
            <a:r>
              <a:rPr sz="2150" spc="-240" dirty="0">
                <a:latin typeface="Arial"/>
                <a:cs typeface="Arial"/>
              </a:rPr>
              <a:t> </a:t>
            </a:r>
            <a:r>
              <a:rPr sz="2150" spc="40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2</a:t>
            </a:r>
            <a:r>
              <a:rPr sz="2150" spc="-20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5</a:t>
            </a:r>
            <a:r>
              <a:rPr sz="2150" spc="5" dirty="0">
                <a:latin typeface="Arial"/>
                <a:cs typeface="Arial"/>
              </a:rPr>
              <a:t>.0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(</a:t>
            </a:r>
            <a:r>
              <a:rPr sz="2150" spc="-20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ep</a:t>
            </a:r>
            <a:r>
              <a:rPr sz="2150" spc="5" dirty="0">
                <a:latin typeface="Arial"/>
                <a:cs typeface="Arial"/>
              </a:rPr>
              <a:t>t</a:t>
            </a:r>
            <a:r>
              <a:rPr sz="2150" spc="-10" dirty="0">
                <a:latin typeface="Arial"/>
                <a:cs typeface="Arial"/>
              </a:rPr>
              <a:t>e</a:t>
            </a:r>
            <a:r>
              <a:rPr sz="2150" spc="70" dirty="0">
                <a:latin typeface="Arial"/>
                <a:cs typeface="Arial"/>
              </a:rPr>
              <a:t>m</a:t>
            </a:r>
            <a:r>
              <a:rPr sz="2150" dirty="0">
                <a:latin typeface="Arial"/>
                <a:cs typeface="Arial"/>
              </a:rPr>
              <a:t>be</a:t>
            </a:r>
            <a:r>
              <a:rPr sz="2150" spc="5" dirty="0">
                <a:latin typeface="Arial"/>
                <a:cs typeface="Arial"/>
              </a:rPr>
              <a:t>r</a:t>
            </a:r>
            <a:r>
              <a:rPr sz="2150" spc="17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30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2004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155575" algn="l"/>
              </a:tabLst>
            </a:pPr>
            <a:r>
              <a:rPr sz="2150" spc="45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05" dirty="0">
                <a:latin typeface="Arial"/>
                <a:cs typeface="Arial"/>
              </a:rPr>
              <a:t>v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14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6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30" dirty="0">
                <a:latin typeface="Arial"/>
                <a:cs typeface="Arial"/>
              </a:rPr>
              <a:t>(</a:t>
            </a:r>
            <a:r>
              <a:rPr sz="2150" spc="10" dirty="0">
                <a:latin typeface="Arial"/>
                <a:cs typeface="Arial"/>
              </a:rPr>
              <a:t>De</a:t>
            </a:r>
            <a:r>
              <a:rPr sz="2150" spc="40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75" dirty="0">
                <a:latin typeface="Arial"/>
                <a:cs typeface="Arial"/>
              </a:rPr>
              <a:t>m</a:t>
            </a:r>
            <a:r>
              <a:rPr sz="2150" dirty="0">
                <a:latin typeface="Arial"/>
                <a:cs typeface="Arial"/>
              </a:rPr>
              <a:t>be</a:t>
            </a:r>
            <a:r>
              <a:rPr sz="2150" spc="5" dirty="0">
                <a:latin typeface="Arial"/>
                <a:cs typeface="Arial"/>
              </a:rPr>
              <a:t>r</a:t>
            </a:r>
            <a:r>
              <a:rPr sz="2150" spc="3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1</a:t>
            </a:r>
            <a:r>
              <a:rPr sz="2150" dirty="0">
                <a:latin typeface="Arial"/>
                <a:cs typeface="Arial"/>
              </a:rPr>
              <a:t>1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2006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155575" algn="l"/>
              </a:tabLst>
            </a:pPr>
            <a:r>
              <a:rPr sz="2150" spc="40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05" dirty="0">
                <a:latin typeface="Arial"/>
                <a:cs typeface="Arial"/>
              </a:rPr>
              <a:t>v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140" dirty="0">
                <a:latin typeface="Arial"/>
                <a:cs typeface="Arial"/>
              </a:rPr>
              <a:t> </a:t>
            </a:r>
            <a:r>
              <a:rPr sz="2150" spc="-20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7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(</a:t>
            </a:r>
            <a:r>
              <a:rPr sz="2150" spc="40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u</a:t>
            </a:r>
            <a:r>
              <a:rPr sz="2150" spc="35" dirty="0">
                <a:latin typeface="Arial"/>
                <a:cs typeface="Arial"/>
              </a:rPr>
              <a:t>l</a:t>
            </a:r>
            <a:r>
              <a:rPr sz="2150" spc="10" dirty="0">
                <a:latin typeface="Arial"/>
                <a:cs typeface="Arial"/>
              </a:rPr>
              <a:t>y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28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2011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155575" algn="l"/>
              </a:tabLst>
            </a:pPr>
            <a:r>
              <a:rPr sz="2150" spc="45" dirty="0">
                <a:latin typeface="Arial"/>
                <a:cs typeface="Arial"/>
              </a:rPr>
              <a:t>J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05" dirty="0">
                <a:latin typeface="Arial"/>
                <a:cs typeface="Arial"/>
              </a:rPr>
              <a:t>v</a:t>
            </a:r>
            <a:r>
              <a:rPr sz="2150" spc="10" dirty="0">
                <a:latin typeface="Arial"/>
                <a:cs typeface="Arial"/>
              </a:rPr>
              <a:t>a</a:t>
            </a:r>
            <a:r>
              <a:rPr sz="2150" spc="14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S</a:t>
            </a:r>
            <a:r>
              <a:rPr sz="2150" spc="10" dirty="0">
                <a:latin typeface="Arial"/>
                <a:cs typeface="Arial"/>
              </a:rPr>
              <a:t>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8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30" dirty="0">
                <a:latin typeface="Arial"/>
                <a:cs typeface="Arial"/>
              </a:rPr>
              <a:t>(</a:t>
            </a:r>
            <a:r>
              <a:rPr sz="2150" spc="-75" dirty="0">
                <a:latin typeface="Arial"/>
                <a:cs typeface="Arial"/>
              </a:rPr>
              <a:t>M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30" dirty="0">
                <a:latin typeface="Arial"/>
                <a:cs typeface="Arial"/>
              </a:rPr>
              <a:t>r</a:t>
            </a:r>
            <a:r>
              <a:rPr sz="2150" spc="45" dirty="0">
                <a:latin typeface="Arial"/>
                <a:cs typeface="Arial"/>
              </a:rPr>
              <a:t>c</a:t>
            </a:r>
            <a:r>
              <a:rPr sz="2150" spc="10" dirty="0">
                <a:latin typeface="Arial"/>
                <a:cs typeface="Arial"/>
              </a:rPr>
              <a:t>h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18</a:t>
            </a:r>
            <a:r>
              <a:rPr sz="2150" spc="5" dirty="0">
                <a:latin typeface="Arial"/>
                <a:cs typeface="Arial"/>
              </a:rPr>
              <a:t>,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2014</a:t>
            </a:r>
            <a:r>
              <a:rPr sz="2150" spc="5" dirty="0"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245" y="5545016"/>
            <a:ext cx="369633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" dirty="0">
                <a:solidFill>
                  <a:srgbClr val="F79546"/>
                </a:solidFill>
                <a:latin typeface="Calibri"/>
                <a:cs typeface="Calibri"/>
              </a:rPr>
              <a:t>G</a:t>
            </a:r>
            <a:r>
              <a:rPr sz="3000" spc="-5" dirty="0">
                <a:solidFill>
                  <a:srgbClr val="F79546"/>
                </a:solidFill>
                <a:latin typeface="Calibri"/>
                <a:cs typeface="Calibri"/>
              </a:rPr>
              <a:t>ue</a:t>
            </a:r>
            <a:r>
              <a:rPr sz="3000" spc="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3000" spc="-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produc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me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Segoe UI Symbol"/>
                <a:cs typeface="Segoe UI Symbol"/>
              </a:rPr>
              <a:t>☺</a:t>
            </a:r>
            <a:endParaRPr sz="30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7825" y="1781175"/>
            <a:ext cx="5848350" cy="333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ct val="100000"/>
              </a:lnSpc>
            </a:pPr>
            <a:r>
              <a:rPr lang="ru-RU" sz="3950" spc="5" dirty="0" smtClean="0">
                <a:solidFill>
                  <a:srgbClr val="F79546"/>
                </a:solidFill>
              </a:rPr>
              <a:t>Успешный пример </a:t>
            </a:r>
            <a:r>
              <a:rPr lang="en-US" sz="3950" spc="5" dirty="0" smtClean="0">
                <a:solidFill>
                  <a:srgbClr val="F79546"/>
                </a:solidFill>
              </a:rPr>
              <a:t>JAVA</a:t>
            </a:r>
            <a:endParaRPr sz="39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 smtClean="0"/>
              <a:t>А также……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8100" y="1409700"/>
            <a:ext cx="4724400" cy="1247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2975" y="1628775"/>
            <a:ext cx="2238375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1409700"/>
            <a:ext cx="1228725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175" y="4772025"/>
            <a:ext cx="4200525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2838450"/>
            <a:ext cx="4972050" cy="152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1650" y="4695825"/>
            <a:ext cx="3333750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0614" y="614362"/>
            <a:ext cx="84201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lang="en-US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25" y="3552825"/>
            <a:ext cx="4476750" cy="273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066800" y="1447800"/>
            <a:ext cx="647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работы программ на языке </a:t>
            </a:r>
            <a:r>
              <a:rPr lang="ru-RU" dirty="0" err="1" smtClean="0"/>
              <a:t>Java</a:t>
            </a:r>
            <a:r>
              <a:rPr lang="ru-RU" dirty="0" smtClean="0"/>
              <a:t> на целевой машине должна быть установлена JRE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Runtime</a:t>
            </a:r>
            <a:r>
              <a:rPr lang="ru-RU" dirty="0" smtClean="0"/>
              <a:t> </a:t>
            </a:r>
            <a:r>
              <a:rPr lang="ru-RU" dirty="0" err="1" smtClean="0"/>
              <a:t>Environment</a:t>
            </a:r>
            <a:r>
              <a:rPr lang="ru-RU" dirty="0" smtClean="0"/>
              <a:t>). JRE представляет минимальную реализацию виртуальной машины, а также библиотеку классов. Поэтому, если мы хотим запускать программы, то нам надо установить </a:t>
            </a:r>
            <a:r>
              <a:rPr lang="ru-RU" dirty="0" smtClean="0">
                <a:hlinkClick r:id="rId5"/>
              </a:rPr>
              <a:t>JRE</a:t>
            </a:r>
            <a:r>
              <a:rPr lang="ru-RU" dirty="0" smtClean="0"/>
              <a:t>. Для каждой конкретной платформы имеется своя версия JRE.</a:t>
            </a: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0710">
              <a:lnSpc>
                <a:spcPct val="100000"/>
              </a:lnSpc>
            </a:pPr>
            <a:r>
              <a:rPr lang="en-US" spc="-5" dirty="0" smtClean="0"/>
              <a:t>C</a:t>
            </a:r>
            <a:r>
              <a:rPr spc="-30" dirty="0" smtClean="0"/>
              <a:t> </a:t>
            </a:r>
            <a:r>
              <a:rPr spc="5" dirty="0">
                <a:solidFill>
                  <a:srgbClr val="FF0000"/>
                </a:solidFill>
              </a:rPr>
              <a:t>J</a:t>
            </a:r>
            <a:r>
              <a:rPr spc="-25" dirty="0">
                <a:solidFill>
                  <a:srgbClr val="FF0000"/>
                </a:solidFill>
              </a:rPr>
              <a:t>D</a:t>
            </a:r>
            <a:r>
              <a:rPr dirty="0">
                <a:solidFill>
                  <a:srgbClr val="FF0000"/>
                </a:solidFill>
              </a:rPr>
              <a:t>K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lang="ru-RU" spc="10" dirty="0" smtClean="0"/>
              <a:t>до</a:t>
            </a:r>
            <a:r>
              <a:rPr spc="-25" dirty="0" smtClean="0"/>
              <a:t> </a:t>
            </a:r>
            <a:r>
              <a:rPr dirty="0">
                <a:solidFill>
                  <a:srgbClr val="F79546"/>
                </a:solidFill>
              </a:rPr>
              <a:t>J</a:t>
            </a:r>
            <a:r>
              <a:rPr spc="-25" dirty="0">
                <a:solidFill>
                  <a:srgbClr val="F79546"/>
                </a:solidFill>
              </a:rPr>
              <a:t>V</a:t>
            </a:r>
            <a:r>
              <a:rPr dirty="0">
                <a:solidFill>
                  <a:srgbClr val="F79546"/>
                </a:solidFill>
              </a:rPr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2200275" y="1666875"/>
            <a:ext cx="4743450" cy="439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0">
              <a:lnSpc>
                <a:spcPct val="100000"/>
              </a:lnSpc>
            </a:pPr>
            <a:r>
              <a:rPr dirty="0">
                <a:solidFill>
                  <a:srgbClr val="F79546"/>
                </a:solidFill>
              </a:rPr>
              <a:t>J</a:t>
            </a:r>
            <a:r>
              <a:rPr spc="-25" dirty="0">
                <a:solidFill>
                  <a:srgbClr val="F79546"/>
                </a:solidFill>
              </a:rPr>
              <a:t>V</a:t>
            </a:r>
            <a:r>
              <a:rPr spc="-35" dirty="0">
                <a:solidFill>
                  <a:srgbClr val="F79546"/>
                </a:solidFill>
              </a:rPr>
              <a:t>M</a:t>
            </a:r>
            <a:r>
              <a:rPr dirty="0"/>
              <a:t>:</a:t>
            </a:r>
            <a:r>
              <a:rPr spc="-10" dirty="0"/>
              <a:t> </a:t>
            </a:r>
            <a:r>
              <a:rPr lang="ru-RU" spc="10" dirty="0" smtClean="0"/>
              <a:t>Как работает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419225"/>
            <a:ext cx="8229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635" y="1555892"/>
            <a:ext cx="6000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j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540" y="1750202"/>
            <a:ext cx="6877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034" y="320040"/>
            <a:ext cx="7832725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395" marR="5080" indent="-1115695">
              <a:lnSpc>
                <a:spcPct val="100000"/>
              </a:lnSpc>
            </a:pPr>
            <a:r>
              <a:rPr lang="ru-RU" sz="3950" spc="-20" dirty="0" smtClean="0">
                <a:solidFill>
                  <a:srgbClr val="F79546"/>
                </a:solidFill>
                <a:latin typeface="Calibri"/>
                <a:cs typeface="Calibri"/>
              </a:rPr>
              <a:t>Кроссплатформенность!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4900" y="1962150"/>
            <a:ext cx="4505325" cy="389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6975" y="1666875"/>
            <a:ext cx="2371725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725" y="2486025"/>
            <a:ext cx="2085975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7875" y="3752850"/>
            <a:ext cx="29337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5550" y="4962525"/>
            <a:ext cx="2486025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3650" y="5581650"/>
            <a:ext cx="24860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3610">
              <a:lnSpc>
                <a:spcPct val="100000"/>
              </a:lnSpc>
            </a:pPr>
            <a:r>
              <a:rPr lang="ru-RU" spc="-35" dirty="0" smtClean="0">
                <a:solidFill>
                  <a:srgbClr val="FF9900"/>
                </a:solidFill>
              </a:rPr>
              <a:t>Начинаем </a:t>
            </a:r>
            <a:r>
              <a:rPr lang="ru-RU" spc="-35" dirty="0" err="1" smtClean="0">
                <a:solidFill>
                  <a:srgbClr val="FF9900"/>
                </a:solidFill>
              </a:rPr>
              <a:t>кодить</a:t>
            </a:r>
            <a:endParaRPr dirty="0">
              <a:solidFill>
                <a:srgbClr val="F7954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1493202"/>
            <a:ext cx="719582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</a:pPr>
            <a:r>
              <a:rPr lang="ru-RU" sz="3200" spc="10" dirty="0" smtClean="0">
                <a:latin typeface="Calibri"/>
                <a:cs typeface="Calibri"/>
              </a:rPr>
              <a:t>В этом блоке курса мы  покажем как начинать </a:t>
            </a:r>
            <a:r>
              <a:rPr lang="ru-RU" sz="3200" spc="10" dirty="0" err="1" smtClean="0">
                <a:latin typeface="Calibri"/>
                <a:cs typeface="Calibri"/>
              </a:rPr>
              <a:t>кодить</a:t>
            </a:r>
            <a:r>
              <a:rPr lang="ru-RU" sz="3200" spc="10" dirty="0" smtClean="0">
                <a:latin typeface="Calibri"/>
                <a:cs typeface="Calibri"/>
              </a:rPr>
              <a:t>. 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3276600"/>
            <a:ext cx="279019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99"/>
              </a:lnSpc>
            </a:pPr>
            <a:r>
              <a:rPr lang="ru-RU" sz="3600" i="1" spc="15" dirty="0" smtClean="0">
                <a:latin typeface="Calibri"/>
                <a:cs typeface="Calibri"/>
              </a:rPr>
              <a:t>Самое главное поменять мышление. 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26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mcy;&amp;acy;&amp;tcy;&amp;rcy;&amp;icy;&amp;tscy;&amp;acy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1246"/>
            <a:ext cx="5779558" cy="28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192" y="433705"/>
            <a:ext cx="834072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50" b="1" spc="-35" dirty="0">
                <a:solidFill>
                  <a:srgbClr val="F79546"/>
                </a:solidFill>
                <a:latin typeface="Calibri"/>
                <a:cs typeface="Calibri"/>
              </a:rPr>
              <a:t>C</a:t>
            </a:r>
            <a:r>
              <a:rPr sz="485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5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50" b="1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5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4850" b="1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485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50" b="1" spc="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irst</a:t>
            </a:r>
            <a:r>
              <a:rPr sz="485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pro</a:t>
            </a:r>
            <a:r>
              <a:rPr sz="4850" b="1" spc="2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485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5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5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5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85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50" b="1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8543" y="6453285"/>
            <a:ext cx="23558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1" y="1219200"/>
            <a:ext cx="8763000" cy="30469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kern="0" dirty="0" smtClean="0">
                <a:solidFill>
                  <a:sysClr val="windowText" lastClr="000000"/>
                </a:solidFill>
              </a:rPr>
              <a:t>Есть поезд, состоящий из некоторого количества вагонов. Вы находитесь в одном из них. Это очень странный поезд, потому что его вагоны сцеплены в кольцо. В каждом вагоне есть лампочка, которую вы можете включать и выключать. Ваша задача заключается в том, чтобы определить количество вагонов в поезде. Опишите алгоритм решения этой задачи.</a:t>
            </a:r>
            <a:br>
              <a:rPr lang="ru-RU" sz="1600" kern="0" dirty="0" smtClean="0">
                <a:solidFill>
                  <a:sysClr val="windowText" lastClr="000000"/>
                </a:solidFill>
              </a:rPr>
            </a:br>
            <a:r>
              <a:rPr lang="ru-RU" sz="1600" kern="0" dirty="0" smtClean="0">
                <a:solidFill>
                  <a:sysClr val="windowText" lastClr="000000"/>
                </a:solidFill>
              </a:rPr>
              <a:t>Других людей и прочих живых или неживых существ в поезде нет. Лампочки нельзя выкручивать, они не перегорают и не нагреваются, рисовать на стенах мелом нельзя, окон у вагонов нет. В общем, состояние поезда — это только лампочки. Кстати, начальное состояние поезда неизвестно, то есть изначально какие-то лампочки могут гореть, а какие-то не гореть. Единственный способ узнать, горит ли лампочка в определенном вагоне — это войти в него и посмотреть.</a:t>
            </a:r>
            <a:endParaRPr lang="ru-RU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33400" y="304800"/>
            <a:ext cx="94047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ru-RU" sz="4000" b="1" dirty="0"/>
              <a:t>Задача про </a:t>
            </a:r>
            <a:r>
              <a:rPr lang="ru-RU" sz="4000" b="1" dirty="0" smtClean="0"/>
              <a:t>поезд</a:t>
            </a:r>
            <a:endParaRPr lang="ru-RU" kern="0" dirty="0"/>
          </a:p>
        </p:txBody>
      </p:sp>
      <p:pic>
        <p:nvPicPr>
          <p:cNvPr id="7" name="Picture 2" descr="http://img-fotki.yandex.ru/get/5629/83739833.24/0_adeb4_3b1bff53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321849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pcy;&amp;ocy;&amp;iecy;&amp;zcy;&amp;dcy; &amp;ucy;&amp;pcy;&amp;acy;&amp;lcy; &amp;ncy;&amp;acy; &amp;vcy;&amp;ocy;&amp;kcy;&amp;zcy;&amp;acy;&amp;lcy;&amp;iecy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20886"/>
            <a:ext cx="2125659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scy;&amp;tcy;&amp;rcy;&amp;iecy;&amp;lcy;&amp;kcy;&amp;acy;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59" y="400594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/>
          <p:cNvSpPr/>
          <p:nvPr/>
        </p:nvSpPr>
        <p:spPr>
          <a:xfrm>
            <a:off x="3589297" y="6279697"/>
            <a:ext cx="1657350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49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4361" y="2340429"/>
            <a:ext cx="609600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81000"/>
            <a:ext cx="9404723" cy="60785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kern="0" dirty="0" err="1" smtClean="0">
                <a:solidFill>
                  <a:sysClr val="windowText" lastClr="000000"/>
                </a:solidFill>
              </a:rPr>
              <a:t>Домашнее</a:t>
            </a:r>
            <a:r>
              <a:rPr lang="uk-UA" sz="4000" kern="0" dirty="0" smtClean="0">
                <a:solidFill>
                  <a:sysClr val="windowText" lastClr="000000"/>
                </a:solidFill>
              </a:rPr>
              <a:t> </a:t>
            </a:r>
            <a:r>
              <a:rPr lang="uk-UA" sz="4000" kern="0" dirty="0" err="1" smtClean="0">
                <a:solidFill>
                  <a:sysClr val="windowText" lastClr="000000"/>
                </a:solidFill>
              </a:rPr>
              <a:t>задание</a:t>
            </a:r>
            <a:endParaRPr lang="ru-RU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1" y="1350682"/>
            <a:ext cx="894654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kern="0" dirty="0" smtClean="0"/>
              <a:t>Найти решение  задачи про поезд</a:t>
            </a:r>
          </a:p>
          <a:p>
            <a:endParaRPr lang="ru-RU" sz="1800" kern="0" dirty="0"/>
          </a:p>
          <a:p>
            <a:r>
              <a:rPr lang="ru-RU" sz="1800" kern="0" dirty="0" smtClean="0"/>
              <a:t>Пройти </a:t>
            </a:r>
            <a:r>
              <a:rPr lang="en-US" sz="1800" kern="0" dirty="0" smtClean="0">
                <a:hlinkClick r:id="rId4"/>
              </a:rPr>
              <a:t>https://codecombat.com/play</a:t>
            </a:r>
            <a:r>
              <a:rPr lang="uk-UA" sz="1800" kern="0" dirty="0" smtClean="0"/>
              <a:t> </a:t>
            </a:r>
            <a:r>
              <a:rPr lang="uk-UA" sz="1800" kern="0" dirty="0" err="1" smtClean="0"/>
              <a:t>перв</a:t>
            </a:r>
            <a:r>
              <a:rPr lang="ru-RU" sz="1800" kern="0" dirty="0" err="1" smtClean="0"/>
              <a:t>ый</a:t>
            </a:r>
            <a:r>
              <a:rPr lang="ru-RU" sz="1800" kern="0" dirty="0" smtClean="0"/>
              <a:t> мир</a:t>
            </a:r>
            <a:endParaRPr lang="ru-RU" sz="1800" kern="0" dirty="0"/>
          </a:p>
        </p:txBody>
      </p:sp>
      <p:sp>
        <p:nvSpPr>
          <p:cNvPr id="7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1" y="381000"/>
            <a:ext cx="812709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3610" algn="l"/>
            <a:r>
              <a:rPr lang="en-US" spc="-35" dirty="0">
                <a:solidFill>
                  <a:srgbClr val="FF9900"/>
                </a:solidFill>
              </a:rPr>
              <a:t>Backend </a:t>
            </a:r>
            <a:r>
              <a:rPr lang="ru-RU" spc="-35" dirty="0">
                <a:solidFill>
                  <a:srgbClr val="FF9900"/>
                </a:solidFill>
              </a:rPr>
              <a:t>программист </a:t>
            </a:r>
            <a:endParaRPr dirty="0">
              <a:solidFill>
                <a:srgbClr val="F79546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6307" y="1214497"/>
            <a:ext cx="6781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ru-RU" sz="1600" dirty="0" err="1" smtClean="0"/>
              <a:t>Backend</a:t>
            </a:r>
            <a:r>
              <a:rPr lang="ru-RU" sz="1600" dirty="0" smtClean="0"/>
              <a:t> программист - это тот специалист </a:t>
            </a:r>
            <a:r>
              <a:rPr lang="ru-RU" sz="1600" dirty="0" err="1" smtClean="0"/>
              <a:t>web</a:t>
            </a:r>
            <a:r>
              <a:rPr lang="ru-RU" sz="1600" dirty="0" smtClean="0"/>
              <a:t>-программирования, который программирует и создает серверную часть веб-сайта. Он обеспечивает вывод необходимого контента из базы данных в нужных участках </a:t>
            </a:r>
            <a:r>
              <a:rPr lang="ru-RU" sz="1600" dirty="0" err="1" smtClean="0"/>
              <a:t>web</a:t>
            </a:r>
            <a:r>
              <a:rPr lang="ru-RU" sz="1600" dirty="0" smtClean="0"/>
              <a:t>-сайта, автоматизирует процесс сбора информации о пользователях, защищает сайт от взлома и всевозможных </a:t>
            </a:r>
            <a:r>
              <a:rPr lang="ru-RU" sz="1600" dirty="0" err="1" smtClean="0"/>
              <a:t>DoS</a:t>
            </a:r>
            <a:r>
              <a:rPr lang="ru-RU" sz="1600" dirty="0" smtClean="0"/>
              <a:t> и </a:t>
            </a:r>
            <a:r>
              <a:rPr lang="ru-RU" sz="1600" dirty="0" err="1" smtClean="0"/>
              <a:t>DDoS</a:t>
            </a:r>
            <a:r>
              <a:rPr lang="ru-RU" sz="1600" dirty="0" smtClean="0"/>
              <a:t> атак. На сегодняшний день многие западные компании готовы трудоустроить наших веб-программистов с хорошим знанием </a:t>
            </a:r>
            <a:r>
              <a:rPr lang="ru-RU" sz="1600" dirty="0" err="1" smtClean="0"/>
              <a:t>backend-develop’а</a:t>
            </a:r>
            <a:r>
              <a:rPr lang="ru-RU" sz="1600" dirty="0" smtClean="0"/>
              <a:t> и предложить достойную оплату их труда. </a:t>
            </a:r>
            <a:endParaRPr lang="ru-RU" sz="1200" dirty="0">
              <a:latin typeface="Calibri Light"/>
              <a:cs typeface="Calibri Light"/>
            </a:endParaRPr>
          </a:p>
        </p:txBody>
      </p:sp>
      <p:pic>
        <p:nvPicPr>
          <p:cNvPr id="9" name="Picture 2" descr="https://s.dou.ua/img/announces/fhd2p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07" y="3334062"/>
            <a:ext cx="3657600" cy="3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604010" y="685800"/>
            <a:ext cx="84543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t"/>
            <a:r>
              <a:rPr lang="uk-UA" sz="4400" spc="-35" dirty="0" err="1">
                <a:solidFill>
                  <a:srgbClr val="FF9900"/>
                </a:solidFill>
                <a:latin typeface="Calibri"/>
                <a:ea typeface="+mj-ea"/>
                <a:cs typeface="Calibri"/>
              </a:rPr>
              <a:t>Программист</a:t>
            </a:r>
            <a:r>
              <a:rPr lang="uk-UA" sz="4400" spc="-35" dirty="0">
                <a:solidFill>
                  <a:srgbClr val="FF9900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4400" spc="-35" dirty="0">
                <a:solidFill>
                  <a:srgbClr val="FF9900"/>
                </a:solidFill>
                <a:latin typeface="Calibri"/>
                <a:ea typeface="+mj-ea"/>
                <a:cs typeface="Calibri"/>
              </a:rPr>
              <a:t>VS </a:t>
            </a:r>
            <a:r>
              <a:rPr lang="uk-UA" sz="4400" spc="-35" dirty="0" err="1">
                <a:solidFill>
                  <a:srgbClr val="FF9900"/>
                </a:solidFill>
                <a:latin typeface="Calibri"/>
                <a:ea typeface="+mj-ea"/>
                <a:cs typeface="Calibri"/>
              </a:rPr>
              <a:t>Инженер</a:t>
            </a:r>
            <a:endParaRPr lang="uk-UA" sz="4400" spc="-35" dirty="0">
              <a:solidFill>
                <a:srgbClr val="FF9900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1362908"/>
            <a:ext cx="7315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ru-RU" sz="1400" dirty="0" smtClean="0"/>
              <a:t>Несмотря на наличие такого количества задач, разработчик еще должен находить время на написание нового кода, основываясь на полученных выше знаниях и требованиях.</a:t>
            </a:r>
          </a:p>
          <a:p>
            <a:pPr fontAlgn="t"/>
            <a:r>
              <a:rPr lang="ru-RU" sz="1400" dirty="0" smtClean="0"/>
              <a:t>Итого </a:t>
            </a:r>
            <a:r>
              <a:rPr lang="ru-RU" sz="1400" i="1" dirty="0" smtClean="0"/>
              <a:t>программист</a:t>
            </a:r>
            <a:r>
              <a:rPr lang="ru-RU" sz="1400" dirty="0" smtClean="0"/>
              <a:t> — это тот, кто только пишет код.</a:t>
            </a:r>
          </a:p>
          <a:p>
            <a:pPr fontAlgn="t"/>
            <a:r>
              <a:rPr lang="ru-RU" sz="1400" i="1" dirty="0" smtClean="0"/>
              <a:t>Разработчик-инженер</a:t>
            </a:r>
            <a:r>
              <a:rPr lang="ru-RU" sz="1400" dirty="0" smtClean="0"/>
              <a:t> полноценно участвует во всех циклах написания сложного продукта. Разница весьма значительна.</a:t>
            </a:r>
          </a:p>
          <a:p>
            <a:pPr fontAlgn="t"/>
            <a:r>
              <a:rPr lang="ru-RU" sz="1400" dirty="0" smtClean="0"/>
              <a:t>Именно это особенно тщательно проверяют при собеседовании на позицию </a:t>
            </a:r>
            <a:r>
              <a:rPr lang="ru-RU" sz="1400" dirty="0" err="1" smtClean="0"/>
              <a:t>Senior</a:t>
            </a:r>
            <a:r>
              <a:rPr lang="ru-RU" sz="1400" dirty="0" smtClean="0"/>
              <a:t> и выше (</a:t>
            </a:r>
            <a:r>
              <a:rPr lang="ru-RU" sz="1400" dirty="0" err="1" smtClean="0"/>
              <a:t>Technical</a:t>
            </a:r>
            <a:r>
              <a:rPr lang="ru-RU" sz="1400" dirty="0" smtClean="0"/>
              <a:t> и </a:t>
            </a:r>
            <a:r>
              <a:rPr lang="ru-RU" sz="1400" dirty="0" err="1" smtClean="0"/>
              <a:t>Team</a:t>
            </a:r>
            <a:r>
              <a:rPr lang="ru-RU" sz="1400" dirty="0" smtClean="0"/>
              <a:t> </a:t>
            </a:r>
            <a:r>
              <a:rPr lang="ru-RU" sz="1400" dirty="0" err="1" smtClean="0"/>
              <a:t>Lead</a:t>
            </a:r>
            <a:r>
              <a:rPr lang="ru-RU" sz="1400" dirty="0" smtClean="0"/>
              <a:t>, Архитектор).</a:t>
            </a:r>
          </a:p>
          <a:p>
            <a:pPr fontAlgn="t"/>
            <a:r>
              <a:rPr lang="ru-RU" sz="1400" dirty="0" smtClean="0"/>
              <a:t>Конечно, можно с головой уйти в конфигурирование серверов и </a:t>
            </a:r>
            <a:r>
              <a:rPr lang="ru-RU" sz="1400" dirty="0" err="1" smtClean="0"/>
              <a:t>фреймворков</a:t>
            </a:r>
            <a:r>
              <a:rPr lang="ru-RU" sz="1400" dirty="0" smtClean="0"/>
              <a:t> и месяцами не писать код. А можно наоборот — только писать код, почти не уделяя время остальным вопросам. Оба сценария приемлемы и могут иметь место, все зависит от проекта и ваших способностей. Но в общем случае требуется большее.</a:t>
            </a:r>
          </a:p>
          <a:p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>
              <a:latin typeface="Calibri Light"/>
              <a:cs typeface="Calibri Light"/>
            </a:endParaRPr>
          </a:p>
        </p:txBody>
      </p:sp>
      <p:pic>
        <p:nvPicPr>
          <p:cNvPr id="11" name="Picture 2" descr="http://www.diasporanews.com/wp-content/uploads/2016/03/programm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945521"/>
            <a:ext cx="3429000" cy="27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425" y="295275"/>
            <a:ext cx="3867150" cy="626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81000"/>
            <a:ext cx="586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Характерные особенности языка </a:t>
            </a:r>
            <a:r>
              <a:rPr lang="ru-RU" b="1" dirty="0" err="1" smtClean="0"/>
              <a:t>Java</a:t>
            </a:r>
            <a:endParaRPr lang="ru-RU" dirty="0" smtClean="0"/>
          </a:p>
          <a:p>
            <a:r>
              <a:rPr lang="ru-RU" i="1" dirty="0" smtClean="0"/>
              <a:t>Простой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Интерпретируемый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Распределенный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Надежный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Безопасный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err="1" smtClean="0"/>
              <a:t>Машинонезависимый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Объектно-ориентированный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Высокопроизводительный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Многопоточный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Динамичный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Не зависящий от архитектуры компьютера </a:t>
            </a:r>
            <a:endParaRPr lang="ru-RU" dirty="0" smtClean="0"/>
          </a:p>
          <a:p>
            <a:endParaRPr lang="uk-UA" dirty="0"/>
          </a:p>
        </p:txBody>
      </p:sp>
      <p:pic>
        <p:nvPicPr>
          <p:cNvPr id="2051" name="Picture 3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java  &amp;pcy;&amp;lcy;&amp;yucy;&amp;scy;&amp;ycy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22" y="3886200"/>
            <a:ext cx="7244443" cy="24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676275"/>
            <a:ext cx="9105900" cy="550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lang="ru-RU" sz="4000" spc="-10" dirty="0" smtClean="0">
                <a:solidFill>
                  <a:srgbClr val="F79546"/>
                </a:solidFill>
              </a:rPr>
              <a:t>Статистика Использования 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3101" y="6043056"/>
            <a:ext cx="9036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  <a:hlinkClick r:id="rId4"/>
              </a:rPr>
              <a:t>h</a:t>
            </a:r>
            <a:r>
              <a:rPr sz="1200" spc="-30" dirty="0">
                <a:latin typeface="Calibri"/>
                <a:cs typeface="Calibri"/>
                <a:hlinkClick r:id="rId4"/>
              </a:rPr>
              <a:t>tt</a:t>
            </a:r>
            <a:r>
              <a:rPr sz="1200" spc="-35" dirty="0">
                <a:latin typeface="Calibri"/>
                <a:cs typeface="Calibri"/>
                <a:hlinkClick r:id="rId4"/>
              </a:rPr>
              <a:t>p</a:t>
            </a:r>
            <a:r>
              <a:rPr sz="1200" spc="-25" dirty="0">
                <a:latin typeface="Calibri"/>
                <a:cs typeface="Calibri"/>
                <a:hlinkClick r:id="rId4"/>
              </a:rPr>
              <a:t>:</a:t>
            </a:r>
            <a:r>
              <a:rPr sz="1200" spc="-15" dirty="0">
                <a:latin typeface="Calibri"/>
                <a:cs typeface="Calibri"/>
                <a:hlinkClick r:id="rId4"/>
              </a:rPr>
              <a:t>//</a:t>
            </a:r>
            <a:r>
              <a:rPr sz="1200" spc="-35" dirty="0">
                <a:latin typeface="Calibri"/>
                <a:cs typeface="Calibri"/>
                <a:hlinkClick r:id="rId4"/>
              </a:rPr>
              <a:t>dou</a:t>
            </a:r>
            <a:r>
              <a:rPr sz="1200" spc="-5" dirty="0">
                <a:latin typeface="Calibri"/>
                <a:cs typeface="Calibri"/>
                <a:hlinkClick r:id="rId4"/>
              </a:rPr>
              <a:t>.</a:t>
            </a:r>
            <a:r>
              <a:rPr sz="1200" spc="-40" dirty="0">
                <a:latin typeface="Calibri"/>
                <a:cs typeface="Calibri"/>
                <a:hlinkClick r:id="rId4"/>
              </a:rPr>
              <a:t>u</a:t>
            </a:r>
            <a:r>
              <a:rPr sz="1200" spc="20" dirty="0">
                <a:latin typeface="Calibri"/>
                <a:cs typeface="Calibri"/>
                <a:hlinkClick r:id="rId4"/>
              </a:rPr>
              <a:t>a</a:t>
            </a:r>
            <a:r>
              <a:rPr sz="1200" dirty="0">
                <a:latin typeface="Calibri"/>
                <a:cs typeface="Calibri"/>
                <a:hlinkClick r:id="rId4"/>
              </a:rPr>
              <a:t>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350" y="1685925"/>
            <a:ext cx="8877300" cy="415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47" y="601662"/>
            <a:ext cx="7571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>
              <a:lnSpc>
                <a:spcPct val="100000"/>
              </a:lnSpc>
            </a:pPr>
            <a:r>
              <a:rPr lang="ru-RU" spc="-40" dirty="0" smtClean="0">
                <a:solidFill>
                  <a:srgbClr val="F79546"/>
                </a:solidFill>
              </a:rPr>
              <a:t>Если начать сегодня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334125"/>
            <a:ext cx="1657350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3101" y="6043056"/>
            <a:ext cx="9036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  <a:hlinkClick r:id="rId4"/>
              </a:rPr>
              <a:t>h</a:t>
            </a:r>
            <a:r>
              <a:rPr sz="1200" spc="-30" dirty="0">
                <a:latin typeface="Calibri"/>
                <a:cs typeface="Calibri"/>
                <a:hlinkClick r:id="rId4"/>
              </a:rPr>
              <a:t>tt</a:t>
            </a:r>
            <a:r>
              <a:rPr sz="1200" spc="-35" dirty="0">
                <a:latin typeface="Calibri"/>
                <a:cs typeface="Calibri"/>
                <a:hlinkClick r:id="rId4"/>
              </a:rPr>
              <a:t>p</a:t>
            </a:r>
            <a:r>
              <a:rPr sz="1200" spc="-25" dirty="0">
                <a:latin typeface="Calibri"/>
                <a:cs typeface="Calibri"/>
                <a:hlinkClick r:id="rId4"/>
              </a:rPr>
              <a:t>:</a:t>
            </a:r>
            <a:r>
              <a:rPr sz="1200" spc="-15" dirty="0">
                <a:latin typeface="Calibri"/>
                <a:cs typeface="Calibri"/>
                <a:hlinkClick r:id="rId4"/>
              </a:rPr>
              <a:t>//</a:t>
            </a:r>
            <a:r>
              <a:rPr sz="1200" spc="-35" dirty="0">
                <a:latin typeface="Calibri"/>
                <a:cs typeface="Calibri"/>
                <a:hlinkClick r:id="rId4"/>
              </a:rPr>
              <a:t>dou</a:t>
            </a:r>
            <a:r>
              <a:rPr sz="1200" spc="-5" dirty="0">
                <a:latin typeface="Calibri"/>
                <a:cs typeface="Calibri"/>
                <a:hlinkClick r:id="rId4"/>
              </a:rPr>
              <a:t>.</a:t>
            </a:r>
            <a:r>
              <a:rPr sz="1200" spc="-40" dirty="0">
                <a:latin typeface="Calibri"/>
                <a:cs typeface="Calibri"/>
                <a:hlinkClick r:id="rId4"/>
              </a:rPr>
              <a:t>u</a:t>
            </a:r>
            <a:r>
              <a:rPr sz="1200" spc="20" dirty="0">
                <a:latin typeface="Calibri"/>
                <a:cs typeface="Calibri"/>
                <a:hlinkClick r:id="rId4"/>
              </a:rPr>
              <a:t>a</a:t>
            </a:r>
            <a:r>
              <a:rPr sz="1200" dirty="0">
                <a:latin typeface="Calibri"/>
                <a:cs typeface="Calibri"/>
                <a:hlinkClick r:id="rId4"/>
              </a:rPr>
              <a:t>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57375"/>
            <a:ext cx="9144000" cy="3629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0239" y="6524723"/>
            <a:ext cx="10521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go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124D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5" dirty="0">
                <a:solidFill>
                  <a:srgbClr val="1F124D"/>
                </a:solidFill>
                <a:latin typeface="Arial"/>
                <a:cs typeface="Arial"/>
              </a:rPr>
              <a:t>c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1F124D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1F124D"/>
                </a:solidFill>
                <a:latin typeface="Arial"/>
                <a:cs typeface="Arial"/>
              </a:rPr>
              <a:t>.</a:t>
            </a:r>
            <a:r>
              <a:rPr sz="1400" b="1" spc="30" dirty="0">
                <a:solidFill>
                  <a:srgbClr val="1F124D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1F12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348</Words>
  <Application>Microsoft Office PowerPoint</Application>
  <PresentationFormat>Экран (4:3)</PresentationFormat>
  <Paragraphs>62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Презентация PowerPoint</vt:lpstr>
      <vt:lpstr>Начинаем кодить</vt:lpstr>
      <vt:lpstr>Backend программист 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Статистика Использования </vt:lpstr>
      <vt:lpstr>Если начать сегодня</vt:lpstr>
      <vt:lpstr>Зарплатка</vt:lpstr>
      <vt:lpstr>Презентация PowerPoint</vt:lpstr>
      <vt:lpstr>Kopi Jawa</vt:lpstr>
      <vt:lpstr>Релизы</vt:lpstr>
      <vt:lpstr>Успешный пример JAVA</vt:lpstr>
      <vt:lpstr>А также……</vt:lpstr>
      <vt:lpstr>Презентация PowerPoint</vt:lpstr>
      <vt:lpstr>C JDK до JVM</vt:lpstr>
      <vt:lpstr>JVM: Как работает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</dc:title>
  <dc:creator>Konstantin</dc:creator>
  <cp:lastModifiedBy>NABU</cp:lastModifiedBy>
  <cp:revision>8</cp:revision>
  <dcterms:created xsi:type="dcterms:W3CDTF">2016-09-19T11:16:29Z</dcterms:created>
  <dcterms:modified xsi:type="dcterms:W3CDTF">2016-09-19T11:21:34Z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2015-12-15T00:00:00Z</vt:filetime>
  </property>
  <property fmtid="{D5CDD505-2E9C-101B-9397-08002B2CF9AE}" pid="3" name="LastSaved">
    <vt:filetime>2016-09-19T00:00:00Z</vt:filetime>
  </property>
</Properties>
</file>