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5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1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7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33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2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0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7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79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90"/>
          <a:stretch/>
        </p:blipFill>
        <p:spPr>
          <a:xfrm>
            <a:off x="0" y="-2"/>
            <a:ext cx="9143999" cy="139286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3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8967-1E6E-4C30-9519-42C1FF020400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hyperlink" Target="http://goo.gl/kf5d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nockoutjs.com/" TargetMode="External"/><Relationship Id="rId5" Type="http://schemas.openxmlformats.org/officeDocument/2006/relationships/hyperlink" Target="http://emberjs.com/" TargetMode="External"/><Relationship Id="rId4" Type="http://schemas.openxmlformats.org/officeDocument/2006/relationships/hyperlink" Target="http://canj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tinypic.com/" TargetMode="External"/><Relationship Id="rId3" Type="http://schemas.openxmlformats.org/officeDocument/2006/relationships/hyperlink" Target="http://digg.com/" TargetMode="External"/><Relationship Id="rId7" Type="http://schemas.openxmlformats.org/officeDocument/2006/relationships/hyperlink" Target="http://break.co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sohunt.com/" TargetMode="External"/><Relationship Id="rId11" Type="http://schemas.openxmlformats.org/officeDocument/2006/relationships/hyperlink" Target="http://jqueryui.com/" TargetMode="External"/><Relationship Id="rId5" Type="http://schemas.openxmlformats.org/officeDocument/2006/relationships/hyperlink" Target="http://dell.com/" TargetMode="External"/><Relationship Id="rId10" Type="http://schemas.openxmlformats.org/officeDocument/2006/relationships/hyperlink" Target="http://www.box.net/" TargetMode="External"/><Relationship Id="rId4" Type="http://schemas.openxmlformats.org/officeDocument/2006/relationships/hyperlink" Target="http://bbc.co.uk/" TargetMode="External"/><Relationship Id="rId9" Type="http://schemas.openxmlformats.org/officeDocument/2006/relationships/hyperlink" Target="http://www.emusic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" TargetMode="External"/><Relationship Id="rId3" Type="http://schemas.openxmlformats.org/officeDocument/2006/relationships/hyperlink" Target="http://cnn.com/" TargetMode="External"/><Relationship Id="rId7" Type="http://schemas.openxmlformats.org/officeDocument/2006/relationships/hyperlink" Target="http://last.f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xnews.com/" TargetMode="External"/><Relationship Id="rId5" Type="http://schemas.openxmlformats.org/officeDocument/2006/relationships/hyperlink" Target="http://apple.com/" TargetMode="External"/><Relationship Id="rId4" Type="http://schemas.openxmlformats.org/officeDocument/2006/relationships/hyperlink" Target="http://nytimes.com/" TargetMode="External"/><Relationship Id="rId9" Type="http://schemas.openxmlformats.org/officeDocument/2006/relationships/hyperlink" Target="http://www.hakia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s://media.licdn.com/mpr/mpr/jc/AAEAAQAAAAAAAAMLAAAAJDcwZmE4Y2U4LTJlOTUtNGFiZS04ZjI1LTUyYmRlZTIxZWEz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53609" cy="512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/>
          <p:cNvSpPr/>
          <p:nvPr/>
        </p:nvSpPr>
        <p:spPr>
          <a:xfrm>
            <a:off x="533400" y="533400"/>
            <a:ext cx="1190625" cy="1190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54000"/>
            <a:ext cx="7191375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CMS </a:t>
            </a:r>
            <a:r>
              <a:rPr lang="ru-RU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 </a:t>
            </a:r>
            <a:r>
              <a:rPr lang="uk-UA" sz="4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Фреймфорки</a:t>
            </a:r>
            <a:endParaRPr lang="en-GB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263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i="1" dirty="0"/>
              <a:t>Братья по духу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676400"/>
            <a:ext cx="830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/>
              <a:t>Flight</a:t>
            </a:r>
            <a:r>
              <a:rPr lang="ru-RU" sz="1600" dirty="0"/>
              <a:t> (</a:t>
            </a:r>
            <a:r>
              <a:rPr lang="ru-RU" sz="1600" dirty="0">
                <a:hlinkClick r:id="rId2"/>
              </a:rPr>
              <a:t>http://goo.gl/kf5dV</a:t>
            </a:r>
            <a:r>
              <a:rPr lang="ru-RU" sz="1600" dirty="0"/>
              <a:t>) – новый проект от команды </a:t>
            </a:r>
            <a:r>
              <a:rPr lang="ru-RU" sz="1600" dirty="0" err="1"/>
              <a:t>Twitter</a:t>
            </a:r>
            <a:r>
              <a:rPr lang="ru-RU" sz="1600" dirty="0"/>
              <a:t>. Предыдущий их проект (</a:t>
            </a:r>
            <a:r>
              <a:rPr lang="ru-RU" sz="1600" dirty="0" err="1"/>
              <a:t>Twitter</a:t>
            </a:r>
            <a:r>
              <a:rPr lang="ru-RU" sz="1600" dirty="0"/>
              <a:t> </a:t>
            </a:r>
            <a:r>
              <a:rPr lang="ru-RU" sz="1600" dirty="0" err="1"/>
              <a:t>Bootstrap</a:t>
            </a:r>
            <a:r>
              <a:rPr lang="ru-RU" sz="1600" dirty="0"/>
              <a:t>) до сих пор почует на лаврах и судя по всему </a:t>
            </a:r>
            <a:r>
              <a:rPr lang="ru-RU" sz="1600" dirty="0" err="1"/>
              <a:t>Flight</a:t>
            </a:r>
            <a:r>
              <a:rPr lang="ru-RU" sz="1600" dirty="0"/>
              <a:t> рано или поздно к нему присоединиться. Тем более, что полюбить его есть за что: компонентный подход; не требует выбора определенного подхода для отображения данных; в основе лежит событийная модель (для связи между компонентами), поддержка функциональных примесей и другие полезные плюшки</a:t>
            </a:r>
            <a:r>
              <a:rPr lang="ru-RU" sz="1600" dirty="0" smtClean="0"/>
              <a:t>.</a:t>
            </a:r>
          </a:p>
          <a:p>
            <a:r>
              <a:rPr lang="ru-RU" sz="1600" b="1" dirty="0" err="1" smtClean="0"/>
              <a:t>Backbone</a:t>
            </a:r>
            <a:r>
              <a:rPr lang="ru-RU" sz="1600" dirty="0"/>
              <a:t> (</a:t>
            </a:r>
            <a:r>
              <a:rPr lang="ru-RU" sz="1600" dirty="0">
                <a:hlinkClick r:id="rId3"/>
              </a:rPr>
              <a:t>http://backbonejs.org</a:t>
            </a:r>
            <a:r>
              <a:rPr lang="ru-RU" sz="1600" dirty="0"/>
              <a:t>) – библиотека заинтересует заядлых любителей </a:t>
            </a:r>
            <a:r>
              <a:rPr lang="ru-RU" sz="1600" dirty="0" err="1"/>
              <a:t>jQuery</a:t>
            </a:r>
            <a:r>
              <a:rPr lang="ru-RU" sz="1600" dirty="0"/>
              <a:t>, которые устали разгребать тонны неструктурированного </a:t>
            </a:r>
            <a:r>
              <a:rPr lang="ru-RU" sz="1600" dirty="0" err="1"/>
              <a:t>js</a:t>
            </a:r>
            <a:r>
              <a:rPr lang="ru-RU" sz="1600" dirty="0"/>
              <a:t> кода. </a:t>
            </a:r>
            <a:r>
              <a:rPr lang="ru-RU" sz="1600" dirty="0" err="1"/>
              <a:t>Backbone</a:t>
            </a:r>
            <a:r>
              <a:rPr lang="ru-RU" sz="1600" dirty="0"/>
              <a:t> поможет навести порядок и разгрузить искусственно усложненные решения</a:t>
            </a:r>
            <a:r>
              <a:rPr lang="ru-RU" sz="1600" dirty="0" smtClean="0"/>
              <a:t>.</a:t>
            </a:r>
          </a:p>
          <a:p>
            <a:r>
              <a:rPr lang="ru-RU" sz="1600" b="1" dirty="0" err="1" smtClean="0"/>
              <a:t>CanJS</a:t>
            </a:r>
            <a:r>
              <a:rPr lang="ru-RU" sz="1600" dirty="0"/>
              <a:t> (</a:t>
            </a:r>
            <a:r>
              <a:rPr lang="ru-RU" sz="1600" dirty="0">
                <a:hlinkClick r:id="rId4"/>
              </a:rPr>
              <a:t>http://canjs.com/</a:t>
            </a:r>
            <a:r>
              <a:rPr lang="ru-RU" sz="1600" dirty="0"/>
              <a:t>) – один из самых легковесных и простых </a:t>
            </a:r>
            <a:r>
              <a:rPr lang="ru-RU" sz="1600" dirty="0" err="1"/>
              <a:t>js-фреймворков</a:t>
            </a:r>
            <a:r>
              <a:rPr lang="ru-RU" sz="1600" dirty="0"/>
              <a:t>, признанных упростить разработку </a:t>
            </a:r>
            <a:r>
              <a:rPr lang="ru-RU" sz="1600" dirty="0" err="1"/>
              <a:t>web</a:t>
            </a:r>
            <a:r>
              <a:rPr lang="ru-RU" sz="1600" dirty="0"/>
              <a:t>-приложений. Из коробки </a:t>
            </a:r>
            <a:r>
              <a:rPr lang="ru-RU" sz="1600" dirty="0" err="1"/>
              <a:t>CanJS</a:t>
            </a:r>
            <a:r>
              <a:rPr lang="ru-RU" sz="1600" dirty="0"/>
              <a:t> прекрасно уживается с популярными JS библиотеками </a:t>
            </a:r>
            <a:r>
              <a:rPr lang="ru-RU" sz="1600" dirty="0" err="1"/>
              <a:t>jQuery</a:t>
            </a:r>
            <a:r>
              <a:rPr lang="ru-RU" sz="1600" dirty="0"/>
              <a:t>, </a:t>
            </a:r>
            <a:r>
              <a:rPr lang="ru-RU" sz="1600" dirty="0" err="1"/>
              <a:t>Zepto</a:t>
            </a:r>
            <a:r>
              <a:rPr lang="ru-RU" sz="1600" dirty="0"/>
              <a:t>, </a:t>
            </a:r>
            <a:r>
              <a:rPr lang="ru-RU" sz="1600" dirty="0" err="1"/>
              <a:t>Mootols</a:t>
            </a:r>
            <a:r>
              <a:rPr lang="ru-RU" sz="1600" dirty="0"/>
              <a:t>, </a:t>
            </a:r>
            <a:r>
              <a:rPr lang="ru-RU" sz="1600" dirty="0" err="1"/>
              <a:t>Yui</a:t>
            </a:r>
            <a:r>
              <a:rPr lang="ru-RU" sz="1600" dirty="0"/>
              <a:t>, </a:t>
            </a:r>
            <a:r>
              <a:rPr lang="ru-RU" sz="1600" dirty="0" err="1"/>
              <a:t>Dojo</a:t>
            </a:r>
            <a:r>
              <a:rPr lang="ru-RU" sz="1600" dirty="0" smtClean="0"/>
              <a:t>.</a:t>
            </a:r>
          </a:p>
          <a:p>
            <a:r>
              <a:rPr lang="ru-RU" sz="1600" b="1" dirty="0" err="1" smtClean="0"/>
              <a:t>Ember</a:t>
            </a:r>
            <a:r>
              <a:rPr lang="ru-RU" sz="1600" dirty="0"/>
              <a:t> (</a:t>
            </a:r>
            <a:r>
              <a:rPr lang="ru-RU" sz="1600" dirty="0">
                <a:hlinkClick r:id="rId5"/>
              </a:rPr>
              <a:t>http://emberjs.com/</a:t>
            </a:r>
            <a:r>
              <a:rPr lang="ru-RU" sz="1600" dirty="0"/>
              <a:t>) – </a:t>
            </a:r>
            <a:r>
              <a:rPr lang="ru-RU" sz="1600" dirty="0" err="1"/>
              <a:t>mvc-фреймворк</a:t>
            </a:r>
            <a:r>
              <a:rPr lang="ru-RU" sz="1600" dirty="0"/>
              <a:t> с низким порогом вхождения. Функционал бедней, чем у </a:t>
            </a:r>
            <a:r>
              <a:rPr lang="ru-RU" sz="1600" dirty="0" err="1"/>
              <a:t>Backbone</a:t>
            </a:r>
            <a:r>
              <a:rPr lang="ru-RU" sz="1600" dirty="0"/>
              <a:t>, но и разобраться новичкам с ним значительно проще. Из главных преимуществ, стоит выделить наличие функционала упрощающего рутинные операции. Для многих вещей кода писать требуется меньше, чем скажем для </a:t>
            </a:r>
            <a:r>
              <a:rPr lang="ru-RU" sz="1600" dirty="0" err="1"/>
              <a:t>Backbone</a:t>
            </a:r>
            <a:r>
              <a:rPr lang="ru-RU" sz="1600" dirty="0" smtClean="0"/>
              <a:t>.</a:t>
            </a:r>
          </a:p>
          <a:p>
            <a:r>
              <a:rPr lang="ru-RU" sz="1600" b="1" dirty="0" err="1" smtClean="0"/>
              <a:t>KnockoutJS</a:t>
            </a:r>
            <a:r>
              <a:rPr lang="ru-RU" sz="1600" dirty="0"/>
              <a:t> (</a:t>
            </a:r>
            <a:r>
              <a:rPr lang="ru-RU" sz="1600" dirty="0">
                <a:hlinkClick r:id="rId6"/>
              </a:rPr>
              <a:t>http://knockoutjs.com/</a:t>
            </a:r>
            <a:r>
              <a:rPr lang="ru-RU" sz="1600" dirty="0"/>
              <a:t>) – пропагандирует модель MVVM, хвастается шикарной реализацией </a:t>
            </a:r>
            <a:r>
              <a:rPr lang="ru-RU" sz="1600" dirty="0" err="1"/>
              <a:t>биндингов</a:t>
            </a:r>
            <a:r>
              <a:rPr lang="ru-RU" sz="1600" dirty="0"/>
              <a:t>, хорошей производительностью и нетребовательностью к сторонним библиотекам.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21296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Ссылки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10975" y="1565517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Treejs.org</a:t>
            </a:r>
          </a:p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784" y="3059668"/>
            <a:ext cx="2142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http://jqueryui.com/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10975" y="2027182"/>
            <a:ext cx="2080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http://cssdeck.com/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5784" y="2519065"/>
            <a:ext cx="18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http://roxik.com/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72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ДЗ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Залить через </a:t>
            </a:r>
            <a:r>
              <a:rPr lang="en-US" dirty="0" err="1" smtClean="0"/>
              <a:t>Filezilla</a:t>
            </a:r>
            <a:r>
              <a:rPr lang="ru-RU" dirty="0" smtClean="0"/>
              <a:t> шаблон </a:t>
            </a:r>
            <a:r>
              <a:rPr lang="en-US" dirty="0" smtClean="0"/>
              <a:t>HTML </a:t>
            </a:r>
            <a:r>
              <a:rPr lang="ru-RU" dirty="0" smtClean="0"/>
              <a:t>и заполнить его.</a:t>
            </a:r>
            <a:endParaRPr lang="en-US" dirty="0" smtClean="0"/>
          </a:p>
          <a:p>
            <a:r>
              <a:rPr lang="ru-RU" dirty="0" smtClean="0"/>
              <a:t>Залить новый шаблон </a:t>
            </a:r>
            <a:r>
              <a:rPr lang="en-US" dirty="0" smtClean="0"/>
              <a:t>WP</a:t>
            </a:r>
            <a:r>
              <a:rPr lang="ru-RU" dirty="0" smtClean="0"/>
              <a:t> и заполнить его</a:t>
            </a:r>
            <a:endParaRPr lang="uk-UA" dirty="0" smtClean="0"/>
          </a:p>
          <a:p>
            <a:r>
              <a:rPr lang="uk-UA" dirty="0" err="1" smtClean="0"/>
              <a:t>Подключить</a:t>
            </a:r>
            <a:r>
              <a:rPr lang="uk-UA" dirty="0" smtClean="0"/>
              <a:t> </a:t>
            </a:r>
            <a:r>
              <a:rPr lang="uk-UA" dirty="0" err="1" smtClean="0"/>
              <a:t>новый</a:t>
            </a:r>
            <a:r>
              <a:rPr lang="uk-UA" dirty="0" smtClean="0"/>
              <a:t> </a:t>
            </a:r>
            <a:r>
              <a:rPr lang="uk-UA" dirty="0" err="1" smtClean="0"/>
              <a:t>слайдер</a:t>
            </a:r>
            <a:r>
              <a:rPr lang="en-US" dirty="0" smtClean="0"/>
              <a:t> WP</a:t>
            </a:r>
            <a:r>
              <a:rPr lang="uk-UA" dirty="0" smtClean="0"/>
              <a:t> </a:t>
            </a:r>
          </a:p>
          <a:p>
            <a:r>
              <a:rPr lang="uk-UA" dirty="0" err="1" smtClean="0"/>
              <a:t>Подключить</a:t>
            </a:r>
            <a:r>
              <a:rPr lang="uk-UA" dirty="0" smtClean="0"/>
              <a:t> </a:t>
            </a:r>
            <a:r>
              <a:rPr lang="en-US" dirty="0" smtClean="0"/>
              <a:t>jQuery</a:t>
            </a:r>
          </a:p>
          <a:p>
            <a:r>
              <a:rPr lang="uk-UA" dirty="0" err="1" smtClean="0"/>
              <a:t>Подключить</a:t>
            </a:r>
            <a:r>
              <a:rPr lang="uk-UA" dirty="0" smtClean="0"/>
              <a:t> </a:t>
            </a:r>
            <a:r>
              <a:rPr lang="uk-UA" dirty="0" err="1" smtClean="0"/>
              <a:t>ангуляр</a:t>
            </a:r>
            <a:endParaRPr lang="uk-UA" dirty="0" smtClean="0"/>
          </a:p>
          <a:p>
            <a:r>
              <a:rPr lang="uk-UA" dirty="0" err="1" smtClean="0"/>
              <a:t>Скриншот</a:t>
            </a:r>
            <a:r>
              <a:rPr lang="uk-UA" dirty="0" smtClean="0"/>
              <a:t> </a:t>
            </a:r>
            <a:r>
              <a:rPr lang="uk-UA" dirty="0" err="1" smtClean="0"/>
              <a:t>кода</a:t>
            </a:r>
            <a:r>
              <a:rPr lang="uk-UA" dirty="0" smtClean="0"/>
              <a:t> </a:t>
            </a:r>
            <a:r>
              <a:rPr lang="uk-UA" dirty="0" err="1" smtClean="0"/>
              <a:t>выложить</a:t>
            </a:r>
            <a:r>
              <a:rPr lang="uk-UA" dirty="0" smtClean="0"/>
              <a:t> и </a:t>
            </a:r>
            <a:r>
              <a:rPr lang="uk-UA" dirty="0" err="1" smtClean="0"/>
              <a:t>скриншот</a:t>
            </a:r>
            <a:r>
              <a:rPr lang="uk-UA" dirty="0" smtClean="0"/>
              <a:t> </a:t>
            </a:r>
            <a:r>
              <a:rPr lang="uk-UA" dirty="0" err="1" smtClean="0"/>
              <a:t>запущенного</a:t>
            </a:r>
            <a:r>
              <a:rPr lang="uk-UA" dirty="0" smtClean="0"/>
              <a:t> </a:t>
            </a:r>
            <a:r>
              <a:rPr lang="uk-UA" dirty="0" err="1" smtClean="0"/>
              <a:t>сайта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73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034"/>
            <a:ext cx="9144000" cy="1033166"/>
          </a:xfrm>
        </p:spPr>
        <p:txBody>
          <a:bodyPr/>
          <a:lstStyle/>
          <a:p>
            <a:r>
              <a:rPr lang="ru-RU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ЧТО нам нужно узнать</a:t>
            </a:r>
            <a:endParaRPr lang="en-GB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41948" y="1925845"/>
            <a:ext cx="6171996" cy="947914"/>
            <a:chOff x="1296" y="1344"/>
            <a:chExt cx="2976" cy="43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1536" y="14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1B3E1">
                    <a:gamma/>
                    <a:tint val="21176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296" y="134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21B3E1">
                    <a:gamma/>
                    <a:shade val="46275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gray">
            <a:xfrm>
              <a:off x="1680" y="145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</a:rPr>
                <a:t>  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gray">
            <a:xfrm>
              <a:off x="1393" y="140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65544" y="3068814"/>
            <a:ext cx="6248400" cy="1295400"/>
            <a:chOff x="1296" y="1824"/>
            <a:chExt cx="2976" cy="432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>
                    <a:gamma/>
                    <a:tint val="21176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99CC00">
                    <a:gamma/>
                    <a:shade val="46275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819400" y="2232166"/>
            <a:ext cx="234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dirty="0"/>
              <a:t>Что такое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851837" y="3540844"/>
            <a:ext cx="4334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dirty="0" smtClean="0"/>
              <a:t>Распространенные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фреймворки</a:t>
            </a:r>
            <a:endParaRPr lang="ru-RU" dirty="0"/>
          </a:p>
        </p:txBody>
      </p:sp>
      <p:sp>
        <p:nvSpPr>
          <p:cNvPr id="38" name="object 3"/>
          <p:cNvSpPr/>
          <p:nvPr/>
        </p:nvSpPr>
        <p:spPr>
          <a:xfrm>
            <a:off x="533400" y="533400"/>
            <a:ext cx="1190625" cy="119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2" descr="http://e-learning.fpm.chnu.edu.ua/pluginfile.php/15726/mod_label/intro/Blog-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54" y="4495800"/>
            <a:ext cx="33337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02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pc="-30" dirty="0">
                <a:latin typeface="Calibri Light"/>
                <a:cs typeface="Calibri Light"/>
              </a:rPr>
              <a:t>У</a:t>
            </a:r>
            <a:r>
              <a:rPr lang="uk-UA" spc="30" dirty="0">
                <a:latin typeface="Calibri Light"/>
                <a:cs typeface="Calibri Light"/>
              </a:rPr>
              <a:t>с</a:t>
            </a:r>
            <a:r>
              <a:rPr lang="uk-UA" spc="-35" dirty="0">
                <a:latin typeface="Calibri Light"/>
                <a:cs typeface="Calibri Light"/>
              </a:rPr>
              <a:t>т</a:t>
            </a:r>
            <a:r>
              <a:rPr lang="uk-UA" dirty="0">
                <a:latin typeface="Calibri Light"/>
                <a:cs typeface="Calibri Light"/>
              </a:rPr>
              <a:t>ан</a:t>
            </a:r>
            <a:r>
              <a:rPr lang="uk-UA" spc="20" dirty="0">
                <a:latin typeface="Calibri Light"/>
                <a:cs typeface="Calibri Light"/>
              </a:rPr>
              <a:t>о</a:t>
            </a:r>
            <a:r>
              <a:rPr lang="uk-UA" dirty="0">
                <a:latin typeface="Calibri Light"/>
                <a:cs typeface="Calibri Light"/>
              </a:rPr>
              <a:t>в</a:t>
            </a:r>
            <a:r>
              <a:rPr lang="uk-UA" spc="20" dirty="0">
                <a:latin typeface="Calibri Light"/>
                <a:cs typeface="Calibri Light"/>
              </a:rPr>
              <a:t>к</a:t>
            </a:r>
            <a:r>
              <a:rPr lang="uk-UA" dirty="0">
                <a:latin typeface="Calibri Light"/>
                <a:cs typeface="Calibri Light"/>
              </a:rPr>
              <a:t>а</a:t>
            </a:r>
            <a:r>
              <a:rPr lang="uk-UA" spc="85" dirty="0">
                <a:latin typeface="Calibri Light"/>
                <a:cs typeface="Calibri Light"/>
              </a:rPr>
              <a:t> </a:t>
            </a:r>
            <a:r>
              <a:rPr lang="en-US" spc="-30" dirty="0">
                <a:latin typeface="Calibri Light"/>
                <a:cs typeface="Calibri Light"/>
              </a:rPr>
              <a:t>C</a:t>
            </a:r>
            <a:r>
              <a:rPr lang="en-US" spc="10" dirty="0">
                <a:latin typeface="Calibri Light"/>
                <a:cs typeface="Calibri Light"/>
              </a:rPr>
              <a:t>M</a:t>
            </a:r>
            <a:r>
              <a:rPr lang="en-US" dirty="0">
                <a:latin typeface="Calibri Light"/>
                <a:cs typeface="Calibri Light"/>
              </a:rPr>
              <a:t>S</a:t>
            </a:r>
            <a:r>
              <a:rPr lang="en-US" spc="80" dirty="0">
                <a:latin typeface="Calibri Light"/>
                <a:cs typeface="Calibri Light"/>
              </a:rPr>
              <a:t> </a:t>
            </a:r>
            <a:r>
              <a:rPr lang="en-US" spc="-130" dirty="0" smtClean="0">
                <a:latin typeface="Calibri Light"/>
                <a:cs typeface="Calibri Light"/>
              </a:rPr>
              <a:t>W</a:t>
            </a:r>
            <a:r>
              <a:rPr lang="en-US" spc="20" dirty="0" smtClean="0">
                <a:latin typeface="Calibri Light"/>
                <a:cs typeface="Calibri Light"/>
              </a:rPr>
              <a:t>o</a:t>
            </a:r>
            <a:r>
              <a:rPr lang="en-US" spc="-95" dirty="0" smtClean="0">
                <a:latin typeface="Calibri Light"/>
                <a:cs typeface="Calibri Light"/>
              </a:rPr>
              <a:t>r</a:t>
            </a:r>
            <a:r>
              <a:rPr lang="en-US" spc="25" dirty="0" smtClean="0">
                <a:latin typeface="Calibri Light"/>
                <a:cs typeface="Calibri Light"/>
              </a:rPr>
              <a:t>d</a:t>
            </a:r>
            <a:r>
              <a:rPr lang="en-US" spc="-70" dirty="0" smtClean="0">
                <a:latin typeface="Calibri Light"/>
                <a:cs typeface="Calibri Light"/>
              </a:rPr>
              <a:t>P</a:t>
            </a:r>
            <a:r>
              <a:rPr lang="en-US" spc="-95" dirty="0" smtClean="0">
                <a:latin typeface="Calibri Light"/>
                <a:cs typeface="Calibri Light"/>
              </a:rPr>
              <a:t>r</a:t>
            </a:r>
            <a:r>
              <a:rPr lang="en-US" spc="-15" dirty="0" smtClean="0">
                <a:latin typeface="Calibri Light"/>
                <a:cs typeface="Calibri Light"/>
              </a:rPr>
              <a:t>e</a:t>
            </a:r>
            <a:r>
              <a:rPr lang="en-US" spc="30" dirty="0" smtClean="0">
                <a:latin typeface="Calibri Light"/>
                <a:cs typeface="Calibri Light"/>
              </a:rPr>
              <a:t>s</a:t>
            </a:r>
            <a:r>
              <a:rPr lang="en-US" dirty="0" smtClean="0">
                <a:latin typeface="Calibri Light"/>
                <a:cs typeface="Calibri Light"/>
              </a:rPr>
              <a:t>s</a:t>
            </a:r>
            <a:endParaRPr lang="uk-UA" dirty="0"/>
          </a:p>
        </p:txBody>
      </p:sp>
      <p:sp>
        <p:nvSpPr>
          <p:cNvPr id="5" name="object 3"/>
          <p:cNvSpPr txBox="1"/>
          <p:nvPr/>
        </p:nvSpPr>
        <p:spPr>
          <a:xfrm>
            <a:off x="152400" y="1676400"/>
            <a:ext cx="5368290" cy="424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b="0" spc="35" dirty="0">
                <a:latin typeface="Calibri Light"/>
                <a:cs typeface="Calibri Light"/>
              </a:rPr>
              <a:t>Г</a:t>
            </a:r>
            <a:r>
              <a:rPr sz="2000" b="0" spc="25" dirty="0">
                <a:latin typeface="Calibri Light"/>
                <a:cs typeface="Calibri Light"/>
              </a:rPr>
              <a:t>д</a:t>
            </a:r>
            <a:r>
              <a:rPr sz="2000" b="0" spc="5" dirty="0">
                <a:latin typeface="Calibri Light"/>
                <a:cs typeface="Calibri Light"/>
              </a:rPr>
              <a:t>е</a:t>
            </a:r>
            <a:r>
              <a:rPr sz="2000" b="0" spc="-105" dirty="0">
                <a:latin typeface="Calibri Light"/>
                <a:cs typeface="Calibri Light"/>
              </a:rPr>
              <a:t> 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25" dirty="0">
                <a:latin typeface="Calibri Light"/>
                <a:cs typeface="Calibri Light"/>
              </a:rPr>
              <a:t>з</a:t>
            </a:r>
            <a:r>
              <a:rPr sz="2000" b="0" spc="-30" dirty="0">
                <a:latin typeface="Calibri Light"/>
                <a:cs typeface="Calibri Light"/>
              </a:rPr>
              <a:t>ят</a:t>
            </a:r>
            <a:r>
              <a:rPr sz="2000" b="0" spc="5" dirty="0">
                <a:latin typeface="Calibri Light"/>
                <a:cs typeface="Calibri Light"/>
              </a:rPr>
              <a:t>ь</a:t>
            </a:r>
            <a:r>
              <a:rPr sz="2000" b="0" spc="45" dirty="0">
                <a:latin typeface="Calibri Light"/>
                <a:cs typeface="Calibri Light"/>
              </a:rPr>
              <a:t> </a:t>
            </a:r>
            <a:r>
              <a:rPr sz="2000" b="0" spc="-25" dirty="0">
                <a:latin typeface="Calibri Light"/>
                <a:cs typeface="Calibri Light"/>
              </a:rPr>
              <a:t>В</a:t>
            </a:r>
            <a:r>
              <a:rPr sz="2000" b="0" spc="25" dirty="0">
                <a:latin typeface="Calibri Light"/>
                <a:cs typeface="Calibri Light"/>
              </a:rPr>
              <a:t>П</a:t>
            </a:r>
            <a:r>
              <a:rPr sz="2000" b="0" spc="5" dirty="0">
                <a:latin typeface="Calibri Light"/>
                <a:cs typeface="Calibri Light"/>
              </a:rPr>
              <a:t>?</a:t>
            </a:r>
            <a:endParaRPr sz="2000" dirty="0">
              <a:latin typeface="Calibri Light"/>
              <a:cs typeface="Calibri Light"/>
            </a:endParaRPr>
          </a:p>
          <a:p>
            <a:pPr marL="927735">
              <a:lnSpc>
                <a:spcPct val="100000"/>
              </a:lnSpc>
              <a:spcBef>
                <a:spcPts val="1205"/>
              </a:spcBef>
            </a:pP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жн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ича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ф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иа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ай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endParaRPr sz="15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b="0" spc="-20" dirty="0">
                <a:latin typeface="Calibri Light"/>
                <a:cs typeface="Calibri Light"/>
              </a:rPr>
              <a:t>К</a:t>
            </a:r>
            <a:r>
              <a:rPr sz="2000" b="0" spc="5" dirty="0">
                <a:latin typeface="Calibri Light"/>
                <a:cs typeface="Calibri Light"/>
              </a:rPr>
              <a:t>у</a:t>
            </a:r>
            <a:r>
              <a:rPr sz="2000" b="0" spc="25" dirty="0">
                <a:latin typeface="Calibri Light"/>
                <a:cs typeface="Calibri Light"/>
              </a:rPr>
              <a:t>д</a:t>
            </a:r>
            <a:r>
              <a:rPr sz="2000" b="0" spc="5" dirty="0">
                <a:latin typeface="Calibri Light"/>
                <a:cs typeface="Calibri Light"/>
              </a:rPr>
              <a:t>а</a:t>
            </a:r>
            <a:r>
              <a:rPr sz="2000" b="0" spc="-60" dirty="0">
                <a:latin typeface="Calibri Light"/>
                <a:cs typeface="Calibri Light"/>
              </a:rPr>
              <a:t> </a:t>
            </a:r>
            <a:r>
              <a:rPr sz="2000" b="0" spc="-25" dirty="0">
                <a:latin typeface="Calibri Light"/>
                <a:cs typeface="Calibri Light"/>
              </a:rPr>
              <a:t>з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20" dirty="0">
                <a:latin typeface="Calibri Light"/>
                <a:cs typeface="Calibri Light"/>
              </a:rPr>
              <a:t>ва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20" dirty="0">
                <a:latin typeface="Calibri Light"/>
                <a:cs typeface="Calibri Light"/>
              </a:rPr>
              <a:t>ь</a:t>
            </a:r>
            <a:r>
              <a:rPr sz="2000" b="0" spc="5" dirty="0">
                <a:latin typeface="Calibri Light"/>
                <a:cs typeface="Calibri Light"/>
              </a:rPr>
              <a:t>?</a:t>
            </a:r>
            <a:endParaRPr sz="2000" dirty="0">
              <a:latin typeface="Calibri Light"/>
              <a:cs typeface="Calibri Light"/>
            </a:endParaRPr>
          </a:p>
          <a:p>
            <a:pPr marL="927735">
              <a:lnSpc>
                <a:spcPct val="100000"/>
              </a:lnSpc>
              <a:spcBef>
                <a:spcPts val="1200"/>
              </a:spcBef>
            </a:pP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по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фт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endParaRPr sz="15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b="0" spc="35" dirty="0">
                <a:latin typeface="Calibri Light"/>
                <a:cs typeface="Calibri Light"/>
              </a:rPr>
              <a:t>Г</a:t>
            </a:r>
            <a:r>
              <a:rPr sz="2000" b="0" spc="25" dirty="0">
                <a:latin typeface="Calibri Light"/>
                <a:cs typeface="Calibri Light"/>
              </a:rPr>
              <a:t>д</a:t>
            </a:r>
            <a:r>
              <a:rPr sz="2000" b="0" spc="5" dirty="0">
                <a:latin typeface="Calibri Light"/>
                <a:cs typeface="Calibri Light"/>
              </a:rPr>
              <a:t>е</a:t>
            </a:r>
            <a:r>
              <a:rPr sz="2000" b="0" spc="-105" dirty="0">
                <a:latin typeface="Calibri Light"/>
                <a:cs typeface="Calibri Light"/>
              </a:rPr>
              <a:t> 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25" dirty="0">
                <a:latin typeface="Calibri Light"/>
                <a:cs typeface="Calibri Light"/>
              </a:rPr>
              <a:t>з</a:t>
            </a:r>
            <a:r>
              <a:rPr sz="2000" b="0" spc="-30" dirty="0">
                <a:latin typeface="Calibri Light"/>
                <a:cs typeface="Calibri Light"/>
              </a:rPr>
              <a:t>ят</a:t>
            </a:r>
            <a:r>
              <a:rPr sz="2000" b="0" spc="5" dirty="0">
                <a:latin typeface="Calibri Light"/>
                <a:cs typeface="Calibri Light"/>
              </a:rPr>
              <a:t>ь</a:t>
            </a:r>
            <a:r>
              <a:rPr sz="2000" b="0" spc="45" dirty="0">
                <a:latin typeface="Calibri Light"/>
                <a:cs typeface="Calibri Light"/>
              </a:rPr>
              <a:t> 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spc="-15" dirty="0">
                <a:latin typeface="Calibri Light"/>
                <a:cs typeface="Calibri Light"/>
              </a:rPr>
              <a:t>ы</a:t>
            </a:r>
            <a:r>
              <a:rPr sz="2000" b="0" spc="5" dirty="0">
                <a:latin typeface="Calibri Light"/>
                <a:cs typeface="Calibri Light"/>
              </a:rPr>
              <a:t>?</a:t>
            </a:r>
            <a:endParaRPr sz="2000" dirty="0">
              <a:latin typeface="Calibri Light"/>
              <a:cs typeface="Calibri Light"/>
            </a:endParaRPr>
          </a:p>
          <a:p>
            <a:pPr marL="927735">
              <a:lnSpc>
                <a:spcPct val="100000"/>
              </a:lnSpc>
              <a:spcBef>
                <a:spcPts val="1200"/>
              </a:spcBef>
            </a:pP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ф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иа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не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ф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иа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ай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ты</a:t>
            </a:r>
            <a:r>
              <a:rPr sz="1550" b="0" i="1" spc="7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endParaRPr sz="15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b="0" spc="-20" dirty="0">
                <a:latin typeface="Calibri Light"/>
                <a:cs typeface="Calibri Light"/>
              </a:rPr>
              <a:t>К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5" dirty="0">
                <a:latin typeface="Calibri Light"/>
                <a:cs typeface="Calibri Light"/>
              </a:rPr>
              <a:t>к</a:t>
            </a:r>
            <a:r>
              <a:rPr sz="2000" b="0" spc="-10" dirty="0">
                <a:latin typeface="Calibri Light"/>
                <a:cs typeface="Calibri Light"/>
              </a:rPr>
              <a:t> 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10" dirty="0">
                <a:latin typeface="Calibri Light"/>
                <a:cs typeface="Calibri Light"/>
              </a:rPr>
              <a:t>р</a:t>
            </a:r>
            <a:r>
              <a:rPr sz="2000" b="0" spc="15" dirty="0">
                <a:latin typeface="Calibri Light"/>
                <a:cs typeface="Calibri Light"/>
              </a:rPr>
              <a:t>а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20" dirty="0">
                <a:latin typeface="Calibri Light"/>
                <a:cs typeface="Calibri Light"/>
              </a:rPr>
              <a:t>ва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20" dirty="0">
                <a:latin typeface="Calibri Light"/>
                <a:cs typeface="Calibri Light"/>
              </a:rPr>
              <a:t>ь</a:t>
            </a:r>
            <a:r>
              <a:rPr sz="2000" b="0" spc="5" dirty="0">
                <a:latin typeface="Calibri Light"/>
                <a:cs typeface="Calibri Light"/>
              </a:rPr>
              <a:t>?</a:t>
            </a:r>
            <a:endParaRPr sz="2000" dirty="0">
              <a:latin typeface="Calibri Light"/>
              <a:cs typeface="Calibri Light"/>
            </a:endParaRPr>
          </a:p>
          <a:p>
            <a:pPr marL="927735">
              <a:lnSpc>
                <a:spcPct val="100000"/>
              </a:lnSpc>
              <a:spcBef>
                <a:spcPts val="905"/>
              </a:spcBef>
            </a:pP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 в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дже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ра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апи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endParaRPr sz="1550" dirty="0">
              <a:latin typeface="Calibri Light"/>
              <a:cs typeface="Calibri Ligh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83359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72100" y="3581400"/>
            <a:ext cx="381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WordPress</a:t>
            </a:r>
            <a:r>
              <a:rPr lang="ru-RU" dirty="0" smtClean="0"/>
              <a:t> — система управления содержимым сайта с открытым исходным кодом; написана на PHP; сервер базы данных — </a:t>
            </a:r>
            <a:r>
              <a:rPr lang="ru-RU" dirty="0" err="1" smtClean="0"/>
              <a:t>MySQL</a:t>
            </a:r>
            <a:r>
              <a:rPr lang="ru-RU" dirty="0" smtClean="0"/>
              <a:t>; выпущена под лицензией GNU GPL версии 2. Сфера применения — от блогов до достаточно сложных новостных ресурсов и интернет-магазинов.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2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Фреймворки</a:t>
            </a:r>
            <a:endParaRPr lang="uk-UA" dirty="0"/>
          </a:p>
        </p:txBody>
      </p:sp>
      <p:pic>
        <p:nvPicPr>
          <p:cNvPr id="1028" name="Picture 4" descr="http://uu.appsforall.ru/54feca74a8bdf2.023960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39188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6200" y="15240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JS-</a:t>
            </a:r>
            <a:r>
              <a:rPr lang="ru-RU" dirty="0" err="1"/>
              <a:t>framework’и</a:t>
            </a:r>
            <a:r>
              <a:rPr lang="ru-RU" dirty="0"/>
              <a:t> — это инструменты для построения динамических веб/мобильных/настольных приложений на языке </a:t>
            </a:r>
            <a:r>
              <a:rPr lang="ru-RU" dirty="0" err="1"/>
              <a:t>Javascript</a:t>
            </a:r>
            <a:r>
              <a:rPr lang="ru-RU" dirty="0"/>
              <a:t>. Как и к любым другим инструментам,</a:t>
            </a:r>
            <a:br>
              <a:rPr lang="ru-RU" dirty="0"/>
            </a:br>
            <a:r>
              <a:rPr lang="ru-RU" dirty="0"/>
              <a:t>разработчики прибегают к использованию </a:t>
            </a:r>
            <a:r>
              <a:rPr lang="ru-RU" dirty="0" err="1"/>
              <a:t>js-фреймворков</a:t>
            </a:r>
            <a:r>
              <a:rPr lang="ru-RU" dirty="0"/>
              <a:t> там, где невозможно/очень сложно/очень долго выполнять задачу обычными средствами. В подавляющем большинстве случаев, </a:t>
            </a:r>
            <a:r>
              <a:rPr lang="ru-RU" dirty="0" err="1"/>
              <a:t>фреймворки</a:t>
            </a:r>
            <a:r>
              <a:rPr lang="ru-RU" dirty="0"/>
              <a:t> используются для написания, так называемых,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Applications</a:t>
            </a:r>
            <a:r>
              <a:rPr lang="ru-RU" dirty="0"/>
              <a:t>. Т.е. все, что </a:t>
            </a:r>
            <a:r>
              <a:rPr lang="ru-RU" dirty="0" err="1"/>
              <a:t>проиходит</a:t>
            </a:r>
            <a:r>
              <a:rPr lang="ru-RU" dirty="0"/>
              <a:t> на сайте, </a:t>
            </a:r>
            <a:r>
              <a:rPr lang="ru-RU" dirty="0" err="1"/>
              <a:t>проиходит</a:t>
            </a:r>
            <a:r>
              <a:rPr lang="ru-RU" dirty="0"/>
              <a:t> на одной страничке, без прямого перехода с нее.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09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uk-UA" dirty="0"/>
          </a:p>
        </p:txBody>
      </p:sp>
      <p:pic>
        <p:nvPicPr>
          <p:cNvPr id="3074" name="Picture 2" descr="js-j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6197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04800" y="356292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jQuery</a:t>
            </a:r>
            <a:r>
              <a:rPr lang="ru-RU" dirty="0"/>
              <a:t> – самая популярная и распространенная библиотека на </a:t>
            </a:r>
            <a:r>
              <a:rPr lang="ru-RU" dirty="0" err="1"/>
              <a:t>JavaScript</a:t>
            </a:r>
            <a:r>
              <a:rPr lang="ru-RU" dirty="0"/>
              <a:t>, фокусирующаяся на взаимодействии </a:t>
            </a:r>
            <a:r>
              <a:rPr lang="ru-RU" dirty="0" err="1"/>
              <a:t>JavaScript</a:t>
            </a:r>
            <a:r>
              <a:rPr lang="ru-RU" dirty="0"/>
              <a:t> и HTML. Также </a:t>
            </a:r>
            <a:r>
              <a:rPr lang="ru-RU" dirty="0" err="1"/>
              <a:t>jQuery</a:t>
            </a:r>
            <a:r>
              <a:rPr lang="ru-RU" dirty="0"/>
              <a:t> предоставляет удобный API по работе с AJAX. Данный </a:t>
            </a:r>
            <a:r>
              <a:rPr lang="ru-RU" dirty="0" err="1"/>
              <a:t>фреймворк</a:t>
            </a:r>
            <a:r>
              <a:rPr lang="ru-RU" dirty="0"/>
              <a:t> один из первых удачно реализовал принцип ненавязчивого </a:t>
            </a:r>
            <a:r>
              <a:rPr lang="ru-RU" dirty="0" err="1"/>
              <a:t>JavaScript</a:t>
            </a:r>
            <a:r>
              <a:rPr lang="ru-RU" dirty="0"/>
              <a:t>.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91200" y="1524000"/>
            <a:ext cx="335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Примеры</a:t>
            </a:r>
            <a:r>
              <a:rPr lang="uk-UA" b="1" dirty="0"/>
              <a:t> </a:t>
            </a:r>
            <a:r>
              <a:rPr lang="uk-UA" b="1" dirty="0" err="1"/>
              <a:t>известных</a:t>
            </a:r>
            <a:r>
              <a:rPr lang="uk-UA" b="1" dirty="0"/>
              <a:t> </a:t>
            </a:r>
            <a:r>
              <a:rPr lang="uk-UA" b="1" dirty="0" err="1"/>
              <a:t>сайтов</a:t>
            </a:r>
            <a:r>
              <a:rPr lang="uk-UA" b="1" dirty="0"/>
              <a:t> на </a:t>
            </a:r>
            <a:r>
              <a:rPr lang="uk-UA" b="1" dirty="0" err="1"/>
              <a:t>базе</a:t>
            </a:r>
            <a:r>
              <a:rPr lang="uk-UA" b="1" dirty="0"/>
              <a:t> </a:t>
            </a:r>
            <a:r>
              <a:rPr lang="uk-UA" b="1" dirty="0" err="1"/>
              <a:t>этого</a:t>
            </a:r>
            <a:r>
              <a:rPr lang="uk-UA" b="1" dirty="0"/>
              <a:t> </a:t>
            </a:r>
            <a:r>
              <a:rPr lang="uk-UA" b="1" dirty="0" err="1"/>
              <a:t>фреймворка</a:t>
            </a:r>
            <a:r>
              <a:rPr lang="uk-UA" b="1" dirty="0"/>
              <a:t>: </a:t>
            </a:r>
            <a:r>
              <a:rPr lang="en-US" dirty="0" err="1">
                <a:hlinkClick r:id="rId3"/>
              </a:rPr>
              <a:t>Digg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BBC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Dell</a:t>
            </a:r>
            <a:r>
              <a:rPr lang="en-US" dirty="0"/>
              <a:t>, </a:t>
            </a:r>
            <a:r>
              <a:rPr lang="en-US" dirty="0" err="1">
                <a:hlinkClick r:id="rId6"/>
              </a:rPr>
              <a:t>IsoHunt</a:t>
            </a:r>
            <a:r>
              <a:rPr lang="en-US" dirty="0"/>
              <a:t>, </a:t>
            </a:r>
            <a:r>
              <a:rPr lang="en-US" dirty="0" err="1">
                <a:hlinkClick r:id="rId7"/>
              </a:rPr>
              <a:t>Break.com</a:t>
            </a:r>
            <a:r>
              <a:rPr lang="en-US" dirty="0" err="1"/>
              <a:t>,</a:t>
            </a:r>
            <a:r>
              <a:rPr lang="en-US" dirty="0" err="1">
                <a:hlinkClick r:id="rId8"/>
              </a:rPr>
              <a:t>TinyPic</a:t>
            </a:r>
            <a:r>
              <a:rPr lang="en-US" dirty="0"/>
              <a:t>, </a:t>
            </a:r>
            <a:r>
              <a:rPr lang="en-US" dirty="0" err="1">
                <a:hlinkClick r:id="rId9"/>
              </a:rPr>
              <a:t>eMusic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Box.net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57800" y="4114800"/>
            <a:ext cx="358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желающих получить более продвинутые UI-эффекты такие, как масштабирование, сортировка, поддержка </a:t>
            </a:r>
            <a:r>
              <a:rPr lang="ru-RU" dirty="0" err="1"/>
              <a:t>drag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drop</a:t>
            </a:r>
            <a:r>
              <a:rPr lang="ru-RU" dirty="0"/>
              <a:t>, и стандартные </a:t>
            </a:r>
            <a:r>
              <a:rPr lang="ru-RU" dirty="0" err="1"/>
              <a:t>виджеты</a:t>
            </a:r>
            <a:r>
              <a:rPr lang="ru-RU" dirty="0"/>
              <a:t>, такие как закладки, слайдер, </a:t>
            </a:r>
            <a:r>
              <a:rPr lang="ru-RU" dirty="0" err="1"/>
              <a:t>прогрессбар</a:t>
            </a:r>
            <a:r>
              <a:rPr lang="ru-RU" dirty="0"/>
              <a:t> и т.д., рекомендуется использовать родственную библиотеку </a:t>
            </a:r>
            <a:r>
              <a:rPr lang="ru-RU" dirty="0" err="1">
                <a:hlinkClick r:id="rId11"/>
              </a:rPr>
              <a:t>jQuery</a:t>
            </a:r>
            <a:r>
              <a:rPr lang="ru-RU" dirty="0">
                <a:hlinkClick r:id="rId11"/>
              </a:rPr>
              <a:t> UI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528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" y="1524000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Загружать </a:t>
            </a:r>
            <a:r>
              <a:rPr lang="ru-RU" sz="1400" dirty="0" err="1"/>
              <a:t>jQuery</a:t>
            </a:r>
            <a:r>
              <a:rPr lang="ru-RU" sz="1400" dirty="0"/>
              <a:t> желательно с официального сайта. Уже на первом экране будут ссылки на свежие версии </a:t>
            </a:r>
            <a:r>
              <a:rPr lang="ru-RU" sz="1400" dirty="0" err="1"/>
              <a:t>jQuery</a:t>
            </a:r>
            <a:r>
              <a:rPr lang="ru-RU" sz="1400" dirty="0"/>
              <a:t> 1.x и 2.x, в сжатых и не сжатых вариантах. Чтобы закачать файлы по этим ссылкам, нужно кликнуть по ним правой клавишей и выбрать "Сохранить ссылку как".</a:t>
            </a:r>
          </a:p>
          <a:p>
            <a:r>
              <a:rPr lang="ru-RU" sz="1400" dirty="0"/>
              <a:t>После того как вы скачали нужный файл с </a:t>
            </a:r>
            <a:r>
              <a:rPr lang="ru-RU" sz="1400" dirty="0" err="1"/>
              <a:t>jQuery</a:t>
            </a:r>
            <a:r>
              <a:rPr lang="ru-RU" sz="1400" dirty="0"/>
              <a:t>, нужно закачать его на сервер, где располагается ваш сайт и подключить его на страницы своего сайта, прописав до него путь</a:t>
            </a:r>
            <a:r>
              <a:rPr lang="ru-RU" sz="1400" dirty="0" smtClean="0"/>
              <a:t>:</a:t>
            </a:r>
          </a:p>
          <a:p>
            <a:r>
              <a:rPr lang="en-US" sz="1400" dirty="0" smtClean="0"/>
              <a:t>&lt;!</a:t>
            </a:r>
            <a:r>
              <a:rPr lang="en-US" sz="1400" dirty="0"/>
              <a:t>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&lt;script </a:t>
            </a:r>
            <a:r>
              <a:rPr lang="en-US" sz="1400" dirty="0" err="1"/>
              <a:t>src</a:t>
            </a:r>
            <a:r>
              <a:rPr lang="en-US" sz="1400" dirty="0"/>
              <a:t>="/</a:t>
            </a:r>
            <a:r>
              <a:rPr lang="en-US" sz="1400" dirty="0" err="1"/>
              <a:t>js</a:t>
            </a:r>
            <a:r>
              <a:rPr lang="en-US" sz="1400" dirty="0"/>
              <a:t>/jquery.min.js"&gt;&lt;/script&gt;</a:t>
            </a:r>
          </a:p>
          <a:p>
            <a:r>
              <a:rPr lang="en-US" sz="1400" dirty="0"/>
              <a:t>  ...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...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  <a:endParaRPr lang="uk-UA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8200" y="1500271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Существует альтернативный вариант подключить </a:t>
            </a:r>
            <a:r>
              <a:rPr lang="ru-RU" sz="1400" dirty="0" err="1"/>
              <a:t>jQuery</a:t>
            </a:r>
            <a:r>
              <a:rPr lang="ru-RU" sz="1400" dirty="0"/>
              <a:t> на страницы вашего сайта (не закачивая библиотеку на сервер). Можно подключить библиотеку, которая находится не на вашем сервере, а на серверах CDN. Существуют несколько таких хранилищ, наиболее известные и надежные из них </a:t>
            </a:r>
            <a:r>
              <a:rPr lang="ru-RU" sz="1400" dirty="0" err="1"/>
              <a:t>Google</a:t>
            </a:r>
            <a:r>
              <a:rPr lang="ru-RU" sz="1400" dirty="0"/>
              <a:t> CDN, </a:t>
            </a:r>
            <a:r>
              <a:rPr lang="ru-RU" sz="1400" dirty="0" err="1"/>
              <a:t>Microsoft</a:t>
            </a:r>
            <a:r>
              <a:rPr lang="ru-RU" sz="1400" dirty="0"/>
              <a:t> CDN, а так же CDN который организовали создатели </a:t>
            </a:r>
            <a:r>
              <a:rPr lang="ru-RU" sz="1400" dirty="0" err="1"/>
              <a:t>jQuery</a:t>
            </a:r>
            <a:r>
              <a:rPr lang="ru-RU" sz="1400" dirty="0"/>
              <a:t>.</a:t>
            </a:r>
          </a:p>
          <a:p>
            <a:r>
              <a:rPr lang="ru-RU" sz="1400" dirty="0"/>
              <a:t>Подключить </a:t>
            </a:r>
            <a:r>
              <a:rPr lang="ru-RU" sz="1400" dirty="0" err="1"/>
              <a:t>jQuery</a:t>
            </a:r>
            <a:r>
              <a:rPr lang="ru-RU" sz="1400" dirty="0"/>
              <a:t> с CDN не сложнее, чем со своего сервера — необходимо просто прописать соответствующий путь до него. Вот например как подключается библиотека с официального CDN </a:t>
            </a:r>
            <a:r>
              <a:rPr lang="ru-RU" sz="1400" dirty="0" err="1"/>
              <a:t>jQuery</a:t>
            </a:r>
            <a:r>
              <a:rPr lang="ru-RU" sz="1400" dirty="0" smtClean="0"/>
              <a:t>:</a:t>
            </a:r>
          </a:p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&lt;script </a:t>
            </a:r>
            <a:r>
              <a:rPr lang="en-US" sz="1400" dirty="0" err="1"/>
              <a:t>src</a:t>
            </a:r>
            <a:r>
              <a:rPr lang="en-US" sz="1400" dirty="0"/>
              <a:t>="http://code.jquery.com/jquery-1.8.3.js"&gt;&lt;/script&gt;</a:t>
            </a:r>
          </a:p>
          <a:p>
            <a:r>
              <a:rPr lang="en-US" sz="1400" dirty="0"/>
              <a:t>  ...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...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  <a:endParaRPr lang="ru-RU" sz="14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33166"/>
          </a:xfrm>
        </p:spPr>
        <p:txBody>
          <a:bodyPr/>
          <a:lstStyle/>
          <a:p>
            <a:r>
              <a:rPr lang="en-US" dirty="0" err="1"/>
              <a:t>jQuery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432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JS</a:t>
            </a:r>
            <a:endParaRPr lang="uk-UA" dirty="0"/>
          </a:p>
        </p:txBody>
      </p:sp>
      <p:pic>
        <p:nvPicPr>
          <p:cNvPr id="4098" name="Picture 2" descr="js-Proto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47800"/>
            <a:ext cx="56197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8600" y="355282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Второй по популярности JS-</a:t>
            </a:r>
            <a:r>
              <a:rPr lang="ru-RU" dirty="0" err="1"/>
              <a:t>фреймворк</a:t>
            </a:r>
            <a:r>
              <a:rPr lang="ru-RU" dirty="0"/>
              <a:t>, который существенно упрощает работу с AJAX и некоторыми другими продвинутыми JS-возможностями. Несмотря на его доступность в виде отдельной библиотеки, он чаще всего используется программистами вместе с </a:t>
            </a:r>
            <a:r>
              <a:rPr lang="ru-RU" dirty="0" err="1"/>
              <a:t>Ruby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Rails</a:t>
            </a:r>
            <a:r>
              <a:rPr lang="ru-RU" dirty="0"/>
              <a:t>, </a:t>
            </a:r>
            <a:r>
              <a:rPr lang="ru-RU" dirty="0" err="1"/>
              <a:t>Tapestry</a:t>
            </a:r>
            <a:r>
              <a:rPr lang="ru-RU" dirty="0"/>
              <a:t>, script.aculo.us и </a:t>
            </a:r>
            <a:r>
              <a:rPr lang="ru-RU" dirty="0" err="1"/>
              <a:t>Rico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57800" y="3657600"/>
            <a:ext cx="312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 smtClean="0"/>
              <a:t>Примеры</a:t>
            </a:r>
            <a:r>
              <a:rPr lang="uk-UA" b="1" dirty="0" smtClean="0"/>
              <a:t> </a:t>
            </a:r>
            <a:r>
              <a:rPr lang="uk-UA" b="1" dirty="0" err="1"/>
              <a:t>известных</a:t>
            </a:r>
            <a:r>
              <a:rPr lang="uk-UA" b="1" dirty="0"/>
              <a:t> </a:t>
            </a:r>
            <a:r>
              <a:rPr lang="uk-UA" b="1" dirty="0" err="1"/>
              <a:t>сайтов</a:t>
            </a:r>
            <a:r>
              <a:rPr lang="uk-UA" b="1" dirty="0"/>
              <a:t> на </a:t>
            </a:r>
            <a:r>
              <a:rPr lang="uk-UA" b="1" dirty="0" err="1"/>
              <a:t>базе</a:t>
            </a:r>
            <a:r>
              <a:rPr lang="uk-UA" b="1" dirty="0"/>
              <a:t> </a:t>
            </a:r>
            <a:r>
              <a:rPr lang="uk-UA" b="1" dirty="0" err="1"/>
              <a:t>этого</a:t>
            </a:r>
            <a:r>
              <a:rPr lang="uk-UA" b="1" dirty="0"/>
              <a:t> </a:t>
            </a:r>
            <a:r>
              <a:rPr lang="uk-UA" b="1" dirty="0" err="1"/>
              <a:t>фреймворка</a:t>
            </a:r>
            <a:r>
              <a:rPr lang="uk-UA" b="1" dirty="0"/>
              <a:t>: </a:t>
            </a:r>
            <a:r>
              <a:rPr lang="en-US" dirty="0">
                <a:hlinkClick r:id="rId3"/>
              </a:rPr>
              <a:t>CNN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The New York Times</a:t>
            </a:r>
            <a:r>
              <a:rPr lang="en-US" dirty="0"/>
              <a:t>, </a:t>
            </a:r>
            <a:r>
              <a:rPr lang="en-US" dirty="0" err="1">
                <a:hlinkClick r:id="rId5"/>
              </a:rPr>
              <a:t>Apple</a:t>
            </a:r>
            <a:r>
              <a:rPr lang="en-US" dirty="0" err="1"/>
              <a:t>,</a:t>
            </a:r>
            <a:r>
              <a:rPr lang="en-US" dirty="0" err="1">
                <a:hlinkClick r:id="rId6"/>
              </a:rPr>
              <a:t>Fox</a:t>
            </a:r>
            <a:r>
              <a:rPr lang="en-US" dirty="0">
                <a:hlinkClick r:id="rId6"/>
              </a:rPr>
              <a:t> News Channel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Last.fm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Twitter</a:t>
            </a:r>
            <a:r>
              <a:rPr lang="en-US" dirty="0"/>
              <a:t>, </a:t>
            </a:r>
            <a:r>
              <a:rPr lang="en-US" dirty="0" err="1">
                <a:hlinkClick r:id="rId9"/>
              </a:rPr>
              <a:t>Hakia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01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Mootools</a:t>
            </a:r>
            <a:endParaRPr lang="uk-UA" dirty="0"/>
          </a:p>
        </p:txBody>
      </p:sp>
      <p:pic>
        <p:nvPicPr>
          <p:cNvPr id="5122" name="Picture 2" descr="js-Moo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6197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2400" y="3718679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MooTools</a:t>
            </a:r>
            <a:r>
              <a:rPr lang="ru-RU" dirty="0"/>
              <a:t> является модульным, объектно-ориентированным </a:t>
            </a:r>
            <a:r>
              <a:rPr lang="ru-RU" dirty="0" err="1"/>
              <a:t>фреймворком</a:t>
            </a:r>
            <a:r>
              <a:rPr lang="ru-RU" dirty="0"/>
              <a:t>. Он очень похож в своем подходе к дизайну ядра на </a:t>
            </a:r>
            <a:r>
              <a:rPr lang="ru-RU" dirty="0" err="1"/>
              <a:t>jQuery</a:t>
            </a:r>
            <a:r>
              <a:rPr lang="ru-RU" dirty="0"/>
              <a:t> и </a:t>
            </a:r>
            <a:r>
              <a:rPr lang="ru-RU" dirty="0" err="1"/>
              <a:t>Prototype</a:t>
            </a:r>
            <a:r>
              <a:rPr lang="ru-RU" dirty="0"/>
              <a:t> – он не включает в себя UI-</a:t>
            </a:r>
            <a:r>
              <a:rPr lang="ru-RU" dirty="0" err="1"/>
              <a:t>контролы</a:t>
            </a:r>
            <a:r>
              <a:rPr lang="ru-RU" dirty="0"/>
              <a:t> и </a:t>
            </a:r>
            <a:r>
              <a:rPr lang="ru-RU" dirty="0" err="1"/>
              <a:t>виджеты</a:t>
            </a:r>
            <a:r>
              <a:rPr lang="ru-RU" dirty="0"/>
              <a:t>, ограничиваясь минимальным набором эффектов и возможностей. Но, несмотря на такой здоровый минимализм, этот </a:t>
            </a:r>
            <a:r>
              <a:rPr lang="ru-RU" dirty="0" err="1"/>
              <a:t>фреймворк</a:t>
            </a:r>
            <a:r>
              <a:rPr lang="ru-RU" dirty="0"/>
              <a:t> содержит очень интересный плагин MooTools.More.js, который на самом деле несколько больше чем просто плагин: он позволяет очень сильно наращивать возможности сторонними библиотеками, и имеет при этом очень интересные дополнения для манипуляций с массивами, датами, </a:t>
            </a:r>
            <a:r>
              <a:rPr lang="ru-RU" dirty="0" err="1"/>
              <a:t>хэшеми</a:t>
            </a:r>
            <a:r>
              <a:rPr lang="ru-RU" dirty="0"/>
              <a:t>, строками и т.д. Нас очень впечатлила возможность локализовать англоязычный синтаксис языка самого </a:t>
            </a:r>
            <a:r>
              <a:rPr lang="ru-RU" dirty="0" err="1"/>
              <a:t>mootools</a:t>
            </a:r>
            <a:r>
              <a:rPr lang="ru-RU" dirty="0"/>
              <a:t> на любой национальный язык, что позволяет программировать на нем максимально комфортно, например, на русском языке.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01956" y="1620641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MooTools</a:t>
            </a:r>
            <a:r>
              <a:rPr lang="ru-RU" dirty="0"/>
              <a:t> используется в CMS </a:t>
            </a:r>
            <a:r>
              <a:rPr lang="ru-RU" dirty="0" err="1"/>
              <a:t>Joomla</a:t>
            </a:r>
            <a:r>
              <a:rPr lang="ru-RU" dirty="0"/>
              <a:t>, поэтому таких сайтов чрезвычайно много.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242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Angular.JS</a:t>
            </a:r>
            <a:endParaRPr lang="uk-UA" dirty="0"/>
          </a:p>
        </p:txBody>
      </p:sp>
      <p:pic>
        <p:nvPicPr>
          <p:cNvPr id="7170" name="Picture 2" descr="https://assets.toptal.io/uploads/blog/image/91909/toptal-blog-image-1450878582925-8b0ad8b0de91ed25905df7e95971b0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0200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191000" y="1600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HTML отлично подходит для описания статичных документов, но спотыкается при попытке описать динамические виды в веб-приложениях. </a:t>
            </a:r>
            <a:r>
              <a:rPr lang="ru-RU" dirty="0" err="1"/>
              <a:t>AngularJS</a:t>
            </a:r>
            <a:r>
              <a:rPr lang="ru-RU" dirty="0"/>
              <a:t> позволяет расширить синтаксис HTML. В результате код получается выразительным, читаемым, и легко поддерживается.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91000" y="3962400"/>
            <a:ext cx="355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http://angular-doc.herokuapp.com/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172" y="46482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Angular.js на данный момент является самым популярным </a:t>
            </a:r>
            <a:r>
              <a:rPr lang="ru-RU" dirty="0" err="1"/>
              <a:t>фреймворком</a:t>
            </a:r>
            <a:r>
              <a:rPr lang="ru-RU" dirty="0"/>
              <a:t>, разработка которого поддерживается парнями из </a:t>
            </a:r>
            <a:r>
              <a:rPr lang="ru-RU" dirty="0" err="1"/>
              <a:t>Google</a:t>
            </a:r>
            <a:r>
              <a:rPr lang="ru-RU" dirty="0"/>
              <a:t>. Помимо богатой стандартной библиотеки, для "</a:t>
            </a:r>
            <a:r>
              <a:rPr lang="ru-RU" dirty="0" err="1"/>
              <a:t>ангуляра</a:t>
            </a:r>
            <a:r>
              <a:rPr lang="ru-RU" dirty="0"/>
              <a:t>" написано много пользовательских расширений, с частью которых мы познакомимся в пределах этой серии статей. Есть даже специальный </a:t>
            </a:r>
            <a:r>
              <a:rPr lang="ru-RU" dirty="0" err="1"/>
              <a:t>фреймворк</a:t>
            </a:r>
            <a:r>
              <a:rPr lang="ru-RU" dirty="0"/>
              <a:t> поверх Angular.js, который значительно облегчает написание кроссплатформенных мобильных приложений: </a:t>
            </a:r>
            <a:r>
              <a:rPr lang="ru-RU" dirty="0">
                <a:hlinkClick r:id="rId3"/>
              </a:rPr>
              <a:t>http://ionicframework.com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23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754</Words>
  <Application>Microsoft Office PowerPoint</Application>
  <PresentationFormat>Экран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CMS и Фреймфорки</vt:lpstr>
      <vt:lpstr>ЧТО нам нужно узнать</vt:lpstr>
      <vt:lpstr>Установка CMS WordPress</vt:lpstr>
      <vt:lpstr>Фреймворки</vt:lpstr>
      <vt:lpstr>jQuery</vt:lpstr>
      <vt:lpstr>jQuery</vt:lpstr>
      <vt:lpstr>Prototype JS</vt:lpstr>
      <vt:lpstr>Mootools</vt:lpstr>
      <vt:lpstr>Angular.JS</vt:lpstr>
      <vt:lpstr>Братья по духу</vt:lpstr>
      <vt:lpstr>Ссылки</vt:lpstr>
      <vt:lpstr>ДЗ</vt:lpstr>
    </vt:vector>
  </TitlesOfParts>
  <Company>HYATT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IS</dc:creator>
  <cp:lastModifiedBy>NABU</cp:lastModifiedBy>
  <cp:revision>52</cp:revision>
  <dcterms:created xsi:type="dcterms:W3CDTF">2015-12-09T15:59:37Z</dcterms:created>
  <dcterms:modified xsi:type="dcterms:W3CDTF">2016-09-01T14:56:59Z</dcterms:modified>
</cp:coreProperties>
</file>