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66" r:id="rId3"/>
    <p:sldId id="286" r:id="rId4"/>
    <p:sldId id="287" r:id="rId5"/>
    <p:sldId id="288" r:id="rId6"/>
    <p:sldId id="289" r:id="rId7"/>
    <p:sldId id="290" r:id="rId8"/>
    <p:sldId id="306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302" r:id="rId17"/>
    <p:sldId id="304" r:id="rId18"/>
    <p:sldId id="303" r:id="rId19"/>
    <p:sldId id="298" r:id="rId20"/>
    <p:sldId id="299" r:id="rId21"/>
    <p:sldId id="300" r:id="rId22"/>
    <p:sldId id="301" r:id="rId23"/>
    <p:sldId id="305" r:id="rId24"/>
    <p:sldId id="285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29" autoAdjust="0"/>
  </p:normalViewPr>
  <p:slideViewPr>
    <p:cSldViewPr>
      <p:cViewPr>
        <p:scale>
          <a:sx n="75" d="100"/>
          <a:sy n="75" d="100"/>
        </p:scale>
        <p:origin x="-1152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iruk_v.NDIROM\Desktop\&#1075;&#1086;&#1080;&#1090;\excel\&#1087;&#1088;&#1080;&#1084;&#1077;&#1088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iruk_v.NDIROM\Desktop\&#1075;&#1086;&#1080;&#1090;\excel\&#1087;&#1088;&#1080;&#1084;&#1077;&#1088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iruk_v.NDIROM\Desktop\&#1075;&#1086;&#1080;&#1090;\excel\&#1087;&#1088;&#1080;&#1084;&#1077;&#108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ВПР!$C$1:$C$2</c:f>
              <c:strCache>
                <c:ptCount val="1"/>
                <c:pt idx="0">
                  <c:v>Таблица заказов Объем
партии, кг</c:v>
                </c:pt>
              </c:strCache>
            </c:strRef>
          </c:tx>
          <c:explosion val="25"/>
          <c:cat>
            <c:multiLvlStrRef>
              <c:f>ВПР!$A$3:$B$40</c:f>
              <c:multiLvlStrCache>
                <c:ptCount val="38"/>
                <c:lvl>
                  <c:pt idx="0">
                    <c:v>Яблоки</c:v>
                  </c:pt>
                  <c:pt idx="1">
                    <c:v>Груши</c:v>
                  </c:pt>
                  <c:pt idx="2">
                    <c:v>Капуста</c:v>
                  </c:pt>
                  <c:pt idx="3">
                    <c:v>Мандарины</c:v>
                  </c:pt>
                  <c:pt idx="4">
                    <c:v>Киви</c:v>
                  </c:pt>
                  <c:pt idx="5">
                    <c:v>Капуста</c:v>
                  </c:pt>
                  <c:pt idx="6">
                    <c:v>Киви</c:v>
                  </c:pt>
                  <c:pt idx="7">
                    <c:v>Ананас</c:v>
                  </c:pt>
                  <c:pt idx="8">
                    <c:v>Капуста</c:v>
                  </c:pt>
                  <c:pt idx="9">
                    <c:v>Манго</c:v>
                  </c:pt>
                  <c:pt idx="10">
                    <c:v>Грейпфрут</c:v>
                  </c:pt>
                  <c:pt idx="11">
                    <c:v>Банан</c:v>
                  </c:pt>
                  <c:pt idx="12">
                    <c:v>Киви</c:v>
                  </c:pt>
                  <c:pt idx="13">
                    <c:v>Киви</c:v>
                  </c:pt>
                  <c:pt idx="14">
                    <c:v>Персик</c:v>
                  </c:pt>
                  <c:pt idx="15">
                    <c:v>Абрикос</c:v>
                  </c:pt>
                  <c:pt idx="16">
                    <c:v>Нектарин</c:v>
                  </c:pt>
                  <c:pt idx="17">
                    <c:v>Капуста</c:v>
                  </c:pt>
                  <c:pt idx="18">
                    <c:v>Морковь</c:v>
                  </c:pt>
                  <c:pt idx="19">
                    <c:v>Лук</c:v>
                  </c:pt>
                  <c:pt idx="20">
                    <c:v>Картофель</c:v>
                  </c:pt>
                  <c:pt idx="21">
                    <c:v>Огурец</c:v>
                  </c:pt>
                  <c:pt idx="22">
                    <c:v>Капуста</c:v>
                  </c:pt>
                  <c:pt idx="23">
                    <c:v>Баклажан</c:v>
                  </c:pt>
                  <c:pt idx="24">
                    <c:v>Киви</c:v>
                  </c:pt>
                  <c:pt idx="25">
                    <c:v>Капуста</c:v>
                  </c:pt>
                  <c:pt idx="26">
                    <c:v>Мандарины</c:v>
                  </c:pt>
                  <c:pt idx="27">
                    <c:v>Киви</c:v>
                  </c:pt>
                  <c:pt idx="28">
                    <c:v>Капуста</c:v>
                  </c:pt>
                  <c:pt idx="29">
                    <c:v>Киви</c:v>
                  </c:pt>
                  <c:pt idx="30">
                    <c:v>Ананас</c:v>
                  </c:pt>
                  <c:pt idx="31">
                    <c:v>Капуста</c:v>
                  </c:pt>
                  <c:pt idx="32">
                    <c:v>Манго</c:v>
                  </c:pt>
                  <c:pt idx="33">
                    <c:v>Персик</c:v>
                  </c:pt>
                  <c:pt idx="34">
                    <c:v>Абрикос</c:v>
                  </c:pt>
                  <c:pt idx="35">
                    <c:v>Нектарин</c:v>
                  </c:pt>
                  <c:pt idx="36">
                    <c:v>Капуста</c:v>
                  </c:pt>
                  <c:pt idx="37">
                    <c:v>Морковь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</c:lvl>
              </c:multiLvlStrCache>
            </c:multiLvlStrRef>
          </c:cat>
          <c:val>
            <c:numRef>
              <c:f>ВПР!$C$3:$C$40</c:f>
              <c:numCache>
                <c:formatCode>General</c:formatCode>
                <c:ptCount val="38"/>
                <c:pt idx="0">
                  <c:v>60</c:v>
                </c:pt>
                <c:pt idx="1">
                  <c:v>40</c:v>
                </c:pt>
                <c:pt idx="2">
                  <c:v>35</c:v>
                </c:pt>
                <c:pt idx="3">
                  <c:v>45</c:v>
                </c:pt>
                <c:pt idx="4">
                  <c:v>23</c:v>
                </c:pt>
                <c:pt idx="5">
                  <c:v>36</c:v>
                </c:pt>
                <c:pt idx="6">
                  <c:v>60</c:v>
                </c:pt>
                <c:pt idx="7">
                  <c:v>10</c:v>
                </c:pt>
                <c:pt idx="8">
                  <c:v>5</c:v>
                </c:pt>
                <c:pt idx="9">
                  <c:v>15</c:v>
                </c:pt>
                <c:pt idx="10">
                  <c:v>14</c:v>
                </c:pt>
                <c:pt idx="11">
                  <c:v>48</c:v>
                </c:pt>
                <c:pt idx="12">
                  <c:v>15</c:v>
                </c:pt>
                <c:pt idx="13">
                  <c:v>13</c:v>
                </c:pt>
                <c:pt idx="14">
                  <c:v>42</c:v>
                </c:pt>
                <c:pt idx="15">
                  <c:v>26</c:v>
                </c:pt>
                <c:pt idx="16">
                  <c:v>14</c:v>
                </c:pt>
                <c:pt idx="17">
                  <c:v>80</c:v>
                </c:pt>
                <c:pt idx="18">
                  <c:v>25</c:v>
                </c:pt>
                <c:pt idx="19">
                  <c:v>20</c:v>
                </c:pt>
                <c:pt idx="20">
                  <c:v>100</c:v>
                </c:pt>
                <c:pt idx="21">
                  <c:v>50</c:v>
                </c:pt>
                <c:pt idx="22">
                  <c:v>60</c:v>
                </c:pt>
                <c:pt idx="23">
                  <c:v>40</c:v>
                </c:pt>
                <c:pt idx="24">
                  <c:v>45</c:v>
                </c:pt>
                <c:pt idx="25">
                  <c:v>35</c:v>
                </c:pt>
                <c:pt idx="26">
                  <c:v>45</c:v>
                </c:pt>
                <c:pt idx="27">
                  <c:v>23</c:v>
                </c:pt>
                <c:pt idx="28">
                  <c:v>36</c:v>
                </c:pt>
                <c:pt idx="29">
                  <c:v>60</c:v>
                </c:pt>
                <c:pt idx="30">
                  <c:v>10</c:v>
                </c:pt>
                <c:pt idx="31">
                  <c:v>5</c:v>
                </c:pt>
                <c:pt idx="32">
                  <c:v>15</c:v>
                </c:pt>
                <c:pt idx="33">
                  <c:v>42</c:v>
                </c:pt>
                <c:pt idx="34">
                  <c:v>26</c:v>
                </c:pt>
                <c:pt idx="35">
                  <c:v>14</c:v>
                </c:pt>
                <c:pt idx="36">
                  <c:v>80</c:v>
                </c:pt>
                <c:pt idx="37">
                  <c:v>25</c:v>
                </c:pt>
              </c:numCache>
            </c:numRef>
          </c:val>
        </c:ser>
        <c:ser>
          <c:idx val="1"/>
          <c:order val="1"/>
          <c:tx>
            <c:strRef>
              <c:f>ВПР!$D$1:$D$2</c:f>
              <c:strCache>
                <c:ptCount val="1"/>
                <c:pt idx="0">
                  <c:v>Таблица заказов Цена</c:v>
                </c:pt>
              </c:strCache>
            </c:strRef>
          </c:tx>
          <c:explosion val="25"/>
          <c:cat>
            <c:multiLvlStrRef>
              <c:f>ВПР!$A$3:$B$40</c:f>
              <c:multiLvlStrCache>
                <c:ptCount val="38"/>
                <c:lvl>
                  <c:pt idx="0">
                    <c:v>Яблоки</c:v>
                  </c:pt>
                  <c:pt idx="1">
                    <c:v>Груши</c:v>
                  </c:pt>
                  <c:pt idx="2">
                    <c:v>Капуста</c:v>
                  </c:pt>
                  <c:pt idx="3">
                    <c:v>Мандарины</c:v>
                  </c:pt>
                  <c:pt idx="4">
                    <c:v>Киви</c:v>
                  </c:pt>
                  <c:pt idx="5">
                    <c:v>Капуста</c:v>
                  </c:pt>
                  <c:pt idx="6">
                    <c:v>Киви</c:v>
                  </c:pt>
                  <c:pt idx="7">
                    <c:v>Ананас</c:v>
                  </c:pt>
                  <c:pt idx="8">
                    <c:v>Капуста</c:v>
                  </c:pt>
                  <c:pt idx="9">
                    <c:v>Манго</c:v>
                  </c:pt>
                  <c:pt idx="10">
                    <c:v>Грейпфрут</c:v>
                  </c:pt>
                  <c:pt idx="11">
                    <c:v>Банан</c:v>
                  </c:pt>
                  <c:pt idx="12">
                    <c:v>Киви</c:v>
                  </c:pt>
                  <c:pt idx="13">
                    <c:v>Киви</c:v>
                  </c:pt>
                  <c:pt idx="14">
                    <c:v>Персик</c:v>
                  </c:pt>
                  <c:pt idx="15">
                    <c:v>Абрикос</c:v>
                  </c:pt>
                  <c:pt idx="16">
                    <c:v>Нектарин</c:v>
                  </c:pt>
                  <c:pt idx="17">
                    <c:v>Капуста</c:v>
                  </c:pt>
                  <c:pt idx="18">
                    <c:v>Морковь</c:v>
                  </c:pt>
                  <c:pt idx="19">
                    <c:v>Лук</c:v>
                  </c:pt>
                  <c:pt idx="20">
                    <c:v>Картофель</c:v>
                  </c:pt>
                  <c:pt idx="21">
                    <c:v>Огурец</c:v>
                  </c:pt>
                  <c:pt idx="22">
                    <c:v>Капуста</c:v>
                  </c:pt>
                  <c:pt idx="23">
                    <c:v>Баклажан</c:v>
                  </c:pt>
                  <c:pt idx="24">
                    <c:v>Киви</c:v>
                  </c:pt>
                  <c:pt idx="25">
                    <c:v>Капуста</c:v>
                  </c:pt>
                  <c:pt idx="26">
                    <c:v>Мандарины</c:v>
                  </c:pt>
                  <c:pt idx="27">
                    <c:v>Киви</c:v>
                  </c:pt>
                  <c:pt idx="28">
                    <c:v>Капуста</c:v>
                  </c:pt>
                  <c:pt idx="29">
                    <c:v>Киви</c:v>
                  </c:pt>
                  <c:pt idx="30">
                    <c:v>Ананас</c:v>
                  </c:pt>
                  <c:pt idx="31">
                    <c:v>Капуста</c:v>
                  </c:pt>
                  <c:pt idx="32">
                    <c:v>Манго</c:v>
                  </c:pt>
                  <c:pt idx="33">
                    <c:v>Персик</c:v>
                  </c:pt>
                  <c:pt idx="34">
                    <c:v>Абрикос</c:v>
                  </c:pt>
                  <c:pt idx="35">
                    <c:v>Нектарин</c:v>
                  </c:pt>
                  <c:pt idx="36">
                    <c:v>Капуста</c:v>
                  </c:pt>
                  <c:pt idx="37">
                    <c:v>Морковь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</c:lvl>
              </c:multiLvlStrCache>
            </c:multiLvlStrRef>
          </c:cat>
          <c:val>
            <c:numRef>
              <c:f>ВПР!$D$3:$D$40</c:f>
              <c:numCache>
                <c:formatCode>General</c:formatCode>
                <c:ptCount val="38"/>
                <c:pt idx="0">
                  <c:v>23</c:v>
                </c:pt>
                <c:pt idx="1">
                  <c:v>38</c:v>
                </c:pt>
                <c:pt idx="2">
                  <c:v>12</c:v>
                </c:pt>
                <c:pt idx="3">
                  <c:v>45</c:v>
                </c:pt>
                <c:pt idx="4">
                  <c:v>60</c:v>
                </c:pt>
                <c:pt idx="5">
                  <c:v>12</c:v>
                </c:pt>
                <c:pt idx="6">
                  <c:v>60</c:v>
                </c:pt>
                <c:pt idx="7">
                  <c:v>120</c:v>
                </c:pt>
                <c:pt idx="8">
                  <c:v>12</c:v>
                </c:pt>
                <c:pt idx="9">
                  <c:v>80</c:v>
                </c:pt>
                <c:pt idx="10">
                  <c:v>45</c:v>
                </c:pt>
                <c:pt idx="11">
                  <c:v>22</c:v>
                </c:pt>
                <c:pt idx="12">
                  <c:v>60</c:v>
                </c:pt>
                <c:pt idx="13">
                  <c:v>60</c:v>
                </c:pt>
                <c:pt idx="14">
                  <c:v>45</c:v>
                </c:pt>
                <c:pt idx="15">
                  <c:v>40</c:v>
                </c:pt>
                <c:pt idx="16">
                  <c:v>40</c:v>
                </c:pt>
                <c:pt idx="17">
                  <c:v>12</c:v>
                </c:pt>
                <c:pt idx="18">
                  <c:v>12</c:v>
                </c:pt>
                <c:pt idx="19">
                  <c:v>10</c:v>
                </c:pt>
                <c:pt idx="20">
                  <c:v>8</c:v>
                </c:pt>
                <c:pt idx="21">
                  <c:v>25</c:v>
                </c:pt>
                <c:pt idx="22">
                  <c:v>12</c:v>
                </c:pt>
                <c:pt idx="23">
                  <c:v>29</c:v>
                </c:pt>
                <c:pt idx="24">
                  <c:v>60</c:v>
                </c:pt>
                <c:pt idx="25">
                  <c:v>12</c:v>
                </c:pt>
                <c:pt idx="26">
                  <c:v>45</c:v>
                </c:pt>
                <c:pt idx="27">
                  <c:v>60</c:v>
                </c:pt>
                <c:pt idx="28">
                  <c:v>12</c:v>
                </c:pt>
                <c:pt idx="29">
                  <c:v>60</c:v>
                </c:pt>
                <c:pt idx="30">
                  <c:v>120</c:v>
                </c:pt>
                <c:pt idx="31">
                  <c:v>12</c:v>
                </c:pt>
                <c:pt idx="32">
                  <c:v>80</c:v>
                </c:pt>
                <c:pt idx="33">
                  <c:v>45</c:v>
                </c:pt>
                <c:pt idx="34">
                  <c:v>40</c:v>
                </c:pt>
                <c:pt idx="35">
                  <c:v>40</c:v>
                </c:pt>
                <c:pt idx="36">
                  <c:v>12</c:v>
                </c:pt>
                <c:pt idx="37">
                  <c:v>12</c:v>
                </c:pt>
              </c:numCache>
            </c:numRef>
          </c:val>
        </c:ser>
        <c:ser>
          <c:idx val="2"/>
          <c:order val="2"/>
          <c:tx>
            <c:strRef>
              <c:f>ВПР!$E$1:$E$2</c:f>
              <c:strCache>
                <c:ptCount val="1"/>
                <c:pt idx="0">
                  <c:v>Таблица заказов Стоимость партии</c:v>
                </c:pt>
              </c:strCache>
            </c:strRef>
          </c:tx>
          <c:explosion val="25"/>
          <c:cat>
            <c:multiLvlStrRef>
              <c:f>ВПР!$A$3:$B$40</c:f>
              <c:multiLvlStrCache>
                <c:ptCount val="38"/>
                <c:lvl>
                  <c:pt idx="0">
                    <c:v>Яблоки</c:v>
                  </c:pt>
                  <c:pt idx="1">
                    <c:v>Груши</c:v>
                  </c:pt>
                  <c:pt idx="2">
                    <c:v>Капуста</c:v>
                  </c:pt>
                  <c:pt idx="3">
                    <c:v>Мандарины</c:v>
                  </c:pt>
                  <c:pt idx="4">
                    <c:v>Киви</c:v>
                  </c:pt>
                  <c:pt idx="5">
                    <c:v>Капуста</c:v>
                  </c:pt>
                  <c:pt idx="6">
                    <c:v>Киви</c:v>
                  </c:pt>
                  <c:pt idx="7">
                    <c:v>Ананас</c:v>
                  </c:pt>
                  <c:pt idx="8">
                    <c:v>Капуста</c:v>
                  </c:pt>
                  <c:pt idx="9">
                    <c:v>Манго</c:v>
                  </c:pt>
                  <c:pt idx="10">
                    <c:v>Грейпфрут</c:v>
                  </c:pt>
                  <c:pt idx="11">
                    <c:v>Банан</c:v>
                  </c:pt>
                  <c:pt idx="12">
                    <c:v>Киви</c:v>
                  </c:pt>
                  <c:pt idx="13">
                    <c:v>Киви</c:v>
                  </c:pt>
                  <c:pt idx="14">
                    <c:v>Персик</c:v>
                  </c:pt>
                  <c:pt idx="15">
                    <c:v>Абрикос</c:v>
                  </c:pt>
                  <c:pt idx="16">
                    <c:v>Нектарин</c:v>
                  </c:pt>
                  <c:pt idx="17">
                    <c:v>Капуста</c:v>
                  </c:pt>
                  <c:pt idx="18">
                    <c:v>Морковь</c:v>
                  </c:pt>
                  <c:pt idx="19">
                    <c:v>Лук</c:v>
                  </c:pt>
                  <c:pt idx="20">
                    <c:v>Картофель</c:v>
                  </c:pt>
                  <c:pt idx="21">
                    <c:v>Огурец</c:v>
                  </c:pt>
                  <c:pt idx="22">
                    <c:v>Капуста</c:v>
                  </c:pt>
                  <c:pt idx="23">
                    <c:v>Баклажан</c:v>
                  </c:pt>
                  <c:pt idx="24">
                    <c:v>Киви</c:v>
                  </c:pt>
                  <c:pt idx="25">
                    <c:v>Капуста</c:v>
                  </c:pt>
                  <c:pt idx="26">
                    <c:v>Мандарины</c:v>
                  </c:pt>
                  <c:pt idx="27">
                    <c:v>Киви</c:v>
                  </c:pt>
                  <c:pt idx="28">
                    <c:v>Капуста</c:v>
                  </c:pt>
                  <c:pt idx="29">
                    <c:v>Киви</c:v>
                  </c:pt>
                  <c:pt idx="30">
                    <c:v>Ананас</c:v>
                  </c:pt>
                  <c:pt idx="31">
                    <c:v>Капуста</c:v>
                  </c:pt>
                  <c:pt idx="32">
                    <c:v>Манго</c:v>
                  </c:pt>
                  <c:pt idx="33">
                    <c:v>Персик</c:v>
                  </c:pt>
                  <c:pt idx="34">
                    <c:v>Абрикос</c:v>
                  </c:pt>
                  <c:pt idx="35">
                    <c:v>Нектарин</c:v>
                  </c:pt>
                  <c:pt idx="36">
                    <c:v>Капуста</c:v>
                  </c:pt>
                  <c:pt idx="37">
                    <c:v>Морковь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</c:lvl>
              </c:multiLvlStrCache>
            </c:multiLvlStrRef>
          </c:cat>
          <c:val>
            <c:numRef>
              <c:f>ВПР!$E$3:$E$40</c:f>
              <c:numCache>
                <c:formatCode>General</c:formatCode>
                <c:ptCount val="38"/>
                <c:pt idx="0">
                  <c:v>1380</c:v>
                </c:pt>
                <c:pt idx="1">
                  <c:v>1520</c:v>
                </c:pt>
                <c:pt idx="2">
                  <c:v>420</c:v>
                </c:pt>
                <c:pt idx="3">
                  <c:v>2025</c:v>
                </c:pt>
                <c:pt idx="4">
                  <c:v>1380</c:v>
                </c:pt>
                <c:pt idx="5">
                  <c:v>432</c:v>
                </c:pt>
                <c:pt idx="6">
                  <c:v>3600</c:v>
                </c:pt>
                <c:pt idx="7">
                  <c:v>1200</c:v>
                </c:pt>
                <c:pt idx="8">
                  <c:v>60</c:v>
                </c:pt>
                <c:pt idx="9">
                  <c:v>1200</c:v>
                </c:pt>
                <c:pt idx="10">
                  <c:v>630</c:v>
                </c:pt>
                <c:pt idx="11">
                  <c:v>1056</c:v>
                </c:pt>
                <c:pt idx="12">
                  <c:v>900</c:v>
                </c:pt>
                <c:pt idx="13">
                  <c:v>780</c:v>
                </c:pt>
                <c:pt idx="14">
                  <c:v>1890</c:v>
                </c:pt>
                <c:pt idx="15">
                  <c:v>1040</c:v>
                </c:pt>
                <c:pt idx="16">
                  <c:v>560</c:v>
                </c:pt>
                <c:pt idx="17">
                  <c:v>960</c:v>
                </c:pt>
                <c:pt idx="18">
                  <c:v>300</c:v>
                </c:pt>
                <c:pt idx="19">
                  <c:v>200</c:v>
                </c:pt>
                <c:pt idx="20">
                  <c:v>800</c:v>
                </c:pt>
                <c:pt idx="21">
                  <c:v>1250</c:v>
                </c:pt>
                <c:pt idx="22">
                  <c:v>720</c:v>
                </c:pt>
                <c:pt idx="23">
                  <c:v>1160</c:v>
                </c:pt>
                <c:pt idx="24">
                  <c:v>2700</c:v>
                </c:pt>
                <c:pt idx="25">
                  <c:v>420</c:v>
                </c:pt>
                <c:pt idx="26">
                  <c:v>2025</c:v>
                </c:pt>
                <c:pt idx="27">
                  <c:v>1380</c:v>
                </c:pt>
                <c:pt idx="28">
                  <c:v>432</c:v>
                </c:pt>
                <c:pt idx="29">
                  <c:v>3600</c:v>
                </c:pt>
                <c:pt idx="30">
                  <c:v>1200</c:v>
                </c:pt>
                <c:pt idx="31">
                  <c:v>60</c:v>
                </c:pt>
                <c:pt idx="32">
                  <c:v>1200</c:v>
                </c:pt>
                <c:pt idx="33">
                  <c:v>1890</c:v>
                </c:pt>
                <c:pt idx="34">
                  <c:v>1040</c:v>
                </c:pt>
                <c:pt idx="35">
                  <c:v>560</c:v>
                </c:pt>
                <c:pt idx="36">
                  <c:v>960</c:v>
                </c:pt>
                <c:pt idx="37">
                  <c:v>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[пример.xlsx]Лист1!СводнаяТаблица2</c:name>
    <c:fmtId val="1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Лист1!$B$4:$B$5</c:f>
              <c:strCache>
                <c:ptCount val="1"/>
                <c:pt idx="0">
                  <c:v>Абрикос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Лист1!$B$6:$B$7</c:f>
              <c:numCache>
                <c:formatCode>#,##0</c:formatCode>
                <c:ptCount val="2"/>
                <c:pt idx="0">
                  <c:v>80</c:v>
                </c:pt>
                <c:pt idx="1">
                  <c:v>2080</c:v>
                </c:pt>
              </c:numCache>
            </c:numRef>
          </c:val>
        </c:ser>
        <c:ser>
          <c:idx val="1"/>
          <c:order val="1"/>
          <c:tx>
            <c:strRef>
              <c:f>Лист1!$C$4:$C$5</c:f>
              <c:strCache>
                <c:ptCount val="1"/>
                <c:pt idx="0">
                  <c:v>Ананас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Лист1!$C$6:$C$7</c:f>
              <c:numCache>
                <c:formatCode>#,##0</c:formatCode>
                <c:ptCount val="2"/>
                <c:pt idx="0">
                  <c:v>240</c:v>
                </c:pt>
                <c:pt idx="1">
                  <c:v>2400</c:v>
                </c:pt>
              </c:numCache>
            </c:numRef>
          </c:val>
        </c:ser>
        <c:ser>
          <c:idx val="2"/>
          <c:order val="2"/>
          <c:tx>
            <c:strRef>
              <c:f>Лист1!$D$4:$D$5</c:f>
              <c:strCache>
                <c:ptCount val="1"/>
                <c:pt idx="0">
                  <c:v>Баклажан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Лист1!$D$6:$D$7</c:f>
              <c:numCache>
                <c:formatCode>#,##0</c:formatCode>
                <c:ptCount val="2"/>
                <c:pt idx="0">
                  <c:v>29</c:v>
                </c:pt>
                <c:pt idx="1">
                  <c:v>1160</c:v>
                </c:pt>
              </c:numCache>
            </c:numRef>
          </c:val>
        </c:ser>
        <c:ser>
          <c:idx val="3"/>
          <c:order val="3"/>
          <c:tx>
            <c:strRef>
              <c:f>Лист1!$E$4:$E$5</c:f>
              <c:strCache>
                <c:ptCount val="1"/>
                <c:pt idx="0">
                  <c:v>Банан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Лист1!$E$6:$E$7</c:f>
              <c:numCache>
                <c:formatCode>#,##0</c:formatCode>
                <c:ptCount val="2"/>
                <c:pt idx="0">
                  <c:v>22</c:v>
                </c:pt>
                <c:pt idx="1">
                  <c:v>1056</c:v>
                </c:pt>
              </c:numCache>
            </c:numRef>
          </c:val>
        </c:ser>
        <c:ser>
          <c:idx val="4"/>
          <c:order val="4"/>
          <c:tx>
            <c:strRef>
              <c:f>Лист1!$F$4:$F$5</c:f>
              <c:strCache>
                <c:ptCount val="1"/>
                <c:pt idx="0">
                  <c:v>Грейпфрут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Лист1!$F$6:$F$7</c:f>
              <c:numCache>
                <c:formatCode>#,##0</c:formatCode>
                <c:ptCount val="2"/>
                <c:pt idx="0">
                  <c:v>45</c:v>
                </c:pt>
                <c:pt idx="1">
                  <c:v>630</c:v>
                </c:pt>
              </c:numCache>
            </c:numRef>
          </c:val>
        </c:ser>
        <c:ser>
          <c:idx val="5"/>
          <c:order val="5"/>
          <c:tx>
            <c:strRef>
              <c:f>Лист1!$G$4:$G$5</c:f>
              <c:strCache>
                <c:ptCount val="1"/>
                <c:pt idx="0">
                  <c:v>Груши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Лист1!$G$6:$G$7</c:f>
              <c:numCache>
                <c:formatCode>#,##0</c:formatCode>
                <c:ptCount val="2"/>
                <c:pt idx="0">
                  <c:v>38</c:v>
                </c:pt>
                <c:pt idx="1">
                  <c:v>1520</c:v>
                </c:pt>
              </c:numCache>
            </c:numRef>
          </c:val>
        </c:ser>
        <c:ser>
          <c:idx val="6"/>
          <c:order val="6"/>
          <c:tx>
            <c:strRef>
              <c:f>Лист1!$H$4:$H$5</c:f>
              <c:strCache>
                <c:ptCount val="1"/>
                <c:pt idx="0">
                  <c:v>Капуста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Лист1!$H$6:$H$7</c:f>
              <c:numCache>
                <c:formatCode>#,##0</c:formatCode>
                <c:ptCount val="2"/>
                <c:pt idx="0">
                  <c:v>108</c:v>
                </c:pt>
                <c:pt idx="1">
                  <c:v>4464</c:v>
                </c:pt>
              </c:numCache>
            </c:numRef>
          </c:val>
        </c:ser>
        <c:ser>
          <c:idx val="7"/>
          <c:order val="7"/>
          <c:tx>
            <c:strRef>
              <c:f>Лист1!$I$4:$I$5</c:f>
              <c:strCache>
                <c:ptCount val="1"/>
                <c:pt idx="0">
                  <c:v>Картофель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Лист1!$I$6:$I$7</c:f>
              <c:numCache>
                <c:formatCode>#,##0</c:formatCode>
                <c:ptCount val="2"/>
                <c:pt idx="0">
                  <c:v>8</c:v>
                </c:pt>
                <c:pt idx="1">
                  <c:v>800</c:v>
                </c:pt>
              </c:numCache>
            </c:numRef>
          </c:val>
        </c:ser>
        <c:ser>
          <c:idx val="8"/>
          <c:order val="8"/>
          <c:tx>
            <c:strRef>
              <c:f>Лист1!$J$4:$J$5</c:f>
              <c:strCache>
                <c:ptCount val="1"/>
                <c:pt idx="0">
                  <c:v>Киви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Лист1!$J$6:$J$7</c:f>
              <c:numCache>
                <c:formatCode>#,##0</c:formatCode>
                <c:ptCount val="2"/>
                <c:pt idx="0">
                  <c:v>420</c:v>
                </c:pt>
                <c:pt idx="1">
                  <c:v>14340</c:v>
                </c:pt>
              </c:numCache>
            </c:numRef>
          </c:val>
        </c:ser>
        <c:ser>
          <c:idx val="9"/>
          <c:order val="9"/>
          <c:tx>
            <c:strRef>
              <c:f>Лист1!$K$4:$K$5</c:f>
              <c:strCache>
                <c:ptCount val="1"/>
                <c:pt idx="0">
                  <c:v>Лук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Лист1!$K$6:$K$7</c:f>
              <c:numCache>
                <c:formatCode>#,##0</c:formatCode>
                <c:ptCount val="2"/>
                <c:pt idx="0">
                  <c:v>10</c:v>
                </c:pt>
                <c:pt idx="1">
                  <c:v>200</c:v>
                </c:pt>
              </c:numCache>
            </c:numRef>
          </c:val>
        </c:ser>
        <c:ser>
          <c:idx val="10"/>
          <c:order val="10"/>
          <c:tx>
            <c:strRef>
              <c:f>Лист1!$L$4:$L$5</c:f>
              <c:strCache>
                <c:ptCount val="1"/>
                <c:pt idx="0">
                  <c:v>Манго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Лист1!$L$6:$L$7</c:f>
              <c:numCache>
                <c:formatCode>#,##0</c:formatCode>
                <c:ptCount val="2"/>
                <c:pt idx="0">
                  <c:v>160</c:v>
                </c:pt>
                <c:pt idx="1">
                  <c:v>2400</c:v>
                </c:pt>
              </c:numCache>
            </c:numRef>
          </c:val>
        </c:ser>
        <c:ser>
          <c:idx val="11"/>
          <c:order val="11"/>
          <c:tx>
            <c:strRef>
              <c:f>Лист1!$M$4:$M$5</c:f>
              <c:strCache>
                <c:ptCount val="1"/>
                <c:pt idx="0">
                  <c:v>Мандарины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Лист1!$M$6:$M$7</c:f>
              <c:numCache>
                <c:formatCode>#,##0</c:formatCode>
                <c:ptCount val="2"/>
                <c:pt idx="0">
                  <c:v>90</c:v>
                </c:pt>
                <c:pt idx="1">
                  <c:v>4050</c:v>
                </c:pt>
              </c:numCache>
            </c:numRef>
          </c:val>
        </c:ser>
        <c:ser>
          <c:idx val="12"/>
          <c:order val="12"/>
          <c:tx>
            <c:strRef>
              <c:f>Лист1!$N$4:$N$5</c:f>
              <c:strCache>
                <c:ptCount val="1"/>
                <c:pt idx="0">
                  <c:v>Морковь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Лист1!$N$6:$N$7</c:f>
              <c:numCache>
                <c:formatCode>#,##0</c:formatCode>
                <c:ptCount val="2"/>
                <c:pt idx="0">
                  <c:v>24</c:v>
                </c:pt>
                <c:pt idx="1">
                  <c:v>600</c:v>
                </c:pt>
              </c:numCache>
            </c:numRef>
          </c:val>
        </c:ser>
        <c:ser>
          <c:idx val="13"/>
          <c:order val="13"/>
          <c:tx>
            <c:strRef>
              <c:f>Лист1!$O$4:$O$5</c:f>
              <c:strCache>
                <c:ptCount val="1"/>
                <c:pt idx="0">
                  <c:v>Нектарин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Лист1!$O$6:$O$7</c:f>
              <c:numCache>
                <c:formatCode>#,##0</c:formatCode>
                <c:ptCount val="2"/>
                <c:pt idx="0">
                  <c:v>80</c:v>
                </c:pt>
                <c:pt idx="1">
                  <c:v>1120</c:v>
                </c:pt>
              </c:numCache>
            </c:numRef>
          </c:val>
        </c:ser>
        <c:ser>
          <c:idx val="14"/>
          <c:order val="14"/>
          <c:tx>
            <c:strRef>
              <c:f>Лист1!$P$4:$P$5</c:f>
              <c:strCache>
                <c:ptCount val="1"/>
                <c:pt idx="0">
                  <c:v>Огурец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Лист1!$P$6:$P$7</c:f>
              <c:numCache>
                <c:formatCode>#,##0</c:formatCode>
                <c:ptCount val="2"/>
                <c:pt idx="0">
                  <c:v>25</c:v>
                </c:pt>
                <c:pt idx="1">
                  <c:v>1250</c:v>
                </c:pt>
              </c:numCache>
            </c:numRef>
          </c:val>
        </c:ser>
        <c:ser>
          <c:idx val="15"/>
          <c:order val="15"/>
          <c:tx>
            <c:strRef>
              <c:f>Лист1!$Q$4:$Q$5</c:f>
              <c:strCache>
                <c:ptCount val="1"/>
                <c:pt idx="0">
                  <c:v>Персик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Лист1!$Q$6:$Q$7</c:f>
              <c:numCache>
                <c:formatCode>#,##0</c:formatCode>
                <c:ptCount val="2"/>
                <c:pt idx="0">
                  <c:v>90</c:v>
                </c:pt>
                <c:pt idx="1">
                  <c:v>3780</c:v>
                </c:pt>
              </c:numCache>
            </c:numRef>
          </c:val>
        </c:ser>
        <c:ser>
          <c:idx val="16"/>
          <c:order val="16"/>
          <c:tx>
            <c:strRef>
              <c:f>Лист1!$R$4:$R$5</c:f>
              <c:strCache>
                <c:ptCount val="1"/>
                <c:pt idx="0">
                  <c:v>Яблоки</c:v>
                </c:pt>
              </c:strCache>
            </c:strRef>
          </c:tx>
          <c:invertIfNegative val="0"/>
          <c:cat>
            <c:strRef>
              <c:f>Лист1!$A$6:$A$7</c:f>
              <c:strCache>
                <c:ptCount val="2"/>
                <c:pt idx="0">
                  <c:v>Сумма по полю Цена</c:v>
                </c:pt>
                <c:pt idx="1">
                  <c:v>Сумма по полю Стоимость партии</c:v>
                </c:pt>
              </c:strCache>
            </c:strRef>
          </c:cat>
          <c:val>
            <c:numRef>
              <c:f>Лист1!$R$6:$R$7</c:f>
              <c:numCache>
                <c:formatCode>#,##0</c:formatCode>
                <c:ptCount val="2"/>
                <c:pt idx="0">
                  <c:v>23</c:v>
                </c:pt>
                <c:pt idx="1">
                  <c:v>1380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14043904"/>
        <c:axId val="114045696"/>
        <c:axId val="0"/>
      </c:bar3DChart>
      <c:catAx>
        <c:axId val="114043904"/>
        <c:scaling>
          <c:orientation val="minMax"/>
        </c:scaling>
        <c:delete val="0"/>
        <c:axPos val="b"/>
        <c:majorTickMark val="out"/>
        <c:minorTickMark val="none"/>
        <c:tickLblPos val="nextTo"/>
        <c:crossAx val="114045696"/>
        <c:crosses val="autoZero"/>
        <c:auto val="1"/>
        <c:lblAlgn val="ctr"/>
        <c:lblOffset val="100"/>
        <c:noMultiLvlLbl val="0"/>
      </c:catAx>
      <c:valAx>
        <c:axId val="11404569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14043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cat>
            <c:multiLvlStrRef>
              <c:f>Лист3!$A$1:$B$8</c:f>
              <c:multiLvlStrCache>
                <c:ptCount val="8"/>
                <c:lvl>
                  <c:pt idx="0">
                    <c:v>Яблоки</c:v>
                  </c:pt>
                  <c:pt idx="1">
                    <c:v>Груши</c:v>
                  </c:pt>
                  <c:pt idx="2">
                    <c:v>Капуста</c:v>
                  </c:pt>
                  <c:pt idx="3">
                    <c:v>Мандарины</c:v>
                  </c:pt>
                  <c:pt idx="4">
                    <c:v>Киви</c:v>
                  </c:pt>
                  <c:pt idx="5">
                    <c:v>Капуста</c:v>
                  </c:pt>
                  <c:pt idx="6">
                    <c:v>Киви</c:v>
                  </c:pt>
                  <c:pt idx="7">
                    <c:v>Ананас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</c:lvl>
              </c:multiLvlStrCache>
            </c:multiLvlStrRef>
          </c:cat>
          <c:val>
            <c:numRef>
              <c:f>Лист3!$C$1:$C$8</c:f>
              <c:numCache>
                <c:formatCode>General</c:formatCode>
                <c:ptCount val="8"/>
                <c:pt idx="0">
                  <c:v>60</c:v>
                </c:pt>
                <c:pt idx="1">
                  <c:v>40</c:v>
                </c:pt>
                <c:pt idx="2">
                  <c:v>35</c:v>
                </c:pt>
                <c:pt idx="3">
                  <c:v>45</c:v>
                </c:pt>
                <c:pt idx="4">
                  <c:v>23</c:v>
                </c:pt>
                <c:pt idx="5">
                  <c:v>36</c:v>
                </c:pt>
                <c:pt idx="6">
                  <c:v>60</c:v>
                </c:pt>
                <c:pt idx="7">
                  <c:v>10</c:v>
                </c:pt>
              </c:numCache>
            </c:numRef>
          </c:val>
        </c:ser>
        <c:ser>
          <c:idx val="1"/>
          <c:order val="1"/>
          <c:cat>
            <c:multiLvlStrRef>
              <c:f>Лист3!$A$1:$B$8</c:f>
              <c:multiLvlStrCache>
                <c:ptCount val="8"/>
                <c:lvl>
                  <c:pt idx="0">
                    <c:v>Яблоки</c:v>
                  </c:pt>
                  <c:pt idx="1">
                    <c:v>Груши</c:v>
                  </c:pt>
                  <c:pt idx="2">
                    <c:v>Капуста</c:v>
                  </c:pt>
                  <c:pt idx="3">
                    <c:v>Мандарины</c:v>
                  </c:pt>
                  <c:pt idx="4">
                    <c:v>Киви</c:v>
                  </c:pt>
                  <c:pt idx="5">
                    <c:v>Капуста</c:v>
                  </c:pt>
                  <c:pt idx="6">
                    <c:v>Киви</c:v>
                  </c:pt>
                  <c:pt idx="7">
                    <c:v>Ананас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</c:lvl>
              </c:multiLvlStrCache>
            </c:multiLvlStrRef>
          </c:cat>
          <c:val>
            <c:numRef>
              <c:f>Лист3!$D$1:$D$8</c:f>
              <c:numCache>
                <c:formatCode>General</c:formatCode>
                <c:ptCount val="8"/>
                <c:pt idx="0">
                  <c:v>23</c:v>
                </c:pt>
                <c:pt idx="1">
                  <c:v>38</c:v>
                </c:pt>
                <c:pt idx="2">
                  <c:v>12</c:v>
                </c:pt>
                <c:pt idx="3">
                  <c:v>45</c:v>
                </c:pt>
                <c:pt idx="4">
                  <c:v>60</c:v>
                </c:pt>
                <c:pt idx="5">
                  <c:v>12</c:v>
                </c:pt>
                <c:pt idx="6">
                  <c:v>60</c:v>
                </c:pt>
                <c:pt idx="7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066560"/>
        <c:axId val="114068096"/>
      </c:areaChart>
      <c:catAx>
        <c:axId val="114066560"/>
        <c:scaling>
          <c:orientation val="minMax"/>
        </c:scaling>
        <c:delete val="0"/>
        <c:axPos val="b"/>
        <c:majorTickMark val="out"/>
        <c:minorTickMark val="none"/>
        <c:tickLblPos val="nextTo"/>
        <c:crossAx val="114068096"/>
        <c:crosses val="autoZero"/>
        <c:auto val="1"/>
        <c:lblAlgn val="ctr"/>
        <c:lblOffset val="100"/>
        <c:noMultiLvlLbl val="0"/>
      </c:catAx>
      <c:valAx>
        <c:axId val="114068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06656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20B34-C447-4CE6-A627-FB0D0C125946}" type="datetimeFigureOut">
              <a:rPr lang="uk-UA" smtClean="0"/>
              <a:t>08.09.2016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9C668-15F0-4225-8E56-584A3BC9AC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650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25A91-3240-4D31-94D1-1499E480CCBE}" type="datetime1">
              <a:rPr lang="ru-RU" smtClean="0"/>
              <a:t>08.09.2016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54026A-09A9-47A4-AA7F-2039F7DAD2CE}" type="datetime1">
              <a:rPr lang="ru-RU" smtClean="0"/>
              <a:t>08.09.2016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4B2A78-5C7A-4D6C-8F52-F04227CCCF18}" type="datetime1">
              <a:rPr lang="ru-RU" smtClean="0"/>
              <a:t>08.09.2016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23B68-361C-44DA-B007-C03FE81B7C56}" type="datetime1">
              <a:rPr lang="ru-RU" smtClean="0"/>
              <a:t>08.09.2016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23A30C-69AF-4EED-A927-CA8C33C2376C}" type="datetime1">
              <a:rPr lang="ru-RU" smtClean="0"/>
              <a:t>08.09.2016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CD71A8-B53B-4AF4-B37E-426744A0FE4B}" type="datetime1">
              <a:rPr lang="ru-RU" smtClean="0"/>
              <a:t>08.09.2016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0D7-550C-4FE6-A65A-AEC8969A50CC}" type="datetime1">
              <a:rPr lang="ru-RU" smtClean="0"/>
              <a:t>08.09.2016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0BA25-5876-449D-8B63-8D25019C4109}" type="datetime1">
              <a:rPr lang="ru-RU" smtClean="0"/>
              <a:t>08.09.2016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F3410-887B-4023-8C48-8FD80BACE04F}" type="datetime1">
              <a:rPr lang="ru-RU" smtClean="0"/>
              <a:t>08.09.2016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93BCB7-F257-4536-B090-D7122D269535}" type="datetime1">
              <a:rPr lang="ru-RU" smtClean="0"/>
              <a:t>08.09.2016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67C77-21C1-4C19-A202-E08D677B0D3E}" type="datetime1">
              <a:rPr lang="ru-RU" smtClean="0"/>
              <a:t>08.09.2016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F815A2F-6FEF-4DAE-A6B7-D376E351E75E}" type="datetime1">
              <a:rPr lang="ru-RU" smtClean="0"/>
              <a:t>08.09.2016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type.method.ac/" TargetMode="External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uwm.edu/o365/wp-content/uploads/sites/79/2015/10/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231529"/>
            <a:ext cx="7344387" cy="372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ran.revolutionanalytics.com/assets/img/MSFT_logo_rgb_C-Gray.3b156229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9"/>
          <a:stretch/>
        </p:blipFill>
        <p:spPr bwMode="auto">
          <a:xfrm>
            <a:off x="2226573" y="-171400"/>
            <a:ext cx="6448755" cy="30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Excel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205012" y="5949280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Панель быстрого доступа позволяет получить доступ к основным командам независимо от того, какая вкладка Ленты в данный момент выбрана. По умолчанию она включает такие команды, как </a:t>
            </a:r>
            <a:r>
              <a:rPr lang="ru-RU" sz="1400" b="1" dirty="0"/>
              <a:t>Сохранить</a:t>
            </a:r>
            <a:r>
              <a:rPr lang="ru-RU" sz="1400" dirty="0"/>
              <a:t>, </a:t>
            </a:r>
            <a:r>
              <a:rPr lang="ru-RU" sz="1400" b="1" dirty="0"/>
              <a:t>Отменить</a:t>
            </a:r>
            <a:r>
              <a:rPr lang="ru-RU" sz="1400" dirty="0"/>
              <a:t> и </a:t>
            </a:r>
            <a:r>
              <a:rPr lang="ru-RU" sz="1400" b="1" dirty="0"/>
              <a:t>Вернуть</a:t>
            </a:r>
            <a:r>
              <a:rPr lang="ru-RU" sz="1400" dirty="0"/>
              <a:t>. Вы всегда можете добавить любые другие команды на усмотрение.</a:t>
            </a:r>
            <a:endParaRPr lang="ru-RU" sz="1400" dirty="0" smtClean="0"/>
          </a:p>
        </p:txBody>
      </p:sp>
      <p:pic>
        <p:nvPicPr>
          <p:cNvPr id="5122" name="Picture 2" descr="Интерфейс Microsoft Exc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322" y="1180232"/>
            <a:ext cx="43815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736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Excel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205012" y="5877272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cap="all" dirty="0"/>
              <a:t>ГРУППА КОМАНД</a:t>
            </a:r>
          </a:p>
          <a:p>
            <a:r>
              <a:rPr lang="ru-RU" sz="1400" dirty="0"/>
              <a:t>Каждая группа содержит блок различных команд. Для применения команды нажмите на необходимый ярлычок. Некоторые группы содержат стрелку в правом нижнем углу, нажав на которую можно увидеть еще большее число команд.</a:t>
            </a:r>
          </a:p>
        </p:txBody>
      </p:sp>
      <p:pic>
        <p:nvPicPr>
          <p:cNvPr id="6146" name="Picture 2" descr="Интерфейс Microsoft Exc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268760"/>
            <a:ext cx="717897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436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Excel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205012" y="5733256"/>
            <a:ext cx="77048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В поле Имя отображает адрес или имя выбранной ячейки. Если вы внимательно посмотрите на изображение </a:t>
            </a:r>
            <a:r>
              <a:rPr lang="ru-RU" sz="1400" dirty="0" smtClean="0"/>
              <a:t>выше, </a:t>
            </a:r>
            <a:r>
              <a:rPr lang="ru-RU" sz="1400" dirty="0"/>
              <a:t>то заметите, что ячейка B4 – это пересечение столбца B и строки 4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pPr algn="just"/>
            <a:r>
              <a:rPr lang="ru-RU" sz="1400" dirty="0"/>
              <a:t>В строку формул можно вводить данные, формулы и функции, которые также появятся в выбранной ячейке. К примеру, если вы выберите ячейку C1 и в строке формул введете число 1984, то точно такое же значение появится и в самой ячейке.</a:t>
            </a:r>
          </a:p>
        </p:txBody>
      </p:sp>
      <p:pic>
        <p:nvPicPr>
          <p:cNvPr id="7170" name="Picture 2" descr="Интерфейс Microsoft Exc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97" y="1124744"/>
            <a:ext cx="395287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Интерфейс Microsoft Exc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59" y="3026270"/>
            <a:ext cx="51435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Интерфейс Microsoft Exc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624" y="1124744"/>
            <a:ext cx="190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Интерфейс Microsoft Exc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74" y="3584823"/>
            <a:ext cx="2095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Интерфейс Microsoft Excel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7" b="17901"/>
          <a:stretch/>
        </p:blipFill>
        <p:spPr bwMode="auto">
          <a:xfrm>
            <a:off x="4451449" y="4978401"/>
            <a:ext cx="4543425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94624" y="72280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Столбец</a:t>
            </a:r>
            <a:endParaRPr lang="uk-UA" dirty="0"/>
          </a:p>
        </p:txBody>
      </p:sp>
      <p:sp>
        <p:nvSpPr>
          <p:cNvPr id="17" name="TextBox 16"/>
          <p:cNvSpPr txBox="1"/>
          <p:nvPr/>
        </p:nvSpPr>
        <p:spPr>
          <a:xfrm>
            <a:off x="7004868" y="321549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Ячейка</a:t>
            </a:r>
            <a:endParaRPr lang="uk-UA" dirty="0"/>
          </a:p>
        </p:txBody>
      </p:sp>
      <p:sp>
        <p:nvSpPr>
          <p:cNvPr id="18" name="TextBox 17"/>
          <p:cNvSpPr txBox="1"/>
          <p:nvPr/>
        </p:nvSpPr>
        <p:spPr>
          <a:xfrm>
            <a:off x="2411760" y="511123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Строка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106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Excel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205012" y="5655439"/>
            <a:ext cx="770485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Файлы </a:t>
            </a:r>
            <a:r>
              <a:rPr lang="ru-RU" sz="1400" dirty="0" err="1"/>
              <a:t>Excel</a:t>
            </a:r>
            <a:r>
              <a:rPr lang="ru-RU" sz="1400" dirty="0"/>
              <a:t> называют </a:t>
            </a:r>
            <a:r>
              <a:rPr lang="ru-RU" sz="1400" b="1" dirty="0"/>
              <a:t>Рабочими книгами</a:t>
            </a:r>
            <a:r>
              <a:rPr lang="ru-RU" sz="1400" dirty="0"/>
              <a:t>. Каждая книга состоит из одного или нескольких листов (вкладки в нижней части экрана). Их также называют электронными таблицами. По умолчанию рабочая книга </a:t>
            </a:r>
            <a:r>
              <a:rPr lang="ru-RU" sz="1400" dirty="0" err="1"/>
              <a:t>Excel</a:t>
            </a:r>
            <a:r>
              <a:rPr lang="ru-RU" sz="1400" dirty="0"/>
              <a:t> содержит всего один лист. Листы можно добавлять, удалять и переименовывать. Вы можете переходить от одного листа к другому, просто нажав на его название.</a:t>
            </a:r>
          </a:p>
          <a:p>
            <a:pPr algn="just"/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</p:txBody>
      </p:sp>
      <p:pic>
        <p:nvPicPr>
          <p:cNvPr id="8194" name="Picture 2" descr="Интерфейс Microsoft Exc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07219"/>
            <a:ext cx="4352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Интерфейс Microsoft Exc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733" y="1108868"/>
            <a:ext cx="3079267" cy="17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Интерфейс Microsoft Exc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93" y="3068960"/>
            <a:ext cx="4064893" cy="250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75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Excel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205012" y="6146140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Вводить формулу надо со знака равенства. Это надо для того, чтобы </a:t>
            </a:r>
            <a:r>
              <a:rPr lang="ru-RU" sz="1400" dirty="0" err="1"/>
              <a:t>Excel</a:t>
            </a:r>
            <a:r>
              <a:rPr lang="ru-RU" sz="1400" dirty="0"/>
              <a:t> понял, что в ячейку вводится именно формула, а не данные.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40481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r="74351" b="66146"/>
          <a:stretch/>
        </p:blipFill>
        <p:spPr bwMode="auto">
          <a:xfrm>
            <a:off x="5539977" y="3701380"/>
            <a:ext cx="333722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076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Excel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1286743" y="6073551"/>
            <a:ext cx="7623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 smtClean="0"/>
              <a:t>Пример: </a:t>
            </a:r>
            <a:r>
              <a:rPr lang="ru-RU" sz="1400" dirty="0" smtClean="0"/>
              <a:t>=ЕСЛИ(A1=1;"январь";ЕСЛИ(A1=2;"февраль";ЕСЛИ(A1=3;"март";ЕСЛИ(A1=4;"апрель"))))</a:t>
            </a:r>
            <a:endParaRPr lang="uk-UA" sz="1400" dirty="0"/>
          </a:p>
        </p:txBody>
      </p:sp>
      <p:pic>
        <p:nvPicPr>
          <p:cNvPr id="10244" name="Picture 4" descr="Ячейка D2 содержит формулу =ЕСЛИ(C2=&quot;Да&quot;;1;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58" y="908720"/>
            <a:ext cx="21621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439393" y="1250176"/>
            <a:ext cx="45206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=ЕСЛИ(C2="Да";1;2)</a:t>
            </a:r>
          </a:p>
          <a:p>
            <a:r>
              <a:rPr lang="ru-RU" sz="1400" dirty="0"/>
              <a:t>В примере </a:t>
            </a:r>
            <a:r>
              <a:rPr lang="ru-RU" sz="1400" dirty="0" smtClean="0"/>
              <a:t>ячейка </a:t>
            </a:r>
            <a:r>
              <a:rPr lang="ru-RU" sz="1400" dirty="0"/>
              <a:t>D2 содержит формулу: </a:t>
            </a:r>
            <a:r>
              <a:rPr lang="ru-RU" sz="1400" i="1" dirty="0"/>
              <a:t>ЕСЛИ(C2 = Да, то вернуть 1, в противном случае вернуть 2)</a:t>
            </a:r>
            <a:endParaRPr lang="ru-RU" sz="1400" dirty="0"/>
          </a:p>
        </p:txBody>
      </p:sp>
      <p:pic>
        <p:nvPicPr>
          <p:cNvPr id="10246" name="Picture 6" descr="Ячейка D2 содержит формулу =ЕСЛИ(C2=1;&quot;ДА&quot;;&quot;НЕТ&quot;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43" y="2564904"/>
            <a:ext cx="21526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439393" y="270097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=ЕСЛИ(C2=1;"Да";"Нет")</a:t>
            </a:r>
          </a:p>
          <a:p>
            <a:r>
              <a:rPr lang="ru-RU" sz="1400" dirty="0"/>
              <a:t>В этом примере ячейка D2 содержит формулу: </a:t>
            </a:r>
            <a:r>
              <a:rPr lang="ru-RU" sz="1400" i="1" dirty="0"/>
              <a:t>ЕСЛИ(C2 = 1, то вернуть текст "Да", в противном случае вернуть текст "Нет")</a:t>
            </a:r>
            <a:endParaRPr lang="ru-RU" sz="1400" dirty="0"/>
          </a:p>
        </p:txBody>
      </p:sp>
      <p:pic>
        <p:nvPicPr>
          <p:cNvPr id="10248" name="Picture 8" descr="Ячейка F7 содержит формулу ЕСЛИ(E7=&quot;Да&quot;;F5*0,0825;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01" y="4155067"/>
            <a:ext cx="2054532" cy="14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491880" y="4293096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=ЕСЛИ(E7="Да";F5*0,0825;0)</a:t>
            </a:r>
          </a:p>
          <a:p>
            <a:r>
              <a:rPr lang="ru-RU" sz="1400" dirty="0"/>
              <a:t>В этом примере формула в ячейке F7 означает: </a:t>
            </a:r>
            <a:r>
              <a:rPr lang="ru-RU" sz="1400" i="1" dirty="0"/>
              <a:t>ЕСЛИ(E7 = "Да", то вычислить общую сумму в ячейке F5 и умножить на 8,25 %, в противном случае налога с продажи нет, поэтому вернуть 0)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Excel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1286743" y="6289575"/>
            <a:ext cx="7623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В </a:t>
            </a:r>
            <a:r>
              <a:rPr lang="en-US" sz="1400" dirty="0" smtClean="0"/>
              <a:t>Excel</a:t>
            </a:r>
            <a:r>
              <a:rPr lang="ru-RU" sz="1400" dirty="0" smtClean="0"/>
              <a:t> много вариантов преобразовать данные в графический вид</a:t>
            </a:r>
            <a:endParaRPr lang="uk-UA" sz="1400" dirty="0"/>
          </a:p>
        </p:txBody>
      </p:sp>
      <p:graphicFrame>
        <p:nvGraphicFramePr>
          <p:cNvPr id="19" name="Диаграмма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262788"/>
              </p:ext>
            </p:extLst>
          </p:nvPr>
        </p:nvGraphicFramePr>
        <p:xfrm>
          <a:off x="1260971" y="10527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Диаграмма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279554"/>
              </p:ext>
            </p:extLst>
          </p:nvPr>
        </p:nvGraphicFramePr>
        <p:xfrm>
          <a:off x="5868144" y="1196752"/>
          <a:ext cx="2571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Диаграмма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01940"/>
              </p:ext>
            </p:extLst>
          </p:nvPr>
        </p:nvGraphicFramePr>
        <p:xfrm>
          <a:off x="3082081" y="3995192"/>
          <a:ext cx="4032448" cy="2078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98842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Excel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1286743" y="6073551"/>
            <a:ext cx="7623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Одним из самых важных инструментов </a:t>
            </a:r>
            <a:r>
              <a:rPr lang="en-US" sz="1400" dirty="0" smtClean="0"/>
              <a:t>Excel,</a:t>
            </a:r>
            <a:r>
              <a:rPr lang="ru-RU" sz="1400" dirty="0" smtClean="0"/>
              <a:t> является создание сводной таблицы.</a:t>
            </a:r>
            <a:endParaRPr lang="uk-UA" sz="14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67" y="1069256"/>
            <a:ext cx="2997225" cy="19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366" y="1069256"/>
            <a:ext cx="2563189" cy="472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67" y="3284984"/>
            <a:ext cx="2565177" cy="230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708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Excel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1286743" y="6073551"/>
            <a:ext cx="7623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Для наглядности сводной таблицы применяется инструмент «</a:t>
            </a:r>
            <a:r>
              <a:rPr lang="ru-RU" sz="1400" dirty="0" err="1" smtClean="0"/>
              <a:t>Гистограммма</a:t>
            </a:r>
            <a:r>
              <a:rPr lang="ru-RU" sz="1400" dirty="0" smtClean="0"/>
              <a:t>» из вкладки Главная-Условное форматирование.</a:t>
            </a:r>
            <a:endParaRPr lang="uk-UA" sz="1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4"/>
            <a:ext cx="46958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888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PowerPoint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1286743" y="6073551"/>
            <a:ext cx="7623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Есть возможность выбрать из огромного количества уже готовых дизайнов, а затем сделать его уникальным с помощью цветов, шрифтов и эффектов.</a:t>
            </a:r>
            <a:endParaRPr lang="uk-UA" sz="1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27527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7625" y="908720"/>
            <a:ext cx="288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Панель быстрого доступа</a:t>
            </a:r>
            <a:endParaRPr lang="uk-UA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98" y="3574020"/>
            <a:ext cx="7785670" cy="78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115616" y="3238596"/>
            <a:ext cx="793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Дизайн презентации</a:t>
            </a:r>
            <a:endParaRPr lang="uk-UA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6" t="3873" r="54515" b="63617"/>
          <a:stretch/>
        </p:blipFill>
        <p:spPr bwMode="auto">
          <a:xfrm>
            <a:off x="4788024" y="996656"/>
            <a:ext cx="1323493" cy="18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73180" y="996656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возможность выбрать цвет из стандартной палитры, а так же создать свою собственную</a:t>
            </a:r>
            <a:endParaRPr lang="uk-UA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>
            <a:off x="2049066" y="4146116"/>
            <a:ext cx="866750" cy="93610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Скругленный прямоугольник 14"/>
          <p:cNvSpPr/>
          <p:nvPr/>
        </p:nvSpPr>
        <p:spPr>
          <a:xfrm>
            <a:off x="1187625" y="4941168"/>
            <a:ext cx="2024435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Дизайн слайда</a:t>
            </a:r>
            <a:endParaRPr lang="uk-UA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5039520" y="4146116"/>
            <a:ext cx="2268784" cy="102674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4131741" y="4941168"/>
            <a:ext cx="2024435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Цвета и эффекты</a:t>
            </a:r>
            <a:endParaRPr lang="uk-UA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H="1">
            <a:off x="7833928" y="4146116"/>
            <a:ext cx="266464" cy="102674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6940053" y="4920828"/>
            <a:ext cx="2024435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Стили фона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9969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</a:t>
            </a:r>
            <a:r>
              <a:rPr lang="en-US" sz="3800" dirty="0">
                <a:solidFill>
                  <a:schemeClr val="tx1"/>
                </a:solidFill>
              </a:rPr>
              <a:t>Office 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7624" y="5859269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dirty="0" err="1"/>
              <a:t>Microsoft</a:t>
            </a:r>
            <a:r>
              <a:rPr lang="ru-RU" sz="1400" b="1" dirty="0"/>
              <a:t> </a:t>
            </a:r>
            <a:r>
              <a:rPr lang="ru-RU" sz="1400" b="1" dirty="0" err="1"/>
              <a:t>Office</a:t>
            </a:r>
            <a:r>
              <a:rPr lang="ru-RU" sz="1400" dirty="0"/>
              <a:t> — офисный пакет приложений, созданных </a:t>
            </a:r>
            <a:r>
              <a:rPr lang="ru-RU" sz="1400" dirty="0" smtClean="0"/>
              <a:t>корпорацией</a:t>
            </a:r>
            <a:r>
              <a:rPr lang="en-US" sz="1400" dirty="0"/>
              <a:t> </a:t>
            </a:r>
            <a:r>
              <a:rPr lang="ru-RU" sz="1400" dirty="0" err="1" smtClean="0"/>
              <a:t>Microsoft</a:t>
            </a:r>
            <a:r>
              <a:rPr lang="ru-RU" sz="1400" dirty="0" smtClean="0"/>
              <a:t> для</a:t>
            </a:r>
            <a:r>
              <a:rPr lang="ru-RU" sz="1400" dirty="0"/>
              <a:t> операционных систем </a:t>
            </a:r>
            <a:r>
              <a:rPr lang="ru-RU" sz="1400" dirty="0" err="1"/>
              <a:t>Microsoft</a:t>
            </a:r>
            <a:r>
              <a:rPr lang="ru-RU" sz="1400" dirty="0"/>
              <a:t> </a:t>
            </a:r>
            <a:r>
              <a:rPr lang="ru-RU" sz="1400" dirty="0" err="1"/>
              <a:t>Windows</a:t>
            </a:r>
            <a:r>
              <a:rPr lang="ru-RU" sz="1400" dirty="0"/>
              <a:t>, </a:t>
            </a:r>
            <a:r>
              <a:rPr lang="ru-RU" sz="1400" dirty="0" err="1"/>
              <a:t>Windows</a:t>
            </a:r>
            <a:r>
              <a:rPr lang="ru-RU" sz="1400" dirty="0"/>
              <a:t> </a:t>
            </a:r>
            <a:r>
              <a:rPr lang="ru-RU" sz="1400" dirty="0" err="1"/>
              <a:t>Phone</a:t>
            </a:r>
            <a:r>
              <a:rPr lang="ru-RU" sz="1400" dirty="0"/>
              <a:t>, </a:t>
            </a:r>
            <a:r>
              <a:rPr lang="ru-RU" sz="1400" dirty="0" err="1"/>
              <a:t>Android</a:t>
            </a:r>
            <a:r>
              <a:rPr lang="ru-RU" sz="1400" dirty="0"/>
              <a:t>, OS X, </a:t>
            </a:r>
            <a:r>
              <a:rPr lang="ru-RU" sz="1400" dirty="0" err="1"/>
              <a:t>iOS</a:t>
            </a:r>
            <a:r>
              <a:rPr lang="ru-RU" sz="1400" dirty="0"/>
              <a:t>. В состав этого пакета входит программное обеспечение для работы с различными типами документов: текстами, электронными таблицами, базами данных и др.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toplogos.ru/images/logo-microsoft-wo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368" y="1019111"/>
            <a:ext cx="1230105" cy="123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officebesplatno.com/powerpoi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98" y="2924944"/>
            <a:ext cx="1045443" cy="104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windowscentral.com/sites/wpcentral.com/files/styles/large/public/topic_images/2016/outlook-logo-topic.png?itok=c1snOTZ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84" y="1019111"/>
            <a:ext cx="1512168" cy="151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66" y="2998837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1" name="Picture 23" descr="https://upload.wikimedia.org/wikipedia/commons/a/a1/Project_logo_280x28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41" y="415051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://excelworks.ru/wp-content/uploads/2015/02/ex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2" y="914083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1" descr="http://fortheloveoftech.com/wp-content/uploads/2015/05/visio_gros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32036"/>
            <a:ext cx="1478512" cy="8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http://upload.wikimedia.org/wikipedia/it/thumb/a/ad/Microsoft_office_picture_manager_2010_logo.png/200px-Microsoft_office_picture_manager_2010_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176" y="4440784"/>
            <a:ext cx="1075640" cy="10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http://2.bp.blogspot.com/-9MXrrePk5I4/Ti2eFEuEggI/AAAAAAAAEqw/32VdGo351d0/s1600/Communicator-Working19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94" y="4372141"/>
            <a:ext cx="1115311" cy="111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540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PowerPoint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1286743" y="6073551"/>
            <a:ext cx="7623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Все объекты вставляются в презентацию с помощью вкладки Вставка</a:t>
            </a:r>
            <a:endParaRPr lang="uk-UA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44758"/>
            <a:ext cx="42862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33"/>
          <a:stretch/>
        </p:blipFill>
        <p:spPr bwMode="auto">
          <a:xfrm>
            <a:off x="1537146" y="2869825"/>
            <a:ext cx="4273426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02"/>
          <a:stretch/>
        </p:blipFill>
        <p:spPr bwMode="auto">
          <a:xfrm>
            <a:off x="1581349" y="4653136"/>
            <a:ext cx="195051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6" t="3342" r="59663" b="5208"/>
          <a:stretch/>
        </p:blipFill>
        <p:spPr bwMode="auto">
          <a:xfrm>
            <a:off x="6962867" y="932926"/>
            <a:ext cx="1873755" cy="514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978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PowerPoint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1286743" y="6073551"/>
            <a:ext cx="7623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Свойства объекта можно менять в «Формат фигуры». Правый щелчок мышки по фигуре и в выпадающем окне «формат фигуры».</a:t>
            </a:r>
            <a:endParaRPr lang="uk-UA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82341" y="1340768"/>
            <a:ext cx="1621507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1582341" y="2348880"/>
            <a:ext cx="16215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66850"/>
            <a:ext cx="3209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39144"/>
            <a:ext cx="40576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1582340" y="3429000"/>
            <a:ext cx="1621507" cy="576064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139951" y="3403848"/>
            <a:ext cx="3705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1582340" y="4581128"/>
            <a:ext cx="1621507" cy="576064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woPt" dir="t"/>
          </a:scene3d>
          <a:sp3d prstMaterial="metal">
            <a:bevelT w="114300" prst="artDeco"/>
            <a:bevelB w="1206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270555"/>
            <a:ext cx="1652786" cy="119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067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PowerPoint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1286743" y="6073551"/>
            <a:ext cx="7623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Свойства объекта можно менять в «Формат фигуры». Правый щелчок мышки по фигуре и в выпадающем окне «формат фигуры».</a:t>
            </a:r>
            <a:endParaRPr lang="uk-UA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82341" y="1340768"/>
            <a:ext cx="1621507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1582341" y="2348880"/>
            <a:ext cx="16215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66850"/>
            <a:ext cx="3209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39144"/>
            <a:ext cx="40576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1582340" y="3429000"/>
            <a:ext cx="1621507" cy="576064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139951" y="3403848"/>
            <a:ext cx="3705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1582340" y="4581128"/>
            <a:ext cx="1621507" cy="576064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woPt" dir="t"/>
          </a:scene3d>
          <a:sp3d prstMaterial="metal">
            <a:bevelT w="114300" prst="artDeco"/>
            <a:bevelB w="1206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270555"/>
            <a:ext cx="1652786" cy="119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03847" y="836712"/>
            <a:ext cx="316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Анимация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1306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2" grpId="0" animBg="1"/>
      <p:bldP spid="7" grpId="0" animBg="1"/>
      <p:bldP spid="17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PowerPoint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3203847" y="836712"/>
            <a:ext cx="316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Ссылки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66" y="2076450"/>
            <a:ext cx="1638300" cy="1276350"/>
          </a:xfrm>
          <a:prstGeom prst="rect">
            <a:avLst/>
          </a:prstGeom>
          <a:noFill/>
          <a:ln w="349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33600"/>
            <a:ext cx="1533525" cy="1219200"/>
          </a:xfrm>
          <a:prstGeom prst="rect">
            <a:avLst/>
          </a:prstGeom>
          <a:noFill/>
          <a:ln w="349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66" y="4365103"/>
            <a:ext cx="1524000" cy="1247775"/>
          </a:xfrm>
          <a:prstGeom prst="rect">
            <a:avLst/>
          </a:prstGeom>
          <a:noFill/>
          <a:ln w="349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365104"/>
            <a:ext cx="1571625" cy="1257300"/>
          </a:xfrm>
          <a:prstGeom prst="rect">
            <a:avLst/>
          </a:prstGeom>
          <a:noFill/>
          <a:ln w="349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345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800" dirty="0" smtClean="0">
                <a:solidFill>
                  <a:schemeClr val="tx1"/>
                </a:solidFill>
              </a:rPr>
              <a:t>Домашнее задание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Текст 2"/>
          <p:cNvSpPr txBox="1">
            <a:spLocks/>
          </p:cNvSpPr>
          <p:nvPr/>
        </p:nvSpPr>
        <p:spPr>
          <a:xfrm>
            <a:off x="1763688" y="1412776"/>
            <a:ext cx="6737984" cy="4690907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200000"/>
              </a:lnSpc>
            </a:pPr>
            <a:r>
              <a:rPr lang="ru-RU" sz="3600" b="1" dirty="0" smtClean="0"/>
              <a:t>   </a:t>
            </a:r>
            <a:r>
              <a:rPr lang="en-US" sz="3600" b="1" dirty="0" err="1" smtClean="0"/>
              <a:t>Ms</a:t>
            </a:r>
            <a:r>
              <a:rPr lang="en-US" sz="3600" b="1" dirty="0" smtClean="0"/>
              <a:t> Office</a:t>
            </a:r>
          </a:p>
          <a:p>
            <a:pPr indent="-285750" algn="just">
              <a:buFont typeface="Wingdings" pitchFamily="2" charset="2"/>
              <a:buChar char="Ø"/>
            </a:pPr>
            <a:r>
              <a:rPr lang="ru-RU" dirty="0" smtClean="0"/>
              <a:t>Сделать</a:t>
            </a:r>
            <a:r>
              <a:rPr lang="uk-UA" dirty="0" smtClean="0"/>
              <a:t> в </a:t>
            </a:r>
            <a:r>
              <a:rPr lang="en-US" dirty="0" smtClean="0"/>
              <a:t>Excel </a:t>
            </a:r>
            <a:r>
              <a:rPr lang="ru-RU" dirty="0" smtClean="0"/>
              <a:t>три поля, первое дата, второе день недели, трет</a:t>
            </a:r>
            <a:r>
              <a:rPr lang="ru-RU" dirty="0"/>
              <a:t>ь</a:t>
            </a:r>
            <a:r>
              <a:rPr lang="ru-RU" dirty="0" smtClean="0"/>
              <a:t>е </a:t>
            </a:r>
            <a:r>
              <a:rPr lang="ru-RU" dirty="0" smtClean="0"/>
              <a:t>выходной (да </a:t>
            </a:r>
            <a:r>
              <a:rPr lang="ru-RU" dirty="0" smtClean="0"/>
              <a:t>или </a:t>
            </a:r>
            <a:r>
              <a:rPr lang="ru-RU" dirty="0" smtClean="0"/>
              <a:t>нет). </a:t>
            </a:r>
            <a:r>
              <a:rPr lang="ru-RU" dirty="0" smtClean="0"/>
              <a:t>Написать формулу просчета дня недели и выходного при </a:t>
            </a:r>
            <a:r>
              <a:rPr lang="ru-RU" dirty="0" smtClean="0"/>
              <a:t>в первое поле от (1-7 значения дня)</a:t>
            </a:r>
            <a:endParaRPr lang="ru-RU" dirty="0" smtClean="0"/>
          </a:p>
          <a:p>
            <a:pPr indent="-285750" algn="just">
              <a:buFont typeface="Wingdings" pitchFamily="2" charset="2"/>
              <a:buChar char="Ø"/>
            </a:pPr>
            <a:r>
              <a:rPr lang="ru-RU" dirty="0" smtClean="0"/>
              <a:t>Сделать покадровый мультик в </a:t>
            </a:r>
            <a:r>
              <a:rPr lang="en-US" dirty="0" smtClean="0"/>
              <a:t>PowerPoint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6279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Word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7624" y="5859269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Microsoft Word </a:t>
            </a:r>
            <a:r>
              <a:rPr lang="en-US" sz="1400" dirty="0" smtClean="0"/>
              <a:t>–</a:t>
            </a:r>
            <a:r>
              <a:rPr lang="ru-RU" sz="1400" dirty="0" smtClean="0"/>
              <a:t> создание документа: Файл-Создать-Новый документ.</a:t>
            </a:r>
            <a:r>
              <a:rPr lang="ru-RU" sz="1400" dirty="0"/>
              <a:t> Кроме того, можно создать </a:t>
            </a:r>
            <a:r>
              <a:rPr lang="ru-RU" sz="1400" dirty="0" smtClean="0"/>
              <a:t>конверты, наклейки, договора, квитанции и т.д.</a:t>
            </a:r>
            <a:endParaRPr lang="uk-UA" sz="1400" b="1" dirty="0">
              <a:latin typeface="Corbel (Основной текст)"/>
            </a:endParaRPr>
          </a:p>
        </p:txBody>
      </p:sp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66" y="1196752"/>
            <a:ext cx="5770612" cy="413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591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Word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41" y="1196752"/>
            <a:ext cx="2703973" cy="924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9632" y="908720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Отображение «Линейки»</a:t>
            </a:r>
            <a:endParaRPr lang="uk-UA" dirty="0"/>
          </a:p>
        </p:txBody>
      </p:sp>
      <p:pic>
        <p:nvPicPr>
          <p:cNvPr id="4100" name="Picture 4" descr="Позиция табуляци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41" y="2564904"/>
            <a:ext cx="270397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259632" y="2254880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Позиции табуляции</a:t>
            </a:r>
            <a:endParaRPr lang="uk-UA" dirty="0"/>
          </a:p>
        </p:txBody>
      </p:sp>
      <p:pic>
        <p:nvPicPr>
          <p:cNvPr id="4102" name="Picture 6" descr="Выступ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96752"/>
            <a:ext cx="43815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76056" y="908720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Добавление выступа</a:t>
            </a:r>
            <a:endParaRPr lang="uk-UA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421" y="4733131"/>
            <a:ext cx="28003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82341" y="4077072"/>
            <a:ext cx="281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Разметка страницы-абзац-табуляция</a:t>
            </a:r>
            <a:endParaRPr lang="uk-UA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05064"/>
            <a:ext cx="2073091" cy="198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31482" y="3573016"/>
            <a:ext cx="425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Добавление пунктирных заполнений</a:t>
            </a:r>
            <a:endParaRPr lang="uk-UA" dirty="0"/>
          </a:p>
        </p:txBody>
      </p:sp>
      <p:pic>
        <p:nvPicPr>
          <p:cNvPr id="4106" name="Picture 10" descr="Пунктирный заполнитель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22" y="4019669"/>
            <a:ext cx="2305874" cy="122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285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Word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5" t="2381" r="73451" b="47743"/>
          <a:stretch/>
        </p:blipFill>
        <p:spPr bwMode="auto">
          <a:xfrm>
            <a:off x="1319436" y="1549668"/>
            <a:ext cx="1836440" cy="310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87624" y="5877272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Если Вы нажмете на надпись «Таблица», откроется список, в котором программа </a:t>
            </a:r>
            <a:r>
              <a:rPr lang="ru-RU" dirty="0" err="1"/>
              <a:t>Word</a:t>
            </a:r>
            <a:r>
              <a:rPr lang="ru-RU" dirty="0"/>
              <a:t> предложит несколько вариантов ее вставки. </a:t>
            </a:r>
            <a:endParaRPr lang="ru-RU" dirty="0" smtClean="0"/>
          </a:p>
          <a:p>
            <a:pPr algn="just"/>
            <a:r>
              <a:rPr lang="ru-RU" dirty="0" smtClean="0"/>
              <a:t>Так же каждую таблицу можно преобразовать в текст.</a:t>
            </a:r>
            <a:endParaRPr lang="uk-UA" dirty="0"/>
          </a:p>
        </p:txBody>
      </p:sp>
      <p:pic>
        <p:nvPicPr>
          <p:cNvPr id="1026" name="Picture 2" descr="excel - preobrazovanie_tablic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52" y="1535037"/>
            <a:ext cx="28194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cel - preobrazovanie_tablic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573706"/>
            <a:ext cx="18192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cel - preobrazovanie_tablic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353610"/>
            <a:ext cx="18192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cel - preobrazovanie_tablic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092946"/>
            <a:ext cx="14001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51112" y="1089935"/>
            <a:ext cx="166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err="1" smtClean="0"/>
              <a:t>Создание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1124744"/>
            <a:ext cx="462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err="1" smtClean="0"/>
              <a:t>Преобразование</a:t>
            </a:r>
            <a:r>
              <a:rPr lang="uk-UA" dirty="0" smtClean="0"/>
              <a:t> </a:t>
            </a:r>
            <a:r>
              <a:rPr lang="uk-UA" dirty="0" err="1" smtClean="0"/>
              <a:t>таблиц</a:t>
            </a:r>
            <a:r>
              <a:rPr lang="ru-RU" dirty="0" smtClean="0"/>
              <a:t>ы в текст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8840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Word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187624" y="5229200"/>
            <a:ext cx="77048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Формулы в таблице </a:t>
            </a:r>
            <a:r>
              <a:rPr lang="ru-RU" sz="1400" dirty="0" err="1"/>
              <a:t>Word</a:t>
            </a:r>
            <a:r>
              <a:rPr lang="ru-RU" sz="1400" dirty="0"/>
              <a:t> позволяют выполнить только некоторые математические и логические операции, и совершенно не сравнимы по своей функциональности с формулами в программе </a:t>
            </a:r>
            <a:r>
              <a:rPr lang="ru-RU" sz="1400" dirty="0" err="1"/>
              <a:t>Excel</a:t>
            </a:r>
            <a:r>
              <a:rPr lang="ru-RU" sz="1400" dirty="0"/>
              <a:t>. Формулы в таблице </a:t>
            </a:r>
            <a:r>
              <a:rPr lang="ru-RU" sz="1400" dirty="0" err="1"/>
              <a:t>Ворд</a:t>
            </a:r>
            <a:r>
              <a:rPr lang="ru-RU" sz="1400" dirty="0"/>
              <a:t> являются разновидностью кодов полей и применимы только в пределах одной таблицы. Для использования данных из других таблиц в документе, есть возможность подстановки значений, для которых создана закладка. Кроме того, результаты вычислений обновляются только при открытии документа либо при ручном обновлении. Для этого необходимо выделить формулу и нажать клавишу </a:t>
            </a:r>
            <a:r>
              <a:rPr lang="ru-RU" sz="1400" i="1" dirty="0"/>
              <a:t>«F9»</a:t>
            </a:r>
            <a:r>
              <a:rPr lang="ru-RU" sz="1400" dirty="0"/>
              <a:t>.</a:t>
            </a:r>
            <a:endParaRPr lang="uk-UA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8" t="-1" r="23084" b="37848"/>
          <a:stretch/>
        </p:blipFill>
        <p:spPr bwMode="auto">
          <a:xfrm>
            <a:off x="1328800" y="1695962"/>
            <a:ext cx="2523120" cy="35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8" t="6130" r="317" b="28516"/>
          <a:stretch/>
        </p:blipFill>
        <p:spPr bwMode="auto">
          <a:xfrm>
            <a:off x="5824715" y="1695962"/>
            <a:ext cx="2923749" cy="353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335" y="842417"/>
            <a:ext cx="59531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639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Word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187624" y="5068922"/>
            <a:ext cx="77048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• </a:t>
            </a:r>
            <a:r>
              <a:rPr lang="ru-RU" sz="1400" b="1" dirty="0" err="1"/>
              <a:t>Автозамена</a:t>
            </a:r>
            <a:r>
              <a:rPr lang="ru-RU" sz="1400" dirty="0"/>
              <a:t> ищет часто встречающиеся ошибки набора и правописания в вашем документе и автоматически исправляет их, как только они появляются. К примеру, вы можете указать, что слово </a:t>
            </a:r>
            <a:r>
              <a:rPr lang="ru-RU" sz="1400" i="1" dirty="0" err="1"/>
              <a:t>венигрет</a:t>
            </a:r>
            <a:r>
              <a:rPr lang="ru-RU" sz="1400" dirty="0"/>
              <a:t> всегда нужно заменять на </a:t>
            </a:r>
            <a:r>
              <a:rPr lang="ru-RU" sz="1400" i="1" dirty="0"/>
              <a:t>винегрет.</a:t>
            </a:r>
            <a:endParaRPr lang="ru-RU" sz="1400" dirty="0"/>
          </a:p>
          <a:p>
            <a:pPr algn="just"/>
            <a:r>
              <a:rPr lang="ru-RU" sz="1400" dirty="0"/>
              <a:t>• </a:t>
            </a:r>
            <a:r>
              <a:rPr lang="ru-RU" sz="1400" b="1" dirty="0" err="1"/>
              <a:t>Автотекст</a:t>
            </a:r>
            <a:r>
              <a:rPr lang="ru-RU" sz="1400" dirty="0"/>
              <a:t> позволяет определить и сохранить часто используемые текстовые блоки и/или графические объекты и вставлять их в документ по мере надобности. Например, вы можете указать в качестве элемента </a:t>
            </a:r>
            <a:r>
              <a:rPr lang="ru-RU" sz="1400" dirty="0" err="1"/>
              <a:t>автотекста</a:t>
            </a:r>
            <a:r>
              <a:rPr lang="ru-RU" sz="1400" dirty="0"/>
              <a:t> свое полное имя и адрес и вставлять его в документ с помощью всего лишь нескольких клавиш</a:t>
            </a:r>
            <a:r>
              <a:rPr lang="ru-RU" sz="14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71562"/>
            <a:ext cx="3350890" cy="264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37530"/>
            <a:ext cx="2510371" cy="157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6" t="3125" b="29514"/>
          <a:stretch/>
        </p:blipFill>
        <p:spPr bwMode="auto">
          <a:xfrm>
            <a:off x="5216009" y="2780928"/>
            <a:ext cx="3518974" cy="220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348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Word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4211960" y="6475830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http://type.method.ac</a:t>
            </a:r>
            <a:r>
              <a:rPr lang="en-US" sz="1400" dirty="0" smtClean="0">
                <a:hlinkClick r:id="rId3"/>
              </a:rPr>
              <a:t>/</a:t>
            </a:r>
            <a:endParaRPr lang="ru-RU" sz="1400" dirty="0"/>
          </a:p>
          <a:p>
            <a:pPr algn="ctr"/>
            <a:endParaRPr lang="ru-RU" sz="1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56792"/>
            <a:ext cx="3514475" cy="383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80" y="5627936"/>
            <a:ext cx="3933428" cy="115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5916" y="97518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Кернинг </a:t>
            </a:r>
            <a:endParaRPr lang="uk-UA" b="1" dirty="0"/>
          </a:p>
        </p:txBody>
      </p:sp>
      <p:pic>
        <p:nvPicPr>
          <p:cNvPr id="3077" name="Picture 5" descr="http://4.bp.blogspot.com/-EcD9TKGPcRo/VLD3rQsBJqI/AAAAAAAAJsI/XSF0YT8MWPc/s1600/Bookmark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47" b="88947" l="10500" r="90750">
                        <a14:foregroundMark x1="26750" y1="26842" x2="26750" y2="56316"/>
                        <a14:foregroundMark x1="62250" y1="20000" x2="66250" y2="77368"/>
                        <a14:foregroundMark x1="64250" y1="26842" x2="87500" y2="25263"/>
                        <a14:foregroundMark x1="86750" y1="71579" x2="86250" y2="18421"/>
                        <a14:foregroundMark x1="87500" y1="63158" x2="64750" y2="68947"/>
                        <a14:foregroundMark x1="74250" y1="42105" x2="81500" y2="50526"/>
                        <a14:foregroundMark x1="21500" y1="46316" x2="21500" y2="46316"/>
                        <a14:foregroundMark x1="20250" y1="39474" x2="20250" y2="39474"/>
                        <a14:backgroundMark x1="56250" y1="75789" x2="56250" y2="75789"/>
                        <a14:backgroundMark x1="53500" y1="63158" x2="53500" y2="63158"/>
                        <a14:backgroundMark x1="52250" y1="32632" x2="52250" y2="32632"/>
                        <a14:backgroundMark x1="36250" y1="81579" x2="36250" y2="81579"/>
                        <a14:backgroundMark x1="27500" y1="84211" x2="27500" y2="84211"/>
                        <a14:backgroundMark x1="18750" y1="84211" x2="12750" y2="85789"/>
                        <a14:backgroundMark x1="62250" y1="84211" x2="88250" y2="85789"/>
                        <a14:backgroundMark x1="56750" y1="42105" x2="56750" y2="42105"/>
                        <a14:backgroundMark x1="57500" y1="42105" x2="54750" y2="12632"/>
                        <a14:backgroundMark x1="55500" y1="18421" x2="55500" y2="18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723923"/>
            <a:ext cx="190500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80" y="1556794"/>
            <a:ext cx="3406200" cy="383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025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195736" y="174126"/>
            <a:ext cx="6048672" cy="54868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96850" h="82550" prst="coolSlant"/>
            <a:bevelB w="57150"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</a:rPr>
              <a:t>MS Excel</a:t>
            </a:r>
            <a:endParaRPr lang="uk-UA" sz="3800" dirty="0">
              <a:solidFill>
                <a:schemeClr val="tx1"/>
              </a:solidFill>
            </a:endParaRPr>
          </a:p>
        </p:txBody>
      </p:sp>
      <p:sp>
        <p:nvSpPr>
          <p:cNvPr id="103432" name="AutoShape 8" descr="https://svn.apache.org/repos/asf/incubator/ooo/symphony/trunk/main/extras/source/gallery/symbols/Box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933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2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14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16" descr="data:image/png;base64,iVBORw0KGgoAAAANSUhEUgAAAMwAAADMCAMAAAAI/LzAAAAAkFBMVEWhNjj///+2Zmf05+igMzXDf4GeLTDy4eGfMDOdKSueLC6iODqcIyagMzbn0NCmP0LctLThv7/37e2oQ0bVqaqbHyL79vbJmZq2a2yaGx7EhYb9+fnXrq/mycro1tbJlJXHi42tVle7c3SmR0nMmZqvWlvRoqLMmJns29u1X2HAgIGvUlO6aWrZuLmYEha+c3TPfnPKAAAKA0lEQVR4nO2da4OqKhSGTQnBa15yyjRv5Vjupv//7w6aNtVMpkUzNId37w/lJPkELGCxAEHg4uLi4uLi4uLi4uLi4uLi4uJ6Uem//QCUpCMFI9P87cd4WIRDw6ro57twj377Ye6WDkh2aHP1XzwpCskbjUZj+NvPdIcAghCoZrYZu+FoMTrq1WAAVLBQblI/t5ajS70QDIJYE5L0PbAMefEF5EVgdECyQ5vj9T5YFpL9PQf7MFUVB4KZlePIkq4zMA8D6oZjPdvmE8PuwcEqDCB1Azti7Fph0ZuDNRi9bjim02y/smTZ9gZxMARDKKBgOqUYT8LhDMzA6MTgYpXUjcgNiwc4fhum6lRN1XX6trOKPraKTRhSN0gdn6ONPyHtxrA6zhSMrgDVKde+G95RwRmD0bOtuzOewPEbMEikWKp+H4ZOVb8Co/wlmD+VMxyGYRgAEEJQqYWJDq8guQgA0Kl6o54PUyZrUUz9Wm4QBFH9aiuKYpKUjgNARQZeAwaEV22/Lclh6LpvcbopVQ3Dh4meDyPf/pgtL8PdalxqmvIQEBMwtRaeLVl++aEp6N6KxA5MKysWMwDv4mEPhuSR4aYqvgOHRRgi24hMbTAOozAke2wXKQNxmIWp5DvDZhGYhhmF60H9IbZhRpI4hIZxmJEsDGhGnz44exBmtBswvmM9Z0Zy1j9rmIeRxP4WjXmYP5UzrtabhXkYWWXHmj3ezqhZ/z4N2zBhomwGBEawDCNHGlTd2V+AWeYOFrSV/QdMc+iXEIBptHj5dqZ4T0yCAk138dKNpi0bkTPHQAeKs62mIV8UxpPD3Vvq1O4mgJ34MDP8ejCLpZVH6SZDuHLLADgv3+VmAowtGFJWvo+uWZB/JDNW/j5zTBVAiPRqrhsImX8ylfckGLuQi+VyGbhu/t4fRtDULPs3Ho+3udvKJ2/TMis/PuaahhVS16tWHiBFcTbb/Dzw4Ekwruoo0+m08uQLPSdB65kzHVSxdbCeAjiIvIPVHED7EFXsgQbLWbQLvxTKJ8FsTtyMVk+YekoD6Prl1EV1hfyhQtSmH8I6zcNC/jbY60kw88+7YNwfpswyk0g9U3Uly8r9LMqtwuuIWHsSjHUysECzfnPUBEYn6UuyXFhnWspyz+99Dox/4lkAmdEXhs1h8/o0UbTrdQ+rMIZzWoeVuJc9YxXGPbsNlL2ekVUY/9wZp3wNYv5GjMJcponzPncxChOq580e2vS5i4bfrKTvNwsOrQxIWmfJtE9LQwEmpO9rttPD1AJatREkWh/j/DjMYjZgTqMnjOTUma2b4apJHI5/BMZXVOowYVPK1pLVJA6crh4VJRjPx4lIvc40hhmmJI+aSqP2CHh+ECYUseCn1K1Z44qH0We3Bq2eDGNEKkSbgrpptqfNpyej0bYxL3DbA+b+mbNwmylAwQV9J2BjmHVgfw4FQHK7E3BnzniS62AIEJjJT2g0G3sMSvLaPo5rbg8374BZyEYgKhgIOi5d7wk9AC85VBmlHmC2TTJe3bRnQ2Gk0PU3KiaPr2M1qnOeOkzYWDCtNmCx0t56sxMwAGZhTGIxcZCCdB0oU7SSDj8VdZi8SU+pBzFhW87AzVUc1bD5+ocWC8+zbVuy8vEGTDWsIKALAEIz2X6afdowXmPA0L8aRjablkab9IAR4lVuhWFonIlcCIPVe5quHTTXMDzEy+kI4zI9X85GG6Zoq0xUv7Xb6R+47wOjYKxpGjbPhKpLWIHw6DxDEM+d2bu1vCi7tGHC5rPTQ+YvVri5APvANC4z/UzNJVD5B2vX2TTxA9n+xulEGaZ9eJA1xd9qhzbTWz2aCsZxSG8OHj2ZrWuT3G46WZKIqZ9PltftImWYtlihfVMCjNY4K7d8gZU1m4STIMjfKm3HW/I/ql8HQWCFhnTz2ynDSE1q+O2CjnQCesCcmGav1q3veyrMsf9yNF5xM6bRzRvGmT0fwL9DaqA8PnnQ3q27rwbThH2CxKqbB9JkuO3oD/ovBlO03n/VOTYTfe9mDiZvWxXhvJWor5jdxpk5mM5wjxu+QAphjVRhup1wMO3sOVPImaVJMarJ6kxMdzpvpwCzoukEfOtOTOusNI/DGENW1NyCaV2Z16R0+gIfhjFAltArZobT/jKHyfpL6eYTYexcRTOKfjOrLWVmlqkf80pTMhbRjt8w77r/MZhwhpBq0Que89oBP9zbXiOZDBx3R4PZaZwfgQlTFQItoOg3s1vDrAXnf3CVYwJPgPGkvJxDHToBzXamaJt/dDFX3vrPyZCtI4G7YGxjsjUxEABODaqNZtuXAcnFMx0HaILa4QscDiNNojRTSN8WaEJQNcgUYTatk2l7MabyjvUSRrRg5MBPHBVBoAOIMvfQt6AI89F8TPkycGkHaALsCD3pAVMtz5SLMEgTbY7rJZpIEdbb47wcPZh2kKmbX8rSpG119I7QkwrGDY3lUrIrNY9fvy6WS8OydrvI329M3C4G1iFGm3h38gPQg2kN88kos5V8nH5Wrs9uVt4Z1SnLRJxV2tZrtNP6dVImmapiTVFQ7QHUSdnCc3XvGtKZq4YeTJsQmn3929ECdISe1LMHtXes1ufq+Xr9/CEv6tA6IKhmMg6+2SaNGoyRNcuMv6vkfltpOoxz7dFsHh+c+ADRYYsAjBXVLNfiNs4nxRXXGTWYneM4YDqdavNvzO9n/Bm+WmmqsMYoimORKHM+tSHvx3GcBxPLMrojz6jB2MUhxnTnfmOw7A+lCbXUrsafVrMA8sLzJCK5+FT13u7nQfuhUGA3TtP9OssyM+mAYWrY3ENeV515NZjr4jDn4jBPEYc5159adBri2xCvAmMPyBjWYWxxyA5pbMMUQ4IaGYfJs7+yIYhnZUN3bmIUxiuCUhu8CRWTMMtJfAcKixuCyHlaCvdtDcZQziw8W3b/qRjevWsbEzALW14au2hmzvHde5v9DEzHgq6FJBnhxM3jVHSUBzZp+zmYZDZLY6LJiXLyfjubieskc9R6h0Mquzb+wNaTh40nIT7R6eaTNCh+DOYHxWE4DIfhMByGw3CY/yfMU88F+Nmt9MH6+k7XFGB++CwNtZz5b8GTiH78lJNq5lo1yySNJg+6hRmAqXU47Wv6Ue7zUJbuOdGIIZhWAOEpLmdxYBkFBaLfPuZIaE4By9Zp/DZZPkbEAEwtnZQ7pDqEybXutg6swBzUHICkJHG+lKXOfYjYh2lFkKbqevy+sy6Cjl4RptLh0LBSHEe51dOIswtTSz+cA+pkmzi4Foj0MjCNDgftfWSzyCpkqTve7FVEkDQt21Rn516ufH09mFp1s+Qks230pYv3ejC1qrqEBFKX/r1PPoMTXxTmoPrQyqpZ8nOj2uPPf2WYVoBYB1Cm8YA9YxgX6Q/9GRYuLi4uLi4uLi4uLi4uLi4uLq6X0H+uT/DDytwI2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205012" y="5949280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Лента является основным рабочим элементом интерфейса MS </a:t>
            </a:r>
            <a:r>
              <a:rPr lang="ru-RU" sz="1400" dirty="0" err="1"/>
              <a:t>Excel</a:t>
            </a:r>
            <a:r>
              <a:rPr lang="ru-RU" sz="1400" dirty="0"/>
              <a:t> и содержит все команды, необходимые для выполнения наиболее распространенных задач. Лента состоит из вкладок, каждая из которых содержит нескольких групп команд.</a:t>
            </a:r>
            <a:endParaRPr lang="ru-RU" sz="1400" dirty="0" smtClean="0"/>
          </a:p>
        </p:txBody>
      </p:sp>
      <p:pic>
        <p:nvPicPr>
          <p:cNvPr id="4098" name="Picture 2" descr="Интерфейс Microsoft Exc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48" y="1556792"/>
            <a:ext cx="763721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089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998</TotalTime>
  <Words>702</Words>
  <Application>Microsoft Office PowerPoint</Application>
  <PresentationFormat>Экран (4:3)</PresentationFormat>
  <Paragraphs>77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Солнцестояние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сервисы</dc:title>
  <dc:creator>Dom</dc:creator>
  <cp:lastModifiedBy>В.О. Кірик</cp:lastModifiedBy>
  <cp:revision>65</cp:revision>
  <dcterms:created xsi:type="dcterms:W3CDTF">2016-05-15T18:13:30Z</dcterms:created>
  <dcterms:modified xsi:type="dcterms:W3CDTF">2016-09-08T14:30:22Z</dcterms:modified>
</cp:coreProperties>
</file>