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5" r:id="rId3"/>
    <p:sldId id="280" r:id="rId4"/>
    <p:sldId id="281" r:id="rId5"/>
    <p:sldId id="282" r:id="rId6"/>
    <p:sldId id="284" r:id="rId7"/>
    <p:sldId id="285" r:id="rId8"/>
    <p:sldId id="291" r:id="rId9"/>
    <p:sldId id="286" r:id="rId10"/>
    <p:sldId id="287" r:id="rId11"/>
    <p:sldId id="288" r:id="rId12"/>
    <p:sldId id="290" r:id="rId13"/>
    <p:sldId id="289" r:id="rId14"/>
    <p:sldId id="292" r:id="rId15"/>
    <p:sldId id="293" r:id="rId16"/>
    <p:sldId id="294" r:id="rId17"/>
    <p:sldId id="274" r:id="rId18"/>
    <p:sldId id="279" r:id="rId19"/>
    <p:sldId id="275" r:id="rId20"/>
    <p:sldId id="270" r:id="rId21"/>
  </p:sldIdLst>
  <p:sldSz cx="12192000" cy="6858000"/>
  <p:notesSz cx="12192000" cy="6858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16" y="1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D73C5E1D-C289-45B1-BCE0-2E26109CBE5A}" type="datetimeFigureOut">
              <a:rPr lang="uk-UA" smtClean="0"/>
              <a:t>06.10.2016</a:t>
            </a:fld>
            <a:endParaRPr lang="uk-UA"/>
          </a:p>
        </p:txBody>
      </p:sp>
      <p:sp>
        <p:nvSpPr>
          <p:cNvPr id="4" name="Образ слайда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F7EBF2BC-6088-4951-B877-61128DCEDBFB}" type="slidenum">
              <a:rPr lang="uk-UA" smtClean="0"/>
              <a:t>‹#›</a:t>
            </a:fld>
            <a:endParaRPr lang="uk-UA"/>
          </a:p>
        </p:txBody>
      </p:sp>
    </p:spTree>
    <p:extLst>
      <p:ext uri="{BB962C8B-B14F-4D97-AF65-F5344CB8AC3E}">
        <p14:creationId xmlns:p14="http://schemas.microsoft.com/office/powerpoint/2010/main" val="57557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3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79"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6" name="bk object 16"/>
          <p:cNvSpPr/>
          <p:nvPr/>
        </p:nvSpPr>
        <p:spPr>
          <a:xfrm>
            <a:off x="333375" y="0"/>
            <a:ext cx="1190625" cy="119062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604010" y="1386998"/>
            <a:ext cx="8983979" cy="483235"/>
          </a:xfrm>
          <a:prstGeom prst="rect">
            <a:avLst/>
          </a:prstGeom>
        </p:spPr>
        <p:txBody>
          <a:bodyPr wrap="square" lIns="0" tIns="0" rIns="0" bIns="0">
            <a:spAutoFit/>
          </a:bodyPr>
          <a:lstStyle>
            <a:lvl1pPr>
              <a:defRPr sz="36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1604010" y="2046234"/>
            <a:ext cx="8983979" cy="42494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3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10/6/2016</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istqbexamcertification.com/what-is-system-testing/" TargetMode="External"/><Relationship Id="rId3" Type="http://schemas.openxmlformats.org/officeDocument/2006/relationships/hyperlink" Target="http://istqbexamcertification.com/what-is-unit-testing/" TargetMode="External"/><Relationship Id="rId7" Type="http://schemas.openxmlformats.org/officeDocument/2006/relationships/hyperlink" Target="http://istqbexamcertification.com/what-is-system-integration-testi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istqbexamcertification.com/what-is-component-integration-testing/" TargetMode="External"/><Relationship Id="rId11" Type="http://schemas.openxmlformats.org/officeDocument/2006/relationships/hyperlink" Target="http://istqbexamcertification.com/what-is-beta-testing/" TargetMode="External"/><Relationship Id="rId5" Type="http://schemas.openxmlformats.org/officeDocument/2006/relationships/hyperlink" Target="http://istqbexamcertification.com/what-is-integration-testing/" TargetMode="External"/><Relationship Id="rId10" Type="http://schemas.openxmlformats.org/officeDocument/2006/relationships/hyperlink" Target="http://istqbexamcertification.com/what-is-alpha-testing/" TargetMode="External"/><Relationship Id="rId4" Type="http://schemas.openxmlformats.org/officeDocument/2006/relationships/hyperlink" Target="http://istqbexamcertification.com/what-is-component-testing/" TargetMode="External"/><Relationship Id="rId9" Type="http://schemas.openxmlformats.org/officeDocument/2006/relationships/hyperlink" Target="http://istqbexamcertification.com/what-is-acceptance-testin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ru.wikipedia.org/wiki/%D0%9E%D0%B1%D0%B5%D1%81%D0%BF%D0%B5%D1%87%D0%B5%D0%BD%D0%B8%D0%B5_%D0%BA%D0%B0%D1%87%D0%B5%D1%81%D1%82%D0%B2%D0%B0#cite_note-.D0.9E.D0.B3.D0.B2.D0.BE.D0.B7.D0.B4.D0.B8.D0.BD.2C_2009-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Скругленный прямоугольник 6"/>
          <p:cNvSpPr/>
          <p:nvPr/>
        </p:nvSpPr>
        <p:spPr>
          <a:xfrm>
            <a:off x="990600" y="3048000"/>
            <a:ext cx="5181600"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object 2"/>
          <p:cNvSpPr txBox="1"/>
          <p:nvPr/>
        </p:nvSpPr>
        <p:spPr>
          <a:xfrm>
            <a:off x="0" y="728960"/>
            <a:ext cx="12192000" cy="923330"/>
          </a:xfrm>
          <a:prstGeom prst="rect">
            <a:avLst/>
          </a:prstGeom>
        </p:spPr>
        <p:txBody>
          <a:bodyPr vert="horz" wrap="square" lIns="0" tIns="0" rIns="0" bIns="0" rtlCol="0">
            <a:spAutoFit/>
          </a:bodyPr>
          <a:lstStyle/>
          <a:p>
            <a:pPr marL="12700" algn="ctr">
              <a:lnSpc>
                <a:spcPct val="100000"/>
              </a:lnSpc>
            </a:pPr>
            <a:r>
              <a:rPr lang="ru-RU" sz="6000" b="0" spc="45" dirty="0" smtClean="0">
                <a:latin typeface="Calibri Light"/>
                <a:cs typeface="Calibri Light"/>
              </a:rPr>
              <a:t>Введение</a:t>
            </a:r>
            <a:r>
              <a:rPr lang="uk-UA" sz="6000" b="0" spc="45" dirty="0" smtClean="0">
                <a:latin typeface="Calibri Light"/>
                <a:cs typeface="Calibri Light"/>
              </a:rPr>
              <a:t> в </a:t>
            </a:r>
            <a:r>
              <a:rPr lang="en-US" sz="6000" spc="45" dirty="0" smtClean="0">
                <a:latin typeface="Calibri Light"/>
                <a:cs typeface="Calibri Light"/>
              </a:rPr>
              <a:t>QA</a:t>
            </a:r>
            <a:endParaRPr sz="6000" dirty="0">
              <a:latin typeface="Calibri Light"/>
              <a:cs typeface="Calibri Light"/>
            </a:endParaRPr>
          </a:p>
        </p:txBody>
      </p:sp>
      <p:sp>
        <p:nvSpPr>
          <p:cNvPr id="4" name="object 4"/>
          <p:cNvSpPr txBox="1"/>
          <p:nvPr/>
        </p:nvSpPr>
        <p:spPr>
          <a:xfrm>
            <a:off x="1219200" y="3048000"/>
            <a:ext cx="4448175" cy="1623521"/>
          </a:xfrm>
          <a:prstGeom prst="rect">
            <a:avLst/>
          </a:prstGeom>
        </p:spPr>
        <p:txBody>
          <a:bodyPr vert="horz" wrap="square" lIns="0" tIns="0" rIns="0" bIns="0" rtlCol="0">
            <a:spAutoFit/>
          </a:bodyPr>
          <a:lstStyle/>
          <a:p>
            <a:pPr marL="12700">
              <a:lnSpc>
                <a:spcPct val="100000"/>
              </a:lnSpc>
            </a:pPr>
            <a:r>
              <a:rPr sz="1550" spc="-25" dirty="0">
                <a:latin typeface="Calibri"/>
                <a:cs typeface="Calibri"/>
              </a:rPr>
              <a:t>Ц</a:t>
            </a:r>
            <a:r>
              <a:rPr sz="1550" spc="-35" dirty="0">
                <a:latin typeface="Calibri"/>
                <a:cs typeface="Calibri"/>
              </a:rPr>
              <a:t>е</a:t>
            </a:r>
            <a:r>
              <a:rPr sz="1550" spc="20" dirty="0">
                <a:latin typeface="Calibri"/>
                <a:cs typeface="Calibri"/>
              </a:rPr>
              <a:t>л</a:t>
            </a:r>
            <a:r>
              <a:rPr sz="1550" spc="-25" dirty="0">
                <a:latin typeface="Calibri"/>
                <a:cs typeface="Calibri"/>
              </a:rPr>
              <a:t>и</a:t>
            </a:r>
            <a:r>
              <a:rPr sz="1550" dirty="0">
                <a:latin typeface="Calibri"/>
                <a:cs typeface="Calibri"/>
              </a:rPr>
              <a:t>:</a:t>
            </a:r>
          </a:p>
          <a:p>
            <a:pPr marL="1127760" indent="-200025">
              <a:lnSpc>
                <a:spcPct val="100000"/>
              </a:lnSpc>
              <a:spcBef>
                <a:spcPts val="840"/>
              </a:spcBef>
              <a:buFont typeface="Calibri"/>
              <a:buAutoNum type="arabicPeriod"/>
              <a:tabLst>
                <a:tab pos="1128395" algn="l"/>
              </a:tabLst>
            </a:pPr>
            <a:r>
              <a:rPr lang="ru-RU" sz="1600" dirty="0"/>
              <a:t>IT-специалисты</a:t>
            </a:r>
            <a:endParaRPr sz="1550" dirty="0">
              <a:latin typeface="Calibri"/>
              <a:cs typeface="Calibri"/>
            </a:endParaRPr>
          </a:p>
          <a:p>
            <a:pPr marL="1127760" indent="-200025">
              <a:lnSpc>
                <a:spcPct val="100000"/>
              </a:lnSpc>
              <a:spcBef>
                <a:spcPts val="844"/>
              </a:spcBef>
              <a:buFont typeface="Calibri"/>
              <a:buAutoNum type="arabicPeriod"/>
              <a:tabLst>
                <a:tab pos="1128395" algn="l"/>
              </a:tabLst>
            </a:pPr>
            <a:r>
              <a:rPr lang="uk-UA" sz="1550" spc="35" dirty="0" err="1" smtClean="0">
                <a:latin typeface="Calibri"/>
                <a:cs typeface="Calibri"/>
              </a:rPr>
              <a:t>Карьера</a:t>
            </a:r>
            <a:r>
              <a:rPr lang="uk-UA" sz="1550" spc="35" dirty="0" smtClean="0">
                <a:latin typeface="Calibri"/>
                <a:cs typeface="Calibri"/>
              </a:rPr>
              <a:t>, </a:t>
            </a:r>
            <a:r>
              <a:rPr lang="uk-UA" sz="1550" spc="35" dirty="0" err="1" smtClean="0">
                <a:latin typeface="Calibri"/>
                <a:cs typeface="Calibri"/>
              </a:rPr>
              <a:t>должность</a:t>
            </a:r>
            <a:r>
              <a:rPr lang="uk-UA" sz="1550" spc="35" dirty="0" smtClean="0">
                <a:latin typeface="Calibri"/>
                <a:cs typeface="Calibri"/>
              </a:rPr>
              <a:t> </a:t>
            </a:r>
            <a:r>
              <a:rPr lang="en-US" sz="1550" spc="35" dirty="0" smtClean="0">
                <a:latin typeface="Calibri"/>
                <a:cs typeface="Calibri"/>
              </a:rPr>
              <a:t>QA</a:t>
            </a:r>
            <a:endParaRPr lang="uk-UA" sz="1550" spc="35" dirty="0" smtClean="0">
              <a:latin typeface="Calibri"/>
              <a:cs typeface="Calibri"/>
            </a:endParaRPr>
          </a:p>
          <a:p>
            <a:pPr marL="1127760" indent="-200025">
              <a:lnSpc>
                <a:spcPct val="100000"/>
              </a:lnSpc>
              <a:spcBef>
                <a:spcPts val="844"/>
              </a:spcBef>
              <a:buFont typeface="Calibri"/>
              <a:buAutoNum type="arabicPeriod"/>
              <a:tabLst>
                <a:tab pos="1128395" algn="l"/>
              </a:tabLst>
            </a:pPr>
            <a:r>
              <a:rPr lang="ru-RU" sz="1550" spc="5" dirty="0" smtClean="0">
                <a:latin typeface="Calibri"/>
                <a:cs typeface="Calibri"/>
              </a:rPr>
              <a:t>Задачи и обязанности</a:t>
            </a:r>
            <a:endParaRPr sz="1550" dirty="0" smtClean="0">
              <a:latin typeface="Calibri"/>
              <a:cs typeface="Calibri"/>
            </a:endParaRPr>
          </a:p>
          <a:p>
            <a:pPr marL="1127760" indent="-200025">
              <a:lnSpc>
                <a:spcPct val="100000"/>
              </a:lnSpc>
              <a:spcBef>
                <a:spcPts val="915"/>
              </a:spcBef>
              <a:buFont typeface="Calibri"/>
              <a:buAutoNum type="arabicPeriod"/>
              <a:tabLst>
                <a:tab pos="1128395" algn="l"/>
              </a:tabLst>
            </a:pPr>
            <a:r>
              <a:rPr lang="ru-RU" sz="1550" spc="-80" dirty="0" smtClean="0">
                <a:latin typeface="Calibri"/>
                <a:cs typeface="Calibri"/>
              </a:rPr>
              <a:t>Достоинства и недостатки</a:t>
            </a:r>
            <a:endParaRPr sz="1550" dirty="0">
              <a:latin typeface="Calibri"/>
              <a:cs typeface="Calibri"/>
            </a:endParaRPr>
          </a:p>
        </p:txBody>
      </p:sp>
      <p:sp>
        <p:nvSpPr>
          <p:cNvPr id="5" name="object 5"/>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pic>
        <p:nvPicPr>
          <p:cNvPr id="1026" name="Picture 2" descr="http://www.janbask.net/wp-content/uploads/2014/12/q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8050" y="2053971"/>
            <a:ext cx="6203950" cy="39140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4010" y="1277238"/>
            <a:ext cx="8149590" cy="369332"/>
          </a:xfrm>
          <a:prstGeom prst="rect">
            <a:avLst/>
          </a:prstGeom>
        </p:spPr>
        <p:txBody>
          <a:bodyPr vert="horz" wrap="square" lIns="0" tIns="0" rIns="0" bIns="0" rtlCol="0">
            <a:spAutoFit/>
          </a:bodyPr>
          <a:lstStyle/>
          <a:p>
            <a:pPr fontAlgn="t"/>
            <a:r>
              <a:rPr lang="uk-UA" sz="2400" b="1" dirty="0" err="1" smtClean="0"/>
              <a:t>Недостатки</a:t>
            </a:r>
            <a:r>
              <a:rPr lang="uk-UA" sz="2400" b="1" dirty="0" smtClean="0"/>
              <a:t> </a:t>
            </a:r>
            <a:endParaRPr lang="uk-UA" sz="2400" b="1" dirty="0"/>
          </a:p>
        </p:txBody>
      </p:sp>
      <p:sp>
        <p:nvSpPr>
          <p:cNvPr id="3" name="object 3"/>
          <p:cNvSpPr txBox="1"/>
          <p:nvPr/>
        </p:nvSpPr>
        <p:spPr>
          <a:xfrm>
            <a:off x="685800" y="2347317"/>
            <a:ext cx="10744200" cy="1538883"/>
          </a:xfrm>
          <a:prstGeom prst="rect">
            <a:avLst/>
          </a:prstGeom>
        </p:spPr>
        <p:txBody>
          <a:bodyPr vert="horz" wrap="square" lIns="0" tIns="0" rIns="0" bIns="0" rtlCol="0">
            <a:spAutoFit/>
          </a:bodyPr>
          <a:lstStyle/>
          <a:p>
            <a:pPr fontAlgn="t"/>
            <a:r>
              <a:rPr lang="ru-RU" sz="2000" b="1" dirty="0" smtClean="0"/>
              <a:t>Главный минус</a:t>
            </a:r>
            <a:r>
              <a:rPr lang="ru-RU" sz="2000" dirty="0" smtClean="0"/>
              <a:t> — монотонная составляющая работы, особенно в начале карьеры. Сюда относят прохождение тест-кейсов при ручном тестировании и работу с документацией.</a:t>
            </a:r>
          </a:p>
          <a:p>
            <a:pPr fontAlgn="t"/>
            <a:endParaRPr lang="ru-RU" sz="2000" dirty="0" smtClean="0"/>
          </a:p>
          <a:p>
            <a:pPr fontAlgn="t"/>
            <a:r>
              <a:rPr lang="ru-RU" sz="2000" dirty="0" smtClean="0"/>
              <a:t>«Недостатками, скорее всего, можно назвать большую часть рутинной работы, которою нужно делать обязательно».</a:t>
            </a:r>
            <a:endParaRPr lang="ru-RU" sz="2000" dirty="0"/>
          </a:p>
        </p:txBody>
      </p:sp>
      <p:sp>
        <p:nvSpPr>
          <p:cNvPr id="4" name="AutoShape 2" descr="https://s.dou.ua/img/announces/qqq.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5126" name="Picture 6" descr="http://itpotok.ru/wp-content/uploads/2014/04/HiRes.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958" t="-1244" r="-958" b="1244"/>
          <a:stretch/>
        </p:blipFill>
        <p:spPr bwMode="auto">
          <a:xfrm>
            <a:off x="9710980" y="148902"/>
            <a:ext cx="1752600" cy="1557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443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4010" y="1277238"/>
            <a:ext cx="8149590" cy="369332"/>
          </a:xfrm>
          <a:prstGeom prst="rect">
            <a:avLst/>
          </a:prstGeom>
        </p:spPr>
        <p:txBody>
          <a:bodyPr vert="horz" wrap="square" lIns="0" tIns="0" rIns="0" bIns="0" rtlCol="0">
            <a:spAutoFit/>
          </a:bodyPr>
          <a:lstStyle/>
          <a:p>
            <a:pPr fontAlgn="t"/>
            <a:r>
              <a:rPr lang="ru-RU" sz="2400" b="1" dirty="0"/>
              <a:t>Как стать QA-специалистом и куда идти дальше?</a:t>
            </a:r>
          </a:p>
        </p:txBody>
      </p:sp>
      <p:sp>
        <p:nvSpPr>
          <p:cNvPr id="3" name="object 3"/>
          <p:cNvSpPr txBox="1"/>
          <p:nvPr/>
        </p:nvSpPr>
        <p:spPr>
          <a:xfrm>
            <a:off x="685800" y="1828800"/>
            <a:ext cx="10744200" cy="5232202"/>
          </a:xfrm>
          <a:prstGeom prst="rect">
            <a:avLst/>
          </a:prstGeom>
        </p:spPr>
        <p:txBody>
          <a:bodyPr vert="horz" wrap="square" lIns="0" tIns="0" rIns="0" bIns="0" rtlCol="0">
            <a:spAutoFit/>
          </a:bodyPr>
          <a:lstStyle/>
          <a:p>
            <a:pPr fontAlgn="t"/>
            <a:r>
              <a:rPr lang="ru-RU" sz="2000" dirty="0"/>
              <a:t>«Если программисты со школьного возраста или начальных курсов </a:t>
            </a:r>
            <a:r>
              <a:rPr lang="ru-RU" sz="2000" dirty="0" smtClean="0"/>
              <a:t>интересуются </a:t>
            </a:r>
            <a:r>
              <a:rPr lang="ru-RU" sz="2000" dirty="0"/>
              <a:t>какой-то отраслью технологий и начинают развиваться в этом направлении (писать первые боты для игр, взломщики аккаунтов, сайты), то про тестирование я никогда такого не слышал. В стиле — „Вот я с 11-гокласса тестирую приложения и получаю от этого кайф“. Достаточно иметь аналитические способности, немного внимательности и смекалки. Ну, и, конечно, разбираться в компьютерных технологиях, и прочесть хотя бы пару книг по тестированию</a:t>
            </a:r>
            <a:r>
              <a:rPr lang="ru-RU" sz="2000" dirty="0" smtClean="0"/>
              <a:t>».</a:t>
            </a:r>
          </a:p>
          <a:p>
            <a:pPr fontAlgn="t"/>
            <a:endParaRPr lang="ru-RU" sz="2000" dirty="0"/>
          </a:p>
          <a:p>
            <a:pPr fontAlgn="t"/>
            <a:r>
              <a:rPr lang="ru-RU" sz="2000" b="1" dirty="0"/>
              <a:t>Чтобы стать QA</a:t>
            </a:r>
            <a:r>
              <a:rPr lang="ru-RU" sz="2000" dirty="0"/>
              <a:t>, нужно понимать цикл разработки ПО, изучить теорию и основные инструменты тестирования, иметь хороший уровень английского.</a:t>
            </a:r>
          </a:p>
          <a:p>
            <a:pPr fontAlgn="t"/>
            <a:r>
              <a:rPr lang="ru-RU" sz="2000" dirty="0"/>
              <a:t>«Подавляющее большинство вакансий требуют знания </a:t>
            </a:r>
            <a:r>
              <a:rPr lang="ru-RU" sz="2000" dirty="0" err="1"/>
              <a:t>English</a:t>
            </a:r>
            <a:r>
              <a:rPr lang="ru-RU" sz="2000" dirty="0"/>
              <a:t>. Часто крупные компании берут </a:t>
            </a:r>
            <a:r>
              <a:rPr lang="ru-RU" sz="2000" dirty="0" err="1"/>
              <a:t>джуниоров</a:t>
            </a:r>
            <a:r>
              <a:rPr lang="ru-RU" sz="2000" dirty="0"/>
              <a:t> со знанием английского, отказывая кандидатам с большим опытом, но без знания языка</a:t>
            </a:r>
            <a:r>
              <a:rPr lang="ru-RU" sz="2000" dirty="0" smtClean="0"/>
              <a:t>». Базовые </a:t>
            </a:r>
            <a:r>
              <a:rPr lang="ru-RU" sz="2000" dirty="0"/>
              <a:t>знания теории тестирования — это умение ответить на вопросы:</a:t>
            </a:r>
            <a:br>
              <a:rPr lang="ru-RU" sz="2000" dirty="0"/>
            </a:br>
            <a:r>
              <a:rPr lang="ru-RU" sz="2000" dirty="0"/>
              <a:t>— что такое тестирование и для чего оно нужно;</a:t>
            </a:r>
            <a:br>
              <a:rPr lang="ru-RU" sz="2000" dirty="0"/>
            </a:br>
            <a:r>
              <a:rPr lang="ru-RU" sz="2000" dirty="0"/>
              <a:t>— какие бывают виды тестирования;</a:t>
            </a:r>
            <a:br>
              <a:rPr lang="ru-RU" sz="2000" dirty="0"/>
            </a:br>
            <a:r>
              <a:rPr lang="ru-RU" sz="2000" dirty="0"/>
              <a:t>— что такое баг, и каков его жизненный цикл;</a:t>
            </a:r>
            <a:br>
              <a:rPr lang="ru-RU" sz="2000" dirty="0"/>
            </a:br>
            <a:r>
              <a:rPr lang="ru-RU" sz="2000" dirty="0"/>
              <a:t>— какая документация используется при тестировании.</a:t>
            </a:r>
          </a:p>
          <a:p>
            <a:pPr fontAlgn="t"/>
            <a:endParaRPr lang="ru-RU" sz="2000" dirty="0"/>
          </a:p>
        </p:txBody>
      </p:sp>
      <p:sp>
        <p:nvSpPr>
          <p:cNvPr id="4" name="AutoShape 2" descr="https://s.dou.ua/img/announces/qqq.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6146" name="Picture 2" descr="http://ipgid.ru/media/cache/79/ab/79ab0c859e9e30417ac79afb43b31311.jp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8686800" y="168275"/>
            <a:ext cx="33337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77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4010" y="1277238"/>
            <a:ext cx="8149590" cy="369332"/>
          </a:xfrm>
          <a:prstGeom prst="rect">
            <a:avLst/>
          </a:prstGeom>
        </p:spPr>
        <p:txBody>
          <a:bodyPr vert="horz" wrap="square" lIns="0" tIns="0" rIns="0" bIns="0" rtlCol="0">
            <a:spAutoFit/>
          </a:bodyPr>
          <a:lstStyle/>
          <a:p>
            <a:pPr fontAlgn="t"/>
            <a:r>
              <a:rPr lang="ru-RU" sz="2400" b="1" dirty="0" smtClean="0"/>
              <a:t>Навыки и качества для </a:t>
            </a:r>
            <a:r>
              <a:rPr lang="en-US" sz="2400" b="1" dirty="0" smtClean="0"/>
              <a:t>QA</a:t>
            </a:r>
            <a:endParaRPr lang="ru-RU" sz="2400" b="1" dirty="0"/>
          </a:p>
        </p:txBody>
      </p:sp>
      <p:sp>
        <p:nvSpPr>
          <p:cNvPr id="3" name="object 3"/>
          <p:cNvSpPr txBox="1"/>
          <p:nvPr/>
        </p:nvSpPr>
        <p:spPr>
          <a:xfrm>
            <a:off x="685800" y="1828800"/>
            <a:ext cx="10744200" cy="2769989"/>
          </a:xfrm>
          <a:prstGeom prst="rect">
            <a:avLst/>
          </a:prstGeom>
        </p:spPr>
        <p:txBody>
          <a:bodyPr vert="horz" wrap="square" lIns="0" tIns="0" rIns="0" bIns="0" rtlCol="0">
            <a:spAutoFit/>
          </a:bodyPr>
          <a:lstStyle/>
          <a:p>
            <a:pPr fontAlgn="t"/>
            <a:r>
              <a:rPr lang="ru-RU" sz="2000" dirty="0"/>
              <a:t>QA ответственен за улучшение качества процесса разработки, а потому должен обладать некоторыми </a:t>
            </a:r>
            <a:r>
              <a:rPr lang="ru-RU" sz="2000" dirty="0" smtClean="0"/>
              <a:t>навыками</a:t>
            </a:r>
            <a:r>
              <a:rPr lang="ru-RU" sz="2000" dirty="0"/>
              <a:t> других членов команды:</a:t>
            </a:r>
            <a:br>
              <a:rPr lang="ru-RU" sz="2000" dirty="0"/>
            </a:br>
            <a:endParaRPr lang="ru-RU" sz="2000" dirty="0"/>
          </a:p>
          <a:p>
            <a:pPr fontAlgn="t"/>
            <a:r>
              <a:rPr lang="ru-RU" sz="2000" dirty="0"/>
              <a:t>От девелопера — понимание технических ограничений для реализации того или иного функционала и хотя бы поверхностное понимание кода;</a:t>
            </a:r>
          </a:p>
          <a:p>
            <a:pPr fontAlgn="t"/>
            <a:r>
              <a:rPr lang="ru-RU" sz="2000" dirty="0"/>
              <a:t>От бизнес-аналитика — понимание рынка и целевой аудитории;</a:t>
            </a:r>
          </a:p>
          <a:p>
            <a:pPr fontAlgn="t"/>
            <a:r>
              <a:rPr lang="ru-RU" sz="2000" dirty="0"/>
              <a:t>От </a:t>
            </a:r>
            <a:r>
              <a:rPr lang="ru-RU" sz="2000" dirty="0" err="1"/>
              <a:t>PM’а</a:t>
            </a:r>
            <a:r>
              <a:rPr lang="ru-RU" sz="2000" dirty="0"/>
              <a:t> — понимание целостности всех частей проекта.</a:t>
            </a:r>
          </a:p>
          <a:p>
            <a:pPr fontAlgn="t"/>
            <a:r>
              <a:rPr lang="ru-RU" sz="2000" dirty="0"/>
              <a:t>Также необходимо умение смотреть на продукт с </a:t>
            </a:r>
            <a:r>
              <a:rPr lang="ru-RU" sz="2000" dirty="0" smtClean="0"/>
              <a:t>точки </a:t>
            </a:r>
            <a:r>
              <a:rPr lang="ru-RU" sz="2000" dirty="0"/>
              <a:t>зрения конечного </a:t>
            </a:r>
            <a:endParaRPr lang="en-US" sz="2000" dirty="0" smtClean="0"/>
          </a:p>
          <a:p>
            <a:pPr fontAlgn="t"/>
            <a:r>
              <a:rPr lang="ru-RU" sz="2000" dirty="0" smtClean="0"/>
              <a:t>пользователя</a:t>
            </a:r>
            <a:r>
              <a:rPr lang="ru-RU" sz="2000" dirty="0"/>
              <a:t>.</a:t>
            </a:r>
          </a:p>
        </p:txBody>
      </p:sp>
      <p:sp>
        <p:nvSpPr>
          <p:cNvPr id="4" name="AutoShape 2" descr="https://s.dou.ua/img/announces/qqq.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9218" name="Picture 2" descr="http://constructorus.ru/wp-content/uploads/2013/10/%D0%9D%D0%B0%D0%B2%D1%8B%D0%BA%D0%B8-%D0%BF%D1%80%D0%BE%D0%B4%D0%B0%D0%B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3810000"/>
            <a:ext cx="2933700" cy="2838450"/>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649636" y="5292333"/>
            <a:ext cx="7656163" cy="1477328"/>
          </a:xfrm>
          <a:prstGeom prst="rect">
            <a:avLst/>
          </a:prstGeom>
        </p:spPr>
        <p:txBody>
          <a:bodyPr wrap="square">
            <a:spAutoFit/>
          </a:bodyPr>
          <a:lstStyle/>
          <a:p>
            <a:pPr algn="just"/>
            <a:r>
              <a:rPr lang="ru-RU" dirty="0"/>
              <a:t>«Профессия QA обязывает понимать все технические аспекты и цели бизнеса, а также уметь правильно общаться с заказчиками/менеджерами/девелоперами. Не бойтесь задавать вопросы, начиная с „А что, если?“. Очень часто это спасает часы, а то и дни разработки для всей команды».</a:t>
            </a:r>
            <a:endParaRPr lang="uk-UA" dirty="0"/>
          </a:p>
        </p:txBody>
      </p:sp>
    </p:spTree>
    <p:extLst>
      <p:ext uri="{BB962C8B-B14F-4D97-AF65-F5344CB8AC3E}">
        <p14:creationId xmlns:p14="http://schemas.microsoft.com/office/powerpoint/2010/main" val="119370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4010" y="1277238"/>
            <a:ext cx="8149590" cy="369332"/>
          </a:xfrm>
          <a:prstGeom prst="rect">
            <a:avLst/>
          </a:prstGeom>
        </p:spPr>
        <p:txBody>
          <a:bodyPr vert="horz" wrap="square" lIns="0" tIns="0" rIns="0" bIns="0" rtlCol="0">
            <a:spAutoFit/>
          </a:bodyPr>
          <a:lstStyle/>
          <a:p>
            <a:pPr fontAlgn="t"/>
            <a:r>
              <a:rPr lang="ru-RU" sz="2400" b="1" dirty="0" smtClean="0"/>
              <a:t>Перспективы в </a:t>
            </a:r>
            <a:r>
              <a:rPr lang="en-US" sz="2400" b="1" dirty="0" smtClean="0"/>
              <a:t>QA</a:t>
            </a:r>
            <a:endParaRPr lang="ru-RU" sz="2400" b="1" dirty="0"/>
          </a:p>
        </p:txBody>
      </p:sp>
      <p:sp>
        <p:nvSpPr>
          <p:cNvPr id="3" name="object 3"/>
          <p:cNvSpPr txBox="1"/>
          <p:nvPr/>
        </p:nvSpPr>
        <p:spPr>
          <a:xfrm>
            <a:off x="685800" y="1828800"/>
            <a:ext cx="10744200" cy="3077766"/>
          </a:xfrm>
          <a:prstGeom prst="rect">
            <a:avLst/>
          </a:prstGeom>
        </p:spPr>
        <p:txBody>
          <a:bodyPr vert="horz" wrap="square" lIns="0" tIns="0" rIns="0" bIns="0" rtlCol="0">
            <a:spAutoFit/>
          </a:bodyPr>
          <a:lstStyle/>
          <a:p>
            <a:pPr algn="just" fontAlgn="t"/>
            <a:r>
              <a:rPr lang="en-US" sz="2000" dirty="0" smtClean="0"/>
              <a:t>1. </a:t>
            </a:r>
            <a:r>
              <a:rPr lang="ru-RU" sz="2000" dirty="0" smtClean="0"/>
              <a:t>Изучать </a:t>
            </a:r>
            <a:r>
              <a:rPr lang="ru-RU" sz="2000" dirty="0"/>
              <a:t>новые области и расти как QA: </a:t>
            </a:r>
            <a:r>
              <a:rPr lang="ru-RU" sz="2000" dirty="0" err="1"/>
              <a:t>junior</a:t>
            </a:r>
            <a:r>
              <a:rPr lang="ru-RU" sz="2000" dirty="0"/>
              <a:t> QA —&gt; </a:t>
            </a:r>
            <a:r>
              <a:rPr lang="ru-RU" sz="2000" dirty="0" err="1"/>
              <a:t>middle</a:t>
            </a:r>
            <a:r>
              <a:rPr lang="ru-RU" sz="2000" dirty="0"/>
              <a:t> QA —&gt; </a:t>
            </a:r>
            <a:r>
              <a:rPr lang="ru-RU" sz="2000" dirty="0" err="1"/>
              <a:t>senior</a:t>
            </a:r>
            <a:r>
              <a:rPr lang="ru-RU" sz="2000" dirty="0"/>
              <a:t> QA —&gt; QA </a:t>
            </a:r>
            <a:r>
              <a:rPr lang="ru-RU" sz="2000" dirty="0" err="1"/>
              <a:t>team</a:t>
            </a:r>
            <a:r>
              <a:rPr lang="ru-RU" sz="2000" dirty="0"/>
              <a:t> </a:t>
            </a:r>
            <a:r>
              <a:rPr lang="ru-RU" sz="2000" dirty="0" err="1"/>
              <a:t>lead</a:t>
            </a:r>
            <a:r>
              <a:rPr lang="ru-RU" sz="2000" dirty="0"/>
              <a:t> —&gt; QA-</a:t>
            </a:r>
            <a:r>
              <a:rPr lang="ru-RU" sz="2000" dirty="0" err="1"/>
              <a:t>manager</a:t>
            </a:r>
            <a:r>
              <a:rPr lang="ru-RU" sz="2000" dirty="0"/>
              <a:t> —&gt; </a:t>
            </a:r>
            <a:r>
              <a:rPr lang="ru-RU" sz="2000" dirty="0" err="1"/>
              <a:t>Head</a:t>
            </a:r>
            <a:r>
              <a:rPr lang="ru-RU" sz="2000" dirty="0"/>
              <a:t> </a:t>
            </a:r>
            <a:r>
              <a:rPr lang="ru-RU" sz="2000" dirty="0" err="1"/>
              <a:t>of</a:t>
            </a:r>
            <a:r>
              <a:rPr lang="ru-RU" sz="2000" dirty="0"/>
              <a:t> QA </a:t>
            </a:r>
            <a:r>
              <a:rPr lang="ru-RU" sz="2000" dirty="0" err="1"/>
              <a:t>department</a:t>
            </a:r>
            <a:r>
              <a:rPr lang="ru-RU" sz="2000" dirty="0"/>
              <a:t>.</a:t>
            </a:r>
          </a:p>
          <a:p>
            <a:pPr algn="just" fontAlgn="t"/>
            <a:r>
              <a:rPr lang="en-US" sz="2000" dirty="0" smtClean="0"/>
              <a:t>2. </a:t>
            </a:r>
            <a:r>
              <a:rPr lang="ru-RU" sz="2000" dirty="0" smtClean="0"/>
              <a:t>Освоить </a:t>
            </a:r>
            <a:r>
              <a:rPr lang="ru-RU" sz="2000" dirty="0"/>
              <a:t>автоматизированное тестирование и двигаться уже по этой ветке (требует более глубоких технических знаний).</a:t>
            </a:r>
          </a:p>
          <a:p>
            <a:pPr algn="just" fontAlgn="t"/>
            <a:r>
              <a:rPr lang="en-US" sz="2000" dirty="0" smtClean="0"/>
              <a:t>3. </a:t>
            </a:r>
            <a:r>
              <a:rPr lang="ru-RU" sz="2000" dirty="0" smtClean="0"/>
              <a:t>Переквалифицироваться </a:t>
            </a:r>
            <a:r>
              <a:rPr lang="ru-RU" sz="2000" dirty="0"/>
              <a:t>в бизнес-аналитики или программисты</a:t>
            </a:r>
            <a:r>
              <a:rPr lang="ru-RU" sz="2000" dirty="0" smtClean="0"/>
              <a:t>.</a:t>
            </a:r>
            <a:endParaRPr lang="en-US" sz="2000" dirty="0" smtClean="0"/>
          </a:p>
          <a:p>
            <a:pPr algn="just" fontAlgn="t"/>
            <a:endParaRPr lang="ru-RU" sz="2000" dirty="0"/>
          </a:p>
          <a:p>
            <a:pPr algn="just" fontAlgn="t"/>
            <a:r>
              <a:rPr lang="ru-RU" sz="2000" dirty="0"/>
              <a:t>Получив достаточное количество опыта, можно дорасти до менеджера проекта и затем развиваться как управленец (</a:t>
            </a:r>
            <a:r>
              <a:rPr lang="ru-RU" sz="2000" dirty="0" err="1"/>
              <a:t>senior</a:t>
            </a:r>
            <a:r>
              <a:rPr lang="ru-RU" sz="2000" dirty="0"/>
              <a:t> </a:t>
            </a:r>
            <a:r>
              <a:rPr lang="ru-RU" sz="2000" dirty="0" err="1"/>
              <a:t>project</a:t>
            </a:r>
            <a:r>
              <a:rPr lang="ru-RU" sz="2000" dirty="0"/>
              <a:t> </a:t>
            </a:r>
            <a:r>
              <a:rPr lang="ru-RU" sz="2000" dirty="0" err="1"/>
              <a:t>manager</a:t>
            </a:r>
            <a:r>
              <a:rPr lang="ru-RU" sz="2000" dirty="0"/>
              <a:t> —&gt; </a:t>
            </a:r>
            <a:r>
              <a:rPr lang="ru-RU" sz="2000" dirty="0" smtClean="0"/>
              <a:t>CTO</a:t>
            </a:r>
            <a:r>
              <a:rPr lang="en-US" sz="2000" dirty="0"/>
              <a:t> </a:t>
            </a:r>
            <a:r>
              <a:rPr lang="en-US" sz="2000" i="1" dirty="0"/>
              <a:t>(Chief technology officer</a:t>
            </a:r>
            <a:r>
              <a:rPr lang="en-US" sz="2000" i="1" dirty="0" smtClean="0"/>
              <a:t>)</a:t>
            </a:r>
            <a:r>
              <a:rPr lang="ru-RU" sz="2000" dirty="0" smtClean="0"/>
              <a:t>). </a:t>
            </a:r>
            <a:r>
              <a:rPr lang="ru-RU" sz="2000" dirty="0"/>
              <a:t>Также </a:t>
            </a:r>
            <a:r>
              <a:rPr lang="ru-RU" sz="2000" dirty="0" smtClean="0"/>
              <a:t>можно быть преподавателем </a:t>
            </a:r>
            <a:r>
              <a:rPr lang="ru-RU" sz="2000" dirty="0"/>
              <a:t>курсов по обучению </a:t>
            </a:r>
            <a:r>
              <a:rPr lang="ru-RU" sz="2000" dirty="0" smtClean="0"/>
              <a:t>QA в </a:t>
            </a:r>
            <a:r>
              <a:rPr lang="en-US" sz="2000" dirty="0" err="1" smtClean="0"/>
              <a:t>GoIT</a:t>
            </a:r>
            <a:r>
              <a:rPr lang="ru-RU" sz="2000" dirty="0" smtClean="0"/>
              <a:t>, </a:t>
            </a:r>
            <a:r>
              <a:rPr lang="ru-RU" sz="2000" dirty="0"/>
              <a:t>так что основную работу </a:t>
            </a:r>
            <a:r>
              <a:rPr lang="ru-RU" sz="2000" dirty="0" smtClean="0"/>
              <a:t>можно </a:t>
            </a:r>
            <a:r>
              <a:rPr lang="ru-RU" sz="2000" dirty="0"/>
              <a:t>совмещать с преподаванием или консультированием.</a:t>
            </a:r>
          </a:p>
        </p:txBody>
      </p:sp>
      <p:sp>
        <p:nvSpPr>
          <p:cNvPr id="4" name="AutoShape 2" descr="https://s.dou.ua/img/announces/qqq.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9222" name="Picture 6" descr="http://ukranews.com/uploads/news/2015/03/19/10/ffb923f165dc06c8cdd334562868fc6e07d6b1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448" y="4618494"/>
            <a:ext cx="4726304" cy="214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349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Текст 2"/>
          <p:cNvSpPr>
            <a:spLocks noGrp="1"/>
          </p:cNvSpPr>
          <p:nvPr>
            <p:ph type="body" idx="1"/>
          </p:nvPr>
        </p:nvSpPr>
        <p:spPr/>
        <p:txBody>
          <a:bodyPr/>
          <a:lstStyle/>
          <a:p>
            <a:endParaRPr lang="ru-RU"/>
          </a:p>
        </p:txBody>
      </p:sp>
      <p:pic>
        <p:nvPicPr>
          <p:cNvPr id="2050" name="Picture 2" descr="white-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066800"/>
            <a:ext cx="4267200" cy="4267202"/>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609600" y="5715000"/>
            <a:ext cx="10769600" cy="646331"/>
          </a:xfrm>
          <a:prstGeom prst="rect">
            <a:avLst/>
          </a:prstGeom>
        </p:spPr>
        <p:txBody>
          <a:bodyPr wrap="square">
            <a:spAutoFit/>
          </a:bodyPr>
          <a:lstStyle/>
          <a:p>
            <a:r>
              <a:rPr lang="ru-RU" dirty="0"/>
              <a:t>В процессе тестирования белого ящика (прозрачного ящика) </a:t>
            </a:r>
            <a:r>
              <a:rPr lang="ru-RU" dirty="0" err="1"/>
              <a:t>тестировщик</a:t>
            </a:r>
            <a:r>
              <a:rPr lang="ru-RU" dirty="0"/>
              <a:t> не только имеет доступ к коду, но и сам может писать код в библиотеках ПО.</a:t>
            </a:r>
            <a:endParaRPr lang="ru-RU" dirty="0"/>
          </a:p>
        </p:txBody>
      </p:sp>
    </p:spTree>
    <p:extLst>
      <p:ext uri="{BB962C8B-B14F-4D97-AF65-F5344CB8AC3E}">
        <p14:creationId xmlns:p14="http://schemas.microsoft.com/office/powerpoint/2010/main" val="1827260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Текст 2"/>
          <p:cNvSpPr>
            <a:spLocks noGrp="1"/>
          </p:cNvSpPr>
          <p:nvPr>
            <p:ph type="body" idx="1"/>
          </p:nvPr>
        </p:nvSpPr>
        <p:spPr/>
        <p:txBody>
          <a:bodyPr/>
          <a:lstStyle/>
          <a:p>
            <a:endParaRPr lang="ru-RU"/>
          </a:p>
        </p:txBody>
      </p:sp>
      <p:pic>
        <p:nvPicPr>
          <p:cNvPr id="4098" name="Picture 2" descr="black-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499" y="2590800"/>
            <a:ext cx="3428999"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609600" y="6032500"/>
            <a:ext cx="10820400" cy="646331"/>
          </a:xfrm>
          <a:prstGeom prst="rect">
            <a:avLst/>
          </a:prstGeom>
        </p:spPr>
        <p:txBody>
          <a:bodyPr wrap="square">
            <a:spAutoFit/>
          </a:bodyPr>
          <a:lstStyle/>
          <a:p>
            <a:r>
              <a:rPr lang="ru-RU" dirty="0"/>
              <a:t>Техника черного ящика позволяет тестировать ПО через интерфейс программы, доступный обычному пользователю. </a:t>
            </a:r>
            <a:endParaRPr lang="ru-RU" dirty="0"/>
          </a:p>
        </p:txBody>
      </p:sp>
    </p:spTree>
    <p:extLst>
      <p:ext uri="{BB962C8B-B14F-4D97-AF65-F5344CB8AC3E}">
        <p14:creationId xmlns:p14="http://schemas.microsoft.com/office/powerpoint/2010/main" val="3110102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Текст 2"/>
          <p:cNvSpPr>
            <a:spLocks noGrp="1"/>
          </p:cNvSpPr>
          <p:nvPr>
            <p:ph type="body" idx="1"/>
          </p:nvPr>
        </p:nvSpPr>
        <p:spPr/>
        <p:txBody>
          <a:bodyPr/>
          <a:lstStyle/>
          <a:p>
            <a:endParaRPr lang="ru-RU"/>
          </a:p>
        </p:txBody>
      </p:sp>
      <p:pic>
        <p:nvPicPr>
          <p:cNvPr id="3074" name="Picture 2" descr="gray-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057400"/>
            <a:ext cx="3505198" cy="350520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152400" y="6101665"/>
            <a:ext cx="11887200" cy="646331"/>
          </a:xfrm>
          <a:prstGeom prst="rect">
            <a:avLst/>
          </a:prstGeom>
        </p:spPr>
        <p:txBody>
          <a:bodyPr wrap="square">
            <a:spAutoFit/>
          </a:bodyPr>
          <a:lstStyle/>
          <a:p>
            <a:pPr algn="ctr"/>
            <a:r>
              <a:rPr lang="ru-RU" dirty="0"/>
              <a:t> При этом методе </a:t>
            </a:r>
            <a:r>
              <a:rPr lang="ru-RU" dirty="0" err="1"/>
              <a:t>тестировщик</a:t>
            </a:r>
            <a:r>
              <a:rPr lang="ru-RU" dirty="0"/>
              <a:t> так же как и в тестировании белого ящика, имеет доступ к коду программы, но в процессе теста в этом доступе не нуждается.</a:t>
            </a:r>
            <a:endParaRPr lang="ru-RU" dirty="0"/>
          </a:p>
        </p:txBody>
      </p:sp>
    </p:spTree>
    <p:extLst>
      <p:ext uri="{BB962C8B-B14F-4D97-AF65-F5344CB8AC3E}">
        <p14:creationId xmlns:p14="http://schemas.microsoft.com/office/powerpoint/2010/main" val="683578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4010" y="1277238"/>
            <a:ext cx="8225790" cy="369332"/>
          </a:xfrm>
          <a:prstGeom prst="rect">
            <a:avLst/>
          </a:prstGeom>
        </p:spPr>
        <p:txBody>
          <a:bodyPr vert="horz" wrap="square" lIns="0" tIns="0" rIns="0" bIns="0" rtlCol="0">
            <a:spAutoFit/>
          </a:bodyPr>
          <a:lstStyle/>
          <a:p>
            <a:pPr marL="12700">
              <a:lnSpc>
                <a:spcPct val="100000"/>
              </a:lnSpc>
            </a:pPr>
            <a:r>
              <a:rPr lang="ru-RU" sz="2400" b="1" dirty="0"/>
              <a:t>Типы и виды тестирования. Уровни тестирования.</a:t>
            </a:r>
            <a:endParaRPr sz="2400" dirty="0">
              <a:latin typeface="Calibri Light"/>
              <a:cs typeface="Calibri Light"/>
            </a:endParaRPr>
          </a:p>
        </p:txBody>
      </p:sp>
      <p:sp>
        <p:nvSpPr>
          <p:cNvPr id="3" name="Rectangle 1"/>
          <p:cNvSpPr>
            <a:spLocks noChangeArrowheads="1"/>
          </p:cNvSpPr>
          <p:nvPr/>
        </p:nvSpPr>
        <p:spPr bwMode="auto">
          <a:xfrm>
            <a:off x="609600" y="3037127"/>
            <a:ext cx="112014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uk-UA" altLang="uk-UA" b="1" i="0" u="none" strike="noStrike" cap="none" normalizeH="0" baseline="0" dirty="0" err="1" smtClean="0">
                <a:ln>
                  <a:noFill/>
                </a:ln>
                <a:effectLst/>
                <a:latin typeface="Times New Roman" panose="02020603050405020304" pitchFamily="18" charset="0"/>
                <a:cs typeface="Times New Roman" panose="02020603050405020304" pitchFamily="18" charset="0"/>
              </a:rPr>
              <a:t>Black</a:t>
            </a:r>
            <a:r>
              <a:rPr kumimoji="0" lang="ru-RU" altLang="uk-UA"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ru-RU" altLang="uk-UA" b="1" i="0" u="none" strike="noStrike" cap="none" normalizeH="0" baseline="0" dirty="0" err="1" smtClean="0">
                <a:ln>
                  <a:noFill/>
                </a:ln>
                <a:effectLst/>
                <a:latin typeface="Times New Roman" panose="02020603050405020304" pitchFamily="18" charset="0"/>
                <a:cs typeface="Times New Roman" panose="02020603050405020304" pitchFamily="18" charset="0"/>
              </a:rPr>
              <a:t>Box</a:t>
            </a:r>
            <a:r>
              <a:rPr kumimoji="0" lang="ru-RU" altLang="uk-UA" b="1" i="0" u="none" strike="noStrike" cap="none" normalizeH="0" baseline="0" dirty="0" smtClean="0">
                <a:ln>
                  <a:noFill/>
                </a:ln>
                <a:effectLst/>
                <a:latin typeface="Times New Roman" pitchFamily="18" charset="0"/>
                <a:cs typeface="Times New Roman" pitchFamily="18" charset="0"/>
              </a:rPr>
              <a:t> </a:t>
            </a:r>
            <a:r>
              <a:rPr kumimoji="0" lang="ru-RU" altLang="uk-UA" b="0" i="0" u="none" strike="noStrike" cap="none" normalizeH="0" baseline="0" dirty="0" err="1" smtClean="0">
                <a:ln>
                  <a:noFill/>
                </a:ln>
                <a:effectLst/>
                <a:latin typeface="Times New Roman" panose="02020603050405020304" pitchFamily="18" charset="0"/>
                <a:cs typeface="Times New Roman" panose="02020603050405020304" pitchFamily="18" charset="0"/>
              </a:rPr>
              <a:t>Testing</a:t>
            </a:r>
            <a:r>
              <a:rPr kumimoji="0" lang="ru-RU" altLang="uk-UA" b="0" i="0" u="none" strike="noStrike" cap="none" normalizeH="0" baseline="0" dirty="0" smtClean="0">
                <a:ln>
                  <a:noFill/>
                </a:ln>
                <a:effectLst/>
                <a:latin typeface="Times New Roman" panose="02020603050405020304" pitchFamily="18" charset="0"/>
                <a:cs typeface="Times New Roman" panose="02020603050405020304" pitchFamily="18" charset="0"/>
              </a:rPr>
              <a:t> (или так называемое </a:t>
            </a:r>
            <a:r>
              <a:rPr kumimoji="0" lang="ru-RU" altLang="uk-UA" b="0" i="0" u="none" strike="noStrike" cap="none" normalizeH="0" baseline="0" dirty="0" err="1" smtClean="0">
                <a:ln>
                  <a:noFill/>
                </a:ln>
                <a:effectLst/>
                <a:latin typeface="Times New Roman" panose="02020603050405020304" pitchFamily="18" charset="0"/>
                <a:cs typeface="Times New Roman" panose="02020603050405020304" pitchFamily="18" charset="0"/>
              </a:rPr>
              <a:t>Functional</a:t>
            </a:r>
            <a:r>
              <a:rPr kumimoji="0" lang="ru-RU" altLang="uk-UA"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ru-RU" altLang="uk-UA" b="0" i="0" u="none" strike="noStrike" cap="none" normalizeH="0" baseline="0" dirty="0" err="1" smtClean="0">
                <a:ln>
                  <a:noFill/>
                </a:ln>
                <a:effectLst/>
                <a:latin typeface="Times New Roman" panose="02020603050405020304" pitchFamily="18" charset="0"/>
                <a:cs typeface="Times New Roman" panose="02020603050405020304" pitchFamily="18" charset="0"/>
              </a:rPr>
              <a:t>testing</a:t>
            </a:r>
            <a:r>
              <a:rPr kumimoji="0" lang="ru-RU" altLang="uk-UA" b="0" i="0" u="none" strike="noStrike" cap="none" normalizeH="0" baseline="0" dirty="0" smtClean="0">
                <a:ln>
                  <a:noFill/>
                </a:ln>
                <a:effectLst/>
                <a:latin typeface="Times New Roman" panose="02020603050405020304" pitchFamily="18" charset="0"/>
                <a:cs typeface="Times New Roman" panose="02020603050405020304" pitchFamily="18" charset="0"/>
              </a:rPr>
              <a:t>): один из видов тестирования разрабатываемый на основе функциональности системы, то есть, тестеры знают информацию корректных и некорректных данных которые подаются на вход системы и сравнивают их с выходными данными, но ничего не знаю о том как работает сама система. Одним из основных преимуществ «черного ящика» в том, что тестирование, направленное на то, что бы проверить правильную функциональную работу системы.</a:t>
            </a: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uk-UA" b="1" i="0" u="none" strike="noStrike" cap="none" normalizeH="0" baseline="0" dirty="0" err="1" smtClean="0">
                <a:ln>
                  <a:noFill/>
                </a:ln>
                <a:effectLst/>
                <a:latin typeface="Times New Roman" panose="02020603050405020304" pitchFamily="18" charset="0"/>
                <a:cs typeface="Times New Roman" panose="02020603050405020304" pitchFamily="18" charset="0"/>
              </a:rPr>
              <a:t>White-Box</a:t>
            </a:r>
            <a:r>
              <a:rPr kumimoji="0" lang="ru-RU" altLang="uk-UA" b="1"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ru-RU" altLang="uk-UA" b="0" i="0" u="none" strike="noStrike" cap="none" normalizeH="0" baseline="0" dirty="0" err="1" smtClean="0">
                <a:ln>
                  <a:noFill/>
                </a:ln>
                <a:effectLst/>
                <a:latin typeface="Times New Roman" panose="02020603050405020304" pitchFamily="18" charset="0"/>
                <a:cs typeface="Times New Roman" panose="02020603050405020304" pitchFamily="18" charset="0"/>
              </a:rPr>
              <a:t>Testing</a:t>
            </a:r>
            <a:r>
              <a:rPr kumimoji="0" lang="ru-RU" altLang="uk-UA" b="0" i="0" u="none" strike="noStrike" cap="none" normalizeH="0" baseline="0" dirty="0" smtClean="0">
                <a:ln>
                  <a:noFill/>
                </a:ln>
                <a:effectLst/>
                <a:latin typeface="Times New Roman" panose="02020603050405020304" pitchFamily="18" charset="0"/>
                <a:cs typeface="Times New Roman" panose="02020603050405020304" pitchFamily="18" charset="0"/>
              </a:rPr>
              <a:t> (или так называемое </a:t>
            </a:r>
            <a:r>
              <a:rPr kumimoji="0" lang="ru-RU" altLang="uk-UA" b="0" i="0" u="none" strike="noStrike" cap="none" normalizeH="0" baseline="0" dirty="0" err="1" smtClean="0">
                <a:ln>
                  <a:noFill/>
                </a:ln>
                <a:effectLst/>
                <a:latin typeface="Times New Roman" panose="02020603050405020304" pitchFamily="18" charset="0"/>
                <a:cs typeface="Times New Roman" panose="02020603050405020304" pitchFamily="18" charset="0"/>
              </a:rPr>
              <a:t>Structural</a:t>
            </a:r>
            <a:r>
              <a:rPr kumimoji="0" lang="ru-RU" altLang="uk-UA"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ru-RU" altLang="uk-UA" b="0" i="0" u="none" strike="noStrike" cap="none" normalizeH="0" baseline="0" dirty="0" err="1" smtClean="0">
                <a:ln>
                  <a:noFill/>
                </a:ln>
                <a:effectLst/>
                <a:latin typeface="Times New Roman" panose="02020603050405020304" pitchFamily="18" charset="0"/>
                <a:cs typeface="Times New Roman" panose="02020603050405020304" pitchFamily="18" charset="0"/>
              </a:rPr>
              <a:t>testing</a:t>
            </a:r>
            <a:r>
              <a:rPr kumimoji="0" lang="ru-RU" altLang="uk-UA" b="0" i="0" u="none" strike="noStrike" cap="none" normalizeH="0" baseline="0" dirty="0" smtClean="0">
                <a:ln>
                  <a:noFill/>
                </a:ln>
                <a:effectLst/>
                <a:latin typeface="Times New Roman" panose="02020603050405020304" pitchFamily="18" charset="0"/>
                <a:cs typeface="Times New Roman" panose="02020603050405020304" pitchFamily="18" charset="0"/>
              </a:rPr>
              <a:t>): один из видов который использует внутреннюю часть данной системы для разработки тестовых случаев основанных на внутренней структуре. Данные для тестирования определяются путем изучения логики системы, без учета системных требований. Преимущество «белого ящика» состоит в том, что основное внимание уделяется коду системы.</a:t>
            </a: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uk-UA" b="1" i="0" u="none" strike="noStrike" cap="none" normalizeH="0" baseline="0" dirty="0" err="1" smtClean="0">
                <a:ln>
                  <a:noFill/>
                </a:ln>
                <a:effectLst/>
                <a:latin typeface="Times New Roman" panose="02020603050405020304" pitchFamily="18" charset="0"/>
                <a:cs typeface="Times New Roman" panose="02020603050405020304" pitchFamily="18" charset="0"/>
              </a:rPr>
              <a:t>Gray-Box</a:t>
            </a:r>
            <a:r>
              <a:rPr kumimoji="0" lang="ru-RU" altLang="uk-UA"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ru-RU" altLang="uk-UA" b="0" i="0" u="none" strike="noStrike" cap="none" normalizeH="0" baseline="0" dirty="0" err="1" smtClean="0">
                <a:ln>
                  <a:noFill/>
                </a:ln>
                <a:effectLst/>
                <a:latin typeface="Times New Roman" panose="02020603050405020304" pitchFamily="18" charset="0"/>
                <a:cs typeface="Times New Roman" panose="02020603050405020304" pitchFamily="18" charset="0"/>
              </a:rPr>
              <a:t>Testing</a:t>
            </a:r>
            <a:r>
              <a:rPr kumimoji="0" lang="ru-RU" altLang="uk-UA" b="0" i="0" u="none" strike="noStrike" cap="none" normalizeH="0" baseline="0" dirty="0" smtClean="0">
                <a:ln>
                  <a:noFill/>
                </a:ln>
                <a:effectLst/>
                <a:latin typeface="Times New Roman" panose="02020603050405020304" pitchFamily="18" charset="0"/>
                <a:cs typeface="Times New Roman" panose="02020603050405020304" pitchFamily="18" charset="0"/>
              </a:rPr>
              <a:t> (или так называемое </a:t>
            </a:r>
            <a:r>
              <a:rPr kumimoji="0" lang="ru-RU" altLang="uk-UA" b="0" i="0" u="none" strike="noStrike" cap="none" normalizeH="0" baseline="0" dirty="0" err="1" smtClean="0">
                <a:ln>
                  <a:noFill/>
                </a:ln>
                <a:effectLst/>
                <a:latin typeface="Times New Roman" panose="02020603050405020304" pitchFamily="18" charset="0"/>
                <a:cs typeface="Times New Roman" panose="02020603050405020304" pitchFamily="18" charset="0"/>
              </a:rPr>
              <a:t>Functional</a:t>
            </a:r>
            <a:r>
              <a:rPr kumimoji="0" lang="ru-RU" altLang="uk-UA"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ru-RU" altLang="uk-UA" b="0" i="0" u="none" strike="noStrike" cap="none" normalizeH="0" baseline="0" dirty="0" err="1" smtClean="0">
                <a:ln>
                  <a:noFill/>
                </a:ln>
                <a:effectLst/>
                <a:latin typeface="Times New Roman" panose="02020603050405020304" pitchFamily="18" charset="0"/>
                <a:cs typeface="Times New Roman" panose="02020603050405020304" pitchFamily="18" charset="0"/>
              </a:rPr>
              <a:t>and</a:t>
            </a:r>
            <a:r>
              <a:rPr kumimoji="0" lang="ru-RU" altLang="uk-UA"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ru-RU" altLang="uk-UA" b="0" i="0" u="none" strike="noStrike" cap="none" normalizeH="0" baseline="0" dirty="0" err="1" smtClean="0">
                <a:ln>
                  <a:noFill/>
                </a:ln>
                <a:effectLst/>
                <a:latin typeface="Times New Roman" panose="02020603050405020304" pitchFamily="18" charset="0"/>
                <a:cs typeface="Times New Roman" panose="02020603050405020304" pitchFamily="18" charset="0"/>
              </a:rPr>
              <a:t>Structural</a:t>
            </a:r>
            <a:r>
              <a:rPr kumimoji="0" lang="ru-RU" altLang="uk-UA"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ru-RU" altLang="uk-UA" b="0" i="0" u="none" strike="noStrike" cap="none" normalizeH="0" baseline="0" dirty="0" err="1" smtClean="0">
                <a:ln>
                  <a:noFill/>
                </a:ln>
                <a:effectLst/>
                <a:latin typeface="Times New Roman" panose="02020603050405020304" pitchFamily="18" charset="0"/>
                <a:cs typeface="Times New Roman" panose="02020603050405020304" pitchFamily="18" charset="0"/>
              </a:rPr>
              <a:t>testing</a:t>
            </a:r>
            <a:r>
              <a:rPr kumimoji="0" lang="ru-RU" altLang="uk-UA" b="0" i="0" u="none" strike="noStrike" cap="none" normalizeH="0" baseline="0" dirty="0" smtClean="0">
                <a:ln>
                  <a:noFill/>
                </a:ln>
                <a:effectLst/>
                <a:latin typeface="Times New Roman" panose="02020603050405020304" pitchFamily="18" charset="0"/>
                <a:cs typeface="Times New Roman" panose="02020603050405020304" pitchFamily="18" charset="0"/>
              </a:rPr>
              <a:t>)- это</a:t>
            </a:r>
            <a:r>
              <a:rPr kumimoji="0" lang="en-US" altLang="uk-UA"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ru-RU" altLang="uk-UA" b="0" i="0" u="none" strike="noStrike" cap="none" normalizeH="0" baseline="0" dirty="0" smtClean="0">
                <a:ln>
                  <a:noFill/>
                </a:ln>
                <a:effectLst/>
                <a:latin typeface="Times New Roman" panose="02020603050405020304" pitchFamily="18" charset="0"/>
                <a:cs typeface="Times New Roman" panose="02020603050405020304" pitchFamily="18" charset="0"/>
              </a:rPr>
              <a:t>сочетание </a:t>
            </a:r>
            <a:r>
              <a:rPr kumimoji="0" lang="ru-RU" altLang="uk-UA" b="1" i="0" u="none" strike="noStrike" cap="none" normalizeH="0" baseline="0" dirty="0" err="1" smtClean="0">
                <a:ln>
                  <a:noFill/>
                </a:ln>
                <a:effectLst/>
                <a:latin typeface="Times New Roman" pitchFamily="18" charset="0"/>
                <a:cs typeface="Times New Roman" pitchFamily="18" charset="0"/>
              </a:rPr>
              <a:t>Black-Box</a:t>
            </a:r>
            <a:r>
              <a:rPr kumimoji="0" lang="ru-RU" altLang="uk-UA" b="0" i="0" u="none" strike="noStrike" cap="none" normalizeH="0" baseline="0" dirty="0" smtClean="0">
                <a:ln>
                  <a:noFill/>
                </a:ln>
                <a:effectLst/>
                <a:latin typeface="Times New Roman" panose="02020603050405020304" pitchFamily="18" charset="0"/>
                <a:cs typeface="Times New Roman" panose="02020603050405020304" pitchFamily="18" charset="0"/>
              </a:rPr>
              <a:t> и </a:t>
            </a:r>
            <a:r>
              <a:rPr kumimoji="0" lang="ru-RU" altLang="uk-UA" b="1" i="0" u="none" strike="noStrike" cap="none" normalizeH="0" baseline="0" dirty="0" err="1" smtClean="0">
                <a:ln>
                  <a:noFill/>
                </a:ln>
                <a:effectLst/>
                <a:latin typeface="Times New Roman" panose="02020603050405020304" pitchFamily="18" charset="0"/>
                <a:cs typeface="Times New Roman" panose="02020603050405020304" pitchFamily="18" charset="0"/>
              </a:rPr>
              <a:t>White-Box</a:t>
            </a:r>
            <a:r>
              <a:rPr kumimoji="0" lang="ru-RU" altLang="uk-UA" b="1"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ru-RU" altLang="uk-UA" b="0" i="0" u="none" strike="noStrike" cap="none" normalizeH="0" baseline="0" dirty="0" smtClean="0">
                <a:ln>
                  <a:noFill/>
                </a:ln>
                <a:effectLst/>
                <a:latin typeface="Times New Roman" panose="02020603050405020304" pitchFamily="18" charset="0"/>
                <a:cs typeface="Times New Roman" panose="02020603050405020304" pitchFamily="18" charset="0"/>
              </a:rPr>
              <a:t>тестирования. Команда тестирования исследует требования спецификаций и общается с разработчиками, что бы понять внутреннюю структуру системы. Преимущество этого метода состоит в том, что многие «кейсы» смогут быть убранными.</a:t>
            </a:r>
          </a:p>
        </p:txBody>
      </p:sp>
    </p:spTree>
    <p:extLst>
      <p:ext uri="{BB962C8B-B14F-4D97-AF65-F5344CB8AC3E}">
        <p14:creationId xmlns:p14="http://schemas.microsoft.com/office/powerpoint/2010/main" val="2742054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4010" y="1277238"/>
            <a:ext cx="8225790" cy="369332"/>
          </a:xfrm>
          <a:prstGeom prst="rect">
            <a:avLst/>
          </a:prstGeom>
        </p:spPr>
        <p:txBody>
          <a:bodyPr vert="horz" wrap="square" lIns="0" tIns="0" rIns="0" bIns="0" rtlCol="0">
            <a:spAutoFit/>
          </a:bodyPr>
          <a:lstStyle/>
          <a:p>
            <a:pPr marL="12700">
              <a:lnSpc>
                <a:spcPct val="100000"/>
              </a:lnSpc>
            </a:pPr>
            <a:r>
              <a:rPr lang="ru-RU" sz="2400" dirty="0"/>
              <a:t>Виды тестирования.</a:t>
            </a:r>
            <a:endParaRPr sz="2400" dirty="0">
              <a:latin typeface="Calibri Light"/>
              <a:cs typeface="Calibri Light"/>
            </a:endParaRPr>
          </a:p>
        </p:txBody>
      </p:sp>
      <p:sp>
        <p:nvSpPr>
          <p:cNvPr id="6" name="object 3"/>
          <p:cNvSpPr txBox="1"/>
          <p:nvPr/>
        </p:nvSpPr>
        <p:spPr>
          <a:xfrm>
            <a:off x="685800" y="1981200"/>
            <a:ext cx="11277600" cy="4616648"/>
          </a:xfrm>
          <a:prstGeom prst="rect">
            <a:avLst/>
          </a:prstGeom>
        </p:spPr>
        <p:txBody>
          <a:bodyPr vert="horz" wrap="square" lIns="0" tIns="0" rIns="0" bIns="0" rtlCol="0">
            <a:spAutoFit/>
          </a:bodyPr>
          <a:lstStyle/>
          <a:p>
            <a:r>
              <a:rPr lang="ru-RU" sz="1500" b="1" dirty="0" err="1"/>
              <a:t>Functional</a:t>
            </a:r>
            <a:r>
              <a:rPr lang="ru-RU" sz="1500" dirty="0"/>
              <a:t>(или функциональное тестирование) – это тестирование в котором проверяется правильность выполнения работы функциональных требований. В свою очередь требования дают понять как система должна работать.</a:t>
            </a:r>
          </a:p>
          <a:p>
            <a:r>
              <a:rPr lang="ru-RU" sz="1500" b="1" dirty="0" err="1"/>
              <a:t>Regression</a:t>
            </a:r>
            <a:r>
              <a:rPr lang="ru-RU" sz="1500" dirty="0"/>
              <a:t>(или регрессионное тестирование)- это тестирование участков кода с учетом изменений, внесенных в ходе, исправления багов или друг нюансов. Этот метод включают повторные прохождение тестов, и просмотр новых багов которые могли появится изменения кода.</a:t>
            </a:r>
          </a:p>
          <a:p>
            <a:r>
              <a:rPr lang="ru-RU" sz="1500" b="1" dirty="0" err="1"/>
              <a:t>Load</a:t>
            </a:r>
            <a:r>
              <a:rPr lang="ru-RU" sz="1500" dirty="0"/>
              <a:t>(ил нагрузочное тестирование)- это тестирование системы под действием нагрузки, чтобы посмотреть, в какой момент система снижает время отклика или нет.</a:t>
            </a:r>
          </a:p>
          <a:p>
            <a:r>
              <a:rPr lang="ru-RU" sz="1500" b="1" dirty="0" err="1"/>
              <a:t>Stress</a:t>
            </a:r>
            <a:r>
              <a:rPr lang="ru-RU" sz="1500" dirty="0"/>
              <a:t>(или стресс тестирование)- это тестирование проводится для проверки того, насколько система в целом работоспособны в условиях высокой нагрузки(стресса), также оценить способность системы к восстановлению после работы в стрессовом режиме.</a:t>
            </a:r>
          </a:p>
          <a:p>
            <a:r>
              <a:rPr lang="ru-RU" sz="1500" b="1" dirty="0" err="1"/>
              <a:t>Performance</a:t>
            </a:r>
            <a:r>
              <a:rPr lang="ru-RU" sz="1500" dirty="0"/>
              <a:t>(или тестирование производительности) – термин тестирование производительности часто используется наравне с </a:t>
            </a:r>
            <a:r>
              <a:rPr lang="ru-RU" sz="1500" dirty="0" err="1"/>
              <a:t>Stress</a:t>
            </a:r>
            <a:r>
              <a:rPr lang="ru-RU" sz="1500" dirty="0"/>
              <a:t>(Стресс) и </a:t>
            </a:r>
            <a:r>
              <a:rPr lang="ru-RU" sz="1500" dirty="0" err="1"/>
              <a:t>Load</a:t>
            </a:r>
            <a:r>
              <a:rPr lang="ru-RU" sz="1500" dirty="0"/>
              <a:t>(Нагрузочное) тестированием. Особой разницы между ними нет и все они настроены на то, что бы проверить производительность системы при добавлении нагрузок.</a:t>
            </a:r>
          </a:p>
          <a:p>
            <a:r>
              <a:rPr lang="ru-RU" sz="1500" b="1" dirty="0" err="1"/>
              <a:t>Integration</a:t>
            </a:r>
            <a:r>
              <a:rPr lang="ru-RU" sz="1500" dirty="0"/>
              <a:t>(интеграционное) – это тестирование комбинированных частей приложения, чтобы определить, правильно  ли они функционируют вместе. Этот вид тестирования является особенно актуальный для: клиент/серверных и распределенных систем.</a:t>
            </a:r>
          </a:p>
          <a:p>
            <a:r>
              <a:rPr lang="ru-RU" sz="1500" b="1" dirty="0" err="1"/>
              <a:t>Security</a:t>
            </a:r>
            <a:r>
              <a:rPr lang="ru-RU" sz="1500" dirty="0"/>
              <a:t>(или тестирование безопасности)- это тестирование, предназначенное для проверки защиты системы от несанкционированного внутреннего или внешнего доступа, нанесения умышленное повреждения и т.д.</a:t>
            </a:r>
          </a:p>
          <a:p>
            <a:r>
              <a:rPr lang="ru-RU" sz="1500" b="1" dirty="0" err="1"/>
              <a:t>Acceptance</a:t>
            </a:r>
            <a:r>
              <a:rPr lang="ru-RU" sz="1500" dirty="0"/>
              <a:t>(или приемочное тестирование) – это тестирование что проводится, что бы узнать удовлетворяет ли система критериям достижения определенного уровня  или приема заказчиком. Проводится на основе обычных «тест кейсов».</a:t>
            </a:r>
          </a:p>
          <a:p>
            <a:r>
              <a:rPr lang="ru-RU" sz="1500" b="1" dirty="0" err="1"/>
              <a:t>Installation</a:t>
            </a:r>
            <a:r>
              <a:rPr lang="ru-RU" sz="1500" dirty="0"/>
              <a:t>(</a:t>
            </a:r>
            <a:r>
              <a:rPr lang="ru-RU" sz="1500" dirty="0" err="1"/>
              <a:t>инсталяции</a:t>
            </a:r>
            <a:r>
              <a:rPr lang="ru-RU" sz="1500" dirty="0"/>
              <a:t>) – это тестирование которое применяется для проверки корректной установки системы. В него могут входить и удаления и обновления этой же системы.</a:t>
            </a:r>
          </a:p>
        </p:txBody>
      </p:sp>
    </p:spTree>
    <p:extLst>
      <p:ext uri="{BB962C8B-B14F-4D97-AF65-F5344CB8AC3E}">
        <p14:creationId xmlns:p14="http://schemas.microsoft.com/office/powerpoint/2010/main" val="3207226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800" y="50245"/>
            <a:ext cx="8225790" cy="369332"/>
          </a:xfrm>
          <a:prstGeom prst="rect">
            <a:avLst/>
          </a:prstGeom>
        </p:spPr>
        <p:txBody>
          <a:bodyPr vert="horz" wrap="square" lIns="0" tIns="0" rIns="0" bIns="0" rtlCol="0">
            <a:spAutoFit/>
          </a:bodyPr>
          <a:lstStyle/>
          <a:p>
            <a:pPr marL="12700">
              <a:lnSpc>
                <a:spcPct val="100000"/>
              </a:lnSpc>
            </a:pPr>
            <a:r>
              <a:rPr lang="ru-RU" sz="2400" b="1" dirty="0"/>
              <a:t>Типы и виды тестирования. Уровни тестирования.</a:t>
            </a:r>
            <a:endParaRPr sz="2400" dirty="0">
              <a:latin typeface="Calibri Light"/>
              <a:cs typeface="Calibri Light"/>
            </a:endParaRPr>
          </a:p>
        </p:txBody>
      </p:sp>
      <p:sp>
        <p:nvSpPr>
          <p:cNvPr id="3" name="Rectangle 1"/>
          <p:cNvSpPr>
            <a:spLocks noChangeArrowheads="1"/>
          </p:cNvSpPr>
          <p:nvPr/>
        </p:nvSpPr>
        <p:spPr bwMode="auto">
          <a:xfrm>
            <a:off x="441702" y="1295400"/>
            <a:ext cx="112014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sz="1400" dirty="0"/>
              <a:t>Testing levels are basically to identify missing areas and prevent overlap and repetition between the development life cycle phases. In software development life cycle models there are defined phases like requirement gathering and analysis, design, coding or implementation, testing and deployment.  Each phase goes through the testing. Hence there are various levels of testing. The various levels of testing are:</a:t>
            </a:r>
          </a:p>
          <a:p>
            <a:r>
              <a:rPr lang="en-US" sz="1400" dirty="0"/>
              <a:t/>
            </a:r>
            <a:br>
              <a:rPr lang="en-US" sz="1400" dirty="0"/>
            </a:br>
            <a:r>
              <a:rPr lang="en-US" sz="1400" b="1" dirty="0">
                <a:hlinkClick r:id="rId3" tooltip="What is Unit testing?"/>
              </a:rPr>
              <a:t>Unit testing:</a:t>
            </a:r>
            <a:r>
              <a:rPr lang="en-US" sz="1400" dirty="0"/>
              <a:t> It is basically done by the developers to make sure that their code is working fine and meet the user specifications. They test their piece of code which they have written like classes, functions, interfaces and procedures.</a:t>
            </a:r>
          </a:p>
          <a:p>
            <a:r>
              <a:rPr lang="en-US" sz="1400" b="1" dirty="0">
                <a:hlinkClick r:id="rId4" tooltip="What is Component testing?"/>
              </a:rPr>
              <a:t>Component testing:</a:t>
            </a:r>
            <a:r>
              <a:rPr lang="en-US" sz="1400" dirty="0"/>
              <a:t> It is also called as module testing. The basic difference between the unit testing and component testing is in unit testing the developers test their piece of code but in component testing the whole component is tested. For example, in a student record application there are two modules one which will save the records of the students and other module is to upload the results of the students. Both the modules are developed separately and when they are tested one by one then we call this as a component or module testing.</a:t>
            </a:r>
          </a:p>
          <a:p>
            <a:r>
              <a:rPr lang="en-US" sz="1400" b="1" dirty="0">
                <a:hlinkClick r:id="rId5" tooltip="What is Integration testing?"/>
              </a:rPr>
              <a:t>Integration testing:</a:t>
            </a:r>
            <a:r>
              <a:rPr lang="en-US" sz="1400" dirty="0"/>
              <a:t> Integration testing is done when two modules are integrated, in order to test the behavior and functionality of both the modules after integration. Below are few types of integration testing:</a:t>
            </a:r>
          </a:p>
          <a:p>
            <a:pPr lvl="1"/>
            <a:r>
              <a:rPr lang="en-US" sz="1400" dirty="0"/>
              <a:t>Big bang integration testing</a:t>
            </a:r>
          </a:p>
          <a:p>
            <a:pPr lvl="1"/>
            <a:r>
              <a:rPr lang="en-US" sz="1400" dirty="0"/>
              <a:t>Top down</a:t>
            </a:r>
          </a:p>
          <a:p>
            <a:pPr lvl="1"/>
            <a:r>
              <a:rPr lang="en-US" sz="1400" dirty="0"/>
              <a:t>Bottom up</a:t>
            </a:r>
          </a:p>
          <a:p>
            <a:pPr lvl="1"/>
            <a:r>
              <a:rPr lang="en-US" sz="1400" dirty="0"/>
              <a:t>Functional incremental</a:t>
            </a:r>
          </a:p>
          <a:p>
            <a:r>
              <a:rPr lang="en-US" sz="1400" b="1" dirty="0">
                <a:hlinkClick r:id="rId6" tooltip="What is Component integration testing?"/>
              </a:rPr>
              <a:t>Component integration testing:</a:t>
            </a:r>
            <a:r>
              <a:rPr lang="en-US" sz="1400" dirty="0"/>
              <a:t> In the example above when both the modules or components are integrated then the testing done is called as Component integration testing. This testing is basically done to ensure that the code should not break after integrating the two modules.</a:t>
            </a:r>
          </a:p>
          <a:p>
            <a:r>
              <a:rPr lang="en-US" sz="1400" b="1" dirty="0">
                <a:hlinkClick r:id="rId7" tooltip="What is System integration testing?"/>
              </a:rPr>
              <a:t>System integration testing:</a:t>
            </a:r>
            <a:r>
              <a:rPr lang="en-US" sz="1400" dirty="0"/>
              <a:t> System integration testing (SIT) is a testing where testers basically test that in the same environment all the related systems should maintain data integrity and can operate in coordination with other systems.</a:t>
            </a:r>
          </a:p>
          <a:p>
            <a:r>
              <a:rPr lang="en-US" sz="1400" b="1" dirty="0">
                <a:hlinkClick r:id="rId8" tooltip="What is System testing?"/>
              </a:rPr>
              <a:t>System testing:</a:t>
            </a:r>
            <a:r>
              <a:rPr lang="en-US" sz="1400" dirty="0"/>
              <a:t> In system testing the testers basically test the compatibility of the application with the system.</a:t>
            </a:r>
          </a:p>
          <a:p>
            <a:r>
              <a:rPr lang="en-US" sz="1400" b="1" dirty="0">
                <a:hlinkClick r:id="rId9" tooltip="What is Acceptance testing?"/>
              </a:rPr>
              <a:t>Acceptance testing:</a:t>
            </a:r>
            <a:r>
              <a:rPr lang="en-US" sz="1400" dirty="0"/>
              <a:t> Acceptance testing are basically done to ensure that the requirements of the specification are met.</a:t>
            </a:r>
          </a:p>
          <a:p>
            <a:r>
              <a:rPr lang="en-US" sz="1400" b="1" dirty="0">
                <a:hlinkClick r:id="rId10" tooltip="What is Alpha testing?"/>
              </a:rPr>
              <a:t>Alpha testing:</a:t>
            </a:r>
            <a:r>
              <a:rPr lang="en-US" sz="1400" dirty="0"/>
              <a:t> Alpha testing is done at the developers site. It is done at the end of the development process</a:t>
            </a:r>
          </a:p>
          <a:p>
            <a:r>
              <a:rPr lang="en-US" sz="1400" b="1" dirty="0">
                <a:hlinkClick r:id="rId11" tooltip="What is Beta testing?"/>
              </a:rPr>
              <a:t>Beta testing:</a:t>
            </a:r>
            <a:r>
              <a:rPr lang="en-US" sz="1400" dirty="0"/>
              <a:t> Beta testing is done at the customers site. It is done just before the launch of the product.</a:t>
            </a:r>
          </a:p>
        </p:txBody>
      </p:sp>
    </p:spTree>
    <p:extLst>
      <p:ext uri="{BB962C8B-B14F-4D97-AF65-F5344CB8AC3E}">
        <p14:creationId xmlns:p14="http://schemas.microsoft.com/office/powerpoint/2010/main" val="89623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4010" y="1277238"/>
            <a:ext cx="8149590" cy="738664"/>
          </a:xfrm>
          <a:prstGeom prst="rect">
            <a:avLst/>
          </a:prstGeom>
        </p:spPr>
        <p:txBody>
          <a:bodyPr vert="horz" wrap="square" lIns="0" tIns="0" rIns="0" bIns="0" rtlCol="0">
            <a:spAutoFit/>
          </a:bodyPr>
          <a:lstStyle/>
          <a:p>
            <a:pPr marL="12700">
              <a:lnSpc>
                <a:spcPct val="100000"/>
              </a:lnSpc>
            </a:pPr>
            <a:r>
              <a:rPr lang="ru-RU" sz="2400" dirty="0"/>
              <a:t>IT-специалисты и программный продукт. Кто такие? Что такое? </a:t>
            </a:r>
            <a:r>
              <a:rPr lang="ru-RU" sz="2400" dirty="0" err="1"/>
              <a:t>Хард</a:t>
            </a:r>
            <a:r>
              <a:rPr lang="ru-RU" sz="2400" dirty="0"/>
              <a:t> и Софт - виды программных продуктов</a:t>
            </a:r>
            <a:endParaRPr sz="2400" dirty="0">
              <a:latin typeface="Calibri Light"/>
              <a:cs typeface="Calibri Light"/>
            </a:endParaRPr>
          </a:p>
        </p:txBody>
      </p:sp>
      <p:sp>
        <p:nvSpPr>
          <p:cNvPr id="4" name="Прямоугольник 3"/>
          <p:cNvSpPr/>
          <p:nvPr/>
        </p:nvSpPr>
        <p:spPr>
          <a:xfrm>
            <a:off x="533400" y="5553670"/>
            <a:ext cx="11430000" cy="923330"/>
          </a:xfrm>
          <a:prstGeom prst="rect">
            <a:avLst/>
          </a:prstGeom>
        </p:spPr>
        <p:txBody>
          <a:bodyPr wrap="square">
            <a:spAutoFit/>
          </a:bodyPr>
          <a:lstStyle/>
          <a:p>
            <a:r>
              <a:rPr lang="ru-RU" b="1" dirty="0"/>
              <a:t>Обеспечение качества</a:t>
            </a:r>
            <a:r>
              <a:rPr lang="ru-RU" dirty="0"/>
              <a:t> (англ. </a:t>
            </a:r>
            <a:r>
              <a:rPr lang="ru-RU" i="1" dirty="0" err="1"/>
              <a:t>Quality</a:t>
            </a:r>
            <a:r>
              <a:rPr lang="ru-RU" i="1" dirty="0"/>
              <a:t> </a:t>
            </a:r>
            <a:r>
              <a:rPr lang="ru-RU" i="1" dirty="0" err="1"/>
              <a:t>Assurance</a:t>
            </a:r>
            <a:r>
              <a:rPr lang="ru-RU" i="1" dirty="0"/>
              <a:t>, QA</a:t>
            </a:r>
            <a:r>
              <a:rPr lang="ru-RU" dirty="0"/>
              <a:t>) — это процесс или результат формирования требуемых свойств и характеристик продукции по мере её создания, а также — поддержание этих характеристик при хранении, транспортировании и эксплуатации продукции</a:t>
            </a:r>
            <a:r>
              <a:rPr lang="ru-RU" baseline="30000" dirty="0" smtClean="0">
                <a:hlinkClick r:id="rId3"/>
              </a:rPr>
              <a:t>[</a:t>
            </a:r>
            <a:endParaRPr lang="uk-UA" dirty="0"/>
          </a:p>
        </p:txBody>
      </p:sp>
      <p:pic>
        <p:nvPicPr>
          <p:cNvPr id="1026" name="Picture 2" descr="http://bionic-university.com/upload/images/511a5ba15299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6104" y="2356766"/>
            <a:ext cx="5405087" cy="2748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235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4010" y="1230630"/>
            <a:ext cx="6854190" cy="607859"/>
          </a:xfrm>
          <a:prstGeom prst="rect">
            <a:avLst/>
          </a:prstGeom>
        </p:spPr>
        <p:txBody>
          <a:bodyPr vert="horz" wrap="square" lIns="0" tIns="0" rIns="0" bIns="0" rtlCol="0">
            <a:spAutoFit/>
          </a:bodyPr>
          <a:lstStyle/>
          <a:p>
            <a:pPr marL="12700">
              <a:lnSpc>
                <a:spcPct val="100000"/>
              </a:lnSpc>
            </a:pPr>
            <a:r>
              <a:rPr lang="ru-RU" sz="3950" b="0" spc="-30" dirty="0" smtClean="0">
                <a:latin typeface="Calibri Light"/>
                <a:cs typeface="Calibri Light"/>
              </a:rPr>
              <a:t>Домашнее задание</a:t>
            </a:r>
            <a:endParaRPr sz="3950" dirty="0">
              <a:latin typeface="Calibri Light"/>
              <a:cs typeface="Calibri Light"/>
            </a:endParaRPr>
          </a:p>
        </p:txBody>
      </p:sp>
      <p:sp>
        <p:nvSpPr>
          <p:cNvPr id="3" name="object 3"/>
          <p:cNvSpPr txBox="1"/>
          <p:nvPr/>
        </p:nvSpPr>
        <p:spPr>
          <a:xfrm>
            <a:off x="1604010" y="2046234"/>
            <a:ext cx="8835390" cy="900246"/>
          </a:xfrm>
          <a:prstGeom prst="rect">
            <a:avLst/>
          </a:prstGeom>
        </p:spPr>
        <p:txBody>
          <a:bodyPr vert="horz" wrap="square" lIns="0" tIns="0" rIns="0" bIns="0" rtlCol="0">
            <a:spAutoFit/>
          </a:bodyPr>
          <a:lstStyle/>
          <a:p>
            <a:pPr marL="12700">
              <a:lnSpc>
                <a:spcPct val="100000"/>
              </a:lnSpc>
              <a:tabLst>
                <a:tab pos="241935" algn="l"/>
              </a:tabLst>
            </a:pPr>
            <a:r>
              <a:rPr lang="uk-UA" sz="2000" b="0" spc="20" dirty="0" smtClean="0">
                <a:latin typeface="Calibri Light"/>
                <a:cs typeface="Calibri Light"/>
              </a:rPr>
              <a:t>1. Найти 3 </a:t>
            </a:r>
            <a:r>
              <a:rPr lang="ru-RU" sz="2000" b="0" spc="20" dirty="0" smtClean="0">
                <a:latin typeface="Calibri Light"/>
                <a:cs typeface="Calibri Light"/>
              </a:rPr>
              <a:t>бага на любом известном сайте, описать их.</a:t>
            </a:r>
          </a:p>
          <a:p>
            <a:pPr marL="12700">
              <a:lnSpc>
                <a:spcPct val="100000"/>
              </a:lnSpc>
              <a:tabLst>
                <a:tab pos="241935" algn="l"/>
              </a:tabLst>
            </a:pPr>
            <a:r>
              <a:rPr lang="uk-UA" sz="2000" spc="20" dirty="0" smtClean="0">
                <a:latin typeface="Calibri Light"/>
                <a:cs typeface="Times New Roman"/>
              </a:rPr>
              <a:t>2. </a:t>
            </a:r>
            <a:r>
              <a:rPr lang="ru-RU" sz="2000" spc="20" dirty="0" smtClean="0">
                <a:latin typeface="Calibri Light"/>
                <a:cs typeface="Times New Roman"/>
              </a:rPr>
              <a:t>Взять простой предмет, расписать как </a:t>
            </a:r>
            <a:r>
              <a:rPr lang="uk-UA" sz="2000" spc="20" dirty="0" smtClean="0">
                <a:latin typeface="Calibri Light"/>
                <a:cs typeface="Times New Roman"/>
              </a:rPr>
              <a:t>б</a:t>
            </a:r>
            <a:r>
              <a:rPr lang="ru-RU" sz="2000" spc="20" dirty="0" smtClean="0">
                <a:latin typeface="Calibri Light"/>
                <a:cs typeface="Times New Roman"/>
              </a:rPr>
              <a:t>ы вы его тестировали.</a:t>
            </a:r>
            <a:endParaRPr sz="1600" dirty="0">
              <a:latin typeface="Times New Roman"/>
              <a:cs typeface="Times New Roman"/>
            </a:endParaRPr>
          </a:p>
          <a:p>
            <a:pPr>
              <a:lnSpc>
                <a:spcPct val="100000"/>
              </a:lnSpc>
              <a:spcBef>
                <a:spcPts val="32"/>
              </a:spcBef>
            </a:pPr>
            <a:endParaRPr sz="1850" dirty="0">
              <a:latin typeface="Times New Roman"/>
              <a:cs typeface="Times New Roman"/>
            </a:endParaRPr>
          </a:p>
        </p:txBody>
      </p:sp>
    </p:spTree>
    <p:extLst>
      <p:ext uri="{BB962C8B-B14F-4D97-AF65-F5344CB8AC3E}">
        <p14:creationId xmlns:p14="http://schemas.microsoft.com/office/powerpoint/2010/main" val="207457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4010" y="1277238"/>
            <a:ext cx="8149590" cy="369332"/>
          </a:xfrm>
          <a:prstGeom prst="rect">
            <a:avLst/>
          </a:prstGeom>
        </p:spPr>
        <p:txBody>
          <a:bodyPr vert="horz" wrap="square" lIns="0" tIns="0" rIns="0" bIns="0" rtlCol="0">
            <a:spAutoFit/>
          </a:bodyPr>
          <a:lstStyle/>
          <a:p>
            <a:pPr fontAlgn="t"/>
            <a:r>
              <a:rPr lang="ru-RU" sz="2400" b="1" dirty="0"/>
              <a:t>Карьера в IT: должность QA</a:t>
            </a:r>
          </a:p>
        </p:txBody>
      </p:sp>
      <p:sp>
        <p:nvSpPr>
          <p:cNvPr id="3" name="object 3"/>
          <p:cNvSpPr txBox="1"/>
          <p:nvPr/>
        </p:nvSpPr>
        <p:spPr>
          <a:xfrm>
            <a:off x="685800" y="1905000"/>
            <a:ext cx="10744200" cy="1754326"/>
          </a:xfrm>
          <a:prstGeom prst="rect">
            <a:avLst/>
          </a:prstGeom>
        </p:spPr>
        <p:txBody>
          <a:bodyPr vert="horz" wrap="square" lIns="0" tIns="0" rIns="0" bIns="0" rtlCol="0">
            <a:spAutoFit/>
          </a:bodyPr>
          <a:lstStyle/>
          <a:p>
            <a:pPr algn="just">
              <a:lnSpc>
                <a:spcPct val="100000"/>
              </a:lnSpc>
              <a:spcBef>
                <a:spcPts val="9"/>
              </a:spcBef>
              <a:buFont typeface="Arial"/>
              <a:buChar char="•"/>
            </a:pPr>
            <a:r>
              <a:rPr lang="ru-RU" sz="2000" b="1" dirty="0" err="1"/>
              <a:t>Quality</a:t>
            </a:r>
            <a:r>
              <a:rPr lang="ru-RU" sz="2000" b="1" dirty="0"/>
              <a:t> </a:t>
            </a:r>
            <a:r>
              <a:rPr lang="ru-RU" sz="2000" b="1" dirty="0" err="1"/>
              <a:t>Assurance</a:t>
            </a:r>
            <a:r>
              <a:rPr lang="ru-RU" sz="2000" b="1" dirty="0"/>
              <a:t> </a:t>
            </a:r>
            <a:r>
              <a:rPr lang="ru-RU" sz="2000" b="1" dirty="0" err="1"/>
              <a:t>engineer</a:t>
            </a:r>
            <a:r>
              <a:rPr lang="ru-RU" sz="2000" dirty="0"/>
              <a:t> — это специалист по обеспечению качества, деятельность которого направлена на улучшение процесса разработки ПО, предотвращение дефектов и выявление ошибок в работе продукта</a:t>
            </a:r>
            <a:r>
              <a:rPr lang="ru-RU" sz="2000" dirty="0" smtClean="0"/>
              <a:t>.</a:t>
            </a:r>
          </a:p>
          <a:p>
            <a:pPr algn="just">
              <a:lnSpc>
                <a:spcPct val="100000"/>
              </a:lnSpc>
              <a:spcBef>
                <a:spcPts val="9"/>
              </a:spcBef>
              <a:buFont typeface="Arial"/>
              <a:buChar char="•"/>
            </a:pPr>
            <a:r>
              <a:rPr lang="ru-RU" dirty="0"/>
              <a:t>среднему украинскому QA-инженеру 26 лет. Он имеет опыт работы от полугода (</a:t>
            </a:r>
            <a:r>
              <a:rPr lang="ru-RU" dirty="0" err="1"/>
              <a:t>джуниор</a:t>
            </a:r>
            <a:r>
              <a:rPr lang="ru-RU" dirty="0"/>
              <a:t>) до 5 лет (сеньор) и получает зарплату $600-2700</a:t>
            </a:r>
            <a:r>
              <a:rPr lang="ru-RU" dirty="0" smtClean="0"/>
              <a:t>.</a:t>
            </a:r>
          </a:p>
          <a:p>
            <a:pPr algn="just">
              <a:lnSpc>
                <a:spcPct val="100000"/>
              </a:lnSpc>
              <a:spcBef>
                <a:spcPts val="9"/>
              </a:spcBef>
              <a:buFont typeface="Arial"/>
              <a:buChar char="•"/>
            </a:pPr>
            <a:endParaRPr sz="1800" dirty="0">
              <a:latin typeface="Times New Roman"/>
              <a:cs typeface="Times New Roman"/>
            </a:endParaRPr>
          </a:p>
        </p:txBody>
      </p:sp>
      <p:pic>
        <p:nvPicPr>
          <p:cNvPr id="7170" name="Picture 2" descr="http://www.proektogi.ru/proekt/organ5.jp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867" b="89867" l="10000" r="94000">
                        <a14:foregroundMark x1="83800" y1="35200" x2="83800" y2="35200"/>
                        <a14:foregroundMark x1="94000" y1="36533" x2="94000" y2="36533"/>
                      </a14:backgroundRemoval>
                    </a14:imgEffect>
                  </a14:imgLayer>
                </a14:imgProps>
              </a:ext>
              <a:ext uri="{28A0092B-C50C-407E-A947-70E740481C1C}">
                <a14:useLocalDpi xmlns:a14="http://schemas.microsoft.com/office/drawing/2010/main" val="0"/>
              </a:ext>
            </a:extLst>
          </a:blip>
          <a:srcRect/>
          <a:stretch>
            <a:fillRect/>
          </a:stretch>
        </p:blipFill>
        <p:spPr bwMode="auto">
          <a:xfrm>
            <a:off x="3342113" y="3048000"/>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7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4010" y="1277238"/>
            <a:ext cx="8149590" cy="369332"/>
          </a:xfrm>
          <a:prstGeom prst="rect">
            <a:avLst/>
          </a:prstGeom>
        </p:spPr>
        <p:txBody>
          <a:bodyPr vert="horz" wrap="square" lIns="0" tIns="0" rIns="0" bIns="0" rtlCol="0">
            <a:spAutoFit/>
          </a:bodyPr>
          <a:lstStyle/>
          <a:p>
            <a:pPr fontAlgn="t"/>
            <a:r>
              <a:rPr lang="uk-UA" sz="2400" dirty="0" err="1"/>
              <a:t>Задачи</a:t>
            </a:r>
            <a:r>
              <a:rPr lang="uk-UA" sz="2400" dirty="0"/>
              <a:t> </a:t>
            </a:r>
            <a:r>
              <a:rPr lang="uk-UA" sz="2400" dirty="0" err="1"/>
              <a:t>и обязаннос</a:t>
            </a:r>
            <a:r>
              <a:rPr lang="uk-UA" sz="2400" dirty="0"/>
              <a:t>ти</a:t>
            </a:r>
          </a:p>
        </p:txBody>
      </p:sp>
      <p:sp>
        <p:nvSpPr>
          <p:cNvPr id="3" name="object 3"/>
          <p:cNvSpPr txBox="1"/>
          <p:nvPr/>
        </p:nvSpPr>
        <p:spPr>
          <a:xfrm>
            <a:off x="685800" y="1905000"/>
            <a:ext cx="10744200" cy="4924425"/>
          </a:xfrm>
          <a:prstGeom prst="rect">
            <a:avLst/>
          </a:prstGeom>
        </p:spPr>
        <p:txBody>
          <a:bodyPr vert="horz" wrap="square" lIns="0" tIns="0" rIns="0" bIns="0" rtlCol="0">
            <a:spAutoFit/>
          </a:bodyPr>
          <a:lstStyle/>
          <a:p>
            <a:pPr fontAlgn="t"/>
            <a:r>
              <a:rPr lang="ru-RU" sz="2000" b="1" dirty="0"/>
              <a:t>Основная задача QA</a:t>
            </a:r>
            <a:r>
              <a:rPr lang="ru-RU" sz="2000" dirty="0"/>
              <a:t> — обеспечение качества. QA-инженер фокусирует внимание на процессах разработки ПО, улучшает их, предотвращает появление дефектов и проблем (</a:t>
            </a:r>
            <a:r>
              <a:rPr lang="ru-RU" sz="2000" dirty="0" err="1"/>
              <a:t>Makes</a:t>
            </a:r>
            <a:r>
              <a:rPr lang="ru-RU" sz="2000" dirty="0"/>
              <a:t> </a:t>
            </a:r>
            <a:r>
              <a:rPr lang="ru-RU" sz="2000" dirty="0" err="1"/>
              <a:t>sure</a:t>
            </a:r>
            <a:r>
              <a:rPr lang="ru-RU" sz="2000" dirty="0"/>
              <a:t> </a:t>
            </a:r>
            <a:r>
              <a:rPr lang="ru-RU" sz="2000" dirty="0" err="1"/>
              <a:t>you</a:t>
            </a:r>
            <a:r>
              <a:rPr lang="ru-RU" sz="2000" dirty="0"/>
              <a:t> </a:t>
            </a:r>
            <a:r>
              <a:rPr lang="ru-RU" sz="2000" dirty="0" err="1"/>
              <a:t>are</a:t>
            </a:r>
            <a:r>
              <a:rPr lang="ru-RU" sz="2000" dirty="0"/>
              <a:t> </a:t>
            </a:r>
            <a:r>
              <a:rPr lang="ru-RU" sz="2000" dirty="0" err="1"/>
              <a:t>doing</a:t>
            </a:r>
            <a:r>
              <a:rPr lang="ru-RU" sz="2000" dirty="0"/>
              <a:t> </a:t>
            </a:r>
            <a:r>
              <a:rPr lang="ru-RU" sz="2000" dirty="0" err="1"/>
              <a:t>the</a:t>
            </a:r>
            <a:r>
              <a:rPr lang="ru-RU" sz="2000" dirty="0"/>
              <a:t> </a:t>
            </a:r>
            <a:r>
              <a:rPr lang="ru-RU" sz="2000" dirty="0" err="1"/>
              <a:t>right</a:t>
            </a:r>
            <a:r>
              <a:rPr lang="ru-RU" sz="2000" dirty="0"/>
              <a:t> </a:t>
            </a:r>
            <a:r>
              <a:rPr lang="ru-RU" sz="2000" dirty="0" err="1"/>
              <a:t>things</a:t>
            </a:r>
            <a:r>
              <a:rPr lang="ru-RU" sz="2000" dirty="0"/>
              <a:t>, </a:t>
            </a:r>
            <a:r>
              <a:rPr lang="ru-RU" sz="2000" dirty="0" err="1"/>
              <a:t>the</a:t>
            </a:r>
            <a:r>
              <a:rPr lang="ru-RU" sz="2000" dirty="0"/>
              <a:t> </a:t>
            </a:r>
            <a:r>
              <a:rPr lang="ru-RU" sz="2000" dirty="0" err="1"/>
              <a:t>right</a:t>
            </a:r>
            <a:r>
              <a:rPr lang="ru-RU" sz="2000" dirty="0"/>
              <a:t> </a:t>
            </a:r>
            <a:r>
              <a:rPr lang="ru-RU" sz="2000" dirty="0" err="1"/>
              <a:t>way</a:t>
            </a:r>
            <a:r>
              <a:rPr lang="ru-RU" sz="2000" dirty="0"/>
              <a:t>).</a:t>
            </a:r>
          </a:p>
          <a:p>
            <a:pPr fontAlgn="t"/>
            <a:r>
              <a:rPr lang="ru-RU" sz="2000" dirty="0"/>
              <a:t>Процесс обеспечения качества состоит из таких этапов:</a:t>
            </a:r>
            <a:br>
              <a:rPr lang="ru-RU" sz="2000" dirty="0"/>
            </a:br>
            <a:r>
              <a:rPr lang="ru-RU" sz="2000" dirty="0"/>
              <a:t>— проверка требований к продукту;</a:t>
            </a:r>
            <a:br>
              <a:rPr lang="ru-RU" sz="2000" dirty="0"/>
            </a:br>
            <a:r>
              <a:rPr lang="ru-RU" sz="2000" dirty="0"/>
              <a:t>— оценка рисков;</a:t>
            </a:r>
            <a:br>
              <a:rPr lang="ru-RU" sz="2000" dirty="0"/>
            </a:br>
            <a:r>
              <a:rPr lang="ru-RU" sz="2000" dirty="0"/>
              <a:t>— планирование идей по улучшению качества продукта;</a:t>
            </a:r>
            <a:br>
              <a:rPr lang="ru-RU" sz="2000" dirty="0"/>
            </a:br>
            <a:r>
              <a:rPr lang="ru-RU" sz="2000" dirty="0"/>
              <a:t>— планирование тестирования;</a:t>
            </a:r>
            <a:br>
              <a:rPr lang="ru-RU" sz="2000" dirty="0"/>
            </a:br>
            <a:r>
              <a:rPr lang="ru-RU" sz="2000" dirty="0"/>
              <a:t>— анализ результатов тестирования;</a:t>
            </a:r>
          </a:p>
          <a:p>
            <a:pPr fontAlgn="t"/>
            <a:r>
              <a:rPr lang="ru-RU" sz="2000" dirty="0"/>
              <a:t>Внутри процесса QA выделяют процесс </a:t>
            </a:r>
            <a:r>
              <a:rPr lang="ru-RU" sz="2000" dirty="0" err="1"/>
              <a:t>Quality</a:t>
            </a:r>
            <a:r>
              <a:rPr lang="ru-RU" sz="2000" dirty="0"/>
              <a:t> </a:t>
            </a:r>
            <a:r>
              <a:rPr lang="ru-RU" sz="2000" dirty="0" err="1"/>
              <a:t>Control</a:t>
            </a:r>
            <a:r>
              <a:rPr lang="ru-RU" sz="2000" dirty="0"/>
              <a:t> — контроль качества продукта. QC-специалисты анализируют результаты тестирования и отвечают за выявление и уничтожение дефектов в продукте (</a:t>
            </a:r>
            <a:r>
              <a:rPr lang="ru-RU" sz="2000" dirty="0" err="1"/>
              <a:t>Makes</a:t>
            </a:r>
            <a:r>
              <a:rPr lang="ru-RU" sz="2000" dirty="0"/>
              <a:t> </a:t>
            </a:r>
            <a:r>
              <a:rPr lang="ru-RU" sz="2000" dirty="0" err="1"/>
              <a:t>sure</a:t>
            </a:r>
            <a:r>
              <a:rPr lang="ru-RU" sz="2000" dirty="0"/>
              <a:t> </a:t>
            </a:r>
            <a:r>
              <a:rPr lang="ru-RU" sz="2000" dirty="0" err="1"/>
              <a:t>the</a:t>
            </a:r>
            <a:r>
              <a:rPr lang="ru-RU" sz="2000" dirty="0"/>
              <a:t> </a:t>
            </a:r>
            <a:r>
              <a:rPr lang="ru-RU" sz="2000" dirty="0" err="1"/>
              <a:t>results</a:t>
            </a:r>
            <a:r>
              <a:rPr lang="ru-RU" sz="2000" dirty="0"/>
              <a:t> </a:t>
            </a:r>
            <a:r>
              <a:rPr lang="ru-RU" sz="2000" dirty="0" err="1"/>
              <a:t>of</a:t>
            </a:r>
            <a:r>
              <a:rPr lang="ru-RU" sz="2000" dirty="0"/>
              <a:t> </a:t>
            </a:r>
            <a:r>
              <a:rPr lang="ru-RU" sz="2000" dirty="0" err="1"/>
              <a:t>what</a:t>
            </a:r>
            <a:r>
              <a:rPr lang="ru-RU" sz="2000" dirty="0"/>
              <a:t> </a:t>
            </a:r>
            <a:r>
              <a:rPr lang="ru-RU" sz="2000" dirty="0" err="1"/>
              <a:t>you</a:t>
            </a:r>
            <a:r>
              <a:rPr lang="ru-RU" sz="2000" dirty="0"/>
              <a:t> </a:t>
            </a:r>
            <a:r>
              <a:rPr lang="ru-RU" sz="2000" dirty="0" err="1"/>
              <a:t>have</a:t>
            </a:r>
            <a:r>
              <a:rPr lang="ru-RU" sz="2000" dirty="0"/>
              <a:t> </a:t>
            </a:r>
            <a:r>
              <a:rPr lang="ru-RU" sz="2000" dirty="0" err="1"/>
              <a:t>done</a:t>
            </a:r>
            <a:r>
              <a:rPr lang="ru-RU" sz="2000" dirty="0"/>
              <a:t> </a:t>
            </a:r>
            <a:r>
              <a:rPr lang="ru-RU" sz="2000" dirty="0" err="1"/>
              <a:t>is</a:t>
            </a:r>
            <a:r>
              <a:rPr lang="ru-RU" sz="2000" dirty="0"/>
              <a:t> </a:t>
            </a:r>
            <a:r>
              <a:rPr lang="ru-RU" sz="2000" dirty="0" err="1"/>
              <a:t>what</a:t>
            </a:r>
            <a:r>
              <a:rPr lang="ru-RU" sz="2000" dirty="0"/>
              <a:t> </a:t>
            </a:r>
            <a:r>
              <a:rPr lang="ru-RU" sz="2000" dirty="0" err="1"/>
              <a:t>you</a:t>
            </a:r>
            <a:r>
              <a:rPr lang="ru-RU" sz="2000" dirty="0"/>
              <a:t> </a:t>
            </a:r>
            <a:r>
              <a:rPr lang="ru-RU" sz="2000" dirty="0" err="1"/>
              <a:t>expected</a:t>
            </a:r>
            <a:r>
              <a:rPr lang="ru-RU" sz="2000" dirty="0"/>
              <a:t>).</a:t>
            </a:r>
          </a:p>
          <a:p>
            <a:pPr fontAlgn="t"/>
            <a:r>
              <a:rPr lang="ru-RU" sz="2000" dirty="0"/>
              <a:t>Еще более узкая специальность в рамках QA/QC — </a:t>
            </a:r>
            <a:r>
              <a:rPr lang="ru-RU" sz="2000" b="1" dirty="0" err="1"/>
              <a:t>тестировщик</a:t>
            </a:r>
            <a:r>
              <a:rPr lang="ru-RU" sz="2000" b="1" dirty="0"/>
              <a:t> ПО</a:t>
            </a:r>
            <a:r>
              <a:rPr lang="ru-RU" sz="2000" dirty="0"/>
              <a:t>, который проверяет готовый продукт на наличие ошибок (багов) и несоответствие требованиям, и затем документирует найденные дефекты и пути их воспроизведения. Тестирование — это один из этапов обеспечения и контроля качества.</a:t>
            </a:r>
          </a:p>
        </p:txBody>
      </p:sp>
    </p:spTree>
    <p:extLst>
      <p:ext uri="{BB962C8B-B14F-4D97-AF65-F5344CB8AC3E}">
        <p14:creationId xmlns:p14="http://schemas.microsoft.com/office/powerpoint/2010/main" val="76160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4010" y="1277238"/>
            <a:ext cx="8149590" cy="369332"/>
          </a:xfrm>
          <a:prstGeom prst="rect">
            <a:avLst/>
          </a:prstGeom>
        </p:spPr>
        <p:txBody>
          <a:bodyPr vert="horz" wrap="square" lIns="0" tIns="0" rIns="0" bIns="0" rtlCol="0">
            <a:spAutoFit/>
          </a:bodyPr>
          <a:lstStyle/>
          <a:p>
            <a:pPr fontAlgn="t"/>
            <a:r>
              <a:rPr lang="uk-UA" sz="2400" b="1" dirty="0" err="1"/>
              <a:t>Есть</a:t>
            </a:r>
            <a:r>
              <a:rPr lang="uk-UA" sz="2400" b="1" dirty="0"/>
              <a:t> 4 основные роли:</a:t>
            </a:r>
            <a:endParaRPr lang="uk-UA" sz="2400" dirty="0"/>
          </a:p>
        </p:txBody>
      </p:sp>
      <p:sp>
        <p:nvSpPr>
          <p:cNvPr id="3" name="object 3"/>
          <p:cNvSpPr txBox="1"/>
          <p:nvPr/>
        </p:nvSpPr>
        <p:spPr>
          <a:xfrm>
            <a:off x="685800" y="1905000"/>
            <a:ext cx="10744200" cy="2769989"/>
          </a:xfrm>
          <a:prstGeom prst="rect">
            <a:avLst/>
          </a:prstGeom>
        </p:spPr>
        <p:txBody>
          <a:bodyPr vert="horz" wrap="square" lIns="0" tIns="0" rIns="0" bIns="0" rtlCol="0">
            <a:spAutoFit/>
          </a:bodyPr>
          <a:lstStyle/>
          <a:p>
            <a:pPr fontAlgn="t"/>
            <a:r>
              <a:rPr lang="ru-RU" sz="2000" b="1" dirty="0" err="1"/>
              <a:t>Test</a:t>
            </a:r>
            <a:r>
              <a:rPr lang="ru-RU" sz="2000" b="1" dirty="0"/>
              <a:t> </a:t>
            </a:r>
            <a:r>
              <a:rPr lang="ru-RU" sz="2000" b="1" dirty="0" err="1"/>
              <a:t>Analyst</a:t>
            </a:r>
            <a:r>
              <a:rPr lang="ru-RU" sz="2000" dirty="0"/>
              <a:t> — занимается статическим тестированием требований: проверяет, насколько они полны, однозначны, непротиворечивы </a:t>
            </a:r>
            <a:r>
              <a:rPr lang="ru-RU" sz="2000" dirty="0" err="1"/>
              <a:t>etc</a:t>
            </a:r>
            <a:r>
              <a:rPr lang="ru-RU" sz="2000" dirty="0"/>
              <a:t>;</a:t>
            </a:r>
          </a:p>
          <a:p>
            <a:pPr fontAlgn="t"/>
            <a:r>
              <a:rPr lang="ru-RU" sz="2000" b="1" dirty="0" err="1"/>
              <a:t>Test</a:t>
            </a:r>
            <a:r>
              <a:rPr lang="ru-RU" sz="2000" b="1" dirty="0"/>
              <a:t> </a:t>
            </a:r>
            <a:r>
              <a:rPr lang="ru-RU" sz="2000" b="1" dirty="0" err="1"/>
              <a:t>Designer</a:t>
            </a:r>
            <a:r>
              <a:rPr lang="ru-RU" sz="2000" dirty="0"/>
              <a:t> — создает набор тестов на базе требований, планирует конфигурации, необходимые для тестирования;</a:t>
            </a:r>
          </a:p>
          <a:p>
            <a:pPr fontAlgn="t"/>
            <a:r>
              <a:rPr lang="ru-RU" sz="2000" b="1" dirty="0" err="1"/>
              <a:t>Test</a:t>
            </a:r>
            <a:r>
              <a:rPr lang="ru-RU" sz="2000" b="1" dirty="0"/>
              <a:t> </a:t>
            </a:r>
            <a:r>
              <a:rPr lang="ru-RU" sz="2000" b="1" dirty="0" err="1"/>
              <a:t>Executor</a:t>
            </a:r>
            <a:r>
              <a:rPr lang="ru-RU" sz="2000" dirty="0"/>
              <a:t> — выполняет заранее подготовленные тесты, документирует найденные ошибки и шаги их воспроизведения;</a:t>
            </a:r>
          </a:p>
          <a:p>
            <a:pPr fontAlgn="t"/>
            <a:r>
              <a:rPr lang="ru-RU" sz="2000" b="1" dirty="0" err="1"/>
              <a:t>Test</a:t>
            </a:r>
            <a:r>
              <a:rPr lang="ru-RU" sz="2000" b="1" dirty="0"/>
              <a:t> </a:t>
            </a:r>
            <a:r>
              <a:rPr lang="ru-RU" sz="2000" b="1" dirty="0" err="1"/>
              <a:t>Manager</a:t>
            </a:r>
            <a:r>
              <a:rPr lang="ru-RU" sz="2000" dirty="0"/>
              <a:t> — скорее управленец, чем инженер. Планирует и контролирует работы, связанные с тестированием: оценки сроков, работу над планом-графиком, контроль покрытия требований тестами, постановку задач членам команды, коммуникацию со </a:t>
            </a:r>
            <a:r>
              <a:rPr lang="ru-RU" sz="2000" dirty="0" err="1"/>
              <a:t>стейкхолдерами</a:t>
            </a:r>
            <a:r>
              <a:rPr lang="ru-RU" sz="2000" dirty="0"/>
              <a:t>).</a:t>
            </a:r>
          </a:p>
        </p:txBody>
      </p:sp>
      <p:sp>
        <p:nvSpPr>
          <p:cNvPr id="4" name="AutoShape 2" descr="https://s.dou.ua/img/announces/qqq.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1028" name="Picture 4" descr="https://s.dou.ua/img/announces/qq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3416" y="5100098"/>
            <a:ext cx="2390775" cy="162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11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4010" y="1277238"/>
            <a:ext cx="8149590" cy="369332"/>
          </a:xfrm>
          <a:prstGeom prst="rect">
            <a:avLst/>
          </a:prstGeom>
        </p:spPr>
        <p:txBody>
          <a:bodyPr vert="horz" wrap="square" lIns="0" tIns="0" rIns="0" bIns="0" rtlCol="0">
            <a:spAutoFit/>
          </a:bodyPr>
          <a:lstStyle/>
          <a:p>
            <a:pPr fontAlgn="t"/>
            <a:r>
              <a:rPr lang="ru-RU" sz="2400" b="1" dirty="0"/>
              <a:t>В круг обязанностей QA-инженера входит:</a:t>
            </a:r>
            <a:endParaRPr lang="uk-UA" sz="2400" dirty="0"/>
          </a:p>
        </p:txBody>
      </p:sp>
      <p:sp>
        <p:nvSpPr>
          <p:cNvPr id="3" name="object 3"/>
          <p:cNvSpPr txBox="1"/>
          <p:nvPr/>
        </p:nvSpPr>
        <p:spPr>
          <a:xfrm>
            <a:off x="685800" y="1905000"/>
            <a:ext cx="10744200" cy="4001095"/>
          </a:xfrm>
          <a:prstGeom prst="rect">
            <a:avLst/>
          </a:prstGeom>
        </p:spPr>
        <p:txBody>
          <a:bodyPr vert="horz" wrap="square" lIns="0" tIns="0" rIns="0" bIns="0" rtlCol="0">
            <a:spAutoFit/>
          </a:bodyPr>
          <a:lstStyle/>
          <a:p>
            <a:pPr fontAlgn="t"/>
            <a:r>
              <a:rPr lang="ru-RU" sz="2000" dirty="0"/>
              <a:t>— Анализ и уточнение требований с заказчиком или бизнес-аналитиками;</a:t>
            </a:r>
            <a:br>
              <a:rPr lang="ru-RU" sz="2000" dirty="0"/>
            </a:br>
            <a:r>
              <a:rPr lang="ru-RU" sz="2000" dirty="0"/>
              <a:t>— Планирование процесса тестирования;</a:t>
            </a:r>
            <a:br>
              <a:rPr lang="ru-RU" sz="2000" dirty="0"/>
            </a:br>
            <a:r>
              <a:rPr lang="ru-RU" sz="2000" dirty="0"/>
              <a:t>— Написание тест-кейсов (сценариев тестирования);</a:t>
            </a:r>
            <a:br>
              <a:rPr lang="ru-RU" sz="2000" dirty="0"/>
            </a:br>
            <a:r>
              <a:rPr lang="ru-RU" sz="2000" dirty="0"/>
              <a:t>— Тестирование функционала;</a:t>
            </a:r>
            <a:br>
              <a:rPr lang="ru-RU" sz="2000" dirty="0"/>
            </a:br>
            <a:r>
              <a:rPr lang="ru-RU" sz="2000" dirty="0"/>
              <a:t>— Идентификация проблемных мест, внесение их в </a:t>
            </a:r>
            <a:r>
              <a:rPr lang="ru-RU" sz="2000" dirty="0" err="1"/>
              <a:t>трэкинговую</a:t>
            </a:r>
            <a:r>
              <a:rPr lang="ru-RU" sz="2000" dirty="0"/>
              <a:t> систему;</a:t>
            </a:r>
            <a:br>
              <a:rPr lang="ru-RU" sz="2000" dirty="0"/>
            </a:br>
            <a:r>
              <a:rPr lang="ru-RU" sz="2000" dirty="0"/>
              <a:t>— Обсуждение фиксов с разработчиками;</a:t>
            </a:r>
            <a:br>
              <a:rPr lang="ru-RU" sz="2000" dirty="0"/>
            </a:br>
            <a:r>
              <a:rPr lang="ru-RU" sz="2000" dirty="0"/>
              <a:t>— Отслеживание жизненного цикла ошибок;</a:t>
            </a:r>
            <a:br>
              <a:rPr lang="ru-RU" sz="2000" dirty="0"/>
            </a:br>
            <a:r>
              <a:rPr lang="ru-RU" sz="2000" dirty="0"/>
              <a:t>— Ре-тест починенных дефектов;</a:t>
            </a:r>
            <a:br>
              <a:rPr lang="ru-RU" sz="2000" dirty="0"/>
            </a:br>
            <a:r>
              <a:rPr lang="ru-RU" sz="2000" dirty="0"/>
              <a:t>— Анализ тестирования;</a:t>
            </a:r>
            <a:br>
              <a:rPr lang="ru-RU" sz="2000" dirty="0"/>
            </a:br>
            <a:r>
              <a:rPr lang="ru-RU" sz="2000" dirty="0"/>
              <a:t>— Оптимизация процесса тестирования;</a:t>
            </a:r>
            <a:br>
              <a:rPr lang="ru-RU" sz="2000" dirty="0"/>
            </a:br>
            <a:r>
              <a:rPr lang="ru-RU" sz="2000" dirty="0"/>
              <a:t>— Анализ процессов работы в команде;</a:t>
            </a:r>
            <a:br>
              <a:rPr lang="ru-RU" sz="2000" dirty="0"/>
            </a:br>
            <a:r>
              <a:rPr lang="ru-RU" sz="2000" dirty="0"/>
              <a:t>— Улучшение процессов;</a:t>
            </a:r>
            <a:br>
              <a:rPr lang="ru-RU" sz="2000" dirty="0"/>
            </a:br>
            <a:r>
              <a:rPr lang="ru-RU" sz="2000" dirty="0"/>
              <a:t>— Ведение тестовой документации</a:t>
            </a:r>
            <a:r>
              <a:rPr lang="ru-RU" sz="2000" dirty="0" smtClean="0"/>
              <a:t>.</a:t>
            </a:r>
            <a:endParaRPr lang="ru-RU" sz="2000" dirty="0"/>
          </a:p>
        </p:txBody>
      </p:sp>
      <p:sp>
        <p:nvSpPr>
          <p:cNvPr id="4" name="AutoShape 2" descr="https://s.dou.ua/img/announces/qqq.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2050" name="Picture 2" descr="http://umnik.net/uploads/questions/42/9ee3f8c41cacca298dad72a0f1dfdb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4114800"/>
            <a:ext cx="4286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06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4010" y="1277238"/>
            <a:ext cx="8149590" cy="369332"/>
          </a:xfrm>
          <a:prstGeom prst="rect">
            <a:avLst/>
          </a:prstGeom>
        </p:spPr>
        <p:txBody>
          <a:bodyPr vert="horz" wrap="square" lIns="0" tIns="0" rIns="0" bIns="0" rtlCol="0">
            <a:spAutoFit/>
          </a:bodyPr>
          <a:lstStyle/>
          <a:p>
            <a:pPr fontAlgn="t"/>
            <a:r>
              <a:rPr lang="ru-RU" sz="2400" b="1" dirty="0"/>
              <a:t>Типичный рабочий день QA-специалиста включает в себя:</a:t>
            </a:r>
            <a:endParaRPr lang="uk-UA" sz="2400" dirty="0"/>
          </a:p>
        </p:txBody>
      </p:sp>
      <p:sp>
        <p:nvSpPr>
          <p:cNvPr id="3" name="object 3"/>
          <p:cNvSpPr txBox="1"/>
          <p:nvPr/>
        </p:nvSpPr>
        <p:spPr>
          <a:xfrm>
            <a:off x="685800" y="1905000"/>
            <a:ext cx="10744200" cy="2154436"/>
          </a:xfrm>
          <a:prstGeom prst="rect">
            <a:avLst/>
          </a:prstGeom>
        </p:spPr>
        <p:txBody>
          <a:bodyPr vert="horz" wrap="square" lIns="0" tIns="0" rIns="0" bIns="0" rtlCol="0">
            <a:spAutoFit/>
          </a:bodyPr>
          <a:lstStyle/>
          <a:p>
            <a:pPr fontAlgn="t"/>
            <a:r>
              <a:rPr lang="ru-RU" sz="2000" dirty="0"/>
              <a:t>— Написание тест-кейсов, тестирование, документирование ошибок (в зависимости от фазы проекта);</a:t>
            </a:r>
            <a:br>
              <a:rPr lang="ru-RU" sz="2000" dirty="0"/>
            </a:br>
            <a:r>
              <a:rPr lang="ru-RU" sz="2000" dirty="0"/>
              <a:t>— Проверка баг-</a:t>
            </a:r>
            <a:r>
              <a:rPr lang="ru-RU" sz="2000" dirty="0" err="1"/>
              <a:t>трекинговой</a:t>
            </a:r>
            <a:r>
              <a:rPr lang="ru-RU" sz="2000" dirty="0"/>
              <a:t> системы на предмет появления исправленных ошибок;</a:t>
            </a:r>
            <a:br>
              <a:rPr lang="ru-RU" sz="2000" dirty="0"/>
            </a:br>
            <a:r>
              <a:rPr lang="ru-RU" sz="2000" dirty="0"/>
              <a:t>— Стенд-ап митинги;</a:t>
            </a:r>
            <a:br>
              <a:rPr lang="ru-RU" sz="2000" dirty="0"/>
            </a:br>
            <a:r>
              <a:rPr lang="ru-RU" sz="2000" dirty="0"/>
              <a:t>— Изучение требований, их уточнение у заказчика;</a:t>
            </a:r>
            <a:br>
              <a:rPr lang="ru-RU" sz="2000" dirty="0"/>
            </a:br>
            <a:r>
              <a:rPr lang="ru-RU" sz="2000" dirty="0"/>
              <a:t>— Активное общение с разработчиками;</a:t>
            </a:r>
            <a:br>
              <a:rPr lang="ru-RU" sz="2000" dirty="0"/>
            </a:br>
            <a:r>
              <a:rPr lang="ru-RU" sz="2000" dirty="0"/>
              <a:t>— Оформление тестовой документации.</a:t>
            </a:r>
          </a:p>
        </p:txBody>
      </p:sp>
      <p:sp>
        <p:nvSpPr>
          <p:cNvPr id="4" name="AutoShape 2" descr="https://s.dou.ua/img/announces/qqq.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5" name="Прямоугольник 4"/>
          <p:cNvSpPr/>
          <p:nvPr/>
        </p:nvSpPr>
        <p:spPr>
          <a:xfrm>
            <a:off x="685800" y="4191000"/>
            <a:ext cx="10744200" cy="923330"/>
          </a:xfrm>
          <a:prstGeom prst="rect">
            <a:avLst/>
          </a:prstGeom>
        </p:spPr>
        <p:txBody>
          <a:bodyPr wrap="square">
            <a:spAutoFit/>
          </a:bodyPr>
          <a:lstStyle/>
          <a:p>
            <a:r>
              <a:rPr lang="ru-RU" dirty="0"/>
              <a:t>«Утро — ревизия </a:t>
            </a:r>
            <a:r>
              <a:rPr lang="ru-RU" dirty="0" err="1"/>
              <a:t>тасков</a:t>
            </a:r>
            <a:r>
              <a:rPr lang="ru-RU" dirty="0"/>
              <a:t>, что за ночь упало или собралось. День — подготовка и запуск компиляций, анализ результатов автоматических тестов, оформление </a:t>
            </a:r>
            <a:r>
              <a:rPr lang="ru-RU" dirty="0" err="1"/>
              <a:t>тикетов</a:t>
            </a:r>
            <a:r>
              <a:rPr lang="ru-RU" dirty="0"/>
              <a:t> и т.п. Вечер — перезапуск компиляций и обновление статусов </a:t>
            </a:r>
            <a:r>
              <a:rPr lang="ru-RU" dirty="0" err="1"/>
              <a:t>тасков</a:t>
            </a:r>
            <a:r>
              <a:rPr lang="ru-RU" dirty="0"/>
              <a:t> в баг-</a:t>
            </a:r>
            <a:r>
              <a:rPr lang="ru-RU" dirty="0" err="1"/>
              <a:t>трекере</a:t>
            </a:r>
            <a:r>
              <a:rPr lang="ru-RU" dirty="0"/>
              <a:t>».</a:t>
            </a:r>
            <a:endParaRPr lang="uk-UA" dirty="0"/>
          </a:p>
        </p:txBody>
      </p:sp>
      <p:pic>
        <p:nvPicPr>
          <p:cNvPr id="4098" name="Picture 2" descr="http://thejizn.com/wp-content/uploads/2016/05/17375_64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48800" y="4953477"/>
            <a:ext cx="2514600" cy="167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62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05000" y="457200"/>
            <a:ext cx="8983979" cy="553998"/>
          </a:xfrm>
        </p:spPr>
        <p:txBody>
          <a:bodyPr/>
          <a:lstStyle/>
          <a:p>
            <a:r>
              <a:rPr lang="en-US" dirty="0" smtClean="0"/>
              <a:t>Trello.com</a:t>
            </a:r>
            <a:endParaRPr lang="ru-RU" dirty="0"/>
          </a:p>
        </p:txBody>
      </p:sp>
      <p:pic>
        <p:nvPicPr>
          <p:cNvPr id="1026" name="Picture 2" descr="Картинки по запросу трелл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388936"/>
            <a:ext cx="7543800" cy="5469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570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4010" y="1277238"/>
            <a:ext cx="8149590" cy="369332"/>
          </a:xfrm>
          <a:prstGeom prst="rect">
            <a:avLst/>
          </a:prstGeom>
        </p:spPr>
        <p:txBody>
          <a:bodyPr vert="horz" wrap="square" lIns="0" tIns="0" rIns="0" bIns="0" rtlCol="0">
            <a:spAutoFit/>
          </a:bodyPr>
          <a:lstStyle/>
          <a:p>
            <a:pPr fontAlgn="t"/>
            <a:r>
              <a:rPr lang="uk-UA" sz="2400" b="1" dirty="0" err="1"/>
              <a:t>Достоинства</a:t>
            </a:r>
            <a:r>
              <a:rPr lang="uk-UA" sz="2400" b="1" dirty="0"/>
              <a:t> </a:t>
            </a:r>
          </a:p>
        </p:txBody>
      </p:sp>
      <p:sp>
        <p:nvSpPr>
          <p:cNvPr id="3" name="object 3"/>
          <p:cNvSpPr txBox="1"/>
          <p:nvPr/>
        </p:nvSpPr>
        <p:spPr>
          <a:xfrm>
            <a:off x="685800" y="1905000"/>
            <a:ext cx="10744200" cy="4001095"/>
          </a:xfrm>
          <a:prstGeom prst="rect">
            <a:avLst/>
          </a:prstGeom>
        </p:spPr>
        <p:txBody>
          <a:bodyPr vert="horz" wrap="square" lIns="0" tIns="0" rIns="0" bIns="0" rtlCol="0">
            <a:spAutoFit/>
          </a:bodyPr>
          <a:lstStyle/>
          <a:p>
            <a:pPr fontAlgn="t"/>
            <a:r>
              <a:rPr lang="ru-RU" sz="2000" b="1" dirty="0"/>
              <a:t>Привлекает</a:t>
            </a:r>
            <a:r>
              <a:rPr lang="ru-RU" sz="2000" dirty="0"/>
              <a:t> QA-инженеров возможность улучшать качество продукта и при этом осваивать разные технологии и вникать в детали продукта</a:t>
            </a:r>
            <a:r>
              <a:rPr lang="ru-RU" sz="2000" dirty="0" smtClean="0"/>
              <a:t>.</a:t>
            </a:r>
          </a:p>
          <a:p>
            <a:pPr fontAlgn="t"/>
            <a:endParaRPr lang="ru-RU" sz="2000" dirty="0" smtClean="0"/>
          </a:p>
          <a:p>
            <a:pPr fontAlgn="t"/>
            <a:r>
              <a:rPr lang="ru-RU" sz="2000" dirty="0"/>
              <a:t>«Нравится возможность реализовать свой </a:t>
            </a:r>
            <a:r>
              <a:rPr lang="ru-RU" sz="2000" dirty="0" err="1"/>
              <a:t>перфекционизм</a:t>
            </a:r>
            <a:r>
              <a:rPr lang="ru-RU" sz="2000" dirty="0"/>
              <a:t> без ущерба для социальной жизни</a:t>
            </a:r>
            <a:r>
              <a:rPr lang="ru-RU" sz="2000" dirty="0" smtClean="0"/>
              <a:t>».</a:t>
            </a:r>
          </a:p>
          <a:p>
            <a:pPr fontAlgn="t"/>
            <a:endParaRPr lang="ru-RU" sz="2000" dirty="0" smtClean="0"/>
          </a:p>
          <a:p>
            <a:pPr fontAlgn="t"/>
            <a:r>
              <a:rPr lang="ru-RU" sz="2000" dirty="0"/>
              <a:t>«Эта профессия требует наличия и постоянного применения аналитических способностей. Она не дает расслабиться и умственно деградировать, а заставляет постоянно изучать новые технологии и области знаний</a:t>
            </a:r>
            <a:r>
              <a:rPr lang="ru-RU" sz="2000" dirty="0" smtClean="0"/>
              <a:t>».</a:t>
            </a:r>
          </a:p>
          <a:p>
            <a:pPr fontAlgn="t"/>
            <a:endParaRPr lang="ru-RU" sz="2000" dirty="0" smtClean="0"/>
          </a:p>
          <a:p>
            <a:pPr fontAlgn="t"/>
            <a:r>
              <a:rPr lang="ru-RU" sz="2000" dirty="0"/>
              <a:t>Не последнее место занимает и возможность приобщиться к миру высоких технологий и больших зарплат. Некоторые инженеры по качеству пришли к своей профессии, потому что хотели в IT, а порог входа на QA ниже, чем на программиста. Некоторые считает работу QA более интересной и разнообразной, чем работу разработчика.</a:t>
            </a:r>
          </a:p>
        </p:txBody>
      </p:sp>
      <p:sp>
        <p:nvSpPr>
          <p:cNvPr id="4" name="AutoShape 2" descr="https://s.dou.ua/img/announces/qqq.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5122" name="Picture 2" descr="http://s1.iconbird.com/ico/2013/6/355/w128h1281372334739plu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936" y="2117725"/>
            <a:ext cx="212725" cy="2127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1.iconbird.com/ico/2013/6/355/w128h1281372334739plu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094" y="2895600"/>
            <a:ext cx="212725" cy="2127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1.iconbird.com/ico/2013/6/355/w128h1281372334739plu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48" y="3692822"/>
            <a:ext cx="212725" cy="2127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1.iconbird.com/ico/2013/6/355/w128h1281372334739plu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135" y="5105400"/>
            <a:ext cx="212725" cy="2127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itpotok.ru/wp-content/uploads/2014/04/HiRes.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50000"/>
          <a:stretch/>
        </p:blipFill>
        <p:spPr bwMode="auto">
          <a:xfrm>
            <a:off x="9710980" y="148902"/>
            <a:ext cx="1752600" cy="1557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45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2205</TotalTime>
  <Words>236</Words>
  <Application>Microsoft Office PowerPoint</Application>
  <PresentationFormat>Произвольный</PresentationFormat>
  <Paragraphs>93</Paragraphs>
  <Slides>20</Slides>
  <Notes>16</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Trello.com</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IT World!</dc:title>
  <dc:creator>Hog Uncle</dc:creator>
  <cp:lastModifiedBy>Гость</cp:lastModifiedBy>
  <cp:revision>50</cp:revision>
  <dcterms:created xsi:type="dcterms:W3CDTF">2016-05-04T15:03:52Z</dcterms:created>
  <dcterms:modified xsi:type="dcterms:W3CDTF">2016-10-06T16:31:06Z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2015-01-21T00:00:00Z</vt:filetime>
  </property>
  <property fmtid="{D5CDD505-2E9C-101B-9397-08002B2CF9AE}" pid="3" name="LastSaved">
    <vt:filetime>2016-05-04T00:00:00Z</vt:filetime>
  </property>
</Properties>
</file>