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6"/>
  </p:notesMasterIdLst>
  <p:sldIdLst>
    <p:sldId id="256" r:id="rId2"/>
    <p:sldId id="257" r:id="rId3"/>
    <p:sldId id="262" r:id="rId4"/>
    <p:sldId id="263" r:id="rId5"/>
    <p:sldId id="264" r:id="rId6"/>
    <p:sldId id="282" r:id="rId7"/>
    <p:sldId id="265" r:id="rId8"/>
    <p:sldId id="267" r:id="rId9"/>
    <p:sldId id="281" r:id="rId10"/>
    <p:sldId id="268" r:id="rId11"/>
    <p:sldId id="269" r:id="rId12"/>
    <p:sldId id="261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60" r:id="rId25"/>
  </p:sldIdLst>
  <p:sldSz cx="12192000" cy="6858000"/>
  <p:notesSz cx="12192000" cy="6858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432" y="4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8DD3C-50E0-42F8-A815-19DAE0D4E391}" type="datetimeFigureOut">
              <a:rPr lang="uk-UA" smtClean="0"/>
              <a:t>18.08.2016</a:t>
            </a:fld>
            <a:endParaRPr lang="uk-UA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A0BAD-32CA-4993-A579-3E1100F6A9BF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93778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8/18/2016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 dirty="0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uk-UA" smtClean="0"/>
              <a:t>‹#›</a:t>
            </a:fld>
            <a:endParaRPr lang="uk-UA" dirty="0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jpeg"/><Relationship Id="rId5" Type="http://schemas.openxmlformats.org/officeDocument/2006/relationships/hyperlink" Target="http://tools.ietf.org/html/rfc2616" TargetMode="External"/><Relationship Id="rId4" Type="http://schemas.openxmlformats.org/officeDocument/2006/relationships/hyperlink" Target="http://en.wikipedia.org/wiki/OSI_mode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hyperlink" Target="http://tools.ietf.org/html/rfc2616" TargetMode="External"/><Relationship Id="rId4" Type="http://schemas.openxmlformats.org/officeDocument/2006/relationships/hyperlink" Target="http://en.wikipedia.org/wiki/OSI_mode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://fe.goit.ua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tools.ietf.org/html/rfc6455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CSS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ru.wikipedia.org/wiki/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ru.wikipedia.org/wiki/GNU/Linux" TargetMode="External"/><Relationship Id="rId5" Type="http://schemas.openxmlformats.org/officeDocument/2006/relationships/hyperlink" Target="https://ru.wikipedia.org/wiki/Mac_OS_X" TargetMode="External"/><Relationship Id="rId10" Type="http://schemas.openxmlformats.org/officeDocument/2006/relationships/image" Target="../media/image16.png"/><Relationship Id="rId4" Type="http://schemas.openxmlformats.org/officeDocument/2006/relationships/hyperlink" Target="https://ru.wikipedia.org/wiki/Microsoft_Windows" TargetMode="External"/><Relationship Id="rId9" Type="http://schemas.openxmlformats.org/officeDocument/2006/relationships/hyperlink" Target="https://ru.wikipedia.org/wiki/Document_Object_Mode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HTTP" TargetMode="External"/><Relationship Id="rId13" Type="http://schemas.openxmlformats.org/officeDocument/2006/relationships/hyperlink" Target="https://ru.wikipedia.org/wiki/GNU/Linux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ru.wikipedia.org/wiki/%D0%A1%D0%B5%D1%82%D0%B5%D0%B2%D0%BE%D0%B9_%D0%BF%D1%80%D0%BE%D1%82%D0%BE%D0%BA%D0%BE%D0%BB" TargetMode="External"/><Relationship Id="rId12" Type="http://schemas.openxmlformats.org/officeDocument/2006/relationships/hyperlink" Target="https://ru.wikipedia.org/wiki/Microsoft_Windows" TargetMode="External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6" Type="http://schemas.openxmlformats.org/officeDocument/2006/relationships/hyperlink" Target="http://www.mibbit.com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ru.wikipedia.org/wiki/%D0%92%D0%B5%D0%B1-%D1%81%D1%82%D1%80%D0%B0%D0%BD%D0%B8%D1%86%D0%B0" TargetMode="External"/><Relationship Id="rId11" Type="http://schemas.openxmlformats.org/officeDocument/2006/relationships/hyperlink" Target="https://ru.wikipedia.org/wiki/%D0%92%D0%B8%D0%BA%D0%B8%D0%BF%D0%B5%D0%B4%D0%B8%D1%8F" TargetMode="External"/><Relationship Id="rId5" Type="http://schemas.openxmlformats.org/officeDocument/2006/relationships/hyperlink" Target="https://ru.wikipedia.org/wiki/%D0%92%D0%B5%D0%B1-%D0%B8%D0%BD%D1%82%D0%B5%D1%80%D1%84%D0%B5%D0%B9%D1%81" TargetMode="External"/><Relationship Id="rId15" Type="http://schemas.openxmlformats.org/officeDocument/2006/relationships/hyperlink" Target="https://ru.wikipedia.org/wiki/WebSocket" TargetMode="External"/><Relationship Id="rId10" Type="http://schemas.openxmlformats.org/officeDocument/2006/relationships/hyperlink" Target="https://ru.wikipedia.org/wiki/%D0%A1%D0%B8%D1%81%D1%82%D0%B5%D0%BC%D0%B0_%D1%83%D0%BF%D1%80%D0%B0%D0%B2%D0%BB%D0%B5%D0%BD%D0%B8%D1%8F_%D1%81%D0%BE%D0%B4%D0%B5%D1%80%D0%B6%D0%B8%D0%BC%D1%8B%D0%BC" TargetMode="External"/><Relationship Id="rId4" Type="http://schemas.openxmlformats.org/officeDocument/2006/relationships/hyperlink" Target="https://ru.wikipedia.org/wiki/%D0%9A%D0%BB%D0%B8%D0%B5%D0%BD%D1%82-%D1%81%D0%B5%D1%80%D0%B2%D0%B5%D1%80" TargetMode="External"/><Relationship Id="rId9" Type="http://schemas.openxmlformats.org/officeDocument/2006/relationships/hyperlink" Target="https://ru.wikipedia.org/wiki/%D0%91%D0%B0%D0%B7%D0%B0_%D0%B4%D0%B0%D0%BD%D0%BD%D1%8B%D1%85" TargetMode="External"/><Relationship Id="rId14" Type="http://schemas.openxmlformats.org/officeDocument/2006/relationships/hyperlink" Target="https://ru.wikipedia.org/wiki/Ajax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://javascript.ru/ajax/intro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sernam.ru/book_icn.php?id=6" TargetMode="External"/><Relationship Id="rId5" Type="http://schemas.openxmlformats.org/officeDocument/2006/relationships/hyperlink" Target="https://ru.wikipedia.org/wiki/%D0%A1%D0%B5%D1%82%D0%B5%D0%B2%D0%B0%D1%8F_%D0%BC%D0%BE%D0%B4%D0%B5%D0%BB%D1%8C_OSI" TargetMode="External"/><Relationship Id="rId4" Type="http://schemas.openxmlformats.org/officeDocument/2006/relationships/image" Target="../media/image11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836" y="700207"/>
            <a:ext cx="10972800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uk-UA" spc="15" dirty="0" smtClean="0"/>
              <a:t>Браузер</a:t>
            </a:r>
            <a:r>
              <a:rPr lang="ru-RU" spc="15" dirty="0" smtClean="0"/>
              <a:t>ы как среда разработки. Сетевые технологии. </a:t>
            </a:r>
            <a:r>
              <a:rPr lang="en-US" spc="15" dirty="0" smtClean="0"/>
              <a:t>WEB.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3441303"/>
            <a:ext cx="53340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fontAlgn="base"/>
            <a:r>
              <a:rPr lang="en-US" sz="1600" dirty="0" smtClean="0"/>
              <a:t>1</a:t>
            </a:r>
            <a:r>
              <a:rPr lang="ru-RU" sz="1600" dirty="0" smtClean="0"/>
              <a:t>. </a:t>
            </a:r>
            <a:r>
              <a:rPr lang="ru-RU" sz="1600" dirty="0" smtClean="0"/>
              <a:t>Сетевые </a:t>
            </a:r>
            <a:r>
              <a:rPr lang="ru-RU" sz="1600" dirty="0"/>
              <a:t>технологии. Понятие клиент-сервер архитектуры</a:t>
            </a:r>
          </a:p>
          <a:p>
            <a:pPr fontAlgn="base"/>
            <a:r>
              <a:rPr lang="en-US" sz="1600" dirty="0"/>
              <a:t>2</a:t>
            </a:r>
            <a:r>
              <a:rPr lang="ru-RU" sz="1600" dirty="0" smtClean="0"/>
              <a:t>. </a:t>
            </a:r>
            <a:r>
              <a:rPr lang="ru-RU" sz="1600" dirty="0" smtClean="0"/>
              <a:t>Введение </a:t>
            </a:r>
            <a:r>
              <a:rPr lang="ru-RU" sz="1600" dirty="0"/>
              <a:t>WEB, протоколы интернета, HTTP, клиент, WEB-приложения, HTTP-сервер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fontAlgn="base"/>
            <a:r>
              <a:rPr lang="en-US" sz="1600" dirty="0" smtClean="0"/>
              <a:t>3. </a:t>
            </a:r>
            <a:r>
              <a:rPr lang="ru-RU" sz="1600" dirty="0" smtClean="0"/>
              <a:t>Установка, настройка </a:t>
            </a:r>
            <a:r>
              <a:rPr lang="en-US" sz="1600" dirty="0" err="1" smtClean="0"/>
              <a:t>Denwer</a:t>
            </a:r>
            <a:r>
              <a:rPr lang="en-US" sz="1600" dirty="0"/>
              <a:t>.</a:t>
            </a:r>
            <a:endParaRPr lang="ru-RU" sz="1600" dirty="0"/>
          </a:p>
        </p:txBody>
      </p:sp>
      <p:sp>
        <p:nvSpPr>
          <p:cNvPr id="5" name="object 5"/>
          <p:cNvSpPr/>
          <p:nvPr/>
        </p:nvSpPr>
        <p:spPr>
          <a:xfrm>
            <a:off x="333375" y="0"/>
            <a:ext cx="1190625" cy="1190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755376" y="6204426"/>
            <a:ext cx="94996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20" dirty="0" smtClean="0">
                <a:solidFill>
                  <a:srgbClr val="EC7C30"/>
                </a:solidFill>
                <a:latin typeface="Calibri"/>
                <a:cs typeface="Calibri"/>
              </a:rPr>
              <a:t>№</a:t>
            </a:r>
            <a:r>
              <a:rPr lang="en-US" sz="3600" spc="-30" dirty="0" smtClean="0">
                <a:solidFill>
                  <a:srgbClr val="EC7C30"/>
                </a:solidFill>
                <a:latin typeface="Calibri"/>
                <a:cs typeface="Calibri"/>
              </a:rPr>
              <a:t>12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050" name="Picture 2" descr="http://www.coolwebmasters.com/uploads/posts/2011-09/1315217930_brief-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19" y="3810000"/>
            <a:ext cx="5334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3375" y="0"/>
            <a:ext cx="1190625" cy="1190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533400" y="624244"/>
            <a:ext cx="10972800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z="5400" dirty="0"/>
              <a:t>На самом </a:t>
            </a:r>
            <a:r>
              <a:rPr lang="ru-RU" sz="5400" dirty="0" smtClean="0"/>
              <a:t>деле</a:t>
            </a:r>
            <a:r>
              <a:rPr lang="en-US" sz="5400" dirty="0" smtClean="0">
                <a:sym typeface="Wingdings" panose="05000000000000000000" pitchFamily="2" charset="2"/>
              </a:rPr>
              <a:t></a:t>
            </a:r>
            <a:endParaRPr sz="5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62000" y="1502688"/>
            <a:ext cx="10668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/>
              <a:t>Популярно </a:t>
            </a:r>
            <a:r>
              <a:rPr lang="ru-RU" i="1" dirty="0"/>
              <a:t>о протоколах</a:t>
            </a:r>
            <a:br>
              <a:rPr lang="ru-RU" i="1" dirty="0"/>
            </a:br>
            <a:r>
              <a:rPr lang="ru-RU" i="1" dirty="0"/>
              <a:t>DNS. Чтобы узнать, где колодец в деревне </a:t>
            </a:r>
            <a:r>
              <a:rPr lang="ru-RU" i="1" dirty="0" err="1"/>
              <a:t>Гадюкино</a:t>
            </a:r>
            <a:r>
              <a:rPr lang="ru-RU" i="1" dirty="0"/>
              <a:t>, ты сначала идешь к президенту, потом к губернатору и т. д.</a:t>
            </a:r>
            <a:br>
              <a:rPr lang="ru-RU" i="1" dirty="0"/>
            </a:br>
            <a:r>
              <a:rPr lang="ru-RU" i="1" dirty="0"/>
              <a:t>Динамический IP. Каждое утро все меняются паспортами.</a:t>
            </a:r>
            <a:br>
              <a:rPr lang="ru-RU" i="1" dirty="0"/>
            </a:br>
            <a:r>
              <a:rPr lang="ru-RU" i="1" dirty="0"/>
              <a:t>Сжатие: У тебя отрезают левую руку на входе, а на выходе - пришивают клонированную правую (и зеркально повернутую, разумеется). То же с ногами и </a:t>
            </a:r>
            <a:r>
              <a:rPr lang="ru-RU" i="1" dirty="0" smtClean="0"/>
              <a:t>вообще </a:t>
            </a:r>
            <a:r>
              <a:rPr lang="ru-RU" i="1" dirty="0"/>
              <a:t>со всем, что имеет регулярную </a:t>
            </a:r>
            <a:r>
              <a:rPr lang="ru-RU" i="1" dirty="0" smtClean="0"/>
              <a:t>структуру</a:t>
            </a:r>
            <a:r>
              <a:rPr lang="ru-RU" i="1" dirty="0"/>
              <a:t>.</a:t>
            </a:r>
            <a:br>
              <a:rPr lang="ru-RU" i="1" dirty="0"/>
            </a:br>
            <a:r>
              <a:rPr lang="ru-RU" i="1" dirty="0"/>
              <a:t>Коррекция ошибок. К спине пришивают твою же фотографию. Если на выходе ты не похож - корректируют лицо.</a:t>
            </a:r>
            <a:br>
              <a:rPr lang="ru-RU" i="1" dirty="0"/>
            </a:br>
            <a:r>
              <a:rPr lang="ru-RU" i="1" dirty="0"/>
              <a:t>Время жизни пакета. Все </a:t>
            </a:r>
            <a:r>
              <a:rPr lang="ru-RU" i="1" dirty="0" smtClean="0"/>
              <a:t>перемещения </a:t>
            </a:r>
            <a:r>
              <a:rPr lang="ru-RU" i="1" dirty="0"/>
              <a:t>по коридору - пока горит спичка. Не успел - умри героем.</a:t>
            </a:r>
            <a:br>
              <a:rPr lang="ru-RU" i="1" dirty="0"/>
            </a:br>
            <a:r>
              <a:rPr lang="ru-RU" i="1" dirty="0"/>
              <a:t>Текст-ориентированный протокол. Вместо тебя отправляют твой словесный портрет.</a:t>
            </a:r>
            <a:br>
              <a:rPr lang="ru-RU" i="1" dirty="0"/>
            </a:br>
            <a:r>
              <a:rPr lang="ru-RU" i="1" dirty="0"/>
              <a:t>MIME-код. Справка, что ты не верблюд.</a:t>
            </a:r>
            <a:br>
              <a:rPr lang="ru-RU" i="1" dirty="0"/>
            </a:br>
            <a:r>
              <a:rPr lang="ru-RU" i="1" dirty="0"/>
              <a:t>Уровни протоколов: Чистое поле. Нужно перейти от одного края к другому. Строится огромная арка, внутри арки мостовая, посреди мостовой кладут ж/д </a:t>
            </a:r>
            <a:r>
              <a:rPr lang="ru-RU" i="1" dirty="0" smtClean="0"/>
              <a:t>полотно</a:t>
            </a:r>
            <a:r>
              <a:rPr lang="ru-RU" i="1" dirty="0"/>
              <a:t>, к рельсам приваривают сваи и на них ставят огромную гранитную глыбу с туннелем внутри, в туннеле прокладывают трубу диаметром полметра, </a:t>
            </a:r>
            <a:r>
              <a:rPr lang="ru-RU" i="1" dirty="0" smtClean="0"/>
              <a:t>по </a:t>
            </a:r>
            <a:r>
              <a:rPr lang="ru-RU" i="1" dirty="0"/>
              <a:t>которой ты и ползешь пока горит спичка к президенту (сжатый и с коррекцией ошибок).</a:t>
            </a:r>
            <a:br>
              <a:rPr lang="ru-RU" i="1" dirty="0"/>
            </a:br>
            <a:r>
              <a:rPr lang="ru-RU" i="1" dirty="0" err="1"/>
              <a:t>Пинги</a:t>
            </a:r>
            <a:r>
              <a:rPr lang="ru-RU" i="1" dirty="0"/>
              <a:t>. Иди посмотри, Иван Петрович не ушел еще?.</a:t>
            </a:r>
            <a:br>
              <a:rPr lang="ru-RU" i="1" dirty="0"/>
            </a:br>
            <a:r>
              <a:rPr lang="ru-RU" i="1" dirty="0" err="1"/>
              <a:t>Маскарадинг</a:t>
            </a:r>
            <a:r>
              <a:rPr lang="ru-RU" i="1" dirty="0"/>
              <a:t>. Один паспорт на всю семью.</a:t>
            </a:r>
            <a:br>
              <a:rPr lang="ru-RU" i="1" dirty="0"/>
            </a:br>
            <a:r>
              <a:rPr lang="ru-RU" i="1" dirty="0"/>
              <a:t>IPv6. Китайский паспорт.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329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3375" y="0"/>
            <a:ext cx="1190625" cy="1190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533400" y="-152400"/>
            <a:ext cx="10972800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pc="15" dirty="0" smtClean="0"/>
              <a:t>Клиент-серверная архитектура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4244876"/>
            <a:ext cx="1181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HTTP</a:t>
            </a:r>
            <a:r>
              <a:rPr lang="ru-RU" dirty="0"/>
              <a:t> — широко распространённый протокол передачи данных, изначально предназначенный для передачи гипертекстовых документов (то есть документов, которые могут содержать ссылки, позволяющие организовать переход к другим документам).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Аббревиатура HTTP расшифровывается как </a:t>
            </a:r>
            <a:r>
              <a:rPr lang="ru-RU" i="1" dirty="0" err="1"/>
              <a:t>HyperText</a:t>
            </a:r>
            <a:r>
              <a:rPr lang="ru-RU" i="1" dirty="0"/>
              <a:t> </a:t>
            </a:r>
            <a:r>
              <a:rPr lang="ru-RU" i="1" dirty="0" err="1"/>
              <a:t>Transfer</a:t>
            </a:r>
            <a:r>
              <a:rPr lang="ru-RU" i="1" dirty="0"/>
              <a:t> </a:t>
            </a:r>
            <a:r>
              <a:rPr lang="ru-RU" i="1" dirty="0" err="1"/>
              <a:t>Protocol</a:t>
            </a:r>
            <a:r>
              <a:rPr lang="ru-RU" dirty="0"/>
              <a:t>, «протокол передачи гипертекста». В соответствии со спецификацией </a:t>
            </a:r>
            <a:r>
              <a:rPr lang="ru-RU" dirty="0">
                <a:hlinkClick r:id="rId4"/>
              </a:rPr>
              <a:t>OSI</a:t>
            </a:r>
            <a:r>
              <a:rPr lang="ru-RU" dirty="0"/>
              <a:t>, HTTP является протоколом прикладного (верхнего, 7-го) уровня. Актуальная на данный момент версия протокола, HTTP 1.1, описана в спецификации </a:t>
            </a:r>
            <a:r>
              <a:rPr lang="ru-RU" dirty="0">
                <a:hlinkClick r:id="rId5"/>
              </a:rPr>
              <a:t>RFC 2616</a:t>
            </a:r>
            <a:r>
              <a:rPr lang="ru-RU" dirty="0"/>
              <a:t>.</a:t>
            </a:r>
            <a:endParaRPr lang="uk-UA" dirty="0"/>
          </a:p>
        </p:txBody>
      </p:sp>
      <p:pic>
        <p:nvPicPr>
          <p:cNvPr id="10242" name="Picture 2" descr="http://www.intuit.ru/EDI/16_11_15_5/1447626144-22567/tutorial/661/objects/1/files/02_0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335" y="1752599"/>
            <a:ext cx="3962400" cy="280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23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3375" y="0"/>
            <a:ext cx="1190625" cy="1190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533400" y="-152400"/>
            <a:ext cx="10972800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pc="15" dirty="0" smtClean="0"/>
              <a:t>Клиент-серверная архитектура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4244876"/>
            <a:ext cx="1181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HTTP</a:t>
            </a:r>
            <a:r>
              <a:rPr lang="ru-RU" dirty="0"/>
              <a:t> — широко распространённый протокол передачи данных, изначально предназначенный для передачи гипертекстовых документов (то есть документов, которые могут содержать ссылки, позволяющие организовать переход к другим документам).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Аббревиатура HTTP расшифровывается как </a:t>
            </a:r>
            <a:r>
              <a:rPr lang="ru-RU" i="1" dirty="0" err="1"/>
              <a:t>HyperText</a:t>
            </a:r>
            <a:r>
              <a:rPr lang="ru-RU" i="1" dirty="0"/>
              <a:t> </a:t>
            </a:r>
            <a:r>
              <a:rPr lang="ru-RU" i="1" dirty="0" err="1"/>
              <a:t>Transfer</a:t>
            </a:r>
            <a:r>
              <a:rPr lang="ru-RU" i="1" dirty="0"/>
              <a:t> </a:t>
            </a:r>
            <a:r>
              <a:rPr lang="ru-RU" i="1" dirty="0" err="1"/>
              <a:t>Protocol</a:t>
            </a:r>
            <a:r>
              <a:rPr lang="ru-RU" dirty="0"/>
              <a:t>, «протокол передачи гипертекста». В соответствии со спецификацией </a:t>
            </a:r>
            <a:r>
              <a:rPr lang="ru-RU" dirty="0">
                <a:hlinkClick r:id="rId4"/>
              </a:rPr>
              <a:t>OSI</a:t>
            </a:r>
            <a:r>
              <a:rPr lang="ru-RU" dirty="0"/>
              <a:t>, HTTP является протоколом прикладного (верхнего, 7-го) уровня. Актуальная на данный момент версия протокола, HTTP 1.1, описана в спецификации </a:t>
            </a:r>
            <a:r>
              <a:rPr lang="ru-RU" dirty="0">
                <a:hlinkClick r:id="rId5"/>
              </a:rPr>
              <a:t>RFC 2616</a:t>
            </a:r>
            <a:r>
              <a:rPr lang="ru-RU" dirty="0"/>
              <a:t>.</a:t>
            </a:r>
            <a:endParaRPr lang="uk-UA" dirty="0"/>
          </a:p>
        </p:txBody>
      </p:sp>
      <p:pic>
        <p:nvPicPr>
          <p:cNvPr id="3074" name="Picture 2" descr="http://ichip.ru/blobimgs/uploads/2015/05/pict-7.png?6caed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828800"/>
            <a:ext cx="4419600" cy="246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37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3375" y="0"/>
            <a:ext cx="1190625" cy="1190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533400" y="609600"/>
            <a:ext cx="1097280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pc="15" dirty="0" smtClean="0"/>
              <a:t>Я - браузер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5629870"/>
            <a:ext cx="1181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Самый простой способ разобраться с протоколом HTTP — это попробовать обратиться к какому-нибудь веб-ресурсу вручную. Представьте, что вы браузер, и у вас есть пользователь, который очень хочет </a:t>
            </a:r>
            <a:r>
              <a:rPr lang="ru-RU" dirty="0" smtClean="0"/>
              <a:t>посмотреть страничку </a:t>
            </a:r>
            <a:r>
              <a:rPr lang="ru-RU" dirty="0" err="1" smtClean="0"/>
              <a:t>ГоИт</a:t>
            </a:r>
            <a:r>
              <a:rPr lang="ru-RU" dirty="0" smtClean="0"/>
              <a:t> </a:t>
            </a:r>
            <a:r>
              <a:rPr lang="ru-RU" dirty="0" err="1" smtClean="0"/>
              <a:t>ФронтЕнд</a:t>
            </a:r>
            <a:r>
              <a:rPr lang="ru-RU" dirty="0" smtClean="0"/>
              <a:t> (</a:t>
            </a:r>
            <a:r>
              <a:rPr lang="en-US" dirty="0"/>
              <a:t>http://fe.goit.ua</a:t>
            </a:r>
            <a:r>
              <a:rPr lang="en-US" dirty="0" smtClean="0"/>
              <a:t>/</a:t>
            </a:r>
            <a:r>
              <a:rPr lang="ru-RU" dirty="0" smtClean="0"/>
              <a:t>)</a:t>
            </a:r>
            <a:endParaRPr lang="uk-UA" dirty="0"/>
          </a:p>
        </p:txBody>
      </p:sp>
      <p:pic>
        <p:nvPicPr>
          <p:cNvPr id="3074" name="Picture 2" descr="http://ichip.ru/blobimgs/uploads/2015/05/pict-7.png?6caed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939" y="1828800"/>
            <a:ext cx="4419600" cy="246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35" r="63822" b="520"/>
          <a:stretch/>
        </p:blipFill>
        <p:spPr bwMode="auto">
          <a:xfrm>
            <a:off x="366505" y="1683026"/>
            <a:ext cx="2451651" cy="2782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6" t="21241" r="7425" b="35643"/>
          <a:stretch/>
        </p:blipFill>
        <p:spPr bwMode="auto">
          <a:xfrm>
            <a:off x="8010939" y="1676400"/>
            <a:ext cx="3922644" cy="3154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220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3375" y="0"/>
            <a:ext cx="1190625" cy="1190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533400" y="609600"/>
            <a:ext cx="1097280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pc="15" dirty="0" smtClean="0"/>
              <a:t>Я - браузер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5629870"/>
            <a:ext cx="1181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Самый простой способ разобраться с протоколом HTTP — это попробовать обратиться к какому-нибудь веб-ресурсу вручную. Представьте, что вы браузер, и у вас есть пользователь, который очень хочет </a:t>
            </a:r>
            <a:r>
              <a:rPr lang="ru-RU" dirty="0" smtClean="0"/>
              <a:t>посмотреть страничку </a:t>
            </a:r>
            <a:r>
              <a:rPr lang="ru-RU" dirty="0" err="1" smtClean="0"/>
              <a:t>ГоИт</a:t>
            </a:r>
            <a:r>
              <a:rPr lang="ru-RU" dirty="0" smtClean="0"/>
              <a:t> </a:t>
            </a:r>
            <a:r>
              <a:rPr lang="ru-RU" dirty="0" err="1" smtClean="0"/>
              <a:t>ФронтЕнд</a:t>
            </a:r>
            <a:r>
              <a:rPr lang="ru-RU" dirty="0" smtClean="0"/>
              <a:t> (</a:t>
            </a:r>
            <a:r>
              <a:rPr lang="en-US" dirty="0">
                <a:hlinkClick r:id="rId4"/>
              </a:rPr>
              <a:t>http://fe.goit.ua</a:t>
            </a:r>
            <a:r>
              <a:rPr lang="en-US" dirty="0" smtClean="0">
                <a:hlinkClick r:id="rId4"/>
              </a:rPr>
              <a:t>/</a:t>
            </a:r>
            <a:r>
              <a:rPr lang="ru-RU" dirty="0" smtClean="0"/>
              <a:t>)</a:t>
            </a:r>
            <a:r>
              <a:rPr lang="en-US" dirty="0" smtClean="0"/>
              <a:t>. </a:t>
            </a:r>
            <a:r>
              <a:rPr lang="ru-RU" dirty="0" smtClean="0"/>
              <a:t>Делаем запрос </a:t>
            </a:r>
            <a:r>
              <a:rPr lang="en-US" dirty="0" smtClean="0"/>
              <a:t>telnet </a:t>
            </a:r>
            <a:r>
              <a:rPr lang="en-US" dirty="0">
                <a:hlinkClick r:id="rId4"/>
              </a:rPr>
              <a:t>http://fe.goit.ua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r>
              <a:rPr lang="ru-RU" dirty="0" smtClean="0"/>
              <a:t>порт</a:t>
            </a:r>
            <a:r>
              <a:rPr lang="en-US" dirty="0" smtClean="0"/>
              <a:t> 80</a:t>
            </a:r>
            <a:endParaRPr lang="uk-UA" dirty="0"/>
          </a:p>
        </p:txBody>
      </p:sp>
      <p:pic>
        <p:nvPicPr>
          <p:cNvPr id="3074" name="Picture 2" descr="http://ichip.ru/blobimgs/uploads/2015/05/pict-7.png?6caed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939" y="1828800"/>
            <a:ext cx="4419600" cy="246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35" r="63822" b="520"/>
          <a:stretch/>
        </p:blipFill>
        <p:spPr bwMode="auto">
          <a:xfrm>
            <a:off x="366505" y="1683026"/>
            <a:ext cx="2451651" cy="2782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6" t="21241" r="7425" b="35643"/>
          <a:stretch/>
        </p:blipFill>
        <p:spPr bwMode="auto">
          <a:xfrm>
            <a:off x="8010939" y="1676400"/>
            <a:ext cx="3922644" cy="3154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341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3375" y="0"/>
            <a:ext cx="1190625" cy="1190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533400" y="530088"/>
            <a:ext cx="1097280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pc="15" dirty="0" smtClean="0"/>
              <a:t>Я - браузер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4648200"/>
            <a:ext cx="1181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/>
              <a:t>Для того, чтобы сформировать HTTP-запрос, необходимо составить стартовую строку, а также задать по крайней мере один заголовок — это заголовок </a:t>
            </a:r>
            <a:r>
              <a:rPr lang="ru-RU" sz="1400" dirty="0" err="1"/>
              <a:t>Host</a:t>
            </a:r>
            <a:r>
              <a:rPr lang="ru-RU" sz="1400" dirty="0"/>
              <a:t>, который является обязательным, и должен присутствовать в каждом запросе. Дело в том, что преобразование доменного имени в IP-адрес осуществляется на стороне клиента, и, соответственно, когда вы открываете TCP-соединение, то удалённый сервер не обладает никакой информацией о том, какой именно адрес использовался для соединения: это мог быть, например, адрес alizar.habrahabr.ru, habrahabr.ru или m.habrahabr.ru — и во всех этих случаях ответ может отличаться. Однако фактически сетевое соединение во всех случаях открывается с узлом 212.24.43.44, и даже если первоначально при открытии соединения был задан не этот IP-адрес, а какое-либо доменное имя, то сервер об этом никак не информируется — и именно поэтому этот адрес необходимо передать в заголовке </a:t>
            </a:r>
            <a:r>
              <a:rPr lang="ru-RU" sz="1400" dirty="0" err="1"/>
              <a:t>Host</a:t>
            </a:r>
            <a:r>
              <a:rPr lang="ru-RU" sz="1400" dirty="0" smtClean="0"/>
              <a:t>.</a:t>
            </a:r>
          </a:p>
          <a:p>
            <a:r>
              <a:rPr lang="en-US" sz="1400" dirty="0"/>
              <a:t>GET / HTTP/1.1</a:t>
            </a:r>
            <a:br>
              <a:rPr lang="en-US" sz="1400" dirty="0"/>
            </a:br>
            <a:r>
              <a:rPr lang="en-US" sz="1400" dirty="0"/>
              <a:t>Host: alizar.habrahabr.ru</a:t>
            </a:r>
            <a:endParaRPr lang="uk-UA" sz="14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413" y="1457740"/>
            <a:ext cx="6353175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990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3375" y="0"/>
            <a:ext cx="1190625" cy="1190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533400" y="530088"/>
            <a:ext cx="1097280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pc="15" dirty="0" smtClean="0"/>
              <a:t>Я - браузер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4648200"/>
            <a:ext cx="1181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uk-UA" sz="1400" dirty="0" err="1"/>
              <a:t>Как</a:t>
            </a:r>
            <a:r>
              <a:rPr lang="uk-UA" sz="1400" dirty="0"/>
              <a:t> </a:t>
            </a:r>
            <a:r>
              <a:rPr lang="uk-UA" sz="1400" dirty="0" err="1"/>
              <a:t>прочитать</a:t>
            </a:r>
            <a:r>
              <a:rPr lang="uk-UA" sz="1400" dirty="0"/>
              <a:t> </a:t>
            </a:r>
            <a:r>
              <a:rPr lang="uk-UA" sz="1400" dirty="0" err="1"/>
              <a:t>ответ</a:t>
            </a:r>
            <a:r>
              <a:rPr lang="uk-UA" sz="1400" dirty="0"/>
              <a:t>?</a:t>
            </a:r>
          </a:p>
          <a:p>
            <a:r>
              <a:rPr lang="en-US" sz="1400" dirty="0"/>
              <a:t>HTTP/1.1 200 OK Server: </a:t>
            </a:r>
            <a:r>
              <a:rPr lang="en-US" sz="1400" dirty="0" err="1"/>
              <a:t>nginx</a:t>
            </a:r>
            <a:r>
              <a:rPr lang="en-US" sz="1400" dirty="0"/>
              <a:t>/1.2.1 Date: Sat, 08 Mar 2014 22:53:46 GMT Content-Type: application/octet-stream Content-Length: 7 Last-Modified: Sat, 08 Mar 2014 22:53:30 GMT Connection: keep-alive Accept-Ranges: bytes Wisdom</a:t>
            </a:r>
            <a:endParaRPr lang="uk-UA" sz="14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413" y="1457740"/>
            <a:ext cx="6353175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33375" y="538686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/>
              <a:t>telnet example.com 80&lt;Enter&gt; </a:t>
            </a:r>
            <a:r>
              <a:rPr lang="sv-SE" dirty="0"/>
              <a:t/>
            </a:r>
            <a:br>
              <a:rPr lang="sv-SE" dirty="0"/>
            </a:br>
            <a:r>
              <a:rPr lang="sv-SE" dirty="0"/>
              <a:t>GET /index.html HTTP/1.1&lt;Enter&gt; </a:t>
            </a:r>
            <a:r>
              <a:rPr lang="sv-SE" dirty="0"/>
              <a:t/>
            </a:r>
            <a:br>
              <a:rPr lang="sv-SE" dirty="0"/>
            </a:br>
            <a:r>
              <a:rPr lang="sv-SE" dirty="0"/>
              <a:t>Host: example.com&lt;Enter&gt; </a:t>
            </a:r>
            <a:r>
              <a:rPr lang="sv-SE" dirty="0"/>
              <a:t/>
            </a:r>
            <a:br>
              <a:rPr lang="sv-SE" dirty="0"/>
            </a:br>
            <a:r>
              <a:rPr lang="sv-SE" dirty="0"/>
              <a:t>&lt;Enter&gt; 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5295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3375" y="0"/>
            <a:ext cx="1190625" cy="1190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533400" y="430411"/>
            <a:ext cx="10972800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uk-UA" dirty="0">
                <a:effectLst/>
              </a:rPr>
              <a:t>А </a:t>
            </a:r>
            <a:r>
              <a:rPr lang="uk-UA" dirty="0" err="1">
                <a:effectLst/>
              </a:rPr>
              <a:t>есть</a:t>
            </a:r>
            <a:r>
              <a:rPr lang="uk-UA" dirty="0">
                <a:effectLst/>
              </a:rPr>
              <a:t> </a:t>
            </a:r>
            <a:r>
              <a:rPr lang="uk-UA" dirty="0" err="1">
                <a:effectLst/>
              </a:rPr>
              <a:t>дополнительные</a:t>
            </a:r>
            <a:r>
              <a:rPr lang="uk-UA" dirty="0">
                <a:effectLst/>
              </a:rPr>
              <a:t> </a:t>
            </a:r>
            <a:r>
              <a:rPr lang="uk-UA" dirty="0" err="1">
                <a:effectLst/>
              </a:rPr>
              <a:t>возможности</a:t>
            </a:r>
            <a:r>
              <a:rPr lang="uk-UA" dirty="0">
                <a:effectLst/>
              </a:rPr>
              <a:t>?</a:t>
            </a:r>
            <a:r>
              <a:rPr lang="uk-UA" dirty="0"/>
              <a:t/>
            </a:r>
            <a:br>
              <a:rPr lang="uk-UA" dirty="0"/>
            </a:b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3189744"/>
            <a:ext cx="11811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ru-RU" dirty="0" smtClean="0"/>
              <a:t>Протокол </a:t>
            </a:r>
            <a:r>
              <a:rPr lang="ru-RU" dirty="0"/>
              <a:t>HTTP предполагает достаточно большое количество возможностей для расширения. В частности, спецификация HTTP 1.1 предполагает возможность использования заголовка </a:t>
            </a:r>
            <a:r>
              <a:rPr lang="ru-RU" dirty="0" err="1"/>
              <a:t>Upgrade</a:t>
            </a:r>
            <a:r>
              <a:rPr lang="ru-RU" dirty="0"/>
              <a:t> для переключения на обмен данными по другому протоколу. Запрос с таким заголовком отправляется клиентом. Если серверу требуется произвести переход на обмен данными по другому протоколу, то он может вернуть клиенту ответ со статусом «426 </a:t>
            </a:r>
            <a:r>
              <a:rPr lang="ru-RU" dirty="0" err="1"/>
              <a:t>Upgrade</a:t>
            </a:r>
            <a:r>
              <a:rPr lang="ru-RU" dirty="0"/>
              <a:t> </a:t>
            </a:r>
            <a:r>
              <a:rPr lang="ru-RU" dirty="0" err="1"/>
              <a:t>Required</a:t>
            </a:r>
            <a:r>
              <a:rPr lang="ru-RU" dirty="0"/>
              <a:t>», и в этом случае клиент может отправить новый запрос, уже с заголовком </a:t>
            </a:r>
            <a:r>
              <a:rPr lang="ru-RU" dirty="0" err="1"/>
              <a:t>Upgrade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Такая возможность используется, в частности, для организации обмена данными по протоколу </a:t>
            </a:r>
            <a:r>
              <a:rPr lang="ru-RU" dirty="0" err="1"/>
              <a:t>WebSocket</a:t>
            </a:r>
            <a:r>
              <a:rPr lang="ru-RU" dirty="0"/>
              <a:t> (протокол, описанный в спецификации </a:t>
            </a:r>
            <a:r>
              <a:rPr lang="ru-RU" dirty="0">
                <a:hlinkClick r:id="rId4"/>
              </a:rPr>
              <a:t>RFC 6455</a:t>
            </a:r>
            <a:r>
              <a:rPr lang="ru-RU" dirty="0"/>
              <a:t>, позволяющий обеим сторонам передавать данные в нужный момент, без отправки дополнительных HTTP-запросов): стандартное «рукопожатие» (</a:t>
            </a:r>
            <a:r>
              <a:rPr lang="ru-RU" dirty="0" err="1"/>
              <a:t>handshake</a:t>
            </a:r>
            <a:r>
              <a:rPr lang="ru-RU" dirty="0"/>
              <a:t>) сводится к отправке HTTP-запроса с заголовком </a:t>
            </a:r>
            <a:r>
              <a:rPr lang="ru-RU" dirty="0" err="1"/>
              <a:t>Upgrade</a:t>
            </a:r>
            <a:r>
              <a:rPr lang="ru-RU" dirty="0"/>
              <a:t>, имеющим значение «</a:t>
            </a:r>
            <a:r>
              <a:rPr lang="ru-RU" dirty="0" err="1"/>
              <a:t>websocket</a:t>
            </a:r>
            <a:r>
              <a:rPr lang="ru-RU" dirty="0"/>
              <a:t>», на который сервер возвращает ответ с состоянием «101 </a:t>
            </a:r>
            <a:r>
              <a:rPr lang="ru-RU" dirty="0" err="1"/>
              <a:t>Switching</a:t>
            </a:r>
            <a:r>
              <a:rPr lang="ru-RU" dirty="0"/>
              <a:t> </a:t>
            </a:r>
            <a:r>
              <a:rPr lang="ru-RU" dirty="0" err="1"/>
              <a:t>Protocols</a:t>
            </a:r>
            <a:r>
              <a:rPr lang="ru-RU" dirty="0"/>
              <a:t>», и далее любая сторона может начать передавать данные уже по протоколу </a:t>
            </a:r>
            <a:r>
              <a:rPr lang="ru-RU" dirty="0" err="1"/>
              <a:t>WebSocket</a:t>
            </a:r>
            <a:r>
              <a:rPr lang="ru-RU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40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3375" y="0"/>
            <a:ext cx="1190625" cy="1190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533400" y="914400"/>
            <a:ext cx="10972800" cy="1487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fontAlgn="base"/>
            <a:r>
              <a:rPr lang="uk-UA" dirty="0" err="1">
                <a:effectLst/>
              </a:rPr>
              <a:t>Что-то</a:t>
            </a:r>
            <a:r>
              <a:rPr lang="uk-UA" dirty="0">
                <a:effectLst/>
              </a:rPr>
              <a:t> </a:t>
            </a:r>
            <a:r>
              <a:rPr lang="uk-UA" dirty="0" err="1">
                <a:effectLst/>
              </a:rPr>
              <a:t>ещё</a:t>
            </a:r>
            <a:r>
              <a:rPr lang="uk-UA" dirty="0">
                <a:effectLst/>
              </a:rPr>
              <a:t>, </a:t>
            </a:r>
            <a:r>
              <a:rPr lang="uk-UA" dirty="0" err="1">
                <a:effectLst/>
              </a:rPr>
              <a:t>кстати</a:t>
            </a:r>
            <a:r>
              <a:rPr lang="uk-UA" dirty="0">
                <a:effectLst/>
              </a:rPr>
              <a:t>, </a:t>
            </a:r>
            <a:r>
              <a:rPr lang="uk-UA" dirty="0" err="1">
                <a:effectLst/>
              </a:rPr>
              <a:t>используют</a:t>
            </a:r>
            <a:r>
              <a:rPr lang="uk-UA" dirty="0">
                <a:effectLst/>
              </a:rPr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2362200"/>
            <a:ext cx="11811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ru-RU" sz="1600" dirty="0"/>
              <a:t>На данный момент существуют и другие протоколы, предназначенные для передачи веб-содержимого. В частности, протокол </a:t>
            </a:r>
            <a:r>
              <a:rPr lang="ru-RU" sz="1600" b="1" dirty="0"/>
              <a:t>SPDY</a:t>
            </a:r>
            <a:r>
              <a:rPr lang="ru-RU" sz="1600" dirty="0"/>
              <a:t> (произносится как английское слово </a:t>
            </a:r>
            <a:r>
              <a:rPr lang="ru-RU" sz="1600" i="1" dirty="0" err="1"/>
              <a:t>speedy</a:t>
            </a:r>
            <a:r>
              <a:rPr lang="ru-RU" sz="1600" dirty="0"/>
              <a:t>, не является аббревиатурой) является модификацией протокола HTTP, цель которой — уменьшить задержки при загрузке веб-страниц, а также обеспечить </a:t>
            </a:r>
            <a:r>
              <a:rPr lang="ru-RU" sz="1600" dirty="0" smtClean="0"/>
              <a:t>дополнительную безопасность</a:t>
            </a:r>
            <a:r>
              <a:rPr lang="ru-RU" sz="1600" dirty="0"/>
              <a:t>. </a:t>
            </a:r>
            <a:br>
              <a:rPr lang="ru-RU" sz="1600" dirty="0"/>
            </a:b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>Увеличение скорости обеспечивается посредством сжатия, </a:t>
            </a:r>
            <a:r>
              <a:rPr lang="ru-RU" sz="1600" dirty="0" err="1"/>
              <a:t>приоритезации</a:t>
            </a:r>
            <a:r>
              <a:rPr lang="ru-RU" sz="1600" dirty="0"/>
              <a:t> и мультиплексирования дополнительных ресурсов, необходимых для веб-страницы, чтобы все данные можно было передать в рамках одного соединения.</a:t>
            </a:r>
            <a:br>
              <a:rPr lang="ru-RU" sz="1600" dirty="0"/>
            </a:b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>Опубликованный в ноябре 2012 года черновик спецификации протокола HTTP 2.0 (следующая версия протокола HTTP после версии 1.1, окончательная спецификация для которой была опубликована в 1999) базируется на спецификации </a:t>
            </a:r>
            <a:r>
              <a:rPr lang="ru-RU" sz="1600" dirty="0" err="1" smtClean="0"/>
              <a:t>протокола.SPDY</a:t>
            </a:r>
            <a:r>
              <a:rPr lang="ru-RU" sz="1600" dirty="0"/>
              <a:t>.</a:t>
            </a:r>
            <a:br>
              <a:rPr lang="ru-RU" sz="1600" dirty="0"/>
            </a:b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>Многие архитектурные решения, используемые в протоколе SPDY, а также в других предложенных реализациях, которые рабочая группа </a:t>
            </a:r>
            <a:r>
              <a:rPr lang="ru-RU" sz="1600" dirty="0" err="1"/>
              <a:t>httpbis</a:t>
            </a:r>
            <a:r>
              <a:rPr lang="ru-RU" sz="1600" dirty="0"/>
              <a:t> рассматривала в ходе подготовки черновика спецификации HTTP 2.0, уже ранее были получены в ходе разработки протокола HTTP-NG, однако работы над протоколом HTTP-NG были прекращены в 1998.</a:t>
            </a:r>
            <a:br>
              <a:rPr lang="ru-RU" sz="1600" dirty="0"/>
            </a:b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>На данный момент поддержка протокола SPDY есть в браузерах </a:t>
            </a:r>
            <a:r>
              <a:rPr lang="ru-RU" sz="1600" dirty="0" err="1"/>
              <a:t>Firefox</a:t>
            </a:r>
            <a:r>
              <a:rPr lang="ru-RU" sz="1600" dirty="0"/>
              <a:t>, </a:t>
            </a:r>
            <a:r>
              <a:rPr lang="ru-RU" sz="1600" dirty="0" err="1"/>
              <a:t>Chromium</a:t>
            </a:r>
            <a:r>
              <a:rPr lang="ru-RU" sz="1600" dirty="0"/>
              <a:t>/</a:t>
            </a:r>
            <a:r>
              <a:rPr lang="ru-RU" sz="1600" dirty="0" err="1"/>
              <a:t>Chrome</a:t>
            </a:r>
            <a:r>
              <a:rPr lang="ru-RU" sz="1600" dirty="0"/>
              <a:t>, </a:t>
            </a:r>
            <a:r>
              <a:rPr lang="ru-RU" sz="1600" dirty="0" err="1"/>
              <a:t>Opera</a:t>
            </a:r>
            <a:r>
              <a:rPr lang="ru-RU" sz="1600" dirty="0"/>
              <a:t>, </a:t>
            </a:r>
            <a:r>
              <a:rPr lang="ru-RU" sz="1600" dirty="0" err="1"/>
              <a:t>Internet</a:t>
            </a:r>
            <a:r>
              <a:rPr lang="ru-RU" sz="1600" dirty="0"/>
              <a:t> </a:t>
            </a:r>
            <a:r>
              <a:rPr lang="ru-RU" sz="1600" dirty="0" err="1"/>
              <a:t>Exporer</a:t>
            </a:r>
            <a:r>
              <a:rPr lang="ru-RU" sz="1600" dirty="0"/>
              <a:t> и </a:t>
            </a:r>
            <a:r>
              <a:rPr lang="ru-RU" dirty="0" err="1" smtClean="0"/>
              <a:t>Amazon</a:t>
            </a:r>
            <a:r>
              <a:rPr lang="ru-RU" sz="1600" dirty="0" err="1"/>
              <a:t>.</a:t>
            </a:r>
            <a:r>
              <a:rPr lang="ru-RU" dirty="0" err="1" smtClean="0"/>
              <a:t>Silk</a:t>
            </a:r>
            <a:r>
              <a:rPr lang="ru-RU" sz="1600" dirty="0"/>
              <a:t>.</a:t>
            </a:r>
            <a:br>
              <a:rPr lang="ru-RU" sz="1600" dirty="0"/>
            </a:br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51383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3375" y="0"/>
            <a:ext cx="1190625" cy="1190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10972800" cy="743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fontAlgn="base"/>
            <a:r>
              <a:rPr lang="uk-UA" dirty="0" err="1" smtClean="0">
                <a:effectLst/>
              </a:rPr>
              <a:t>Веб</a:t>
            </a:r>
            <a:r>
              <a:rPr lang="uk-UA" dirty="0" smtClean="0">
                <a:effectLst/>
              </a:rPr>
              <a:t> </a:t>
            </a:r>
            <a:r>
              <a:rPr lang="uk-UA" dirty="0" err="1" smtClean="0">
                <a:effectLst/>
              </a:rPr>
              <a:t>приложение</a:t>
            </a:r>
            <a:endParaRPr lang="uk-UA" dirty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4643497"/>
            <a:ext cx="11811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ru-RU" sz="1600" dirty="0"/>
              <a:t>Существенное преимущество построения веб-приложений для поддержки стандартных функций браузера заключается в том, что функции должны выполняться независимо от операционной системы данного клиента. Вместо того, чтобы писать различные версии для </a:t>
            </a:r>
            <a:r>
              <a:rPr lang="ru-RU" sz="1600" dirty="0" err="1">
                <a:hlinkClick r:id="rId4" tooltip="Microsoft Windows"/>
              </a:rPr>
              <a:t>Microsoft</a:t>
            </a:r>
            <a:r>
              <a:rPr lang="ru-RU" sz="1600" dirty="0">
                <a:hlinkClick r:id="rId4" tooltip="Microsoft Windows"/>
              </a:rPr>
              <a:t> </a:t>
            </a:r>
            <a:r>
              <a:rPr lang="ru-RU" sz="1600" dirty="0" err="1">
                <a:hlinkClick r:id="rId4" tooltip="Microsoft Windows"/>
              </a:rPr>
              <a:t>Windows</a:t>
            </a:r>
            <a:r>
              <a:rPr lang="ru-RU" sz="1600" dirty="0"/>
              <a:t>, </a:t>
            </a:r>
            <a:r>
              <a:rPr lang="ru-RU" sz="1600" dirty="0" err="1">
                <a:hlinkClick r:id="rId5" tooltip="Mac OS X"/>
              </a:rPr>
              <a:t>Mac</a:t>
            </a:r>
            <a:r>
              <a:rPr lang="ru-RU" sz="1600" dirty="0">
                <a:hlinkClick r:id="rId5" tooltip="Mac OS X"/>
              </a:rPr>
              <a:t> OS X</a:t>
            </a:r>
            <a:r>
              <a:rPr lang="ru-RU" sz="1600" dirty="0"/>
              <a:t>, </a:t>
            </a:r>
            <a:r>
              <a:rPr lang="ru-RU" sz="1600" dirty="0">
                <a:hlinkClick r:id="rId6" tooltip="GNU/Linux"/>
              </a:rPr>
              <a:t>GNU/</a:t>
            </a:r>
            <a:r>
              <a:rPr lang="ru-RU" sz="1600" dirty="0" err="1">
                <a:hlinkClick r:id="rId6" tooltip="GNU/Linux"/>
              </a:rPr>
              <a:t>Linux</a:t>
            </a:r>
            <a:r>
              <a:rPr lang="ru-RU" sz="1600" dirty="0"/>
              <a:t> и других операционных систем, приложение создаётся один раз для произвольно выбранной платформы и на ней разворачивается. Однако различная реализация </a:t>
            </a:r>
            <a:r>
              <a:rPr lang="ru-RU" sz="1600" dirty="0">
                <a:hlinkClick r:id="rId7" tooltip="HTML"/>
              </a:rPr>
              <a:t>HTML</a:t>
            </a:r>
            <a:r>
              <a:rPr lang="ru-RU" sz="1600" dirty="0"/>
              <a:t>, </a:t>
            </a:r>
            <a:r>
              <a:rPr lang="ru-RU" sz="1600" dirty="0">
                <a:hlinkClick r:id="rId8" tooltip="CSS"/>
              </a:rPr>
              <a:t>CSS</a:t>
            </a:r>
            <a:r>
              <a:rPr lang="ru-RU" sz="1600" dirty="0"/>
              <a:t>,</a:t>
            </a:r>
            <a:r>
              <a:rPr lang="ru-RU" sz="1600" dirty="0">
                <a:hlinkClick r:id="rId9" tooltip="Document Object Model"/>
              </a:rPr>
              <a:t>DOM</a:t>
            </a:r>
            <a:r>
              <a:rPr lang="ru-RU" sz="1600" dirty="0"/>
              <a:t> и других спецификаций в браузерах может вызвать проблемы при разработке веб-приложений и последующей поддержке. Кроме того, возможность пользователя настраивать многие параметры браузера (например, размер шрифта, цвета, отключение поддержки сценариев) может препятствовать корректной работе приложения.</a:t>
            </a:r>
            <a:endParaRPr lang="uk-UA" sz="16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1190624"/>
            <a:ext cx="4876800" cy="340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144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3375" y="0"/>
            <a:ext cx="1190625" cy="1190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609600" y="381000"/>
            <a:ext cx="1097280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15" dirty="0" smtClean="0"/>
              <a:t>MVC</a:t>
            </a:r>
            <a:endParaRPr dirty="0"/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4419600" y="1905000"/>
            <a:ext cx="3429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uk-UA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934200" y="3657600"/>
            <a:ext cx="3429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uk-UA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828800" y="3657600"/>
            <a:ext cx="3429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uk-UA" dirty="0"/>
          </a:p>
        </p:txBody>
      </p:sp>
      <p:sp>
        <p:nvSpPr>
          <p:cNvPr id="4" name="Овал 3"/>
          <p:cNvSpPr/>
          <p:nvPr/>
        </p:nvSpPr>
        <p:spPr>
          <a:xfrm>
            <a:off x="5410200" y="5257800"/>
            <a:ext cx="14478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uk-UA" dirty="0"/>
          </a:p>
        </p:txBody>
      </p:sp>
      <p:cxnSp>
        <p:nvCxnSpPr>
          <p:cNvPr id="12" name="Прямая со стрелкой 11"/>
          <p:cNvCxnSpPr>
            <a:stCxn id="4" idx="6"/>
            <a:endCxn id="10" idx="2"/>
          </p:cNvCxnSpPr>
          <p:nvPr/>
        </p:nvCxnSpPr>
        <p:spPr>
          <a:xfrm flipV="1">
            <a:off x="6858000" y="4572000"/>
            <a:ext cx="1790700" cy="1333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20222068">
            <a:off x="6836438" y="450991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Uses</a:t>
            </a:r>
            <a:endParaRPr lang="uk-UA" dirty="0"/>
          </a:p>
        </p:txBody>
      </p:sp>
      <p:cxnSp>
        <p:nvCxnSpPr>
          <p:cNvPr id="16" name="Прямая со стрелкой 15"/>
          <p:cNvCxnSpPr>
            <a:stCxn id="10" idx="0"/>
            <a:endCxn id="2" idx="2"/>
          </p:cNvCxnSpPr>
          <p:nvPr/>
        </p:nvCxnSpPr>
        <p:spPr>
          <a:xfrm flipH="1" flipV="1">
            <a:off x="6134100" y="2819400"/>
            <a:ext cx="2514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152686">
            <a:off x="7051887" y="3373282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Manipulates</a:t>
            </a:r>
            <a:endParaRPr lang="uk-UA" dirty="0"/>
          </a:p>
        </p:txBody>
      </p:sp>
      <p:cxnSp>
        <p:nvCxnSpPr>
          <p:cNvPr id="19" name="Прямая со стрелкой 18"/>
          <p:cNvCxnSpPr>
            <a:stCxn id="2" idx="2"/>
            <a:endCxn id="11" idx="0"/>
          </p:cNvCxnSpPr>
          <p:nvPr/>
        </p:nvCxnSpPr>
        <p:spPr>
          <a:xfrm flipH="1">
            <a:off x="3543300" y="2819400"/>
            <a:ext cx="2590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20598749">
            <a:off x="3867150" y="2745328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Updates</a:t>
            </a:r>
            <a:endParaRPr lang="uk-UA" dirty="0"/>
          </a:p>
        </p:txBody>
      </p:sp>
      <p:cxnSp>
        <p:nvCxnSpPr>
          <p:cNvPr id="22" name="Прямая со стрелкой 21"/>
          <p:cNvCxnSpPr>
            <a:stCxn id="11" idx="2"/>
            <a:endCxn id="4" idx="2"/>
          </p:cNvCxnSpPr>
          <p:nvPr/>
        </p:nvCxnSpPr>
        <p:spPr>
          <a:xfrm>
            <a:off x="3543300" y="4572000"/>
            <a:ext cx="1866900" cy="1333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2128578">
            <a:off x="4136544" y="5424503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Sees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3375" y="0"/>
            <a:ext cx="1190625" cy="1190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533400" y="359430"/>
            <a:ext cx="10972800" cy="689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uk-UA" sz="4500" dirty="0" err="1">
                <a:effectLst/>
              </a:rPr>
              <a:t>Архитектура</a:t>
            </a:r>
            <a:r>
              <a:rPr lang="uk-UA" sz="4500" dirty="0">
                <a:effectLst/>
              </a:rPr>
              <a:t> </a:t>
            </a:r>
            <a:r>
              <a:rPr lang="uk-UA" sz="4500" dirty="0" err="1">
                <a:effectLst/>
              </a:rPr>
              <a:t>веб-приложений</a:t>
            </a:r>
            <a:endParaRPr lang="uk-UA" sz="4500" dirty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2902327"/>
            <a:ext cx="11811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Веб-приложение состоит из клиентской и серверной частей, тем самым реализуя </a:t>
            </a:r>
            <a:r>
              <a:rPr lang="ru-RU" sz="1600" dirty="0">
                <a:hlinkClick r:id="rId4" tooltip="Клиент-сервер"/>
              </a:rPr>
              <a:t>технологию «клиент-сервер»</a:t>
            </a:r>
            <a:r>
              <a:rPr lang="ru-RU" sz="1600" dirty="0"/>
              <a:t>.</a:t>
            </a:r>
          </a:p>
          <a:p>
            <a:r>
              <a:rPr lang="ru-RU" sz="1600" dirty="0"/>
              <a:t>Клиентская часть реализует </a:t>
            </a:r>
            <a:r>
              <a:rPr lang="ru-RU" sz="1600" dirty="0">
                <a:hlinkClick r:id="rId5" tooltip="Веб-интерфейс"/>
              </a:rPr>
              <a:t>пользовательский интерфейс</a:t>
            </a:r>
            <a:r>
              <a:rPr lang="ru-RU" sz="1600" dirty="0"/>
              <a:t>, формирует запросы к серверу и обрабатывает ответы от него.</a:t>
            </a:r>
          </a:p>
          <a:p>
            <a:r>
              <a:rPr lang="ru-RU" sz="1600" dirty="0"/>
              <a:t>Серверная часть получает запрос от клиента, выполняет вычисления, после этого формирует </a:t>
            </a:r>
            <a:r>
              <a:rPr lang="ru-RU" sz="1600" dirty="0">
                <a:hlinkClick r:id="rId6" tooltip="Веб-страница"/>
              </a:rPr>
              <a:t>веб-страницу</a:t>
            </a:r>
            <a:r>
              <a:rPr lang="ru-RU" sz="1600" dirty="0"/>
              <a:t> и отправляет её клиенту по сети с </a:t>
            </a:r>
            <a:r>
              <a:rPr lang="ru-RU" sz="1600" dirty="0" smtClean="0"/>
              <a:t>использованием </a:t>
            </a:r>
            <a:r>
              <a:rPr lang="ru-RU" sz="1600" dirty="0" smtClean="0">
                <a:hlinkClick r:id="rId7" tooltip="Сетевой протокол"/>
              </a:rPr>
              <a:t>протокола</a:t>
            </a:r>
            <a:r>
              <a:rPr lang="ru-RU" sz="1600" dirty="0"/>
              <a:t> </a:t>
            </a:r>
            <a:r>
              <a:rPr lang="ru-RU" sz="1600" u="sng" dirty="0">
                <a:hlinkClick r:id="rId8" tooltip="HTTP"/>
              </a:rPr>
              <a:t>HTTP</a:t>
            </a:r>
            <a:r>
              <a:rPr lang="ru-RU" sz="1600" dirty="0"/>
              <a:t>.</a:t>
            </a:r>
          </a:p>
          <a:p>
            <a:r>
              <a:rPr lang="ru-RU" sz="1600" dirty="0"/>
              <a:t>Само веб-приложение может выступать в качестве клиента других служб, например, </a:t>
            </a:r>
            <a:r>
              <a:rPr lang="ru-RU" sz="1600" dirty="0">
                <a:hlinkClick r:id="rId9" tooltip="База данных"/>
              </a:rPr>
              <a:t>базы данных</a:t>
            </a:r>
            <a:r>
              <a:rPr lang="ru-RU" sz="1600" dirty="0"/>
              <a:t> или другого веб-приложения, расположенного на другом сервере. Ярким примером веб-приложения является </a:t>
            </a:r>
            <a:r>
              <a:rPr lang="ru-RU" sz="1600" dirty="0">
                <a:hlinkClick r:id="rId10" tooltip="Система управления содержимым"/>
              </a:rPr>
              <a:t>система управления содержимым</a:t>
            </a:r>
            <a:r>
              <a:rPr lang="ru-RU" sz="1600" dirty="0"/>
              <a:t> статей </a:t>
            </a:r>
            <a:r>
              <a:rPr lang="ru-RU" sz="1600" dirty="0">
                <a:hlinkClick r:id="rId11" tooltip="Википедия"/>
              </a:rPr>
              <a:t>Википедии</a:t>
            </a:r>
            <a:r>
              <a:rPr lang="ru-RU" sz="1600" dirty="0"/>
              <a:t>: множество её участников могут принимать участие в создании сетевой энциклопедии, используя для этого браузеры своих операционных систем (будь то </a:t>
            </a:r>
            <a:r>
              <a:rPr lang="ru-RU" sz="1600" dirty="0" err="1">
                <a:hlinkClick r:id="rId12" tooltip="Microsoft Windows"/>
              </a:rPr>
              <a:t>Microsoft</a:t>
            </a:r>
            <a:r>
              <a:rPr lang="ru-RU" sz="1600" dirty="0">
                <a:hlinkClick r:id="rId12" tooltip="Microsoft Windows"/>
              </a:rPr>
              <a:t> </a:t>
            </a:r>
            <a:r>
              <a:rPr lang="ru-RU" sz="1600" dirty="0" err="1">
                <a:hlinkClick r:id="rId12" tooltip="Microsoft Windows"/>
              </a:rPr>
              <a:t>Windows</a:t>
            </a:r>
            <a:r>
              <a:rPr lang="ru-RU" sz="1600" dirty="0"/>
              <a:t>, </a:t>
            </a:r>
            <a:r>
              <a:rPr lang="ru-RU" sz="1600" dirty="0">
                <a:hlinkClick r:id="rId13" tooltip="GNU/Linux"/>
              </a:rPr>
              <a:t>GNU/</a:t>
            </a:r>
            <a:r>
              <a:rPr lang="ru-RU" sz="1600" dirty="0" err="1">
                <a:hlinkClick r:id="rId13" tooltip="GNU/Linux"/>
              </a:rPr>
              <a:t>Linux</a:t>
            </a:r>
            <a:r>
              <a:rPr lang="ru-RU" sz="1600" dirty="0"/>
              <a:t> или любая другая операционная система) и не загружая дополнительных исполняемых модулей для работы с базой данных статей.</a:t>
            </a:r>
          </a:p>
          <a:p>
            <a:r>
              <a:rPr lang="ru-RU" sz="1600" dirty="0"/>
              <a:t>В настоящее время набирает популярность новый подход к разработке веб-приложений, называемый </a:t>
            </a:r>
            <a:r>
              <a:rPr lang="ru-RU" sz="1600" dirty="0" err="1">
                <a:hlinkClick r:id="rId14" tooltip="Ajax"/>
              </a:rPr>
              <a:t>Ajax</a:t>
            </a:r>
            <a:r>
              <a:rPr lang="ru-RU" sz="1600" dirty="0"/>
              <a:t>. При использовании </a:t>
            </a:r>
            <a:r>
              <a:rPr lang="ru-RU" sz="1600" dirty="0" err="1">
                <a:hlinkClick r:id="rId14" tooltip="Ajax"/>
              </a:rPr>
              <a:t>Ajax</a:t>
            </a:r>
            <a:r>
              <a:rPr lang="ru-RU" sz="1600" dirty="0"/>
              <a:t> страницы веб-приложения не перезагружаются целиком, а лишь догружают необходимые данные с сервера, что делает их более интерактивными и производительными.</a:t>
            </a:r>
          </a:p>
          <a:p>
            <a:r>
              <a:rPr lang="ru-RU" sz="1600" dirty="0"/>
              <a:t>Также в последнее время набирает большую популярность технология </a:t>
            </a:r>
            <a:r>
              <a:rPr lang="ru-RU" sz="1600" dirty="0" err="1">
                <a:hlinkClick r:id="rId15" tooltip="WebSocket"/>
              </a:rPr>
              <a:t>WebSocket</a:t>
            </a:r>
            <a:r>
              <a:rPr lang="ru-RU" sz="1600" dirty="0"/>
              <a:t>, которая не требует постоянных запросов от клиента к серверу, а создает двунаправленное соединение, при котором сервер может отправлять данные клиенту, без запроса от последнего. Таким образом появляется возможность динамически управлять контентом в режиме реального времени</a:t>
            </a:r>
            <a:r>
              <a:rPr lang="ru-RU" sz="1600" dirty="0" smtClean="0"/>
              <a:t>. Пример</a:t>
            </a:r>
            <a:r>
              <a:rPr lang="en-US" sz="1600" dirty="0"/>
              <a:t> </a:t>
            </a:r>
            <a:r>
              <a:rPr lang="en-US" sz="1600" dirty="0">
                <a:hlinkClick r:id="rId16"/>
              </a:rPr>
              <a:t>www.mibbit.com</a:t>
            </a:r>
            <a:endParaRPr lang="ru-RU" sz="16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75" y="1190625"/>
            <a:ext cx="13906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945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3375" y="0"/>
            <a:ext cx="1190625" cy="1190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533400" y="359430"/>
            <a:ext cx="10972800" cy="689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4500" dirty="0" smtClean="0">
                <a:effectLst/>
              </a:rPr>
              <a:t>AJAX</a:t>
            </a:r>
            <a:endParaRPr lang="uk-UA" sz="4500" dirty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5212140"/>
            <a:ext cx="1181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AJAX (аббревиатура от «</a:t>
            </a:r>
            <a:r>
              <a:rPr lang="ru-RU" sz="1600" b="1" dirty="0" err="1"/>
              <a:t>A</a:t>
            </a:r>
            <a:r>
              <a:rPr lang="ru-RU" sz="1600" dirty="0" err="1"/>
              <a:t>synchronous</a:t>
            </a:r>
            <a:r>
              <a:rPr lang="ru-RU" sz="1600" dirty="0"/>
              <a:t> </a:t>
            </a:r>
            <a:r>
              <a:rPr lang="ru-RU" sz="1600" b="1" dirty="0" err="1"/>
              <a:t>J</a:t>
            </a:r>
            <a:r>
              <a:rPr lang="ru-RU" sz="1600" dirty="0" err="1"/>
              <a:t>avascript</a:t>
            </a:r>
            <a:r>
              <a:rPr lang="ru-RU" sz="1600" dirty="0"/>
              <a:t> </a:t>
            </a:r>
            <a:r>
              <a:rPr lang="ru-RU" sz="1600" b="1" dirty="0" err="1"/>
              <a:t>A</a:t>
            </a:r>
            <a:r>
              <a:rPr lang="ru-RU" sz="1600" dirty="0" err="1"/>
              <a:t>nd</a:t>
            </a:r>
            <a:r>
              <a:rPr lang="ru-RU" sz="1600" dirty="0"/>
              <a:t> </a:t>
            </a:r>
            <a:r>
              <a:rPr lang="ru-RU" sz="1600" b="1" dirty="0" err="1"/>
              <a:t>X</a:t>
            </a:r>
            <a:r>
              <a:rPr lang="ru-RU" sz="1600" dirty="0" err="1"/>
              <a:t>ml</a:t>
            </a:r>
            <a:r>
              <a:rPr lang="ru-RU" sz="1600" dirty="0"/>
              <a:t>») – технология обращения к серверу без перезагрузки страницы.</a:t>
            </a:r>
          </a:p>
          <a:p>
            <a:r>
              <a:rPr lang="ru-RU" sz="1600" dirty="0"/>
              <a:t>За счет этого уменьшается время отклика и веб-приложение по интерактивности больше напоминает десктоп.</a:t>
            </a:r>
          </a:p>
          <a:p>
            <a:r>
              <a:rPr lang="ru-RU" sz="1600" dirty="0"/>
              <a:t>Несмотря на то, что в названии технологии присутствует буква X (от слова XML), использовать XML вовсе не обязательно. Под AJAX подразумевают любое общение с сервером без перезагрузки страницы, организованное при помощи </a:t>
            </a:r>
            <a:r>
              <a:rPr lang="ru-RU" sz="1600" dirty="0" err="1"/>
              <a:t>JavaScript</a:t>
            </a:r>
            <a:r>
              <a:rPr lang="ru-RU" sz="1600" dirty="0"/>
              <a:t>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280452" y="1199321"/>
            <a:ext cx="3132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javascript.ru/ajax/intro</a:t>
            </a:r>
            <a:endParaRPr lang="ru-RU" dirty="0" smtClean="0"/>
          </a:p>
          <a:p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545677"/>
            <a:ext cx="3581400" cy="1770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31176"/>
            <a:ext cx="11049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14" y="3382772"/>
            <a:ext cx="498157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00200"/>
            <a:ext cx="57816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389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3375" y="0"/>
            <a:ext cx="1190625" cy="1190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533400" y="359430"/>
            <a:ext cx="10972800" cy="689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4500" dirty="0" err="1" smtClean="0">
                <a:effectLst/>
              </a:rPr>
              <a:t>Denwer</a:t>
            </a:r>
            <a:endParaRPr lang="uk-UA" sz="4500" dirty="0">
              <a:effectLst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72"/>
          <a:stretch/>
        </p:blipFill>
        <p:spPr bwMode="auto">
          <a:xfrm>
            <a:off x="1066799" y="1190624"/>
            <a:ext cx="10745255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964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3375" y="0"/>
            <a:ext cx="1190625" cy="1190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533400" y="359430"/>
            <a:ext cx="10972800" cy="689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4500" dirty="0" err="1" smtClean="0">
                <a:effectLst/>
              </a:rPr>
              <a:t>Denwer</a:t>
            </a:r>
            <a:endParaRPr lang="uk-UA" sz="4500" dirty="0">
              <a:effectLst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5" r="4972" b="6250"/>
          <a:stretch/>
        </p:blipFill>
        <p:spPr bwMode="auto">
          <a:xfrm>
            <a:off x="1905000" y="1371600"/>
            <a:ext cx="8458200" cy="4501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323720" y="6172200"/>
            <a:ext cx="3544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http://www.denwer.ru/base.html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0496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-76200"/>
            <a:ext cx="10972800" cy="1600200"/>
          </a:xfrm>
        </p:spPr>
        <p:txBody>
          <a:bodyPr/>
          <a:lstStyle/>
          <a:p>
            <a:r>
              <a:rPr lang="ru-RU" dirty="0" smtClean="0"/>
              <a:t>Домашнее задание</a:t>
            </a:r>
            <a:endParaRPr lang="uk-UA" dirty="0"/>
          </a:p>
        </p:txBody>
      </p:sp>
      <p:pic>
        <p:nvPicPr>
          <p:cNvPr id="3074" name="Picture 2" descr="http://vrrc.ru/assets/images/komanda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155279"/>
            <a:ext cx="3603625" cy="270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685800" y="182880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>
              <a:buFontTx/>
              <a:buChar char="-"/>
            </a:pPr>
            <a:r>
              <a:rPr lang="ru-RU" sz="3000" dirty="0"/>
              <a:t>П</a:t>
            </a:r>
            <a:r>
              <a:rPr lang="ru-RU" sz="3000" dirty="0" smtClean="0"/>
              <a:t>оставить</a:t>
            </a:r>
            <a:r>
              <a:rPr lang="en-US" sz="3000" dirty="0" smtClean="0"/>
              <a:t> </a:t>
            </a:r>
            <a:r>
              <a:rPr lang="en-US" sz="3000" dirty="0" err="1" smtClean="0"/>
              <a:t>Denwer</a:t>
            </a:r>
            <a:endParaRPr lang="ru-RU" sz="3000" dirty="0" smtClean="0"/>
          </a:p>
          <a:p>
            <a:pPr marL="457200" indent="-457200">
              <a:buFontTx/>
              <a:buChar char="-"/>
            </a:pPr>
            <a:r>
              <a:rPr lang="ru-RU" sz="3000" dirty="0" smtClean="0"/>
              <a:t>Найти новые примеры </a:t>
            </a:r>
            <a:r>
              <a:rPr lang="en-US" sz="3000" dirty="0" smtClean="0"/>
              <a:t>Ajax </a:t>
            </a:r>
            <a:r>
              <a:rPr lang="ru-RU" sz="3000" dirty="0" smtClean="0"/>
              <a:t> </a:t>
            </a:r>
            <a:endParaRPr lang="uk-UA" sz="3000" dirty="0"/>
          </a:p>
        </p:txBody>
      </p:sp>
    </p:spTree>
    <p:extLst>
      <p:ext uri="{BB962C8B-B14F-4D97-AF65-F5344CB8AC3E}">
        <p14:creationId xmlns:p14="http://schemas.microsoft.com/office/powerpoint/2010/main" val="291692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3375" y="0"/>
            <a:ext cx="1190625" cy="1190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533400" y="770929"/>
            <a:ext cx="1097280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pc="15" dirty="0" smtClean="0"/>
              <a:t>Маршрутизация, адресация</a:t>
            </a:r>
            <a:endParaRPr dirty="0"/>
          </a:p>
        </p:txBody>
      </p:sp>
      <p:pic>
        <p:nvPicPr>
          <p:cNvPr id="2050" name="Picture 2" descr="http://efsol.ru/i/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496" y="34290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кругленный прямоугольник 1"/>
          <p:cNvSpPr/>
          <p:nvPr/>
        </p:nvSpPr>
        <p:spPr>
          <a:xfrm>
            <a:off x="3962400" y="1828800"/>
            <a:ext cx="4191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Физика</a:t>
            </a:r>
            <a:endParaRPr lang="uk-UA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219200" y="4953000"/>
            <a:ext cx="2133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Сервер</a:t>
            </a:r>
            <a:endParaRPr lang="uk-UA" dirty="0"/>
          </a:p>
        </p:txBody>
      </p:sp>
      <p:pic>
        <p:nvPicPr>
          <p:cNvPr id="2052" name="Picture 4" descr="http://shop.nag.ru/uploads/catalog_item_image_main/CISCO2811_bi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657600"/>
            <a:ext cx="2075622" cy="85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Скругленный прямоугольник 8"/>
          <p:cNvSpPr/>
          <p:nvPr/>
        </p:nvSpPr>
        <p:spPr>
          <a:xfrm>
            <a:off x="4038600" y="4321071"/>
            <a:ext cx="2133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Маршрутизатор</a:t>
            </a:r>
            <a:endParaRPr lang="uk-UA" dirty="0"/>
          </a:p>
        </p:txBody>
      </p:sp>
      <p:pic>
        <p:nvPicPr>
          <p:cNvPr id="2054" name="Picture 6" descr="http://www.avers.fm/static/uploaded/images/catalog/large/d-link_des-1016d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090" y="2645000"/>
            <a:ext cx="1265750" cy="101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www.avers.fm/static/uploaded/images/catalog/large/d-link_des-1016d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704" y="4446700"/>
            <a:ext cx="1265750" cy="101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Скругленный прямоугольник 10"/>
          <p:cNvSpPr/>
          <p:nvPr/>
        </p:nvSpPr>
        <p:spPr>
          <a:xfrm>
            <a:off x="6341165" y="3429000"/>
            <a:ext cx="2133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Свитч</a:t>
            </a:r>
            <a:endParaRPr lang="uk-UA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278217" y="5268800"/>
            <a:ext cx="2133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Свитч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333375" y="6201730"/>
            <a:ext cx="11854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Свитчи работают в качестве шлюза. Они не дают адресацию и не дают маршрутизацию, этим занимается</a:t>
            </a:r>
          </a:p>
          <a:p>
            <a:r>
              <a:rPr lang="ru-RU" dirty="0" smtClean="0"/>
              <a:t>наше железо внутри </a:t>
            </a:r>
            <a:r>
              <a:rPr lang="ru-RU" dirty="0" err="1" smtClean="0"/>
              <a:t>локалки</a:t>
            </a:r>
            <a:r>
              <a:rPr lang="ru-RU" dirty="0" smtClean="0"/>
              <a:t>. </a:t>
            </a:r>
            <a:endParaRPr lang="uk-UA" dirty="0"/>
          </a:p>
        </p:txBody>
      </p:sp>
      <p:sp>
        <p:nvSpPr>
          <p:cNvPr id="6" name="Овал 5"/>
          <p:cNvSpPr/>
          <p:nvPr/>
        </p:nvSpPr>
        <p:spPr>
          <a:xfrm>
            <a:off x="9322904" y="3839420"/>
            <a:ext cx="1116496" cy="1113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uk-UA" dirty="0"/>
          </a:p>
        </p:txBody>
      </p:sp>
      <p:cxnSp>
        <p:nvCxnSpPr>
          <p:cNvPr id="13" name="Прямая соединительная линия 12"/>
          <p:cNvCxnSpPr>
            <a:stCxn id="2050" idx="3"/>
          </p:cNvCxnSpPr>
          <p:nvPr/>
        </p:nvCxnSpPr>
        <p:spPr>
          <a:xfrm>
            <a:off x="3021496" y="4191000"/>
            <a:ext cx="94090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V="1">
            <a:off x="6172200" y="3839421"/>
            <a:ext cx="412474" cy="4748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6172200" y="4314246"/>
            <a:ext cx="412474" cy="3878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endCxn id="6" idx="2"/>
          </p:cNvCxnSpPr>
          <p:nvPr/>
        </p:nvCxnSpPr>
        <p:spPr>
          <a:xfrm>
            <a:off x="8610600" y="3667539"/>
            <a:ext cx="712304" cy="72867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endCxn id="6" idx="2"/>
          </p:cNvCxnSpPr>
          <p:nvPr/>
        </p:nvCxnSpPr>
        <p:spPr>
          <a:xfrm flipV="1">
            <a:off x="8610600" y="4396210"/>
            <a:ext cx="712304" cy="5667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1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3375" y="0"/>
            <a:ext cx="1190625" cy="1190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533400" y="770929"/>
            <a:ext cx="1097280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pc="15" dirty="0" smtClean="0"/>
              <a:t>Маршрутизация, адресация</a:t>
            </a:r>
            <a:endParaRPr dirty="0"/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962400" y="1828800"/>
            <a:ext cx="4191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Логика</a:t>
            </a:r>
            <a:endParaRPr lang="uk-UA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143000" y="2895600"/>
            <a:ext cx="2133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Протокол</a:t>
            </a:r>
            <a:endParaRPr lang="uk-UA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323521" y="2912265"/>
            <a:ext cx="2133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Адрес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333375" y="6201730"/>
            <a:ext cx="1117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Конечный результат всегда зависит от номера порта. Каждому протоколу соответствует номер порта.</a:t>
            </a:r>
            <a:endParaRPr lang="uk-UA" dirty="0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3306417" y="3087857"/>
            <a:ext cx="94090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6533321" y="3087857"/>
            <a:ext cx="685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Скругленный прямоугольник 20"/>
          <p:cNvSpPr/>
          <p:nvPr/>
        </p:nvSpPr>
        <p:spPr>
          <a:xfrm>
            <a:off x="7295321" y="2912265"/>
            <a:ext cx="2133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Порт</a:t>
            </a:r>
            <a:endParaRPr lang="uk-UA" dirty="0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1143000" y="4250535"/>
            <a:ext cx="2133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http://www.</a:t>
            </a:r>
            <a:endParaRPr lang="uk-UA" dirty="0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4323521" y="4267200"/>
            <a:ext cx="2133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google.com</a:t>
            </a:r>
            <a:endParaRPr lang="uk-UA" dirty="0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3306417" y="4442792"/>
            <a:ext cx="94090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6533321" y="4442792"/>
            <a:ext cx="685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Скругленный прямоугольник 27"/>
          <p:cNvSpPr/>
          <p:nvPr/>
        </p:nvSpPr>
        <p:spPr>
          <a:xfrm>
            <a:off x="7295321" y="4267200"/>
            <a:ext cx="2133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80</a:t>
            </a:r>
            <a:endParaRPr lang="uk-UA" dirty="0"/>
          </a:p>
        </p:txBody>
      </p:sp>
      <p:sp>
        <p:nvSpPr>
          <p:cNvPr id="15" name="TextBox 14"/>
          <p:cNvSpPr txBox="1"/>
          <p:nvPr/>
        </p:nvSpPr>
        <p:spPr>
          <a:xfrm>
            <a:off x="10287000" y="2590800"/>
            <a:ext cx="12458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Порты:</a:t>
            </a:r>
          </a:p>
          <a:p>
            <a:r>
              <a:rPr lang="en-US" dirty="0" smtClean="0"/>
              <a:t>http – 80</a:t>
            </a:r>
          </a:p>
          <a:p>
            <a:r>
              <a:rPr lang="en-US" dirty="0" smtClean="0"/>
              <a:t>https - 443</a:t>
            </a:r>
          </a:p>
          <a:p>
            <a:r>
              <a:rPr lang="en-US" dirty="0" smtClean="0"/>
              <a:t>ftp - 21</a:t>
            </a:r>
            <a:endParaRPr lang="uk-UA" dirty="0"/>
          </a:p>
        </p:txBody>
      </p:sp>
      <p:pic>
        <p:nvPicPr>
          <p:cNvPr id="4098" name="Picture 2" descr="http://4.bp.blogspot.com/-PAI8T5sZVuc/VUB2zIva8iI/AAAAAAAAD_A/qvLmCHzsFeI/s1600/serial_por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570" y="36957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56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3375" y="0"/>
            <a:ext cx="1190625" cy="1190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533400" y="770929"/>
            <a:ext cx="1097280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pc="15" dirty="0" smtClean="0"/>
              <a:t>Маршрутизация, адресация</a:t>
            </a:r>
            <a:endParaRPr dirty="0"/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962400" y="1828800"/>
            <a:ext cx="4191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Адресация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323436" y="6021169"/>
            <a:ext cx="1177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Количество хостов можно ограничить: выдав </a:t>
            </a:r>
            <a:r>
              <a:rPr lang="ru-RU" dirty="0" err="1" smtClean="0"/>
              <a:t>айпи</a:t>
            </a:r>
            <a:r>
              <a:rPr lang="ru-RU" dirty="0" smtClean="0"/>
              <a:t> адрес вручную, настроить </a:t>
            </a:r>
            <a:r>
              <a:rPr lang="en-US" dirty="0" smtClean="0"/>
              <a:t>DHCP</a:t>
            </a:r>
            <a:r>
              <a:rPr lang="ru-RU" dirty="0" smtClean="0"/>
              <a:t> (автоматическое</a:t>
            </a:r>
            <a:r>
              <a:rPr lang="en-US" dirty="0" smtClean="0"/>
              <a:t> </a:t>
            </a:r>
            <a:r>
              <a:rPr lang="ru-RU" dirty="0" smtClean="0"/>
              <a:t>назначение </a:t>
            </a:r>
            <a:r>
              <a:rPr lang="ru-RU" dirty="0" err="1" smtClean="0"/>
              <a:t>айпи</a:t>
            </a:r>
            <a:r>
              <a:rPr lang="ru-RU" dirty="0" smtClean="0"/>
              <a:t> хостам с известными МАК адресами), третий способ с помощью маски сети.</a:t>
            </a:r>
            <a:r>
              <a:rPr lang="en-US" dirty="0" smtClean="0"/>
              <a:t> </a:t>
            </a:r>
            <a:r>
              <a:rPr lang="en-US" dirty="0" err="1" smtClean="0"/>
              <a:t>TimeToLive</a:t>
            </a:r>
            <a:endParaRPr lang="uk-UA" dirty="0"/>
          </a:p>
        </p:txBody>
      </p:sp>
      <p:sp>
        <p:nvSpPr>
          <p:cNvPr id="15" name="TextBox 14"/>
          <p:cNvSpPr txBox="1"/>
          <p:nvPr/>
        </p:nvSpPr>
        <p:spPr>
          <a:xfrm>
            <a:off x="1371600" y="3328349"/>
            <a:ext cx="358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 192.168.1.100</a:t>
            </a:r>
          </a:p>
          <a:p>
            <a:r>
              <a:rPr lang="en-US" dirty="0" smtClean="0"/>
              <a:t>Mask 255.255.255.0</a:t>
            </a:r>
            <a:endParaRPr lang="ru-RU" dirty="0" smtClean="0"/>
          </a:p>
          <a:p>
            <a:r>
              <a:rPr lang="en-US" dirty="0" smtClean="0"/>
              <a:t>Gate(</a:t>
            </a:r>
            <a:r>
              <a:rPr lang="ru-RU" dirty="0" smtClean="0"/>
              <a:t>шлюз) 192.168.1.253</a:t>
            </a:r>
          </a:p>
          <a:p>
            <a:r>
              <a:rPr lang="en-US" dirty="0" smtClean="0"/>
              <a:t>NS1 8.8.8.8</a:t>
            </a:r>
          </a:p>
          <a:p>
            <a:r>
              <a:rPr lang="en-US" dirty="0" smtClean="0"/>
              <a:t>NS2 8.8.4.4</a:t>
            </a:r>
          </a:p>
          <a:p>
            <a:r>
              <a:rPr lang="en-US" dirty="0" smtClean="0"/>
              <a:t>Net 192.168.1.0 (0-254)</a:t>
            </a:r>
            <a:endParaRPr lang="uk-UA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9525000" y="3964270"/>
            <a:ext cx="1752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Gmagl.com</a:t>
            </a:r>
            <a:endParaRPr lang="uk-UA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7073348" y="4524824"/>
            <a:ext cx="1752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DNS</a:t>
            </a:r>
            <a:endParaRPr lang="uk-UA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073348" y="3505200"/>
            <a:ext cx="1752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uk-UA" dirty="0"/>
          </a:p>
        </p:txBody>
      </p:sp>
      <p:cxnSp>
        <p:nvCxnSpPr>
          <p:cNvPr id="12" name="Прямая со стрелкой 11"/>
          <p:cNvCxnSpPr>
            <a:stCxn id="22" idx="3"/>
            <a:endCxn id="6" idx="1"/>
          </p:cNvCxnSpPr>
          <p:nvPr/>
        </p:nvCxnSpPr>
        <p:spPr>
          <a:xfrm>
            <a:off x="8825948" y="3695700"/>
            <a:ext cx="699052" cy="459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6" idx="1"/>
            <a:endCxn id="20" idx="3"/>
          </p:cNvCxnSpPr>
          <p:nvPr/>
        </p:nvCxnSpPr>
        <p:spPr>
          <a:xfrm flipH="1">
            <a:off x="8825948" y="4154770"/>
            <a:ext cx="699052" cy="5605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http://efsol.ru/i/serv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3880291"/>
            <a:ext cx="669235" cy="66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Прямая со стрелкой 29"/>
          <p:cNvCxnSpPr>
            <a:stCxn id="20" idx="0"/>
            <a:endCxn id="22" idx="2"/>
          </p:cNvCxnSpPr>
          <p:nvPr/>
        </p:nvCxnSpPr>
        <p:spPr>
          <a:xfrm flipV="1">
            <a:off x="7949648" y="3886200"/>
            <a:ext cx="0" cy="638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6200000">
            <a:off x="7586078" y="393294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IP</a:t>
            </a:r>
            <a:endParaRPr lang="uk-UA" b="1" dirty="0"/>
          </a:p>
        </p:txBody>
      </p:sp>
      <p:cxnSp>
        <p:nvCxnSpPr>
          <p:cNvPr id="4097" name="Прямая со стрелкой 4096"/>
          <p:cNvCxnSpPr>
            <a:stCxn id="22" idx="1"/>
            <a:endCxn id="29" idx="3"/>
          </p:cNvCxnSpPr>
          <p:nvPr/>
        </p:nvCxnSpPr>
        <p:spPr>
          <a:xfrm flipH="1">
            <a:off x="6727135" y="3695700"/>
            <a:ext cx="346213" cy="519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28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3375" y="0"/>
            <a:ext cx="1190625" cy="1190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533400" y="770929"/>
            <a:ext cx="1097280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pc="15" dirty="0" smtClean="0"/>
              <a:t>Маршрутизация, адресация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81200"/>
            <a:ext cx="704850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736600" y="6054040"/>
            <a:ext cx="1104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Маска подсети это битовая</a:t>
            </a:r>
            <a:r>
              <a:rPr lang="ru-RU" dirty="0"/>
              <a:t> </a:t>
            </a:r>
            <a:r>
              <a:rPr lang="ru-RU" b="1" dirty="0"/>
              <a:t>маска</a:t>
            </a:r>
            <a:r>
              <a:rPr lang="ru-RU" dirty="0"/>
              <a:t> (</a:t>
            </a:r>
            <a:r>
              <a:rPr lang="ru-RU" dirty="0" err="1"/>
              <a:t>bitmask</a:t>
            </a:r>
            <a:r>
              <a:rPr lang="ru-RU" dirty="0"/>
              <a:t>), определяющая, какая часть IP-адреса (</a:t>
            </a:r>
            <a:r>
              <a:rPr lang="ru-RU" dirty="0" err="1"/>
              <a:t>ip</a:t>
            </a:r>
            <a:r>
              <a:rPr lang="ru-RU" dirty="0"/>
              <a:t> </a:t>
            </a:r>
            <a:r>
              <a:rPr lang="ru-RU" dirty="0" err="1"/>
              <a:t>address</a:t>
            </a:r>
            <a:r>
              <a:rPr lang="ru-RU" dirty="0"/>
              <a:t>) узла (</a:t>
            </a:r>
            <a:r>
              <a:rPr lang="ru-RU" dirty="0" err="1"/>
              <a:t>host</a:t>
            </a:r>
            <a:r>
              <a:rPr lang="ru-RU" dirty="0"/>
              <a:t>) сети относится к адресу сети, а какая - к адресу самого узла в этой сети</a:t>
            </a:r>
            <a:r>
              <a:rPr lang="ru-RU" dirty="0" smtClean="0"/>
              <a:t>.</a:t>
            </a:r>
            <a:r>
              <a:rPr lang="en-US" dirty="0" smtClean="0"/>
              <a:t> 255.255.255.0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831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3375" y="0"/>
            <a:ext cx="1190625" cy="1190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533400" y="770929"/>
            <a:ext cx="1097280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pc="15" dirty="0" smtClean="0"/>
              <a:t>Диагностика сетевых проблем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323436" y="6183868"/>
            <a:ext cx="1177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451 ошибка- </a:t>
            </a:r>
            <a:r>
              <a:rPr lang="ru-RU" dirty="0" err="1" smtClean="0"/>
              <a:t>старница</a:t>
            </a:r>
            <a:r>
              <a:rPr lang="ru-RU" dirty="0" smtClean="0"/>
              <a:t> недоступна по правительственному запросу</a:t>
            </a:r>
            <a:r>
              <a:rPr lang="en-US" dirty="0" smtClean="0"/>
              <a:t>. </a:t>
            </a:r>
            <a:r>
              <a:rPr lang="ru-RU" dirty="0" smtClean="0"/>
              <a:t>При </a:t>
            </a:r>
            <a:r>
              <a:rPr lang="ru-RU" dirty="0" err="1" smtClean="0"/>
              <a:t>трасерте</a:t>
            </a:r>
            <a:r>
              <a:rPr lang="ru-RU" dirty="0" smtClean="0"/>
              <a:t> если после первого пакета то проблема у провайдера, а если на 6-7 то у провайдера или у </a:t>
            </a:r>
            <a:r>
              <a:rPr lang="ru-RU" dirty="0" err="1" smtClean="0"/>
              <a:t>хостера</a:t>
            </a:r>
            <a:r>
              <a:rPr lang="ru-RU" dirty="0" smtClean="0"/>
              <a:t>. </a:t>
            </a:r>
            <a:r>
              <a:rPr lang="en-US" dirty="0" err="1" smtClean="0"/>
              <a:t>isitdownforallorjustforme</a:t>
            </a:r>
            <a:r>
              <a:rPr lang="en-US" dirty="0" smtClean="0"/>
              <a:t>.</a:t>
            </a:r>
            <a:endParaRPr lang="uk-UA" dirty="0"/>
          </a:p>
        </p:txBody>
      </p:sp>
      <p:sp>
        <p:nvSpPr>
          <p:cNvPr id="15" name="TextBox 14"/>
          <p:cNvSpPr txBox="1"/>
          <p:nvPr/>
        </p:nvSpPr>
        <p:spPr>
          <a:xfrm>
            <a:off x="1371600" y="3328349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Ping 8.8.8.8</a:t>
            </a:r>
          </a:p>
          <a:p>
            <a:r>
              <a:rPr lang="en-US" dirty="0" err="1" smtClean="0"/>
              <a:t>Tracert</a:t>
            </a:r>
            <a:r>
              <a:rPr lang="en-US" dirty="0" smtClean="0"/>
              <a:t> google.com</a:t>
            </a:r>
            <a:endParaRPr lang="uk-UA" dirty="0"/>
          </a:p>
        </p:txBody>
      </p:sp>
      <p:pic>
        <p:nvPicPr>
          <p:cNvPr id="5122" name="Picture 2" descr="http://www.absolutcompany.ru/images/ac/404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886" y="2133600"/>
            <a:ext cx="569595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25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3375" y="0"/>
            <a:ext cx="1190625" cy="1190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533400" y="378023"/>
            <a:ext cx="10972800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z="5000" spc="15" dirty="0" smtClean="0"/>
              <a:t>Модель </a:t>
            </a:r>
            <a:r>
              <a:rPr lang="en-US" sz="5000" spc="15" dirty="0" smtClean="0"/>
              <a:t>OSI</a:t>
            </a:r>
            <a:r>
              <a:rPr lang="uk-UA" sz="5000" spc="15" dirty="0" smtClean="0"/>
              <a:t/>
            </a:r>
            <a:br>
              <a:rPr lang="uk-UA" sz="5000" spc="15" dirty="0" smtClean="0"/>
            </a:br>
            <a:r>
              <a:rPr lang="uk-UA" sz="2000" dirty="0" smtClean="0">
                <a:effectLst/>
              </a:rPr>
              <a:t>(</a:t>
            </a:r>
            <a:r>
              <a:rPr lang="en-US" sz="2000" dirty="0">
                <a:effectLst/>
              </a:rPr>
              <a:t>O</a:t>
            </a:r>
            <a:r>
              <a:rPr lang="en-US" sz="2000" dirty="0" smtClean="0">
                <a:effectLst/>
              </a:rPr>
              <a:t>pen </a:t>
            </a:r>
            <a:r>
              <a:rPr lang="en-US" sz="2000" dirty="0">
                <a:effectLst/>
              </a:rPr>
              <a:t>System </a:t>
            </a:r>
            <a:r>
              <a:rPr lang="en-US" sz="2000" dirty="0" smtClean="0">
                <a:effectLst/>
              </a:rPr>
              <a:t>Interconnection</a:t>
            </a:r>
            <a:r>
              <a:rPr lang="uk-UA" sz="2000" dirty="0" smtClean="0">
                <a:effectLst/>
              </a:rPr>
              <a:t>)</a:t>
            </a:r>
            <a:endParaRPr sz="2000" dirty="0"/>
          </a:p>
        </p:txBody>
      </p:sp>
      <p:pic>
        <p:nvPicPr>
          <p:cNvPr id="7170" name="Picture 2" descr="R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5" y="1752600"/>
            <a:ext cx="4714875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801472"/>
              </p:ext>
            </p:extLst>
          </p:nvPr>
        </p:nvGraphicFramePr>
        <p:xfrm>
          <a:off x="533403" y="1447800"/>
          <a:ext cx="6785830" cy="5212692"/>
        </p:xfrm>
        <a:graphic>
          <a:graphicData uri="http://schemas.openxmlformats.org/drawingml/2006/table">
            <a:tbl>
              <a:tblPr/>
              <a:tblGrid>
                <a:gridCol w="533397"/>
                <a:gridCol w="1524000"/>
                <a:gridCol w="838200"/>
                <a:gridCol w="2514600"/>
                <a:gridCol w="1375633"/>
              </a:tblGrid>
              <a:tr h="80176">
                <a:tc gridSpan="5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0387" marR="20387" marT="10194" marB="10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140308">
                <a:tc>
                  <a:txBody>
                    <a:bodyPr/>
                    <a:lstStyle/>
                    <a:p>
                      <a:pPr algn="ctr"/>
                      <a:r>
                        <a:rPr lang="uk-UA" sz="1000"/>
                        <a:t>Номер</a:t>
                      </a:r>
                      <a:br>
                        <a:rPr lang="uk-UA" sz="1000"/>
                      </a:br>
                      <a:r>
                        <a:rPr lang="uk-UA" sz="1000"/>
                        <a:t>уровня</a:t>
                      </a:r>
                    </a:p>
                  </a:txBody>
                  <a:tcPr marL="20387" marR="20387" marT="10194" marB="10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000"/>
                        <a:t>Уровень</a:t>
                      </a:r>
                      <a:br>
                        <a:rPr lang="uk-UA" sz="1000"/>
                      </a:br>
                      <a:r>
                        <a:rPr lang="uk-UA" sz="1000"/>
                        <a:t>(</a:t>
                      </a:r>
                      <a:r>
                        <a:rPr lang="en-US" sz="1000"/>
                        <a:t>layer)</a:t>
                      </a:r>
                    </a:p>
                  </a:txBody>
                  <a:tcPr marL="20387" marR="20387" marT="10194" marB="10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000"/>
                        <a:t>Тип</a:t>
                      </a:r>
                      <a:br>
                        <a:rPr lang="uk-UA" sz="1000"/>
                      </a:br>
                      <a:r>
                        <a:rPr lang="uk-UA" sz="1000"/>
                        <a:t>данных</a:t>
                      </a:r>
                    </a:p>
                  </a:txBody>
                  <a:tcPr marL="20387" marR="20387" marT="10194" marB="10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000"/>
                        <a:t>Функции</a:t>
                      </a:r>
                    </a:p>
                  </a:txBody>
                  <a:tcPr marL="20387" marR="20387" marT="10194" marB="10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000"/>
                        <a:t>Примечание</a:t>
                      </a:r>
                    </a:p>
                  </a:txBody>
                  <a:tcPr marL="20387" marR="20387" marT="10194" marB="10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0572">
                <a:tc>
                  <a:txBody>
                    <a:bodyPr/>
                    <a:lstStyle/>
                    <a:p>
                      <a:pPr algn="ctr"/>
                      <a:r>
                        <a:rPr lang="uk-UA" sz="1000"/>
                        <a:t>7.</a:t>
                      </a:r>
                    </a:p>
                  </a:txBody>
                  <a:tcPr marL="20387" marR="20387" marT="10194" marB="10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000"/>
                        <a:t>Уровень приложений</a:t>
                      </a:r>
                      <a:br>
                        <a:rPr lang="uk-UA" sz="1000"/>
                      </a:br>
                      <a:r>
                        <a:rPr lang="uk-UA" sz="1000"/>
                        <a:t>(</a:t>
                      </a:r>
                      <a:r>
                        <a:rPr lang="en-US" sz="1000"/>
                        <a:t>application layer)</a:t>
                      </a:r>
                    </a:p>
                  </a:txBody>
                  <a:tcPr marL="20387" marR="20387" marT="10194" marB="10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000"/>
                        <a:t>Данные</a:t>
                      </a:r>
                    </a:p>
                  </a:txBody>
                  <a:tcPr marL="20387" marR="20387" marT="10194" marB="10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Взаимодействие пользовательских приложений с сетью.</a:t>
                      </a:r>
                    </a:p>
                  </a:txBody>
                  <a:tcPr marL="20387" marR="20387" marT="10194" marB="10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HTML, SMTP, POP3, FTP, TELNET, RDP</a:t>
                      </a:r>
                    </a:p>
                  </a:txBody>
                  <a:tcPr marL="20387" marR="20387" marT="10194" marB="10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0704">
                <a:tc>
                  <a:txBody>
                    <a:bodyPr/>
                    <a:lstStyle/>
                    <a:p>
                      <a:pPr algn="ctr"/>
                      <a:r>
                        <a:rPr lang="uk-UA" sz="1000"/>
                        <a:t>6.</a:t>
                      </a:r>
                    </a:p>
                  </a:txBody>
                  <a:tcPr marL="20387" marR="20387" marT="10194" marB="10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000" dirty="0" err="1"/>
                        <a:t>Уровень</a:t>
                      </a:r>
                      <a:r>
                        <a:rPr lang="uk-UA" sz="1000" dirty="0"/>
                        <a:t> представлений</a:t>
                      </a:r>
                      <a:br>
                        <a:rPr lang="uk-UA" sz="1000" dirty="0"/>
                      </a:br>
                      <a:r>
                        <a:rPr lang="uk-UA" sz="1000" dirty="0"/>
                        <a:t>(</a:t>
                      </a:r>
                      <a:r>
                        <a:rPr lang="en-US" sz="1000" dirty="0"/>
                        <a:t>presentation layer)</a:t>
                      </a:r>
                    </a:p>
                  </a:txBody>
                  <a:tcPr marL="20387" marR="20387" marT="10194" marB="10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000"/>
                        <a:t>Данные</a:t>
                      </a:r>
                    </a:p>
                  </a:txBody>
                  <a:tcPr marL="20387" marR="20387" marT="10194" marB="10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000"/>
                        <a:t>Преобразование протоколов, шифрование/дешифрование данных.</a:t>
                      </a:r>
                    </a:p>
                  </a:txBody>
                  <a:tcPr marL="20387" marR="20387" marT="10194" marB="10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SSL</a:t>
                      </a:r>
                    </a:p>
                  </a:txBody>
                  <a:tcPr marL="20387" marR="20387" marT="10194" marB="10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0835">
                <a:tc>
                  <a:txBody>
                    <a:bodyPr/>
                    <a:lstStyle/>
                    <a:p>
                      <a:pPr algn="ctr"/>
                      <a:r>
                        <a:rPr lang="uk-UA" sz="1000"/>
                        <a:t>5.</a:t>
                      </a:r>
                    </a:p>
                  </a:txBody>
                  <a:tcPr marL="20387" marR="20387" marT="10194" marB="10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000"/>
                        <a:t>Сеансовый уровень</a:t>
                      </a:r>
                      <a:br>
                        <a:rPr lang="uk-UA" sz="1000"/>
                      </a:br>
                      <a:r>
                        <a:rPr lang="uk-UA" sz="1000"/>
                        <a:t>(</a:t>
                      </a:r>
                      <a:r>
                        <a:rPr lang="en-US" sz="1000"/>
                        <a:t>session layer)</a:t>
                      </a:r>
                    </a:p>
                  </a:txBody>
                  <a:tcPr marL="20387" marR="20387" marT="10194" marB="10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000"/>
                        <a:t>Данные</a:t>
                      </a:r>
                    </a:p>
                  </a:txBody>
                  <a:tcPr marL="20387" marR="20387" marT="10194" marB="10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Синхронизация и управление потоками данных между прикладными программами.</a:t>
                      </a:r>
                    </a:p>
                  </a:txBody>
                  <a:tcPr marL="20387" marR="20387" marT="10194" marB="10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1000" dirty="0"/>
                    </a:p>
                  </a:txBody>
                  <a:tcPr marL="20387" marR="20387" marT="10194" marB="10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1231">
                <a:tc>
                  <a:txBody>
                    <a:bodyPr/>
                    <a:lstStyle/>
                    <a:p>
                      <a:pPr algn="ctr"/>
                      <a:r>
                        <a:rPr lang="uk-UA" sz="1000"/>
                        <a:t>4.</a:t>
                      </a:r>
                    </a:p>
                  </a:txBody>
                  <a:tcPr marL="20387" marR="20387" marT="10194" marB="10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000" dirty="0" err="1"/>
                        <a:t>Транспортный</a:t>
                      </a:r>
                      <a:r>
                        <a:rPr lang="uk-UA" sz="1000" dirty="0"/>
                        <a:t> </a:t>
                      </a:r>
                      <a:r>
                        <a:rPr lang="uk-UA" sz="1000" dirty="0" err="1"/>
                        <a:t>уровень</a:t>
                      </a:r>
                      <a:r>
                        <a:rPr lang="uk-UA" sz="1000" dirty="0"/>
                        <a:t/>
                      </a:r>
                      <a:br>
                        <a:rPr lang="uk-UA" sz="1000" dirty="0"/>
                      </a:br>
                      <a:r>
                        <a:rPr lang="uk-UA" sz="1000" dirty="0"/>
                        <a:t>(</a:t>
                      </a:r>
                      <a:r>
                        <a:rPr lang="en-US" sz="1000" dirty="0"/>
                        <a:t>transport layer)</a:t>
                      </a:r>
                    </a:p>
                  </a:txBody>
                  <a:tcPr marL="20387" marR="20387" marT="10194" marB="10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000"/>
                        <a:t>Сегменты</a:t>
                      </a:r>
                      <a:br>
                        <a:rPr lang="uk-UA" sz="1000"/>
                      </a:br>
                      <a:r>
                        <a:rPr lang="uk-UA" sz="1000"/>
                        <a:t>(</a:t>
                      </a:r>
                      <a:r>
                        <a:rPr lang="en-US" sz="1000"/>
                        <a:t>Segments)</a:t>
                      </a:r>
                    </a:p>
                  </a:txBody>
                  <a:tcPr marL="20387" marR="20387" marT="10194" marB="10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Управление потоком данных между узлами. Обеспечение надежности передачи. Блоки данных разбиваются на сегменты.</a:t>
                      </a:r>
                    </a:p>
                  </a:txBody>
                  <a:tcPr marL="20387" marR="20387" marT="10194" marB="10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TCP, UDP</a:t>
                      </a:r>
                    </a:p>
                  </a:txBody>
                  <a:tcPr marL="20387" marR="20387" marT="10194" marB="10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1495">
                <a:tc>
                  <a:txBody>
                    <a:bodyPr/>
                    <a:lstStyle/>
                    <a:p>
                      <a:pPr algn="ctr"/>
                      <a:r>
                        <a:rPr lang="uk-UA" sz="1000"/>
                        <a:t>3.</a:t>
                      </a:r>
                    </a:p>
                  </a:txBody>
                  <a:tcPr marL="20387" marR="20387" marT="10194" marB="10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000"/>
                        <a:t>Сетевой уровень</a:t>
                      </a:r>
                      <a:br>
                        <a:rPr lang="uk-UA" sz="1000"/>
                      </a:br>
                      <a:r>
                        <a:rPr lang="uk-UA" sz="1000"/>
                        <a:t>(</a:t>
                      </a:r>
                      <a:r>
                        <a:rPr lang="en-US" sz="1000"/>
                        <a:t>network layer)</a:t>
                      </a:r>
                    </a:p>
                  </a:txBody>
                  <a:tcPr marL="20387" marR="20387" marT="10194" marB="10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000"/>
                        <a:t>Пакеты</a:t>
                      </a:r>
                      <a:br>
                        <a:rPr lang="uk-UA" sz="1000"/>
                      </a:br>
                      <a:r>
                        <a:rPr lang="uk-UA" sz="1000"/>
                        <a:t>(</a:t>
                      </a:r>
                      <a:r>
                        <a:rPr lang="en-US" sz="1000"/>
                        <a:t>Packets)</a:t>
                      </a:r>
                      <a:br>
                        <a:rPr lang="en-US" sz="1000"/>
                      </a:br>
                      <a:endParaRPr lang="en-US" sz="1000"/>
                    </a:p>
                  </a:txBody>
                  <a:tcPr marL="20387" marR="20387" marT="10194" marB="10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Коммутация, маршрутизация, определение кратчайших маршрутов, контроль перегрузок сети. Трансляция логических адресов и имен в физические.</a:t>
                      </a:r>
                    </a:p>
                  </a:txBody>
                  <a:tcPr marL="20387" marR="20387" marT="10194" marB="10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IP, ARP</a:t>
                      </a:r>
                    </a:p>
                  </a:txBody>
                  <a:tcPr marL="20387" marR="20387" marT="10194" marB="10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3343">
                <a:tc>
                  <a:txBody>
                    <a:bodyPr/>
                    <a:lstStyle/>
                    <a:p>
                      <a:pPr algn="ctr"/>
                      <a:r>
                        <a:rPr lang="uk-UA" sz="1000"/>
                        <a:t>2.</a:t>
                      </a:r>
                    </a:p>
                  </a:txBody>
                  <a:tcPr marL="20387" marR="20387" marT="10194" marB="10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Канальный уровень</a:t>
                      </a:r>
                      <a:br>
                        <a:rPr lang="ru-RU" sz="1000"/>
                      </a:br>
                      <a:r>
                        <a:rPr lang="ru-RU" sz="1000"/>
                        <a:t>(data link layer)</a:t>
                      </a:r>
                    </a:p>
                  </a:txBody>
                  <a:tcPr marL="20387" marR="20387" marT="10194" marB="10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000"/>
                        <a:t>Кадры</a:t>
                      </a:r>
                      <a:br>
                        <a:rPr lang="uk-UA" sz="1000"/>
                      </a:br>
                      <a:r>
                        <a:rPr lang="uk-UA" sz="1000"/>
                        <a:t>(</a:t>
                      </a:r>
                      <a:r>
                        <a:rPr lang="en-US" sz="1000"/>
                        <a:t>Frames)</a:t>
                      </a:r>
                      <a:br>
                        <a:rPr lang="en-US" sz="1000"/>
                      </a:br>
                      <a:endParaRPr lang="en-US" sz="1000"/>
                    </a:p>
                  </a:txBody>
                  <a:tcPr marL="20387" marR="20387" marT="10194" marB="10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Передача данных узлам, находящимся в том же </a:t>
                      </a:r>
                      <a:r>
                        <a:rPr lang="ru-RU" sz="1000" dirty="0" err="1"/>
                        <a:t>сегмете</a:t>
                      </a:r>
                      <a:r>
                        <a:rPr lang="ru-RU" sz="1000" dirty="0"/>
                        <a:t> локальной сети. Обнаружение и по возможности исправление ошибок возникших на физическом уровне. Доставка кадров между устройствами, подключенными к одному сетевому сегменту. Канальная адресация осуществляется на основе аппаратного адреса сетевого устройства (MAC-адреса).</a:t>
                      </a:r>
                    </a:p>
                  </a:txBody>
                  <a:tcPr marL="20387" marR="20387" marT="10194" marB="10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000"/>
                        <a:t>Драйверы сетевых карт</a:t>
                      </a:r>
                    </a:p>
                  </a:txBody>
                  <a:tcPr marL="20387" marR="20387" marT="10194" marB="10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1099">
                <a:tc>
                  <a:txBody>
                    <a:bodyPr/>
                    <a:lstStyle/>
                    <a:p>
                      <a:pPr algn="ctr"/>
                      <a:r>
                        <a:rPr lang="uk-UA" sz="1000"/>
                        <a:t>1.</a:t>
                      </a:r>
                    </a:p>
                  </a:txBody>
                  <a:tcPr marL="20387" marR="20387" marT="10194" marB="10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000"/>
                        <a:t>Физический уровень</a:t>
                      </a:r>
                      <a:br>
                        <a:rPr lang="uk-UA" sz="1000"/>
                      </a:br>
                      <a:r>
                        <a:rPr lang="uk-UA" sz="1000"/>
                        <a:t>(</a:t>
                      </a:r>
                      <a:r>
                        <a:rPr lang="en-US" sz="1000"/>
                        <a:t>physical layer)</a:t>
                      </a:r>
                    </a:p>
                  </a:txBody>
                  <a:tcPr marL="20387" marR="20387" marT="10194" marB="10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000"/>
                        <a:t>Биты</a:t>
                      </a:r>
                    </a:p>
                  </a:txBody>
                  <a:tcPr marL="20387" marR="20387" marT="10194" marB="10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Прием/передача сигналов </a:t>
                      </a:r>
                      <a:r>
                        <a:rPr lang="ru-RU" sz="1000" dirty="0" err="1"/>
                        <a:t>соответсвующих</a:t>
                      </a:r>
                      <a:r>
                        <a:rPr lang="ru-RU" sz="1000" dirty="0"/>
                        <a:t> битовым потокам по сетевому/оптическому кабелю или в радиоэфир.</a:t>
                      </a:r>
                    </a:p>
                  </a:txBody>
                  <a:tcPr marL="20387" marR="20387" marT="10194" marB="10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Сетевая среда (кабели, сетевые карты т.д.)</a:t>
                      </a:r>
                    </a:p>
                  </a:txBody>
                  <a:tcPr marL="20387" marR="20387" marT="10194" marB="10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7315200" y="5867400"/>
            <a:ext cx="48768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5"/>
              </a:rPr>
              <a:t>https://ru.wikipedia.org/wiki/%D0%A1%D0%B5%D1%82%D0%B5%D0%B2%D0%B0%D1%8F_%</a:t>
            </a:r>
            <a:r>
              <a:rPr lang="en-US" sz="1100" dirty="0" smtClean="0">
                <a:hlinkClick r:id="rId5"/>
              </a:rPr>
              <a:t>D0%BC%D0%BE%D0%B4%D0%B5%D0%BB%D1%8C_OSI</a:t>
            </a:r>
            <a:endParaRPr lang="en-US" sz="1100" dirty="0" smtClean="0"/>
          </a:p>
          <a:p>
            <a:r>
              <a:rPr lang="en-US" sz="1100" dirty="0">
                <a:hlinkClick r:id="rId6"/>
              </a:rPr>
              <a:t>http://</a:t>
            </a:r>
            <a:r>
              <a:rPr lang="en-US" sz="1100" dirty="0" smtClean="0">
                <a:hlinkClick r:id="rId6"/>
              </a:rPr>
              <a:t>sernam.ru/book_icn.php?id=6</a:t>
            </a:r>
            <a:endParaRPr lang="en-US" sz="1100" dirty="0" smtClean="0"/>
          </a:p>
          <a:p>
            <a:endParaRPr lang="uk-UA" sz="1100" dirty="0"/>
          </a:p>
        </p:txBody>
      </p:sp>
    </p:spTree>
    <p:extLst>
      <p:ext uri="{BB962C8B-B14F-4D97-AF65-F5344CB8AC3E}">
        <p14:creationId xmlns:p14="http://schemas.microsoft.com/office/powerpoint/2010/main" val="198303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3375" y="0"/>
            <a:ext cx="1190625" cy="1190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533400" y="378023"/>
            <a:ext cx="10972800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z="5000" spc="15" dirty="0" smtClean="0"/>
              <a:t>Модель </a:t>
            </a:r>
            <a:r>
              <a:rPr lang="en-US" sz="5000" spc="15" dirty="0" smtClean="0"/>
              <a:t>OSI</a:t>
            </a:r>
            <a:r>
              <a:rPr lang="uk-UA" sz="5000" spc="15" dirty="0" smtClean="0"/>
              <a:t/>
            </a:r>
            <a:br>
              <a:rPr lang="uk-UA" sz="5000" spc="15" dirty="0" smtClean="0"/>
            </a:br>
            <a:r>
              <a:rPr lang="uk-UA" sz="2000" dirty="0" smtClean="0">
                <a:effectLst/>
              </a:rPr>
              <a:t>(</a:t>
            </a:r>
            <a:r>
              <a:rPr lang="en-US" sz="2000" dirty="0">
                <a:effectLst/>
              </a:rPr>
              <a:t>O</a:t>
            </a:r>
            <a:r>
              <a:rPr lang="en-US" sz="2000" dirty="0" smtClean="0">
                <a:effectLst/>
              </a:rPr>
              <a:t>pen </a:t>
            </a:r>
            <a:r>
              <a:rPr lang="en-US" sz="2000" dirty="0">
                <a:effectLst/>
              </a:rPr>
              <a:t>System </a:t>
            </a:r>
            <a:r>
              <a:rPr lang="en-US" sz="2000" dirty="0" smtClean="0">
                <a:effectLst/>
              </a:rPr>
              <a:t>Interconnection</a:t>
            </a:r>
            <a:r>
              <a:rPr lang="uk-UA" sz="2000" dirty="0" smtClean="0">
                <a:effectLst/>
              </a:rPr>
              <a:t>)</a:t>
            </a:r>
            <a:endParaRPr sz="20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81000" y="2209800"/>
            <a:ext cx="1524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</a:t>
            </a:r>
            <a:endParaRPr lang="uk-UA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057400" y="2209800"/>
            <a:ext cx="1524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People</a:t>
            </a:r>
            <a:endParaRPr lang="uk-UA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733800" y="2209800"/>
            <a:ext cx="1524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Seem</a:t>
            </a:r>
            <a:endParaRPr lang="uk-UA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410200" y="2209800"/>
            <a:ext cx="1524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</a:t>
            </a:r>
            <a:endParaRPr lang="uk-UA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7086600" y="2209800"/>
            <a:ext cx="1524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Need</a:t>
            </a:r>
            <a:endParaRPr lang="uk-UA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8763000" y="2209800"/>
            <a:ext cx="1524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uk-UA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0363200" y="2209800"/>
            <a:ext cx="1524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Processing</a:t>
            </a:r>
            <a:endParaRPr lang="uk-UA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90939" y="4572000"/>
            <a:ext cx="1524000" cy="6096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Please</a:t>
            </a:r>
            <a:endParaRPr lang="uk-UA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067339" y="4572000"/>
            <a:ext cx="1524000" cy="6096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</a:t>
            </a:r>
            <a:endParaRPr lang="uk-UA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3743739" y="4572000"/>
            <a:ext cx="1524000" cy="6096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</a:t>
            </a:r>
            <a:endParaRPr lang="uk-UA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5420139" y="4572000"/>
            <a:ext cx="1524000" cy="6096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Throw</a:t>
            </a:r>
            <a:endParaRPr lang="uk-UA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7096539" y="4572000"/>
            <a:ext cx="1524000" cy="6096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Sausage</a:t>
            </a:r>
            <a:endParaRPr lang="uk-UA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8772939" y="4572000"/>
            <a:ext cx="1524000" cy="6096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Pizza</a:t>
            </a:r>
            <a:endParaRPr lang="uk-UA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10373139" y="4572000"/>
            <a:ext cx="1524000" cy="6096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Away</a:t>
            </a:r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4217504" y="1736035"/>
            <a:ext cx="2819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7-6-5-4-3-2-1</a:t>
            </a:r>
            <a:endParaRPr lang="uk-UA" dirty="0"/>
          </a:p>
        </p:txBody>
      </p:sp>
      <p:sp>
        <p:nvSpPr>
          <p:cNvPr id="22" name="TextBox 21"/>
          <p:cNvSpPr txBox="1"/>
          <p:nvPr/>
        </p:nvSpPr>
        <p:spPr>
          <a:xfrm>
            <a:off x="4267200" y="4108174"/>
            <a:ext cx="2819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1-2-3-4-5-6-7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16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1212</TotalTime>
  <Words>863</Words>
  <Application>Microsoft Office PowerPoint</Application>
  <PresentationFormat>Произвольный</PresentationFormat>
  <Paragraphs>155</Paragraphs>
  <Slides>24</Slides>
  <Notes>23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Исполнительная</vt:lpstr>
      <vt:lpstr>Браузеры как среда разработки. Сетевые технологии. WEB.</vt:lpstr>
      <vt:lpstr>MVC</vt:lpstr>
      <vt:lpstr>Маршрутизация, адресация</vt:lpstr>
      <vt:lpstr>Маршрутизация, адресация</vt:lpstr>
      <vt:lpstr>Маршрутизация, адресация</vt:lpstr>
      <vt:lpstr>Маршрутизация, адресация</vt:lpstr>
      <vt:lpstr>Диагностика сетевых проблем</vt:lpstr>
      <vt:lpstr>Модель OSI (Open System Interconnection)</vt:lpstr>
      <vt:lpstr>Модель OSI (Open System Interconnection)</vt:lpstr>
      <vt:lpstr>На самом деле</vt:lpstr>
      <vt:lpstr>Клиент-серверная архитектура</vt:lpstr>
      <vt:lpstr>Клиент-серверная архитектура</vt:lpstr>
      <vt:lpstr>Я - браузер</vt:lpstr>
      <vt:lpstr>Я - браузер</vt:lpstr>
      <vt:lpstr>Я - браузер</vt:lpstr>
      <vt:lpstr>Я - браузер</vt:lpstr>
      <vt:lpstr>А есть дополнительные возможности? </vt:lpstr>
      <vt:lpstr>Что-то ещё, кстати, используют?</vt:lpstr>
      <vt:lpstr>Веб приложение</vt:lpstr>
      <vt:lpstr>Архитектура веб-приложений</vt:lpstr>
      <vt:lpstr>AJAX</vt:lpstr>
      <vt:lpstr>Denwer</vt:lpstr>
      <vt:lpstr>Denwer</vt:lpstr>
      <vt:lpstr>Домашнее задание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IT World!</dc:title>
  <dc:creator>Hog Uncle</dc:creator>
  <cp:lastModifiedBy>В.О. Кірик</cp:lastModifiedBy>
  <cp:revision>50</cp:revision>
  <dcterms:created xsi:type="dcterms:W3CDTF">2016-06-02T12:16:47Z</dcterms:created>
  <dcterms:modified xsi:type="dcterms:W3CDTF">2016-08-18T16:09:31Z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2015-01-21T00:00:00Z</vt:filetime>
  </property>
  <property fmtid="{D5CDD505-2E9C-101B-9397-08002B2CF9AE}" pid="3" name="LastSaved">
    <vt:filetime>2016-06-02T00:00:00Z</vt:filetime>
  </property>
</Properties>
</file>