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303" r:id="rId4"/>
    <p:sldId id="301" r:id="rId5"/>
    <p:sldId id="304" r:id="rId6"/>
    <p:sldId id="302" r:id="rId7"/>
    <p:sldId id="305" r:id="rId8"/>
    <p:sldId id="306" r:id="rId9"/>
    <p:sldId id="299" r:id="rId10"/>
  </p:sldIdLst>
  <p:sldSz cx="12192000" cy="6858000"/>
  <p:notesSz cx="12192000" cy="6858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38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D2729F27-32CF-4F54-AD11-42E247B23553}" type="datetimeFigureOut">
              <a:rPr lang="uk-UA" smtClean="0"/>
              <a:t>22.09.2016</a:t>
            </a:fld>
            <a:endParaRPr lang="uk-UA"/>
          </a:p>
        </p:txBody>
      </p:sp>
      <p:sp>
        <p:nvSpPr>
          <p:cNvPr id="4" name="Образ слайда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F823BE69-59F6-447D-936E-FA33976D80E2}" type="slidenum">
              <a:rPr lang="uk-UA" smtClean="0"/>
              <a:t>‹#›</a:t>
            </a:fld>
            <a:endParaRPr lang="uk-UA"/>
          </a:p>
        </p:txBody>
      </p:sp>
    </p:spTree>
    <p:extLst>
      <p:ext uri="{BB962C8B-B14F-4D97-AF65-F5344CB8AC3E}">
        <p14:creationId xmlns:p14="http://schemas.microsoft.com/office/powerpoint/2010/main" val="772104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950" b="0" i="0">
                <a:solidFill>
                  <a:srgbClr val="EC7C30"/>
                </a:solidFill>
                <a:latin typeface="Calibri Light"/>
                <a:cs typeface="Calibri Ligh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bk object 16"/>
          <p:cNvSpPr/>
          <p:nvPr/>
        </p:nvSpPr>
        <p:spPr>
          <a:xfrm>
            <a:off x="333375" y="0"/>
            <a:ext cx="1190625" cy="119062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24509" y="1277238"/>
            <a:ext cx="11142980" cy="505460"/>
          </a:xfrm>
          <a:prstGeom prst="rect">
            <a:avLst/>
          </a:prstGeom>
        </p:spPr>
        <p:txBody>
          <a:bodyPr wrap="square" lIns="0" tIns="0" rIns="0" bIns="0">
            <a:spAutoFit/>
          </a:bodyPr>
          <a:lstStyle>
            <a:lvl1pPr>
              <a:defRPr sz="395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583945" y="2690336"/>
            <a:ext cx="11024108" cy="3674110"/>
          </a:xfrm>
          <a:prstGeom prst="rect">
            <a:avLst/>
          </a:prstGeom>
        </p:spPr>
        <p:txBody>
          <a:bodyPr wrap="square" lIns="0" tIns="0" rIns="0" bIns="0">
            <a:spAutoFit/>
          </a:bodyPr>
          <a:lstStyle>
            <a:lvl1pPr>
              <a:defRPr sz="950" b="0" i="0">
                <a:solidFill>
                  <a:srgbClr val="EC7C30"/>
                </a:solidFill>
                <a:latin typeface="Calibri Light"/>
                <a:cs typeface="Calibri Light"/>
              </a:defRPr>
            </a:lvl1pPr>
          </a:lstStyle>
          <a:p>
            <a:endParaRPr/>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9/22/2016</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syl.ru/article/141967/mod_vvedenie-v-obyektno-orientirovannoe-programmirovanie" TargetMode="Externa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15334" y="1560369"/>
            <a:ext cx="7700265" cy="923330"/>
          </a:xfrm>
          <a:prstGeom prst="rect">
            <a:avLst/>
          </a:prstGeom>
        </p:spPr>
        <p:txBody>
          <a:bodyPr vert="horz" wrap="square" lIns="0" tIns="0" rIns="0" bIns="0" rtlCol="0">
            <a:spAutoFit/>
          </a:bodyPr>
          <a:lstStyle/>
          <a:p>
            <a:pPr marL="12700">
              <a:lnSpc>
                <a:spcPct val="100000"/>
              </a:lnSpc>
            </a:pPr>
            <a:r>
              <a:rPr sz="6000" b="0" spc="40" dirty="0">
                <a:latin typeface="Calibri Light"/>
                <a:cs typeface="Calibri Light"/>
              </a:rPr>
              <a:t>П</a:t>
            </a:r>
            <a:r>
              <a:rPr sz="6000" b="0" spc="20" dirty="0">
                <a:latin typeface="Calibri Light"/>
                <a:cs typeface="Calibri Light"/>
              </a:rPr>
              <a:t>р</a:t>
            </a:r>
            <a:r>
              <a:rPr sz="6000" b="0" spc="-55" dirty="0">
                <a:latin typeface="Calibri Light"/>
                <a:cs typeface="Calibri Light"/>
              </a:rPr>
              <a:t>о</a:t>
            </a:r>
            <a:r>
              <a:rPr sz="6000" b="0" spc="-25" dirty="0">
                <a:latin typeface="Calibri Light"/>
                <a:cs typeface="Calibri Light"/>
              </a:rPr>
              <a:t>г</a:t>
            </a:r>
            <a:r>
              <a:rPr sz="6000" b="0" spc="-50" dirty="0">
                <a:latin typeface="Calibri Light"/>
                <a:cs typeface="Calibri Light"/>
              </a:rPr>
              <a:t>р</a:t>
            </a:r>
            <a:r>
              <a:rPr sz="6000" b="0" spc="-55" dirty="0">
                <a:latin typeface="Calibri Light"/>
                <a:cs typeface="Calibri Light"/>
              </a:rPr>
              <a:t>а</a:t>
            </a:r>
            <a:r>
              <a:rPr sz="6000" b="0" spc="-114" dirty="0">
                <a:latin typeface="Calibri Light"/>
                <a:cs typeface="Calibri Light"/>
              </a:rPr>
              <a:t>м</a:t>
            </a:r>
            <a:r>
              <a:rPr sz="6000" b="0" spc="-40" dirty="0">
                <a:latin typeface="Calibri Light"/>
                <a:cs typeface="Calibri Light"/>
              </a:rPr>
              <a:t>ми</a:t>
            </a:r>
            <a:r>
              <a:rPr sz="6000" b="0" spc="-125" dirty="0">
                <a:latin typeface="Calibri Light"/>
                <a:cs typeface="Calibri Light"/>
              </a:rPr>
              <a:t>р</a:t>
            </a:r>
            <a:r>
              <a:rPr sz="6000" b="0" spc="-55" dirty="0">
                <a:latin typeface="Calibri Light"/>
                <a:cs typeface="Calibri Light"/>
              </a:rPr>
              <a:t>ова</a:t>
            </a:r>
            <a:r>
              <a:rPr sz="6000" b="0" spc="-25" dirty="0">
                <a:latin typeface="Calibri Light"/>
                <a:cs typeface="Calibri Light"/>
              </a:rPr>
              <a:t>н</a:t>
            </a:r>
            <a:r>
              <a:rPr sz="6000" b="0" spc="-40" dirty="0">
                <a:latin typeface="Calibri Light"/>
                <a:cs typeface="Calibri Light"/>
              </a:rPr>
              <a:t>и</a:t>
            </a:r>
            <a:r>
              <a:rPr sz="6000" b="0" spc="-114" dirty="0">
                <a:latin typeface="Calibri Light"/>
                <a:cs typeface="Calibri Light"/>
              </a:rPr>
              <a:t>е</a:t>
            </a:r>
            <a:r>
              <a:rPr sz="6000" b="0" dirty="0">
                <a:latin typeface="Calibri Light"/>
                <a:cs typeface="Calibri Light"/>
              </a:rPr>
              <a:t>!</a:t>
            </a:r>
            <a:endParaRPr sz="6000" dirty="0">
              <a:latin typeface="Calibri Light"/>
              <a:cs typeface="Calibri Light"/>
            </a:endParaRPr>
          </a:p>
        </p:txBody>
      </p:sp>
      <p:sp>
        <p:nvSpPr>
          <p:cNvPr id="4" name="object 4"/>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604010" y="3441303"/>
            <a:ext cx="10100945" cy="4378122"/>
          </a:xfrm>
          <a:prstGeom prst="rect">
            <a:avLst/>
          </a:prstGeom>
        </p:spPr>
        <p:txBody>
          <a:bodyPr vert="horz" wrap="square" lIns="0" tIns="0" rIns="0" bIns="0" rtlCol="0">
            <a:spAutoFit/>
          </a:bodyPr>
          <a:lstStyle/>
          <a:p>
            <a:pPr marL="12700">
              <a:lnSpc>
                <a:spcPct val="100000"/>
              </a:lnSpc>
            </a:pPr>
            <a:r>
              <a:rPr sz="1550" spc="-25" dirty="0">
                <a:latin typeface="Calibri"/>
                <a:cs typeface="Calibri"/>
              </a:rPr>
              <a:t>Ц</a:t>
            </a:r>
            <a:r>
              <a:rPr sz="1550" spc="-35" dirty="0">
                <a:latin typeface="Calibri"/>
                <a:cs typeface="Calibri"/>
              </a:rPr>
              <a:t>е</a:t>
            </a:r>
            <a:r>
              <a:rPr sz="1550" spc="20" dirty="0">
                <a:latin typeface="Calibri"/>
                <a:cs typeface="Calibri"/>
              </a:rPr>
              <a:t>л</a:t>
            </a:r>
            <a:r>
              <a:rPr sz="1550" spc="-25" dirty="0">
                <a:latin typeface="Calibri"/>
                <a:cs typeface="Calibri"/>
              </a:rPr>
              <a:t>и</a:t>
            </a:r>
            <a:r>
              <a:rPr sz="1550" dirty="0">
                <a:latin typeface="Calibri"/>
                <a:cs typeface="Calibri"/>
              </a:rPr>
              <a:t>:</a:t>
            </a:r>
          </a:p>
          <a:p>
            <a:pPr marL="1127760" indent="-200025">
              <a:lnSpc>
                <a:spcPct val="100000"/>
              </a:lnSpc>
              <a:spcBef>
                <a:spcPts val="919"/>
              </a:spcBef>
              <a:buFont typeface="Calibri"/>
              <a:buAutoNum type="arabicPeriod"/>
              <a:tabLst>
                <a:tab pos="1128395" algn="l"/>
              </a:tabLst>
            </a:pPr>
            <a:r>
              <a:rPr lang="ru-RU" sz="1550" spc="-20" dirty="0" smtClean="0">
                <a:latin typeface="Calibri"/>
                <a:cs typeface="Calibri"/>
              </a:rPr>
              <a:t>Инкапсуляция , </a:t>
            </a:r>
            <a:r>
              <a:rPr lang="ru-RU" sz="1550" spc="-20" dirty="0" err="1" smtClean="0">
                <a:latin typeface="Calibri"/>
                <a:cs typeface="Calibri"/>
              </a:rPr>
              <a:t>Наследлование</a:t>
            </a:r>
            <a:r>
              <a:rPr lang="ru-RU" sz="1550" spc="-20" dirty="0" smtClean="0">
                <a:latin typeface="Calibri"/>
                <a:cs typeface="Calibri"/>
              </a:rPr>
              <a:t>, Полиморфизм</a:t>
            </a:r>
          </a:p>
          <a:p>
            <a:pPr marL="1127760" indent="-200025">
              <a:lnSpc>
                <a:spcPct val="100000"/>
              </a:lnSpc>
              <a:spcBef>
                <a:spcPts val="919"/>
              </a:spcBef>
              <a:buFont typeface="Calibri"/>
              <a:buAutoNum type="arabicPeriod"/>
              <a:tabLst>
                <a:tab pos="1128395" algn="l"/>
              </a:tabLst>
            </a:pPr>
            <a:r>
              <a:rPr lang="ru-RU" sz="1550" spc="-20" dirty="0" smtClean="0">
                <a:latin typeface="Calibri"/>
                <a:cs typeface="Calibri"/>
              </a:rPr>
              <a:t>Простое</a:t>
            </a:r>
            <a:r>
              <a:rPr lang="uk-UA" sz="1550" spc="-20" dirty="0" smtClean="0">
                <a:latin typeface="Calibri"/>
                <a:cs typeface="Calibri"/>
              </a:rPr>
              <a:t> </a:t>
            </a:r>
            <a:r>
              <a:rPr lang="en-US" sz="1550" spc="-20" dirty="0" smtClean="0">
                <a:latin typeface="Calibri"/>
                <a:cs typeface="Calibri"/>
              </a:rPr>
              <a:t>Java </a:t>
            </a:r>
            <a:r>
              <a:rPr lang="ru-RU" sz="1550" spc="-20" dirty="0" smtClean="0">
                <a:latin typeface="Calibri"/>
                <a:cs typeface="Calibri"/>
              </a:rPr>
              <a:t>приложение</a:t>
            </a:r>
          </a:p>
          <a:p>
            <a:pPr marL="1127760" indent="-200025">
              <a:lnSpc>
                <a:spcPct val="100000"/>
              </a:lnSpc>
              <a:spcBef>
                <a:spcPts val="919"/>
              </a:spcBef>
              <a:buFont typeface="Calibri"/>
              <a:buAutoNum type="arabicPeriod"/>
              <a:tabLst>
                <a:tab pos="1128395" algn="l"/>
              </a:tabLst>
            </a:pPr>
            <a:r>
              <a:rPr lang="en-US" sz="1550" spc="-20" dirty="0" smtClean="0">
                <a:latin typeface="Calibri"/>
                <a:cs typeface="Calibri"/>
              </a:rPr>
              <a:t>Java </a:t>
            </a:r>
            <a:r>
              <a:rPr lang="ru-RU" sz="1550" spc="-20" dirty="0" smtClean="0">
                <a:latin typeface="Calibri"/>
                <a:cs typeface="Calibri"/>
              </a:rPr>
              <a:t>и </a:t>
            </a:r>
            <a:r>
              <a:rPr lang="en-US" sz="1550" spc="-20" dirty="0" smtClean="0">
                <a:latin typeface="Calibri"/>
                <a:cs typeface="Calibri"/>
              </a:rPr>
              <a:t>Eclipse</a:t>
            </a:r>
            <a:endParaRPr sz="1550" dirty="0">
              <a:latin typeface="Calibri"/>
              <a:cs typeface="Calibri"/>
            </a:endParaRPr>
          </a:p>
          <a:p>
            <a:pPr>
              <a:lnSpc>
                <a:spcPct val="100000"/>
              </a:lnSpc>
            </a:pPr>
            <a:endParaRPr sz="1600" dirty="0">
              <a:latin typeface="Times New Roman"/>
              <a:cs typeface="Times New Roman"/>
            </a:endParaRPr>
          </a:p>
          <a:p>
            <a:pPr marR="5080" algn="r">
              <a:lnSpc>
                <a:spcPct val="100000"/>
              </a:lnSpc>
              <a:spcBef>
                <a:spcPts val="1155"/>
              </a:spcBef>
            </a:pPr>
            <a:endParaRPr lang="uk-UA" sz="3600" spc="-20" dirty="0" smtClean="0">
              <a:solidFill>
                <a:srgbClr val="EC7C30"/>
              </a:solidFill>
              <a:latin typeface="Calibri"/>
              <a:cs typeface="Calibri"/>
            </a:endParaRPr>
          </a:p>
          <a:p>
            <a:pPr marR="5080" algn="r">
              <a:lnSpc>
                <a:spcPct val="100000"/>
              </a:lnSpc>
              <a:spcBef>
                <a:spcPts val="1155"/>
              </a:spcBef>
            </a:pPr>
            <a:r>
              <a:rPr sz="3600" spc="-20" dirty="0" smtClean="0">
                <a:solidFill>
                  <a:srgbClr val="EC7C30"/>
                </a:solidFill>
                <a:latin typeface="Calibri"/>
                <a:cs typeface="Calibri"/>
              </a:rPr>
              <a:t>№</a:t>
            </a:r>
            <a:r>
              <a:rPr lang="uk-UA" sz="3600" spc="-20" dirty="0" smtClean="0">
                <a:solidFill>
                  <a:srgbClr val="EC7C30"/>
                </a:solidFill>
                <a:latin typeface="Calibri"/>
                <a:cs typeface="Calibri"/>
              </a:rPr>
              <a:t>24</a:t>
            </a:r>
          </a:p>
          <a:p>
            <a:pPr marR="5080" algn="r">
              <a:lnSpc>
                <a:spcPct val="100000"/>
              </a:lnSpc>
              <a:spcBef>
                <a:spcPts val="1155"/>
              </a:spcBef>
            </a:pPr>
            <a:endParaRPr lang="uk-UA" sz="3600" spc="-20" dirty="0">
              <a:solidFill>
                <a:srgbClr val="EC7C30"/>
              </a:solidFill>
              <a:latin typeface="Calibri"/>
              <a:cs typeface="Calibri"/>
            </a:endParaRPr>
          </a:p>
          <a:p>
            <a:pPr marR="5080" algn="r">
              <a:lnSpc>
                <a:spcPct val="100000"/>
              </a:lnSpc>
              <a:spcBef>
                <a:spcPts val="1155"/>
              </a:spcBef>
            </a:pPr>
            <a:endParaRPr sz="3600" dirty="0">
              <a:latin typeface="Calibri"/>
              <a:cs typeface="Calibri"/>
            </a:endParaRPr>
          </a:p>
        </p:txBody>
      </p:sp>
      <p:pic>
        <p:nvPicPr>
          <p:cNvPr id="6" name="Picture 2" descr="Картинки по запросу java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895600"/>
            <a:ext cx="4171950" cy="2552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4010" y="304800"/>
            <a:ext cx="4491990" cy="553998"/>
          </a:xfrm>
          <a:prstGeom prst="rect">
            <a:avLst/>
          </a:prstGeom>
        </p:spPr>
        <p:txBody>
          <a:bodyPr vert="horz" wrap="square" lIns="0" tIns="0" rIns="0" bIns="0" rtlCol="0">
            <a:spAutoFit/>
          </a:bodyPr>
          <a:lstStyle/>
          <a:p>
            <a:r>
              <a:rPr lang="uk-UA" sz="3600" dirty="0" err="1"/>
              <a:t>Инкапсуляция</a:t>
            </a:r>
            <a:endParaRPr lang="uk-UA" sz="3600" dirty="0"/>
          </a:p>
        </p:txBody>
      </p:sp>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295399" y="914400"/>
            <a:ext cx="9943465" cy="5847755"/>
          </a:xfrm>
          <a:prstGeom prst="rect">
            <a:avLst/>
          </a:prstGeom>
        </p:spPr>
        <p:txBody>
          <a:bodyPr vert="horz" wrap="square" lIns="0" tIns="0" rIns="0" bIns="0" rtlCol="0">
            <a:spAutoFit/>
          </a:bodyPr>
          <a:lstStyle/>
          <a:p>
            <a:r>
              <a:rPr lang="ru-RU" sz="2000" dirty="0"/>
              <a:t>Инкапсуляция (</a:t>
            </a:r>
            <a:r>
              <a:rPr lang="ru-RU" sz="2000" dirty="0" err="1"/>
              <a:t>encapsulation</a:t>
            </a:r>
            <a:r>
              <a:rPr lang="ru-RU" sz="2000" dirty="0"/>
              <a:t>) - это механизм, который объединяет данные и код, манипулирующий э</a:t>
            </a:r>
            <a:r>
              <a:rPr lang="ru-RU" sz="2000" dirty="0" smtClean="0"/>
              <a:t>тими </a:t>
            </a:r>
            <a:r>
              <a:rPr lang="ru-RU" sz="2000" dirty="0"/>
              <a:t>данными, а также защищает и то, и другое от внешнего вмешательства или неправильного использования. В объектно-ориентированном программировании код и данные могут быть объединены вместе; в этом случае говорят, что создаётся так называемый "чёрный ящик". Когда коды и данные объединяются таким способом, создаётся объект (</a:t>
            </a:r>
            <a:r>
              <a:rPr lang="ru-RU" sz="2000" dirty="0" err="1"/>
              <a:t>object</a:t>
            </a:r>
            <a:r>
              <a:rPr lang="ru-RU" sz="2000" dirty="0"/>
              <a:t>). Другими словами, объект - это то, что поддерживает инкапсуляцию.</a:t>
            </a:r>
          </a:p>
          <a:p>
            <a:r>
              <a:rPr lang="ru-RU" sz="2000" dirty="0"/>
              <a:t>Внутри объекта коды и данные могут быть закрытыми (</a:t>
            </a:r>
            <a:r>
              <a:rPr lang="ru-RU" sz="2000" dirty="0" err="1"/>
              <a:t>private</a:t>
            </a:r>
            <a:r>
              <a:rPr lang="ru-RU" sz="2000" dirty="0"/>
              <a:t>). Закрытые коды или данные доступны только для других частей этого объекта. Таким образом, закрытые коды и данные недоступны для тех частей программы, которые существуют вне объекта. Если коды и данные являются открытыми, то, несмотря на то, что они заданы внутри объекта, они доступны и для других частей программы. Характерной является ситуация, когда открытая часть объекта используется для того, чтобы обеспечить контролируемый интерфейс закрытых элементов объекта.</a:t>
            </a:r>
          </a:p>
          <a:p>
            <a:r>
              <a:rPr lang="ru-RU" sz="2000" dirty="0"/>
              <a:t>На самом деле объект является переменной определённого пользователем типа. Может показаться странным, что объект, который объединяет коды и данные, можно рассматривать как переменную. Однако применительно к объектно-ориентированному программированию это именно так. Каждый элемент данных такого типа является составной переменной.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4010" y="304800"/>
            <a:ext cx="4491990" cy="553998"/>
          </a:xfrm>
          <a:prstGeom prst="rect">
            <a:avLst/>
          </a:prstGeom>
        </p:spPr>
        <p:txBody>
          <a:bodyPr vert="horz" wrap="square" lIns="0" tIns="0" rIns="0" bIns="0" rtlCol="0">
            <a:spAutoFit/>
          </a:bodyPr>
          <a:lstStyle/>
          <a:p>
            <a:r>
              <a:rPr lang="uk-UA" sz="3600" dirty="0" err="1"/>
              <a:t>Инкапсуляция</a:t>
            </a:r>
            <a:endParaRPr lang="uk-UA" sz="3600" dirty="0"/>
          </a:p>
        </p:txBody>
      </p:sp>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pic>
        <p:nvPicPr>
          <p:cNvPr id="1026" name="Picture 2" descr="объектно ориентированное программирование delph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3060" y="2362200"/>
            <a:ext cx="9193263"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93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4010" y="304800"/>
            <a:ext cx="4491990" cy="553998"/>
          </a:xfrm>
          <a:prstGeom prst="rect">
            <a:avLst/>
          </a:prstGeom>
        </p:spPr>
        <p:txBody>
          <a:bodyPr vert="horz" wrap="square" lIns="0" tIns="0" rIns="0" bIns="0" rtlCol="0">
            <a:spAutoFit/>
          </a:bodyPr>
          <a:lstStyle/>
          <a:p>
            <a:r>
              <a:rPr lang="uk-UA" sz="3600" dirty="0" err="1"/>
              <a:t>Полиморфизм</a:t>
            </a:r>
            <a:endParaRPr lang="uk-UA" sz="3600" dirty="0"/>
          </a:p>
        </p:txBody>
      </p:sp>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928687" y="914400"/>
            <a:ext cx="10806113" cy="5847755"/>
          </a:xfrm>
          <a:prstGeom prst="rect">
            <a:avLst/>
          </a:prstGeom>
        </p:spPr>
        <p:txBody>
          <a:bodyPr vert="horz" wrap="square" lIns="0" tIns="0" rIns="0" bIns="0" rtlCol="0">
            <a:spAutoFit/>
          </a:bodyPr>
          <a:lstStyle/>
          <a:p>
            <a:r>
              <a:rPr lang="ru-RU" sz="1900" dirty="0"/>
              <a:t>Полиморфизм (</a:t>
            </a:r>
            <a:r>
              <a:rPr lang="ru-RU" sz="1900" dirty="0" err="1"/>
              <a:t>polymorphism</a:t>
            </a:r>
            <a:r>
              <a:rPr lang="ru-RU" sz="1900" dirty="0"/>
              <a:t>) (от греческого </a:t>
            </a:r>
            <a:r>
              <a:rPr lang="ru-RU" sz="1900" dirty="0" err="1"/>
              <a:t>polymorphos</a:t>
            </a:r>
            <a:r>
              <a:rPr lang="ru-RU" sz="1900" dirty="0"/>
              <a:t>) - это свойство, которое позволяет одно и то же имя использовать для решения двух или более схожих, но технически разных задач. Целью полиморфизма, применительно к объектно-ориентированному программированию, является использование одного имени для задания общих для класса действий. Выполнение каждого конкретного действия будет определяться типом данных. </a:t>
            </a:r>
            <a:endParaRPr lang="en-US" sz="1900" dirty="0" smtClean="0"/>
          </a:p>
          <a:p>
            <a:r>
              <a:rPr lang="ru-RU" sz="1900" dirty="0" smtClean="0"/>
              <a:t>В </a:t>
            </a:r>
            <a:r>
              <a:rPr lang="ru-RU" sz="1900" dirty="0"/>
              <a:t>более общем смысле, концепцией полиморфизма является идея "один интерфейс, множество методов". Это означает, что можно создать общий интерфейс для группы близких по смыслу действий. Преимуществом полиморфизма является то, что он помогает </a:t>
            </a:r>
            <a:r>
              <a:rPr lang="en-US" sz="1900" dirty="0" smtClean="0"/>
              <a:t>c</a:t>
            </a:r>
            <a:r>
              <a:rPr lang="ru-RU" sz="1900" dirty="0" err="1" smtClean="0"/>
              <a:t>нижать</a:t>
            </a:r>
            <a:r>
              <a:rPr lang="ru-RU" sz="1900" dirty="0" smtClean="0"/>
              <a:t> </a:t>
            </a:r>
            <a:r>
              <a:rPr lang="ru-RU" sz="1900" dirty="0"/>
              <a:t>сложность программ, разрешая использование того же интерфейса для задания единого класса действий. Выбор же конкретного действия, в зависимости от ситуации, возлагается на компилятор. Вам, как программисту, не нужно делать этот выбор самому. Нужно только помнить и использовать общий интерфейс. Пример из предыдущего абзаца показывает, как, имея три имени для функции определения абсолютной величины числа вместо одного, обычная задача становится более сложной, чем это действительно необходимо.</a:t>
            </a:r>
          </a:p>
          <a:p>
            <a:r>
              <a:rPr lang="ru-RU" sz="1900" dirty="0"/>
              <a:t>  Полиморфизм может применяться также и к операторам. Фактически во всех языках программирования ограниченно применяется полиморфизм, например, в арифметических операторах. Так, </a:t>
            </a:r>
            <a:r>
              <a:rPr lang="ru-RU" sz="1900" dirty="0" smtClean="0"/>
              <a:t> </a:t>
            </a:r>
            <a:r>
              <a:rPr lang="ru-RU" sz="1900" dirty="0"/>
              <a:t>символ + используется для складывания целых, длинных целых, символьных переменных и чисел с плавающей точкой. В этом случае компилятор автоматически определяет, какой тип арифметики требуется. </a:t>
            </a:r>
            <a:r>
              <a:rPr lang="ru-RU" sz="1900" dirty="0" smtClean="0"/>
              <a:t>Ключевым </a:t>
            </a:r>
            <a:r>
              <a:rPr lang="ru-RU" sz="1900" dirty="0"/>
              <a:t>в понимании полиморфизма является то, что он позволяет вам манипулировать объектами различной степени сложности путём создания общего для них стандартного интерфейса для реализации похожих действий.</a:t>
            </a:r>
          </a:p>
        </p:txBody>
      </p:sp>
    </p:spTree>
    <p:extLst>
      <p:ext uri="{BB962C8B-B14F-4D97-AF65-F5344CB8AC3E}">
        <p14:creationId xmlns:p14="http://schemas.microsoft.com/office/powerpoint/2010/main" val="135047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4010" y="304800"/>
            <a:ext cx="4491990" cy="553998"/>
          </a:xfrm>
          <a:prstGeom prst="rect">
            <a:avLst/>
          </a:prstGeom>
        </p:spPr>
        <p:txBody>
          <a:bodyPr vert="horz" wrap="square" lIns="0" tIns="0" rIns="0" bIns="0" rtlCol="0">
            <a:spAutoFit/>
          </a:bodyPr>
          <a:lstStyle/>
          <a:p>
            <a:r>
              <a:rPr lang="uk-UA" sz="3600" dirty="0" err="1"/>
              <a:t>Полиморфизм</a:t>
            </a:r>
            <a:endParaRPr lang="uk-UA" sz="3600" dirty="0"/>
          </a:p>
        </p:txBody>
      </p:sp>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11993" y="5917168"/>
            <a:ext cx="10806113" cy="615553"/>
          </a:xfrm>
          <a:prstGeom prst="rect">
            <a:avLst/>
          </a:prstGeom>
        </p:spPr>
        <p:txBody>
          <a:bodyPr vert="horz" wrap="square" lIns="0" tIns="0" rIns="0" bIns="0" rtlCol="0">
            <a:spAutoFit/>
          </a:bodyPr>
          <a:lstStyle/>
          <a:p>
            <a:r>
              <a:rPr lang="ru-RU" sz="2000" dirty="0"/>
              <a:t>Еще один пример полиморфизма представлен на рисунке – общий класс «Кривая» (</a:t>
            </a:r>
            <a:r>
              <a:rPr lang="ru-RU" sz="2000" dirty="0" err="1"/>
              <a:t>Shape</a:t>
            </a:r>
            <a:r>
              <a:rPr lang="ru-RU" sz="2000" dirty="0"/>
              <a:t>) является «родителем» для круга, прямоугольника и </a:t>
            </a:r>
            <a:r>
              <a:rPr lang="ru-RU" sz="2000" dirty="0" smtClean="0"/>
              <a:t>звезды.</a:t>
            </a:r>
            <a:endParaRPr lang="ru-RU" sz="1900" dirty="0"/>
          </a:p>
        </p:txBody>
      </p:sp>
      <p:pic>
        <p:nvPicPr>
          <p:cNvPr id="2050" name="Picture 2" descr="объектно ориентированное программирование на ph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09675"/>
            <a:ext cx="7859446"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4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4010" y="304800"/>
            <a:ext cx="4491990" cy="1107996"/>
          </a:xfrm>
          <a:prstGeom prst="rect">
            <a:avLst/>
          </a:prstGeom>
        </p:spPr>
        <p:txBody>
          <a:bodyPr vert="horz" wrap="square" lIns="0" tIns="0" rIns="0" bIns="0" rtlCol="0">
            <a:spAutoFit/>
          </a:bodyPr>
          <a:lstStyle/>
          <a:p>
            <a:r>
              <a:rPr lang="uk-UA" sz="3600" dirty="0" err="1"/>
              <a:t>Наследовние</a:t>
            </a:r>
            <a:endParaRPr lang="uk-UA" sz="3600" dirty="0"/>
          </a:p>
          <a:p>
            <a:endParaRPr lang="uk-UA" sz="3600" dirty="0"/>
          </a:p>
        </p:txBody>
      </p:sp>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928687" y="914400"/>
            <a:ext cx="10806113" cy="5416868"/>
          </a:xfrm>
          <a:prstGeom prst="rect">
            <a:avLst/>
          </a:prstGeom>
        </p:spPr>
        <p:txBody>
          <a:bodyPr vert="horz" wrap="square" lIns="0" tIns="0" rIns="0" bIns="0" rtlCol="0">
            <a:spAutoFit/>
          </a:bodyPr>
          <a:lstStyle/>
          <a:p>
            <a:r>
              <a:rPr lang="ru-RU" sz="2200" dirty="0"/>
              <a:t>Наследование (</a:t>
            </a:r>
            <a:r>
              <a:rPr lang="ru-RU" sz="2200" dirty="0" err="1"/>
              <a:t>inheritance</a:t>
            </a:r>
            <a:r>
              <a:rPr lang="ru-RU" sz="2200" dirty="0"/>
              <a:t>) - это процесс, посредством которого один объект может приобретать свойства другого. Точнее, объект может наследовать основные свойства другого объекта и добавлять к ним черты, характерные только для него. Наследование является важным, поскольку оно позволяет поддерживать концепцию иерархии классов (</a:t>
            </a:r>
            <a:r>
              <a:rPr lang="ru-RU" sz="2200" dirty="0" err="1"/>
              <a:t>hierarchical</a:t>
            </a:r>
            <a:r>
              <a:rPr lang="ru-RU" sz="2200" dirty="0"/>
              <a:t> </a:t>
            </a:r>
            <a:r>
              <a:rPr lang="ru-RU" sz="2200" dirty="0" err="1"/>
              <a:t>classification</a:t>
            </a:r>
            <a:r>
              <a:rPr lang="ru-RU" sz="2200" dirty="0"/>
              <a:t>). Применение иерархии классов делает управляемыми большие потоки информации. Например, подумайте об описании жилого дома. Дом - это часть общего класса, называемого строением. С другой стороны, строение - это часть более общего класса - конструкции, который является частью ещё более общего класса объектов, который можно назвать созданием рук человека. В каждом случае порождённый класс наследует все, связанные с родителем, качества и добавляет к ним свои собственные определяющие характеристики. Без использования иерархии классов, для каждого объекта пришлось бы задать все характеристики, которые бы исчерпывающи его определяли. Однако при использовании наследования можно описать объект путём определения того общего класса (или классов), к которому он относится, с теми специальными чертами, которые делают объект уникальным. Наследование играет очень важную роль в OOP.</a:t>
            </a:r>
          </a:p>
        </p:txBody>
      </p:sp>
    </p:spTree>
    <p:extLst>
      <p:ext uri="{BB962C8B-B14F-4D97-AF65-F5344CB8AC3E}">
        <p14:creationId xmlns:p14="http://schemas.microsoft.com/office/powerpoint/2010/main" val="289227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4010" y="304800"/>
            <a:ext cx="4491990" cy="1107996"/>
          </a:xfrm>
          <a:prstGeom prst="rect">
            <a:avLst/>
          </a:prstGeom>
        </p:spPr>
        <p:txBody>
          <a:bodyPr vert="horz" wrap="square" lIns="0" tIns="0" rIns="0" bIns="0" rtlCol="0">
            <a:spAutoFit/>
          </a:bodyPr>
          <a:lstStyle/>
          <a:p>
            <a:r>
              <a:rPr lang="uk-UA" sz="3600" dirty="0" err="1"/>
              <a:t>Наследовние</a:t>
            </a:r>
            <a:endParaRPr lang="uk-UA" sz="3600" dirty="0"/>
          </a:p>
          <a:p>
            <a:endParaRPr lang="uk-UA" sz="3600" dirty="0"/>
          </a:p>
        </p:txBody>
      </p:sp>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pic>
        <p:nvPicPr>
          <p:cNvPr id="3074" name="Picture 2" descr="Объектно-ориентированное программирование - наследова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152525"/>
            <a:ext cx="6625591" cy="343501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19050" y="4919007"/>
            <a:ext cx="12192000" cy="1754326"/>
          </a:xfrm>
          <a:prstGeom prst="rect">
            <a:avLst/>
          </a:prstGeom>
        </p:spPr>
        <p:txBody>
          <a:bodyPr wrap="square">
            <a:spAutoFit/>
          </a:bodyPr>
          <a:lstStyle/>
          <a:p>
            <a:r>
              <a:rPr lang="ru-RU" dirty="0"/>
              <a:t>Механизм ООП, позволяющий объекту иметь (наследовать) методы другого объекта. Точнее, объект получает (наследует) все основные свойства своего «предка» и добавляет к ним методы, свойственные только ему. «Наследник» объекта получит в «наследство» методы уже двух объектов и т. д. Наследование еще называют иерархией классов. Использование наследования позволяет просто управлять большими объемами информации и программного кода. Далее вы можете увидеть, как объекты наследуют общие свойства от родительского класса «Автомобиль».- Читайте подробнее на SYL.ru: </a:t>
            </a:r>
            <a:r>
              <a:rPr lang="ru-RU" dirty="0">
                <a:hlinkClick r:id="rId5"/>
              </a:rPr>
              <a:t>http://www.syl.ru/article/141967/mod_vvedenie-v-obyektno-orientirovannoe-programmirovanie</a:t>
            </a:r>
            <a:endParaRPr lang="uk-UA" dirty="0"/>
          </a:p>
        </p:txBody>
      </p:sp>
    </p:spTree>
    <p:extLst>
      <p:ext uri="{BB962C8B-B14F-4D97-AF65-F5344CB8AC3E}">
        <p14:creationId xmlns:p14="http://schemas.microsoft.com/office/powerpoint/2010/main" val="368296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4010" y="304800"/>
            <a:ext cx="4491990" cy="1107996"/>
          </a:xfrm>
          <a:prstGeom prst="rect">
            <a:avLst/>
          </a:prstGeom>
        </p:spPr>
        <p:txBody>
          <a:bodyPr vert="horz" wrap="square" lIns="0" tIns="0" rIns="0" bIns="0" rtlCol="0">
            <a:spAutoFit/>
          </a:bodyPr>
          <a:lstStyle/>
          <a:p>
            <a:r>
              <a:rPr lang="uk-UA" sz="3600" dirty="0" err="1" smtClean="0"/>
              <a:t>Привет</a:t>
            </a:r>
            <a:r>
              <a:rPr lang="uk-UA" sz="3600" dirty="0" smtClean="0"/>
              <a:t> мир!</a:t>
            </a:r>
            <a:endParaRPr lang="uk-UA" sz="3600" dirty="0"/>
          </a:p>
          <a:p>
            <a:endParaRPr lang="uk-UA" sz="3600" dirty="0"/>
          </a:p>
        </p:txBody>
      </p:sp>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4" name="Прямоугольник 3"/>
          <p:cNvSpPr/>
          <p:nvPr/>
        </p:nvSpPr>
        <p:spPr>
          <a:xfrm>
            <a:off x="1981200" y="1420178"/>
            <a:ext cx="6096000" cy="4401205"/>
          </a:xfrm>
          <a:prstGeom prst="rect">
            <a:avLst/>
          </a:prstGeom>
        </p:spPr>
        <p:txBody>
          <a:bodyPr>
            <a:spAutoFit/>
          </a:bodyPr>
          <a:lstStyle/>
          <a:p>
            <a:r>
              <a:rPr lang="en-US" sz="4000" b="1" i="1" dirty="0"/>
              <a:t>class </a:t>
            </a:r>
            <a:r>
              <a:rPr lang="en-US" sz="4000" b="1" i="1" dirty="0" err="1"/>
              <a:t>HelloWorld</a:t>
            </a:r>
            <a:r>
              <a:rPr lang="en-US" sz="4000" b="1" i="1" dirty="0"/>
              <a:t> {</a:t>
            </a:r>
          </a:p>
          <a:p>
            <a:r>
              <a:rPr lang="en-US" sz="4000" b="1" i="1" dirty="0"/>
              <a:t>public static void main (String </a:t>
            </a:r>
            <a:r>
              <a:rPr lang="en-US" sz="4000" b="1" i="1" dirty="0" err="1"/>
              <a:t>args</a:t>
            </a:r>
            <a:r>
              <a:rPr lang="en-US" sz="4000" b="1" i="1" dirty="0"/>
              <a:t> []) {</a:t>
            </a:r>
          </a:p>
          <a:p>
            <a:r>
              <a:rPr lang="en-US" sz="4000" b="1" i="1" dirty="0"/>
              <a:t>System. out. </a:t>
            </a:r>
            <a:r>
              <a:rPr lang="en-US" sz="4000" b="1" i="1" dirty="0" err="1"/>
              <a:t>println</a:t>
            </a:r>
            <a:r>
              <a:rPr lang="en-US" sz="4000" b="1" i="1" dirty="0"/>
              <a:t> ("Hello World");</a:t>
            </a:r>
          </a:p>
          <a:p>
            <a:r>
              <a:rPr lang="en-US" sz="4000" b="1" i="1" dirty="0"/>
              <a:t>}</a:t>
            </a:r>
          </a:p>
          <a:p>
            <a:r>
              <a:rPr lang="en-US" sz="4000" b="1" i="1" dirty="0"/>
              <a:t>}</a:t>
            </a:r>
          </a:p>
        </p:txBody>
      </p:sp>
    </p:spTree>
    <p:extLst>
      <p:ext uri="{BB962C8B-B14F-4D97-AF65-F5344CB8AC3E}">
        <p14:creationId xmlns:p14="http://schemas.microsoft.com/office/powerpoint/2010/main" val="171474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0877" y="1138519"/>
            <a:ext cx="9404723" cy="607859"/>
          </a:xfrm>
        </p:spPr>
        <p:txBody>
          <a:bodyPr/>
          <a:lstStyle/>
          <a:p>
            <a:r>
              <a:rPr lang="uk-UA" dirty="0" err="1" smtClean="0"/>
              <a:t>Домашнее</a:t>
            </a:r>
            <a:r>
              <a:rPr lang="uk-UA" dirty="0" smtClean="0"/>
              <a:t> </a:t>
            </a:r>
            <a:r>
              <a:rPr lang="uk-UA" dirty="0" err="1" smtClean="0"/>
              <a:t>задание</a:t>
            </a:r>
            <a:endParaRPr lang="ru-RU" dirty="0"/>
          </a:p>
        </p:txBody>
      </p:sp>
      <p:sp>
        <p:nvSpPr>
          <p:cNvPr id="3" name="Объект 2"/>
          <p:cNvSpPr>
            <a:spLocks noGrp="1"/>
          </p:cNvSpPr>
          <p:nvPr>
            <p:ph idx="4294967295"/>
          </p:nvPr>
        </p:nvSpPr>
        <p:spPr>
          <a:xfrm>
            <a:off x="1568078" y="2108201"/>
            <a:ext cx="8946541" cy="1477328"/>
          </a:xfrm>
          <a:prstGeom prst="rect">
            <a:avLst/>
          </a:prstGeom>
        </p:spPr>
        <p:txBody>
          <a:bodyPr/>
          <a:lstStyle/>
          <a:p>
            <a:r>
              <a:rPr lang="ru-RU" sz="2400" dirty="0" smtClean="0"/>
              <a:t>Установить </a:t>
            </a:r>
            <a:r>
              <a:rPr lang="en-US" sz="2400" dirty="0" smtClean="0"/>
              <a:t>Java Development Kit</a:t>
            </a:r>
          </a:p>
          <a:p>
            <a:r>
              <a:rPr lang="ru-RU" sz="2400" dirty="0" smtClean="0"/>
              <a:t>Установить </a:t>
            </a:r>
            <a:r>
              <a:rPr lang="en-US" sz="2400" dirty="0" smtClean="0"/>
              <a:t>eclipse</a:t>
            </a:r>
            <a:endParaRPr lang="uk-UA" sz="2400" dirty="0" smtClean="0"/>
          </a:p>
          <a:p>
            <a:r>
              <a:rPr lang="uk-UA" sz="2400" dirty="0" err="1"/>
              <a:t>Сделать</a:t>
            </a:r>
            <a:r>
              <a:rPr lang="uk-UA" sz="2400" dirty="0"/>
              <a:t> свою </a:t>
            </a:r>
            <a:r>
              <a:rPr lang="uk-UA" sz="2400" dirty="0" err="1"/>
              <a:t>игру</a:t>
            </a:r>
            <a:endParaRPr lang="uk-UA" sz="2400" dirty="0"/>
          </a:p>
          <a:p>
            <a:endParaRPr lang="ru-RU" sz="2400" dirty="0"/>
          </a:p>
        </p:txBody>
      </p:sp>
    </p:spTree>
    <p:extLst>
      <p:ext uri="{BB962C8B-B14F-4D97-AF65-F5344CB8AC3E}">
        <p14:creationId xmlns:p14="http://schemas.microsoft.com/office/powerpoint/2010/main" val="113717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1216</TotalTime>
  <Words>768</Words>
  <Application>Microsoft Office PowerPoint</Application>
  <PresentationFormat>Произвольный</PresentationFormat>
  <Paragraphs>33</Paragraphs>
  <Slides>9</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Домашнее задание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IT World!</dc:title>
  <dc:creator>Hog Uncle</dc:creator>
  <cp:lastModifiedBy>В.О. Кірик</cp:lastModifiedBy>
  <cp:revision>40</cp:revision>
  <dcterms:created xsi:type="dcterms:W3CDTF">2016-05-26T15:47:18Z</dcterms:created>
  <dcterms:modified xsi:type="dcterms:W3CDTF">2016-09-22T16:27:08Z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2015-01-21T00:00:00Z</vt:filetime>
  </property>
  <property fmtid="{D5CDD505-2E9C-101B-9397-08002B2CF9AE}" pid="3" name="LastSaved">
    <vt:filetime>2016-05-26T00:00:00Z</vt:filetime>
  </property>
</Properties>
</file>