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59" r:id="rId13"/>
    <p:sldId id="263" r:id="rId14"/>
    <p:sldId id="264" r:id="rId15"/>
    <p:sldId id="265" r:id="rId16"/>
    <p:sldId id="267" r:id="rId17"/>
    <p:sldId id="266" r:id="rId18"/>
    <p:sldId id="270" r:id="rId19"/>
  </p:sldIdLst>
  <p:sldSz cx="12192000" cy="6858000"/>
  <p:notesSz cx="9947275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80660" tIns="40331" rIns="80660" bIns="40331" rtlCol="0"/>
          <a:lstStyle>
            <a:lvl1pPr algn="l">
              <a:defRPr sz="11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4199" y="0"/>
            <a:ext cx="4310486" cy="342900"/>
          </a:xfrm>
          <a:prstGeom prst="rect">
            <a:avLst/>
          </a:prstGeom>
        </p:spPr>
        <p:txBody>
          <a:bodyPr vert="horz" lIns="80660" tIns="40331" rIns="80660" bIns="40331" rtlCol="0"/>
          <a:lstStyle>
            <a:lvl1pPr algn="r">
              <a:defRPr sz="1100"/>
            </a:lvl1pPr>
          </a:lstStyle>
          <a:p>
            <a:fld id="{D73C5E1D-C289-45B1-BCE0-2E26109CBE5A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660" tIns="40331" rIns="80660" bIns="40331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4728" y="3257551"/>
            <a:ext cx="7957820" cy="3086100"/>
          </a:xfrm>
          <a:prstGeom prst="rect">
            <a:avLst/>
          </a:prstGeom>
        </p:spPr>
        <p:txBody>
          <a:bodyPr vert="horz" lIns="80660" tIns="40331" rIns="80660" bIns="4033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486" cy="342900"/>
          </a:xfrm>
          <a:prstGeom prst="rect">
            <a:avLst/>
          </a:prstGeom>
        </p:spPr>
        <p:txBody>
          <a:bodyPr vert="horz" lIns="80660" tIns="40331" rIns="80660" bIns="40331" rtlCol="0" anchor="b"/>
          <a:lstStyle>
            <a:lvl1pPr algn="l">
              <a:defRPr sz="11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4199" y="6513513"/>
            <a:ext cx="4310486" cy="342900"/>
          </a:xfrm>
          <a:prstGeom prst="rect">
            <a:avLst/>
          </a:prstGeom>
        </p:spPr>
        <p:txBody>
          <a:bodyPr vert="horz" lIns="80660" tIns="40331" rIns="80660" bIns="40331" rtlCol="0" anchor="b"/>
          <a:lstStyle>
            <a:lvl1pPr algn="r">
              <a:defRPr sz="1100"/>
            </a:lvl1pPr>
          </a:lstStyle>
          <a:p>
            <a:fld id="{F7EBF2BC-6088-4951-B877-61128DCEDB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5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2BC-6088-4951-B877-61128DCEDBF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097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2BC-6088-4951-B877-61128DCEDBFB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097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2BC-6088-4951-B877-61128DCEDBFB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097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4010" y="1386998"/>
            <a:ext cx="8983979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4010" y="2046234"/>
            <a:ext cx="8983979" cy="424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hostinger.com.ua/redir/9307208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60369"/>
            <a:ext cx="12192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6000" b="0" spc="45" dirty="0" smtClean="0">
                <a:latin typeface="Calibri Light"/>
                <a:cs typeface="Calibri Light"/>
              </a:rPr>
              <a:t>Введение</a:t>
            </a:r>
            <a:r>
              <a:rPr lang="uk-UA" sz="6000" b="0" spc="45" dirty="0" smtClean="0">
                <a:latin typeface="Calibri Light"/>
                <a:cs typeface="Calibri Light"/>
              </a:rPr>
              <a:t> в </a:t>
            </a:r>
            <a:r>
              <a:rPr lang="en-US" sz="6000" spc="45" dirty="0" smtClean="0">
                <a:latin typeface="Calibri Light"/>
                <a:cs typeface="Calibri Light"/>
              </a:rPr>
              <a:t>FE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9394" y="2438400"/>
            <a:ext cx="31019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Б</a:t>
            </a:r>
            <a:r>
              <a:rPr sz="2400" spc="-25" dirty="0">
                <a:latin typeface="Calibri"/>
                <a:cs typeface="Calibri"/>
              </a:rPr>
              <a:t>а</a:t>
            </a:r>
            <a:r>
              <a:rPr sz="2400" spc="30" dirty="0">
                <a:latin typeface="Calibri"/>
                <a:cs typeface="Calibri"/>
              </a:rPr>
              <a:t>з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25" dirty="0">
                <a:latin typeface="Calibri"/>
                <a:cs typeface="Calibri"/>
              </a:rPr>
              <a:t>вы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п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10" dirty="0">
                <a:latin typeface="Calibri"/>
                <a:cs typeface="Calibri"/>
              </a:rPr>
              <a:t>н</a:t>
            </a:r>
            <a:r>
              <a:rPr sz="2400" spc="-15" dirty="0">
                <a:latin typeface="Calibri"/>
                <a:cs typeface="Calibri"/>
              </a:rPr>
              <a:t>я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25" dirty="0">
                <a:latin typeface="Calibri"/>
                <a:cs typeface="Calibri"/>
              </a:rPr>
              <a:t>и</a:t>
            </a:r>
            <a:r>
              <a:rPr sz="2400" dirty="0">
                <a:latin typeface="Calibri"/>
                <a:cs typeface="Calibri"/>
              </a:rPr>
              <a:t>я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4010" y="3441303"/>
            <a:ext cx="444817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5" dirty="0">
                <a:latin typeface="Calibri"/>
                <a:cs typeface="Calibri"/>
              </a:rPr>
              <a:t>Ц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20" dirty="0">
                <a:latin typeface="Calibri"/>
                <a:cs typeface="Calibri"/>
              </a:rPr>
              <a:t>л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dirty="0">
                <a:latin typeface="Calibri"/>
                <a:cs typeface="Calibri"/>
              </a:rPr>
              <a:t>:</a:t>
            </a:r>
          </a:p>
          <a:p>
            <a:pPr marL="1127760" indent="-200025">
              <a:lnSpc>
                <a:spcPct val="100000"/>
              </a:lnSpc>
              <a:spcBef>
                <a:spcPts val="840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10" dirty="0" err="1" smtClean="0">
                <a:latin typeface="Calibri"/>
                <a:cs typeface="Calibri"/>
              </a:rPr>
              <a:t>А</a:t>
            </a:r>
            <a:r>
              <a:rPr sz="1550" spc="20" dirty="0" err="1" smtClean="0">
                <a:latin typeface="Calibri"/>
                <a:cs typeface="Calibri"/>
              </a:rPr>
              <a:t>д</a:t>
            </a:r>
            <a:r>
              <a:rPr sz="1550" spc="-10" dirty="0" err="1" smtClean="0">
                <a:latin typeface="Calibri"/>
                <a:cs typeface="Calibri"/>
              </a:rPr>
              <a:t>м</a:t>
            </a:r>
            <a:r>
              <a:rPr sz="1550" spc="-25" dirty="0" err="1" smtClean="0">
                <a:latin typeface="Calibri"/>
                <a:cs typeface="Calibri"/>
              </a:rPr>
              <a:t>и</a:t>
            </a:r>
            <a:r>
              <a:rPr sz="1550" spc="-15" dirty="0" err="1" smtClean="0">
                <a:latin typeface="Calibri"/>
                <a:cs typeface="Calibri"/>
              </a:rPr>
              <a:t>н</a:t>
            </a:r>
            <a:r>
              <a:rPr sz="1550" spc="20" dirty="0" err="1" smtClean="0">
                <a:latin typeface="Calibri"/>
                <a:cs typeface="Calibri"/>
              </a:rPr>
              <a:t>к</a:t>
            </a:r>
            <a:r>
              <a:rPr sz="1550" spc="5" dirty="0" err="1" smtClean="0">
                <a:latin typeface="Calibri"/>
                <a:cs typeface="Calibri"/>
              </a:rPr>
              <a:t>а</a:t>
            </a:r>
            <a:r>
              <a:rPr sz="1550" spc="100" dirty="0" smtClean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хо</a:t>
            </a:r>
            <a:r>
              <a:rPr sz="1550" spc="10" dirty="0">
                <a:latin typeface="Calibri"/>
                <a:cs typeface="Calibri"/>
              </a:rPr>
              <a:t>с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-15" dirty="0">
                <a:latin typeface="Calibri"/>
                <a:cs typeface="Calibri"/>
              </a:rPr>
              <a:t>н</a:t>
            </a:r>
            <a:r>
              <a:rPr sz="1550" spc="-20" dirty="0">
                <a:latin typeface="Calibri"/>
                <a:cs typeface="Calibri"/>
              </a:rPr>
              <a:t>г</a:t>
            </a:r>
            <a:r>
              <a:rPr sz="1550" spc="5" dirty="0">
                <a:latin typeface="Calibri"/>
                <a:cs typeface="Calibri"/>
              </a:rPr>
              <a:t>а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5" dirty="0">
                <a:latin typeface="Calibri"/>
                <a:cs typeface="Calibri"/>
              </a:rPr>
              <a:t>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э</a:t>
            </a:r>
            <a:r>
              <a:rPr sz="1550" spc="20" dirty="0">
                <a:latin typeface="Calibri"/>
                <a:cs typeface="Calibri"/>
              </a:rPr>
              <a:t>л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-10" dirty="0">
                <a:latin typeface="Calibri"/>
                <a:cs typeface="Calibri"/>
              </a:rPr>
              <a:t>м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-15" dirty="0">
                <a:latin typeface="Calibri"/>
                <a:cs typeface="Calibri"/>
              </a:rPr>
              <a:t>н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10" dirty="0">
                <a:latin typeface="Calibri"/>
                <a:cs typeface="Calibri"/>
              </a:rPr>
              <a:t>ы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4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lang="uk-UA" sz="1550" spc="35" dirty="0">
                <a:latin typeface="Calibri"/>
                <a:cs typeface="Calibri"/>
              </a:rPr>
              <a:t>У</a:t>
            </a:r>
            <a:r>
              <a:rPr sz="1550" spc="5" dirty="0" err="1" smtClean="0">
                <a:latin typeface="Calibri"/>
                <a:cs typeface="Calibri"/>
              </a:rPr>
              <a:t>пр</a:t>
            </a:r>
            <a:r>
              <a:rPr sz="1550" spc="-5" dirty="0" err="1" smtClean="0">
                <a:latin typeface="Calibri"/>
                <a:cs typeface="Calibri"/>
              </a:rPr>
              <a:t>ав</a:t>
            </a:r>
            <a:r>
              <a:rPr sz="1550" spc="20" dirty="0" err="1" smtClean="0">
                <a:latin typeface="Calibri"/>
                <a:cs typeface="Calibri"/>
              </a:rPr>
              <a:t>л</a:t>
            </a:r>
            <a:r>
              <a:rPr sz="1550" spc="-35" dirty="0" err="1" smtClean="0">
                <a:latin typeface="Calibri"/>
                <a:cs typeface="Calibri"/>
              </a:rPr>
              <a:t>е</a:t>
            </a:r>
            <a:r>
              <a:rPr sz="1550" spc="-15" dirty="0" err="1" smtClean="0">
                <a:latin typeface="Calibri"/>
                <a:cs typeface="Calibri"/>
              </a:rPr>
              <a:t>н</a:t>
            </a:r>
            <a:r>
              <a:rPr sz="1550" spc="-25" dirty="0" err="1" smtClean="0">
                <a:latin typeface="Calibri"/>
                <a:cs typeface="Calibri"/>
              </a:rPr>
              <a:t>и</a:t>
            </a:r>
            <a:r>
              <a:rPr sz="1550" spc="5" dirty="0" err="1" smtClean="0">
                <a:latin typeface="Calibri"/>
                <a:cs typeface="Calibri"/>
              </a:rPr>
              <a:t>е</a:t>
            </a:r>
            <a:r>
              <a:rPr sz="1550" spc="145" dirty="0" smtClean="0">
                <a:latin typeface="Calibri"/>
                <a:cs typeface="Calibri"/>
              </a:rPr>
              <a:t> </a:t>
            </a:r>
            <a:r>
              <a:rPr sz="1550" spc="-10" dirty="0" err="1" smtClean="0">
                <a:latin typeface="Calibri"/>
                <a:cs typeface="Calibri"/>
              </a:rPr>
              <a:t>А</a:t>
            </a:r>
            <a:r>
              <a:rPr sz="1550" spc="25" dirty="0" err="1" smtClean="0">
                <a:latin typeface="Calibri"/>
                <a:cs typeface="Calibri"/>
              </a:rPr>
              <a:t>д</a:t>
            </a:r>
            <a:r>
              <a:rPr sz="1550" spc="-5" dirty="0" err="1" smtClean="0">
                <a:latin typeface="Calibri"/>
                <a:cs typeface="Calibri"/>
              </a:rPr>
              <a:t>м</a:t>
            </a:r>
            <a:r>
              <a:rPr sz="1550" spc="-25" dirty="0" err="1" smtClean="0">
                <a:latin typeface="Calibri"/>
                <a:cs typeface="Calibri"/>
              </a:rPr>
              <a:t>и</a:t>
            </a:r>
            <a:r>
              <a:rPr sz="1550" spc="-15" dirty="0" err="1" smtClean="0">
                <a:latin typeface="Calibri"/>
                <a:cs typeface="Calibri"/>
              </a:rPr>
              <a:t>н</a:t>
            </a:r>
            <a:r>
              <a:rPr sz="1550" spc="20" dirty="0" err="1" smtClean="0">
                <a:latin typeface="Calibri"/>
                <a:cs typeface="Calibri"/>
              </a:rPr>
              <a:t>к</a:t>
            </a:r>
            <a:r>
              <a:rPr sz="1550" spc="5" dirty="0" err="1" smtClean="0">
                <a:latin typeface="Calibri"/>
                <a:cs typeface="Calibri"/>
              </a:rPr>
              <a:t>ой</a:t>
            </a:r>
            <a:endParaRPr lang="en-US" sz="1550" spc="5" dirty="0" smtClean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4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lang="en-US" sz="1550" spc="5" dirty="0" smtClean="0">
                <a:latin typeface="Calibri"/>
                <a:cs typeface="Calibri"/>
              </a:rPr>
              <a:t>HTML, CSS</a:t>
            </a:r>
            <a:r>
              <a:rPr lang="en-US" sz="1550" spc="5" dirty="0" smtClean="0">
                <a:latin typeface="Calibri"/>
                <a:cs typeface="Calibri"/>
              </a:rPr>
              <a:t>,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55376" y="6204426"/>
            <a:ext cx="97942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 smtClean="0">
                <a:solidFill>
                  <a:srgbClr val="EC7C30"/>
                </a:solidFill>
                <a:latin typeface="Calibri"/>
                <a:cs typeface="Calibri"/>
              </a:rPr>
              <a:t>№</a:t>
            </a:r>
            <a:r>
              <a:rPr lang="uk-UA" sz="3600" spc="-20" dirty="0" smtClean="0">
                <a:solidFill>
                  <a:srgbClr val="EC7C30"/>
                </a:solidFill>
                <a:latin typeface="Calibri"/>
                <a:cs typeface="Calibri"/>
              </a:rPr>
              <a:t>1</a:t>
            </a:r>
            <a:r>
              <a:rPr lang="uk-UA" sz="3600" spc="-20" dirty="0">
                <a:solidFill>
                  <a:srgbClr val="EC7C30"/>
                </a:solidFill>
                <a:latin typeface="Calibri"/>
                <a:cs typeface="Calibri"/>
              </a:rPr>
              <a:t>5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050" name="Picture 2" descr="http://down-house.ru/uploads/images/00/86/82/2011/04/23/538f6cf8c0e812d074ddad04eff28f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33" y="2957009"/>
            <a:ext cx="3975558" cy="29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01652" y="6063916"/>
            <a:ext cx="42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http://api.hostinger.com.ua/redir/9307208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24008" y="5140586"/>
            <a:ext cx="7192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Твой первый хостинг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565910" y="1143000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ru-RU" spc="30" dirty="0" smtClean="0"/>
              <a:t>Основные теги </a:t>
            </a:r>
            <a:r>
              <a:rPr lang="en-US" spc="30" dirty="0" smtClean="0"/>
              <a:t>HTML</a:t>
            </a:r>
            <a:endParaRPr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44664" y="1629013"/>
            <a:ext cx="6612066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&lt;input type="radio" name="age" id=""&gt;&lt;span&gt;do10&lt;/span&gt;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&lt;input type="radio" name="age" id=""&gt;&lt;span&gt;do20&lt;/span&gt;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&lt;input type="radio" name="age" id=""&gt;&lt;span&gt;do30&lt;/span</a:t>
            </a:r>
            <a:r>
              <a:rPr lang="en-US" altLang="uk-UA" dirty="0" smtClean="0">
                <a:solidFill>
                  <a:srgbClr val="110000"/>
                </a:solidFill>
                <a:latin typeface="+mj-lt"/>
                <a:cs typeface="Courier New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+mj-lt"/>
                <a:cs typeface="Arial" pitchFamily="34" charset="0"/>
              </a:rPr>
              <a:t>&lt;div&gt;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+mj-lt"/>
                <a:cs typeface="Arial" pitchFamily="34" charset="0"/>
              </a:rPr>
              <a:t>&lt;input type="checkbox" name="" id="student"&gt;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+mj-lt"/>
                <a:cs typeface="Arial" pitchFamily="34" charset="0"/>
              </a:rPr>
              <a:t>&lt;label for="student"&gt;</a:t>
            </a:r>
            <a:r>
              <a:rPr lang="uk-UA" altLang="uk-UA" dirty="0">
                <a:latin typeface="+mj-lt"/>
                <a:cs typeface="Arial" pitchFamily="34" charset="0"/>
              </a:rPr>
              <a:t>Студент&lt;/</a:t>
            </a:r>
            <a:r>
              <a:rPr lang="en-US" altLang="uk-UA" dirty="0">
                <a:latin typeface="+mj-lt"/>
                <a:cs typeface="Arial" pitchFamily="34" charset="0"/>
              </a:rPr>
              <a:t>label&gt;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+mj-lt"/>
                <a:cs typeface="Arial" pitchFamily="34" charset="0"/>
              </a:rPr>
              <a:t>&lt;/div</a:t>
            </a:r>
            <a:r>
              <a:rPr lang="en-US" altLang="uk-UA" dirty="0" smtClean="0">
                <a:latin typeface="+mj-lt"/>
                <a:cs typeface="Arial" pitchFamily="34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+mj-lt"/>
                <a:cs typeface="Arial" pitchFamily="34" charset="0"/>
              </a:rPr>
              <a:t>&lt;div&gt;&lt;</a:t>
            </a:r>
            <a:r>
              <a:rPr lang="en-US" altLang="uk-UA" dirty="0" err="1">
                <a:latin typeface="+mj-lt"/>
                <a:cs typeface="Arial" pitchFamily="34" charset="0"/>
              </a:rPr>
              <a:t>textarea</a:t>
            </a:r>
            <a:r>
              <a:rPr lang="en-US" altLang="uk-UA" dirty="0">
                <a:latin typeface="+mj-lt"/>
                <a:cs typeface="Arial" pitchFamily="34" charset="0"/>
              </a:rPr>
              <a:t> name="" id="" cols="30" rows="10"&gt;&lt;/</a:t>
            </a:r>
            <a:r>
              <a:rPr lang="en-US" altLang="uk-UA" dirty="0" err="1">
                <a:latin typeface="+mj-lt"/>
                <a:cs typeface="Arial" pitchFamily="34" charset="0"/>
              </a:rPr>
              <a:t>textarea</a:t>
            </a:r>
            <a:r>
              <a:rPr lang="en-US" altLang="uk-UA" dirty="0">
                <a:latin typeface="+mj-lt"/>
                <a:cs typeface="Arial" pitchFamily="34" charset="0"/>
              </a:rPr>
              <a:t>&gt;&lt;/div</a:t>
            </a:r>
            <a:r>
              <a:rPr lang="en-US" altLang="uk-UA" dirty="0" smtClean="0">
                <a:latin typeface="+mj-lt"/>
                <a:cs typeface="Arial" pitchFamily="34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latin typeface="+mj-lt"/>
                <a:cs typeface="Arial" pitchFamily="34" charset="0"/>
              </a:rPr>
              <a:t>&lt;script&gt;alert('Hello world!');&lt;/script</a:t>
            </a:r>
            <a:r>
              <a:rPr lang="en-US" altLang="uk-UA" dirty="0" smtClean="0">
                <a:latin typeface="+mj-lt"/>
                <a:cs typeface="Arial" pitchFamily="34" charset="0"/>
              </a:rPr>
              <a:t>&gt; </a:t>
            </a:r>
            <a:r>
              <a:rPr lang="ru-RU" altLang="uk-UA" dirty="0" smtClean="0">
                <a:latin typeface="+mj-lt"/>
                <a:cs typeface="Arial" pitchFamily="34" charset="0"/>
              </a:rPr>
              <a:t>или </a:t>
            </a:r>
            <a:r>
              <a:rPr lang="en-US" altLang="uk-UA" dirty="0" err="1" smtClean="0">
                <a:latin typeface="+mj-lt"/>
                <a:cs typeface="Arial" pitchFamily="34" charset="0"/>
              </a:rPr>
              <a:t>src</a:t>
            </a:r>
            <a:r>
              <a:rPr lang="en-US" altLang="uk-UA" dirty="0" smtClean="0">
                <a:latin typeface="+mj-lt"/>
                <a:cs typeface="Arial" pitchFamily="34" charset="0"/>
              </a:rPr>
              <a:t>=“</a:t>
            </a:r>
            <a:r>
              <a:rPr lang="en-US" altLang="uk-UA" dirty="0" err="1" smtClean="0">
                <a:latin typeface="+mj-lt"/>
                <a:cs typeface="Arial" pitchFamily="34" charset="0"/>
              </a:rPr>
              <a:t>js</a:t>
            </a:r>
            <a:r>
              <a:rPr lang="en-US" altLang="uk-UA" dirty="0" smtClean="0">
                <a:latin typeface="+mj-lt"/>
                <a:cs typeface="Arial" pitchFamily="34" charset="0"/>
              </a:rPr>
              <a:t>/script.js”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565910" y="1143000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ru-RU" spc="30" dirty="0" smtClean="0"/>
              <a:t>Основы</a:t>
            </a:r>
            <a:r>
              <a:rPr lang="en-US" spc="30" dirty="0" smtClean="0"/>
              <a:t> CSS</a:t>
            </a:r>
            <a:endParaRPr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0" y="1954411"/>
            <a:ext cx="3321294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p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color:red;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width:500px;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height:400px;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background-image:url(2.jpg);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 smtClean="0">
                <a:solidFill>
                  <a:srgbClr val="110000"/>
                </a:solidFill>
                <a:latin typeface="+mj-lt"/>
                <a:cs typeface="Courier New" pitchFamily="49" charset="0"/>
              </a:rPr>
              <a:t>; </a:t>
            </a:r>
            <a:r>
              <a:rPr lang="en-US" altLang="uk-UA" dirty="0" err="1" smtClean="0">
                <a:solidFill>
                  <a:srgbClr val="110000"/>
                </a:solidFill>
                <a:latin typeface="+mj-lt"/>
                <a:cs typeface="Courier New" pitchFamily="49" charset="0"/>
              </a:rPr>
              <a:t>background-repeat:repeat</a:t>
            </a:r>
            <a:endParaRPr lang="en-US" altLang="uk-UA" dirty="0">
              <a:solidFill>
                <a:srgbClr val="110000"/>
              </a:solidFill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background-color:black</a:t>
            </a:r>
            <a:r>
              <a:rPr lang="en-US" altLang="uk-UA" dirty="0" smtClean="0">
                <a:solidFill>
                  <a:srgbClr val="110000"/>
                </a:solidFill>
                <a:latin typeface="+mj-lt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background-position:center center;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110000"/>
                </a:solidFill>
                <a:latin typeface="+mj-lt"/>
                <a:cs typeface="Courier New" pitchFamily="49" charset="0"/>
              </a:rPr>
              <a:t>&lt;/style&gt;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3000" y="5029200"/>
            <a:ext cx="445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background:black </a:t>
            </a:r>
            <a:r>
              <a:rPr lang="en-US" dirty="0" err="1"/>
              <a:t>url</a:t>
            </a:r>
            <a:r>
              <a:rPr lang="en-US" dirty="0"/>
              <a:t>(2.jpg) center no-repeat;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65197" y="185919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.box1{</a:t>
            </a:r>
          </a:p>
          <a:p>
            <a:r>
              <a:rPr lang="en-US" dirty="0"/>
              <a:t>margin-bottom:10px;</a:t>
            </a:r>
          </a:p>
          <a:p>
            <a:r>
              <a:rPr lang="en-US" dirty="0"/>
              <a:t>padding: 10px;</a:t>
            </a:r>
          </a:p>
          <a:p>
            <a:r>
              <a:rPr lang="en-US" dirty="0"/>
              <a:t>border:5px solid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.box1, .box2{</a:t>
            </a:r>
          </a:p>
          <a:p>
            <a:r>
              <a:rPr lang="en-US" dirty="0"/>
              <a:t>background: green;</a:t>
            </a:r>
          </a:p>
          <a:p>
            <a:r>
              <a:rPr lang="en-US" dirty="0"/>
              <a:t>width:500px;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79404" y="4896217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 class="box1"&gt;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923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77238"/>
            <a:ext cx="86067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15" dirty="0">
                <a:latin typeface="Calibri Light"/>
                <a:cs typeface="Calibri Light"/>
              </a:rPr>
              <a:t>д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spc="20" dirty="0">
                <a:latin typeface="Calibri Light"/>
                <a:cs typeface="Calibri Light"/>
              </a:rPr>
              <a:t>к</a:t>
            </a: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9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х</a:t>
            </a:r>
            <a:r>
              <a:rPr sz="3950" b="0" spc="10" dirty="0">
                <a:latin typeface="Calibri Light"/>
                <a:cs typeface="Calibri Light"/>
              </a:rPr>
              <a:t>о</a:t>
            </a:r>
            <a:r>
              <a:rPr sz="3950" b="0" spc="30" dirty="0">
                <a:latin typeface="Calibri Light"/>
                <a:cs typeface="Calibri Light"/>
              </a:rPr>
              <a:t>с</a:t>
            </a:r>
            <a:r>
              <a:rPr sz="3950" b="0" spc="-35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dirty="0">
                <a:latin typeface="Calibri Light"/>
                <a:cs typeface="Calibri Light"/>
              </a:rPr>
              <a:t>га</a:t>
            </a:r>
            <a:r>
              <a:rPr sz="3950" b="0" spc="7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5" dirty="0">
                <a:latin typeface="Calibri Light"/>
                <a:cs typeface="Calibri Light"/>
              </a:rPr>
              <a:t> </a:t>
            </a:r>
            <a:r>
              <a:rPr sz="3950" b="0" spc="-2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е</a:t>
            </a:r>
            <a:r>
              <a:rPr sz="3950" b="0" spc="65" dirty="0">
                <a:latin typeface="Calibri Light"/>
                <a:cs typeface="Calibri Light"/>
              </a:rPr>
              <a:t> </a:t>
            </a:r>
            <a:r>
              <a:rPr sz="3950" b="0" spc="20" dirty="0">
                <a:latin typeface="Calibri Light"/>
                <a:cs typeface="Calibri Light"/>
              </a:rPr>
              <a:t>э</a:t>
            </a:r>
            <a:r>
              <a:rPr sz="3950" b="0" spc="25" dirty="0">
                <a:latin typeface="Calibri Light"/>
                <a:cs typeface="Calibri Light"/>
              </a:rPr>
              <a:t>л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н</a:t>
            </a:r>
            <a:r>
              <a:rPr sz="3950" b="0" spc="-40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ы</a:t>
            </a:r>
            <a:endParaRPr sz="39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263" y="2255825"/>
            <a:ext cx="2864485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Н</a:t>
            </a:r>
            <a:r>
              <a:rPr sz="1800" spc="35" dirty="0">
                <a:latin typeface="Calibri"/>
                <a:cs typeface="Calibri"/>
              </a:rPr>
              <a:t>а</a:t>
            </a:r>
            <a:r>
              <a:rPr sz="1800" spc="-15" dirty="0">
                <a:latin typeface="Calibri"/>
                <a:cs typeface="Calibri"/>
              </a:rPr>
              <a:t>с</a:t>
            </a:r>
            <a:r>
              <a:rPr sz="1800" spc="-25" dirty="0">
                <a:latin typeface="Calibri"/>
                <a:cs typeface="Calibri"/>
              </a:rPr>
              <a:t>т</a:t>
            </a:r>
            <a:r>
              <a:rPr sz="1800" spc="25" dirty="0">
                <a:latin typeface="Calibri"/>
                <a:cs typeface="Calibri"/>
              </a:rPr>
              <a:t>р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й</a:t>
            </a:r>
            <a:r>
              <a:rPr sz="1800" spc="-15" dirty="0">
                <a:latin typeface="Calibri"/>
                <a:cs typeface="Calibri"/>
              </a:rPr>
              <a:t>к</a:t>
            </a:r>
            <a:r>
              <a:rPr sz="1800" dirty="0">
                <a:latin typeface="Calibri"/>
                <a:cs typeface="Calibri"/>
              </a:rPr>
              <a:t>а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д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spc="-20" dirty="0">
                <a:latin typeface="Calibri"/>
                <a:cs typeface="Calibri"/>
              </a:rPr>
              <a:t>м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в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55" dirty="0">
                <a:latin typeface="Calibri"/>
                <a:cs typeface="Calibri"/>
              </a:rPr>
              <a:t>У</a:t>
            </a:r>
            <a:r>
              <a:rPr sz="1800" spc="30" dirty="0">
                <a:latin typeface="Calibri"/>
                <a:cs typeface="Calibri"/>
              </a:rPr>
              <a:t>п</a:t>
            </a:r>
            <a:r>
              <a:rPr sz="1800" spc="25" dirty="0">
                <a:latin typeface="Calibri"/>
                <a:cs typeface="Calibri"/>
              </a:rPr>
              <a:t>р</a:t>
            </a:r>
            <a:r>
              <a:rPr sz="1800" spc="30" dirty="0">
                <a:latin typeface="Calibri"/>
                <a:cs typeface="Calibri"/>
              </a:rPr>
              <a:t>ав</a:t>
            </a:r>
            <a:r>
              <a:rPr sz="1800" spc="-20" dirty="0">
                <a:latin typeface="Calibri"/>
                <a:cs typeface="Calibri"/>
              </a:rPr>
              <a:t>л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dirty="0">
                <a:latin typeface="Calibri"/>
                <a:cs typeface="Calibri"/>
              </a:rPr>
              <a:t>ие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с</a:t>
            </a:r>
            <a:r>
              <a:rPr sz="1800" spc="5" dirty="0">
                <a:latin typeface="Calibri"/>
                <a:cs typeface="Calibri"/>
              </a:rPr>
              <a:t>у</a:t>
            </a:r>
            <a:r>
              <a:rPr sz="1800" spc="-65" dirty="0">
                <a:latin typeface="Calibri"/>
                <a:cs typeface="Calibri"/>
              </a:rPr>
              <a:t>б</a:t>
            </a:r>
            <a:r>
              <a:rPr sz="1800" spc="-35" dirty="0">
                <a:latin typeface="Calibri"/>
                <a:cs typeface="Calibri"/>
              </a:rPr>
              <a:t>д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spc="-20" dirty="0">
                <a:latin typeface="Calibri"/>
                <a:cs typeface="Calibri"/>
              </a:rPr>
              <a:t>м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spc="30" dirty="0">
                <a:latin typeface="Calibri"/>
                <a:cs typeface="Calibri"/>
              </a:rPr>
              <a:t>а</a:t>
            </a:r>
            <a:r>
              <a:rPr sz="1800" spc="-20" dirty="0">
                <a:latin typeface="Calibri"/>
                <a:cs typeface="Calibri"/>
              </a:rPr>
              <a:t>м</a:t>
            </a:r>
            <a:r>
              <a:rPr sz="1800" dirty="0">
                <a:latin typeface="Calibri"/>
                <a:cs typeface="Calibri"/>
              </a:rPr>
              <a:t>и</a:t>
            </a: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30" dirty="0">
                <a:latin typeface="Calibri"/>
                <a:cs typeface="Calibri"/>
              </a:rPr>
              <a:t>М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-30" dirty="0">
                <a:latin typeface="Calibri"/>
                <a:cs typeface="Calibri"/>
              </a:rPr>
              <a:t>д</a:t>
            </a:r>
            <a:r>
              <a:rPr sz="1800" spc="30" dirty="0">
                <a:latin typeface="Calibri"/>
                <a:cs typeface="Calibri"/>
              </a:rPr>
              <a:t>ж</a:t>
            </a:r>
            <a:r>
              <a:rPr sz="1800" dirty="0">
                <a:latin typeface="Calibri"/>
                <a:cs typeface="Calibri"/>
              </a:rPr>
              <a:t>ер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</a:t>
            </a:r>
            <a:r>
              <a:rPr sz="1800" spc="30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й</a:t>
            </a:r>
            <a:r>
              <a:rPr sz="1800" spc="-20" dirty="0">
                <a:latin typeface="Calibri"/>
                <a:cs typeface="Calibri"/>
              </a:rPr>
              <a:t>л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в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 smtClean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55" dirty="0" err="1" smtClean="0">
                <a:latin typeface="Calibri"/>
                <a:cs typeface="Calibri"/>
              </a:rPr>
              <a:t>У</a:t>
            </a:r>
            <a:r>
              <a:rPr sz="1800" spc="30" dirty="0" err="1" smtClean="0">
                <a:latin typeface="Calibri"/>
                <a:cs typeface="Calibri"/>
              </a:rPr>
              <a:t>п</a:t>
            </a:r>
            <a:r>
              <a:rPr sz="1800" spc="25" dirty="0" err="1" smtClean="0">
                <a:latin typeface="Calibri"/>
                <a:cs typeface="Calibri"/>
              </a:rPr>
              <a:t>р</a:t>
            </a:r>
            <a:r>
              <a:rPr sz="1800" spc="30" dirty="0" err="1" smtClean="0">
                <a:latin typeface="Calibri"/>
                <a:cs typeface="Calibri"/>
              </a:rPr>
              <a:t>ав</a:t>
            </a:r>
            <a:r>
              <a:rPr sz="1800" spc="-20" dirty="0" err="1" smtClean="0">
                <a:latin typeface="Calibri"/>
                <a:cs typeface="Calibri"/>
              </a:rPr>
              <a:t>л</a:t>
            </a:r>
            <a:r>
              <a:rPr sz="1800" dirty="0" err="1" smtClean="0">
                <a:latin typeface="Calibri"/>
                <a:cs typeface="Calibri"/>
              </a:rPr>
              <a:t>е</a:t>
            </a:r>
            <a:r>
              <a:rPr sz="1800" spc="10" dirty="0" err="1" smtClean="0">
                <a:latin typeface="Calibri"/>
                <a:cs typeface="Calibri"/>
              </a:rPr>
              <a:t>н</a:t>
            </a:r>
            <a:r>
              <a:rPr sz="1800" dirty="0" err="1" smtClean="0">
                <a:latin typeface="Calibri"/>
                <a:cs typeface="Calibri"/>
              </a:rPr>
              <a:t>ие</a:t>
            </a:r>
            <a:r>
              <a:rPr sz="1800" spc="-165" dirty="0" smtClean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0637" y="4343400"/>
            <a:ext cx="157226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С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spc="-15" dirty="0">
                <a:latin typeface="Calibri"/>
                <a:cs typeface="Calibri"/>
              </a:rPr>
              <a:t>з</a:t>
            </a:r>
            <a:r>
              <a:rPr sz="1800" spc="-35" dirty="0">
                <a:latin typeface="Calibri"/>
                <a:cs typeface="Calibri"/>
              </a:rPr>
              <a:t>д</a:t>
            </a:r>
            <a:r>
              <a:rPr sz="1800" spc="30" dirty="0">
                <a:latin typeface="Calibri"/>
                <a:cs typeface="Calibri"/>
              </a:rPr>
              <a:t>а</a:t>
            </a:r>
            <a:r>
              <a:rPr sz="1800" spc="5" dirty="0">
                <a:latin typeface="Calibri"/>
                <a:cs typeface="Calibri"/>
              </a:rPr>
              <a:t>н</a:t>
            </a:r>
            <a:r>
              <a:rPr sz="1800" dirty="0">
                <a:latin typeface="Calibri"/>
                <a:cs typeface="Calibri"/>
              </a:rPr>
              <a:t>ие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85097"/>
            <a:ext cx="410282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76" y="3976248"/>
            <a:ext cx="420208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01652" y="6063916"/>
            <a:ext cx="42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http://api.hostinger.com.ua/redir/9307208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77238"/>
            <a:ext cx="89115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15" dirty="0">
                <a:latin typeface="Calibri Light"/>
                <a:cs typeface="Calibri Light"/>
              </a:rPr>
              <a:t>д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spc="20" dirty="0">
                <a:latin typeface="Calibri Light"/>
                <a:cs typeface="Calibri Light"/>
              </a:rPr>
              <a:t>к</a:t>
            </a: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9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х</a:t>
            </a:r>
            <a:r>
              <a:rPr sz="3950" b="0" spc="10" dirty="0">
                <a:latin typeface="Calibri Light"/>
                <a:cs typeface="Calibri Light"/>
              </a:rPr>
              <a:t>о</a:t>
            </a:r>
            <a:r>
              <a:rPr sz="3950" b="0" spc="30" dirty="0">
                <a:latin typeface="Calibri Light"/>
                <a:cs typeface="Calibri Light"/>
              </a:rPr>
              <a:t>с</a:t>
            </a:r>
            <a:r>
              <a:rPr sz="3950" b="0" spc="-35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dirty="0">
                <a:latin typeface="Calibri Light"/>
                <a:cs typeface="Calibri Light"/>
              </a:rPr>
              <a:t>га</a:t>
            </a:r>
            <a:r>
              <a:rPr sz="3950" b="0" spc="7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5" dirty="0">
                <a:latin typeface="Calibri Light"/>
                <a:cs typeface="Calibri Light"/>
              </a:rPr>
              <a:t> </a:t>
            </a:r>
            <a:r>
              <a:rPr sz="3950" b="0" spc="-2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е</a:t>
            </a:r>
            <a:r>
              <a:rPr sz="3950" b="0" spc="65" dirty="0">
                <a:latin typeface="Calibri Light"/>
                <a:cs typeface="Calibri Light"/>
              </a:rPr>
              <a:t> </a:t>
            </a:r>
            <a:r>
              <a:rPr sz="3950" b="0" spc="20" dirty="0">
                <a:latin typeface="Calibri Light"/>
                <a:cs typeface="Calibri Light"/>
              </a:rPr>
              <a:t>э</a:t>
            </a:r>
            <a:r>
              <a:rPr sz="3950" b="0" spc="25" dirty="0">
                <a:latin typeface="Calibri Light"/>
                <a:cs typeface="Calibri Light"/>
              </a:rPr>
              <a:t>л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н</a:t>
            </a:r>
            <a:r>
              <a:rPr sz="3950" b="0" spc="-40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ы</a:t>
            </a:r>
            <a:endParaRPr sz="39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263" y="2255825"/>
            <a:ext cx="2864485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Н</a:t>
            </a:r>
            <a:r>
              <a:rPr sz="1800" spc="35" dirty="0">
                <a:latin typeface="Calibri"/>
                <a:cs typeface="Calibri"/>
              </a:rPr>
              <a:t>а</a:t>
            </a:r>
            <a:r>
              <a:rPr sz="1800" spc="-15" dirty="0">
                <a:latin typeface="Calibri"/>
                <a:cs typeface="Calibri"/>
              </a:rPr>
              <a:t>с</a:t>
            </a:r>
            <a:r>
              <a:rPr sz="1800" spc="-25" dirty="0">
                <a:latin typeface="Calibri"/>
                <a:cs typeface="Calibri"/>
              </a:rPr>
              <a:t>т</a:t>
            </a:r>
            <a:r>
              <a:rPr sz="1800" spc="25" dirty="0">
                <a:latin typeface="Calibri"/>
                <a:cs typeface="Calibri"/>
              </a:rPr>
              <a:t>р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й</a:t>
            </a:r>
            <a:r>
              <a:rPr sz="1800" spc="-15" dirty="0">
                <a:latin typeface="Calibri"/>
                <a:cs typeface="Calibri"/>
              </a:rPr>
              <a:t>к</a:t>
            </a:r>
            <a:r>
              <a:rPr sz="1800" dirty="0">
                <a:latin typeface="Calibri"/>
                <a:cs typeface="Calibri"/>
              </a:rPr>
              <a:t>а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д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spc="-20" dirty="0">
                <a:latin typeface="Calibri"/>
                <a:cs typeface="Calibri"/>
              </a:rPr>
              <a:t>м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в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t="13054" r="13084"/>
          <a:stretch/>
        </p:blipFill>
        <p:spPr bwMode="auto">
          <a:xfrm>
            <a:off x="5639362" y="2234054"/>
            <a:ext cx="6125356" cy="393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8600" y="2667000"/>
            <a:ext cx="518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Доме́нное</a:t>
            </a:r>
            <a:r>
              <a:rPr lang="ru-RU" dirty="0" smtClean="0"/>
              <a:t> </a:t>
            </a:r>
            <a:r>
              <a:rPr lang="ru-RU" dirty="0" err="1" smtClean="0"/>
              <a:t>и́мя</a:t>
            </a:r>
            <a:r>
              <a:rPr lang="ru-RU" dirty="0" smtClean="0"/>
              <a:t> — символьное имя, служащее для идентификации областей — единиц административной автономии в сети Интернет — в составе вышестоящей по иерархии такой области. Каждая из таких областей называется </a:t>
            </a:r>
            <a:r>
              <a:rPr lang="ru-RU" dirty="0" err="1" smtClean="0"/>
              <a:t>доме́ном</a:t>
            </a:r>
            <a:r>
              <a:rPr lang="ru-RU" dirty="0" smtClean="0"/>
              <a:t>. Общее пространство имён Интернета функционирует благодаря DNS — системе доменных имён. Доменные имена дают возможность адресации интернет-узлов и расположенных на них сетевых ресурсов (веб-сайтов, серверов электронной почты, других служб) в удобной для человека форме.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650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77238"/>
            <a:ext cx="91401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15" dirty="0">
                <a:latin typeface="Calibri Light"/>
                <a:cs typeface="Calibri Light"/>
              </a:rPr>
              <a:t>д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spc="20" dirty="0">
                <a:latin typeface="Calibri Light"/>
                <a:cs typeface="Calibri Light"/>
              </a:rPr>
              <a:t>к</a:t>
            </a: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9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х</a:t>
            </a:r>
            <a:r>
              <a:rPr sz="3950" b="0" spc="10" dirty="0">
                <a:latin typeface="Calibri Light"/>
                <a:cs typeface="Calibri Light"/>
              </a:rPr>
              <a:t>о</a:t>
            </a:r>
            <a:r>
              <a:rPr sz="3950" b="0" spc="30" dirty="0">
                <a:latin typeface="Calibri Light"/>
                <a:cs typeface="Calibri Light"/>
              </a:rPr>
              <a:t>с</a:t>
            </a:r>
            <a:r>
              <a:rPr sz="3950" b="0" spc="-35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dirty="0">
                <a:latin typeface="Calibri Light"/>
                <a:cs typeface="Calibri Light"/>
              </a:rPr>
              <a:t>га</a:t>
            </a:r>
            <a:r>
              <a:rPr sz="3950" b="0" spc="7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5" dirty="0">
                <a:latin typeface="Calibri Light"/>
                <a:cs typeface="Calibri Light"/>
              </a:rPr>
              <a:t> </a:t>
            </a:r>
            <a:r>
              <a:rPr sz="3950" b="0" spc="-2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е</a:t>
            </a:r>
            <a:r>
              <a:rPr sz="3950" b="0" spc="65" dirty="0">
                <a:latin typeface="Calibri Light"/>
                <a:cs typeface="Calibri Light"/>
              </a:rPr>
              <a:t> </a:t>
            </a:r>
            <a:r>
              <a:rPr sz="3950" b="0" spc="20" dirty="0">
                <a:latin typeface="Calibri Light"/>
                <a:cs typeface="Calibri Light"/>
              </a:rPr>
              <a:t>э</a:t>
            </a:r>
            <a:r>
              <a:rPr sz="3950" b="0" spc="25" dirty="0">
                <a:latin typeface="Calibri Light"/>
                <a:cs typeface="Calibri Light"/>
              </a:rPr>
              <a:t>л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н</a:t>
            </a:r>
            <a:r>
              <a:rPr sz="3950" b="0" spc="-40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ы</a:t>
            </a:r>
            <a:endParaRPr sz="39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263" y="2255825"/>
            <a:ext cx="2864485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uk-UA" spc="-55" dirty="0" err="1">
                <a:cs typeface="Calibri"/>
              </a:rPr>
              <a:t>У</a:t>
            </a:r>
            <a:r>
              <a:rPr lang="uk-UA" spc="30" dirty="0" err="1">
                <a:cs typeface="Calibri"/>
              </a:rPr>
              <a:t>п</a:t>
            </a:r>
            <a:r>
              <a:rPr lang="uk-UA" spc="25" dirty="0" err="1">
                <a:cs typeface="Calibri"/>
              </a:rPr>
              <a:t>р</a:t>
            </a:r>
            <a:r>
              <a:rPr lang="uk-UA" spc="30" dirty="0" err="1">
                <a:cs typeface="Calibri"/>
              </a:rPr>
              <a:t>ав</a:t>
            </a:r>
            <a:r>
              <a:rPr lang="uk-UA" spc="-20" dirty="0" err="1">
                <a:cs typeface="Calibri"/>
              </a:rPr>
              <a:t>л</a:t>
            </a:r>
            <a:r>
              <a:rPr lang="uk-UA" dirty="0" err="1">
                <a:cs typeface="Calibri"/>
              </a:rPr>
              <a:t>е</a:t>
            </a:r>
            <a:r>
              <a:rPr lang="uk-UA" spc="10" dirty="0" err="1">
                <a:cs typeface="Calibri"/>
              </a:rPr>
              <a:t>н</a:t>
            </a:r>
            <a:r>
              <a:rPr lang="uk-UA" dirty="0" err="1">
                <a:cs typeface="Calibri"/>
              </a:rPr>
              <a:t>ие</a:t>
            </a:r>
            <a:r>
              <a:rPr lang="uk-UA" spc="-165" dirty="0">
                <a:cs typeface="Calibri"/>
              </a:rPr>
              <a:t> </a:t>
            </a:r>
            <a:r>
              <a:rPr lang="uk-UA" spc="-15" dirty="0" err="1">
                <a:cs typeface="Calibri"/>
              </a:rPr>
              <a:t>с</a:t>
            </a:r>
            <a:r>
              <a:rPr lang="uk-UA" spc="5" dirty="0" err="1">
                <a:cs typeface="Calibri"/>
              </a:rPr>
              <a:t>у</a:t>
            </a:r>
            <a:r>
              <a:rPr lang="uk-UA" spc="-65" dirty="0" err="1">
                <a:cs typeface="Calibri"/>
              </a:rPr>
              <a:t>б</a:t>
            </a:r>
            <a:r>
              <a:rPr lang="uk-UA" spc="-35" dirty="0" err="1">
                <a:cs typeface="Calibri"/>
              </a:rPr>
              <a:t>д</a:t>
            </a:r>
            <a:r>
              <a:rPr lang="uk-UA" spc="20" dirty="0" err="1">
                <a:cs typeface="Calibri"/>
              </a:rPr>
              <a:t>о</a:t>
            </a:r>
            <a:r>
              <a:rPr lang="uk-UA" spc="-20" dirty="0" err="1">
                <a:cs typeface="Calibri"/>
              </a:rPr>
              <a:t>м</a:t>
            </a:r>
            <a:r>
              <a:rPr lang="uk-UA" dirty="0" err="1">
                <a:cs typeface="Calibri"/>
              </a:rPr>
              <a:t>е</a:t>
            </a:r>
            <a:r>
              <a:rPr lang="uk-UA" spc="10" dirty="0" err="1">
                <a:cs typeface="Calibri"/>
              </a:rPr>
              <a:t>н</a:t>
            </a:r>
            <a:r>
              <a:rPr lang="uk-UA" spc="30" dirty="0" err="1">
                <a:cs typeface="Calibri"/>
              </a:rPr>
              <a:t>а</a:t>
            </a:r>
            <a:r>
              <a:rPr lang="uk-UA" spc="-20" dirty="0" err="1">
                <a:cs typeface="Calibri"/>
              </a:rPr>
              <a:t>м</a:t>
            </a:r>
            <a:r>
              <a:rPr lang="uk-UA" dirty="0" err="1">
                <a:cs typeface="Calibri"/>
              </a:rPr>
              <a:t>и</a:t>
            </a:r>
            <a:endParaRPr lang="uk-UA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t="13054" r="13084"/>
          <a:stretch/>
        </p:blipFill>
        <p:spPr bwMode="auto">
          <a:xfrm>
            <a:off x="5639362" y="2234054"/>
            <a:ext cx="6125356" cy="393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2667000"/>
            <a:ext cx="4876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Система DNS обладает древовидной иерархической системой, в которой каждая ветвь дерева является доменным именем. </a:t>
            </a:r>
            <a:r>
              <a:rPr lang="ru-RU" sz="1400" dirty="0" err="1" smtClean="0"/>
              <a:t>Поддомен</a:t>
            </a:r>
            <a:r>
              <a:rPr lang="ru-RU" sz="1400" dirty="0" smtClean="0"/>
              <a:t> — домен, являющийся частью домена более высокого уровня. Единственные домены, не являющиеся также </a:t>
            </a:r>
            <a:r>
              <a:rPr lang="ru-RU" sz="1400" dirty="0" err="1" smtClean="0"/>
              <a:t>поддоменами</a:t>
            </a:r>
            <a:r>
              <a:rPr lang="ru-RU" sz="1400" dirty="0" smtClean="0"/>
              <a:t> — корневые домены. Например, «mail.example.com» и «calendar.example.com» являются </a:t>
            </a:r>
            <a:r>
              <a:rPr lang="ru-RU" sz="1400" dirty="0" err="1" smtClean="0"/>
              <a:t>поддоменами</a:t>
            </a:r>
            <a:r>
              <a:rPr lang="ru-RU" sz="1400" dirty="0" smtClean="0"/>
              <a:t> «example.com», который в свою очередь является </a:t>
            </a:r>
            <a:r>
              <a:rPr lang="ru-RU" sz="1400" dirty="0" err="1" smtClean="0"/>
              <a:t>поддоменом</a:t>
            </a:r>
            <a:r>
              <a:rPr lang="ru-RU" sz="1400" dirty="0" smtClean="0"/>
              <a:t> домена верхнего уровня .</a:t>
            </a:r>
            <a:r>
              <a:rPr lang="ru-RU" sz="1400" dirty="0" err="1" smtClean="0"/>
              <a:t>com</a:t>
            </a:r>
            <a:r>
              <a:rPr lang="ru-RU" sz="1400" dirty="0" smtClean="0"/>
              <a:t>.</a:t>
            </a:r>
          </a:p>
          <a:p>
            <a:endParaRPr lang="ru-RU" sz="1400" dirty="0" smtClean="0"/>
          </a:p>
          <a:p>
            <a:r>
              <a:rPr lang="ru-RU" sz="1400" dirty="0" smtClean="0"/>
              <a:t>Понятие «</a:t>
            </a:r>
            <a:r>
              <a:rPr lang="ru-RU" sz="1400" dirty="0" err="1" smtClean="0"/>
              <a:t>поддомен</a:t>
            </a:r>
            <a:r>
              <a:rPr lang="ru-RU" sz="1400" dirty="0" smtClean="0"/>
              <a:t>» выражает относительную, а не абсолютную зависимость: например, «wikipedia.org» является </a:t>
            </a:r>
            <a:r>
              <a:rPr lang="ru-RU" sz="1400" dirty="0" err="1" smtClean="0"/>
              <a:t>поддоменом</a:t>
            </a:r>
            <a:r>
              <a:rPr lang="ru-RU" sz="1400" dirty="0" smtClean="0"/>
              <a:t> .</a:t>
            </a:r>
            <a:r>
              <a:rPr lang="ru-RU" sz="1400" dirty="0" err="1" smtClean="0"/>
              <a:t>org</a:t>
            </a:r>
            <a:r>
              <a:rPr lang="ru-RU" sz="1400" dirty="0" smtClean="0"/>
              <a:t>, а «en.wikipedia.org» — </a:t>
            </a:r>
            <a:r>
              <a:rPr lang="ru-RU" sz="1400" dirty="0" err="1" smtClean="0"/>
              <a:t>поддоменом</a:t>
            </a:r>
            <a:r>
              <a:rPr lang="ru-RU" sz="1400" dirty="0" smtClean="0"/>
              <a:t> «wikipedia.org». Максимальное количество уровней </a:t>
            </a:r>
            <a:r>
              <a:rPr lang="ru-RU" sz="1400" dirty="0" err="1" smtClean="0"/>
              <a:t>поддоменов</a:t>
            </a:r>
            <a:r>
              <a:rPr lang="ru-RU" sz="1400" dirty="0" smtClean="0"/>
              <a:t> — 127, и каждый из них может содержать 63 символа, пока общая длина доменного имени не достигнет длины в 255 символов. Некоторые регистраторы доменных имён устанавливают более жёсткие требования.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00002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77238"/>
            <a:ext cx="81495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15" dirty="0">
                <a:latin typeface="Calibri Light"/>
                <a:cs typeface="Calibri Light"/>
              </a:rPr>
              <a:t>д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spc="20" dirty="0">
                <a:latin typeface="Calibri Light"/>
                <a:cs typeface="Calibri Light"/>
              </a:rPr>
              <a:t>к</a:t>
            </a: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9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х</a:t>
            </a:r>
            <a:r>
              <a:rPr sz="3950" b="0" spc="10" dirty="0">
                <a:latin typeface="Calibri Light"/>
                <a:cs typeface="Calibri Light"/>
              </a:rPr>
              <a:t>о</a:t>
            </a:r>
            <a:r>
              <a:rPr sz="3950" b="0" spc="30" dirty="0">
                <a:latin typeface="Calibri Light"/>
                <a:cs typeface="Calibri Light"/>
              </a:rPr>
              <a:t>с</a:t>
            </a:r>
            <a:r>
              <a:rPr sz="3950" b="0" spc="-35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dirty="0">
                <a:latin typeface="Calibri Light"/>
                <a:cs typeface="Calibri Light"/>
              </a:rPr>
              <a:t>га</a:t>
            </a:r>
            <a:r>
              <a:rPr sz="3950" b="0" spc="7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5" dirty="0">
                <a:latin typeface="Calibri Light"/>
                <a:cs typeface="Calibri Light"/>
              </a:rPr>
              <a:t> </a:t>
            </a:r>
            <a:r>
              <a:rPr sz="3950" b="0" spc="-2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е</a:t>
            </a:r>
            <a:r>
              <a:rPr sz="3950" b="0" spc="65" dirty="0">
                <a:latin typeface="Calibri Light"/>
                <a:cs typeface="Calibri Light"/>
              </a:rPr>
              <a:t> </a:t>
            </a:r>
            <a:r>
              <a:rPr sz="3950" b="0" spc="20" dirty="0">
                <a:latin typeface="Calibri Light"/>
                <a:cs typeface="Calibri Light"/>
              </a:rPr>
              <a:t>э</a:t>
            </a:r>
            <a:r>
              <a:rPr sz="3950" b="0" spc="25" dirty="0">
                <a:latin typeface="Calibri Light"/>
                <a:cs typeface="Calibri Light"/>
              </a:rPr>
              <a:t>л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н</a:t>
            </a:r>
            <a:r>
              <a:rPr sz="3950" b="0" spc="-40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ы</a:t>
            </a:r>
            <a:endParaRPr sz="39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2864485" cy="1151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30" dirty="0">
                <a:latin typeface="Calibri"/>
                <a:cs typeface="Calibri"/>
              </a:rPr>
              <a:t>М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-30" dirty="0">
                <a:latin typeface="Calibri"/>
                <a:cs typeface="Calibri"/>
              </a:rPr>
              <a:t>д</a:t>
            </a:r>
            <a:r>
              <a:rPr sz="1800" spc="30" dirty="0">
                <a:latin typeface="Calibri"/>
                <a:cs typeface="Calibri"/>
              </a:rPr>
              <a:t>ж</a:t>
            </a:r>
            <a:r>
              <a:rPr sz="1800" dirty="0">
                <a:latin typeface="Calibri"/>
                <a:cs typeface="Calibri"/>
              </a:rPr>
              <a:t>ер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</a:t>
            </a:r>
            <a:r>
              <a:rPr sz="1800" spc="30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й</a:t>
            </a:r>
            <a:r>
              <a:rPr sz="1800" spc="-20" dirty="0">
                <a:latin typeface="Calibri"/>
                <a:cs typeface="Calibri"/>
              </a:rPr>
              <a:t>л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dirty="0">
                <a:latin typeface="Calibri"/>
                <a:cs typeface="Calibri"/>
              </a:rPr>
              <a:t>в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6976533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23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77238"/>
            <a:ext cx="82257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15" dirty="0">
                <a:latin typeface="Calibri Light"/>
                <a:cs typeface="Calibri Light"/>
              </a:rPr>
              <a:t>д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spc="20" dirty="0">
                <a:latin typeface="Calibri Light"/>
                <a:cs typeface="Calibri Light"/>
              </a:rPr>
              <a:t>к</a:t>
            </a: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9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х</a:t>
            </a:r>
            <a:r>
              <a:rPr sz="3950" b="0" spc="10" dirty="0">
                <a:latin typeface="Calibri Light"/>
                <a:cs typeface="Calibri Light"/>
              </a:rPr>
              <a:t>о</a:t>
            </a:r>
            <a:r>
              <a:rPr sz="3950" b="0" spc="30" dirty="0">
                <a:latin typeface="Calibri Light"/>
                <a:cs typeface="Calibri Light"/>
              </a:rPr>
              <a:t>с</a:t>
            </a:r>
            <a:r>
              <a:rPr sz="3950" b="0" spc="-35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dirty="0">
                <a:latin typeface="Calibri Light"/>
                <a:cs typeface="Calibri Light"/>
              </a:rPr>
              <a:t>га</a:t>
            </a:r>
            <a:r>
              <a:rPr sz="3950" b="0" spc="7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5" dirty="0">
                <a:latin typeface="Calibri Light"/>
                <a:cs typeface="Calibri Light"/>
              </a:rPr>
              <a:t> </a:t>
            </a:r>
            <a:r>
              <a:rPr sz="3950" b="0" spc="-2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е</a:t>
            </a:r>
            <a:r>
              <a:rPr sz="3950" b="0" spc="65" dirty="0">
                <a:latin typeface="Calibri Light"/>
                <a:cs typeface="Calibri Light"/>
              </a:rPr>
              <a:t> </a:t>
            </a:r>
            <a:r>
              <a:rPr sz="3950" b="0" spc="20" dirty="0">
                <a:latin typeface="Calibri Light"/>
                <a:cs typeface="Calibri Light"/>
              </a:rPr>
              <a:t>э</a:t>
            </a:r>
            <a:r>
              <a:rPr sz="3950" b="0" spc="25" dirty="0">
                <a:latin typeface="Calibri Light"/>
                <a:cs typeface="Calibri Light"/>
              </a:rPr>
              <a:t>л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н</a:t>
            </a:r>
            <a:r>
              <a:rPr sz="3950" b="0" spc="-40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ы</a:t>
            </a:r>
            <a:endParaRPr sz="3950" dirty="0">
              <a:latin typeface="Calibri Light"/>
              <a:cs typeface="Calibri Ligh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09800"/>
            <a:ext cx="6976533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"/>
          <p:cNvSpPr txBox="1"/>
          <p:nvPr/>
        </p:nvSpPr>
        <p:spPr>
          <a:xfrm>
            <a:off x="685800" y="2209800"/>
            <a:ext cx="28644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55" dirty="0">
                <a:latin typeface="Calibri"/>
                <a:cs typeface="Calibri"/>
              </a:rPr>
              <a:t>У</a:t>
            </a:r>
            <a:r>
              <a:rPr sz="1800" spc="30" dirty="0">
                <a:latin typeface="Calibri"/>
                <a:cs typeface="Calibri"/>
              </a:rPr>
              <a:t>п</a:t>
            </a:r>
            <a:r>
              <a:rPr sz="1800" spc="25" dirty="0">
                <a:latin typeface="Calibri"/>
                <a:cs typeface="Calibri"/>
              </a:rPr>
              <a:t>р</a:t>
            </a:r>
            <a:r>
              <a:rPr sz="1800" spc="30" dirty="0">
                <a:latin typeface="Calibri"/>
                <a:cs typeface="Calibri"/>
              </a:rPr>
              <a:t>ав</a:t>
            </a:r>
            <a:r>
              <a:rPr sz="1800" spc="-20" dirty="0">
                <a:latin typeface="Calibri"/>
                <a:cs typeface="Calibri"/>
              </a:rPr>
              <a:t>л</a:t>
            </a:r>
            <a:r>
              <a:rPr sz="1800" dirty="0">
                <a:latin typeface="Calibri"/>
                <a:cs typeface="Calibri"/>
              </a:rPr>
              <a:t>е</a:t>
            </a:r>
            <a:r>
              <a:rPr sz="1800" spc="10" dirty="0">
                <a:latin typeface="Calibri"/>
                <a:cs typeface="Calibri"/>
              </a:rPr>
              <a:t>н</a:t>
            </a:r>
            <a:r>
              <a:rPr sz="1800" dirty="0">
                <a:latin typeface="Calibri"/>
                <a:cs typeface="Calibri"/>
              </a:rPr>
              <a:t>ие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0882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77238"/>
            <a:ext cx="83781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15" dirty="0">
                <a:latin typeface="Calibri Light"/>
                <a:cs typeface="Calibri Light"/>
              </a:rPr>
              <a:t>д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spc="20" dirty="0">
                <a:latin typeface="Calibri Light"/>
                <a:cs typeface="Calibri Light"/>
              </a:rPr>
              <a:t>к</a:t>
            </a:r>
            <a:r>
              <a:rPr sz="3950" b="0" dirty="0">
                <a:latin typeface="Calibri Light"/>
                <a:cs typeface="Calibri Light"/>
              </a:rPr>
              <a:t>а</a:t>
            </a:r>
            <a:r>
              <a:rPr sz="3950" b="0" spc="9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х</a:t>
            </a:r>
            <a:r>
              <a:rPr sz="3950" b="0" spc="10" dirty="0">
                <a:latin typeface="Calibri Light"/>
                <a:cs typeface="Calibri Light"/>
              </a:rPr>
              <a:t>о</a:t>
            </a:r>
            <a:r>
              <a:rPr sz="3950" b="0" spc="30" dirty="0">
                <a:latin typeface="Calibri Light"/>
                <a:cs typeface="Calibri Light"/>
              </a:rPr>
              <a:t>с</a:t>
            </a:r>
            <a:r>
              <a:rPr sz="3950" b="0" spc="-35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-15" dirty="0">
                <a:latin typeface="Calibri Light"/>
                <a:cs typeface="Calibri Light"/>
              </a:rPr>
              <a:t>н</a:t>
            </a:r>
            <a:r>
              <a:rPr sz="3950" b="0" dirty="0">
                <a:latin typeface="Calibri Light"/>
                <a:cs typeface="Calibri Light"/>
              </a:rPr>
              <a:t>га</a:t>
            </a:r>
            <a:r>
              <a:rPr sz="3950" b="0" spc="70" dirty="0">
                <a:latin typeface="Calibri Light"/>
                <a:cs typeface="Calibri Light"/>
              </a:rPr>
              <a:t> </a:t>
            </a:r>
            <a:r>
              <a:rPr sz="3950" b="0" dirty="0">
                <a:latin typeface="Calibri Light"/>
                <a:cs typeface="Calibri Light"/>
              </a:rPr>
              <a:t>и</a:t>
            </a:r>
            <a:r>
              <a:rPr sz="3950" b="0" spc="5" dirty="0">
                <a:latin typeface="Calibri Light"/>
                <a:cs typeface="Calibri Light"/>
              </a:rPr>
              <a:t> </a:t>
            </a:r>
            <a:r>
              <a:rPr sz="3950" b="0" spc="-2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е</a:t>
            </a:r>
            <a:r>
              <a:rPr sz="3950" b="0" spc="65" dirty="0">
                <a:latin typeface="Calibri Light"/>
                <a:cs typeface="Calibri Light"/>
              </a:rPr>
              <a:t> </a:t>
            </a:r>
            <a:r>
              <a:rPr sz="3950" b="0" spc="20" dirty="0">
                <a:latin typeface="Calibri Light"/>
                <a:cs typeface="Calibri Light"/>
              </a:rPr>
              <a:t>э</a:t>
            </a:r>
            <a:r>
              <a:rPr sz="3950" b="0" spc="25" dirty="0">
                <a:latin typeface="Calibri Light"/>
                <a:cs typeface="Calibri Light"/>
              </a:rPr>
              <a:t>л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spc="10" dirty="0">
                <a:latin typeface="Calibri Light"/>
                <a:cs typeface="Calibri Light"/>
              </a:rPr>
              <a:t>м</a:t>
            </a:r>
            <a:r>
              <a:rPr sz="3950" b="0" spc="-15" dirty="0">
                <a:latin typeface="Calibri Light"/>
                <a:cs typeface="Calibri Light"/>
              </a:rPr>
              <a:t>е</a:t>
            </a:r>
            <a:r>
              <a:rPr sz="3950" b="0" dirty="0">
                <a:latin typeface="Calibri Light"/>
                <a:cs typeface="Calibri Light"/>
              </a:rPr>
              <a:t>н</a:t>
            </a:r>
            <a:r>
              <a:rPr sz="3950" b="0" spc="-40" dirty="0">
                <a:latin typeface="Calibri Light"/>
                <a:cs typeface="Calibri Light"/>
              </a:rPr>
              <a:t>т</a:t>
            </a:r>
            <a:r>
              <a:rPr sz="3950" b="0" dirty="0">
                <a:latin typeface="Calibri Light"/>
                <a:cs typeface="Calibri Light"/>
              </a:rPr>
              <a:t>ы</a:t>
            </a:r>
            <a:endParaRPr sz="3950" dirty="0">
              <a:latin typeface="Calibri Light"/>
              <a:cs typeface="Calibri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67510"/>
            <a:ext cx="69342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4"/>
          <p:cNvSpPr txBox="1"/>
          <p:nvPr/>
        </p:nvSpPr>
        <p:spPr>
          <a:xfrm>
            <a:off x="1477263" y="2209800"/>
            <a:ext cx="157226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С</a:t>
            </a:r>
            <a:r>
              <a:rPr sz="1800" spc="20" dirty="0">
                <a:latin typeface="Calibri"/>
                <a:cs typeface="Calibri"/>
              </a:rPr>
              <a:t>о</a:t>
            </a:r>
            <a:r>
              <a:rPr sz="1800" spc="-15" dirty="0">
                <a:latin typeface="Calibri"/>
                <a:cs typeface="Calibri"/>
              </a:rPr>
              <a:t>з</a:t>
            </a:r>
            <a:r>
              <a:rPr sz="1800" spc="-35" dirty="0">
                <a:latin typeface="Calibri"/>
                <a:cs typeface="Calibri"/>
              </a:rPr>
              <a:t>д</a:t>
            </a:r>
            <a:r>
              <a:rPr sz="1800" spc="30" dirty="0">
                <a:latin typeface="Calibri"/>
                <a:cs typeface="Calibri"/>
              </a:rPr>
              <a:t>а</a:t>
            </a:r>
            <a:r>
              <a:rPr sz="1800" spc="5" dirty="0">
                <a:latin typeface="Calibri"/>
                <a:cs typeface="Calibri"/>
              </a:rPr>
              <a:t>н</a:t>
            </a:r>
            <a:r>
              <a:rPr sz="1800" dirty="0">
                <a:latin typeface="Calibri"/>
                <a:cs typeface="Calibri"/>
              </a:rPr>
              <a:t>ие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382817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230630"/>
            <a:ext cx="68541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3950" b="0" spc="-30" dirty="0" smtClean="0">
                <a:latin typeface="Calibri Light"/>
                <a:cs typeface="Calibri Light"/>
              </a:rPr>
              <a:t>Домашнее задание</a:t>
            </a:r>
            <a:endParaRPr sz="39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4010" y="2046234"/>
            <a:ext cx="6473190" cy="1208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ru-RU" sz="2000" b="0" spc="20" dirty="0" smtClean="0">
                <a:latin typeface="Calibri Light"/>
                <a:cs typeface="Calibri Light"/>
              </a:rPr>
              <a:t>Сделать свою страничку в блокноте </a:t>
            </a:r>
            <a:r>
              <a:rPr lang="en-US" sz="2000" b="0" spc="20" dirty="0" smtClean="0">
                <a:latin typeface="Calibri Light"/>
                <a:cs typeface="Calibri Light"/>
              </a:rPr>
              <a:t>index.html</a:t>
            </a:r>
            <a:r>
              <a:rPr lang="uk-UA" sz="2000" spc="20" dirty="0">
                <a:latin typeface="Calibri Light"/>
                <a:cs typeface="Calibri Light"/>
              </a:rPr>
              <a:t> </a:t>
            </a:r>
            <a:r>
              <a:rPr lang="uk-UA" sz="2000" spc="20" dirty="0" smtClean="0">
                <a:latin typeface="Calibri Light"/>
                <a:cs typeface="Calibri Light"/>
              </a:rPr>
              <a:t>с </a:t>
            </a:r>
            <a:r>
              <a:rPr lang="uk-UA" sz="2000" spc="20" dirty="0" err="1" smtClean="0">
                <a:latin typeface="Calibri Light"/>
                <a:cs typeface="Calibri Light"/>
              </a:rPr>
              <a:t>видео</a:t>
            </a:r>
            <a:r>
              <a:rPr lang="uk-UA" sz="2000" spc="20" dirty="0" smtClean="0">
                <a:latin typeface="Calibri Light"/>
                <a:cs typeface="Calibri Light"/>
              </a:rPr>
              <a:t>, с </a:t>
            </a:r>
            <a:r>
              <a:rPr lang="uk-UA" sz="2000" spc="20" dirty="0" err="1" smtClean="0">
                <a:latin typeface="Calibri Light"/>
                <a:cs typeface="Calibri Light"/>
              </a:rPr>
              <a:t>разноцветн</a:t>
            </a:r>
            <a:r>
              <a:rPr lang="ru-RU" sz="2000" spc="20" dirty="0" err="1" smtClean="0">
                <a:latin typeface="Calibri Light"/>
                <a:cs typeface="Calibri Light"/>
              </a:rPr>
              <a:t>ым</a:t>
            </a:r>
            <a:r>
              <a:rPr lang="uk-UA" sz="2000" spc="20" dirty="0" smtClean="0">
                <a:latin typeface="Calibri Light"/>
                <a:cs typeface="Calibri Light"/>
              </a:rPr>
              <a:t> текстом,</a:t>
            </a:r>
            <a:endParaRPr lang="en-US" sz="2000" b="0" spc="20" dirty="0" smtClean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lang="ru-RU" sz="2000" spc="20" dirty="0" smtClean="0">
                <a:latin typeface="Calibri Light"/>
                <a:cs typeface="Calibri Light"/>
              </a:rPr>
              <a:t>Залить на хостинг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5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К</a:t>
            </a:r>
            <a:r>
              <a:rPr spc="25" dirty="0"/>
              <a:t>а</a:t>
            </a:r>
            <a:r>
              <a:rPr dirty="0"/>
              <a:t>к</a:t>
            </a:r>
            <a:r>
              <a:rPr spc="-100" dirty="0"/>
              <a:t> </a:t>
            </a:r>
            <a:r>
              <a:rPr spc="-15" dirty="0"/>
              <a:t>з</a:t>
            </a:r>
            <a:r>
              <a:rPr spc="25" dirty="0"/>
              <a:t>а</a:t>
            </a:r>
            <a:r>
              <a:rPr spc="30" dirty="0"/>
              <a:t>м</a:t>
            </a:r>
            <a:r>
              <a:rPr spc="15" dirty="0"/>
              <a:t>е</a:t>
            </a:r>
            <a:r>
              <a:rPr spc="-30" dirty="0"/>
              <a:t>н</a:t>
            </a:r>
            <a:r>
              <a:rPr spc="35" dirty="0"/>
              <a:t>и</a:t>
            </a:r>
            <a:r>
              <a:rPr spc="25" dirty="0"/>
              <a:t>т</a:t>
            </a:r>
            <a:r>
              <a:rPr dirty="0"/>
              <a:t>ь</a:t>
            </a:r>
            <a:r>
              <a:rPr spc="-130" dirty="0"/>
              <a:t> </a:t>
            </a:r>
            <a:r>
              <a:rPr spc="25" dirty="0"/>
              <a:t>п</a:t>
            </a:r>
            <a:r>
              <a:rPr dirty="0"/>
              <a:t>ользо</a:t>
            </a:r>
            <a:r>
              <a:rPr spc="15" dirty="0"/>
              <a:t>в</a:t>
            </a:r>
            <a:r>
              <a:rPr spc="25" dirty="0"/>
              <a:t>ат</a:t>
            </a:r>
            <a:r>
              <a:rPr spc="15" dirty="0"/>
              <a:t>е</a:t>
            </a:r>
            <a:r>
              <a:rPr dirty="0"/>
              <a:t>ля</a:t>
            </a:r>
          </a:p>
        </p:txBody>
      </p:sp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375" y="2057400"/>
            <a:ext cx="54273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2000" b="0" spc="10" dirty="0" smtClean="0">
                <a:latin typeface="Calibri Light"/>
                <a:cs typeface="Calibri Light"/>
              </a:rPr>
              <a:t>IMACROS</a:t>
            </a:r>
            <a:endParaRPr sz="1550" dirty="0">
              <a:latin typeface="Calibri Light"/>
              <a:cs typeface="Calibri Light"/>
            </a:endParaRPr>
          </a:p>
        </p:txBody>
      </p:sp>
      <p:pic>
        <p:nvPicPr>
          <p:cNvPr id="2050" name="Picture 2" descr="https://addons.cdn.mozilla.net/user-media/previews/full/10/10446.png?modified=1331218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4352925" cy="37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ddons.cdn.mozilla.net/user-media/previews/full/10/10654.png?modified=13312189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33399"/>
            <a:ext cx="1905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К</a:t>
            </a:r>
            <a:r>
              <a:rPr spc="25" dirty="0"/>
              <a:t>а</a:t>
            </a:r>
            <a:r>
              <a:rPr dirty="0"/>
              <a:t>к</a:t>
            </a:r>
            <a:r>
              <a:rPr spc="-100" dirty="0"/>
              <a:t> </a:t>
            </a:r>
            <a:r>
              <a:rPr spc="-15" dirty="0"/>
              <a:t>з</a:t>
            </a:r>
            <a:r>
              <a:rPr spc="25" dirty="0"/>
              <a:t>а</a:t>
            </a:r>
            <a:r>
              <a:rPr spc="30" dirty="0"/>
              <a:t>м</a:t>
            </a:r>
            <a:r>
              <a:rPr spc="15" dirty="0"/>
              <a:t>е</a:t>
            </a:r>
            <a:r>
              <a:rPr spc="-30" dirty="0"/>
              <a:t>н</a:t>
            </a:r>
            <a:r>
              <a:rPr spc="35" dirty="0"/>
              <a:t>и</a:t>
            </a:r>
            <a:r>
              <a:rPr spc="25" dirty="0"/>
              <a:t>т</a:t>
            </a:r>
            <a:r>
              <a:rPr dirty="0"/>
              <a:t>ь</a:t>
            </a:r>
            <a:r>
              <a:rPr spc="-130" dirty="0"/>
              <a:t> </a:t>
            </a:r>
            <a:r>
              <a:rPr spc="25" dirty="0"/>
              <a:t>п</a:t>
            </a:r>
            <a:r>
              <a:rPr dirty="0"/>
              <a:t>ользо</a:t>
            </a:r>
            <a:r>
              <a:rPr spc="15" dirty="0"/>
              <a:t>в</a:t>
            </a:r>
            <a:r>
              <a:rPr spc="25" dirty="0"/>
              <a:t>ат</a:t>
            </a:r>
            <a:r>
              <a:rPr spc="15" dirty="0"/>
              <a:t>е</a:t>
            </a:r>
            <a:r>
              <a:rPr dirty="0"/>
              <a:t>ля</a:t>
            </a:r>
          </a:p>
        </p:txBody>
      </p:sp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375" y="2057400"/>
            <a:ext cx="5427345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0" spc="10" dirty="0" smtClean="0">
                <a:latin typeface="Calibri Light"/>
                <a:cs typeface="Calibri Light"/>
              </a:rPr>
              <a:t>d</a:t>
            </a:r>
            <a:r>
              <a:rPr sz="2000" b="0" spc="-20" dirty="0" smtClean="0">
                <a:latin typeface="Calibri Light"/>
                <a:cs typeface="Calibri Light"/>
              </a:rPr>
              <a:t>r</a:t>
            </a:r>
            <a:r>
              <a:rPr sz="2000" b="0" spc="-15" dirty="0" smtClean="0">
                <a:latin typeface="Calibri Light"/>
                <a:cs typeface="Calibri Light"/>
              </a:rPr>
              <a:t>m</a:t>
            </a:r>
            <a:r>
              <a:rPr sz="2000" b="0" spc="-20" dirty="0" smtClean="0">
                <a:latin typeface="Calibri Light"/>
                <a:cs typeface="Calibri Light"/>
              </a:rPr>
              <a:t>e</a:t>
            </a:r>
            <a:r>
              <a:rPr sz="2000" b="0" spc="10" dirty="0" smtClean="0">
                <a:latin typeface="Calibri Light"/>
                <a:cs typeface="Calibri Light"/>
              </a:rPr>
              <a:t>th</a:t>
            </a:r>
            <a:r>
              <a:rPr sz="2000" b="0" spc="30" dirty="0" smtClean="0">
                <a:latin typeface="Calibri Light"/>
                <a:cs typeface="Calibri Light"/>
              </a:rPr>
              <a:t>.</a:t>
            </a:r>
            <a:r>
              <a:rPr sz="2000" b="0" spc="-30" dirty="0" smtClean="0">
                <a:latin typeface="Calibri Light"/>
                <a:cs typeface="Calibri Light"/>
              </a:rPr>
              <a:t>c</a:t>
            </a:r>
            <a:r>
              <a:rPr sz="2000" b="0" spc="5" dirty="0" smtClean="0">
                <a:latin typeface="Calibri Light"/>
                <a:cs typeface="Calibri Light"/>
              </a:rPr>
              <a:t>om</a:t>
            </a:r>
            <a:endParaRPr sz="2000" dirty="0">
              <a:latin typeface="Calibri Light"/>
              <a:cs typeface="Calibri Light"/>
            </a:endParaRPr>
          </a:p>
          <a:p>
            <a:pPr marL="927100">
              <a:lnSpc>
                <a:spcPct val="100000"/>
              </a:lnSpc>
              <a:spcBef>
                <a:spcPts val="450"/>
              </a:spcBef>
            </a:pP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ро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 err="1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10" dirty="0" err="1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5" dirty="0" err="1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0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30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ч</a:t>
            </a:r>
            <a:r>
              <a:rPr sz="1550" b="0" i="1" spc="25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5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30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5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 err="1" smtClean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endParaRPr sz="1550" dirty="0">
              <a:latin typeface="Calibri Light"/>
              <a:cs typeface="Calibri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10544" r="-99" b="74"/>
          <a:stretch/>
        </p:blipFill>
        <p:spPr bwMode="auto">
          <a:xfrm>
            <a:off x="5257800" y="1925379"/>
            <a:ext cx="6916970" cy="363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04010" y="1122402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ru-RU" spc="30" dirty="0" smtClean="0"/>
              <a:t>Что такое </a:t>
            </a:r>
            <a:r>
              <a:rPr lang="en-US" spc="30" dirty="0" smtClean="0"/>
              <a:t>FE</a:t>
            </a:r>
            <a:endParaRPr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625798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Front-end</a:t>
            </a:r>
            <a:r>
              <a:rPr lang="ru-RU" dirty="0"/>
              <a:t> — интерфейс взаимодействия между пользователем и основной программно-аппаратной частью (</a:t>
            </a:r>
            <a:r>
              <a:rPr lang="ru-RU" dirty="0" err="1"/>
              <a:t>back-end</a:t>
            </a:r>
            <a:r>
              <a:rPr lang="ru-RU" dirty="0"/>
              <a:t>).</a:t>
            </a:r>
            <a:endParaRPr lang="uk-UA" dirty="0"/>
          </a:p>
        </p:txBody>
      </p:sp>
      <p:pic>
        <p:nvPicPr>
          <p:cNvPr id="1028" name="Picture 4" descr="http://theasder.github.io/img/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83" y="2057400"/>
            <a:ext cx="74676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04010" y="1386998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spc="30" dirty="0" smtClean="0"/>
              <a:t>HTML</a:t>
            </a:r>
            <a:endParaRPr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6800" y="2209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/>
              <a:t>HTML</a:t>
            </a:r>
            <a:r>
              <a:rPr lang="ru-RU" dirty="0"/>
              <a:t> (от 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— «язык гипертекстовой разметки») — стандартизированный язык разметки документов во Всемирной паутине. Большинство веб-страниц содержат описание разметки на языке </a:t>
            </a:r>
            <a:r>
              <a:rPr lang="ru-RU" b="1" dirty="0"/>
              <a:t>HTML</a:t>
            </a:r>
            <a:r>
              <a:rPr lang="ru-RU" dirty="0"/>
              <a:t>(или XHTML).</a:t>
            </a:r>
            <a:endParaRPr lang="uk-UA" dirty="0"/>
          </a:p>
        </p:txBody>
      </p:sp>
      <p:pic>
        <p:nvPicPr>
          <p:cNvPr id="2050" name="Picture 2" descr="https://upload.wikimedia.org/wikipedia/commons/thumb/8/84/HTML.svg/200px-HTM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371599"/>
            <a:ext cx="4038600" cy="47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8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04010" y="1386998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spc="30" dirty="0" smtClean="0"/>
              <a:t>CSS</a:t>
            </a:r>
            <a:endParaRPr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6800" y="22098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/>
              <a:t>CSS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Cascading</a:t>
            </a:r>
            <a:r>
              <a:rPr lang="ru-RU" i="1" dirty="0" smtClean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— </a:t>
            </a:r>
            <a:r>
              <a:rPr lang="ru-RU" i="1" dirty="0"/>
              <a:t>каскадные таблицы стилей</a:t>
            </a:r>
            <a:r>
              <a:rPr lang="ru-RU" dirty="0"/>
              <a:t>) — формальный язык описания внешнего вида документа, написанного с использованием языка разметки.</a:t>
            </a:r>
          </a:p>
          <a:p>
            <a:pPr algn="just"/>
            <a:r>
              <a:rPr lang="ru-RU" dirty="0"/>
              <a:t>Преимущественно используется как средство описания, оформления внешнего вида веб-страниц, написанных с </a:t>
            </a:r>
            <a:r>
              <a:rPr lang="ru-RU" dirty="0" smtClean="0"/>
              <a:t>помощью</a:t>
            </a:r>
            <a:r>
              <a:rPr lang="en-US" dirty="0" smtClean="0"/>
              <a:t> </a:t>
            </a:r>
            <a:r>
              <a:rPr lang="ru-RU" dirty="0" smtClean="0"/>
              <a:t>языков </a:t>
            </a:r>
            <a:r>
              <a:rPr lang="ru-RU" dirty="0"/>
              <a:t>разметки HTML и XHTML, </a:t>
            </a:r>
          </a:p>
        </p:txBody>
      </p:sp>
      <p:pic>
        <p:nvPicPr>
          <p:cNvPr id="3074" name="Picture 2" descr="https://upload.wikimedia.org/wikipedia/commons/thumb/9/93/CSS-shade.svg/2000px-CSS-shad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55" y="990600"/>
            <a:ext cx="441933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4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04010" y="1386998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spc="30" dirty="0" smtClean="0"/>
              <a:t>JavaScript</a:t>
            </a:r>
            <a:endParaRPr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5103673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JavaScript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uk-UA" dirty="0" err="1" smtClean="0"/>
              <a:t>аббр</a:t>
            </a:r>
            <a:r>
              <a:rPr lang="uk-UA" dirty="0" smtClean="0"/>
              <a:t>.</a:t>
            </a:r>
            <a:r>
              <a:rPr lang="uk-UA" dirty="0"/>
              <a:t> </a:t>
            </a:r>
            <a:r>
              <a:rPr lang="en-US" b="1" dirty="0"/>
              <a:t>JS</a:t>
            </a:r>
            <a:r>
              <a:rPr lang="en-US" dirty="0"/>
              <a:t> </a:t>
            </a:r>
            <a:r>
              <a:rPr lang="en-US" dirty="0" smtClean="0"/>
              <a:t>)</a:t>
            </a:r>
            <a:r>
              <a:rPr lang="en-US" dirty="0"/>
              <a:t> — </a:t>
            </a:r>
            <a:r>
              <a:rPr lang="uk-UA" dirty="0" smtClean="0"/>
              <a:t>прототипно-ориенти</a:t>
            </a:r>
            <a:r>
              <a:rPr lang="ru-RU" dirty="0" smtClean="0"/>
              <a:t>рованный </a:t>
            </a:r>
            <a:r>
              <a:rPr lang="uk-UA" dirty="0" smtClean="0"/>
              <a:t>сценарный</a:t>
            </a:r>
            <a:r>
              <a:rPr lang="uk-UA" dirty="0"/>
              <a:t> язык программирования. </a:t>
            </a:r>
            <a:endParaRPr lang="en-US" dirty="0" smtClean="0"/>
          </a:p>
          <a:p>
            <a:pPr algn="just"/>
            <a:r>
              <a:rPr lang="ru-RU" dirty="0" err="1"/>
              <a:t>JavaScript</a:t>
            </a:r>
            <a:r>
              <a:rPr lang="ru-RU" dirty="0"/>
              <a:t> обычно используется как встраиваемый язык для программного доступа к объектам приложений. Наиболее широкое применение находит в браузерах как язык сценариев для придания интерактивности веб-страницам.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28" y="1053753"/>
            <a:ext cx="5990771" cy="38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4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04010" y="1386998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ru-RU" spc="30" dirty="0" smtClean="0"/>
              <a:t>Базовая структура </a:t>
            </a:r>
            <a:r>
              <a:rPr lang="en-US" spc="30" dirty="0" smtClean="0"/>
              <a:t>HTML</a:t>
            </a:r>
            <a:endParaRPr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5334000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&lt;!DOCTYPE HTML PUBLIC "-//W3C//DTD HTML 4.01//EN" "http://www.w3.org/TR/html4/strict.dtd"&gt; </a:t>
            </a:r>
            <a:r>
              <a:rPr lang="en-US" b="1" dirty="0"/>
              <a:t>&lt;html&gt;</a:t>
            </a:r>
            <a:r>
              <a:rPr lang="en-US" dirty="0"/>
              <a:t> </a:t>
            </a:r>
            <a:r>
              <a:rPr lang="en-US" b="1" dirty="0"/>
              <a:t>&lt;head&gt;</a:t>
            </a:r>
            <a:r>
              <a:rPr lang="en-US" dirty="0"/>
              <a:t> </a:t>
            </a:r>
            <a:r>
              <a:rPr lang="en-US" b="1" dirty="0"/>
              <a:t>&lt;meta</a:t>
            </a:r>
            <a:r>
              <a:rPr lang="en-US" dirty="0"/>
              <a:t> http-</a:t>
            </a:r>
            <a:r>
              <a:rPr lang="en-US" dirty="0" err="1"/>
              <a:t>equiv</a:t>
            </a:r>
            <a:r>
              <a:rPr lang="en-US" dirty="0"/>
              <a:t>="Content-Type" content="text/html; charset=utf-8"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&lt;title&gt;</a:t>
            </a:r>
            <a:r>
              <a:rPr lang="uk-UA" dirty="0"/>
              <a:t>Пример </a:t>
            </a:r>
            <a:r>
              <a:rPr lang="uk-UA" dirty="0" err="1"/>
              <a:t>веб-страницы</a:t>
            </a:r>
            <a:r>
              <a:rPr lang="uk-UA" b="1" dirty="0"/>
              <a:t>&lt;/</a:t>
            </a:r>
            <a:r>
              <a:rPr lang="en-US" b="1" dirty="0"/>
              <a:t>title&gt;</a:t>
            </a:r>
            <a:r>
              <a:rPr lang="en-US" dirty="0"/>
              <a:t> </a:t>
            </a:r>
            <a:r>
              <a:rPr lang="en-US" b="1" dirty="0"/>
              <a:t>&lt;/head&gt;</a:t>
            </a:r>
            <a:r>
              <a:rPr lang="en-US" dirty="0"/>
              <a:t> </a:t>
            </a:r>
            <a:r>
              <a:rPr lang="en-US" b="1" dirty="0"/>
              <a:t>&lt;body&gt;</a:t>
            </a:r>
            <a:r>
              <a:rPr lang="en-US" dirty="0"/>
              <a:t> </a:t>
            </a:r>
            <a:r>
              <a:rPr lang="en-US" b="1" dirty="0"/>
              <a:t>&lt;h1&gt;</a:t>
            </a:r>
            <a:r>
              <a:rPr lang="uk-UA" dirty="0"/>
              <a:t>Заголовок</a:t>
            </a:r>
            <a:r>
              <a:rPr lang="uk-UA" b="1" dirty="0"/>
              <a:t>&lt;/</a:t>
            </a:r>
            <a:r>
              <a:rPr lang="en-US" b="1" dirty="0"/>
              <a:t>h1&gt;</a:t>
            </a:r>
            <a:r>
              <a:rPr lang="en-US" dirty="0"/>
              <a:t> &lt;!-- </a:t>
            </a:r>
            <a:r>
              <a:rPr lang="uk-UA" dirty="0" err="1"/>
              <a:t>Комментарий</a:t>
            </a:r>
            <a:r>
              <a:rPr lang="uk-UA" dirty="0"/>
              <a:t> --&gt; </a:t>
            </a:r>
            <a:r>
              <a:rPr lang="uk-UA" b="1" dirty="0"/>
              <a:t>&lt;</a:t>
            </a:r>
            <a:r>
              <a:rPr lang="en-US" b="1" dirty="0"/>
              <a:t>p&gt;</a:t>
            </a:r>
            <a:r>
              <a:rPr lang="uk-UA" dirty="0" err="1"/>
              <a:t>Первый</a:t>
            </a:r>
            <a:r>
              <a:rPr lang="uk-UA" dirty="0"/>
              <a:t> абзац.</a:t>
            </a:r>
            <a:r>
              <a:rPr lang="uk-UA" b="1" dirty="0"/>
              <a:t>&lt;/</a:t>
            </a:r>
            <a:r>
              <a:rPr lang="en-US" b="1" dirty="0"/>
              <a:t>p&gt;</a:t>
            </a:r>
            <a:r>
              <a:rPr lang="en-US" dirty="0"/>
              <a:t> </a:t>
            </a:r>
            <a:r>
              <a:rPr lang="en-US" b="1" dirty="0"/>
              <a:t>&lt;p&gt;</a:t>
            </a:r>
            <a:r>
              <a:rPr lang="uk-UA" dirty="0" err="1"/>
              <a:t>Второй</a:t>
            </a:r>
            <a:r>
              <a:rPr lang="uk-UA" dirty="0"/>
              <a:t> абзац.</a:t>
            </a:r>
            <a:r>
              <a:rPr lang="uk-UA" b="1" dirty="0"/>
              <a:t>&lt;/</a:t>
            </a:r>
            <a:r>
              <a:rPr lang="en-US" b="1" dirty="0"/>
              <a:t>p&gt;</a:t>
            </a:r>
            <a:r>
              <a:rPr lang="en-US" dirty="0"/>
              <a:t> </a:t>
            </a:r>
            <a:r>
              <a:rPr lang="en-US" b="1" dirty="0"/>
              <a:t>&lt;/body&gt;</a:t>
            </a:r>
            <a:r>
              <a:rPr lang="en-US" dirty="0"/>
              <a:t> </a:t>
            </a:r>
            <a:r>
              <a:rPr lang="en-US" b="1" dirty="0"/>
              <a:t>&lt;/html&gt;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9829800" cy="310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565910" y="1143000"/>
            <a:ext cx="89839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ru-RU" spc="30" dirty="0" smtClean="0"/>
              <a:t>Основные теги </a:t>
            </a:r>
            <a:r>
              <a:rPr lang="en-US" spc="30" dirty="0" smtClean="0"/>
              <a:t>HTML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447799" y="2667000"/>
            <a:ext cx="3053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&lt;div&gt; </a:t>
            </a:r>
            <a:r>
              <a:rPr lang="ru-RU" dirty="0" smtClean="0"/>
              <a:t>блоки</a:t>
            </a:r>
            <a:r>
              <a:rPr lang="en-US" dirty="0" smtClean="0"/>
              <a:t>&lt;/div&gt;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=“”&gt;</a:t>
            </a:r>
            <a:r>
              <a:rPr lang="ru-RU" dirty="0" smtClean="0"/>
              <a:t>текст ссылки</a:t>
            </a:r>
            <a:r>
              <a:rPr lang="en-US" dirty="0" smtClean="0"/>
              <a:t>&lt;/a&gt;</a:t>
            </a:r>
            <a:endParaRPr lang="uk-UA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0" y="1905000"/>
            <a:ext cx="8277715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&lt;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meta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name=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description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content=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Краткое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описание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страницы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до 160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символов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"&gt;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110000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&lt;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meta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name=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keywords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content=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Несколько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ключевых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слов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+mj-lt"/>
                <a:cs typeface="Courier New" pitchFamily="49" charset="0"/>
              </a:rPr>
              <a:t>"&gt;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7800" y="323986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&lt;h1&gt;Заголовок первого уровня&lt;/h1&gt; </a:t>
            </a:r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/>
              <a:t>h2&gt;Заголовок второго уровня уровня&lt;/h2</a:t>
            </a:r>
            <a:r>
              <a:rPr lang="ru-RU" dirty="0" smtClean="0"/>
              <a:t>&gt;</a:t>
            </a:r>
          </a:p>
          <a:p>
            <a:r>
              <a:rPr lang="ru-RU" dirty="0"/>
              <a:t>&lt;</a:t>
            </a:r>
            <a:r>
              <a:rPr lang="ru-RU" dirty="0" err="1" smtClean="0"/>
              <a:t>br</a:t>
            </a:r>
            <a:r>
              <a:rPr lang="ru-RU" dirty="0" smtClean="0"/>
              <a:t>&gt; Тег </a:t>
            </a:r>
            <a:r>
              <a:rPr lang="ru-RU" dirty="0"/>
              <a:t>переноса на новую </a:t>
            </a:r>
            <a:r>
              <a:rPr lang="ru-RU" dirty="0" smtClean="0"/>
              <a:t>строку</a:t>
            </a:r>
          </a:p>
          <a:p>
            <a:r>
              <a:rPr lang="uk-UA" dirty="0"/>
              <a:t>&lt;</a:t>
            </a:r>
            <a:r>
              <a:rPr lang="en-US" dirty="0" err="1" smtClean="0"/>
              <a:t>img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uk-UA" dirty="0" smtClean="0"/>
              <a:t>Тег </a:t>
            </a:r>
            <a:r>
              <a:rPr lang="uk-UA" dirty="0" err="1" smtClean="0"/>
              <a:t>изображений</a:t>
            </a:r>
            <a:r>
              <a:rPr lang="uk-UA" dirty="0" smtClean="0"/>
              <a:t> с атрибутами:</a:t>
            </a:r>
            <a:endParaRPr lang="en-US" dirty="0" smtClean="0"/>
          </a:p>
          <a:p>
            <a:r>
              <a:rPr lang="ru-RU" dirty="0"/>
              <a:t>&lt;p&gt;Это первый абзац&lt;/p&gt;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p&gt;Это второй абзац моего текста&lt;/p</a:t>
            </a:r>
            <a:r>
              <a:rPr lang="ru-RU" dirty="0" smtClean="0"/>
              <a:t>&gt;</a:t>
            </a:r>
            <a:endParaRPr lang="en-US" dirty="0" smtClean="0"/>
          </a:p>
          <a:p>
            <a:r>
              <a:rPr lang="en-US" dirty="0" smtClean="0"/>
              <a:t>&lt;span&gt;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&lt;/span&gt;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&lt;li&gt; &lt;/li&gt;&lt;/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r>
              <a:rPr lang="ru-RU" dirty="0" smtClean="0"/>
              <a:t>пронумерованный список, </a:t>
            </a:r>
            <a:r>
              <a:rPr lang="en-US" dirty="0" err="1" smtClean="0"/>
              <a:t>ol</a:t>
            </a:r>
            <a:endParaRPr lang="en-US" dirty="0" smtClean="0"/>
          </a:p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 &lt;td&gt;1&lt;/td&gt;&lt;/</a:t>
            </a:r>
            <a:r>
              <a:rPr lang="en-US" dirty="0" err="1" smtClean="0"/>
              <a:t>tr</a:t>
            </a:r>
            <a:r>
              <a:rPr lang="en-US" dirty="0" smtClean="0"/>
              <a:t>&gt;&lt;/table&gt;</a:t>
            </a:r>
          </a:p>
          <a:p>
            <a:r>
              <a:rPr lang="en-US" dirty="0"/>
              <a:t>&lt;form action=""&gt;</a:t>
            </a:r>
          </a:p>
          <a:p>
            <a:r>
              <a:rPr lang="en-US" dirty="0"/>
              <a:t>&lt;input type="text" name"" id""&gt;</a:t>
            </a:r>
          </a:p>
          <a:p>
            <a:r>
              <a:rPr lang="en-US" dirty="0"/>
              <a:t>&lt;input type="submit" value</a:t>
            </a:r>
            <a:r>
              <a:rPr lang="en-US" dirty="0" smtClean="0"/>
              <a:t>=«</a:t>
            </a:r>
            <a:r>
              <a:rPr lang="ru-RU" dirty="0" smtClean="0"/>
              <a:t>Отправить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&lt;/form&gt;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40386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</a:t>
            </a:r>
            <a:r>
              <a:rPr lang="ru-RU" dirty="0" err="1" smtClean="0"/>
              <a:t>rc</a:t>
            </a:r>
            <a:r>
              <a:rPr lang="ru-RU" dirty="0" smtClean="0"/>
              <a:t>=</a:t>
            </a:r>
            <a:r>
              <a:rPr lang="en-US" dirty="0" smtClean="0"/>
              <a:t>“”</a:t>
            </a:r>
            <a:r>
              <a:rPr lang="ru-RU" dirty="0" smtClean="0"/>
              <a:t> </a:t>
            </a:r>
            <a:r>
              <a:rPr lang="ru-RU" dirty="0"/>
              <a:t>(адрес изображения на сервере),</a:t>
            </a:r>
            <a:br>
              <a:rPr lang="ru-RU" dirty="0"/>
            </a:br>
            <a:r>
              <a:rPr lang="ru-RU" dirty="0" err="1"/>
              <a:t>alt</a:t>
            </a:r>
            <a:r>
              <a:rPr lang="ru-RU" dirty="0"/>
              <a:t> (альтернативный текст, который будет отображаться вместо картинки, если показ изображений отключен),</a:t>
            </a:r>
            <a:br>
              <a:rPr lang="ru-RU" dirty="0"/>
            </a:br>
            <a:r>
              <a:rPr lang="ru-RU" dirty="0" err="1"/>
              <a:t>title</a:t>
            </a:r>
            <a:r>
              <a:rPr lang="ru-RU" dirty="0"/>
              <a:t> (заголовок изображения, название),</a:t>
            </a:r>
            <a:br>
              <a:rPr lang="ru-RU" dirty="0"/>
            </a:br>
            <a:r>
              <a:rPr lang="ru-RU" dirty="0" err="1"/>
              <a:t>width</a:t>
            </a:r>
            <a:r>
              <a:rPr lang="ru-RU" dirty="0"/>
              <a:t> (ширина картинки),</a:t>
            </a:r>
            <a:br>
              <a:rPr lang="ru-RU" dirty="0"/>
            </a:br>
            <a:r>
              <a:rPr lang="ru-RU" dirty="0" err="1"/>
              <a:t>height</a:t>
            </a:r>
            <a:r>
              <a:rPr lang="ru-RU" dirty="0"/>
              <a:t> (высота картинки).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584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700</Words>
  <Application>Microsoft Office PowerPoint</Application>
  <PresentationFormat>Произвольный</PresentationFormat>
  <Paragraphs>118</Paragraphs>
  <Slides>18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Презентация PowerPoint</vt:lpstr>
      <vt:lpstr>Как заменить пользователя</vt:lpstr>
      <vt:lpstr>Как заменить пользователя</vt:lpstr>
      <vt:lpstr>Что такое FE</vt:lpstr>
      <vt:lpstr>HTML</vt:lpstr>
      <vt:lpstr>CSS</vt:lpstr>
      <vt:lpstr>JavaScript</vt:lpstr>
      <vt:lpstr>Базовая структура HTML</vt:lpstr>
      <vt:lpstr>Основные теги HTML</vt:lpstr>
      <vt:lpstr>Основные теги HTML</vt:lpstr>
      <vt:lpstr>Основы 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IT World!</dc:title>
  <dc:creator>Hog Uncle</dc:creator>
  <cp:lastModifiedBy>Гость</cp:lastModifiedBy>
  <cp:revision>41</cp:revision>
  <cp:lastPrinted>2016-08-25T16:24:17Z</cp:lastPrinted>
  <dcterms:created xsi:type="dcterms:W3CDTF">2016-05-04T15:03:52Z</dcterms:created>
  <dcterms:modified xsi:type="dcterms:W3CDTF">2016-09-29T16:22:05Z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2015-01-21T00:00:00Z</vt:filetime>
  </property>
  <property fmtid="{D5CDD505-2E9C-101B-9397-08002B2CF9AE}" pid="3" name="LastSaved">
    <vt:filetime>2016-05-04T00:00:00Z</vt:filetime>
  </property>
</Properties>
</file>