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6"/>
  </p:notesMasterIdLst>
  <p:sldIdLst>
    <p:sldId id="256" r:id="rId2"/>
    <p:sldId id="277" r:id="rId3"/>
    <p:sldId id="257" r:id="rId4"/>
    <p:sldId id="258" r:id="rId5"/>
    <p:sldId id="259" r:id="rId6"/>
    <p:sldId id="260" r:id="rId7"/>
    <p:sldId id="261" r:id="rId8"/>
    <p:sldId id="262" r:id="rId9"/>
    <p:sldId id="275" r:id="rId10"/>
    <p:sldId id="279" r:id="rId11"/>
    <p:sldId id="263" r:id="rId12"/>
    <p:sldId id="265" r:id="rId13"/>
    <p:sldId id="266" r:id="rId14"/>
    <p:sldId id="267" r:id="rId15"/>
    <p:sldId id="276" r:id="rId16"/>
    <p:sldId id="268" r:id="rId17"/>
    <p:sldId id="271" r:id="rId18"/>
    <p:sldId id="269" r:id="rId19"/>
    <p:sldId id="270" r:id="rId20"/>
    <p:sldId id="281" r:id="rId21"/>
    <p:sldId id="272" r:id="rId22"/>
    <p:sldId id="278" r:id="rId23"/>
    <p:sldId id="274" r:id="rId24"/>
    <p:sldId id="280" r:id="rId25"/>
  </p:sldIdLst>
  <p:sldSz cx="12192000" cy="6858000"/>
  <p:notesSz cx="12192000" cy="6858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02" autoAdjust="0"/>
  </p:normalViewPr>
  <p:slideViewPr>
    <p:cSldViewPr>
      <p:cViewPr>
        <p:scale>
          <a:sx n="70" d="100"/>
          <a:sy n="70" d="100"/>
        </p:scale>
        <p:origin x="-606" y="21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2C662106-0E8B-4F49-99ED-6AF06C5A6EEE}" type="datetimeFigureOut">
              <a:rPr lang="uk-UA" smtClean="0"/>
              <a:t>31.08.2016</a:t>
            </a:fld>
            <a:endParaRPr lang="uk-UA"/>
          </a:p>
        </p:txBody>
      </p:sp>
      <p:sp>
        <p:nvSpPr>
          <p:cNvPr id="4" name="Образ слайда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BCEA85BE-C36B-45DF-9DA5-8613F9DE28F3}" type="slidenum">
              <a:rPr lang="uk-UA" smtClean="0"/>
              <a:t>‹#›</a:t>
            </a:fld>
            <a:endParaRPr lang="uk-UA"/>
          </a:p>
        </p:txBody>
      </p:sp>
    </p:spTree>
    <p:extLst>
      <p:ext uri="{BB962C8B-B14F-4D97-AF65-F5344CB8AC3E}">
        <p14:creationId xmlns:p14="http://schemas.microsoft.com/office/powerpoint/2010/main" val="1170952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ru-RU" smtClean="0"/>
              <a:t>Образец заголовка</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1D8BD707-D9CF-40AE-B4C6-C98DA3205C09}" type="datetimeFigureOut">
              <a:rPr lang="en-US" smtClean="0"/>
              <a:t>8/31/2016</a:t>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uk-UA"/>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B6F15528-21DE-4FAA-801E-634DDDAF4B2B}" type="slidenum">
              <a:rPr lang="uk-UA" smtClean="0"/>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9" name="Content Placeholder 8"/>
          <p:cNvSpPr>
            <a:spLocks noGrp="1"/>
          </p:cNvSpPr>
          <p:nvPr>
            <p:ph sz="quarter" idx="13"/>
          </p:nvPr>
        </p:nvSpPr>
        <p:spPr>
          <a:xfrm>
            <a:off x="1731264" y="2121407"/>
            <a:ext cx="4267200" cy="360273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1D8BD707-D9CF-40AE-B4C6-C98DA3205C09}" type="datetimeFigureOut">
              <a:rPr lang="en-US" smtClean="0"/>
              <a:t>8/31/2016</a:t>
            </a:fld>
            <a:endParaRPr lang="en-US"/>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B6F15528-21DE-4FAA-801E-634DDDAF4B2B}" type="slidenum">
              <a:rPr lang="uk-UA" smtClean="0"/>
              <a:t>‹#›</a:t>
            </a:fld>
            <a:endParaRPr lang="uk-UA"/>
          </a:p>
        </p:txBody>
      </p:sp>
      <p:sp>
        <p:nvSpPr>
          <p:cNvPr id="11" name="Content Placeholder 10"/>
          <p:cNvSpPr>
            <a:spLocks noGrp="1"/>
          </p:cNvSpPr>
          <p:nvPr>
            <p:ph sz="quarter" idx="13"/>
          </p:nvPr>
        </p:nvSpPr>
        <p:spPr>
          <a:xfrm>
            <a:off x="1731264" y="2944368"/>
            <a:ext cx="4303776"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8/31/2016</a:t>
            </a:fld>
            <a:endParaRPr lang="en-US"/>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8/31/2016</a:t>
            </a:fld>
            <a:endParaRPr lang="en-US"/>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B6F15528-21DE-4FAA-801E-634DDDAF4B2B}"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ru-RU" smtClean="0"/>
              <a:t>Образец заголовка</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8455598" y="5885673"/>
            <a:ext cx="1618428" cy="365125"/>
          </a:xfrm>
        </p:spPr>
        <p:txBody>
          <a:bodyPr/>
          <a:lstStyle/>
          <a:p>
            <a:fld id="{1D8BD707-D9CF-40AE-B4C6-C98DA3205C09}" type="datetimeFigureOut">
              <a:rPr lang="en-US" smtClean="0"/>
              <a:t>8/31/2016</a:t>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uk-UA"/>
          </a:p>
        </p:txBody>
      </p:sp>
      <p:sp>
        <p:nvSpPr>
          <p:cNvPr id="7" name="Slide Number Placeholder 6"/>
          <p:cNvSpPr>
            <a:spLocks noGrp="1"/>
          </p:cNvSpPr>
          <p:nvPr>
            <p:ph type="sldNum" sz="quarter" idx="12"/>
          </p:nvPr>
        </p:nvSpPr>
        <p:spPr>
          <a:xfrm rot="60000">
            <a:off x="10076418" y="5896962"/>
            <a:ext cx="738697" cy="365125"/>
          </a:xfrm>
        </p:spPr>
        <p:txBody>
          <a:bodyPr/>
          <a:lstStyle/>
          <a:p>
            <a:fld id="{B6F15528-21DE-4FAA-801E-634DDDAF4B2B}"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8461249" y="5888738"/>
            <a:ext cx="1618428" cy="365125"/>
          </a:xfrm>
        </p:spPr>
        <p:txBody>
          <a:bodyPr/>
          <a:lstStyle/>
          <a:p>
            <a:fld id="{1D8BD707-D9CF-40AE-B4C6-C98DA3205C09}" type="datetimeFigureOut">
              <a:rPr lang="en-US" smtClean="0"/>
              <a:t>8/31/2016</a:t>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uk-UA"/>
          </a:p>
        </p:txBody>
      </p:sp>
      <p:sp>
        <p:nvSpPr>
          <p:cNvPr id="7" name="Slide Number Placeholder 6"/>
          <p:cNvSpPr>
            <a:spLocks noGrp="1"/>
          </p:cNvSpPr>
          <p:nvPr>
            <p:ph type="sldNum" sz="quarter" idx="12"/>
          </p:nvPr>
        </p:nvSpPr>
        <p:spPr>
          <a:xfrm rot="60000">
            <a:off x="10082786" y="5900027"/>
            <a:ext cx="738697" cy="365125"/>
          </a:xfrm>
        </p:spPr>
        <p:txBody>
          <a:bodyPr/>
          <a:lstStyle/>
          <a:p>
            <a:fld id="{B6F15528-21DE-4FAA-801E-634DDDAF4B2B}"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1D8BD707-D9CF-40AE-B4C6-C98DA3205C09}" type="datetimeFigureOut">
              <a:rPr lang="en-US" smtClean="0"/>
              <a:t>8/31/2016</a:t>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uk-UA"/>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6F15528-21DE-4FAA-801E-634DDDAF4B2B}"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port.ua/techno/1579574-Komp-juternye-virusy--TOP-10-samyh-opasny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6" name="Прямоугольник 5"/>
          <p:cNvSpPr/>
          <p:nvPr/>
        </p:nvSpPr>
        <p:spPr>
          <a:xfrm>
            <a:off x="2167054" y="357073"/>
            <a:ext cx="7543800" cy="830997"/>
          </a:xfrm>
          <a:prstGeom prst="rect">
            <a:avLst/>
          </a:prstGeom>
        </p:spPr>
        <p:txBody>
          <a:bodyPr wrap="square">
            <a:spAutoFit/>
          </a:bodyPr>
          <a:lstStyle/>
          <a:p>
            <a:pPr lvl="0" algn="ctr" fontAlgn="base"/>
            <a:r>
              <a:rPr lang="ru-RU" sz="4800" b="1" dirty="0"/>
              <a:t>Решение проблем</a:t>
            </a:r>
            <a:endParaRPr lang="uk-UA" sz="4800" dirty="0"/>
          </a:p>
        </p:txBody>
      </p:sp>
      <p:pic>
        <p:nvPicPr>
          <p:cNvPr id="1026" name="Picture 2" descr="http://www.skp365.ru/images/skp365/Stoimost%27%20remonta%20komp%27yutera%20v%20Peresvete/Kak-pravilno-udalyat-programmy-i-igry-s-kompyutera22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32932"/>
            <a:ext cx="9895820" cy="525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779977"/>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Вирусы</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1745918" y="2220506"/>
            <a:ext cx="6753225" cy="369332"/>
          </a:xfrm>
          <a:prstGeom prst="rect">
            <a:avLst/>
          </a:prstGeom>
        </p:spPr>
        <p:txBody>
          <a:bodyPr wrap="square">
            <a:spAutoFit/>
          </a:bodyPr>
          <a:lstStyle/>
          <a:p>
            <a:endParaRPr lang="uk-UA" dirty="0"/>
          </a:p>
        </p:txBody>
      </p:sp>
      <p:pic>
        <p:nvPicPr>
          <p:cNvPr id="1028" name="Picture 4" descr="Картинки по запросу червяк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918" y="2589838"/>
            <a:ext cx="12668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Картинки по запросу троянский конь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0918" y="3890597"/>
            <a:ext cx="1600200" cy="17014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Картинки по запросу шпион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5918" y="2471359"/>
            <a:ext cx="1698223" cy="16982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Картинки по запросу зомби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9918" y="4196067"/>
            <a:ext cx="1719720" cy="13960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Картинки по запросу замок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34400" y="2405172"/>
            <a:ext cx="1649002" cy="164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02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241369"/>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Антивирусы</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pic>
        <p:nvPicPr>
          <p:cNvPr id="5122" name="Picture 2" descr="http://univer-nn.ru/ib/antivirus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595311"/>
            <a:ext cx="3209925" cy="2680929"/>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333375" y="1190625"/>
            <a:ext cx="6096000" cy="2862322"/>
          </a:xfrm>
          <a:prstGeom prst="rect">
            <a:avLst/>
          </a:prstGeom>
        </p:spPr>
        <p:txBody>
          <a:bodyPr>
            <a:spAutoFit/>
          </a:bodyPr>
          <a:lstStyle/>
          <a:p>
            <a:r>
              <a:rPr lang="ru-RU" b="1" dirty="0"/>
              <a:t>Антивирус</a:t>
            </a:r>
            <a:r>
              <a:rPr lang="ru-RU" dirty="0"/>
              <a:t> — программное средство, предназначенное для борьбы с вирусами</a:t>
            </a:r>
          </a:p>
          <a:p>
            <a:r>
              <a:rPr lang="ru-RU" dirty="0"/>
              <a:t>Как следует из определения, основными задачами антивируса является: </a:t>
            </a:r>
            <a:br>
              <a:rPr lang="ru-RU" dirty="0"/>
            </a:br>
            <a:r>
              <a:rPr lang="ru-RU" dirty="0"/>
              <a:t>Препятствование проникновению вирусов в компьютерную систему </a:t>
            </a:r>
            <a:br>
              <a:rPr lang="ru-RU" dirty="0"/>
            </a:br>
            <a:r>
              <a:rPr lang="ru-RU" dirty="0"/>
              <a:t>Обнаружение наличия вирусов в компьютерной системе </a:t>
            </a:r>
            <a:br>
              <a:rPr lang="ru-RU" dirty="0"/>
            </a:br>
            <a:r>
              <a:rPr lang="ru-RU" dirty="0"/>
              <a:t>Устранение вирусов из компьютерной системы без нанесения повреждений другим объектам системы </a:t>
            </a:r>
            <a:br>
              <a:rPr lang="ru-RU" dirty="0"/>
            </a:br>
            <a:r>
              <a:rPr lang="ru-RU" dirty="0"/>
              <a:t>Минимизация ущерба от действий вирусов </a:t>
            </a:r>
          </a:p>
        </p:txBody>
      </p:sp>
    </p:spTree>
    <p:extLst>
      <p:ext uri="{BB962C8B-B14F-4D97-AF65-F5344CB8AC3E}">
        <p14:creationId xmlns:p14="http://schemas.microsoft.com/office/powerpoint/2010/main" val="211723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114300" y="1149309"/>
            <a:ext cx="7277100" cy="5596404"/>
          </a:xfrm>
          <a:prstGeom prst="rect">
            <a:avLst/>
          </a:prstGeom>
        </p:spPr>
        <p:txBody>
          <a:bodyPr wrap="square">
            <a:spAutoFit/>
          </a:bodyPr>
          <a:lstStyle/>
          <a:p>
            <a:pPr algn="ctr"/>
            <a:r>
              <a:rPr lang="ru-RU" sz="4000" b="1" dirty="0">
                <a:solidFill>
                  <a:schemeClr val="tx2">
                    <a:lumMod val="50000"/>
                  </a:schemeClr>
                </a:solidFill>
                <a:latin typeface="+mj-lt"/>
                <a:ea typeface="+mj-ea"/>
                <a:cs typeface="+mj-cs"/>
              </a:rPr>
              <a:t>Как защититься от вирусов </a:t>
            </a:r>
          </a:p>
          <a:p>
            <a:pPr algn="ctr"/>
            <a:endParaRPr lang="ru-RU" dirty="0">
              <a:latin typeface="Times New Roman" pitchFamily="18" charset="0"/>
              <a:cs typeface="Times New Roman" pitchFamily="18" charset="0"/>
            </a:endParaRPr>
          </a:p>
          <a:p>
            <a:pPr marL="342900" indent="-342900">
              <a:spcBef>
                <a:spcPts val="100"/>
              </a:spcBef>
              <a:spcAft>
                <a:spcPts val="100"/>
              </a:spcAft>
              <a:buFont typeface="+mj-lt"/>
              <a:buAutoNum type="arabicPeriod"/>
            </a:pPr>
            <a:r>
              <a:rPr lang="ru-RU" dirty="0">
                <a:latin typeface="Times New Roman" pitchFamily="18" charset="0"/>
                <a:cs typeface="Times New Roman" pitchFamily="18" charset="0"/>
              </a:rPr>
              <a:t>установите на свой ПК современную антивирусную программу. </a:t>
            </a:r>
          </a:p>
          <a:p>
            <a:pPr marL="342900" indent="-342900">
              <a:spcBef>
                <a:spcPts val="100"/>
              </a:spcBef>
              <a:spcAft>
                <a:spcPts val="100"/>
              </a:spcAft>
              <a:buFont typeface="+mj-lt"/>
              <a:buAutoNum type="arabicPeriod"/>
            </a:pPr>
            <a:r>
              <a:rPr lang="ru-RU" dirty="0">
                <a:latin typeface="Times New Roman" pitchFamily="18" charset="0"/>
                <a:cs typeface="Times New Roman" pitchFamily="18" charset="0"/>
              </a:rPr>
              <a:t>перед просмотром информации принесенной на флэш-карте (дискете) с другого компьютера проверьте носитель антивирусом;</a:t>
            </a:r>
          </a:p>
          <a:p>
            <a:pPr marL="342900" indent="-342900">
              <a:spcBef>
                <a:spcPts val="100"/>
              </a:spcBef>
              <a:spcAft>
                <a:spcPts val="100"/>
              </a:spcAft>
              <a:buFont typeface="+mj-lt"/>
              <a:buAutoNum type="arabicPeriod"/>
            </a:pPr>
            <a:r>
              <a:rPr lang="ru-RU" dirty="0">
                <a:latin typeface="Times New Roman" pitchFamily="18" charset="0"/>
                <a:cs typeface="Times New Roman" pitchFamily="18" charset="0"/>
              </a:rPr>
              <a:t>после разархивирования архивных файлов сразу проверьте их на вирусы (не все антивирусные программы могут искать вредоносный код в архивах или могут делать это не корректно);</a:t>
            </a:r>
          </a:p>
          <a:p>
            <a:pPr marL="342900" indent="-342900">
              <a:spcBef>
                <a:spcPts val="100"/>
              </a:spcBef>
              <a:spcAft>
                <a:spcPts val="100"/>
              </a:spcAft>
              <a:buFont typeface="+mj-lt"/>
              <a:buAutoNum type="arabicPeriod"/>
            </a:pPr>
            <a:r>
              <a:rPr lang="ru-RU" dirty="0">
                <a:latin typeface="Times New Roman" pitchFamily="18" charset="0"/>
                <a:cs typeface="Times New Roman" pitchFamily="18" charset="0"/>
              </a:rPr>
              <a:t>периодически проверяйте компьютер на вирусы (если активно пользуетесь Интернетом – запускайте раз в неделю, а то и чаще);</a:t>
            </a:r>
          </a:p>
          <a:p>
            <a:pPr marL="342900" indent="-342900">
              <a:spcBef>
                <a:spcPts val="100"/>
              </a:spcBef>
              <a:spcAft>
                <a:spcPts val="100"/>
              </a:spcAft>
              <a:buFont typeface="+mj-lt"/>
              <a:buAutoNum type="arabicPeriod"/>
            </a:pPr>
            <a:r>
              <a:rPr lang="ru-RU" dirty="0">
                <a:latin typeface="Times New Roman" pitchFamily="18" charset="0"/>
                <a:cs typeface="Times New Roman" pitchFamily="18" charset="0"/>
              </a:rPr>
              <a:t>как можно чаще делайте резервные копии важной информации (</a:t>
            </a:r>
            <a:r>
              <a:rPr lang="ru-RU" dirty="0" err="1">
                <a:latin typeface="Times New Roman" pitchFamily="18" charset="0"/>
                <a:cs typeface="Times New Roman" pitchFamily="18" charset="0"/>
              </a:rPr>
              <a:t>backup</a:t>
            </a:r>
            <a:r>
              <a:rPr lang="ru-RU" dirty="0">
                <a:latin typeface="Times New Roman" pitchFamily="18" charset="0"/>
                <a:cs typeface="Times New Roman" pitchFamily="18" charset="0"/>
              </a:rPr>
              <a:t>);</a:t>
            </a:r>
          </a:p>
          <a:p>
            <a:pPr marL="342900" indent="-342900">
              <a:spcBef>
                <a:spcPts val="100"/>
              </a:spcBef>
              <a:spcAft>
                <a:spcPts val="100"/>
              </a:spcAft>
              <a:buFont typeface="+mj-lt"/>
              <a:buAutoNum type="arabicPeriod"/>
            </a:pPr>
            <a:r>
              <a:rPr lang="ru-RU" dirty="0">
                <a:latin typeface="Times New Roman" pitchFamily="18" charset="0"/>
                <a:cs typeface="Times New Roman" pitchFamily="18" charset="0"/>
              </a:rPr>
              <a:t>используйте совместно с антивирусной программой </a:t>
            </a:r>
            <a:r>
              <a:rPr lang="ru-RU" dirty="0" err="1">
                <a:latin typeface="Times New Roman" pitchFamily="18" charset="0"/>
                <a:cs typeface="Times New Roman" pitchFamily="18" charset="0"/>
              </a:rPr>
              <a:t>файервол</a:t>
            </a:r>
            <a:r>
              <a:rPr lang="ru-RU" dirty="0">
                <a:latin typeface="Times New Roman" pitchFamily="18" charset="0"/>
                <a:cs typeface="Times New Roman" pitchFamily="18" charset="0"/>
              </a:rPr>
              <a:t> (</a:t>
            </a:r>
            <a:r>
              <a:rPr lang="ru-RU" dirty="0" err="1">
                <a:latin typeface="Times New Roman" pitchFamily="18" charset="0"/>
                <a:cs typeface="Times New Roman" pitchFamily="18" charset="0"/>
              </a:rPr>
              <a:t>firewall</a:t>
            </a:r>
            <a:r>
              <a:rPr lang="ru-RU" dirty="0">
                <a:latin typeface="Times New Roman" pitchFamily="18" charset="0"/>
                <a:cs typeface="Times New Roman" pitchFamily="18" charset="0"/>
              </a:rPr>
              <a:t>) если компьютер подключен к Интернет;</a:t>
            </a:r>
          </a:p>
          <a:p>
            <a:pPr marL="342900" indent="-342900">
              <a:spcBef>
                <a:spcPts val="100"/>
              </a:spcBef>
              <a:spcAft>
                <a:spcPts val="100"/>
              </a:spcAft>
              <a:buFont typeface="+mj-lt"/>
              <a:buAutoNum type="arabicPeriod"/>
            </a:pPr>
            <a:r>
              <a:rPr lang="ru-RU" dirty="0">
                <a:latin typeface="Times New Roman" pitchFamily="18" charset="0"/>
                <a:cs typeface="Times New Roman" pitchFamily="18" charset="0"/>
              </a:rPr>
              <a:t>настройте браузер (программа просмотра Интернет страниц – IE, </a:t>
            </a:r>
            <a:r>
              <a:rPr lang="ru-RU" dirty="0" err="1">
                <a:latin typeface="Times New Roman" pitchFamily="18" charset="0"/>
                <a:cs typeface="Times New Roman" pitchFamily="18" charset="0"/>
              </a:rPr>
              <a:t>Opera</a:t>
            </a:r>
            <a:r>
              <a:rPr lang="ru-RU" dirty="0">
                <a:latin typeface="Times New Roman" pitchFamily="18" charset="0"/>
                <a:cs typeface="Times New Roman" pitchFamily="18" charset="0"/>
              </a:rPr>
              <a:t> и т.д.) для запрета запуска активного содержимого </a:t>
            </a:r>
            <a:r>
              <a:rPr lang="ru-RU" dirty="0" err="1">
                <a:latin typeface="Times New Roman" pitchFamily="18" charset="0"/>
                <a:cs typeface="Times New Roman" pitchFamily="18" charset="0"/>
              </a:rPr>
              <a:t>html</a:t>
            </a:r>
            <a:r>
              <a:rPr lang="ru-RU" dirty="0">
                <a:latin typeface="Times New Roman" pitchFamily="18" charset="0"/>
                <a:cs typeface="Times New Roman" pitchFamily="18" charset="0"/>
              </a:rPr>
              <a:t>-страниц.</a:t>
            </a:r>
          </a:p>
          <a:p>
            <a:endParaRPr lang="ru-RU" dirty="0">
              <a:latin typeface="Times New Roman" pitchFamily="18" charset="0"/>
              <a:cs typeface="Times New Roman" pitchFamily="18" charset="0"/>
            </a:endParaRPr>
          </a:p>
        </p:txBody>
      </p:sp>
      <p:pic>
        <p:nvPicPr>
          <p:cNvPr id="4098" name="Picture 2" descr="http://bogorodskoe43.ru/uploads/posts/2014-05/1400674986_0-servis-na-domu-remont-kompyuterov-srochnyij-remon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2995" y="1828799"/>
            <a:ext cx="4607576" cy="3981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11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304800"/>
            <a:ext cx="6096000" cy="707886"/>
          </a:xfrm>
          <a:prstGeom prst="rect">
            <a:avLst/>
          </a:prstGeom>
        </p:spPr>
        <p:txBody>
          <a:bodyPr>
            <a:spAutoFit/>
          </a:bodyPr>
          <a:lstStyle/>
          <a:p>
            <a:pPr lvl="1" algn="ctr" fontAlgn="base"/>
            <a:r>
              <a:rPr lang="ru-RU" sz="4000" b="1" dirty="0" err="1">
                <a:solidFill>
                  <a:schemeClr val="tx2">
                    <a:lumMod val="50000"/>
                  </a:schemeClr>
                </a:solidFill>
                <a:latin typeface="+mj-lt"/>
                <a:ea typeface="+mj-ea"/>
                <a:cs typeface="+mj-cs"/>
              </a:rPr>
              <a:t>Бекап</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9" name="Прямоугольник 8"/>
          <p:cNvSpPr/>
          <p:nvPr/>
        </p:nvSpPr>
        <p:spPr>
          <a:xfrm>
            <a:off x="333375" y="1066800"/>
            <a:ext cx="6096000" cy="1477328"/>
          </a:xfrm>
          <a:prstGeom prst="rect">
            <a:avLst/>
          </a:prstGeom>
        </p:spPr>
        <p:txBody>
          <a:bodyPr>
            <a:spAutoFit/>
          </a:bodyPr>
          <a:lstStyle/>
          <a:p>
            <a:r>
              <a:rPr lang="ru-RU" dirty="0"/>
              <a:t>Резервное копирование (англ. </a:t>
            </a:r>
            <a:r>
              <a:rPr lang="ru-RU" dirty="0" err="1"/>
              <a:t>backup</a:t>
            </a:r>
            <a:r>
              <a:rPr lang="ru-RU" dirty="0"/>
              <a:t> </a:t>
            </a:r>
            <a:r>
              <a:rPr lang="ru-RU" dirty="0" err="1"/>
              <a:t>copy</a:t>
            </a:r>
            <a:r>
              <a:rPr lang="ru-RU" dirty="0"/>
              <a:t>) — процесс создания копии данных на носителе (жёстком диске, дискете и т. д.), предназначенном для восстановления данных в оригинальном или новом месте их расположения в случае их повреждения или разрушения.</a:t>
            </a:r>
            <a:endParaRPr lang="uk-UA" dirty="0"/>
          </a:p>
        </p:txBody>
      </p:sp>
      <p:pic>
        <p:nvPicPr>
          <p:cNvPr id="6197"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2801982"/>
            <a:ext cx="721042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230503"/>
            <a:ext cx="4423928"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78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90493" y="331101"/>
            <a:ext cx="6096000" cy="707886"/>
          </a:xfrm>
          <a:prstGeom prst="rect">
            <a:avLst/>
          </a:prstGeom>
        </p:spPr>
        <p:txBody>
          <a:bodyPr>
            <a:spAutoFit/>
          </a:bodyPr>
          <a:lstStyle/>
          <a:p>
            <a:pPr lvl="1" algn="ctr" fontAlgn="base"/>
            <a:r>
              <a:rPr lang="ru-RU" sz="4000" b="1" dirty="0" err="1">
                <a:solidFill>
                  <a:schemeClr val="tx2">
                    <a:lumMod val="50000"/>
                  </a:schemeClr>
                </a:solidFill>
                <a:latin typeface="+mj-lt"/>
                <a:ea typeface="+mj-ea"/>
                <a:cs typeface="+mj-cs"/>
              </a:rPr>
              <a:t>Бекап</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228600" y="1038987"/>
            <a:ext cx="7681913" cy="5632311"/>
          </a:xfrm>
          <a:prstGeom prst="rect">
            <a:avLst/>
          </a:prstGeom>
        </p:spPr>
        <p:txBody>
          <a:bodyPr wrap="square">
            <a:spAutoFit/>
          </a:bodyPr>
          <a:lstStyle/>
          <a:p>
            <a:endParaRPr lang="ru-RU" sz="4000" b="1" dirty="0">
              <a:solidFill>
                <a:schemeClr val="tx2">
                  <a:lumMod val="50000"/>
                </a:schemeClr>
              </a:solidFill>
              <a:latin typeface="+mj-lt"/>
              <a:ea typeface="+mj-ea"/>
              <a:cs typeface="+mj-cs"/>
            </a:endParaRPr>
          </a:p>
          <a:p>
            <a:r>
              <a:rPr lang="ru-RU" sz="1600" dirty="0"/>
              <a:t>Полное резервное копирование (</a:t>
            </a:r>
            <a:r>
              <a:rPr lang="ru-RU" sz="1600" dirty="0" err="1"/>
              <a:t>Full</a:t>
            </a:r>
            <a:r>
              <a:rPr lang="ru-RU" sz="1600" dirty="0"/>
              <a:t> </a:t>
            </a:r>
            <a:r>
              <a:rPr lang="ru-RU" sz="1600" dirty="0" err="1"/>
              <a:t>backup</a:t>
            </a:r>
            <a:r>
              <a:rPr lang="ru-RU" sz="1600" dirty="0"/>
              <a:t>)</a:t>
            </a:r>
          </a:p>
          <a:p>
            <a:r>
              <a:rPr lang="ru-RU" sz="1600" dirty="0"/>
              <a:t>    Полное копирование обычно затрагивает всю систему и все файлы. Еженедельное, ежемесячное и ежеквартальное резервное копирование подразумевает создание полной копии всех данных. Обычно оно выполняется тогда, когда копирование большого объёма данных не влияет на работу организации. Для предотвращения большого объёма использованных ресурсов используют алгоритмы сжатия, а также сочетание этого вида с другими: дифференциальным или инкрементным. Полное резервное копирование незаменимо в случае, когда нужно подготовить резервную копию для быстрого восстановления системы с нуля.</a:t>
            </a:r>
          </a:p>
          <a:p>
            <a:endParaRPr lang="ru-RU" sz="1600" dirty="0"/>
          </a:p>
          <a:p>
            <a:r>
              <a:rPr lang="ru-RU" sz="1600" dirty="0"/>
              <a:t>Дифференциальное резервное копирование (</a:t>
            </a:r>
            <a:r>
              <a:rPr lang="ru-RU" sz="1600" dirty="0" err="1"/>
              <a:t>Differential</a:t>
            </a:r>
            <a:r>
              <a:rPr lang="ru-RU" sz="1600" dirty="0"/>
              <a:t> </a:t>
            </a:r>
            <a:r>
              <a:rPr lang="ru-RU" sz="1600" dirty="0" err="1"/>
              <a:t>backup</a:t>
            </a:r>
            <a:r>
              <a:rPr lang="ru-RU" sz="1600" dirty="0"/>
              <a:t>)</a:t>
            </a:r>
          </a:p>
          <a:p>
            <a:r>
              <a:rPr lang="ru-RU" sz="1600" dirty="0"/>
              <a:t>    При дифференциальном («разностном») резервном копировании каждый файл, который был изменен с момента последнего полного резервного копирования, копируется каждый раз заново. Дифференциальное копирование ускоряет процесс восстановления. Все копии файлов делаются в определенные моменты времени, что, например, важно при заражении вирусами.</a:t>
            </a:r>
          </a:p>
          <a:p>
            <a:endParaRPr lang="ru-RU" sz="1600" dirty="0"/>
          </a:p>
          <a:p>
            <a:endParaRPr lang="ru-RU" sz="1600" dirty="0"/>
          </a:p>
        </p:txBody>
      </p:sp>
      <p:sp>
        <p:nvSpPr>
          <p:cNvPr id="7" name="AutoShape 2" descr="http://%D0%B1%D1%8D%D0%BA%D0%B4%D0%BE%D1%80.%D1%80%D1%84/wp-content/uploads/visual_backup_security.png"/>
          <p:cNvSpPr>
            <a:spLocks noChangeAspect="1" noChangeArrowheads="1"/>
          </p:cNvSpPr>
          <p:nvPr/>
        </p:nvSpPr>
        <p:spPr bwMode="auto">
          <a:xfrm>
            <a:off x="155575" y="-1012825"/>
            <a:ext cx="3429000" cy="2124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8" name="AutoShape 4" descr="http://%D0%B1%D1%8D%D0%BA%D0%B4%D0%BE%D1%80.%D1%80%D1%84/wp-content/uploads/visual_backup_security.png"/>
          <p:cNvSpPr>
            <a:spLocks noChangeAspect="1" noChangeArrowheads="1"/>
          </p:cNvSpPr>
          <p:nvPr/>
        </p:nvSpPr>
        <p:spPr bwMode="auto">
          <a:xfrm>
            <a:off x="307975" y="-860425"/>
            <a:ext cx="3429000" cy="2124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9" name="AutoShape 6" descr="http://%D0%B1%D1%8D%D0%BA%D0%B4%D0%BE%D1%80.%D1%80%D1%84/wp-content/uploads/visual_backup_security.png"/>
          <p:cNvSpPr>
            <a:spLocks noChangeAspect="1" noChangeArrowheads="1"/>
          </p:cNvSpPr>
          <p:nvPr/>
        </p:nvSpPr>
        <p:spPr bwMode="auto">
          <a:xfrm>
            <a:off x="460375" y="-708025"/>
            <a:ext cx="3429000" cy="2124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pic>
        <p:nvPicPr>
          <p:cNvPr id="5129" name="Picture 9" descr="http://www.imaginevirtual.com/protected/wp-content/uploads/2016/07/backu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111250"/>
            <a:ext cx="4243298" cy="262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3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241369"/>
            <a:ext cx="6096000" cy="707886"/>
          </a:xfrm>
          <a:prstGeom prst="rect">
            <a:avLst/>
          </a:prstGeom>
        </p:spPr>
        <p:txBody>
          <a:bodyPr>
            <a:spAutoFit/>
          </a:bodyPr>
          <a:lstStyle/>
          <a:p>
            <a:pPr lvl="1" algn="ctr" fontAlgn="base"/>
            <a:r>
              <a:rPr lang="ru-RU" sz="4000" b="1" dirty="0" err="1">
                <a:solidFill>
                  <a:schemeClr val="tx2">
                    <a:lumMod val="50000"/>
                  </a:schemeClr>
                </a:solidFill>
                <a:latin typeface="+mj-lt"/>
                <a:ea typeface="+mj-ea"/>
                <a:cs typeface="+mj-cs"/>
              </a:rPr>
              <a:t>Бекап</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166687" y="949255"/>
            <a:ext cx="6081713" cy="5693866"/>
          </a:xfrm>
          <a:prstGeom prst="rect">
            <a:avLst/>
          </a:prstGeom>
        </p:spPr>
        <p:txBody>
          <a:bodyPr wrap="square">
            <a:spAutoFit/>
          </a:bodyPr>
          <a:lstStyle/>
          <a:p>
            <a:r>
              <a:rPr lang="ru-RU" sz="1400" dirty="0" smtClean="0"/>
              <a:t>Клонирование</a:t>
            </a:r>
            <a:endParaRPr lang="ru-RU" sz="1400" dirty="0"/>
          </a:p>
          <a:p>
            <a:r>
              <a:rPr lang="ru-RU" sz="1400" dirty="0"/>
              <a:t>    Клонирование позволяет скопировать целый раздел или носитель (устройство) со всеми файлами и директориями в другой раздел или на другой носитель. Если раздел является загрузочным, то клонированный раздел тоже будет </a:t>
            </a:r>
            <a:r>
              <a:rPr lang="ru-RU" sz="1400" dirty="0" smtClean="0"/>
              <a:t>загрузочным</a:t>
            </a:r>
            <a:endParaRPr lang="ru-RU" sz="1400" dirty="0"/>
          </a:p>
          <a:p>
            <a:endParaRPr lang="ru-RU" sz="1400" dirty="0"/>
          </a:p>
          <a:p>
            <a:r>
              <a:rPr lang="ru-RU" sz="1400" dirty="0"/>
              <a:t>Резервное копирование в виде образа</a:t>
            </a:r>
          </a:p>
          <a:p>
            <a:r>
              <a:rPr lang="ru-RU" sz="1400" dirty="0"/>
              <a:t>    Образ — точная копия всего раздела или носителя (устройства), хранящаяся в одном </a:t>
            </a:r>
            <a:r>
              <a:rPr lang="ru-RU" sz="1400" dirty="0" smtClean="0"/>
              <a:t>файле</a:t>
            </a:r>
            <a:endParaRPr lang="ru-RU" sz="1400" dirty="0"/>
          </a:p>
          <a:p>
            <a:endParaRPr lang="ru-RU" sz="1400" dirty="0"/>
          </a:p>
          <a:p>
            <a:r>
              <a:rPr lang="ru-RU" sz="1400" dirty="0"/>
              <a:t>Резервное копирование в режиме реального времени</a:t>
            </a:r>
          </a:p>
          <a:p>
            <a:r>
              <a:rPr lang="ru-RU" sz="1400" dirty="0"/>
              <a:t>    Резервное копирование в режиме реального времени позволяет создавать копии файлов, директорий и томов, не прерывая работу, без перезагрузки компьютера</a:t>
            </a:r>
            <a:r>
              <a:rPr lang="ru-RU" sz="1400" dirty="0" smtClean="0"/>
              <a:t>.</a:t>
            </a:r>
            <a:endParaRPr lang="ru-RU" sz="1400" dirty="0"/>
          </a:p>
          <a:p>
            <a:endParaRPr lang="ru-RU" sz="1400" dirty="0"/>
          </a:p>
          <a:p>
            <a:r>
              <a:rPr lang="ru-RU" sz="1400" dirty="0"/>
              <a:t>Холодное резервирование</a:t>
            </a:r>
          </a:p>
          <a:p>
            <a:r>
              <a:rPr lang="ru-RU" sz="1400" dirty="0"/>
              <a:t>    При холодном резервировании база данных выключена или закрыта для потребителей. Файлы данных не изменяются и копия базы данных находится в согласованном состоянии при последующем включении</a:t>
            </a:r>
            <a:r>
              <a:rPr lang="ru-RU" sz="1400" dirty="0" smtClean="0"/>
              <a:t>.</a:t>
            </a:r>
            <a:endParaRPr lang="ru-RU" sz="1400" dirty="0"/>
          </a:p>
          <a:p>
            <a:endParaRPr lang="ru-RU" sz="1400" dirty="0"/>
          </a:p>
          <a:p>
            <a:r>
              <a:rPr lang="ru-RU" sz="1400" dirty="0"/>
              <a:t>Горячее резервирование</a:t>
            </a:r>
          </a:p>
          <a:p>
            <a:r>
              <a:rPr lang="ru-RU" sz="1400" dirty="0"/>
              <a:t>    При горячем резервировании база данных включена и открыта для потребителей. Копия базы данных приводится в согласованное состояние путём автоматического приложения к ней журналов резервирования по окончании копирования файлов данных.</a:t>
            </a:r>
            <a:endParaRPr lang="uk-UA" sz="1400" dirty="0"/>
          </a:p>
        </p:txBody>
      </p:sp>
      <p:pic>
        <p:nvPicPr>
          <p:cNvPr id="6146" name="Picture 2" descr="http://keddr.com/wp-content/uploads/2015/02/backup-for-server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190625"/>
            <a:ext cx="4848225"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763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2171700" y="241369"/>
            <a:ext cx="6096000" cy="707886"/>
          </a:xfrm>
          <a:prstGeom prst="rect">
            <a:avLst/>
          </a:prstGeom>
        </p:spPr>
        <p:txBody>
          <a:bodyPr>
            <a:spAutoFit/>
          </a:bodyPr>
          <a:lstStyle/>
          <a:p>
            <a:pPr lvl="1" algn="ctr" fontAlgn="base"/>
            <a:r>
              <a:rPr lang="ru-RU" sz="4000" b="1" dirty="0" err="1">
                <a:solidFill>
                  <a:schemeClr val="tx2">
                    <a:lumMod val="50000"/>
                  </a:schemeClr>
                </a:solidFill>
                <a:latin typeface="+mj-lt"/>
                <a:ea typeface="+mj-ea"/>
                <a:cs typeface="+mj-cs"/>
              </a:rPr>
              <a:t>Бекап</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pic>
        <p:nvPicPr>
          <p:cNvPr id="3074" name="Picture 2" descr="http://webwulpix.ru/images/statyi_windows/kak-sozdat-rezervnuy-kopiyu-windows-vosstanovlenie-sistemi-s-programmami-i-draiverami/sozdanie-kopii-windows-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149309"/>
            <a:ext cx="7086600" cy="571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6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2819400" y="152400"/>
            <a:ext cx="6400800" cy="707886"/>
          </a:xfrm>
          <a:prstGeom prst="rect">
            <a:avLst/>
          </a:prstGeom>
        </p:spPr>
        <p:txBody>
          <a:bodyPr wrap="square">
            <a:spAutoFit/>
          </a:bodyPr>
          <a:lstStyle/>
          <a:p>
            <a:pPr lvl="1" algn="ctr" fontAlgn="base"/>
            <a:r>
              <a:rPr lang="ru-RU" sz="4000" b="1" dirty="0" smtClean="0">
                <a:solidFill>
                  <a:schemeClr val="tx2">
                    <a:lumMod val="50000"/>
                  </a:schemeClr>
                </a:solidFill>
                <a:latin typeface="+mj-lt"/>
                <a:ea typeface="+mj-ea"/>
                <a:cs typeface="+mj-cs"/>
              </a:rPr>
              <a:t>Для чего нужен Реестр</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685800" y="4343400"/>
            <a:ext cx="10972800" cy="2031325"/>
          </a:xfrm>
          <a:prstGeom prst="rect">
            <a:avLst/>
          </a:prstGeom>
        </p:spPr>
        <p:txBody>
          <a:bodyPr wrap="square">
            <a:spAutoFit/>
          </a:bodyPr>
          <a:lstStyle/>
          <a:p>
            <a:pPr fontAlgn="base"/>
            <a:r>
              <a:rPr lang="ru-RU" dirty="0"/>
              <a:t>Для получения информации об установленных на ПК приложениях. Какой программой можно создавать какой-либо тип файла, и какой из них этот тип открывать. Какие программы должны быть запущены при включении компьютера.</a:t>
            </a:r>
          </a:p>
          <a:p>
            <a:pPr fontAlgn="base"/>
            <a:r>
              <a:rPr lang="ru-RU" dirty="0"/>
              <a:t>Для очищения автозагрузки </a:t>
            </a:r>
            <a:r>
              <a:rPr lang="ru-RU" dirty="0" err="1"/>
              <a:t>Windows</a:t>
            </a:r>
            <a:endParaRPr lang="ru-RU" dirty="0"/>
          </a:p>
          <a:p>
            <a:pPr fontAlgn="base"/>
            <a:r>
              <a:rPr lang="ru-RU" dirty="0"/>
              <a:t>Для управления аппаратными устройствами, драйверами и используемыми ресурсами ПК.</a:t>
            </a:r>
          </a:p>
          <a:p>
            <a:pPr fontAlgn="base"/>
            <a:r>
              <a:rPr lang="ru-RU" dirty="0"/>
              <a:t>Для сохранения параметров различных учетных записей пользователей в </a:t>
            </a:r>
            <a:r>
              <a:rPr lang="ru-RU" dirty="0" err="1"/>
              <a:t>Windows</a:t>
            </a:r>
            <a:r>
              <a:rPr lang="ru-RU" dirty="0"/>
              <a:t>.</a:t>
            </a:r>
          </a:p>
          <a:p>
            <a:pPr fontAlgn="base"/>
            <a:r>
              <a:rPr lang="ru-RU" dirty="0"/>
              <a:t>Для определения внешнего вида и характеристик папки или рабочего стола </a:t>
            </a:r>
            <a:r>
              <a:rPr lang="ru-RU" dirty="0" err="1"/>
              <a:t>Windows</a:t>
            </a:r>
            <a:r>
              <a:rPr lang="ru-RU" dirty="0"/>
              <a:t>.</a:t>
            </a: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8149" b="31322"/>
          <a:stretch/>
        </p:blipFill>
        <p:spPr bwMode="auto">
          <a:xfrm>
            <a:off x="2438400" y="920306"/>
            <a:ext cx="7315200" cy="340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233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241369"/>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Реестр</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pic>
        <p:nvPicPr>
          <p:cNvPr id="12290" name="Picture 2" descr="&amp;Rcy;&amp;iecy;&amp;dcy;&amp;acy;&amp;kcy;&amp;tcy;&amp;ocy;&amp;rcy; &amp;rcy;&amp;iecy;&amp;iecy;&amp;scy;&amp;tcy;&amp;rcy;&amp;acy; Wind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407" y="923235"/>
            <a:ext cx="5668715" cy="319156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66032" y="1204747"/>
            <a:ext cx="6096000" cy="4801314"/>
          </a:xfrm>
          <a:prstGeom prst="rect">
            <a:avLst/>
          </a:prstGeom>
        </p:spPr>
        <p:txBody>
          <a:bodyPr>
            <a:spAutoFit/>
          </a:bodyPr>
          <a:lstStyle/>
          <a:p>
            <a:r>
              <a:rPr lang="ru-RU" dirty="0"/>
              <a:t>Реестр </a:t>
            </a:r>
            <a:r>
              <a:rPr lang="ru-RU" dirty="0" err="1"/>
              <a:t>Windows</a:t>
            </a:r>
            <a:r>
              <a:rPr lang="ru-RU" dirty="0"/>
              <a:t> – это большая база данных операционной системы, которая содержит различные сведения конфигурации. Он имеет иерархическую структуру, позволяет изменять скрытые настройки </a:t>
            </a:r>
            <a:r>
              <a:rPr lang="ru-RU" dirty="0" err="1"/>
              <a:t>Windows</a:t>
            </a:r>
            <a:r>
              <a:rPr lang="ru-RU" dirty="0"/>
              <a:t>, и требует крайне бережного обращения - одно неверное действие и вам придётся переустанавливать систему или восстанавливать его из резервной копии.</a:t>
            </a:r>
          </a:p>
          <a:p>
            <a:endParaRPr lang="ru-RU" dirty="0" smtClean="0"/>
          </a:p>
          <a:p>
            <a:r>
              <a:rPr lang="ru-RU" dirty="0" smtClean="0"/>
              <a:t>Резервные </a:t>
            </a:r>
            <a:r>
              <a:rPr lang="ru-RU" dirty="0"/>
              <a:t>копии файлов реестра хранятся в папке «%</a:t>
            </a:r>
            <a:r>
              <a:rPr lang="ru-RU" dirty="0" err="1"/>
              <a:t>SystemRoot</a:t>
            </a:r>
            <a:r>
              <a:rPr lang="ru-RU" dirty="0"/>
              <a:t>%\System32\</a:t>
            </a:r>
            <a:r>
              <a:rPr lang="ru-RU" dirty="0" err="1"/>
              <a:t>config</a:t>
            </a:r>
            <a:r>
              <a:rPr lang="ru-RU" dirty="0"/>
              <a:t>\</a:t>
            </a:r>
            <a:r>
              <a:rPr lang="ru-RU" dirty="0" err="1"/>
              <a:t>RegBack</a:t>
            </a:r>
            <a:r>
              <a:rPr lang="ru-RU" dirty="0"/>
              <a:t>». Резервное копирование производится силами планировщика задач в 0 ч. 00 мин. каждые 10 дней по заданию «</a:t>
            </a:r>
            <a:r>
              <a:rPr lang="ru-RU" dirty="0" err="1"/>
              <a:t>RegIdleBackup</a:t>
            </a:r>
            <a:r>
              <a:rPr lang="ru-RU" dirty="0"/>
              <a:t>», расположенному в иерархии задач по пути «\</a:t>
            </a:r>
            <a:r>
              <a:rPr lang="ru-RU" dirty="0" err="1"/>
              <a:t>Microsoft</a:t>
            </a:r>
            <a:r>
              <a:rPr lang="ru-RU" dirty="0"/>
              <a:t>\</a:t>
            </a:r>
            <a:r>
              <a:rPr lang="ru-RU" dirty="0" err="1"/>
              <a:t>Windows</a:t>
            </a:r>
            <a:r>
              <a:rPr lang="ru-RU" dirty="0"/>
              <a:t>\</a:t>
            </a:r>
            <a:r>
              <a:rPr lang="ru-RU" dirty="0" err="1"/>
              <a:t>Registry</a:t>
            </a:r>
            <a:r>
              <a:rPr lang="ru-RU" dirty="0"/>
              <a:t>». </a:t>
            </a:r>
            <a:endParaRPr lang="ru-RU" dirty="0" smtClean="0"/>
          </a:p>
          <a:p>
            <a:r>
              <a:rPr lang="ru-RU" dirty="0" smtClean="0"/>
              <a:t>Также </a:t>
            </a:r>
            <a:r>
              <a:rPr lang="ru-RU" dirty="0"/>
              <a:t>вы можете самостоятельно создать копию вручную через </a:t>
            </a:r>
            <a:r>
              <a:rPr lang="ru-RU" dirty="0" err="1"/>
              <a:t>regedit</a:t>
            </a:r>
            <a:r>
              <a:rPr lang="ru-RU" dirty="0"/>
              <a:t>.</a:t>
            </a:r>
          </a:p>
        </p:txBody>
      </p:sp>
    </p:spTree>
    <p:extLst>
      <p:ext uri="{BB962C8B-B14F-4D97-AF65-F5344CB8AC3E}">
        <p14:creationId xmlns:p14="http://schemas.microsoft.com/office/powerpoint/2010/main" val="317787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2286000" y="241369"/>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Реестр</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7" name="Прямоугольник 6"/>
          <p:cNvSpPr/>
          <p:nvPr/>
        </p:nvSpPr>
        <p:spPr>
          <a:xfrm>
            <a:off x="152400" y="1149309"/>
            <a:ext cx="6096000" cy="1477328"/>
          </a:xfrm>
          <a:prstGeom prst="rect">
            <a:avLst/>
          </a:prstGeom>
        </p:spPr>
        <p:txBody>
          <a:bodyPr>
            <a:spAutoFit/>
          </a:bodyPr>
          <a:lstStyle/>
          <a:p>
            <a:r>
              <a:rPr lang="ru-RU" b="1" dirty="0"/>
              <a:t>Описание реестра </a:t>
            </a:r>
            <a:r>
              <a:rPr lang="ru-RU" b="1" dirty="0" err="1"/>
              <a:t>Windows</a:t>
            </a:r>
            <a:endParaRPr lang="ru-RU" b="1" dirty="0"/>
          </a:p>
          <a:p>
            <a:r>
              <a:rPr lang="ru-RU" dirty="0"/>
              <a:t>Окно редактора имеет меню и состоит из левой и правой частей. На левой стороне отображаются ключи (по другому они ещё называются разделами или ветками), на правой - параметры, которые имеют имя и значение.</a:t>
            </a:r>
          </a:p>
        </p:txBody>
      </p:sp>
      <p:sp>
        <p:nvSpPr>
          <p:cNvPr id="8" name="Прямоугольник 7"/>
          <p:cNvSpPr/>
          <p:nvPr/>
        </p:nvSpPr>
        <p:spPr>
          <a:xfrm>
            <a:off x="228600" y="2817927"/>
            <a:ext cx="6096000" cy="1477328"/>
          </a:xfrm>
          <a:prstGeom prst="rect">
            <a:avLst/>
          </a:prstGeom>
        </p:spPr>
        <p:txBody>
          <a:bodyPr>
            <a:spAutoFit/>
          </a:bodyPr>
          <a:lstStyle/>
          <a:p>
            <a:r>
              <a:rPr lang="ru-RU" dirty="0"/>
              <a:t>Внизу, в строке состояния, отображается текущая ветка - это своеобразный путь, по которому нужно пройти, чтобы добраться до нужного параметра.</a:t>
            </a:r>
          </a:p>
          <a:p>
            <a:r>
              <a:rPr lang="ru-RU" dirty="0"/>
              <a:t>Окно редактора последних операционных систем </a:t>
            </a:r>
            <a:r>
              <a:rPr lang="ru-RU" dirty="0" err="1"/>
              <a:t>Windows</a:t>
            </a:r>
            <a:r>
              <a:rPr lang="ru-RU" dirty="0"/>
              <a:t> практически идентично, сравните сами:</a:t>
            </a:r>
          </a:p>
        </p:txBody>
      </p:sp>
      <p:pic>
        <p:nvPicPr>
          <p:cNvPr id="13314" name="Picture 2" descr="&amp;Ocy;&amp;kcy;&amp;ncy;&amp;ocy; &amp;rcy;&amp;iecy;&amp;dcy;&amp;acy;&amp;kcy;&amp;tcy;&amp;ocy;&amp;rcy;&amp;acy; &amp;rcy;&amp;iecy;&amp;iecy;&amp;scy;&amp;tcy;&amp;rcy;&amp;ac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6270" y="975275"/>
            <a:ext cx="6045730" cy="377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43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525966" y="1295400"/>
            <a:ext cx="6096000" cy="4524315"/>
          </a:xfrm>
          <a:prstGeom prst="rect">
            <a:avLst/>
          </a:prstGeom>
        </p:spPr>
        <p:txBody>
          <a:bodyPr>
            <a:spAutoFit/>
          </a:bodyPr>
          <a:lstStyle/>
          <a:p>
            <a:pPr lvl="0" fontAlgn="base"/>
            <a:r>
              <a:rPr lang="ru-RU" sz="3200" b="1" dirty="0"/>
              <a:t>Решение проблем</a:t>
            </a:r>
            <a:endParaRPr lang="uk-UA" sz="3200" dirty="0"/>
          </a:p>
          <a:p>
            <a:pPr marL="742950" lvl="1" indent="-285750" fontAlgn="base">
              <a:buFont typeface="Arial" panose="020B0604020202020204" pitchFamily="34" charset="0"/>
              <a:buChar char="•"/>
            </a:pPr>
            <a:r>
              <a:rPr lang="ru-RU" sz="3200" dirty="0"/>
              <a:t>Зависание</a:t>
            </a:r>
            <a:endParaRPr lang="uk-UA" sz="3200" dirty="0"/>
          </a:p>
          <a:p>
            <a:pPr marL="742950" lvl="1" indent="-285750" fontAlgn="base">
              <a:buFont typeface="Arial" panose="020B0604020202020204" pitchFamily="34" charset="0"/>
              <a:buChar char="•"/>
            </a:pPr>
            <a:r>
              <a:rPr lang="ru-RU" sz="3200" dirty="0"/>
              <a:t>Вирусы</a:t>
            </a:r>
            <a:endParaRPr lang="uk-UA" sz="3200" dirty="0"/>
          </a:p>
          <a:p>
            <a:pPr marL="742950" lvl="1" indent="-285750" fontAlgn="base">
              <a:buFont typeface="Arial" panose="020B0604020202020204" pitchFamily="34" charset="0"/>
              <a:buChar char="•"/>
            </a:pPr>
            <a:r>
              <a:rPr lang="ru-RU" sz="3200" dirty="0"/>
              <a:t>Учетные записи и  идентификация, шифрование</a:t>
            </a:r>
            <a:endParaRPr lang="uk-UA" sz="3200" dirty="0"/>
          </a:p>
          <a:p>
            <a:pPr marL="742950" lvl="1" indent="-285750" fontAlgn="base">
              <a:buFont typeface="Arial" panose="020B0604020202020204" pitchFamily="34" charset="0"/>
              <a:buChar char="•"/>
            </a:pPr>
            <a:r>
              <a:rPr lang="ru-RU" sz="3200" dirty="0"/>
              <a:t>Антивирусы</a:t>
            </a:r>
            <a:endParaRPr lang="uk-UA" sz="3200" dirty="0"/>
          </a:p>
          <a:p>
            <a:pPr marL="742950" lvl="1" indent="-285750" fontAlgn="base">
              <a:buFont typeface="Arial" panose="020B0604020202020204" pitchFamily="34" charset="0"/>
              <a:buChar char="•"/>
            </a:pPr>
            <a:r>
              <a:rPr lang="ru-RU" sz="3200" dirty="0" err="1"/>
              <a:t>Бекап</a:t>
            </a:r>
            <a:r>
              <a:rPr lang="ru-RU" sz="3200" dirty="0"/>
              <a:t> </a:t>
            </a:r>
            <a:endParaRPr lang="uk-UA" sz="3200" dirty="0"/>
          </a:p>
          <a:p>
            <a:pPr marL="742950" lvl="1" indent="-285750" fontAlgn="base">
              <a:buFont typeface="Arial" panose="020B0604020202020204" pitchFamily="34" charset="0"/>
              <a:buChar char="•"/>
            </a:pPr>
            <a:r>
              <a:rPr lang="ru-RU" sz="3200" dirty="0"/>
              <a:t>Реестр</a:t>
            </a:r>
            <a:endParaRPr lang="uk-UA" sz="3200" dirty="0"/>
          </a:p>
        </p:txBody>
      </p:sp>
      <p:sp>
        <p:nvSpPr>
          <p:cNvPr id="6" name="Прямоугольник 5"/>
          <p:cNvSpPr/>
          <p:nvPr/>
        </p:nvSpPr>
        <p:spPr>
          <a:xfrm>
            <a:off x="2133600" y="381000"/>
            <a:ext cx="7543800" cy="707886"/>
          </a:xfrm>
          <a:prstGeom prst="rect">
            <a:avLst/>
          </a:prstGeom>
        </p:spPr>
        <p:txBody>
          <a:bodyPr wrap="square">
            <a:spAutoFit/>
          </a:bodyPr>
          <a:lstStyle/>
          <a:p>
            <a:pPr lvl="0" algn="ctr" fontAlgn="base"/>
            <a:r>
              <a:rPr lang="ru-RU" sz="4000" b="1" dirty="0">
                <a:solidFill>
                  <a:schemeClr val="tx2">
                    <a:lumMod val="50000"/>
                  </a:schemeClr>
                </a:solidFill>
                <a:latin typeface="+mj-lt"/>
                <a:ea typeface="+mj-ea"/>
                <a:cs typeface="+mj-cs"/>
              </a:rPr>
              <a:t>Решение проблем</a:t>
            </a:r>
            <a:endParaRPr lang="uk-UA" sz="4000" b="1" dirty="0">
              <a:solidFill>
                <a:schemeClr val="tx2">
                  <a:lumMod val="50000"/>
                </a:schemeClr>
              </a:solidFill>
              <a:latin typeface="+mj-lt"/>
              <a:ea typeface="+mj-ea"/>
              <a:cs typeface="+mj-cs"/>
            </a:endParaRPr>
          </a:p>
        </p:txBody>
      </p:sp>
    </p:spTree>
    <p:extLst>
      <p:ext uri="{BB962C8B-B14F-4D97-AF65-F5344CB8AC3E}">
        <p14:creationId xmlns:p14="http://schemas.microsoft.com/office/powerpoint/2010/main" val="1024685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2819400" y="152400"/>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Реестр</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332238" y="4267200"/>
            <a:ext cx="11707362" cy="2308324"/>
          </a:xfrm>
          <a:prstGeom prst="rect">
            <a:avLst/>
          </a:prstGeom>
        </p:spPr>
        <p:txBody>
          <a:bodyPr wrap="square">
            <a:spAutoFit/>
          </a:bodyPr>
          <a:lstStyle/>
          <a:p>
            <a:pPr fontAlgn="base"/>
            <a:r>
              <a:rPr lang="ru-RU" dirty="0"/>
              <a:t>HKEY_CLASSES_ROOT. Содержит список расширений для различных типов файлов. Каждый из них определяет, какая программа должна открыть их по умолчанию.</a:t>
            </a:r>
          </a:p>
          <a:p>
            <a:pPr fontAlgn="base"/>
            <a:r>
              <a:rPr lang="ru-RU" dirty="0"/>
              <a:t>HKEY_CURRENT_USER. Включает в себя все используемые в это время конфигурации пользователя </a:t>
            </a:r>
            <a:r>
              <a:rPr lang="ru-RU" dirty="0" err="1"/>
              <a:t>Windows</a:t>
            </a:r>
            <a:r>
              <a:rPr lang="ru-RU" dirty="0"/>
              <a:t>.</a:t>
            </a:r>
          </a:p>
          <a:p>
            <a:pPr fontAlgn="base"/>
            <a:r>
              <a:rPr lang="ru-RU" dirty="0"/>
              <a:t>HKEY_LOCAL_MACHINE. Содержит в себя конфигурации программного и аппаратного обеспечения, аспект всех учетных записей пользователей ПК (активных и др.).</a:t>
            </a:r>
          </a:p>
          <a:p>
            <a:pPr fontAlgn="base"/>
            <a:r>
              <a:rPr lang="ru-RU" dirty="0"/>
              <a:t>HKEY_USERS. Содержит данные о различных существующих в </a:t>
            </a:r>
            <a:r>
              <a:rPr lang="ru-RU" dirty="0" err="1"/>
              <a:t>Windows</a:t>
            </a:r>
            <a:r>
              <a:rPr lang="ru-RU" dirty="0"/>
              <a:t> профилях.</a:t>
            </a:r>
          </a:p>
          <a:p>
            <a:pPr fontAlgn="base"/>
            <a:r>
              <a:rPr lang="ru-RU" dirty="0"/>
              <a:t>HKEY_CURRENT_CONFIG. Зарезервировано для сведений о профиле оборудования компьютера.</a:t>
            </a:r>
          </a:p>
        </p:txBody>
      </p:sp>
      <p:pic>
        <p:nvPicPr>
          <p:cNvPr id="307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76014" b="62126"/>
          <a:stretch/>
        </p:blipFill>
        <p:spPr bwMode="auto">
          <a:xfrm>
            <a:off x="4052319" y="860286"/>
            <a:ext cx="4267200" cy="3277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1343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066800" y="205740"/>
            <a:ext cx="8839200" cy="984885"/>
          </a:xfrm>
          <a:prstGeom prst="rect">
            <a:avLst/>
          </a:prstGeom>
        </p:spPr>
        <p:txBody>
          <a:bodyPr wrap="square">
            <a:spAutoFit/>
          </a:bodyPr>
          <a:lstStyle/>
          <a:p>
            <a:pPr lvl="1" algn="ctr" fontAlgn="base"/>
            <a:r>
              <a:rPr lang="uk-UA" sz="4000" b="1" dirty="0">
                <a:solidFill>
                  <a:schemeClr val="tx2">
                    <a:lumMod val="50000"/>
                  </a:schemeClr>
                </a:solidFill>
                <a:latin typeface="+mj-lt"/>
                <a:ea typeface="+mj-ea"/>
                <a:cs typeface="+mj-cs"/>
              </a:rPr>
              <a:t>Очистка </a:t>
            </a:r>
            <a:r>
              <a:rPr lang="uk-UA" sz="4000" b="1" dirty="0" err="1">
                <a:solidFill>
                  <a:schemeClr val="tx2">
                    <a:lumMod val="50000"/>
                  </a:schemeClr>
                </a:solidFill>
                <a:latin typeface="+mj-lt"/>
                <a:ea typeface="+mj-ea"/>
                <a:cs typeface="+mj-cs"/>
              </a:rPr>
              <a:t>реестра</a:t>
            </a:r>
            <a:r>
              <a:rPr lang="uk-UA" sz="4000" b="1" dirty="0">
                <a:solidFill>
                  <a:schemeClr val="tx2">
                    <a:lumMod val="50000"/>
                  </a:schemeClr>
                </a:solidFill>
                <a:latin typeface="+mj-lt"/>
                <a:ea typeface="+mj-ea"/>
                <a:cs typeface="+mj-cs"/>
              </a:rPr>
              <a:t> </a:t>
            </a:r>
            <a:r>
              <a:rPr lang="en-US" sz="4000" b="1" dirty="0">
                <a:solidFill>
                  <a:schemeClr val="tx2">
                    <a:lumMod val="50000"/>
                  </a:schemeClr>
                </a:solidFill>
                <a:latin typeface="+mj-lt"/>
                <a:ea typeface="+mj-ea"/>
                <a:cs typeface="+mj-cs"/>
              </a:rPr>
              <a:t>Windows</a:t>
            </a:r>
          </a:p>
          <a:p>
            <a:pPr lvl="1" algn="ctr" fontAlgn="base"/>
            <a:endParaRPr lang="uk-UA" dirty="0"/>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87086" y="1426308"/>
            <a:ext cx="6172200" cy="4770537"/>
          </a:xfrm>
          <a:prstGeom prst="rect">
            <a:avLst/>
          </a:prstGeom>
        </p:spPr>
        <p:txBody>
          <a:bodyPr wrap="square">
            <a:spAutoFit/>
          </a:bodyPr>
          <a:lstStyle/>
          <a:p>
            <a:r>
              <a:rPr lang="ru-RU" sz="1600" dirty="0"/>
              <a:t>Сколько времени существует реестр, столько же времени существует и критика в его адрес. Многим не нравится его организация, и претензии действительно обоснованы:</a:t>
            </a:r>
          </a:p>
          <a:p>
            <a:r>
              <a:rPr lang="ru-RU" sz="1600" dirty="0"/>
              <a:t>Со временем реестр подвержен фрагментации при установке и удалении программ, изменении параметров и т.д.;</a:t>
            </a:r>
          </a:p>
          <a:p>
            <a:r>
              <a:rPr lang="ru-RU" sz="1600" dirty="0"/>
              <a:t>Со временем его размеры увеличиваются до огромных размеров; </a:t>
            </a:r>
          </a:p>
          <a:p>
            <a:r>
              <a:rPr lang="ru-RU" sz="1600" dirty="0"/>
              <a:t>Некоторые программы не могут работать на компьютере без внесения изменений в реестр - чаще всего это записи, которые используются один раз за всю жизнь программы;</a:t>
            </a:r>
          </a:p>
          <a:p>
            <a:r>
              <a:rPr lang="ru-RU" sz="1600" dirty="0"/>
              <a:t>Он содержит не все возможные настройки. Это можно считать минусом в том случае, если необходимо переносить настройки с одного компьютера на другой;</a:t>
            </a:r>
          </a:p>
          <a:p>
            <a:r>
              <a:rPr lang="ru-RU" sz="1600" dirty="0"/>
              <a:t>Большая часть критиков ставят в противовес </a:t>
            </a:r>
            <a:r>
              <a:rPr lang="ru-RU" sz="1600" dirty="0" err="1"/>
              <a:t>Unix</a:t>
            </a:r>
            <a:r>
              <a:rPr lang="ru-RU" sz="1600" dirty="0"/>
              <a:t>-подобные системы, в которых реестр попросту отсутствует.</a:t>
            </a:r>
          </a:p>
          <a:p>
            <a:r>
              <a:rPr lang="ru-RU" sz="1600" dirty="0"/>
              <a:t>И если с последними тремя пунктами мы ничего сделать не можем, то проблему первых двух можно решить. Существуют специальные программы для дефрагментации и очистки системного реестра </a:t>
            </a:r>
            <a:r>
              <a:rPr lang="ru-RU" sz="1600" dirty="0" err="1"/>
              <a:t>Windows</a:t>
            </a:r>
            <a:r>
              <a:rPr lang="ru-RU" sz="1600" dirty="0"/>
              <a:t> от накопившегося мусора.</a:t>
            </a: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751" y="1333975"/>
            <a:ext cx="6051484" cy="361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23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066800" y="205740"/>
            <a:ext cx="8839200" cy="707886"/>
          </a:xfrm>
          <a:prstGeom prst="rect">
            <a:avLst/>
          </a:prstGeom>
        </p:spPr>
        <p:txBody>
          <a:bodyPr wrap="square">
            <a:spAutoFit/>
          </a:bodyPr>
          <a:lstStyle/>
          <a:p>
            <a:pPr lvl="1" algn="ctr" fontAlgn="base"/>
            <a:r>
              <a:rPr lang="ru-RU" sz="4000" b="1" dirty="0" smtClean="0">
                <a:solidFill>
                  <a:schemeClr val="tx2">
                    <a:lumMod val="50000"/>
                  </a:schemeClr>
                </a:solidFill>
                <a:latin typeface="+mj-lt"/>
                <a:ea typeface="+mj-ea"/>
                <a:cs typeface="+mj-cs"/>
              </a:rPr>
              <a:t>Частые проблемы</a:t>
            </a:r>
            <a:endParaRPr lang="uk-UA" dirty="0"/>
          </a:p>
        </p:txBody>
      </p:sp>
      <p:sp>
        <p:nvSpPr>
          <p:cNvPr id="2" name="Прямоугольник 1"/>
          <p:cNvSpPr/>
          <p:nvPr/>
        </p:nvSpPr>
        <p:spPr>
          <a:xfrm>
            <a:off x="87086" y="1828800"/>
            <a:ext cx="11647714" cy="338554"/>
          </a:xfrm>
          <a:prstGeom prst="rect">
            <a:avLst/>
          </a:prstGeom>
        </p:spPr>
        <p:txBody>
          <a:bodyPr wrap="square">
            <a:spAutoFit/>
          </a:bodyPr>
          <a:lstStyle/>
          <a:p>
            <a:r>
              <a:rPr lang="ru-RU" sz="1600" b="1" dirty="0"/>
              <a:t>Назойливая реклама на компьютере</a:t>
            </a:r>
            <a:r>
              <a:rPr lang="ru-RU" sz="1600" b="1" dirty="0" smtClean="0"/>
              <a:t>. Посмотреть установленные программы. </a:t>
            </a:r>
            <a:endParaRPr lang="ru-RU" sz="1600" b="1" dirty="0"/>
          </a:p>
        </p:txBody>
      </p:sp>
      <p:sp>
        <p:nvSpPr>
          <p:cNvPr id="7" name="Прямоугольник 6"/>
          <p:cNvSpPr/>
          <p:nvPr/>
        </p:nvSpPr>
        <p:spPr>
          <a:xfrm>
            <a:off x="87086" y="2327061"/>
            <a:ext cx="11647714" cy="338554"/>
          </a:xfrm>
          <a:prstGeom prst="rect">
            <a:avLst/>
          </a:prstGeom>
        </p:spPr>
        <p:txBody>
          <a:bodyPr wrap="square">
            <a:spAutoFit/>
          </a:bodyPr>
          <a:lstStyle/>
          <a:p>
            <a:r>
              <a:rPr lang="ru-RU" sz="1600" b="1" dirty="0" smtClean="0"/>
              <a:t>Компьютер заблокирован вирусом. </a:t>
            </a:r>
            <a:r>
              <a:rPr lang="ru-RU" sz="1600" dirty="0"/>
              <a:t> </a:t>
            </a:r>
            <a:r>
              <a:rPr lang="ru-RU" sz="1600" dirty="0" smtClean="0"/>
              <a:t>делает </a:t>
            </a:r>
            <a:r>
              <a:rPr lang="ru-RU" sz="1600" dirty="0" err="1" smtClean="0"/>
              <a:t>флешку</a:t>
            </a:r>
            <a:r>
              <a:rPr lang="ru-RU" sz="1600" dirty="0" smtClean="0"/>
              <a:t>.</a:t>
            </a:r>
            <a:endParaRPr lang="ru-RU" sz="1600" b="1" dirty="0"/>
          </a:p>
        </p:txBody>
      </p:sp>
      <p:sp>
        <p:nvSpPr>
          <p:cNvPr id="8" name="Прямоугольник 7"/>
          <p:cNvSpPr/>
          <p:nvPr/>
        </p:nvSpPr>
        <p:spPr>
          <a:xfrm>
            <a:off x="87086" y="2911836"/>
            <a:ext cx="11647714" cy="1077218"/>
          </a:xfrm>
          <a:prstGeom prst="rect">
            <a:avLst/>
          </a:prstGeom>
        </p:spPr>
        <p:txBody>
          <a:bodyPr wrap="square">
            <a:spAutoFit/>
          </a:bodyPr>
          <a:lstStyle/>
          <a:p>
            <a:r>
              <a:rPr lang="ru-RU" sz="1600" b="1" dirty="0"/>
              <a:t>П</a:t>
            </a:r>
            <a:r>
              <a:rPr lang="ru-RU" sz="1600" b="1" dirty="0" smtClean="0"/>
              <a:t>роверить </a:t>
            </a:r>
            <a:r>
              <a:rPr lang="ru-RU" sz="1600" b="1" dirty="0"/>
              <a:t>жесткий диск на </a:t>
            </a:r>
            <a:r>
              <a:rPr lang="ru-RU" sz="1600" b="1" dirty="0" smtClean="0"/>
              <a:t>ошибки</a:t>
            </a:r>
          </a:p>
          <a:p>
            <a:endParaRPr lang="ru-RU" sz="1600" b="1" dirty="0">
              <a:solidFill>
                <a:srgbClr val="CC3300"/>
              </a:solidFill>
            </a:endParaRPr>
          </a:p>
          <a:p>
            <a:r>
              <a:rPr lang="uk-UA" sz="1600" b="1" dirty="0" err="1" smtClean="0"/>
              <a:t>Проблемы</a:t>
            </a:r>
            <a:r>
              <a:rPr lang="uk-UA" sz="1600" b="1" dirty="0" smtClean="0"/>
              <a:t> с </a:t>
            </a:r>
            <a:r>
              <a:rPr lang="uk-UA" sz="1600" b="1" dirty="0" err="1" smtClean="0"/>
              <a:t>загрузкой</a:t>
            </a:r>
            <a:r>
              <a:rPr lang="uk-UA" sz="1600" b="1" dirty="0" smtClean="0"/>
              <a:t> </a:t>
            </a:r>
            <a:r>
              <a:rPr lang="uk-UA" sz="1600" b="1" dirty="0" err="1" smtClean="0"/>
              <a:t>компьютера</a:t>
            </a:r>
            <a:r>
              <a:rPr lang="uk-UA" sz="1600" b="1" dirty="0" smtClean="0"/>
              <a:t> </a:t>
            </a:r>
            <a:r>
              <a:rPr lang="uk-UA" sz="1600" b="1" dirty="0" err="1">
                <a:solidFill>
                  <a:srgbClr val="CC3300"/>
                </a:solidFill>
              </a:rPr>
              <a:t>Автозагрузка</a:t>
            </a:r>
            <a:endParaRPr lang="uk-UA" sz="1600" b="1" dirty="0">
              <a:solidFill>
                <a:srgbClr val="CC3300"/>
              </a:solidFill>
            </a:endParaRPr>
          </a:p>
          <a:p>
            <a:endParaRPr lang="ru-RU" sz="1600" b="1" dirty="0">
              <a:solidFill>
                <a:srgbClr val="CC3300"/>
              </a:solidFill>
            </a:endParaRPr>
          </a:p>
        </p:txBody>
      </p:sp>
      <p:sp>
        <p:nvSpPr>
          <p:cNvPr id="6" name="Прямоугольник 5"/>
          <p:cNvSpPr/>
          <p:nvPr/>
        </p:nvSpPr>
        <p:spPr>
          <a:xfrm>
            <a:off x="87086" y="3696666"/>
            <a:ext cx="11723914" cy="2031325"/>
          </a:xfrm>
          <a:prstGeom prst="rect">
            <a:avLst/>
          </a:prstGeom>
        </p:spPr>
        <p:txBody>
          <a:bodyPr wrap="square">
            <a:spAutoFit/>
          </a:bodyPr>
          <a:lstStyle/>
          <a:p>
            <a:r>
              <a:rPr lang="uk-UA" dirty="0"/>
              <a:t/>
            </a:r>
            <a:br>
              <a:rPr lang="uk-UA" dirty="0"/>
            </a:br>
            <a:r>
              <a:rPr lang="uk-UA" b="1" cap="all" dirty="0" err="1" smtClean="0"/>
              <a:t>К</a:t>
            </a:r>
            <a:r>
              <a:rPr lang="uk-UA" b="1" dirty="0" err="1" smtClean="0"/>
              <a:t>омпьютер</a:t>
            </a:r>
            <a:r>
              <a:rPr lang="uk-UA" b="1" dirty="0" smtClean="0"/>
              <a:t> не </a:t>
            </a:r>
            <a:r>
              <a:rPr lang="uk-UA" b="1" dirty="0" err="1" smtClean="0"/>
              <a:t>включается</a:t>
            </a:r>
            <a:r>
              <a:rPr lang="uk-UA" b="1" dirty="0" smtClean="0"/>
              <a:t>, </a:t>
            </a:r>
            <a:r>
              <a:rPr lang="ru-RU" b="1" dirty="0" smtClean="0"/>
              <a:t>на экране нет изображения, но системный блок шумит</a:t>
            </a:r>
            <a:r>
              <a:rPr lang="uk-UA" dirty="0" smtClean="0"/>
              <a:t>, </a:t>
            </a:r>
            <a:r>
              <a:rPr lang="ru-RU" b="1" dirty="0" smtClean="0"/>
              <a:t>компьютер стал "тормозить", очень медленно работать, стали появляться глюки, компьютер после включения автоматически выключается через несколько минут, </a:t>
            </a:r>
            <a:r>
              <a:rPr lang="uk-UA" b="1" dirty="0" smtClean="0"/>
              <a:t>не </a:t>
            </a:r>
            <a:r>
              <a:rPr lang="uk-UA" b="1" dirty="0" err="1" smtClean="0"/>
              <a:t>воспроизводиться</a:t>
            </a:r>
            <a:r>
              <a:rPr lang="uk-UA" b="1" dirty="0" smtClean="0"/>
              <a:t> </a:t>
            </a:r>
            <a:r>
              <a:rPr lang="uk-UA" b="1" dirty="0" err="1" smtClean="0"/>
              <a:t>видео</a:t>
            </a:r>
            <a:r>
              <a:rPr lang="uk-UA" b="1" dirty="0" smtClean="0"/>
              <a:t>, </a:t>
            </a:r>
            <a:r>
              <a:rPr lang="ru-RU" b="1" dirty="0" smtClean="0"/>
              <a:t>после вставки </a:t>
            </a:r>
            <a:r>
              <a:rPr lang="ru-RU" b="1" dirty="0" err="1" smtClean="0"/>
              <a:t>cd</a:t>
            </a:r>
            <a:r>
              <a:rPr lang="ru-RU" b="1" dirty="0" smtClean="0"/>
              <a:t> или </a:t>
            </a:r>
            <a:r>
              <a:rPr lang="ru-RU" b="1" dirty="0" err="1" smtClean="0"/>
              <a:t>dvd</a:t>
            </a:r>
            <a:r>
              <a:rPr lang="ru-RU" b="1" dirty="0" smtClean="0"/>
              <a:t> компьютер завис, </a:t>
            </a:r>
            <a:r>
              <a:rPr lang="uk-UA" b="1" dirty="0" err="1" smtClean="0"/>
              <a:t>пропал</a:t>
            </a:r>
            <a:r>
              <a:rPr lang="uk-UA" b="1" dirty="0" smtClean="0"/>
              <a:t> звук, </a:t>
            </a:r>
            <a:r>
              <a:rPr lang="uk-UA" b="1" dirty="0" err="1" smtClean="0"/>
              <a:t>сбивается</a:t>
            </a:r>
            <a:r>
              <a:rPr lang="uk-UA" b="1" dirty="0" smtClean="0"/>
              <a:t> дата, не </a:t>
            </a:r>
            <a:r>
              <a:rPr lang="uk-UA" b="1" dirty="0" err="1" smtClean="0"/>
              <a:t>запускается</a:t>
            </a:r>
            <a:r>
              <a:rPr lang="uk-UA" b="1" dirty="0" smtClean="0"/>
              <a:t> </a:t>
            </a:r>
            <a:r>
              <a:rPr lang="uk-UA" b="1" dirty="0" err="1" smtClean="0"/>
              <a:t>игра</a:t>
            </a:r>
            <a:r>
              <a:rPr lang="uk-UA" b="1" dirty="0" smtClean="0"/>
              <a:t>, </a:t>
            </a:r>
            <a:r>
              <a:rPr lang="uk-UA" b="1" dirty="0" err="1" smtClean="0"/>
              <a:t>программа</a:t>
            </a:r>
            <a:r>
              <a:rPr lang="uk-UA" b="1" dirty="0" smtClean="0"/>
              <a:t> "зависла».</a:t>
            </a:r>
            <a:endParaRPr lang="ru-RU" b="1" cap="all" dirty="0"/>
          </a:p>
          <a:p>
            <a:endParaRPr lang="uk-UA" b="1" cap="all" dirty="0"/>
          </a:p>
          <a:p>
            <a:endParaRPr lang="ru-RU" b="1" cap="all" dirty="0"/>
          </a:p>
        </p:txBody>
      </p:sp>
    </p:spTree>
    <p:extLst>
      <p:ext uri="{BB962C8B-B14F-4D97-AF65-F5344CB8AC3E}">
        <p14:creationId xmlns:p14="http://schemas.microsoft.com/office/powerpoint/2010/main" val="1323985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8551" y="831929"/>
            <a:ext cx="9994900" cy="923330"/>
          </a:xfrm>
        </p:spPr>
        <p:txBody>
          <a:bodyPr>
            <a:normAutofit fontScale="90000"/>
          </a:bodyPr>
          <a:lstStyle/>
          <a:p>
            <a:pPr algn="ctr"/>
            <a:r>
              <a:rPr lang="ru-RU" sz="6000" b="1" dirty="0" smtClean="0"/>
              <a:t>Домашнее задание:</a:t>
            </a:r>
            <a:endParaRPr lang="ru-RU" sz="6000" b="1" dirty="0"/>
          </a:p>
        </p:txBody>
      </p:sp>
      <p:sp>
        <p:nvSpPr>
          <p:cNvPr id="3" name="Текст 2"/>
          <p:cNvSpPr>
            <a:spLocks noGrp="1"/>
          </p:cNvSpPr>
          <p:nvPr>
            <p:ph idx="1"/>
          </p:nvPr>
        </p:nvSpPr>
        <p:spPr>
          <a:xfrm>
            <a:off x="1676401" y="2286003"/>
            <a:ext cx="8983979" cy="3600986"/>
          </a:xfrm>
        </p:spPr>
        <p:txBody>
          <a:bodyPr>
            <a:normAutofit fontScale="70000" lnSpcReduction="20000"/>
          </a:bodyPr>
          <a:lstStyle/>
          <a:p>
            <a:pPr algn="ctr" latinLnBrk="0">
              <a:lnSpc>
                <a:spcPct val="200000"/>
              </a:lnSpc>
            </a:pPr>
            <a:r>
              <a:rPr lang="ru-RU" sz="3600" b="1" dirty="0" smtClean="0"/>
              <a:t> Решение проблем</a:t>
            </a:r>
            <a:endParaRPr lang="ru-RU" sz="3600" b="1" dirty="0"/>
          </a:p>
          <a:p>
            <a:pPr marL="285750" indent="360000" latinLnBrk="0">
              <a:lnSpc>
                <a:spcPct val="200000"/>
              </a:lnSpc>
              <a:buFont typeface="Wingdings" pitchFamily="2" charset="2"/>
              <a:buChar char="Ø"/>
            </a:pPr>
            <a:r>
              <a:rPr lang="ru-RU" dirty="0" smtClean="0"/>
              <a:t>Сделать</a:t>
            </a:r>
            <a:r>
              <a:rPr lang="en-US" dirty="0" smtClean="0"/>
              <a:t> log</a:t>
            </a:r>
            <a:r>
              <a:rPr lang="ru-RU" dirty="0" smtClean="0"/>
              <a:t> проверки антивируса</a:t>
            </a:r>
            <a:endParaRPr lang="en-US" b="1" dirty="0"/>
          </a:p>
          <a:p>
            <a:pPr marL="285750" indent="360000" latinLnBrk="0">
              <a:lnSpc>
                <a:spcPct val="200000"/>
              </a:lnSpc>
              <a:buFont typeface="Wingdings" pitchFamily="2" charset="2"/>
              <a:buChar char="Ø"/>
            </a:pPr>
            <a:r>
              <a:rPr lang="ru-RU" dirty="0" smtClean="0"/>
              <a:t>Сделать бекап операционной системы</a:t>
            </a:r>
          </a:p>
          <a:p>
            <a:pPr marL="285750" indent="360000" latinLnBrk="0">
              <a:lnSpc>
                <a:spcPct val="200000"/>
              </a:lnSpc>
              <a:buFont typeface="Wingdings" pitchFamily="2" charset="2"/>
              <a:buChar char="Ø"/>
            </a:pPr>
            <a:r>
              <a:rPr lang="ru-RU" dirty="0" smtClean="0"/>
              <a:t>Установить программу очистки реестра и сделать очистку и проверку реестра своей операционной системы, сделать скриншот вашего результата</a:t>
            </a:r>
            <a:endParaRPr lang="ru-RU" dirty="0"/>
          </a:p>
          <a:p>
            <a:endParaRPr lang="ru-RU" dirty="0"/>
          </a:p>
        </p:txBody>
      </p:sp>
    </p:spTree>
    <p:extLst>
      <p:ext uri="{BB962C8B-B14F-4D97-AF65-F5344CB8AC3E}">
        <p14:creationId xmlns:p14="http://schemas.microsoft.com/office/powerpoint/2010/main" val="2364191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8551" y="831929"/>
            <a:ext cx="9994900" cy="923330"/>
          </a:xfrm>
        </p:spPr>
        <p:txBody>
          <a:bodyPr>
            <a:normAutofit fontScale="90000"/>
          </a:bodyPr>
          <a:lstStyle/>
          <a:p>
            <a:pPr algn="ctr"/>
            <a:r>
              <a:rPr lang="ru-RU" sz="6000" b="1" dirty="0" smtClean="0"/>
              <a:t>Интересности</a:t>
            </a:r>
            <a:endParaRPr lang="ru-RU" sz="6000" b="1" dirty="0"/>
          </a:p>
        </p:txBody>
      </p:sp>
      <p:sp>
        <p:nvSpPr>
          <p:cNvPr id="3" name="Текст 2"/>
          <p:cNvSpPr>
            <a:spLocks noGrp="1"/>
          </p:cNvSpPr>
          <p:nvPr>
            <p:ph idx="1"/>
          </p:nvPr>
        </p:nvSpPr>
        <p:spPr>
          <a:xfrm>
            <a:off x="1676401" y="2286003"/>
            <a:ext cx="8983979" cy="3600986"/>
          </a:xfrm>
        </p:spPr>
        <p:txBody>
          <a:bodyPr>
            <a:normAutofit fontScale="92500"/>
          </a:bodyPr>
          <a:lstStyle/>
          <a:p>
            <a:pPr marL="285750" indent="360000">
              <a:lnSpc>
                <a:spcPct val="200000"/>
              </a:lnSpc>
              <a:buFont typeface="Wingdings" pitchFamily="2" charset="2"/>
              <a:buChar char="Ø"/>
            </a:pPr>
            <a:r>
              <a:rPr lang="en-US" dirty="0">
                <a:hlinkClick r:id="rId2"/>
              </a:rPr>
              <a:t>http://mport.ua/techno/1579574-Komp-juternye-virusy--</a:t>
            </a:r>
            <a:r>
              <a:rPr lang="en-US" dirty="0" smtClean="0">
                <a:hlinkClick r:id="rId2"/>
              </a:rPr>
              <a:t>TOP-10-samyh-opasnyh</a:t>
            </a:r>
            <a:endParaRPr lang="ru-RU" dirty="0" smtClean="0"/>
          </a:p>
          <a:p>
            <a:pPr marL="285750" indent="360000">
              <a:lnSpc>
                <a:spcPct val="200000"/>
              </a:lnSpc>
              <a:buFont typeface="Wingdings" pitchFamily="2" charset="2"/>
              <a:buChar char="Ø"/>
            </a:pPr>
            <a:r>
              <a:rPr lang="en-US" dirty="0" smtClean="0"/>
              <a:t>HKEY_CURRENT_USER\Software\Microsoft\Office\14.0\PowerPoint\Options</a:t>
            </a:r>
            <a:endParaRPr lang="ru-RU" dirty="0" smtClean="0"/>
          </a:p>
          <a:p>
            <a:pPr marL="285750" indent="360000">
              <a:lnSpc>
                <a:spcPct val="200000"/>
              </a:lnSpc>
              <a:buFont typeface="Wingdings" pitchFamily="2" charset="2"/>
              <a:buChar char="Ø"/>
            </a:pPr>
            <a:r>
              <a:rPr lang="ru-RU" dirty="0"/>
              <a:t>ы</a:t>
            </a:r>
            <a:endParaRPr lang="ru-RU" dirty="0"/>
          </a:p>
        </p:txBody>
      </p:sp>
    </p:spTree>
    <p:extLst>
      <p:ext uri="{BB962C8B-B14F-4D97-AF65-F5344CB8AC3E}">
        <p14:creationId xmlns:p14="http://schemas.microsoft.com/office/powerpoint/2010/main" val="1230456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6" name="Прямоугольник 5"/>
          <p:cNvSpPr/>
          <p:nvPr/>
        </p:nvSpPr>
        <p:spPr>
          <a:xfrm>
            <a:off x="2819400" y="241369"/>
            <a:ext cx="5334000" cy="707886"/>
          </a:xfrm>
          <a:prstGeom prst="rect">
            <a:avLst/>
          </a:prstGeom>
        </p:spPr>
        <p:txBody>
          <a:bodyPr wrap="square">
            <a:spAutoFit/>
          </a:bodyPr>
          <a:lstStyle/>
          <a:p>
            <a:pPr lvl="0" fontAlgn="base"/>
            <a:r>
              <a:rPr lang="ru-RU" sz="4000" b="1" dirty="0">
                <a:solidFill>
                  <a:schemeClr val="tx2">
                    <a:lumMod val="50000"/>
                  </a:schemeClr>
                </a:solidFill>
                <a:latin typeface="+mj-lt"/>
                <a:ea typeface="+mj-ea"/>
                <a:cs typeface="+mj-cs"/>
              </a:rPr>
              <a:t>Решение проблем</a:t>
            </a:r>
            <a:endParaRPr lang="uk-UA" sz="4000" b="1" dirty="0">
              <a:solidFill>
                <a:schemeClr val="tx2">
                  <a:lumMod val="50000"/>
                </a:schemeClr>
              </a:solidFill>
              <a:latin typeface="+mj-lt"/>
              <a:ea typeface="+mj-ea"/>
              <a:cs typeface="+mj-cs"/>
            </a:endParaRPr>
          </a:p>
        </p:txBody>
      </p:sp>
      <p:sp>
        <p:nvSpPr>
          <p:cNvPr id="2" name="Прямоугольник 1"/>
          <p:cNvSpPr/>
          <p:nvPr/>
        </p:nvSpPr>
        <p:spPr>
          <a:xfrm>
            <a:off x="950458" y="1066800"/>
            <a:ext cx="4464620" cy="369332"/>
          </a:xfrm>
          <a:prstGeom prst="rect">
            <a:avLst/>
          </a:prstGeom>
        </p:spPr>
        <p:txBody>
          <a:bodyPr wrap="none">
            <a:spAutoFit/>
          </a:bodyPr>
          <a:lstStyle/>
          <a:p>
            <a:r>
              <a:rPr lang="ru-RU" b="1" dirty="0" err="1"/>
              <a:t>Windows</a:t>
            </a:r>
            <a:r>
              <a:rPr lang="ru-RU" b="1" dirty="0"/>
              <a:t> зависает или перестает работать </a:t>
            </a:r>
          </a:p>
        </p:txBody>
      </p:sp>
      <p:sp>
        <p:nvSpPr>
          <p:cNvPr id="4" name="Прямоугольник 3"/>
          <p:cNvSpPr/>
          <p:nvPr/>
        </p:nvSpPr>
        <p:spPr>
          <a:xfrm>
            <a:off x="228600" y="1436132"/>
            <a:ext cx="5410200" cy="584775"/>
          </a:xfrm>
          <a:prstGeom prst="rect">
            <a:avLst/>
          </a:prstGeom>
        </p:spPr>
        <p:txBody>
          <a:bodyPr wrap="square">
            <a:spAutoFit/>
          </a:bodyPr>
          <a:lstStyle/>
          <a:p>
            <a:r>
              <a:rPr lang="ru-RU" sz="1600" b="1" dirty="0"/>
              <a:t>Компьютер зависает или перестает работать при открытии страниц в </a:t>
            </a:r>
            <a:r>
              <a:rPr lang="ru-RU" sz="1600" b="1" dirty="0" smtClean="0"/>
              <a:t>Интернете</a:t>
            </a:r>
            <a:endParaRPr lang="ru-RU" sz="1600" b="1" dirty="0"/>
          </a:p>
        </p:txBody>
      </p:sp>
      <p:sp>
        <p:nvSpPr>
          <p:cNvPr id="7" name="Прямоугольник 6"/>
          <p:cNvSpPr/>
          <p:nvPr/>
        </p:nvSpPr>
        <p:spPr>
          <a:xfrm>
            <a:off x="5843176" y="948690"/>
            <a:ext cx="6368475" cy="5324535"/>
          </a:xfrm>
          <a:prstGeom prst="rect">
            <a:avLst/>
          </a:prstGeom>
        </p:spPr>
        <p:txBody>
          <a:bodyPr wrap="none">
            <a:spAutoFit/>
          </a:bodyPr>
          <a:lstStyle/>
          <a:p>
            <a:pPr marL="285750" indent="-285750">
              <a:buFont typeface="Arial" panose="020B0604020202020204" pitchFamily="34" charset="0"/>
              <a:buChar char="•"/>
            </a:pPr>
            <a:r>
              <a:rPr lang="uk-UA" sz="1600" b="1" dirty="0" err="1"/>
              <a:t>Перезагрузите</a:t>
            </a:r>
            <a:r>
              <a:rPr lang="uk-UA" sz="1600" b="1" dirty="0"/>
              <a:t> </a:t>
            </a:r>
            <a:r>
              <a:rPr lang="uk-UA" sz="1600" b="1" dirty="0" err="1" smtClean="0"/>
              <a:t>компьютер</a:t>
            </a:r>
            <a:endParaRPr lang="en-US" sz="1600" b="1" dirty="0" smtClean="0"/>
          </a:p>
          <a:p>
            <a:pPr marL="285750" indent="-285750">
              <a:buFont typeface="Arial" panose="020B0604020202020204" pitchFamily="34" charset="0"/>
              <a:buChar char="•"/>
            </a:pPr>
            <a:r>
              <a:rPr lang="ru-RU" sz="1600" b="1" dirty="0"/>
              <a:t>Отключите все ненужные программы на данный момент</a:t>
            </a:r>
            <a:r>
              <a:rPr lang="ru-RU" sz="1600" b="1" dirty="0" smtClean="0"/>
              <a:t>.</a:t>
            </a:r>
            <a:endParaRPr lang="en-US" sz="1600" b="1" dirty="0"/>
          </a:p>
          <a:p>
            <a:pPr marL="285750" indent="-285750">
              <a:buFont typeface="Arial" panose="020B0604020202020204" pitchFamily="34" charset="0"/>
              <a:buChar char="•"/>
            </a:pPr>
            <a:r>
              <a:rPr lang="uk-UA" sz="1600" b="1" dirty="0" err="1"/>
              <a:t>Проверьте</a:t>
            </a:r>
            <a:r>
              <a:rPr lang="uk-UA" sz="1600" b="1" dirty="0"/>
              <a:t> </a:t>
            </a:r>
            <a:r>
              <a:rPr lang="uk-UA" sz="1600" b="1" dirty="0" err="1"/>
              <a:t>компьютер</a:t>
            </a:r>
            <a:r>
              <a:rPr lang="uk-UA" sz="1600" b="1" dirty="0"/>
              <a:t> на </a:t>
            </a:r>
            <a:r>
              <a:rPr lang="uk-UA" sz="1600" b="1" dirty="0" err="1"/>
              <a:t>вирусы</a:t>
            </a:r>
            <a:r>
              <a:rPr lang="uk-UA" sz="1600" b="1" dirty="0" smtClean="0"/>
              <a:t>.</a:t>
            </a:r>
            <a:endParaRPr lang="en-US" sz="1600" b="1" dirty="0" smtClean="0"/>
          </a:p>
          <a:p>
            <a:pPr marL="285750" indent="-285750">
              <a:buFont typeface="Arial" panose="020B0604020202020204" pitchFamily="34" charset="0"/>
              <a:buChar char="•"/>
            </a:pPr>
            <a:r>
              <a:rPr lang="ru-RU" sz="1600" b="1" dirty="0"/>
              <a:t>Почистите компьютер от пыли (он может перегреваться</a:t>
            </a:r>
            <a:r>
              <a:rPr lang="ru-RU" sz="1600" b="1" dirty="0" smtClean="0"/>
              <a:t>).</a:t>
            </a:r>
            <a:endParaRPr lang="en-US" sz="1600" b="1" dirty="0" smtClean="0"/>
          </a:p>
          <a:p>
            <a:pPr marL="285750" indent="-285750">
              <a:buFont typeface="Arial" panose="020B0604020202020204" pitchFamily="34" charset="0"/>
              <a:buChar char="•"/>
            </a:pPr>
            <a:r>
              <a:rPr lang="ru-RU" sz="1600" b="1" dirty="0"/>
              <a:t>Неисправно какое-либо устройство в компьютере</a:t>
            </a:r>
            <a:r>
              <a:rPr lang="ru-RU" sz="1600" b="1" dirty="0" smtClean="0"/>
              <a:t>.</a:t>
            </a:r>
            <a:endParaRPr lang="en-US" sz="1600" b="1" dirty="0" smtClean="0"/>
          </a:p>
          <a:p>
            <a:pPr marL="285750" indent="-285750">
              <a:buFont typeface="Arial" panose="020B0604020202020204" pitchFamily="34" charset="0"/>
              <a:buChar char="•"/>
            </a:pPr>
            <a:r>
              <a:rPr lang="uk-UA" sz="1600" b="1" dirty="0" err="1"/>
              <a:t>Выполните</a:t>
            </a:r>
            <a:r>
              <a:rPr lang="uk-UA" sz="1600" b="1" dirty="0"/>
              <a:t> </a:t>
            </a:r>
            <a:r>
              <a:rPr lang="uk-UA" sz="1600" b="1" dirty="0" err="1"/>
              <a:t>дефрагментацию</a:t>
            </a:r>
            <a:r>
              <a:rPr lang="uk-UA" sz="1600" b="1" dirty="0"/>
              <a:t> диска</a:t>
            </a:r>
            <a:r>
              <a:rPr lang="uk-UA" sz="1600" b="1" dirty="0" smtClean="0"/>
              <a:t>.</a:t>
            </a:r>
            <a:endParaRPr lang="en-US" sz="1600" b="1" dirty="0" smtClean="0"/>
          </a:p>
          <a:p>
            <a:pPr marL="285750" indent="-285750">
              <a:buFont typeface="Arial" panose="020B0604020202020204" pitchFamily="34" charset="0"/>
              <a:buChar char="•"/>
            </a:pPr>
            <a:r>
              <a:rPr lang="ru-RU" sz="1600" b="1" dirty="0"/>
              <a:t>Комплектующие компьютера уже не </a:t>
            </a:r>
            <a:endParaRPr lang="en-US" sz="1600" b="1" dirty="0" smtClean="0"/>
          </a:p>
          <a:p>
            <a:r>
              <a:rPr lang="ru-RU" sz="1600" b="1" dirty="0" smtClean="0"/>
              <a:t>подходят </a:t>
            </a:r>
            <a:r>
              <a:rPr lang="ru-RU" sz="1600" b="1" dirty="0"/>
              <a:t>для современных повседневных задач.</a:t>
            </a:r>
            <a:endParaRPr lang="en-US" sz="1600" b="1" dirty="0" smtClean="0"/>
          </a:p>
          <a:p>
            <a:pPr marL="285750" indent="-285750">
              <a:buFont typeface="Arial" panose="020B0604020202020204" pitchFamily="34" charset="0"/>
              <a:buChar char="•"/>
            </a:pPr>
            <a:r>
              <a:rPr lang="ru-RU" sz="1600" b="1" dirty="0"/>
              <a:t>Терпеть, терпеть и ещё раз терпеть</a:t>
            </a:r>
            <a:r>
              <a:rPr lang="ru-RU" sz="1600" b="1" dirty="0" smtClean="0"/>
              <a:t>!</a:t>
            </a:r>
            <a:endParaRPr lang="en-US" sz="1600" b="1" dirty="0" smtClean="0"/>
          </a:p>
          <a:p>
            <a:pPr marL="285750" indent="-285750">
              <a:buFont typeface="Arial" panose="020B0604020202020204" pitchFamily="34" charset="0"/>
              <a:buChar char="•"/>
            </a:pPr>
            <a:r>
              <a:rPr lang="uk-UA" sz="1600" b="1" dirty="0" err="1"/>
              <a:t>Несовместимость</a:t>
            </a:r>
            <a:r>
              <a:rPr lang="uk-UA" sz="1600" b="1" dirty="0"/>
              <a:t> </a:t>
            </a:r>
            <a:r>
              <a:rPr lang="uk-UA" sz="1600" b="1" dirty="0" err="1"/>
              <a:t>программ</a:t>
            </a:r>
            <a:r>
              <a:rPr lang="uk-UA" sz="1600" b="1" dirty="0" smtClean="0"/>
              <a:t>.</a:t>
            </a:r>
            <a:endParaRPr lang="en-US" sz="1600" b="1" dirty="0" smtClean="0"/>
          </a:p>
          <a:p>
            <a:pPr marL="285750" indent="-285750">
              <a:buFont typeface="Arial" panose="020B0604020202020204" pitchFamily="34" charset="0"/>
              <a:buChar char="•"/>
            </a:pPr>
            <a:r>
              <a:rPr lang="uk-UA" sz="1600" b="1" dirty="0"/>
              <a:t>Очистите систему от </a:t>
            </a:r>
            <a:r>
              <a:rPr lang="uk-UA" sz="1600" b="1" dirty="0" err="1"/>
              <a:t>мусора</a:t>
            </a:r>
            <a:r>
              <a:rPr lang="uk-UA" sz="1600" b="1" dirty="0" smtClean="0"/>
              <a:t>.</a:t>
            </a:r>
            <a:endParaRPr lang="en-US" sz="1600" b="1" dirty="0" smtClean="0"/>
          </a:p>
          <a:p>
            <a:pPr marL="285750" indent="-285750">
              <a:buFont typeface="Arial" panose="020B0604020202020204" pitchFamily="34" charset="0"/>
              <a:buChar char="•"/>
            </a:pPr>
            <a:r>
              <a:rPr lang="uk-UA" sz="1600" b="1" dirty="0" smtClean="0"/>
              <a:t>Переустановите ос</a:t>
            </a:r>
            <a:endParaRPr lang="en-US" sz="1600" b="1" dirty="0" smtClean="0"/>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uk-UA" sz="1600" dirty="0"/>
          </a:p>
        </p:txBody>
      </p:sp>
      <p:pic>
        <p:nvPicPr>
          <p:cNvPr id="1026" name="Picture 2" descr="http://blogomaniy.ru/wp-content/uploads/2012/07/zavizani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095" y="3505200"/>
            <a:ext cx="2769885" cy="31135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forum.ngs.ru/preview/forum/upload_files/ca42de7f385cd4b9f8b459e54daf96e5_1877090397_800px.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744456"/>
            <a:ext cx="4000501" cy="300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71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2286000" y="241369"/>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Вирусы</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4862870"/>
          </a:xfrm>
          <a:prstGeom prst="rect">
            <a:avLst/>
          </a:prstGeom>
        </p:spPr>
        <p:txBody>
          <a:bodyPr wrap="square">
            <a:spAutoFit/>
          </a:bodyPr>
          <a:lstStyle/>
          <a:p>
            <a:r>
              <a:rPr lang="ru-RU" sz="1600" b="1" dirty="0" err="1"/>
              <a:t>Компью́терный</a:t>
            </a:r>
            <a:r>
              <a:rPr lang="ru-RU" sz="1600" b="1" dirty="0"/>
              <a:t> </a:t>
            </a:r>
            <a:r>
              <a:rPr lang="ru-RU" sz="1600" b="1" dirty="0" err="1"/>
              <a:t>ви́рус</a:t>
            </a:r>
            <a:r>
              <a:rPr lang="ru-RU" sz="1600" b="1" dirty="0"/>
              <a:t> </a:t>
            </a:r>
            <a:r>
              <a:rPr lang="ru-RU" sz="1600" dirty="0"/>
              <a:t>— вид вредоносного программного обеспечения, способного создавать копии самого себя и внедряться в код других программ, системные области памяти, загрузочные секторы, а также распространять свои копии по разнообразным каналам связи.</a:t>
            </a:r>
          </a:p>
          <a:p>
            <a:endParaRPr lang="ru-RU" sz="1600" dirty="0"/>
          </a:p>
          <a:p>
            <a:r>
              <a:rPr lang="ru-RU" sz="1600" dirty="0"/>
              <a:t>Как правило, целью вируса является нарушение работы программно-аппаратных комплексов: удаление файлов, приведение в негодность структур размещения данных, блокирование работы пользователей или же приведение в негодность аппаратных комплексов компьютера и т. п. Даже если автор вируса не запрограммировал вредоносных эффектов, вирус может приводить к сбоям компьютера из-за ошибок, неучтённых тонкостей взаимодействия с операционной системой и другими программами. Кроме того, вирусы, как правило, занимают место на накопителях информации и потребляют некоторые другие ресурсы системы.</a:t>
            </a:r>
          </a:p>
          <a:p>
            <a:endParaRPr lang="ru-RU" sz="1600" dirty="0"/>
          </a:p>
          <a:p>
            <a:r>
              <a:rPr lang="ru-RU" sz="1600" dirty="0"/>
              <a:t>В обиходе «вирусами» называют всё вредоносное </a:t>
            </a:r>
            <a:r>
              <a:rPr lang="ru-RU" sz="1600" dirty="0" smtClean="0"/>
              <a:t>ПО, </a:t>
            </a:r>
            <a:r>
              <a:rPr lang="ru-RU" sz="1600" dirty="0"/>
              <a:t>хотя на самом деле это лишь один его вид.</a:t>
            </a:r>
            <a:endParaRPr lang="uk-UA" sz="1600" dirty="0"/>
          </a:p>
        </p:txBody>
      </p:sp>
      <p:pic>
        <p:nvPicPr>
          <p:cNvPr id="1026" name="Picture 2" descr="http://we-it.net/images/viru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199552"/>
            <a:ext cx="42195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33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7" name="Rectangle 2"/>
          <p:cNvSpPr>
            <a:spLocks noGrp="1" noChangeArrowheads="1"/>
          </p:cNvSpPr>
          <p:nvPr/>
        </p:nvSpPr>
        <p:spPr bwMode="auto">
          <a:xfrm>
            <a:off x="1542585"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eaLnBrk="1" hangingPunct="1"/>
            <a:r>
              <a:rPr lang="ru-RU" altLang="uk-UA" sz="4000" b="1" dirty="0" smtClean="0">
                <a:solidFill>
                  <a:schemeClr val="tx2">
                    <a:lumMod val="50000"/>
                  </a:schemeClr>
                </a:solidFill>
              </a:rPr>
              <a:t>Признаки заражения компьютера</a:t>
            </a:r>
          </a:p>
        </p:txBody>
      </p:sp>
      <p:sp>
        <p:nvSpPr>
          <p:cNvPr id="8" name="Rectangle 3"/>
          <p:cNvSpPr>
            <a:spLocks noGrp="1" noChangeArrowheads="1"/>
          </p:cNvSpPr>
          <p:nvPr/>
        </p:nvSpPr>
        <p:spPr bwMode="auto">
          <a:xfrm>
            <a:off x="333375" y="2286000"/>
            <a:ext cx="7993062"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ru-RU" altLang="uk-UA" sz="2400" dirty="0" smtClean="0"/>
              <a:t>Прекращение работы или неправильная работа ранее успешно функционировавших программ.</a:t>
            </a:r>
          </a:p>
          <a:p>
            <a:pPr eaLnBrk="1" hangingPunct="1">
              <a:lnSpc>
                <a:spcPct val="90000"/>
              </a:lnSpc>
            </a:pPr>
            <a:r>
              <a:rPr lang="ru-RU" altLang="uk-UA" sz="2400" dirty="0" smtClean="0"/>
              <a:t>Медленная работа компьютера.</a:t>
            </a:r>
          </a:p>
          <a:p>
            <a:pPr eaLnBrk="1" hangingPunct="1">
              <a:lnSpc>
                <a:spcPct val="90000"/>
              </a:lnSpc>
            </a:pPr>
            <a:r>
              <a:rPr lang="ru-RU" altLang="uk-UA" sz="2400" dirty="0" smtClean="0"/>
              <a:t>Невозможность загрузки операционной системы.</a:t>
            </a:r>
          </a:p>
          <a:p>
            <a:pPr eaLnBrk="1" hangingPunct="1">
              <a:lnSpc>
                <a:spcPct val="90000"/>
              </a:lnSpc>
            </a:pPr>
            <a:r>
              <a:rPr lang="ru-RU" altLang="uk-UA" sz="2400" dirty="0" smtClean="0"/>
              <a:t>Исчезновение файлов и каталогов или искажение их содержимого.</a:t>
            </a:r>
          </a:p>
          <a:p>
            <a:pPr eaLnBrk="1" hangingPunct="1">
              <a:lnSpc>
                <a:spcPct val="90000"/>
              </a:lnSpc>
            </a:pPr>
            <a:r>
              <a:rPr lang="ru-RU" altLang="uk-UA" sz="2400" dirty="0" smtClean="0"/>
              <a:t>Изменение даты и времени модификации файлов.</a:t>
            </a:r>
          </a:p>
          <a:p>
            <a:pPr eaLnBrk="1" hangingPunct="1">
              <a:lnSpc>
                <a:spcPct val="90000"/>
              </a:lnSpc>
            </a:pPr>
            <a:r>
              <a:rPr lang="ru-RU" altLang="uk-UA" sz="2400" dirty="0" smtClean="0"/>
              <a:t>Любые странности в поведении</a:t>
            </a:r>
            <a:r>
              <a:rPr lang="ru-RU" altLang="uk-UA" sz="2400" dirty="0"/>
              <a:t> </a:t>
            </a:r>
            <a:r>
              <a:rPr lang="ru-RU" altLang="uk-UA" sz="2400" dirty="0" smtClean="0"/>
              <a:t>компьютера, включая иногда довольно </a:t>
            </a:r>
            <a:r>
              <a:rPr lang="en-US" altLang="uk-UA" sz="2400" dirty="0" smtClean="0"/>
              <a:t> </a:t>
            </a:r>
            <a:r>
              <a:rPr lang="ru-RU" altLang="uk-UA" sz="2400" dirty="0" smtClean="0"/>
              <a:t>красивые </a:t>
            </a:r>
            <a:r>
              <a:rPr lang="ru-RU" altLang="uk-UA" sz="2400" dirty="0" smtClean="0"/>
              <a:t>эффекты</a:t>
            </a:r>
            <a:r>
              <a:rPr lang="en-US" altLang="uk-UA" sz="2400" dirty="0" smtClean="0"/>
              <a:t>.</a:t>
            </a:r>
          </a:p>
          <a:p>
            <a:pPr eaLnBrk="1" hangingPunct="1">
              <a:lnSpc>
                <a:spcPct val="90000"/>
              </a:lnSpc>
              <a:buFontTx/>
              <a:buNone/>
            </a:pPr>
            <a:endParaRPr lang="ru-RU" altLang="uk-UA" sz="2400" dirty="0" smtClean="0"/>
          </a:p>
        </p:txBody>
      </p:sp>
      <p:pic>
        <p:nvPicPr>
          <p:cNvPr id="9" name="Picture 5" descr="54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1524000"/>
            <a:ext cx="3600861"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74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2209800" y="426034"/>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Вирусы</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333374" y="1190625"/>
            <a:ext cx="6600825" cy="5262979"/>
          </a:xfrm>
          <a:prstGeom prst="rect">
            <a:avLst/>
          </a:prstGeom>
        </p:spPr>
        <p:txBody>
          <a:bodyPr wrap="square">
            <a:spAutoFit/>
          </a:bodyPr>
          <a:lstStyle/>
          <a:p>
            <a:r>
              <a:rPr lang="ru-RU" sz="1400" dirty="0"/>
              <a:t>Ныне существует немало разновидностей вирусов, различающихся по основному способу распространения и функциональности. Если изначально вирусы распространялись на дискетах и других носителях, то сейчас доминируют вирусы, распространяющиеся через Интернет. Растёт и функциональность вирусов, которую они перенимают от других видов программ.</a:t>
            </a:r>
          </a:p>
          <a:p>
            <a:endParaRPr lang="ru-RU" sz="1400" dirty="0"/>
          </a:p>
          <a:p>
            <a:r>
              <a:rPr lang="ru-RU" sz="1400" dirty="0"/>
              <a:t>В настоящее время не существует единой системы классификации и именования вирусов (хотя попытка создать стандарт была предпринята на встрече CARO в 1991 году). Принято разделять вирусы:</a:t>
            </a:r>
          </a:p>
          <a:p>
            <a:endParaRPr lang="ru-RU" sz="1400" dirty="0"/>
          </a:p>
          <a:p>
            <a:r>
              <a:rPr lang="ru-RU" sz="1400" dirty="0"/>
              <a:t>    </a:t>
            </a:r>
            <a:r>
              <a:rPr lang="ru-RU" sz="1400" b="1" dirty="0"/>
              <a:t>по поражаемым объектам</a:t>
            </a:r>
            <a:r>
              <a:rPr lang="ru-RU" sz="1400" dirty="0"/>
              <a:t> (файловые вирусы, загрузочные вирусы, сценарные вирусы, макровирусы, вирусы, поражающие исходный код);</a:t>
            </a:r>
          </a:p>
          <a:p>
            <a:r>
              <a:rPr lang="ru-RU" sz="1400" b="1" dirty="0"/>
              <a:t>    файловые вирусы делят по механизму заражения</a:t>
            </a:r>
            <a:r>
              <a:rPr lang="ru-RU" sz="1400" dirty="0"/>
              <a:t>: паразитирующие добавляют себя в исполняемый файл, перезаписывающие невосстановимо портят заражённый файл, «спутники» идут отдельным файлом.</a:t>
            </a:r>
          </a:p>
          <a:p>
            <a:r>
              <a:rPr lang="ru-RU" sz="1400" dirty="0"/>
              <a:t>    </a:t>
            </a:r>
            <a:r>
              <a:rPr lang="ru-RU" sz="1400" b="1" dirty="0"/>
              <a:t>по поражаемым операционным системам и платформам </a:t>
            </a:r>
            <a:r>
              <a:rPr lang="ru-RU" sz="1400" dirty="0"/>
              <a:t>(DOS, </a:t>
            </a:r>
            <a:r>
              <a:rPr lang="ru-RU" sz="1400" dirty="0" err="1"/>
              <a:t>Microsoft</a:t>
            </a:r>
            <a:r>
              <a:rPr lang="ru-RU" sz="1400" dirty="0"/>
              <a:t> </a:t>
            </a:r>
            <a:r>
              <a:rPr lang="ru-RU" sz="1400" dirty="0" err="1"/>
              <a:t>Windows</a:t>
            </a:r>
            <a:r>
              <a:rPr lang="ru-RU" sz="1400" dirty="0"/>
              <a:t>, </a:t>
            </a:r>
            <a:r>
              <a:rPr lang="ru-RU" sz="1400" dirty="0" err="1"/>
              <a:t>Unix</a:t>
            </a:r>
            <a:r>
              <a:rPr lang="ru-RU" sz="1400" dirty="0"/>
              <a:t>, </a:t>
            </a:r>
            <a:r>
              <a:rPr lang="ru-RU" sz="1400" dirty="0" err="1"/>
              <a:t>Linux</a:t>
            </a:r>
            <a:r>
              <a:rPr lang="ru-RU" sz="1400" dirty="0"/>
              <a:t>);</a:t>
            </a:r>
          </a:p>
          <a:p>
            <a:r>
              <a:rPr lang="ru-RU" sz="1400" dirty="0"/>
              <a:t>    </a:t>
            </a:r>
            <a:r>
              <a:rPr lang="ru-RU" sz="1400" b="1" dirty="0"/>
              <a:t>по технологиям, используемым вирусом</a:t>
            </a:r>
            <a:r>
              <a:rPr lang="ru-RU" sz="1400" dirty="0"/>
              <a:t> (полиморфные вирусы, </a:t>
            </a:r>
            <a:r>
              <a:rPr lang="ru-RU" sz="1400" dirty="0" err="1"/>
              <a:t>стелс</a:t>
            </a:r>
            <a:r>
              <a:rPr lang="ru-RU" sz="1400" dirty="0"/>
              <a:t>-вирусы, </a:t>
            </a:r>
            <a:r>
              <a:rPr lang="ru-RU" sz="1400" dirty="0" err="1"/>
              <a:t>руткиты</a:t>
            </a:r>
            <a:r>
              <a:rPr lang="ru-RU" sz="1400" dirty="0"/>
              <a:t>);</a:t>
            </a:r>
          </a:p>
          <a:p>
            <a:r>
              <a:rPr lang="ru-RU" sz="1400" dirty="0"/>
              <a:t>    </a:t>
            </a:r>
            <a:r>
              <a:rPr lang="ru-RU" sz="1400" b="1" dirty="0"/>
              <a:t>по языку, на котором написан вирус</a:t>
            </a:r>
            <a:r>
              <a:rPr lang="ru-RU" sz="1400" dirty="0"/>
              <a:t> (ассемблер, высокоуровневый язык программирования, сценарный язык и др.);</a:t>
            </a:r>
          </a:p>
          <a:p>
            <a:r>
              <a:rPr lang="ru-RU" sz="1400" dirty="0"/>
              <a:t>    </a:t>
            </a:r>
            <a:r>
              <a:rPr lang="ru-RU" sz="1400" b="1" dirty="0"/>
              <a:t>по дополнительной вредоносной функциональности </a:t>
            </a:r>
            <a:r>
              <a:rPr lang="ru-RU" sz="1400" dirty="0"/>
              <a:t>(</a:t>
            </a:r>
            <a:r>
              <a:rPr lang="ru-RU" sz="1400" dirty="0" err="1"/>
              <a:t>бэкдоры</a:t>
            </a:r>
            <a:r>
              <a:rPr lang="ru-RU" sz="1400" dirty="0"/>
              <a:t>, </a:t>
            </a:r>
            <a:r>
              <a:rPr lang="ru-RU" sz="1400" dirty="0" err="1"/>
              <a:t>кейлоггеры</a:t>
            </a:r>
            <a:r>
              <a:rPr lang="ru-RU" sz="1400" dirty="0"/>
              <a:t>, шпионы, </a:t>
            </a:r>
            <a:r>
              <a:rPr lang="ru-RU" sz="1400" dirty="0" err="1"/>
              <a:t>ботнеты</a:t>
            </a:r>
            <a:r>
              <a:rPr lang="ru-RU" sz="1400" dirty="0"/>
              <a:t> и др.).</a:t>
            </a:r>
          </a:p>
        </p:txBody>
      </p:sp>
      <p:pic>
        <p:nvPicPr>
          <p:cNvPr id="2050" name="Picture 2" descr="https://upload.wikimedia.org/wikipedia/ru/thumb/c/c9/Virustext.png/800px-Virustex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7916" y="1498197"/>
            <a:ext cx="5123610" cy="4521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26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241369"/>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Вирусы</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7" name="Прямоугольник 6"/>
          <p:cNvSpPr/>
          <p:nvPr/>
        </p:nvSpPr>
        <p:spPr>
          <a:xfrm>
            <a:off x="355146" y="1195711"/>
            <a:ext cx="6096000" cy="5416868"/>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Механизм</a:t>
            </a:r>
          </a:p>
          <a:p>
            <a:endParaRPr lang="ru-RU" dirty="0"/>
          </a:p>
          <a:p>
            <a:r>
              <a:rPr lang="ru-RU" dirty="0"/>
              <a:t>Вирусы распространяются, копируя своё тело и обеспечивая его последующее исполнение: внедряя себя в исполняемый код других программ, заменяя собой другие программы, прописываясь в автозапуск и другое. Вирусом или его носителем могут быть не только программы, содержащие машинный код, но и любая информация, содержащая автоматически исполняемые команды — например, пакетные файлы и документы </a:t>
            </a:r>
            <a:r>
              <a:rPr lang="ru-RU" dirty="0" err="1"/>
              <a:t>Microsoft</a:t>
            </a:r>
            <a:r>
              <a:rPr lang="ru-RU" dirty="0"/>
              <a:t> </a:t>
            </a:r>
            <a:r>
              <a:rPr lang="ru-RU" dirty="0" err="1"/>
              <a:t>Word</a:t>
            </a:r>
            <a:r>
              <a:rPr lang="ru-RU" dirty="0"/>
              <a:t> и </a:t>
            </a:r>
            <a:r>
              <a:rPr lang="ru-RU" dirty="0" err="1"/>
              <a:t>Excel</a:t>
            </a:r>
            <a:r>
              <a:rPr lang="ru-RU" dirty="0"/>
              <a:t>, содержащие макросы. Кроме того, для проникновения на компьютер вирус может использовать уязвимости в популярном программном обеспечении (например, </a:t>
            </a:r>
            <a:r>
              <a:rPr lang="ru-RU" dirty="0" err="1"/>
              <a:t>Adobe</a:t>
            </a:r>
            <a:r>
              <a:rPr lang="ru-RU" dirty="0"/>
              <a:t> </a:t>
            </a:r>
            <a:r>
              <a:rPr lang="ru-RU" dirty="0" err="1"/>
              <a:t>Flash</a:t>
            </a:r>
            <a:r>
              <a:rPr lang="ru-RU" dirty="0"/>
              <a:t>, </a:t>
            </a:r>
            <a:r>
              <a:rPr lang="ru-RU" dirty="0" err="1"/>
              <a:t>Internet</a:t>
            </a:r>
            <a:r>
              <a:rPr lang="ru-RU" dirty="0"/>
              <a:t> </a:t>
            </a:r>
            <a:r>
              <a:rPr lang="ru-RU" dirty="0" err="1"/>
              <a:t>Explorer</a:t>
            </a:r>
            <a:r>
              <a:rPr lang="ru-RU" dirty="0"/>
              <a:t>, </a:t>
            </a:r>
            <a:r>
              <a:rPr lang="ru-RU" dirty="0" err="1"/>
              <a:t>Outlook</a:t>
            </a:r>
            <a:r>
              <a:rPr lang="ru-RU" dirty="0"/>
              <a:t>), для чего распространители внедряют его в обычные данные (картинки, тексты и т. д.) вместе с </a:t>
            </a:r>
            <a:r>
              <a:rPr lang="ru-RU" dirty="0" err="1"/>
              <a:t>эксплоитом</a:t>
            </a:r>
            <a:r>
              <a:rPr lang="ru-RU" dirty="0"/>
              <a:t>, использующим уязвимость.</a:t>
            </a:r>
            <a:endParaRPr lang="uk-UA" dirty="0"/>
          </a:p>
        </p:txBody>
      </p:sp>
      <p:pic>
        <p:nvPicPr>
          <p:cNvPr id="2" name="Picture 2" descr="http://pozitive.org/images/virus/2013/lechenie_viruso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195710"/>
            <a:ext cx="5616576" cy="436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48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779977"/>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Вирусы</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21770" y="1518641"/>
            <a:ext cx="9122229" cy="954107"/>
          </a:xfrm>
          <a:prstGeom prst="rect">
            <a:avLst/>
          </a:prstGeom>
        </p:spPr>
        <p:txBody>
          <a:bodyPr wrap="square">
            <a:spAutoFit/>
          </a:bodyPr>
          <a:lstStyle/>
          <a:p>
            <a:r>
              <a:rPr lang="ru-RU" sz="1400" dirty="0"/>
              <a:t>Во времена MS-DOS были распространены </a:t>
            </a:r>
            <a:r>
              <a:rPr lang="ru-RU" sz="1400" dirty="0" err="1"/>
              <a:t>стелс</a:t>
            </a:r>
            <a:r>
              <a:rPr lang="ru-RU" sz="1400" dirty="0"/>
              <a:t>-вирусы, перехватывающие прерывания для обращения к операционной системе. Вирус таким образом мог скрывать свои файлы из дерева каталогов или подставлять вместо зараженного файла исходную копию.</a:t>
            </a:r>
          </a:p>
          <a:p>
            <a:endParaRPr lang="ru-RU" sz="1400" dirty="0"/>
          </a:p>
        </p:txBody>
      </p:sp>
      <p:pic>
        <p:nvPicPr>
          <p:cNvPr id="3074" name="Picture 2" descr="http://www.thingshistory.com/wp-content/uploads/%D0%90%D0%BD%D1%82%D0%B8%D0%B2%D0%B8%D1%80%D1%83%D1%81%D0%BD%D1%8B%D0%B5-%D0%BF%D1%80%D0%BE%D0%B3%D1%80%D0%B0%D0%BC%D0%BC%D1%8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0" y="1356631"/>
            <a:ext cx="2571750" cy="25717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804" t="2852" r="1858" b="5495"/>
          <a:stretch/>
        </p:blipFill>
        <p:spPr bwMode="auto">
          <a:xfrm>
            <a:off x="2438400" y="2243254"/>
            <a:ext cx="6324600" cy="4517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76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33375" y="0"/>
            <a:ext cx="1190625" cy="1190625"/>
          </a:xfrm>
          <a:prstGeom prst="rect">
            <a:avLst/>
          </a:prstGeom>
          <a:blipFill>
            <a:blip r:embed="rId3" cstate="print"/>
            <a:stretch>
              <a:fillRect/>
            </a:stretch>
          </a:blipFill>
        </p:spPr>
        <p:txBody>
          <a:bodyPr wrap="square" lIns="0" tIns="0" rIns="0" bIns="0" rtlCol="0"/>
          <a:lstStyle/>
          <a:p>
            <a:endParaRPr/>
          </a:p>
        </p:txBody>
      </p:sp>
      <p:sp>
        <p:nvSpPr>
          <p:cNvPr id="5" name="Прямоугольник 4"/>
          <p:cNvSpPr/>
          <p:nvPr/>
        </p:nvSpPr>
        <p:spPr>
          <a:xfrm>
            <a:off x="1981200" y="779977"/>
            <a:ext cx="6096000" cy="707886"/>
          </a:xfrm>
          <a:prstGeom prst="rect">
            <a:avLst/>
          </a:prstGeom>
        </p:spPr>
        <p:txBody>
          <a:bodyPr>
            <a:spAutoFit/>
          </a:bodyPr>
          <a:lstStyle/>
          <a:p>
            <a:pPr lvl="1" algn="ctr" fontAlgn="base"/>
            <a:r>
              <a:rPr lang="ru-RU" sz="4000" b="1" dirty="0">
                <a:solidFill>
                  <a:schemeClr val="tx2">
                    <a:lumMod val="50000"/>
                  </a:schemeClr>
                </a:solidFill>
                <a:latin typeface="+mj-lt"/>
                <a:ea typeface="+mj-ea"/>
                <a:cs typeface="+mj-cs"/>
              </a:rPr>
              <a:t>Вирусы</a:t>
            </a:r>
            <a:endParaRPr lang="uk-UA" sz="4000" b="1" dirty="0">
              <a:solidFill>
                <a:schemeClr val="tx2">
                  <a:lumMod val="50000"/>
                </a:schemeClr>
              </a:solidFill>
              <a:latin typeface="+mj-lt"/>
              <a:ea typeface="+mj-ea"/>
              <a:cs typeface="+mj-cs"/>
            </a:endParaRPr>
          </a:p>
        </p:txBody>
      </p:sp>
      <p:sp>
        <p:nvSpPr>
          <p:cNvPr id="4" name="Прямоугольник 3"/>
          <p:cNvSpPr/>
          <p:nvPr/>
        </p:nvSpPr>
        <p:spPr>
          <a:xfrm>
            <a:off x="228600" y="1149309"/>
            <a:ext cx="6753225" cy="369332"/>
          </a:xfrm>
          <a:prstGeom prst="rect">
            <a:avLst/>
          </a:prstGeom>
        </p:spPr>
        <p:txBody>
          <a:bodyPr wrap="square">
            <a:spAutoFit/>
          </a:bodyPr>
          <a:lstStyle/>
          <a:p>
            <a:endParaRPr lang="uk-UA" dirty="0"/>
          </a:p>
        </p:txBody>
      </p:sp>
      <p:sp>
        <p:nvSpPr>
          <p:cNvPr id="2" name="Прямоугольник 1"/>
          <p:cNvSpPr/>
          <p:nvPr/>
        </p:nvSpPr>
        <p:spPr>
          <a:xfrm>
            <a:off x="563534" y="1500489"/>
            <a:ext cx="5388429" cy="4278094"/>
          </a:xfrm>
          <a:prstGeom prst="rect">
            <a:avLst/>
          </a:prstGeom>
        </p:spPr>
        <p:txBody>
          <a:bodyPr wrap="square">
            <a:spAutoFit/>
          </a:bodyPr>
          <a:lstStyle/>
          <a:p>
            <a:endParaRPr lang="ru-RU" sz="1600" dirty="0"/>
          </a:p>
          <a:p>
            <a:r>
              <a:rPr lang="ru-RU" sz="1600" dirty="0"/>
              <a:t>Также применяется перемешивание кода, когда отдельные команды случайным образом </a:t>
            </a:r>
            <a:r>
              <a:rPr lang="ru-RU" sz="1600" dirty="0" err="1"/>
              <a:t>разупорядочиваются</a:t>
            </a:r>
            <a:r>
              <a:rPr lang="ru-RU" sz="1600" dirty="0"/>
              <a:t> и соединяются безусловными переходами. Передовым фронтом вирусных технологий считается </a:t>
            </a:r>
            <a:r>
              <a:rPr lang="ru-RU" sz="1600" dirty="0" smtClean="0"/>
              <a:t>метаморфизм, который часто путают с полиморфизмом. Расшифровщик полиморфного вируса относительно прост, его функция — расшифровать основное тело вируса после внедрения, то есть после того, как его код будет проверен антивирусом и запущен. Он не содержит самого полиморфного движка, который находится в зашифрованной части вируса и генерирует расшифровщик. В отличие от этого, </a:t>
            </a:r>
            <a:r>
              <a:rPr lang="ru-RU" sz="1600" dirty="0" err="1" smtClean="0"/>
              <a:t>метаморфный</a:t>
            </a:r>
            <a:r>
              <a:rPr lang="ru-RU" sz="1600" dirty="0" smtClean="0"/>
              <a:t> </a:t>
            </a:r>
            <a:r>
              <a:rPr lang="ru-RU" sz="1600" dirty="0"/>
              <a:t>вирус может вообще не применять шифрование, поскольку сам при каждой репликации переписывает весь свой код.</a:t>
            </a:r>
            <a:endParaRPr lang="uk-UA" sz="1600" dirty="0"/>
          </a:p>
        </p:txBody>
      </p:sp>
      <p:pic>
        <p:nvPicPr>
          <p:cNvPr id="7" name="Picture 2" descr="http://1.bp.blogspot.com/-VllUmqhvZoo/Uzgo7hUfmgI/AAAAAAAAB_c/PtxFAb8ek9c/s1600/zombi1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897126"/>
            <a:ext cx="7038421" cy="4741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9267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Кнопка">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Кнопка">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нопка">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2084</TotalTime>
  <Words>1562</Words>
  <Application>Microsoft Office PowerPoint</Application>
  <PresentationFormat>Произвольный</PresentationFormat>
  <Paragraphs>148</Paragraphs>
  <Slides>24</Slides>
  <Notes>22</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Кнопка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Домашнее задание:</vt:lpstr>
      <vt:lpstr>Интересности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IT World!</dc:title>
  <dc:creator>Hog Uncle</dc:creator>
  <cp:lastModifiedBy>В.О. Кірик</cp:lastModifiedBy>
  <cp:revision>51</cp:revision>
  <dcterms:created xsi:type="dcterms:W3CDTF">2016-04-20T16:51:23Z</dcterms:created>
  <dcterms:modified xsi:type="dcterms:W3CDTF">2016-08-31T16:25:37Z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2015-01-19T00:00:00Z</vt:filetime>
  </property>
  <property fmtid="{D5CDD505-2E9C-101B-9397-08002B2CF9AE}" pid="3" name="LastSaved">
    <vt:filetime>2016-04-20T00:00:00Z</vt:filetime>
  </property>
</Properties>
</file>