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7" r:id="rId7"/>
    <p:sldId id="262" r:id="rId8"/>
    <p:sldId id="261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0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1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3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80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7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79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90"/>
          <a:stretch/>
        </p:blipFill>
        <p:spPr>
          <a:xfrm>
            <a:off x="0" y="-2"/>
            <a:ext cx="9143999" cy="139286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967-1E6E-4C30-9519-42C1FF020400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B38-A3BF-41B1-94C4-CF3DBE8C4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ru.wikipedia.org/wiki/%D0%9C%D0%B5%D0%B6%D0%B4%D1%83%D0%BD%D0%B0%D1%80%D0%BE%D0%B4%D0%BD%D1%8B%D0%B9_%D1%84%D0%BE%D0%BD%D0%B5%D1%82%D0%B8%D1%87%D0%B5%D1%81%D0%BA%D0%B8%D0%B9_%D0%B0%D0%BB%D1%84%D0%B0%D0%B2%D0%B8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8%D0%BD%D1%82%D0%B0%D0%BA%D1%81%D0%B8%D1%81_(%D0%BF%D1%80%D0%BE%D0%B3%D1%80%D0%B0%D0%BC%D0%BC%D0%B8%D1%80%D0%BE%D0%B2%D0%B0%D0%BD%D0%B8%D0%B5)" TargetMode="External"/><Relationship Id="rId5" Type="http://schemas.openxmlformats.org/officeDocument/2006/relationships/hyperlink" Target="https://ru.wikipedia.org/wiki/W3C" TargetMode="External"/><Relationship Id="rId4" Type="http://schemas.openxmlformats.org/officeDocument/2006/relationships/hyperlink" Target="https://ru.wikipedia.org/wiki/%D0%AF%D0%B7%D1%8B%D0%BA_%D1%80%D0%B0%D0%B7%D0%BC%D0%B5%D1%82%D0%BA%D0%B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9" name="Picture 15" descr="&amp;Kcy;&amp;acy;&amp;rcy;&amp;tcy;&amp;icy;&amp;ncy;&amp;kcy;&amp;icy; &amp;pcy;&amp;ocy; &amp;zcy;&amp;acy;&amp;pcy;&amp;rcy;&amp;ocy;&amp;scy;&amp;ucy;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7" y="457199"/>
            <a:ext cx="7981918" cy="597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/>
          <p:nvPr/>
        </p:nvSpPr>
        <p:spPr>
          <a:xfrm>
            <a:off x="533400" y="533400"/>
            <a:ext cx="1190625" cy="119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632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ДЗ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и вставить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на ваш сайт</a:t>
            </a:r>
            <a:r>
              <a:rPr lang="en-US" dirty="0" smtClean="0"/>
              <a:t> html </a:t>
            </a:r>
            <a:r>
              <a:rPr lang="ru-RU" dirty="0" smtClean="0"/>
              <a:t>и </a:t>
            </a:r>
            <a:r>
              <a:rPr lang="en-US" dirty="0" err="1" smtClean="0"/>
              <a:t>wp</a:t>
            </a:r>
            <a:r>
              <a:rPr lang="en-US" dirty="0" smtClean="0"/>
              <a:t> </a:t>
            </a:r>
            <a:r>
              <a:rPr lang="ru-RU" dirty="0" smtClean="0"/>
              <a:t>версию сайта.( </a:t>
            </a:r>
            <a:r>
              <a:rPr lang="ru-RU" dirty="0" err="1" smtClean="0"/>
              <a:t>скрин</a:t>
            </a:r>
            <a:r>
              <a:rPr lang="ru-RU" dirty="0" smtClean="0"/>
              <a:t> сайта  и кода выложить)</a:t>
            </a:r>
          </a:p>
          <a:p>
            <a:r>
              <a:rPr lang="ru-RU" dirty="0" smtClean="0"/>
              <a:t>Создать </a:t>
            </a:r>
            <a:r>
              <a:rPr lang="en-US" dirty="0" smtClean="0"/>
              <a:t>XML </a:t>
            </a:r>
            <a:r>
              <a:rPr lang="ru-RU" dirty="0" smtClean="0"/>
              <a:t>и</a:t>
            </a:r>
            <a:r>
              <a:rPr lang="en-US" dirty="0" smtClean="0"/>
              <a:t> JSON</a:t>
            </a:r>
            <a:r>
              <a:rPr lang="ru-RU" dirty="0" smtClean="0"/>
              <a:t> текстовые файлики  канцелярских продуктов со стоимостью. (</a:t>
            </a:r>
            <a:r>
              <a:rPr lang="ru-RU" dirty="0" err="1" smtClean="0"/>
              <a:t>Скрин</a:t>
            </a:r>
            <a:r>
              <a:rPr lang="ru-RU" dirty="0" smtClean="0"/>
              <a:t> выложить).</a:t>
            </a:r>
            <a:endParaRPr lang="uk-U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486400"/>
            <a:ext cx="35718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034"/>
            <a:ext cx="9144000" cy="1033166"/>
          </a:xfrm>
        </p:spPr>
        <p:txBody>
          <a:bodyPr/>
          <a:lstStyle/>
          <a:p>
            <a:r>
              <a:rPr lang="ru-RU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ЧТО нам нужно узнать</a:t>
            </a:r>
            <a:endParaRPr lang="en-GB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41948" y="1925845"/>
            <a:ext cx="6171996" cy="947914"/>
            <a:chOff x="1296" y="1344"/>
            <a:chExt cx="2976" cy="43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1536" y="14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B3E1">
                    <a:gamma/>
                    <a:tint val="21176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1296" y="134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21B3E1">
                    <a:gamma/>
                    <a:shade val="46275"/>
                    <a:invGamma/>
                  </a:srgbClr>
                </a:gs>
                <a:gs pos="100000">
                  <a:srgbClr val="21B3E1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gray">
            <a:xfrm>
              <a:off x="1680" y="14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</a:rPr>
                <a:t>  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gray">
            <a:xfrm>
              <a:off x="1393" y="14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65544" y="3068814"/>
            <a:ext cx="6248400" cy="1295400"/>
            <a:chOff x="1296" y="1824"/>
            <a:chExt cx="2976" cy="432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adFill rotWithShape="1">
              <a:gsLst>
                <a:gs pos="0">
                  <a:srgbClr val="99CC00">
                    <a:gamma/>
                    <a:shade val="46275"/>
                    <a:invGamma/>
                  </a:srgbClr>
                </a:gs>
                <a:gs pos="100000">
                  <a:srgbClr val="99CC00"/>
                </a:gs>
              </a:gsLst>
              <a:lin ang="0" scaled="1"/>
            </a:gra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819400" y="2232166"/>
            <a:ext cx="11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 err="1"/>
              <a:t>JavaScript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819400" y="3562311"/>
            <a:ext cx="218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/>
              <a:t>Работа с XML и JSON</a:t>
            </a:r>
          </a:p>
        </p:txBody>
      </p:sp>
      <p:sp>
        <p:nvSpPr>
          <p:cNvPr id="38" name="object 3"/>
          <p:cNvSpPr/>
          <p:nvPr/>
        </p:nvSpPr>
        <p:spPr>
          <a:xfrm>
            <a:off x="533400" y="533400"/>
            <a:ext cx="1190625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0"/>
            <a:ext cx="2790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600200"/>
            <a:ext cx="168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i="1"/>
              <a:t>Javascript</a:t>
            </a:r>
            <a:r>
              <a:rPr lang="en-US" altLang="uk-UA"/>
              <a:t> </a:t>
            </a:r>
            <a:r>
              <a:rPr lang="ru-RU" altLang="uk-UA"/>
              <a:t>это: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1960563"/>
            <a:ext cx="82391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AutoNum type="arabicPeriod"/>
            </a:pPr>
            <a:r>
              <a:rPr lang="ru-RU" altLang="uk-UA"/>
              <a:t>Интерпретируемый язык. Его интерпретатор обычно встроен в браузер.</a:t>
            </a:r>
          </a:p>
          <a:p>
            <a:pPr>
              <a:buFontTx/>
              <a:buAutoNum type="arabicPeriod"/>
            </a:pPr>
            <a:r>
              <a:rPr lang="ru-RU" altLang="uk-UA"/>
              <a:t>Основное назначение – определять «динамическое» поведение</a:t>
            </a:r>
            <a:br>
              <a:rPr lang="ru-RU" altLang="uk-UA"/>
            </a:br>
            <a:r>
              <a:rPr lang="ru-RU" altLang="uk-UA"/>
              <a:t>страниц при загрузке (формирование страницы перед ее открытием)</a:t>
            </a:r>
            <a:br>
              <a:rPr lang="ru-RU" altLang="uk-UA"/>
            </a:br>
            <a:r>
              <a:rPr lang="ru-RU" altLang="uk-UA"/>
              <a:t>и при работе пользователя со страницей (</a:t>
            </a:r>
            <a:r>
              <a:rPr lang="en-US" altLang="uk-UA"/>
              <a:t>UI </a:t>
            </a:r>
            <a:r>
              <a:rPr lang="ru-RU" altLang="uk-UA"/>
              <a:t>элементы).</a:t>
            </a:r>
          </a:p>
          <a:p>
            <a:pPr>
              <a:buFontTx/>
              <a:buAutoNum type="arabicPeriod"/>
            </a:pPr>
            <a:r>
              <a:rPr lang="ru-RU" altLang="uk-UA"/>
              <a:t>Текст на </a:t>
            </a:r>
            <a:r>
              <a:rPr lang="en-US" altLang="uk-UA" i="1"/>
              <a:t>Javascript</a:t>
            </a:r>
            <a:r>
              <a:rPr lang="en-US" altLang="uk-UA"/>
              <a:t> </a:t>
            </a:r>
            <a:r>
              <a:rPr lang="ru-RU" altLang="uk-UA"/>
              <a:t>может быть вложен в </a:t>
            </a:r>
            <a:r>
              <a:rPr lang="en-US" altLang="uk-UA"/>
              <a:t>HTML-</a:t>
            </a:r>
            <a:r>
              <a:rPr lang="ru-RU" altLang="uk-UA"/>
              <a:t>страницу </a:t>
            </a:r>
            <a:br>
              <a:rPr lang="ru-RU" altLang="uk-UA"/>
            </a:br>
            <a:r>
              <a:rPr lang="ru-RU" altLang="uk-UA"/>
              <a:t>непосредственно или находиться в отдельном файле (как </a:t>
            </a:r>
            <a:r>
              <a:rPr lang="en-US" altLang="uk-UA"/>
              <a:t>CSS).</a:t>
            </a:r>
            <a:endParaRPr lang="ru-RU" altLang="uk-UA"/>
          </a:p>
          <a:p>
            <a:pPr>
              <a:buFontTx/>
              <a:buAutoNum type="arabicPeriod"/>
            </a:pPr>
            <a:r>
              <a:rPr lang="ru-RU" altLang="uk-UA"/>
              <a:t>Похож на языки </a:t>
            </a:r>
            <a:r>
              <a:rPr lang="en-US" altLang="uk-UA" i="1"/>
              <a:t>Java</a:t>
            </a:r>
            <a:r>
              <a:rPr lang="en-US" altLang="uk-UA"/>
              <a:t> </a:t>
            </a:r>
            <a:r>
              <a:rPr lang="ru-RU" altLang="uk-UA"/>
              <a:t>и </a:t>
            </a:r>
            <a:r>
              <a:rPr lang="en-US" altLang="uk-UA" i="1"/>
              <a:t>C#</a:t>
            </a:r>
            <a:r>
              <a:rPr lang="en-US" altLang="uk-UA"/>
              <a:t> </a:t>
            </a:r>
            <a:r>
              <a:rPr lang="ru-RU" altLang="uk-UA"/>
              <a:t>синтаксически, но сильно отличается от них</a:t>
            </a:r>
            <a:br>
              <a:rPr lang="ru-RU" altLang="uk-UA"/>
            </a:br>
            <a:r>
              <a:rPr lang="ru-RU" altLang="uk-UA"/>
              <a:t>по внутреннему содержанию.</a:t>
            </a:r>
          </a:p>
        </p:txBody>
      </p:sp>
      <p:pic>
        <p:nvPicPr>
          <p:cNvPr id="8" name="Picture 11" descr="&amp;Kcy;&amp;acy;&amp;rcy;&amp;tcy;&amp;icy;&amp;ncy;&amp;kcy;&amp;icy; &amp;pcy;&amp;ocy; &amp;zcy;&amp;acy;&amp;pcy;&amp;rcy;&amp;ocy;&amp;scy;&amp;ucy;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2362200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9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384082" y="1724247"/>
            <a:ext cx="8229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uk-UA" sz="2800" dirty="0">
                <a:latin typeface="Arial" charset="0"/>
              </a:rPr>
              <a:t>Характеристика </a:t>
            </a:r>
            <a:r>
              <a:rPr lang="en-US" altLang="uk-UA" sz="2800" i="1" dirty="0" err="1">
                <a:latin typeface="Arial" charset="0"/>
              </a:rPr>
              <a:t>Javascript</a:t>
            </a:r>
            <a:endParaRPr lang="ru-RU" altLang="uk-UA" sz="2800" i="1" dirty="0">
              <a:latin typeface="Ari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5195" y="2427509"/>
            <a:ext cx="557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/>
              <a:t>Некоторые важнейшие характеристики</a:t>
            </a:r>
            <a:r>
              <a:rPr lang="en-US" altLang="uk-UA" i="1"/>
              <a:t> Javascript</a:t>
            </a:r>
            <a:r>
              <a:rPr lang="en-US" altLang="uk-UA"/>
              <a:t> </a:t>
            </a:r>
            <a:r>
              <a:rPr lang="ru-RU" altLang="uk-UA"/>
              <a:t>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5195" y="2787872"/>
            <a:ext cx="819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AutoNum type="arabicPeriod"/>
            </a:pPr>
            <a:r>
              <a:rPr lang="ru-RU" altLang="uk-UA"/>
              <a:t>Язык объектно-ориентированного программирования. Объекты в языке</a:t>
            </a:r>
            <a:br>
              <a:rPr lang="ru-RU" altLang="uk-UA"/>
            </a:br>
            <a:r>
              <a:rPr lang="ru-RU" altLang="uk-UA"/>
              <a:t>имеют «тип», «атрибуты» и «методы»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53970" y="3507009"/>
            <a:ext cx="598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dirty="0">
                <a:latin typeface="Lucida Console" pitchFamily="49" charset="0"/>
              </a:rPr>
              <a:t>"</a:t>
            </a:r>
            <a:r>
              <a:rPr lang="en-US" altLang="uk-UA" dirty="0" err="1">
                <a:latin typeface="Lucida Console" pitchFamily="49" charset="0"/>
              </a:rPr>
              <a:t>John,Jane,Paul,Michael".split</a:t>
            </a:r>
            <a:r>
              <a:rPr lang="en-US" altLang="uk-UA" dirty="0">
                <a:latin typeface="Lucida Console" pitchFamily="49" charset="0"/>
              </a:rPr>
              <a:t>(",").length</a:t>
            </a:r>
            <a:endParaRPr lang="ru-RU" altLang="uk-UA" dirty="0">
              <a:latin typeface="Lucida Console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5195" y="4011834"/>
            <a:ext cx="7510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uk-UA" dirty="0"/>
              <a:t>Переменные не имеют заранее заданного типа, то есть в разные</a:t>
            </a:r>
            <a:br>
              <a:rPr lang="ru-RU" altLang="uk-UA" dirty="0"/>
            </a:br>
            <a:r>
              <a:rPr lang="ru-RU" altLang="uk-UA" dirty="0"/>
              <a:t>моменты времени могут содержать значения разных типов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53970" y="4730972"/>
            <a:ext cx="791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dirty="0" err="1">
                <a:latin typeface="Lucida Console" pitchFamily="49" charset="0"/>
              </a:rPr>
              <a:t>var</a:t>
            </a:r>
            <a:r>
              <a:rPr lang="en-US" altLang="uk-UA" dirty="0">
                <a:latin typeface="Lucida Console" pitchFamily="49" charset="0"/>
              </a:rPr>
              <a:t> number = 25;  number = (number &lt; 0);  number = "25";</a:t>
            </a:r>
            <a:endParaRPr lang="ru-RU" altLang="uk-UA" dirty="0">
              <a:latin typeface="Lucida Console" pitchFamily="49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95195" y="5235797"/>
            <a:ext cx="8183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uk-UA" dirty="0"/>
              <a:t>Типы объектов могут быть: </a:t>
            </a:r>
            <a:r>
              <a:rPr lang="en-US" altLang="uk-UA" dirty="0">
                <a:latin typeface="Lucida Console" pitchFamily="49" charset="0"/>
              </a:rPr>
              <a:t>number, string, function, object, </a:t>
            </a:r>
            <a:br>
              <a:rPr lang="en-US" altLang="uk-UA" dirty="0">
                <a:latin typeface="Lucida Console" pitchFamily="49" charset="0"/>
              </a:rPr>
            </a:br>
            <a:r>
              <a:rPr lang="en-US" altLang="uk-UA" dirty="0">
                <a:latin typeface="Lucida Console" pitchFamily="49" charset="0"/>
              </a:rPr>
              <a:t>undefined</a:t>
            </a:r>
            <a:r>
              <a:rPr lang="en-US" altLang="uk-UA" dirty="0"/>
              <a:t>. </a:t>
            </a:r>
            <a:r>
              <a:rPr lang="ru-RU" altLang="uk-UA" dirty="0"/>
              <a:t>Оператор </a:t>
            </a:r>
            <a:r>
              <a:rPr lang="en-US" altLang="uk-UA" dirty="0" err="1">
                <a:latin typeface="Lucida Console" pitchFamily="49" charset="0"/>
              </a:rPr>
              <a:t>typeof</a:t>
            </a:r>
            <a:r>
              <a:rPr lang="en-US" altLang="uk-UA" dirty="0"/>
              <a:t> </a:t>
            </a:r>
            <a:r>
              <a:rPr lang="ru-RU" altLang="uk-UA" dirty="0"/>
              <a:t>позволяет «вычислить» тип объекта.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53970" y="5954934"/>
            <a:ext cx="667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>
                <a:latin typeface="Lucida Console" pitchFamily="49" charset="0"/>
              </a:rPr>
              <a:t>typeof 25 == "number"   typeof null == "object"</a:t>
            </a:r>
            <a:endParaRPr lang="ru-RU" altLang="uk-UA">
              <a:latin typeface="Lucida Console" pitchFamily="49" charset="0"/>
            </a:endParaRP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33166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2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8442" y="366806"/>
            <a:ext cx="8229600" cy="1033166"/>
          </a:xfrm>
        </p:spPr>
        <p:txBody>
          <a:bodyPr>
            <a:normAutofit fontScale="90000"/>
          </a:bodyPr>
          <a:lstStyle/>
          <a:p>
            <a:r>
              <a:rPr lang="ru-RU" altLang="uk-UA" sz="3600" dirty="0">
                <a:latin typeface="Arial" charset="0"/>
              </a:rPr>
              <a:t>Включение </a:t>
            </a:r>
            <a:r>
              <a:rPr lang="en-US" altLang="uk-UA" sz="3600" dirty="0" err="1">
                <a:latin typeface="Arial" charset="0"/>
              </a:rPr>
              <a:t>Javascript</a:t>
            </a:r>
            <a:r>
              <a:rPr lang="ru-RU" altLang="uk-UA" sz="3600" dirty="0">
                <a:latin typeface="Arial" charset="0"/>
              </a:rPr>
              <a:t> в </a:t>
            </a:r>
            <a:r>
              <a:rPr lang="en-US" altLang="uk-UA" sz="3600" dirty="0">
                <a:latin typeface="Arial" charset="0"/>
              </a:rPr>
              <a:t>HTML-</a:t>
            </a:r>
            <a:r>
              <a:rPr lang="ru-RU" altLang="uk-UA" sz="3600" dirty="0">
                <a:latin typeface="Arial" charset="0"/>
              </a:rPr>
              <a:t>страницу</a:t>
            </a:r>
            <a:endParaRPr lang="ru-RU" altLang="uk-UA" sz="3600" i="1" dirty="0">
              <a:latin typeface="Ari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9555" y="1775618"/>
            <a:ext cx="64642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 sz="1400"/>
              <a:t>Фрагменты кода можно включать в заголовок или тело </a:t>
            </a:r>
            <a:r>
              <a:rPr lang="en-US" altLang="uk-UA" sz="1400"/>
              <a:t>HTML-</a:t>
            </a:r>
            <a:r>
              <a:rPr lang="ru-RU" altLang="uk-UA" sz="1400"/>
              <a:t>документа.</a:t>
            </a:r>
          </a:p>
          <a:p>
            <a:r>
              <a:rPr lang="ru-RU" altLang="uk-UA" sz="1400"/>
              <a:t>Кроме того, можно разместить код в отдельном файле, а в </a:t>
            </a:r>
            <a:r>
              <a:rPr lang="en-US" altLang="uk-UA" sz="1400"/>
              <a:t>HTML-</a:t>
            </a:r>
            <a:r>
              <a:rPr lang="ru-RU" altLang="uk-UA" sz="1400"/>
              <a:t>странице</a:t>
            </a:r>
            <a:br>
              <a:rPr lang="ru-RU" altLang="uk-UA" sz="1400"/>
            </a:br>
            <a:r>
              <a:rPr lang="ru-RU" altLang="uk-UA" sz="1400"/>
              <a:t>разместить ссылку на этот файл.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50992" y="2712243"/>
            <a:ext cx="59490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sz="1200" dirty="0">
                <a:latin typeface="Lucida Console" pitchFamily="49" charset="0"/>
              </a:rPr>
              <a:t>&lt;html&gt;</a:t>
            </a:r>
          </a:p>
          <a:p>
            <a:r>
              <a:rPr lang="en-US" altLang="uk-UA" sz="1200" dirty="0">
                <a:latin typeface="Lucida Console" pitchFamily="49" charset="0"/>
              </a:rPr>
              <a:t>  &lt;head&gt;</a:t>
            </a:r>
            <a:br>
              <a:rPr lang="en-US" altLang="uk-UA" sz="1200" dirty="0">
                <a:latin typeface="Lucida Console" pitchFamily="49" charset="0"/>
              </a:rPr>
            </a:br>
            <a:r>
              <a:rPr lang="en-US" altLang="uk-UA" sz="1200" dirty="0">
                <a:latin typeface="Lucida Console" pitchFamily="49" charset="0"/>
              </a:rPr>
              <a:t>    &lt;script type="text/</a:t>
            </a:r>
            <a:r>
              <a:rPr lang="en-US" altLang="uk-UA" sz="1200" dirty="0" err="1">
                <a:latin typeface="Lucida Console" pitchFamily="49" charset="0"/>
              </a:rPr>
              <a:t>javascript</a:t>
            </a:r>
            <a:r>
              <a:rPr lang="en-US" altLang="uk-UA" sz="1200" dirty="0">
                <a:latin typeface="Lucida Console" pitchFamily="49" charset="0"/>
              </a:rPr>
              <a:t>"&gt; ... &lt;/script&gt;</a:t>
            </a:r>
          </a:p>
          <a:p>
            <a:r>
              <a:rPr lang="en-US" altLang="uk-UA" sz="1200" dirty="0">
                <a:latin typeface="Lucida Console" pitchFamily="49" charset="0"/>
              </a:rPr>
              <a:t>    &lt;script type="text/</a:t>
            </a:r>
            <a:r>
              <a:rPr lang="en-US" altLang="uk-UA" sz="1200" dirty="0" err="1">
                <a:latin typeface="Lucida Console" pitchFamily="49" charset="0"/>
              </a:rPr>
              <a:t>javascript</a:t>
            </a:r>
            <a:r>
              <a:rPr lang="en-US" altLang="uk-UA" sz="1200" dirty="0">
                <a:latin typeface="Lucida Console" pitchFamily="49" charset="0"/>
              </a:rPr>
              <a:t>" </a:t>
            </a:r>
            <a:r>
              <a:rPr lang="en-US" altLang="uk-UA" sz="1200" dirty="0" err="1">
                <a:latin typeface="Lucida Console" pitchFamily="49" charset="0"/>
              </a:rPr>
              <a:t>src</a:t>
            </a:r>
            <a:r>
              <a:rPr lang="en-US" altLang="uk-UA" sz="1200" dirty="0">
                <a:latin typeface="Lucida Console" pitchFamily="49" charset="0"/>
              </a:rPr>
              <a:t>="scripts/myscript1.js/&gt;</a:t>
            </a:r>
          </a:p>
          <a:p>
            <a:r>
              <a:rPr lang="en-US" altLang="uk-UA" sz="1200" dirty="0">
                <a:latin typeface="Lucida Console" pitchFamily="49" charset="0"/>
              </a:rPr>
              <a:t>  &lt;head&gt;</a:t>
            </a:r>
          </a:p>
          <a:p>
            <a:r>
              <a:rPr lang="en-US" altLang="uk-UA" sz="1200" dirty="0">
                <a:latin typeface="Lucida Console" pitchFamily="49" charset="0"/>
              </a:rPr>
              <a:t>  &lt;body&gt;</a:t>
            </a:r>
          </a:p>
          <a:p>
            <a:r>
              <a:rPr lang="en-US" altLang="uk-UA" sz="1200" dirty="0">
                <a:latin typeface="Lucida Console" pitchFamily="49" charset="0"/>
              </a:rPr>
              <a:t>    &lt;script type="text/</a:t>
            </a:r>
            <a:r>
              <a:rPr lang="en-US" altLang="uk-UA" sz="1200" dirty="0" err="1">
                <a:latin typeface="Lucida Console" pitchFamily="49" charset="0"/>
              </a:rPr>
              <a:t>javascript</a:t>
            </a:r>
            <a:r>
              <a:rPr lang="en-US" altLang="uk-UA" sz="1200" dirty="0">
                <a:latin typeface="Lucida Console" pitchFamily="49" charset="0"/>
              </a:rPr>
              <a:t>"&gt; ... &lt;/script&gt;</a:t>
            </a:r>
          </a:p>
          <a:p>
            <a:r>
              <a:rPr lang="en-US" altLang="uk-UA" sz="1200" dirty="0">
                <a:latin typeface="Lucida Console" pitchFamily="49" charset="0"/>
              </a:rPr>
              <a:t>    &lt;script type="text/</a:t>
            </a:r>
            <a:r>
              <a:rPr lang="en-US" altLang="uk-UA" sz="1200" dirty="0" err="1">
                <a:latin typeface="Lucida Console" pitchFamily="49" charset="0"/>
              </a:rPr>
              <a:t>javascript</a:t>
            </a:r>
            <a:r>
              <a:rPr lang="en-US" altLang="uk-UA" sz="1200" dirty="0">
                <a:latin typeface="Lucida Console" pitchFamily="49" charset="0"/>
              </a:rPr>
              <a:t>" </a:t>
            </a:r>
            <a:r>
              <a:rPr lang="en-US" altLang="uk-UA" sz="1200" dirty="0" err="1">
                <a:latin typeface="Lucida Console" pitchFamily="49" charset="0"/>
              </a:rPr>
              <a:t>src</a:t>
            </a:r>
            <a:r>
              <a:rPr lang="en-US" altLang="uk-UA" sz="1200" dirty="0">
                <a:latin typeface="Lucida Console" pitchFamily="49" charset="0"/>
              </a:rPr>
              <a:t>="scripts/myscript2.js/&gt;</a:t>
            </a:r>
          </a:p>
          <a:p>
            <a:endParaRPr lang="ru-RU" altLang="uk-UA" sz="1200" dirty="0" smtClean="0">
              <a:latin typeface="Lucida Console" pitchFamily="49" charset="0"/>
            </a:endParaRPr>
          </a:p>
          <a:p>
            <a:r>
              <a:rPr lang="en-US" altLang="uk-UA" sz="1200" dirty="0" smtClean="0">
                <a:latin typeface="Lucida Console" pitchFamily="49" charset="0"/>
              </a:rPr>
              <a:t>&lt;/</a:t>
            </a:r>
            <a:r>
              <a:rPr lang="en-US" altLang="uk-UA" sz="1200" dirty="0">
                <a:latin typeface="Lucida Console" pitchFamily="49" charset="0"/>
              </a:rPr>
              <a:t>body&gt;</a:t>
            </a:r>
          </a:p>
          <a:p>
            <a:r>
              <a:rPr lang="en-US" altLang="uk-UA" sz="1200" dirty="0">
                <a:latin typeface="Lucida Console" pitchFamily="49" charset="0"/>
              </a:rPr>
              <a:t>&lt;/html&gt;</a:t>
            </a:r>
            <a:endParaRPr lang="ru-RU" altLang="uk-UA" sz="1200" dirty="0">
              <a:latin typeface="Lucida Console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9555" y="4800600"/>
            <a:ext cx="626671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 sz="1400" dirty="0"/>
              <a:t>Код, ссылки на который размещены в заголовке, просто подсоединяется</a:t>
            </a:r>
            <a:br>
              <a:rPr lang="ru-RU" altLang="uk-UA" sz="1400" dirty="0"/>
            </a:br>
            <a:r>
              <a:rPr lang="ru-RU" altLang="uk-UA" sz="1400" dirty="0"/>
              <a:t>к странице и может быть использован, например, для определения</a:t>
            </a:r>
            <a:br>
              <a:rPr lang="ru-RU" altLang="uk-UA" sz="1400" dirty="0"/>
            </a:br>
            <a:r>
              <a:rPr lang="ru-RU" altLang="uk-UA" sz="1400" dirty="0"/>
              <a:t>реакций на пользовательские события.</a:t>
            </a:r>
          </a:p>
          <a:p>
            <a:r>
              <a:rPr lang="ru-RU" altLang="uk-UA" sz="1400" dirty="0"/>
              <a:t>Код, ссылки на который размещены в теле, исполняется при загрузке </a:t>
            </a:r>
            <a:br>
              <a:rPr lang="ru-RU" altLang="uk-UA" sz="1400" dirty="0"/>
            </a:br>
            <a:r>
              <a:rPr lang="ru-RU" altLang="uk-UA" sz="1400" dirty="0"/>
              <a:t>страницы и может непосредственно использоваться для формирования</a:t>
            </a:r>
          </a:p>
          <a:p>
            <a:r>
              <a:rPr lang="ru-RU" altLang="uk-UA" sz="1400" dirty="0"/>
              <a:t>содержания страницы во время загрузки.</a:t>
            </a:r>
          </a:p>
        </p:txBody>
      </p:sp>
      <p:pic>
        <p:nvPicPr>
          <p:cNvPr id="12" name="Picture 13" descr="&amp;Kcy;&amp;acy;&amp;rcy;&amp;tcy;&amp;icy;&amp;ncy;&amp;kcy;&amp;icy; &amp;pcy;&amp;ocy; &amp;zcy;&amp;acy;&amp;pcy;&amp;rcy;&amp;ocy;&amp;scy;&amp;ucy;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110402"/>
            <a:ext cx="2599773" cy="114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8442" y="366806"/>
            <a:ext cx="8229600" cy="1033166"/>
          </a:xfrm>
        </p:spPr>
        <p:txBody>
          <a:bodyPr>
            <a:normAutofit fontScale="90000"/>
          </a:bodyPr>
          <a:lstStyle/>
          <a:p>
            <a:r>
              <a:rPr lang="ru-RU" altLang="uk-UA" sz="3600" dirty="0">
                <a:latin typeface="Arial" charset="0"/>
              </a:rPr>
              <a:t>Включение </a:t>
            </a:r>
            <a:r>
              <a:rPr lang="en-US" altLang="uk-UA" sz="3600" dirty="0" err="1">
                <a:latin typeface="Arial" charset="0"/>
              </a:rPr>
              <a:t>Javascript</a:t>
            </a:r>
            <a:r>
              <a:rPr lang="ru-RU" altLang="uk-UA" sz="3600" dirty="0">
                <a:latin typeface="Arial" charset="0"/>
              </a:rPr>
              <a:t> в </a:t>
            </a:r>
            <a:r>
              <a:rPr lang="en-US" altLang="uk-UA" sz="3600" dirty="0">
                <a:latin typeface="Arial" charset="0"/>
              </a:rPr>
              <a:t>HTML-</a:t>
            </a:r>
            <a:r>
              <a:rPr lang="ru-RU" altLang="uk-UA" sz="3600" dirty="0">
                <a:latin typeface="Arial" charset="0"/>
              </a:rPr>
              <a:t>страницу</a:t>
            </a:r>
            <a:endParaRPr lang="ru-RU" altLang="uk-UA" sz="3600" i="1" dirty="0"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1654671"/>
            <a:ext cx="5031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 sz="1200"/>
              <a:t>Три стандартные функции используются для генерации сообщений</a:t>
            </a:r>
            <a:br>
              <a:rPr lang="ru-RU" altLang="uk-UA" sz="1200"/>
            </a:br>
            <a:r>
              <a:rPr lang="ru-RU" altLang="uk-UA" sz="1200"/>
              <a:t>в </a:t>
            </a:r>
            <a:r>
              <a:rPr lang="en-US" altLang="uk-UA" sz="1200"/>
              <a:t>popup-</a:t>
            </a:r>
            <a:r>
              <a:rPr lang="ru-RU" altLang="uk-UA" sz="1200"/>
              <a:t>окнах: </a:t>
            </a:r>
            <a:r>
              <a:rPr lang="en-US" altLang="uk-UA" sz="1200">
                <a:latin typeface="Lucida Console" pitchFamily="49" charset="0"/>
              </a:rPr>
              <a:t>alert</a:t>
            </a:r>
            <a:r>
              <a:rPr lang="en-US" altLang="uk-UA" sz="1200"/>
              <a:t>, </a:t>
            </a:r>
            <a:r>
              <a:rPr lang="en-US" altLang="uk-UA" sz="1200">
                <a:latin typeface="Lucida Console" pitchFamily="49" charset="0"/>
              </a:rPr>
              <a:t>confirm</a:t>
            </a:r>
            <a:r>
              <a:rPr lang="en-US" altLang="uk-UA" sz="1200"/>
              <a:t>, </a:t>
            </a:r>
            <a:r>
              <a:rPr lang="en-US" altLang="uk-UA" sz="1200">
                <a:latin typeface="Lucida Console" pitchFamily="49" charset="0"/>
              </a:rPr>
              <a:t>prompt</a:t>
            </a:r>
            <a:r>
              <a:rPr lang="en-US" altLang="uk-UA" sz="1200"/>
              <a:t>.</a:t>
            </a:r>
            <a:endParaRPr lang="ru-RU" altLang="uk-UA" sz="120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0075" y="2807196"/>
            <a:ext cx="28184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sz="1100">
                <a:latin typeface="Lucida Console" pitchFamily="49" charset="0"/>
              </a:rPr>
              <a:t>alert('</a:t>
            </a:r>
            <a:r>
              <a:rPr lang="ru-RU" altLang="uk-UA" sz="1100">
                <a:latin typeface="Lucida Console" pitchFamily="49" charset="0"/>
              </a:rPr>
              <a:t>Вы просрочили платеж!</a:t>
            </a:r>
            <a:r>
              <a:rPr lang="en-US" altLang="uk-UA" sz="1100">
                <a:latin typeface="Lucida Console" pitchFamily="49" charset="0"/>
              </a:rPr>
              <a:t>');</a:t>
            </a:r>
            <a:endParaRPr lang="ru-RU" altLang="uk-UA" sz="1100">
              <a:latin typeface="Lucida Console" pitchFamily="49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2" y="2446834"/>
            <a:ext cx="3105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0075" y="4175621"/>
            <a:ext cx="256352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sz="1100">
                <a:latin typeface="Lucida Console" pitchFamily="49" charset="0"/>
              </a:rPr>
              <a:t>confirm('</a:t>
            </a:r>
            <a:r>
              <a:rPr lang="ru-RU" altLang="uk-UA" sz="1100">
                <a:latin typeface="Lucida Console" pitchFamily="49" charset="0"/>
              </a:rPr>
              <a:t>Вы этого хотите?</a:t>
            </a:r>
            <a:r>
              <a:rPr lang="en-US" altLang="uk-UA" sz="1100">
                <a:latin typeface="Lucida Console" pitchFamily="49" charset="0"/>
              </a:rPr>
              <a:t>');</a:t>
            </a:r>
            <a:endParaRPr lang="ru-RU" altLang="uk-UA" sz="1100">
              <a:latin typeface="Lucida Console" pitchFamily="49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2" y="3888284"/>
            <a:ext cx="3105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0075" y="5544046"/>
            <a:ext cx="3158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uk-UA" sz="1100">
                <a:latin typeface="Lucida Console" pitchFamily="49" charset="0"/>
              </a:rPr>
              <a:t>var name = prompt('</a:t>
            </a:r>
            <a:r>
              <a:rPr lang="ru-RU" altLang="uk-UA" sz="1100">
                <a:latin typeface="Lucida Console" pitchFamily="49" charset="0"/>
              </a:rPr>
              <a:t>Как Вас зовут?</a:t>
            </a:r>
            <a:r>
              <a:rPr lang="en-US" altLang="uk-UA" sz="1100">
                <a:latin typeface="Lucida Console" pitchFamily="49" charset="0"/>
              </a:rPr>
              <a:t>',</a:t>
            </a:r>
          </a:p>
          <a:p>
            <a:r>
              <a:rPr lang="en-US" altLang="uk-UA" sz="1100">
                <a:latin typeface="Lucida Console" pitchFamily="49" charset="0"/>
              </a:rPr>
              <a:t>    '</a:t>
            </a:r>
            <a:r>
              <a:rPr lang="ru-RU" altLang="uk-UA" sz="1100">
                <a:latin typeface="Lucida Console" pitchFamily="49" charset="0"/>
              </a:rPr>
              <a:t>Никак</a:t>
            </a:r>
            <a:r>
              <a:rPr lang="en-US" altLang="uk-UA" sz="1100">
                <a:latin typeface="Lucida Console" pitchFamily="49" charset="0"/>
              </a:rPr>
              <a:t>', '</a:t>
            </a:r>
            <a:r>
              <a:rPr lang="ru-RU" altLang="uk-UA" sz="1100">
                <a:latin typeface="Lucida Console" pitchFamily="49" charset="0"/>
              </a:rPr>
              <a:t>Вопросик...</a:t>
            </a:r>
            <a:r>
              <a:rPr lang="en-US" altLang="uk-UA" sz="1100">
                <a:latin typeface="Lucida Console" pitchFamily="49" charset="0"/>
              </a:rPr>
              <a:t>');</a:t>
            </a:r>
            <a:endParaRPr lang="ru-RU" altLang="uk-UA" sz="1100">
              <a:latin typeface="Lucida Console" pitchFamily="49" charset="0"/>
            </a:endParaRPr>
          </a:p>
        </p:txBody>
      </p:sp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2" y="5328146"/>
            <a:ext cx="3105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960437" y="4662984"/>
            <a:ext cx="162416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 sz="1050"/>
              <a:t>Выдает </a:t>
            </a:r>
            <a:r>
              <a:rPr lang="en-US" altLang="uk-UA" sz="1050" b="1"/>
              <a:t>true</a:t>
            </a:r>
            <a:r>
              <a:rPr lang="en-US" altLang="uk-UA" sz="1050"/>
              <a:t> </a:t>
            </a:r>
            <a:r>
              <a:rPr lang="ru-RU" altLang="uk-UA" sz="1050"/>
              <a:t>или </a:t>
            </a:r>
            <a:r>
              <a:rPr lang="en-US" altLang="uk-UA" sz="1050" b="1"/>
              <a:t>false</a:t>
            </a:r>
            <a:endParaRPr lang="ru-RU" altLang="uk-UA" sz="1050" b="1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89012" y="6247309"/>
            <a:ext cx="247856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altLang="uk-UA" sz="1050"/>
              <a:t>Выдает </a:t>
            </a:r>
            <a:r>
              <a:rPr lang="ru-RU" altLang="uk-UA" sz="1050" b="1"/>
              <a:t>введенную строку</a:t>
            </a:r>
            <a:r>
              <a:rPr lang="en-US" altLang="uk-UA" sz="1050"/>
              <a:t> </a:t>
            </a:r>
            <a:r>
              <a:rPr lang="ru-RU" altLang="uk-UA" sz="1050"/>
              <a:t>или </a:t>
            </a:r>
            <a:r>
              <a:rPr lang="en-US" altLang="uk-UA" sz="1050" b="1"/>
              <a:t>null</a:t>
            </a:r>
            <a:endParaRPr lang="ru-RU" altLang="uk-UA" sz="1050" b="1"/>
          </a:p>
        </p:txBody>
      </p:sp>
    </p:spTree>
    <p:extLst>
      <p:ext uri="{BB962C8B-B14F-4D97-AF65-F5344CB8AC3E}">
        <p14:creationId xmlns:p14="http://schemas.microsoft.com/office/powerpoint/2010/main" val="26309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XML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524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XML</a:t>
            </a:r>
            <a:r>
              <a:rPr lang="ru-RU" dirty="0"/>
              <a:t> (</a:t>
            </a:r>
            <a:r>
              <a:rPr lang="ru-RU" dirty="0">
                <a:hlinkClick r:id="rId2" tooltip="Международный фонетический алфавит"/>
              </a:rPr>
              <a:t>/ˌ</a:t>
            </a:r>
            <a:r>
              <a:rPr lang="ru-RU" dirty="0" err="1">
                <a:hlinkClick r:id="rId2" tooltip="Международный фонетический алфавит"/>
              </a:rPr>
              <a:t>eks</a:t>
            </a:r>
            <a:r>
              <a:rPr lang="ru-RU" dirty="0">
                <a:hlinkClick r:id="rId2" tooltip="Международный фонетический алфавит"/>
              </a:rPr>
              <a:t> </a:t>
            </a:r>
            <a:r>
              <a:rPr lang="ru-RU" dirty="0" err="1">
                <a:hlinkClick r:id="rId2" tooltip="Международный фонетический алфавит"/>
              </a:rPr>
              <a:t>em</a:t>
            </a:r>
            <a:r>
              <a:rPr lang="ru-RU" dirty="0">
                <a:hlinkClick r:id="rId2" tooltip="Международный фонетический алфавит"/>
              </a:rPr>
              <a:t> ˈ</a:t>
            </a:r>
            <a:r>
              <a:rPr lang="ru-RU" dirty="0" err="1">
                <a:hlinkClick r:id="rId2" tooltip="Международный фонетический алфавит"/>
              </a:rPr>
              <a:t>el</a:t>
            </a:r>
            <a:r>
              <a:rPr lang="ru-RU" dirty="0">
                <a:hlinkClick r:id="rId2" tooltip="Международный фонетический алфавит"/>
              </a:rPr>
              <a:t>/</a:t>
            </a:r>
            <a:r>
              <a:rPr lang="ru-RU" dirty="0"/>
              <a:t> 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e</a:t>
            </a:r>
            <a:r>
              <a:rPr lang="ru-RU" b="1" i="1" dirty="0" err="1"/>
              <a:t>X</a:t>
            </a:r>
            <a:r>
              <a:rPr lang="ru-RU" i="1" dirty="0" err="1"/>
              <a:t>tensible</a:t>
            </a:r>
            <a:r>
              <a:rPr lang="ru-RU" i="1" dirty="0"/>
              <a:t> </a:t>
            </a:r>
            <a:r>
              <a:rPr lang="ru-RU" b="1" i="1" dirty="0" err="1"/>
              <a:t>M</a:t>
            </a:r>
            <a:r>
              <a:rPr lang="ru-RU" i="1" dirty="0" err="1"/>
              <a:t>arkup</a:t>
            </a:r>
            <a:r>
              <a:rPr lang="ru-RU" i="1" dirty="0"/>
              <a:t> </a:t>
            </a:r>
            <a:r>
              <a:rPr lang="ru-RU" b="1" i="1" dirty="0" err="1"/>
              <a:t>L</a:t>
            </a:r>
            <a:r>
              <a:rPr lang="ru-RU" i="1" dirty="0" err="1"/>
              <a:t>anguage</a:t>
            </a:r>
            <a:r>
              <a:rPr lang="ru-RU" dirty="0"/>
              <a:t> — расширяемый </a:t>
            </a:r>
            <a:r>
              <a:rPr lang="ru-RU" dirty="0">
                <a:hlinkClick r:id="rId4" tooltip="Язык разметки"/>
              </a:rPr>
              <a:t>язык разметки</a:t>
            </a:r>
            <a:r>
              <a:rPr lang="ru-RU" dirty="0"/>
              <a:t>). Рекомендован </a:t>
            </a:r>
            <a:r>
              <a:rPr lang="ru-RU" dirty="0">
                <a:hlinkClick r:id="rId5" tooltip="W3C"/>
              </a:rPr>
              <a:t>Консорциумом Всемирной паутины</a:t>
            </a:r>
            <a:r>
              <a:rPr lang="ru-RU" dirty="0"/>
              <a:t> (W3C). Спецификация XML описывает XML-документы и частично описывает поведение XML-процессоров (программ, читающих XML-документы и обеспечивающих доступ к их содержимому). XML разрабатывался как язык с простым формальным </a:t>
            </a:r>
            <a:r>
              <a:rPr lang="ru-RU" dirty="0">
                <a:hlinkClick r:id="rId6" tooltip="Синтаксис (программирование)"/>
              </a:rPr>
              <a:t>синтаксисом</a:t>
            </a:r>
            <a:r>
              <a:rPr lang="ru-RU" dirty="0"/>
              <a:t>, удобный для </a:t>
            </a:r>
            <a:r>
              <a:rPr lang="ru-RU" b="1" dirty="0"/>
              <a:t>создания</a:t>
            </a:r>
            <a:r>
              <a:rPr lang="ru-RU" dirty="0"/>
              <a:t> и обработки документов программам и одновременно удобный для чтения и создания документов человеком, с подчёркиванием нацеленности на использование в Интернете.</a:t>
            </a:r>
            <a:endParaRPr lang="uk-UA" dirty="0"/>
          </a:p>
        </p:txBody>
      </p:sp>
      <p:sp>
        <p:nvSpPr>
          <p:cNvPr id="6" name="AutoShape 2" descr="data:image/jpeg;base64,/9j/4AAQSkZJRgABAQAAAQABAAD/2wCEAAkGBw8QEhAQDxAQDw4VFRUSFw8QFhIPDg8YGBIXFxUVFRUZHCggGBslGxUVIjEhJSkrLi4uFx8zODMtNygtLisBCgoKDg0OGxAPGjEfICItLzcwMy83Kzc3NzQxNzU3Nzc3Nzc3OCs3LS8xNzctKy04LzctKzY3Ky0tKzctKysvLf/AABEIAOEA4QMBIgACEQEDEQH/xAAcAAEAAgMBAQEAAAAAAAAAAAAABAYBBQcDAgj/xABKEAABAwECBwsKAwcCBwEAAAABAAIDEQQSBQYTITFRkRUWMkFSU2FxcqHRByIjM1SBsbLBwkJDYhQkc4KSouFjszR0g5PD4vEX/8QAGQEBAAMBAQAAAAAAAAAAAAAAAAEEBQID/8QALREBAAIBAQUGBQUAAAAAAAAAAAECAxEEEhMUUQUhMUFhkSNScYHwIiRiseH/2gAMAwEAAhEDEQA/AO4oiICIiAiIgw5wGkgdeZfOVbym7Qtfa5fPu9Fe9edUG0yreU3aEyreU3aFqqpVBtcs3lN2hMs3lN2hamqVQbbKt5TdoTKt5TdoWqSqDa5VvKbtCZVvKbtC1YKyg2eVbym7QmVbyhtC1iyg2WVbym7QvoFad5UaO2uiNW52cbOLrbqQWJF42W0tkaHMNR3joK9kBERAREQEREBERBWcccJSRNaI3FjidI00poVU3ctPPO7vBbvH80udf0VOvrB7SyZK5tK2mO7rLmW23ctPPO7vBN3LTzzu7wWpvpfVDjZfnn3lDbbuWnnnd3gm7lp553d4LWQStDml4vMqLwrQkcedX6bFOyOjLog68W1abziNFQrGDHtGaJml57vWUqg7Cs5N4yOrormTdSbnHdyzi/g/9onbE4G6Kl1MxAGnvW7xqwRY7LECxrsq83W1c404yadXxSlNovjnJvzER6yNFupNzju5N1Jucd3LaYn4HhtQlMwcQ0tAoS3SDXQpuM+LtnggdLEHBwLdLi4UJodPuXVcO02xcWLzp9ZFe3Um5x3cm6k3OO7lMxRwWy1SPEoJY1tcxLc5ObOOordYw4t2aGzyyxtcHtAIJc4jhAHN1FKYdpvj4kXnTv8AOfIVndSbnHdybqTc47uXrixY47RO2KUEsLXHMS05hmzhbPHDA0FlZE6IOBc8g1cXZrpPGuK02i2KcsXnSPWRqN1J+cd3JurPzju5a2+l9eHGy/PPvKGy3Vn5x3cm6s/OO7lrb6X042X5595Gx3Um5x3ctxZbUXxgk1NBn1qrX1vcGeqHUtTsu97WtvTM93mmG6wdanMpIzqc3iNFabHa2ytq09Y4x1qm4vm8ZWaqO+hWyYXxOvM944j1rZdLOi8bJaWyNvN944x0L2QEREBERAREQUXyimmT7X0VJvq5+Uo0Efa+hVEvrC7Rj432cykX0vqPfS+qG6hIvrpOIOE8rBknGr4Td6S01LD8R7ly6+rT5OsqbUSzgBhv6qV8331+qubDeaZo9e5MLrgbAwgntUvE9wu9AIDnd57lRMcMK5e0voaxx+jbqNOEfe7uAXTrex7o5Gxm7IWuDXaaGmZcQkq0lrszgSCDpqDnVvb/ANGOMdfCZmUy6P5Nx6KY63gbG/5W0t5y9jtIrUjLD+iR1BsaFA8nDf3QnXI74NC9cUJxLHa2HOBPKPc4/wD1WMEfCpTrEiDiA0Ms8851nY1tVtsOkuwfISakwhxOvMCStc1n7LgqXiN1497nln1C2trbewe8a7Kf9lMdd3Dw/wCP9ilYhO/e29h/wW98pR9FB/EPyFVzyeurbGdh/wAFYPKefRWf+IfkKqYo/ZW/Oh5KHfS+o99L6y91ykX0vqPfS+m6lIvqz4I9S3qCqF9W/AvqGdkfBafZkaWt9EwnYqf8U5p0GN20Fv8AlWi02VVfFYfvY7D/AKK8OFVspaBhdE6833jiK3tmnbI0Obs4wotpsyhROdE6o0cY1oN4i+IZA4Bw0FfaAiIgIiIKB5Tz5sfaHylc+vq/eVQ+bH2x8pXOb6xtvj4v2cykX0vqPfS+qW6JF9dbxFwX+zWYPfmkk9I6vEPwj3D4lcnwVLCJo3WguyIcC66C5xAz0AGtXzDnlAsr7PLHZsqJXNuNvMLWtBzE16le2OKU1yWnw8Ew3WKOMX7XJa2OPBkvR/w+DT3EV/mVS8ouDMjaMs0ejmz9AeB5w9+natDithkWO0RzOrk87XhuclpHEOPiVpxqxuwfbLO6IZYSCjmExuADhrOpelr1zYJi898fn+Cy+T5lLFEeUXu/uI+i03k4tVZrayul1+n8xC8cWseLFZrNBBJlr7G0ddjLm1LiTQ8elVrE/D8dktLpZr2Tc1zTdF51SQRm2rviVrwu/wAPH2F78pM4ZY7gzX5Gig1Crj3gLcWcX7E0a7MBtiXOsesaYLa2FkF+60uc6+0szkUFKre4Nx+sMcEUT8tfbG1hpG4iobQ516Vy0nLbWY00gaLycOrbGfw3/BWnyk2SWWKARRvkIkJIYCSBcIqqHihhiGyWkTS3smGvb5rS52cZsyvn/wCkYP8A9f8A7bl4bPuTgmlraakKAcDWv2eb+kqAXLpFt8othdHI2PLXy1wbWNwFSM1SuXX1Vz4aU03LaoSL6X1HvpfVfdEi+rzgAVs8fYb8Fz6+uj4ssrZouwz5QtHs6NLWTCFLaZYHmSJ1x9CK0BzHTpUKbG3CLdE+1kZ+LVt7fZq1WjtNi6Fqpe0OP+EG8IQSD9TCD/a4La2TH2N+aeB0f6ozfbsND8VVn2HoXyLH0IOoYIwpE/zoXh7Dpb+Ie7iW/a4EVGcLjthY5jg5pLXDjGYroOLmFS8XX8L49IQWJERAREQc+8qkD3RsLWl1HgmmqhXMfO5Dti/RFpsrJBR4qFD3Cs/IGxV8uzVyW3pHA/O5DtiedyHbF3zcGz8gbE3Bs/IGxeXI4+so0cD87kO2J53IdsXfNwbPyBsTcGz8gbE5HH1k0cDZfJoGOJ1UXpkZebfsC7LLgaATEBoHm6ukL73Hh5Kcjj6yaOL5GXm37AmRl5t+wLtG48PJTceHkpyOPrJo4vkZebfsCZGXm37Au0bjw8lZ3Hh5Kcjj6yaOLZGXm37AmRl5t+wLtO48PJCbjw8lORx9ZNHFsjLzb9iZCXm37F2rceHkpuPDyU5HH1k0cVyEvNv2BMhLzb9gXatx4eSs7jw8lORx9ZNHFW2aY5hE+vu8V1bFWzObZomuFHBjARqN0VC2rcEQj8KmRwhooNC9sOz1xTMwlq57NVQJbB0KxOjXwYF7irPwb0Lydg3oVqNmXybKgrDMH9C2Fjs5aQRmIW2/ZF6Ms9EGxsM15o1jMpK12CPzB+p3xWxQEREBERAREQEREGqm9cez9wX2vib1x7P3BeiDCLKIMIsogIsrFRWnHppxoCyiygwsrztE7Y2l7zdaNJzn4KDu/ZOd/tf4INksqLYsIQzVyTr1NOZwptClNIOg10jN0GhQFmiLKDFEurKyg+bgWQxfSIPHBemXtu+ZbBQMGaZe275lPQEREBERAREQEREGql9cez9wXqvOT1x7H3BeqDCLKIMIsrwttrZCwyPNGjaTxAdKDywphBlnYXuznQ1vG4rU4q2p8r7Q95q43OocLMFXcJYQfO8vfmGgN4mjUt3iRpn/AOn96C0rKLKDRY3TXYQ3jc4DZn+ipqsWOs3nxR6mlx95oPgVW6oLjibDSJ7+U6mwf5UCxYZyFonY8+hMsleO4b5zhb/F2G5Z4Rxlt7+ok/AhUfCZ9NP/ABZPnKDpDSCAQQQc4Izgr6VOxZw3kyIZT6MmjXH8B1HoVyQYWUWUBEWUHhgzTL23fMp6gYM0y9t3zKegIiICIiAiIgIiINXJ653Y+4L2Xk/1zux9wXsgwiysOcACSaAZyToCD4nmaxpe8hrQKknQFQcNYVdaX1ztjHBZ9T0r2xiw0bQ64w0gac3+oeUejUtOSg+2NLiGtBLiaADSSr7i/gn9nYb2eV1C48QpoaOqpUPFjAmSAmlHpiMzT+WPEqwoMLKI40BJ0DOg5/jLPftMuptGbAK99VrA0uIaNJIaOsmi+p5b73vP4nOdtKl4Bhv2mFvFevH+UV+NEHRYow1rWjQABsCp+NWBjG51ojFWONXjkOJzu6iVc1hzAQQQCDmIOcFBypW7FbDt6lnmPnaGPP4v0npWnxhwMbM6ramBx806bh5J+i1FfcdfGEHWFlV/FfDuXGSlPp2jMecGvr1qwoMLKLKCNg3hS9t3zKeoGDeFL23fMp6AiIgIiICIiAiIg1jvXu7H3Be68Xevd2PuC90GFSsaMOZUmCE+iHDePzDyR0KxYyxzugeLPwvxAcMt4w3pXOWEUzaEH1VWnFTAd6lomGbTGw/Ofoq5g90QljM4Jhr5wHdXWK6V1FhBALaFpFQRoI4qIMosogKBh2fJ2eZ3HcIHWc31WwVcx6nu2drON8jR7hV30CCkN0BWLEiG9O9/IZ3uP+FXFdMQoaRSycp933NH/sgs6LKIPG12ZkrHRyC8xwoR9RqK5xhjBj7LJcdnYc7H8oeIXTlpMb3wCzuE2cn1YFL9/iLfr0IKBHI5pDmkteDUOGkFdCxcw021Mo6jZ28Juv8AUOhc5b06VNwM2Yzxiz5pa1r+EN/Fe6EHUllYaDx6ejQsoIuDeFL23fMp6gYN4Uvbd8ynoCIiAiIgIiICIiDWn17ux9wUhR/z3dj7gpKAqXjdgG5etMLfN0yMHF+sD47VdVghByKtepWTFPDuSIs8x9ETRjz+WT+EnUV4Y1YC/ZnGaIfu7jnA/JJ+0rQkAoOvIqnifh+9SzTu88Zo3n8YH4SdY71bUBUjH6essEfJYXn+Z1B8p2q8LmeNM9+1znibdjHRdbn76oNYSukYqWe5ZIBxubfP85vfAhc1c0uo0aXENHWTQfFdegjDGtaMwaA3YKIPtFlfE0rWNc95DWNFS46AEHjhC2xwRulkNGtHvceIAcZK5nhTCMlpkMsmbiaziY3V1r2w/hp1rkrnbA3gMPH+tw1rW10AAlxNABpcToAQekMT3ubHG0ukcaBo4/8AC6Ti9gVtkjpwpXUL36zxAdAUXFTF8WZuUkANpcM505McgfVWBARZRBDwdwpe275lPUDB3Cl7bvmU9AREQEREBERAREQa7893Y+4KSow9e7sfcFKQEWUQecsbXAtcA5pFC05wRqK5rjFgV1jfmqbO8+Y457h5Dj8F05eFtscczHRStvMcKEfUaig5GeuhGcEaQRoIXRMUcNG1RuZJ66O6HHieDW67rzFUfDOC5LJJkn+cw545OJ41H9QW/wDJx6y19UP/AJEF3c6gJOgAnYuPyTX3PefxPc7acy6hjJaclZbQ/QQwgdZzD4rlcYoAOhBssX4MparO3iv3z1NFfjRdUXPcQIL1pkfxRx97jT4BdDQYXO8cMNmeR1nZUQRuLXcRke00NegELoq5BhJ3p7X/AMxP/uuQeLnUzlXnE7F0x0tM7fTEeYw/lAjSf1EbFBxMxeyhbap2+YM8UZ/FqkcPgFe0BFlEBFlEEHB3Cl7bvmU9QMHcKXtu+ZT0BERAREQEREBERBr2+vd2PuClqI317ux9wUxBhFlEGEWUQQcMYLjtUTopBmOcOHCYeJwKrmI2DpbNPbYph5wENHDgvHpKOCuKU260FV8otou2Zkdc8krR7m+ce8DaqDeGtdet+DILRdE8TJQ2tL4rdrStNgUPevg/2SH+lBpvJvB6KeXlyXR1Mb4uOxXBeNiscULRHCxscYqQ1ooBU1K90GFz7A2LZtNqtUswpZm2mchp/OOVdm7I710JA0DRm/znKDAAGYZhq4gsrKICLKICIiCBg7hS9t3zKeoGDuFL23fMp6AiIgIiICIiAiIggM9e7sfcFMUOP17ux9wU1BhFlEGEWUQYWVlEGEWUQEWUQYWURAREQEREBERBAwdwpe275lPUDB3Cl7bvmU9AREQEREBERAREQaqe1xwzOdK8MbdpU6K3gvjfNYPaY+/wUnCODWzcJarenDqCCZvnsHtMff4JvnsPtMff4KFvSh1BN6UOoIJu+ew+0x9/gm+ew+0x9/goW9KHUE3pQ6ggm757B7TH3+CzvnsHtMff4KDvSh1BN6UOoIJ2+ewe0x9/gm+ewe0x9/goO9KHUE3pQ6ggnb57B7TH3+Cb57B7TH3+Cg70odQTelDqCCdvnsHtMff4JvnsHtMff4KDvSh1BN6UOoIJ2+ewe0x9/gm+ewe0x9/goO9KHUE3pQ6ggnb57B7TH3+Cb57B7TH3+Cg70odQTelDqCCdvnsHtMff4LLcZbCcwtEZPv8ABQN6UOoL6jxVhBrQINngp4cZHNNWlziDxEE5lsF4WSzCMXQvdAREQEREBERAREQEREBERAREQEREBERAREQEREBERAREQEREBERAREQf/9k="/>
          <p:cNvSpPr>
            <a:spLocks noChangeAspect="1" noChangeArrowheads="1"/>
          </p:cNvSpPr>
          <p:nvPr/>
        </p:nvSpPr>
        <p:spPr bwMode="auto">
          <a:xfrm>
            <a:off x="155575" y="-2536825"/>
            <a:ext cx="52959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7512"/>
            <a:ext cx="2960688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200" y="1600200"/>
            <a:ext cx="4572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sz="1200" dirty="0" smtClean="0"/>
          </a:p>
          <a:p>
            <a:r>
              <a:rPr lang="ru-RU" sz="1600" dirty="0"/>
              <a:t>JSON (англ. </a:t>
            </a:r>
            <a:r>
              <a:rPr lang="ru-RU" sz="1600" dirty="0" err="1"/>
              <a:t>JavaScript</a:t>
            </a:r>
            <a:r>
              <a:rPr lang="ru-RU" sz="1600" dirty="0"/>
              <a:t> </a:t>
            </a:r>
            <a:r>
              <a:rPr lang="ru-RU" sz="1600" dirty="0" err="1"/>
              <a:t>Object</a:t>
            </a:r>
            <a:r>
              <a:rPr lang="ru-RU" sz="1600" dirty="0"/>
              <a:t> </a:t>
            </a:r>
            <a:r>
              <a:rPr lang="ru-RU" sz="1600" dirty="0" err="1"/>
              <a:t>Notation</a:t>
            </a:r>
            <a:r>
              <a:rPr lang="ru-RU" sz="1600" dirty="0"/>
              <a:t>, обычно произносится как /ˈ</a:t>
            </a:r>
            <a:r>
              <a:rPr lang="ru-RU" sz="1600" dirty="0" err="1"/>
              <a:t>dʒeɪsən</a:t>
            </a:r>
            <a:r>
              <a:rPr lang="ru-RU" sz="1600" dirty="0"/>
              <a:t>/[1]) — текстовый формат обмена данными, основанный на </a:t>
            </a:r>
            <a:r>
              <a:rPr lang="ru-RU" sz="1600" dirty="0" err="1"/>
              <a:t>JavaScript</a:t>
            </a:r>
            <a:r>
              <a:rPr lang="ru-RU" sz="1600" dirty="0"/>
              <a:t>. Как и многие другие текстовые форматы, JSON легко читается людьми. Формат JSON был разработан Дугласом </a:t>
            </a:r>
            <a:r>
              <a:rPr lang="ru-RU" sz="1600" dirty="0" err="1"/>
              <a:t>Крокфордом</a:t>
            </a:r>
            <a:r>
              <a:rPr lang="ru-RU" sz="1600" dirty="0"/>
              <a:t>[2].</a:t>
            </a:r>
          </a:p>
          <a:p>
            <a:endParaRPr lang="ru-RU" sz="1600" dirty="0"/>
          </a:p>
          <a:p>
            <a:r>
              <a:rPr lang="ru-RU" sz="1600" dirty="0"/>
              <a:t>Несмотря на происхождение от </a:t>
            </a:r>
            <a:r>
              <a:rPr lang="ru-RU" sz="1600" dirty="0" err="1"/>
              <a:t>JavaScript</a:t>
            </a:r>
            <a:r>
              <a:rPr lang="ru-RU" sz="1600" dirty="0"/>
              <a:t> (точнее, от подмножества языка стандарта ECMA-262 1999 года), формат считается независимым от языка и может использоваться практически с любым языком программирования. Для многих языков существует готовый код для создания и обработки данных в формате JSON</a:t>
            </a:r>
            <a:r>
              <a:rPr lang="ru-RU" sz="1600" dirty="0" smtClean="0"/>
              <a:t>.</a:t>
            </a:r>
            <a:endParaRPr lang="uk-UA" sz="1600" dirty="0" smtClean="0"/>
          </a:p>
        </p:txBody>
      </p:sp>
      <p:pic>
        <p:nvPicPr>
          <p:cNvPr id="8" name="Picture 6" descr="&amp;Kcy;&amp;acy;&amp;rcy;&amp;tcy;&amp;icy;&amp;ncy;&amp;kcy;&amp;icy; &amp;pcy;&amp;ocy; &amp;zcy;&amp;acy;&amp;pcy;&amp;rcy;&amp;ocy;&amp;scy;&amp;ucy; xm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7288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3400" y="195167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Синтаксис: </a:t>
            </a:r>
            <a:r>
              <a:rPr lang="en-US" dirty="0"/>
              <a:t>JSON </a:t>
            </a:r>
            <a:endParaRPr lang="ru-RU" dirty="0" smtClean="0"/>
          </a:p>
          <a:p>
            <a:pPr marL="285750" indent="-285750">
              <a:buFont typeface="Wingdings"/>
              <a:buChar char="Ø"/>
            </a:pPr>
            <a:r>
              <a:rPr lang="uk-UA" dirty="0" err="1" smtClean="0"/>
              <a:t>очень</a:t>
            </a:r>
            <a:r>
              <a:rPr lang="uk-UA" dirty="0" smtClean="0"/>
              <a:t> </a:t>
            </a:r>
            <a:r>
              <a:rPr lang="uk-UA" dirty="0" err="1"/>
              <a:t>краткий</a:t>
            </a:r>
            <a:r>
              <a:rPr lang="uk-UA" dirty="0"/>
              <a:t> и </a:t>
            </a:r>
            <a:r>
              <a:rPr lang="uk-UA" dirty="0" err="1"/>
              <a:t>емкий</a:t>
            </a:r>
            <a:r>
              <a:rPr lang="uk-UA" dirty="0"/>
              <a:t> формат </a:t>
            </a:r>
            <a:endParaRPr lang="uk-UA" dirty="0" smtClean="0"/>
          </a:p>
          <a:p>
            <a:pPr marL="285750" indent="-285750">
              <a:buFont typeface="Wingdings"/>
              <a:buChar char="Ø"/>
            </a:pPr>
            <a:r>
              <a:rPr lang="uk-UA" dirty="0" smtClean="0"/>
              <a:t>&gt; </a:t>
            </a:r>
            <a:r>
              <a:rPr lang="uk-UA" dirty="0"/>
              <a:t>{}, [] </a:t>
            </a:r>
            <a:endParaRPr lang="uk-UA" dirty="0" smtClean="0"/>
          </a:p>
          <a:p>
            <a:pPr marL="285750" indent="-285750">
              <a:buFont typeface="Wingdings"/>
              <a:buChar char="Ø"/>
            </a:pPr>
            <a:r>
              <a:rPr lang="uk-UA" dirty="0" smtClean="0"/>
              <a:t>&gt; </a:t>
            </a:r>
            <a:r>
              <a:rPr lang="uk-UA" dirty="0" err="1"/>
              <a:t>свойства</a:t>
            </a:r>
            <a:r>
              <a:rPr lang="uk-UA" dirty="0"/>
              <a:t> в </a:t>
            </a:r>
            <a:r>
              <a:rPr lang="uk-UA" dirty="0" err="1"/>
              <a:t>кавычках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Синтаксис</a:t>
            </a:r>
            <a:r>
              <a:rPr lang="uk-UA" dirty="0"/>
              <a:t>: </a:t>
            </a:r>
            <a:r>
              <a:rPr lang="en-US" dirty="0"/>
              <a:t>JSON </a:t>
            </a:r>
            <a:endParaRPr lang="ru-RU" dirty="0" smtClean="0"/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en-US" dirty="0" smtClean="0"/>
              <a:t>“</a:t>
            </a:r>
            <a:r>
              <a:rPr lang="en-US" dirty="0"/>
              <a:t>status” : “success” </a:t>
            </a:r>
            <a:endParaRPr lang="ru-RU" dirty="0" smtClean="0"/>
          </a:p>
          <a:p>
            <a:r>
              <a:rPr lang="en-US" dirty="0" smtClean="0"/>
              <a:t>“</a:t>
            </a:r>
            <a:r>
              <a:rPr lang="en-US" dirty="0"/>
              <a:t>result” : </a:t>
            </a:r>
            <a:r>
              <a:rPr lang="en-US" dirty="0" smtClean="0"/>
              <a:t>[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12, 22, </a:t>
            </a:r>
            <a:endParaRPr lang="ru-RU" dirty="0" smtClean="0"/>
          </a:p>
          <a:p>
            <a:r>
              <a:rPr lang="en-US" dirty="0" smtClean="0"/>
              <a:t>{ </a:t>
            </a:r>
            <a:r>
              <a:rPr lang="en-US" dirty="0"/>
              <a:t>“id”: 45, “name”: “Alex” } </a:t>
            </a:r>
            <a:endParaRPr lang="ru-RU" dirty="0" smtClean="0"/>
          </a:p>
          <a:p>
            <a:r>
              <a:rPr lang="en-US" dirty="0" smtClean="0"/>
              <a:t>] </a:t>
            </a:r>
            <a:endParaRPr lang="ru-RU" dirty="0" smtClean="0"/>
          </a:p>
          <a:p>
            <a:r>
              <a:rPr lang="en-US" dirty="0" smtClean="0"/>
              <a:t>} </a:t>
            </a:r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40" y="1951672"/>
            <a:ext cx="4656366" cy="162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06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403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ЧТО нам нужно узнать</vt:lpstr>
      <vt:lpstr>JavaScript</vt:lpstr>
      <vt:lpstr>JavaScript</vt:lpstr>
      <vt:lpstr>Включение Javascript в HTML-страницу</vt:lpstr>
      <vt:lpstr>Включение Javascript в HTML-страницу</vt:lpstr>
      <vt:lpstr>XML</vt:lpstr>
      <vt:lpstr>JSON </vt:lpstr>
      <vt:lpstr>JSON </vt:lpstr>
      <vt:lpstr>ДЗ</vt:lpstr>
    </vt:vector>
  </TitlesOfParts>
  <Company>HYATT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IS</dc:creator>
  <cp:lastModifiedBy>NABU</cp:lastModifiedBy>
  <cp:revision>63</cp:revision>
  <dcterms:created xsi:type="dcterms:W3CDTF">2015-12-09T15:59:37Z</dcterms:created>
  <dcterms:modified xsi:type="dcterms:W3CDTF">2016-09-05T16:05:57Z</dcterms:modified>
</cp:coreProperties>
</file>