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74" r:id="rId3"/>
    <p:sldId id="257" r:id="rId4"/>
    <p:sldId id="258" r:id="rId5"/>
    <p:sldId id="275" r:id="rId6"/>
    <p:sldId id="276" r:id="rId7"/>
    <p:sldId id="259" r:id="rId8"/>
    <p:sldId id="260" r:id="rId9"/>
    <p:sldId id="277" r:id="rId10"/>
    <p:sldId id="261" r:id="rId11"/>
    <p:sldId id="278" r:id="rId12"/>
    <p:sldId id="272" r:id="rId13"/>
    <p:sldId id="262" r:id="rId14"/>
    <p:sldId id="263" r:id="rId15"/>
    <p:sldId id="264" r:id="rId16"/>
    <p:sldId id="266" r:id="rId17"/>
    <p:sldId id="270" r:id="rId18"/>
    <p:sldId id="271" r:id="rId19"/>
    <p:sldId id="267" r:id="rId20"/>
    <p:sldId id="273" r:id="rId21"/>
    <p:sldId id="279" r:id="rId22"/>
  </p:sldIdLst>
  <p:sldSz cx="12192000" cy="6858000"/>
  <p:notesSz cx="12192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70" y="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29F27-32CF-4F54-AD11-42E247B23553}" type="datetimeFigureOut">
              <a:rPr lang="uk-UA" smtClean="0"/>
              <a:t>14.09.2016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3BE69-59F6-447D-936E-FA33976D8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10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vestifinance.ru/articles/166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appsgeyse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sgeys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5335" y="1371600"/>
            <a:ext cx="78526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4800" dirty="0" smtClean="0">
                <a:latin typeface="Calibri Light"/>
                <a:cs typeface="Calibri Light"/>
              </a:rPr>
              <a:t>Мобильные устройства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4009" y="3430417"/>
            <a:ext cx="10100945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5" dirty="0" err="1" smtClean="0">
                <a:latin typeface="Calibri"/>
                <a:cs typeface="Calibri"/>
              </a:rPr>
              <a:t>Ц</a:t>
            </a:r>
            <a:r>
              <a:rPr sz="1550" spc="-35" dirty="0" err="1" smtClean="0">
                <a:latin typeface="Calibri"/>
                <a:cs typeface="Calibri"/>
              </a:rPr>
              <a:t>е</a:t>
            </a:r>
            <a:r>
              <a:rPr sz="1550" spc="20" dirty="0" err="1" smtClean="0">
                <a:latin typeface="Calibri"/>
                <a:cs typeface="Calibri"/>
              </a:rPr>
              <a:t>л</a:t>
            </a:r>
            <a:r>
              <a:rPr sz="1550" spc="-25" dirty="0" err="1" smtClean="0">
                <a:latin typeface="Calibri"/>
                <a:cs typeface="Calibri"/>
              </a:rPr>
              <a:t>и</a:t>
            </a:r>
            <a:r>
              <a:rPr sz="1550" dirty="0" smtClean="0">
                <a:latin typeface="Calibri"/>
                <a:cs typeface="Calibri"/>
              </a:rPr>
              <a:t>:</a:t>
            </a:r>
            <a:endParaRPr lang="uk-UA" sz="1550" dirty="0" smtClean="0">
              <a:latin typeface="Calibri"/>
              <a:cs typeface="Calibri"/>
            </a:endParaRPr>
          </a:p>
          <a:p>
            <a:pPr marL="12700" lvl="1"/>
            <a:r>
              <a:rPr lang="ru-RU" sz="1550" spc="-20" dirty="0">
                <a:latin typeface="Calibri"/>
                <a:cs typeface="Calibri"/>
              </a:rPr>
              <a:t>Синхронизация контактов, почты, фото, пр.</a:t>
            </a:r>
            <a:endParaRPr lang="uk-UA" sz="1550" spc="-2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ru-RU" sz="1550" spc="-20" dirty="0" smtClean="0">
                <a:latin typeface="Calibri"/>
                <a:cs typeface="Calibri"/>
              </a:rPr>
              <a:t>Мобильные устройства</a:t>
            </a:r>
            <a:endParaRPr lang="en-US"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ru-RU" sz="1550" spc="25" dirty="0" smtClean="0">
                <a:latin typeface="Calibri"/>
                <a:cs typeface="Calibri"/>
              </a:rPr>
              <a:t>Операционные системы</a:t>
            </a:r>
            <a:endParaRPr lang="en-US"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ru-RU" sz="1550" spc="25" dirty="0" smtClean="0">
                <a:latin typeface="Calibri"/>
                <a:cs typeface="Calibri"/>
              </a:rPr>
              <a:t>Приложения</a:t>
            </a:r>
            <a:endParaRPr lang="ru-RU" sz="1550" spc="2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550" spc="25" dirty="0" err="1" smtClean="0">
                <a:latin typeface="Calibri"/>
                <a:cs typeface="Calibri"/>
              </a:rPr>
              <a:t>Jailbrake</a:t>
            </a:r>
            <a:r>
              <a:rPr lang="en-US" sz="1550" spc="25" dirty="0" smtClean="0">
                <a:latin typeface="Calibri"/>
                <a:cs typeface="Calibri"/>
              </a:rPr>
              <a:t> </a:t>
            </a:r>
            <a:r>
              <a:rPr lang="ru-RU" sz="1550" spc="25" dirty="0">
                <a:latin typeface="Calibri"/>
                <a:cs typeface="Calibri"/>
              </a:rPr>
              <a:t>и </a:t>
            </a:r>
            <a:r>
              <a:rPr lang="en-US" sz="1550" spc="25" dirty="0">
                <a:latin typeface="Calibri"/>
                <a:cs typeface="Calibri"/>
              </a:rPr>
              <a:t>Root</a:t>
            </a:r>
            <a:endParaRPr lang="ru-RU" sz="1550" spc="2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1550" spc="25" dirty="0" smtClean="0">
                <a:latin typeface="Calibri"/>
                <a:cs typeface="Calibri"/>
              </a:rPr>
              <a:t>.</a:t>
            </a:r>
            <a:endParaRPr lang="ru-RU" sz="1550" spc="25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55"/>
              </a:spcBef>
            </a:pPr>
            <a:r>
              <a:rPr sz="3600" spc="-20" dirty="0">
                <a:solidFill>
                  <a:srgbClr val="EC7C30"/>
                </a:solidFill>
                <a:latin typeface="Calibri"/>
                <a:cs typeface="Calibri"/>
              </a:rPr>
              <a:t>№</a:t>
            </a:r>
            <a:r>
              <a:rPr sz="3600" spc="-30" dirty="0" smtClean="0">
                <a:solidFill>
                  <a:srgbClr val="EC7C30"/>
                </a:solidFill>
                <a:latin typeface="Calibri"/>
                <a:cs typeface="Calibri"/>
              </a:rPr>
              <a:t>1</a:t>
            </a:r>
            <a:r>
              <a:rPr lang="uk-UA" sz="3600" spc="-30" smtClean="0">
                <a:solidFill>
                  <a:srgbClr val="EC7C30"/>
                </a:solidFill>
                <a:latin typeface="Calibri"/>
                <a:cs typeface="Calibri"/>
              </a:rPr>
              <a:t>0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026" name="Picture 2" descr="http://android.mobile-review.com/image/2014/08/mobile-os-w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80" y="2178899"/>
            <a:ext cx="5592945" cy="32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/>
              <a:t>— 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мобильная операционная система, разработанная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Microsoft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, вышла 11 октября 2010 года</a:t>
            </a:r>
            <a:r>
              <a:rPr lang="ru-RU" sz="15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21 октября начались поставки первых устройств на базе новой платформы. В России телефоны с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Phone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начали продаваться 16 сентября 2011 года, первым из которых стал HTC 7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Mozart</a:t>
            </a:r>
            <a:r>
              <a:rPr lang="ru-RU" sz="1500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sz="1500" dirty="0">
              <a:solidFill>
                <a:schemeClr val="tx1"/>
              </a:solidFill>
              <a:latin typeface="+mn-lt"/>
            </a:endParaRPr>
          </a:p>
          <a:p>
            <a:endParaRPr lang="ru-RU" sz="1500" dirty="0">
              <a:solidFill>
                <a:schemeClr val="tx1"/>
              </a:solidFill>
              <a:latin typeface="+mn-lt"/>
            </a:endParaRPr>
          </a:p>
          <a:p>
            <a:r>
              <a:rPr lang="ru-RU" sz="1500" dirty="0">
                <a:solidFill>
                  <a:schemeClr val="tx1"/>
                </a:solidFill>
                <a:latin typeface="+mn-lt"/>
              </a:rPr>
              <a:t>Операционная система является преемником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 smtClean="0">
                <a:solidFill>
                  <a:schemeClr val="tx1"/>
                </a:solidFill>
                <a:latin typeface="+mn-lt"/>
              </a:rPr>
              <a:t>Mobile</a:t>
            </a:r>
            <a:r>
              <a:rPr lang="ru-RU" sz="15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хотя и несовместима с </a:t>
            </a:r>
            <a:r>
              <a:rPr lang="ru-RU" sz="1500" dirty="0" smtClean="0">
                <a:solidFill>
                  <a:schemeClr val="tx1"/>
                </a:solidFill>
                <a:latin typeface="+mn-lt"/>
              </a:rPr>
              <a:t>ней 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с полностью новым интерфейсом и — </a:t>
            </a:r>
            <a:r>
              <a:rPr lang="ru-RU" sz="1500" dirty="0" smtClean="0">
                <a:solidFill>
                  <a:schemeClr val="tx1"/>
                </a:solidFill>
                <a:latin typeface="+mn-lt"/>
              </a:rPr>
              <a:t>впервые 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— с интеграцией сервисов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Microsoft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: игрового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Xbox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Live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медиаплеера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Zune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. В отличие от предшествующей системы,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Phone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в большей степени ориентирован на рынок потребителей, чем на корпоративную сферу.</a:t>
            </a:r>
          </a:p>
          <a:p>
            <a:endParaRPr lang="ru-RU" sz="1500" dirty="0">
              <a:solidFill>
                <a:schemeClr val="tx1"/>
              </a:solidFill>
              <a:latin typeface="+mn-lt"/>
            </a:endParaRPr>
          </a:p>
          <a:p>
            <a:r>
              <a:rPr lang="ru-RU" sz="1500" dirty="0">
                <a:solidFill>
                  <a:schemeClr val="tx1"/>
                </a:solidFill>
                <a:latin typeface="+mn-lt"/>
              </a:rPr>
              <a:t>Новая операционная система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10 для мобильных устройств получила название «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10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Mobile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», вместо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Phone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smtClean="0">
                <a:solidFill>
                  <a:schemeClr val="tx1"/>
                </a:solidFill>
                <a:latin typeface="+mn-lt"/>
              </a:rPr>
              <a:t>10.</a:t>
            </a:r>
            <a:endParaRPr lang="uk-UA" sz="15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146" name="Picture 2" descr="&amp;Lcy;&amp;ocy;&amp;gcy;&amp;ocy;&amp;tcy;&amp;icy;&amp;pcy;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5800"/>
            <a:ext cx="4762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3400" y="5761037"/>
            <a:ext cx="10972800" cy="2087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www.vestifinance.ru/articles/16618</a:t>
            </a:r>
            <a:endParaRPr lang="ru-RU" dirty="0" smtClean="0"/>
          </a:p>
          <a:p>
            <a:endParaRPr lang="uk-UA" dirty="0"/>
          </a:p>
        </p:txBody>
      </p:sp>
      <p:pic>
        <p:nvPicPr>
          <p:cNvPr id="5" name="Picture 2" descr="http://b1.vestifinance.ru/c/36555.640x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13" y="554181"/>
            <a:ext cx="8506687" cy="425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Побег</a:t>
            </a:r>
            <a:r>
              <a:rPr lang="uk-UA" dirty="0" smtClean="0"/>
              <a:t>?????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 lnSpcReduction="10000"/>
          </a:bodyPr>
          <a:lstStyle/>
          <a:p>
            <a:r>
              <a:rPr lang="ru-RU" sz="1800" dirty="0" err="1"/>
              <a:t>Джейлбрейк</a:t>
            </a:r>
            <a:r>
              <a:rPr lang="ru-RU" sz="1800" dirty="0"/>
              <a:t> (англ. </a:t>
            </a:r>
            <a:r>
              <a:rPr lang="ru-RU" sz="1800" dirty="0" err="1"/>
              <a:t>Jailbreak</a:t>
            </a:r>
            <a:r>
              <a:rPr lang="ru-RU" sz="1800" dirty="0"/>
              <a:t> — «Побег из тюрьмы») </a:t>
            </a:r>
            <a:r>
              <a:rPr lang="ru-RU" sz="1800" dirty="0" err="1"/>
              <a:t>iPhone</a:t>
            </a:r>
            <a:r>
              <a:rPr lang="ru-RU" sz="1800" dirty="0"/>
              <a:t>/</a:t>
            </a:r>
            <a:r>
              <a:rPr lang="ru-RU" sz="1800" dirty="0" err="1"/>
              <a:t>iPod</a:t>
            </a:r>
            <a:r>
              <a:rPr lang="ru-RU" sz="1800" dirty="0"/>
              <a:t> </a:t>
            </a:r>
            <a:r>
              <a:rPr lang="ru-RU" sz="1800" dirty="0" err="1"/>
              <a:t>Touch</a:t>
            </a:r>
            <a:r>
              <a:rPr lang="ru-RU" sz="1800" dirty="0"/>
              <a:t>/</a:t>
            </a:r>
            <a:r>
              <a:rPr lang="ru-RU" sz="1800" dirty="0" err="1"/>
              <a:t>iPad</a:t>
            </a:r>
            <a:r>
              <a:rPr lang="ru-RU" sz="1800" dirty="0"/>
              <a:t> — официально неподдерживаемая корпорацией </a:t>
            </a:r>
            <a:r>
              <a:rPr lang="ru-RU" sz="1800" dirty="0" err="1"/>
              <a:t>Apple</a:t>
            </a:r>
            <a:r>
              <a:rPr lang="ru-RU" sz="1800" dirty="0"/>
              <a:t> операция[1], которая позволяет получить доступ к файловой системе устройств </a:t>
            </a:r>
            <a:r>
              <a:rPr lang="ru-RU" sz="1800" dirty="0" err="1"/>
              <a:t>iPhone</a:t>
            </a:r>
            <a:r>
              <a:rPr lang="ru-RU" sz="1800" dirty="0"/>
              <a:t>, </a:t>
            </a:r>
            <a:r>
              <a:rPr lang="ru-RU" sz="1800" dirty="0" err="1"/>
              <a:t>iPod</a:t>
            </a:r>
            <a:r>
              <a:rPr lang="ru-RU" sz="1800" dirty="0"/>
              <a:t> или </a:t>
            </a:r>
            <a:r>
              <a:rPr lang="ru-RU" sz="1800" dirty="0" err="1"/>
              <a:t>iPad</a:t>
            </a:r>
            <a:r>
              <a:rPr lang="ru-RU" sz="1800" dirty="0"/>
              <a:t>. Это позволяет расширить возможности аппарата, например сделать возможным поддержку тем оформления, </a:t>
            </a:r>
            <a:r>
              <a:rPr lang="ru-RU" sz="1800" dirty="0" err="1"/>
              <a:t>твиков</a:t>
            </a:r>
            <a:r>
              <a:rPr lang="ru-RU" sz="1800" dirty="0"/>
              <a:t> и установку приложений из сторонних источников (не </a:t>
            </a:r>
            <a:r>
              <a:rPr lang="ru-RU" sz="1800" dirty="0" err="1"/>
              <a:t>App</a:t>
            </a:r>
            <a:r>
              <a:rPr lang="ru-RU" sz="1800" dirty="0"/>
              <a:t> </a:t>
            </a:r>
            <a:r>
              <a:rPr lang="ru-RU" sz="1800" dirty="0" err="1"/>
              <a:t>Store</a:t>
            </a:r>
            <a:r>
              <a:rPr lang="ru-RU" sz="1800" dirty="0"/>
              <a:t>). </a:t>
            </a:r>
            <a:r>
              <a:rPr lang="ru-RU" sz="1800" dirty="0" err="1"/>
              <a:t>Джейлбрейк</a:t>
            </a:r>
            <a:r>
              <a:rPr lang="ru-RU" sz="1800" dirty="0"/>
              <a:t> открывает полный </a:t>
            </a:r>
            <a:r>
              <a:rPr lang="ru-RU" sz="1800" dirty="0" smtClean="0"/>
              <a:t>доступ к файловой системе </a:t>
            </a:r>
            <a:r>
              <a:rPr lang="ru-RU" sz="1800" dirty="0" err="1" smtClean="0"/>
              <a:t>iPhone</a:t>
            </a:r>
            <a:r>
              <a:rPr lang="ru-RU" sz="1800" dirty="0" smtClean="0"/>
              <a:t>, </a:t>
            </a:r>
            <a:r>
              <a:rPr lang="ru-RU" sz="1800" dirty="0" err="1" smtClean="0"/>
              <a:t>iPod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iPad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r>
              <a:rPr lang="ru-RU" sz="1800" dirty="0" smtClean="0"/>
              <a:t>Все </a:t>
            </a:r>
            <a:r>
              <a:rPr lang="ru-RU" sz="1800" dirty="0"/>
              <a:t>приложения </a:t>
            </a:r>
            <a:r>
              <a:rPr lang="ru-RU" sz="1800" dirty="0" err="1"/>
              <a:t>Android</a:t>
            </a:r>
            <a:r>
              <a:rPr lang="ru-RU" sz="1800" dirty="0"/>
              <a:t> исполняются в изолированной среде[3] и обычно не имеют доступа к другим компонентам платформы и их данным. Разделы, содержащие системные файлы, монтируются в режиме только для чтения. Данные ограничения призваны защитить систему от вредоносного программного обеспечения, потенциально опасной модификации системных настроек пользователем и обеспечить защиту платных приложений от неправомерного копирования.</a:t>
            </a:r>
          </a:p>
          <a:p>
            <a:endParaRPr lang="ru-RU" sz="1800" dirty="0"/>
          </a:p>
          <a:p>
            <a:r>
              <a:rPr lang="ru-RU" sz="1800" dirty="0"/>
              <a:t>Пользователь </a:t>
            </a:r>
            <a:r>
              <a:rPr lang="ru-RU" sz="1800" dirty="0" err="1"/>
              <a:t>root</a:t>
            </a:r>
            <a:r>
              <a:rPr lang="ru-RU" sz="1800" dirty="0"/>
              <a:t> имеет неограниченный доступ к любому файлу системы независимо от выставленных ограничений прав доступа[4]. Соответственно, приложение, исполняемое от имени </a:t>
            </a:r>
            <a:r>
              <a:rPr lang="ru-RU" sz="1800" dirty="0" err="1"/>
              <a:t>root</a:t>
            </a:r>
            <a:r>
              <a:rPr lang="ru-RU" sz="1800" dirty="0"/>
              <a:t>-а, также имеет неограниченные права.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0500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674911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sz="1800" dirty="0"/>
              <a:t>На практике можно разделить приложения для мобильных устройств на три типа</a:t>
            </a:r>
            <a:r>
              <a:rPr lang="ru-RU" sz="1800" dirty="0" smtClean="0"/>
              <a:t>.</a:t>
            </a:r>
          </a:p>
          <a:p>
            <a:pPr marL="0" indent="0" algn="ctr">
              <a:buNone/>
            </a:pPr>
            <a:r>
              <a:rPr lang="uk-UA" sz="1800" b="1" dirty="0" err="1"/>
              <a:t>Мобильные</a:t>
            </a:r>
            <a:r>
              <a:rPr lang="uk-UA" sz="1800" b="1" dirty="0"/>
              <a:t> </a:t>
            </a:r>
            <a:r>
              <a:rPr lang="uk-UA" sz="1800" b="1" dirty="0" err="1"/>
              <a:t>сайты</a:t>
            </a:r>
            <a:r>
              <a:rPr lang="uk-UA" sz="1800" b="1" dirty="0"/>
              <a:t>, </a:t>
            </a:r>
            <a:r>
              <a:rPr lang="uk-UA" sz="1800" b="1" dirty="0" err="1"/>
              <a:t>веб-приложения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Это самый распространенный тип приложений для мобильных устройств. Современные смартфоны в состоянии отобразить обычный сайт. Им доступно все то, что мы привыкли видеть в </a:t>
            </a:r>
            <a:r>
              <a:rPr lang="ru-RU" sz="1800" dirty="0" err="1"/>
              <a:t>десктопных</a:t>
            </a:r>
            <a:r>
              <a:rPr lang="ru-RU" sz="1800" dirty="0"/>
              <a:t> приложениях — поддержка HTML5 делает свое дело. Помните, что веб-приложения отлично подходят для </a:t>
            </a:r>
            <a:r>
              <a:rPr lang="ru-RU" sz="1800" dirty="0" err="1"/>
              <a:t>стартапа</a:t>
            </a:r>
            <a:r>
              <a:rPr lang="ru-RU" sz="1800" dirty="0"/>
              <a:t>: именно они позволяют получить большой результат за маленькие деньги и за небольшой срок. Еще один плюс мобильного сайта по сравнению с другими мобильными приложениями – это кроссплатформенность. Однако есть и минус, притом весомый: с ними достаточно сложно заработать. </a:t>
            </a:r>
            <a:endParaRPr lang="uk-UA" sz="1800" dirty="0"/>
          </a:p>
        </p:txBody>
      </p:sp>
      <p:pic>
        <p:nvPicPr>
          <p:cNvPr id="7170" name="Picture 2" descr="http://abmobile.ru/time/ap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625"/>
            <a:ext cx="332011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52308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https://habrastorage.org/storage2/397/b71/1f9/397b711f92624c3ca059e385012c28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28800"/>
            <a:ext cx="463296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0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abmobile.ru/time/ap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625"/>
            <a:ext cx="332011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52308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600201"/>
            <a:ext cx="6553200" cy="4525963"/>
          </a:xfrm>
        </p:spPr>
        <p:txBody>
          <a:bodyPr>
            <a:normAutofit lnSpcReduction="10000"/>
          </a:bodyPr>
          <a:lstStyle/>
          <a:p>
            <a:r>
              <a:rPr lang="uk-UA" b="1" dirty="0" err="1"/>
              <a:t>Гибридные</a:t>
            </a:r>
            <a:r>
              <a:rPr lang="uk-UA" b="1" dirty="0"/>
              <a:t> </a:t>
            </a:r>
            <a:r>
              <a:rPr lang="uk-UA" b="1" dirty="0" err="1" smtClean="0"/>
              <a:t>приложения</a:t>
            </a:r>
            <a:endParaRPr lang="uk-UA" b="1" dirty="0" smtClean="0"/>
          </a:p>
          <a:p>
            <a:r>
              <a:rPr lang="ru-RU" sz="1800" dirty="0"/>
              <a:t>При таком подходе вы получаете доступ ко всем плюсам API операционной системы: приложение обрастает </a:t>
            </a:r>
            <a:r>
              <a:rPr lang="ru-RU" sz="1800" dirty="0" err="1"/>
              <a:t>push</a:t>
            </a:r>
            <a:r>
              <a:rPr lang="ru-RU" sz="1800" dirty="0"/>
              <a:t>-уведомлениями и другими приятными плюшками, кроме того, теперь ваш продукт можно размещать в </a:t>
            </a:r>
            <a:r>
              <a:rPr lang="ru-RU" sz="1800" dirty="0" err="1"/>
              <a:t>сторах</a:t>
            </a:r>
            <a:r>
              <a:rPr lang="ru-RU" sz="1800" dirty="0"/>
              <a:t>. При этом основной контент все еще представляет собой </a:t>
            </a:r>
            <a:r>
              <a:rPr lang="ru-RU" sz="1800" dirty="0" err="1"/>
              <a:t>платформонезависимую</a:t>
            </a:r>
            <a:r>
              <a:rPr lang="ru-RU" sz="1800" dirty="0"/>
              <a:t> страничку с версткой, размещенную на сервере. Это позволяет вносить косметические изменения в продукт без выпуска новой версии: достаточно залить изменения на сервер. Гибридные приложения – отличное решение для тех, кто начинает бизнес или хочет проверить свою идею, показать ее инвестору, друзьям.</a:t>
            </a:r>
            <a:br>
              <a:rPr lang="ru-RU" sz="1800" dirty="0"/>
            </a:br>
            <a:endParaRPr lang="uk-UA" sz="1800" dirty="0"/>
          </a:p>
        </p:txBody>
      </p:sp>
      <p:pic>
        <p:nvPicPr>
          <p:cNvPr id="8194" name="Picture 2" descr="https://habrastorage.org/storage2/99c/8b0/404/99c8b0404f520369dd04bca209321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57400"/>
            <a:ext cx="4859382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abmobile.ru/time/ap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625"/>
            <a:ext cx="332011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33400"/>
            <a:ext cx="52308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600201"/>
            <a:ext cx="6553200" cy="4525963"/>
          </a:xfrm>
        </p:spPr>
        <p:txBody>
          <a:bodyPr>
            <a:normAutofit fontScale="92500" lnSpcReduction="10000"/>
          </a:bodyPr>
          <a:lstStyle/>
          <a:p>
            <a:r>
              <a:rPr lang="uk-UA" b="1" dirty="0" err="1"/>
              <a:t>Нативные</a:t>
            </a:r>
            <a:r>
              <a:rPr lang="uk-UA" b="1" dirty="0"/>
              <a:t> </a:t>
            </a:r>
            <a:r>
              <a:rPr lang="uk-UA" b="1" dirty="0" err="1" smtClean="0"/>
              <a:t>приложения</a:t>
            </a:r>
            <a:endParaRPr lang="uk-UA" b="1" dirty="0" smtClean="0"/>
          </a:p>
          <a:p>
            <a:r>
              <a:rPr lang="ru-RU" sz="1800" dirty="0"/>
              <a:t>Этот вид приложений самый ресурсоемкий, но вместе с этим он позволяет по максимуму использовать возможности, предлагаемые каждой конкретной операционной системой. Как следствие, </a:t>
            </a:r>
            <a:r>
              <a:rPr lang="ru-RU" sz="1800" dirty="0" err="1"/>
              <a:t>нативные</a:t>
            </a:r>
            <a:r>
              <a:rPr lang="ru-RU" sz="1800" dirty="0"/>
              <a:t> приложения выигрывают как по функционалу, так и по скорости работы у других типов мобильных приложений. Именно к такому подходу сейчас приходят те компании, которые делали комбинированные приложения. Например, </a:t>
            </a:r>
            <a:r>
              <a:rPr lang="ru-RU" sz="1800" dirty="0" err="1"/>
              <a:t>Facebook</a:t>
            </a:r>
            <a:r>
              <a:rPr lang="ru-RU" sz="1800" dirty="0"/>
              <a:t> начинала с комбинированного приложения: </a:t>
            </a:r>
            <a:r>
              <a:rPr lang="ru-RU" sz="1800" dirty="0" err="1"/>
              <a:t>нативные</a:t>
            </a:r>
            <a:r>
              <a:rPr lang="ru-RU" sz="1800" dirty="0"/>
              <a:t> </a:t>
            </a:r>
            <a:r>
              <a:rPr lang="ru-RU" sz="1800" dirty="0" err="1"/>
              <a:t>контролы</a:t>
            </a:r>
            <a:r>
              <a:rPr lang="ru-RU" sz="1800" dirty="0"/>
              <a:t> (переключатели, вкладки и так далее) и веб-страница в качестве контента. Несмотря на то, что это неплохое решение, проблемы с производительностью приводят к тому, что разработчики отходят от комбинации с вебом.</a:t>
            </a:r>
            <a:br>
              <a:rPr lang="ru-RU" sz="1800" dirty="0"/>
            </a:br>
            <a:endParaRPr lang="uk-UA" sz="1800" dirty="0"/>
          </a:p>
        </p:txBody>
      </p:sp>
      <p:pic>
        <p:nvPicPr>
          <p:cNvPr id="9218" name="Picture 2" descr="https://habrastorage.org/storage2/a38/ee1/35e/a38ee135e52df565bddb06f2676f23d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3" y="20574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ru.wikipedia.org/wiki/%D0%A0%D0%B0%D0%B7%D1%80%D0%B0%D0%B1%D0%BE%D1%82%D0%BA%D0%B0_%D0%BF%D1%80%D0%B8%D0%BB%D0%BE%D0%B6%D0%B5%D0%BD%D0%B8%D0%B9_%D0%B4%D0%BB%D1%8F_%D0%BC%D0%BE%D0%B1%D0%B8%D0%BB%D1%8C%D0%BD%D1%8B%D1%85_%D1%83%D1%81%D1%82%D1%80%D0%BE%D0%B9%D1%81%D1%82%D0%B2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19114" y="943429"/>
            <a:ext cx="6753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Платформы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uk-UA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Создание</a:t>
            </a:r>
            <a:r>
              <a:rPr lang="uk-UA" b="1" dirty="0"/>
              <a:t> </a:t>
            </a:r>
            <a:r>
              <a:rPr lang="en-US" b="1" dirty="0"/>
              <a:t>iOS </a:t>
            </a:r>
            <a:r>
              <a:rPr lang="uk-UA" b="1" dirty="0" err="1" smtClean="0"/>
              <a:t>приложения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Перед тем, как писать код в </a:t>
            </a:r>
            <a:r>
              <a:rPr lang="ru-RU" dirty="0" err="1"/>
              <a:t>Xcode</a:t>
            </a:r>
            <a:r>
              <a:rPr lang="ru-RU" dirty="0"/>
              <a:t>, </a:t>
            </a:r>
            <a:r>
              <a:rPr lang="ru-RU" dirty="0" smtClean="0"/>
              <a:t>можно сделать внешний </a:t>
            </a:r>
            <a:r>
              <a:rPr lang="ru-RU" dirty="0"/>
              <a:t>вид </a:t>
            </a:r>
            <a:r>
              <a:rPr lang="ru-RU" dirty="0" smtClean="0"/>
              <a:t>в приложении </a:t>
            </a:r>
            <a:r>
              <a:rPr lang="ru-RU" dirty="0"/>
              <a:t>в векторном редакторе </a:t>
            </a:r>
            <a:r>
              <a:rPr lang="ru-RU" dirty="0" err="1"/>
              <a:t>Sketch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14338" name="Picture 2" descr="http://applifto.ru/upload/img/15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9953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Создание</a:t>
            </a:r>
            <a:r>
              <a:rPr lang="uk-UA" b="1" dirty="0"/>
              <a:t> </a:t>
            </a:r>
            <a:r>
              <a:rPr lang="en-US" b="1" dirty="0"/>
              <a:t>iOS </a:t>
            </a:r>
            <a:r>
              <a:rPr lang="uk-UA" b="1" dirty="0" err="1" smtClean="0"/>
              <a:t>приложения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1828800"/>
            <a:ext cx="518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Для разработки </a:t>
            </a:r>
            <a:r>
              <a:rPr lang="ru-RU" dirty="0" err="1"/>
              <a:t>iOS</a:t>
            </a:r>
            <a:r>
              <a:rPr lang="ru-RU" dirty="0"/>
              <a:t> приложений вам понадобятся:</a:t>
            </a:r>
          </a:p>
          <a:p>
            <a:endParaRPr lang="ru-RU" dirty="0"/>
          </a:p>
          <a:p>
            <a:r>
              <a:rPr lang="ru-RU" dirty="0"/>
              <a:t>    Компьютер </a:t>
            </a:r>
            <a:r>
              <a:rPr lang="ru-RU" dirty="0" err="1"/>
              <a:t>Mac</a:t>
            </a:r>
            <a:r>
              <a:rPr lang="ru-RU" dirty="0"/>
              <a:t> под управлением OS X 10.9.4 или более поздней версией</a:t>
            </a:r>
          </a:p>
          <a:p>
            <a:r>
              <a:rPr lang="ru-RU" dirty="0"/>
              <a:t>    </a:t>
            </a:r>
            <a:r>
              <a:rPr lang="ru-RU" dirty="0" err="1"/>
              <a:t>Xcode</a:t>
            </a:r>
            <a:r>
              <a:rPr lang="ru-RU" dirty="0"/>
              <a:t> (последняя версия)</a:t>
            </a:r>
          </a:p>
          <a:p>
            <a:r>
              <a:rPr lang="ru-RU" dirty="0"/>
              <a:t>    </a:t>
            </a:r>
            <a:r>
              <a:rPr lang="ru-RU" dirty="0" err="1"/>
              <a:t>iOS</a:t>
            </a:r>
            <a:r>
              <a:rPr lang="ru-RU" dirty="0"/>
              <a:t> SDK</a:t>
            </a:r>
          </a:p>
          <a:p>
            <a:endParaRPr lang="ru-RU" dirty="0"/>
          </a:p>
          <a:p>
            <a:r>
              <a:rPr lang="ru-RU" dirty="0" err="1"/>
              <a:t>Xcode</a:t>
            </a:r>
            <a:r>
              <a:rPr lang="ru-RU" dirty="0"/>
              <a:t> — это интегрированная среда разработки от </a:t>
            </a:r>
            <a:r>
              <a:rPr lang="ru-RU" dirty="0" err="1"/>
              <a:t>Apple</a:t>
            </a:r>
            <a:r>
              <a:rPr lang="ru-RU" dirty="0"/>
              <a:t> (IDE). </a:t>
            </a:r>
            <a:r>
              <a:rPr lang="ru-RU" dirty="0" err="1"/>
              <a:t>Xcode</a:t>
            </a:r>
            <a:r>
              <a:rPr lang="ru-RU" dirty="0"/>
              <a:t> включает редактор исходного кода, графический редактор пользовательского интерфейса и многие другие функциональные особенности. </a:t>
            </a:r>
            <a:r>
              <a:rPr lang="ru-RU" dirty="0" err="1"/>
              <a:t>iOS</a:t>
            </a:r>
            <a:r>
              <a:rPr lang="ru-RU" dirty="0"/>
              <a:t> SDK расширяет набор инструментов </a:t>
            </a:r>
            <a:r>
              <a:rPr lang="ru-RU" dirty="0" err="1"/>
              <a:t>Xcode</a:t>
            </a:r>
            <a:r>
              <a:rPr lang="ru-RU" dirty="0"/>
              <a:t> и включает инструменты, компиляторы и </a:t>
            </a:r>
            <a:r>
              <a:rPr lang="ru-RU" dirty="0" err="1"/>
              <a:t>фреймворки</a:t>
            </a:r>
            <a:r>
              <a:rPr lang="ru-RU" dirty="0"/>
              <a:t> необходимые вам именно для </a:t>
            </a:r>
            <a:r>
              <a:rPr lang="ru-RU" dirty="0" err="1"/>
              <a:t>iOS</a:t>
            </a:r>
            <a:r>
              <a:rPr lang="ru-RU" dirty="0"/>
              <a:t> разработки.</a:t>
            </a:r>
            <a:endParaRPr lang="uk-UA" dirty="0"/>
          </a:p>
        </p:txBody>
      </p:sp>
      <p:pic>
        <p:nvPicPr>
          <p:cNvPr id="15362" name="Picture 2" descr="http://applifto.ru/upload/img/15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00" y="1600200"/>
            <a:ext cx="728362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943600" y="59837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http://appliftonews.ru/article/nachnite-razrabatyvat-ios-prilozheniya-segodnya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833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заработка на мобильных приложениях: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Наиболее </a:t>
            </a:r>
            <a:r>
              <a:rPr lang="ru-RU" dirty="0"/>
              <a:t>очевидным способом является использование платных и бесплатных версий. </a:t>
            </a:r>
            <a:endParaRPr lang="ru-RU" dirty="0" smtClean="0"/>
          </a:p>
          <a:p>
            <a:r>
              <a:rPr lang="ru-RU" dirty="0" smtClean="0"/>
              <a:t>Тут </a:t>
            </a:r>
            <a:r>
              <a:rPr lang="ru-RU" dirty="0"/>
              <a:t>есть одна хитрость – необходимо сделать платную и бесплатную версию. Вы публикуете демо-версию и распространяете ее бесплатно, а если клиент хочет скачать полную версию, то за это ему придется заплатить небольшую сумму. </a:t>
            </a:r>
            <a:endParaRPr lang="ru-RU" dirty="0" smtClean="0"/>
          </a:p>
          <a:p>
            <a:r>
              <a:rPr lang="ru-RU" dirty="0" smtClean="0"/>
              <a:t>Еще </a:t>
            </a:r>
            <a:r>
              <a:rPr lang="ru-RU" dirty="0"/>
              <a:t>можно сделать пробную версию с ограниченным сроком действия, которая будет бесплатна для клиента вашего приложения. У многих людей возникает вопрос – какую ставить цену на свое приложение? Необходимо найти “золотую середину”, поставив малую цену на приложение, рискуете остаться в минусе, а если слишком большую, то можно отпугнуть потенциальных покупателей.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продавать рекламные места в вашем приложении. Если приложение уже является популярным, то можно размещать в нем рекламу. Здесь можно провести параллель с заработком на сайте: если у Вас посещаемый ресурс, то заработать на трафике не сложно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Изначально брать деньги за скачивание мобильного приложения. Тут все элементарно, заплатил денежку – скачал приложение. </a:t>
            </a:r>
            <a:endParaRPr lang="ru-RU" dirty="0" smtClean="0"/>
          </a:p>
          <a:p>
            <a:r>
              <a:rPr lang="ru-RU" dirty="0" smtClean="0"/>
              <a:t>Ну</a:t>
            </a:r>
            <a:r>
              <a:rPr lang="ru-RU" dirty="0"/>
              <a:t>, и, наконец, можно совмещать все указанные выше способы монетизации.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815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498348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28600"/>
            <a:ext cx="2171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42" y="3283526"/>
            <a:ext cx="68961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51521" y="598846"/>
            <a:ext cx="77812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dirty="0" err="1" smtClean="0"/>
              <a:t>Синхронизация</a:t>
            </a:r>
            <a:r>
              <a:rPr lang="uk-UA" sz="3000" dirty="0" smtClean="0"/>
              <a:t> </a:t>
            </a:r>
            <a:r>
              <a:rPr lang="uk-UA" sz="3000" dirty="0" err="1"/>
              <a:t>к</a:t>
            </a:r>
            <a:r>
              <a:rPr lang="uk-UA" sz="3000" dirty="0" err="1" smtClean="0"/>
              <a:t>онтактов</a:t>
            </a:r>
            <a:r>
              <a:rPr lang="uk-UA" sz="3000" dirty="0" smtClean="0"/>
              <a:t> и приложений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19370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Конструктор приложений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/>
              <a:t>AppsGeyser</a:t>
            </a:r>
            <a:endParaRPr lang="en-US" sz="3600" b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www.appsgeyser.ru</a:t>
            </a: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sz="3600" b="1" dirty="0" err="1"/>
              <a:t>AppsMoment</a:t>
            </a:r>
            <a:endParaRPr lang="en-US" sz="3600" b="1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709" y="1600200"/>
            <a:ext cx="22193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62000" y="3962400"/>
            <a:ext cx="2725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http://appsmoment.com/</a:t>
            </a:r>
            <a:endParaRPr lang="uk-UA" dirty="0"/>
          </a:p>
        </p:txBody>
      </p:sp>
      <p:pic>
        <p:nvPicPr>
          <p:cNvPr id="16388" name="Picture 4" descr="AppsMomen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71" y="3379232"/>
            <a:ext cx="2895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Домашнее</a:t>
            </a:r>
            <a:r>
              <a:rPr lang="uk-UA" dirty="0" smtClean="0"/>
              <a:t> </a:t>
            </a:r>
            <a:r>
              <a:rPr lang="uk-UA" dirty="0" err="1" smtClean="0"/>
              <a:t>задание</a:t>
            </a:r>
            <a:r>
              <a:rPr lang="uk-UA" dirty="0" smtClean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133600"/>
            <a:ext cx="10972800" cy="3687764"/>
          </a:xfrm>
        </p:spPr>
        <p:txBody>
          <a:bodyPr/>
          <a:lstStyle/>
          <a:p>
            <a:r>
              <a:rPr lang="uk-UA" dirty="0" err="1" smtClean="0"/>
              <a:t>Сделать</a:t>
            </a:r>
            <a:r>
              <a:rPr lang="uk-UA" dirty="0" smtClean="0"/>
              <a:t> </a:t>
            </a:r>
            <a:r>
              <a:rPr lang="uk-UA" dirty="0" err="1" smtClean="0"/>
              <a:t>свое</a:t>
            </a:r>
            <a:r>
              <a:rPr lang="uk-UA" dirty="0" smtClean="0"/>
              <a:t> </a:t>
            </a:r>
            <a:r>
              <a:rPr lang="uk-UA" dirty="0" err="1" smtClean="0"/>
              <a:t>первое</a:t>
            </a:r>
            <a:r>
              <a:rPr lang="uk-UA" dirty="0" smtClean="0"/>
              <a:t> </a:t>
            </a:r>
            <a:r>
              <a:rPr lang="uk-UA" dirty="0" err="1" smtClean="0"/>
              <a:t>приложение</a:t>
            </a:r>
            <a:r>
              <a:rPr lang="uk-UA" dirty="0" smtClean="0"/>
              <a:t> на </a:t>
            </a:r>
            <a:r>
              <a:rPr lang="uk-UA" dirty="0" err="1" smtClean="0"/>
              <a:t>андроид</a:t>
            </a:r>
            <a:r>
              <a:rPr lang="uk-UA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www.appsgeyser.com/</a:t>
            </a:r>
            <a:endParaRPr lang="uk-UA" dirty="0" smtClean="0"/>
          </a:p>
          <a:p>
            <a:r>
              <a:rPr lang="uk-UA" dirty="0" err="1" smtClean="0"/>
              <a:t>Заскринить</a:t>
            </a:r>
            <a:r>
              <a:rPr lang="uk-UA" dirty="0" smtClean="0"/>
              <a:t> </a:t>
            </a:r>
            <a:r>
              <a:rPr lang="uk-UA" dirty="0" err="1" smtClean="0"/>
              <a:t>созданное</a:t>
            </a:r>
            <a:r>
              <a:rPr lang="uk-UA" dirty="0" smtClean="0"/>
              <a:t> </a:t>
            </a:r>
            <a:r>
              <a:rPr lang="uk-UA" dirty="0" err="1" smtClean="0"/>
              <a:t>приложение</a:t>
            </a:r>
            <a:r>
              <a:rPr lang="uk-UA" dirty="0" smtClean="0"/>
              <a:t> там </a:t>
            </a:r>
            <a:r>
              <a:rPr lang="uk-UA" dirty="0" err="1" smtClean="0"/>
              <a:t>где</a:t>
            </a:r>
            <a:r>
              <a:rPr lang="uk-UA" dirty="0" smtClean="0"/>
              <a:t> </a:t>
            </a:r>
            <a:r>
              <a:rPr lang="en-US" dirty="0" smtClean="0"/>
              <a:t>QR-</a:t>
            </a:r>
            <a:r>
              <a:rPr lang="ru-RU" dirty="0" smtClean="0"/>
              <a:t>код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72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209674" y="889844"/>
            <a:ext cx="105251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Мобильная операционная система (мобильная ОС) </a:t>
            </a:r>
            <a:r>
              <a:rPr lang="ru-RU" dirty="0"/>
              <a:t>— операционная система для смартфонов, планшетов, КПК или других мобильных устройств. Хотя ноутбуки и можно отнести к мобильным устройствам, однако операционные системы, обычно используемые на них, мобильными не считаются, так как изначально разрабатывались для крупных стационарных настольных компьютеров, которые традиционно не имели специальных «мобильных» функций, да и не нуждались в них. Это различие размыто в некоторых новых операционных системах, представляющих гибрид того и другого.</a:t>
            </a:r>
          </a:p>
          <a:p>
            <a:endParaRPr lang="ru-RU" dirty="0"/>
          </a:p>
          <a:p>
            <a:r>
              <a:rPr lang="ru-RU" dirty="0"/>
              <a:t>Мобильные операционные системы сочетают в себе функциональность ОС для ПК с функциями для мобильных и карманных устройств: сенсорный экран, сотовая связь, </a:t>
            </a:r>
            <a:r>
              <a:rPr lang="ru-RU" dirty="0" err="1"/>
              <a:t>Bluetooth</a:t>
            </a:r>
            <a:r>
              <a:rPr lang="ru-RU" dirty="0"/>
              <a:t>, </a:t>
            </a:r>
            <a:r>
              <a:rPr lang="ru-RU" dirty="0" err="1"/>
              <a:t>Wi-Fi</a:t>
            </a:r>
            <a:r>
              <a:rPr lang="ru-RU" dirty="0"/>
              <a:t>, GPS-навигация, камера, видеокамера, распознавание речи, диктофон, музыкальный плеер, NFC и инфракрасное дистанционное управление.</a:t>
            </a:r>
            <a:endParaRPr lang="uk-UA" dirty="0"/>
          </a:p>
        </p:txBody>
      </p:sp>
      <p:pic>
        <p:nvPicPr>
          <p:cNvPr id="2050" name="Picture 2" descr="https://upload.wikimedia.org/wikipedia/commons/thumb/7/74/DynaTAC8000X.jpg/220px-DynaTAC8000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360676"/>
            <a:ext cx="1047750" cy="25669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828800" y="751344"/>
            <a:ext cx="10134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(«</a:t>
            </a:r>
            <a:r>
              <a:rPr lang="ru-RU" dirty="0" err="1"/>
              <a:t>Андро́ид</a:t>
            </a:r>
            <a:r>
              <a:rPr lang="ru-RU" dirty="0" smtClean="0"/>
              <a:t>»)— </a:t>
            </a:r>
            <a:r>
              <a:rPr lang="ru-RU" dirty="0"/>
              <a:t>операционная система для смартфонов, интернет-планшетов, электронных книг, цифровых проигрывателей, наручных часов, игровых приставок, нетбуков, </a:t>
            </a:r>
            <a:r>
              <a:rPr lang="ru-RU" dirty="0" err="1"/>
              <a:t>смартбуков</a:t>
            </a:r>
            <a:r>
              <a:rPr lang="ru-RU" dirty="0"/>
              <a:t>, очков </a:t>
            </a:r>
            <a:r>
              <a:rPr lang="ru-RU" dirty="0" err="1" smtClean="0"/>
              <a:t>Google</a:t>
            </a:r>
            <a:r>
              <a:rPr lang="ru-RU" dirty="0" smtClean="0"/>
              <a:t>, телевизоров </a:t>
            </a:r>
            <a:r>
              <a:rPr lang="ru-RU" dirty="0"/>
              <a:t>и других устройств. В будущем планируется поддержка </a:t>
            </a:r>
            <a:r>
              <a:rPr lang="ru-RU" dirty="0" smtClean="0"/>
              <a:t>автомобилей </a:t>
            </a:r>
            <a:r>
              <a:rPr lang="ru-RU" dirty="0"/>
              <a:t>и бытовых роботов. Основана на ядре </a:t>
            </a:r>
            <a:r>
              <a:rPr lang="ru-RU" dirty="0" err="1"/>
              <a:t>Linux</a:t>
            </a:r>
            <a:r>
              <a:rPr lang="ru-RU" dirty="0"/>
              <a:t>[5] и собственной реализации виртуальной машины </a:t>
            </a:r>
            <a:r>
              <a:rPr lang="ru-RU" dirty="0" err="1"/>
              <a:t>Java</a:t>
            </a:r>
            <a:r>
              <a:rPr lang="ru-RU" dirty="0"/>
              <a:t> от </a:t>
            </a:r>
            <a:r>
              <a:rPr lang="ru-RU" dirty="0" err="1"/>
              <a:t>Google</a:t>
            </a:r>
            <a:r>
              <a:rPr lang="ru-RU" dirty="0"/>
              <a:t>. Изначально разрабатывалась компанией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Inc</a:t>
            </a:r>
            <a:r>
              <a:rPr lang="ru-RU" dirty="0"/>
              <a:t>., которую затем купила </a:t>
            </a:r>
            <a:r>
              <a:rPr lang="ru-RU" dirty="0" err="1"/>
              <a:t>Google</a:t>
            </a:r>
            <a:r>
              <a:rPr lang="ru-RU" dirty="0"/>
              <a:t>. Впоследствии </a:t>
            </a:r>
            <a:r>
              <a:rPr lang="ru-RU" dirty="0" err="1"/>
              <a:t>Google</a:t>
            </a:r>
            <a:r>
              <a:rPr lang="ru-RU" dirty="0"/>
              <a:t> инициировала создание альянса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Handset</a:t>
            </a:r>
            <a:r>
              <a:rPr lang="ru-RU" dirty="0"/>
              <a:t> </a:t>
            </a:r>
            <a:r>
              <a:rPr lang="ru-RU" dirty="0" err="1"/>
              <a:t>Alliance</a:t>
            </a:r>
            <a:r>
              <a:rPr lang="ru-RU" dirty="0"/>
              <a:t> (OHA), который сейчас занимается поддержкой и дальнейшим развитием платформы. </a:t>
            </a:r>
            <a:r>
              <a:rPr lang="ru-RU" dirty="0" err="1"/>
              <a:t>Android</a:t>
            </a:r>
            <a:r>
              <a:rPr lang="ru-RU" dirty="0"/>
              <a:t> позволяет создавать </a:t>
            </a:r>
            <a:r>
              <a:rPr lang="ru-RU" dirty="0" err="1"/>
              <a:t>Java</a:t>
            </a:r>
            <a:r>
              <a:rPr lang="ru-RU" dirty="0"/>
              <a:t>-приложения, управляющие устройством через разработанные </a:t>
            </a:r>
            <a:r>
              <a:rPr lang="ru-RU" dirty="0" err="1"/>
              <a:t>Google</a:t>
            </a:r>
            <a:r>
              <a:rPr lang="ru-RU" dirty="0"/>
              <a:t> библиотеки.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 позволяет </a:t>
            </a:r>
            <a:r>
              <a:rPr lang="ru-RU" dirty="0" err="1"/>
              <a:t>портировать</a:t>
            </a:r>
            <a:r>
              <a:rPr lang="ru-RU" dirty="0"/>
              <a:t> библиотеки и компоненты приложений, написанные на Си и других языках.</a:t>
            </a:r>
            <a:endParaRPr lang="uk-UA" dirty="0"/>
          </a:p>
        </p:txBody>
      </p:sp>
      <p:pic>
        <p:nvPicPr>
          <p:cNvPr id="3074" name="Picture 2" descr="http://droidtune.com/wp-content/uploads/2014/05/%D0%90%D0%BD%D0%B4%D1%80%D0%BE%D0%B8%D0%B4-%D0%BE%D1%82-%D0%90-%D0%B4%D0%BE-%D0%A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45255"/>
            <a:ext cx="4191000" cy="291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Прототип </a:t>
            </a:r>
            <a:r>
              <a:rPr lang="ru-RU" b="1" dirty="0" err="1"/>
              <a:t>Android</a:t>
            </a:r>
            <a:r>
              <a:rPr lang="ru-RU" b="1" dirty="0"/>
              <a:t> создавался под влиянием устройств </a:t>
            </a:r>
            <a:r>
              <a:rPr lang="ru-RU" b="1" dirty="0" err="1"/>
              <a:t>BlackBerry</a:t>
            </a:r>
            <a:endParaRPr lang="ru-RU" b="1" dirty="0"/>
          </a:p>
          <a:p>
            <a:r>
              <a:rPr lang="ru-RU" b="1" dirty="0"/>
              <a:t>Первое устройство на базе </a:t>
            </a:r>
            <a:r>
              <a:rPr lang="ru-RU" b="1" dirty="0" err="1"/>
              <a:t>Android</a:t>
            </a:r>
            <a:r>
              <a:rPr lang="ru-RU" b="1" dirty="0"/>
              <a:t> произвела HTC</a:t>
            </a:r>
          </a:p>
          <a:p>
            <a:r>
              <a:rPr lang="ru-RU" b="1" dirty="0" err="1"/>
              <a:t>Android</a:t>
            </a:r>
            <a:r>
              <a:rPr lang="ru-RU" b="1" dirty="0"/>
              <a:t> 1.0 и 1.1 не имели «сладких» названий</a:t>
            </a:r>
          </a:p>
          <a:p>
            <a:r>
              <a:rPr lang="ru-RU" b="1" dirty="0" err="1"/>
              <a:t>Android</a:t>
            </a:r>
            <a:r>
              <a:rPr lang="ru-RU" b="1" dirty="0"/>
              <a:t> 3 не работала на смартфонах</a:t>
            </a:r>
          </a:p>
          <a:p>
            <a:r>
              <a:rPr lang="ru-RU" b="1" dirty="0"/>
              <a:t>Первые умные часы на </a:t>
            </a:r>
            <a:r>
              <a:rPr lang="ru-RU" b="1" dirty="0" err="1"/>
              <a:t>Android</a:t>
            </a:r>
            <a:r>
              <a:rPr lang="ru-RU" b="1" dirty="0"/>
              <a:t> выпущены </a:t>
            </a:r>
            <a:r>
              <a:rPr lang="ru-RU" b="1" dirty="0" err="1"/>
              <a:t>Sony</a:t>
            </a:r>
            <a:r>
              <a:rPr lang="ru-RU" b="1" dirty="0"/>
              <a:t> в 2010 году</a:t>
            </a:r>
          </a:p>
          <a:p>
            <a:r>
              <a:rPr lang="ru-RU" b="1" dirty="0" err="1"/>
              <a:t>Microsoft</a:t>
            </a:r>
            <a:r>
              <a:rPr lang="ru-RU" b="1" dirty="0"/>
              <a:t> зарабатывает на </a:t>
            </a:r>
            <a:r>
              <a:rPr lang="ru-RU" b="1" dirty="0" err="1"/>
              <a:t>Android</a:t>
            </a:r>
            <a:r>
              <a:rPr lang="ru-RU" b="1" dirty="0"/>
              <a:t> больше, чем </a:t>
            </a:r>
            <a:r>
              <a:rPr lang="ru-RU" b="1" dirty="0" err="1"/>
              <a:t>Google</a:t>
            </a:r>
            <a:endParaRPr lang="ru-RU" b="1" dirty="0"/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92767"/>
            <a:ext cx="70906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6 </a:t>
            </a:r>
            <a:r>
              <a:rPr lang="ru-RU" sz="3400" dirty="0" smtClean="0"/>
              <a:t>интересных фактов про </a:t>
            </a:r>
            <a:r>
              <a:rPr lang="en-US" sz="3400" dirty="0" smtClean="0"/>
              <a:t>Android</a:t>
            </a:r>
            <a:endParaRPr lang="uk-UA" sz="3400" dirty="0"/>
          </a:p>
        </p:txBody>
      </p:sp>
      <p:pic>
        <p:nvPicPr>
          <p:cNvPr id="2052" name="Picture 4" descr="http://podrobnosti.ua/upload/assets/images/Technology/Androi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2" b="9870"/>
          <a:stretch/>
        </p:blipFill>
        <p:spPr bwMode="auto">
          <a:xfrm>
            <a:off x="2438400" y="4476402"/>
            <a:ext cx="6705601" cy="211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592766"/>
            <a:ext cx="56351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 smtClean="0"/>
              <a:t>«Сладкие» версии </a:t>
            </a:r>
            <a:r>
              <a:rPr lang="en-US" sz="3400" dirty="0" smtClean="0"/>
              <a:t>Android</a:t>
            </a:r>
            <a:endParaRPr lang="uk-UA" sz="3400" dirty="0"/>
          </a:p>
        </p:txBody>
      </p:sp>
      <p:pic>
        <p:nvPicPr>
          <p:cNvPr id="2052" name="Picture 4" descr="http://podrobnosti.ua/upload/assets/images/Technology/Androi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2" b="9870"/>
          <a:stretch/>
        </p:blipFill>
        <p:spPr bwMode="auto">
          <a:xfrm>
            <a:off x="305160" y="2299855"/>
            <a:ext cx="1157801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https://upload.wikimedia.org/wikipedia/ru/timeline/e797566a624c60a52c967f9f0a5078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838200"/>
            <a:ext cx="1000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1783" y="3124200"/>
            <a:ext cx="11934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25 июня 2014 </a:t>
            </a:r>
            <a:r>
              <a:rPr lang="ru-RU" sz="1400" dirty="0" err="1"/>
              <a:t>Google</a:t>
            </a:r>
            <a:r>
              <a:rPr lang="ru-RU" sz="1400" dirty="0"/>
              <a:t> представили </a:t>
            </a:r>
            <a:r>
              <a:rPr lang="ru-RU" sz="1400" dirty="0" err="1"/>
              <a:t>Android</a:t>
            </a:r>
            <a:r>
              <a:rPr lang="ru-RU" sz="1400" dirty="0"/>
              <a:t> L, доступный для разработчиков, пользователей смартфонов </a:t>
            </a:r>
            <a:r>
              <a:rPr lang="ru-RU" sz="1400" dirty="0" err="1"/>
              <a:t>Nexus</a:t>
            </a:r>
            <a:r>
              <a:rPr lang="ru-RU" sz="1400" dirty="0"/>
              <a:t>, а также некоторых других </a:t>
            </a:r>
            <a:r>
              <a:rPr lang="ru-RU" sz="1400" dirty="0" smtClean="0"/>
              <a:t>смартфонов.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В 2014 году была анонсирована операционная система для носимых устройств </a:t>
            </a:r>
            <a:r>
              <a:rPr lang="ru-RU" sz="1400" dirty="0" err="1"/>
              <a:t>Android</a:t>
            </a:r>
            <a:r>
              <a:rPr lang="ru-RU" sz="1400" dirty="0"/>
              <a:t> </a:t>
            </a:r>
            <a:r>
              <a:rPr lang="ru-RU" sz="1400" dirty="0" err="1"/>
              <a:t>Wear</a:t>
            </a:r>
            <a:r>
              <a:rPr lang="ru-RU" sz="1400" dirty="0"/>
              <a:t>. Также на </a:t>
            </a:r>
            <a:r>
              <a:rPr lang="ru-RU" sz="1400" dirty="0" err="1"/>
              <a:t>Google</a:t>
            </a:r>
            <a:r>
              <a:rPr lang="ru-RU" sz="1400" dirty="0"/>
              <a:t> I/O были представлены версии </a:t>
            </a:r>
            <a:r>
              <a:rPr lang="ru-RU" sz="1400" dirty="0" err="1"/>
              <a:t>Android</a:t>
            </a:r>
            <a:r>
              <a:rPr lang="ru-RU" sz="1400" dirty="0"/>
              <a:t> </a:t>
            </a:r>
            <a:r>
              <a:rPr lang="ru-RU" sz="1400" dirty="0" err="1"/>
              <a:t>Auto</a:t>
            </a:r>
            <a:r>
              <a:rPr lang="ru-RU" sz="1400" dirty="0"/>
              <a:t> (для автомобилей) и </a:t>
            </a:r>
            <a:r>
              <a:rPr lang="ru-RU" sz="1400" dirty="0" err="1"/>
              <a:t>Android</a:t>
            </a:r>
            <a:r>
              <a:rPr lang="ru-RU" sz="1400" dirty="0"/>
              <a:t> TV (для телевизоров), тем самым </a:t>
            </a:r>
            <a:r>
              <a:rPr lang="ru-RU" sz="1400" dirty="0" err="1"/>
              <a:t>Android</a:t>
            </a:r>
            <a:r>
              <a:rPr lang="ru-RU" sz="1400" dirty="0"/>
              <a:t> перестал быть операционной системой только для мобильных устройств.</a:t>
            </a:r>
          </a:p>
          <a:p>
            <a:endParaRPr lang="ru-RU" sz="1400" dirty="0"/>
          </a:p>
          <a:p>
            <a:r>
              <a:rPr lang="ru-RU" sz="1400" dirty="0"/>
              <a:t>15 октября 2014 года была официально анонсирована </a:t>
            </a:r>
            <a:r>
              <a:rPr lang="ru-RU" sz="1400" dirty="0" err="1"/>
              <a:t>Android</a:t>
            </a:r>
            <a:r>
              <a:rPr lang="ru-RU" sz="1400" dirty="0"/>
              <a:t> 5.0 </a:t>
            </a:r>
            <a:r>
              <a:rPr lang="ru-RU" sz="1400" dirty="0" err="1"/>
              <a:t>Lollipop</a:t>
            </a:r>
            <a:r>
              <a:rPr lang="ru-RU" sz="1400" dirty="0"/>
              <a:t>. Главное обновление системы — новый дизайн </a:t>
            </a:r>
            <a:r>
              <a:rPr lang="ru-RU" sz="1400" dirty="0" err="1"/>
              <a:t>Material</a:t>
            </a:r>
            <a:r>
              <a:rPr lang="ru-RU" sz="1400" dirty="0"/>
              <a:t> </a:t>
            </a:r>
            <a:r>
              <a:rPr lang="ru-RU" sz="1400" dirty="0" err="1"/>
              <a:t>design</a:t>
            </a:r>
            <a:r>
              <a:rPr lang="ru-RU" sz="1400" dirty="0"/>
              <a:t>. Также, если на </a:t>
            </a:r>
            <a:r>
              <a:rPr lang="ru-RU" sz="1400" dirty="0" err="1"/>
              <a:t>Android</a:t>
            </a:r>
            <a:r>
              <a:rPr lang="ru-RU" sz="1400" dirty="0"/>
              <a:t>-устройстве установлен пароль или графический ключ, и если поблизости находятся часы хозяина устройства с </a:t>
            </a:r>
            <a:r>
              <a:rPr lang="ru-RU" sz="1400" dirty="0" err="1"/>
              <a:t>Android</a:t>
            </a:r>
            <a:r>
              <a:rPr lang="ru-RU" sz="1400" dirty="0"/>
              <a:t> </a:t>
            </a:r>
            <a:r>
              <a:rPr lang="ru-RU" sz="1400" dirty="0" err="1"/>
              <a:t>Wear</a:t>
            </a:r>
            <a:r>
              <a:rPr lang="ru-RU" sz="1400" dirty="0"/>
              <a:t>, то устройство автоматически </a:t>
            </a:r>
            <a:r>
              <a:rPr lang="ru-RU" sz="1400" dirty="0" err="1"/>
              <a:t>разблокируется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9 декабря 2014 </a:t>
            </a:r>
            <a:r>
              <a:rPr lang="ru-RU" sz="1400" dirty="0" err="1"/>
              <a:t>Googlе</a:t>
            </a:r>
            <a:r>
              <a:rPr lang="ru-RU" sz="1400" dirty="0"/>
              <a:t> заменила официальную среду разработки, основанную на </a:t>
            </a:r>
            <a:r>
              <a:rPr lang="ru-RU" sz="1400" dirty="0" err="1"/>
              <a:t>Eclipse</a:t>
            </a:r>
            <a:r>
              <a:rPr lang="ru-RU" sz="1400" dirty="0"/>
              <a:t> (</a:t>
            </a:r>
            <a:r>
              <a:rPr lang="ru-RU" sz="1400" dirty="0" err="1"/>
              <a:t>adt-bundle</a:t>
            </a:r>
            <a:r>
              <a:rPr lang="ru-RU" sz="1400" dirty="0"/>
              <a:t>), на </a:t>
            </a:r>
            <a:r>
              <a:rPr lang="ru-RU" sz="1400" dirty="0" err="1"/>
              <a:t>Android</a:t>
            </a:r>
            <a:r>
              <a:rPr lang="ru-RU" sz="1400" dirty="0"/>
              <a:t> </a:t>
            </a:r>
            <a:r>
              <a:rPr lang="ru-RU" sz="1400" dirty="0" err="1"/>
              <a:t>Studio</a:t>
            </a:r>
            <a:r>
              <a:rPr lang="ru-RU" sz="1400" dirty="0"/>
              <a:t>[31][32].</a:t>
            </a:r>
          </a:p>
          <a:p>
            <a:endParaRPr lang="ru-RU" sz="1400" dirty="0"/>
          </a:p>
          <a:p>
            <a:r>
              <a:rPr lang="ru-RU" sz="1400" dirty="0"/>
              <a:t>29 мая 2015 </a:t>
            </a:r>
            <a:r>
              <a:rPr lang="ru-RU" sz="1400" dirty="0" err="1"/>
              <a:t>Googlе</a:t>
            </a:r>
            <a:r>
              <a:rPr lang="ru-RU" sz="1400" dirty="0"/>
              <a:t> представила </a:t>
            </a:r>
            <a:r>
              <a:rPr lang="ru-RU" sz="1400" dirty="0" err="1"/>
              <a:t>Android</a:t>
            </a:r>
            <a:r>
              <a:rPr lang="ru-RU" sz="1400" dirty="0"/>
              <a:t> M. По словам </a:t>
            </a:r>
            <a:r>
              <a:rPr lang="ru-RU" sz="1400" dirty="0" err="1"/>
              <a:t>Google</a:t>
            </a:r>
            <a:r>
              <a:rPr lang="ru-RU" sz="1400" dirty="0"/>
              <a:t> главная цель новой операционной системы — улучшить пользовательский опыт общения со смартфоном, сделать взаимодействие </a:t>
            </a:r>
            <a:r>
              <a:rPr lang="ru-RU" sz="1400" dirty="0" err="1"/>
              <a:t>интуитивнее</a:t>
            </a:r>
            <a:r>
              <a:rPr lang="ru-RU" sz="1400" dirty="0"/>
              <a:t> и </a:t>
            </a:r>
            <a:r>
              <a:rPr lang="ru-RU" sz="1400" dirty="0" smtClean="0"/>
              <a:t>проще. </a:t>
            </a:r>
            <a:r>
              <a:rPr lang="ru-RU" sz="1400" dirty="0"/>
              <a:t>17 августа 2015 официально стало известно, что </a:t>
            </a:r>
            <a:r>
              <a:rPr lang="ru-RU" sz="1400" dirty="0" err="1"/>
              <a:t>Android</a:t>
            </a:r>
            <a:r>
              <a:rPr lang="ru-RU" sz="1400" dirty="0"/>
              <a:t> M получила название </a:t>
            </a:r>
            <a:r>
              <a:rPr lang="ru-RU" sz="1400" dirty="0" err="1"/>
              <a:t>Android</a:t>
            </a:r>
            <a:r>
              <a:rPr lang="ru-RU" sz="1400" dirty="0"/>
              <a:t> 6.0 </a:t>
            </a:r>
            <a:r>
              <a:rPr lang="ru-RU" sz="1400" dirty="0" err="1"/>
              <a:t>Marshmallow</a:t>
            </a:r>
            <a:r>
              <a:rPr lang="ru-RU" sz="1400" dirty="0"/>
              <a:t>[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0976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(до 24 июня 2010 года —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iPhone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OS) — операционная система для смартфонов, электронных планшетов и носимых проигрывателей, разрабатываемая и выпускаемая американской компанией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Apple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. Была выпущена в 2007 году; первоначально — для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iPhone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iPod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touch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, позже — для таких устройств, как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iPad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Apple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TV. В отличие от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Windows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Phone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(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Microsoft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) и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Android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(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Google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), выпускается только для устройств, производимых фирмой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Apple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ru-RU" sz="1500" dirty="0">
              <a:solidFill>
                <a:schemeClr val="tx1"/>
              </a:solidFill>
              <a:latin typeface="+mn-lt"/>
            </a:endParaRPr>
          </a:p>
          <a:p>
            <a:r>
              <a:rPr lang="ru-RU" sz="1500" dirty="0">
                <a:solidFill>
                  <a:schemeClr val="tx1"/>
                </a:solidFill>
                <a:latin typeface="+mn-lt"/>
              </a:rPr>
              <a:t>В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iOS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используется ядро XNU, основанное на микроядре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Mach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и содержащее программный код, разработанный компанией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Apple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, а также код из ОС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NeXTSTEP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FreeBSD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. Ядро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iOS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почти идентично ядру настольной операционной системы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Apple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OS X. Начиная с самой первой версии, </a:t>
            </a:r>
            <a:r>
              <a:rPr lang="ru-RU" sz="1500" dirty="0" err="1">
                <a:solidFill>
                  <a:schemeClr val="tx1"/>
                </a:solidFill>
                <a:latin typeface="+mn-lt"/>
              </a:rPr>
              <a:t>iOS</a:t>
            </a:r>
            <a:r>
              <a:rPr lang="ru-RU" sz="1500" dirty="0">
                <a:solidFill>
                  <a:schemeClr val="tx1"/>
                </a:solidFill>
                <a:latin typeface="+mn-lt"/>
              </a:rPr>
              <a:t> работает только на планшетных компьютерах и смартфонах с процессорами архитектуры ARM.</a:t>
            </a:r>
            <a:endParaRPr lang="uk-UA" sz="15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122" name="Picture 2" descr="http://d1vqbpto5tbbz0.cloudfront.net/blog/wp-content/uploads/2014/08/25215844/ios-lo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674" y="-32657"/>
            <a:ext cx="4365719" cy="1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95400" y="472440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Другие приложения могут быть разработаны с помощью </a:t>
            </a:r>
            <a:r>
              <a:rPr lang="ru-RU" dirty="0" err="1"/>
              <a:t>Xcode</a:t>
            </a:r>
            <a:r>
              <a:rPr lang="ru-RU" dirty="0"/>
              <a:t> для </a:t>
            </a:r>
            <a:r>
              <a:rPr lang="ru-RU" dirty="0" err="1"/>
              <a:t>Mac</a:t>
            </a:r>
            <a:r>
              <a:rPr lang="ru-RU" dirty="0"/>
              <a:t> и </a:t>
            </a:r>
            <a:r>
              <a:rPr lang="ru-RU" dirty="0" err="1"/>
              <a:t>iPhone</a:t>
            </a:r>
            <a:r>
              <a:rPr lang="ru-RU" dirty="0"/>
              <a:t>, </a:t>
            </a:r>
            <a:r>
              <a:rPr lang="ru-RU" dirty="0" err="1"/>
              <a:t>iPod</a:t>
            </a:r>
            <a:r>
              <a:rPr lang="ru-RU" dirty="0"/>
              <a:t> </a:t>
            </a:r>
            <a:r>
              <a:rPr lang="ru-RU" dirty="0" err="1"/>
              <a:t>Touch</a:t>
            </a:r>
            <a:r>
              <a:rPr lang="ru-RU" dirty="0"/>
              <a:t> и </a:t>
            </a:r>
            <a:r>
              <a:rPr lang="ru-RU" dirty="0" err="1"/>
              <a:t>iPad</a:t>
            </a:r>
            <a:r>
              <a:rPr lang="ru-RU" dirty="0"/>
              <a:t>, </a:t>
            </a:r>
            <a:r>
              <a:rPr lang="ru-RU" dirty="0" err="1"/>
              <a:t>Codea</a:t>
            </a:r>
            <a:r>
              <a:rPr lang="ru-RU" dirty="0"/>
              <a:t>[10] для </a:t>
            </a:r>
            <a:r>
              <a:rPr lang="ru-RU" dirty="0" err="1"/>
              <a:t>iPad</a:t>
            </a:r>
            <a:r>
              <a:rPr lang="ru-RU" dirty="0"/>
              <a:t>, и опубликованы в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 — онлайн-магазине, который поставляется с самим </a:t>
            </a:r>
            <a:r>
              <a:rPr lang="ru-RU" dirty="0" err="1"/>
              <a:t>iPhone</a:t>
            </a:r>
            <a:r>
              <a:rPr lang="ru-RU" dirty="0"/>
              <a:t>/</a:t>
            </a:r>
            <a:r>
              <a:rPr lang="ru-RU" dirty="0" err="1"/>
              <a:t>iPod</a:t>
            </a:r>
            <a:r>
              <a:rPr lang="ru-RU" dirty="0"/>
              <a:t> </a:t>
            </a:r>
            <a:r>
              <a:rPr lang="ru-RU" dirty="0" err="1"/>
              <a:t>touch</a:t>
            </a:r>
            <a:r>
              <a:rPr lang="ru-RU" dirty="0"/>
              <a:t>/</a:t>
            </a:r>
            <a:r>
              <a:rPr lang="ru-RU" dirty="0" err="1"/>
              <a:t>iPad</a:t>
            </a:r>
            <a:r>
              <a:rPr lang="ru-RU" dirty="0"/>
              <a:t>, начиная с версии </a:t>
            </a:r>
            <a:r>
              <a:rPr lang="ru-RU" dirty="0" err="1"/>
              <a:t>iPhone</a:t>
            </a:r>
            <a:r>
              <a:rPr lang="ru-RU" dirty="0"/>
              <a:t> OS 2.0, и является крупнейшим магазином мобильных приложений (на июнь 2013 года — более 900 тыс. приложений для </a:t>
            </a:r>
            <a:r>
              <a:rPr lang="ru-RU" dirty="0" err="1"/>
              <a:t>iOS</a:t>
            </a:r>
            <a:r>
              <a:rPr lang="ru-RU" dirty="0"/>
              <a:t>, более 350 тыс. приложений специально для </a:t>
            </a:r>
            <a:r>
              <a:rPr lang="ru-RU" dirty="0" err="1"/>
              <a:t>iPad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77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1vqbpto5tbbz0.cloudfront.net/blog/wp-content/uploads/2014/08/25215844/ios-lo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674" y="-32657"/>
            <a:ext cx="4365719" cy="18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600" y="1849582"/>
            <a:ext cx="10972800" cy="4525963"/>
          </a:xfrm>
        </p:spPr>
        <p:txBody>
          <a:bodyPr/>
          <a:lstStyle/>
          <a:p>
            <a:r>
              <a:rPr lang="ru-RU" b="1" dirty="0"/>
              <a:t>На первом логотипе </a:t>
            </a:r>
            <a:r>
              <a:rPr lang="ru-RU" b="1" dirty="0" err="1" smtClean="0"/>
              <a:t>Apple</a:t>
            </a:r>
            <a:r>
              <a:rPr lang="ru-RU" b="1" dirty="0" smtClean="0"/>
              <a:t> </a:t>
            </a:r>
            <a:r>
              <a:rPr lang="ru-RU" b="1" dirty="0"/>
              <a:t>был изображен Исаак </a:t>
            </a:r>
            <a:r>
              <a:rPr lang="ru-RU" b="1" dirty="0" smtClean="0"/>
              <a:t>Ньютон</a:t>
            </a:r>
            <a:endParaRPr lang="en-US" b="1" dirty="0" smtClean="0"/>
          </a:p>
          <a:p>
            <a:r>
              <a:rPr lang="ru-RU" b="1" dirty="0"/>
              <a:t>Чтобы добыть денег на производство </a:t>
            </a:r>
            <a:r>
              <a:rPr lang="ru-RU" b="1" dirty="0" err="1"/>
              <a:t>Apple</a:t>
            </a:r>
            <a:r>
              <a:rPr lang="ru-RU" b="1" dirty="0"/>
              <a:t> I, Возняк продал инженерный </a:t>
            </a:r>
            <a:r>
              <a:rPr lang="ru-RU" b="1" dirty="0" smtClean="0"/>
              <a:t>калькулятор</a:t>
            </a:r>
            <a:endParaRPr lang="en-US" b="1" dirty="0" smtClean="0"/>
          </a:p>
          <a:p>
            <a:r>
              <a:rPr lang="ru-RU" b="1" dirty="0" err="1"/>
              <a:t>Apple</a:t>
            </a:r>
            <a:r>
              <a:rPr lang="ru-RU" b="1" dirty="0"/>
              <a:t> I продавали за 666 долларов и 66 </a:t>
            </a:r>
            <a:r>
              <a:rPr lang="ru-RU" b="1" dirty="0" smtClean="0"/>
              <a:t>центов</a:t>
            </a:r>
            <a:endParaRPr lang="en-US" b="1" dirty="0" smtClean="0"/>
          </a:p>
          <a:p>
            <a:r>
              <a:rPr lang="en-US" b="1" dirty="0"/>
              <a:t>Samsung </a:t>
            </a:r>
            <a:r>
              <a:rPr lang="uk-UA" b="1" dirty="0" err="1" smtClean="0"/>
              <a:t>выплатил</a:t>
            </a:r>
            <a:r>
              <a:rPr lang="uk-UA" b="1" dirty="0" smtClean="0"/>
              <a:t> </a:t>
            </a:r>
            <a:r>
              <a:rPr lang="en-US" b="1" dirty="0"/>
              <a:t>Apple $1 </a:t>
            </a:r>
            <a:r>
              <a:rPr lang="uk-UA" b="1" dirty="0"/>
              <a:t>млрд. </a:t>
            </a:r>
            <a:r>
              <a:rPr lang="uk-UA" b="1" dirty="0" err="1"/>
              <a:t>мелочью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0724" y="603643"/>
            <a:ext cx="62506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 smtClean="0"/>
              <a:t>Интересные факты про </a:t>
            </a:r>
            <a:r>
              <a:rPr lang="en-US" sz="3400" dirty="0" smtClean="0"/>
              <a:t>Apple</a:t>
            </a:r>
            <a:endParaRPr lang="uk-UA" sz="3400" dirty="0"/>
          </a:p>
        </p:txBody>
      </p:sp>
      <p:pic>
        <p:nvPicPr>
          <p:cNvPr id="4098" name="Picture 2" descr="http://img0.liveinternet.ru/images/attach/c/9/108/174/108174758_logotip_Apple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77744"/>
            <a:ext cx="57626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orld.eizvestia.com/wp-content/themes/eizvestia/libs/img/temp/78b3e5d74c0a806fefc7c908061a6287_width_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77775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1417</TotalTime>
  <Words>1567</Words>
  <Application>Microsoft Office PowerPoint</Application>
  <PresentationFormat>Произвольный</PresentationFormat>
  <Paragraphs>89</Paragraphs>
  <Slides>21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Побег?????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iOS приложения</vt:lpstr>
      <vt:lpstr>Создание iOS приложения</vt:lpstr>
      <vt:lpstr>Способы заработка на мобильных приложениях:</vt:lpstr>
      <vt:lpstr>Конструктор приложений</vt:lpstr>
      <vt:lpstr>Домашнее задание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IT World!</dc:title>
  <dc:creator>Hog Uncle</dc:creator>
  <cp:lastModifiedBy>В.О. Кірик</cp:lastModifiedBy>
  <cp:revision>40</cp:revision>
  <dcterms:created xsi:type="dcterms:W3CDTF">2016-05-26T15:47:18Z</dcterms:created>
  <dcterms:modified xsi:type="dcterms:W3CDTF">2016-09-14T16:25:03Z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2015-01-21T00:00:00Z</vt:filetime>
  </property>
  <property fmtid="{D5CDD505-2E9C-101B-9397-08002B2CF9AE}" pid="3" name="LastSaved">
    <vt:filetime>2016-05-26T00:00:00Z</vt:filetime>
  </property>
</Properties>
</file>