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66" r:id="rId16"/>
    <p:sldId id="267" r:id="rId17"/>
    <p:sldId id="268" r:id="rId18"/>
    <p:sldId id="269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6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A64808A-6BAF-4E3E-8ACE-DBD78D6E03A1}" type="datetimeFigureOut">
              <a:rPr lang="uk-UA" smtClean="0"/>
              <a:t>13.07.2016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CF6F0FD-02B7-456A-A7B5-7589EC231931}" type="slidenum">
              <a:rPr lang="uk-UA" smtClean="0"/>
              <a:t>‹#›</a:t>
            </a:fld>
            <a:endParaRPr lang="uk-UA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-74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QA(3)</a:t>
            </a:r>
            <a:endParaRPr lang="uk-UA" sz="8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https://media.licdn.com/mpr/mpr/AAEAAQAAAAAAAAPnAAAAJGVjZGNjNGMxLTYwYWEtNGZlOC04MTQyLTdkOTgzYmQxMmJm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7885"/>
            <a:ext cx="9144000" cy="524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6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Jira</a:t>
            </a:r>
            <a:r>
              <a:rPr lang="ru-RU" dirty="0"/>
              <a:t> — коммерческая система отслеживания ошибок, предназначена для организации взаимодействия с пользователями, хотя в некоторых случаях используется и для управления проектами. Разработана компанией </a:t>
            </a:r>
            <a:r>
              <a:rPr lang="ru-RU" dirty="0" err="1"/>
              <a:t>Atlassian</a:t>
            </a:r>
            <a:r>
              <a:rPr lang="ru-RU" dirty="0"/>
              <a:t>, является одним из двух её основных продуктов (наряду с вики-системой </a:t>
            </a:r>
            <a:r>
              <a:rPr lang="ru-RU" dirty="0" err="1"/>
              <a:t>Confluence</a:t>
            </a:r>
            <a:r>
              <a:rPr lang="ru-RU" dirty="0"/>
              <a:t>). Имеет веб-интерфейс.</a:t>
            </a:r>
            <a:endParaRPr lang="uk-UA" dirty="0"/>
          </a:p>
        </p:txBody>
      </p:sp>
      <p:sp>
        <p:nvSpPr>
          <p:cNvPr id="5" name="AutoShape 2" descr="data:image/png;base64,iVBORw0KGgoAAAANSUhEUgAAAWcAAACMCAMAAACXkphKAAAAkFBMVEX///8nSXAjRm4AOGWotMMdQ2zo7PCrs8BedZIrTnS5ws3w8/ZzhZ3O1d5DX4Da3eMRPWmBk6kZQGoANGNXbore4+kLO2fs7/L3+Po6Wn/EzNbj5+yxu8gwUXeerL2Vo7VOaIdac5FnfJahr8CEk6d1h56+yNSBlKqNnLAALl+WpbdKZYZkfJkAKFx3hpw2WH0BibBpAAAQa0lEQVR4nO1daYOquBJtAmFUXHFD1Hbp1vba943//989t8Ysp5LgDIp3ON/ubcBwCJVK1ani7S0forDTCsdJzrMq5MM0WPm+35/sWs8eyR+NtMa5dwSLJ/tnj+UPxtA7s3xhuiK6KITtjOYj0Tx49nj+VOwEmj2P16bPHtCfielA4tnj22eP6M9E6smIe5V3948QhcOgE0bqfzdGMs/8t8pzMu400nD8oGG+OJLGut7v+n4tCOU/qDyzpfIoWr16f+T7y/fh40b7skh69ZidpyuvdaS/WOZzsjhcTmTdZbWLsSFpdllG5EGasOmcSTzHXxLPPX478bsi2oxkF4szdikyGa5lf4NJZL774ontynQY0TrIc1baiwSy2WiKC17Ylk6M3x888BfDe6xwKVqOpCn8lc2l6fwh2242qXw+A6KVYhra0lIYXpfI01/6M+nMnnyiN6ostAFjxWx4dZmupDePOWMs9pSVbqzYbq8rP4YKEjSeeaocke5Wy+XyM1A2IzrPHw8b9AsinJjn8wnT4XCoGd+oqdqNxkMG/KJQ6WLfHftJZ3zKC6jnh/Zz/sOYKf7Gp6vbsK3LJ64qf8OEqeRwsLlqnmnU5OB0tQya0ZAWs4X7iS0umHbe06J9FWQEvzIX2V/lOXHGf2Y06y6rVIsV22/v5CJz3s65d24N6ifnmvPJppiR/WEIg8/BcrDOH0VOGp+15bK5qLaCjkiOLvJ9WZGjc11Z5goVKlSoUKGCiqTR+yrOSUjGs817FVM64r0fx91a0CqC6mFjVx/Fo29DUClS4HIQPCZRr4TxT2/p7sueQ848PjQ//uX9xXT2OeDnRFdMKvGG+6aMzULbskfBp3IQ2AlNF383nbBbHBEEjfSuDcJ2R1z2M7AFKK9RCcbZpLZ3DTdbMZ6t21k2kYzehbWYK+g21QG/c/Wg7kAdZ9SMtSthxCd43vywHGxmebe8nTn1KzGzyZRXWZyN8dhnv7fj6J/FjqNx6+vgd4X4HaPelI4o+rgeO1EODpXc8DmQ+JdyoVRNuFlxCuF0+/NeHnuZ9GLyenxgeWhKCoWP+GqX3i1zCdP39XwUy3fNqIUQ8dxWea458Nyoa8e4sR2PVoHzzUZqWk+80txidvfaM2JxvLwzTt9Ze+JEvoKThz+b59PgjjfrOKdbI8N1bNKgLTqZs7tmdNRELxZbUseXgefjzXprt3j5Rh+JcJWV+WmNoc3hKjfRNDxh/IPLv5SDUvjAYzItUw6eT3Pa6f2tGxcB3zw1oyU8uyvb1PHml+/3R4fJD7z+qY5QyR8CSk4DILOMZeHZY75DVVOLXgXPgzIbDmIRjXfSUcHlYbAMl4MkLePbFNsvchksD88e8+xE70xm4zRy8+mNLjxrKbGzgw+DLaV35QubIFpjUB6ePVa3lTUlA4vv6Ju3Pp1veD6XCjG3c3jMTqSwM8cWiJ4pJeL56JhZNmktg1d3GZXZcGiarevvSlqkZAAOYgfR8iaqZvQKoB0rI89e/NvM87vZbBxn3dp8gQCfFkuTdaZTcryweASxJ+NrOlxXKp4N6/UJxHSUhm72ODrEC8Gl04BTI4mcE8K75Ia3qVw889o9LImwrKXEk2IH6Xe0RS6W3pMPMOE9wFt5efaMS+HMtBm8IP4089zCFHldcSnU/D9WF3dRU+Kt4ibRTMl45gaeElXhDaC4XzqIV0KOnal+iWQQyGFoSvUS88wMMbfQJSDILKrvD+KdkNcwecGN5b8Rw5Btz2N5vsSaFfBskwVQpyeFWqUKEVt0zMTe+7jSST7HRqy3kvjYYtfZpusvlGfe/Opp+NoMBt8HTrx8hmoPEAXXwdqWLE1AXUXa948nt8OkQp/hN2U1zHrzQnkm4zrTdFHDc5rWEycuNNvLzNTeGrfb9sQzby7ySFoy1mSExSxUL5Znw/5uGhBxBMrXb5hjSD+Ie8b7PVpoymbxgfjTwTWIH6/FB7+gbJd8mI6n8Xz0sfpgvGxCBaKJva52AWa83yNIt0WOyV2eB1+J4yE3pPK+HOCJPL/N0Kj7hK0JqQUs54+acjJdcS1MFiPmxTVxOA1yo8S/LD/6TJ7RdT2fsK8zV79RCScDbEgLxMVzk4U3kmZzp01OZ8+WDnomz297MG6qjHfhZp5PLrhNLDClXDOPyfqLUGrpk9DbfnuO4qk8z8CQiRiu2hLjMlLks2iyCB2pRxI9Jzf+0YB+DexlKk/ludXW75fgOUXMfA+W6K6t/ROTT3JN5W1iQdPqugXCHGppX4Xndz3lxNbTtwhksuRWGhBT8MM/Z7fhoKnQ/hkOlfRP5XkK8lCY50TfDF5KWId6KsoYn7wi/UWSxtvoMfVobyduWn/uyTyHzjyHYDqfNbARiLnHDh0EDMsqanm0oWMr/Nv+ay/DM6DluvgE+iUcDIfcmUc9f6WMO/kgj7WrzS54EZ6BPR1dPINU97bY3EHcNFzSBjf+LT+ogHQEjw/FrZnua/AMzIbXvbjJCdgn+i6tR7YGbROXEsIB6Qa6tx59DZ5BMDOTDH4hj8Pl1j+gauY6itptRgf0munxmqNY/jV4Br7r6GfnlgK6+k73vjEQzTdXAhNCi3ChauJaFvASPCM/+yZlAwvayEkUOTbpFH4W05nBNjNL0FnAS/AM9ufCCwvyLA4b4RPI5Mj5Gmcb3TLRnKOXzEvwDKSFghAAbRWXbquTkei4NhzvfVM0Nkff/lfguQPMhpCvjYCZrTvOtFQvfbiBx12DBfe61gCseA/P5BnpNwHPqT6dRf2B2sLyTJErB4GJaCNsmSrlVl8gjoQ2g2JyVK/vMUoKZXy4xrUVxJNcNcZP5Rns5QDPML4uHpUC79ptN3zC4q4JzWr5SrnLF+fXLCvQxLGJGOoZIjPv3FoqIXPYBlhrFVU8lWcUNNPzg6BGgQ8kptRWlKcjas7WM/nMTTTz8pYtP5NnFH4G2hog6lY+OYW2bMy9sdx4bXIr0LV57kL8Z/KMlS8qz6jGqi9fGK6nOdoFoyC2Ae677RueyHMKdTLf6voCMlNsrhwDBmirvZIwNoU69F+/4zNMT+M5xIEDLUafgB+PVVUKqnf7lacXQUTr5vRbv6fh81N0jEmY7tdYxxgvFHpQjZW2VqKYnaHIDGC6dCRabdfviIJ1ubost/c1MOlyNZ34X8AkHDTfFfBsq71SMKR0pMpvz+9rX14ynblW94Bil0BL/hs8jZyrVceFaDa/t41EueomuKqqRTVWIByJtP6usaQfDCd2ou+yzef7KBfPdfU+gO/HDrr3GgKKTDVFmIuJxUYz/+7m5eXimbUVi5AAs8FBoCxCnp2t9koDqfX/wf2fligXz9p8GYODOGomEqCVMLefa7bRfHN/T7hS8SyHLU7YguHBTxa0wM9rPqIdRhtNd4uxo0w8g2AmSHQzqH9DMTv2nb9DXsejibZVjxuvWyKe9VgmqrEixBkgZueN7mgGaOo9Ea/u/iJsiXiWW4mcsQU8j7DVRTE7a+0VAko+ZHd9zwXPKA/PI51mWGPlY6OLkrXmUmAKLUPK0K1bFhpeSXhm6MNHqMaKbBGH9PZU8ZYZhiQ4wyp0O8rBM4vnMzBNUd8WQbixl8ImqPdRbC2hgJjREsd4fZ+JLgPPjM83MKsJEtkez46s+VLYBFFD90c0w1BEl+cLTQJKwDObfGKZ2hT8Ls+W/JBoWSJf2jnBlAbi+vpOXpyRLXGNKAPPVIq+BQ6+7T1wfbh6bdfsVTBndXGm9kiieZ5ETYYS8Ox5xCI+A3vpW3zaqd6bbxyFdv9jR/Ml+u9AVn2Fls1xwWN5Jprm4Cw9Uurf9F5u9d4utVdvP8kxVhdSMLAw9HJNW808QqE8x7tABtFPEfcImaJVMIt1Ovb1dqm9yjY5EtGgYu5nEM079vMPzcN2iKH7yP+CdQ0ZEdaegVdOXAzH8OfdkIQZwz5JdP746IPz3cQ6jkL3b8hsZMe5Si7YwT73kl32RKVg4Jaq/2H13N9JebSugChV4ANNPhQCs8GywKlLz8DLGOxB6I44EPHm36mL2ntPaL/xYJ4pBb0eREINo277O6CJxnBIe0tJXC50NomapOXI+7nSh+tkAuyX6CIfNPOzCya4SzNC10aBokeNhW/FDqm3Jn/u8eF6JMKwqlquKfLbMs7INnRgEDbPTi0H6ApvANVAPcdG84LH80x9mkPulQq10bcyqinS5mHYgtCgr/b+ZsOoDurOhRlXPEFfB+T3F4jbQqRp9kaZM4AiTATYtzF7CnqeiJojSniXW4XzBB0jYVslHcAQenW3WJ27kNYi70R5Kja/jYTaD+WT7yEhT+E8T4kOllyoSW/BzGA2Mw1dHfTTjCUUe7Qb4kIihujbyg65RAZA91C8LrdFzBE/i64l6IMOQulK2HYPW/GawQkb4w4+o9tGJCI0HU5NETKA+3mA/vmdmI5Z/3ZUYyWt8VEjQEC7cWPtFdGEtyuMHOrh8+YQgNj7ETpzynLUrpZjCL9F4LCFRsEfkyklDP3IZbA5ko9TcD9am7ACeO50Cat3taVoqXRypRZQCU2a0gj31pD31UN4DNafEUBBVq0krIi6iQa1W7k4BygRqmlJEVAOxotJA41keZ7axhL6mOq3PoxI4fl/K0cVwXNEpEP4OYnVQWYW6r1UIP2XofYKB/PVCnm8bjvmEN5OBMJSHPX9LKQOCDnIJ5xfWdR41K0ZD7Q4jGp9hvsFalHa5G+8bjuKZqLf8Fa1EpFi6tpmhM8Rp3iaOW4MoCSA0DARyTb94yBYZ2D7FsAFScpxR/G6+n4WVD9ItAdmkzHUElJcKRiiKUo9owU0G3rBBQ5bsZU9OhqmX1BZovYUOx9bDM8J0UGOfe7R/zq1PXzD8VQiCI0/oIRa18Pv4LGDpa56O9uv59TOVf/GVFF1xynRe2iOlh3nBgRI16FX2Z4BF024EKQw39Y1LoQf7UOdk1I9Vtfez8L6FVABJTQ2azv4bLSIEuwTYq0zTJHj7w2ann3LM7aqAcrTwniOHL6kdAVzl3hDQSPMf0C31hsh/xHmNY3JdPy9yOxUPSFaHM9vHfN3dQXEQB1NAOkR8PeckOCJEE3DDY2xrVhoFJgwsDIXx7NBL6iOyz06NkTWCH3qMoHNiXHvuw7+CIlp62T6fhFsw1Igz4ljnwC2dE9fQCcM1UrhZC7WTIfQlHMTz4bP+ImJBOE3iuPZ1MFduqG/c5SooXcc7drx8jCC6rkQqsD6Jp7Hht7cuJl4gTybtPMicnSHwbEkX193IlB9f+QObj7wMzHyjARVV/Jw5LFQnqmPrUqAujASSJ+OpmnSQ0FUDzo2yQ7MTuYbeQYNOS/cEXW1YU2zY3oLUxDTYnWXSHhE7Eulm3fdDF6wQ62KgTkYDvTJcSAW3GFNP3ZuDrkM4QyCFU8XNCbqwfWN9tQX2jjmbnW/LdXR5CdI5Lt3/Ttjqsch60s0h6YzLfNFvoKhfqxlVPCTK4wZWGmpv9AAo96qB6WOa5d69f1isdh/5LghDaFGySy3wvNfAMilx5O7W0tUoLBVX3E2Uj9lUeFfgOJAcG9ZTeZCICTnWNdrBvf376hgwvYcemSnht2DfVqxXBhmx73KfLXeNcb/HZL/D7/YPffJXXLvAAAAAElFTkSuQmCC"/>
          <p:cNvSpPr>
            <a:spLocks noChangeAspect="1" noChangeArrowheads="1"/>
          </p:cNvSpPr>
          <p:nvPr/>
        </p:nvSpPr>
        <p:spPr bwMode="auto">
          <a:xfrm>
            <a:off x="155575" y="-800100"/>
            <a:ext cx="4276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140" y="4221088"/>
            <a:ext cx="5724122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80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6264" y="908720"/>
            <a:ext cx="9036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Система основана на </a:t>
            </a:r>
            <a:r>
              <a:rPr lang="ru-RU" sz="1400" dirty="0" err="1"/>
              <a:t>Java</a:t>
            </a:r>
            <a:r>
              <a:rPr lang="ru-RU" sz="1400" dirty="0"/>
              <a:t> EE и работает на нескольких популярных системах управления базами данных и операционных системах.</a:t>
            </a:r>
          </a:p>
          <a:p>
            <a:endParaRPr lang="ru-RU" sz="1400" dirty="0"/>
          </a:p>
          <a:p>
            <a:r>
              <a:rPr lang="ru-RU" sz="1400" dirty="0"/>
              <a:t>Основной элемент учёта в системе — задача (англ. </a:t>
            </a:r>
            <a:r>
              <a:rPr lang="ru-RU" sz="1400" dirty="0" err="1"/>
              <a:t>ticket</a:t>
            </a:r>
            <a:r>
              <a:rPr lang="ru-RU" sz="1400" dirty="0"/>
              <a:t> или </a:t>
            </a:r>
            <a:r>
              <a:rPr lang="ru-RU" sz="1400" dirty="0" err="1"/>
              <a:t>issue</a:t>
            </a:r>
            <a:r>
              <a:rPr lang="ru-RU" sz="1400" dirty="0"/>
              <a:t>). Задача содержит название проекта, тему, тип, приоритет, компоненты и содержание. Задача может быть расширена дополнительными полями (также и новые пользовательские поля могут быть определены), приложениями (например — фотографиями, скриншотами) или комментариями. Задача может редактироваться или просто изменять статус, например, из «открыт» в «закрыт». Какие переходы между состояниями возможны, определяется через настраиваемый поток операций. Любые изменения в задаче протоколируются в журнал.</a:t>
            </a:r>
          </a:p>
          <a:p>
            <a:endParaRPr lang="ru-RU" sz="1400" dirty="0"/>
          </a:p>
          <a:p>
            <a:r>
              <a:rPr lang="ru-RU" sz="1400" dirty="0" err="1"/>
              <a:t>Jira</a:t>
            </a:r>
            <a:r>
              <a:rPr lang="ru-RU" sz="1400" dirty="0"/>
              <a:t> имеет большое количество возможностей конфигурации: для каждого приложения может быть определен отдельный тип задачи с собственным </a:t>
            </a:r>
            <a:r>
              <a:rPr lang="ru-RU" sz="1400" dirty="0" err="1"/>
              <a:t>workflow</a:t>
            </a:r>
            <a:r>
              <a:rPr lang="ru-RU" sz="1400" dirty="0"/>
              <a:t>, набором статусов, одним или несколькими видами представления (англ. </a:t>
            </a:r>
            <a:r>
              <a:rPr lang="ru-RU" sz="1400" dirty="0" err="1"/>
              <a:t>screens</a:t>
            </a:r>
            <a:r>
              <a:rPr lang="ru-RU" sz="1400" dirty="0"/>
              <a:t>). Кроме того, с помощью так называемых «схем» можно определить для каждого индивидуального </a:t>
            </a:r>
            <a:r>
              <a:rPr lang="ru-RU" sz="1400" dirty="0" err="1"/>
              <a:t>Jira</a:t>
            </a:r>
            <a:r>
              <a:rPr lang="ru-RU" sz="1400" dirty="0"/>
              <a:t>-проекта собственные права доступа, поведение и видимость полей и многое другое.</a:t>
            </a:r>
            <a:endParaRPr lang="uk-UA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339976"/>
            <a:ext cx="4374776" cy="246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64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pic>
        <p:nvPicPr>
          <p:cNvPr id="2050" name="Picture 2" descr="&amp;Scy;&amp;tscy;&amp;iecy;&amp;ncy;&amp;acy;&amp;rcy;&amp;icy;&amp;icy; &amp;icy;&amp;scy;&amp;pcy;&amp;ocy;&amp;lcy;&amp;softcy;&amp;zcy;&amp;ocy;&amp;vcy;&amp;acy;&amp;ncy;&amp;icy;&amp;yacy;TaskManager – &amp;Ucy;&amp;pcy;&amp;rcy;&amp;acy;&amp;vcy;&amp;lcy;&amp;iecy;&amp;ncy;&amp;icy;&amp;iecy; &amp;zcy;&amp;acy;&amp;dcy;&amp;acy;&amp;chcy;&amp;acy;&amp;mcy;&amp;icy;SD – &amp;Ucy;&amp;pcy;&amp;rcy;&amp;acy;&amp;vcy;&amp;lcy;&amp;iecy;&amp;ncy;&amp;icy;&amp;iecy; &amp;pcy;&amp;rcy;&amp;ocy;&amp;tscy;&amp;iecy;&amp;scy;&amp;scy;&amp;ocy;&amp;mcy; &amp;rcy;&amp;acy;&amp;zcy;&amp;rcy;&amp;acy;&amp;bcy;&amp;ocy;&amp;tcy;&amp;kcy;&amp;icy;HelpDesk – &amp;Ucy;&amp;pcy;&amp;rcy;&amp;acy;&amp;vcy;&amp;lcy;&amp;iecy;&amp;ncy;&amp;icy;&amp;iecy; &amp;icy;&amp;ncy;&amp;tscy;&amp;icy;&amp;dcy;&amp;iecy;&amp;ncy;&amp;tcy;&amp;acy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80"/>
          <a:stretch/>
        </p:blipFill>
        <p:spPr bwMode="auto">
          <a:xfrm>
            <a:off x="0" y="908720"/>
            <a:ext cx="9036496" cy="57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pic>
        <p:nvPicPr>
          <p:cNvPr id="3074" name="Picture 2" descr="GreenHopper &amp;dcy;&amp;lcy;&amp;yacy; AgileGreenHopper &amp;rcy;&amp;iecy;&amp;acy;&amp;lcy;&amp;icy;&amp;zcy;&amp;ucy;&amp;iecy;&amp;tcy; AGILE &amp;ucy;&amp;pcy;&amp;rcy;&amp;acy;&amp;vcy;&amp;lcy;&amp;iecy;&amp;ncy;&amp;icy;&amp;iecy; &amp;pcy;&amp;rcy;&amp;ocy;&amp;iecy;&amp;kcy;&amp;tcy;&amp;acy;&amp;mcy;&amp;icy; &amp;vcy; JIRA &amp;ncy;&amp;acy; &amp;lcy;&amp;yucy;&amp;bcy;&amp;ocy;&amp;jcy; &amp;scy;&amp;tcy;&amp;acy;&amp;dcy;&amp;icy;&amp;icy; &amp;rcy;&amp;acy;&amp;zcy;&amp;rcy;&amp;acy;&amp;bcy;&amp;ocy;&amp;tcy;&amp;kcy;&amp;icy;.GreenHopper &amp;ocy;&amp;scy;&amp;ncy;&amp;ocy;&amp;vcy;&amp;ncy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3"/>
          <a:stretch/>
        </p:blipFill>
        <p:spPr bwMode="auto">
          <a:xfrm>
            <a:off x="107504" y="908720"/>
            <a:ext cx="8679804" cy="56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3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675456"/>
            <a:ext cx="8229600" cy="160020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527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uk-UA" dirty="0"/>
          </a:p>
        </p:txBody>
      </p:sp>
      <p:pic>
        <p:nvPicPr>
          <p:cNvPr id="4098" name="Picture 2" descr="&amp;Pcy;&amp;ocy;&amp;chcy;&amp;iecy;&amp;mcy;&amp;ucy; JIRA?&amp;scy;&amp;acy;&amp;mcy;&amp;ocy;&amp;iecy; &amp;bcy;&amp;ocy;&amp;lcy;&amp;softcy;&amp;shcy;&amp;ocy;&amp;iecy; &amp;kcy;&amp;ocy;&amp;lcy;&amp;icy;&amp;chcy;&amp;iecy;&amp;scy;&amp;tcy;&amp;vcy;&amp;ocy; &amp;fcy;&amp;ucy;&amp;ncy;&amp;kcy;&amp;tscy;&amp;icy;&amp;jcy;&amp;ecy;&amp;tcy;&amp;ocy; &amp;pcy;&amp;rcy;&amp;ocy;&amp;scy;&amp;tcy;&amp;ocy; &amp;rcy;&amp;acy;&amp;bcy;&amp;ocy;&amp;tcy;&amp;acy;&amp;iecy;&amp;tcy;&amp;pcy;&amp;rcy;&amp;ocy;&amp;zcy;&amp;rcy;&amp;acy;&amp;chcy;&amp;ncy;&amp;acy;&amp;yacy; &amp;pcy;&amp;ocy;&amp;lcy;&amp;icy;&amp;tcy;&amp;icy;&amp;kcy;&amp;acy; &amp;lcy;&amp;icy;&amp;tscy;&amp;iecy;&amp;ncy;&amp;zcy;&amp;icy;&amp;rcy;&amp;ocy;&amp;vcy;&amp;acy;&amp;ncy;&amp;icy;&amp;yacy;&amp;mcy;&amp;acy;&amp;scy;&amp;shcy;&amp;tcy;&amp;acy;&amp;bcy;&amp;icy;&amp;rcy;&amp;ucy;&amp;iecy;&amp;mcy;&amp;ocy;&amp;scy;&amp;tcy;&amp;softcy; &amp;icy; &amp;pcy;&amp;rcy;&amp;ocy;&amp;icy;&amp;zcy;&amp;vcy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7"/>
          <a:stretch/>
        </p:blipFill>
        <p:spPr bwMode="auto">
          <a:xfrm>
            <a:off x="35396" y="908720"/>
            <a:ext cx="8997238" cy="567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2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(Scrum)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u="sng" dirty="0" err="1">
                <a:solidFill>
                  <a:schemeClr val="tx1"/>
                </a:solidFill>
              </a:rPr>
              <a:t>Scrum</a:t>
            </a:r>
            <a:r>
              <a:rPr lang="ru-RU" sz="1800" u="sng" dirty="0">
                <a:solidFill>
                  <a:schemeClr val="tx1"/>
                </a:solidFill>
              </a:rPr>
              <a:t> (/</a:t>
            </a:r>
            <a:r>
              <a:rPr lang="ru-RU" sz="1800" u="sng" dirty="0" err="1">
                <a:solidFill>
                  <a:schemeClr val="tx1"/>
                </a:solidFill>
              </a:rPr>
              <a:t>skrʌm</a:t>
            </a:r>
            <a:r>
              <a:rPr lang="ru-RU" sz="1800" u="sng" dirty="0">
                <a:solidFill>
                  <a:schemeClr val="tx1"/>
                </a:solidFill>
              </a:rPr>
              <a:t>/[1][2]; англ. </a:t>
            </a:r>
            <a:r>
              <a:rPr lang="ru-RU" sz="1800" u="sng" dirty="0" err="1">
                <a:solidFill>
                  <a:schemeClr val="tx1"/>
                </a:solidFill>
              </a:rPr>
              <a:t>scrum</a:t>
            </a:r>
            <a:r>
              <a:rPr lang="ru-RU" sz="1800" u="sng" dirty="0">
                <a:solidFill>
                  <a:schemeClr val="tx1"/>
                </a:solidFill>
              </a:rPr>
              <a:t> «схватка») — методология управления проектами, применяющаяся при необходимости гибкой разработки. Методология делает акцент на качественном контроле процесса разработки.</a:t>
            </a:r>
          </a:p>
          <a:p>
            <a:endParaRPr lang="ru-RU" sz="1800" u="sng" dirty="0">
              <a:solidFill>
                <a:schemeClr val="tx1"/>
              </a:solidFill>
            </a:endParaRPr>
          </a:p>
          <a:p>
            <a:r>
              <a:rPr lang="ru-RU" sz="1800" u="sng" dirty="0">
                <a:solidFill>
                  <a:schemeClr val="tx1"/>
                </a:solidFill>
              </a:rPr>
              <a:t>Кроме управления проектами по разработке ПО, </a:t>
            </a:r>
            <a:r>
              <a:rPr lang="ru-RU" sz="1800" u="sng" dirty="0" err="1">
                <a:solidFill>
                  <a:schemeClr val="tx1"/>
                </a:solidFill>
              </a:rPr>
              <a:t>Scrum</a:t>
            </a:r>
            <a:r>
              <a:rPr lang="ru-RU" sz="1800" u="sng" dirty="0">
                <a:solidFill>
                  <a:schemeClr val="tx1"/>
                </a:solidFill>
              </a:rPr>
              <a:t> может также использоваться в работе команд поддержки программного обеспечения, или как подход к управлению разработкой и сопровождению программ: </a:t>
            </a:r>
            <a:r>
              <a:rPr lang="ru-RU" sz="1800" u="sng" dirty="0" err="1">
                <a:solidFill>
                  <a:schemeClr val="tx1"/>
                </a:solidFill>
              </a:rPr>
              <a:t>Scrum</a:t>
            </a:r>
            <a:r>
              <a:rPr lang="ru-RU" sz="1800" u="sng" dirty="0">
                <a:solidFill>
                  <a:schemeClr val="tx1"/>
                </a:solidFill>
              </a:rPr>
              <a:t> </a:t>
            </a:r>
            <a:r>
              <a:rPr lang="ru-RU" sz="1800" u="sng" dirty="0" err="1">
                <a:solidFill>
                  <a:schemeClr val="tx1"/>
                </a:solidFill>
              </a:rPr>
              <a:t>of</a:t>
            </a:r>
            <a:r>
              <a:rPr lang="ru-RU" sz="1800" u="sng" dirty="0">
                <a:solidFill>
                  <a:schemeClr val="tx1"/>
                </a:solidFill>
              </a:rPr>
              <a:t> </a:t>
            </a:r>
            <a:r>
              <a:rPr lang="ru-RU" sz="1800" u="sng" dirty="0" err="1">
                <a:solidFill>
                  <a:schemeClr val="tx1"/>
                </a:solidFill>
              </a:rPr>
              <a:t>Scrums</a:t>
            </a:r>
            <a:r>
              <a:rPr lang="ru-RU" sz="1800" u="sng" dirty="0">
                <a:solidFill>
                  <a:schemeClr val="tx1"/>
                </a:solidFill>
              </a:rPr>
              <a:t>.</a:t>
            </a:r>
            <a:endParaRPr lang="uk-UA" sz="18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http://image.slidesharecdn.com/agilescrumintroduction-120112024603-phpapp02/95/agile-scrum-introduction-11-638.jpg?cb=13833730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41772"/>
            <a:ext cx="3484662" cy="261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19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Agile (Scrum)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 — это набор принципов, на которых строится процесс разработки, позволяющий в жёстко фиксированные и небольшие по времени итерации, называемые спринтами (</a:t>
            </a:r>
            <a:r>
              <a:rPr lang="ru-RU" sz="1400" dirty="0" err="1">
                <a:solidFill>
                  <a:schemeClr val="tx1"/>
                </a:solidFill>
              </a:rPr>
              <a:t>sprints</a:t>
            </a:r>
            <a:r>
              <a:rPr lang="ru-RU" sz="1400" dirty="0">
                <a:solidFill>
                  <a:schemeClr val="tx1"/>
                </a:solidFill>
              </a:rPr>
              <a:t>), предоставлять конечному пользователю работающее ПО с новыми возможностями, для которых определён наибольший приоритет. Возможности ПО к реализации в очередном спринте определяются в начале спринта на этапе планирования и не могут изменяться на всём его протяжении. При этом строго фиксированная небольшая длительность спринта придаёт процессу разработки </a:t>
            </a:r>
            <a:r>
              <a:rPr lang="ru-RU" sz="1400" dirty="0" smtClean="0">
                <a:solidFill>
                  <a:schemeClr val="tx1"/>
                </a:solidFill>
              </a:rPr>
              <a:t>предсказуемость </a:t>
            </a:r>
            <a:r>
              <a:rPr lang="ru-RU" sz="1400" dirty="0">
                <a:solidFill>
                  <a:schemeClr val="tx1"/>
                </a:solidFill>
              </a:rPr>
              <a:t>и гибкость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Когда говорят о методологии </a:t>
            </a:r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, чаще всего имеют ввиду гибкую методологию разработки ПО, построенную на основе правил и практик </a:t>
            </a:r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, так что вполне может оказаться что ваш </a:t>
            </a:r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 круче моего </a:t>
            </a:r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, а также быть от него так же далеким, как ВАЗ 7-ка от BMW 7-й серии :)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/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Авторами </a:t>
            </a:r>
            <a:r>
              <a:rPr lang="ru-RU" sz="1400" dirty="0" err="1">
                <a:solidFill>
                  <a:schemeClr val="tx1"/>
                </a:solidFill>
              </a:rPr>
              <a:t>Scrum</a:t>
            </a:r>
            <a:r>
              <a:rPr lang="ru-RU" sz="1400" dirty="0">
                <a:solidFill>
                  <a:schemeClr val="tx1"/>
                </a:solidFill>
              </a:rPr>
              <a:t> заявлены следующие особенности: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-Легкий (англ. </a:t>
            </a:r>
            <a:r>
              <a:rPr lang="ru-RU" sz="1400" dirty="0" err="1">
                <a:solidFill>
                  <a:schemeClr val="tx1"/>
                </a:solidFill>
              </a:rPr>
              <a:t>Lightweight</a:t>
            </a:r>
            <a:r>
              <a:rPr lang="ru-RU" sz="1400" dirty="0">
                <a:solidFill>
                  <a:schemeClr val="tx1"/>
                </a:solidFill>
              </a:rPr>
              <a:t>)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-Понятный, доступный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-Сложный в освоении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(практически взаимоисключающие параграфы)</a:t>
            </a:r>
            <a:endParaRPr lang="uk-UA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75456"/>
            <a:ext cx="8229600" cy="1600200"/>
          </a:xfrm>
        </p:spPr>
        <p:txBody>
          <a:bodyPr/>
          <a:lstStyle/>
          <a:p>
            <a:r>
              <a:rPr lang="uk-UA" b="1" dirty="0"/>
              <a:t>Роли в </a:t>
            </a:r>
            <a:r>
              <a:rPr lang="en-US" b="1" dirty="0"/>
              <a:t>Scrum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02792"/>
            <a:ext cx="71825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 классическом </a:t>
            </a:r>
            <a:r>
              <a:rPr lang="ru-RU" sz="1200" dirty="0" err="1"/>
              <a:t>Scrum</a:t>
            </a:r>
            <a:r>
              <a:rPr lang="ru-RU" sz="1200" dirty="0"/>
              <a:t> существует 3 базовых роли:</a:t>
            </a:r>
            <a:br>
              <a:rPr lang="ru-RU" sz="1200" dirty="0"/>
            </a:br>
            <a:r>
              <a:rPr lang="ru-RU" sz="1200" dirty="0"/>
              <a:t>-</a:t>
            </a:r>
            <a:r>
              <a:rPr lang="ru-RU" sz="1200" i="1" dirty="0" err="1"/>
              <a:t>Product</a:t>
            </a:r>
            <a:r>
              <a:rPr lang="ru-RU" sz="1200" i="1" dirty="0"/>
              <a:t> </a:t>
            </a:r>
            <a:r>
              <a:rPr lang="ru-RU" sz="1200" i="1" dirty="0" err="1"/>
              <a:t>owner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-</a:t>
            </a:r>
            <a:r>
              <a:rPr lang="ru-RU" sz="1200" i="1" dirty="0" err="1"/>
              <a:t>Scrum</a:t>
            </a:r>
            <a:r>
              <a:rPr lang="ru-RU" sz="1200" i="1" dirty="0"/>
              <a:t> </a:t>
            </a:r>
            <a:r>
              <a:rPr lang="ru-RU" sz="1200" i="1" dirty="0" err="1"/>
              <a:t>master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-</a:t>
            </a:r>
            <a:r>
              <a:rPr lang="ru-RU" sz="1200" i="1" dirty="0"/>
              <a:t>Команда разработки (</a:t>
            </a:r>
            <a:r>
              <a:rPr lang="ru-RU" sz="1200" i="1" dirty="0" err="1"/>
              <a:t>Development</a:t>
            </a:r>
            <a:r>
              <a:rPr lang="ru-RU" sz="1200" i="1" dirty="0"/>
              <a:t> </a:t>
            </a:r>
            <a:r>
              <a:rPr lang="ru-RU" sz="1200" i="1" dirty="0" err="1"/>
              <a:t>team</a:t>
            </a:r>
            <a:r>
              <a:rPr lang="ru-RU" sz="1200" i="1" dirty="0"/>
              <a:t>)</a:t>
            </a: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i="1" dirty="0" err="1"/>
              <a:t>Product</a:t>
            </a:r>
            <a:r>
              <a:rPr lang="ru-RU" sz="1200" i="1" dirty="0"/>
              <a:t> </a:t>
            </a:r>
            <a:r>
              <a:rPr lang="ru-RU" sz="1200" i="1" dirty="0" err="1"/>
              <a:t>owner</a:t>
            </a:r>
            <a:r>
              <a:rPr lang="ru-RU" sz="1200" dirty="0"/>
              <a:t> (PO) является связующим звеном между командой разработки и заказчиком. Задача PO — максимальное увеличение ценности разрабатываемого продукта и работы команды.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Одним из основных инструментов PO является </a:t>
            </a:r>
            <a:r>
              <a:rPr lang="ru-RU" sz="1200" dirty="0" err="1"/>
              <a:t>Product</a:t>
            </a:r>
            <a:r>
              <a:rPr lang="ru-RU" sz="1200" dirty="0"/>
              <a:t> </a:t>
            </a:r>
            <a:r>
              <a:rPr lang="ru-RU" sz="1200" dirty="0" err="1"/>
              <a:t>Backlog</a:t>
            </a:r>
            <a:r>
              <a:rPr lang="ru-RU" sz="1200" dirty="0"/>
              <a:t>. </a:t>
            </a:r>
            <a:r>
              <a:rPr lang="ru-RU" sz="1200" dirty="0" err="1"/>
              <a:t>Product</a:t>
            </a:r>
            <a:r>
              <a:rPr lang="ru-RU" sz="1200" dirty="0"/>
              <a:t> </a:t>
            </a:r>
            <a:r>
              <a:rPr lang="ru-RU" sz="1200" dirty="0" err="1"/>
              <a:t>Backlog</a:t>
            </a:r>
            <a:r>
              <a:rPr lang="ru-RU" sz="1200" dirty="0"/>
              <a:t> содержит необходимые для выполнения рабочие задачи (такие как </a:t>
            </a:r>
            <a:r>
              <a:rPr lang="ru-RU" sz="1200" dirty="0" err="1"/>
              <a:t>Story</a:t>
            </a:r>
            <a:r>
              <a:rPr lang="ru-RU" sz="1200" dirty="0"/>
              <a:t>, </a:t>
            </a:r>
            <a:r>
              <a:rPr lang="ru-RU" sz="1200" dirty="0" err="1"/>
              <a:t>Bug</a:t>
            </a:r>
            <a:r>
              <a:rPr lang="ru-RU" sz="1200" dirty="0"/>
              <a:t>, </a:t>
            </a:r>
            <a:r>
              <a:rPr lang="ru-RU" sz="1200" dirty="0" err="1"/>
              <a:t>Task</a:t>
            </a:r>
            <a:r>
              <a:rPr lang="ru-RU" sz="1200" dirty="0"/>
              <a:t> и др.), отсортированные в порядке приоритета (срочности).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i="1" dirty="0" err="1"/>
              <a:t>Scrum</a:t>
            </a:r>
            <a:r>
              <a:rPr lang="ru-RU" sz="1200" i="1" dirty="0"/>
              <a:t> </a:t>
            </a:r>
            <a:r>
              <a:rPr lang="ru-RU" sz="1200" i="1" dirty="0" err="1"/>
              <a:t>master</a:t>
            </a:r>
            <a:r>
              <a:rPr lang="ru-RU" sz="1200" i="1" dirty="0"/>
              <a:t> </a:t>
            </a:r>
            <a:r>
              <a:rPr lang="ru-RU" sz="1200" dirty="0"/>
              <a:t>(SM) является «служащим лидером» (англ. </a:t>
            </a:r>
            <a:r>
              <a:rPr lang="ru-RU" sz="1200" dirty="0" err="1"/>
              <a:t>servant-leader</a:t>
            </a:r>
            <a:r>
              <a:rPr lang="ru-RU" sz="1200" dirty="0"/>
              <a:t>). Задача </a:t>
            </a:r>
            <a:r>
              <a:rPr lang="ru-RU" sz="1200" dirty="0" err="1"/>
              <a:t>Scrum</a:t>
            </a:r>
            <a:r>
              <a:rPr lang="ru-RU" sz="1200" dirty="0"/>
              <a:t> </a:t>
            </a:r>
            <a:r>
              <a:rPr lang="ru-RU" sz="1200" dirty="0" err="1"/>
              <a:t>Master</a:t>
            </a:r>
            <a:r>
              <a:rPr lang="ru-RU" sz="1200" dirty="0"/>
              <a:t> — помочь команде максимизировать ее эффективность посредством устранения препятствий, помощи, обучении и мотивации команде, помощи PO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i="1" dirty="0"/>
              <a:t>Команда разработки</a:t>
            </a:r>
            <a:r>
              <a:rPr lang="ru-RU" sz="1200" dirty="0"/>
              <a:t> (</a:t>
            </a:r>
            <a:r>
              <a:rPr lang="ru-RU" sz="1200" dirty="0" err="1"/>
              <a:t>Development</a:t>
            </a:r>
            <a:r>
              <a:rPr lang="ru-RU" sz="1200" dirty="0"/>
              <a:t> </a:t>
            </a:r>
            <a:r>
              <a:rPr lang="ru-RU" sz="1200" dirty="0" err="1"/>
              <a:t>team</a:t>
            </a:r>
            <a:r>
              <a:rPr lang="ru-RU" sz="1200" dirty="0"/>
              <a:t>, DT) состоит из специалистов, производящих непосредственную работу над производимым продуктом. Согласно </a:t>
            </a:r>
            <a:r>
              <a:rPr lang="ru-RU" sz="1200" dirty="0" err="1"/>
              <a:t>The</a:t>
            </a:r>
            <a:r>
              <a:rPr lang="ru-RU" sz="1200" dirty="0"/>
              <a:t> </a:t>
            </a:r>
            <a:r>
              <a:rPr lang="ru-RU" sz="1200" dirty="0" err="1"/>
              <a:t>Scrum</a:t>
            </a:r>
            <a:r>
              <a:rPr lang="ru-RU" sz="1200" dirty="0"/>
              <a:t> </a:t>
            </a:r>
            <a:r>
              <a:rPr lang="ru-RU" sz="1200" dirty="0" err="1"/>
              <a:t>Guide</a:t>
            </a:r>
            <a:r>
              <a:rPr lang="ru-RU" sz="1200" dirty="0"/>
              <a:t> (документу, являющимся официальным описанием </a:t>
            </a:r>
            <a:r>
              <a:rPr lang="ru-RU" sz="1200" dirty="0" err="1"/>
              <a:t>Scrum</a:t>
            </a:r>
            <a:r>
              <a:rPr lang="ru-RU" sz="1200" dirty="0"/>
              <a:t> от его авторов), DT должны обладать следующими качествами и характеристиками:</a:t>
            </a:r>
            <a:br>
              <a:rPr lang="ru-RU" sz="1200" dirty="0"/>
            </a:br>
            <a:r>
              <a:rPr lang="ru-RU" sz="1200" dirty="0"/>
              <a:t>-Быть самоорганизующейся. Никто (включая SM и PO) не может указывать команде каким преобразовать </a:t>
            </a:r>
            <a:r>
              <a:rPr lang="ru-RU" sz="1200" dirty="0" err="1"/>
              <a:t>Product</a:t>
            </a:r>
            <a:r>
              <a:rPr lang="ru-RU" sz="1200" dirty="0"/>
              <a:t> </a:t>
            </a:r>
            <a:r>
              <a:rPr lang="ru-RU" sz="1200" dirty="0" err="1"/>
              <a:t>Backlog</a:t>
            </a:r>
            <a:r>
              <a:rPr lang="ru-RU" sz="1200" dirty="0"/>
              <a:t> в работающий продукт</a:t>
            </a:r>
            <a:br>
              <a:rPr lang="ru-RU" sz="1200" dirty="0"/>
            </a:br>
            <a:r>
              <a:rPr lang="ru-RU" sz="1200" dirty="0"/>
              <a:t>-Быть многофункциональной, обладать всеми необходимыми навыками для выпуска работающего продукта</a:t>
            </a:r>
            <a:br>
              <a:rPr lang="ru-RU" sz="1200" dirty="0"/>
            </a:br>
            <a:r>
              <a:rPr lang="ru-RU" sz="1200" dirty="0"/>
              <a:t>-За выполняемую работу отвечает вся команда, а не индивидуальные члены команды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149608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Процесс</a:t>
            </a:r>
            <a:r>
              <a:rPr lang="uk-UA" b="1" dirty="0"/>
              <a:t> </a:t>
            </a:r>
            <a:r>
              <a:rPr lang="en-US" b="1" dirty="0"/>
              <a:t>Scrum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rmAutofit/>
          </a:bodyPr>
          <a:lstStyle/>
          <a:p>
            <a:r>
              <a:rPr lang="ru-RU" sz="1200" dirty="0">
                <a:solidFill>
                  <a:schemeClr val="tx1"/>
                </a:solidFill>
              </a:rPr>
              <a:t>Основой </a:t>
            </a:r>
            <a:r>
              <a:rPr lang="ru-RU" sz="1200" dirty="0" err="1">
                <a:solidFill>
                  <a:schemeClr val="tx1"/>
                </a:solidFill>
              </a:rPr>
              <a:t>Scrum</a:t>
            </a:r>
            <a:r>
              <a:rPr lang="ru-RU" sz="1200" dirty="0">
                <a:solidFill>
                  <a:schemeClr val="tx1"/>
                </a:solidFill>
              </a:rPr>
              <a:t> является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, в течении которого выполняется работа над продуктом. По окончанию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дола быть получена новая рабочая версия продукта.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всегда ограничен по времени (1-4 недели) и имеет одинаковую продолжительность на протяжении все жизни продукта. 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/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Перед началом каждого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производится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Planning</a:t>
            </a:r>
            <a:r>
              <a:rPr lang="ru-RU" sz="1200" dirty="0">
                <a:solidFill>
                  <a:schemeClr val="tx1"/>
                </a:solidFill>
              </a:rPr>
              <a:t>, на котором производится оценка содержимого </a:t>
            </a:r>
            <a:r>
              <a:rPr lang="ru-RU" sz="1200" dirty="0" err="1">
                <a:solidFill>
                  <a:schemeClr val="tx1"/>
                </a:solidFill>
              </a:rPr>
              <a:t>Product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Backlog</a:t>
            </a:r>
            <a:r>
              <a:rPr lang="ru-RU" sz="1200" dirty="0">
                <a:solidFill>
                  <a:schemeClr val="tx1"/>
                </a:solidFill>
              </a:rPr>
              <a:t> и формирование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Backlog</a:t>
            </a:r>
            <a:r>
              <a:rPr lang="ru-RU" sz="1200" dirty="0">
                <a:solidFill>
                  <a:schemeClr val="tx1"/>
                </a:solidFill>
              </a:rPr>
              <a:t>, который содержит задачи (</a:t>
            </a:r>
            <a:r>
              <a:rPr lang="ru-RU" sz="1200" dirty="0" err="1">
                <a:solidFill>
                  <a:schemeClr val="tx1"/>
                </a:solidFill>
              </a:rPr>
              <a:t>Story</a:t>
            </a:r>
            <a:r>
              <a:rPr lang="ru-RU" sz="1200" dirty="0">
                <a:solidFill>
                  <a:schemeClr val="tx1"/>
                </a:solidFill>
              </a:rPr>
              <a:t>, </a:t>
            </a:r>
            <a:r>
              <a:rPr lang="ru-RU" sz="1200" dirty="0" err="1">
                <a:solidFill>
                  <a:schemeClr val="tx1"/>
                </a:solidFill>
              </a:rPr>
              <a:t>Bugs</a:t>
            </a:r>
            <a:r>
              <a:rPr lang="ru-RU" sz="1200" dirty="0">
                <a:solidFill>
                  <a:schemeClr val="tx1"/>
                </a:solidFill>
              </a:rPr>
              <a:t>, </a:t>
            </a:r>
            <a:r>
              <a:rPr lang="ru-RU" sz="1200" dirty="0" err="1">
                <a:solidFill>
                  <a:schemeClr val="tx1"/>
                </a:solidFill>
              </a:rPr>
              <a:t>Tasks</a:t>
            </a:r>
            <a:r>
              <a:rPr lang="ru-RU" sz="1200" dirty="0">
                <a:solidFill>
                  <a:schemeClr val="tx1"/>
                </a:solidFill>
              </a:rPr>
              <a:t>), которые должны быть выполнены в текущем спринте. Каждый спринт должен иметь цель, которая является мотивирующим фактором и достигается с помощью выполнения задач из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Backlog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/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Каждый день производится </a:t>
            </a:r>
            <a:r>
              <a:rPr lang="ru-RU" sz="1200" dirty="0" err="1">
                <a:solidFill>
                  <a:schemeClr val="tx1"/>
                </a:solidFill>
              </a:rPr>
              <a:t>Daily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Scrum</a:t>
            </a:r>
            <a:r>
              <a:rPr lang="ru-RU" sz="1200" dirty="0">
                <a:solidFill>
                  <a:schemeClr val="tx1"/>
                </a:solidFill>
              </a:rPr>
              <a:t>, на котором каждый член команды отвечает на вопросы «что я сделал вчера?», «что я планирую сделать сегодня?», «какие препятствия на своей работе я встретил?». Задача </a:t>
            </a:r>
            <a:r>
              <a:rPr lang="ru-RU" sz="1200" dirty="0" err="1">
                <a:solidFill>
                  <a:schemeClr val="tx1"/>
                </a:solidFill>
              </a:rPr>
              <a:t>Daily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Scrum</a:t>
            </a:r>
            <a:r>
              <a:rPr lang="ru-RU" sz="1200" dirty="0">
                <a:solidFill>
                  <a:schemeClr val="tx1"/>
                </a:solidFill>
              </a:rPr>
              <a:t> — определение статуса и прогресса работы над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, раннее обнаружение возникших препятствий, выработка решений по изменению стратегии, необходимых для достижения целей </a:t>
            </a:r>
            <a:r>
              <a:rPr lang="ru-RU" sz="1200" dirty="0" err="1">
                <a:solidFill>
                  <a:schemeClr val="tx1"/>
                </a:solidFill>
              </a:rPr>
              <a:t>Sprint'а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/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По окончанию </a:t>
            </a:r>
            <a:r>
              <a:rPr lang="ru-RU" sz="1200" dirty="0" err="1">
                <a:solidFill>
                  <a:schemeClr val="tx1"/>
                </a:solidFill>
              </a:rPr>
              <a:t>Sprint'а</a:t>
            </a:r>
            <a:r>
              <a:rPr lang="ru-RU" sz="1200" dirty="0">
                <a:solidFill>
                  <a:schemeClr val="tx1"/>
                </a:solidFill>
              </a:rPr>
              <a:t> производятся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Review</a:t>
            </a:r>
            <a:r>
              <a:rPr lang="ru-RU" sz="1200" dirty="0">
                <a:solidFill>
                  <a:schemeClr val="tx1"/>
                </a:solidFill>
              </a:rPr>
              <a:t> и </a:t>
            </a:r>
            <a:r>
              <a:rPr lang="ru-RU" sz="1200" dirty="0" err="1">
                <a:solidFill>
                  <a:schemeClr val="tx1"/>
                </a:solidFill>
              </a:rPr>
              <a:t>Sprint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Retrospective</a:t>
            </a:r>
            <a:r>
              <a:rPr lang="ru-RU" sz="1200" dirty="0">
                <a:solidFill>
                  <a:schemeClr val="tx1"/>
                </a:solidFill>
              </a:rPr>
              <a:t>, задача которых оценить эффективность (производительность) команды в прошедшем </a:t>
            </a:r>
            <a:r>
              <a:rPr lang="ru-RU" sz="1200" dirty="0" err="1">
                <a:solidFill>
                  <a:schemeClr val="tx1"/>
                </a:solidFill>
              </a:rPr>
              <a:t>Sprint'е</a:t>
            </a:r>
            <a:r>
              <a:rPr lang="ru-RU" sz="1200" dirty="0">
                <a:solidFill>
                  <a:schemeClr val="tx1"/>
                </a:solidFill>
              </a:rPr>
              <a:t>, спрогнозировать ожидаемую эффективность (производительность) в следующем спринте, выявлении имеющихся проблем, оценки вероятности завершения всех необходимых работ по продукту и другое.</a:t>
            </a:r>
            <a:br>
              <a:rPr lang="ru-RU" sz="1200" dirty="0">
                <a:solidFill>
                  <a:schemeClr val="tx1"/>
                </a:solidFill>
              </a:rPr>
            </a:br>
            <a:endParaRPr lang="uk-UA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9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Процесс</a:t>
            </a:r>
            <a:r>
              <a:rPr lang="uk-UA" b="1" dirty="0"/>
              <a:t> </a:t>
            </a:r>
            <a:r>
              <a:rPr lang="en-US" b="1" dirty="0"/>
              <a:t>Scrum</a:t>
            </a:r>
            <a:endParaRPr lang="uk-U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16" y="1628800"/>
            <a:ext cx="8210957" cy="461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38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MOBILE TEST</a:t>
            </a:r>
            <a: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uk-UA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будем знать…..</a:t>
            </a:r>
            <a:endParaRPr lang="uk-UA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MOBILE TEST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JIRA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/>
              <a:t>Agile (Scrum)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149080"/>
            <a:ext cx="5166979" cy="207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535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675456"/>
            <a:ext cx="8229600" cy="1600200"/>
          </a:xfrm>
        </p:spPr>
        <p:txBody>
          <a:bodyPr/>
          <a:lstStyle/>
          <a:p>
            <a:r>
              <a:rPr lang="uk-UA" b="1" dirty="0" err="1" smtClean="0"/>
              <a:t>Достоинства</a:t>
            </a:r>
            <a:r>
              <a:rPr lang="uk-UA" b="1" dirty="0" smtClean="0"/>
              <a:t> </a:t>
            </a:r>
            <a:r>
              <a:rPr lang="en-US" b="1" dirty="0"/>
              <a:t>Scrum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052736"/>
            <a:ext cx="896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Scrum</a:t>
            </a:r>
            <a:r>
              <a:rPr lang="ru-RU" dirty="0"/>
              <a:t> обладает достаточно привлекательными достоинствами. </a:t>
            </a:r>
            <a:r>
              <a:rPr lang="ru-RU" dirty="0" err="1"/>
              <a:t>Scrum</a:t>
            </a:r>
            <a:r>
              <a:rPr lang="ru-RU" dirty="0"/>
              <a:t> ориентирован на клиента, адаптивен. </a:t>
            </a:r>
            <a:r>
              <a:rPr lang="ru-RU" dirty="0" err="1"/>
              <a:t>Scrum</a:t>
            </a:r>
            <a:r>
              <a:rPr lang="ru-RU" dirty="0"/>
              <a:t> дает клиенту возможность делать изменения в требованиях в любой момент времени (но не гарантирует того, что эти изменения будут выполнены). Возможность изменения требований привлекательна для многих заказчиков ПО.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 err="1"/>
              <a:t>Scrum</a:t>
            </a:r>
            <a:r>
              <a:rPr lang="ru-RU" dirty="0"/>
              <a:t> достаточно прост в изучении, позволяет экономить время, за счет исключения не критичных активностей. </a:t>
            </a:r>
            <a:r>
              <a:rPr lang="ru-RU" dirty="0" err="1"/>
              <a:t>Scrum</a:t>
            </a:r>
            <a:r>
              <a:rPr lang="ru-RU" dirty="0"/>
              <a:t> позволяет получить потенциально рабочий продукт в конце каждого </a:t>
            </a:r>
            <a:r>
              <a:rPr lang="ru-RU" dirty="0" err="1"/>
              <a:t>Sprint'а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Scrum</a:t>
            </a:r>
            <a:r>
              <a:rPr lang="ru-RU" dirty="0"/>
              <a:t> делает упор на самоорганизующуюся, многофункциональную команду, способную решить необходимые задачи с минимальной координацией. Это особенно привлекательно для малых компаний и </a:t>
            </a:r>
            <a:r>
              <a:rPr lang="ru-RU" dirty="0" err="1"/>
              <a:t>стартапов</a:t>
            </a:r>
            <a:r>
              <a:rPr lang="ru-RU" dirty="0"/>
              <a:t>, так как избавляет от необходимости от найма или обучения специализированного персонала руководителей.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95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459432"/>
            <a:ext cx="8229600" cy="1600200"/>
          </a:xfrm>
        </p:spPr>
        <p:txBody>
          <a:bodyPr/>
          <a:lstStyle/>
          <a:p>
            <a:r>
              <a:rPr lang="uk-UA" dirty="0" smtClean="0"/>
              <a:t>ДЗ</a:t>
            </a:r>
            <a:endParaRPr lang="uk-UA" dirty="0"/>
          </a:p>
        </p:txBody>
      </p:sp>
      <p:pic>
        <p:nvPicPr>
          <p:cNvPr id="14338" name="Picture 2" descr="http://sovet-kopilka.ru/wp-content/uploads/2013/12/uroki-sa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554" y="4179158"/>
            <a:ext cx="4014614" cy="267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268760"/>
            <a:ext cx="763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КАЧАЕМ </a:t>
            </a:r>
            <a:r>
              <a:rPr lang="en-US" dirty="0" smtClean="0"/>
              <a:t>JIRA </a:t>
            </a:r>
            <a:r>
              <a:rPr lang="ru-RU" dirty="0" smtClean="0"/>
              <a:t>и делаем </a:t>
            </a:r>
            <a:r>
              <a:rPr lang="ru-RU" dirty="0" err="1" smtClean="0"/>
              <a:t>демо</a:t>
            </a:r>
            <a:r>
              <a:rPr lang="ru-RU" dirty="0" smtClean="0"/>
              <a:t> проект создания моб приложения.</a:t>
            </a:r>
          </a:p>
          <a:p>
            <a:r>
              <a:rPr lang="ru-RU" dirty="0" smtClean="0"/>
              <a:t>Находим в нем  баг  потери инет соединения при повторном заходе из фонового режима.</a:t>
            </a:r>
          </a:p>
          <a:p>
            <a:r>
              <a:rPr lang="ru-RU" dirty="0" smtClean="0"/>
              <a:t>Распределяем обязанности  и делаем описание бага и решения.</a:t>
            </a:r>
          </a:p>
          <a:p>
            <a:r>
              <a:rPr lang="ru-RU" dirty="0" smtClean="0"/>
              <a:t>Исправляем  его.</a:t>
            </a:r>
          </a:p>
          <a:p>
            <a:r>
              <a:rPr lang="ru-RU" dirty="0" smtClean="0"/>
              <a:t>ТА-ДА-М. </a:t>
            </a:r>
          </a:p>
          <a:p>
            <a:r>
              <a:rPr lang="ru-RU" dirty="0" smtClean="0"/>
              <a:t>Получаем профит.</a:t>
            </a:r>
          </a:p>
          <a:p>
            <a:r>
              <a:rPr lang="ru-RU" dirty="0" smtClean="0"/>
              <a:t>Или получаем новый баг. </a:t>
            </a:r>
            <a:br>
              <a:rPr lang="ru-RU" dirty="0" smtClean="0"/>
            </a:br>
            <a:r>
              <a:rPr lang="ru-RU" dirty="0" err="1" smtClean="0"/>
              <a:t>Скрин</a:t>
            </a:r>
            <a:r>
              <a:rPr lang="ru-RU" dirty="0" smtClean="0"/>
              <a:t> </a:t>
            </a:r>
            <a:r>
              <a:rPr lang="ru-RU" dirty="0" err="1" smtClean="0"/>
              <a:t>шот</a:t>
            </a:r>
            <a:r>
              <a:rPr lang="ru-RU" dirty="0" smtClean="0"/>
              <a:t> проекта заливаем.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401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MOBILE TEST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Технический аудит </a:t>
            </a:r>
            <a:r>
              <a:rPr lang="ru-RU" dirty="0" err="1"/>
              <a:t>iOS</a:t>
            </a:r>
            <a:r>
              <a:rPr lang="ru-RU" dirty="0"/>
              <a:t> и </a:t>
            </a:r>
            <a:r>
              <a:rPr lang="ru-RU" dirty="0" err="1"/>
              <a:t>Android</a:t>
            </a:r>
            <a:r>
              <a:rPr lang="ru-RU" dirty="0"/>
              <a:t> приложений стал неотъемлемой частью нашей повседневной </a:t>
            </a:r>
            <a:r>
              <a:rPr lang="ru-RU" dirty="0" smtClean="0"/>
              <a:t>работы. </a:t>
            </a:r>
            <a:r>
              <a:rPr lang="ru-RU" dirty="0"/>
              <a:t>Хоть это и выглядит просто, имеется немало деталей реализации такой проверки, которые стоит рассмотреть. М</a:t>
            </a:r>
            <a:r>
              <a:rPr lang="ru-RU" dirty="0" smtClean="0"/>
              <a:t>ы </a:t>
            </a:r>
            <a:r>
              <a:rPr lang="ru-RU" dirty="0"/>
              <a:t>рассмотрим то, что мы считаем наиболее важным при проведении аудита и разделим это по техническим областям.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49667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https://habrahabr.ru/company/touchinstinct/blog/197060/</a:t>
            </a:r>
            <a:endParaRPr lang="uk-UA" dirty="0"/>
          </a:p>
        </p:txBody>
      </p:sp>
      <p:pic>
        <p:nvPicPr>
          <p:cNvPr id="6146" name="Picture 2" descr="http://allo-card.net/IMG/mobile-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20215" y="4778130"/>
            <a:ext cx="4123785" cy="201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0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Система </a:t>
            </a:r>
            <a:r>
              <a:rPr lang="uk-UA" b="1" dirty="0" err="1"/>
              <a:t>контроля</a:t>
            </a:r>
            <a:r>
              <a:rPr lang="uk-UA" b="1" dirty="0"/>
              <a:t> </a:t>
            </a:r>
            <a:r>
              <a:rPr lang="uk-UA" b="1" dirty="0" err="1"/>
              <a:t>версий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100" b="1" dirty="0">
                <a:solidFill>
                  <a:schemeClr val="tx1"/>
                </a:solidFill>
              </a:rPr>
              <a:t>Используется ли система контроля версий, какая система и как организованы рабочие процессы — это многое расскажет о процессе разработки.</a:t>
            </a:r>
            <a:br>
              <a:rPr lang="ru-RU" sz="1100" b="1" dirty="0">
                <a:solidFill>
                  <a:schemeClr val="tx1"/>
                </a:solidFill>
              </a:rPr>
            </a:br>
            <a:r>
              <a:rPr lang="ru-RU" sz="1100" b="1" dirty="0">
                <a:solidFill>
                  <a:schemeClr val="tx1"/>
                </a:solidFill>
              </a:rPr>
              <a:t>Есть ли у вас правильно настроенный *</a:t>
            </a:r>
            <a:r>
              <a:rPr lang="ru-RU" sz="1100" b="1" dirty="0" err="1">
                <a:solidFill>
                  <a:schemeClr val="tx1"/>
                </a:solidFill>
              </a:rPr>
              <a:t>ignore</a:t>
            </a:r>
            <a:r>
              <a:rPr lang="ru-RU" sz="1100" b="1" dirty="0">
                <a:solidFill>
                  <a:schemeClr val="tx1"/>
                </a:solidFill>
              </a:rPr>
              <a:t> файл, чтобы файлы метаданных IDE и другие посторонние элементы не попадали в хранилище?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Сторонние библиотеки сконфигурированы в качестве внешних зависимостей или лежат в хранилище?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Достаточно ли краткие и выразительные комментарии к </a:t>
            </a:r>
            <a:r>
              <a:rPr lang="ru-RU" sz="1100" b="1" dirty="0" err="1">
                <a:solidFill>
                  <a:schemeClr val="tx1"/>
                </a:solidFill>
              </a:rPr>
              <a:t>коммитам</a:t>
            </a:r>
            <a:r>
              <a:rPr lang="ru-RU" sz="1100" b="1" dirty="0">
                <a:solidFill>
                  <a:schemeClr val="tx1"/>
                </a:solidFill>
              </a:rPr>
              <a:t> (</a:t>
            </a:r>
            <a:r>
              <a:rPr lang="ru-RU" sz="1100" b="1" dirty="0" err="1">
                <a:solidFill>
                  <a:schemeClr val="tx1"/>
                </a:solidFill>
              </a:rPr>
              <a:t>commits</a:t>
            </a:r>
            <a:r>
              <a:rPr lang="ru-RU" sz="1100" b="1" dirty="0">
                <a:solidFill>
                  <a:schemeClr val="tx1"/>
                </a:solidFill>
              </a:rPr>
              <a:t>) вы используете?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Является ли размер ваших </a:t>
            </a:r>
            <a:r>
              <a:rPr lang="ru-RU" sz="1100" b="1" dirty="0" err="1">
                <a:solidFill>
                  <a:schemeClr val="tx1"/>
                </a:solidFill>
              </a:rPr>
              <a:t>коммитов</a:t>
            </a:r>
            <a:r>
              <a:rPr lang="ru-RU" sz="1100" b="1" dirty="0">
                <a:solidFill>
                  <a:schemeClr val="tx1"/>
                </a:solidFill>
              </a:rPr>
              <a:t> обоснованным?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Все ли файлы в </a:t>
            </a:r>
            <a:r>
              <a:rPr lang="ru-RU" sz="1100" b="1" dirty="0" err="1">
                <a:solidFill>
                  <a:schemeClr val="tx1"/>
                </a:solidFill>
              </a:rPr>
              <a:t>коммите</a:t>
            </a:r>
            <a:r>
              <a:rPr lang="ru-RU" sz="1100" b="1" dirty="0">
                <a:solidFill>
                  <a:schemeClr val="tx1"/>
                </a:solidFill>
              </a:rPr>
              <a:t> связаны с одной и той же проблемой или функциональностью?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Используете ли вы какие-либо схемы ветвления типа "</a:t>
            </a:r>
            <a:r>
              <a:rPr lang="ru-RU" sz="1100" b="1" dirty="0" err="1">
                <a:solidFill>
                  <a:schemeClr val="tx1"/>
                </a:solidFill>
              </a:rPr>
              <a:t>feature</a:t>
            </a:r>
            <a:r>
              <a:rPr lang="ru-RU" sz="1100" b="1" dirty="0">
                <a:solidFill>
                  <a:schemeClr val="tx1"/>
                </a:solidFill>
              </a:rPr>
              <a:t> </a:t>
            </a:r>
            <a:r>
              <a:rPr lang="ru-RU" sz="1100" b="1" dirty="0" err="1">
                <a:solidFill>
                  <a:schemeClr val="tx1"/>
                </a:solidFill>
              </a:rPr>
              <a:t>branch</a:t>
            </a:r>
            <a:r>
              <a:rPr lang="ru-RU" sz="1100" b="1" dirty="0">
                <a:solidFill>
                  <a:schemeClr val="tx1"/>
                </a:solidFill>
              </a:rPr>
              <a:t>" или "</a:t>
            </a:r>
            <a:r>
              <a:rPr lang="ru-RU" sz="1100" b="1" dirty="0" err="1">
                <a:solidFill>
                  <a:schemeClr val="tx1"/>
                </a:solidFill>
              </a:rPr>
              <a:t>git-flow</a:t>
            </a:r>
            <a:r>
              <a:rPr lang="ru-RU" sz="1100" b="1" dirty="0">
                <a:solidFill>
                  <a:schemeClr val="tx1"/>
                </a:solidFill>
              </a:rPr>
              <a:t>"?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Достаточно ли информативны названия веток?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r>
              <a:rPr lang="ru-RU" sz="1100" b="1" dirty="0">
                <a:solidFill>
                  <a:schemeClr val="tx1"/>
                </a:solidFill>
              </a:rPr>
              <a:t>Используете ли вы систему </a:t>
            </a:r>
            <a:r>
              <a:rPr lang="ru-RU" sz="1100" b="1" dirty="0" err="1">
                <a:solidFill>
                  <a:schemeClr val="tx1"/>
                </a:solidFill>
              </a:rPr>
              <a:t>pull</a:t>
            </a:r>
            <a:r>
              <a:rPr lang="ru-RU" sz="1100" b="1" dirty="0">
                <a:solidFill>
                  <a:schemeClr val="tx1"/>
                </a:solidFill>
              </a:rPr>
              <a:t> </a:t>
            </a:r>
            <a:r>
              <a:rPr lang="ru-RU" sz="1100" b="1" dirty="0" err="1">
                <a:solidFill>
                  <a:schemeClr val="tx1"/>
                </a:solidFill>
              </a:rPr>
              <a:t>request</a:t>
            </a:r>
            <a:r>
              <a:rPr lang="ru-RU" sz="1100" b="1" dirty="0">
                <a:solidFill>
                  <a:schemeClr val="tx1"/>
                </a:solidFill>
              </a:rPr>
              <a:t>/</a:t>
            </a:r>
            <a:r>
              <a:rPr lang="ru-RU" sz="1100" b="1" dirty="0" err="1">
                <a:solidFill>
                  <a:schemeClr val="tx1"/>
                </a:solidFill>
              </a:rPr>
              <a:t>code</a:t>
            </a:r>
            <a:r>
              <a:rPr lang="ru-RU" sz="1100" b="1" dirty="0">
                <a:solidFill>
                  <a:schemeClr val="tx1"/>
                </a:solidFill>
              </a:rPr>
              <a:t> </a:t>
            </a:r>
            <a:r>
              <a:rPr lang="ru-RU" sz="1100" b="1" dirty="0" err="1">
                <a:solidFill>
                  <a:schemeClr val="tx1"/>
                </a:solidFill>
              </a:rPr>
              <a:t>review</a:t>
            </a:r>
            <a:r>
              <a:rPr lang="ru-RU" sz="1100" b="1" dirty="0">
                <a:solidFill>
                  <a:schemeClr val="tx1"/>
                </a:solidFill>
              </a:rPr>
              <a:t> до слияния кода в </a:t>
            </a:r>
            <a:r>
              <a:rPr lang="ru-RU" sz="1100" b="1" dirty="0" err="1">
                <a:solidFill>
                  <a:schemeClr val="tx1"/>
                </a:solidFill>
              </a:rPr>
              <a:t>master</a:t>
            </a:r>
            <a:r>
              <a:rPr lang="ru-RU" sz="1100" b="1" dirty="0">
                <a:solidFill>
                  <a:schemeClr val="tx1"/>
                </a:solidFill>
              </a:rPr>
              <a:t>?</a:t>
            </a:r>
            <a:br>
              <a:rPr lang="ru-RU" sz="1100" b="1" dirty="0">
                <a:solidFill>
                  <a:schemeClr val="tx1"/>
                </a:solidFill>
              </a:rPr>
            </a:br>
            <a:endParaRPr lang="ru-RU" sz="1100" b="1" dirty="0">
              <a:solidFill>
                <a:schemeClr val="tx1"/>
              </a:solidFill>
            </a:endParaRPr>
          </a:p>
          <a:p>
            <a:pPr lvl="1"/>
            <a:r>
              <a:rPr lang="ru-RU" sz="900" b="1" dirty="0">
                <a:solidFill>
                  <a:schemeClr val="tx1"/>
                </a:solidFill>
              </a:rPr>
              <a:t>Есть ли у вас какой-либо регламент относительно того, на что нужно обращать внимание при рассмотрении PR (</a:t>
            </a:r>
            <a:r>
              <a:rPr lang="ru-RU" sz="900" b="1" dirty="0" err="1">
                <a:solidFill>
                  <a:schemeClr val="tx1"/>
                </a:solidFill>
              </a:rPr>
              <a:t>pull</a:t>
            </a:r>
            <a:r>
              <a:rPr lang="ru-RU" sz="900" b="1" dirty="0">
                <a:solidFill>
                  <a:schemeClr val="tx1"/>
                </a:solidFill>
              </a:rPr>
              <a:t> </a:t>
            </a:r>
            <a:r>
              <a:rPr lang="ru-RU" sz="900" b="1" dirty="0" err="1">
                <a:solidFill>
                  <a:schemeClr val="tx1"/>
                </a:solidFill>
              </a:rPr>
              <a:t>request</a:t>
            </a:r>
            <a:r>
              <a:rPr lang="ru-RU" sz="900" b="1" dirty="0">
                <a:solidFill>
                  <a:schemeClr val="tx1"/>
                </a:solidFill>
              </a:rPr>
              <a:t>)?</a:t>
            </a:r>
            <a:br>
              <a:rPr lang="ru-RU" sz="900" b="1" dirty="0">
                <a:solidFill>
                  <a:schemeClr val="tx1"/>
                </a:solidFill>
              </a:rPr>
            </a:br>
            <a:endParaRPr lang="ru-RU" sz="900" b="1" dirty="0">
              <a:solidFill>
                <a:schemeClr val="tx1"/>
              </a:solidFill>
            </a:endParaRPr>
          </a:p>
          <a:p>
            <a:pPr lvl="1"/>
            <a:r>
              <a:rPr lang="ru-RU" sz="900" b="1" dirty="0">
                <a:solidFill>
                  <a:schemeClr val="tx1"/>
                </a:solidFill>
              </a:rPr>
              <a:t>Сколько комментариев в среднем приходится на каждый PR?</a:t>
            </a:r>
            <a:br>
              <a:rPr lang="ru-RU" sz="900" b="1" dirty="0">
                <a:solidFill>
                  <a:schemeClr val="tx1"/>
                </a:solidFill>
              </a:rPr>
            </a:br>
            <a:endParaRPr lang="ru-RU" sz="900" b="1" dirty="0">
              <a:solidFill>
                <a:schemeClr val="tx1"/>
              </a:solidFill>
            </a:endParaRPr>
          </a:p>
          <a:p>
            <a:pPr lvl="1"/>
            <a:r>
              <a:rPr lang="ru-RU" sz="900" b="1" dirty="0">
                <a:solidFill>
                  <a:schemeClr val="tx1"/>
                </a:solidFill>
              </a:rPr>
              <a:t>Сколько людей рассматривает каждый PR?</a:t>
            </a:r>
            <a:br>
              <a:rPr lang="ru-RU" sz="900" b="1" dirty="0">
                <a:solidFill>
                  <a:schemeClr val="tx1"/>
                </a:solidFill>
              </a:rPr>
            </a:br>
            <a:endParaRPr lang="ru-RU" sz="900" b="1" dirty="0">
              <a:solidFill>
                <a:schemeClr val="tx1"/>
              </a:solidFill>
            </a:endParaRPr>
          </a:p>
          <a:p>
            <a:pPr lvl="1"/>
            <a:r>
              <a:rPr lang="ru-RU" sz="900" b="1" dirty="0">
                <a:solidFill>
                  <a:schemeClr val="tx1"/>
                </a:solidFill>
              </a:rPr>
              <a:t>Сколько "+1" к PR вам нужно для слияния?</a:t>
            </a:r>
            <a:br>
              <a:rPr lang="ru-RU" sz="900" b="1" dirty="0">
                <a:solidFill>
                  <a:schemeClr val="tx1"/>
                </a:solidFill>
              </a:rPr>
            </a:br>
            <a:endParaRPr lang="ru-RU" sz="900" b="1" dirty="0">
              <a:solidFill>
                <a:schemeClr val="tx1"/>
              </a:solidFill>
            </a:endParaRPr>
          </a:p>
          <a:p>
            <a:pPr lvl="1"/>
            <a:r>
              <a:rPr lang="ru-RU" sz="900" b="1" dirty="0">
                <a:solidFill>
                  <a:schemeClr val="tx1"/>
                </a:solidFill>
              </a:rPr>
              <a:t>Кто несет ответственность за закрытие ветки?</a:t>
            </a:r>
          </a:p>
          <a:p>
            <a:pPr marL="0" indent="0">
              <a:buNone/>
            </a:pPr>
            <a:endParaRPr lang="ru-RU" sz="700" b="1" dirty="0">
              <a:solidFill>
                <a:schemeClr val="tx1"/>
              </a:solidFill>
            </a:endParaRPr>
          </a:p>
        </p:txBody>
      </p:sp>
      <p:pic>
        <p:nvPicPr>
          <p:cNvPr id="8194" name="Picture 2" descr="https://habrastorage.org/getpro/habr/post_images/e81/2ce/aff/e812ceaff6e2f4c393afa624a77dc1b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345324"/>
            <a:ext cx="1787251" cy="14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71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15416"/>
            <a:ext cx="8229600" cy="1600200"/>
          </a:xfrm>
        </p:spPr>
        <p:txBody>
          <a:bodyPr/>
          <a:lstStyle/>
          <a:p>
            <a:r>
              <a:rPr lang="uk-UA" b="1" dirty="0" err="1"/>
              <a:t>Инструменты</a:t>
            </a:r>
            <a:r>
              <a:rPr lang="uk-UA" b="1" dirty="0"/>
              <a:t> </a:t>
            </a:r>
            <a:r>
              <a:rPr lang="uk-UA" b="1" dirty="0" err="1"/>
              <a:t>сборки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Autofit/>
          </a:bodyPr>
          <a:lstStyle/>
          <a:p>
            <a:r>
              <a:rPr lang="ru-RU" sz="1200" dirty="0">
                <a:solidFill>
                  <a:schemeClr val="tx1"/>
                </a:solidFill>
              </a:rPr>
              <a:t>Определяющим фактором является возможность запустить процесс сборки на машине разработчика и на любой другой внешней системе, например на системе непрерывной сборки (</a:t>
            </a:r>
            <a:r>
              <a:rPr lang="ru-RU" sz="1200" dirty="0" err="1">
                <a:solidFill>
                  <a:schemeClr val="tx1"/>
                </a:solidFill>
              </a:rPr>
              <a:t>continuous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integration</a:t>
            </a:r>
            <a:r>
              <a:rPr lang="ru-RU" sz="1200" dirty="0">
                <a:solidFill>
                  <a:schemeClr val="tx1"/>
                </a:solidFill>
              </a:rPr>
              <a:t>).</a:t>
            </a:r>
            <a:br>
              <a:rPr lang="ru-RU" sz="1200" dirty="0">
                <a:solidFill>
                  <a:schemeClr val="tx1"/>
                </a:solidFill>
              </a:rPr>
            </a:br>
            <a:r>
              <a:rPr lang="ru-RU" sz="1200" dirty="0">
                <a:solidFill>
                  <a:schemeClr val="tx1"/>
                </a:solidFill>
              </a:rPr>
              <a:t>Сколько библиотек используются в проекте?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Разделен ли проект на модули?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Используют ли модули </a:t>
            </a:r>
            <a:r>
              <a:rPr lang="ru-RU" sz="1200" dirty="0" err="1">
                <a:solidFill>
                  <a:schemeClr val="tx1"/>
                </a:solidFill>
              </a:rPr>
              <a:t>Maven</a:t>
            </a:r>
            <a:r>
              <a:rPr lang="ru-RU" sz="1200" dirty="0">
                <a:solidFill>
                  <a:schemeClr val="tx1"/>
                </a:solidFill>
              </a:rPr>
              <a:t> или </a:t>
            </a:r>
            <a:r>
              <a:rPr lang="ru-RU" sz="1200" dirty="0" err="1">
                <a:solidFill>
                  <a:schemeClr val="tx1"/>
                </a:solidFill>
              </a:rPr>
              <a:t>Gradle</a:t>
            </a:r>
            <a:r>
              <a:rPr lang="ru-RU" sz="1200" dirty="0">
                <a:solidFill>
                  <a:schemeClr val="tx1"/>
                </a:solidFill>
              </a:rPr>
              <a:t> для разрешения зависимостей, или используются локальные .</a:t>
            </a:r>
            <a:r>
              <a:rPr lang="ru-RU" sz="1200" dirty="0" err="1">
                <a:solidFill>
                  <a:schemeClr val="tx1"/>
                </a:solidFill>
              </a:rPr>
              <a:t>jar</a:t>
            </a:r>
            <a:r>
              <a:rPr lang="ru-RU" sz="1200" dirty="0">
                <a:solidFill>
                  <a:schemeClr val="tx1"/>
                </a:solidFill>
              </a:rPr>
              <a:t>-файлы?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На опасное ли расстояние приближен проект к лимиту количества методов в .</a:t>
            </a:r>
            <a:r>
              <a:rPr lang="ru-RU" sz="1200" dirty="0" err="1">
                <a:solidFill>
                  <a:schemeClr val="tx1"/>
                </a:solidFill>
              </a:rPr>
              <a:t>dex</a:t>
            </a:r>
            <a:r>
              <a:rPr lang="ru-RU" sz="1200" dirty="0">
                <a:solidFill>
                  <a:schemeClr val="tx1"/>
                </a:solidFill>
              </a:rPr>
              <a:t> файлах? Или уже за гранью?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Вы используете библиотеки, которые не нужны в проекте?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Используется ли </a:t>
            </a:r>
            <a:r>
              <a:rPr lang="ru-RU" sz="1200" dirty="0" err="1">
                <a:solidFill>
                  <a:schemeClr val="tx1"/>
                </a:solidFill>
              </a:rPr>
              <a:t>multidex</a:t>
            </a:r>
            <a:r>
              <a:rPr lang="ru-RU" sz="1200" dirty="0">
                <a:solidFill>
                  <a:schemeClr val="tx1"/>
                </a:solidFill>
              </a:rPr>
              <a:t>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Все ли внешние зависимости обновлены до современных версий?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Все ли лицензии сторонних библиотек соблюдены?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Используются ли устаревшие или не поддерживаемые сторонние библиотеки?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Обусловлен ли минимальный SDK требованиями технического задания (</a:t>
            </a:r>
            <a:r>
              <a:rPr lang="ru-RU" sz="1200" dirty="0" err="1">
                <a:solidFill>
                  <a:schemeClr val="tx1"/>
                </a:solidFill>
              </a:rPr>
              <a:t>product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description</a:t>
            </a:r>
            <a:r>
              <a:rPr lang="ru-RU" sz="1200" dirty="0">
                <a:solidFill>
                  <a:schemeClr val="tx1"/>
                </a:solidFill>
              </a:rPr>
              <a:t>)?</a:t>
            </a: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Актуален ли целевой SDK (</a:t>
            </a:r>
            <a:r>
              <a:rPr lang="ru-RU" sz="1200" dirty="0" err="1">
                <a:solidFill>
                  <a:schemeClr val="tx1"/>
                </a:solidFill>
              </a:rPr>
              <a:t>target</a:t>
            </a:r>
            <a:r>
              <a:rPr lang="ru-RU" sz="1200" dirty="0">
                <a:solidFill>
                  <a:schemeClr val="tx1"/>
                </a:solidFill>
              </a:rPr>
              <a:t> SDK)?</a:t>
            </a:r>
          </a:p>
        </p:txBody>
      </p:sp>
      <p:pic>
        <p:nvPicPr>
          <p:cNvPr id="9218" name="Picture 2" descr="http://www.coolmobmasters.com/wp-content/uploads/2014/12/onlajn-konstruktor-prilozhenij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720571"/>
            <a:ext cx="2555776" cy="18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err="1"/>
              <a:t>Использование</a:t>
            </a:r>
            <a:r>
              <a:rPr lang="uk-UA" b="1" dirty="0"/>
              <a:t> </a:t>
            </a:r>
            <a:r>
              <a:rPr lang="en-US" b="1" dirty="0"/>
              <a:t>Android </a:t>
            </a:r>
            <a:r>
              <a:rPr lang="uk-UA" b="1" dirty="0" err="1"/>
              <a:t>ресурсов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3845024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Существует широкий спектр устройств в мире </a:t>
            </a:r>
            <a:r>
              <a:rPr lang="ru-RU" sz="1400" dirty="0" err="1">
                <a:solidFill>
                  <a:schemeClr val="tx1"/>
                </a:solidFill>
              </a:rPr>
              <a:t>Android</a:t>
            </a:r>
            <a:r>
              <a:rPr lang="ru-RU" sz="1400" dirty="0">
                <a:solidFill>
                  <a:schemeClr val="tx1"/>
                </a:solidFill>
              </a:rPr>
              <a:t>, каждый из них со своим собственным размером экрана, возможностями и т.д. Вам нужно быть очень внимательными и осторожно использовать некоторые из </a:t>
            </a:r>
            <a:r>
              <a:rPr lang="ru-RU" sz="1400" dirty="0" err="1">
                <a:solidFill>
                  <a:schemeClr val="tx1"/>
                </a:solidFill>
              </a:rPr>
              <a:t>Android</a:t>
            </a:r>
            <a:r>
              <a:rPr lang="ru-RU" sz="1400" dirty="0">
                <a:solidFill>
                  <a:schemeClr val="tx1"/>
                </a:solidFill>
              </a:rPr>
              <a:t> инструментов, чтобы у пользователей остались наилучшие впечатления от вашего приложения вне зависимости от их устройства.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Существуют ли какие-либо недостающие ресурсы для </a:t>
            </a:r>
            <a:r>
              <a:rPr lang="ru-RU" sz="1400" dirty="0" err="1">
                <a:solidFill>
                  <a:schemeClr val="tx1"/>
                </a:solidFill>
              </a:rPr>
              <a:t>densities</a:t>
            </a:r>
            <a:r>
              <a:rPr lang="ru-RU" sz="1400" dirty="0">
                <a:solidFill>
                  <a:schemeClr val="tx1"/>
                </a:solidFill>
              </a:rPr>
              <a:t>, </a:t>
            </a:r>
            <a:r>
              <a:rPr lang="ru-RU" sz="1400" dirty="0" err="1">
                <a:solidFill>
                  <a:schemeClr val="tx1"/>
                </a:solidFill>
              </a:rPr>
              <a:t>flavors</a:t>
            </a:r>
            <a:r>
              <a:rPr lang="ru-RU" sz="1400" dirty="0">
                <a:solidFill>
                  <a:schemeClr val="tx1"/>
                </a:solidFill>
              </a:rPr>
              <a:t> и </a:t>
            </a:r>
            <a:r>
              <a:rPr lang="ru-RU" sz="1400" dirty="0" err="1">
                <a:solidFill>
                  <a:schemeClr val="tx1"/>
                </a:solidFill>
              </a:rPr>
              <a:t>build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types</a:t>
            </a:r>
            <a:r>
              <a:rPr lang="ru-RU" sz="1400" dirty="0">
                <a:solidFill>
                  <a:schemeClr val="tx1"/>
                </a:solidFill>
              </a:rPr>
              <a:t>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Требуется ли поддержка приложением экранов с различной плотностью пикселей (</a:t>
            </a:r>
            <a:r>
              <a:rPr lang="ru-RU" sz="1400" dirty="0" err="1">
                <a:solidFill>
                  <a:schemeClr val="tx1"/>
                </a:solidFill>
              </a:rPr>
              <a:t>density</a:t>
            </a:r>
            <a:r>
              <a:rPr lang="ru-RU" sz="1400" dirty="0">
                <a:solidFill>
                  <a:schemeClr val="tx1"/>
                </a:solidFill>
              </a:rPr>
              <a:t>) по техническому заданию?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Используются ли в приложении </a:t>
            </a:r>
            <a:r>
              <a:rPr lang="ru-RU" sz="1400" dirty="0" err="1">
                <a:solidFill>
                  <a:schemeClr val="tx1"/>
                </a:solidFill>
              </a:rPr>
              <a:t>drawable</a:t>
            </a:r>
            <a:r>
              <a:rPr lang="ru-RU" sz="1400" dirty="0">
                <a:solidFill>
                  <a:schemeClr val="tx1"/>
                </a:solidFill>
              </a:rPr>
              <a:t>/</a:t>
            </a:r>
            <a:r>
              <a:rPr lang="ru-RU" sz="1400" dirty="0" err="1">
                <a:solidFill>
                  <a:schemeClr val="tx1"/>
                </a:solidFill>
              </a:rPr>
              <a:t>mipmap</a:t>
            </a:r>
            <a:r>
              <a:rPr lang="ru-RU" sz="1400" dirty="0">
                <a:solidFill>
                  <a:schemeClr val="tx1"/>
                </a:solidFill>
              </a:rPr>
              <a:t>, шрифты или векторные ресурсы?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Существуют ли какие-либо недостающие переводы?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Автоматизирован ли процесс перевода?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Какой язык выбран по умолчанию для перевода?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Использует ли приложение сторонние шрифты?</a:t>
            </a:r>
          </a:p>
        </p:txBody>
      </p:sp>
    </p:spTree>
    <p:extLst>
      <p:ext uri="{BB962C8B-B14F-4D97-AF65-F5344CB8AC3E}">
        <p14:creationId xmlns:p14="http://schemas.microsoft.com/office/powerpoint/2010/main" val="25467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uk-UA" b="1" dirty="0" err="1"/>
              <a:t>Производительность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2"/>
            <a:ext cx="8435280" cy="4997151"/>
          </a:xfrm>
        </p:spPr>
        <p:txBody>
          <a:bodyPr>
            <a:noAutofit/>
          </a:bodyPr>
          <a:lstStyle/>
          <a:p>
            <a:r>
              <a:rPr lang="ru-RU" sz="1400" dirty="0">
                <a:solidFill>
                  <a:schemeClr val="tx1"/>
                </a:solidFill>
              </a:rPr>
              <a:t>Производительность имеет большое значение. Никто не захочет использовать на своих дорогих устройствах медленное приложение. Производительность — это деньги.</a:t>
            </a:r>
            <a:br>
              <a:rPr lang="ru-RU" sz="1400" dirty="0">
                <a:solidFill>
                  <a:schemeClr val="tx1"/>
                </a:solidFill>
              </a:rPr>
            </a:br>
            <a:r>
              <a:rPr lang="ru-RU" sz="1400" dirty="0">
                <a:solidFill>
                  <a:schemeClr val="tx1"/>
                </a:solidFill>
              </a:rPr>
              <a:t>Есть ли в приложении какие-либо утечки памяти?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Настроен ли в </a:t>
            </a:r>
            <a:r>
              <a:rPr lang="ru-RU" sz="1400" dirty="0" err="1">
                <a:solidFill>
                  <a:schemeClr val="tx1"/>
                </a:solidFill>
              </a:rPr>
              <a:t>develop</a:t>
            </a:r>
            <a:r>
              <a:rPr lang="ru-RU" sz="1400" dirty="0">
                <a:solidFill>
                  <a:schemeClr val="tx1"/>
                </a:solidFill>
              </a:rPr>
              <a:t> сборке какой-либо анализатор памяти, как, например, "</a:t>
            </a:r>
            <a:r>
              <a:rPr lang="ru-RU" sz="1400" dirty="0" err="1">
                <a:solidFill>
                  <a:schemeClr val="tx1"/>
                </a:solidFill>
              </a:rPr>
              <a:t>LeakCanary</a:t>
            </a:r>
            <a:r>
              <a:rPr lang="ru-RU" sz="1400" dirty="0">
                <a:solidFill>
                  <a:schemeClr val="tx1"/>
                </a:solidFill>
              </a:rPr>
              <a:t>"?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 err="1">
                <a:solidFill>
                  <a:schemeClr val="tx1"/>
                </a:solidFill>
              </a:rPr>
              <a:t>Android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Strict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Mode</a:t>
            </a:r>
            <a:r>
              <a:rPr lang="ru-RU" sz="1400" dirty="0">
                <a:solidFill>
                  <a:schemeClr val="tx1"/>
                </a:solidFill>
              </a:rPr>
              <a:t> подключен и настроен в </a:t>
            </a:r>
            <a:r>
              <a:rPr lang="ru-RU" sz="1400" dirty="0" err="1">
                <a:solidFill>
                  <a:schemeClr val="tx1"/>
                </a:solidFill>
              </a:rPr>
              <a:t>develop</a:t>
            </a:r>
            <a:r>
              <a:rPr lang="ru-RU" sz="1400" dirty="0">
                <a:solidFill>
                  <a:schemeClr val="tx1"/>
                </a:solidFill>
              </a:rPr>
              <a:t> сборке?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Как в приложении используются потоки? Вы используете </a:t>
            </a:r>
            <a:r>
              <a:rPr lang="ru-RU" sz="1400" dirty="0" err="1">
                <a:solidFill>
                  <a:schemeClr val="tx1"/>
                </a:solidFill>
              </a:rPr>
              <a:t>async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tasks</a:t>
            </a:r>
            <a:r>
              <a:rPr lang="ru-RU" sz="1400" dirty="0">
                <a:solidFill>
                  <a:schemeClr val="tx1"/>
                </a:solidFill>
              </a:rPr>
              <a:t>, </a:t>
            </a:r>
            <a:r>
              <a:rPr lang="ru-RU" sz="1400" dirty="0" err="1">
                <a:solidFill>
                  <a:schemeClr val="tx1"/>
                </a:solidFill>
              </a:rPr>
              <a:t>intent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services</a:t>
            </a:r>
            <a:r>
              <a:rPr lang="ru-RU" sz="1400" dirty="0">
                <a:solidFill>
                  <a:schemeClr val="tx1"/>
                </a:solidFill>
              </a:rPr>
              <a:t> или любые другие сторонние библиотеки?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Вызывает ли количество фоновых потоков проблемы с производительностью?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Используете ли вы какие-либо политики планировщика (</a:t>
            </a:r>
            <a:r>
              <a:rPr lang="ru-RU" sz="1400" dirty="0" err="1">
                <a:solidFill>
                  <a:schemeClr val="tx1"/>
                </a:solidFill>
              </a:rPr>
              <a:t>scheduler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policy</a:t>
            </a:r>
            <a:r>
              <a:rPr lang="ru-RU" sz="1400" dirty="0">
                <a:solidFill>
                  <a:schemeClr val="tx1"/>
                </a:solidFill>
              </a:rPr>
              <a:t>) или просто создаются потоки по требованию?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Поддерживаете ли вы </a:t>
            </a:r>
            <a:r>
              <a:rPr lang="ru-RU" sz="1400" dirty="0" err="1">
                <a:solidFill>
                  <a:schemeClr val="tx1"/>
                </a:solidFill>
              </a:rPr>
              <a:t>Android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Doze</a:t>
            </a: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 err="1">
                <a:solidFill>
                  <a:schemeClr val="tx1"/>
                </a:solidFill>
              </a:rPr>
              <a:t>Mode</a:t>
            </a:r>
            <a:r>
              <a:rPr lang="ru-RU" sz="1400" dirty="0">
                <a:solidFill>
                  <a:schemeClr val="tx1"/>
                </a:solidFill>
              </a:rPr>
              <a:t>?</a:t>
            </a:r>
            <a:br>
              <a:rPr lang="ru-RU" sz="1400" dirty="0">
                <a:solidFill>
                  <a:schemeClr val="tx1"/>
                </a:solidFill>
              </a:rPr>
            </a:br>
            <a:endParaRPr lang="ru-RU" sz="1400" dirty="0">
              <a:solidFill>
                <a:schemeClr val="tx1"/>
              </a:solidFill>
            </a:endParaRPr>
          </a:p>
          <a:p>
            <a:r>
              <a:rPr lang="ru-RU" sz="1400" dirty="0">
                <a:solidFill>
                  <a:schemeClr val="tx1"/>
                </a:solidFill>
              </a:rPr>
              <a:t>Прослушиваются ли события, связанные с состоянием сети или любого другого повторяющегося события от операционной системы?</a:t>
            </a:r>
          </a:p>
        </p:txBody>
      </p:sp>
    </p:spTree>
    <p:extLst>
      <p:ext uri="{BB962C8B-B14F-4D97-AF65-F5344CB8AC3E}">
        <p14:creationId xmlns:p14="http://schemas.microsoft.com/office/powerpoint/2010/main" val="28638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Тестируемость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1"/>
          </a:xfrm>
        </p:spPr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Есть ли у приложения тесты?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Является ли приложение тестируемым?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 приложении используются различные виды (</a:t>
            </a:r>
            <a:r>
              <a:rPr lang="ru-RU" dirty="0" err="1">
                <a:solidFill>
                  <a:schemeClr val="tx1"/>
                </a:solidFill>
              </a:rPr>
              <a:t>unit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integration</a:t>
            </a:r>
            <a:r>
              <a:rPr lang="ru-RU" dirty="0">
                <a:solidFill>
                  <a:schemeClr val="tx1"/>
                </a:solidFill>
              </a:rPr>
              <a:t>/</a:t>
            </a:r>
            <a:r>
              <a:rPr lang="ru-RU" dirty="0" err="1">
                <a:solidFill>
                  <a:schemeClr val="tx1"/>
                </a:solidFill>
              </a:rPr>
              <a:t>end-to-end</a:t>
            </a:r>
            <a:r>
              <a:rPr lang="ru-RU" dirty="0">
                <a:solidFill>
                  <a:schemeClr val="tx1"/>
                </a:solidFill>
              </a:rPr>
              <a:t>) тестов?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Правильно ли названы тесты?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Достаточно ли тесты охватывают проект?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Есть ли чрезмерное документирование (</a:t>
            </a:r>
            <a:r>
              <a:rPr lang="ru-RU" dirty="0" err="1">
                <a:solidFill>
                  <a:schemeClr val="tx1"/>
                </a:solidFill>
              </a:rPr>
              <a:t>overspecification</a:t>
            </a:r>
            <a:r>
              <a:rPr lang="ru-RU" dirty="0">
                <a:solidFill>
                  <a:schemeClr val="tx1"/>
                </a:solidFill>
              </a:rPr>
              <a:t>) в тестах?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Время выполнения разумно?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Не слишком ли низко покрытие кода?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Существуют ли какие-либо игнорируемые тесты?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Есть ли нестабильные тесты (</a:t>
            </a:r>
            <a:r>
              <a:rPr lang="ru-RU" dirty="0" err="1">
                <a:solidFill>
                  <a:schemeClr val="tx1"/>
                </a:solidFill>
              </a:rPr>
              <a:t>flaky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tests</a:t>
            </a:r>
            <a:r>
              <a:rPr lang="ru-RU" dirty="0">
                <a:solidFill>
                  <a:schemeClr val="tx1"/>
                </a:solidFill>
              </a:rPr>
              <a:t>)?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Используете ли вы современные </a:t>
            </a:r>
            <a:r>
              <a:rPr lang="ru-RU" dirty="0" err="1">
                <a:solidFill>
                  <a:schemeClr val="tx1"/>
                </a:solidFill>
              </a:rPr>
              <a:t>фреймворки</a:t>
            </a:r>
            <a:r>
              <a:rPr lang="ru-RU" dirty="0">
                <a:solidFill>
                  <a:schemeClr val="tx1"/>
                </a:solidFill>
              </a:rPr>
              <a:t> для тестирования?</a:t>
            </a:r>
          </a:p>
        </p:txBody>
      </p:sp>
    </p:spTree>
    <p:extLst>
      <p:ext uri="{BB962C8B-B14F-4D97-AF65-F5344CB8AC3E}">
        <p14:creationId xmlns:p14="http://schemas.microsoft.com/office/powerpoint/2010/main" val="118019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531440"/>
            <a:ext cx="8229600" cy="1600200"/>
          </a:xfrm>
        </p:spPr>
        <p:txBody>
          <a:bodyPr/>
          <a:lstStyle/>
          <a:p>
            <a:r>
              <a:rPr lang="ru-RU" dirty="0" smtClean="0"/>
              <a:t>ТЕСТЫ </a:t>
            </a:r>
            <a:r>
              <a:rPr lang="en-US" dirty="0" smtClean="0"/>
              <a:t>MOBILE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435280" cy="4997151"/>
          </a:xfrm>
        </p:spPr>
        <p:txBody>
          <a:bodyPr>
            <a:normAutofit/>
          </a:bodyPr>
          <a:lstStyle/>
          <a:p>
            <a:r>
              <a:rPr lang="ru-RU" sz="2000" dirty="0"/>
              <a:t>В тестировании мобильных приложений есть очевидная трудность - огромное количество платформ. Можно попробовать посчитать количество комбинаций таких переменных, как: ОС (</a:t>
            </a:r>
            <a:r>
              <a:rPr lang="ru-RU" sz="2000" dirty="0" err="1"/>
              <a:t>Андроид</a:t>
            </a:r>
            <a:r>
              <a:rPr lang="ru-RU" sz="2000" dirty="0"/>
              <a:t>, </a:t>
            </a:r>
            <a:r>
              <a:rPr lang="ru-RU" sz="2000" dirty="0" err="1"/>
              <a:t>iOS</a:t>
            </a:r>
            <a:r>
              <a:rPr lang="ru-RU" sz="2000" dirty="0"/>
              <a:t>, </a:t>
            </a:r>
            <a:r>
              <a:rPr lang="ru-RU" sz="2000" dirty="0" err="1"/>
              <a:t>Windows</a:t>
            </a:r>
            <a:r>
              <a:rPr lang="ru-RU" sz="2000" dirty="0"/>
              <a:t> </a:t>
            </a:r>
            <a:r>
              <a:rPr lang="ru-RU" sz="2000" dirty="0" err="1"/>
              <a:t>Phone</a:t>
            </a:r>
            <a:r>
              <a:rPr lang="ru-RU" sz="2000" dirty="0"/>
              <a:t>), версия ОС, разрешение и размеры экрана, емкость батарейки, оператор, количество сим карт, наличие или отсутствие </a:t>
            </a:r>
            <a:r>
              <a:rPr lang="ru-RU" sz="2000" dirty="0" err="1"/>
              <a:t>WiFi</a:t>
            </a:r>
            <a:r>
              <a:rPr lang="ru-RU" sz="2000" dirty="0"/>
              <a:t>. Оно будет.. большим </a:t>
            </a:r>
            <a:r>
              <a:rPr lang="ru-RU" sz="2000" dirty="0" smtClean="0"/>
              <a:t>:)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http://www.enterra.ru/blog/tools_for_qa/</a:t>
            </a:r>
            <a:endParaRPr lang="uk-UA" sz="1800" dirty="0"/>
          </a:p>
        </p:txBody>
      </p:sp>
      <p:pic>
        <p:nvPicPr>
          <p:cNvPr id="10242" name="Picture 2" descr="http://apptractor.ru/wp-content/uploads/2015/02/test-667x4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35218"/>
            <a:ext cx="3752651" cy="234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60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571</TotalTime>
  <Words>834</Words>
  <Application>Microsoft Office PowerPoint</Application>
  <PresentationFormat>Экран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Исполнительная</vt:lpstr>
      <vt:lpstr>QA(3)</vt:lpstr>
      <vt:lpstr>ЧТО MOBILE TEST будем знать…..</vt:lpstr>
      <vt:lpstr>MOBILE TEST</vt:lpstr>
      <vt:lpstr>Система контроля версий</vt:lpstr>
      <vt:lpstr>Инструменты сборки</vt:lpstr>
      <vt:lpstr>Использование Android ресурсов</vt:lpstr>
      <vt:lpstr>Производительность</vt:lpstr>
      <vt:lpstr>Тестируемость</vt:lpstr>
      <vt:lpstr>ТЕСТЫ MOBILE</vt:lpstr>
      <vt:lpstr>JIRA</vt:lpstr>
      <vt:lpstr>JIRA</vt:lpstr>
      <vt:lpstr>JIRA</vt:lpstr>
      <vt:lpstr>JIRA</vt:lpstr>
      <vt:lpstr>JIRA</vt:lpstr>
      <vt:lpstr>Agile (Scrum)</vt:lpstr>
      <vt:lpstr>Agile (Scrum)</vt:lpstr>
      <vt:lpstr>Роли в Scrum</vt:lpstr>
      <vt:lpstr>Процесс Scrum</vt:lpstr>
      <vt:lpstr>Процесс Scrum</vt:lpstr>
      <vt:lpstr>Достоинства Scrum</vt:lpstr>
      <vt:lpstr>ДЗ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NABU</dc:creator>
  <cp:lastModifiedBy>NABU</cp:lastModifiedBy>
  <cp:revision>18</cp:revision>
  <dcterms:created xsi:type="dcterms:W3CDTF">2016-07-11T07:35:15Z</dcterms:created>
  <dcterms:modified xsi:type="dcterms:W3CDTF">2016-07-13T10:21:17Z</dcterms:modified>
</cp:coreProperties>
</file>