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"/>
  </p:notesMasterIdLst>
  <p:sldIdLst>
    <p:sldId id="256" r:id="rId3"/>
  </p:sldIdLst>
  <p:sldSz cx="32918400" cy="219456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1" autoAdjust="0"/>
  </p:normalViewPr>
  <p:slideViewPr>
    <p:cSldViewPr snapToGrid="0">
      <p:cViewPr>
        <p:scale>
          <a:sx n="25" d="100"/>
          <a:sy n="25" d="100"/>
        </p:scale>
        <p:origin x="-630" y="-600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314" cy="351363"/>
          </a:xfrm>
          <a:prstGeom prst="rect">
            <a:avLst/>
          </a:prstGeom>
        </p:spPr>
        <p:txBody>
          <a:bodyPr vert="horz" lIns="28474" tIns="14237" rIns="28474" bIns="14237" rtlCol="0"/>
          <a:lstStyle>
            <a:lvl1pPr algn="l">
              <a:defRPr sz="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24" y="0"/>
            <a:ext cx="4028314" cy="351363"/>
          </a:xfrm>
          <a:prstGeom prst="rect">
            <a:avLst/>
          </a:prstGeom>
        </p:spPr>
        <p:txBody>
          <a:bodyPr vert="horz" lIns="28474" tIns="14237" rIns="28474" bIns="14237" rtlCol="0"/>
          <a:lstStyle>
            <a:lvl1pPr algn="r">
              <a:defRPr sz="400"/>
            </a:lvl1pPr>
          </a:lstStyle>
          <a:p>
            <a:fld id="{4820347C-3A9E-4DA0-B11C-E0A4D46032AE}" type="datetimeFigureOut">
              <a:rPr lang="en-US"/>
              <a:t>6/5/2015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4963" y="876300"/>
            <a:ext cx="35464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474" tIns="14237" rIns="28474" bIns="142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829" y="3373505"/>
            <a:ext cx="7436742" cy="2760859"/>
          </a:xfrm>
          <a:prstGeom prst="rect">
            <a:avLst/>
          </a:prstGeom>
        </p:spPr>
        <p:txBody>
          <a:bodyPr vert="horz" lIns="28474" tIns="14237" rIns="28474" bIns="1423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037"/>
            <a:ext cx="4028314" cy="351363"/>
          </a:xfrm>
          <a:prstGeom prst="rect">
            <a:avLst/>
          </a:prstGeom>
        </p:spPr>
        <p:txBody>
          <a:bodyPr vert="horz" lIns="28474" tIns="14237" rIns="28474" bIns="14237" rtlCol="0" anchor="b"/>
          <a:lstStyle>
            <a:lvl1pPr algn="l">
              <a:defRPr sz="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24" y="6659037"/>
            <a:ext cx="4028314" cy="351363"/>
          </a:xfrm>
          <a:prstGeom prst="rect">
            <a:avLst/>
          </a:prstGeom>
        </p:spPr>
        <p:txBody>
          <a:bodyPr vert="horz" lIns="28474" tIns="14237" rIns="28474" bIns="14237" rtlCol="0" anchor="b"/>
          <a:lstStyle>
            <a:lvl1pPr algn="r">
              <a:defRPr sz="400"/>
            </a:lvl1pPr>
          </a:lstStyle>
          <a:p>
            <a:fld id="{78A0A981-BFD9-41F2-A02E-118F5ADDE59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0A981-BFD9-41F2-A02E-118F5ADDE59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8966680" cy="12728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1645920" y="874080"/>
            <a:ext cx="29625120" cy="16989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8966680" cy="12728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32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4080"/>
            <a:ext cx="29625120" cy="16989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32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7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14263" y="3918397"/>
            <a:ext cx="9143640" cy="115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Arial"/>
                <a:ea typeface="DejaVu Sans"/>
              </a:rPr>
              <a:t>Background and Mission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17106694" y="4917498"/>
            <a:ext cx="13948083" cy="288327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algn="just"/>
            <a:r>
              <a:rPr lang="en-US" sz="3200" b="1" dirty="0"/>
              <a:t>Oculus Rift: </a:t>
            </a:r>
            <a:r>
              <a:rPr lang="en-US" sz="3200" dirty="0"/>
              <a:t>A head-mounted display through which users enter their virtual reality.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Leap Motion Controller: </a:t>
            </a:r>
            <a:r>
              <a:rPr lang="en-US" sz="3200" dirty="0"/>
              <a:t>A sensor that tracks a user’s hands and fingers and, with our project’s code, translates them on-screen to interact with virtual world objects.</a:t>
            </a:r>
            <a:endParaRPr sz="3200" dirty="0"/>
          </a:p>
        </p:txBody>
      </p:sp>
      <p:sp>
        <p:nvSpPr>
          <p:cNvPr id="79" name="CustomShape 7"/>
          <p:cNvSpPr/>
          <p:nvPr/>
        </p:nvSpPr>
        <p:spPr>
          <a:xfrm>
            <a:off x="1314263" y="879131"/>
            <a:ext cx="29740514" cy="1477328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/>
          <a:p>
            <a:pPr algn="ctr"/>
            <a:r>
              <a:rPr lang="en-US" sz="9600" b="1" dirty="0" smtClean="0"/>
              <a:t>3-D Modeling with the Oculus Rift and Leap Motion</a:t>
            </a:r>
            <a:endParaRPr sz="9600" b="1" dirty="0"/>
          </a:p>
        </p:txBody>
      </p:sp>
      <p:sp>
        <p:nvSpPr>
          <p:cNvPr id="3" name="Rectangle 2"/>
          <p:cNvSpPr/>
          <p:nvPr/>
        </p:nvSpPr>
        <p:spPr>
          <a:xfrm>
            <a:off x="5543386" y="2165193"/>
            <a:ext cx="22303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dirty="0" smtClean="0">
                <a:solidFill>
                  <a:prstClr val="black"/>
                </a:solidFill>
              </a:rPr>
              <a:t>Computer Systems Research Project 2014-2015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7496" y="3037762"/>
            <a:ext cx="22303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dirty="0" smtClean="0">
                <a:solidFill>
                  <a:prstClr val="black"/>
                </a:solidFill>
              </a:rPr>
              <a:t>Thai Le, Austin Ly, Ellis </a:t>
            </a:r>
            <a:r>
              <a:rPr lang="en-US" sz="5400" dirty="0" err="1" smtClean="0">
                <a:solidFill>
                  <a:prstClr val="black"/>
                </a:solidFill>
              </a:rPr>
              <a:t>Tsung</a:t>
            </a:r>
            <a:r>
              <a:rPr lang="en-US" sz="5400" dirty="0" smtClean="0">
                <a:solidFill>
                  <a:prstClr val="black"/>
                </a:solidFill>
              </a:rPr>
              <a:t>, Jonathon Vogel</a:t>
            </a:r>
            <a:endParaRPr lang="en-US" sz="5400" dirty="0">
              <a:solidFill>
                <a:prstClr val="black"/>
              </a:solidFill>
            </a:endParaRPr>
          </a:p>
        </p:txBody>
      </p:sp>
      <p:sp>
        <p:nvSpPr>
          <p:cNvPr id="18" name="CustomShape 1"/>
          <p:cNvSpPr/>
          <p:nvPr/>
        </p:nvSpPr>
        <p:spPr>
          <a:xfrm>
            <a:off x="17106694" y="3999878"/>
            <a:ext cx="9143640" cy="115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dirty="0"/>
          </a:p>
        </p:txBody>
      </p:sp>
      <p:sp>
        <p:nvSpPr>
          <p:cNvPr id="19" name="CustomShape 3"/>
          <p:cNvSpPr/>
          <p:nvPr/>
        </p:nvSpPr>
        <p:spPr>
          <a:xfrm>
            <a:off x="1314263" y="4878417"/>
            <a:ext cx="13916188" cy="297999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algn="just"/>
            <a:r>
              <a:rPr lang="en-US" sz="3200" dirty="0" smtClean="0"/>
              <a:t>Current industry-standard computer-aided design (CAD) software limitations forces users to use a 2-D display device and 2-D input method.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We set about to create an intuitive virtual reality wherein users could truly have a “hands-on” modelling experience.</a:t>
            </a:r>
            <a:endParaRPr sz="3200" dirty="0"/>
          </a:p>
        </p:txBody>
      </p:sp>
      <p:pic>
        <p:nvPicPr>
          <p:cNvPr id="21" name="Picture 7" descr="https://lh4.googleusercontent.com/OAzMdxGSkhs-wMQIUSxRkA5S1PpLhUkftCIDAXh8Nahf80JiyjWv9D7L8HJuJf405-jvSJT2LZ2Tbg4e0m4pVBBPdzkm7TRqRShAt0WGWTE0wJiGsJbmr5qUhdIkBIvx7SbmSZD7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206" y="17012979"/>
            <a:ext cx="4495787" cy="385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stomShape 3"/>
          <p:cNvSpPr/>
          <p:nvPr/>
        </p:nvSpPr>
        <p:spPr>
          <a:xfrm>
            <a:off x="1310311" y="8203457"/>
            <a:ext cx="12622669" cy="74093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algn="just" fontAlgn="base"/>
            <a:r>
              <a:rPr lang="en-US" sz="3200" b="1" dirty="0"/>
              <a:t>Use of hand gestures to manipulate models</a:t>
            </a:r>
          </a:p>
          <a:p>
            <a:pPr lvl="1" algn="just" fontAlgn="base"/>
            <a:r>
              <a:rPr lang="en-US" sz="3200" dirty="0"/>
              <a:t>Manipulations include:</a:t>
            </a:r>
          </a:p>
          <a:p>
            <a:pPr lvl="2" algn="just" fontAlgn="base"/>
            <a:r>
              <a:rPr lang="en-US" sz="3200" dirty="0"/>
              <a:t>Re-shaping</a:t>
            </a:r>
          </a:p>
          <a:p>
            <a:pPr lvl="2" algn="just" fontAlgn="base"/>
            <a:r>
              <a:rPr lang="en-US" sz="3200" dirty="0"/>
              <a:t>Re-location</a:t>
            </a:r>
          </a:p>
          <a:p>
            <a:pPr lvl="2" algn="just" fontAlgn="base"/>
            <a:endParaRPr lang="en-US" sz="3200" dirty="0">
              <a:cs typeface="Arial"/>
            </a:endParaRPr>
          </a:p>
          <a:p>
            <a:pPr algn="just" fontAlgn="base"/>
            <a:r>
              <a:rPr lang="en-US" sz="3200" b="1" dirty="0"/>
              <a:t>Immersive experience</a:t>
            </a:r>
          </a:p>
          <a:p>
            <a:pPr lvl="1" algn="just" fontAlgn="base"/>
            <a:r>
              <a:rPr lang="en-US" sz="3200" dirty="0"/>
              <a:t>In-world hand models</a:t>
            </a:r>
          </a:p>
          <a:p>
            <a:pPr lvl="2" algn="just" fontAlgn="base"/>
            <a:r>
              <a:rPr lang="en-US" sz="3200" dirty="0"/>
              <a:t>Mimics real-world hand movements</a:t>
            </a:r>
          </a:p>
          <a:p>
            <a:pPr lvl="1" algn="just" fontAlgn="base"/>
            <a:r>
              <a:rPr lang="en-US" sz="3200" dirty="0"/>
              <a:t>In-world debug menu</a:t>
            </a:r>
          </a:p>
          <a:p>
            <a:pPr lvl="2" algn="just" fontAlgn="base"/>
            <a:r>
              <a:rPr lang="en-US" sz="3200" dirty="0"/>
              <a:t>Alerts users of gesture activation and de-activation</a:t>
            </a:r>
          </a:p>
          <a:p>
            <a:pPr lvl="1" algn="just" fontAlgn="base"/>
            <a:r>
              <a:rPr lang="en-US" sz="3200" dirty="0"/>
              <a:t>In-world movement</a:t>
            </a:r>
          </a:p>
          <a:p>
            <a:pPr lvl="1" algn="just" fontAlgn="base"/>
            <a:endParaRPr lang="en-US" sz="3200" dirty="0">
              <a:cs typeface="Arial"/>
            </a:endParaRPr>
          </a:p>
          <a:p>
            <a:pPr algn="just" fontAlgn="base"/>
            <a:r>
              <a:rPr lang="en-US" sz="3200" b="1" dirty="0"/>
              <a:t>Step-by-step tutorial</a:t>
            </a:r>
          </a:p>
          <a:p>
            <a:pPr lvl="1" algn="just" fontAlgn="base"/>
            <a:r>
              <a:rPr lang="en-US" sz="3200" dirty="0"/>
              <a:t>Initial program run starts in-world tutorial program</a:t>
            </a:r>
          </a:p>
          <a:p>
            <a:pPr lvl="2" algn="just" fontAlgn="base"/>
            <a:endParaRPr lang="en-US" sz="3200" dirty="0">
              <a:cs typeface="Arial"/>
            </a:endParaRPr>
          </a:p>
          <a:p>
            <a:pPr algn="just" fontAlgn="base"/>
            <a:r>
              <a:rPr lang="en-US" sz="3200" b="1" dirty="0"/>
              <a:t>Geometric object models</a:t>
            </a:r>
          </a:p>
          <a:p>
            <a:pPr lvl="1" algn="just" fontAlgn="base"/>
            <a:r>
              <a:rPr lang="en-US" sz="3200" dirty="0"/>
              <a:t>Examples include:</a:t>
            </a:r>
          </a:p>
          <a:p>
            <a:pPr lvl="2" algn="just" fontAlgn="base"/>
            <a:r>
              <a:rPr lang="en-US" sz="3200" dirty="0"/>
              <a:t>Cubes</a:t>
            </a:r>
          </a:p>
          <a:p>
            <a:pPr lvl="2" algn="just" fontAlgn="base"/>
            <a:r>
              <a:rPr lang="en-US" sz="3200" dirty="0"/>
              <a:t>Cylinder</a:t>
            </a:r>
          </a:p>
          <a:p>
            <a:pPr lvl="2" algn="just" fontAlgn="base"/>
            <a:r>
              <a:rPr lang="en-US" sz="3200" dirty="0"/>
              <a:t>Torus</a:t>
            </a:r>
          </a:p>
          <a:p>
            <a:pPr lvl="1" algn="just" fontAlgn="base"/>
            <a:r>
              <a:rPr lang="en-US" sz="3200" dirty="0"/>
              <a:t>Initial program run displays ring of cubes</a:t>
            </a:r>
          </a:p>
          <a:p>
            <a:pPr lvl="1" algn="just" fontAlgn="base"/>
            <a:endParaRPr lang="en-US" sz="3200" dirty="0">
              <a:cs typeface="Arial"/>
            </a:endParaRPr>
          </a:p>
          <a:p>
            <a:pPr algn="just" fontAlgn="base"/>
            <a:r>
              <a:rPr lang="en-US" sz="3200" b="1" dirty="0"/>
              <a:t>Miscellaneous</a:t>
            </a:r>
          </a:p>
          <a:p>
            <a:pPr lvl="1" algn="just" fontAlgn="base"/>
            <a:r>
              <a:rPr lang="en-US" sz="3200" dirty="0"/>
              <a:t>Laser pointer assists object selection</a:t>
            </a:r>
          </a:p>
          <a:p>
            <a:pPr lvl="1" algn="just" fontAlgn="base"/>
            <a:r>
              <a:rPr lang="en-US" sz="3200" dirty="0"/>
              <a:t>Ability to import .</a:t>
            </a:r>
            <a:r>
              <a:rPr lang="en-US" sz="3200" dirty="0" err="1"/>
              <a:t>obj</a:t>
            </a:r>
            <a:r>
              <a:rPr lang="en-US" sz="3200" dirty="0"/>
              <a:t> files</a:t>
            </a:r>
          </a:p>
        </p:txBody>
      </p:sp>
      <p:sp>
        <p:nvSpPr>
          <p:cNvPr id="24" name="CustomShape 1"/>
          <p:cNvSpPr/>
          <p:nvPr/>
        </p:nvSpPr>
        <p:spPr>
          <a:xfrm>
            <a:off x="1314263" y="7335212"/>
            <a:ext cx="9143640" cy="115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 dirty="0"/>
          </a:p>
        </p:txBody>
      </p:sp>
      <p:pic>
        <p:nvPicPr>
          <p:cNvPr id="1028" name="Picture 4" descr="http://puu.sh/hoLTb/9e3233eca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05" y="7781196"/>
            <a:ext cx="4495787" cy="674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stomShape 1"/>
          <p:cNvSpPr/>
          <p:nvPr/>
        </p:nvSpPr>
        <p:spPr>
          <a:xfrm>
            <a:off x="17106694" y="7835301"/>
            <a:ext cx="9143640" cy="115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Arial"/>
                <a:ea typeface="DejaVu Sans"/>
              </a:rPr>
              <a:t>Preview</a:t>
            </a:r>
            <a:endParaRPr dirty="0"/>
          </a:p>
        </p:txBody>
      </p:sp>
      <p:sp>
        <p:nvSpPr>
          <p:cNvPr id="29" name="CustomShape 1"/>
          <p:cNvSpPr/>
          <p:nvPr/>
        </p:nvSpPr>
        <p:spPr>
          <a:xfrm>
            <a:off x="17106694" y="18153013"/>
            <a:ext cx="9143640" cy="115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Arial"/>
                <a:ea typeface="DejaVu Sans"/>
              </a:rPr>
              <a:t>Acknowledgements</a:t>
            </a:r>
            <a:endParaRPr dirty="0"/>
          </a:p>
        </p:txBody>
      </p:sp>
      <p:sp>
        <p:nvSpPr>
          <p:cNvPr id="30" name="CustomShape 3"/>
          <p:cNvSpPr/>
          <p:nvPr/>
        </p:nvSpPr>
        <p:spPr>
          <a:xfrm>
            <a:off x="17106686" y="19123720"/>
            <a:ext cx="13948083" cy="136403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algn="just"/>
            <a:r>
              <a:rPr lang="en-US" sz="3200" dirty="0" smtClean="0"/>
              <a:t>Special thanks to Dr. Peter Gabor, Mr. Michael </a:t>
            </a:r>
            <a:r>
              <a:rPr lang="en-US" sz="3200" dirty="0" err="1" smtClean="0"/>
              <a:t>Stueben</a:t>
            </a:r>
            <a:r>
              <a:rPr lang="en-US" sz="3200" dirty="0" smtClean="0"/>
              <a:t>, and Dr. Shane </a:t>
            </a:r>
            <a:r>
              <a:rPr lang="en-US" sz="3200" dirty="0" err="1" smtClean="0"/>
              <a:t>Torbert</a:t>
            </a:r>
            <a:r>
              <a:rPr lang="en-US" sz="3200" dirty="0" smtClean="0"/>
              <a:t> for their indispensable supervision and guidance. This project would not have been possible without their support.</a:t>
            </a:r>
            <a:endParaRPr sz="3200" dirty="0"/>
          </a:p>
        </p:txBody>
      </p:sp>
      <p:pic>
        <p:nvPicPr>
          <p:cNvPr id="2" name="Picture 2" descr="https://lh4.googleusercontent.com/MurtxGdTPMOmyXqb4tRgV-WVUINfvAPvMlLCuBvCurwya7j-MSWfYFP3_yLBBYvjOzdc7ob0Xjup2-x18Vuw_GMmFw9BgFuLRAqvcD_zPJdyOnFiXTeqnq_pZw56uCTDdPsp2Flup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994" y="8973248"/>
            <a:ext cx="6974046" cy="43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lh3.googleusercontent.com/8MBA4_sRvSFoWxBkrVz7csCsftPIQ-7zRBB73Y3jPuBWA1m-krEsLAwQuJELA6Gm89eqp2MZAvEYFE-km3iPYrxFbr2xKIl5evw8ysDqnSjXFI4uBDI3I40tdqjjI9Qm3reomh0a1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971" y="13670988"/>
            <a:ext cx="6974045" cy="43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GdtjainqOOShQ_aKwMS97r1CWJkj6D0fmajA63CQ8woAobgmxMENxsDc4N0YjdCZbI4wUI_4UEMXJiLbkzDhctuqOla6l1EOkFqaK8jmGV-AljhcomnjRsFqmmJZkT6iTN5iGNbQnQ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/>
          <a:stretch/>
        </p:blipFill>
        <p:spPr bwMode="auto">
          <a:xfrm>
            <a:off x="17106686" y="8973248"/>
            <a:ext cx="7444004" cy="43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226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Le</dc:creator>
  <cp:lastModifiedBy>Le, Thai-An</cp:lastModifiedBy>
  <cp:revision>13</cp:revision>
  <cp:lastPrinted>2015-06-05T12:58:37Z</cp:lastPrinted>
  <dcterms:modified xsi:type="dcterms:W3CDTF">2015-06-05T12:58:39Z</dcterms:modified>
</cp:coreProperties>
</file>