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9"/>
  </p:notesMasterIdLst>
  <p:sldIdLst>
    <p:sldId id="332" r:id="rId2"/>
    <p:sldId id="320" r:id="rId3"/>
    <p:sldId id="335" r:id="rId4"/>
    <p:sldId id="336" r:id="rId5"/>
    <p:sldId id="337" r:id="rId6"/>
    <p:sldId id="33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6" autoAdjust="0"/>
    <p:restoredTop sz="94415" autoAdjust="0"/>
  </p:normalViewPr>
  <p:slideViewPr>
    <p:cSldViewPr snapToGrid="0">
      <p:cViewPr varScale="1">
        <p:scale>
          <a:sx n="156" d="100"/>
          <a:sy n="156" d="100"/>
        </p:scale>
        <p:origin x="184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3B58C-10FB-4001-AE16-6E6E78361C11}" type="doc">
      <dgm:prSet loTypeId="urn:microsoft.com/office/officeart/2005/8/layout/hList1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D066141-3C30-4780-A1EB-7FA05329A8BC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75000"/>
                </a:schemeClr>
              </a:solidFill>
            </a:rPr>
            <a:t>TARGETS</a:t>
          </a:r>
        </a:p>
      </dgm:t>
    </dgm:pt>
    <dgm:pt modelId="{8E9ADAB6-B2C8-4299-815A-3AE18491C356}" type="parTrans" cxnId="{80F62685-B71E-400E-B135-38CBD1E83598}">
      <dgm:prSet/>
      <dgm:spPr/>
      <dgm:t>
        <a:bodyPr/>
        <a:lstStyle/>
        <a:p>
          <a:endParaRPr lang="en-US"/>
        </a:p>
      </dgm:t>
    </dgm:pt>
    <dgm:pt modelId="{92286290-FB6D-4AC0-9EBA-D2BDB3A9DAFF}" type="sibTrans" cxnId="{80F62685-B71E-400E-B135-38CBD1E83598}">
      <dgm:prSet/>
      <dgm:spPr/>
      <dgm:t>
        <a:bodyPr/>
        <a:lstStyle/>
        <a:p>
          <a:endParaRPr lang="en-US"/>
        </a:p>
      </dgm:t>
    </dgm:pt>
    <dgm:pt modelId="{93378900-FA8D-4C35-9145-12EEEE821F26}">
      <dgm:prSet phldrT="[Text]"/>
      <dgm:spPr/>
      <dgm:t>
        <a:bodyPr/>
        <a:lstStyle/>
        <a:p>
          <a:r>
            <a:rPr lang="en-US" dirty="0"/>
            <a:t>Complete the module </a:t>
          </a:r>
          <a:r>
            <a:rPr lang="en-US" b="1" dirty="0"/>
            <a:t>Foundations of Fluid Mechanics (Theory and Numerical)</a:t>
          </a:r>
        </a:p>
      </dgm:t>
    </dgm:pt>
    <dgm:pt modelId="{8561D61B-DA4A-4BE3-987B-A762FE6966E1}" type="parTrans" cxnId="{97CF1573-20F4-4B7D-BFF4-4B220F889430}">
      <dgm:prSet/>
      <dgm:spPr/>
      <dgm:t>
        <a:bodyPr/>
        <a:lstStyle/>
        <a:p>
          <a:endParaRPr lang="en-US"/>
        </a:p>
      </dgm:t>
    </dgm:pt>
    <dgm:pt modelId="{E7E0B71D-0AB3-4370-99D7-BA2A4FCA5B1A}" type="sibTrans" cxnId="{97CF1573-20F4-4B7D-BFF4-4B220F889430}">
      <dgm:prSet/>
      <dgm:spPr/>
      <dgm:t>
        <a:bodyPr/>
        <a:lstStyle/>
        <a:p>
          <a:endParaRPr lang="en-US"/>
        </a:p>
      </dgm:t>
    </dgm:pt>
    <dgm:pt modelId="{AC52649B-A037-4817-AB3F-244CC3F6811A}">
      <dgm:prSet phldrT="[Text]"/>
      <dgm:spPr/>
      <dgm:t>
        <a:bodyPr/>
        <a:lstStyle/>
        <a:p>
          <a:r>
            <a:rPr lang="en-US" dirty="0"/>
            <a:t>Public outreach plan</a:t>
          </a:r>
        </a:p>
      </dgm:t>
    </dgm:pt>
    <dgm:pt modelId="{3C997C2C-0F77-42C5-97F2-1A940E21DBFF}" type="parTrans" cxnId="{9984C745-1485-4F79-A3D7-E16468C4FE79}">
      <dgm:prSet/>
      <dgm:spPr/>
      <dgm:t>
        <a:bodyPr/>
        <a:lstStyle/>
        <a:p>
          <a:endParaRPr lang="en-US"/>
        </a:p>
      </dgm:t>
    </dgm:pt>
    <dgm:pt modelId="{BF2EBB6F-7176-4AEC-9516-8296A958201C}" type="sibTrans" cxnId="{9984C745-1485-4F79-A3D7-E16468C4FE79}">
      <dgm:prSet/>
      <dgm:spPr/>
      <dgm:t>
        <a:bodyPr/>
        <a:lstStyle/>
        <a:p>
          <a:endParaRPr lang="en-US"/>
        </a:p>
      </dgm:t>
    </dgm:pt>
    <dgm:pt modelId="{A087AA4E-842A-4BD2-9841-7FDE73126B25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75000"/>
                </a:schemeClr>
              </a:solidFill>
            </a:rPr>
            <a:t>ACHIEVEMENTS</a:t>
          </a:r>
        </a:p>
      </dgm:t>
    </dgm:pt>
    <dgm:pt modelId="{4EC1F214-4C17-4CC5-B647-BE8F2FAA9BCD}" type="parTrans" cxnId="{59B5F66C-AE55-41F6-9644-F16361B661C4}">
      <dgm:prSet/>
      <dgm:spPr/>
      <dgm:t>
        <a:bodyPr/>
        <a:lstStyle/>
        <a:p>
          <a:endParaRPr lang="en-US"/>
        </a:p>
      </dgm:t>
    </dgm:pt>
    <dgm:pt modelId="{F5715917-2476-4409-8AD1-31689E8FDA88}" type="sibTrans" cxnId="{59B5F66C-AE55-41F6-9644-F16361B661C4}">
      <dgm:prSet/>
      <dgm:spPr/>
      <dgm:t>
        <a:bodyPr/>
        <a:lstStyle/>
        <a:p>
          <a:endParaRPr lang="en-US"/>
        </a:p>
      </dgm:t>
    </dgm:pt>
    <dgm:pt modelId="{E0FF15E7-4672-48BD-9FC4-9211C3236AE4}">
      <dgm:prSet phldrT="[Text]"/>
      <dgm:spPr/>
      <dgm:t>
        <a:bodyPr/>
        <a:lstStyle/>
        <a:p>
          <a:r>
            <a:rPr lang="en-US" dirty="0"/>
            <a:t>The module (Foundations of Fluid Mechanics) </a:t>
          </a:r>
          <a:r>
            <a:rPr lang="en-US" b="1" dirty="0"/>
            <a:t> </a:t>
          </a:r>
          <a:r>
            <a:rPr lang="en-US" dirty="0"/>
            <a:t>is completed (except N3)</a:t>
          </a:r>
        </a:p>
      </dgm:t>
    </dgm:pt>
    <dgm:pt modelId="{E81DAE3F-EB99-4D24-A899-8B506815A633}" type="parTrans" cxnId="{B0775A99-8D68-45DC-BCB4-297DA4204E21}">
      <dgm:prSet/>
      <dgm:spPr/>
      <dgm:t>
        <a:bodyPr/>
        <a:lstStyle/>
        <a:p>
          <a:endParaRPr lang="en-US"/>
        </a:p>
      </dgm:t>
    </dgm:pt>
    <dgm:pt modelId="{D7566089-21E0-4245-A9DF-A2121AC6B2E0}" type="sibTrans" cxnId="{B0775A99-8D68-45DC-BCB4-297DA4204E21}">
      <dgm:prSet/>
      <dgm:spPr/>
      <dgm:t>
        <a:bodyPr/>
        <a:lstStyle/>
        <a:p>
          <a:endParaRPr lang="en-US"/>
        </a:p>
      </dgm:t>
    </dgm:pt>
    <dgm:pt modelId="{AEFF652B-44DF-4007-8B3F-1D9D3CC50B51}">
      <dgm:prSet phldrT="[Text]"/>
      <dgm:spPr/>
      <dgm:t>
        <a:bodyPr/>
        <a:lstStyle/>
        <a:p>
          <a:r>
            <a:rPr lang="en-US" dirty="0"/>
            <a:t>A preliminary public outreach plan is ready</a:t>
          </a:r>
        </a:p>
      </dgm:t>
    </dgm:pt>
    <dgm:pt modelId="{CCE12557-E25B-4054-BFB5-532CAA34080A}" type="parTrans" cxnId="{62BD0458-12B2-4AE5-958A-96853F32A4D9}">
      <dgm:prSet/>
      <dgm:spPr/>
      <dgm:t>
        <a:bodyPr/>
        <a:lstStyle/>
        <a:p>
          <a:endParaRPr lang="en-GB"/>
        </a:p>
      </dgm:t>
    </dgm:pt>
    <dgm:pt modelId="{B7CFD1BA-C056-44DD-84BC-A42DD39303A2}" type="sibTrans" cxnId="{62BD0458-12B2-4AE5-958A-96853F32A4D9}">
      <dgm:prSet/>
      <dgm:spPr/>
      <dgm:t>
        <a:bodyPr/>
        <a:lstStyle/>
        <a:p>
          <a:endParaRPr lang="en-GB"/>
        </a:p>
      </dgm:t>
    </dgm:pt>
    <dgm:pt modelId="{0D89D2E3-2FC4-A14A-98CE-B82F16C08D61}">
      <dgm:prSet phldrT="[Text]"/>
      <dgm:spPr/>
      <dgm:t>
        <a:bodyPr/>
        <a:lstStyle/>
        <a:p>
          <a:r>
            <a:rPr lang="en-US" dirty="0"/>
            <a:t>Complete the module </a:t>
          </a:r>
          <a:r>
            <a:rPr lang="en-US" b="1" dirty="0"/>
            <a:t>Fluid-Structure Interactions</a:t>
          </a:r>
        </a:p>
      </dgm:t>
    </dgm:pt>
    <dgm:pt modelId="{B869606E-1D0C-4D4C-9A71-2E1B8B7D5FEF}" type="parTrans" cxnId="{DE71868C-4FBD-EA48-9B67-840D0C6BCAF9}">
      <dgm:prSet/>
      <dgm:spPr/>
      <dgm:t>
        <a:bodyPr/>
        <a:lstStyle/>
        <a:p>
          <a:endParaRPr lang="en-GB"/>
        </a:p>
      </dgm:t>
    </dgm:pt>
    <dgm:pt modelId="{AD4AFCC5-886B-B548-B443-26FC81743C75}" type="sibTrans" cxnId="{DE71868C-4FBD-EA48-9B67-840D0C6BCAF9}">
      <dgm:prSet/>
      <dgm:spPr/>
      <dgm:t>
        <a:bodyPr/>
        <a:lstStyle/>
        <a:p>
          <a:endParaRPr lang="en-GB"/>
        </a:p>
      </dgm:t>
    </dgm:pt>
    <dgm:pt modelId="{ADFA234E-2AD8-8C4C-B985-2C8F43095875}">
      <dgm:prSet phldrT="[Text]"/>
      <dgm:spPr/>
      <dgm:t>
        <a:bodyPr/>
        <a:lstStyle/>
        <a:p>
          <a:r>
            <a:rPr lang="en-US" dirty="0"/>
            <a:t>The module (Fluid-Structure Interactions) </a:t>
          </a:r>
          <a:r>
            <a:rPr lang="en-US" b="1" dirty="0"/>
            <a:t> </a:t>
          </a:r>
          <a:r>
            <a:rPr lang="en-US" dirty="0"/>
            <a:t>will be completed by the end of April, 2021</a:t>
          </a:r>
        </a:p>
      </dgm:t>
    </dgm:pt>
    <dgm:pt modelId="{3F57DB29-4628-EF40-B09F-771D7468D1B2}" type="parTrans" cxnId="{6007165A-C803-B34B-AE48-0F72160B8CDF}">
      <dgm:prSet/>
      <dgm:spPr/>
      <dgm:t>
        <a:bodyPr/>
        <a:lstStyle/>
        <a:p>
          <a:endParaRPr lang="en-GB"/>
        </a:p>
      </dgm:t>
    </dgm:pt>
    <dgm:pt modelId="{20A469B6-7956-EE44-BA5A-C074B6201028}" type="sibTrans" cxnId="{6007165A-C803-B34B-AE48-0F72160B8CDF}">
      <dgm:prSet/>
      <dgm:spPr/>
      <dgm:t>
        <a:bodyPr/>
        <a:lstStyle/>
        <a:p>
          <a:endParaRPr lang="en-GB"/>
        </a:p>
      </dgm:t>
    </dgm:pt>
    <dgm:pt modelId="{287E5528-4EE1-455C-8436-68AA0EFAC168}" type="pres">
      <dgm:prSet presAssocID="{5D23B58C-10FB-4001-AE16-6E6E78361C11}" presName="Name0" presStyleCnt="0">
        <dgm:presLayoutVars>
          <dgm:dir/>
          <dgm:animLvl val="lvl"/>
          <dgm:resizeHandles val="exact"/>
        </dgm:presLayoutVars>
      </dgm:prSet>
      <dgm:spPr/>
    </dgm:pt>
    <dgm:pt modelId="{A4473537-2347-44C1-858E-C4F665B6C9B7}" type="pres">
      <dgm:prSet presAssocID="{AD066141-3C30-4780-A1EB-7FA05329A8BC}" presName="composite" presStyleCnt="0"/>
      <dgm:spPr/>
    </dgm:pt>
    <dgm:pt modelId="{33BD30BC-0A19-40CC-82E5-EA8C78E1E774}" type="pres">
      <dgm:prSet presAssocID="{AD066141-3C30-4780-A1EB-7FA05329A8B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94E2449-0745-4291-A0B5-A5B30BE7BA31}" type="pres">
      <dgm:prSet presAssocID="{AD066141-3C30-4780-A1EB-7FA05329A8BC}" presName="desTx" presStyleLbl="alignAccFollowNode1" presStyleIdx="0" presStyleCnt="2">
        <dgm:presLayoutVars>
          <dgm:bulletEnabled val="1"/>
        </dgm:presLayoutVars>
      </dgm:prSet>
      <dgm:spPr/>
    </dgm:pt>
    <dgm:pt modelId="{701ABCB2-7F1D-4BF9-B25D-9ECB5A365F6E}" type="pres">
      <dgm:prSet presAssocID="{92286290-FB6D-4AC0-9EBA-D2BDB3A9DAFF}" presName="space" presStyleCnt="0"/>
      <dgm:spPr/>
    </dgm:pt>
    <dgm:pt modelId="{46041EC0-F4F4-4132-BD74-FCD368218E09}" type="pres">
      <dgm:prSet presAssocID="{A087AA4E-842A-4BD2-9841-7FDE73126B25}" presName="composite" presStyleCnt="0"/>
      <dgm:spPr/>
    </dgm:pt>
    <dgm:pt modelId="{810FCE2A-3305-4E32-89BD-64DB21D8A559}" type="pres">
      <dgm:prSet presAssocID="{A087AA4E-842A-4BD2-9841-7FDE73126B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6CCE586-C55C-4C08-8029-6D5179C87786}" type="pres">
      <dgm:prSet presAssocID="{A087AA4E-842A-4BD2-9841-7FDE73126B2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4DD7F15-52F5-B642-8A05-02281B5B811C}" type="presOf" srcId="{0D89D2E3-2FC4-A14A-98CE-B82F16C08D61}" destId="{194E2449-0745-4291-A0B5-A5B30BE7BA31}" srcOrd="0" destOrd="1" presId="urn:microsoft.com/office/officeart/2005/8/layout/hList1"/>
    <dgm:cxn modelId="{25B02B32-4365-49BF-B83F-A7CBFB3B6EC4}" type="presOf" srcId="{93378900-FA8D-4C35-9145-12EEEE821F26}" destId="{194E2449-0745-4291-A0B5-A5B30BE7BA31}" srcOrd="0" destOrd="0" presId="urn:microsoft.com/office/officeart/2005/8/layout/hList1"/>
    <dgm:cxn modelId="{E7D5B036-2A17-4F85-BD6E-B800C34B66B3}" type="presOf" srcId="{A087AA4E-842A-4BD2-9841-7FDE73126B25}" destId="{810FCE2A-3305-4E32-89BD-64DB21D8A559}" srcOrd="0" destOrd="0" presId="urn:microsoft.com/office/officeart/2005/8/layout/hList1"/>
    <dgm:cxn modelId="{65CF3845-6A0D-C54E-A33A-50327453CD5E}" type="presOf" srcId="{ADFA234E-2AD8-8C4C-B985-2C8F43095875}" destId="{E6CCE586-C55C-4C08-8029-6D5179C87786}" srcOrd="0" destOrd="1" presId="urn:microsoft.com/office/officeart/2005/8/layout/hList1"/>
    <dgm:cxn modelId="{9984C745-1485-4F79-A3D7-E16468C4FE79}" srcId="{AD066141-3C30-4780-A1EB-7FA05329A8BC}" destId="{AC52649B-A037-4817-AB3F-244CC3F6811A}" srcOrd="2" destOrd="0" parTransId="{3C997C2C-0F77-42C5-97F2-1A940E21DBFF}" sibTransId="{BF2EBB6F-7176-4AEC-9516-8296A958201C}"/>
    <dgm:cxn modelId="{62BD0458-12B2-4AE5-958A-96853F32A4D9}" srcId="{A087AA4E-842A-4BD2-9841-7FDE73126B25}" destId="{AEFF652B-44DF-4007-8B3F-1D9D3CC50B51}" srcOrd="2" destOrd="0" parTransId="{CCE12557-E25B-4054-BFB5-532CAA34080A}" sibTransId="{B7CFD1BA-C056-44DD-84BC-A42DD39303A2}"/>
    <dgm:cxn modelId="{6007165A-C803-B34B-AE48-0F72160B8CDF}" srcId="{A087AA4E-842A-4BD2-9841-7FDE73126B25}" destId="{ADFA234E-2AD8-8C4C-B985-2C8F43095875}" srcOrd="1" destOrd="0" parTransId="{3F57DB29-4628-EF40-B09F-771D7468D1B2}" sibTransId="{20A469B6-7956-EE44-BA5A-C074B6201028}"/>
    <dgm:cxn modelId="{7136E367-737E-4232-9CEE-7DCE7794C4B0}" type="presOf" srcId="{5D23B58C-10FB-4001-AE16-6E6E78361C11}" destId="{287E5528-4EE1-455C-8436-68AA0EFAC168}" srcOrd="0" destOrd="0" presId="urn:microsoft.com/office/officeart/2005/8/layout/hList1"/>
    <dgm:cxn modelId="{59B5F66C-AE55-41F6-9644-F16361B661C4}" srcId="{5D23B58C-10FB-4001-AE16-6E6E78361C11}" destId="{A087AA4E-842A-4BD2-9841-7FDE73126B25}" srcOrd="1" destOrd="0" parTransId="{4EC1F214-4C17-4CC5-B647-BE8F2FAA9BCD}" sibTransId="{F5715917-2476-4409-8AD1-31689E8FDA88}"/>
    <dgm:cxn modelId="{97CF1573-20F4-4B7D-BFF4-4B220F889430}" srcId="{AD066141-3C30-4780-A1EB-7FA05329A8BC}" destId="{93378900-FA8D-4C35-9145-12EEEE821F26}" srcOrd="0" destOrd="0" parTransId="{8561D61B-DA4A-4BE3-987B-A762FE6966E1}" sibTransId="{E7E0B71D-0AB3-4370-99D7-BA2A4FCA5B1A}"/>
    <dgm:cxn modelId="{ECCAE67B-FAAE-4408-A8D6-21BE80A72695}" type="presOf" srcId="{E0FF15E7-4672-48BD-9FC4-9211C3236AE4}" destId="{E6CCE586-C55C-4C08-8029-6D5179C87786}" srcOrd="0" destOrd="0" presId="urn:microsoft.com/office/officeart/2005/8/layout/hList1"/>
    <dgm:cxn modelId="{80F62685-B71E-400E-B135-38CBD1E83598}" srcId="{5D23B58C-10FB-4001-AE16-6E6E78361C11}" destId="{AD066141-3C30-4780-A1EB-7FA05329A8BC}" srcOrd="0" destOrd="0" parTransId="{8E9ADAB6-B2C8-4299-815A-3AE18491C356}" sibTransId="{92286290-FB6D-4AC0-9EBA-D2BDB3A9DAFF}"/>
    <dgm:cxn modelId="{DE71868C-4FBD-EA48-9B67-840D0C6BCAF9}" srcId="{AD066141-3C30-4780-A1EB-7FA05329A8BC}" destId="{0D89D2E3-2FC4-A14A-98CE-B82F16C08D61}" srcOrd="1" destOrd="0" parTransId="{B869606E-1D0C-4D4C-9A71-2E1B8B7D5FEF}" sibTransId="{AD4AFCC5-886B-B548-B443-26FC81743C75}"/>
    <dgm:cxn modelId="{B0775A99-8D68-45DC-BCB4-297DA4204E21}" srcId="{A087AA4E-842A-4BD2-9841-7FDE73126B25}" destId="{E0FF15E7-4672-48BD-9FC4-9211C3236AE4}" srcOrd="0" destOrd="0" parTransId="{E81DAE3F-EB99-4D24-A899-8B506815A633}" sibTransId="{D7566089-21E0-4245-A9DF-A2121AC6B2E0}"/>
    <dgm:cxn modelId="{D6C011E6-1DFD-4B29-A755-FFEE38846AF2}" type="presOf" srcId="{AC52649B-A037-4817-AB3F-244CC3F6811A}" destId="{194E2449-0745-4291-A0B5-A5B30BE7BA31}" srcOrd="0" destOrd="2" presId="urn:microsoft.com/office/officeart/2005/8/layout/hList1"/>
    <dgm:cxn modelId="{B643A3EA-1CC2-4823-BBCD-C8DD32A5562E}" type="presOf" srcId="{AD066141-3C30-4780-A1EB-7FA05329A8BC}" destId="{33BD30BC-0A19-40CC-82E5-EA8C78E1E774}" srcOrd="0" destOrd="0" presId="urn:microsoft.com/office/officeart/2005/8/layout/hList1"/>
    <dgm:cxn modelId="{7A21FBFF-2CA7-42C5-A820-12600979A0DD}" type="presOf" srcId="{AEFF652B-44DF-4007-8B3F-1D9D3CC50B51}" destId="{E6CCE586-C55C-4C08-8029-6D5179C87786}" srcOrd="0" destOrd="2" presId="urn:microsoft.com/office/officeart/2005/8/layout/hList1"/>
    <dgm:cxn modelId="{3FF69A08-056C-4C5F-9F39-F7B9FB1285EF}" type="presParOf" srcId="{287E5528-4EE1-455C-8436-68AA0EFAC168}" destId="{A4473537-2347-44C1-858E-C4F665B6C9B7}" srcOrd="0" destOrd="0" presId="urn:microsoft.com/office/officeart/2005/8/layout/hList1"/>
    <dgm:cxn modelId="{8E22E5B5-021B-4A7C-B89A-4BA5A7F54477}" type="presParOf" srcId="{A4473537-2347-44C1-858E-C4F665B6C9B7}" destId="{33BD30BC-0A19-40CC-82E5-EA8C78E1E774}" srcOrd="0" destOrd="0" presId="urn:microsoft.com/office/officeart/2005/8/layout/hList1"/>
    <dgm:cxn modelId="{FBD6CB86-0800-4D09-A633-698BF0E1C172}" type="presParOf" srcId="{A4473537-2347-44C1-858E-C4F665B6C9B7}" destId="{194E2449-0745-4291-A0B5-A5B30BE7BA31}" srcOrd="1" destOrd="0" presId="urn:microsoft.com/office/officeart/2005/8/layout/hList1"/>
    <dgm:cxn modelId="{ADD85DD0-73A6-45A5-8BE2-EC82E52D41F6}" type="presParOf" srcId="{287E5528-4EE1-455C-8436-68AA0EFAC168}" destId="{701ABCB2-7F1D-4BF9-B25D-9ECB5A365F6E}" srcOrd="1" destOrd="0" presId="urn:microsoft.com/office/officeart/2005/8/layout/hList1"/>
    <dgm:cxn modelId="{4C91D547-C565-4A05-9942-CEADA8A3A8FC}" type="presParOf" srcId="{287E5528-4EE1-455C-8436-68AA0EFAC168}" destId="{46041EC0-F4F4-4132-BD74-FCD368218E09}" srcOrd="2" destOrd="0" presId="urn:microsoft.com/office/officeart/2005/8/layout/hList1"/>
    <dgm:cxn modelId="{8E3E9ED8-CC57-490F-BB05-1CEE7A020EB5}" type="presParOf" srcId="{46041EC0-F4F4-4132-BD74-FCD368218E09}" destId="{810FCE2A-3305-4E32-89BD-64DB21D8A559}" srcOrd="0" destOrd="0" presId="urn:microsoft.com/office/officeart/2005/8/layout/hList1"/>
    <dgm:cxn modelId="{1756C76D-129E-4B0A-9DF8-155D180CDE80}" type="presParOf" srcId="{46041EC0-F4F4-4132-BD74-FCD368218E09}" destId="{E6CCE586-C55C-4C08-8029-6D5179C877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D30BC-0A19-40CC-82E5-EA8C78E1E774}">
      <dsp:nvSpPr>
        <dsp:cNvPr id="0" name=""/>
        <dsp:cNvSpPr/>
      </dsp:nvSpPr>
      <dsp:spPr>
        <a:xfrm>
          <a:off x="51" y="106231"/>
          <a:ext cx="4913783" cy="748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accent1">
                  <a:lumMod val="75000"/>
                </a:schemeClr>
              </a:solidFill>
            </a:rPr>
            <a:t>TARGETS</a:t>
          </a:r>
        </a:p>
      </dsp:txBody>
      <dsp:txXfrm>
        <a:off x="51" y="106231"/>
        <a:ext cx="4913783" cy="748800"/>
      </dsp:txXfrm>
    </dsp:sp>
    <dsp:sp modelId="{194E2449-0745-4291-A0B5-A5B30BE7BA31}">
      <dsp:nvSpPr>
        <dsp:cNvPr id="0" name=""/>
        <dsp:cNvSpPr/>
      </dsp:nvSpPr>
      <dsp:spPr>
        <a:xfrm>
          <a:off x="51" y="855031"/>
          <a:ext cx="4913783" cy="33900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Complete the module </a:t>
          </a:r>
          <a:r>
            <a:rPr lang="en-US" sz="2600" b="1" kern="1200" dirty="0"/>
            <a:t>Foundations of Fluid Mechanics (Theory and Numerical)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Complete the module </a:t>
          </a:r>
          <a:r>
            <a:rPr lang="en-US" sz="2600" b="1" kern="1200" dirty="0"/>
            <a:t>Fluid-Structure Interactions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Public outreach plan</a:t>
          </a:r>
        </a:p>
      </dsp:txBody>
      <dsp:txXfrm>
        <a:off x="51" y="855031"/>
        <a:ext cx="4913783" cy="3390075"/>
      </dsp:txXfrm>
    </dsp:sp>
    <dsp:sp modelId="{810FCE2A-3305-4E32-89BD-64DB21D8A559}">
      <dsp:nvSpPr>
        <dsp:cNvPr id="0" name=""/>
        <dsp:cNvSpPr/>
      </dsp:nvSpPr>
      <dsp:spPr>
        <a:xfrm>
          <a:off x="5601764" y="106231"/>
          <a:ext cx="4913783" cy="748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accent1">
                  <a:lumMod val="75000"/>
                </a:schemeClr>
              </a:solidFill>
            </a:rPr>
            <a:t>ACHIEVEMENTS</a:t>
          </a:r>
        </a:p>
      </dsp:txBody>
      <dsp:txXfrm>
        <a:off x="5601764" y="106231"/>
        <a:ext cx="4913783" cy="748800"/>
      </dsp:txXfrm>
    </dsp:sp>
    <dsp:sp modelId="{E6CCE586-C55C-4C08-8029-6D5179C87786}">
      <dsp:nvSpPr>
        <dsp:cNvPr id="0" name=""/>
        <dsp:cNvSpPr/>
      </dsp:nvSpPr>
      <dsp:spPr>
        <a:xfrm>
          <a:off x="5601764" y="855031"/>
          <a:ext cx="4913783" cy="33900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module (Foundations of Fluid Mechanics) </a:t>
          </a:r>
          <a:r>
            <a:rPr lang="en-US" sz="2600" b="1" kern="1200" dirty="0"/>
            <a:t> </a:t>
          </a:r>
          <a:r>
            <a:rPr lang="en-US" sz="2600" kern="1200" dirty="0"/>
            <a:t>is completed (except N3)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module (Fluid-Structure Interactions) </a:t>
          </a:r>
          <a:r>
            <a:rPr lang="en-US" sz="2600" b="1" kern="1200" dirty="0"/>
            <a:t> </a:t>
          </a:r>
          <a:r>
            <a:rPr lang="en-US" sz="2600" kern="1200" dirty="0"/>
            <a:t>will be completed by the end of April, 2021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 preliminary public outreach plan is ready</a:t>
          </a:r>
        </a:p>
      </dsp:txBody>
      <dsp:txXfrm>
        <a:off x="5601764" y="855031"/>
        <a:ext cx="4913783" cy="339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A532-97A7-4DD7-86D5-C72FDF8B8053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D4EE9-BF8F-41A4-B9CB-661B204D2D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D4EE9-BF8F-41A4-B9CB-661B204D2D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97D-0E71-4D05-97D3-F0345757D910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5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5F6-E97B-4A18-8A59-904163A7E0A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30DD-82F7-4BF4-BBC7-016C45A2BDFA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A9C-C9F4-4E75-83FF-E50B9BC6A8CB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731C-854C-4C39-B2FD-AF7D532E93A8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0480-F805-41C0-AE2B-D0EE503988FC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514-EAD8-430F-80EC-2FFFD6BDBAE5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921-9602-4889-AAF4-530057BA02B3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5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7365-B0C1-4EAB-ADDF-D67CB4B93914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6C19-EECA-4669-89E1-AC9095359D84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E512-04EB-4BA6-937E-3F109A3B2FBC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EE5A-B54F-4437-8D41-24392EEDF5CA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3CC0-3B15-4576-8C04-2AF665AE3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ov"/><Relationship Id="rId7" Type="http://schemas.openxmlformats.org/officeDocument/2006/relationships/image" Target="../media/image7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o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jiharehman.bitrix24.s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49AAEC-4CED-6548-B7B0-897CAD41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09" y="1355057"/>
            <a:ext cx="9878292" cy="4893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891" y="1717076"/>
            <a:ext cx="9144000" cy="1854501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E</a:t>
            </a:r>
            <a:r>
              <a:rPr lang="en-US" sz="4800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AGRE</a:t>
            </a:r>
            <a:r>
              <a:rPr lang="en-US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/A</a:t>
            </a:r>
            <a:r>
              <a:rPr lang="en-US" sz="4800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EGIR</a:t>
            </a:r>
            <a:r>
              <a:rPr lang="en-US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: H</a:t>
            </a:r>
            <a:r>
              <a:rPr lang="en-US" sz="4800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IGH</a:t>
            </a:r>
            <a:r>
              <a:rPr lang="en-US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-S</a:t>
            </a:r>
            <a:r>
              <a:rPr lang="en-US" sz="4800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EAS</a:t>
            </a:r>
            <a:r>
              <a:rPr lang="en-US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 W</a:t>
            </a:r>
            <a:r>
              <a:rPr lang="en-US" sz="4800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AVE</a:t>
            </a:r>
            <a:r>
              <a:rPr lang="en-US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-I</a:t>
            </a:r>
            <a:r>
              <a:rPr lang="en-US" sz="4800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MPACT</a:t>
            </a:r>
            <a:r>
              <a:rPr lang="en-US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 M</a:t>
            </a:r>
            <a:r>
              <a:rPr lang="en-US" sz="4800" b="1" dirty="0">
                <a:solidFill>
                  <a:schemeClr val="accent5"/>
                </a:solidFill>
                <a:latin typeface="+mn-lt"/>
                <a:cs typeface="Times New Roman" pitchFamily="18" charset="0"/>
              </a:rPr>
              <a:t>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432" y="3788787"/>
            <a:ext cx="8295411" cy="1655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ESR2 –“</a:t>
            </a:r>
            <a:r>
              <a:rPr lang="en-US" b="1" dirty="0" err="1">
                <a:solidFill>
                  <a:schemeClr val="accent5"/>
                </a:solidFill>
              </a:rPr>
              <a:t>WaveTurbineImpact</a:t>
            </a:r>
            <a:r>
              <a:rPr lang="en-US" b="1" dirty="0">
                <a:solidFill>
                  <a:schemeClr val="accent5"/>
                </a:solidFill>
              </a:rPr>
              <a:t>”: Water-Wave Impact on Dynamic and Flexible(Wind-Turbine) Structures</a:t>
            </a:r>
          </a:p>
          <a:p>
            <a:r>
              <a:rPr lang="en-US" dirty="0"/>
              <a:t>W</a:t>
            </a:r>
            <a:r>
              <a:rPr lang="en-US" sz="2000" dirty="0"/>
              <a:t>AJIHA</a:t>
            </a:r>
            <a:r>
              <a:rPr lang="en-US" dirty="0"/>
              <a:t> R</a:t>
            </a:r>
            <a:r>
              <a:rPr lang="en-US" sz="2000" dirty="0"/>
              <a:t>EHMAN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2655" y="0"/>
            <a:ext cx="2729345" cy="108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Universities - Worldwide Universities Netwo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" y="90942"/>
            <a:ext cx="3088867" cy="955964"/>
          </a:xfrm>
          <a:prstGeom prst="rect">
            <a:avLst/>
          </a:prstGeom>
          <a:noFill/>
        </p:spPr>
      </p:pic>
      <p:pic>
        <p:nvPicPr>
          <p:cNvPr id="1031" name="Picture 7" descr="Horizon 2020 - EGV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2618" y="1"/>
            <a:ext cx="4003964" cy="1137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ELF</a:t>
            </a:r>
            <a:r>
              <a:rPr lang="en-US" sz="5400" b="1" dirty="0">
                <a:solidFill>
                  <a:schemeClr val="accent5"/>
                </a:solidFill>
                <a:latin typeface="+mn-lt"/>
              </a:rPr>
              <a:t> I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Content Placeholder 5" descr="pic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75834" y="2261755"/>
            <a:ext cx="3277966" cy="3449795"/>
          </a:xfrm>
          <a:prstGeom prst="ellipse">
            <a:avLst/>
          </a:prstGeom>
          <a:ln w="1905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Flowchart: Stored Data 6"/>
          <p:cNvSpPr/>
          <p:nvPr/>
        </p:nvSpPr>
        <p:spPr>
          <a:xfrm>
            <a:off x="762001" y="2105891"/>
            <a:ext cx="8437418" cy="3865419"/>
          </a:xfrm>
          <a:prstGeom prst="flowChartOnlineStorag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WAJIHA REHMAN</a:t>
            </a:r>
          </a:p>
          <a:p>
            <a:r>
              <a:rPr lang="en-US" sz="1300" b="1" dirty="0"/>
              <a:t>EDUCATION:</a:t>
            </a:r>
          </a:p>
          <a:p>
            <a:r>
              <a:rPr lang="en-US" sz="1300" b="1" i="1" dirty="0"/>
              <a:t>Master Marine Technology (EMSHIP+)</a:t>
            </a:r>
            <a:endParaRPr lang="en-US" sz="1300" b="1" dirty="0"/>
          </a:p>
          <a:p>
            <a:r>
              <a:rPr lang="fr-FR" sz="1300" i="1" dirty="0"/>
              <a:t>Ecole Centrale de Nantes, France </a:t>
            </a:r>
          </a:p>
          <a:p>
            <a:r>
              <a:rPr lang="en-US" sz="1300" i="1" dirty="0"/>
              <a:t>Thesis: Numerical Analysis of Composite Propeller for the Validation of Fluid-Structure Interaction Tool </a:t>
            </a:r>
          </a:p>
          <a:p>
            <a:r>
              <a:rPr lang="en-US" sz="1300" i="1" dirty="0"/>
              <a:t>Class of 2020 </a:t>
            </a:r>
          </a:p>
          <a:p>
            <a:endParaRPr lang="en-US" sz="1300" i="1" dirty="0"/>
          </a:p>
          <a:p>
            <a:r>
              <a:rPr lang="en-US" sz="1300" b="1" i="1" dirty="0"/>
              <a:t>Master Mechanical Engineering focused on Advanced Ship Design (EMSHIP+)</a:t>
            </a:r>
            <a:endParaRPr lang="en-US" sz="1300" i="1" dirty="0"/>
          </a:p>
          <a:p>
            <a:r>
              <a:rPr lang="en-US" sz="1300" i="1" dirty="0"/>
              <a:t>University of Liege, Belgium </a:t>
            </a:r>
          </a:p>
          <a:p>
            <a:r>
              <a:rPr lang="en-US" sz="1300" i="1" dirty="0"/>
              <a:t>Project: Designing and Towing Tank Testing of the scaled model of a 24 m Cruise Yacht </a:t>
            </a:r>
          </a:p>
          <a:p>
            <a:r>
              <a:rPr lang="en-US" sz="1300" i="1" dirty="0"/>
              <a:t>Class of 2019 </a:t>
            </a:r>
          </a:p>
          <a:p>
            <a:endParaRPr lang="en-US" sz="1300" i="1" dirty="0"/>
          </a:p>
          <a:p>
            <a:r>
              <a:rPr lang="en-US" sz="1300" b="1" i="1" dirty="0"/>
              <a:t>B.Sc. Mechanical Engineering</a:t>
            </a:r>
            <a:r>
              <a:rPr lang="en-US" sz="1300" i="1" dirty="0"/>
              <a:t>		</a:t>
            </a:r>
          </a:p>
          <a:p>
            <a:r>
              <a:rPr lang="en-US" sz="1300" i="1" dirty="0"/>
              <a:t>University of Engineering and Technology Lahore, Pakistan </a:t>
            </a:r>
          </a:p>
          <a:p>
            <a:r>
              <a:rPr lang="en-US" sz="1300" i="1" dirty="0"/>
              <a:t>Thesis: Designing and Analysis of Gravitational Vortex Turbine </a:t>
            </a:r>
          </a:p>
          <a:p>
            <a:r>
              <a:rPr lang="en-US" sz="1300" dirty="0"/>
              <a:t>Class of 2017</a:t>
            </a:r>
            <a:endParaRPr lang="en-US" sz="13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FD44-BD5F-7F42-AFFE-5696DC16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  <a:latin typeface="+mn-lt"/>
              </a:rPr>
              <a:t>ESR2 –“</a:t>
            </a:r>
            <a:r>
              <a:rPr lang="en-US" sz="5400" b="1" dirty="0" err="1">
                <a:solidFill>
                  <a:schemeClr val="accent5"/>
                </a:solidFill>
                <a:latin typeface="+mn-lt"/>
              </a:rPr>
              <a:t>WaveTurbineImpact</a:t>
            </a:r>
            <a:r>
              <a:rPr lang="en-US" sz="5400" b="1" dirty="0">
                <a:solidFill>
                  <a:schemeClr val="accent5"/>
                </a:solidFill>
                <a:latin typeface="+mn-lt"/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8EE0-0ADF-4040-AC07-A0600B13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Objectives:</a:t>
            </a:r>
          </a:p>
          <a:p>
            <a:r>
              <a:rPr lang="en-US" dirty="0"/>
              <a:t>To create a numerical </a:t>
            </a:r>
            <a:r>
              <a:rPr lang="en-US" dirty="0" err="1"/>
              <a:t>wavetank</a:t>
            </a:r>
            <a:r>
              <a:rPr lang="en-US" dirty="0"/>
              <a:t> to model the water-wave impact on a dynamic and flexible wind-turbine mast</a:t>
            </a:r>
          </a:p>
          <a:p>
            <a:r>
              <a:rPr lang="en-US" dirty="0"/>
              <a:t> The method used will be </a:t>
            </a:r>
            <a:r>
              <a:rPr lang="en-US" b="1" dirty="0"/>
              <a:t>(dis)</a:t>
            </a:r>
            <a:r>
              <a:rPr lang="en-US" b="1" dirty="0" err="1"/>
              <a:t>Galerkin</a:t>
            </a:r>
            <a:r>
              <a:rPr lang="en-US" b="1" dirty="0"/>
              <a:t> Finite Element Method</a:t>
            </a:r>
          </a:p>
          <a:p>
            <a:pPr marL="0" indent="0">
              <a:buNone/>
            </a:pPr>
            <a:r>
              <a:rPr lang="en-US" b="1" u="sng" dirty="0"/>
              <a:t>Placement:</a:t>
            </a:r>
          </a:p>
          <a:p>
            <a:r>
              <a:rPr lang="en-US" dirty="0"/>
              <a:t>The first 18 months at the University of Leeds (The UK) under the supervision of Prof. </a:t>
            </a:r>
            <a:r>
              <a:rPr lang="en-US" dirty="0" err="1"/>
              <a:t>Onno</a:t>
            </a:r>
            <a:r>
              <a:rPr lang="en-US" dirty="0"/>
              <a:t> </a:t>
            </a:r>
            <a:r>
              <a:rPr lang="en-US" dirty="0" err="1"/>
              <a:t>Bokhove</a:t>
            </a:r>
            <a:endParaRPr lang="en-US" dirty="0"/>
          </a:p>
          <a:p>
            <a:r>
              <a:rPr lang="en-US" dirty="0"/>
              <a:t>The second 18 months at MARIN (The Netherlands) under the supervision of Dr. Tim </a:t>
            </a:r>
            <a:r>
              <a:rPr lang="en-US" dirty="0" err="1"/>
              <a:t>Bunnik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0508F-72C1-6742-B79C-57D9707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ED4-36FE-F345-9E68-93D4AE7B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  <a:latin typeface="+mn-lt"/>
              </a:rPr>
              <a:t>T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RAINING</a:t>
            </a:r>
            <a:r>
              <a:rPr lang="en-US" sz="5400" b="1" dirty="0">
                <a:solidFill>
                  <a:schemeClr val="accent5"/>
                </a:solidFill>
                <a:latin typeface="+mn-lt"/>
              </a:rPr>
              <a:t> C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EE4D-3636-4B46-BAE9-C55E4CC7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96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Foundations of Fluid Mechanics:</a:t>
            </a:r>
          </a:p>
          <a:p>
            <a:r>
              <a:rPr lang="en-US" dirty="0"/>
              <a:t>Theoretical part  </a:t>
            </a:r>
          </a:p>
          <a:p>
            <a:r>
              <a:rPr lang="en-US" dirty="0"/>
              <a:t>Numerical part (FDM,FVM, FEM)</a:t>
            </a:r>
          </a:p>
          <a:p>
            <a:pPr marL="0" indent="0">
              <a:buNone/>
            </a:pPr>
            <a:r>
              <a:rPr lang="en-US" b="1" u="sng" dirty="0"/>
              <a:t>Fluid-Structure Interactions:</a:t>
            </a:r>
          </a:p>
          <a:p>
            <a:r>
              <a:rPr lang="en-US" dirty="0"/>
              <a:t>Used variational principle to derive hyper-elastic beam equations of motion </a:t>
            </a:r>
          </a:p>
          <a:p>
            <a:r>
              <a:rPr lang="en-US" dirty="0"/>
              <a:t>Lectures, seminars and projects related to FSI</a:t>
            </a:r>
          </a:p>
          <a:p>
            <a:r>
              <a:rPr lang="en-US" dirty="0"/>
              <a:t>Hands-on-experience on various in-house and commercial software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20443-BC11-7240-86CB-1C246339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Screen Recording 2021-03-25 at 13.15.53" descr="Screen Recording 2021-03-25 at 13.15.53">
            <a:extLst>
              <a:ext uri="{FF2B5EF4-FFF2-40B4-BE49-F238E27FC236}">
                <a16:creationId xmlns:a16="http://schemas.microsoft.com/office/drawing/2014/main" id="{0159FE23-3BEE-C64B-8D72-EA1D6B7EC0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96818" y="2774291"/>
            <a:ext cx="4879521" cy="1741506"/>
          </a:xfrm>
          <a:prstGeom prst="rect">
            <a:avLst/>
          </a:prstGeom>
        </p:spPr>
      </p:pic>
      <p:pic>
        <p:nvPicPr>
          <p:cNvPr id="13" name="Screen Recording 2021-03-25 at 14.16.18" descr="Screen Recording 2021-03-25 at 14.16.18">
            <a:hlinkClick r:id="" action="ppaction://media"/>
            <a:extLst>
              <a:ext uri="{FF2B5EF4-FFF2-40B4-BE49-F238E27FC236}">
                <a16:creationId xmlns:a16="http://schemas.microsoft.com/office/drawing/2014/main" id="{C1A1515C-6A87-F941-9764-3D87AFB264D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96817" y="4358589"/>
            <a:ext cx="4879521" cy="16461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C93BC4-C31B-5348-A23F-957AD5712A00}"/>
              </a:ext>
            </a:extLst>
          </p:cNvPr>
          <p:cNvSpPr txBox="1"/>
          <p:nvPr/>
        </p:nvSpPr>
        <p:spPr>
          <a:xfrm>
            <a:off x="6428720" y="5995880"/>
            <a:ext cx="541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FSI analysis of hyper-elastic beam by using </a:t>
            </a:r>
            <a:r>
              <a:rPr lang="en-US" b="1" dirty="0"/>
              <a:t>foam-extend</a:t>
            </a:r>
          </a:p>
        </p:txBody>
      </p:sp>
    </p:spTree>
    <p:extLst>
      <p:ext uri="{BB962C8B-B14F-4D97-AF65-F5344CB8AC3E}">
        <p14:creationId xmlns:p14="http://schemas.microsoft.com/office/powerpoint/2010/main" val="7665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55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85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B4B0-7421-784E-AB54-FFC8165A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  <a:latin typeface="+mn-lt"/>
              </a:rPr>
              <a:t>P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UBLIC</a:t>
            </a:r>
            <a:r>
              <a:rPr lang="en-US" sz="5400" b="1" dirty="0">
                <a:solidFill>
                  <a:schemeClr val="accent5"/>
                </a:solidFill>
                <a:latin typeface="+mn-lt"/>
              </a:rPr>
              <a:t> O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UTREACH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9621-0B7C-9C41-A4E6-89906F07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Virtual outreach:</a:t>
            </a:r>
          </a:p>
          <a:p>
            <a:r>
              <a:rPr lang="en-US" dirty="0"/>
              <a:t>Social media platforms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Weibo</a:t>
            </a:r>
          </a:p>
          <a:p>
            <a:r>
              <a:rPr lang="en-US" dirty="0"/>
              <a:t>Personal webpages</a:t>
            </a:r>
          </a:p>
          <a:p>
            <a:pPr lvl="1"/>
            <a:r>
              <a:rPr lang="en-US" dirty="0">
                <a:hlinkClick r:id="rId2"/>
              </a:rPr>
              <a:t>https://wajiharehman.bitrix24.site/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Physical outreach:</a:t>
            </a:r>
          </a:p>
          <a:p>
            <a:r>
              <a:rPr lang="en-US" dirty="0"/>
              <a:t>In2science UK mentorship</a:t>
            </a:r>
          </a:p>
          <a:p>
            <a:r>
              <a:rPr lang="en-US" dirty="0" err="1"/>
              <a:t>Headingley</a:t>
            </a:r>
            <a:r>
              <a:rPr lang="en-US" dirty="0"/>
              <a:t> </a:t>
            </a:r>
            <a:r>
              <a:rPr lang="en-US" dirty="0" err="1"/>
              <a:t>cafè</a:t>
            </a:r>
            <a:r>
              <a:rPr lang="en-US" dirty="0"/>
              <a:t> </a:t>
            </a:r>
            <a:r>
              <a:rPr lang="en-US" dirty="0" err="1"/>
              <a:t>Scientifique</a:t>
            </a:r>
            <a:r>
              <a:rPr lang="en-US" dirty="0"/>
              <a:t> in Leeds</a:t>
            </a:r>
          </a:p>
          <a:p>
            <a:r>
              <a:rPr lang="en-US" dirty="0"/>
              <a:t>School of Mathematics Open days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B2B28-016D-A545-B82F-7F6FF35B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0158A84-3E40-8243-BFFC-D8239980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5626" y="1415256"/>
            <a:ext cx="3648174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2D5934-EE64-F544-AF07-9AA8596E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3363" y="4337157"/>
            <a:ext cx="3114675" cy="142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90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56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3CC0-3B15-4576-8C04-2AF665AE3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784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+mj-ea"/>
                <a:cs typeface="+mj-cs"/>
              </a:rPr>
              <a:t>URRENT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+mj-ea"/>
                <a:cs typeface="+mj-cs"/>
              </a:rPr>
              <a:t> S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+mj-ea"/>
                <a:cs typeface="+mj-cs"/>
              </a:rPr>
              <a:t>TATUS (WP2)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02DDCA-7F48-C040-A41A-C9F9CE37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34" y="1369344"/>
            <a:ext cx="9878292" cy="48937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0188" y="2164471"/>
            <a:ext cx="6690541" cy="2323632"/>
          </a:xfrm>
        </p:spPr>
        <p:txBody>
          <a:bodyPr>
            <a:noAutofit/>
          </a:bodyPr>
          <a:lstStyle/>
          <a:p>
            <a:r>
              <a:rPr lang="en-US" sz="5000" b="1" i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 </a:t>
            </a:r>
            <a:r>
              <a:rPr lang="en-US" sz="5500" b="1" i="1" dirty="0">
                <a:solidFill>
                  <a:schemeClr val="accent5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863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11380</TotalTime>
  <Words>362</Words>
  <Application>Microsoft Macintosh PowerPoint</Application>
  <PresentationFormat>Widescreen</PresentationFormat>
  <Paragraphs>63</Paragraphs>
  <Slides>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EAGRE/AEGIR: HIGH-SEAS WAVE-IMPACT MODELLING</vt:lpstr>
      <vt:lpstr>SELF INTRODUCTION</vt:lpstr>
      <vt:lpstr>ESR2 –“WaveTurbineImpact”</vt:lpstr>
      <vt:lpstr>TRAINING COURSES</vt:lpstr>
      <vt:lpstr>PUBLIC OUTREACH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munir</dc:creator>
  <cp:lastModifiedBy>Wajiha Rehman [RPG]</cp:lastModifiedBy>
  <cp:revision>461</cp:revision>
  <dcterms:created xsi:type="dcterms:W3CDTF">2016-09-23T06:02:31Z</dcterms:created>
  <dcterms:modified xsi:type="dcterms:W3CDTF">2021-03-25T21:38:02Z</dcterms:modified>
</cp:coreProperties>
</file>