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19" r:id="rId6"/>
    <p:sldId id="320" r:id="rId7"/>
    <p:sldId id="321" r:id="rId8"/>
    <p:sldId id="325" r:id="rId9"/>
    <p:sldId id="328" r:id="rId10"/>
    <p:sldId id="327" r:id="rId11"/>
    <p:sldId id="329" r:id="rId12"/>
    <p:sldId id="330" r:id="rId13"/>
    <p:sldId id="324" r:id="rId14"/>
    <p:sldId id="261" r:id="rId15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AD9"/>
    <a:srgbClr val="E9F4EA"/>
    <a:srgbClr val="A8D4B3"/>
    <a:srgbClr val="82C493"/>
    <a:srgbClr val="009F6F"/>
    <a:srgbClr val="003233"/>
    <a:srgbClr val="00684B"/>
    <a:srgbClr val="019F6E"/>
    <a:srgbClr val="00885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3A3BDF-C151-4CE3-A195-FC08E76D3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728" y="2376000"/>
            <a:ext cx="6120000" cy="1226037"/>
          </a:xfrm>
        </p:spPr>
        <p:txBody>
          <a:bodyPr anchor="t" anchorCtr="0"/>
          <a:lstStyle>
            <a:lvl1pPr algn="l">
              <a:defRPr sz="4000">
                <a:solidFill>
                  <a:srgbClr val="00684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A48F9AF-7103-4462-AEFD-409FBB5A5F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7728" y="4104000"/>
            <a:ext cx="6120000" cy="407113"/>
          </a:xfrm>
        </p:spPr>
        <p:txBody>
          <a:bodyPr anchor="t" anchorCtr="0"/>
          <a:lstStyle>
            <a:lvl1pPr marL="0" indent="0" algn="l">
              <a:buNone/>
              <a:defRPr sz="2000">
                <a:solidFill>
                  <a:srgbClr val="00684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name of presenter/author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DD4D2CA-3D35-4729-8142-BAACC57754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00" y="460800"/>
            <a:ext cx="2763720" cy="129600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7E90FE8-F7B8-417C-9B01-B523EE968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728" y="4572000"/>
            <a:ext cx="4114800" cy="262647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019F6E"/>
                </a:solidFill>
              </a:defRPr>
            </a:lvl1pPr>
            <a:lvl2pPr marL="0" indent="0">
              <a:buNone/>
              <a:defRPr sz="1400">
                <a:solidFill>
                  <a:srgbClr val="019F6E"/>
                </a:solidFill>
              </a:defRPr>
            </a:lvl2pPr>
            <a:lvl3pPr marL="0" indent="0">
              <a:buNone/>
              <a:defRPr sz="1400">
                <a:solidFill>
                  <a:srgbClr val="A8D4B3"/>
                </a:solidFill>
              </a:defRPr>
            </a:lvl3pPr>
            <a:lvl4pPr marL="0" indent="0">
              <a:buNone/>
              <a:defRPr sz="1400">
                <a:solidFill>
                  <a:srgbClr val="A8D4B3"/>
                </a:solidFill>
              </a:defRPr>
            </a:lvl4pPr>
            <a:lvl5pPr marL="0" indent="0">
              <a:buNone/>
              <a:defRPr sz="1400">
                <a:solidFill>
                  <a:srgbClr val="A8D4B3"/>
                </a:solidFill>
              </a:defRPr>
            </a:lvl5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C85E1B6-1F6E-4B9C-A46C-6AA04E73CB0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0800" y="5264709"/>
            <a:ext cx="2664000" cy="11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insert image icon to add partner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6883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file page">
    <p:bg>
      <p:bgPr>
        <a:solidFill>
          <a:srgbClr val="D7E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3A3BDF-C151-4CE3-A195-FC08E76D393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000" y="2700000"/>
            <a:ext cx="6493188" cy="634871"/>
          </a:xfrm>
        </p:spPr>
        <p:txBody>
          <a:bodyPr anchor="t" anchorCtr="0"/>
          <a:lstStyle>
            <a:lvl1pPr algn="l">
              <a:defRPr sz="3200">
                <a:solidFill>
                  <a:srgbClr val="00684B"/>
                </a:solidFill>
              </a:defRPr>
            </a:lvl1pPr>
          </a:lstStyle>
          <a:p>
            <a:r>
              <a:rPr lang="en-US" dirty="0"/>
              <a:t>Click to add name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A48F9AF-7103-4462-AEFD-409FBB5A5F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40000" y="3420000"/>
            <a:ext cx="6493187" cy="407113"/>
          </a:xfrm>
        </p:spPr>
        <p:txBody>
          <a:bodyPr anchor="t" anchorCtr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job title / position / department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5849714A-D265-4796-A514-DD60718A8AF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84000" y="1764000"/>
            <a:ext cx="3168000" cy="3168000"/>
          </a:xfrm>
          <a:prstGeom prst="flowChartConnector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profile picture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1FF0B4E-2BBA-4B67-B83A-9399E80538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6000" y="18073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279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D0E9C4-41BE-42C2-9C65-E3477D84B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81" y="304191"/>
            <a:ext cx="8476912" cy="939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34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 Statement">
    <p:bg>
      <p:bgPr>
        <a:gradFill>
          <a:gsLst>
            <a:gs pos="100000">
              <a:schemeClr val="bg1"/>
            </a:gs>
            <a:gs pos="0">
              <a:srgbClr val="D7EA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B69805-2955-450B-B9AB-337B022C8AFB}"/>
              </a:ext>
            </a:extLst>
          </p:cNvPr>
          <p:cNvSpPr txBox="1"/>
          <p:nvPr userDrawn="1"/>
        </p:nvSpPr>
        <p:spPr>
          <a:xfrm>
            <a:off x="685980" y="1660825"/>
            <a:ext cx="93835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00684B"/>
                </a:solidFill>
                <a:latin typeface="Roboto Slab thin" pitchFamily="2" charset="0"/>
                <a:ea typeface="Roboto Slab thin" pitchFamily="2" charset="0"/>
              </a:rPr>
              <a:t>We bring together</a:t>
            </a:r>
          </a:p>
          <a:p>
            <a:r>
              <a:rPr lang="en-US" sz="5400">
                <a:solidFill>
                  <a:srgbClr val="00684B"/>
                </a:solidFill>
                <a:latin typeface="Roboto Slab thin" pitchFamily="2" charset="0"/>
                <a:ea typeface="Roboto Slab thin" pitchFamily="2" charset="0"/>
              </a:rPr>
              <a:t>people, cultures and ideas</a:t>
            </a:r>
          </a:p>
          <a:p>
            <a:r>
              <a:rPr lang="en-US" sz="5400">
                <a:solidFill>
                  <a:srgbClr val="00684B"/>
                </a:solidFill>
                <a:latin typeface="Roboto Slab thin" pitchFamily="2" charset="0"/>
                <a:ea typeface="Roboto Slab thin" pitchFamily="2" charset="0"/>
              </a:rPr>
              <a:t>to develop responsible</a:t>
            </a:r>
          </a:p>
          <a:p>
            <a:r>
              <a:rPr lang="en-US" sz="5400">
                <a:solidFill>
                  <a:srgbClr val="00684B"/>
                </a:solidFill>
                <a:latin typeface="Roboto Slab thin" pitchFamily="2" charset="0"/>
                <a:ea typeface="Roboto Slab thin" pitchFamily="2" charset="0"/>
              </a:rPr>
              <a:t>leaders who transform</a:t>
            </a:r>
          </a:p>
          <a:p>
            <a:r>
              <a:rPr lang="en-US" sz="5400">
                <a:solidFill>
                  <a:srgbClr val="00684B"/>
                </a:solidFill>
                <a:latin typeface="Roboto Slab thin" pitchFamily="2" charset="0"/>
                <a:ea typeface="Roboto Slab thin" pitchFamily="2" charset="0"/>
              </a:rPr>
              <a:t>business and society.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xmlns="" id="{54F91CC2-DF87-4901-862B-01A5DF927BAB}"/>
              </a:ext>
            </a:extLst>
          </p:cNvPr>
          <p:cNvSpPr txBox="1">
            <a:spLocks/>
          </p:cNvSpPr>
          <p:nvPr userDrawn="1"/>
        </p:nvSpPr>
        <p:spPr>
          <a:xfrm>
            <a:off x="779694" y="307504"/>
            <a:ext cx="8476912" cy="9396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684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Our mission</a:t>
            </a:r>
          </a:p>
        </p:txBody>
      </p:sp>
    </p:spTree>
    <p:extLst>
      <p:ext uri="{BB962C8B-B14F-4D97-AF65-F5344CB8AC3E}">
        <p14:creationId xmlns:p14="http://schemas.microsoft.com/office/powerpoint/2010/main" val="3901110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CDA9C1F-B0E1-4E14-B806-3A09374D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1DB4-43E5-4472-B48C-42F238EDF0EC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511DB0A-ADCD-4646-8411-A124A9FD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2AC2DF5-468A-4BCC-A129-C7EA5398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A501-B793-4482-A040-76DBD3DA97E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423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divider 1">
    <p:bg>
      <p:bgPr>
        <a:solidFill>
          <a:srgbClr val="0068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3A3BDF-C151-4CE3-A195-FC08E76D393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0000" y="4464000"/>
            <a:ext cx="5773188" cy="1952675"/>
          </a:xfrm>
        </p:spPr>
        <p:txBody>
          <a:bodyPr anchor="t" anchorCtr="0"/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divider title / text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7A59965-B680-413E-993A-87FD442CB0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6000" y="17530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217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bg>
      <p:bgPr>
        <a:solidFill>
          <a:srgbClr val="019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3A3BDF-C151-4CE3-A195-FC08E76D393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0000" y="4464000"/>
            <a:ext cx="5773188" cy="1952675"/>
          </a:xfrm>
        </p:spPr>
        <p:txBody>
          <a:bodyPr anchor="t" anchorCtr="0"/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divider title / text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7A59965-B680-413E-993A-87FD442CB0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6000" y="17530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407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bg>
      <p:bgPr>
        <a:solidFill>
          <a:srgbClr val="82C4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3A3BDF-C151-4CE3-A195-FC08E76D393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0000" y="4464000"/>
            <a:ext cx="5773188" cy="1952675"/>
          </a:xfrm>
        </p:spPr>
        <p:txBody>
          <a:bodyPr anchor="t" anchorCtr="0"/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divider title / text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7A59965-B680-413E-993A-87FD442CB0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6000" y="17530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870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bg>
      <p:bgPr>
        <a:solidFill>
          <a:srgbClr val="0088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CADEED6-E212-4E54-B8BA-B37A60C88F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0" y="1710000"/>
            <a:ext cx="4913280" cy="2304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667C42E-C85E-46EB-9ADD-E238CB060956}"/>
              </a:ext>
            </a:extLst>
          </p:cNvPr>
          <p:cNvGrpSpPr/>
          <p:nvPr userDrawn="1"/>
        </p:nvGrpSpPr>
        <p:grpSpPr>
          <a:xfrm>
            <a:off x="2949858" y="5667494"/>
            <a:ext cx="6374581" cy="369332"/>
            <a:chOff x="2341913" y="5583536"/>
            <a:chExt cx="6374581" cy="3693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E15E2FCA-8276-48DE-A923-1058F3DB8D20}"/>
                </a:ext>
              </a:extLst>
            </p:cNvPr>
            <p:cNvSpPr/>
            <p:nvPr userDrawn="1"/>
          </p:nvSpPr>
          <p:spPr>
            <a:xfrm>
              <a:off x="4947953" y="5583536"/>
              <a:ext cx="7030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87425">
                <a:tabLst/>
              </a:pPr>
              <a:r>
                <a:rPr lang="en-GB" sz="1800" b="0" i="0" u="none" strike="noStrike" baseline="0">
                  <a:solidFill>
                    <a:srgbClr val="83C494"/>
                  </a:solidFill>
                  <a:latin typeface="+mj-lt"/>
                </a:rPr>
                <a:t>Asia</a:t>
              </a:r>
              <a:endParaRPr lang="en-GB" dirty="0">
                <a:latin typeface="+mj-lt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0788485C-9A9D-471D-8135-2376FCF7D684}"/>
                </a:ext>
              </a:extLst>
            </p:cNvPr>
            <p:cNvSpPr/>
            <p:nvPr userDrawn="1"/>
          </p:nvSpPr>
          <p:spPr>
            <a:xfrm>
              <a:off x="2341913" y="5583536"/>
              <a:ext cx="11602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87425">
                <a:tabLst/>
              </a:pPr>
              <a:r>
                <a:rPr lang="en-GB" sz="1800" b="0" i="0" u="none" strike="noStrike" baseline="0">
                  <a:solidFill>
                    <a:srgbClr val="83C494"/>
                  </a:solidFill>
                  <a:latin typeface="+mj-lt"/>
                </a:rPr>
                <a:t>Europe</a:t>
              </a:r>
              <a:endParaRPr lang="en-GB" dirty="0">
                <a:latin typeface="+mj-lt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3F43B963-2B8F-47AB-93C9-353451D5E4D4}"/>
                </a:ext>
              </a:extLst>
            </p:cNvPr>
            <p:cNvSpPr/>
            <p:nvPr userDrawn="1"/>
          </p:nvSpPr>
          <p:spPr>
            <a:xfrm>
              <a:off x="7179089" y="5583536"/>
              <a:ext cx="15374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87425">
                <a:tabLst/>
              </a:pPr>
              <a:r>
                <a:rPr lang="en-GB" sz="1800" b="0" i="0" u="none" strike="noStrike" baseline="0">
                  <a:solidFill>
                    <a:srgbClr val="83C494"/>
                  </a:solidFill>
                  <a:latin typeface="+mj-lt"/>
                </a:rPr>
                <a:t>Middle East</a:t>
              </a:r>
              <a:endParaRPr lang="en-GB" dirty="0">
                <a:latin typeface="+mj-lt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854F022B-E432-402A-BBCA-52C830EAFCFB}"/>
                </a:ext>
              </a:extLst>
            </p:cNvPr>
            <p:cNvSpPr/>
            <p:nvPr userDrawn="1"/>
          </p:nvSpPr>
          <p:spPr>
            <a:xfrm>
              <a:off x="4024409" y="5583536"/>
              <a:ext cx="2732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87425">
                <a:tabLst/>
              </a:pPr>
              <a:r>
                <a:rPr lang="en-GB" sz="1800" b="0" i="0" u="none" strike="noStrike" baseline="0">
                  <a:solidFill>
                    <a:srgbClr val="83C494"/>
                  </a:solidFill>
                  <a:latin typeface="+mj-lt"/>
                </a:rPr>
                <a:t>|</a:t>
              </a:r>
              <a:endParaRPr lang="en-GB" dirty="0">
                <a:latin typeface="+mj-l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A1E20F32-AF15-4341-9ED1-A3DC3AEDC23E}"/>
                </a:ext>
              </a:extLst>
            </p:cNvPr>
            <p:cNvSpPr/>
            <p:nvPr userDrawn="1"/>
          </p:nvSpPr>
          <p:spPr>
            <a:xfrm>
              <a:off x="6292121" y="5583536"/>
              <a:ext cx="2732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87425">
                <a:tabLst/>
              </a:pPr>
              <a:r>
                <a:rPr lang="en-GB" sz="1800" b="0" i="0" u="none" strike="noStrike" baseline="0">
                  <a:solidFill>
                    <a:srgbClr val="83C494"/>
                  </a:solidFill>
                  <a:latin typeface="+mj-lt"/>
                </a:rPr>
                <a:t>|</a:t>
              </a:r>
              <a:endParaRPr lang="en-GB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52905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8EF1812-5BD6-4963-9B40-06EA6BC0B8BC}"/>
              </a:ext>
            </a:extLst>
          </p:cNvPr>
          <p:cNvSpPr/>
          <p:nvPr userDrawn="1"/>
        </p:nvSpPr>
        <p:spPr>
          <a:xfrm>
            <a:off x="6072000" y="0"/>
            <a:ext cx="6120000" cy="2916000"/>
          </a:xfrm>
          <a:prstGeom prst="rect">
            <a:avLst/>
          </a:prstGeom>
          <a:solidFill>
            <a:srgbClr val="006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3A3BDF-C151-4CE3-A195-FC08E76D3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0400" y="432000"/>
            <a:ext cx="4912788" cy="1226037"/>
          </a:xfrm>
        </p:spPr>
        <p:txBody>
          <a:bodyPr anchor="t" anchorCtr="0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A48F9AF-7103-4462-AEFD-409FBB5A5F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20400" y="1944000"/>
            <a:ext cx="4912787" cy="407113"/>
          </a:xfrm>
        </p:spPr>
        <p:txBody>
          <a:bodyPr anchor="t" anchorCtr="0"/>
          <a:lstStyle>
            <a:lvl1pPr marL="0" indent="0" algn="l">
              <a:buNone/>
              <a:defRPr sz="2000">
                <a:solidFill>
                  <a:srgbClr val="A8D4B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 title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DD4D2CA-3D35-4729-8142-BAACC57754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000" y="468000"/>
            <a:ext cx="1152000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502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C56C0A-B9C8-445E-8013-B3397233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81" y="304191"/>
            <a:ext cx="8476912" cy="939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C7B068-3A48-4EEB-8C73-AF5BC9F7D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81" y="1461333"/>
            <a:ext cx="10735277" cy="49553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57F5C3-24BF-419F-8AAA-628CD808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1DB4-43E5-4472-B48C-42F238EDF0EC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B833B1-4B3C-48B5-BF2B-6DA54126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162303-D2F5-436B-8027-AB2D97CF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A501-B793-4482-A040-76DBD3DA97E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98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C56C0A-B9C8-445E-8013-B3397233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81" y="304191"/>
            <a:ext cx="8476912" cy="939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C7B068-3A48-4EEB-8C73-AF5BC9F7D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81" y="1461333"/>
            <a:ext cx="5220000" cy="49553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57F5C3-24BF-419F-8AAA-628CD808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1DB4-43E5-4472-B48C-42F238EDF0EC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B833B1-4B3C-48B5-BF2B-6DA54126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162303-D2F5-436B-8027-AB2D97CF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A501-B793-4482-A040-76DBD3DA97E7}" type="slidenum">
              <a:rPr lang="en-GB" smtClean="0"/>
              <a:t>‹nº›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64D9460A-ED9F-4E3E-87F3-DFCAD2AC7C8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13188" y="1449388"/>
            <a:ext cx="5220000" cy="49553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469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 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B64B32-147F-436F-9421-ED91D65E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81" y="304191"/>
            <a:ext cx="8476912" cy="939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DEEA3C-92A4-459B-8781-C57B2AB5A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4412" y="1449387"/>
            <a:ext cx="5184000" cy="496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0D78CCE-A118-4326-A3B2-DFFC0430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1DB4-43E5-4472-B48C-42F238EDF0EC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947D7E-314E-4CE3-AEDD-1C330935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4CDFA8-4D97-40AC-B45D-1E05CEDD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A501-B793-4482-A040-76DBD3DA97E7}" type="slidenum">
              <a:rPr lang="en-GB" smtClean="0"/>
              <a:t>‹nº›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5CAA749D-0BF2-4D9C-AA00-55347A94D3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53515" y="1450100"/>
            <a:ext cx="5184000" cy="4967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1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C56C0A-B9C8-445E-8013-B3397233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81" y="304191"/>
            <a:ext cx="8476912" cy="939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C7B068-3A48-4EEB-8C73-AF5BC9F7D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81" y="1461334"/>
            <a:ext cx="5220000" cy="24660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64D9460A-ED9F-4E3E-87F3-DFCAD2AC7C8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13188" y="1461334"/>
            <a:ext cx="5220000" cy="24660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3B38CAF5-14FD-422A-AFCA-9DF40C4AFD1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3275" y="4186899"/>
            <a:ext cx="10729913" cy="22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49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C56C0A-B9C8-445E-8013-B3397233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81" y="304191"/>
            <a:ext cx="8476912" cy="939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C7B068-3A48-4EEB-8C73-AF5BC9F7D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745" y="3332995"/>
            <a:ext cx="3384000" cy="308368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64D9460A-ED9F-4E3E-87F3-DFCAD2AC7C8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82026" y="3332995"/>
            <a:ext cx="3384000" cy="308368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0EF7A9E-72DA-482F-86B5-42277E49061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147965" y="3332995"/>
            <a:ext cx="3384000" cy="308368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DDFABD25-8427-4311-BB52-DB2FF1EB9A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2934" y="2900008"/>
            <a:ext cx="3384000" cy="287338"/>
          </a:xfrm>
        </p:spPr>
        <p:txBody>
          <a:bodyPr/>
          <a:lstStyle>
            <a:lvl1pPr>
              <a:defRPr sz="1500">
                <a:solidFill>
                  <a:srgbClr val="019F6E"/>
                </a:solidFill>
              </a:defRPr>
            </a:lvl1pPr>
            <a:lvl2pPr>
              <a:defRPr sz="1500">
                <a:solidFill>
                  <a:srgbClr val="019F6E"/>
                </a:solidFill>
              </a:defRPr>
            </a:lvl2pPr>
            <a:lvl3pPr>
              <a:defRPr sz="1500">
                <a:solidFill>
                  <a:srgbClr val="019F6E"/>
                </a:solidFill>
              </a:defRPr>
            </a:lvl3pPr>
            <a:lvl4pPr>
              <a:defRPr sz="1500">
                <a:solidFill>
                  <a:srgbClr val="019F6E"/>
                </a:solidFill>
              </a:defRPr>
            </a:lvl4pPr>
            <a:lvl5pPr>
              <a:defRPr sz="1500">
                <a:solidFill>
                  <a:srgbClr val="019F6E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xmlns="" id="{017E3D16-B4F2-4D56-9826-A8932FCF4C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8818" y="2900008"/>
            <a:ext cx="3384000" cy="287338"/>
          </a:xfrm>
        </p:spPr>
        <p:txBody>
          <a:bodyPr/>
          <a:lstStyle>
            <a:lvl1pPr>
              <a:defRPr sz="1500">
                <a:solidFill>
                  <a:srgbClr val="019F6E"/>
                </a:solidFill>
              </a:defRPr>
            </a:lvl1pPr>
            <a:lvl2pPr>
              <a:defRPr sz="1500">
                <a:solidFill>
                  <a:srgbClr val="019F6E"/>
                </a:solidFill>
              </a:defRPr>
            </a:lvl2pPr>
            <a:lvl3pPr>
              <a:defRPr sz="1500">
                <a:solidFill>
                  <a:srgbClr val="019F6E"/>
                </a:solidFill>
              </a:defRPr>
            </a:lvl3pPr>
            <a:lvl4pPr>
              <a:defRPr sz="1500">
                <a:solidFill>
                  <a:srgbClr val="019F6E"/>
                </a:solidFill>
              </a:defRPr>
            </a:lvl4pPr>
            <a:lvl5pPr>
              <a:defRPr sz="1500">
                <a:solidFill>
                  <a:srgbClr val="019F6E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xmlns="" id="{D2546D16-C4BA-4034-973B-53F5E19439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54362" y="2900008"/>
            <a:ext cx="3384000" cy="287338"/>
          </a:xfrm>
        </p:spPr>
        <p:txBody>
          <a:bodyPr/>
          <a:lstStyle>
            <a:lvl1pPr>
              <a:defRPr sz="1500">
                <a:solidFill>
                  <a:srgbClr val="019F6E"/>
                </a:solidFill>
              </a:defRPr>
            </a:lvl1pPr>
            <a:lvl2pPr>
              <a:defRPr sz="1500">
                <a:solidFill>
                  <a:srgbClr val="019F6E"/>
                </a:solidFill>
              </a:defRPr>
            </a:lvl2pPr>
            <a:lvl3pPr>
              <a:defRPr sz="1500">
                <a:solidFill>
                  <a:srgbClr val="019F6E"/>
                </a:solidFill>
              </a:defRPr>
            </a:lvl3pPr>
            <a:lvl4pPr>
              <a:defRPr sz="1500">
                <a:solidFill>
                  <a:srgbClr val="019F6E"/>
                </a:solidFill>
              </a:defRPr>
            </a:lvl4pPr>
            <a:lvl5pPr>
              <a:defRPr sz="1500">
                <a:solidFill>
                  <a:srgbClr val="019F6E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xmlns="" id="{CEEC44E5-0089-431F-AB3B-BB8C32F10D2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934" y="2241550"/>
            <a:ext cx="3384000" cy="287338"/>
          </a:xfrm>
        </p:spPr>
        <p:txBody>
          <a:bodyPr/>
          <a:lstStyle>
            <a:lvl1pPr>
              <a:defRPr sz="2200" b="1">
                <a:solidFill>
                  <a:srgbClr val="00684B"/>
                </a:solidFill>
              </a:defRPr>
            </a:lvl1pPr>
            <a:lvl2pPr>
              <a:defRPr sz="2000">
                <a:solidFill>
                  <a:srgbClr val="00684B"/>
                </a:solidFill>
              </a:defRPr>
            </a:lvl2pPr>
            <a:lvl3pPr>
              <a:defRPr sz="2000">
                <a:solidFill>
                  <a:srgbClr val="00684B"/>
                </a:solidFill>
              </a:defRPr>
            </a:lvl3pPr>
            <a:lvl4pPr>
              <a:defRPr sz="2000">
                <a:solidFill>
                  <a:srgbClr val="00684B"/>
                </a:solidFill>
              </a:defRPr>
            </a:lvl4pPr>
            <a:lvl5pPr>
              <a:defRPr sz="2000">
                <a:solidFill>
                  <a:srgbClr val="00684B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xmlns="" id="{B3B83A00-5DEC-433E-8BDA-CD4528048B2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78818" y="2241550"/>
            <a:ext cx="3384000" cy="287338"/>
          </a:xfrm>
        </p:spPr>
        <p:txBody>
          <a:bodyPr/>
          <a:lstStyle>
            <a:lvl1pPr>
              <a:defRPr sz="2200" b="1">
                <a:solidFill>
                  <a:srgbClr val="00684B"/>
                </a:solidFill>
              </a:defRPr>
            </a:lvl1pPr>
            <a:lvl2pPr>
              <a:defRPr sz="2000">
                <a:solidFill>
                  <a:srgbClr val="00684B"/>
                </a:solidFill>
              </a:defRPr>
            </a:lvl2pPr>
            <a:lvl3pPr>
              <a:defRPr sz="2000">
                <a:solidFill>
                  <a:srgbClr val="00684B"/>
                </a:solidFill>
              </a:defRPr>
            </a:lvl3pPr>
            <a:lvl4pPr>
              <a:defRPr sz="2000">
                <a:solidFill>
                  <a:srgbClr val="00684B"/>
                </a:solidFill>
              </a:defRPr>
            </a:lvl4pPr>
            <a:lvl5pPr>
              <a:defRPr sz="2000">
                <a:solidFill>
                  <a:srgbClr val="00684B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xmlns="" id="{FDC62C96-2944-40A8-95EB-480BF3A001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54362" y="2241550"/>
            <a:ext cx="3384000" cy="287338"/>
          </a:xfrm>
        </p:spPr>
        <p:txBody>
          <a:bodyPr/>
          <a:lstStyle>
            <a:lvl1pPr>
              <a:defRPr sz="2200" b="1">
                <a:solidFill>
                  <a:srgbClr val="00684B"/>
                </a:solidFill>
              </a:defRPr>
            </a:lvl1pPr>
            <a:lvl2pPr>
              <a:defRPr sz="2000">
                <a:solidFill>
                  <a:srgbClr val="00684B"/>
                </a:solidFill>
              </a:defRPr>
            </a:lvl2pPr>
            <a:lvl3pPr>
              <a:defRPr sz="2000">
                <a:solidFill>
                  <a:srgbClr val="00684B"/>
                </a:solidFill>
              </a:defRPr>
            </a:lvl3pPr>
            <a:lvl4pPr>
              <a:defRPr sz="2000">
                <a:solidFill>
                  <a:srgbClr val="00684B"/>
                </a:solidFill>
              </a:defRPr>
            </a:lvl4pPr>
            <a:lvl5pPr>
              <a:defRPr sz="2000">
                <a:solidFill>
                  <a:srgbClr val="00684B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325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C56C0A-B9C8-445E-8013-B3397233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81" y="304191"/>
            <a:ext cx="8476912" cy="939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C7B068-3A48-4EEB-8C73-AF5BC9F7D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745" y="3986315"/>
            <a:ext cx="3384000" cy="243036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64D9460A-ED9F-4E3E-87F3-DFCAD2AC7C8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82025" y="3974370"/>
            <a:ext cx="3384000" cy="243036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0EF7A9E-72DA-482F-86B5-42277E49061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147965" y="3974370"/>
            <a:ext cx="3384000" cy="243036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xmlns="" id="{CEEC44E5-0089-431F-AB3B-BB8C32F10D2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5745" y="3559467"/>
            <a:ext cx="3384000" cy="287338"/>
          </a:xfrm>
        </p:spPr>
        <p:txBody>
          <a:bodyPr/>
          <a:lstStyle>
            <a:lvl1pPr>
              <a:defRPr sz="2200" b="1">
                <a:solidFill>
                  <a:srgbClr val="00684B"/>
                </a:solidFill>
              </a:defRPr>
            </a:lvl1pPr>
            <a:lvl2pPr>
              <a:defRPr sz="2000">
                <a:solidFill>
                  <a:srgbClr val="00684B"/>
                </a:solidFill>
              </a:defRPr>
            </a:lvl2pPr>
            <a:lvl3pPr>
              <a:defRPr sz="2000">
                <a:solidFill>
                  <a:srgbClr val="00684B"/>
                </a:solidFill>
              </a:defRPr>
            </a:lvl3pPr>
            <a:lvl4pPr>
              <a:defRPr sz="2000">
                <a:solidFill>
                  <a:srgbClr val="00684B"/>
                </a:solidFill>
              </a:defRPr>
            </a:lvl4pPr>
            <a:lvl5pPr>
              <a:defRPr sz="2000">
                <a:solidFill>
                  <a:srgbClr val="00684B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xmlns="" id="{B3B83A00-5DEC-433E-8BDA-CD4528048B2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82025" y="3559467"/>
            <a:ext cx="3384000" cy="287338"/>
          </a:xfrm>
        </p:spPr>
        <p:txBody>
          <a:bodyPr/>
          <a:lstStyle>
            <a:lvl1pPr>
              <a:defRPr sz="2200" b="1">
                <a:solidFill>
                  <a:srgbClr val="00684B"/>
                </a:solidFill>
              </a:defRPr>
            </a:lvl1pPr>
            <a:lvl2pPr>
              <a:defRPr sz="2000">
                <a:solidFill>
                  <a:srgbClr val="00684B"/>
                </a:solidFill>
              </a:defRPr>
            </a:lvl2pPr>
            <a:lvl3pPr>
              <a:defRPr sz="2000">
                <a:solidFill>
                  <a:srgbClr val="00684B"/>
                </a:solidFill>
              </a:defRPr>
            </a:lvl3pPr>
            <a:lvl4pPr>
              <a:defRPr sz="2000">
                <a:solidFill>
                  <a:srgbClr val="00684B"/>
                </a:solidFill>
              </a:defRPr>
            </a:lvl4pPr>
            <a:lvl5pPr>
              <a:defRPr sz="2000">
                <a:solidFill>
                  <a:srgbClr val="00684B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xmlns="" id="{FDC62C96-2944-40A8-95EB-480BF3A001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47965" y="3559467"/>
            <a:ext cx="3384000" cy="287338"/>
          </a:xfrm>
        </p:spPr>
        <p:txBody>
          <a:bodyPr/>
          <a:lstStyle>
            <a:lvl1pPr>
              <a:defRPr sz="2200" b="1">
                <a:solidFill>
                  <a:srgbClr val="00684B"/>
                </a:solidFill>
              </a:defRPr>
            </a:lvl1pPr>
            <a:lvl2pPr>
              <a:defRPr sz="2000">
                <a:solidFill>
                  <a:srgbClr val="00684B"/>
                </a:solidFill>
              </a:defRPr>
            </a:lvl2pPr>
            <a:lvl3pPr>
              <a:defRPr sz="2000">
                <a:solidFill>
                  <a:srgbClr val="00684B"/>
                </a:solidFill>
              </a:defRPr>
            </a:lvl3pPr>
            <a:lvl4pPr>
              <a:defRPr sz="2000">
                <a:solidFill>
                  <a:srgbClr val="00684B"/>
                </a:solidFill>
              </a:defRPr>
            </a:lvl4pPr>
            <a:lvl5pPr>
              <a:defRPr sz="2000">
                <a:solidFill>
                  <a:srgbClr val="00684B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xmlns="" id="{7F8B0A64-3840-4BE2-94B1-151F8C36797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75634" y="1845050"/>
            <a:ext cx="1476000" cy="147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image icon to add graphic</a:t>
            </a:r>
            <a:endParaRPr lang="en-GB" dirty="0"/>
          </a:p>
        </p:txBody>
      </p:sp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xmlns="" id="{9657CC1D-CB94-407E-8F48-E20F55FB847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85876" y="1846178"/>
            <a:ext cx="1476000" cy="147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image icon to add graphic</a:t>
            </a:r>
            <a:endParaRPr lang="en-GB" dirty="0"/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xmlns="" id="{54D5BE04-C477-46CD-A058-9CF83E54981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147965" y="1871096"/>
            <a:ext cx="1476000" cy="147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image icon to add graphic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19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8EF1812-5BD6-4963-9B40-06EA6BC0B8BC}"/>
              </a:ext>
            </a:extLst>
          </p:cNvPr>
          <p:cNvSpPr/>
          <p:nvPr userDrawn="1"/>
        </p:nvSpPr>
        <p:spPr>
          <a:xfrm>
            <a:off x="0" y="4212000"/>
            <a:ext cx="6516000" cy="2016000"/>
          </a:xfrm>
          <a:prstGeom prst="rect">
            <a:avLst/>
          </a:prstGeom>
          <a:solidFill>
            <a:srgbClr val="006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3A3BDF-C151-4CE3-A195-FC08E76D3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999" y="4756899"/>
            <a:ext cx="5513075" cy="926203"/>
          </a:xfrm>
        </p:spPr>
        <p:txBody>
          <a:bodyPr anchor="ctr" anchorCtr="0"/>
          <a:lstStyle>
            <a:lvl1pPr algn="l">
              <a:defRPr sz="2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22327F1-4BD8-4374-BD04-2A18D651E3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6000" y="18073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783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BD166C7-6146-4983-8651-0FDDFBD7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5" y="304191"/>
            <a:ext cx="8476912" cy="9396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A84AEFF-53C3-4314-8AFB-AD0D8EA03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275" y="1461333"/>
            <a:ext cx="10735277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r>
              <a:rPr lang="en-US" dirty="0"/>
              <a:t>Six</a:t>
            </a:r>
          </a:p>
          <a:p>
            <a:pPr lvl="4"/>
            <a:r>
              <a:rPr lang="en-US" dirty="0"/>
              <a:t>Seven </a:t>
            </a:r>
          </a:p>
          <a:p>
            <a:pPr lvl="4"/>
            <a:r>
              <a:rPr lang="en-US" dirty="0"/>
              <a:t>Eight</a:t>
            </a:r>
          </a:p>
          <a:p>
            <a:pPr lvl="4"/>
            <a:r>
              <a:rPr lang="en-US" dirty="0"/>
              <a:t>nine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BEDCD4-4FD2-44F4-BBB7-CBA78F00F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6086" y="6557897"/>
            <a:ext cx="27432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B1DB4-43E5-4472-B48C-42F238EDF0EC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B761E8-91E0-409F-AD94-8B9834DAC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3165" y="6557897"/>
            <a:ext cx="41148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4C94E7-48FF-43D7-AAAD-B9495BC82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9988" y="6577352"/>
            <a:ext cx="27432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9A501-B793-4482-A040-76DBD3DA97E7}" type="slidenum">
              <a:rPr lang="en-GB" smtClean="0"/>
              <a:t>‹nº›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B186858-C50A-40BA-8D4E-8A817C800D8D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6000" y="18073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1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59" r:id="rId2"/>
    <p:sldLayoutId id="2147483650" r:id="rId3"/>
    <p:sldLayoutId id="2147483664" r:id="rId4"/>
    <p:sldLayoutId id="2147483652" r:id="rId5"/>
    <p:sldLayoutId id="2147483668" r:id="rId6"/>
    <p:sldLayoutId id="2147483667" r:id="rId7"/>
    <p:sldLayoutId id="2147483666" r:id="rId8"/>
    <p:sldLayoutId id="2147483676" r:id="rId9"/>
    <p:sldLayoutId id="2147483661" r:id="rId10"/>
    <p:sldLayoutId id="2147483654" r:id="rId11"/>
    <p:sldLayoutId id="2147483681" r:id="rId12"/>
    <p:sldLayoutId id="2147483655" r:id="rId13"/>
    <p:sldLayoutId id="2147483677" r:id="rId14"/>
    <p:sldLayoutId id="2147483671" r:id="rId15"/>
    <p:sldLayoutId id="2147483672" r:id="rId16"/>
    <p:sldLayoutId id="214748366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0684B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74625" indent="-1746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57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34988" indent="-1746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534988" indent="-1746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0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orient="horz" pos="4042" userDrawn="1">
          <p15:clr>
            <a:srgbClr val="F26B43"/>
          </p15:clr>
        </p15:guide>
        <p15:guide id="4" pos="7265" userDrawn="1">
          <p15:clr>
            <a:srgbClr val="F26B43"/>
          </p15:clr>
        </p15:guide>
        <p15:guide id="5" orient="horz" pos="1412" userDrawn="1">
          <p15:clr>
            <a:srgbClr val="F26B43"/>
          </p15:clr>
        </p15:guide>
        <p15:guide id="6" orient="horz" pos="913" userDrawn="1">
          <p15:clr>
            <a:srgbClr val="F26B43"/>
          </p15:clr>
        </p15:guide>
        <p15:guide id="7" orient="horz" pos="2092" userDrawn="1">
          <p15:clr>
            <a:srgbClr val="F26B43"/>
          </p15:clr>
        </p15:guide>
        <p15:guide id="8" orient="horz" pos="18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1.xml"/><Relationship Id="rId7" Type="http://schemas.openxmlformats.org/officeDocument/2006/relationships/image" Target="../media/image11.png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3.xml"/><Relationship Id="rId7" Type="http://schemas.openxmlformats.org/officeDocument/2006/relationships/image" Target="../media/image13.png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5.xml"/><Relationship Id="rId7" Type="http://schemas.openxmlformats.org/officeDocument/2006/relationships/image" Target="../media/image15.png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7.xml"/><Relationship Id="rId7" Type="http://schemas.openxmlformats.org/officeDocument/2006/relationships/image" Target="../media/image17.png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9.xml"/><Relationship Id="rId7" Type="http://schemas.openxmlformats.org/officeDocument/2006/relationships/image" Target="../media/image19.png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xmlns="" id="{971801C2-329F-D544-8095-EB6E071CD0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98152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Slide do think-cell" r:id="rId5" imgW="7772400" imgH="10058400" progId="TCLayout.ActiveDocument.1">
                  <p:embed/>
                </p:oleObj>
              </mc:Choice>
              <mc:Fallback>
                <p:oleObj name="Slide do think-cell" r:id="rId5" imgW="7772400" imgH="1005840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xmlns="" id="{971801C2-329F-D544-8095-EB6E071CD0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xmlns="" id="{447B2E5B-C652-2C44-BC7F-F1B639A4392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80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A52BEE-D45D-4425-B50D-1BBC784C9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727" y="2376000"/>
            <a:ext cx="9791687" cy="1226037"/>
          </a:xfrm>
        </p:spPr>
        <p:txBody>
          <a:bodyPr/>
          <a:lstStyle/>
          <a:p>
            <a:r>
              <a:rPr lang="en-GB" dirty="0"/>
              <a:t>Credit Card Default</a:t>
            </a:r>
            <a:br>
              <a:rPr lang="en-GB" dirty="0"/>
            </a:br>
            <a:r>
              <a:rPr lang="en-GB" sz="2800" dirty="0"/>
              <a:t>Clients database evaluation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ECB0F44-F4A5-4547-BA5E-A195F118A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727" y="4190724"/>
            <a:ext cx="6120000" cy="181002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 err="1"/>
              <a:t>SingRs</a:t>
            </a:r>
            <a:endParaRPr lang="en-US" sz="16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Shahan ASHRAF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Fabio BRITO DA FONSECA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Alana HARRIS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err="1"/>
              <a:t>Dimitar</a:t>
            </a:r>
            <a:r>
              <a:rPr lang="en-US" sz="1600" dirty="0"/>
              <a:t> MILENKOV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Misha OBOLONSKYI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0064056-CA95-49AF-A78F-BE74185FB5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7728" y="6000750"/>
            <a:ext cx="4114800" cy="262647"/>
          </a:xfrm>
        </p:spPr>
        <p:txBody>
          <a:bodyPr/>
          <a:lstStyle/>
          <a:p>
            <a:r>
              <a:rPr lang="en-US" dirty="0"/>
              <a:t>January 2019</a:t>
            </a:r>
          </a:p>
        </p:txBody>
      </p:sp>
    </p:spTree>
    <p:extLst>
      <p:ext uri="{BB962C8B-B14F-4D97-AF65-F5344CB8AC3E}">
        <p14:creationId xmlns:p14="http://schemas.microsoft.com/office/powerpoint/2010/main" val="1409809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87984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Slide do think-cell" r:id="rId4" imgW="421" imgH="423" progId="TCLayout.ActiveDocument.1">
                  <p:embed/>
                </p:oleObj>
              </mc:Choice>
              <mc:Fallback>
                <p:oleObj name="Slide do think-cell" r:id="rId4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02DF4E-81B9-4FB2-AE2D-B319E0B5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857825"/>
              </p:ext>
            </p:extLst>
          </p:nvPr>
        </p:nvGraphicFramePr>
        <p:xfrm>
          <a:off x="579550" y="2208780"/>
          <a:ext cx="10753858" cy="3483683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20405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46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46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192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760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6868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57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Method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Good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Bad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Revenue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Loss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Profit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6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stepAIC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$     951.000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$ -460.000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$ 491.000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6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cTree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$     931.500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$ -385.000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$ 546.500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6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rPart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$ 1.117.500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$ -665.000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$ 452.500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9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randomForest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742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$1.113.000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$-625.000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$488.000 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6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xgboost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762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$ 1.143.000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$ -875.000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$ 268.000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15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95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xmlns="" id="{5710ECAB-75F2-804E-A333-113C4E4CD5C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Slide do think-cell" r:id="rId5" imgW="7772400" imgH="10058400" progId="TCLayout.ActiveDocument.1">
                  <p:embed/>
                </p:oleObj>
              </mc:Choice>
              <mc:Fallback>
                <p:oleObj name="Slide do think-cell" r:id="rId5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xmlns="" id="{5710ECAB-75F2-804E-A333-113C4E4CD5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xmlns="" id="{11AC4B78-BD11-E74B-A613-7B18DD62496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fr-FR" sz="3200" dirty="0">
              <a:latin typeface="Arial" panose="020B0604020202020204" pitchFamily="34" charset="0"/>
              <a:ea typeface="ＭＳ Ｐゴシック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2639F54-2D17-6940-9D6F-692B2443BBAB}"/>
              </a:ext>
            </a:extLst>
          </p:cNvPr>
          <p:cNvSpPr/>
          <p:nvPr/>
        </p:nvSpPr>
        <p:spPr bwMode="auto">
          <a:xfrm>
            <a:off x="8184232" y="0"/>
            <a:ext cx="2808632" cy="14847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70000"/>
              </a:lnSpc>
              <a:spcBef>
                <a:spcPct val="20000"/>
              </a:spcBef>
              <a:spcAft>
                <a:spcPts val="400"/>
              </a:spcAft>
            </a:pPr>
            <a:endParaRPr lang="en-US" sz="2500">
              <a:solidFill>
                <a:srgbClr val="5CA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4" name="Title 1">
            <a:extLst>
              <a:ext uri="{FF2B5EF4-FFF2-40B4-BE49-F238E27FC236}">
                <a16:creationId xmlns:a16="http://schemas.microsoft.com/office/drawing/2014/main" xmlns="" id="{975B7A04-B552-478C-BD68-6F17D553FC9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Overview</a:t>
            </a:r>
            <a:endParaRPr lang="fr-FR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9BC91D3-6CA1-470B-9CDD-EABE2E702E0C}"/>
              </a:ext>
            </a:extLst>
          </p:cNvPr>
          <p:cNvSpPr txBox="1"/>
          <p:nvPr/>
        </p:nvSpPr>
        <p:spPr>
          <a:xfrm>
            <a:off x="437883" y="1203063"/>
            <a:ext cx="112046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 major eastern-European bank wants to better predict the likelihood of default for its customers, as well as identify the key drivers that determine this likelihood. </a:t>
            </a:r>
          </a:p>
          <a:p>
            <a:pPr algn="just"/>
            <a:endParaRPr lang="en-GB" sz="2400" dirty="0"/>
          </a:p>
          <a:p>
            <a:pPr algn="just"/>
            <a:r>
              <a:rPr lang="en-US" sz="2400" dirty="0"/>
              <a:t>The bank collected data on 25000 of their existing clients. Of those, 1000 were randomly selected to participate in a Data Analytics pilot project, in which a model has to predict the clients that will default a short-term credit line provided.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model was generate using the remaining 24000 clients. 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US" sz="2400" b="1" dirty="0"/>
          </a:p>
          <a:p>
            <a:r>
              <a:rPr lang="en-US" sz="2400" b="1" dirty="0"/>
              <a:t>The ultimate question:</a:t>
            </a:r>
          </a:p>
          <a:p>
            <a:endParaRPr lang="en-US" sz="2400" b="1" dirty="0"/>
          </a:p>
          <a:p>
            <a:r>
              <a:rPr lang="en-US" sz="2400" b="1" dirty="0"/>
              <a:t>To which of the 1000 “new applicants” in the pilot should be issued credit?</a:t>
            </a:r>
            <a:endParaRPr lang="en-GB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171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334756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Slide do think-cell" r:id="rId5" imgW="421" imgH="423" progId="TCLayout.ActiveDocument.1">
                  <p:embed/>
                </p:oleObj>
              </mc:Choice>
              <mc:Fallback>
                <p:oleObj name="Slide do think-cell" r:id="rId5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ângulo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320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27DDC3-A77E-400D-9BC8-78A9B33A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Adjustment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776381" y="1281027"/>
            <a:ext cx="10735277" cy="4955342"/>
          </a:xfrm>
        </p:spPr>
        <p:txBody>
          <a:bodyPr/>
          <a:lstStyle/>
          <a:p>
            <a:r>
              <a:rPr lang="en-US" sz="2400" dirty="0"/>
              <a:t>In this phase, we took a closer look on the available </a:t>
            </a:r>
            <a:r>
              <a:rPr lang="en-US" sz="2400"/>
              <a:t>data in </a:t>
            </a:r>
            <a:r>
              <a:rPr lang="en-US" sz="2400" dirty="0"/>
              <a:t>order to better understand it and perform the proper adjustments for the modeling phase. </a:t>
            </a:r>
          </a:p>
          <a:p>
            <a:endParaRPr lang="en-US" sz="2400" dirty="0"/>
          </a:p>
          <a:p>
            <a:r>
              <a:rPr lang="en-US" sz="2400" dirty="0"/>
              <a:t>The following modifications were made: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Removal of wrong or missing values, categorizing those registries as “Other”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Separation of variable </a:t>
            </a:r>
            <a:r>
              <a:rPr lang="en-US" sz="2400" dirty="0" err="1"/>
              <a:t>pay_X</a:t>
            </a:r>
            <a:r>
              <a:rPr lang="en-US" sz="2400" dirty="0"/>
              <a:t> in three new variables</a:t>
            </a:r>
          </a:p>
          <a:p>
            <a:pPr marL="877888" lvl="4" indent="-342900"/>
            <a:r>
              <a:rPr lang="en-US" sz="2400" dirty="0"/>
              <a:t>PAY_NONEED_X</a:t>
            </a:r>
          </a:p>
          <a:p>
            <a:pPr marL="877888" lvl="4" indent="-342900"/>
            <a:r>
              <a:rPr lang="en-US" sz="2400" dirty="0"/>
              <a:t>PAY_FULL_X</a:t>
            </a:r>
          </a:p>
          <a:p>
            <a:pPr marL="877888" lvl="4" indent="-342900"/>
            <a:r>
              <a:rPr lang="en-US" sz="2400" dirty="0"/>
              <a:t>PAY_ROLLING_X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Change data types to better reflect what the variable means (</a:t>
            </a:r>
            <a:r>
              <a:rPr lang="en-US" sz="2400" dirty="0" err="1"/>
              <a:t>e.g</a:t>
            </a:r>
            <a:r>
              <a:rPr lang="en-US" sz="2400" dirty="0"/>
              <a:t> factor, integer, logical,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466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599354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Slide do think-cell" r:id="rId5" imgW="421" imgH="423" progId="TCLayout.ActiveDocument.1">
                  <p:embed/>
                </p:oleObj>
              </mc:Choice>
              <mc:Fallback>
                <p:oleObj name="Slide do think-cell" r:id="rId5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tângulo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320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7A3B50-2F48-4709-A6C8-58548A87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applied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45D9B1-DF90-4CDE-BD7F-F6710FF40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8" name="Espaço Reservado para Conteúdo 7"/>
          <p:cNvSpPr txBox="1">
            <a:spLocks/>
          </p:cNvSpPr>
          <p:nvPr/>
        </p:nvSpPr>
        <p:spPr>
          <a:xfrm>
            <a:off x="776381" y="1229511"/>
            <a:ext cx="10735277" cy="49553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4625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57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88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4988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To prepare the data for modeling, the 24000 clients were divided in two groups, in which the </a:t>
            </a:r>
            <a:r>
              <a:rPr lang="en-US" sz="2400" b="1" dirty="0"/>
              <a:t>training</a:t>
            </a:r>
            <a:r>
              <a:rPr lang="en-US" sz="2400" dirty="0"/>
              <a:t> one would be used to generate the models and the </a:t>
            </a:r>
            <a:r>
              <a:rPr lang="en-US" sz="2400" b="1" dirty="0"/>
              <a:t>testing</a:t>
            </a:r>
            <a:r>
              <a:rPr lang="en-US" sz="2400" dirty="0"/>
              <a:t> one to validate it.</a:t>
            </a:r>
          </a:p>
          <a:p>
            <a:pPr marL="877888" lvl="4" indent="-342900"/>
            <a:r>
              <a:rPr lang="en-US" sz="2400" dirty="0"/>
              <a:t>Training – 23000 clients</a:t>
            </a:r>
          </a:p>
          <a:p>
            <a:pPr marL="877888" lvl="4" indent="-342900"/>
            <a:r>
              <a:rPr lang="en-US" sz="2400" dirty="0"/>
              <a:t>Testing – 1000 clients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Methods applied: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StepAIC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cTree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rPart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RandomForest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xgBoost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7136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206914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Slide do think-cell" r:id="rId5" imgW="421" imgH="423" progId="TCLayout.ActiveDocument.1">
                  <p:embed/>
                </p:oleObj>
              </mc:Choice>
              <mc:Fallback>
                <p:oleObj name="Slide do think-cell" r:id="rId5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ângulo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320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7A3B50-2F48-4709-A6C8-58548A87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- </a:t>
            </a:r>
            <a:r>
              <a:rPr lang="en-GB" dirty="0" err="1"/>
              <a:t>StepAIC</a:t>
            </a:r>
            <a:endParaRPr lang="en-GB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3912" y="1243822"/>
            <a:ext cx="6010517" cy="4397123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6482929" y="6063727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[1] 0.769103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191" y="1385491"/>
            <a:ext cx="3820612" cy="390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7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Slide do think-cell" r:id="rId5" imgW="421" imgH="423" progId="TCLayout.ActiveDocument.1">
                  <p:embed/>
                </p:oleObj>
              </mc:Choice>
              <mc:Fallback>
                <p:oleObj name="Slide do think-cell" r:id="rId5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ângulo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320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7A3B50-2F48-4709-A6C8-58548A87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- </a:t>
            </a:r>
            <a:r>
              <a:rPr lang="en-GB" dirty="0" err="1"/>
              <a:t>cTree</a:t>
            </a:r>
            <a:endParaRPr lang="en-GB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7915" y="1243823"/>
            <a:ext cx="5886776" cy="427293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367291" y="590457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[1] 0.7785245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4692" y="1243823"/>
            <a:ext cx="4160413" cy="424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8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809762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Slide do think-cell" r:id="rId5" imgW="421" imgH="423" progId="TCLayout.ActiveDocument.1">
                  <p:embed/>
                </p:oleObj>
              </mc:Choice>
              <mc:Fallback>
                <p:oleObj name="Slide do think-cell" r:id="rId5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ângulo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320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7A3B50-2F48-4709-A6C8-58548A87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- </a:t>
            </a:r>
            <a:r>
              <a:rPr lang="en-GB" dirty="0" err="1"/>
              <a:t>rPart</a:t>
            </a:r>
            <a:endParaRPr lang="en-GB" dirty="0"/>
          </a:p>
        </p:txBody>
      </p:sp>
      <p:sp>
        <p:nvSpPr>
          <p:cNvPr id="13" name="Retângulo 12"/>
          <p:cNvSpPr/>
          <p:nvPr/>
        </p:nvSpPr>
        <p:spPr>
          <a:xfrm>
            <a:off x="5801387" y="5719904"/>
            <a:ext cx="1578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[1] 0.7113395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187" y="1243823"/>
            <a:ext cx="4171650" cy="413337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1324" y="1216436"/>
            <a:ext cx="6023904" cy="434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35525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Slide do think-cell" r:id="rId5" imgW="421" imgH="423" progId="TCLayout.ActiveDocument.1">
                  <p:embed/>
                </p:oleObj>
              </mc:Choice>
              <mc:Fallback>
                <p:oleObj name="Slide do think-cell" r:id="rId5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ângulo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320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7A3B50-2F48-4709-A6C8-58548A87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- </a:t>
            </a:r>
            <a:r>
              <a:rPr lang="en-GB" dirty="0" err="1"/>
              <a:t>RandomForest</a:t>
            </a:r>
            <a:endParaRPr lang="en-GB" dirty="0"/>
          </a:p>
        </p:txBody>
      </p:sp>
      <p:sp>
        <p:nvSpPr>
          <p:cNvPr id="13" name="Retângulo 12"/>
          <p:cNvSpPr/>
          <p:nvPr/>
        </p:nvSpPr>
        <p:spPr>
          <a:xfrm>
            <a:off x="5693270" y="571990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0.7889945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19A6A93-0002-4A4B-8CCF-29689E3612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034" y="1069425"/>
            <a:ext cx="3708674" cy="406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F4239D1-FFDB-4F0F-A4B1-150C160E2F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6367" y="1069425"/>
            <a:ext cx="64960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4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114239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Slide do think-cell" r:id="rId5" imgW="421" imgH="423" progId="TCLayout.ActiveDocument.1">
                  <p:embed/>
                </p:oleObj>
              </mc:Choice>
              <mc:Fallback>
                <p:oleObj name="Slide do think-cell" r:id="rId5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ângulo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320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7A3B50-2F48-4709-A6C8-58548A87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- </a:t>
            </a:r>
            <a:r>
              <a:rPr lang="en-GB" dirty="0" err="1"/>
              <a:t>xgBoost</a:t>
            </a:r>
            <a:endParaRPr lang="en-GB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082" y="1243822"/>
            <a:ext cx="4068619" cy="413403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1162" y="1401208"/>
            <a:ext cx="5310909" cy="3950517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607439" y="575854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[1] 0.7652635</a:t>
            </a:r>
          </a:p>
        </p:txBody>
      </p:sp>
    </p:spTree>
    <p:extLst>
      <p:ext uri="{BB962C8B-B14F-4D97-AF65-F5344CB8AC3E}">
        <p14:creationId xmlns:p14="http://schemas.microsoft.com/office/powerpoint/2010/main" val="184946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2Xty99nT1qD3Ug7Luw9j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2Xty99nT1qD3Ug7Luw9j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2Xty99nT1qD3Ug7Luw9j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2Xty99nT1qD3Ug7Luw9j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2Xty99nT1qD3Ug7Luw9j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8szMBqBKuEL7OyZYxcHT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J170mCR.6AaxQwfUH3W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.cAxaDlQUy20eJPxkbo9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c126_pSfmum13KWAF9Rg"/>
</p:tagLst>
</file>

<file path=ppt/theme/theme1.xml><?xml version="1.0" encoding="utf-8"?>
<a:theme xmlns:a="http://schemas.openxmlformats.org/drawingml/2006/main" name="Office Theme">
  <a:themeElements>
    <a:clrScheme name="INSEAD">
      <a:dk1>
        <a:srgbClr val="000000"/>
      </a:dk1>
      <a:lt1>
        <a:sysClr val="window" lastClr="FFFFFF"/>
      </a:lt1>
      <a:dk2>
        <a:srgbClr val="005548"/>
      </a:dk2>
      <a:lt2>
        <a:srgbClr val="E7E6E6"/>
      </a:lt2>
      <a:accent1>
        <a:srgbClr val="F38B32"/>
      </a:accent1>
      <a:accent2>
        <a:srgbClr val="019F6E"/>
      </a:accent2>
      <a:accent3>
        <a:srgbClr val="4F306B"/>
      </a:accent3>
      <a:accent4>
        <a:srgbClr val="00684B"/>
      </a:accent4>
      <a:accent5>
        <a:srgbClr val="8883BD"/>
      </a:accent5>
      <a:accent6>
        <a:srgbClr val="911726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SEAD template v1.potx" id="{6E9D0361-4F02-480F-98B7-A222CCE8B3AF}" vid="{639721E0-FFF1-4914-97EF-3AB9662389D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DD7205A2DDBA4487E9A5C9FC16CF81" ma:contentTypeVersion="4" ma:contentTypeDescription="Create a new document." ma:contentTypeScope="" ma:versionID="1b2c222a45430946f79f1b6b0ba18574">
  <xsd:schema xmlns:xsd="http://www.w3.org/2001/XMLSchema" xmlns:xs="http://www.w3.org/2001/XMLSchema" xmlns:p="http://schemas.microsoft.com/office/2006/metadata/properties" xmlns:ns2="c051ebf1-aa48-417b-abf6-de898650a2ad" targetNamespace="http://schemas.microsoft.com/office/2006/metadata/properties" ma:root="true" ma:fieldsID="7fde69b67cf1847030709ac9a2109ab1" ns2:_="">
    <xsd:import namespace="c051ebf1-aa48-417b-abf6-de898650a2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51ebf1-aa48-417b-abf6-de898650a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96E5E9-8845-4156-ACEC-1B79D773D3C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c051ebf1-aa48-417b-abf6-de898650a2ad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22AACE-0521-4859-99D4-E79F3A0BAC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02AC8E-2EED-4615-899A-65D9C74E2442}">
  <ds:schemaRefs>
    <ds:schemaRef ds:uri="http://purl.org/dc/terms/"/>
    <ds:schemaRef ds:uri="http://schemas.microsoft.com/office/2006/documentManagement/types"/>
    <ds:schemaRef ds:uri="c051ebf1-aa48-417b-abf6-de898650a2ad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INSEAD template v1</Template>
  <TotalTime>842</TotalTime>
  <Words>362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Roboto Slab thin</vt:lpstr>
      <vt:lpstr>Office Theme</vt:lpstr>
      <vt:lpstr>Slide do think-cell</vt:lpstr>
      <vt:lpstr>Credit Card Default Clients database evaluation</vt:lpstr>
      <vt:lpstr>Overview</vt:lpstr>
      <vt:lpstr>Data Adjustment</vt:lpstr>
      <vt:lpstr>Methods applied</vt:lpstr>
      <vt:lpstr>Results - StepAIC</vt:lpstr>
      <vt:lpstr>Results - cTree</vt:lpstr>
      <vt:lpstr>Results - rPart</vt:lpstr>
      <vt:lpstr>Results - RandomForest</vt:lpstr>
      <vt:lpstr>Results - xgBoost</vt:lpstr>
      <vt:lpstr>Conclusion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PIEMONTESE Thomas</dc:creator>
  <cp:lastModifiedBy>MBA</cp:lastModifiedBy>
  <cp:revision>81</cp:revision>
  <dcterms:created xsi:type="dcterms:W3CDTF">2018-09-27T07:46:08Z</dcterms:created>
  <dcterms:modified xsi:type="dcterms:W3CDTF">2019-02-05T21:53:59Z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0x0101006DDD7205A2DDBA4487E9A5C9FC16CF81</vt:lpwstr>
  </property>
</Properties>
</file>