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9" r:id="rId6"/>
    <p:sldId id="320" r:id="rId7"/>
    <p:sldId id="321" r:id="rId8"/>
    <p:sldId id="325" r:id="rId9"/>
    <p:sldId id="323" r:id="rId10"/>
    <p:sldId id="324" r:id="rId11"/>
    <p:sldId id="261"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AD9"/>
    <a:srgbClr val="E9F4EA"/>
    <a:srgbClr val="A8D4B3"/>
    <a:srgbClr val="82C493"/>
    <a:srgbClr val="009F6F"/>
    <a:srgbClr val="003233"/>
    <a:srgbClr val="00684B"/>
    <a:srgbClr val="019F6E"/>
    <a:srgbClr val="0088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0" autoAdjust="0"/>
    <p:restoredTop sz="94660"/>
  </p:normalViewPr>
  <p:slideViewPr>
    <p:cSldViewPr snapToGrid="0">
      <p:cViewPr varScale="1">
        <p:scale>
          <a:sx n="87" d="100"/>
          <a:sy n="87" d="100"/>
        </p:scale>
        <p:origin x="3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77728" y="2376000"/>
            <a:ext cx="6120000" cy="1226037"/>
          </a:xfrm>
        </p:spPr>
        <p:txBody>
          <a:bodyPr anchor="t" anchorCtr="0"/>
          <a:lstStyle>
            <a:lvl1pPr algn="l">
              <a:defRPr sz="4000">
                <a:solidFill>
                  <a:srgbClr val="00684B"/>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477728" y="4104000"/>
            <a:ext cx="6120000" cy="407113"/>
          </a:xfrm>
        </p:spPr>
        <p:txBody>
          <a:bodyPr anchor="t" anchorCtr="0"/>
          <a:lstStyle>
            <a:lvl1pPr marL="0" indent="0" algn="l">
              <a:buNone/>
              <a:defRPr sz="2000">
                <a:solidFill>
                  <a:srgbClr val="00684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name of presenter/author</a:t>
            </a:r>
            <a:endParaRPr lang="en-GB" dirty="0"/>
          </a:p>
        </p:txBody>
      </p:sp>
      <p:pic>
        <p:nvPicPr>
          <p:cNvPr id="9" name="Picture 8">
            <a:extLst>
              <a:ext uri="{FF2B5EF4-FFF2-40B4-BE49-F238E27FC236}">
                <a16:creationId xmlns:a16="http://schemas.microsoft.com/office/drawing/2014/main" id="{5DD4D2CA-3D35-4729-8142-BAACC57754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800" y="460800"/>
            <a:ext cx="2763720" cy="1296000"/>
          </a:xfrm>
          <a:prstGeom prst="rect">
            <a:avLst/>
          </a:prstGeom>
        </p:spPr>
      </p:pic>
      <p:sp>
        <p:nvSpPr>
          <p:cNvPr id="11" name="Text Placeholder 10">
            <a:extLst>
              <a:ext uri="{FF2B5EF4-FFF2-40B4-BE49-F238E27FC236}">
                <a16:creationId xmlns:a16="http://schemas.microsoft.com/office/drawing/2014/main" id="{57E90FE8-F7B8-417C-9B01-B523EE968558}"/>
              </a:ext>
            </a:extLst>
          </p:cNvPr>
          <p:cNvSpPr>
            <a:spLocks noGrp="1"/>
          </p:cNvSpPr>
          <p:nvPr>
            <p:ph type="body" sz="quarter" idx="13" hasCustomPrompt="1"/>
          </p:nvPr>
        </p:nvSpPr>
        <p:spPr>
          <a:xfrm>
            <a:off x="477728" y="4572000"/>
            <a:ext cx="4114800" cy="262647"/>
          </a:xfrm>
        </p:spPr>
        <p:txBody>
          <a:bodyPr/>
          <a:lstStyle>
            <a:lvl1pPr marL="0" indent="0">
              <a:buFont typeface="Arial" panose="020B0604020202020204" pitchFamily="34" charset="0"/>
              <a:buNone/>
              <a:defRPr sz="1400">
                <a:solidFill>
                  <a:srgbClr val="019F6E"/>
                </a:solidFill>
              </a:defRPr>
            </a:lvl1pPr>
            <a:lvl2pPr marL="0" indent="0">
              <a:buNone/>
              <a:defRPr sz="1400">
                <a:solidFill>
                  <a:srgbClr val="019F6E"/>
                </a:solidFill>
              </a:defRPr>
            </a:lvl2pPr>
            <a:lvl3pPr marL="0" indent="0">
              <a:buNone/>
              <a:defRPr sz="1400">
                <a:solidFill>
                  <a:srgbClr val="A8D4B3"/>
                </a:solidFill>
              </a:defRPr>
            </a:lvl3pPr>
            <a:lvl4pPr marL="0" indent="0">
              <a:buNone/>
              <a:defRPr sz="1400">
                <a:solidFill>
                  <a:srgbClr val="A8D4B3"/>
                </a:solidFill>
              </a:defRPr>
            </a:lvl4pPr>
            <a:lvl5pPr marL="0" indent="0">
              <a:buNone/>
              <a:defRPr sz="1400">
                <a:solidFill>
                  <a:srgbClr val="A8D4B3"/>
                </a:solidFill>
              </a:defRPr>
            </a:lvl5pPr>
          </a:lstStyle>
          <a:p>
            <a:pPr lvl="0"/>
            <a:r>
              <a:rPr lang="en-US" dirty="0"/>
              <a:t>Click to add date</a:t>
            </a:r>
          </a:p>
          <a:p>
            <a:pPr lvl="1"/>
            <a:endParaRPr lang="en-GB" dirty="0"/>
          </a:p>
        </p:txBody>
      </p:sp>
      <p:sp>
        <p:nvSpPr>
          <p:cNvPr id="5" name="Content Placeholder 4">
            <a:extLst>
              <a:ext uri="{FF2B5EF4-FFF2-40B4-BE49-F238E27FC236}">
                <a16:creationId xmlns:a16="http://schemas.microsoft.com/office/drawing/2014/main" id="{FC85E1B6-1F6E-4B9C-A46C-6AA04E73CB02}"/>
              </a:ext>
            </a:extLst>
          </p:cNvPr>
          <p:cNvSpPr>
            <a:spLocks noGrp="1"/>
          </p:cNvSpPr>
          <p:nvPr>
            <p:ph sz="quarter" idx="15" hasCustomPrompt="1"/>
          </p:nvPr>
        </p:nvSpPr>
        <p:spPr>
          <a:xfrm>
            <a:off x="460800" y="5264709"/>
            <a:ext cx="2664000" cy="1152000"/>
          </a:xfrm>
        </p:spPr>
        <p:txBody>
          <a:bodyPr/>
          <a:lstStyle>
            <a:lvl1pPr>
              <a:defRPr sz="1400"/>
            </a:lvl1pPr>
          </a:lstStyle>
          <a:p>
            <a:pPr lvl="0"/>
            <a:r>
              <a:rPr lang="en-US" dirty="0"/>
              <a:t>Click insert image icon to add partner logo</a:t>
            </a:r>
            <a:endParaRPr lang="en-GB" dirty="0"/>
          </a:p>
        </p:txBody>
      </p:sp>
    </p:spTree>
    <p:extLst>
      <p:ext uri="{BB962C8B-B14F-4D97-AF65-F5344CB8AC3E}">
        <p14:creationId xmlns:p14="http://schemas.microsoft.com/office/powerpoint/2010/main" val="1783688320"/>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rofile page">
    <p:bg>
      <p:bgPr>
        <a:solidFill>
          <a:srgbClr val="D7EA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5040000" y="2700000"/>
            <a:ext cx="6493188" cy="634871"/>
          </a:xfrm>
        </p:spPr>
        <p:txBody>
          <a:bodyPr anchor="t" anchorCtr="0"/>
          <a:lstStyle>
            <a:lvl1pPr algn="l">
              <a:defRPr sz="3200">
                <a:solidFill>
                  <a:srgbClr val="00684B"/>
                </a:solidFill>
              </a:defRPr>
            </a:lvl1pPr>
          </a:lstStyle>
          <a:p>
            <a:r>
              <a:rPr lang="en-US" dirty="0"/>
              <a:t>Click to add name</a:t>
            </a:r>
            <a:endParaRPr lang="en-GB" dirty="0"/>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5040000" y="3420000"/>
            <a:ext cx="6493187" cy="407113"/>
          </a:xfrm>
        </p:spPr>
        <p:txBody>
          <a:bodyPr anchor="t" anchorCtr="0"/>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job title / position / department</a:t>
            </a:r>
            <a:endParaRPr lang="en-GB" dirty="0"/>
          </a:p>
        </p:txBody>
      </p:sp>
      <p:sp>
        <p:nvSpPr>
          <p:cNvPr id="5" name="Picture Placeholder 4">
            <a:extLst>
              <a:ext uri="{FF2B5EF4-FFF2-40B4-BE49-F238E27FC236}">
                <a16:creationId xmlns:a16="http://schemas.microsoft.com/office/drawing/2014/main" id="{5849714A-D265-4796-A514-DD60718A8AF2}"/>
              </a:ext>
            </a:extLst>
          </p:cNvPr>
          <p:cNvSpPr>
            <a:spLocks noGrp="1"/>
          </p:cNvSpPr>
          <p:nvPr>
            <p:ph type="pic" sz="quarter" idx="10" hasCustomPrompt="1"/>
          </p:nvPr>
        </p:nvSpPr>
        <p:spPr>
          <a:xfrm>
            <a:off x="1584000" y="1764000"/>
            <a:ext cx="3168000" cy="3168000"/>
          </a:xfrm>
          <a:prstGeom prst="flowChartConnector">
            <a:avLst/>
          </a:prstGeom>
        </p:spPr>
        <p:txBody>
          <a:bodyPr/>
          <a:lstStyle>
            <a:lvl1pPr>
              <a:defRPr/>
            </a:lvl1pPr>
          </a:lstStyle>
          <a:p>
            <a:r>
              <a:rPr lang="en-GB" dirty="0"/>
              <a:t>Click to add profile picture</a:t>
            </a:r>
          </a:p>
        </p:txBody>
      </p:sp>
      <p:pic>
        <p:nvPicPr>
          <p:cNvPr id="6" name="Picture 5">
            <a:extLst>
              <a:ext uri="{FF2B5EF4-FFF2-40B4-BE49-F238E27FC236}">
                <a16:creationId xmlns:a16="http://schemas.microsoft.com/office/drawing/2014/main" id="{21FF0B4E-2BBA-4B67-B83A-9399E80538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spTree>
    <p:extLst>
      <p:ext uri="{BB962C8B-B14F-4D97-AF65-F5344CB8AC3E}">
        <p14:creationId xmlns:p14="http://schemas.microsoft.com/office/powerpoint/2010/main" val="1794627949"/>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Tree>
    <p:extLst>
      <p:ext uri="{BB962C8B-B14F-4D97-AF65-F5344CB8AC3E}">
        <p14:creationId xmlns:p14="http://schemas.microsoft.com/office/powerpoint/2010/main" val="186134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ission Statement">
    <p:bg>
      <p:bgPr>
        <a:gradFill>
          <a:gsLst>
            <a:gs pos="100000">
              <a:schemeClr val="bg1"/>
            </a:gs>
            <a:gs pos="0">
              <a:srgbClr val="D7EAD9"/>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69805-2955-450B-B9AB-337B022C8AFB}"/>
              </a:ext>
            </a:extLst>
          </p:cNvPr>
          <p:cNvSpPr txBox="1"/>
          <p:nvPr userDrawn="1"/>
        </p:nvSpPr>
        <p:spPr>
          <a:xfrm>
            <a:off x="685980" y="1660825"/>
            <a:ext cx="9383526" cy="4247317"/>
          </a:xfrm>
          <a:prstGeom prst="rect">
            <a:avLst/>
          </a:prstGeom>
          <a:noFill/>
        </p:spPr>
        <p:txBody>
          <a:bodyPr wrap="square" rtlCol="0">
            <a:spAutoFit/>
          </a:bodyPr>
          <a:lstStyle/>
          <a:p>
            <a:r>
              <a:rPr lang="en-US" sz="5400">
                <a:solidFill>
                  <a:srgbClr val="00684B"/>
                </a:solidFill>
                <a:latin typeface="Roboto Slab thin" pitchFamily="2" charset="0"/>
                <a:ea typeface="Roboto Slab thin" pitchFamily="2" charset="0"/>
              </a:rPr>
              <a:t>We bring together</a:t>
            </a:r>
          </a:p>
          <a:p>
            <a:r>
              <a:rPr lang="en-US" sz="5400">
                <a:solidFill>
                  <a:srgbClr val="00684B"/>
                </a:solidFill>
                <a:latin typeface="Roboto Slab thin" pitchFamily="2" charset="0"/>
                <a:ea typeface="Roboto Slab thin" pitchFamily="2" charset="0"/>
              </a:rPr>
              <a:t>people, cultures and ideas</a:t>
            </a:r>
          </a:p>
          <a:p>
            <a:r>
              <a:rPr lang="en-US" sz="5400">
                <a:solidFill>
                  <a:srgbClr val="00684B"/>
                </a:solidFill>
                <a:latin typeface="Roboto Slab thin" pitchFamily="2" charset="0"/>
                <a:ea typeface="Roboto Slab thin" pitchFamily="2" charset="0"/>
              </a:rPr>
              <a:t>to develop responsible</a:t>
            </a:r>
          </a:p>
          <a:p>
            <a:r>
              <a:rPr lang="en-US" sz="5400">
                <a:solidFill>
                  <a:srgbClr val="00684B"/>
                </a:solidFill>
                <a:latin typeface="Roboto Slab thin" pitchFamily="2" charset="0"/>
                <a:ea typeface="Roboto Slab thin" pitchFamily="2" charset="0"/>
              </a:rPr>
              <a:t>leaders who transform</a:t>
            </a:r>
          </a:p>
          <a:p>
            <a:r>
              <a:rPr lang="en-US" sz="5400">
                <a:solidFill>
                  <a:srgbClr val="00684B"/>
                </a:solidFill>
                <a:latin typeface="Roboto Slab thin" pitchFamily="2" charset="0"/>
                <a:ea typeface="Roboto Slab thin" pitchFamily="2" charset="0"/>
              </a:rPr>
              <a:t>business and society.</a:t>
            </a:r>
          </a:p>
        </p:txBody>
      </p:sp>
      <p:sp>
        <p:nvSpPr>
          <p:cNvPr id="7" name="Title 4">
            <a:extLst>
              <a:ext uri="{FF2B5EF4-FFF2-40B4-BE49-F238E27FC236}">
                <a16:creationId xmlns:a16="http://schemas.microsoft.com/office/drawing/2014/main" id="{54F91CC2-DF87-4901-862B-01A5DF927BAB}"/>
              </a:ext>
            </a:extLst>
          </p:cNvPr>
          <p:cNvSpPr txBox="1">
            <a:spLocks/>
          </p:cNvSpPr>
          <p:nvPr userDrawn="1"/>
        </p:nvSpPr>
        <p:spPr>
          <a:xfrm>
            <a:off x="779694" y="307504"/>
            <a:ext cx="8476912" cy="93963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rgbClr val="00684B"/>
                </a:solidFill>
                <a:latin typeface="+mj-lt"/>
                <a:ea typeface="+mj-ea"/>
                <a:cs typeface="+mj-cs"/>
              </a:defRPr>
            </a:lvl1pPr>
          </a:lstStyle>
          <a:p>
            <a:r>
              <a:rPr lang="en-US"/>
              <a:t>Our mission</a:t>
            </a:r>
          </a:p>
        </p:txBody>
      </p:sp>
    </p:spTree>
    <p:extLst>
      <p:ext uri="{BB962C8B-B14F-4D97-AF65-F5344CB8AC3E}">
        <p14:creationId xmlns:p14="http://schemas.microsoft.com/office/powerpoint/2010/main" val="390111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9C1F-B0E1-4E14-B806-3A09374DE618}"/>
              </a:ext>
            </a:extLst>
          </p:cNvPr>
          <p:cNvSpPr>
            <a:spLocks noGrp="1"/>
          </p:cNvSpPr>
          <p:nvPr>
            <p:ph type="dt" sz="half" idx="10"/>
          </p:nvPr>
        </p:nvSpPr>
        <p:spPr/>
        <p:txBody>
          <a:bodyPr/>
          <a:lstStyle/>
          <a:p>
            <a:fld id="{066B1DB4-43E5-4472-B48C-42F238EDF0EC}" type="datetimeFigureOut">
              <a:rPr lang="en-GB" smtClean="0"/>
              <a:t>18/01/2019</a:t>
            </a:fld>
            <a:endParaRPr lang="en-GB"/>
          </a:p>
        </p:txBody>
      </p:sp>
      <p:sp>
        <p:nvSpPr>
          <p:cNvPr id="3" name="Footer Placeholder 2">
            <a:extLst>
              <a:ext uri="{FF2B5EF4-FFF2-40B4-BE49-F238E27FC236}">
                <a16:creationId xmlns:a16="http://schemas.microsoft.com/office/drawing/2014/main" id="{2511DB0A-ADCD-4646-8411-A124A9FDDE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AC2DF5-468A-4BCC-A129-C7EA5398B260}"/>
              </a:ext>
            </a:extLst>
          </p:cNvPr>
          <p:cNvSpPr>
            <a:spLocks noGrp="1"/>
          </p:cNvSpPr>
          <p:nvPr>
            <p:ph type="sldNum" sz="quarter" idx="12"/>
          </p:nvPr>
        </p:nvSpPr>
        <p:spPr/>
        <p:txBody>
          <a:bodyPr/>
          <a:lstStyle/>
          <a:p>
            <a:fld id="{4DE9A501-B793-4482-A040-76DBD3DA97E7}" type="slidenum">
              <a:rPr lang="en-GB" smtClean="0"/>
              <a:t>‹#›</a:t>
            </a:fld>
            <a:endParaRPr lang="en-GB"/>
          </a:p>
        </p:txBody>
      </p:sp>
    </p:spTree>
    <p:extLst>
      <p:ext uri="{BB962C8B-B14F-4D97-AF65-F5344CB8AC3E}">
        <p14:creationId xmlns:p14="http://schemas.microsoft.com/office/powerpoint/2010/main" val="387942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1">
    <p:bg>
      <p:bgPr>
        <a:solidFill>
          <a:srgbClr val="0068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5760000" y="4464000"/>
            <a:ext cx="5773188" cy="1952675"/>
          </a:xfrm>
        </p:spPr>
        <p:txBody>
          <a:bodyPr anchor="t" anchorCtr="0"/>
          <a:lstStyle>
            <a:lvl1pPr algn="l">
              <a:defRPr sz="3400">
                <a:solidFill>
                  <a:schemeClr val="bg1"/>
                </a:solidFill>
              </a:defRPr>
            </a:lvl1pPr>
          </a:lstStyle>
          <a:p>
            <a:r>
              <a:rPr lang="en-US" dirty="0"/>
              <a:t>Click to add Section divider title / text</a:t>
            </a:r>
            <a:endParaRPr lang="en-GB" dirty="0"/>
          </a:p>
        </p:txBody>
      </p:sp>
      <p:pic>
        <p:nvPicPr>
          <p:cNvPr id="8" name="Picture 7">
            <a:extLst>
              <a:ext uri="{FF2B5EF4-FFF2-40B4-BE49-F238E27FC236}">
                <a16:creationId xmlns:a16="http://schemas.microsoft.com/office/drawing/2014/main" id="{97A59965-B680-413E-993A-87FD442CB0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Tree>
    <p:extLst>
      <p:ext uri="{BB962C8B-B14F-4D97-AF65-F5344CB8AC3E}">
        <p14:creationId xmlns:p14="http://schemas.microsoft.com/office/powerpoint/2010/main" val="3877521746"/>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rgbClr val="019F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5760000" y="4464000"/>
            <a:ext cx="5773188" cy="1952675"/>
          </a:xfrm>
        </p:spPr>
        <p:txBody>
          <a:bodyPr anchor="t" anchorCtr="0"/>
          <a:lstStyle>
            <a:lvl1pPr algn="l">
              <a:defRPr sz="3400">
                <a:solidFill>
                  <a:schemeClr val="bg1"/>
                </a:solidFill>
              </a:defRPr>
            </a:lvl1pPr>
          </a:lstStyle>
          <a:p>
            <a:r>
              <a:rPr lang="en-US" dirty="0"/>
              <a:t>Click to add Section divider title / text</a:t>
            </a:r>
            <a:endParaRPr lang="en-GB" dirty="0"/>
          </a:p>
        </p:txBody>
      </p:sp>
      <p:pic>
        <p:nvPicPr>
          <p:cNvPr id="8" name="Picture 7">
            <a:extLst>
              <a:ext uri="{FF2B5EF4-FFF2-40B4-BE49-F238E27FC236}">
                <a16:creationId xmlns:a16="http://schemas.microsoft.com/office/drawing/2014/main" id="{97A59965-B680-413E-993A-87FD442CB0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Tree>
    <p:extLst>
      <p:ext uri="{BB962C8B-B14F-4D97-AF65-F5344CB8AC3E}">
        <p14:creationId xmlns:p14="http://schemas.microsoft.com/office/powerpoint/2010/main" val="188764077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rgbClr val="82C4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5760000" y="4464000"/>
            <a:ext cx="5773188" cy="1952675"/>
          </a:xfrm>
        </p:spPr>
        <p:txBody>
          <a:bodyPr anchor="t" anchorCtr="0"/>
          <a:lstStyle>
            <a:lvl1pPr algn="l">
              <a:defRPr sz="3400">
                <a:solidFill>
                  <a:schemeClr val="bg1"/>
                </a:solidFill>
              </a:defRPr>
            </a:lvl1pPr>
          </a:lstStyle>
          <a:p>
            <a:r>
              <a:rPr lang="en-US" dirty="0"/>
              <a:t>Click to add Section divider title / text</a:t>
            </a:r>
            <a:endParaRPr lang="en-GB" dirty="0"/>
          </a:p>
        </p:txBody>
      </p:sp>
      <p:pic>
        <p:nvPicPr>
          <p:cNvPr id="8" name="Picture 7">
            <a:extLst>
              <a:ext uri="{FF2B5EF4-FFF2-40B4-BE49-F238E27FC236}">
                <a16:creationId xmlns:a16="http://schemas.microsoft.com/office/drawing/2014/main" id="{97A59965-B680-413E-993A-87FD442CB0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Tree>
    <p:extLst>
      <p:ext uri="{BB962C8B-B14F-4D97-AF65-F5344CB8AC3E}">
        <p14:creationId xmlns:p14="http://schemas.microsoft.com/office/powerpoint/2010/main" val="2249387047"/>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page">
    <p:bg>
      <p:bgPr>
        <a:solidFill>
          <a:srgbClr val="0088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DEED6-E212-4E54-B8BA-B37A60C88F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00000" y="1710000"/>
            <a:ext cx="4913280" cy="2304000"/>
          </a:xfrm>
          <a:prstGeom prst="rect">
            <a:avLst/>
          </a:prstGeom>
        </p:spPr>
      </p:pic>
      <p:grpSp>
        <p:nvGrpSpPr>
          <p:cNvPr id="2" name="Group 1">
            <a:extLst>
              <a:ext uri="{FF2B5EF4-FFF2-40B4-BE49-F238E27FC236}">
                <a16:creationId xmlns:a16="http://schemas.microsoft.com/office/drawing/2014/main" id="{F667C42E-C85E-46EB-9ADD-E238CB060956}"/>
              </a:ext>
            </a:extLst>
          </p:cNvPr>
          <p:cNvGrpSpPr/>
          <p:nvPr userDrawn="1"/>
        </p:nvGrpSpPr>
        <p:grpSpPr>
          <a:xfrm>
            <a:off x="2949858" y="5667494"/>
            <a:ext cx="6374581" cy="369332"/>
            <a:chOff x="2341913" y="5583536"/>
            <a:chExt cx="6374581" cy="369332"/>
          </a:xfrm>
        </p:grpSpPr>
        <p:sp>
          <p:nvSpPr>
            <p:cNvPr id="7" name="Rectangle 6">
              <a:extLst>
                <a:ext uri="{FF2B5EF4-FFF2-40B4-BE49-F238E27FC236}">
                  <a16:creationId xmlns:a16="http://schemas.microsoft.com/office/drawing/2014/main" id="{E15E2FCA-8276-48DE-A923-1058F3DB8D20}"/>
                </a:ext>
              </a:extLst>
            </p:cNvPr>
            <p:cNvSpPr/>
            <p:nvPr userDrawn="1"/>
          </p:nvSpPr>
          <p:spPr>
            <a:xfrm>
              <a:off x="4947953" y="5583536"/>
              <a:ext cx="703039" cy="369332"/>
            </a:xfrm>
            <a:prstGeom prst="rect">
              <a:avLst/>
            </a:prstGeom>
          </p:spPr>
          <p:txBody>
            <a:bodyPr wrap="square">
              <a:spAutoFit/>
            </a:bodyPr>
            <a:lstStyle/>
            <a:p>
              <a:pPr defTabSz="987425">
                <a:tabLst/>
              </a:pPr>
              <a:r>
                <a:rPr lang="en-GB" sz="1800" b="0" i="0" u="none" strike="noStrike" baseline="0">
                  <a:solidFill>
                    <a:srgbClr val="83C494"/>
                  </a:solidFill>
                  <a:latin typeface="+mj-lt"/>
                </a:rPr>
                <a:t>Asia</a:t>
              </a:r>
              <a:endParaRPr lang="en-GB" dirty="0">
                <a:latin typeface="+mj-lt"/>
              </a:endParaRPr>
            </a:p>
          </p:txBody>
        </p:sp>
        <p:sp>
          <p:nvSpPr>
            <p:cNvPr id="4" name="Rectangle 3">
              <a:extLst>
                <a:ext uri="{FF2B5EF4-FFF2-40B4-BE49-F238E27FC236}">
                  <a16:creationId xmlns:a16="http://schemas.microsoft.com/office/drawing/2014/main" id="{0788485C-9A9D-471D-8135-2376FCF7D684}"/>
                </a:ext>
              </a:extLst>
            </p:cNvPr>
            <p:cNvSpPr/>
            <p:nvPr userDrawn="1"/>
          </p:nvSpPr>
          <p:spPr>
            <a:xfrm>
              <a:off x="2341913" y="5583536"/>
              <a:ext cx="1160239" cy="369332"/>
            </a:xfrm>
            <a:prstGeom prst="rect">
              <a:avLst/>
            </a:prstGeom>
          </p:spPr>
          <p:txBody>
            <a:bodyPr wrap="square">
              <a:spAutoFit/>
            </a:bodyPr>
            <a:lstStyle/>
            <a:p>
              <a:pPr defTabSz="987425">
                <a:tabLst/>
              </a:pPr>
              <a:r>
                <a:rPr lang="en-GB" sz="1800" b="0" i="0" u="none" strike="noStrike" baseline="0">
                  <a:solidFill>
                    <a:srgbClr val="83C494"/>
                  </a:solidFill>
                  <a:latin typeface="+mj-lt"/>
                </a:rPr>
                <a:t>Europe</a:t>
              </a:r>
              <a:endParaRPr lang="en-GB" dirty="0">
                <a:latin typeface="+mj-lt"/>
              </a:endParaRPr>
            </a:p>
          </p:txBody>
        </p:sp>
        <p:sp>
          <p:nvSpPr>
            <p:cNvPr id="5" name="Rectangle 4">
              <a:extLst>
                <a:ext uri="{FF2B5EF4-FFF2-40B4-BE49-F238E27FC236}">
                  <a16:creationId xmlns:a16="http://schemas.microsoft.com/office/drawing/2014/main" id="{3F43B963-2B8F-47AB-93C9-353451D5E4D4}"/>
                </a:ext>
              </a:extLst>
            </p:cNvPr>
            <p:cNvSpPr/>
            <p:nvPr userDrawn="1"/>
          </p:nvSpPr>
          <p:spPr>
            <a:xfrm>
              <a:off x="7179089" y="5583536"/>
              <a:ext cx="1537405" cy="369332"/>
            </a:xfrm>
            <a:prstGeom prst="rect">
              <a:avLst/>
            </a:prstGeom>
          </p:spPr>
          <p:txBody>
            <a:bodyPr wrap="square">
              <a:spAutoFit/>
            </a:bodyPr>
            <a:lstStyle/>
            <a:p>
              <a:pPr defTabSz="987425">
                <a:tabLst/>
              </a:pPr>
              <a:r>
                <a:rPr lang="en-GB" sz="1800" b="0" i="0" u="none" strike="noStrike" baseline="0">
                  <a:solidFill>
                    <a:srgbClr val="83C494"/>
                  </a:solidFill>
                  <a:latin typeface="+mj-lt"/>
                </a:rPr>
                <a:t>Middle East</a:t>
              </a:r>
              <a:endParaRPr lang="en-GB" dirty="0">
                <a:latin typeface="+mj-lt"/>
              </a:endParaRPr>
            </a:p>
          </p:txBody>
        </p:sp>
        <p:sp>
          <p:nvSpPr>
            <p:cNvPr id="9" name="Rectangle 8">
              <a:extLst>
                <a:ext uri="{FF2B5EF4-FFF2-40B4-BE49-F238E27FC236}">
                  <a16:creationId xmlns:a16="http://schemas.microsoft.com/office/drawing/2014/main" id="{854F022B-E432-402A-BBCA-52C830EAFCFB}"/>
                </a:ext>
              </a:extLst>
            </p:cNvPr>
            <p:cNvSpPr/>
            <p:nvPr userDrawn="1"/>
          </p:nvSpPr>
          <p:spPr>
            <a:xfrm>
              <a:off x="4024409" y="5583536"/>
              <a:ext cx="273271" cy="369332"/>
            </a:xfrm>
            <a:prstGeom prst="rect">
              <a:avLst/>
            </a:prstGeom>
          </p:spPr>
          <p:txBody>
            <a:bodyPr wrap="square">
              <a:spAutoFit/>
            </a:bodyPr>
            <a:lstStyle/>
            <a:p>
              <a:pPr defTabSz="987425">
                <a:tabLst/>
              </a:pPr>
              <a:r>
                <a:rPr lang="en-GB" sz="1800" b="0" i="0" u="none" strike="noStrike" baseline="0">
                  <a:solidFill>
                    <a:srgbClr val="83C494"/>
                  </a:solidFill>
                  <a:latin typeface="+mj-lt"/>
                </a:rPr>
                <a:t>|</a:t>
              </a:r>
              <a:endParaRPr lang="en-GB" dirty="0">
                <a:latin typeface="+mj-lt"/>
              </a:endParaRPr>
            </a:p>
          </p:txBody>
        </p:sp>
        <p:sp>
          <p:nvSpPr>
            <p:cNvPr id="10" name="Rectangle 9">
              <a:extLst>
                <a:ext uri="{FF2B5EF4-FFF2-40B4-BE49-F238E27FC236}">
                  <a16:creationId xmlns:a16="http://schemas.microsoft.com/office/drawing/2014/main" id="{A1E20F32-AF15-4341-9ED1-A3DC3AEDC23E}"/>
                </a:ext>
              </a:extLst>
            </p:cNvPr>
            <p:cNvSpPr/>
            <p:nvPr userDrawn="1"/>
          </p:nvSpPr>
          <p:spPr>
            <a:xfrm>
              <a:off x="6292121" y="5583536"/>
              <a:ext cx="273271" cy="369332"/>
            </a:xfrm>
            <a:prstGeom prst="rect">
              <a:avLst/>
            </a:prstGeom>
          </p:spPr>
          <p:txBody>
            <a:bodyPr wrap="square">
              <a:spAutoFit/>
            </a:bodyPr>
            <a:lstStyle/>
            <a:p>
              <a:pPr defTabSz="987425">
                <a:tabLst/>
              </a:pPr>
              <a:r>
                <a:rPr lang="en-GB" sz="1800" b="0" i="0" u="none" strike="noStrike" baseline="0">
                  <a:solidFill>
                    <a:srgbClr val="83C494"/>
                  </a:solidFill>
                  <a:latin typeface="+mj-lt"/>
                </a:rPr>
                <a:t>|</a:t>
              </a:r>
              <a:endParaRPr lang="en-GB" dirty="0">
                <a:latin typeface="+mj-lt"/>
              </a:endParaRPr>
            </a:p>
          </p:txBody>
        </p:sp>
      </p:grpSp>
    </p:spTree>
    <p:extLst>
      <p:ext uri="{BB962C8B-B14F-4D97-AF65-F5344CB8AC3E}">
        <p14:creationId xmlns:p14="http://schemas.microsoft.com/office/powerpoint/2010/main" val="2705290559"/>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EF1812-5BD6-4963-9B40-06EA6BC0B8BC}"/>
              </a:ext>
            </a:extLst>
          </p:cNvPr>
          <p:cNvSpPr/>
          <p:nvPr userDrawn="1"/>
        </p:nvSpPr>
        <p:spPr>
          <a:xfrm>
            <a:off x="6072000" y="0"/>
            <a:ext cx="6120000" cy="2916000"/>
          </a:xfrm>
          <a:prstGeom prst="rect">
            <a:avLst/>
          </a:prstGeom>
          <a:solidFill>
            <a:srgbClr val="00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6620400" y="432000"/>
            <a:ext cx="4912788" cy="1226037"/>
          </a:xfrm>
        </p:spPr>
        <p:txBody>
          <a:bodyPr anchor="t" anchorCtr="0"/>
          <a:lstStyle>
            <a:lvl1pPr algn="l">
              <a:defRPr sz="320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6620400" y="1944000"/>
            <a:ext cx="4912787" cy="407113"/>
          </a:xfrm>
        </p:spPr>
        <p:txBody>
          <a:bodyPr anchor="t" anchorCtr="0"/>
          <a:lstStyle>
            <a:lvl1pPr marL="0" indent="0" algn="l">
              <a:buNone/>
              <a:defRPr sz="2000">
                <a:solidFill>
                  <a:srgbClr val="A8D4B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 title</a:t>
            </a:r>
            <a:endParaRPr lang="en-GB" dirty="0"/>
          </a:p>
        </p:txBody>
      </p:sp>
      <p:pic>
        <p:nvPicPr>
          <p:cNvPr id="9" name="Picture 8">
            <a:extLst>
              <a:ext uri="{FF2B5EF4-FFF2-40B4-BE49-F238E27FC236}">
                <a16:creationId xmlns:a16="http://schemas.microsoft.com/office/drawing/2014/main" id="{5DD4D2CA-3D35-4729-8142-BAACC57754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8000" y="468000"/>
            <a:ext cx="1152000" cy="1152000"/>
          </a:xfrm>
          <a:prstGeom prst="rect">
            <a:avLst/>
          </a:prstGeom>
        </p:spPr>
      </p:pic>
    </p:spTree>
    <p:extLst>
      <p:ext uri="{BB962C8B-B14F-4D97-AF65-F5344CB8AC3E}">
        <p14:creationId xmlns:p14="http://schemas.microsoft.com/office/powerpoint/2010/main" val="287395024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ne co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6381" y="1461333"/>
            <a:ext cx="10735277" cy="4955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57F5C3-24BF-419F-8AAA-628CD808986A}"/>
              </a:ext>
            </a:extLst>
          </p:cNvPr>
          <p:cNvSpPr>
            <a:spLocks noGrp="1"/>
          </p:cNvSpPr>
          <p:nvPr>
            <p:ph type="dt" sz="half" idx="10"/>
          </p:nvPr>
        </p:nvSpPr>
        <p:spPr/>
        <p:txBody>
          <a:bodyPr/>
          <a:lstStyle/>
          <a:p>
            <a:fld id="{066B1DB4-43E5-4472-B48C-42F238EDF0EC}" type="datetimeFigureOut">
              <a:rPr lang="en-GB" smtClean="0"/>
              <a:t>18/01/2019</a:t>
            </a:fld>
            <a:endParaRPr lang="en-GB"/>
          </a:p>
        </p:txBody>
      </p:sp>
      <p:sp>
        <p:nvSpPr>
          <p:cNvPr id="5" name="Footer Placeholder 4">
            <a:extLst>
              <a:ext uri="{FF2B5EF4-FFF2-40B4-BE49-F238E27FC236}">
                <a16:creationId xmlns:a16="http://schemas.microsoft.com/office/drawing/2014/main" id="{B3B833B1-4B3C-48B5-BF2B-6DA541261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62303-D2F5-436B-8027-AB2D97CF74DA}"/>
              </a:ext>
            </a:extLst>
          </p:cNvPr>
          <p:cNvSpPr>
            <a:spLocks noGrp="1"/>
          </p:cNvSpPr>
          <p:nvPr>
            <p:ph type="sldNum" sz="quarter" idx="12"/>
          </p:nvPr>
        </p:nvSpPr>
        <p:spPr/>
        <p:txBody>
          <a:bodyPr/>
          <a:lstStyle/>
          <a:p>
            <a:fld id="{4DE9A501-B793-4482-A040-76DBD3DA97E7}" type="slidenum">
              <a:rPr lang="en-GB" smtClean="0"/>
              <a:t>‹#›</a:t>
            </a:fld>
            <a:endParaRPr lang="en-GB"/>
          </a:p>
        </p:txBody>
      </p:sp>
    </p:spTree>
    <p:extLst>
      <p:ext uri="{BB962C8B-B14F-4D97-AF65-F5344CB8AC3E}">
        <p14:creationId xmlns:p14="http://schemas.microsoft.com/office/powerpoint/2010/main" val="343198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6381" y="1461333"/>
            <a:ext cx="5220000" cy="4955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6957F5C3-24BF-419F-8AAA-628CD808986A}"/>
              </a:ext>
            </a:extLst>
          </p:cNvPr>
          <p:cNvSpPr>
            <a:spLocks noGrp="1"/>
          </p:cNvSpPr>
          <p:nvPr>
            <p:ph type="dt" sz="half" idx="10"/>
          </p:nvPr>
        </p:nvSpPr>
        <p:spPr/>
        <p:txBody>
          <a:bodyPr/>
          <a:lstStyle/>
          <a:p>
            <a:fld id="{066B1DB4-43E5-4472-B48C-42F238EDF0EC}" type="datetimeFigureOut">
              <a:rPr lang="en-GB" smtClean="0"/>
              <a:t>18/01/2019</a:t>
            </a:fld>
            <a:endParaRPr lang="en-GB"/>
          </a:p>
        </p:txBody>
      </p:sp>
      <p:sp>
        <p:nvSpPr>
          <p:cNvPr id="5" name="Footer Placeholder 4">
            <a:extLst>
              <a:ext uri="{FF2B5EF4-FFF2-40B4-BE49-F238E27FC236}">
                <a16:creationId xmlns:a16="http://schemas.microsoft.com/office/drawing/2014/main" id="{B3B833B1-4B3C-48B5-BF2B-6DA541261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62303-D2F5-436B-8027-AB2D97CF74DA}"/>
              </a:ext>
            </a:extLst>
          </p:cNvPr>
          <p:cNvSpPr>
            <a:spLocks noGrp="1"/>
          </p:cNvSpPr>
          <p:nvPr>
            <p:ph type="sldNum" sz="quarter" idx="12"/>
          </p:nvPr>
        </p:nvSpPr>
        <p:spPr/>
        <p:txBody>
          <a:bodyPr/>
          <a:lstStyle/>
          <a:p>
            <a:fld id="{4DE9A501-B793-4482-A040-76DBD3DA97E7}" type="slidenum">
              <a:rPr lang="en-GB" smtClean="0"/>
              <a:t>‹#›</a:t>
            </a:fld>
            <a:endParaRPr lang="en-GB"/>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6313188" y="1449388"/>
            <a:ext cx="5220000" cy="4955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8469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 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4B32-147F-436F-9421-ED91D65EA4DD}"/>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DEEA3C-92A4-459B-8781-C57B2AB5AC7F}"/>
              </a:ext>
            </a:extLst>
          </p:cNvPr>
          <p:cNvSpPr>
            <a:spLocks noGrp="1"/>
          </p:cNvSpPr>
          <p:nvPr>
            <p:ph sz="half" idx="1"/>
          </p:nvPr>
        </p:nvSpPr>
        <p:spPr>
          <a:xfrm>
            <a:off x="784412" y="1449387"/>
            <a:ext cx="5184000" cy="496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D78CCE-A118-4326-A3B2-DFFC0430E2C5}"/>
              </a:ext>
            </a:extLst>
          </p:cNvPr>
          <p:cNvSpPr>
            <a:spLocks noGrp="1"/>
          </p:cNvSpPr>
          <p:nvPr>
            <p:ph type="dt" sz="half" idx="10"/>
          </p:nvPr>
        </p:nvSpPr>
        <p:spPr/>
        <p:txBody>
          <a:bodyPr/>
          <a:lstStyle/>
          <a:p>
            <a:fld id="{066B1DB4-43E5-4472-B48C-42F238EDF0EC}" type="datetimeFigureOut">
              <a:rPr lang="en-GB" smtClean="0"/>
              <a:t>18/01/2019</a:t>
            </a:fld>
            <a:endParaRPr lang="en-GB"/>
          </a:p>
        </p:txBody>
      </p:sp>
      <p:sp>
        <p:nvSpPr>
          <p:cNvPr id="6" name="Footer Placeholder 5">
            <a:extLst>
              <a:ext uri="{FF2B5EF4-FFF2-40B4-BE49-F238E27FC236}">
                <a16:creationId xmlns:a16="http://schemas.microsoft.com/office/drawing/2014/main" id="{CC947D7E-314E-4CE3-AEDD-1C330935B9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4CDFA8-4D97-40AC-B45D-1E05CEDD2DE0}"/>
              </a:ext>
            </a:extLst>
          </p:cNvPr>
          <p:cNvSpPr>
            <a:spLocks noGrp="1"/>
          </p:cNvSpPr>
          <p:nvPr>
            <p:ph type="sldNum" sz="quarter" idx="12"/>
          </p:nvPr>
        </p:nvSpPr>
        <p:spPr/>
        <p:txBody>
          <a:bodyPr/>
          <a:lstStyle/>
          <a:p>
            <a:fld id="{4DE9A501-B793-4482-A040-76DBD3DA97E7}" type="slidenum">
              <a:rPr lang="en-GB" smtClean="0"/>
              <a:t>‹#›</a:t>
            </a:fld>
            <a:endParaRPr lang="en-GB"/>
          </a:p>
        </p:txBody>
      </p:sp>
      <p:sp>
        <p:nvSpPr>
          <p:cNvPr id="10" name="Picture Placeholder 9">
            <a:extLst>
              <a:ext uri="{FF2B5EF4-FFF2-40B4-BE49-F238E27FC236}">
                <a16:creationId xmlns:a16="http://schemas.microsoft.com/office/drawing/2014/main" id="{5CAA749D-0BF2-4D9C-AA00-55347A94D382}"/>
              </a:ext>
            </a:extLst>
          </p:cNvPr>
          <p:cNvSpPr>
            <a:spLocks noGrp="1"/>
          </p:cNvSpPr>
          <p:nvPr>
            <p:ph type="pic" sz="quarter" idx="13"/>
          </p:nvPr>
        </p:nvSpPr>
        <p:spPr>
          <a:xfrm>
            <a:off x="6353515" y="1450100"/>
            <a:ext cx="5184000" cy="4967287"/>
          </a:xfrm>
        </p:spPr>
        <p:txBody>
          <a:bodyPr/>
          <a:lstStyle/>
          <a:p>
            <a:r>
              <a:rPr lang="en-US"/>
              <a:t>Click icon to add picture</a:t>
            </a:r>
            <a:endParaRPr lang="en-GB"/>
          </a:p>
        </p:txBody>
      </p:sp>
    </p:spTree>
    <p:extLst>
      <p:ext uri="{BB962C8B-B14F-4D97-AF65-F5344CB8AC3E}">
        <p14:creationId xmlns:p14="http://schemas.microsoft.com/office/powerpoint/2010/main" val="32301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6381" y="1461334"/>
            <a:ext cx="5220000" cy="24660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6313188" y="1461334"/>
            <a:ext cx="5220000" cy="24660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3B38CAF5-14FD-422A-AFCA-9DF40C4AFD13}"/>
              </a:ext>
            </a:extLst>
          </p:cNvPr>
          <p:cNvSpPr>
            <a:spLocks noGrp="1"/>
          </p:cNvSpPr>
          <p:nvPr>
            <p:ph type="pic" sz="quarter" idx="14"/>
          </p:nvPr>
        </p:nvSpPr>
        <p:spPr>
          <a:xfrm>
            <a:off x="803275" y="4186899"/>
            <a:ext cx="10729913" cy="2232000"/>
          </a:xfrm>
        </p:spPr>
        <p:txBody>
          <a:bodyPr/>
          <a:lstStyle/>
          <a:p>
            <a:r>
              <a:rPr lang="en-US"/>
              <a:t>Click icon to add picture</a:t>
            </a:r>
            <a:endParaRPr lang="en-GB"/>
          </a:p>
        </p:txBody>
      </p:sp>
    </p:spTree>
    <p:extLst>
      <p:ext uri="{BB962C8B-B14F-4D97-AF65-F5344CB8AC3E}">
        <p14:creationId xmlns:p14="http://schemas.microsoft.com/office/powerpoint/2010/main" val="301249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5745" y="3332995"/>
            <a:ext cx="3384000" cy="3083680"/>
          </a:xfrm>
        </p:spPr>
        <p:txBody>
          <a:bodyPr/>
          <a:lstStyle>
            <a:lvl1pPr>
              <a:defRPr sz="1500"/>
            </a:lvl1pPr>
            <a:lvl2pPr>
              <a:defRPr sz="1500"/>
            </a:lvl2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4482026" y="3332995"/>
            <a:ext cx="3384000" cy="3083680"/>
          </a:xfrm>
        </p:spPr>
        <p:txBody>
          <a:bodyPr/>
          <a:lstStyle>
            <a:lvl1pPr>
              <a:defRPr sz="1500"/>
            </a:lvl1pPr>
            <a:lvl2pPr>
              <a:defRPr sz="1500"/>
            </a:lvl2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70EF7A9E-72DA-482F-86B5-42277E49061A}"/>
              </a:ext>
            </a:extLst>
          </p:cNvPr>
          <p:cNvSpPr>
            <a:spLocks noGrp="1"/>
          </p:cNvSpPr>
          <p:nvPr>
            <p:ph idx="14"/>
          </p:nvPr>
        </p:nvSpPr>
        <p:spPr>
          <a:xfrm>
            <a:off x="8147965" y="3332995"/>
            <a:ext cx="3384000" cy="3083680"/>
          </a:xfrm>
        </p:spPr>
        <p:txBody>
          <a:bodyPr/>
          <a:lstStyle>
            <a:lvl1pPr>
              <a:defRPr sz="1500"/>
            </a:lvl1pPr>
            <a:lvl2pPr>
              <a:defRPr sz="1500"/>
            </a:lvl2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DDFABD25-8427-4311-BB52-DB2FF1EB9ACD}"/>
              </a:ext>
            </a:extLst>
          </p:cNvPr>
          <p:cNvSpPr>
            <a:spLocks noGrp="1"/>
          </p:cNvSpPr>
          <p:nvPr>
            <p:ph type="body" sz="quarter" idx="15"/>
          </p:nvPr>
        </p:nvSpPr>
        <p:spPr>
          <a:xfrm>
            <a:off x="762934" y="2900008"/>
            <a:ext cx="3384000" cy="287338"/>
          </a:xfrm>
        </p:spPr>
        <p:txBody>
          <a:bodyPr/>
          <a:lstStyle>
            <a:lvl1pPr>
              <a:defRPr sz="1500">
                <a:solidFill>
                  <a:srgbClr val="019F6E"/>
                </a:solidFill>
              </a:defRPr>
            </a:lvl1pPr>
            <a:lvl2pPr>
              <a:defRPr sz="1500">
                <a:solidFill>
                  <a:srgbClr val="019F6E"/>
                </a:solidFill>
              </a:defRPr>
            </a:lvl2pPr>
            <a:lvl3pPr>
              <a:defRPr sz="1500">
                <a:solidFill>
                  <a:srgbClr val="019F6E"/>
                </a:solidFill>
              </a:defRPr>
            </a:lvl3pPr>
            <a:lvl4pPr>
              <a:defRPr sz="1500">
                <a:solidFill>
                  <a:srgbClr val="019F6E"/>
                </a:solidFill>
              </a:defRPr>
            </a:lvl4pPr>
            <a:lvl5pPr>
              <a:defRPr sz="1500">
                <a:solidFill>
                  <a:srgbClr val="019F6E"/>
                </a:solidFill>
              </a:defRPr>
            </a:lvl5pPr>
          </a:lstStyle>
          <a:p>
            <a:pPr lvl="0"/>
            <a:r>
              <a:rPr lang="en-US"/>
              <a:t>Edit Master text styles</a:t>
            </a:r>
          </a:p>
        </p:txBody>
      </p:sp>
      <p:sp>
        <p:nvSpPr>
          <p:cNvPr id="11" name="Text Placeholder 9">
            <a:extLst>
              <a:ext uri="{FF2B5EF4-FFF2-40B4-BE49-F238E27FC236}">
                <a16:creationId xmlns:a16="http://schemas.microsoft.com/office/drawing/2014/main" id="{017E3D16-B4F2-4D56-9826-A8932FCF4C47}"/>
              </a:ext>
            </a:extLst>
          </p:cNvPr>
          <p:cNvSpPr>
            <a:spLocks noGrp="1"/>
          </p:cNvSpPr>
          <p:nvPr>
            <p:ph type="body" sz="quarter" idx="16"/>
          </p:nvPr>
        </p:nvSpPr>
        <p:spPr>
          <a:xfrm>
            <a:off x="4478818" y="2900008"/>
            <a:ext cx="3384000" cy="287338"/>
          </a:xfrm>
        </p:spPr>
        <p:txBody>
          <a:bodyPr/>
          <a:lstStyle>
            <a:lvl1pPr>
              <a:defRPr sz="1500">
                <a:solidFill>
                  <a:srgbClr val="019F6E"/>
                </a:solidFill>
              </a:defRPr>
            </a:lvl1pPr>
            <a:lvl2pPr>
              <a:defRPr sz="1500">
                <a:solidFill>
                  <a:srgbClr val="019F6E"/>
                </a:solidFill>
              </a:defRPr>
            </a:lvl2pPr>
            <a:lvl3pPr>
              <a:defRPr sz="1500">
                <a:solidFill>
                  <a:srgbClr val="019F6E"/>
                </a:solidFill>
              </a:defRPr>
            </a:lvl3pPr>
            <a:lvl4pPr>
              <a:defRPr sz="1500">
                <a:solidFill>
                  <a:srgbClr val="019F6E"/>
                </a:solidFill>
              </a:defRPr>
            </a:lvl4pPr>
            <a:lvl5pPr>
              <a:defRPr sz="1500">
                <a:solidFill>
                  <a:srgbClr val="019F6E"/>
                </a:solidFill>
              </a:defRPr>
            </a:lvl5pPr>
          </a:lstStyle>
          <a:p>
            <a:pPr lvl="0"/>
            <a:r>
              <a:rPr lang="en-US"/>
              <a:t>Edit Master text styles</a:t>
            </a:r>
          </a:p>
        </p:txBody>
      </p:sp>
      <p:sp>
        <p:nvSpPr>
          <p:cNvPr id="12" name="Text Placeholder 9">
            <a:extLst>
              <a:ext uri="{FF2B5EF4-FFF2-40B4-BE49-F238E27FC236}">
                <a16:creationId xmlns:a16="http://schemas.microsoft.com/office/drawing/2014/main" id="{D2546D16-C4BA-4034-973B-53F5E19439FB}"/>
              </a:ext>
            </a:extLst>
          </p:cNvPr>
          <p:cNvSpPr>
            <a:spLocks noGrp="1"/>
          </p:cNvSpPr>
          <p:nvPr>
            <p:ph type="body" sz="quarter" idx="17"/>
          </p:nvPr>
        </p:nvSpPr>
        <p:spPr>
          <a:xfrm>
            <a:off x="8154362" y="2900008"/>
            <a:ext cx="3384000" cy="287338"/>
          </a:xfrm>
        </p:spPr>
        <p:txBody>
          <a:bodyPr/>
          <a:lstStyle>
            <a:lvl1pPr>
              <a:defRPr sz="1500">
                <a:solidFill>
                  <a:srgbClr val="019F6E"/>
                </a:solidFill>
              </a:defRPr>
            </a:lvl1pPr>
            <a:lvl2pPr>
              <a:defRPr sz="1500">
                <a:solidFill>
                  <a:srgbClr val="019F6E"/>
                </a:solidFill>
              </a:defRPr>
            </a:lvl2pPr>
            <a:lvl3pPr>
              <a:defRPr sz="1500">
                <a:solidFill>
                  <a:srgbClr val="019F6E"/>
                </a:solidFill>
              </a:defRPr>
            </a:lvl3pPr>
            <a:lvl4pPr>
              <a:defRPr sz="1500">
                <a:solidFill>
                  <a:srgbClr val="019F6E"/>
                </a:solidFill>
              </a:defRPr>
            </a:lvl4pPr>
            <a:lvl5pPr>
              <a:defRPr sz="1500">
                <a:solidFill>
                  <a:srgbClr val="019F6E"/>
                </a:solidFill>
              </a:defRPr>
            </a:lvl5pPr>
          </a:lstStyle>
          <a:p>
            <a:pPr lvl="0"/>
            <a:r>
              <a:rPr lang="en-US"/>
              <a:t>Edit Master text styles</a:t>
            </a:r>
          </a:p>
        </p:txBody>
      </p:sp>
      <p:sp>
        <p:nvSpPr>
          <p:cNvPr id="13" name="Text Placeholder 9">
            <a:extLst>
              <a:ext uri="{FF2B5EF4-FFF2-40B4-BE49-F238E27FC236}">
                <a16:creationId xmlns:a16="http://schemas.microsoft.com/office/drawing/2014/main" id="{CEEC44E5-0089-431F-AB3B-BB8C32F10D22}"/>
              </a:ext>
            </a:extLst>
          </p:cNvPr>
          <p:cNvSpPr>
            <a:spLocks noGrp="1"/>
          </p:cNvSpPr>
          <p:nvPr>
            <p:ph type="body" sz="quarter" idx="18"/>
          </p:nvPr>
        </p:nvSpPr>
        <p:spPr>
          <a:xfrm>
            <a:off x="762934" y="2241550"/>
            <a:ext cx="3384000" cy="287338"/>
          </a:xfrm>
        </p:spPr>
        <p:txBody>
          <a:bodyPr/>
          <a:lstStyle>
            <a:lvl1pPr>
              <a:defRPr sz="22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Edit Master text styles</a:t>
            </a:r>
          </a:p>
        </p:txBody>
      </p:sp>
      <p:sp>
        <p:nvSpPr>
          <p:cNvPr id="14" name="Text Placeholder 9">
            <a:extLst>
              <a:ext uri="{FF2B5EF4-FFF2-40B4-BE49-F238E27FC236}">
                <a16:creationId xmlns:a16="http://schemas.microsoft.com/office/drawing/2014/main" id="{B3B83A00-5DEC-433E-8BDA-CD4528048B22}"/>
              </a:ext>
            </a:extLst>
          </p:cNvPr>
          <p:cNvSpPr>
            <a:spLocks noGrp="1"/>
          </p:cNvSpPr>
          <p:nvPr>
            <p:ph type="body" sz="quarter" idx="19"/>
          </p:nvPr>
        </p:nvSpPr>
        <p:spPr>
          <a:xfrm>
            <a:off x="4478818" y="2241550"/>
            <a:ext cx="3384000" cy="287338"/>
          </a:xfrm>
        </p:spPr>
        <p:txBody>
          <a:bodyPr/>
          <a:lstStyle>
            <a:lvl1pPr>
              <a:defRPr sz="22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Edit Master text styles</a:t>
            </a:r>
          </a:p>
        </p:txBody>
      </p:sp>
      <p:sp>
        <p:nvSpPr>
          <p:cNvPr id="15" name="Text Placeholder 9">
            <a:extLst>
              <a:ext uri="{FF2B5EF4-FFF2-40B4-BE49-F238E27FC236}">
                <a16:creationId xmlns:a16="http://schemas.microsoft.com/office/drawing/2014/main" id="{FDC62C96-2944-40A8-95EB-480BF3A001BE}"/>
              </a:ext>
            </a:extLst>
          </p:cNvPr>
          <p:cNvSpPr>
            <a:spLocks noGrp="1"/>
          </p:cNvSpPr>
          <p:nvPr>
            <p:ph type="body" sz="quarter" idx="20"/>
          </p:nvPr>
        </p:nvSpPr>
        <p:spPr>
          <a:xfrm>
            <a:off x="8154362" y="2241550"/>
            <a:ext cx="3384000" cy="287338"/>
          </a:xfrm>
        </p:spPr>
        <p:txBody>
          <a:bodyPr/>
          <a:lstStyle>
            <a:lvl1pPr>
              <a:defRPr sz="22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Edit Master text styles</a:t>
            </a:r>
          </a:p>
        </p:txBody>
      </p:sp>
    </p:spTree>
    <p:extLst>
      <p:ext uri="{BB962C8B-B14F-4D97-AF65-F5344CB8AC3E}">
        <p14:creationId xmlns:p14="http://schemas.microsoft.com/office/powerpoint/2010/main" val="212325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s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5745" y="3986315"/>
            <a:ext cx="3384000" cy="2430360"/>
          </a:xfrm>
        </p:spPr>
        <p:txBody>
          <a:bodyPr/>
          <a:lstStyle>
            <a:lvl1pPr>
              <a:defRPr sz="1500"/>
            </a:lvl1pPr>
            <a:lvl2pPr>
              <a:defRPr sz="1500"/>
            </a:lvl2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4482025" y="3974370"/>
            <a:ext cx="3384000" cy="2430360"/>
          </a:xfrm>
        </p:spPr>
        <p:txBody>
          <a:bodyPr/>
          <a:lstStyle>
            <a:lvl1pPr>
              <a:defRPr sz="1500"/>
            </a:lvl1pPr>
            <a:lvl2pPr>
              <a:defRPr sz="1500"/>
            </a:lvl2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70EF7A9E-72DA-482F-86B5-42277E49061A}"/>
              </a:ext>
            </a:extLst>
          </p:cNvPr>
          <p:cNvSpPr>
            <a:spLocks noGrp="1"/>
          </p:cNvSpPr>
          <p:nvPr>
            <p:ph idx="14"/>
          </p:nvPr>
        </p:nvSpPr>
        <p:spPr>
          <a:xfrm>
            <a:off x="8147965" y="3974370"/>
            <a:ext cx="3384000" cy="2430360"/>
          </a:xfrm>
        </p:spPr>
        <p:txBody>
          <a:bodyPr/>
          <a:lstStyle>
            <a:lvl1pPr>
              <a:defRPr sz="1500"/>
            </a:lvl1pPr>
            <a:lvl2pPr>
              <a:defRPr sz="1500"/>
            </a:lvl2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9">
            <a:extLst>
              <a:ext uri="{FF2B5EF4-FFF2-40B4-BE49-F238E27FC236}">
                <a16:creationId xmlns:a16="http://schemas.microsoft.com/office/drawing/2014/main" id="{CEEC44E5-0089-431F-AB3B-BB8C32F10D22}"/>
              </a:ext>
            </a:extLst>
          </p:cNvPr>
          <p:cNvSpPr>
            <a:spLocks noGrp="1"/>
          </p:cNvSpPr>
          <p:nvPr>
            <p:ph type="body" sz="quarter" idx="18"/>
          </p:nvPr>
        </p:nvSpPr>
        <p:spPr>
          <a:xfrm>
            <a:off x="775745" y="3559467"/>
            <a:ext cx="3384000" cy="287338"/>
          </a:xfrm>
        </p:spPr>
        <p:txBody>
          <a:bodyPr/>
          <a:lstStyle>
            <a:lvl1pPr>
              <a:defRPr sz="22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Edit Master text styles</a:t>
            </a:r>
          </a:p>
        </p:txBody>
      </p:sp>
      <p:sp>
        <p:nvSpPr>
          <p:cNvPr id="14" name="Text Placeholder 9">
            <a:extLst>
              <a:ext uri="{FF2B5EF4-FFF2-40B4-BE49-F238E27FC236}">
                <a16:creationId xmlns:a16="http://schemas.microsoft.com/office/drawing/2014/main" id="{B3B83A00-5DEC-433E-8BDA-CD4528048B22}"/>
              </a:ext>
            </a:extLst>
          </p:cNvPr>
          <p:cNvSpPr>
            <a:spLocks noGrp="1"/>
          </p:cNvSpPr>
          <p:nvPr>
            <p:ph type="body" sz="quarter" idx="19"/>
          </p:nvPr>
        </p:nvSpPr>
        <p:spPr>
          <a:xfrm>
            <a:off x="4482025" y="3559467"/>
            <a:ext cx="3384000" cy="287338"/>
          </a:xfrm>
        </p:spPr>
        <p:txBody>
          <a:bodyPr/>
          <a:lstStyle>
            <a:lvl1pPr>
              <a:defRPr sz="22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Edit Master text styles</a:t>
            </a:r>
          </a:p>
        </p:txBody>
      </p:sp>
      <p:sp>
        <p:nvSpPr>
          <p:cNvPr id="15" name="Text Placeholder 9">
            <a:extLst>
              <a:ext uri="{FF2B5EF4-FFF2-40B4-BE49-F238E27FC236}">
                <a16:creationId xmlns:a16="http://schemas.microsoft.com/office/drawing/2014/main" id="{FDC62C96-2944-40A8-95EB-480BF3A001BE}"/>
              </a:ext>
            </a:extLst>
          </p:cNvPr>
          <p:cNvSpPr>
            <a:spLocks noGrp="1"/>
          </p:cNvSpPr>
          <p:nvPr>
            <p:ph type="body" sz="quarter" idx="20"/>
          </p:nvPr>
        </p:nvSpPr>
        <p:spPr>
          <a:xfrm>
            <a:off x="8147965" y="3559467"/>
            <a:ext cx="3384000" cy="287338"/>
          </a:xfrm>
        </p:spPr>
        <p:txBody>
          <a:bodyPr/>
          <a:lstStyle>
            <a:lvl1pPr>
              <a:defRPr sz="22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Edit Master text styles</a:t>
            </a:r>
          </a:p>
        </p:txBody>
      </p:sp>
      <p:sp>
        <p:nvSpPr>
          <p:cNvPr id="18" name="Content Placeholder 17">
            <a:extLst>
              <a:ext uri="{FF2B5EF4-FFF2-40B4-BE49-F238E27FC236}">
                <a16:creationId xmlns:a16="http://schemas.microsoft.com/office/drawing/2014/main" id="{7F8B0A64-3840-4BE2-94B1-151F8C36797E}"/>
              </a:ext>
            </a:extLst>
          </p:cNvPr>
          <p:cNvSpPr>
            <a:spLocks noGrp="1"/>
          </p:cNvSpPr>
          <p:nvPr>
            <p:ph sz="quarter" idx="21" hasCustomPrompt="1"/>
          </p:nvPr>
        </p:nvSpPr>
        <p:spPr>
          <a:xfrm>
            <a:off x="775634" y="1845050"/>
            <a:ext cx="1476000" cy="1476000"/>
          </a:xfrm>
        </p:spPr>
        <p:txBody>
          <a:bodyPr/>
          <a:lstStyle>
            <a:lvl1pPr>
              <a:defRPr/>
            </a:lvl1pPr>
          </a:lstStyle>
          <a:p>
            <a:pPr lvl="0"/>
            <a:r>
              <a:rPr lang="en-US" dirty="0"/>
              <a:t>Click image icon to add graphic</a:t>
            </a:r>
            <a:endParaRPr lang="en-GB" dirty="0"/>
          </a:p>
        </p:txBody>
      </p:sp>
      <p:sp>
        <p:nvSpPr>
          <p:cNvPr id="19" name="Content Placeholder 17">
            <a:extLst>
              <a:ext uri="{FF2B5EF4-FFF2-40B4-BE49-F238E27FC236}">
                <a16:creationId xmlns:a16="http://schemas.microsoft.com/office/drawing/2014/main" id="{9657CC1D-CB94-407E-8F48-E20F55FB8472}"/>
              </a:ext>
            </a:extLst>
          </p:cNvPr>
          <p:cNvSpPr>
            <a:spLocks noGrp="1"/>
          </p:cNvSpPr>
          <p:nvPr>
            <p:ph sz="quarter" idx="22" hasCustomPrompt="1"/>
          </p:nvPr>
        </p:nvSpPr>
        <p:spPr>
          <a:xfrm>
            <a:off x="4485876" y="1846178"/>
            <a:ext cx="1476000" cy="1476000"/>
          </a:xfrm>
        </p:spPr>
        <p:txBody>
          <a:bodyPr/>
          <a:lstStyle>
            <a:lvl1pPr>
              <a:defRPr/>
            </a:lvl1pPr>
          </a:lstStyle>
          <a:p>
            <a:pPr lvl="0"/>
            <a:r>
              <a:rPr lang="en-US" dirty="0"/>
              <a:t>Click image icon to add graphic</a:t>
            </a:r>
            <a:endParaRPr lang="en-GB" dirty="0"/>
          </a:p>
        </p:txBody>
      </p:sp>
      <p:sp>
        <p:nvSpPr>
          <p:cNvPr id="20" name="Content Placeholder 17">
            <a:extLst>
              <a:ext uri="{FF2B5EF4-FFF2-40B4-BE49-F238E27FC236}">
                <a16:creationId xmlns:a16="http://schemas.microsoft.com/office/drawing/2014/main" id="{54D5BE04-C477-46CD-A058-9CF83E549818}"/>
              </a:ext>
            </a:extLst>
          </p:cNvPr>
          <p:cNvSpPr>
            <a:spLocks noGrp="1"/>
          </p:cNvSpPr>
          <p:nvPr>
            <p:ph sz="quarter" idx="23" hasCustomPrompt="1"/>
          </p:nvPr>
        </p:nvSpPr>
        <p:spPr>
          <a:xfrm>
            <a:off x="8147965" y="1871096"/>
            <a:ext cx="1476000" cy="1476000"/>
          </a:xfrm>
        </p:spPr>
        <p:txBody>
          <a:bodyPr/>
          <a:lstStyle>
            <a:lvl1pPr>
              <a:defRPr/>
            </a:lvl1pPr>
          </a:lstStyle>
          <a:p>
            <a:pPr lvl="0"/>
            <a:r>
              <a:rPr lang="en-US" dirty="0"/>
              <a:t>Click image icon to add graphic</a:t>
            </a:r>
            <a:endParaRPr lang="en-GB" dirty="0"/>
          </a:p>
        </p:txBody>
      </p:sp>
    </p:spTree>
    <p:extLst>
      <p:ext uri="{BB962C8B-B14F-4D97-AF65-F5344CB8AC3E}">
        <p14:creationId xmlns:p14="http://schemas.microsoft.com/office/powerpoint/2010/main" val="125019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Divider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EF1812-5BD6-4963-9B40-06EA6BC0B8BC}"/>
              </a:ext>
            </a:extLst>
          </p:cNvPr>
          <p:cNvSpPr/>
          <p:nvPr userDrawn="1"/>
        </p:nvSpPr>
        <p:spPr>
          <a:xfrm>
            <a:off x="0" y="4212000"/>
            <a:ext cx="6516000" cy="2016000"/>
          </a:xfrm>
          <a:prstGeom prst="rect">
            <a:avLst/>
          </a:prstGeom>
          <a:solidFill>
            <a:srgbClr val="00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GB"/>
          </a:p>
        </p:txBody>
      </p:sp>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67999" y="4756899"/>
            <a:ext cx="5513075" cy="926203"/>
          </a:xfrm>
        </p:spPr>
        <p:txBody>
          <a:bodyPr anchor="ctr" anchorCtr="0"/>
          <a:lstStyle>
            <a:lvl1pPr algn="l">
              <a:defRPr sz="2200" b="1">
                <a:solidFill>
                  <a:schemeClr val="bg1"/>
                </a:solidFill>
              </a:defRPr>
            </a:lvl1pPr>
          </a:lstStyle>
          <a:p>
            <a:r>
              <a:rPr lang="en-US"/>
              <a:t>Click to edit Master title style</a:t>
            </a:r>
            <a:endParaRPr lang="en-GB" dirty="0"/>
          </a:p>
        </p:txBody>
      </p:sp>
      <p:pic>
        <p:nvPicPr>
          <p:cNvPr id="8" name="Picture 7">
            <a:extLst>
              <a:ext uri="{FF2B5EF4-FFF2-40B4-BE49-F238E27FC236}">
                <a16:creationId xmlns:a16="http://schemas.microsoft.com/office/drawing/2014/main" id="{D22327F1-4BD8-4374-BD04-2A18D651E33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spTree>
    <p:extLst>
      <p:ext uri="{BB962C8B-B14F-4D97-AF65-F5344CB8AC3E}">
        <p14:creationId xmlns:p14="http://schemas.microsoft.com/office/powerpoint/2010/main" val="140827839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166C7-6146-4983-8651-0FDDFBD78686}"/>
              </a:ext>
            </a:extLst>
          </p:cNvPr>
          <p:cNvSpPr>
            <a:spLocks noGrp="1"/>
          </p:cNvSpPr>
          <p:nvPr>
            <p:ph type="title"/>
          </p:nvPr>
        </p:nvSpPr>
        <p:spPr>
          <a:xfrm>
            <a:off x="803275" y="304191"/>
            <a:ext cx="8476912" cy="939632"/>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A84AEFF-53C3-4314-8AFB-AD0D8EA03CBD}"/>
              </a:ext>
            </a:extLst>
          </p:cNvPr>
          <p:cNvSpPr>
            <a:spLocks noGrp="1"/>
          </p:cNvSpPr>
          <p:nvPr>
            <p:ph type="body" idx="1"/>
          </p:nvPr>
        </p:nvSpPr>
        <p:spPr>
          <a:xfrm>
            <a:off x="803275" y="1461333"/>
            <a:ext cx="10735277"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a:t>
            </a:r>
          </a:p>
          <a:p>
            <a:pPr lvl="4"/>
            <a:r>
              <a:rPr lang="en-US" dirty="0"/>
              <a:t>Seven </a:t>
            </a:r>
          </a:p>
          <a:p>
            <a:pPr lvl="4"/>
            <a:r>
              <a:rPr lang="en-US" dirty="0"/>
              <a:t>Eight</a:t>
            </a:r>
          </a:p>
          <a:p>
            <a:pPr lvl="4"/>
            <a:r>
              <a:rPr lang="en-US" dirty="0"/>
              <a:t>nine</a:t>
            </a:r>
            <a:endParaRPr lang="en-GB" dirty="0"/>
          </a:p>
        </p:txBody>
      </p:sp>
      <p:sp>
        <p:nvSpPr>
          <p:cNvPr id="4" name="Date Placeholder 3">
            <a:extLst>
              <a:ext uri="{FF2B5EF4-FFF2-40B4-BE49-F238E27FC236}">
                <a16:creationId xmlns:a16="http://schemas.microsoft.com/office/drawing/2014/main" id="{1BBEDCD4-4FD2-44F4-BBB7-CBA78F00F2D2}"/>
              </a:ext>
            </a:extLst>
          </p:cNvPr>
          <p:cNvSpPr>
            <a:spLocks noGrp="1"/>
          </p:cNvSpPr>
          <p:nvPr>
            <p:ph type="dt" sz="half" idx="2"/>
          </p:nvPr>
        </p:nvSpPr>
        <p:spPr>
          <a:xfrm>
            <a:off x="816086" y="6557897"/>
            <a:ext cx="2743200" cy="288000"/>
          </a:xfrm>
          <a:prstGeom prst="rect">
            <a:avLst/>
          </a:prstGeom>
        </p:spPr>
        <p:txBody>
          <a:bodyPr vert="horz" lIns="0" tIns="0" rIns="0" bIns="0" rtlCol="0" anchor="t" anchorCtr="0"/>
          <a:lstStyle>
            <a:lvl1pPr algn="l">
              <a:defRPr sz="1200">
                <a:solidFill>
                  <a:schemeClr val="tx1">
                    <a:tint val="75000"/>
                  </a:schemeClr>
                </a:solidFill>
              </a:defRPr>
            </a:lvl1pPr>
          </a:lstStyle>
          <a:p>
            <a:fld id="{066B1DB4-43E5-4472-B48C-42F238EDF0EC}" type="datetimeFigureOut">
              <a:rPr lang="en-GB" smtClean="0"/>
              <a:t>18/01/2019</a:t>
            </a:fld>
            <a:endParaRPr lang="en-GB"/>
          </a:p>
        </p:txBody>
      </p:sp>
      <p:sp>
        <p:nvSpPr>
          <p:cNvPr id="5" name="Footer Placeholder 4">
            <a:extLst>
              <a:ext uri="{FF2B5EF4-FFF2-40B4-BE49-F238E27FC236}">
                <a16:creationId xmlns:a16="http://schemas.microsoft.com/office/drawing/2014/main" id="{14B761E8-91E0-409F-AD94-8B9834DAC890}"/>
              </a:ext>
            </a:extLst>
          </p:cNvPr>
          <p:cNvSpPr>
            <a:spLocks noGrp="1"/>
          </p:cNvSpPr>
          <p:nvPr>
            <p:ph type="ftr" sz="quarter" idx="3"/>
          </p:nvPr>
        </p:nvSpPr>
        <p:spPr>
          <a:xfrm>
            <a:off x="4033165" y="6557897"/>
            <a:ext cx="4114800" cy="288000"/>
          </a:xfrm>
          <a:prstGeom prst="rect">
            <a:avLst/>
          </a:prstGeom>
        </p:spPr>
        <p:txBody>
          <a:bodyPr vert="horz" lIns="0" tIns="0" rIns="0" bIns="0" rtlCol="0" anchor="t" anchorCtr="0"/>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4C94E7-48FF-43D7-AAAD-B9495BC822E5}"/>
              </a:ext>
            </a:extLst>
          </p:cNvPr>
          <p:cNvSpPr>
            <a:spLocks noGrp="1"/>
          </p:cNvSpPr>
          <p:nvPr>
            <p:ph type="sldNum" sz="quarter" idx="4"/>
          </p:nvPr>
        </p:nvSpPr>
        <p:spPr>
          <a:xfrm>
            <a:off x="8789988" y="6577352"/>
            <a:ext cx="2743200" cy="288000"/>
          </a:xfrm>
          <a:prstGeom prst="rect">
            <a:avLst/>
          </a:prstGeom>
        </p:spPr>
        <p:txBody>
          <a:bodyPr vert="horz" lIns="0" tIns="0" rIns="0" bIns="0" rtlCol="0" anchor="t" anchorCtr="0"/>
          <a:lstStyle>
            <a:lvl1pPr algn="r">
              <a:defRPr sz="1200">
                <a:solidFill>
                  <a:schemeClr val="tx1">
                    <a:tint val="75000"/>
                  </a:schemeClr>
                </a:solidFill>
              </a:defRPr>
            </a:lvl1pPr>
          </a:lstStyle>
          <a:p>
            <a:fld id="{4DE9A501-B793-4482-A040-76DBD3DA97E7}" type="slidenum">
              <a:rPr lang="en-GB" smtClean="0"/>
              <a:t>‹#›</a:t>
            </a:fld>
            <a:endParaRPr lang="en-GB"/>
          </a:p>
        </p:txBody>
      </p:sp>
      <p:pic>
        <p:nvPicPr>
          <p:cNvPr id="10" name="Picture 9">
            <a:extLst>
              <a:ext uri="{FF2B5EF4-FFF2-40B4-BE49-F238E27FC236}">
                <a16:creationId xmlns:a16="http://schemas.microsoft.com/office/drawing/2014/main" id="{2B186858-C50A-40BA-8D4E-8A817C800D8D}"/>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spTree>
    <p:extLst>
      <p:ext uri="{BB962C8B-B14F-4D97-AF65-F5344CB8AC3E}">
        <p14:creationId xmlns:p14="http://schemas.microsoft.com/office/powerpoint/2010/main" val="3550311815"/>
      </p:ext>
    </p:extLst>
  </p:cSld>
  <p:clrMap bg1="lt1" tx1="dk1" bg2="lt2" tx2="dk2" accent1="accent1" accent2="accent2" accent3="accent3" accent4="accent4" accent5="accent5" accent6="accent6" hlink="hlink" folHlink="folHlink"/>
  <p:sldLayoutIdLst>
    <p:sldLayoutId id="2147483680" r:id="rId1"/>
    <p:sldLayoutId id="2147483659" r:id="rId2"/>
    <p:sldLayoutId id="2147483650" r:id="rId3"/>
    <p:sldLayoutId id="2147483664" r:id="rId4"/>
    <p:sldLayoutId id="2147483652" r:id="rId5"/>
    <p:sldLayoutId id="2147483668" r:id="rId6"/>
    <p:sldLayoutId id="2147483667" r:id="rId7"/>
    <p:sldLayoutId id="2147483666" r:id="rId8"/>
    <p:sldLayoutId id="2147483676" r:id="rId9"/>
    <p:sldLayoutId id="2147483661" r:id="rId10"/>
    <p:sldLayoutId id="2147483654" r:id="rId11"/>
    <p:sldLayoutId id="2147483681" r:id="rId12"/>
    <p:sldLayoutId id="2147483655" r:id="rId13"/>
    <p:sldLayoutId id="2147483677" r:id="rId14"/>
    <p:sldLayoutId id="2147483671" r:id="rId15"/>
    <p:sldLayoutId id="2147483672" r:id="rId16"/>
    <p:sldLayoutId id="2147483663" r:id="rId17"/>
  </p:sldLayoutIdLst>
  <p:txStyles>
    <p:titleStyle>
      <a:lvl1pPr algn="l" defTabSz="914400" rtl="0" eaLnBrk="1" latinLnBrk="0" hangingPunct="1">
        <a:lnSpc>
          <a:spcPct val="90000"/>
        </a:lnSpc>
        <a:spcBef>
          <a:spcPct val="0"/>
        </a:spcBef>
        <a:buNone/>
        <a:defRPr sz="3200" kern="1200">
          <a:solidFill>
            <a:srgbClr val="00684B"/>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174625" indent="-174625"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360363" indent="-185738"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534988" indent="-174625"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534988" indent="-174625"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0" userDrawn="1">
          <p15:clr>
            <a:srgbClr val="F26B43"/>
          </p15:clr>
        </p15:guide>
        <p15:guide id="2" pos="483" userDrawn="1">
          <p15:clr>
            <a:srgbClr val="F26B43"/>
          </p15:clr>
        </p15:guide>
        <p15:guide id="3" orient="horz" pos="4042" userDrawn="1">
          <p15:clr>
            <a:srgbClr val="F26B43"/>
          </p15:clr>
        </p15:guide>
        <p15:guide id="4" pos="7265" userDrawn="1">
          <p15:clr>
            <a:srgbClr val="F26B43"/>
          </p15:clr>
        </p15:guide>
        <p15:guide id="5" orient="horz" pos="1412" userDrawn="1">
          <p15:clr>
            <a:srgbClr val="F26B43"/>
          </p15:clr>
        </p15:guide>
        <p15:guide id="6" orient="horz" pos="913" userDrawn="1">
          <p15:clr>
            <a:srgbClr val="F26B43"/>
          </p15:clr>
        </p15:guide>
        <p15:guide id="7" orient="horz" pos="2092" userDrawn="1">
          <p15:clr>
            <a:srgbClr val="F26B43"/>
          </p15:clr>
        </p15:guide>
        <p15:guide id="8" orient="horz" pos="18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71801C2-329F-D544-8095-EB6E071CD022}"/>
              </a:ext>
            </a:extLst>
          </p:cNvPr>
          <p:cNvGraphicFramePr>
            <a:graphicFrameLocks noChangeAspect="1"/>
          </p:cNvGraphicFramePr>
          <p:nvPr>
            <p:custDataLst>
              <p:tags r:id="rId2"/>
            </p:custDataLst>
            <p:extLst>
              <p:ext uri="{D42A27DB-BD31-4B8C-83A1-F6EECF244321}">
                <p14:modId xmlns:p14="http://schemas.microsoft.com/office/powerpoint/2010/main" val="29517704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0" name="Slide do think-cell" r:id="rId5" imgW="7772400" imgH="10058400" progId="TCLayout.ActiveDocument.1">
                  <p:embed/>
                </p:oleObj>
              </mc:Choice>
              <mc:Fallback>
                <p:oleObj name="Slide do think-cell" r:id="rId5" imgW="7772400" imgH="10058400" progId="TCLayout.ActiveDocument.1">
                  <p:embed/>
                  <p:pic>
                    <p:nvPicPr>
                      <p:cNvPr id="7" name="Object 6" hidden="1">
                        <a:extLst>
                          <a:ext uri="{FF2B5EF4-FFF2-40B4-BE49-F238E27FC236}">
                            <a16:creationId xmlns:a16="http://schemas.microsoft.com/office/drawing/2014/main" id="{971801C2-329F-D544-8095-EB6E071CD022}"/>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47B2E5B-C652-2C44-BC7F-F1B639A4392A}"/>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000" dirty="0">
              <a:latin typeface="Arial" panose="020B0604020202020204" pitchFamily="34" charset="0"/>
              <a:ea typeface="+mj-ea"/>
              <a:sym typeface="Arial" panose="020B0604020202020204" pitchFamily="34" charset="0"/>
            </a:endParaRPr>
          </a:p>
        </p:txBody>
      </p:sp>
      <p:sp>
        <p:nvSpPr>
          <p:cNvPr id="2" name="Title 1">
            <a:extLst>
              <a:ext uri="{FF2B5EF4-FFF2-40B4-BE49-F238E27FC236}">
                <a16:creationId xmlns:a16="http://schemas.microsoft.com/office/drawing/2014/main" id="{98A52BEE-D45D-4425-B50D-1BBC784C90F5}"/>
              </a:ext>
            </a:extLst>
          </p:cNvPr>
          <p:cNvSpPr>
            <a:spLocks noGrp="1"/>
          </p:cNvSpPr>
          <p:nvPr>
            <p:ph type="ctrTitle"/>
          </p:nvPr>
        </p:nvSpPr>
        <p:spPr>
          <a:xfrm>
            <a:off x="477727" y="2376000"/>
            <a:ext cx="9791687" cy="1226037"/>
          </a:xfrm>
        </p:spPr>
        <p:txBody>
          <a:bodyPr/>
          <a:lstStyle/>
          <a:p>
            <a:r>
              <a:rPr lang="en-GB" dirty="0"/>
              <a:t>Yahoo acquisition of Tumblr</a:t>
            </a:r>
            <a:br>
              <a:rPr lang="en-GB" dirty="0"/>
            </a:br>
            <a:r>
              <a:rPr lang="en-GB" sz="3200" dirty="0"/>
              <a:t>Company projections and valuation</a:t>
            </a:r>
            <a:endParaRPr lang="en-US" dirty="0"/>
          </a:p>
        </p:txBody>
      </p:sp>
      <p:sp>
        <p:nvSpPr>
          <p:cNvPr id="3" name="Subtitle 2">
            <a:extLst>
              <a:ext uri="{FF2B5EF4-FFF2-40B4-BE49-F238E27FC236}">
                <a16:creationId xmlns:a16="http://schemas.microsoft.com/office/drawing/2014/main" id="{1ECB0F44-F4A5-4547-BA5E-A195F118A96E}"/>
              </a:ext>
            </a:extLst>
          </p:cNvPr>
          <p:cNvSpPr>
            <a:spLocks noGrp="1"/>
          </p:cNvSpPr>
          <p:nvPr>
            <p:ph type="subTitle" idx="1"/>
          </p:nvPr>
        </p:nvSpPr>
        <p:spPr>
          <a:xfrm>
            <a:off x="477727" y="4190724"/>
            <a:ext cx="6120000" cy="407113"/>
          </a:xfrm>
        </p:spPr>
        <p:txBody>
          <a:bodyPr/>
          <a:lstStyle/>
          <a:p>
            <a:pPr>
              <a:lnSpc>
                <a:spcPct val="100000"/>
              </a:lnSpc>
              <a:spcBef>
                <a:spcPts val="0"/>
              </a:spcBef>
            </a:pPr>
            <a:r>
              <a:rPr lang="en-US" sz="1600" b="1" dirty="0" err="1"/>
              <a:t>SingRs</a:t>
            </a:r>
            <a:endParaRPr lang="en-US" sz="1600" b="1" dirty="0"/>
          </a:p>
          <a:p>
            <a:pPr>
              <a:lnSpc>
                <a:spcPct val="100000"/>
              </a:lnSpc>
              <a:spcBef>
                <a:spcPts val="0"/>
              </a:spcBef>
            </a:pPr>
            <a:r>
              <a:rPr lang="en-US" sz="1600" dirty="0"/>
              <a:t>Shahan ASHRAF</a:t>
            </a:r>
          </a:p>
          <a:p>
            <a:pPr>
              <a:lnSpc>
                <a:spcPct val="100000"/>
              </a:lnSpc>
              <a:spcBef>
                <a:spcPts val="0"/>
              </a:spcBef>
            </a:pPr>
            <a:r>
              <a:rPr lang="en-US" sz="1600" dirty="0"/>
              <a:t>Fabio BRITO DA FONSECA</a:t>
            </a:r>
          </a:p>
          <a:p>
            <a:pPr>
              <a:lnSpc>
                <a:spcPct val="100000"/>
              </a:lnSpc>
              <a:spcBef>
                <a:spcPts val="0"/>
              </a:spcBef>
            </a:pPr>
            <a:r>
              <a:rPr lang="en-US" sz="1600" dirty="0"/>
              <a:t>Alana HARRIS</a:t>
            </a:r>
          </a:p>
          <a:p>
            <a:pPr>
              <a:lnSpc>
                <a:spcPct val="100000"/>
              </a:lnSpc>
              <a:spcBef>
                <a:spcPts val="0"/>
              </a:spcBef>
            </a:pPr>
            <a:r>
              <a:rPr lang="en-US" sz="1600" dirty="0" err="1"/>
              <a:t>Dimitar</a:t>
            </a:r>
            <a:r>
              <a:rPr lang="en-US" sz="1600" dirty="0"/>
              <a:t> MILENKOV</a:t>
            </a:r>
          </a:p>
          <a:p>
            <a:pPr>
              <a:lnSpc>
                <a:spcPct val="100000"/>
              </a:lnSpc>
              <a:spcBef>
                <a:spcPts val="0"/>
              </a:spcBef>
            </a:pPr>
            <a:r>
              <a:rPr lang="en-US" sz="1600" dirty="0"/>
              <a:t>Misha OBOLONSKYI</a:t>
            </a:r>
          </a:p>
          <a:p>
            <a:pPr>
              <a:lnSpc>
                <a:spcPct val="100000"/>
              </a:lnSpc>
              <a:spcBef>
                <a:spcPts val="0"/>
              </a:spcBef>
            </a:pPr>
            <a:endParaRPr lang="en-US" sz="1600" dirty="0"/>
          </a:p>
        </p:txBody>
      </p:sp>
      <p:sp>
        <p:nvSpPr>
          <p:cNvPr id="4" name="Text Placeholder 3">
            <a:extLst>
              <a:ext uri="{FF2B5EF4-FFF2-40B4-BE49-F238E27FC236}">
                <a16:creationId xmlns:a16="http://schemas.microsoft.com/office/drawing/2014/main" id="{E0064056-CA95-49AF-A78F-BE74185FB507}"/>
              </a:ext>
            </a:extLst>
          </p:cNvPr>
          <p:cNvSpPr>
            <a:spLocks noGrp="1"/>
          </p:cNvSpPr>
          <p:nvPr>
            <p:ph type="body" sz="quarter" idx="13"/>
          </p:nvPr>
        </p:nvSpPr>
        <p:spPr>
          <a:xfrm>
            <a:off x="477728" y="6000750"/>
            <a:ext cx="4114800" cy="262647"/>
          </a:xfrm>
        </p:spPr>
        <p:txBody>
          <a:bodyPr/>
          <a:lstStyle/>
          <a:p>
            <a:r>
              <a:rPr lang="en-US" dirty="0"/>
              <a:t>January 2019</a:t>
            </a:r>
          </a:p>
        </p:txBody>
      </p:sp>
    </p:spTree>
    <p:extLst>
      <p:ext uri="{BB962C8B-B14F-4D97-AF65-F5344CB8AC3E}">
        <p14:creationId xmlns:p14="http://schemas.microsoft.com/office/powerpoint/2010/main" val="140980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710ECAB-75F2-804E-A333-113C4E4CD5CC}"/>
              </a:ext>
            </a:extLst>
          </p:cNvPr>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86" name="Slide do think-cell" r:id="rId5" imgW="7772400" imgH="10058400" progId="TCLayout.ActiveDocument.1">
                  <p:embed/>
                </p:oleObj>
              </mc:Choice>
              <mc:Fallback>
                <p:oleObj name="Slide do think-cell" r:id="rId5" imgW="7772400" imgH="10058400" progId="TCLayout.ActiveDocument.1">
                  <p:embed/>
                  <p:pic>
                    <p:nvPicPr>
                      <p:cNvPr id="5" name="Object 4" hidden="1">
                        <a:extLst>
                          <a:ext uri="{FF2B5EF4-FFF2-40B4-BE49-F238E27FC236}">
                            <a16:creationId xmlns:a16="http://schemas.microsoft.com/office/drawing/2014/main" id="{5710ECAB-75F2-804E-A333-113C4E4CD5CC}"/>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1AC4B78-BD11-E74B-A613-7B18DD624960}"/>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fr-FR" sz="3200" dirty="0">
              <a:latin typeface="Arial" panose="020B0604020202020204" pitchFamily="34" charset="0"/>
              <a:ea typeface="ＭＳ Ｐゴシック" panose="020B0600070205080204" pitchFamily="34" charset="-128"/>
              <a:sym typeface="Arial" panose="020B0604020202020204" pitchFamily="34" charset="0"/>
            </a:endParaRPr>
          </a:p>
        </p:txBody>
      </p:sp>
      <p:sp>
        <p:nvSpPr>
          <p:cNvPr id="2" name="Rectangle 1">
            <a:extLst>
              <a:ext uri="{FF2B5EF4-FFF2-40B4-BE49-F238E27FC236}">
                <a16:creationId xmlns:a16="http://schemas.microsoft.com/office/drawing/2014/main" id="{32639F54-2D17-6940-9D6F-692B2443BBAB}"/>
              </a:ext>
            </a:extLst>
          </p:cNvPr>
          <p:cNvSpPr/>
          <p:nvPr/>
        </p:nvSpPr>
        <p:spPr bwMode="auto">
          <a:xfrm>
            <a:off x="8184232" y="0"/>
            <a:ext cx="2808632" cy="1484784"/>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lnSpc>
                <a:spcPct val="70000"/>
              </a:lnSpc>
              <a:spcBef>
                <a:spcPct val="20000"/>
              </a:spcBef>
              <a:spcAft>
                <a:spcPts val="400"/>
              </a:spcAft>
            </a:pPr>
            <a:endParaRPr lang="en-US" sz="2500">
              <a:solidFill>
                <a:srgbClr val="5CA717"/>
              </a:solidFill>
              <a:latin typeface="Arial" panose="020B0604020202020204" pitchFamily="34" charset="0"/>
              <a:cs typeface="Arial" panose="020B0604020202020204" pitchFamily="34" charset="0"/>
            </a:endParaRPr>
          </a:p>
        </p:txBody>
      </p:sp>
      <p:sp>
        <p:nvSpPr>
          <p:cNvPr id="8194" name="Title 1">
            <a:extLst>
              <a:ext uri="{FF2B5EF4-FFF2-40B4-BE49-F238E27FC236}">
                <a16:creationId xmlns:a16="http://schemas.microsoft.com/office/drawing/2014/main" id="{975B7A04-B552-478C-BD68-6F17D553FC98}"/>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GB" altLang="en-US" dirty="0">
                <a:latin typeface="Arial" panose="020B0604020202020204" pitchFamily="34" charset="0"/>
                <a:ea typeface="ＭＳ Ｐゴシック" panose="020B0600070205080204" pitchFamily="34" charset="-128"/>
                <a:cs typeface="Arial" panose="020B0604020202020204" pitchFamily="34" charset="0"/>
              </a:rPr>
              <a:t>Overview</a:t>
            </a:r>
            <a:endParaRPr lang="fr-FR"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TextBox 2">
            <a:extLst>
              <a:ext uri="{FF2B5EF4-FFF2-40B4-BE49-F238E27FC236}">
                <a16:creationId xmlns:a16="http://schemas.microsoft.com/office/drawing/2014/main" id="{59BC91D3-6CA1-470B-9CDD-EABE2E702E0C}"/>
              </a:ext>
            </a:extLst>
          </p:cNvPr>
          <p:cNvSpPr txBox="1"/>
          <p:nvPr/>
        </p:nvSpPr>
        <p:spPr>
          <a:xfrm>
            <a:off x="694592" y="958362"/>
            <a:ext cx="10298272" cy="6278642"/>
          </a:xfrm>
          <a:prstGeom prst="rect">
            <a:avLst/>
          </a:prstGeom>
          <a:noFill/>
        </p:spPr>
        <p:txBody>
          <a:bodyPr wrap="square" rtlCol="0">
            <a:spAutoFit/>
          </a:bodyPr>
          <a:lstStyle/>
          <a:p>
            <a:r>
              <a:rPr lang="en-GB" sz="2000" dirty="0"/>
              <a:t>May 2013:</a:t>
            </a:r>
          </a:p>
          <a:p>
            <a:endParaRPr lang="en-GB" sz="2000" dirty="0"/>
          </a:p>
          <a:p>
            <a:r>
              <a:rPr lang="en-GB" sz="2000" dirty="0"/>
              <a:t>Yahoo is considering making an offer of USD $1.1 billion to acquire Tumblr, a microblogging site platform with rapid growth and great potential. </a:t>
            </a:r>
          </a:p>
          <a:p>
            <a:endParaRPr lang="en-GB" sz="2000" dirty="0"/>
          </a:p>
          <a:p>
            <a:r>
              <a:rPr lang="en-GB" sz="2000" dirty="0"/>
              <a:t>Tumblr, founded in 2007, has enjoyed rapid, steady growth over the previous 5 years, however monthly active user (MAU) numbers have declined over the previous 6 months (November 2012 was the first month that saw the downturn)</a:t>
            </a:r>
          </a:p>
          <a:p>
            <a:endParaRPr lang="en-GB" sz="2000" dirty="0"/>
          </a:p>
          <a:p>
            <a:r>
              <a:rPr lang="en-GB" sz="2000" dirty="0"/>
              <a:t>In this deck, we present:</a:t>
            </a:r>
          </a:p>
          <a:p>
            <a:pPr marL="342900" indent="-342900">
              <a:buFont typeface="Arial" panose="020B0604020202020204" pitchFamily="34" charset="0"/>
              <a:buChar char="•"/>
            </a:pPr>
            <a:r>
              <a:rPr lang="en-GB" sz="2000" dirty="0"/>
              <a:t>Average growth rates of Tumblr for the previous 12 and 37 months</a:t>
            </a:r>
          </a:p>
          <a:p>
            <a:pPr marL="342900" indent="-342900">
              <a:buFont typeface="Arial" panose="020B0604020202020204" pitchFamily="34" charset="0"/>
              <a:buChar char="•"/>
            </a:pPr>
            <a:r>
              <a:rPr lang="en-GB" sz="2000" dirty="0"/>
              <a:t>The projected MAU growth rates of Tumblr, according to a model we believe to be most accurate</a:t>
            </a:r>
          </a:p>
          <a:p>
            <a:pPr marL="342900" indent="-342900">
              <a:buFont typeface="Arial" panose="020B0604020202020204" pitchFamily="34" charset="0"/>
              <a:buChar char="•"/>
            </a:pPr>
            <a:r>
              <a:rPr lang="en-GB" sz="2000" dirty="0"/>
              <a:t>A valuation of Tumblr using our model, </a:t>
            </a:r>
          </a:p>
          <a:p>
            <a:pPr marL="342900" indent="-342900">
              <a:buFont typeface="Arial" panose="020B0604020202020204" pitchFamily="34" charset="0"/>
              <a:buChar char="•"/>
            </a:pPr>
            <a:r>
              <a:rPr lang="en-GB" sz="2000" dirty="0"/>
              <a:t>Our recommendations for whether the acquisition should go ahead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p:txBody>
      </p:sp>
    </p:spTree>
    <p:extLst>
      <p:ext uri="{BB962C8B-B14F-4D97-AF65-F5344CB8AC3E}">
        <p14:creationId xmlns:p14="http://schemas.microsoft.com/office/powerpoint/2010/main" val="191171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DDC3-A77E-400D-9BC8-78A9B33ACE0C}"/>
              </a:ext>
            </a:extLst>
          </p:cNvPr>
          <p:cNvSpPr>
            <a:spLocks noGrp="1"/>
          </p:cNvSpPr>
          <p:nvPr>
            <p:ph type="title"/>
          </p:nvPr>
        </p:nvSpPr>
        <p:spPr/>
        <p:txBody>
          <a:bodyPr/>
          <a:lstStyle/>
          <a:p>
            <a:r>
              <a:rPr lang="en-GB" dirty="0"/>
              <a:t>Tumblr MAUs from April 2010</a:t>
            </a:r>
          </a:p>
        </p:txBody>
      </p:sp>
      <p:pic>
        <p:nvPicPr>
          <p:cNvPr id="5" name="Content Placeholder 4" descr="A close up of a map&#10;&#10;Description generated with very high confidence">
            <a:extLst>
              <a:ext uri="{FF2B5EF4-FFF2-40B4-BE49-F238E27FC236}">
                <a16:creationId xmlns:a16="http://schemas.microsoft.com/office/drawing/2014/main" id="{2D0F6017-A22A-43E4-BD42-8944F822F7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468" y="1243823"/>
            <a:ext cx="7259063" cy="4572638"/>
          </a:xfrm>
        </p:spPr>
      </p:pic>
      <p:sp>
        <p:nvSpPr>
          <p:cNvPr id="6" name="TextBox 5">
            <a:extLst>
              <a:ext uri="{FF2B5EF4-FFF2-40B4-BE49-F238E27FC236}">
                <a16:creationId xmlns:a16="http://schemas.microsoft.com/office/drawing/2014/main" id="{3168835C-D78E-4253-BF92-0331DB136CA7}"/>
              </a:ext>
            </a:extLst>
          </p:cNvPr>
          <p:cNvSpPr txBox="1"/>
          <p:nvPr/>
        </p:nvSpPr>
        <p:spPr>
          <a:xfrm>
            <a:off x="776381" y="774007"/>
            <a:ext cx="10090911" cy="646331"/>
          </a:xfrm>
          <a:prstGeom prst="rect">
            <a:avLst/>
          </a:prstGeom>
          <a:noFill/>
        </p:spPr>
        <p:txBody>
          <a:bodyPr wrap="square" rtlCol="0">
            <a:spAutoFit/>
          </a:bodyPr>
          <a:lstStyle/>
          <a:p>
            <a:r>
              <a:rPr lang="en-GB" dirty="0"/>
              <a:t>Tumblr has enjoyed a rapid growth rate over the previous 3 years, with visitor numbers increasing from 20m to 140m MAUs, however user numbers have declined in the most recent 6 months.</a:t>
            </a:r>
          </a:p>
        </p:txBody>
      </p:sp>
      <p:sp>
        <p:nvSpPr>
          <p:cNvPr id="7" name="Rectangle 6">
            <a:extLst>
              <a:ext uri="{FF2B5EF4-FFF2-40B4-BE49-F238E27FC236}">
                <a16:creationId xmlns:a16="http://schemas.microsoft.com/office/drawing/2014/main" id="{5ACD2807-FD61-4479-BEA0-0966EFF87B39}"/>
              </a:ext>
            </a:extLst>
          </p:cNvPr>
          <p:cNvSpPr/>
          <p:nvPr/>
        </p:nvSpPr>
        <p:spPr>
          <a:xfrm>
            <a:off x="594945" y="5923196"/>
            <a:ext cx="10738339" cy="523220"/>
          </a:xfrm>
          <a:prstGeom prst="rect">
            <a:avLst/>
          </a:prstGeom>
        </p:spPr>
        <p:txBody>
          <a:bodyPr wrap="square">
            <a:spAutoFit/>
          </a:bodyPr>
          <a:lstStyle/>
          <a:p>
            <a:r>
              <a:rPr lang="en-GB" sz="1400" dirty="0"/>
              <a:t>**MAUs are defined as the estimated number of people worldwide accessing a property in a particular month</a:t>
            </a:r>
          </a:p>
          <a:p>
            <a:r>
              <a:rPr lang="en-US" sz="1400" dirty="0"/>
              <a:t>Data source: Quantcast, “Tumblr Blog Network,” https://www.quantcast.com/tumblr.com (accessed Jul. 3, 2014). </a:t>
            </a:r>
            <a:r>
              <a:rPr lang="en-GB" sz="1400" dirty="0"/>
              <a:t> </a:t>
            </a:r>
          </a:p>
        </p:txBody>
      </p:sp>
    </p:spTree>
    <p:extLst>
      <p:ext uri="{BB962C8B-B14F-4D97-AF65-F5344CB8AC3E}">
        <p14:creationId xmlns:p14="http://schemas.microsoft.com/office/powerpoint/2010/main" val="317466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3B50-2F48-4709-A6C8-58548A87FD80}"/>
              </a:ext>
            </a:extLst>
          </p:cNvPr>
          <p:cNvSpPr>
            <a:spLocks noGrp="1"/>
          </p:cNvSpPr>
          <p:nvPr>
            <p:ph type="title"/>
          </p:nvPr>
        </p:nvSpPr>
        <p:spPr/>
        <p:txBody>
          <a:bodyPr/>
          <a:lstStyle/>
          <a:p>
            <a:r>
              <a:rPr lang="en-GB" dirty="0"/>
              <a:t>Tumblr Average Growth Rates</a:t>
            </a:r>
          </a:p>
        </p:txBody>
      </p:sp>
      <p:sp>
        <p:nvSpPr>
          <p:cNvPr id="3" name="Content Placeholder 2">
            <a:extLst>
              <a:ext uri="{FF2B5EF4-FFF2-40B4-BE49-F238E27FC236}">
                <a16:creationId xmlns:a16="http://schemas.microsoft.com/office/drawing/2014/main" id="{7C45D9B1-DF90-4CDE-BD7F-F6710FF40B65}"/>
              </a:ext>
            </a:extLst>
          </p:cNvPr>
          <p:cNvSpPr>
            <a:spLocks noGrp="1"/>
          </p:cNvSpPr>
          <p:nvPr>
            <p:ph idx="1"/>
          </p:nvPr>
        </p:nvSpPr>
        <p:spPr/>
        <p:txBody>
          <a:bodyPr/>
          <a:lstStyle/>
          <a:p>
            <a:r>
              <a:rPr lang="en-GB" dirty="0"/>
              <a:t> </a:t>
            </a:r>
          </a:p>
        </p:txBody>
      </p:sp>
      <p:graphicFrame>
        <p:nvGraphicFramePr>
          <p:cNvPr id="4" name="Table 3">
            <a:extLst>
              <a:ext uri="{FF2B5EF4-FFF2-40B4-BE49-F238E27FC236}">
                <a16:creationId xmlns:a16="http://schemas.microsoft.com/office/drawing/2014/main" id="{817B3149-8578-49F6-8C61-9BDB1ED3D741}"/>
              </a:ext>
            </a:extLst>
          </p:cNvPr>
          <p:cNvGraphicFramePr>
            <a:graphicFrameLocks noGrp="1"/>
          </p:cNvGraphicFramePr>
          <p:nvPr>
            <p:extLst>
              <p:ext uri="{D42A27DB-BD31-4B8C-83A1-F6EECF244321}">
                <p14:modId xmlns:p14="http://schemas.microsoft.com/office/powerpoint/2010/main" val="4024497585"/>
              </p:ext>
            </p:extLst>
          </p:nvPr>
        </p:nvGraphicFramePr>
        <p:xfrm>
          <a:off x="1609858" y="1216271"/>
          <a:ext cx="8435664" cy="1651000"/>
        </p:xfrm>
        <a:graphic>
          <a:graphicData uri="http://schemas.openxmlformats.org/drawingml/2006/table">
            <a:tbl>
              <a:tblPr firstRow="1" bandRow="1">
                <a:tableStyleId>{00A15C55-8517-42AA-B614-E9B94910E393}</a:tableStyleId>
              </a:tblPr>
              <a:tblGrid>
                <a:gridCol w="2756080">
                  <a:extLst>
                    <a:ext uri="{9D8B030D-6E8A-4147-A177-3AD203B41FA5}">
                      <a16:colId xmlns:a16="http://schemas.microsoft.com/office/drawing/2014/main" val="1913995415"/>
                    </a:ext>
                  </a:extLst>
                </a:gridCol>
                <a:gridCol w="3206839">
                  <a:extLst>
                    <a:ext uri="{9D8B030D-6E8A-4147-A177-3AD203B41FA5}">
                      <a16:colId xmlns:a16="http://schemas.microsoft.com/office/drawing/2014/main" val="75843623"/>
                    </a:ext>
                  </a:extLst>
                </a:gridCol>
                <a:gridCol w="2472745">
                  <a:extLst>
                    <a:ext uri="{9D8B030D-6E8A-4147-A177-3AD203B41FA5}">
                      <a16:colId xmlns:a16="http://schemas.microsoft.com/office/drawing/2014/main" val="20002"/>
                    </a:ext>
                  </a:extLst>
                </a:gridCol>
              </a:tblGrid>
              <a:tr h="370840">
                <a:tc>
                  <a:txBody>
                    <a:bodyPr/>
                    <a:lstStyle/>
                    <a:p>
                      <a:r>
                        <a:rPr lang="en-GB" dirty="0"/>
                        <a:t>Time period</a:t>
                      </a:r>
                    </a:p>
                  </a:txBody>
                  <a:tcPr/>
                </a:tc>
                <a:tc>
                  <a:txBody>
                    <a:bodyPr/>
                    <a:lstStyle/>
                    <a:p>
                      <a:r>
                        <a:rPr lang="en-GB" dirty="0"/>
                        <a:t>Average MAU growth rate</a:t>
                      </a:r>
                    </a:p>
                  </a:txBody>
                  <a:tcPr/>
                </a:tc>
                <a:tc>
                  <a:txBody>
                    <a:bodyPr/>
                    <a:lstStyle/>
                    <a:p>
                      <a:r>
                        <a:rPr lang="en-GB" dirty="0"/>
                        <a:t>Valuation</a:t>
                      </a:r>
                    </a:p>
                  </a:txBody>
                  <a:tcPr/>
                </a:tc>
                <a:extLst>
                  <a:ext uri="{0D108BD9-81ED-4DB2-BD59-A6C34878D82A}">
                    <a16:rowId xmlns:a16="http://schemas.microsoft.com/office/drawing/2014/main" val="2538221663"/>
                  </a:ext>
                </a:extLst>
              </a:tr>
              <a:tr h="370840">
                <a:tc>
                  <a:txBody>
                    <a:bodyPr/>
                    <a:lstStyle/>
                    <a:p>
                      <a:r>
                        <a:rPr lang="en-GB" dirty="0"/>
                        <a:t>Previous 37 months </a:t>
                      </a:r>
                      <a:br>
                        <a:rPr lang="en-GB" dirty="0"/>
                      </a:br>
                      <a:r>
                        <a:rPr lang="en-GB" dirty="0"/>
                        <a:t>(Apr 2010 – May 2013)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$54,800,000,000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2074475558"/>
                  </a:ext>
                </a:extLst>
              </a:tr>
              <a:tr h="370840">
                <a:tc>
                  <a:txBody>
                    <a:bodyPr/>
                    <a:lstStyle/>
                    <a:p>
                      <a:r>
                        <a:rPr lang="en-GB" dirty="0"/>
                        <a:t>Previous 12 months </a:t>
                      </a:r>
                      <a:br>
                        <a:rPr lang="en-GB" dirty="0"/>
                      </a:br>
                      <a:r>
                        <a:rPr lang="en-GB" dirty="0"/>
                        <a:t>(Jun 2012 – May 2013)</a:t>
                      </a:r>
                    </a:p>
                  </a:txBody>
                  <a:tcPr/>
                </a:tc>
                <a:tc>
                  <a:txBody>
                    <a:bodyPr/>
                    <a:lstStyle/>
                    <a:p>
                      <a:r>
                        <a:rPr lang="en-GB" dirty="0"/>
                        <a:t>1.52%</a:t>
                      </a:r>
                    </a:p>
                  </a:txBody>
                  <a:tcPr/>
                </a:tc>
                <a:tc>
                  <a:txBody>
                    <a:bodyPr/>
                    <a:lstStyle/>
                    <a:p>
                      <a:r>
                        <a:rPr lang="en-GB" dirty="0"/>
                        <a:t>$1,230,000,000</a:t>
                      </a:r>
                    </a:p>
                    <a:p>
                      <a:endParaRPr lang="en-GB" dirty="0"/>
                    </a:p>
                  </a:txBody>
                  <a:tcPr/>
                </a:tc>
                <a:extLst>
                  <a:ext uri="{0D108BD9-81ED-4DB2-BD59-A6C34878D82A}">
                    <a16:rowId xmlns:a16="http://schemas.microsoft.com/office/drawing/2014/main" val="372044238"/>
                  </a:ext>
                </a:extLst>
              </a:tr>
            </a:tbl>
          </a:graphicData>
        </a:graphic>
      </p:graphicFrame>
      <p:sp>
        <p:nvSpPr>
          <p:cNvPr id="5" name="TextBox 4">
            <a:extLst>
              <a:ext uri="{FF2B5EF4-FFF2-40B4-BE49-F238E27FC236}">
                <a16:creationId xmlns:a16="http://schemas.microsoft.com/office/drawing/2014/main" id="{E47E733C-DE98-4D10-834C-F8699F32D43F}"/>
              </a:ext>
            </a:extLst>
          </p:cNvPr>
          <p:cNvSpPr txBox="1"/>
          <p:nvPr/>
        </p:nvSpPr>
        <p:spPr>
          <a:xfrm>
            <a:off x="940777" y="3622431"/>
            <a:ext cx="10570881" cy="2308324"/>
          </a:xfrm>
          <a:prstGeom prst="rect">
            <a:avLst/>
          </a:prstGeom>
          <a:noFill/>
        </p:spPr>
        <p:txBody>
          <a:bodyPr wrap="square" rtlCol="0">
            <a:spAutoFit/>
          </a:bodyPr>
          <a:lstStyle/>
          <a:p>
            <a:r>
              <a:rPr lang="en-GB" dirty="0"/>
              <a:t>Tumblr had a very large initial growth rate, as absolute numbers were much lower. As seen in the chart on the previous slide, they initially went from just under 20m MAUs in Apr 2010 to around 60m in Apr 2011, growth of 200% in 12 months. Spread over the 37 months we have data for, the growth rate was 5.32%. This growth rate would lead to a valuation of more than $54 billion, which is very unrealistic.</a:t>
            </a:r>
          </a:p>
          <a:p>
            <a:endParaRPr lang="en-GB" dirty="0"/>
          </a:p>
          <a:p>
            <a:r>
              <a:rPr lang="en-GB" dirty="0"/>
              <a:t>However, as the user base grew, these levels of growth could not be maintained. Therefore, we see the growth rate in the previous 12 months is slowing significantly from 3 years ago, to just over 1.5% MAU growth per month. This growth rate would result in a valuation of approximately $1.23 billion.</a:t>
            </a:r>
          </a:p>
        </p:txBody>
      </p:sp>
    </p:spTree>
    <p:extLst>
      <p:ext uri="{BB962C8B-B14F-4D97-AF65-F5344CB8AC3E}">
        <p14:creationId xmlns:p14="http://schemas.microsoft.com/office/powerpoint/2010/main" val="77136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3B50-2F48-4709-A6C8-58548A87FD80}"/>
              </a:ext>
            </a:extLst>
          </p:cNvPr>
          <p:cNvSpPr>
            <a:spLocks noGrp="1"/>
          </p:cNvSpPr>
          <p:nvPr>
            <p:ph type="title"/>
          </p:nvPr>
        </p:nvSpPr>
        <p:spPr/>
        <p:txBody>
          <a:bodyPr/>
          <a:lstStyle/>
          <a:p>
            <a:r>
              <a:rPr lang="en-GB" dirty="0"/>
              <a:t>Tumblr MAUs forecast</a:t>
            </a:r>
          </a:p>
        </p:txBody>
      </p:sp>
      <p:pic>
        <p:nvPicPr>
          <p:cNvPr id="7" name="Picture 6">
            <a:extLst>
              <a:ext uri="{FF2B5EF4-FFF2-40B4-BE49-F238E27FC236}">
                <a16:creationId xmlns:a16="http://schemas.microsoft.com/office/drawing/2014/main" id="{386BB1D3-E4E0-7F40-8279-17E7FBE3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25" y="980622"/>
            <a:ext cx="5053363" cy="2590379"/>
          </a:xfrm>
          <a:prstGeom prst="rect">
            <a:avLst/>
          </a:prstGeom>
        </p:spPr>
      </p:pic>
      <p:sp>
        <p:nvSpPr>
          <p:cNvPr id="8" name="Rectangle 7">
            <a:extLst>
              <a:ext uri="{FF2B5EF4-FFF2-40B4-BE49-F238E27FC236}">
                <a16:creationId xmlns:a16="http://schemas.microsoft.com/office/drawing/2014/main" id="{689995A1-97F5-DC41-85DB-83A22D557278}"/>
              </a:ext>
            </a:extLst>
          </p:cNvPr>
          <p:cNvSpPr/>
          <p:nvPr/>
        </p:nvSpPr>
        <p:spPr>
          <a:xfrm>
            <a:off x="6577419" y="750765"/>
            <a:ext cx="3736365" cy="2739211"/>
          </a:xfrm>
          <a:prstGeom prst="rect">
            <a:avLst/>
          </a:prstGeom>
        </p:spPr>
        <p:txBody>
          <a:bodyPr wrap="square">
            <a:spAutoFit/>
          </a:bodyPr>
          <a:lstStyle/>
          <a:p>
            <a:r>
              <a:rPr lang="en-US" dirty="0"/>
              <a:t>Tumblr’s MAUs time series data exhibits:</a:t>
            </a:r>
          </a:p>
          <a:p>
            <a:pPr marL="285750" indent="-285750">
              <a:spcBef>
                <a:spcPts val="600"/>
              </a:spcBef>
              <a:buFont typeface="Wingdings" pitchFamily="2" charset="2"/>
              <a:buChar char="§"/>
            </a:pPr>
            <a:r>
              <a:rPr lang="en-US" dirty="0"/>
              <a:t>a clear trend</a:t>
            </a:r>
          </a:p>
          <a:p>
            <a:pPr marL="285750" indent="-285750">
              <a:buFont typeface="Wingdings" pitchFamily="2" charset="2"/>
              <a:buChar char="§"/>
            </a:pPr>
            <a:r>
              <a:rPr lang="en-US" dirty="0"/>
              <a:t>no discernable seasonality</a:t>
            </a:r>
          </a:p>
          <a:p>
            <a:pPr marL="285750" indent="-285750">
              <a:buFont typeface="Wingdings" pitchFamily="2" charset="2"/>
              <a:buChar char="§"/>
            </a:pPr>
            <a:r>
              <a:rPr lang="en-US" dirty="0"/>
              <a:t>no multi-seasonal patterns</a:t>
            </a:r>
          </a:p>
          <a:p>
            <a:pPr marL="285750" indent="-285750">
              <a:spcAft>
                <a:spcPts val="600"/>
              </a:spcAft>
              <a:buFont typeface="Wingdings" pitchFamily="2" charset="2"/>
              <a:buChar char="§"/>
            </a:pPr>
            <a:r>
              <a:rPr lang="en-US" dirty="0"/>
              <a:t>no autocorrelation</a:t>
            </a:r>
          </a:p>
          <a:p>
            <a:r>
              <a:rPr lang="en-US" dirty="0"/>
              <a:t>Consequently, non-seasonal ETS is preferred for forecasting to ARIMA and TBATS methods.</a:t>
            </a:r>
          </a:p>
        </p:txBody>
      </p:sp>
      <p:sp>
        <p:nvSpPr>
          <p:cNvPr id="9" name="Rectangle 8">
            <a:extLst>
              <a:ext uri="{FF2B5EF4-FFF2-40B4-BE49-F238E27FC236}">
                <a16:creationId xmlns:a16="http://schemas.microsoft.com/office/drawing/2014/main" id="{9E4C9E0A-AFEB-714E-9A6D-E9AC60DE6D68}"/>
              </a:ext>
            </a:extLst>
          </p:cNvPr>
          <p:cNvSpPr/>
          <p:nvPr/>
        </p:nvSpPr>
        <p:spPr>
          <a:xfrm>
            <a:off x="1057173" y="4204615"/>
            <a:ext cx="3957664" cy="2031325"/>
          </a:xfrm>
          <a:prstGeom prst="rect">
            <a:avLst/>
          </a:prstGeom>
        </p:spPr>
        <p:txBody>
          <a:bodyPr wrap="square">
            <a:spAutoFit/>
          </a:bodyPr>
          <a:lstStyle/>
          <a:p>
            <a:r>
              <a:rPr lang="en-US" dirty="0"/>
              <a:t>The trend and error increase linearly but it is logical to expect that Tumblr’s monthly users cannot continue to grow at the same rates in the future. As a result, ETS(</a:t>
            </a:r>
            <a:r>
              <a:rPr lang="en-US" dirty="0" err="1"/>
              <a:t>A,Ad,N</a:t>
            </a:r>
            <a:r>
              <a:rPr lang="en-US" dirty="0"/>
              <a:t>) is the most appropriate model to forecast </a:t>
            </a:r>
            <a:r>
              <a:rPr lang="en-US"/>
              <a:t>Tumblr’s MAUs.</a:t>
            </a:r>
            <a:endParaRPr lang="en-US" dirty="0"/>
          </a:p>
        </p:txBody>
      </p:sp>
      <p:cxnSp>
        <p:nvCxnSpPr>
          <p:cNvPr id="15" name="Straight Connector 14">
            <a:extLst>
              <a:ext uri="{FF2B5EF4-FFF2-40B4-BE49-F238E27FC236}">
                <a16:creationId xmlns:a16="http://schemas.microsoft.com/office/drawing/2014/main" id="{4BC3775E-C7EC-4742-81E9-7D471563A551}"/>
              </a:ext>
            </a:extLst>
          </p:cNvPr>
          <p:cNvCxnSpPr/>
          <p:nvPr/>
        </p:nvCxnSpPr>
        <p:spPr>
          <a:xfrm>
            <a:off x="661686" y="3851806"/>
            <a:ext cx="10868628"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0D7D41D-3A88-4830-A58C-C5737D4FF155}"/>
              </a:ext>
            </a:extLst>
          </p:cNvPr>
          <p:cNvPicPr>
            <a:picLocks noChangeAspect="1"/>
          </p:cNvPicPr>
          <p:nvPr/>
        </p:nvPicPr>
        <p:blipFill>
          <a:blip r:embed="rId3"/>
          <a:stretch>
            <a:fillRect/>
          </a:stretch>
        </p:blipFill>
        <p:spPr>
          <a:xfrm>
            <a:off x="6073992" y="3944138"/>
            <a:ext cx="5201749" cy="2862132"/>
          </a:xfrm>
          <a:prstGeom prst="rect">
            <a:avLst/>
          </a:prstGeom>
        </p:spPr>
      </p:pic>
    </p:spTree>
    <p:extLst>
      <p:ext uri="{BB962C8B-B14F-4D97-AF65-F5344CB8AC3E}">
        <p14:creationId xmlns:p14="http://schemas.microsoft.com/office/powerpoint/2010/main" val="68787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3B50-2F48-4709-A6C8-58548A87FD80}"/>
              </a:ext>
            </a:extLst>
          </p:cNvPr>
          <p:cNvSpPr>
            <a:spLocks noGrp="1"/>
          </p:cNvSpPr>
          <p:nvPr>
            <p:ph type="title"/>
          </p:nvPr>
        </p:nvSpPr>
        <p:spPr/>
        <p:txBody>
          <a:bodyPr/>
          <a:lstStyle/>
          <a:p>
            <a:r>
              <a:rPr lang="en-GB" dirty="0"/>
              <a:t>Tumblr Valuation</a:t>
            </a:r>
          </a:p>
        </p:txBody>
      </p:sp>
      <p:pic>
        <p:nvPicPr>
          <p:cNvPr id="7" name="Picture 6">
            <a:extLst>
              <a:ext uri="{FF2B5EF4-FFF2-40B4-BE49-F238E27FC236}">
                <a16:creationId xmlns:a16="http://schemas.microsoft.com/office/drawing/2014/main" id="{7E9993D7-AD70-C94E-A106-88010A200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43" y="3925676"/>
            <a:ext cx="5844796" cy="2430603"/>
          </a:xfrm>
          <a:prstGeom prst="rect">
            <a:avLst/>
          </a:prstGeom>
        </p:spPr>
      </p:pic>
      <p:pic>
        <p:nvPicPr>
          <p:cNvPr id="9" name="Picture 8">
            <a:extLst>
              <a:ext uri="{FF2B5EF4-FFF2-40B4-BE49-F238E27FC236}">
                <a16:creationId xmlns:a16="http://schemas.microsoft.com/office/drawing/2014/main" id="{A40871CE-838D-4F47-9A69-740FCDF3A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58" y="998397"/>
            <a:ext cx="5844796" cy="2430603"/>
          </a:xfrm>
          <a:prstGeom prst="rect">
            <a:avLst/>
          </a:prstGeom>
        </p:spPr>
      </p:pic>
      <p:cxnSp>
        <p:nvCxnSpPr>
          <p:cNvPr id="10" name="Straight Connector 9">
            <a:extLst>
              <a:ext uri="{FF2B5EF4-FFF2-40B4-BE49-F238E27FC236}">
                <a16:creationId xmlns:a16="http://schemas.microsoft.com/office/drawing/2014/main" id="{D23B96C8-265E-3649-82F4-B3CD4E232EFC}"/>
              </a:ext>
            </a:extLst>
          </p:cNvPr>
          <p:cNvCxnSpPr/>
          <p:nvPr/>
        </p:nvCxnSpPr>
        <p:spPr>
          <a:xfrm>
            <a:off x="661686" y="3770783"/>
            <a:ext cx="10868628"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380817B-2D17-824B-A26D-036D38C13705}"/>
              </a:ext>
            </a:extLst>
          </p:cNvPr>
          <p:cNvSpPr/>
          <p:nvPr/>
        </p:nvSpPr>
        <p:spPr>
          <a:xfrm>
            <a:off x="7144578" y="1362494"/>
            <a:ext cx="3736365" cy="1200329"/>
          </a:xfrm>
          <a:prstGeom prst="rect">
            <a:avLst/>
          </a:prstGeom>
        </p:spPr>
        <p:txBody>
          <a:bodyPr wrap="square">
            <a:spAutoFit/>
          </a:bodyPr>
          <a:lstStyle/>
          <a:p>
            <a:r>
              <a:rPr lang="en-US" dirty="0"/>
              <a:t>Using ETS(</a:t>
            </a:r>
            <a:r>
              <a:rPr lang="en-US" dirty="0" err="1"/>
              <a:t>A,Ad,N</a:t>
            </a:r>
            <a:r>
              <a:rPr lang="en-US" dirty="0"/>
              <a:t>) to forecast the mean values for Tumblr’s MAUs, the company valuation stands at </a:t>
            </a:r>
            <a:r>
              <a:rPr lang="en-US" b="1" dirty="0"/>
              <a:t>$485,000,000</a:t>
            </a:r>
          </a:p>
        </p:txBody>
      </p:sp>
      <p:sp>
        <p:nvSpPr>
          <p:cNvPr id="12" name="Rectangle 11">
            <a:extLst>
              <a:ext uri="{FF2B5EF4-FFF2-40B4-BE49-F238E27FC236}">
                <a16:creationId xmlns:a16="http://schemas.microsoft.com/office/drawing/2014/main" id="{6B9EE8F3-C757-3B41-ADEF-4BBC6A9A7DAC}"/>
              </a:ext>
            </a:extLst>
          </p:cNvPr>
          <p:cNvSpPr/>
          <p:nvPr/>
        </p:nvSpPr>
        <p:spPr>
          <a:xfrm>
            <a:off x="776381" y="4378579"/>
            <a:ext cx="3736365" cy="1200329"/>
          </a:xfrm>
          <a:prstGeom prst="rect">
            <a:avLst/>
          </a:prstGeom>
        </p:spPr>
        <p:txBody>
          <a:bodyPr wrap="square">
            <a:spAutoFit/>
          </a:bodyPr>
          <a:lstStyle/>
          <a:p>
            <a:r>
              <a:rPr lang="en-US" dirty="0"/>
              <a:t>Even the best (95th percentile) forecasted expected values for Tumblr’s MAUs, give only a valuation of  </a:t>
            </a:r>
            <a:r>
              <a:rPr lang="en-US" b="1" dirty="0"/>
              <a:t>$680,000,000</a:t>
            </a:r>
          </a:p>
        </p:txBody>
      </p:sp>
    </p:spTree>
    <p:extLst>
      <p:ext uri="{BB962C8B-B14F-4D97-AF65-F5344CB8AC3E}">
        <p14:creationId xmlns:p14="http://schemas.microsoft.com/office/powerpoint/2010/main" val="132438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DF4E-81B9-4FB2-AE2D-B319E0B52E30}"/>
              </a:ext>
            </a:extLst>
          </p:cNvPr>
          <p:cNvSpPr>
            <a:spLocks noGrp="1"/>
          </p:cNvSpPr>
          <p:nvPr>
            <p:ph type="title"/>
          </p:nvPr>
        </p:nvSpPr>
        <p:spPr/>
        <p:txBody>
          <a:bodyPr/>
          <a:lstStyle/>
          <a:p>
            <a:r>
              <a:rPr lang="en-GB" dirty="0"/>
              <a:t>Conclusion/Recommendation</a:t>
            </a:r>
          </a:p>
        </p:txBody>
      </p:sp>
      <p:sp>
        <p:nvSpPr>
          <p:cNvPr id="3" name="Content Placeholder 2">
            <a:extLst>
              <a:ext uri="{FF2B5EF4-FFF2-40B4-BE49-F238E27FC236}">
                <a16:creationId xmlns:a16="http://schemas.microsoft.com/office/drawing/2014/main" id="{7D2AFF25-8970-4B06-9A79-EC70BBB9E485}"/>
              </a:ext>
            </a:extLst>
          </p:cNvPr>
          <p:cNvSpPr>
            <a:spLocks noGrp="1"/>
          </p:cNvSpPr>
          <p:nvPr>
            <p:ph idx="1"/>
          </p:nvPr>
        </p:nvSpPr>
        <p:spPr/>
        <p:txBody>
          <a:bodyPr/>
          <a:lstStyle/>
          <a:p>
            <a:r>
              <a:rPr lang="en-GB" dirty="0"/>
              <a:t>We conclude that, based on this forecast, Tumblr is not worth a purchase price of USD$1.1 billion. </a:t>
            </a:r>
          </a:p>
          <a:p>
            <a:pPr marL="342900" indent="-342900">
              <a:buFont typeface="Arial" panose="020B0604020202020204" pitchFamily="34" charset="0"/>
              <a:buChar char="•"/>
            </a:pPr>
            <a:r>
              <a:rPr lang="en-GB" dirty="0"/>
              <a:t>User growth will likely flatten out, predicted by our model to occur around 200 million MAUs, in the year 2020</a:t>
            </a:r>
          </a:p>
          <a:p>
            <a:pPr marL="342900" indent="-342900">
              <a:buFont typeface="Arial" panose="020B0604020202020204" pitchFamily="34" charset="0"/>
              <a:buChar char="•"/>
            </a:pPr>
            <a:r>
              <a:rPr lang="en-GB" dirty="0"/>
              <a:t>Tumblr will be worth $485m, with a 95% confidence interval that the price will be no more than $680m</a:t>
            </a:r>
          </a:p>
          <a:p>
            <a:pPr marL="342900" indent="-342900">
              <a:buFont typeface="Arial" panose="020B0604020202020204" pitchFamily="34" charset="0"/>
              <a:buChar char="•"/>
            </a:pPr>
            <a:endParaRPr lang="en-GB" dirty="0"/>
          </a:p>
          <a:p>
            <a:r>
              <a:rPr lang="en-GB" dirty="0"/>
              <a:t>However, this model is an indication, and does not take into account:</a:t>
            </a:r>
          </a:p>
          <a:p>
            <a:pPr marL="342900" indent="-342900">
              <a:buFont typeface="Arial" panose="020B0604020202020204" pitchFamily="34" charset="0"/>
              <a:buChar char="•"/>
            </a:pPr>
            <a:r>
              <a:rPr lang="en-GB" dirty="0"/>
              <a:t>Possibly synergies between Yahoo and Tumblr, with respect to better use of resources, other efficiency savings, or new product possibilities</a:t>
            </a:r>
          </a:p>
          <a:p>
            <a:pPr marL="342900" indent="-342900">
              <a:buFont typeface="Arial" panose="020B0604020202020204" pitchFamily="34" charset="0"/>
              <a:buChar char="•"/>
            </a:pPr>
            <a:r>
              <a:rPr lang="en-GB" dirty="0"/>
              <a:t>Tumblr is still a growing company; if Yahoo feel they have a good enough plan to make use of the resources, or they wish to remove Tumblr from the market, USD$1.1 billion may be a fair purchase price. Other factors will need to be taken into account. </a:t>
            </a:r>
          </a:p>
        </p:txBody>
      </p:sp>
    </p:spTree>
    <p:extLst>
      <p:ext uri="{BB962C8B-B14F-4D97-AF65-F5344CB8AC3E}">
        <p14:creationId xmlns:p14="http://schemas.microsoft.com/office/powerpoint/2010/main" val="29491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958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8szMBqBKuEL7OyZYxcHT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hJ170mCR.6AaxQwfUH3WQ"/>
</p:tagLst>
</file>

<file path=ppt/theme/theme1.xml><?xml version="1.0" encoding="utf-8"?>
<a:theme xmlns:a="http://schemas.openxmlformats.org/drawingml/2006/main" name="Office Theme">
  <a:themeElements>
    <a:clrScheme name="INSEAD">
      <a:dk1>
        <a:srgbClr val="000000"/>
      </a:dk1>
      <a:lt1>
        <a:sysClr val="window" lastClr="FFFFFF"/>
      </a:lt1>
      <a:dk2>
        <a:srgbClr val="005548"/>
      </a:dk2>
      <a:lt2>
        <a:srgbClr val="E7E6E6"/>
      </a:lt2>
      <a:accent1>
        <a:srgbClr val="F38B32"/>
      </a:accent1>
      <a:accent2>
        <a:srgbClr val="019F6E"/>
      </a:accent2>
      <a:accent3>
        <a:srgbClr val="4F306B"/>
      </a:accent3>
      <a:accent4>
        <a:srgbClr val="00684B"/>
      </a:accent4>
      <a:accent5>
        <a:srgbClr val="8883BD"/>
      </a:accent5>
      <a:accent6>
        <a:srgbClr val="91172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SEAD template v1.potx" id="{6E9D0361-4F02-480F-98B7-A222CCE8B3AF}" vid="{639721E0-FFF1-4914-97EF-3AB9662389D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DD7205A2DDBA4487E9A5C9FC16CF81" ma:contentTypeVersion="4" ma:contentTypeDescription="Create a new document." ma:contentTypeScope="" ma:versionID="1b2c222a45430946f79f1b6b0ba18574">
  <xsd:schema xmlns:xsd="http://www.w3.org/2001/XMLSchema" xmlns:xs="http://www.w3.org/2001/XMLSchema" xmlns:p="http://schemas.microsoft.com/office/2006/metadata/properties" xmlns:ns2="c051ebf1-aa48-417b-abf6-de898650a2ad" targetNamespace="http://schemas.microsoft.com/office/2006/metadata/properties" ma:root="true" ma:fieldsID="7fde69b67cf1847030709ac9a2109ab1" ns2:_="">
    <xsd:import namespace="c051ebf1-aa48-417b-abf6-de898650a2a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1ebf1-aa48-417b-abf6-de898650a2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2AACE-0521-4859-99D4-E79F3A0BAC3C}">
  <ds:schemaRefs>
    <ds:schemaRef ds:uri="http://schemas.microsoft.com/sharepoint/v3/contenttype/forms"/>
  </ds:schemaRefs>
</ds:datastoreItem>
</file>

<file path=customXml/itemProps2.xml><?xml version="1.0" encoding="utf-8"?>
<ds:datastoreItem xmlns:ds="http://schemas.openxmlformats.org/officeDocument/2006/customXml" ds:itemID="{3E02AC8E-2EED-4615-899A-65D9C74E2442}">
  <ds:schemaRef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c051ebf1-aa48-417b-abf6-de898650a2ad"/>
    <ds:schemaRef ds:uri="http://purl.org/dc/terms/"/>
    <ds:schemaRef ds:uri="http://www.w3.org/XML/1998/namespace"/>
  </ds:schemaRefs>
</ds:datastoreItem>
</file>

<file path=customXml/itemProps3.xml><?xml version="1.0" encoding="utf-8"?>
<ds:datastoreItem xmlns:ds="http://schemas.openxmlformats.org/officeDocument/2006/customXml" ds:itemID="{4D96E5E9-8845-4156-ACEC-1B79D773D3C0}">
  <ds:schemaRefs>
    <ds:schemaRef ds:uri="http://schemas.microsoft.com/office/2006/metadata/contentType"/>
    <ds:schemaRef ds:uri="http://schemas.microsoft.com/office/2006/metadata/properties/metaAttributes"/>
    <ds:schemaRef ds:uri="http://www.w3.org/2000/xmlns/"/>
    <ds:schemaRef ds:uri="http://www.w3.org/2001/XMLSchema"/>
    <ds:schemaRef ds:uri="c051ebf1-aa48-417b-abf6-de898650a2a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INSEAD template v1</Template>
  <TotalTime>732</TotalTime>
  <Words>705</Words>
  <Application>Microsoft Office PowerPoint</Application>
  <PresentationFormat>Widescreen</PresentationFormat>
  <Paragraphs>63</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ＭＳ Ｐゴシック</vt:lpstr>
      <vt:lpstr>Roboto Slab thin</vt:lpstr>
      <vt:lpstr>Arial</vt:lpstr>
      <vt:lpstr>Wingdings</vt:lpstr>
      <vt:lpstr>Office Theme</vt:lpstr>
      <vt:lpstr>Slide do think-cell</vt:lpstr>
      <vt:lpstr>Yahoo acquisition of Tumblr Company projections and valuation</vt:lpstr>
      <vt:lpstr>Overview</vt:lpstr>
      <vt:lpstr>Tumblr MAUs from April 2010</vt:lpstr>
      <vt:lpstr>Tumblr Average Growth Rates</vt:lpstr>
      <vt:lpstr>Tumblr MAUs forecast</vt:lpstr>
      <vt:lpstr>Tumblr Valuation</vt:lpstr>
      <vt:lpstr>Conclusion/Recommendation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PIEMONTESE Thomas</dc:creator>
  <cp:lastModifiedBy>HARRIS Alana</cp:lastModifiedBy>
  <cp:revision>66</cp:revision>
  <dcterms:created xsi:type="dcterms:W3CDTF">2018-09-27T07:46:08Z</dcterms:created>
  <dcterms:modified xsi:type="dcterms:W3CDTF">2019-01-18T00:12:40Z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0x0101006DDD7205A2DDBA4487E9A5C9FC16CF81</vt:lpwstr>
  </property>
</Properties>
</file>