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85"/>
  </p:notesMasterIdLst>
  <p:sldIdLst>
    <p:sldId id="280" r:id="rId2"/>
    <p:sldId id="299" r:id="rId3"/>
    <p:sldId id="330" r:id="rId4"/>
    <p:sldId id="301" r:id="rId5"/>
    <p:sldId id="302" r:id="rId6"/>
    <p:sldId id="307" r:id="rId7"/>
    <p:sldId id="308" r:id="rId8"/>
    <p:sldId id="313" r:id="rId9"/>
    <p:sldId id="314" r:id="rId10"/>
    <p:sldId id="475" r:id="rId11"/>
    <p:sldId id="315" r:id="rId12"/>
    <p:sldId id="621" r:id="rId13"/>
    <p:sldId id="601" r:id="rId14"/>
    <p:sldId id="602" r:id="rId15"/>
    <p:sldId id="603" r:id="rId16"/>
    <p:sldId id="604" r:id="rId17"/>
    <p:sldId id="309" r:id="rId18"/>
    <p:sldId id="310" r:id="rId19"/>
    <p:sldId id="605" r:id="rId20"/>
    <p:sldId id="331" r:id="rId21"/>
    <p:sldId id="332" r:id="rId22"/>
    <p:sldId id="333" r:id="rId23"/>
    <p:sldId id="334" r:id="rId24"/>
    <p:sldId id="592" r:id="rId25"/>
    <p:sldId id="593" r:id="rId26"/>
    <p:sldId id="263" r:id="rId27"/>
    <p:sldId id="264" r:id="rId28"/>
    <p:sldId id="606" r:id="rId29"/>
    <p:sldId id="607" r:id="rId30"/>
    <p:sldId id="265" r:id="rId31"/>
    <p:sldId id="267" r:id="rId32"/>
    <p:sldId id="608" r:id="rId33"/>
    <p:sldId id="609" r:id="rId34"/>
    <p:sldId id="610" r:id="rId35"/>
    <p:sldId id="611" r:id="rId36"/>
    <p:sldId id="266" r:id="rId37"/>
    <p:sldId id="622" r:id="rId38"/>
    <p:sldId id="623" r:id="rId39"/>
    <p:sldId id="390" r:id="rId40"/>
    <p:sldId id="394" r:id="rId41"/>
    <p:sldId id="391" r:id="rId42"/>
    <p:sldId id="392" r:id="rId43"/>
    <p:sldId id="393" r:id="rId44"/>
    <p:sldId id="395" r:id="rId45"/>
    <p:sldId id="624" r:id="rId46"/>
    <p:sldId id="614" r:id="rId47"/>
    <p:sldId id="268" r:id="rId48"/>
    <p:sldId id="270" r:id="rId49"/>
    <p:sldId id="396" r:id="rId50"/>
    <p:sldId id="595" r:id="rId51"/>
    <p:sldId id="597" r:id="rId52"/>
    <p:sldId id="615" r:id="rId53"/>
    <p:sldId id="599" r:id="rId54"/>
    <p:sldId id="617" r:id="rId55"/>
    <p:sldId id="618" r:id="rId56"/>
    <p:sldId id="619" r:id="rId57"/>
    <p:sldId id="598" r:id="rId58"/>
    <p:sldId id="328" r:id="rId59"/>
    <p:sldId id="329" r:id="rId60"/>
    <p:sldId id="596" r:id="rId61"/>
    <p:sldId id="327" r:id="rId62"/>
    <p:sldId id="626" r:id="rId63"/>
    <p:sldId id="295" r:id="rId64"/>
    <p:sldId id="258" r:id="rId65"/>
    <p:sldId id="259" r:id="rId66"/>
    <p:sldId id="636" r:id="rId67"/>
    <p:sldId id="269" r:id="rId68"/>
    <p:sldId id="637" r:id="rId69"/>
    <p:sldId id="306" r:id="rId70"/>
    <p:sldId id="273" r:id="rId71"/>
    <p:sldId id="643" r:id="rId72"/>
    <p:sldId id="274" r:id="rId73"/>
    <p:sldId id="481" r:id="rId74"/>
    <p:sldId id="276" r:id="rId75"/>
    <p:sldId id="479" r:id="rId76"/>
    <p:sldId id="480" r:id="rId77"/>
    <p:sldId id="277" r:id="rId78"/>
    <p:sldId id="278" r:id="rId79"/>
    <p:sldId id="644" r:id="rId80"/>
    <p:sldId id="279" r:id="rId81"/>
    <p:sldId id="645" r:id="rId82"/>
    <p:sldId id="281" r:id="rId83"/>
    <p:sldId id="282" r:id="rId84"/>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42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42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42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4200" kern="1200">
        <a:solidFill>
          <a:srgbClr val="000000"/>
        </a:solidFill>
        <a:latin typeface="Gill Sans" charset="0"/>
        <a:ea typeface="Heiti SC Light" charset="0"/>
        <a:cs typeface="Heiti SC Light" charset="0"/>
        <a:sym typeface="Gill Sans" charset="0"/>
      </a:defRPr>
    </a:lvl9pPr>
  </p:defaultTextStyle>
  <p:extLst>
    <p:ext uri="{EFAFB233-063F-42B5-8137-9DF3F51BA10A}">
      <p15:sldGuideLst xmlns:p15="http://schemas.microsoft.com/office/powerpoint/2012/main">
        <p15:guide id="1" orient="horz" pos="3662" userDrawn="1">
          <p15:clr>
            <a:srgbClr val="A4A3A4"/>
          </p15:clr>
        </p15:guide>
        <p15:guide id="2" pos="47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BEDA8-0963-9E47-A0C4-CA872283653B}" v="131" dt="2025-04-16T15:28:34.839"/>
    <p1510:client id="{F06F8F65-3816-AE42-83EC-7B3C52E91D0E}" v="11" dt="2025-04-12T09:10:05.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57"/>
    <p:restoredTop sz="92925"/>
  </p:normalViewPr>
  <p:slideViewPr>
    <p:cSldViewPr>
      <p:cViewPr varScale="1">
        <p:scale>
          <a:sx n="58" d="100"/>
          <a:sy n="58" d="100"/>
        </p:scale>
        <p:origin x="1432" y="224"/>
      </p:cViewPr>
      <p:guideLst>
        <p:guide orient="horz" pos="3662"/>
        <p:guide pos="47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355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1503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ＭＳ Ｐゴシック" charset="0"/>
        <a:cs typeface="+mn-cs"/>
      </a:defRPr>
    </a:lvl1pPr>
    <a:lvl2pPr marL="457200" algn="l" rtl="0" fontAlgn="base">
      <a:spcBef>
        <a:spcPct val="0"/>
      </a:spcBef>
      <a:spcAft>
        <a:spcPct val="0"/>
      </a:spcAft>
      <a:defRPr sz="1200" kern="1200">
        <a:solidFill>
          <a:schemeClr val="tx1"/>
        </a:solidFill>
        <a:latin typeface="Gill Sans" charset="0"/>
        <a:ea typeface="ＭＳ Ｐゴシック" charset="0"/>
        <a:cs typeface="+mn-cs"/>
      </a:defRPr>
    </a:lvl2pPr>
    <a:lvl3pPr marL="914400" algn="l" rtl="0" fontAlgn="base">
      <a:spcBef>
        <a:spcPct val="0"/>
      </a:spcBef>
      <a:spcAft>
        <a:spcPct val="0"/>
      </a:spcAft>
      <a:defRPr sz="1200" kern="1200">
        <a:solidFill>
          <a:schemeClr val="tx1"/>
        </a:solidFill>
        <a:latin typeface="Gill Sans" charset="0"/>
        <a:ea typeface="ＭＳ Ｐゴシック" charset="0"/>
        <a:cs typeface="+mn-cs"/>
      </a:defRPr>
    </a:lvl3pPr>
    <a:lvl4pPr marL="1371600" algn="l" rtl="0" fontAlgn="base">
      <a:spcBef>
        <a:spcPct val="0"/>
      </a:spcBef>
      <a:spcAft>
        <a:spcPct val="0"/>
      </a:spcAft>
      <a:defRPr sz="1200" kern="1200">
        <a:solidFill>
          <a:schemeClr val="tx1"/>
        </a:solidFill>
        <a:latin typeface="Gill Sans" charset="0"/>
        <a:ea typeface="ＭＳ Ｐゴシック" charset="0"/>
        <a:cs typeface="+mn-cs"/>
      </a:defRPr>
    </a:lvl4pPr>
    <a:lvl5pPr marL="1828800" algn="l" rtl="0" fontAlgn="base">
      <a:spcBef>
        <a:spcPct val="0"/>
      </a:spcBef>
      <a:spcAft>
        <a:spcPct val="0"/>
      </a:spcAft>
      <a:defRPr sz="1200" kern="1200">
        <a:solidFill>
          <a:schemeClr val="tx1"/>
        </a:solidFill>
        <a:latin typeface="Gill San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92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a:solidFill>
            <a:srgbClr val="FFFFFF"/>
          </a:solidFill>
          <a:ln/>
        </p:spPr>
      </p:sp>
      <p:sp>
        <p:nvSpPr>
          <p:cNvPr id="44034" name="Rectangle 2"/>
          <p:cNvSpPr>
            <a:spLocks noGrp="1" noChangeArrowheads="1"/>
          </p:cNvSpPr>
          <p:nvPr>
            <p:ph type="body" idx="1"/>
          </p:nvPr>
        </p:nvSpPr>
        <p:spPr>
          <a:ln/>
        </p:spPr>
        <p:txBody>
          <a:bodyPr/>
          <a:lstStyle/>
          <a:p>
            <a:pPr eaLnBrk="1" hangingPunct="1">
              <a:defRPr/>
            </a:pPr>
            <a:r>
              <a:rPr lang="en-US" sz="1400" dirty="0">
                <a:latin typeface="Helvetica" charset="0"/>
                <a:cs typeface="Helvetica" charset="0"/>
                <a:sym typeface="Helvetica" charset="0"/>
              </a:rPr>
              <a:t>How to determine a max-min fair bandwidth allocation for a given network ?</a:t>
            </a:r>
          </a:p>
          <a:p>
            <a:pPr eaLnBrk="1" hangingPunct="1">
              <a:defRPr/>
            </a:pPr>
            <a:endParaRPr lang="en-US" sz="1400" dirty="0">
              <a:latin typeface="Helvetica" charset="0"/>
              <a:cs typeface="Helvetica" charset="0"/>
              <a:sym typeface="Helvetica" charset="0"/>
            </a:endParaRPr>
          </a:p>
          <a:p>
            <a:pPr eaLnBrk="1" hangingPunct="1">
              <a:defRPr/>
            </a:pPr>
            <a:r>
              <a:rPr lang="en-US" sz="1400" dirty="0">
                <a:latin typeface="Helvetica" charset="0"/>
                <a:cs typeface="Helvetica" charset="0"/>
                <a:sym typeface="Helvetica" charset="0"/>
              </a:rPr>
              <a:t>Algorithm [</a:t>
            </a:r>
            <a:r>
              <a:rPr lang="en-US" sz="1400" dirty="0" err="1">
                <a:latin typeface="Helvetica" charset="0"/>
                <a:cs typeface="Helvetica" charset="0"/>
                <a:sym typeface="Helvetica" charset="0"/>
              </a:rPr>
              <a:t>Bertsekas</a:t>
            </a:r>
            <a:r>
              <a:rPr lang="en-US" sz="1400" dirty="0">
                <a:latin typeface="Helvetica" charset="0"/>
                <a:cs typeface="Helvetica" charset="0"/>
                <a:sym typeface="Helvetica" charset="0"/>
              </a:rPr>
              <a:t> &amp; Gallager, Data Networks, 2nd edition, Prentice Hall 1992]</a:t>
            </a:r>
          </a:p>
          <a:p>
            <a:pPr eaLnBrk="1" hangingPunct="1">
              <a:defRPr/>
            </a:pPr>
            <a:endParaRPr lang="en-US" sz="1400" dirty="0">
              <a:latin typeface="Helvetica" charset="0"/>
              <a:cs typeface="Helvetica" charset="0"/>
              <a:sym typeface="Helvetica" charset="0"/>
            </a:endParaRPr>
          </a:p>
          <a:p>
            <a:pPr eaLnBrk="1" hangingPunct="1">
              <a:defRPr/>
            </a:pPr>
            <a:r>
              <a:rPr lang="en-US" sz="1400" dirty="0">
                <a:latin typeface="Helvetica" charset="0"/>
                <a:cs typeface="Helvetica" charset="0"/>
                <a:sym typeface="Helvetica" charset="0"/>
              </a:rPr>
              <a:t>First start with an allocation of 0 Mbps for each source</a:t>
            </a:r>
          </a:p>
          <a:p>
            <a:pPr eaLnBrk="1" hangingPunct="1">
              <a:defRPr/>
            </a:pPr>
            <a:r>
              <a:rPr lang="en-US" sz="1400" dirty="0">
                <a:latin typeface="Helvetica" charset="0"/>
                <a:cs typeface="Helvetica" charset="0"/>
                <a:sym typeface="Helvetica" charset="0"/>
              </a:rPr>
              <a:t>Then equally increment the allocation to each source until one link becomes saturated. At this point, each source which uses the saturated link receives an allocation equal to the bandwidth of this saturated link divided by the number of sources using this bottleneck link.</a:t>
            </a:r>
          </a:p>
          <a:p>
            <a:pPr eaLnBrk="1" hangingPunct="1">
              <a:defRPr/>
            </a:pPr>
            <a:r>
              <a:rPr lang="en-US" sz="1400" dirty="0">
                <a:latin typeface="Helvetica" charset="0"/>
                <a:cs typeface="Helvetica" charset="0"/>
                <a:sym typeface="Helvetica" charset="0"/>
              </a:rPr>
              <a:t>Next, the allocation of all the sources which do not use a saturated link is equally incremented until another link becomes saturated.</a:t>
            </a:r>
          </a:p>
          <a:p>
            <a:pPr eaLnBrk="1" hangingPunct="1">
              <a:defRPr/>
            </a:pPr>
            <a:r>
              <a:rPr lang="en-US" sz="1400" dirty="0">
                <a:latin typeface="Helvetica" charset="0"/>
                <a:cs typeface="Helvetica" charset="0"/>
                <a:sym typeface="Helvetica" charset="0"/>
              </a:rPr>
              <a:t>The algorithm continues from step to step, always incrementing the allocation of the sources which do not use a saturated link, until all sources use at least one of the saturated links.</a:t>
            </a:r>
          </a:p>
          <a:p>
            <a:pPr eaLnBrk="1" hangingPunct="1">
              <a:defRPr/>
            </a:pPr>
            <a:r>
              <a:rPr lang="en-US" sz="1400" dirty="0">
                <a:latin typeface="Helvetica" charset="0"/>
                <a:cs typeface="Helvetica" charset="0"/>
                <a:sym typeface="Helvetica"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More detailed models can be found in the scientific literature :</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 Mathis,J. Semke, J. Mahdavi and T. Ott, The macroscopic behaviour of the TCP congestion avoidance algorithm, ACM Computer Communication Review, 1997</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  </a:t>
            </a:r>
          </a:p>
        </p:txBody>
      </p:sp>
    </p:spTree>
    <p:extLst>
      <p:ext uri="{BB962C8B-B14F-4D97-AF65-F5344CB8AC3E}">
        <p14:creationId xmlns:p14="http://schemas.microsoft.com/office/powerpoint/2010/main" val="240892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74725" y="3030538"/>
            <a:ext cx="11055350" cy="2090737"/>
          </a:xfrm>
        </p:spPr>
        <p:txBody>
          <a:bodyPr/>
          <a:lstStyle/>
          <a:p>
            <a:r>
              <a:rPr lang="nl-BE"/>
              <a:t>Cliquez et modifiez le titre</a:t>
            </a:r>
            <a:endParaRPr lang="en-GB"/>
          </a:p>
        </p:txBody>
      </p:sp>
      <p:sp>
        <p:nvSpPr>
          <p:cNvPr id="3" name="Sous-titr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0323953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9332872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18600" y="254000"/>
            <a:ext cx="2616200" cy="8229600"/>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1270000" y="254000"/>
            <a:ext cx="7696200" cy="8229600"/>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4658870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7385747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27113" y="6267450"/>
            <a:ext cx="11053762" cy="1936750"/>
          </a:xfrm>
        </p:spPr>
        <p:txBody>
          <a:bodyPr anchor="t"/>
          <a:lstStyle>
            <a:lvl1pPr algn="l">
              <a:defRPr sz="4000" b="1" cap="all"/>
            </a:lvl1pPr>
          </a:lstStyle>
          <a:p>
            <a:r>
              <a:rPr lang="nl-BE"/>
              <a:t>Cliquez et modifiez le titre</a:t>
            </a:r>
            <a:endParaRPr lang="en-GB"/>
          </a:p>
        </p:txBody>
      </p:sp>
      <p:sp>
        <p:nvSpPr>
          <p:cNvPr id="3" name="Espace réservé du texte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a:t>Cliquez pour modifier les styles du texte du masque</a:t>
            </a:r>
          </a:p>
        </p:txBody>
      </p:sp>
    </p:spTree>
    <p:extLst>
      <p:ext uri="{BB962C8B-B14F-4D97-AF65-F5344CB8AC3E}">
        <p14:creationId xmlns:p14="http://schemas.microsoft.com/office/powerpoint/2010/main" val="17169657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045262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50875" y="390525"/>
            <a:ext cx="11703050" cy="16256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873980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2210314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9838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50875" y="388938"/>
            <a:ext cx="4278313" cy="1652587"/>
          </a:xfrm>
        </p:spPr>
        <p:txBody>
          <a:bodyPr anchor="b"/>
          <a:lstStyle>
            <a:lvl1pPr algn="l">
              <a:defRPr sz="2000" b="1"/>
            </a:lvl1pPr>
          </a:lstStyle>
          <a:p>
            <a:r>
              <a:rPr lang="nl-BE"/>
              <a:t>Cliquez et modifiez le titre</a:t>
            </a:r>
            <a:endParaRPr lang="en-GB"/>
          </a:p>
        </p:txBody>
      </p:sp>
      <p:sp>
        <p:nvSpPr>
          <p:cNvPr id="3" name="Espace réservé du contenu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Tree>
    <p:extLst>
      <p:ext uri="{BB962C8B-B14F-4D97-AF65-F5344CB8AC3E}">
        <p14:creationId xmlns:p14="http://schemas.microsoft.com/office/powerpoint/2010/main" val="9216004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49525" y="6827838"/>
            <a:ext cx="7802563" cy="806450"/>
          </a:xfrm>
        </p:spPr>
        <p:txBody>
          <a:bodyPr anchor="b"/>
          <a:lstStyle>
            <a:lvl1pPr algn="l">
              <a:defRPr sz="2000" b="1"/>
            </a:lvl1pPr>
          </a:lstStyle>
          <a:p>
            <a:r>
              <a:rPr lang="nl-BE"/>
              <a:t>Cliquez et modifiez le titre</a:t>
            </a:r>
            <a:endParaRPr lang="en-GB"/>
          </a:p>
        </p:txBody>
      </p:sp>
      <p:sp>
        <p:nvSpPr>
          <p:cNvPr id="3" name="Espace réservé pour une image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Tree>
    <p:extLst>
      <p:ext uri="{BB962C8B-B14F-4D97-AF65-F5344CB8AC3E}">
        <p14:creationId xmlns:p14="http://schemas.microsoft.com/office/powerpoint/2010/main" val="30976882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dt="0"/>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2pPr>
      <a:lvl3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3pPr>
      <a:lvl4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4pPr>
      <a:lvl5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5pPr>
      <a:lvl6pPr marL="4572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6pPr>
      <a:lvl7pPr marL="9144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7pPr>
      <a:lvl8pPr marL="13716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8pPr>
      <a:lvl9pPr marL="18288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9pPr>
    </p:titleStyle>
    <p:bodyStyle>
      <a:lvl1pPr marL="838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GB" dirty="0"/>
              <a:t>Part 10</a:t>
            </a:r>
            <a:br>
              <a:rPr lang="en-GB" dirty="0"/>
            </a:br>
            <a:r>
              <a:rPr lang="en-GB" dirty="0"/>
              <a:t>Congestion control</a:t>
            </a:r>
          </a:p>
        </p:txBody>
      </p:sp>
      <p:sp>
        <p:nvSpPr>
          <p:cNvPr id="4" name="ZoneTexte 3"/>
          <p:cNvSpPr txBox="1"/>
          <p:nvPr/>
        </p:nvSpPr>
        <p:spPr>
          <a:xfrm>
            <a:off x="5533681" y="8677664"/>
            <a:ext cx="2723181" cy="369332"/>
          </a:xfrm>
          <a:prstGeom prst="rect">
            <a:avLst/>
          </a:prstGeom>
          <a:noFill/>
        </p:spPr>
        <p:txBody>
          <a:bodyPr wrap="none" rtlCol="0">
            <a:spAutoFit/>
          </a:bodyPr>
          <a:lstStyle/>
          <a:p>
            <a:r>
              <a:rPr lang="en-GB" sz="1800" dirty="0"/>
              <a:t>O. Bonaventure, 2016-2022</a:t>
            </a:r>
          </a:p>
        </p:txBody>
      </p:sp>
      <p:sp>
        <p:nvSpPr>
          <p:cNvPr id="6" name="Subtitle 5">
            <a:extLst>
              <a:ext uri="{FF2B5EF4-FFF2-40B4-BE49-F238E27FC236}">
                <a16:creationId xmlns:a16="http://schemas.microsoft.com/office/drawing/2014/main" id="{D6CAB109-7102-2CA0-7D0B-76DF28D9A831}"/>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28823591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re 1">
            <a:extLst>
              <a:ext uri="{FF2B5EF4-FFF2-40B4-BE49-F238E27FC236}">
                <a16:creationId xmlns:a16="http://schemas.microsoft.com/office/drawing/2014/main" id="{01DFBEDC-FB84-4EBB-9A8B-583D7A2B80E0}"/>
              </a:ext>
            </a:extLst>
          </p:cNvPr>
          <p:cNvSpPr>
            <a:spLocks noGrp="1" noChangeArrowheads="1"/>
          </p:cNvSpPr>
          <p:nvPr>
            <p:ph type="title"/>
          </p:nvPr>
        </p:nvSpPr>
        <p:spPr/>
        <p:txBody>
          <a:bodyPr/>
          <a:lstStyle/>
          <a:p>
            <a:r>
              <a:rPr lang="en-GB" altLang="en-US"/>
              <a:t>How to achieve </a:t>
            </a:r>
            <a:br>
              <a:rPr lang="en-GB" altLang="en-US"/>
            </a:br>
            <a:r>
              <a:rPr lang="en-GB" altLang="en-US"/>
              <a:t>max-min fairness ?</a:t>
            </a:r>
          </a:p>
        </p:txBody>
      </p:sp>
      <p:sp>
        <p:nvSpPr>
          <p:cNvPr id="22530" name="Espace réservé du contenu 2">
            <a:extLst>
              <a:ext uri="{FF2B5EF4-FFF2-40B4-BE49-F238E27FC236}">
                <a16:creationId xmlns:a16="http://schemas.microsoft.com/office/drawing/2014/main" id="{AF2F1110-9BA1-4102-857A-79B64304390F}"/>
              </a:ext>
            </a:extLst>
          </p:cNvPr>
          <p:cNvSpPr>
            <a:spLocks noGrp="1" noChangeArrowheads="1"/>
          </p:cNvSpPr>
          <p:nvPr>
            <p:ph idx="1"/>
          </p:nvPr>
        </p:nvSpPr>
        <p:spPr/>
        <p:txBody>
          <a:bodyPr/>
          <a:lstStyle/>
          <a:p>
            <a:r>
              <a:rPr lang="en-GB" altLang="en-US"/>
              <a:t>Two possible approaches</a:t>
            </a:r>
          </a:p>
          <a:p>
            <a:pPr lvl="1"/>
            <a:r>
              <a:rPr lang="en-GB" altLang="en-US"/>
              <a:t>Modify the routers to reach max-min fairness</a:t>
            </a:r>
          </a:p>
          <a:p>
            <a:pPr lvl="1"/>
            <a:r>
              <a:rPr lang="en-GB" altLang="en-US"/>
              <a:t>Modify the endhosts to reach max-min fairness</a:t>
            </a:r>
          </a:p>
        </p:txBody>
      </p:sp>
    </p:spTree>
    <p:extLst>
      <p:ext uri="{BB962C8B-B14F-4D97-AF65-F5344CB8AC3E}">
        <p14:creationId xmlns:p14="http://schemas.microsoft.com/office/powerpoint/2010/main" val="20801898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p:txBody>
          <a:bodyPr/>
          <a:lstStyle/>
          <a:p>
            <a:pPr eaLnBrk="1" hangingPunct="1">
              <a:defRPr/>
            </a:pPr>
            <a:r>
              <a:rPr lang="en-US"/>
              <a:t>How to detect congestion ?</a:t>
            </a:r>
          </a:p>
        </p:txBody>
      </p:sp>
      <p:sp>
        <p:nvSpPr>
          <p:cNvPr id="51202" name="Rectangle 2"/>
          <p:cNvSpPr>
            <a:spLocks noGrp="1" noChangeArrowheads="1"/>
          </p:cNvSpPr>
          <p:nvPr>
            <p:ph type="body" idx="1"/>
          </p:nvPr>
        </p:nvSpPr>
        <p:spPr/>
        <p:txBody>
          <a:bodyPr/>
          <a:lstStyle/>
          <a:p>
            <a:pPr marL="889000" eaLnBrk="1" hangingPunct="1">
              <a:defRPr/>
            </a:pPr>
            <a:r>
              <a:rPr lang="en-US" dirty="0"/>
              <a:t>Packet losses</a:t>
            </a:r>
          </a:p>
          <a:p>
            <a:pPr marL="889000" eaLnBrk="1" hangingPunct="1">
              <a:defRPr/>
            </a:pPr>
            <a:r>
              <a:rPr lang="en-US" dirty="0"/>
              <a:t>Increased delay</a:t>
            </a:r>
          </a:p>
          <a:p>
            <a:pPr marL="889000" eaLnBrk="1" hangingPunct="1">
              <a:defRPr/>
            </a:pPr>
            <a:r>
              <a:rPr lang="en-US" dirty="0"/>
              <a:t>Routers add information to packets</a:t>
            </a:r>
          </a:p>
          <a:p>
            <a:pPr marL="1333500" lvl="1" eaLnBrk="1" hangingPunct="1">
              <a:defRPr/>
            </a:pPr>
            <a:r>
              <a:rPr lang="en-US" dirty="0"/>
              <a:t>Forward binary feedback</a:t>
            </a:r>
          </a:p>
          <a:p>
            <a:pPr marL="1333500" lvl="1" eaLnBrk="1" hangingPunct="1">
              <a:defRPr/>
            </a:pPr>
            <a:r>
              <a:rPr lang="en-US" dirty="0"/>
              <a:t>Backward binary feedback</a:t>
            </a:r>
          </a:p>
          <a:p>
            <a:pPr marL="1333500" lvl="1" eaLnBrk="1" hangingPunct="1">
              <a:defRPr/>
            </a:pPr>
            <a:r>
              <a:rPr lang="en-US" dirty="0"/>
              <a:t>Rate feedback</a:t>
            </a:r>
          </a:p>
        </p:txBody>
      </p:sp>
      <p:pic>
        <p:nvPicPr>
          <p:cNvPr id="4" name="Picture 2">
            <a:extLst>
              <a:ext uri="{FF2B5EF4-FFF2-40B4-BE49-F238E27FC236}">
                <a16:creationId xmlns:a16="http://schemas.microsoft.com/office/drawing/2014/main" id="{E98D39EF-95BA-B04C-B4DE-792DA3778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021793">
            <a:off x="24289" y="932782"/>
            <a:ext cx="3015871" cy="67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51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3292624"/>
            <a:ext cx="10464800" cy="5715000"/>
          </a:xfrm>
          <a:ln/>
        </p:spPr>
        <p:txBody>
          <a:bodyPr/>
          <a:lstStyle/>
          <a:p>
            <a:pPr marL="889000"/>
            <a:r>
              <a:rPr lang="en-US" dirty="0">
                <a:solidFill>
                  <a:srgbClr val="FF2712"/>
                </a:solidFill>
              </a:rPr>
              <a:t>Congestion Control</a:t>
            </a:r>
          </a:p>
          <a:p>
            <a:pPr marL="1333500" lvl="1"/>
            <a:r>
              <a:rPr lang="en-US" dirty="0"/>
              <a:t>Principles</a:t>
            </a:r>
          </a:p>
          <a:p>
            <a:pPr marL="1333500" lvl="1"/>
            <a:r>
              <a:rPr lang="en-US" dirty="0">
                <a:solidFill>
                  <a:srgbClr val="FF0000"/>
                </a:solidFill>
              </a:rPr>
              <a:t>Additive Increase/Multiplicative Decrease</a:t>
            </a:r>
          </a:p>
          <a:p>
            <a:pPr marL="1333500" lvl="1"/>
            <a:r>
              <a:rPr lang="en-US" dirty="0"/>
              <a:t>Explicit Congestion Notification</a:t>
            </a:r>
          </a:p>
          <a:p>
            <a:pPr marL="1333500" lvl="1"/>
            <a:r>
              <a:rPr lang="en-US" dirty="0"/>
              <a:t>Modern TCP Congestion control</a:t>
            </a:r>
          </a:p>
          <a:p>
            <a:pPr marL="1333500" lvl="1"/>
            <a:r>
              <a:rPr lang="en-US" dirty="0"/>
              <a:t>Router behavior</a:t>
            </a:r>
          </a:p>
          <a:p>
            <a:pPr marL="762000" lvl="1" indent="0">
              <a:buNone/>
            </a:pPr>
            <a:endParaRPr lang="en-US" dirty="0">
              <a:solidFill>
                <a:srgbClr val="FF2712"/>
              </a:solidFill>
            </a:endParaRPr>
          </a:p>
        </p:txBody>
      </p:sp>
    </p:spTree>
    <p:extLst>
      <p:ext uri="{BB962C8B-B14F-4D97-AF65-F5344CB8AC3E}">
        <p14:creationId xmlns:p14="http://schemas.microsoft.com/office/powerpoint/2010/main" val="30740269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B0E2-7067-4A40-AF44-38AED7EE551C}"/>
              </a:ext>
            </a:extLst>
          </p:cNvPr>
          <p:cNvSpPr>
            <a:spLocks noGrp="1"/>
          </p:cNvSpPr>
          <p:nvPr>
            <p:ph type="title"/>
          </p:nvPr>
        </p:nvSpPr>
        <p:spPr/>
        <p:txBody>
          <a:bodyPr/>
          <a:lstStyle/>
          <a:p>
            <a:r>
              <a:rPr lang="en-BE" dirty="0"/>
              <a:t>The congestion problem</a:t>
            </a:r>
          </a:p>
        </p:txBody>
      </p:sp>
      <p:pic>
        <p:nvPicPr>
          <p:cNvPr id="4" name="Picture 34">
            <a:extLst>
              <a:ext uri="{FF2B5EF4-FFF2-40B4-BE49-F238E27FC236}">
                <a16:creationId xmlns:a16="http://schemas.microsoft.com/office/drawing/2014/main" id="{920162FA-4820-B047-9343-A1DF34CA7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1" y="4041284"/>
            <a:ext cx="724909" cy="950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5" name="Picture 8">
            <a:extLst>
              <a:ext uri="{FF2B5EF4-FFF2-40B4-BE49-F238E27FC236}">
                <a16:creationId xmlns:a16="http://schemas.microsoft.com/office/drawing/2014/main" id="{DACC8713-5459-8740-BD1B-33A338307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5264710"/>
            <a:ext cx="761108" cy="761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6" name="Picture 34">
            <a:extLst>
              <a:ext uri="{FF2B5EF4-FFF2-40B4-BE49-F238E27FC236}">
                <a16:creationId xmlns:a16="http://schemas.microsoft.com/office/drawing/2014/main" id="{FA0CACCC-C3A2-2B44-978B-48355ACC5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368" y="3026944"/>
            <a:ext cx="665551" cy="87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7" name="Picture 34">
            <a:extLst>
              <a:ext uri="{FF2B5EF4-FFF2-40B4-BE49-F238E27FC236}">
                <a16:creationId xmlns:a16="http://schemas.microsoft.com/office/drawing/2014/main" id="{E029A5C1-4A2D-2D4E-B93A-5F7B94016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9" y="7628188"/>
            <a:ext cx="881163" cy="1155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8" name="Picture 8">
            <a:extLst>
              <a:ext uri="{FF2B5EF4-FFF2-40B4-BE49-F238E27FC236}">
                <a16:creationId xmlns:a16="http://schemas.microsoft.com/office/drawing/2014/main" id="{877136C5-2525-9343-A943-121F6EABA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6455869"/>
            <a:ext cx="881161" cy="881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cxnSp>
        <p:nvCxnSpPr>
          <p:cNvPr id="10" name="Straight Connector 9">
            <a:extLst>
              <a:ext uri="{FF2B5EF4-FFF2-40B4-BE49-F238E27FC236}">
                <a16:creationId xmlns:a16="http://schemas.microsoft.com/office/drawing/2014/main" id="{43706C14-1618-5347-B924-8C94B599261A}"/>
              </a:ext>
            </a:extLst>
          </p:cNvPr>
          <p:cNvCxnSpPr/>
          <p:nvPr/>
        </p:nvCxnSpPr>
        <p:spPr bwMode="auto">
          <a:xfrm>
            <a:off x="4706262" y="4992239"/>
            <a:ext cx="1134403" cy="0"/>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a:extLst>
              <a:ext uri="{FF2B5EF4-FFF2-40B4-BE49-F238E27FC236}">
                <a16:creationId xmlns:a16="http://schemas.microsoft.com/office/drawing/2014/main" id="{0647501E-32C5-474C-B264-BF7BD8D49193}"/>
              </a:ext>
            </a:extLst>
          </p:cNvPr>
          <p:cNvCxnSpPr/>
          <p:nvPr/>
        </p:nvCxnSpPr>
        <p:spPr bwMode="auto">
          <a:xfrm>
            <a:off x="4706262" y="5538535"/>
            <a:ext cx="1134403" cy="0"/>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86B4856D-50E7-BB49-921D-93C27C85A997}"/>
              </a:ext>
            </a:extLst>
          </p:cNvPr>
          <p:cNvCxnSpPr>
            <a:cxnSpLocks/>
          </p:cNvCxnSpPr>
          <p:nvPr/>
        </p:nvCxnSpPr>
        <p:spPr bwMode="auto">
          <a:xfrm>
            <a:off x="5840665" y="4992239"/>
            <a:ext cx="0" cy="546296"/>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5AD26159-35AD-DD47-84E3-1BABD37246A6}"/>
              </a:ext>
            </a:extLst>
          </p:cNvPr>
          <p:cNvCxnSpPr/>
          <p:nvPr/>
        </p:nvCxnSpPr>
        <p:spPr bwMode="auto">
          <a:xfrm>
            <a:off x="5840665" y="5264710"/>
            <a:ext cx="3592276"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209082B3-0971-6646-BD24-B63AAFD9220C}"/>
              </a:ext>
            </a:extLst>
          </p:cNvPr>
          <p:cNvSpPr txBox="1"/>
          <p:nvPr/>
        </p:nvSpPr>
        <p:spPr>
          <a:xfrm>
            <a:off x="5441741" y="3625618"/>
            <a:ext cx="4477508" cy="1789464"/>
          </a:xfrm>
          <a:prstGeom prst="rect">
            <a:avLst/>
          </a:prstGeom>
          <a:noFill/>
        </p:spPr>
        <p:txBody>
          <a:bodyPr wrap="none" rtlCol="0">
            <a:spAutoFit/>
          </a:bodyPr>
          <a:lstStyle/>
          <a:p>
            <a:r>
              <a:rPr lang="en-BE" sz="5514" dirty="0"/>
              <a:t>Bottleneck link</a:t>
            </a:r>
          </a:p>
          <a:p>
            <a:r>
              <a:rPr lang="en-BE" sz="5514" dirty="0"/>
              <a:t>N Mbps</a:t>
            </a:r>
          </a:p>
        </p:txBody>
      </p:sp>
      <p:cxnSp>
        <p:nvCxnSpPr>
          <p:cNvPr id="18" name="Straight Arrow Connector 17">
            <a:extLst>
              <a:ext uri="{FF2B5EF4-FFF2-40B4-BE49-F238E27FC236}">
                <a16:creationId xmlns:a16="http://schemas.microsoft.com/office/drawing/2014/main" id="{F915F3B1-F1A0-7648-BC38-B5FE65AFE9AD}"/>
              </a:ext>
            </a:extLst>
          </p:cNvPr>
          <p:cNvCxnSpPr>
            <a:stCxn id="6" idx="3"/>
          </p:cNvCxnSpPr>
          <p:nvPr/>
        </p:nvCxnSpPr>
        <p:spPr bwMode="auto">
          <a:xfrm>
            <a:off x="2075918" y="3463487"/>
            <a:ext cx="2630344" cy="1664987"/>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A1869FCB-57FF-9241-85F9-6FB39F55F5BB}"/>
              </a:ext>
            </a:extLst>
          </p:cNvPr>
          <p:cNvCxnSpPr>
            <a:cxnSpLocks/>
          </p:cNvCxnSpPr>
          <p:nvPr/>
        </p:nvCxnSpPr>
        <p:spPr bwMode="auto">
          <a:xfrm>
            <a:off x="1980690" y="4575897"/>
            <a:ext cx="2680762" cy="707407"/>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Arrow Connector 20">
            <a:extLst>
              <a:ext uri="{FF2B5EF4-FFF2-40B4-BE49-F238E27FC236}">
                <a16:creationId xmlns:a16="http://schemas.microsoft.com/office/drawing/2014/main" id="{5DCBB106-E2FD-8F49-9C5A-D50FD35B928F}"/>
              </a:ext>
            </a:extLst>
          </p:cNvPr>
          <p:cNvCxnSpPr>
            <a:cxnSpLocks/>
          </p:cNvCxnSpPr>
          <p:nvPr/>
        </p:nvCxnSpPr>
        <p:spPr bwMode="auto">
          <a:xfrm flipV="1">
            <a:off x="1980688" y="5370351"/>
            <a:ext cx="2536507" cy="328556"/>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Arrow Connector 22">
            <a:extLst>
              <a:ext uri="{FF2B5EF4-FFF2-40B4-BE49-F238E27FC236}">
                <a16:creationId xmlns:a16="http://schemas.microsoft.com/office/drawing/2014/main" id="{43207E31-EFA6-BA4F-898A-8D14BAB3875F}"/>
              </a:ext>
            </a:extLst>
          </p:cNvPr>
          <p:cNvCxnSpPr>
            <a:cxnSpLocks/>
          </p:cNvCxnSpPr>
          <p:nvPr/>
        </p:nvCxnSpPr>
        <p:spPr bwMode="auto">
          <a:xfrm flipV="1">
            <a:off x="2052816" y="5534628"/>
            <a:ext cx="2464379" cy="1369949"/>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Arrow Connector 24">
            <a:extLst>
              <a:ext uri="{FF2B5EF4-FFF2-40B4-BE49-F238E27FC236}">
                <a16:creationId xmlns:a16="http://schemas.microsoft.com/office/drawing/2014/main" id="{D34A2A7F-A37F-A846-B13D-C386E859388C}"/>
              </a:ext>
            </a:extLst>
          </p:cNvPr>
          <p:cNvCxnSpPr>
            <a:cxnSpLocks/>
          </p:cNvCxnSpPr>
          <p:nvPr/>
        </p:nvCxnSpPr>
        <p:spPr bwMode="auto">
          <a:xfrm flipV="1">
            <a:off x="2147350" y="5625363"/>
            <a:ext cx="2514102" cy="2546629"/>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30E41072-B2FF-5542-AB5D-CFA3CE9DDBEB}"/>
              </a:ext>
            </a:extLst>
          </p:cNvPr>
          <p:cNvSpPr txBox="1"/>
          <p:nvPr/>
        </p:nvSpPr>
        <p:spPr>
          <a:xfrm>
            <a:off x="5394545" y="6437154"/>
            <a:ext cx="6900951" cy="1789464"/>
          </a:xfrm>
          <a:prstGeom prst="rect">
            <a:avLst/>
          </a:prstGeom>
          <a:noFill/>
        </p:spPr>
        <p:txBody>
          <a:bodyPr wrap="square" rtlCol="0">
            <a:spAutoFit/>
          </a:bodyPr>
          <a:lstStyle/>
          <a:p>
            <a:r>
              <a:rPr lang="en-BE" sz="5514" dirty="0"/>
              <a:t>How to efficiently share the bandwidth ?</a:t>
            </a:r>
          </a:p>
        </p:txBody>
      </p:sp>
    </p:spTree>
    <p:extLst>
      <p:ext uri="{BB962C8B-B14F-4D97-AF65-F5344CB8AC3E}">
        <p14:creationId xmlns:p14="http://schemas.microsoft.com/office/powerpoint/2010/main" val="26548478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DF61-4EDD-684B-9042-8B7A6955E299}"/>
              </a:ext>
            </a:extLst>
          </p:cNvPr>
          <p:cNvSpPr>
            <a:spLocks noGrp="1"/>
          </p:cNvSpPr>
          <p:nvPr>
            <p:ph type="title"/>
          </p:nvPr>
        </p:nvSpPr>
        <p:spPr/>
        <p:txBody>
          <a:bodyPr/>
          <a:lstStyle/>
          <a:p>
            <a:r>
              <a:rPr lang="en-BE" dirty="0"/>
              <a:t>Delay versus bandwidth</a:t>
            </a:r>
          </a:p>
        </p:txBody>
      </p:sp>
      <p:sp>
        <p:nvSpPr>
          <p:cNvPr id="3" name="Content Placeholder 2">
            <a:extLst>
              <a:ext uri="{FF2B5EF4-FFF2-40B4-BE49-F238E27FC236}">
                <a16:creationId xmlns:a16="http://schemas.microsoft.com/office/drawing/2014/main" id="{21BF28A0-C46A-7E4B-A32D-452DC29A8E0C}"/>
              </a:ext>
            </a:extLst>
          </p:cNvPr>
          <p:cNvSpPr>
            <a:spLocks noGrp="1"/>
          </p:cNvSpPr>
          <p:nvPr>
            <p:ph idx="1"/>
          </p:nvPr>
        </p:nvSpPr>
        <p:spPr/>
        <p:txBody>
          <a:bodyPr/>
          <a:lstStyle/>
          <a:p>
            <a:endParaRPr lang="en-BE" dirty="0"/>
          </a:p>
        </p:txBody>
      </p:sp>
      <p:cxnSp>
        <p:nvCxnSpPr>
          <p:cNvPr id="5" name="Straight Arrow Connector 4">
            <a:extLst>
              <a:ext uri="{FF2B5EF4-FFF2-40B4-BE49-F238E27FC236}">
                <a16:creationId xmlns:a16="http://schemas.microsoft.com/office/drawing/2014/main" id="{4190378E-DBB8-8541-89FD-313A291F1EA8}"/>
              </a:ext>
            </a:extLst>
          </p:cNvPr>
          <p:cNvCxnSpPr>
            <a:cxnSpLocks/>
          </p:cNvCxnSpPr>
          <p:nvPr/>
        </p:nvCxnSpPr>
        <p:spPr bwMode="auto">
          <a:xfrm flipV="1">
            <a:off x="3193725" y="3175198"/>
            <a:ext cx="0" cy="5482946"/>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Arrow Connector 7">
            <a:extLst>
              <a:ext uri="{FF2B5EF4-FFF2-40B4-BE49-F238E27FC236}">
                <a16:creationId xmlns:a16="http://schemas.microsoft.com/office/drawing/2014/main" id="{4AB511BD-019C-504D-A5E0-7416AD33B895}"/>
              </a:ext>
            </a:extLst>
          </p:cNvPr>
          <p:cNvCxnSpPr>
            <a:cxnSpLocks/>
          </p:cNvCxnSpPr>
          <p:nvPr/>
        </p:nvCxnSpPr>
        <p:spPr bwMode="auto">
          <a:xfrm flipV="1">
            <a:off x="2626524" y="7618273"/>
            <a:ext cx="9108277" cy="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419EC5C-ACC8-214C-B87C-EBE947D5391D}"/>
                  </a:ext>
                </a:extLst>
              </p:cNvPr>
              <p:cNvSpPr txBox="1"/>
              <p:nvPr/>
            </p:nvSpPr>
            <p:spPr>
              <a:xfrm>
                <a:off x="10193945" y="7684645"/>
                <a:ext cx="1747593" cy="940899"/>
              </a:xfrm>
              <a:prstGeom prst="rect">
                <a:avLst/>
              </a:prstGeom>
              <a:noFill/>
            </p:spPr>
            <p:txBody>
              <a:bodyPr wrap="none" rtlCol="0">
                <a:spAutoFit/>
              </a:bodyPr>
              <a:lstStyle/>
              <a:p>
                <a14:m>
                  <m:oMath xmlns:m="http://schemas.openxmlformats.org/officeDocument/2006/math">
                    <m:r>
                      <a:rPr lang="en-BE" sz="5514" i="1">
                        <a:latin typeface="Cambria Math" panose="02040503050406030204" pitchFamily="18" charset="0"/>
                        <a:ea typeface="Cambria Math" panose="02040503050406030204" pitchFamily="18" charset="0"/>
                      </a:rPr>
                      <m:t>∑</m:t>
                    </m:r>
                  </m:oMath>
                </a14:m>
                <a:r>
                  <a:rPr lang="en-BE" sz="5514" dirty="0"/>
                  <a:t>Bwi</a:t>
                </a:r>
              </a:p>
            </p:txBody>
          </p:sp>
        </mc:Choice>
        <mc:Fallback xmlns="">
          <p:sp>
            <p:nvSpPr>
              <p:cNvPr id="10" name="TextBox 9">
                <a:extLst>
                  <a:ext uri="{FF2B5EF4-FFF2-40B4-BE49-F238E27FC236}">
                    <a16:creationId xmlns:a16="http://schemas.microsoft.com/office/drawing/2014/main" id="{7419EC5C-ACC8-214C-B87C-EBE947D5391D}"/>
                  </a:ext>
                </a:extLst>
              </p:cNvPr>
              <p:cNvSpPr txBox="1">
                <a:spLocks noRot="1" noChangeAspect="1" noMove="1" noResize="1" noEditPoints="1" noAdjustHandles="1" noChangeArrowheads="1" noChangeShapeType="1" noTextEdit="1"/>
              </p:cNvSpPr>
              <p:nvPr/>
            </p:nvSpPr>
            <p:spPr>
              <a:xfrm>
                <a:off x="10193945" y="7684645"/>
                <a:ext cx="1747593" cy="940899"/>
              </a:xfrm>
              <a:prstGeom prst="rect">
                <a:avLst/>
              </a:prstGeom>
              <a:blipFill>
                <a:blip r:embed="rId3"/>
                <a:stretch>
                  <a:fillRect l="-12950" t="-18667" r="-17986" b="-37333"/>
                </a:stretch>
              </a:blipFill>
            </p:spPr>
            <p:txBody>
              <a:bodyPr/>
              <a:lstStyle/>
              <a:p>
                <a:r>
                  <a:rPr lang="en-BE">
                    <a:noFill/>
                  </a:rPr>
                  <a:t> </a:t>
                </a:r>
              </a:p>
            </p:txBody>
          </p:sp>
        </mc:Fallback>
      </mc:AlternateContent>
      <p:cxnSp>
        <p:nvCxnSpPr>
          <p:cNvPr id="12" name="Straight Connector 11">
            <a:extLst>
              <a:ext uri="{FF2B5EF4-FFF2-40B4-BE49-F238E27FC236}">
                <a16:creationId xmlns:a16="http://schemas.microsoft.com/office/drawing/2014/main" id="{8BFE3CFA-72F9-BB42-B089-DCF03AC72090}"/>
              </a:ext>
            </a:extLst>
          </p:cNvPr>
          <p:cNvCxnSpPr/>
          <p:nvPr/>
        </p:nvCxnSpPr>
        <p:spPr bwMode="auto">
          <a:xfrm>
            <a:off x="7920404" y="3175198"/>
            <a:ext cx="0" cy="5482946"/>
          </a:xfrm>
          <a:prstGeom prst="line">
            <a:avLst/>
          </a:prstGeom>
          <a:blipFill dpi="0" rotWithShape="0">
            <a:blip r:embed="rId2"/>
            <a:srcRect/>
            <a:tile tx="0" ty="0" sx="100000" sy="100000" flip="none" algn="tl"/>
          </a:blipFill>
          <a:ln w="25400" cap="flat" cmpd="sng" algn="ctr">
            <a:solidFill>
              <a:srgbClr val="0070C0"/>
            </a:solidFill>
            <a:prstDash val="lgDashDot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3D87BFF1-2D6A-BF43-960E-506BD6897A71}"/>
              </a:ext>
            </a:extLst>
          </p:cNvPr>
          <p:cNvSpPr txBox="1"/>
          <p:nvPr/>
        </p:nvSpPr>
        <p:spPr>
          <a:xfrm>
            <a:off x="505898" y="2690785"/>
            <a:ext cx="3032048" cy="1789464"/>
          </a:xfrm>
          <a:prstGeom prst="rect">
            <a:avLst/>
          </a:prstGeom>
          <a:noFill/>
        </p:spPr>
        <p:txBody>
          <a:bodyPr wrap="none" rtlCol="0">
            <a:spAutoFit/>
          </a:bodyPr>
          <a:lstStyle/>
          <a:p>
            <a:r>
              <a:rPr lang="en-BE" sz="5514" dirty="0"/>
              <a:t>observed </a:t>
            </a:r>
          </a:p>
          <a:p>
            <a:r>
              <a:rPr lang="en-BE" sz="5514" dirty="0"/>
              <a:t>rtt</a:t>
            </a:r>
          </a:p>
        </p:txBody>
      </p:sp>
      <p:sp>
        <p:nvSpPr>
          <p:cNvPr id="14" name="Freeform 13">
            <a:extLst>
              <a:ext uri="{FF2B5EF4-FFF2-40B4-BE49-F238E27FC236}">
                <a16:creationId xmlns:a16="http://schemas.microsoft.com/office/drawing/2014/main" id="{7BDBCC50-2C31-FE4D-A8F9-68696378C200}"/>
              </a:ext>
            </a:extLst>
          </p:cNvPr>
          <p:cNvSpPr/>
          <p:nvPr/>
        </p:nvSpPr>
        <p:spPr bwMode="auto">
          <a:xfrm>
            <a:off x="3168383" y="2924182"/>
            <a:ext cx="5162699" cy="3624269"/>
          </a:xfrm>
          <a:custGeom>
            <a:avLst/>
            <a:gdLst>
              <a:gd name="connsiteX0" fmla="*/ 0 w 3932525"/>
              <a:gd name="connsiteY0" fmla="*/ 2720287 h 2760674"/>
              <a:gd name="connsiteX1" fmla="*/ 2848132 w 3932525"/>
              <a:gd name="connsiteY1" fmla="*/ 2720287 h 2760674"/>
              <a:gd name="connsiteX2" fmla="*/ 3657600 w 3932525"/>
              <a:gd name="connsiteY2" fmla="*/ 2300562 h 2760674"/>
              <a:gd name="connsiteX3" fmla="*/ 3912433 w 3932525"/>
              <a:gd name="connsiteY3" fmla="*/ 201939 h 2760674"/>
              <a:gd name="connsiteX4" fmla="*/ 3897443 w 3932525"/>
              <a:gd name="connsiteY4" fmla="*/ 201939 h 276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2525" h="2760674">
                <a:moveTo>
                  <a:pt x="0" y="2720287"/>
                </a:moveTo>
                <a:cubicBezTo>
                  <a:pt x="1119266" y="2755264"/>
                  <a:pt x="2238532" y="2790241"/>
                  <a:pt x="2848132" y="2720287"/>
                </a:cubicBezTo>
                <a:cubicBezTo>
                  <a:pt x="3457732" y="2650333"/>
                  <a:pt x="3480217" y="2720287"/>
                  <a:pt x="3657600" y="2300562"/>
                </a:cubicBezTo>
                <a:cubicBezTo>
                  <a:pt x="3834983" y="1880837"/>
                  <a:pt x="3872459" y="551709"/>
                  <a:pt x="3912433" y="201939"/>
                </a:cubicBezTo>
                <a:cubicBezTo>
                  <a:pt x="3952407" y="-147831"/>
                  <a:pt x="3924925" y="27054"/>
                  <a:pt x="3897443" y="201939"/>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cxnSp>
        <p:nvCxnSpPr>
          <p:cNvPr id="16" name="Straight Arrow Connector 15">
            <a:extLst>
              <a:ext uri="{FF2B5EF4-FFF2-40B4-BE49-F238E27FC236}">
                <a16:creationId xmlns:a16="http://schemas.microsoft.com/office/drawing/2014/main" id="{2A8E7631-DA12-284E-9F47-55BB13488DF8}"/>
              </a:ext>
            </a:extLst>
          </p:cNvPr>
          <p:cNvCxnSpPr/>
          <p:nvPr/>
        </p:nvCxnSpPr>
        <p:spPr bwMode="auto">
          <a:xfrm>
            <a:off x="5084398" y="6612202"/>
            <a:ext cx="0" cy="100607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a:extLst>
              <a:ext uri="{FF2B5EF4-FFF2-40B4-BE49-F238E27FC236}">
                <a16:creationId xmlns:a16="http://schemas.microsoft.com/office/drawing/2014/main" id="{B9CF3423-B3E1-E949-B6E9-D2B23568BCFD}"/>
              </a:ext>
            </a:extLst>
          </p:cNvPr>
          <p:cNvSpPr txBox="1"/>
          <p:nvPr/>
        </p:nvSpPr>
        <p:spPr>
          <a:xfrm>
            <a:off x="4965522" y="6643070"/>
            <a:ext cx="2202590" cy="940899"/>
          </a:xfrm>
          <a:prstGeom prst="rect">
            <a:avLst/>
          </a:prstGeom>
          <a:noFill/>
        </p:spPr>
        <p:txBody>
          <a:bodyPr wrap="none" rtlCol="0">
            <a:spAutoFit/>
          </a:bodyPr>
          <a:lstStyle/>
          <a:p>
            <a:r>
              <a:rPr lang="en-BE" sz="5514" dirty="0"/>
              <a:t>min rtt</a:t>
            </a:r>
          </a:p>
        </p:txBody>
      </p:sp>
      <p:sp>
        <p:nvSpPr>
          <p:cNvPr id="18" name="Oval Callout 17">
            <a:extLst>
              <a:ext uri="{FF2B5EF4-FFF2-40B4-BE49-F238E27FC236}">
                <a16:creationId xmlns:a16="http://schemas.microsoft.com/office/drawing/2014/main" id="{82F5C0B0-D993-CD4C-96D6-3582531FCEEC}"/>
              </a:ext>
            </a:extLst>
          </p:cNvPr>
          <p:cNvSpPr/>
          <p:nvPr/>
        </p:nvSpPr>
        <p:spPr bwMode="auto">
          <a:xfrm>
            <a:off x="3467812" y="3315011"/>
            <a:ext cx="3712849" cy="1499122"/>
          </a:xfrm>
          <a:prstGeom prst="wedgeEllipseCallout">
            <a:avLst>
              <a:gd name="adj1" fmla="val 63815"/>
              <a:gd name="adj2" fmla="val 147828"/>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r>
              <a:rPr lang="en-BE" sz="3151" dirty="0"/>
              <a:t>buffer almost overloaded</a:t>
            </a:r>
          </a:p>
        </p:txBody>
      </p:sp>
      <p:sp>
        <p:nvSpPr>
          <p:cNvPr id="19" name="Oval Callout 18">
            <a:extLst>
              <a:ext uri="{FF2B5EF4-FFF2-40B4-BE49-F238E27FC236}">
                <a16:creationId xmlns:a16="http://schemas.microsoft.com/office/drawing/2014/main" id="{6B7A7287-96F1-044D-84B8-0DF10C96E8B7}"/>
              </a:ext>
            </a:extLst>
          </p:cNvPr>
          <p:cNvSpPr/>
          <p:nvPr/>
        </p:nvSpPr>
        <p:spPr bwMode="auto">
          <a:xfrm>
            <a:off x="8821711" y="5325410"/>
            <a:ext cx="3712849" cy="1499122"/>
          </a:xfrm>
          <a:prstGeom prst="wedgeEllipseCallout">
            <a:avLst>
              <a:gd name="adj1" fmla="val -61803"/>
              <a:gd name="adj2" fmla="val -150162"/>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r>
              <a:rPr lang="en-BE" sz="3151" dirty="0"/>
              <a:t>huge packet losses</a:t>
            </a:r>
          </a:p>
        </p:txBody>
      </p:sp>
    </p:spTree>
    <p:extLst>
      <p:ext uri="{BB962C8B-B14F-4D97-AF65-F5344CB8AC3E}">
        <p14:creationId xmlns:p14="http://schemas.microsoft.com/office/powerpoint/2010/main" val="3015963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677-8BEF-9240-9054-0919914B9E12}"/>
              </a:ext>
            </a:extLst>
          </p:cNvPr>
          <p:cNvSpPr>
            <a:spLocks noGrp="1"/>
          </p:cNvSpPr>
          <p:nvPr>
            <p:ph type="title"/>
          </p:nvPr>
        </p:nvSpPr>
        <p:spPr/>
        <p:txBody>
          <a:bodyPr/>
          <a:lstStyle/>
          <a:p>
            <a:r>
              <a:rPr lang="en-BE" dirty="0"/>
              <a:t>Router buffers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4A9A-A364-ED49-BC19-F7C6EDFE3BE3}"/>
                  </a:ext>
                </a:extLst>
              </p:cNvPr>
              <p:cNvSpPr>
                <a:spLocks noGrp="1"/>
              </p:cNvSpPr>
              <p:nvPr>
                <p:ph idx="1"/>
              </p:nvPr>
            </p:nvSpPr>
            <p:spPr/>
            <p:txBody>
              <a:bodyPr/>
              <a:lstStyle/>
              <a:p>
                <a:r>
                  <a:rPr lang="en-BE" dirty="0"/>
                  <a:t>Rule of thumb</a:t>
                </a:r>
              </a:p>
              <a:p>
                <a:pPr lvl="1"/>
                <a:r>
                  <a:rPr lang="en-BE" dirty="0"/>
                  <a:t>Routers should have RTT * C of buffers</a:t>
                </a:r>
              </a:p>
              <a:p>
                <a:pPr lvl="3"/>
                <a:r>
                  <a:rPr lang="en-BE" dirty="0"/>
                  <a:t>RTT is average rtt for flows</a:t>
                </a:r>
              </a:p>
              <a:p>
                <a:pPr lvl="3"/>
                <a:r>
                  <a:rPr lang="en-BE" dirty="0"/>
                  <a:t>C is bandwidth of output link</a:t>
                </a:r>
              </a:p>
              <a:p>
                <a:r>
                  <a:rPr lang="en-BE" dirty="0"/>
                  <a:t>Backbone routers</a:t>
                </a:r>
              </a:p>
              <a:p>
                <a:pPr lvl="1"/>
                <a14:m>
                  <m:oMath xmlns:m="http://schemas.openxmlformats.org/officeDocument/2006/math">
                    <m:r>
                      <a:rPr lang="nl-BE" b="0" i="1" smtClean="0">
                        <a:latin typeface="Cambria Math" panose="02040503050406030204" pitchFamily="18" charset="0"/>
                      </a:rPr>
                      <m:t>𝐵𝑢𝑓𝑓𝑒𝑟</m:t>
                    </m:r>
                    <m:r>
                      <a:rPr lang="nl-BE" b="0" i="1" smtClean="0">
                        <a:latin typeface="Cambria Math" panose="02040503050406030204" pitchFamily="18" charset="0"/>
                      </a:rPr>
                      <m:t> ≥</m:t>
                    </m:r>
                    <m:f>
                      <m:fPr>
                        <m:ctrlPr>
                          <a:rPr lang="en-BE" i="1" smtClean="0">
                            <a:latin typeface="Cambria Math" panose="02040503050406030204" pitchFamily="18" charset="0"/>
                          </a:rPr>
                        </m:ctrlPr>
                      </m:fPr>
                      <m:num>
                        <m:r>
                          <a:rPr lang="nl-BE" b="0" i="1" smtClean="0">
                            <a:latin typeface="Cambria Math" panose="02040503050406030204" pitchFamily="18" charset="0"/>
                          </a:rPr>
                          <m:t>𝑅𝑇𝑇</m:t>
                        </m:r>
                        <m:r>
                          <a:rPr lang="nl-BE" b="0" i="1" smtClean="0">
                            <a:latin typeface="Cambria Math" panose="02040503050406030204" pitchFamily="18" charset="0"/>
                          </a:rPr>
                          <m:t> ∗</m:t>
                        </m:r>
                        <m:r>
                          <a:rPr lang="nl-BE" b="0" i="1" smtClean="0">
                            <a:latin typeface="Cambria Math" panose="02040503050406030204" pitchFamily="18" charset="0"/>
                          </a:rPr>
                          <m:t>𝐶</m:t>
                        </m:r>
                      </m:num>
                      <m:den>
                        <m:r>
                          <a:rPr lang="en-BE"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𝑁</m:t>
                        </m:r>
                      </m:den>
                    </m:f>
                  </m:oMath>
                </a14:m>
                <a:endParaRPr lang="en-BE" dirty="0"/>
              </a:p>
            </p:txBody>
          </p:sp>
        </mc:Choice>
        <mc:Fallback xmlns="">
          <p:sp>
            <p:nvSpPr>
              <p:cNvPr id="3" name="Content Placeholder 2">
                <a:extLst>
                  <a:ext uri="{FF2B5EF4-FFF2-40B4-BE49-F238E27FC236}">
                    <a16:creationId xmlns:a16="http://schemas.microsoft.com/office/drawing/2014/main" id="{072F4A9A-A364-ED49-BC19-F7C6EDFE3BE3}"/>
                  </a:ext>
                </a:extLst>
              </p:cNvPr>
              <p:cNvSpPr>
                <a:spLocks noGrp="1" noRot="1" noChangeAspect="1" noMove="1" noResize="1" noEditPoints="1" noAdjustHandles="1" noChangeArrowheads="1" noChangeShapeType="1" noTextEdit="1"/>
              </p:cNvSpPr>
              <p:nvPr>
                <p:ph idx="1"/>
              </p:nvPr>
            </p:nvSpPr>
            <p:spPr>
              <a:blipFill>
                <a:blip r:embed="rId2"/>
                <a:stretch>
                  <a:fillRect l="-2070" t="-12934" b="-10410"/>
                </a:stretch>
              </a:blipFill>
            </p:spPr>
            <p:txBody>
              <a:bodyPr/>
              <a:lstStyle/>
              <a:p>
                <a:r>
                  <a:rPr lang="en-BE">
                    <a:noFill/>
                  </a:rPr>
                  <a:t> </a:t>
                </a:r>
              </a:p>
            </p:txBody>
          </p:sp>
        </mc:Fallback>
      </mc:AlternateContent>
      <p:sp>
        <p:nvSpPr>
          <p:cNvPr id="4" name="TextBox 3">
            <a:extLst>
              <a:ext uri="{FF2B5EF4-FFF2-40B4-BE49-F238E27FC236}">
                <a16:creationId xmlns:a16="http://schemas.microsoft.com/office/drawing/2014/main" id="{D1405885-CDE7-6840-96D0-DB64F6315DB1}"/>
              </a:ext>
            </a:extLst>
          </p:cNvPr>
          <p:cNvSpPr txBox="1"/>
          <p:nvPr/>
        </p:nvSpPr>
        <p:spPr>
          <a:xfrm>
            <a:off x="1909060" y="8477307"/>
            <a:ext cx="9779472" cy="1304588"/>
          </a:xfrm>
          <a:prstGeom prst="rect">
            <a:avLst/>
          </a:prstGeom>
          <a:noFill/>
        </p:spPr>
        <p:txBody>
          <a:bodyPr wrap="none" rtlCol="0">
            <a:spAutoFit/>
          </a:bodyPr>
          <a:lstStyle/>
          <a:p>
            <a:r>
              <a:rPr lang="en-GB" sz="2626" dirty="0"/>
              <a:t>N. McKeown, G. Appenzeller, I. </a:t>
            </a:r>
            <a:r>
              <a:rPr lang="en-GB" sz="2626" dirty="0" err="1"/>
              <a:t>Keslassy</a:t>
            </a:r>
            <a:r>
              <a:rPr lang="en-GB" sz="2626" dirty="0"/>
              <a:t>, Sizing Router Buffers (Redux), </a:t>
            </a:r>
            <a:br>
              <a:rPr lang="en-GB" sz="2626" dirty="0"/>
            </a:br>
            <a:r>
              <a:rPr lang="en-GB" sz="2626" dirty="0"/>
              <a:t>SIGCOMM CCR October 2019 </a:t>
            </a:r>
          </a:p>
          <a:p>
            <a:endParaRPr lang="en-BE" sz="2626" dirty="0"/>
          </a:p>
        </p:txBody>
      </p:sp>
    </p:spTree>
    <p:extLst>
      <p:ext uri="{BB962C8B-B14F-4D97-AF65-F5344CB8AC3E}">
        <p14:creationId xmlns:p14="http://schemas.microsoft.com/office/powerpoint/2010/main" val="39387215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649A-F3AB-8942-9076-0DFB43B0E25C}"/>
              </a:ext>
            </a:extLst>
          </p:cNvPr>
          <p:cNvSpPr>
            <a:spLocks noGrp="1"/>
          </p:cNvSpPr>
          <p:nvPr>
            <p:ph type="title"/>
          </p:nvPr>
        </p:nvSpPr>
        <p:spPr/>
        <p:txBody>
          <a:bodyPr/>
          <a:lstStyle/>
          <a:p>
            <a:r>
              <a:rPr lang="en-BE" dirty="0"/>
              <a:t>Congestion signals</a:t>
            </a:r>
          </a:p>
        </p:txBody>
      </p:sp>
      <p:sp>
        <p:nvSpPr>
          <p:cNvPr id="3" name="Content Placeholder 2">
            <a:extLst>
              <a:ext uri="{FF2B5EF4-FFF2-40B4-BE49-F238E27FC236}">
                <a16:creationId xmlns:a16="http://schemas.microsoft.com/office/drawing/2014/main" id="{8E718D96-40B8-F84F-A209-2A62A3A12951}"/>
              </a:ext>
            </a:extLst>
          </p:cNvPr>
          <p:cNvSpPr>
            <a:spLocks noGrp="1"/>
          </p:cNvSpPr>
          <p:nvPr>
            <p:ph idx="1"/>
          </p:nvPr>
        </p:nvSpPr>
        <p:spPr/>
        <p:txBody>
          <a:bodyPr/>
          <a:lstStyle/>
          <a:p>
            <a:r>
              <a:rPr lang="en-BE" dirty="0"/>
              <a:t>Main types of congestion signals</a:t>
            </a:r>
          </a:p>
          <a:p>
            <a:pPr lvl="1"/>
            <a:r>
              <a:rPr lang="en-BE" dirty="0"/>
              <a:t>Packet loss</a:t>
            </a:r>
          </a:p>
          <a:p>
            <a:pPr lvl="2"/>
            <a:r>
              <a:rPr lang="en-BE" dirty="0"/>
              <a:t>most popular signal</a:t>
            </a:r>
          </a:p>
          <a:p>
            <a:pPr lvl="1"/>
            <a:r>
              <a:rPr lang="en-BE" dirty="0"/>
              <a:t>Explicit Congestion Notification</a:t>
            </a:r>
          </a:p>
          <a:p>
            <a:pPr lvl="2"/>
            <a:r>
              <a:rPr lang="en-BE" dirty="0"/>
              <a:t>requires router cooperation</a:t>
            </a:r>
          </a:p>
          <a:p>
            <a:pPr lvl="1"/>
            <a:r>
              <a:rPr lang="en-BE" dirty="0"/>
              <a:t>Increase in measured round-trip-time</a:t>
            </a:r>
          </a:p>
          <a:p>
            <a:pPr lvl="2"/>
            <a:r>
              <a:rPr lang="en-BE" dirty="0"/>
              <a:t>can be fragile</a:t>
            </a:r>
          </a:p>
        </p:txBody>
      </p:sp>
    </p:spTree>
    <p:extLst>
      <p:ext uri="{BB962C8B-B14F-4D97-AF65-F5344CB8AC3E}">
        <p14:creationId xmlns:p14="http://schemas.microsoft.com/office/powerpoint/2010/main" val="17317322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ln/>
        </p:spPr>
        <p:txBody>
          <a:bodyPr/>
          <a:lstStyle/>
          <a:p>
            <a:r>
              <a:rPr lang="en-US" dirty="0"/>
              <a:t>Congestion control </a:t>
            </a: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09900"/>
            <a:ext cx="7810500" cy="5221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r>
              <a:rPr lang="en-US"/>
              <a:t>Congestion control</a:t>
            </a:r>
          </a:p>
        </p:txBody>
      </p:sp>
      <p:sp>
        <p:nvSpPr>
          <p:cNvPr id="68610" name="Rectangle 2"/>
          <p:cNvSpPr>
            <a:spLocks noGrp="1" noChangeArrowheads="1"/>
          </p:cNvSpPr>
          <p:nvPr>
            <p:ph type="body" idx="1"/>
          </p:nvPr>
        </p:nvSpPr>
        <p:spPr>
          <a:xfrm>
            <a:off x="1270000" y="368300"/>
            <a:ext cx="10464800" cy="5715000"/>
          </a:xfrm>
          <a:ln/>
        </p:spPr>
        <p:txBody>
          <a:bodyPr/>
          <a:lstStyle/>
          <a:p>
            <a:pPr marL="889000"/>
            <a:r>
              <a:rPr lang="en-US"/>
              <a:t>Additive Increase / Multiplicative Decrease</a:t>
            </a:r>
          </a:p>
        </p:txBody>
      </p:sp>
      <p:sp>
        <p:nvSpPr>
          <p:cNvPr id="68611" name="Rectangle 3"/>
          <p:cNvSpPr>
            <a:spLocks/>
          </p:cNvSpPr>
          <p:nvPr/>
        </p:nvSpPr>
        <p:spPr bwMode="auto">
          <a:xfrm>
            <a:off x="889000" y="4514850"/>
            <a:ext cx="12649200" cy="283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en-US" sz="3600" i="1">
                <a:solidFill>
                  <a:srgbClr val="336D7D"/>
                </a:solidFill>
                <a:latin typeface="Courier" charset="0"/>
                <a:ea typeface="ＭＳ Ｐゴシック" charset="0"/>
                <a:cs typeface="Courier" charset="0"/>
                <a:sym typeface="Courier" charset="0"/>
              </a:rPr>
              <a:t># Additive Increase Multiplicative Decrease</a:t>
            </a:r>
            <a:endParaRPr lang="en-US" sz="3600">
              <a:solidFill>
                <a:srgbClr val="262626"/>
              </a:solidFill>
              <a:latin typeface="Courier" charset="0"/>
              <a:ea typeface="ＭＳ Ｐゴシック" charset="0"/>
              <a:cs typeface="Courier" charset="0"/>
              <a:sym typeface="Courier" charset="0"/>
            </a:endParaRPr>
          </a:p>
          <a:p>
            <a:pPr algn="l"/>
            <a:r>
              <a:rPr lang="en-US" sz="3600" b="1">
                <a:solidFill>
                  <a:srgbClr val="0C5F18"/>
                </a:solidFill>
                <a:latin typeface="Courier" charset="0"/>
                <a:ea typeface="ＭＳ Ｐゴシック" charset="0"/>
                <a:cs typeface="Courier" charset="0"/>
                <a:sym typeface="Courier" charset="0"/>
              </a:rPr>
              <a:t>if</a:t>
            </a:r>
            <a:r>
              <a:rPr lang="en-US" sz="3600">
                <a:solidFill>
                  <a:srgbClr val="262626"/>
                </a:solidFill>
                <a:latin typeface="Courier" charset="0"/>
                <a:ea typeface="ＭＳ Ｐゴシック" charset="0"/>
                <a:cs typeface="Courier" charset="0"/>
                <a:sym typeface="Courier" charset="0"/>
              </a:rPr>
              <a:t> congestion :</a:t>
            </a:r>
          </a:p>
          <a:p>
            <a:pPr algn="l"/>
            <a:r>
              <a:rPr lang="en-US" sz="3600">
                <a:solidFill>
                  <a:srgbClr val="262626"/>
                </a:solidFill>
                <a:latin typeface="Courier" charset="0"/>
                <a:ea typeface="ＭＳ Ｐゴシック" charset="0"/>
                <a:cs typeface="Courier" charset="0"/>
                <a:sym typeface="Courier" charset="0"/>
              </a:rPr>
              <a:t>   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betaC    </a:t>
            </a:r>
            <a:r>
              <a:rPr lang="en-US" sz="3600" i="1">
                <a:solidFill>
                  <a:srgbClr val="336D7D"/>
                </a:solidFill>
                <a:latin typeface="Courier" charset="0"/>
                <a:ea typeface="ＭＳ Ｐゴシック" charset="0"/>
                <a:cs typeface="Courier" charset="0"/>
                <a:sym typeface="Courier" charset="0"/>
              </a:rPr>
              <a:t># MD, betaC&lt;1</a:t>
            </a:r>
            <a:endParaRPr lang="en-US" sz="3600">
              <a:solidFill>
                <a:srgbClr val="262626"/>
              </a:solidFill>
              <a:latin typeface="Courier" charset="0"/>
              <a:ea typeface="ＭＳ Ｐゴシック" charset="0"/>
              <a:cs typeface="Courier" charset="0"/>
              <a:sym typeface="Courier" charset="0"/>
            </a:endParaRPr>
          </a:p>
          <a:p>
            <a:pPr algn="l"/>
            <a:r>
              <a:rPr lang="en-US" sz="3600" b="1">
                <a:solidFill>
                  <a:srgbClr val="0C5F18"/>
                </a:solidFill>
                <a:latin typeface="Courier" charset="0"/>
                <a:ea typeface="ＭＳ Ｐゴシック" charset="0"/>
                <a:cs typeface="Courier" charset="0"/>
                <a:sym typeface="Courier" charset="0"/>
              </a:rPr>
              <a:t>else</a:t>
            </a:r>
            <a:endParaRPr lang="en-US" sz="3600">
              <a:solidFill>
                <a:srgbClr val="262626"/>
              </a:solidFill>
              <a:latin typeface="Courier" charset="0"/>
              <a:ea typeface="ＭＳ Ｐゴシック" charset="0"/>
              <a:cs typeface="Courier" charset="0"/>
              <a:sym typeface="Courier" charset="0"/>
            </a:endParaRPr>
          </a:p>
          <a:p>
            <a:pPr algn="l"/>
            <a:r>
              <a:rPr lang="en-US" sz="3600">
                <a:solidFill>
                  <a:srgbClr val="262626"/>
                </a:solidFill>
                <a:latin typeface="Courier" charset="0"/>
                <a:ea typeface="ＭＳ Ｐゴシック" charset="0"/>
                <a:cs typeface="Courier" charset="0"/>
                <a:sym typeface="Courier" charset="0"/>
              </a:rPr>
              <a:t>   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alphaN    </a:t>
            </a:r>
            <a:r>
              <a:rPr lang="en-US" sz="3600" i="1">
                <a:solidFill>
                  <a:srgbClr val="336D7D"/>
                </a:solidFill>
                <a:latin typeface="Courier" charset="0"/>
                <a:ea typeface="ＭＳ Ｐゴシック" charset="0"/>
                <a:cs typeface="Courier" charset="0"/>
                <a:sym typeface="Courier" charset="0"/>
              </a:rPr>
              <a:t># AI</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ln/>
        </p:spPr>
        <p:txBody>
          <a:bodyPr/>
          <a:lstStyle/>
          <a:p>
            <a:r>
              <a:rPr lang="en-US"/>
              <a:t>Additive Increase</a:t>
            </a:r>
          </a:p>
        </p:txBody>
      </p:sp>
      <p:sp>
        <p:nvSpPr>
          <p:cNvPr id="69634" name="Rectangle 2"/>
          <p:cNvSpPr>
            <a:spLocks noGrp="1" noChangeArrowheads="1"/>
          </p:cNvSpPr>
          <p:nvPr>
            <p:ph type="body" idx="1"/>
          </p:nvPr>
        </p:nvSpPr>
        <p:spPr>
          <a:xfrm>
            <a:off x="1270000" y="1559171"/>
            <a:ext cx="10464800" cy="5275384"/>
          </a:xfrm>
          <a:ln/>
        </p:spPr>
        <p:txBody>
          <a:bodyPr/>
          <a:lstStyle/>
          <a:p>
            <a:pPr marL="859670"/>
            <a:r>
              <a:rPr lang="en-US" dirty="0"/>
              <a:t>No congestion ?</a:t>
            </a:r>
          </a:p>
          <a:p>
            <a:pPr marL="1289506" lvl="1"/>
            <a:r>
              <a:rPr lang="en-US" dirty="0"/>
              <a:t>All </a:t>
            </a:r>
            <a:r>
              <a:rPr lang="en-US" dirty="0" err="1"/>
              <a:t>acks</a:t>
            </a:r>
            <a:r>
              <a:rPr lang="en-US" dirty="0"/>
              <a:t> move window</a:t>
            </a:r>
          </a:p>
          <a:p>
            <a:pPr marL="859670"/>
            <a:r>
              <a:rPr lang="en-US" dirty="0"/>
              <a:t>Additive increase</a:t>
            </a:r>
          </a:p>
          <a:p>
            <a:pPr marL="1289506" lvl="1"/>
            <a:r>
              <a:rPr lang="en-US" dirty="0"/>
              <a:t>Increment </a:t>
            </a:r>
            <a:r>
              <a:rPr lang="en-US" dirty="0" err="1"/>
              <a:t>cwnd</a:t>
            </a:r>
            <a:r>
              <a:rPr lang="en-US" dirty="0"/>
              <a:t> by one MSS every </a:t>
            </a:r>
            <a:r>
              <a:rPr lang="en-US" dirty="0" err="1"/>
              <a:t>rtt</a:t>
            </a:r>
            <a:endParaRPr lang="en-US" dirty="0"/>
          </a:p>
        </p:txBody>
      </p:sp>
      <p:grpSp>
        <p:nvGrpSpPr>
          <p:cNvPr id="69635" name="Group 3"/>
          <p:cNvGrpSpPr>
            <a:grpSpLocks/>
          </p:cNvGrpSpPr>
          <p:nvPr/>
        </p:nvGrpSpPr>
        <p:grpSpPr bwMode="auto">
          <a:xfrm>
            <a:off x="1909763" y="5879123"/>
            <a:ext cx="9698039" cy="3194540"/>
            <a:chOff x="5" y="7"/>
            <a:chExt cx="6109" cy="2180"/>
          </a:xfrm>
        </p:grpSpPr>
        <p:sp>
          <p:nvSpPr>
            <p:cNvPr id="69636" name="Line 4"/>
            <p:cNvSpPr>
              <a:spLocks noChangeShapeType="1"/>
            </p:cNvSpPr>
            <p:nvPr/>
          </p:nvSpPr>
          <p:spPr bwMode="auto">
            <a:xfrm rot="10800000" flipH="1">
              <a:off x="486" y="42"/>
              <a:ext cx="1" cy="2104"/>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5514"/>
            </a:p>
          </p:txBody>
        </p:sp>
        <p:sp>
          <p:nvSpPr>
            <p:cNvPr id="69637" name="Line 5"/>
            <p:cNvSpPr>
              <a:spLocks noChangeShapeType="1"/>
            </p:cNvSpPr>
            <p:nvPr/>
          </p:nvSpPr>
          <p:spPr bwMode="auto">
            <a:xfrm>
              <a:off x="277" y="1957"/>
              <a:ext cx="5750" cy="1"/>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5514"/>
            </a:p>
          </p:txBody>
        </p:sp>
        <p:sp>
          <p:nvSpPr>
            <p:cNvPr id="69638" name="Rectangle 6"/>
            <p:cNvSpPr>
              <a:spLocks/>
            </p:cNvSpPr>
            <p:nvPr/>
          </p:nvSpPr>
          <p:spPr bwMode="auto">
            <a:xfrm>
              <a:off x="5" y="7"/>
              <a:ext cx="408"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69639" name="Rectangle 7"/>
            <p:cNvSpPr>
              <a:spLocks/>
            </p:cNvSpPr>
            <p:nvPr/>
          </p:nvSpPr>
          <p:spPr bwMode="auto">
            <a:xfrm>
              <a:off x="5766" y="2009"/>
              <a:ext cx="348"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Time</a:t>
              </a:r>
            </a:p>
          </p:txBody>
        </p:sp>
        <p:sp>
          <p:nvSpPr>
            <p:cNvPr id="69640" name="Line 8"/>
            <p:cNvSpPr>
              <a:spLocks noChangeShapeType="1"/>
            </p:cNvSpPr>
            <p:nvPr/>
          </p:nvSpPr>
          <p:spPr bwMode="auto">
            <a:xfrm rot="10800000" flipH="1">
              <a:off x="513" y="722"/>
              <a:ext cx="4778" cy="1228"/>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4203701"/>
            <a:ext cx="10464800" cy="5715000"/>
          </a:xfrm>
          <a:ln/>
        </p:spPr>
        <p:txBody>
          <a:bodyPr/>
          <a:lstStyle/>
          <a:p>
            <a:pPr marL="889000"/>
            <a:r>
              <a:rPr lang="en-US" dirty="0">
                <a:solidFill>
                  <a:srgbClr val="FF2712"/>
                </a:solidFill>
              </a:rPr>
              <a:t>Congestion Control</a:t>
            </a:r>
          </a:p>
          <a:p>
            <a:pPr marL="1333500" lvl="1"/>
            <a:r>
              <a:rPr lang="en-US" dirty="0">
                <a:solidFill>
                  <a:srgbClr val="FF0000"/>
                </a:solidFill>
              </a:rPr>
              <a:t>Principles</a:t>
            </a:r>
          </a:p>
          <a:p>
            <a:pPr marL="1333500" lvl="1"/>
            <a:r>
              <a:rPr lang="en-US" dirty="0"/>
              <a:t>Additive Increase/Multiplicative Decrease</a:t>
            </a:r>
          </a:p>
          <a:p>
            <a:pPr marL="1382084" lvl="2"/>
            <a:r>
              <a:rPr lang="en-US" dirty="0"/>
              <a:t>Explicit Congestion Notification</a:t>
            </a:r>
          </a:p>
          <a:p>
            <a:pPr marL="1382084" lvl="2"/>
            <a:r>
              <a:rPr lang="en-US" dirty="0"/>
              <a:t>Modern TCP Congestion control</a:t>
            </a:r>
          </a:p>
          <a:p>
            <a:pPr marL="1382084" lvl="2"/>
            <a:r>
              <a:rPr lang="en-US" dirty="0"/>
              <a:t>Router behavior</a:t>
            </a:r>
          </a:p>
          <a:p>
            <a:pPr marL="1333500" lvl="1"/>
            <a:endParaRPr lang="en-US" dirty="0"/>
          </a:p>
          <a:p>
            <a:pPr marL="762000" lvl="1" indent="0">
              <a:buNone/>
            </a:pPr>
            <a:endParaRPr lang="en-US" dirty="0">
              <a:solidFill>
                <a:srgbClr val="FF2712"/>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ln/>
        </p:spPr>
        <p:txBody>
          <a:bodyPr/>
          <a:lstStyle/>
          <a:p>
            <a:r>
              <a:rPr lang="en-US"/>
              <a:t>Faster increase</a:t>
            </a:r>
          </a:p>
        </p:txBody>
      </p:sp>
      <p:sp>
        <p:nvSpPr>
          <p:cNvPr id="70658" name="Rectangle 2"/>
          <p:cNvSpPr>
            <a:spLocks noGrp="1" noChangeArrowheads="1"/>
          </p:cNvSpPr>
          <p:nvPr>
            <p:ph type="body" idx="1"/>
          </p:nvPr>
        </p:nvSpPr>
        <p:spPr>
          <a:xfrm>
            <a:off x="1079501" y="2110155"/>
            <a:ext cx="10464800" cy="5275384"/>
          </a:xfrm>
          <a:ln/>
        </p:spPr>
        <p:txBody>
          <a:bodyPr/>
          <a:lstStyle/>
          <a:p>
            <a:pPr marL="859670"/>
            <a:r>
              <a:rPr lang="en-US"/>
              <a:t>How to speed up the growth of the congestion window at connection startup ?</a:t>
            </a:r>
          </a:p>
          <a:p>
            <a:pPr marL="859670"/>
            <a:r>
              <a:rPr lang="en-US"/>
              <a:t>Slow-start</a:t>
            </a:r>
          </a:p>
          <a:p>
            <a:pPr marL="1289506" lvl="1"/>
            <a:r>
              <a:rPr lang="en-US"/>
              <a:t>Double cwnd every rtt</a:t>
            </a:r>
            <a:br>
              <a:rPr lang="en-US"/>
            </a:br>
            <a:br>
              <a:rPr lang="en-US"/>
            </a:br>
            <a:br>
              <a:rPr lang="en-US"/>
            </a:br>
            <a:br>
              <a:rPr lang="en-US"/>
            </a:br>
            <a:endParaRPr lang="en-US"/>
          </a:p>
        </p:txBody>
      </p:sp>
      <p:sp>
        <p:nvSpPr>
          <p:cNvPr id="70659" name="Line 3"/>
          <p:cNvSpPr>
            <a:spLocks noChangeShapeType="1"/>
          </p:cNvSpPr>
          <p:nvPr/>
        </p:nvSpPr>
        <p:spPr bwMode="auto">
          <a:xfrm rot="10800000" flipH="1">
            <a:off x="3035300" y="5216770"/>
            <a:ext cx="1589" cy="308316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0660" name="Line 4"/>
          <p:cNvSpPr>
            <a:spLocks noChangeShapeType="1"/>
          </p:cNvSpPr>
          <p:nvPr/>
        </p:nvSpPr>
        <p:spPr bwMode="auto">
          <a:xfrm>
            <a:off x="2703514" y="8022982"/>
            <a:ext cx="9128125" cy="1465"/>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0661" name="Rectangle 5"/>
          <p:cNvSpPr>
            <a:spLocks/>
          </p:cNvSpPr>
          <p:nvPr/>
        </p:nvSpPr>
        <p:spPr bwMode="auto">
          <a:xfrm>
            <a:off x="2269375" y="5165576"/>
            <a:ext cx="647613"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0662" name="AutoShape 6"/>
          <p:cNvSpPr>
            <a:spLocks/>
          </p:cNvSpPr>
          <p:nvPr/>
        </p:nvSpPr>
        <p:spPr bwMode="auto">
          <a:xfrm>
            <a:off x="3055938" y="5920154"/>
            <a:ext cx="1524000"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70663" name="Line 7"/>
          <p:cNvSpPr>
            <a:spLocks noChangeShapeType="1"/>
          </p:cNvSpPr>
          <p:nvPr/>
        </p:nvSpPr>
        <p:spPr bwMode="auto">
          <a:xfrm>
            <a:off x="3035301" y="8348297"/>
            <a:ext cx="1562100" cy="1465"/>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0664" name="Rectangle 8"/>
          <p:cNvSpPr>
            <a:spLocks/>
          </p:cNvSpPr>
          <p:nvPr/>
        </p:nvSpPr>
        <p:spPr bwMode="auto">
          <a:xfrm>
            <a:off x="1177203" y="8634350"/>
            <a:ext cx="3268522" cy="515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sp>
        <p:nvSpPr>
          <p:cNvPr id="70665" name="Rectangle 9"/>
          <p:cNvSpPr>
            <a:spLocks/>
          </p:cNvSpPr>
          <p:nvPr/>
        </p:nvSpPr>
        <p:spPr bwMode="auto">
          <a:xfrm>
            <a:off x="11204098" y="8204783"/>
            <a:ext cx="551818"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Time</a:t>
            </a:r>
          </a:p>
        </p:txBody>
      </p:sp>
      <p:sp>
        <p:nvSpPr>
          <p:cNvPr id="70666" name="Line 10"/>
          <p:cNvSpPr>
            <a:spLocks noChangeShapeType="1"/>
          </p:cNvSpPr>
          <p:nvPr/>
        </p:nvSpPr>
        <p:spPr bwMode="auto">
          <a:xfrm>
            <a:off x="4584700" y="5943601"/>
            <a:ext cx="2413000" cy="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0667" name="Line 11"/>
          <p:cNvSpPr>
            <a:spLocks noChangeShapeType="1"/>
          </p:cNvSpPr>
          <p:nvPr/>
        </p:nvSpPr>
        <p:spPr bwMode="auto">
          <a:xfrm>
            <a:off x="3065463" y="5967046"/>
            <a:ext cx="1419225" cy="0"/>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0668" name="Rectangle 12"/>
          <p:cNvSpPr>
            <a:spLocks/>
          </p:cNvSpPr>
          <p:nvPr/>
        </p:nvSpPr>
        <p:spPr bwMode="auto">
          <a:xfrm>
            <a:off x="1395027" y="5826465"/>
            <a:ext cx="1393009"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Max window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wipe(down)">
                                      <p:cBhvr>
                                        <p:cTn id="7" dur="500"/>
                                        <p:tgtEl>
                                          <p:spTgt spid="7066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0664"/>
                                        </p:tgtEl>
                                        <p:attrNameLst>
                                          <p:attrName>style.visibility</p:attrName>
                                        </p:attrNameLst>
                                      </p:cBhvr>
                                      <p:to>
                                        <p:strVal val="visible"/>
                                      </p:to>
                                    </p:set>
                                    <p:animEffect transition="in" filter="wipe(down)">
                                      <p:cBhvr>
                                        <p:cTn id="10" dur="500"/>
                                        <p:tgtEl>
                                          <p:spTgt spid="7066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0662"/>
                                        </p:tgtEl>
                                        <p:attrNameLst>
                                          <p:attrName>style.visibility</p:attrName>
                                        </p:attrNameLst>
                                      </p:cBhvr>
                                      <p:to>
                                        <p:strVal val="visible"/>
                                      </p:to>
                                    </p:set>
                                    <p:animEffect transition="in" filter="wipe(down)">
                                      <p:cBhvr>
                                        <p:cTn id="13" dur="500"/>
                                        <p:tgtEl>
                                          <p:spTgt spid="7066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70666"/>
                                        </p:tgtEl>
                                        <p:attrNameLst>
                                          <p:attrName>style.visibility</p:attrName>
                                        </p:attrNameLst>
                                      </p:cBhvr>
                                      <p:to>
                                        <p:strVal val="visible"/>
                                      </p:to>
                                    </p:set>
                                    <p:animEffect transition="in" filter="wipe(down)">
                                      <p:cBhvr>
                                        <p:cTn id="17" dur="500"/>
                                        <p:tgtEl>
                                          <p:spTgt spid="7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p:bldP spid="70663" grpId="0" animBg="1"/>
      <p:bldP spid="70664" grpId="0"/>
      <p:bldP spid="706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r>
              <a:rPr lang="en-US"/>
              <a:t>Multiplicative decrease</a:t>
            </a:r>
          </a:p>
        </p:txBody>
      </p:sp>
      <p:sp>
        <p:nvSpPr>
          <p:cNvPr id="71682" name="Rectangle 2"/>
          <p:cNvSpPr>
            <a:spLocks noGrp="1" noChangeArrowheads="1"/>
          </p:cNvSpPr>
          <p:nvPr>
            <p:ph type="body" idx="1"/>
          </p:nvPr>
        </p:nvSpPr>
        <p:spPr>
          <a:xfrm>
            <a:off x="1245817" y="2550388"/>
            <a:ext cx="10464800" cy="6213230"/>
          </a:xfrm>
          <a:ln/>
        </p:spPr>
        <p:txBody>
          <a:bodyPr/>
          <a:lstStyle/>
          <a:p>
            <a:pPr marL="859670"/>
            <a:r>
              <a:rPr lang="en-US" sz="3545" dirty="0"/>
              <a:t>How to detect congestion ?</a:t>
            </a:r>
          </a:p>
          <a:p>
            <a:pPr marL="1289506" lvl="1"/>
            <a:r>
              <a:rPr lang="en-US" sz="3545" dirty="0"/>
              <a:t>Three duplicate </a:t>
            </a:r>
            <a:r>
              <a:rPr lang="en-US" sz="3545" dirty="0" err="1"/>
              <a:t>acks</a:t>
            </a:r>
            <a:endParaRPr lang="en-US" sz="3545" dirty="0"/>
          </a:p>
          <a:p>
            <a:pPr marL="1719341" lvl="2"/>
            <a:r>
              <a:rPr lang="en-US" sz="3545" dirty="0"/>
              <a:t>mild congestion for TCP</a:t>
            </a:r>
          </a:p>
          <a:p>
            <a:pPr marL="2149177" lvl="3"/>
            <a:r>
              <a:rPr lang="en-US" sz="3545" dirty="0" err="1"/>
              <a:t>cwnd</a:t>
            </a:r>
            <a:r>
              <a:rPr lang="en-US" sz="3545" dirty="0"/>
              <a:t>/2 and restart additive increase</a:t>
            </a:r>
          </a:p>
          <a:p>
            <a:pPr marL="1289506" lvl="1"/>
            <a:r>
              <a:rPr lang="en-US" sz="3545" dirty="0"/>
              <a:t>Expiration of retransmission timer</a:t>
            </a:r>
          </a:p>
          <a:p>
            <a:pPr marL="1719341" lvl="2"/>
            <a:r>
              <a:rPr lang="en-US" sz="3545" dirty="0"/>
              <a:t>severe congestion </a:t>
            </a:r>
          </a:p>
          <a:p>
            <a:pPr marL="1719341" lvl="2"/>
            <a:r>
              <a:rPr lang="en-US" sz="3545" dirty="0"/>
              <a:t>Reset </a:t>
            </a:r>
            <a:r>
              <a:rPr lang="en-US" sz="3545" dirty="0" err="1"/>
              <a:t>cwnd</a:t>
            </a:r>
            <a:r>
              <a:rPr lang="en-US" sz="3545" dirty="0"/>
              <a:t> at 1 MSS</a:t>
            </a:r>
          </a:p>
          <a:p>
            <a:pPr marL="1719341" lvl="2"/>
            <a:r>
              <a:rPr lang="en-US" sz="3545" dirty="0"/>
              <a:t>Perform slow-start until half previous </a:t>
            </a:r>
            <a:r>
              <a:rPr lang="en-US" sz="3545" dirty="0" err="1"/>
              <a:t>cwnd</a:t>
            </a:r>
            <a:r>
              <a:rPr lang="en-US" sz="3545" dirty="0"/>
              <a:t> and then continue with congestion avoidance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7006456" y="-4604582"/>
            <a:ext cx="10464800" cy="2250831"/>
          </a:xfrm>
          <a:ln/>
        </p:spPr>
        <p:txBody>
          <a:bodyPr/>
          <a:lstStyle/>
          <a:p>
            <a:r>
              <a:rPr lang="en-US"/>
              <a:t>TCP with mild congestion</a:t>
            </a:r>
          </a:p>
        </p:txBody>
      </p:sp>
      <p:sp>
        <p:nvSpPr>
          <p:cNvPr id="72706" name="Line 2"/>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07" name="Line 3"/>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08" name="Rectangle 4"/>
          <p:cNvSpPr>
            <a:spLocks/>
          </p:cNvSpPr>
          <p:nvPr/>
        </p:nvSpPr>
        <p:spPr bwMode="auto">
          <a:xfrm>
            <a:off x="2564651" y="3836473"/>
            <a:ext cx="647613"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2709" name="AutoShape 5"/>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72710" name="Line 6"/>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11" name="Rectangle 7"/>
          <p:cNvSpPr>
            <a:spLocks/>
          </p:cNvSpPr>
          <p:nvPr/>
        </p:nvSpPr>
        <p:spPr bwMode="auto">
          <a:xfrm>
            <a:off x="5042478" y="3949307"/>
            <a:ext cx="1686359"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Fast retransmit</a:t>
            </a:r>
          </a:p>
        </p:txBody>
      </p:sp>
      <p:grpSp>
        <p:nvGrpSpPr>
          <p:cNvPr id="72712" name="Group 8"/>
          <p:cNvGrpSpPr>
            <a:grpSpLocks/>
          </p:cNvGrpSpPr>
          <p:nvPr/>
        </p:nvGrpSpPr>
        <p:grpSpPr bwMode="auto">
          <a:xfrm>
            <a:off x="4826000" y="4651131"/>
            <a:ext cx="2571750" cy="1060939"/>
            <a:chOff x="0" y="0"/>
            <a:chExt cx="1620" cy="723"/>
          </a:xfrm>
        </p:grpSpPr>
        <p:sp>
          <p:nvSpPr>
            <p:cNvPr id="72713" name="Line 9"/>
            <p:cNvSpPr>
              <a:spLocks noChangeShapeType="1"/>
            </p:cNvSpPr>
            <p:nvPr/>
          </p:nvSpPr>
          <p:spPr bwMode="auto">
            <a:xfrm flipH="1">
              <a:off x="0" y="0"/>
              <a:ext cx="29" cy="709"/>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72714" name="Line 10"/>
            <p:cNvSpPr>
              <a:spLocks noChangeShapeType="1"/>
            </p:cNvSpPr>
            <p:nvPr/>
          </p:nvSpPr>
          <p:spPr bwMode="auto">
            <a:xfrm rot="10800000" flipH="1">
              <a:off x="0" y="321"/>
              <a:ext cx="1620" cy="402"/>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grpSp>
      <p:grpSp>
        <p:nvGrpSpPr>
          <p:cNvPr id="72715" name="Group 11"/>
          <p:cNvGrpSpPr>
            <a:grpSpLocks/>
          </p:cNvGrpSpPr>
          <p:nvPr/>
        </p:nvGrpSpPr>
        <p:grpSpPr bwMode="auto">
          <a:xfrm>
            <a:off x="4752975" y="5720863"/>
            <a:ext cx="2000251" cy="322385"/>
            <a:chOff x="0" y="0"/>
            <a:chExt cx="1260" cy="220"/>
          </a:xfrm>
        </p:grpSpPr>
        <p:sp>
          <p:nvSpPr>
            <p:cNvPr id="72716" name="Line 12"/>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72717" name="Rectangle 13"/>
            <p:cNvSpPr>
              <a:spLocks/>
            </p:cNvSpPr>
            <p:nvPr/>
          </p:nvSpPr>
          <p:spPr bwMode="auto">
            <a:xfrm>
              <a:off x="526" y="42"/>
              <a:ext cx="709"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grpSp>
      <p:sp>
        <p:nvSpPr>
          <p:cNvPr id="72718" name="Line 14"/>
          <p:cNvSpPr>
            <a:spLocks noChangeShapeType="1"/>
          </p:cNvSpPr>
          <p:nvPr/>
        </p:nvSpPr>
        <p:spPr bwMode="auto">
          <a:xfrm>
            <a:off x="7404100" y="4529504"/>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19" name="Line 15"/>
          <p:cNvSpPr>
            <a:spLocks noChangeShapeType="1"/>
          </p:cNvSpPr>
          <p:nvPr/>
        </p:nvSpPr>
        <p:spPr bwMode="auto">
          <a:xfrm>
            <a:off x="7404101" y="5122985"/>
            <a:ext cx="96838" cy="92172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20" name="Line 16"/>
          <p:cNvSpPr>
            <a:spLocks noChangeShapeType="1"/>
          </p:cNvSpPr>
          <p:nvPr/>
        </p:nvSpPr>
        <p:spPr bwMode="auto">
          <a:xfrm>
            <a:off x="7493001" y="6030059"/>
            <a:ext cx="2000250" cy="2930"/>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21" name="Rectangle 17"/>
          <p:cNvSpPr>
            <a:spLocks/>
          </p:cNvSpPr>
          <p:nvPr/>
        </p:nvSpPr>
        <p:spPr bwMode="auto">
          <a:xfrm>
            <a:off x="7920945" y="6137127"/>
            <a:ext cx="1125308"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sp>
        <p:nvSpPr>
          <p:cNvPr id="72722" name="Line 18"/>
          <p:cNvSpPr>
            <a:spLocks noChangeShapeType="1"/>
          </p:cNvSpPr>
          <p:nvPr/>
        </p:nvSpPr>
        <p:spPr bwMode="auto">
          <a:xfrm rot="10800000" flipH="1">
            <a:off x="7516814" y="5448301"/>
            <a:ext cx="1597025" cy="57150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23" name="Line 19"/>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2725" name="Rectangle 21"/>
          <p:cNvSpPr>
            <a:spLocks/>
          </p:cNvSpPr>
          <p:nvPr/>
        </p:nvSpPr>
        <p:spPr bwMode="auto">
          <a:xfrm>
            <a:off x="1635196" y="7214393"/>
            <a:ext cx="3268522" cy="515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grpSp>
        <p:nvGrpSpPr>
          <p:cNvPr id="2" name="Grouper 1"/>
          <p:cNvGrpSpPr/>
          <p:nvPr/>
        </p:nvGrpSpPr>
        <p:grpSpPr>
          <a:xfrm>
            <a:off x="4846641" y="7019186"/>
            <a:ext cx="3615416" cy="703078"/>
            <a:chOff x="4846638" y="7197725"/>
            <a:chExt cx="3615416" cy="761669"/>
          </a:xfrm>
        </p:grpSpPr>
        <p:sp>
          <p:nvSpPr>
            <p:cNvPr id="72724" name="Line 20"/>
            <p:cNvSpPr>
              <a:spLocks noChangeShapeType="1"/>
            </p:cNvSpPr>
            <p:nvPr/>
          </p:nvSpPr>
          <p:spPr bwMode="auto">
            <a:xfrm>
              <a:off x="4846638" y="7197725"/>
              <a:ext cx="2438400" cy="4763"/>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GB" sz="5514"/>
            </a:p>
          </p:txBody>
        </p:sp>
        <p:sp>
          <p:nvSpPr>
            <p:cNvPr id="72726" name="Rectangle 22"/>
            <p:cNvSpPr>
              <a:spLocks/>
            </p:cNvSpPr>
            <p:nvPr/>
          </p:nvSpPr>
          <p:spPr bwMode="auto">
            <a:xfrm>
              <a:off x="5695271" y="7401254"/>
              <a:ext cx="2766783" cy="558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Congestion avoidance </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linear increase of cwnd</a:t>
              </a:r>
            </a:p>
          </p:txBody>
        </p:sp>
      </p:grpSp>
      <p:sp>
        <p:nvSpPr>
          <p:cNvPr id="72727" name="Rectangle 23"/>
          <p:cNvSpPr>
            <a:spLocks/>
          </p:cNvSpPr>
          <p:nvPr/>
        </p:nvSpPr>
        <p:spPr bwMode="auto">
          <a:xfrm>
            <a:off x="7615022" y="4434350"/>
            <a:ext cx="1686359"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Fast retransmit</a:t>
            </a:r>
          </a:p>
        </p:txBody>
      </p:sp>
      <p:sp>
        <p:nvSpPr>
          <p:cNvPr id="26" name="Rectangle 1"/>
          <p:cNvSpPr txBox="1">
            <a:spLocks noChangeArrowheads="1"/>
          </p:cNvSpPr>
          <p:nvPr/>
        </p:nvSpPr>
        <p:spPr bwMode="auto">
          <a:xfrm>
            <a:off x="2325937" y="1420417"/>
            <a:ext cx="9394825" cy="15855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49124" tIns="49124" rIns="49124" bIns="49124"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2pPr>
            <a:lvl3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3pPr>
            <a:lvl4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4pPr>
            <a:lvl5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5pPr>
            <a:lvl6pPr marL="4572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6pPr>
            <a:lvl7pPr marL="9144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7pPr>
            <a:lvl8pPr marL="13716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8pPr>
            <a:lvl9pPr marL="18288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9pPr>
          </a:lstStyle>
          <a:p>
            <a:pPr>
              <a:lnSpc>
                <a:spcPct val="84000"/>
              </a:lnSpc>
              <a:tabLst>
                <a:tab pos="908795" algn="l"/>
                <a:tab pos="1805309" algn="l"/>
                <a:tab pos="2714102" algn="l"/>
                <a:tab pos="3610616" algn="l"/>
                <a:tab pos="4519411" algn="l"/>
                <a:tab pos="5415925" algn="l"/>
                <a:tab pos="6324719" algn="l"/>
                <a:tab pos="7221232" algn="l"/>
                <a:tab pos="8130027" algn="l"/>
                <a:tab pos="9026541" algn="l"/>
                <a:tab pos="9873930" algn="l"/>
              </a:tabLst>
            </a:pPr>
            <a:r>
              <a:rPr lang="en-US" sz="11028" dirty="0"/>
              <a:t>Mild congestion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wipe(left)">
                                      <p:cBhvr>
                                        <p:cTn id="7" dur="500"/>
                                        <p:tgtEl>
                                          <p:spTgt spid="7270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272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272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2710"/>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72711"/>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499"/>
                                          </p:stCondLst>
                                        </p:cTn>
                                        <p:tgtEl>
                                          <p:spTgt spid="727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72712"/>
                                        </p:tgtEl>
                                        <p:attrNameLst>
                                          <p:attrName>style.visibility</p:attrName>
                                        </p:attrNameLst>
                                      </p:cBhvr>
                                      <p:to>
                                        <p:strVal val="visible"/>
                                      </p:to>
                                    </p:set>
                                    <p:animEffect transition="in" filter="wipe(left)">
                                      <p:cBhvr>
                                        <p:cTn id="29" dur="500"/>
                                        <p:tgtEl>
                                          <p:spTgt spid="727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2718"/>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72727"/>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72719"/>
                                        </p:tgtEl>
                                        <p:attrNameLst>
                                          <p:attrName>style.visibility</p:attrName>
                                        </p:attrNameLst>
                                      </p:cBhvr>
                                      <p:to>
                                        <p:strVal val="visible"/>
                                      </p:to>
                                    </p:set>
                                  </p:childTnLst>
                                </p:cTn>
                              </p:par>
                            </p:childTnLst>
                          </p:cTn>
                        </p:par>
                        <p:par>
                          <p:cTn id="40" fill="hold" nodeType="afterGroup">
                            <p:stCondLst>
                              <p:cond delay="1500"/>
                            </p:stCondLst>
                            <p:childTnLst>
                              <p:par>
                                <p:cTn id="41" presetID="1" presetClass="entr" presetSubtype="0" fill="hold" grpId="0" nodeType="afterEffect">
                                  <p:stCondLst>
                                    <p:cond delay="0"/>
                                  </p:stCondLst>
                                  <p:childTnLst>
                                    <p:set>
                                      <p:cBhvr>
                                        <p:cTn id="42" dur="1" fill="hold">
                                          <p:stCondLst>
                                            <p:cond delay="499"/>
                                          </p:stCondLst>
                                        </p:cTn>
                                        <p:tgtEl>
                                          <p:spTgt spid="72720"/>
                                        </p:tgtEl>
                                        <p:attrNameLst>
                                          <p:attrName>style.visibility</p:attrName>
                                        </p:attrNameLst>
                                      </p:cBhvr>
                                      <p:to>
                                        <p:strVal val="visible"/>
                                      </p:to>
                                    </p:se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499"/>
                                          </p:stCondLst>
                                        </p:cTn>
                                        <p:tgtEl>
                                          <p:spTgt spid="72721"/>
                                        </p:tgtEl>
                                        <p:attrNameLst>
                                          <p:attrName>style.visibility</p:attrName>
                                        </p:attrNameLst>
                                      </p:cBhvr>
                                      <p:to>
                                        <p:strVal val="visible"/>
                                      </p:to>
                                    </p:set>
                                  </p:childTnLst>
                                </p:cTn>
                              </p:par>
                            </p:childTnLst>
                          </p:cTn>
                        </p:par>
                        <p:par>
                          <p:cTn id="46" fill="hold" nodeType="afterGroup">
                            <p:stCondLst>
                              <p:cond delay="2500"/>
                            </p:stCondLst>
                            <p:childTnLst>
                              <p:par>
                                <p:cTn id="47" presetID="1" presetClass="entr" presetSubtype="0" fill="hold" grpId="0" nodeType="afterEffect">
                                  <p:stCondLst>
                                    <p:cond delay="0"/>
                                  </p:stCondLst>
                                  <p:childTnLst>
                                    <p:set>
                                      <p:cBhvr>
                                        <p:cTn id="48" dur="1" fill="hold">
                                          <p:stCondLst>
                                            <p:cond delay="499"/>
                                          </p:stCondLst>
                                        </p:cTn>
                                        <p:tgtEl>
                                          <p:spTgt spid="72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0" grpId="0" animBg="1"/>
      <p:bldP spid="72711" grpId="0" autoUpdateAnimBg="0"/>
      <p:bldP spid="72718" grpId="0" animBg="1"/>
      <p:bldP spid="72719" grpId="0" animBg="1"/>
      <p:bldP spid="72720" grpId="0" animBg="1"/>
      <p:bldP spid="72721" grpId="0" autoUpdateAnimBg="0"/>
      <p:bldP spid="72722" grpId="0" animBg="1"/>
      <p:bldP spid="72723" grpId="0" animBg="1"/>
      <p:bldP spid="72725" grpId="0" autoUpdateAnimBg="0"/>
      <p:bldP spid="727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2325937" y="1420417"/>
            <a:ext cx="9394825" cy="1585546"/>
          </a:xfrm>
          <a:ln/>
        </p:spPr>
        <p:txBody>
          <a:bodyPr/>
          <a:lstStyle/>
          <a:p>
            <a:pPr>
              <a:lnSpc>
                <a:spcPct val="84000"/>
              </a:lnSpc>
              <a:tabLst>
                <a:tab pos="908795" algn="l"/>
                <a:tab pos="1805309" algn="l"/>
                <a:tab pos="2714102" algn="l"/>
                <a:tab pos="3610616" algn="l"/>
                <a:tab pos="4519411" algn="l"/>
                <a:tab pos="5415925" algn="l"/>
                <a:tab pos="6324719" algn="l"/>
                <a:tab pos="7221232" algn="l"/>
                <a:tab pos="8130027" algn="l"/>
                <a:tab pos="9026541" algn="l"/>
                <a:tab pos="9873930" algn="l"/>
              </a:tabLst>
            </a:pPr>
            <a:r>
              <a:rPr lang="en-US" dirty="0"/>
              <a:t>Severe congestion</a:t>
            </a:r>
          </a:p>
        </p:txBody>
      </p:sp>
      <p:sp>
        <p:nvSpPr>
          <p:cNvPr id="73730" name="Line 2"/>
          <p:cNvSpPr>
            <a:spLocks noChangeShapeType="1"/>
          </p:cNvSpPr>
          <p:nvPr/>
        </p:nvSpPr>
        <p:spPr bwMode="auto">
          <a:xfrm rot="10800000" flipH="1">
            <a:off x="2792415" y="3864220"/>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31" name="Line 3"/>
          <p:cNvSpPr>
            <a:spLocks noChangeShapeType="1"/>
          </p:cNvSpPr>
          <p:nvPr/>
        </p:nvSpPr>
        <p:spPr bwMode="auto">
          <a:xfrm>
            <a:off x="2460626" y="6670431"/>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32" name="Rectangle 4"/>
          <p:cNvSpPr>
            <a:spLocks/>
          </p:cNvSpPr>
          <p:nvPr/>
        </p:nvSpPr>
        <p:spPr bwMode="auto">
          <a:xfrm>
            <a:off x="2028076" y="3813026"/>
            <a:ext cx="647613"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3733" name="Rectangle 5"/>
          <p:cNvSpPr>
            <a:spLocks/>
          </p:cNvSpPr>
          <p:nvPr/>
        </p:nvSpPr>
        <p:spPr bwMode="auto">
          <a:xfrm>
            <a:off x="11174729" y="6746727"/>
            <a:ext cx="551818"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Time</a:t>
            </a:r>
          </a:p>
        </p:txBody>
      </p:sp>
      <p:sp>
        <p:nvSpPr>
          <p:cNvPr id="73734" name="AutoShape 6"/>
          <p:cNvSpPr>
            <a:spLocks/>
          </p:cNvSpPr>
          <p:nvPr/>
        </p:nvSpPr>
        <p:spPr bwMode="auto">
          <a:xfrm>
            <a:off x="2813051" y="4560278"/>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73735" name="Line 7"/>
          <p:cNvSpPr>
            <a:spLocks noChangeShapeType="1"/>
          </p:cNvSpPr>
          <p:nvPr/>
        </p:nvSpPr>
        <p:spPr bwMode="auto">
          <a:xfrm>
            <a:off x="4216400" y="5697416"/>
            <a:ext cx="2000250" cy="1466"/>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36" name="Line 8"/>
          <p:cNvSpPr>
            <a:spLocks noChangeShapeType="1"/>
          </p:cNvSpPr>
          <p:nvPr/>
        </p:nvSpPr>
        <p:spPr bwMode="auto">
          <a:xfrm>
            <a:off x="4354514" y="3867151"/>
            <a:ext cx="3174" cy="50262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37" name="Rectangle 9"/>
          <p:cNvSpPr>
            <a:spLocks/>
          </p:cNvSpPr>
          <p:nvPr/>
        </p:nvSpPr>
        <p:spPr bwMode="auto">
          <a:xfrm>
            <a:off x="4507524" y="3925860"/>
            <a:ext cx="1803764"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Timer expiration</a:t>
            </a:r>
          </a:p>
        </p:txBody>
      </p:sp>
      <p:sp>
        <p:nvSpPr>
          <p:cNvPr id="73738" name="Line 10"/>
          <p:cNvSpPr>
            <a:spLocks noChangeShapeType="1"/>
          </p:cNvSpPr>
          <p:nvPr/>
        </p:nvSpPr>
        <p:spPr bwMode="auto">
          <a:xfrm>
            <a:off x="4338639" y="4627686"/>
            <a:ext cx="88900" cy="2042746"/>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39" name="AutoShape 11"/>
          <p:cNvSpPr>
            <a:spLocks/>
          </p:cNvSpPr>
          <p:nvPr/>
        </p:nvSpPr>
        <p:spPr bwMode="auto">
          <a:xfrm>
            <a:off x="4414838" y="5691554"/>
            <a:ext cx="1274762" cy="978877"/>
          </a:xfrm>
          <a:custGeom>
            <a:avLst/>
            <a:gdLst/>
            <a:ahLst/>
            <a:cxnLst/>
            <a:rect l="0" t="0" r="r" b="b"/>
            <a:pathLst>
              <a:path w="21600" h="21600">
                <a:moveTo>
                  <a:pt x="0" y="21600"/>
                </a:moveTo>
                <a:lnTo>
                  <a:pt x="1117" y="21553"/>
                </a:lnTo>
                <a:lnTo>
                  <a:pt x="2234" y="21449"/>
                </a:lnTo>
                <a:lnTo>
                  <a:pt x="3335" y="21288"/>
                </a:lnTo>
                <a:lnTo>
                  <a:pt x="4436" y="21061"/>
                </a:lnTo>
                <a:lnTo>
                  <a:pt x="5522" y="20777"/>
                </a:lnTo>
                <a:lnTo>
                  <a:pt x="6592" y="20436"/>
                </a:lnTo>
                <a:lnTo>
                  <a:pt x="7646" y="20029"/>
                </a:lnTo>
                <a:lnTo>
                  <a:pt x="8676" y="19575"/>
                </a:lnTo>
                <a:lnTo>
                  <a:pt x="9683" y="19055"/>
                </a:lnTo>
                <a:lnTo>
                  <a:pt x="10666" y="18487"/>
                </a:lnTo>
                <a:lnTo>
                  <a:pt x="11618" y="17863"/>
                </a:lnTo>
                <a:lnTo>
                  <a:pt x="12546" y="17191"/>
                </a:lnTo>
                <a:lnTo>
                  <a:pt x="13435" y="16472"/>
                </a:lnTo>
                <a:lnTo>
                  <a:pt x="14292" y="15696"/>
                </a:lnTo>
                <a:lnTo>
                  <a:pt x="15111" y="14883"/>
                </a:lnTo>
                <a:lnTo>
                  <a:pt x="15881" y="14022"/>
                </a:lnTo>
                <a:lnTo>
                  <a:pt x="16621" y="13113"/>
                </a:lnTo>
                <a:lnTo>
                  <a:pt x="17313" y="12177"/>
                </a:lnTo>
                <a:lnTo>
                  <a:pt x="17958" y="11202"/>
                </a:lnTo>
                <a:lnTo>
                  <a:pt x="18556" y="10190"/>
                </a:lnTo>
                <a:lnTo>
                  <a:pt x="19106" y="9140"/>
                </a:lnTo>
                <a:lnTo>
                  <a:pt x="19602" y="8070"/>
                </a:lnTo>
                <a:lnTo>
                  <a:pt x="20050" y="6973"/>
                </a:lnTo>
                <a:lnTo>
                  <a:pt x="20452" y="5847"/>
                </a:lnTo>
                <a:lnTo>
                  <a:pt x="20790" y="4712"/>
                </a:lnTo>
                <a:lnTo>
                  <a:pt x="21073" y="3548"/>
                </a:lnTo>
                <a:lnTo>
                  <a:pt x="21309" y="2375"/>
                </a:lnTo>
                <a:lnTo>
                  <a:pt x="21482" y="1192"/>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73740" name="Line 12"/>
          <p:cNvSpPr>
            <a:spLocks noChangeShapeType="1"/>
          </p:cNvSpPr>
          <p:nvPr/>
        </p:nvSpPr>
        <p:spPr bwMode="auto">
          <a:xfrm rot="10800000" flipH="1">
            <a:off x="5672138" y="4818186"/>
            <a:ext cx="2473325" cy="877766"/>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41" name="Rectangle 13"/>
          <p:cNvSpPr>
            <a:spLocks/>
          </p:cNvSpPr>
          <p:nvPr/>
        </p:nvSpPr>
        <p:spPr bwMode="auto">
          <a:xfrm>
            <a:off x="5805603" y="5789830"/>
            <a:ext cx="1125308"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sp>
        <p:nvSpPr>
          <p:cNvPr id="73742" name="Line 14"/>
          <p:cNvSpPr>
            <a:spLocks noChangeShapeType="1"/>
          </p:cNvSpPr>
          <p:nvPr/>
        </p:nvSpPr>
        <p:spPr bwMode="auto">
          <a:xfrm>
            <a:off x="8129589" y="4142643"/>
            <a:ext cx="1587" cy="50262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43" name="Rectangle 15"/>
          <p:cNvSpPr>
            <a:spLocks/>
          </p:cNvSpPr>
          <p:nvPr/>
        </p:nvSpPr>
        <p:spPr bwMode="auto">
          <a:xfrm>
            <a:off x="8096862" y="3744153"/>
            <a:ext cx="1803764"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Timer expiration</a:t>
            </a:r>
          </a:p>
        </p:txBody>
      </p:sp>
      <p:sp>
        <p:nvSpPr>
          <p:cNvPr id="73744" name="Line 16"/>
          <p:cNvSpPr>
            <a:spLocks noChangeShapeType="1"/>
          </p:cNvSpPr>
          <p:nvPr/>
        </p:nvSpPr>
        <p:spPr bwMode="auto">
          <a:xfrm>
            <a:off x="8148639" y="4822582"/>
            <a:ext cx="104775" cy="184785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45" name="Line 17"/>
          <p:cNvSpPr>
            <a:spLocks noChangeShapeType="1"/>
          </p:cNvSpPr>
          <p:nvPr/>
        </p:nvSpPr>
        <p:spPr bwMode="auto">
          <a:xfrm>
            <a:off x="7972426" y="5795597"/>
            <a:ext cx="2000250" cy="1465"/>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46" name="Rectangle 18"/>
          <p:cNvSpPr>
            <a:spLocks/>
          </p:cNvSpPr>
          <p:nvPr/>
        </p:nvSpPr>
        <p:spPr bwMode="auto">
          <a:xfrm>
            <a:off x="9841820" y="5871892"/>
            <a:ext cx="1125308"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sp>
        <p:nvSpPr>
          <p:cNvPr id="73747" name="AutoShape 19"/>
          <p:cNvSpPr>
            <a:spLocks/>
          </p:cNvSpPr>
          <p:nvPr/>
        </p:nvSpPr>
        <p:spPr bwMode="auto">
          <a:xfrm>
            <a:off x="8277226" y="5830766"/>
            <a:ext cx="1274763" cy="854319"/>
          </a:xfrm>
          <a:custGeom>
            <a:avLst/>
            <a:gdLst/>
            <a:ahLst/>
            <a:cxnLst/>
            <a:rect l="0" t="0" r="r" b="b"/>
            <a:pathLst>
              <a:path w="21600" h="21600">
                <a:moveTo>
                  <a:pt x="0" y="21600"/>
                </a:moveTo>
                <a:lnTo>
                  <a:pt x="1149" y="21557"/>
                </a:lnTo>
                <a:lnTo>
                  <a:pt x="2290" y="21448"/>
                </a:lnTo>
                <a:lnTo>
                  <a:pt x="3431" y="21264"/>
                </a:lnTo>
                <a:lnTo>
                  <a:pt x="4564" y="21026"/>
                </a:lnTo>
                <a:lnTo>
                  <a:pt x="5673" y="20723"/>
                </a:lnTo>
                <a:lnTo>
                  <a:pt x="6775" y="20354"/>
                </a:lnTo>
                <a:lnTo>
                  <a:pt x="7853" y="19932"/>
                </a:lnTo>
                <a:lnTo>
                  <a:pt x="8915" y="19434"/>
                </a:lnTo>
                <a:lnTo>
                  <a:pt x="9946" y="18892"/>
                </a:lnTo>
                <a:lnTo>
                  <a:pt x="10953" y="18285"/>
                </a:lnTo>
                <a:lnTo>
                  <a:pt x="11921" y="17614"/>
                </a:lnTo>
                <a:lnTo>
                  <a:pt x="12866" y="16899"/>
                </a:lnTo>
                <a:lnTo>
                  <a:pt x="13770" y="16130"/>
                </a:lnTo>
                <a:lnTo>
                  <a:pt x="14636" y="15306"/>
                </a:lnTo>
                <a:lnTo>
                  <a:pt x="15454" y="14440"/>
                </a:lnTo>
                <a:lnTo>
                  <a:pt x="16241" y="13530"/>
                </a:lnTo>
                <a:lnTo>
                  <a:pt x="16973" y="12566"/>
                </a:lnTo>
                <a:lnTo>
                  <a:pt x="17666" y="11569"/>
                </a:lnTo>
                <a:lnTo>
                  <a:pt x="18303" y="10529"/>
                </a:lnTo>
                <a:lnTo>
                  <a:pt x="18893" y="9457"/>
                </a:lnTo>
                <a:lnTo>
                  <a:pt x="19428" y="8363"/>
                </a:lnTo>
                <a:lnTo>
                  <a:pt x="19908" y="7225"/>
                </a:lnTo>
                <a:lnTo>
                  <a:pt x="20333" y="6066"/>
                </a:lnTo>
                <a:lnTo>
                  <a:pt x="20703" y="4885"/>
                </a:lnTo>
                <a:lnTo>
                  <a:pt x="21018" y="3683"/>
                </a:lnTo>
                <a:lnTo>
                  <a:pt x="21270" y="2470"/>
                </a:lnTo>
                <a:lnTo>
                  <a:pt x="21466" y="1246"/>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73748" name="Line 20"/>
          <p:cNvSpPr>
            <a:spLocks noChangeShapeType="1"/>
          </p:cNvSpPr>
          <p:nvPr/>
        </p:nvSpPr>
        <p:spPr bwMode="auto">
          <a:xfrm rot="10800000" flipH="1">
            <a:off x="9585326" y="5243146"/>
            <a:ext cx="1598612" cy="570035"/>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49" name="Line 21"/>
          <p:cNvSpPr>
            <a:spLocks noChangeShapeType="1"/>
          </p:cNvSpPr>
          <p:nvPr/>
        </p:nvSpPr>
        <p:spPr bwMode="auto">
          <a:xfrm>
            <a:off x="2792413" y="6995747"/>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50" name="Line 22"/>
          <p:cNvSpPr>
            <a:spLocks noChangeShapeType="1"/>
          </p:cNvSpPr>
          <p:nvPr/>
        </p:nvSpPr>
        <p:spPr bwMode="auto">
          <a:xfrm>
            <a:off x="5637214" y="6995747"/>
            <a:ext cx="2492375"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73751" name="Rectangle 23"/>
          <p:cNvSpPr>
            <a:spLocks/>
          </p:cNvSpPr>
          <p:nvPr/>
        </p:nvSpPr>
        <p:spPr bwMode="auto">
          <a:xfrm>
            <a:off x="935110" y="7281801"/>
            <a:ext cx="3268522" cy="515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sp>
        <p:nvSpPr>
          <p:cNvPr id="73752" name="Rectangle 24"/>
          <p:cNvSpPr>
            <a:spLocks/>
          </p:cNvSpPr>
          <p:nvPr/>
        </p:nvSpPr>
        <p:spPr bwMode="auto">
          <a:xfrm>
            <a:off x="5535728" y="7349208"/>
            <a:ext cx="2766783" cy="515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Congestion avoidance </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linear increase of cwnd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t>TCP with mild congestion</a:t>
            </a:r>
          </a:p>
        </p:txBody>
      </p:sp>
      <p:sp>
        <p:nvSpPr>
          <p:cNvPr id="29698" name="Line 2"/>
          <p:cNvSpPr>
            <a:spLocks noChangeShapeType="1"/>
          </p:cNvSpPr>
          <p:nvPr/>
        </p:nvSpPr>
        <p:spPr bwMode="auto">
          <a:xfrm rot="10800000" flipH="1">
            <a:off x="3573097" y="3889131"/>
            <a:ext cx="1465"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29699" name="Line 3"/>
          <p:cNvSpPr>
            <a:spLocks noChangeShapeType="1"/>
          </p:cNvSpPr>
          <p:nvPr/>
        </p:nvSpPr>
        <p:spPr bwMode="auto">
          <a:xfrm>
            <a:off x="3266832" y="6693877"/>
            <a:ext cx="8425962"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29700" name="Rectangle 4"/>
          <p:cNvSpPr>
            <a:spLocks/>
          </p:cNvSpPr>
          <p:nvPr/>
        </p:nvSpPr>
        <p:spPr bwMode="auto">
          <a:xfrm>
            <a:off x="2863485" y="3844648"/>
            <a:ext cx="605935"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846">
                <a:solidFill>
                  <a:schemeClr val="tx1"/>
                </a:solidFill>
                <a:latin typeface="Helvetica" charset="0"/>
                <a:ea typeface="ＭＳ Ｐゴシック" charset="0"/>
                <a:cs typeface="Helvetica" charset="0"/>
                <a:sym typeface="Helvetica" charset="0"/>
              </a:rPr>
              <a:t>Cwnd</a:t>
            </a:r>
          </a:p>
        </p:txBody>
      </p:sp>
      <p:sp>
        <p:nvSpPr>
          <p:cNvPr id="29701" name="AutoShape 5"/>
          <p:cNvSpPr>
            <a:spLocks/>
          </p:cNvSpPr>
          <p:nvPr/>
        </p:nvSpPr>
        <p:spPr bwMode="auto">
          <a:xfrm>
            <a:off x="3592147" y="4583724"/>
            <a:ext cx="1408235"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29702" name="Line 6"/>
          <p:cNvSpPr>
            <a:spLocks noChangeShapeType="1"/>
          </p:cNvSpPr>
          <p:nvPr/>
        </p:nvSpPr>
        <p:spPr bwMode="auto">
          <a:xfrm>
            <a:off x="5015036" y="3890596"/>
            <a:ext cx="2930" cy="502626"/>
          </a:xfrm>
          <a:prstGeom prst="line">
            <a:avLst/>
          </a:prstGeom>
          <a:noFill/>
          <a:ln w="12700">
            <a:solidFill>
              <a:srgbClr val="FE494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29703" name="Rectangle 7"/>
          <p:cNvSpPr>
            <a:spLocks/>
          </p:cNvSpPr>
          <p:nvPr/>
        </p:nvSpPr>
        <p:spPr bwMode="auto">
          <a:xfrm>
            <a:off x="5144421" y="3957482"/>
            <a:ext cx="1577355"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Fast retransmit</a:t>
            </a:r>
          </a:p>
        </p:txBody>
      </p:sp>
      <p:grpSp>
        <p:nvGrpSpPr>
          <p:cNvPr id="29704" name="Group 8"/>
          <p:cNvGrpSpPr>
            <a:grpSpLocks/>
          </p:cNvGrpSpPr>
          <p:nvPr/>
        </p:nvGrpSpPr>
        <p:grpSpPr bwMode="auto">
          <a:xfrm>
            <a:off x="4954954" y="4651131"/>
            <a:ext cx="2373923" cy="1060939"/>
            <a:chOff x="0" y="0"/>
            <a:chExt cx="1620" cy="723"/>
          </a:xfrm>
        </p:grpSpPr>
        <p:sp>
          <p:nvSpPr>
            <p:cNvPr id="29705" name="Line 9"/>
            <p:cNvSpPr>
              <a:spLocks noChangeShapeType="1"/>
            </p:cNvSpPr>
            <p:nvPr/>
          </p:nvSpPr>
          <p:spPr bwMode="auto">
            <a:xfrm flipH="1">
              <a:off x="0" y="0"/>
              <a:ext cx="29" cy="7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9706" name="Line 10"/>
            <p:cNvSpPr>
              <a:spLocks noChangeShapeType="1"/>
            </p:cNvSpPr>
            <p:nvPr/>
          </p:nvSpPr>
          <p:spPr bwMode="auto">
            <a:xfrm rot="10800000" flipH="1">
              <a:off x="0" y="321"/>
              <a:ext cx="1620" cy="40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grpSp>
        <p:nvGrpSpPr>
          <p:cNvPr id="29707" name="Group 11"/>
          <p:cNvGrpSpPr>
            <a:grpSpLocks/>
          </p:cNvGrpSpPr>
          <p:nvPr/>
        </p:nvGrpSpPr>
        <p:grpSpPr bwMode="auto">
          <a:xfrm>
            <a:off x="4887546" y="5720862"/>
            <a:ext cx="1846385" cy="313591"/>
            <a:chOff x="0" y="0"/>
            <a:chExt cx="1260" cy="214"/>
          </a:xfrm>
        </p:grpSpPr>
        <p:sp>
          <p:nvSpPr>
            <p:cNvPr id="29708" name="Line 12"/>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9709" name="Rectangle 13"/>
            <p:cNvSpPr>
              <a:spLocks/>
            </p:cNvSpPr>
            <p:nvPr/>
          </p:nvSpPr>
          <p:spPr bwMode="auto">
            <a:xfrm>
              <a:off x="521" y="47"/>
              <a:ext cx="718"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11482" algn="l"/>
                </a:tabLst>
              </a:pPr>
              <a:r>
                <a:rPr lang="en-US" sz="1846">
                  <a:solidFill>
                    <a:schemeClr val="tx1"/>
                  </a:solidFill>
                  <a:latin typeface="Helvetica" charset="0"/>
                  <a:ea typeface="ＭＳ Ｐゴシック" charset="0"/>
                  <a:cs typeface="Helvetica" charset="0"/>
                  <a:sym typeface="Helvetica" charset="0"/>
                </a:rPr>
                <a:t>Threshold</a:t>
              </a:r>
            </a:p>
          </p:txBody>
        </p:sp>
      </p:grpSp>
      <p:sp>
        <p:nvSpPr>
          <p:cNvPr id="29710" name="Line 14"/>
          <p:cNvSpPr>
            <a:spLocks noChangeShapeType="1"/>
          </p:cNvSpPr>
          <p:nvPr/>
        </p:nvSpPr>
        <p:spPr bwMode="auto">
          <a:xfrm>
            <a:off x="7334740" y="4529504"/>
            <a:ext cx="1466"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29711" name="Line 15"/>
          <p:cNvSpPr>
            <a:spLocks noChangeShapeType="1"/>
          </p:cNvSpPr>
          <p:nvPr/>
        </p:nvSpPr>
        <p:spPr bwMode="auto">
          <a:xfrm>
            <a:off x="7334739" y="5122985"/>
            <a:ext cx="89389" cy="92172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9712" name="Line 16"/>
          <p:cNvSpPr>
            <a:spLocks noChangeShapeType="1"/>
          </p:cNvSpPr>
          <p:nvPr/>
        </p:nvSpPr>
        <p:spPr bwMode="auto">
          <a:xfrm>
            <a:off x="7416800" y="6030059"/>
            <a:ext cx="1846385" cy="2930"/>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9713" name="Rectangle 17"/>
          <p:cNvSpPr>
            <a:spLocks/>
          </p:cNvSpPr>
          <p:nvPr/>
        </p:nvSpPr>
        <p:spPr bwMode="auto">
          <a:xfrm>
            <a:off x="7805416" y="6145302"/>
            <a:ext cx="1051570"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11482" algn="l"/>
              </a:tabLst>
            </a:pPr>
            <a:r>
              <a:rPr lang="en-US" sz="1846">
                <a:solidFill>
                  <a:schemeClr val="tx1"/>
                </a:solidFill>
                <a:latin typeface="Helvetica" charset="0"/>
                <a:ea typeface="ＭＳ Ｐゴシック" charset="0"/>
                <a:cs typeface="Helvetica" charset="0"/>
                <a:sym typeface="Helvetica" charset="0"/>
              </a:rPr>
              <a:t>Threshold</a:t>
            </a:r>
          </a:p>
        </p:txBody>
      </p:sp>
      <p:sp>
        <p:nvSpPr>
          <p:cNvPr id="29714" name="Line 18"/>
          <p:cNvSpPr>
            <a:spLocks noChangeShapeType="1"/>
          </p:cNvSpPr>
          <p:nvPr/>
        </p:nvSpPr>
        <p:spPr bwMode="auto">
          <a:xfrm rot="10800000" flipH="1">
            <a:off x="7438782" y="5448301"/>
            <a:ext cx="1474177" cy="57150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9715" name="Line 19"/>
          <p:cNvSpPr>
            <a:spLocks noChangeShapeType="1"/>
          </p:cNvSpPr>
          <p:nvPr/>
        </p:nvSpPr>
        <p:spPr bwMode="auto">
          <a:xfrm>
            <a:off x="3573096" y="7019193"/>
            <a:ext cx="1441939"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29716" name="Line 20"/>
          <p:cNvSpPr>
            <a:spLocks noChangeShapeType="1"/>
          </p:cNvSpPr>
          <p:nvPr/>
        </p:nvSpPr>
        <p:spPr bwMode="auto">
          <a:xfrm>
            <a:off x="4974004" y="7019194"/>
            <a:ext cx="2250831" cy="4397"/>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29717" name="Rectangle 21"/>
          <p:cNvSpPr>
            <a:spLocks/>
          </p:cNvSpPr>
          <p:nvPr/>
        </p:nvSpPr>
        <p:spPr bwMode="auto">
          <a:xfrm>
            <a:off x="1992085" y="7230554"/>
            <a:ext cx="3052118" cy="482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 pos="867463" algn="l"/>
                <a:tab pos="1723204" algn="l"/>
                <a:tab pos="2590668" algn="l"/>
                <a:tab pos="3434685" algn="l"/>
              </a:tabLst>
            </a:pPr>
            <a:r>
              <a:rPr lang="en-US" sz="1846" b="1">
                <a:solidFill>
                  <a:schemeClr val="tx1"/>
                </a:solidFill>
                <a:latin typeface="Helvetica" charset="0"/>
                <a:ea typeface="ＭＳ Ｐゴシック" charset="0"/>
                <a:cs typeface="Helvetica" charset="0"/>
                <a:sym typeface="Helvetica" charset="0"/>
              </a:rPr>
              <a:t>Slow-start</a:t>
            </a:r>
          </a:p>
          <a:p>
            <a:pPr>
              <a:lnSpc>
                <a:spcPct val="84000"/>
              </a:lnSpc>
              <a:tabLst>
                <a:tab pos="867463" algn="l"/>
                <a:tab pos="1723204" algn="l"/>
                <a:tab pos="2590668" algn="l"/>
                <a:tab pos="3434685" algn="l"/>
                <a:tab pos="867463" algn="l"/>
                <a:tab pos="1723204" algn="l"/>
                <a:tab pos="2590668" algn="l"/>
                <a:tab pos="3434685" algn="l"/>
              </a:tabLst>
            </a:pPr>
            <a:r>
              <a:rPr lang="en-US" sz="1846">
                <a:solidFill>
                  <a:schemeClr val="tx1"/>
                </a:solidFill>
                <a:latin typeface="Helvetica" charset="0"/>
                <a:ea typeface="ＭＳ Ｐゴシック" charset="0"/>
                <a:cs typeface="Helvetica" charset="0"/>
                <a:sym typeface="Helvetica" charset="0"/>
              </a:rPr>
              <a:t>exponential increase of cwnd</a:t>
            </a:r>
          </a:p>
        </p:txBody>
      </p:sp>
      <p:sp>
        <p:nvSpPr>
          <p:cNvPr id="29718" name="Rectangle 22"/>
          <p:cNvSpPr>
            <a:spLocks/>
          </p:cNvSpPr>
          <p:nvPr/>
        </p:nvSpPr>
        <p:spPr bwMode="auto">
          <a:xfrm>
            <a:off x="5740711" y="7223227"/>
            <a:ext cx="2587247" cy="482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 pos="867463" algn="l"/>
                <a:tab pos="1723204" algn="l"/>
                <a:tab pos="2590668" algn="l"/>
                <a:tab pos="3434685" algn="l"/>
              </a:tabLst>
            </a:pPr>
            <a:r>
              <a:rPr lang="en-US" sz="1846" b="1">
                <a:solidFill>
                  <a:schemeClr val="tx1"/>
                </a:solidFill>
                <a:latin typeface="Helvetica" charset="0"/>
                <a:ea typeface="ＭＳ Ｐゴシック" charset="0"/>
                <a:cs typeface="Helvetica" charset="0"/>
                <a:sym typeface="Helvetica" charset="0"/>
              </a:rPr>
              <a:t>Congestion avoidance </a:t>
            </a:r>
          </a:p>
          <a:p>
            <a:pPr>
              <a:lnSpc>
                <a:spcPct val="84000"/>
              </a:lnSpc>
              <a:tabLst>
                <a:tab pos="867463" algn="l"/>
                <a:tab pos="1723204" algn="l"/>
                <a:tab pos="2590668" algn="l"/>
                <a:tab pos="3434685" algn="l"/>
                <a:tab pos="867463" algn="l"/>
                <a:tab pos="1723204" algn="l"/>
                <a:tab pos="2590668" algn="l"/>
                <a:tab pos="3434685" algn="l"/>
              </a:tabLst>
            </a:pPr>
            <a:r>
              <a:rPr lang="en-US" sz="1846">
                <a:solidFill>
                  <a:schemeClr val="tx1"/>
                </a:solidFill>
                <a:latin typeface="Helvetica" charset="0"/>
                <a:ea typeface="ＭＳ Ｐゴシック" charset="0"/>
                <a:cs typeface="Helvetica" charset="0"/>
                <a:sym typeface="Helvetica" charset="0"/>
              </a:rPr>
              <a:t>linear increase of cwnd</a:t>
            </a:r>
          </a:p>
        </p:txBody>
      </p:sp>
      <p:sp>
        <p:nvSpPr>
          <p:cNvPr id="29719" name="Rectangle 23"/>
          <p:cNvSpPr>
            <a:spLocks/>
          </p:cNvSpPr>
          <p:nvPr/>
        </p:nvSpPr>
        <p:spPr bwMode="auto">
          <a:xfrm>
            <a:off x="7519077" y="4442525"/>
            <a:ext cx="1577355"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Fast retransmit</a:t>
            </a:r>
          </a:p>
        </p:txBody>
      </p:sp>
    </p:spTree>
    <p:extLst>
      <p:ext uri="{BB962C8B-B14F-4D97-AF65-F5344CB8AC3E}">
        <p14:creationId xmlns:p14="http://schemas.microsoft.com/office/powerpoint/2010/main" val="1496066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971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297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702"/>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9703"/>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499"/>
                                          </p:stCondLst>
                                        </p:cTn>
                                        <p:tgtEl>
                                          <p:spTgt spid="29707"/>
                                        </p:tgtEl>
                                        <p:attrNameLst>
                                          <p:attrName>style.visibility</p:attrName>
                                        </p:attrNameLst>
                                      </p:cBhvr>
                                      <p:to>
                                        <p:strVal val="visible"/>
                                      </p:to>
                                    </p:se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29704"/>
                                        </p:tgtEl>
                                        <p:attrNameLst>
                                          <p:attrName>style.visibility</p:attrName>
                                        </p:attrNameLst>
                                      </p:cBhvr>
                                      <p:to>
                                        <p:strVal val="visible"/>
                                      </p:to>
                                    </p:set>
                                    <p:animEffect transition="in" filter="wipe(left)">
                                      <p:cBhvr>
                                        <p:cTn id="27" dur="500"/>
                                        <p:tgtEl>
                                          <p:spTgt spid="29704"/>
                                        </p:tgtEl>
                                      </p:cBhvr>
                                    </p:animEffect>
                                  </p:childTnLst>
                                </p:cTn>
                              </p:par>
                            </p:childTnLst>
                          </p:cTn>
                        </p:par>
                        <p:par>
                          <p:cTn id="28" fill="hold" nodeType="afterGroup">
                            <p:stCondLst>
                              <p:cond delay="2000"/>
                            </p:stCondLst>
                            <p:childTnLst>
                              <p:par>
                                <p:cTn id="29" presetID="1" presetClass="entr" presetSubtype="0" fill="hold" grpId="0" nodeType="afterEffect">
                                  <p:stCondLst>
                                    <p:cond delay="0"/>
                                  </p:stCondLst>
                                  <p:childTnLst>
                                    <p:set>
                                      <p:cBhvr>
                                        <p:cTn id="30" dur="1" fill="hold">
                                          <p:stCondLst>
                                            <p:cond delay="499"/>
                                          </p:stCondLst>
                                        </p:cTn>
                                        <p:tgtEl>
                                          <p:spTgt spid="29716"/>
                                        </p:tgtEl>
                                        <p:attrNameLst>
                                          <p:attrName>style.visibility</p:attrName>
                                        </p:attrNameLst>
                                      </p:cBhvr>
                                      <p:to>
                                        <p:strVal val="visible"/>
                                      </p:to>
                                    </p:set>
                                  </p:childTnLst>
                                </p:cTn>
                              </p:par>
                            </p:childTnLst>
                          </p:cTn>
                        </p:par>
                        <p:par>
                          <p:cTn id="31" fill="hold" nodeType="afterGroup">
                            <p:stCondLst>
                              <p:cond delay="2500"/>
                            </p:stCondLst>
                            <p:childTnLst>
                              <p:par>
                                <p:cTn id="32" presetID="1" presetClass="entr" presetSubtype="0" fill="hold" grpId="0" nodeType="afterEffect">
                                  <p:stCondLst>
                                    <p:cond delay="0"/>
                                  </p:stCondLst>
                                  <p:childTnLst>
                                    <p:set>
                                      <p:cBhvr>
                                        <p:cTn id="33" dur="1" fill="hold">
                                          <p:stCondLst>
                                            <p:cond delay="499"/>
                                          </p:stCondLst>
                                        </p:cTn>
                                        <p:tgtEl>
                                          <p:spTgt spid="297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9710"/>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9719"/>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29711"/>
                                        </p:tgtEl>
                                        <p:attrNameLst>
                                          <p:attrName>style.visibility</p:attrName>
                                        </p:attrNameLst>
                                      </p:cBhvr>
                                      <p:to>
                                        <p:strVal val="visible"/>
                                      </p:to>
                                    </p:set>
                                  </p:childTnLst>
                                </p:cTn>
                              </p:par>
                            </p:childTnLst>
                          </p:cTn>
                        </p:par>
                        <p:par>
                          <p:cTn id="44" fill="hold" nodeType="afterGroup">
                            <p:stCondLst>
                              <p:cond delay="1500"/>
                            </p:stCondLst>
                            <p:childTnLst>
                              <p:par>
                                <p:cTn id="45" presetID="1" presetClass="entr" presetSubtype="0" fill="hold" grpId="0" nodeType="afterEffect">
                                  <p:stCondLst>
                                    <p:cond delay="0"/>
                                  </p:stCondLst>
                                  <p:childTnLst>
                                    <p:set>
                                      <p:cBhvr>
                                        <p:cTn id="46" dur="1" fill="hold">
                                          <p:stCondLst>
                                            <p:cond delay="499"/>
                                          </p:stCondLst>
                                        </p:cTn>
                                        <p:tgtEl>
                                          <p:spTgt spid="29712"/>
                                        </p:tgtEl>
                                        <p:attrNameLst>
                                          <p:attrName>style.visibility</p:attrName>
                                        </p:attrNameLst>
                                      </p:cBhvr>
                                      <p:to>
                                        <p:strVal val="visible"/>
                                      </p:to>
                                    </p:set>
                                  </p:childTnLst>
                                </p:cTn>
                              </p:par>
                            </p:childTnLst>
                          </p:cTn>
                        </p:par>
                        <p:par>
                          <p:cTn id="47" fill="hold" nodeType="afterGroup">
                            <p:stCondLst>
                              <p:cond delay="2000"/>
                            </p:stCondLst>
                            <p:childTnLst>
                              <p:par>
                                <p:cTn id="48" presetID="1" presetClass="entr" presetSubtype="0" fill="hold" grpId="0" nodeType="afterEffect">
                                  <p:stCondLst>
                                    <p:cond delay="0"/>
                                  </p:stCondLst>
                                  <p:childTnLst>
                                    <p:set>
                                      <p:cBhvr>
                                        <p:cTn id="49" dur="1" fill="hold">
                                          <p:stCondLst>
                                            <p:cond delay="499"/>
                                          </p:stCondLst>
                                        </p:cTn>
                                        <p:tgtEl>
                                          <p:spTgt spid="29713"/>
                                        </p:tgtEl>
                                        <p:attrNameLst>
                                          <p:attrName>style.visibility</p:attrName>
                                        </p:attrNameLst>
                                      </p:cBhvr>
                                      <p:to>
                                        <p:strVal val="visible"/>
                                      </p:to>
                                    </p:set>
                                  </p:childTnLst>
                                </p:cTn>
                              </p:par>
                            </p:childTnLst>
                          </p:cTn>
                        </p:par>
                        <p:par>
                          <p:cTn id="50" fill="hold" nodeType="afterGroup">
                            <p:stCondLst>
                              <p:cond delay="2500"/>
                            </p:stCondLst>
                            <p:childTnLst>
                              <p:par>
                                <p:cTn id="51" presetID="1" presetClass="entr" presetSubtype="0" fill="hold" grpId="0" nodeType="afterEffect">
                                  <p:stCondLst>
                                    <p:cond delay="0"/>
                                  </p:stCondLst>
                                  <p:childTnLst>
                                    <p:set>
                                      <p:cBhvr>
                                        <p:cTn id="52" dur="1" fill="hold">
                                          <p:stCondLst>
                                            <p:cond delay="499"/>
                                          </p:stCondLst>
                                        </p:cTn>
                                        <p:tgtEl>
                                          <p:spTgt spid="29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P spid="29702" grpId="0" animBg="1"/>
      <p:bldP spid="29703" grpId="0" autoUpdateAnimBg="0"/>
      <p:bldP spid="29710" grpId="0" animBg="1"/>
      <p:bldP spid="29711" grpId="0" animBg="1"/>
      <p:bldP spid="29712" grpId="0" animBg="1"/>
      <p:bldP spid="29713" grpId="0" autoUpdateAnimBg="0"/>
      <p:bldP spid="29714" grpId="0" animBg="1"/>
      <p:bldP spid="29715" grpId="0" animBg="1"/>
      <p:bldP spid="29716" grpId="0" animBg="1"/>
      <p:bldP spid="29717" grpId="0" autoUpdateAnimBg="0"/>
      <p:bldP spid="29718" grpId="0" autoUpdateAnimBg="0"/>
      <p:bldP spid="2971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064609" y="375138"/>
            <a:ext cx="8672146" cy="1585546"/>
          </a:xfrm>
          <a:ln/>
        </p:spPr>
        <p:txBody>
          <a:bodyPr/>
          <a:lstStyle/>
          <a:p>
            <a:pPr>
              <a:lnSpc>
                <a:spcPct val="84000"/>
              </a:lnSpc>
              <a:tabLst>
                <a:tab pos="867463" algn="l"/>
                <a:tab pos="1723204" algn="l"/>
                <a:tab pos="2590668" algn="l"/>
                <a:tab pos="3446409" algn="l"/>
                <a:tab pos="4313871" algn="l"/>
                <a:tab pos="5169612" algn="l"/>
                <a:tab pos="6037076" algn="l"/>
                <a:tab pos="6892817" algn="l"/>
                <a:tab pos="7760280" algn="l"/>
                <a:tab pos="8616021" algn="l"/>
                <a:tab pos="9424871" algn="l"/>
              </a:tabLst>
            </a:pPr>
            <a:r>
              <a:rPr lang="en-US"/>
              <a:t>Severe congestion</a:t>
            </a:r>
          </a:p>
        </p:txBody>
      </p:sp>
      <p:sp>
        <p:nvSpPr>
          <p:cNvPr id="30722" name="Line 2"/>
          <p:cNvSpPr>
            <a:spLocks noChangeShapeType="1"/>
          </p:cNvSpPr>
          <p:nvPr/>
        </p:nvSpPr>
        <p:spPr bwMode="auto">
          <a:xfrm rot="10800000" flipH="1">
            <a:off x="3077797" y="3864220"/>
            <a:ext cx="1465"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0723" name="Line 3"/>
          <p:cNvSpPr>
            <a:spLocks noChangeShapeType="1"/>
          </p:cNvSpPr>
          <p:nvPr/>
        </p:nvSpPr>
        <p:spPr bwMode="auto">
          <a:xfrm>
            <a:off x="2771531" y="6670431"/>
            <a:ext cx="8425962"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0724" name="Rectangle 4"/>
          <p:cNvSpPr>
            <a:spLocks/>
          </p:cNvSpPr>
          <p:nvPr/>
        </p:nvSpPr>
        <p:spPr bwMode="auto">
          <a:xfrm>
            <a:off x="2368186" y="3821201"/>
            <a:ext cx="605935"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846">
                <a:solidFill>
                  <a:schemeClr val="tx1"/>
                </a:solidFill>
                <a:latin typeface="Helvetica" charset="0"/>
                <a:ea typeface="ＭＳ Ｐゴシック" charset="0"/>
                <a:cs typeface="Helvetica" charset="0"/>
                <a:sym typeface="Helvetica" charset="0"/>
              </a:rPr>
              <a:t>Cwnd</a:t>
            </a:r>
          </a:p>
        </p:txBody>
      </p:sp>
      <p:sp>
        <p:nvSpPr>
          <p:cNvPr id="30725" name="Rectangle 5"/>
          <p:cNvSpPr>
            <a:spLocks/>
          </p:cNvSpPr>
          <p:nvPr/>
        </p:nvSpPr>
        <p:spPr bwMode="auto">
          <a:xfrm>
            <a:off x="10811441" y="6754902"/>
            <a:ext cx="517128"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846">
                <a:solidFill>
                  <a:schemeClr val="tx1"/>
                </a:solidFill>
                <a:latin typeface="Helvetica" charset="0"/>
                <a:ea typeface="ＭＳ Ｐゴシック" charset="0"/>
                <a:cs typeface="Helvetica" charset="0"/>
                <a:sym typeface="Helvetica" charset="0"/>
              </a:rPr>
              <a:t>Time</a:t>
            </a:r>
          </a:p>
        </p:txBody>
      </p:sp>
      <p:sp>
        <p:nvSpPr>
          <p:cNvPr id="30726" name="AutoShape 6"/>
          <p:cNvSpPr>
            <a:spLocks/>
          </p:cNvSpPr>
          <p:nvPr/>
        </p:nvSpPr>
        <p:spPr bwMode="auto">
          <a:xfrm>
            <a:off x="3096847" y="4560278"/>
            <a:ext cx="1408235"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30727" name="Line 7"/>
          <p:cNvSpPr>
            <a:spLocks noChangeShapeType="1"/>
          </p:cNvSpPr>
          <p:nvPr/>
        </p:nvSpPr>
        <p:spPr bwMode="auto">
          <a:xfrm>
            <a:off x="4392246" y="5697416"/>
            <a:ext cx="1846385" cy="1466"/>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0728" name="Line 8"/>
          <p:cNvSpPr>
            <a:spLocks noChangeShapeType="1"/>
          </p:cNvSpPr>
          <p:nvPr/>
        </p:nvSpPr>
        <p:spPr bwMode="auto">
          <a:xfrm>
            <a:off x="4519737" y="3867151"/>
            <a:ext cx="2930" cy="50262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0729" name="Rectangle 9"/>
          <p:cNvSpPr>
            <a:spLocks/>
          </p:cNvSpPr>
          <p:nvPr/>
        </p:nvSpPr>
        <p:spPr bwMode="auto">
          <a:xfrm>
            <a:off x="4649823" y="3934035"/>
            <a:ext cx="1687321"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Timer expiration</a:t>
            </a:r>
          </a:p>
        </p:txBody>
      </p:sp>
      <p:sp>
        <p:nvSpPr>
          <p:cNvPr id="30730" name="Line 10"/>
          <p:cNvSpPr>
            <a:spLocks noChangeShapeType="1"/>
          </p:cNvSpPr>
          <p:nvPr/>
        </p:nvSpPr>
        <p:spPr bwMode="auto">
          <a:xfrm>
            <a:off x="4505081" y="4627686"/>
            <a:ext cx="82062" cy="2042746"/>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0731" name="AutoShape 11"/>
          <p:cNvSpPr>
            <a:spLocks/>
          </p:cNvSpPr>
          <p:nvPr/>
        </p:nvSpPr>
        <p:spPr bwMode="auto">
          <a:xfrm>
            <a:off x="4575421" y="5691554"/>
            <a:ext cx="1176703" cy="978877"/>
          </a:xfrm>
          <a:custGeom>
            <a:avLst/>
            <a:gdLst/>
            <a:ahLst/>
            <a:cxnLst/>
            <a:rect l="0" t="0" r="r" b="b"/>
            <a:pathLst>
              <a:path w="21600" h="21600">
                <a:moveTo>
                  <a:pt x="0" y="21600"/>
                </a:moveTo>
                <a:lnTo>
                  <a:pt x="1117" y="21553"/>
                </a:lnTo>
                <a:lnTo>
                  <a:pt x="2234" y="21449"/>
                </a:lnTo>
                <a:lnTo>
                  <a:pt x="3335" y="21288"/>
                </a:lnTo>
                <a:lnTo>
                  <a:pt x="4436" y="21061"/>
                </a:lnTo>
                <a:lnTo>
                  <a:pt x="5522" y="20777"/>
                </a:lnTo>
                <a:lnTo>
                  <a:pt x="6592" y="20436"/>
                </a:lnTo>
                <a:lnTo>
                  <a:pt x="7646" y="20029"/>
                </a:lnTo>
                <a:lnTo>
                  <a:pt x="8676" y="19575"/>
                </a:lnTo>
                <a:lnTo>
                  <a:pt x="9683" y="19055"/>
                </a:lnTo>
                <a:lnTo>
                  <a:pt x="10666" y="18487"/>
                </a:lnTo>
                <a:lnTo>
                  <a:pt x="11618" y="17863"/>
                </a:lnTo>
                <a:lnTo>
                  <a:pt x="12546" y="17191"/>
                </a:lnTo>
                <a:lnTo>
                  <a:pt x="13435" y="16472"/>
                </a:lnTo>
                <a:lnTo>
                  <a:pt x="14292" y="15696"/>
                </a:lnTo>
                <a:lnTo>
                  <a:pt x="15111" y="14883"/>
                </a:lnTo>
                <a:lnTo>
                  <a:pt x="15881" y="14022"/>
                </a:lnTo>
                <a:lnTo>
                  <a:pt x="16621" y="13113"/>
                </a:lnTo>
                <a:lnTo>
                  <a:pt x="17313" y="12177"/>
                </a:lnTo>
                <a:lnTo>
                  <a:pt x="17958" y="11202"/>
                </a:lnTo>
                <a:lnTo>
                  <a:pt x="18556" y="10190"/>
                </a:lnTo>
                <a:lnTo>
                  <a:pt x="19106" y="9140"/>
                </a:lnTo>
                <a:lnTo>
                  <a:pt x="19602" y="8070"/>
                </a:lnTo>
                <a:lnTo>
                  <a:pt x="20050" y="6973"/>
                </a:lnTo>
                <a:lnTo>
                  <a:pt x="20452" y="5847"/>
                </a:lnTo>
                <a:lnTo>
                  <a:pt x="20790" y="4712"/>
                </a:lnTo>
                <a:lnTo>
                  <a:pt x="21073" y="3548"/>
                </a:lnTo>
                <a:lnTo>
                  <a:pt x="21309" y="2375"/>
                </a:lnTo>
                <a:lnTo>
                  <a:pt x="21482" y="1192"/>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30732" name="Line 12"/>
          <p:cNvSpPr>
            <a:spLocks noChangeShapeType="1"/>
          </p:cNvSpPr>
          <p:nvPr/>
        </p:nvSpPr>
        <p:spPr bwMode="auto">
          <a:xfrm rot="10800000" flipH="1">
            <a:off x="5736005" y="4818186"/>
            <a:ext cx="2283070" cy="877766"/>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0733" name="Rectangle 13"/>
          <p:cNvSpPr>
            <a:spLocks/>
          </p:cNvSpPr>
          <p:nvPr/>
        </p:nvSpPr>
        <p:spPr bwMode="auto">
          <a:xfrm>
            <a:off x="5852792" y="5798005"/>
            <a:ext cx="1051570"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11482" algn="l"/>
              </a:tabLst>
            </a:pPr>
            <a:r>
              <a:rPr lang="en-US" sz="1846">
                <a:solidFill>
                  <a:schemeClr val="tx1"/>
                </a:solidFill>
                <a:latin typeface="Helvetica" charset="0"/>
                <a:ea typeface="ＭＳ Ｐゴシック" charset="0"/>
                <a:cs typeface="Helvetica" charset="0"/>
                <a:sym typeface="Helvetica" charset="0"/>
              </a:rPr>
              <a:t>Threshold</a:t>
            </a:r>
          </a:p>
        </p:txBody>
      </p:sp>
      <p:sp>
        <p:nvSpPr>
          <p:cNvPr id="30734" name="Line 14"/>
          <p:cNvSpPr>
            <a:spLocks noChangeShapeType="1"/>
          </p:cNvSpPr>
          <p:nvPr/>
        </p:nvSpPr>
        <p:spPr bwMode="auto">
          <a:xfrm>
            <a:off x="8004420" y="4142643"/>
            <a:ext cx="1465" cy="50262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0735" name="Rectangle 15"/>
          <p:cNvSpPr>
            <a:spLocks/>
          </p:cNvSpPr>
          <p:nvPr/>
        </p:nvSpPr>
        <p:spPr bwMode="auto">
          <a:xfrm>
            <a:off x="7963058" y="3752328"/>
            <a:ext cx="1687321"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Timer expiration</a:t>
            </a:r>
          </a:p>
        </p:txBody>
      </p:sp>
      <p:sp>
        <p:nvSpPr>
          <p:cNvPr id="30736" name="Line 16"/>
          <p:cNvSpPr>
            <a:spLocks noChangeShapeType="1"/>
          </p:cNvSpPr>
          <p:nvPr/>
        </p:nvSpPr>
        <p:spPr bwMode="auto">
          <a:xfrm>
            <a:off x="8022004" y="4822582"/>
            <a:ext cx="96715" cy="184785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0737" name="Line 17"/>
          <p:cNvSpPr>
            <a:spLocks noChangeShapeType="1"/>
          </p:cNvSpPr>
          <p:nvPr/>
        </p:nvSpPr>
        <p:spPr bwMode="auto">
          <a:xfrm>
            <a:off x="7859346" y="5795597"/>
            <a:ext cx="1846385" cy="1465"/>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0738" name="Rectangle 18"/>
          <p:cNvSpPr>
            <a:spLocks/>
          </p:cNvSpPr>
          <p:nvPr/>
        </p:nvSpPr>
        <p:spPr bwMode="auto">
          <a:xfrm>
            <a:off x="9578531" y="5880067"/>
            <a:ext cx="1051570"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11482" algn="l"/>
              </a:tabLst>
            </a:pPr>
            <a:r>
              <a:rPr lang="en-US" sz="1846">
                <a:solidFill>
                  <a:schemeClr val="tx1"/>
                </a:solidFill>
                <a:latin typeface="Helvetica" charset="0"/>
                <a:ea typeface="ＭＳ Ｐゴシック" charset="0"/>
                <a:cs typeface="Helvetica" charset="0"/>
                <a:sym typeface="Helvetica" charset="0"/>
              </a:rPr>
              <a:t>Threshold</a:t>
            </a:r>
          </a:p>
        </p:txBody>
      </p:sp>
      <p:sp>
        <p:nvSpPr>
          <p:cNvPr id="30739" name="AutoShape 19"/>
          <p:cNvSpPr>
            <a:spLocks/>
          </p:cNvSpPr>
          <p:nvPr/>
        </p:nvSpPr>
        <p:spPr bwMode="auto">
          <a:xfrm>
            <a:off x="8140700" y="5830766"/>
            <a:ext cx="1176705" cy="854319"/>
          </a:xfrm>
          <a:custGeom>
            <a:avLst/>
            <a:gdLst/>
            <a:ahLst/>
            <a:cxnLst/>
            <a:rect l="0" t="0" r="r" b="b"/>
            <a:pathLst>
              <a:path w="21600" h="21600">
                <a:moveTo>
                  <a:pt x="0" y="21600"/>
                </a:moveTo>
                <a:lnTo>
                  <a:pt x="1149" y="21557"/>
                </a:lnTo>
                <a:lnTo>
                  <a:pt x="2290" y="21448"/>
                </a:lnTo>
                <a:lnTo>
                  <a:pt x="3431" y="21264"/>
                </a:lnTo>
                <a:lnTo>
                  <a:pt x="4564" y="21026"/>
                </a:lnTo>
                <a:lnTo>
                  <a:pt x="5673" y="20723"/>
                </a:lnTo>
                <a:lnTo>
                  <a:pt x="6775" y="20354"/>
                </a:lnTo>
                <a:lnTo>
                  <a:pt x="7853" y="19932"/>
                </a:lnTo>
                <a:lnTo>
                  <a:pt x="8915" y="19434"/>
                </a:lnTo>
                <a:lnTo>
                  <a:pt x="9946" y="18892"/>
                </a:lnTo>
                <a:lnTo>
                  <a:pt x="10953" y="18285"/>
                </a:lnTo>
                <a:lnTo>
                  <a:pt x="11921" y="17614"/>
                </a:lnTo>
                <a:lnTo>
                  <a:pt x="12866" y="16899"/>
                </a:lnTo>
                <a:lnTo>
                  <a:pt x="13770" y="16130"/>
                </a:lnTo>
                <a:lnTo>
                  <a:pt x="14636" y="15306"/>
                </a:lnTo>
                <a:lnTo>
                  <a:pt x="15454" y="14440"/>
                </a:lnTo>
                <a:lnTo>
                  <a:pt x="16241" y="13530"/>
                </a:lnTo>
                <a:lnTo>
                  <a:pt x="16973" y="12566"/>
                </a:lnTo>
                <a:lnTo>
                  <a:pt x="17666" y="11569"/>
                </a:lnTo>
                <a:lnTo>
                  <a:pt x="18303" y="10529"/>
                </a:lnTo>
                <a:lnTo>
                  <a:pt x="18893" y="9457"/>
                </a:lnTo>
                <a:lnTo>
                  <a:pt x="19428" y="8363"/>
                </a:lnTo>
                <a:lnTo>
                  <a:pt x="19908" y="7225"/>
                </a:lnTo>
                <a:lnTo>
                  <a:pt x="20333" y="6066"/>
                </a:lnTo>
                <a:lnTo>
                  <a:pt x="20703" y="4885"/>
                </a:lnTo>
                <a:lnTo>
                  <a:pt x="21018" y="3683"/>
                </a:lnTo>
                <a:lnTo>
                  <a:pt x="21270" y="2470"/>
                </a:lnTo>
                <a:lnTo>
                  <a:pt x="21466" y="1246"/>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30740" name="Line 20"/>
          <p:cNvSpPr>
            <a:spLocks noChangeShapeType="1"/>
          </p:cNvSpPr>
          <p:nvPr/>
        </p:nvSpPr>
        <p:spPr bwMode="auto">
          <a:xfrm rot="10800000" flipH="1">
            <a:off x="9348178" y="5243146"/>
            <a:ext cx="1475643" cy="570035"/>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0741" name="Line 21"/>
          <p:cNvSpPr>
            <a:spLocks noChangeShapeType="1"/>
          </p:cNvSpPr>
          <p:nvPr/>
        </p:nvSpPr>
        <p:spPr bwMode="auto">
          <a:xfrm>
            <a:off x="3077796" y="6995747"/>
            <a:ext cx="1441939"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0742" name="Line 22"/>
          <p:cNvSpPr>
            <a:spLocks noChangeShapeType="1"/>
          </p:cNvSpPr>
          <p:nvPr/>
        </p:nvSpPr>
        <p:spPr bwMode="auto">
          <a:xfrm>
            <a:off x="5703767" y="6995747"/>
            <a:ext cx="2300654"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0743" name="Rectangle 23"/>
          <p:cNvSpPr>
            <a:spLocks/>
          </p:cNvSpPr>
          <p:nvPr/>
        </p:nvSpPr>
        <p:spPr bwMode="auto">
          <a:xfrm>
            <a:off x="1345852" y="7297962"/>
            <a:ext cx="3052118" cy="482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 pos="867463" algn="l"/>
                <a:tab pos="1723204" algn="l"/>
                <a:tab pos="2590668" algn="l"/>
                <a:tab pos="3434685" algn="l"/>
              </a:tabLst>
            </a:pPr>
            <a:r>
              <a:rPr lang="en-US" sz="1846" b="1">
                <a:solidFill>
                  <a:schemeClr val="tx1"/>
                </a:solidFill>
                <a:latin typeface="Helvetica" charset="0"/>
                <a:ea typeface="ＭＳ Ｐゴシック" charset="0"/>
                <a:cs typeface="Helvetica" charset="0"/>
                <a:sym typeface="Helvetica" charset="0"/>
              </a:rPr>
              <a:t>Slow-start</a:t>
            </a:r>
          </a:p>
          <a:p>
            <a:pPr>
              <a:lnSpc>
                <a:spcPct val="84000"/>
              </a:lnSpc>
              <a:tabLst>
                <a:tab pos="867463" algn="l"/>
                <a:tab pos="1723204" algn="l"/>
                <a:tab pos="2590668" algn="l"/>
                <a:tab pos="3434685" algn="l"/>
                <a:tab pos="867463" algn="l"/>
                <a:tab pos="1723204" algn="l"/>
                <a:tab pos="2590668" algn="l"/>
                <a:tab pos="3434685" algn="l"/>
              </a:tabLst>
            </a:pPr>
            <a:r>
              <a:rPr lang="en-US" sz="1846">
                <a:solidFill>
                  <a:schemeClr val="tx1"/>
                </a:solidFill>
                <a:latin typeface="Helvetica" charset="0"/>
                <a:ea typeface="ＭＳ Ｐゴシック" charset="0"/>
                <a:cs typeface="Helvetica" charset="0"/>
                <a:sym typeface="Helvetica" charset="0"/>
              </a:rPr>
              <a:t>exponential increase of cwnd</a:t>
            </a:r>
          </a:p>
        </p:txBody>
      </p:sp>
      <p:sp>
        <p:nvSpPr>
          <p:cNvPr id="30744" name="Rectangle 24"/>
          <p:cNvSpPr>
            <a:spLocks/>
          </p:cNvSpPr>
          <p:nvPr/>
        </p:nvSpPr>
        <p:spPr bwMode="auto">
          <a:xfrm>
            <a:off x="5593442" y="7365368"/>
            <a:ext cx="2587247" cy="4828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 pos="867463" algn="l"/>
                <a:tab pos="1723204" algn="l"/>
                <a:tab pos="2590668" algn="l"/>
                <a:tab pos="3434685" algn="l"/>
              </a:tabLst>
            </a:pPr>
            <a:r>
              <a:rPr lang="en-US" sz="1846" b="1">
                <a:solidFill>
                  <a:schemeClr val="tx1"/>
                </a:solidFill>
                <a:latin typeface="Helvetica" charset="0"/>
                <a:ea typeface="ＭＳ Ｐゴシック" charset="0"/>
                <a:cs typeface="Helvetica" charset="0"/>
                <a:sym typeface="Helvetica" charset="0"/>
              </a:rPr>
              <a:t>Congestion avoidance </a:t>
            </a:r>
          </a:p>
          <a:p>
            <a:pPr>
              <a:lnSpc>
                <a:spcPct val="84000"/>
              </a:lnSpc>
              <a:tabLst>
                <a:tab pos="867463" algn="l"/>
                <a:tab pos="1723204" algn="l"/>
                <a:tab pos="2590668" algn="l"/>
                <a:tab pos="3434685" algn="l"/>
                <a:tab pos="867463" algn="l"/>
                <a:tab pos="1723204" algn="l"/>
                <a:tab pos="2590668" algn="l"/>
                <a:tab pos="3434685" algn="l"/>
              </a:tabLst>
            </a:pPr>
            <a:r>
              <a:rPr lang="en-US" sz="1846">
                <a:solidFill>
                  <a:schemeClr val="tx1"/>
                </a:solidFill>
                <a:latin typeface="Helvetica" charset="0"/>
                <a:ea typeface="ＭＳ Ｐゴシック" charset="0"/>
                <a:cs typeface="Helvetica" charset="0"/>
                <a:sym typeface="Helvetica" charset="0"/>
              </a:rPr>
              <a:t>linear increase of cwnd</a:t>
            </a:r>
          </a:p>
        </p:txBody>
      </p:sp>
    </p:spTree>
    <p:extLst>
      <p:ext uri="{BB962C8B-B14F-4D97-AF65-F5344CB8AC3E}">
        <p14:creationId xmlns:p14="http://schemas.microsoft.com/office/powerpoint/2010/main" val="17292396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2713672" y="955135"/>
            <a:ext cx="8672146" cy="1585546"/>
          </a:xfrm>
          <a:ln/>
        </p:spPr>
        <p:txBody>
          <a:bodyPr/>
          <a:lstStyle/>
          <a:p>
            <a:pPr>
              <a:lnSpc>
                <a:spcPct val="84000"/>
              </a:lnSpc>
              <a:tabLst>
                <a:tab pos="867463" algn="l"/>
                <a:tab pos="1723204" algn="l"/>
                <a:tab pos="2590668" algn="l"/>
                <a:tab pos="3446409" algn="l"/>
                <a:tab pos="4313871" algn="l"/>
                <a:tab pos="5169612" algn="l"/>
                <a:tab pos="6037076" algn="l"/>
                <a:tab pos="6892817" algn="l"/>
                <a:tab pos="7760280" algn="l"/>
                <a:tab pos="8616021" algn="l"/>
                <a:tab pos="9424871" algn="l"/>
              </a:tabLst>
            </a:pPr>
            <a:r>
              <a:rPr lang="en-US" dirty="0"/>
              <a:t>How to implement AIMD ?</a:t>
            </a:r>
          </a:p>
        </p:txBody>
      </p:sp>
      <p:grpSp>
        <p:nvGrpSpPr>
          <p:cNvPr id="31746" name="Group 2"/>
          <p:cNvGrpSpPr>
            <a:grpSpLocks/>
          </p:cNvGrpSpPr>
          <p:nvPr/>
        </p:nvGrpSpPr>
        <p:grpSpPr bwMode="auto">
          <a:xfrm>
            <a:off x="4641361" y="3138854"/>
            <a:ext cx="5754566" cy="5358912"/>
            <a:chOff x="0" y="0"/>
            <a:chExt cx="3926" cy="3657"/>
          </a:xfrm>
        </p:grpSpPr>
        <p:sp>
          <p:nvSpPr>
            <p:cNvPr id="31747" name="Rectangle 3"/>
            <p:cNvSpPr>
              <a:spLocks/>
            </p:cNvSpPr>
            <p:nvPr/>
          </p:nvSpPr>
          <p:spPr bwMode="auto">
            <a:xfrm>
              <a:off x="126" y="69"/>
              <a:ext cx="3427" cy="29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Initialisation :</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cwnd = MSS;</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ssthresh= swin;</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br>
                <a:rPr lang="en-US" sz="1846" b="1">
                  <a:solidFill>
                    <a:schemeClr val="tx1"/>
                  </a:solidFill>
                  <a:latin typeface="Helvetica" charset="0"/>
                  <a:ea typeface="ヒラギノ角ゴ ProN W6" charset="0"/>
                  <a:cs typeface="ヒラギノ角ゴ ProN W6" charset="0"/>
                  <a:sym typeface="Helvetica" charset="0"/>
                </a:rPr>
              </a:br>
              <a:r>
                <a:rPr lang="en-US" sz="1846" b="1">
                  <a:solidFill>
                    <a:schemeClr val="tx1"/>
                  </a:solidFill>
                  <a:latin typeface="Helvetica" charset="0"/>
                  <a:ea typeface="ヒラギノ角ゴ ProN W6" charset="0"/>
                  <a:cs typeface="ヒラギノ角ゴ ProN W6" charset="0"/>
                  <a:sym typeface="Helvetica" charset="0"/>
                </a:rPr>
                <a:t>Ack reception :</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if (network not congested ) // no segment losses</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if (cwnd &lt; ssthresh)</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  </a:t>
              </a:r>
              <a:r>
                <a:rPr lang="en-US" sz="1846">
                  <a:solidFill>
                    <a:srgbClr val="FF0000"/>
                  </a:solidFill>
                  <a:latin typeface="Helvetica" charset="0"/>
                  <a:ea typeface="ＭＳ Ｐゴシック" charset="0"/>
                  <a:cs typeface="Helvetica" charset="0"/>
                  <a:sym typeface="Helvetica" charset="0"/>
                </a:rPr>
                <a:t>// increase quickly cwnd</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rgbClr val="FF0000"/>
                  </a:solidFill>
                  <a:latin typeface="Helvetica" charset="0"/>
                  <a:ea typeface="ＭＳ Ｐゴシック" charset="0"/>
                  <a:cs typeface="Helvetica" charset="0"/>
                  <a:sym typeface="Helvetica" charset="0"/>
                </a:rPr>
                <a:t>      // double cwnd  every rtt</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rgbClr val="FF0000"/>
                  </a:solidFill>
                  <a:latin typeface="Helvetica" charset="0"/>
                  <a:ea typeface="ＭＳ Ｐゴシック" charset="0"/>
                  <a:cs typeface="Helvetica" charset="0"/>
                  <a:sym typeface="Helvetica" charset="0"/>
                </a:rPr>
                <a:t>      cwnd = cwnd+ MSS;</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else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 </a:t>
              </a:r>
              <a:r>
                <a:rPr lang="en-US" sz="1846">
                  <a:solidFill>
                    <a:srgbClr val="0000FF"/>
                  </a:solidFill>
                  <a:latin typeface="Helvetica" charset="0"/>
                  <a:ea typeface="ＭＳ Ｐゴシック" charset="0"/>
                  <a:cs typeface="Helvetica" charset="0"/>
                  <a:sym typeface="Helvetica" charset="0"/>
                </a:rPr>
                <a:t> // increase slowly cwnd</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rgbClr val="0000FF"/>
                  </a:solidFill>
                  <a:latin typeface="Helvetica" charset="0"/>
                  <a:ea typeface="ＭＳ Ｐゴシック" charset="0"/>
                  <a:cs typeface="Helvetica" charset="0"/>
                  <a:sym typeface="Helvetica" charset="0"/>
                </a:rPr>
                <a:t>       // increase cwnd by one mss every rtt</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rgbClr val="0000FF"/>
                  </a:solidFill>
                  <a:latin typeface="Helvetica" charset="0"/>
                  <a:ea typeface="ＭＳ Ｐゴシック" charset="0"/>
                  <a:cs typeface="Helvetica" charset="0"/>
                  <a:sym typeface="Helvetica" charset="0"/>
                </a:rPr>
                <a:t>       cwnd = cwnd+ mss*(mss/cwnd);</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a:t>
              </a:r>
            </a:p>
          </p:txBody>
        </p:sp>
        <p:sp>
          <p:nvSpPr>
            <p:cNvPr id="31748" name="AutoShape 4"/>
            <p:cNvSpPr>
              <a:spLocks/>
            </p:cNvSpPr>
            <p:nvPr/>
          </p:nvSpPr>
          <p:spPr bwMode="auto">
            <a:xfrm>
              <a:off x="0" y="0"/>
              <a:ext cx="3926" cy="3657"/>
            </a:xfrm>
            <a:prstGeom prst="roundRect">
              <a:avLst>
                <a:gd name="adj" fmla="val 23"/>
              </a:avLst>
            </a:prstGeom>
            <a:noFill/>
            <a:ln w="254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grpSp>
      <p:sp>
        <p:nvSpPr>
          <p:cNvPr id="31749" name="Line 5"/>
          <p:cNvSpPr>
            <a:spLocks noChangeShapeType="1"/>
          </p:cNvSpPr>
          <p:nvPr/>
        </p:nvSpPr>
        <p:spPr bwMode="auto">
          <a:xfrm>
            <a:off x="4421554" y="5159620"/>
            <a:ext cx="1466" cy="817685"/>
          </a:xfrm>
          <a:prstGeom prst="line">
            <a:avLst/>
          </a:prstGeom>
          <a:noFill/>
          <a:ln w="12700">
            <a:solidFill>
              <a:srgbClr val="FF0000"/>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1750" name="Line 6"/>
          <p:cNvSpPr>
            <a:spLocks noChangeShapeType="1"/>
          </p:cNvSpPr>
          <p:nvPr/>
        </p:nvSpPr>
        <p:spPr bwMode="auto">
          <a:xfrm>
            <a:off x="4420089" y="6427178"/>
            <a:ext cx="1465" cy="819150"/>
          </a:xfrm>
          <a:prstGeom prst="line">
            <a:avLst/>
          </a:prstGeom>
          <a:noFill/>
          <a:ln w="12700">
            <a:solidFill>
              <a:srgbClr val="0000FF"/>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1751" name="Rectangle 7"/>
          <p:cNvSpPr>
            <a:spLocks/>
          </p:cNvSpPr>
          <p:nvPr/>
        </p:nvSpPr>
        <p:spPr bwMode="auto">
          <a:xfrm>
            <a:off x="1123739" y="6657620"/>
            <a:ext cx="3276538" cy="342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Lst>
            </a:pPr>
            <a:r>
              <a:rPr lang="en-US" sz="2585">
                <a:solidFill>
                  <a:srgbClr val="0000FF"/>
                </a:solidFill>
                <a:latin typeface="Helvetica" charset="0"/>
                <a:ea typeface="ＭＳ Ｐゴシック" charset="0"/>
                <a:cs typeface="Helvetica" charset="0"/>
                <a:sym typeface="Helvetica" charset="0"/>
              </a:rPr>
              <a:t>Congestion avoidance</a:t>
            </a:r>
          </a:p>
        </p:txBody>
      </p:sp>
      <p:sp>
        <p:nvSpPr>
          <p:cNvPr id="31752" name="Rectangle 8"/>
          <p:cNvSpPr>
            <a:spLocks/>
          </p:cNvSpPr>
          <p:nvPr/>
        </p:nvSpPr>
        <p:spPr bwMode="auto">
          <a:xfrm>
            <a:off x="2430556" y="5382013"/>
            <a:ext cx="1508425" cy="378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11482" algn="l"/>
              </a:tabLst>
            </a:pPr>
            <a:r>
              <a:rPr lang="en-US" sz="2862">
                <a:solidFill>
                  <a:srgbClr val="FF0000"/>
                </a:solidFill>
                <a:latin typeface="Helvetica" charset="0"/>
                <a:ea typeface="ＭＳ Ｐゴシック" charset="0"/>
                <a:cs typeface="Helvetica" charset="0"/>
                <a:sym typeface="Helvetica" charset="0"/>
              </a:rPr>
              <a:t>Slowstart</a:t>
            </a:r>
          </a:p>
        </p:txBody>
      </p:sp>
    </p:spTree>
    <p:extLst>
      <p:ext uri="{BB962C8B-B14F-4D97-AF65-F5344CB8AC3E}">
        <p14:creationId xmlns:p14="http://schemas.microsoft.com/office/powerpoint/2010/main" val="23703966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r>
              <a:rPr lang="en-US"/>
              <a:t>AIMD in TCP</a:t>
            </a:r>
          </a:p>
        </p:txBody>
      </p:sp>
      <p:sp>
        <p:nvSpPr>
          <p:cNvPr id="32770" name="Rectangle 2"/>
          <p:cNvSpPr>
            <a:spLocks/>
          </p:cNvSpPr>
          <p:nvPr/>
        </p:nvSpPr>
        <p:spPr bwMode="auto">
          <a:xfrm>
            <a:off x="1418352" y="2482345"/>
            <a:ext cx="10733708" cy="6762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Initialisation</a:t>
            </a:r>
            <a:endParaRPr lang="en-US" sz="2585" dirty="0">
              <a:solidFill>
                <a:schemeClr val="tx1"/>
              </a:solidFill>
              <a:latin typeface="Courier" charset="0"/>
              <a:ea typeface="ＭＳ Ｐゴシック" charset="0"/>
              <a:cs typeface="Courier" charset="0"/>
              <a:sym typeface="Courier" charset="0"/>
            </a:endParaRPr>
          </a:p>
          <a:p>
            <a:pPr algn="l"/>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MSS  </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swin</a:t>
            </a:r>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=0</a:t>
            </a:r>
          </a:p>
          <a:p>
            <a:pPr algn="l"/>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Ack arrival (assumes no delayed acks)</a:t>
            </a:r>
          </a:p>
          <a:p>
            <a:pPr algn="l"/>
            <a:r>
              <a:rPr lang="en-US" sz="2585" dirty="0">
                <a:solidFill>
                  <a:schemeClr val="tx1"/>
                </a:solidFill>
                <a:latin typeface="Courier" charset="0"/>
                <a:ea typeface="ＭＳ Ｐゴシック" charset="0"/>
                <a:cs typeface="Courier" charset="0"/>
                <a:sym typeface="Courier" charset="0"/>
              </a:rPr>
              <a:t>if </a:t>
            </a:r>
            <a:r>
              <a:rPr lang="en-US" sz="2585" dirty="0" err="1">
                <a:solidFill>
                  <a:schemeClr val="tx1"/>
                </a:solidFill>
                <a:latin typeface="Courier" charset="0"/>
                <a:ea typeface="ＭＳ Ｐゴシック" charset="0"/>
                <a:cs typeface="Courier" charset="0"/>
                <a:sym typeface="Courier" charset="0"/>
              </a:rPr>
              <a:t>tcp.ack</a:t>
            </a:r>
            <a:r>
              <a:rPr lang="en-US" sz="2585" dirty="0">
                <a:solidFill>
                  <a:schemeClr val="tx1"/>
                </a:solidFill>
                <a:latin typeface="Courier" charset="0"/>
                <a:ea typeface="ＭＳ Ｐゴシック" charset="0"/>
                <a:cs typeface="Courier" charset="0"/>
                <a:sym typeface="Courier" charset="0"/>
              </a:rPr>
              <a:t> &gt; </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 :  # new ack, no congestion</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==0: # not currently recovering from loss</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&lt; </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 :</a:t>
            </a:r>
          </a:p>
          <a:p>
            <a:pPr algn="l"/>
            <a:r>
              <a:rPr lang="en-US" sz="2585" dirty="0">
                <a:solidFill>
                  <a:schemeClr val="tx1"/>
                </a:solidFill>
                <a:latin typeface="Courier" charset="0"/>
                <a:ea typeface="ＭＳ Ｐゴシック" charset="0"/>
                <a:cs typeface="Courier" charset="0"/>
                <a:sym typeface="Courier" charset="0"/>
              </a:rPr>
              <a:t>         # slow-start : increase quickly </a:t>
            </a:r>
            <a:r>
              <a:rPr lang="en-US" sz="2585" dirty="0" err="1">
                <a:solidFill>
                  <a:schemeClr val="tx1"/>
                </a:solidFill>
                <a:latin typeface="Courier" charset="0"/>
                <a:ea typeface="ＭＳ Ｐゴシック" charset="0"/>
                <a:cs typeface="Courier" charset="0"/>
                <a:sym typeface="Courier" charset="0"/>
              </a:rPr>
              <a:t>cwnd</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 double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every </a:t>
            </a:r>
            <a:r>
              <a:rPr lang="en-US" sz="2585" dirty="0" err="1">
                <a:solidFill>
                  <a:schemeClr val="tx1"/>
                </a:solidFill>
                <a:latin typeface="Courier" charset="0"/>
                <a:ea typeface="ＭＳ Ｐゴシック" charset="0"/>
                <a:cs typeface="Courier" charset="0"/>
                <a:sym typeface="Courier" charset="0"/>
              </a:rPr>
              <a:t>rtt</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MSS</a:t>
            </a:r>
          </a:p>
          <a:p>
            <a:pPr algn="l"/>
            <a:r>
              <a:rPr lang="en-US" sz="2585" dirty="0">
                <a:solidFill>
                  <a:schemeClr val="tx1"/>
                </a:solidFill>
                <a:latin typeface="Courier" charset="0"/>
                <a:ea typeface="ＭＳ Ｐゴシック" charset="0"/>
                <a:cs typeface="Courier" charset="0"/>
                <a:sym typeface="Courier" charset="0"/>
              </a:rPr>
              <a:t>    else:</a:t>
            </a:r>
          </a:p>
          <a:p>
            <a:pPr algn="l"/>
            <a:r>
              <a:rPr lang="en-US" sz="2585" dirty="0">
                <a:solidFill>
                  <a:schemeClr val="tx1"/>
                </a:solidFill>
                <a:latin typeface="Courier" charset="0"/>
                <a:ea typeface="ＭＳ Ｐゴシック" charset="0"/>
                <a:cs typeface="Courier" charset="0"/>
                <a:sym typeface="Courier" charset="0"/>
              </a:rPr>
              <a:t>         # congestion avoidance : increase slowly </a:t>
            </a:r>
            <a:r>
              <a:rPr lang="en-US" sz="2585" dirty="0" err="1">
                <a:solidFill>
                  <a:schemeClr val="tx1"/>
                </a:solidFill>
                <a:latin typeface="Courier" charset="0"/>
                <a:ea typeface="ＭＳ Ｐゴシック" charset="0"/>
                <a:cs typeface="Courier" charset="0"/>
                <a:sym typeface="Courier" charset="0"/>
              </a:rPr>
              <a:t>cwnd</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 increase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by one </a:t>
            </a:r>
            <a:r>
              <a:rPr lang="en-US" sz="2585" dirty="0" err="1">
                <a:solidFill>
                  <a:schemeClr val="tx1"/>
                </a:solidFill>
                <a:latin typeface="Courier" charset="0"/>
                <a:ea typeface="ＭＳ Ｐゴシック" charset="0"/>
                <a:cs typeface="Courier" charset="0"/>
                <a:sym typeface="Courier" charset="0"/>
              </a:rPr>
              <a:t>mss</a:t>
            </a:r>
            <a:r>
              <a:rPr lang="en-US" sz="2585" dirty="0">
                <a:solidFill>
                  <a:schemeClr val="tx1"/>
                </a:solidFill>
                <a:latin typeface="Courier" charset="0"/>
                <a:ea typeface="ＭＳ Ｐゴシック" charset="0"/>
                <a:cs typeface="Courier" charset="0"/>
                <a:sym typeface="Courier" charset="0"/>
              </a:rPr>
              <a:t> every </a:t>
            </a:r>
            <a:r>
              <a:rPr lang="en-US" sz="2585" dirty="0" err="1">
                <a:solidFill>
                  <a:schemeClr val="tx1"/>
                </a:solidFill>
                <a:latin typeface="Courier" charset="0"/>
                <a:ea typeface="ＭＳ Ｐゴシック" charset="0"/>
                <a:cs typeface="Courier" charset="0"/>
                <a:sym typeface="Courier" charset="0"/>
              </a:rPr>
              <a:t>rtt</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mss</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mss</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p>
          <a:p>
            <a:pPr algn="l"/>
            <a:r>
              <a:rPr lang="en-US" sz="2585" dirty="0">
                <a:solidFill>
                  <a:schemeClr val="tx1"/>
                </a:solidFill>
                <a:latin typeface="Courier" charset="0"/>
                <a:ea typeface="ＭＳ Ｐゴシック" charset="0"/>
                <a:cs typeface="Courier" charset="0"/>
                <a:sym typeface="Courier" charset="0"/>
              </a:rPr>
              <a:t> else:  # recovering from loss</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 # deflate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rfc5681</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=0</a:t>
            </a:r>
            <a:endParaRPr lang="en-US" sz="2585" dirty="0">
              <a:solidFill>
                <a:schemeClr val="tx1"/>
              </a:solidFill>
              <a:ea typeface="ＭＳ Ｐゴシック" charset="0"/>
              <a:cs typeface="Gill Sans" charset="0"/>
            </a:endParaRPr>
          </a:p>
        </p:txBody>
      </p:sp>
    </p:spTree>
    <p:extLst>
      <p:ext uri="{BB962C8B-B14F-4D97-AF65-F5344CB8AC3E}">
        <p14:creationId xmlns:p14="http://schemas.microsoft.com/office/powerpoint/2010/main" val="10793895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Slow-start</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3193725"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8771206"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406837" y="2483124"/>
            <a:ext cx="2350002" cy="900503"/>
          </a:xfrm>
          <a:prstGeom prst="rect">
            <a:avLst/>
          </a:prstGeom>
          <a:noFill/>
        </p:spPr>
        <p:txBody>
          <a:bodyPr wrap="none" rtlCol="0">
            <a:spAutoFit/>
          </a:bodyPr>
          <a:lstStyle/>
          <a:p>
            <a:r>
              <a:rPr lang="en-BE" sz="2626" dirty="0"/>
              <a:t>cwnd=1000</a:t>
            </a:r>
          </a:p>
          <a:p>
            <a:r>
              <a:rPr lang="en-BE" sz="2626" dirty="0"/>
              <a:t>ssthresh=64000</a:t>
            </a:r>
          </a:p>
        </p:txBody>
      </p:sp>
      <p:cxnSp>
        <p:nvCxnSpPr>
          <p:cNvPr id="9" name="Straight Arrow Connector 8">
            <a:extLst>
              <a:ext uri="{FF2B5EF4-FFF2-40B4-BE49-F238E27FC236}">
                <a16:creationId xmlns:a16="http://schemas.microsoft.com/office/drawing/2014/main" id="{DE4D1EF0-0A6D-964B-9F3F-0D76F6352172}"/>
              </a:ext>
            </a:extLst>
          </p:cNvPr>
          <p:cNvCxnSpPr/>
          <p:nvPr/>
        </p:nvCxnSpPr>
        <p:spPr bwMode="auto">
          <a:xfrm>
            <a:off x="3193725" y="3080662"/>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770DAD8D-DE57-BB44-85C1-22FC365E1DDC}"/>
              </a:ext>
            </a:extLst>
          </p:cNvPr>
          <p:cNvCxnSpPr>
            <a:cxnSpLocks/>
          </p:cNvCxnSpPr>
          <p:nvPr/>
        </p:nvCxnSpPr>
        <p:spPr bwMode="auto">
          <a:xfrm flipH="1">
            <a:off x="3193725" y="3590930"/>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66F580C7-F9D9-494C-BF34-AC6DF46FCF13}"/>
              </a:ext>
            </a:extLst>
          </p:cNvPr>
          <p:cNvSpPr txBox="1"/>
          <p:nvPr/>
        </p:nvSpPr>
        <p:spPr>
          <a:xfrm>
            <a:off x="5361818" y="2945937"/>
            <a:ext cx="891591" cy="455959"/>
          </a:xfrm>
          <a:prstGeom prst="rect">
            <a:avLst/>
          </a:prstGeom>
          <a:solidFill>
            <a:schemeClr val="bg1"/>
          </a:solidFill>
        </p:spPr>
        <p:txBody>
          <a:bodyPr wrap="none" rtlCol="0">
            <a:spAutoFit/>
          </a:bodyPr>
          <a:lstStyle/>
          <a:p>
            <a:r>
              <a:rPr lang="en-BE" sz="2363" dirty="0"/>
              <a:t>0-999</a:t>
            </a:r>
          </a:p>
        </p:txBody>
      </p:sp>
      <p:sp>
        <p:nvSpPr>
          <p:cNvPr id="13" name="TextBox 12">
            <a:extLst>
              <a:ext uri="{FF2B5EF4-FFF2-40B4-BE49-F238E27FC236}">
                <a16:creationId xmlns:a16="http://schemas.microsoft.com/office/drawing/2014/main" id="{C24A15B2-0EE7-2545-B451-81552C7A3209}"/>
              </a:ext>
            </a:extLst>
          </p:cNvPr>
          <p:cNvSpPr txBox="1"/>
          <p:nvPr/>
        </p:nvSpPr>
        <p:spPr>
          <a:xfrm>
            <a:off x="5068213" y="3723492"/>
            <a:ext cx="1592808" cy="455959"/>
          </a:xfrm>
          <a:prstGeom prst="rect">
            <a:avLst/>
          </a:prstGeom>
          <a:solidFill>
            <a:schemeClr val="bg1"/>
          </a:solidFill>
        </p:spPr>
        <p:txBody>
          <a:bodyPr wrap="none" rtlCol="0">
            <a:spAutoFit/>
          </a:bodyPr>
          <a:lstStyle/>
          <a:p>
            <a:r>
              <a:rPr lang="en-BE" sz="2363" dirty="0"/>
              <a:t>ACK(1000)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3193725" y="451857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5892234" y="4460331"/>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p:nvPr/>
        </p:nvCxnSpPr>
        <p:spPr bwMode="auto">
          <a:xfrm>
            <a:off x="3242556" y="483834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4289895" y="4724611"/>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3193725" y="5110472"/>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CB310D57-8A89-2749-A440-A752F6954236}"/>
              </a:ext>
            </a:extLst>
          </p:cNvPr>
          <p:cNvCxnSpPr>
            <a:cxnSpLocks/>
          </p:cNvCxnSpPr>
          <p:nvPr/>
        </p:nvCxnSpPr>
        <p:spPr bwMode="auto">
          <a:xfrm flipH="1">
            <a:off x="3253547" y="5445974"/>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4321046" y="5369593"/>
            <a:ext cx="1592808" cy="455959"/>
          </a:xfrm>
          <a:prstGeom prst="rect">
            <a:avLst/>
          </a:prstGeom>
          <a:solidFill>
            <a:schemeClr val="bg1"/>
          </a:solidFill>
        </p:spPr>
        <p:txBody>
          <a:bodyPr wrap="none" rtlCol="0">
            <a:spAutoFit/>
          </a:bodyPr>
          <a:lstStyle/>
          <a:p>
            <a:r>
              <a:rPr lang="en-BE" sz="2363" dirty="0"/>
              <a:t>ACK(2000)</a:t>
            </a:r>
          </a:p>
        </p:txBody>
      </p:sp>
      <p:sp>
        <p:nvSpPr>
          <p:cNvPr id="21" name="TextBox 20">
            <a:extLst>
              <a:ext uri="{FF2B5EF4-FFF2-40B4-BE49-F238E27FC236}">
                <a16:creationId xmlns:a16="http://schemas.microsoft.com/office/drawing/2014/main" id="{8DC2CD27-57FD-ED48-B49E-614AFE04A481}"/>
              </a:ext>
            </a:extLst>
          </p:cNvPr>
          <p:cNvSpPr txBox="1"/>
          <p:nvPr/>
        </p:nvSpPr>
        <p:spPr>
          <a:xfrm>
            <a:off x="6334166" y="5470278"/>
            <a:ext cx="1592808" cy="455959"/>
          </a:xfrm>
          <a:prstGeom prst="rect">
            <a:avLst/>
          </a:prstGeom>
          <a:solidFill>
            <a:schemeClr val="bg1"/>
          </a:solidFill>
        </p:spPr>
        <p:txBody>
          <a:bodyPr wrap="none" rtlCol="0">
            <a:spAutoFit/>
          </a:bodyPr>
          <a:lstStyle/>
          <a:p>
            <a:r>
              <a:rPr lang="en-BE" sz="2363" dirty="0"/>
              <a:t>ACK(3000)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548697" y="3935843"/>
            <a:ext cx="2350002" cy="900503"/>
          </a:xfrm>
          <a:prstGeom prst="rect">
            <a:avLst/>
          </a:prstGeom>
          <a:noFill/>
        </p:spPr>
        <p:txBody>
          <a:bodyPr wrap="none" rtlCol="0">
            <a:spAutoFit/>
          </a:bodyPr>
          <a:lstStyle/>
          <a:p>
            <a:r>
              <a:rPr lang="en-BE" sz="2626" dirty="0"/>
              <a:t>cwnd=2000</a:t>
            </a:r>
          </a:p>
          <a:p>
            <a:r>
              <a:rPr lang="en-BE" sz="2626" dirty="0"/>
              <a:t>ssthresh=64000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467007" y="5490481"/>
            <a:ext cx="2350002" cy="900503"/>
          </a:xfrm>
          <a:prstGeom prst="rect">
            <a:avLst/>
          </a:prstGeom>
          <a:noFill/>
        </p:spPr>
        <p:txBody>
          <a:bodyPr wrap="none" rtlCol="0">
            <a:spAutoFit/>
          </a:bodyPr>
          <a:lstStyle/>
          <a:p>
            <a:r>
              <a:rPr lang="en-BE" sz="2626" dirty="0"/>
              <a:t>cwnd=3000</a:t>
            </a:r>
          </a:p>
          <a:p>
            <a:r>
              <a:rPr lang="en-BE" sz="2626" dirty="0"/>
              <a:t>ssthresh=64000</a:t>
            </a:r>
          </a:p>
        </p:txBody>
      </p:sp>
      <p:sp>
        <p:nvSpPr>
          <p:cNvPr id="24" name="TextBox 23">
            <a:extLst>
              <a:ext uri="{FF2B5EF4-FFF2-40B4-BE49-F238E27FC236}">
                <a16:creationId xmlns:a16="http://schemas.microsoft.com/office/drawing/2014/main" id="{B11C58BE-F9E7-BA4C-823B-07B72111EF04}"/>
              </a:ext>
            </a:extLst>
          </p:cNvPr>
          <p:cNvSpPr txBox="1"/>
          <p:nvPr/>
        </p:nvSpPr>
        <p:spPr>
          <a:xfrm>
            <a:off x="406837" y="6428653"/>
            <a:ext cx="2350002" cy="900503"/>
          </a:xfrm>
          <a:prstGeom prst="rect">
            <a:avLst/>
          </a:prstGeom>
          <a:noFill/>
        </p:spPr>
        <p:txBody>
          <a:bodyPr wrap="none" rtlCol="0">
            <a:spAutoFit/>
          </a:bodyPr>
          <a:lstStyle/>
          <a:p>
            <a:r>
              <a:rPr lang="en-BE" sz="2626" dirty="0"/>
              <a:t>cwnd=4000</a:t>
            </a:r>
          </a:p>
          <a:p>
            <a:r>
              <a:rPr lang="en-BE" sz="2626" dirty="0"/>
              <a:t>ssthresh=64000</a:t>
            </a:r>
          </a:p>
        </p:txBody>
      </p:sp>
      <p:cxnSp>
        <p:nvCxnSpPr>
          <p:cNvPr id="25" name="Straight Arrow Connector 24">
            <a:extLst>
              <a:ext uri="{FF2B5EF4-FFF2-40B4-BE49-F238E27FC236}">
                <a16:creationId xmlns:a16="http://schemas.microsoft.com/office/drawing/2014/main" id="{3391C09C-42C2-D547-AC74-39FF963675C8}"/>
              </a:ext>
            </a:extLst>
          </p:cNvPr>
          <p:cNvCxnSpPr/>
          <p:nvPr/>
        </p:nvCxnSpPr>
        <p:spPr bwMode="auto">
          <a:xfrm>
            <a:off x="3251528" y="6526766"/>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5950038" y="6468526"/>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3300360" y="684653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4347698" y="6732806"/>
            <a:ext cx="1500732" cy="455959"/>
          </a:xfrm>
          <a:prstGeom prst="rect">
            <a:avLst/>
          </a:prstGeom>
          <a:solidFill>
            <a:schemeClr val="bg1"/>
          </a:solidFill>
        </p:spPr>
        <p:txBody>
          <a:bodyPr wrap="none" rtlCol="0">
            <a:spAutoFit/>
          </a:bodyPr>
          <a:lstStyle/>
          <a:p>
            <a:r>
              <a:rPr lang="en-BE" sz="2363" dirty="0"/>
              <a:t>4000-4999</a:t>
            </a:r>
          </a:p>
        </p:txBody>
      </p:sp>
      <p:cxnSp>
        <p:nvCxnSpPr>
          <p:cNvPr id="29" name="Straight Arrow Connector 28">
            <a:extLst>
              <a:ext uri="{FF2B5EF4-FFF2-40B4-BE49-F238E27FC236}">
                <a16:creationId xmlns:a16="http://schemas.microsoft.com/office/drawing/2014/main" id="{32B620D6-6779-B049-8D4E-83C04BBEFFC2}"/>
              </a:ext>
            </a:extLst>
          </p:cNvPr>
          <p:cNvCxnSpPr/>
          <p:nvPr/>
        </p:nvCxnSpPr>
        <p:spPr bwMode="auto">
          <a:xfrm>
            <a:off x="3265700" y="711555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C1CD6AEB-DDD3-A14E-9B17-DE8BE8F8DEFF}"/>
              </a:ext>
            </a:extLst>
          </p:cNvPr>
          <p:cNvSpPr txBox="1"/>
          <p:nvPr/>
        </p:nvSpPr>
        <p:spPr>
          <a:xfrm>
            <a:off x="5964209" y="7057314"/>
            <a:ext cx="1500732" cy="455959"/>
          </a:xfrm>
          <a:prstGeom prst="rect">
            <a:avLst/>
          </a:prstGeom>
          <a:solidFill>
            <a:schemeClr val="bg1"/>
          </a:solidFill>
        </p:spPr>
        <p:txBody>
          <a:bodyPr wrap="none" rtlCol="0">
            <a:spAutoFit/>
          </a:bodyPr>
          <a:lstStyle/>
          <a:p>
            <a:r>
              <a:rPr lang="en-BE" sz="2363" dirty="0"/>
              <a:t>5000-5999</a:t>
            </a:r>
          </a:p>
        </p:txBody>
      </p:sp>
      <p:cxnSp>
        <p:nvCxnSpPr>
          <p:cNvPr id="31" name="Straight Arrow Connector 30">
            <a:extLst>
              <a:ext uri="{FF2B5EF4-FFF2-40B4-BE49-F238E27FC236}">
                <a16:creationId xmlns:a16="http://schemas.microsoft.com/office/drawing/2014/main" id="{4BA5776F-0925-B648-B8EA-5B40E9E69F8E}"/>
              </a:ext>
            </a:extLst>
          </p:cNvPr>
          <p:cNvCxnSpPr/>
          <p:nvPr/>
        </p:nvCxnSpPr>
        <p:spPr bwMode="auto">
          <a:xfrm>
            <a:off x="3314532" y="7435327"/>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C211FDFC-144E-3A4F-A563-8C71CC601D4F}"/>
              </a:ext>
            </a:extLst>
          </p:cNvPr>
          <p:cNvSpPr txBox="1"/>
          <p:nvPr/>
        </p:nvSpPr>
        <p:spPr>
          <a:xfrm>
            <a:off x="4361870" y="7321594"/>
            <a:ext cx="1500732" cy="455959"/>
          </a:xfrm>
          <a:prstGeom prst="rect">
            <a:avLst/>
          </a:prstGeom>
          <a:solidFill>
            <a:schemeClr val="bg1"/>
          </a:solidFill>
        </p:spPr>
        <p:txBody>
          <a:bodyPr wrap="none" rtlCol="0">
            <a:spAutoFit/>
          </a:bodyPr>
          <a:lstStyle/>
          <a:p>
            <a:r>
              <a:rPr lang="en-BE" sz="2363" dirty="0"/>
              <a:t>6000-6999</a:t>
            </a:r>
          </a:p>
        </p:txBody>
      </p:sp>
      <p:cxnSp>
        <p:nvCxnSpPr>
          <p:cNvPr id="35" name="Straight Arrow Connector 34">
            <a:extLst>
              <a:ext uri="{FF2B5EF4-FFF2-40B4-BE49-F238E27FC236}">
                <a16:creationId xmlns:a16="http://schemas.microsoft.com/office/drawing/2014/main" id="{5F6683E3-0407-F447-B44D-EBC0A57A4D9D}"/>
              </a:ext>
            </a:extLst>
          </p:cNvPr>
          <p:cNvCxnSpPr>
            <a:cxnSpLocks/>
          </p:cNvCxnSpPr>
          <p:nvPr/>
        </p:nvCxnSpPr>
        <p:spPr bwMode="auto">
          <a:xfrm flipH="1">
            <a:off x="3282266" y="7123358"/>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D369E9EC-82DC-A444-AC9C-E387F90BC19D}"/>
              </a:ext>
            </a:extLst>
          </p:cNvPr>
          <p:cNvSpPr txBox="1"/>
          <p:nvPr/>
        </p:nvSpPr>
        <p:spPr>
          <a:xfrm>
            <a:off x="4243278" y="7752413"/>
            <a:ext cx="1648716" cy="455959"/>
          </a:xfrm>
          <a:prstGeom prst="rect">
            <a:avLst/>
          </a:prstGeom>
          <a:solidFill>
            <a:schemeClr val="bg1"/>
          </a:solidFill>
        </p:spPr>
        <p:txBody>
          <a:bodyPr wrap="square" rtlCol="0">
            <a:spAutoFit/>
          </a:bodyPr>
          <a:lstStyle/>
          <a:p>
            <a:r>
              <a:rPr lang="en-BE" sz="2363" dirty="0"/>
              <a:t>ACK(4000)</a:t>
            </a:r>
          </a:p>
        </p:txBody>
      </p:sp>
      <p:cxnSp>
        <p:nvCxnSpPr>
          <p:cNvPr id="38" name="Straight Arrow Connector 37">
            <a:extLst>
              <a:ext uri="{FF2B5EF4-FFF2-40B4-BE49-F238E27FC236}">
                <a16:creationId xmlns:a16="http://schemas.microsoft.com/office/drawing/2014/main" id="{70E88B00-722C-A148-B74C-28F371CC2F48}"/>
              </a:ext>
            </a:extLst>
          </p:cNvPr>
          <p:cNvCxnSpPr>
            <a:cxnSpLocks/>
          </p:cNvCxnSpPr>
          <p:nvPr/>
        </p:nvCxnSpPr>
        <p:spPr bwMode="auto">
          <a:xfrm flipH="1">
            <a:off x="3228141" y="7403609"/>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5C1BE780-E5FE-F546-B290-796B9E53D316}"/>
              </a:ext>
            </a:extLst>
          </p:cNvPr>
          <p:cNvCxnSpPr>
            <a:cxnSpLocks/>
          </p:cNvCxnSpPr>
          <p:nvPr/>
        </p:nvCxnSpPr>
        <p:spPr bwMode="auto">
          <a:xfrm flipH="1">
            <a:off x="3290503" y="7624196"/>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Arrow Connector 40">
            <a:extLst>
              <a:ext uri="{FF2B5EF4-FFF2-40B4-BE49-F238E27FC236}">
                <a16:creationId xmlns:a16="http://schemas.microsoft.com/office/drawing/2014/main" id="{0F30B212-83AB-634E-836F-870C44A91C69}"/>
              </a:ext>
            </a:extLst>
          </p:cNvPr>
          <p:cNvCxnSpPr>
            <a:cxnSpLocks/>
          </p:cNvCxnSpPr>
          <p:nvPr/>
        </p:nvCxnSpPr>
        <p:spPr bwMode="auto">
          <a:xfrm flipH="1">
            <a:off x="3274029" y="7863135"/>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a:extLst>
              <a:ext uri="{FF2B5EF4-FFF2-40B4-BE49-F238E27FC236}">
                <a16:creationId xmlns:a16="http://schemas.microsoft.com/office/drawing/2014/main" id="{BD85C589-55E3-414C-87B6-DBE8B1502A92}"/>
              </a:ext>
            </a:extLst>
          </p:cNvPr>
          <p:cNvSpPr txBox="1"/>
          <p:nvPr/>
        </p:nvSpPr>
        <p:spPr>
          <a:xfrm>
            <a:off x="4977090" y="8559297"/>
            <a:ext cx="1648716" cy="455959"/>
          </a:xfrm>
          <a:prstGeom prst="rect">
            <a:avLst/>
          </a:prstGeom>
          <a:solidFill>
            <a:schemeClr val="bg1"/>
          </a:solidFill>
        </p:spPr>
        <p:txBody>
          <a:bodyPr wrap="square" rtlCol="0">
            <a:spAutoFit/>
          </a:bodyPr>
          <a:lstStyle/>
          <a:p>
            <a:r>
              <a:rPr lang="en-BE" sz="2363" dirty="0"/>
              <a:t>ACK(7000)</a:t>
            </a:r>
          </a:p>
        </p:txBody>
      </p:sp>
      <p:pic>
        <p:nvPicPr>
          <p:cNvPr id="42" name="Picture 2">
            <a:extLst>
              <a:ext uri="{FF2B5EF4-FFF2-40B4-BE49-F238E27FC236}">
                <a16:creationId xmlns:a16="http://schemas.microsoft.com/office/drawing/2014/main" id="{18418B78-5E0A-3B48-A6C6-BD8B6F170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71" y="3303080"/>
            <a:ext cx="1322735" cy="70752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201CEFF0-3446-844E-B738-08DD3D7167F0}"/>
              </a:ext>
            </a:extLst>
          </p:cNvPr>
          <p:cNvSpPr/>
          <p:nvPr/>
        </p:nvSpPr>
        <p:spPr>
          <a:xfrm>
            <a:off x="1345081" y="3297299"/>
            <a:ext cx="2274771" cy="577209"/>
          </a:xfrm>
          <a:prstGeom prst="rect">
            <a:avLst/>
          </a:prstGeom>
        </p:spPr>
        <p:txBody>
          <a:bodyPr wrap="square">
            <a:spAutoFit/>
          </a:bodyPr>
          <a:lstStyle/>
          <a:p>
            <a:r>
              <a:rPr lang="en-BE" sz="3151" dirty="0">
                <a:solidFill>
                  <a:srgbClr val="0070C0"/>
                </a:solidFill>
              </a:rPr>
              <a:t>cwnd ?</a:t>
            </a:r>
          </a:p>
        </p:txBody>
      </p:sp>
    </p:spTree>
    <p:extLst>
      <p:ext uri="{BB962C8B-B14F-4D97-AF65-F5344CB8AC3E}">
        <p14:creationId xmlns:p14="http://schemas.microsoft.com/office/powerpoint/2010/main" val="815002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par>
                                <p:cTn id="40" presetID="22" presetClass="entr" presetSubtype="8"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par>
                                <p:cTn id="48" presetID="22" presetClass="entr" presetSubtype="2"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500"/>
                                        <p:tgtEl>
                                          <p:spTgt spid="19"/>
                                        </p:tgtEl>
                                      </p:cBhvr>
                                    </p:animEffect>
                                  </p:childTnLst>
                                </p:cTn>
                              </p:par>
                              <p:par>
                                <p:cTn id="51" presetID="22" presetClass="entr" presetSubtype="2"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right)">
                                      <p:cBhvr>
                                        <p:cTn id="53" dur="500"/>
                                        <p:tgtEl>
                                          <p:spTgt spid="20"/>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right)">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left)">
                                      <p:cBhvr>
                                        <p:cTn id="86" dur="500"/>
                                        <p:tgtEl>
                                          <p:spTgt spid="30"/>
                                        </p:tgtEl>
                                      </p:cBhvr>
                                    </p:animEffect>
                                  </p:childTnLst>
                                </p:cTn>
                              </p:par>
                              <p:par>
                                <p:cTn id="87" presetID="22" presetClass="entr" presetSubtype="8"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left)">
                                      <p:cBhvr>
                                        <p:cTn id="89" dur="500"/>
                                        <p:tgtEl>
                                          <p:spTgt spid="3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right)">
                                      <p:cBhvr>
                                        <p:cTn id="97" dur="500"/>
                                        <p:tgtEl>
                                          <p:spTgt spid="35"/>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par>
                                <p:cTn id="101" presetID="22" presetClass="entr" presetSubtype="2"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right)">
                                      <p:cBhvr>
                                        <p:cTn id="103" dur="500"/>
                                        <p:tgtEl>
                                          <p:spTgt spid="38"/>
                                        </p:tgtEl>
                                      </p:cBhvr>
                                    </p:animEffect>
                                  </p:childTnLst>
                                </p:cTn>
                              </p:par>
                              <p:par>
                                <p:cTn id="104" presetID="22" presetClass="entr" presetSubtype="2" fill="hold"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wipe(right)">
                                      <p:cBhvr>
                                        <p:cTn id="106" dur="500"/>
                                        <p:tgtEl>
                                          <p:spTgt spid="40"/>
                                        </p:tgtEl>
                                      </p:cBhvr>
                                    </p:animEffect>
                                  </p:childTnLst>
                                </p:cTn>
                              </p:par>
                              <p:par>
                                <p:cTn id="107" presetID="22" presetClass="entr" presetSubtype="2" fill="hold"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right)">
                                      <p:cBhvr>
                                        <p:cTn id="109" dur="500"/>
                                        <p:tgtEl>
                                          <p:spTgt spid="41"/>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right)">
                                      <p:cBhvr>
                                        <p:cTn id="1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4" grpId="0" animBg="1"/>
      <p:bldP spid="21" grpId="0" animBg="1"/>
      <p:bldP spid="22" grpId="0"/>
      <p:bldP spid="23" grpId="0"/>
      <p:bldP spid="24" grpId="0"/>
      <p:bldP spid="26" grpId="0" animBg="1"/>
      <p:bldP spid="28" grpId="0" animBg="1"/>
      <p:bldP spid="30" grpId="0" animBg="1"/>
      <p:bldP spid="32" grpId="0" animBg="1"/>
      <p:bldP spid="36" grpId="0" animBg="1"/>
      <p:bldP spid="39" grpId="0" animBg="1"/>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Congestion avoidance</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6596934" y="2644257"/>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12174415" y="2644257"/>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3894204" y="2196612"/>
            <a:ext cx="2181686" cy="900503"/>
          </a:xfrm>
          <a:prstGeom prst="rect">
            <a:avLst/>
          </a:prstGeom>
          <a:noFill/>
        </p:spPr>
        <p:txBody>
          <a:bodyPr wrap="none" rtlCol="0">
            <a:spAutoFit/>
          </a:bodyPr>
          <a:lstStyle/>
          <a:p>
            <a:r>
              <a:rPr lang="en-BE" sz="2626" dirty="0"/>
              <a:t>cwnd=2000</a:t>
            </a:r>
          </a:p>
          <a:p>
            <a:r>
              <a:rPr lang="en-BE" sz="2626" dirty="0"/>
              <a:t>ssthresh=4000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6614292" y="2774616"/>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9312801" y="2716376"/>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p:nvPr/>
        </p:nvCxnSpPr>
        <p:spPr bwMode="auto">
          <a:xfrm>
            <a:off x="6663123" y="309438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7710462" y="2980656"/>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6614292" y="3366517"/>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CB310D57-8A89-2749-A440-A752F6954236}"/>
              </a:ext>
            </a:extLst>
          </p:cNvPr>
          <p:cNvCxnSpPr>
            <a:cxnSpLocks/>
          </p:cNvCxnSpPr>
          <p:nvPr/>
        </p:nvCxnSpPr>
        <p:spPr bwMode="auto">
          <a:xfrm flipH="1">
            <a:off x="6674114" y="3702019"/>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7741613" y="3625638"/>
            <a:ext cx="1592808" cy="455959"/>
          </a:xfrm>
          <a:prstGeom prst="rect">
            <a:avLst/>
          </a:prstGeom>
          <a:solidFill>
            <a:schemeClr val="bg1"/>
          </a:solidFill>
        </p:spPr>
        <p:txBody>
          <a:bodyPr wrap="none" rtlCol="0">
            <a:spAutoFit/>
          </a:bodyPr>
          <a:lstStyle/>
          <a:p>
            <a:r>
              <a:rPr lang="en-BE" sz="2363" dirty="0"/>
              <a:t>ACK(2000)</a:t>
            </a:r>
          </a:p>
        </p:txBody>
      </p:sp>
      <p:sp>
        <p:nvSpPr>
          <p:cNvPr id="21" name="TextBox 20">
            <a:extLst>
              <a:ext uri="{FF2B5EF4-FFF2-40B4-BE49-F238E27FC236}">
                <a16:creationId xmlns:a16="http://schemas.microsoft.com/office/drawing/2014/main" id="{8DC2CD27-57FD-ED48-B49E-614AFE04A481}"/>
              </a:ext>
            </a:extLst>
          </p:cNvPr>
          <p:cNvSpPr txBox="1"/>
          <p:nvPr/>
        </p:nvSpPr>
        <p:spPr>
          <a:xfrm>
            <a:off x="9605516" y="3881922"/>
            <a:ext cx="1592808" cy="455959"/>
          </a:xfrm>
          <a:prstGeom prst="rect">
            <a:avLst/>
          </a:prstGeom>
          <a:solidFill>
            <a:schemeClr val="bg1"/>
          </a:solidFill>
        </p:spPr>
        <p:txBody>
          <a:bodyPr wrap="none" rtlCol="0">
            <a:spAutoFit/>
          </a:bodyPr>
          <a:lstStyle/>
          <a:p>
            <a:r>
              <a:rPr lang="en-BE" sz="2363" dirty="0"/>
              <a:t>ACK(3000)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3894204" y="3632125"/>
            <a:ext cx="2181686" cy="900503"/>
          </a:xfrm>
          <a:prstGeom prst="rect">
            <a:avLst/>
          </a:prstGeom>
          <a:noFill/>
        </p:spPr>
        <p:txBody>
          <a:bodyPr wrap="none" rtlCol="0">
            <a:spAutoFit/>
          </a:bodyPr>
          <a:lstStyle/>
          <a:p>
            <a:r>
              <a:rPr lang="en-BE" sz="2626" dirty="0"/>
              <a:t>cwnd=3000</a:t>
            </a:r>
          </a:p>
          <a:p>
            <a:r>
              <a:rPr lang="en-BE" sz="2626" dirty="0"/>
              <a:t>ssthresh=4000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3936184" y="4561452"/>
            <a:ext cx="2181686" cy="900503"/>
          </a:xfrm>
          <a:prstGeom prst="rect">
            <a:avLst/>
          </a:prstGeom>
          <a:noFill/>
        </p:spPr>
        <p:txBody>
          <a:bodyPr wrap="none" rtlCol="0">
            <a:spAutoFit/>
          </a:bodyPr>
          <a:lstStyle/>
          <a:p>
            <a:r>
              <a:rPr lang="en-BE" sz="2626" dirty="0"/>
              <a:t>cwnd=4000</a:t>
            </a:r>
          </a:p>
          <a:p>
            <a:r>
              <a:rPr lang="en-BE" sz="2626" dirty="0"/>
              <a:t>ssthresh=4000</a:t>
            </a:r>
          </a:p>
        </p:txBody>
      </p:sp>
      <p:sp>
        <p:nvSpPr>
          <p:cNvPr id="24" name="TextBox 23">
            <a:extLst>
              <a:ext uri="{FF2B5EF4-FFF2-40B4-BE49-F238E27FC236}">
                <a16:creationId xmlns:a16="http://schemas.microsoft.com/office/drawing/2014/main" id="{B11C58BE-F9E7-BA4C-823B-07B72111EF04}"/>
              </a:ext>
            </a:extLst>
          </p:cNvPr>
          <p:cNvSpPr txBox="1"/>
          <p:nvPr/>
        </p:nvSpPr>
        <p:spPr>
          <a:xfrm>
            <a:off x="969516" y="6340083"/>
            <a:ext cx="5325497" cy="496418"/>
          </a:xfrm>
          <a:prstGeom prst="rect">
            <a:avLst/>
          </a:prstGeom>
          <a:noFill/>
        </p:spPr>
        <p:txBody>
          <a:bodyPr wrap="none" rtlCol="0">
            <a:spAutoFit/>
          </a:bodyPr>
          <a:lstStyle/>
          <a:p>
            <a:r>
              <a:rPr lang="en-BE" sz="2626" dirty="0"/>
              <a:t>cwnd=4000+(1000*1000/4000)=4250</a:t>
            </a:r>
          </a:p>
        </p:txBody>
      </p:sp>
      <p:cxnSp>
        <p:nvCxnSpPr>
          <p:cNvPr id="25" name="Straight Arrow Connector 24">
            <a:extLst>
              <a:ext uri="{FF2B5EF4-FFF2-40B4-BE49-F238E27FC236}">
                <a16:creationId xmlns:a16="http://schemas.microsoft.com/office/drawing/2014/main" id="{3391C09C-42C2-D547-AC74-39FF963675C8}"/>
              </a:ext>
            </a:extLst>
          </p:cNvPr>
          <p:cNvCxnSpPr/>
          <p:nvPr/>
        </p:nvCxnSpPr>
        <p:spPr bwMode="auto">
          <a:xfrm>
            <a:off x="6609948" y="441058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9308457" y="4352349"/>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6658779" y="4730362"/>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7706117" y="4616629"/>
            <a:ext cx="1500732" cy="455959"/>
          </a:xfrm>
          <a:prstGeom prst="rect">
            <a:avLst/>
          </a:prstGeom>
          <a:solidFill>
            <a:schemeClr val="bg1"/>
          </a:solidFill>
        </p:spPr>
        <p:txBody>
          <a:bodyPr wrap="none" rtlCol="0">
            <a:spAutoFit/>
          </a:bodyPr>
          <a:lstStyle/>
          <a:p>
            <a:r>
              <a:rPr lang="en-BE" sz="2363" dirty="0"/>
              <a:t>4000-4999</a:t>
            </a:r>
          </a:p>
        </p:txBody>
      </p:sp>
      <p:cxnSp>
        <p:nvCxnSpPr>
          <p:cNvPr id="29" name="Straight Arrow Connector 28">
            <a:extLst>
              <a:ext uri="{FF2B5EF4-FFF2-40B4-BE49-F238E27FC236}">
                <a16:creationId xmlns:a16="http://schemas.microsoft.com/office/drawing/2014/main" id="{32B620D6-6779-B049-8D4E-83C04BBEFFC2}"/>
              </a:ext>
            </a:extLst>
          </p:cNvPr>
          <p:cNvCxnSpPr/>
          <p:nvPr/>
        </p:nvCxnSpPr>
        <p:spPr bwMode="auto">
          <a:xfrm>
            <a:off x="6647998" y="527488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C1CD6AEB-DDD3-A14E-9B17-DE8BE8F8DEFF}"/>
              </a:ext>
            </a:extLst>
          </p:cNvPr>
          <p:cNvSpPr txBox="1"/>
          <p:nvPr/>
        </p:nvSpPr>
        <p:spPr>
          <a:xfrm>
            <a:off x="9346508" y="5216641"/>
            <a:ext cx="1500732" cy="455959"/>
          </a:xfrm>
          <a:prstGeom prst="rect">
            <a:avLst/>
          </a:prstGeom>
          <a:solidFill>
            <a:schemeClr val="bg1"/>
          </a:solidFill>
        </p:spPr>
        <p:txBody>
          <a:bodyPr wrap="none" rtlCol="0">
            <a:spAutoFit/>
          </a:bodyPr>
          <a:lstStyle/>
          <a:p>
            <a:r>
              <a:rPr lang="en-BE" sz="2363" dirty="0"/>
              <a:t>5000-5999</a:t>
            </a:r>
          </a:p>
        </p:txBody>
      </p:sp>
      <p:cxnSp>
        <p:nvCxnSpPr>
          <p:cNvPr id="31" name="Straight Arrow Connector 30">
            <a:extLst>
              <a:ext uri="{FF2B5EF4-FFF2-40B4-BE49-F238E27FC236}">
                <a16:creationId xmlns:a16="http://schemas.microsoft.com/office/drawing/2014/main" id="{4BA5776F-0925-B648-B8EA-5B40E9E69F8E}"/>
              </a:ext>
            </a:extLst>
          </p:cNvPr>
          <p:cNvCxnSpPr/>
          <p:nvPr/>
        </p:nvCxnSpPr>
        <p:spPr bwMode="auto">
          <a:xfrm>
            <a:off x="6696830" y="559465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C211FDFC-144E-3A4F-A563-8C71CC601D4F}"/>
              </a:ext>
            </a:extLst>
          </p:cNvPr>
          <p:cNvSpPr txBox="1"/>
          <p:nvPr/>
        </p:nvSpPr>
        <p:spPr>
          <a:xfrm>
            <a:off x="7744168" y="5480921"/>
            <a:ext cx="1500732" cy="455959"/>
          </a:xfrm>
          <a:prstGeom prst="rect">
            <a:avLst/>
          </a:prstGeom>
          <a:solidFill>
            <a:schemeClr val="bg1"/>
          </a:solidFill>
        </p:spPr>
        <p:txBody>
          <a:bodyPr wrap="none" rtlCol="0">
            <a:spAutoFit/>
          </a:bodyPr>
          <a:lstStyle/>
          <a:p>
            <a:r>
              <a:rPr lang="en-BE" sz="2363" dirty="0"/>
              <a:t>6000-6999</a:t>
            </a:r>
          </a:p>
        </p:txBody>
      </p:sp>
      <p:cxnSp>
        <p:nvCxnSpPr>
          <p:cNvPr id="35" name="Straight Arrow Connector 34">
            <a:extLst>
              <a:ext uri="{FF2B5EF4-FFF2-40B4-BE49-F238E27FC236}">
                <a16:creationId xmlns:a16="http://schemas.microsoft.com/office/drawing/2014/main" id="{5F6683E3-0407-F447-B44D-EBC0A57A4D9D}"/>
              </a:ext>
            </a:extLst>
          </p:cNvPr>
          <p:cNvCxnSpPr>
            <a:cxnSpLocks/>
          </p:cNvCxnSpPr>
          <p:nvPr/>
        </p:nvCxnSpPr>
        <p:spPr bwMode="auto">
          <a:xfrm flipH="1">
            <a:off x="6605108" y="4971210"/>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D369E9EC-82DC-A444-AC9C-E387F90BC19D}"/>
              </a:ext>
            </a:extLst>
          </p:cNvPr>
          <p:cNvSpPr txBox="1"/>
          <p:nvPr/>
        </p:nvSpPr>
        <p:spPr>
          <a:xfrm>
            <a:off x="7546762" y="5894188"/>
            <a:ext cx="1648716" cy="455959"/>
          </a:xfrm>
          <a:prstGeom prst="rect">
            <a:avLst/>
          </a:prstGeom>
          <a:solidFill>
            <a:schemeClr val="bg1"/>
          </a:solidFill>
        </p:spPr>
        <p:txBody>
          <a:bodyPr wrap="square" rtlCol="0">
            <a:spAutoFit/>
          </a:bodyPr>
          <a:lstStyle/>
          <a:p>
            <a:r>
              <a:rPr lang="en-BE" sz="2363" dirty="0"/>
              <a:t>ACK(4000)</a:t>
            </a:r>
          </a:p>
        </p:txBody>
      </p:sp>
      <p:cxnSp>
        <p:nvCxnSpPr>
          <p:cNvPr id="38" name="Straight Arrow Connector 37">
            <a:extLst>
              <a:ext uri="{FF2B5EF4-FFF2-40B4-BE49-F238E27FC236}">
                <a16:creationId xmlns:a16="http://schemas.microsoft.com/office/drawing/2014/main" id="{70E88B00-722C-A148-B74C-28F371CC2F48}"/>
              </a:ext>
            </a:extLst>
          </p:cNvPr>
          <p:cNvCxnSpPr>
            <a:cxnSpLocks/>
          </p:cNvCxnSpPr>
          <p:nvPr/>
        </p:nvCxnSpPr>
        <p:spPr bwMode="auto">
          <a:xfrm flipH="1">
            <a:off x="6590225" y="5327872"/>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5C1BE780-E5FE-F546-B290-796B9E53D316}"/>
              </a:ext>
            </a:extLst>
          </p:cNvPr>
          <p:cNvCxnSpPr>
            <a:cxnSpLocks/>
          </p:cNvCxnSpPr>
          <p:nvPr/>
        </p:nvCxnSpPr>
        <p:spPr bwMode="auto">
          <a:xfrm flipH="1">
            <a:off x="6594848" y="5827897"/>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Arrow Connector 40">
            <a:extLst>
              <a:ext uri="{FF2B5EF4-FFF2-40B4-BE49-F238E27FC236}">
                <a16:creationId xmlns:a16="http://schemas.microsoft.com/office/drawing/2014/main" id="{0F30B212-83AB-634E-836F-870C44A91C69}"/>
              </a:ext>
            </a:extLst>
          </p:cNvPr>
          <p:cNvCxnSpPr>
            <a:cxnSpLocks/>
          </p:cNvCxnSpPr>
          <p:nvPr/>
        </p:nvCxnSpPr>
        <p:spPr bwMode="auto">
          <a:xfrm flipH="1">
            <a:off x="6598073" y="6086523"/>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a:extLst>
              <a:ext uri="{FF2B5EF4-FFF2-40B4-BE49-F238E27FC236}">
                <a16:creationId xmlns:a16="http://schemas.microsoft.com/office/drawing/2014/main" id="{BD85C589-55E3-414C-87B6-DBE8B1502A92}"/>
              </a:ext>
            </a:extLst>
          </p:cNvPr>
          <p:cNvSpPr txBox="1"/>
          <p:nvPr/>
        </p:nvSpPr>
        <p:spPr>
          <a:xfrm>
            <a:off x="9003026" y="6448934"/>
            <a:ext cx="1648716" cy="455959"/>
          </a:xfrm>
          <a:prstGeom prst="rect">
            <a:avLst/>
          </a:prstGeom>
          <a:solidFill>
            <a:schemeClr val="bg1"/>
          </a:solidFill>
        </p:spPr>
        <p:txBody>
          <a:bodyPr wrap="square" rtlCol="0">
            <a:spAutoFit/>
          </a:bodyPr>
          <a:lstStyle/>
          <a:p>
            <a:r>
              <a:rPr lang="en-BE" sz="2363" dirty="0"/>
              <a:t>ACK(7000)</a:t>
            </a:r>
          </a:p>
        </p:txBody>
      </p:sp>
      <p:sp>
        <p:nvSpPr>
          <p:cNvPr id="37" name="TextBox 36">
            <a:extLst>
              <a:ext uri="{FF2B5EF4-FFF2-40B4-BE49-F238E27FC236}">
                <a16:creationId xmlns:a16="http://schemas.microsoft.com/office/drawing/2014/main" id="{DB1C47A1-61B9-E74A-BEA8-12D7A83B8985}"/>
              </a:ext>
            </a:extLst>
          </p:cNvPr>
          <p:cNvSpPr txBox="1"/>
          <p:nvPr/>
        </p:nvSpPr>
        <p:spPr>
          <a:xfrm>
            <a:off x="931961" y="6842187"/>
            <a:ext cx="5325497" cy="496418"/>
          </a:xfrm>
          <a:prstGeom prst="rect">
            <a:avLst/>
          </a:prstGeom>
          <a:noFill/>
        </p:spPr>
        <p:txBody>
          <a:bodyPr wrap="none" rtlCol="0">
            <a:spAutoFit/>
          </a:bodyPr>
          <a:lstStyle/>
          <a:p>
            <a:r>
              <a:rPr lang="en-BE" sz="2626" dirty="0"/>
              <a:t>cwnd=4250+(1000*1000/4250)=4485</a:t>
            </a:r>
          </a:p>
        </p:txBody>
      </p:sp>
      <p:sp>
        <p:nvSpPr>
          <p:cNvPr id="42" name="TextBox 41">
            <a:extLst>
              <a:ext uri="{FF2B5EF4-FFF2-40B4-BE49-F238E27FC236}">
                <a16:creationId xmlns:a16="http://schemas.microsoft.com/office/drawing/2014/main" id="{FEC95C37-7253-8645-BD98-AF5D82368BD9}"/>
              </a:ext>
            </a:extLst>
          </p:cNvPr>
          <p:cNvSpPr txBox="1"/>
          <p:nvPr/>
        </p:nvSpPr>
        <p:spPr>
          <a:xfrm>
            <a:off x="934499" y="7214476"/>
            <a:ext cx="5325497" cy="496418"/>
          </a:xfrm>
          <a:prstGeom prst="rect">
            <a:avLst/>
          </a:prstGeom>
          <a:noFill/>
        </p:spPr>
        <p:txBody>
          <a:bodyPr wrap="none" rtlCol="0">
            <a:spAutoFit/>
          </a:bodyPr>
          <a:lstStyle/>
          <a:p>
            <a:r>
              <a:rPr lang="en-BE" sz="2626" dirty="0"/>
              <a:t>cwnd=4485+(1000*1000/4485)=4707</a:t>
            </a:r>
          </a:p>
        </p:txBody>
      </p:sp>
      <p:sp>
        <p:nvSpPr>
          <p:cNvPr id="43" name="TextBox 42">
            <a:extLst>
              <a:ext uri="{FF2B5EF4-FFF2-40B4-BE49-F238E27FC236}">
                <a16:creationId xmlns:a16="http://schemas.microsoft.com/office/drawing/2014/main" id="{B0796C48-6C58-FB40-B283-81C6A0F1E9C5}"/>
              </a:ext>
            </a:extLst>
          </p:cNvPr>
          <p:cNvSpPr txBox="1"/>
          <p:nvPr/>
        </p:nvSpPr>
        <p:spPr>
          <a:xfrm>
            <a:off x="897987" y="7618536"/>
            <a:ext cx="5325497" cy="496418"/>
          </a:xfrm>
          <a:prstGeom prst="rect">
            <a:avLst/>
          </a:prstGeom>
          <a:noFill/>
        </p:spPr>
        <p:txBody>
          <a:bodyPr wrap="none" rtlCol="0">
            <a:spAutoFit/>
          </a:bodyPr>
          <a:lstStyle/>
          <a:p>
            <a:r>
              <a:rPr lang="en-BE" sz="2626" dirty="0"/>
              <a:t>cwnd=4707+(1000*1000/4707)=4919</a:t>
            </a:r>
          </a:p>
        </p:txBody>
      </p:sp>
      <p:cxnSp>
        <p:nvCxnSpPr>
          <p:cNvPr id="44" name="Straight Arrow Connector 43">
            <a:extLst>
              <a:ext uri="{FF2B5EF4-FFF2-40B4-BE49-F238E27FC236}">
                <a16:creationId xmlns:a16="http://schemas.microsoft.com/office/drawing/2014/main" id="{41FBBFE8-60DB-8F42-98AF-6C50ABA27B99}"/>
              </a:ext>
            </a:extLst>
          </p:cNvPr>
          <p:cNvCxnSpPr/>
          <p:nvPr/>
        </p:nvCxnSpPr>
        <p:spPr bwMode="auto">
          <a:xfrm>
            <a:off x="6593986" y="6913597"/>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36ED05E6-6141-D64C-8908-0D0C74153119}"/>
              </a:ext>
            </a:extLst>
          </p:cNvPr>
          <p:cNvCxnSpPr/>
          <p:nvPr/>
        </p:nvCxnSpPr>
        <p:spPr bwMode="auto">
          <a:xfrm>
            <a:off x="6564802" y="7135518"/>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A0426004-9349-474D-A9AE-6B09BDD1BEF0}"/>
              </a:ext>
            </a:extLst>
          </p:cNvPr>
          <p:cNvCxnSpPr/>
          <p:nvPr/>
        </p:nvCxnSpPr>
        <p:spPr bwMode="auto">
          <a:xfrm>
            <a:off x="6609948" y="733818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18D34411-821C-4140-91B3-77121CA8CF51}"/>
              </a:ext>
            </a:extLst>
          </p:cNvPr>
          <p:cNvCxnSpPr/>
          <p:nvPr/>
        </p:nvCxnSpPr>
        <p:spPr bwMode="auto">
          <a:xfrm>
            <a:off x="6581710" y="760547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B90EEB7C-E59F-0B4E-8B67-58EDD11AB612}"/>
              </a:ext>
            </a:extLst>
          </p:cNvPr>
          <p:cNvCxnSpPr/>
          <p:nvPr/>
        </p:nvCxnSpPr>
        <p:spPr bwMode="auto">
          <a:xfrm>
            <a:off x="6564802" y="7823638"/>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53" name="Picture 2">
            <a:extLst>
              <a:ext uri="{FF2B5EF4-FFF2-40B4-BE49-F238E27FC236}">
                <a16:creationId xmlns:a16="http://schemas.microsoft.com/office/drawing/2014/main" id="{41B1ECDE-FEB2-084C-AAD4-BBD9EACDD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102" y="5564790"/>
            <a:ext cx="1322735" cy="70752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3002608A-A4FA-C14C-AA98-DB9EC6E6F60D}"/>
              </a:ext>
            </a:extLst>
          </p:cNvPr>
          <p:cNvSpPr/>
          <p:nvPr/>
        </p:nvSpPr>
        <p:spPr>
          <a:xfrm>
            <a:off x="2535712" y="5559009"/>
            <a:ext cx="2274771" cy="577209"/>
          </a:xfrm>
          <a:prstGeom prst="rect">
            <a:avLst/>
          </a:prstGeom>
        </p:spPr>
        <p:txBody>
          <a:bodyPr wrap="square">
            <a:spAutoFit/>
          </a:bodyPr>
          <a:lstStyle/>
          <a:p>
            <a:r>
              <a:rPr lang="en-BE" sz="3151" dirty="0">
                <a:solidFill>
                  <a:srgbClr val="0070C0"/>
                </a:solidFill>
              </a:rPr>
              <a:t>cwnd ?</a:t>
            </a:r>
          </a:p>
        </p:txBody>
      </p:sp>
    </p:spTree>
    <p:extLst>
      <p:ext uri="{BB962C8B-B14F-4D97-AF65-F5344CB8AC3E}">
        <p14:creationId xmlns:p14="http://schemas.microsoft.com/office/powerpoint/2010/main" val="3625577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par>
                                <p:cTn id="22" presetID="22" presetClass="entr" presetSubtype="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right)">
                                      <p:cBhvr>
                                        <p:cTn id="24" dur="500"/>
                                        <p:tgtEl>
                                          <p:spTgt spid="19"/>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right)">
                                      <p:cBhvr>
                                        <p:cTn id="49" dur="500"/>
                                        <p:tgtEl>
                                          <p:spTgt spid="21"/>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500"/>
                                        <p:tgtEl>
                                          <p:spTgt spid="30"/>
                                        </p:tgtEl>
                                      </p:cBhvr>
                                    </p:animEffect>
                                  </p:childTnLst>
                                </p:cTn>
                              </p:par>
                              <p:par>
                                <p:cTn id="61" presetID="22" presetClass="entr" presetSubtype="8"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right)">
                                      <p:cBhvr>
                                        <p:cTn id="71" dur="500"/>
                                        <p:tgtEl>
                                          <p:spTgt spid="35"/>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right)">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par>
                          <p:cTn id="85" fill="hold">
                            <p:stCondLst>
                              <p:cond delay="0"/>
                            </p:stCondLst>
                            <p:childTnLst>
                              <p:par>
                                <p:cTn id="86" presetID="22" presetClass="entr" presetSubtype="8" fill="hold"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left)">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right)">
                                      <p:cBhvr>
                                        <p:cTn id="93" dur="500"/>
                                        <p:tgtEl>
                                          <p:spTgt spid="38"/>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22" presetClass="entr" presetSubtype="8" fill="hold"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left)">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wipe(right)">
                                      <p:cBhvr>
                                        <p:cTn id="104" dur="500"/>
                                        <p:tgtEl>
                                          <p:spTgt spid="40"/>
                                        </p:tgtEl>
                                      </p:cBhvr>
                                    </p:animEffec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42"/>
                                        </p:tgtEl>
                                        <p:attrNameLst>
                                          <p:attrName>style.visibility</p:attrName>
                                        </p:attrNameLst>
                                      </p:cBhvr>
                                      <p:to>
                                        <p:strVal val="visible"/>
                                      </p:to>
                                    </p:se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wipe(left)">
                                      <p:cBhvr>
                                        <p:cTn id="111" dur="500"/>
                                        <p:tgtEl>
                                          <p:spTgt spid="4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right)">
                                      <p:cBhvr>
                                        <p:cTn id="116" dur="500"/>
                                        <p:tgtEl>
                                          <p:spTgt spid="41"/>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wipe(right)">
                                      <p:cBhvr>
                                        <p:cTn id="119" dur="500"/>
                                        <p:tgtEl>
                                          <p:spTgt spid="39"/>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22" presetClass="entr" presetSubtype="8" fill="hold" nodeType="with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wipe(left)">
                                      <p:cBhvr>
                                        <p:cTn id="125" dur="500"/>
                                        <p:tgtEl>
                                          <p:spTgt spid="50"/>
                                        </p:tgtEl>
                                      </p:cBhvr>
                                    </p:animEffect>
                                  </p:childTnLst>
                                </p:cTn>
                              </p:par>
                              <p:par>
                                <p:cTn id="126" presetID="22" presetClass="entr" presetSubtype="8" fill="hold" nodeType="withEffect">
                                  <p:stCondLst>
                                    <p:cond delay="0"/>
                                  </p:stCondLst>
                                  <p:childTnLst>
                                    <p:set>
                                      <p:cBhvr>
                                        <p:cTn id="127" dur="1" fill="hold">
                                          <p:stCondLst>
                                            <p:cond delay="0"/>
                                          </p:stCondLst>
                                        </p:cTn>
                                        <p:tgtEl>
                                          <p:spTgt spid="52"/>
                                        </p:tgtEl>
                                        <p:attrNameLst>
                                          <p:attrName>style.visibility</p:attrName>
                                        </p:attrNameLst>
                                      </p:cBhvr>
                                      <p:to>
                                        <p:strVal val="visible"/>
                                      </p:to>
                                    </p:set>
                                    <p:animEffect transition="in" filter="wipe(left)">
                                      <p:cBhvr>
                                        <p:cTn id="12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4" grpId="0" animBg="1"/>
      <p:bldP spid="21" grpId="0" animBg="1"/>
      <p:bldP spid="22" grpId="0"/>
      <p:bldP spid="23" grpId="0"/>
      <p:bldP spid="24" grpId="0"/>
      <p:bldP spid="26" grpId="0" animBg="1"/>
      <p:bldP spid="28" grpId="0" animBg="1"/>
      <p:bldP spid="30" grpId="0" animBg="1"/>
      <p:bldP spid="32" grpId="0" animBg="1"/>
      <p:bldP spid="36" grpId="0" animBg="1"/>
      <p:bldP spid="39" grpId="0" animBg="1"/>
      <p:bldP spid="37" grpId="0"/>
      <p:bldP spid="42" grpId="0"/>
      <p:bldP spid="4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1278151" y="267705"/>
            <a:ext cx="10464800" cy="2438400"/>
          </a:xfrm>
        </p:spPr>
        <p:txBody>
          <a:bodyPr/>
          <a:lstStyle/>
          <a:p>
            <a:pPr eaLnBrk="1" hangingPunct="1">
              <a:defRPr/>
            </a:pPr>
            <a:r>
              <a:rPr lang="en-US"/>
              <a:t>Adapting to different bandwidth</a:t>
            </a:r>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179" y="3220616"/>
            <a:ext cx="10033000" cy="200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5" name="Picture 2">
            <a:extLst>
              <a:ext uri="{FF2B5EF4-FFF2-40B4-BE49-F238E27FC236}">
                <a16:creationId xmlns:a16="http://schemas.microsoft.com/office/drawing/2014/main" id="{9EF470E4-12D9-9747-8705-BE09D15ED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21793">
            <a:off x="330991" y="5821409"/>
            <a:ext cx="3015871" cy="6744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9F76A5F-A11C-264A-A97F-49703923B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21793">
            <a:off x="179243" y="7607615"/>
            <a:ext cx="3015871" cy="6744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B69E4D2-7C39-AF42-B80D-2DE55EED9A9A}"/>
              </a:ext>
            </a:extLst>
          </p:cNvPr>
          <p:cNvSpPr/>
          <p:nvPr/>
        </p:nvSpPr>
        <p:spPr>
          <a:xfrm>
            <a:off x="2981502" y="4639335"/>
            <a:ext cx="9155856" cy="2677656"/>
          </a:xfrm>
          <a:prstGeom prst="rect">
            <a:avLst/>
          </a:prstGeom>
        </p:spPr>
        <p:txBody>
          <a:bodyPr wrap="square">
            <a:spAutoFit/>
          </a:bodyPr>
          <a:lstStyle/>
          <a:p>
            <a:r>
              <a:rPr lang="en-BE" dirty="0"/>
              <a:t>What is the round-trip-time in milliseconds in this network if A sends 10,000 bits segments, all links are 1 m long and B returns 100 bits acks ?</a:t>
            </a:r>
          </a:p>
        </p:txBody>
      </p:sp>
      <p:sp>
        <p:nvSpPr>
          <p:cNvPr id="3" name="Rectangle 2">
            <a:extLst>
              <a:ext uri="{FF2B5EF4-FFF2-40B4-BE49-F238E27FC236}">
                <a16:creationId xmlns:a16="http://schemas.microsoft.com/office/drawing/2014/main" id="{2E1CDF86-4BAA-7A4C-B02F-4E7B8932E8BB}"/>
              </a:ext>
            </a:extLst>
          </p:cNvPr>
          <p:cNvSpPr/>
          <p:nvPr/>
        </p:nvSpPr>
        <p:spPr>
          <a:xfrm>
            <a:off x="3374357" y="7441948"/>
            <a:ext cx="8267310" cy="2031325"/>
          </a:xfrm>
          <a:prstGeom prst="rect">
            <a:avLst/>
          </a:prstGeom>
        </p:spPr>
        <p:txBody>
          <a:bodyPr wrap="square">
            <a:spAutoFit/>
          </a:bodyPr>
          <a:lstStyle/>
          <a:p>
            <a:r>
              <a:rPr lang="en-BE" dirty="0"/>
              <a:t>If A sends four 10,000 bits segments in a row, after how many msec will it receive the last ack ?</a:t>
            </a:r>
          </a:p>
        </p:txBody>
      </p:sp>
    </p:spTree>
    <p:extLst>
      <p:ext uri="{BB962C8B-B14F-4D97-AF65-F5344CB8AC3E}">
        <p14:creationId xmlns:p14="http://schemas.microsoft.com/office/powerpoint/2010/main" val="3203886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t>AIMD in TCP</a:t>
            </a:r>
          </a:p>
        </p:txBody>
      </p:sp>
      <p:sp>
        <p:nvSpPr>
          <p:cNvPr id="33795" name="Rectangle 3"/>
          <p:cNvSpPr>
            <a:spLocks/>
          </p:cNvSpPr>
          <p:nvPr/>
        </p:nvSpPr>
        <p:spPr bwMode="auto">
          <a:xfrm>
            <a:off x="1184887" y="2416381"/>
            <a:ext cx="10336163" cy="7160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gn="l"/>
            <a:r>
              <a:rPr lang="en-US" sz="2585" dirty="0">
                <a:solidFill>
                  <a:schemeClr val="tx1"/>
                </a:solidFill>
                <a:latin typeface="Courier" charset="0"/>
                <a:ea typeface="ＭＳ Ｐゴシック" charset="0"/>
                <a:cs typeface="Courier" charset="0"/>
                <a:sym typeface="Courier" charset="0"/>
              </a:rPr>
              <a:t>else: # duplicate or old ack</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tcp.ack</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    # duplicate acknowledgment</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==1 or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==2:</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send_next_unacked_segment</a:t>
            </a:r>
            <a:r>
              <a:rPr lang="en-US" sz="2585" dirty="0">
                <a:solidFill>
                  <a:schemeClr val="tx1"/>
                </a:solidFill>
                <a:latin typeface="Courier" charset="0"/>
                <a:ea typeface="ＭＳ Ｐゴシック" charset="0"/>
                <a:cs typeface="Courier" charset="0"/>
                <a:sym typeface="Courier" charset="0"/>
              </a:rPr>
              <a:t> # rfc3042</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==3:</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retransmitsegment</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=max(</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/2,2*MSS)</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ssthresh</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&gt;3:    # rfc5681</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cwnd+MSS</a:t>
            </a:r>
            <a:r>
              <a:rPr lang="en-US" sz="2585" dirty="0">
                <a:solidFill>
                  <a:schemeClr val="tx1"/>
                </a:solidFill>
                <a:latin typeface="Courier" charset="0"/>
                <a:ea typeface="ＭＳ Ｐゴシック" charset="0"/>
                <a:cs typeface="Courier" charset="0"/>
                <a:sym typeface="Courier" charset="0"/>
              </a:rPr>
              <a:t>  # inflate </a:t>
            </a:r>
            <a:r>
              <a:rPr lang="en-US" sz="2585" dirty="0" err="1">
                <a:solidFill>
                  <a:schemeClr val="tx1"/>
                </a:solidFill>
                <a:latin typeface="Courier" charset="0"/>
                <a:ea typeface="ＭＳ Ｐゴシック" charset="0"/>
                <a:cs typeface="Courier" charset="0"/>
                <a:sym typeface="Courier" charset="0"/>
              </a:rPr>
              <a:t>cwnd</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else:    # ack for old segment, ignored</a:t>
            </a:r>
          </a:p>
          <a:p>
            <a:pPr algn="l"/>
            <a:r>
              <a:rPr lang="en-US" sz="2585" dirty="0">
                <a:solidFill>
                  <a:schemeClr val="tx1"/>
                </a:solidFill>
                <a:latin typeface="Courier" charset="0"/>
                <a:ea typeface="ＭＳ Ｐゴシック" charset="0"/>
                <a:cs typeface="Courier" charset="0"/>
                <a:sym typeface="Courier" charset="0"/>
              </a:rPr>
              <a:t>    </a:t>
            </a:r>
          </a:p>
          <a:p>
            <a:pPr algn="l"/>
            <a:r>
              <a:rPr lang="en-US" sz="2585" dirty="0">
                <a:solidFill>
                  <a:schemeClr val="tx1"/>
                </a:solidFill>
                <a:latin typeface="Courier" charset="0"/>
                <a:ea typeface="ＭＳ Ｐゴシック" charset="0"/>
                <a:cs typeface="Courier" charset="0"/>
                <a:sym typeface="Courier" charset="0"/>
              </a:rPr>
              <a:t>Expiration of the retransmission timer:</a:t>
            </a:r>
          </a:p>
          <a:p>
            <a:pPr algn="l"/>
            <a:r>
              <a:rPr lang="en-US" sz="2585" dirty="0">
                <a:solidFill>
                  <a:schemeClr val="tx1"/>
                </a:solidFill>
                <a:latin typeface="Courier" charset="0"/>
                <a:ea typeface="ＭＳ Ｐゴシック" charset="0"/>
                <a:cs typeface="Courier" charset="0"/>
                <a:sym typeface="Courier" charset="0"/>
              </a:rPr>
              <a:t> send(</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     # retransmit first lost segment</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sshtresh</a:t>
            </a:r>
            <a:r>
              <a:rPr lang="en-US" sz="2585" dirty="0">
                <a:solidFill>
                  <a:schemeClr val="tx1"/>
                </a:solidFill>
                <a:latin typeface="Courier" charset="0"/>
                <a:ea typeface="ＭＳ Ｐゴシック" charset="0"/>
                <a:cs typeface="Courier" charset="0"/>
                <a:sym typeface="Courier" charset="0"/>
              </a:rPr>
              <a:t>=max(</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/2,2*MSS)</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=MSS</a:t>
            </a:r>
          </a:p>
          <a:p>
            <a:pPr algn="l"/>
            <a:endParaRPr lang="en-US" sz="2585" dirty="0">
              <a:solidFill>
                <a:schemeClr val="tx1"/>
              </a:solidFill>
              <a:ea typeface="ＭＳ Ｐゴシック" charset="0"/>
              <a:cs typeface="Gill Sans" charset="0"/>
            </a:endParaRPr>
          </a:p>
        </p:txBody>
      </p:sp>
    </p:spTree>
    <p:extLst>
      <p:ext uri="{BB962C8B-B14F-4D97-AF65-F5344CB8AC3E}">
        <p14:creationId xmlns:p14="http://schemas.microsoft.com/office/powerpoint/2010/main" val="25411987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a:t>Examples</a:t>
            </a:r>
          </a:p>
        </p:txBody>
      </p:sp>
      <p:sp>
        <p:nvSpPr>
          <p:cNvPr id="36866" name="Rectangle 2"/>
          <p:cNvSpPr>
            <a:spLocks noGrp="1" noChangeArrowheads="1"/>
          </p:cNvSpPr>
          <p:nvPr>
            <p:ph type="body" idx="1"/>
          </p:nvPr>
        </p:nvSpPr>
        <p:spPr>
          <a:ln/>
        </p:spPr>
        <p:txBody>
          <a:bodyPr/>
          <a:lstStyle/>
          <a:p>
            <a:pPr marL="820574"/>
            <a:r>
              <a:rPr lang="en-US" dirty="0"/>
              <a:t>Time to transmit 6 TCP segments without losses</a:t>
            </a:r>
          </a:p>
          <a:p>
            <a:pPr marL="820574"/>
            <a:r>
              <a:rPr lang="en-US" dirty="0"/>
              <a:t>Time to transmit 6 TCP segments if 3</a:t>
            </a:r>
            <a:r>
              <a:rPr lang="en-US" baseline="32000" dirty="0"/>
              <a:t>rd</a:t>
            </a:r>
            <a:r>
              <a:rPr lang="en-US" dirty="0"/>
              <a:t>  is lost</a:t>
            </a:r>
          </a:p>
          <a:p>
            <a:pPr marL="820574"/>
            <a:r>
              <a:rPr lang="en-US" dirty="0"/>
              <a:t>Time to transmit 10 TCP segments if 5</a:t>
            </a:r>
            <a:r>
              <a:rPr lang="en-US" baseline="32000" dirty="0"/>
              <a:t>th</a:t>
            </a:r>
            <a:r>
              <a:rPr lang="en-US" dirty="0"/>
              <a:t> is lost</a:t>
            </a:r>
          </a:p>
        </p:txBody>
      </p:sp>
    </p:spTree>
    <p:extLst>
      <p:ext uri="{BB962C8B-B14F-4D97-AF65-F5344CB8AC3E}">
        <p14:creationId xmlns:p14="http://schemas.microsoft.com/office/powerpoint/2010/main" val="41068863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TCP and losses</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3726727"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9304208"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1298678" y="2588709"/>
            <a:ext cx="1784463" cy="496418"/>
          </a:xfrm>
          <a:prstGeom prst="rect">
            <a:avLst/>
          </a:prstGeom>
          <a:noFill/>
        </p:spPr>
        <p:txBody>
          <a:bodyPr wrap="none" rtlCol="0">
            <a:spAutoFit/>
          </a:bodyPr>
          <a:lstStyle/>
          <a:p>
            <a:r>
              <a:rPr lang="en-BE" sz="2626" dirty="0"/>
              <a:t>cwnd=1000</a:t>
            </a:r>
          </a:p>
        </p:txBody>
      </p:sp>
      <p:cxnSp>
        <p:nvCxnSpPr>
          <p:cNvPr id="9" name="Straight Arrow Connector 8">
            <a:extLst>
              <a:ext uri="{FF2B5EF4-FFF2-40B4-BE49-F238E27FC236}">
                <a16:creationId xmlns:a16="http://schemas.microsoft.com/office/drawing/2014/main" id="{DE4D1EF0-0A6D-964B-9F3F-0D76F6352172}"/>
              </a:ext>
            </a:extLst>
          </p:cNvPr>
          <p:cNvCxnSpPr/>
          <p:nvPr/>
        </p:nvCxnSpPr>
        <p:spPr bwMode="auto">
          <a:xfrm>
            <a:off x="3726727" y="267136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770DAD8D-DE57-BB44-85C1-22FC365E1DDC}"/>
              </a:ext>
            </a:extLst>
          </p:cNvPr>
          <p:cNvCxnSpPr>
            <a:cxnSpLocks/>
          </p:cNvCxnSpPr>
          <p:nvPr/>
        </p:nvCxnSpPr>
        <p:spPr bwMode="auto">
          <a:xfrm flipH="1">
            <a:off x="3726727" y="3181632"/>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66F580C7-F9D9-494C-BF34-AC6DF46FCF13}"/>
              </a:ext>
            </a:extLst>
          </p:cNvPr>
          <p:cNvSpPr txBox="1"/>
          <p:nvPr/>
        </p:nvSpPr>
        <p:spPr>
          <a:xfrm>
            <a:off x="5894820" y="2536639"/>
            <a:ext cx="891591" cy="455959"/>
          </a:xfrm>
          <a:prstGeom prst="rect">
            <a:avLst/>
          </a:prstGeom>
          <a:solidFill>
            <a:schemeClr val="bg1"/>
          </a:solidFill>
        </p:spPr>
        <p:txBody>
          <a:bodyPr wrap="none" rtlCol="0">
            <a:spAutoFit/>
          </a:bodyPr>
          <a:lstStyle/>
          <a:p>
            <a:r>
              <a:rPr lang="en-BE" sz="2363" dirty="0"/>
              <a:t>0-999</a:t>
            </a:r>
          </a:p>
        </p:txBody>
      </p:sp>
      <p:sp>
        <p:nvSpPr>
          <p:cNvPr id="13" name="TextBox 12">
            <a:extLst>
              <a:ext uri="{FF2B5EF4-FFF2-40B4-BE49-F238E27FC236}">
                <a16:creationId xmlns:a16="http://schemas.microsoft.com/office/drawing/2014/main" id="{C24A15B2-0EE7-2545-B451-81552C7A3209}"/>
              </a:ext>
            </a:extLst>
          </p:cNvPr>
          <p:cNvSpPr txBox="1"/>
          <p:nvPr/>
        </p:nvSpPr>
        <p:spPr>
          <a:xfrm>
            <a:off x="5601215" y="3314194"/>
            <a:ext cx="1592808" cy="455959"/>
          </a:xfrm>
          <a:prstGeom prst="rect">
            <a:avLst/>
          </a:prstGeom>
          <a:solidFill>
            <a:schemeClr val="bg1"/>
          </a:solidFill>
        </p:spPr>
        <p:txBody>
          <a:bodyPr wrap="none" rtlCol="0">
            <a:spAutoFit/>
          </a:bodyPr>
          <a:lstStyle/>
          <a:p>
            <a:r>
              <a:rPr lang="en-BE" sz="2363" dirty="0"/>
              <a:t>ACK(1000)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3726727" y="4109273"/>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6425237" y="4051033"/>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a:cxnSpLocks/>
          </p:cNvCxnSpPr>
          <p:nvPr/>
        </p:nvCxnSpPr>
        <p:spPr bwMode="auto">
          <a:xfrm>
            <a:off x="3775559" y="4429046"/>
            <a:ext cx="3945232" cy="28298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4822897" y="4315313"/>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3726728" y="4706539"/>
            <a:ext cx="5606013" cy="839307"/>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4854049" y="4960295"/>
            <a:ext cx="1592808" cy="455959"/>
          </a:xfrm>
          <a:prstGeom prst="rect">
            <a:avLst/>
          </a:prstGeom>
          <a:solidFill>
            <a:schemeClr val="bg1"/>
          </a:solidFill>
        </p:spPr>
        <p:txBody>
          <a:bodyPr wrap="none" rtlCol="0">
            <a:spAutoFit/>
          </a:bodyPr>
          <a:lstStyle/>
          <a:p>
            <a:r>
              <a:rPr lang="en-BE" sz="2363" dirty="0"/>
              <a:t>ACK(2000)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1364468" y="3526544"/>
            <a:ext cx="1784463" cy="496418"/>
          </a:xfrm>
          <a:prstGeom prst="rect">
            <a:avLst/>
          </a:prstGeom>
          <a:noFill/>
        </p:spPr>
        <p:txBody>
          <a:bodyPr wrap="none" rtlCol="0">
            <a:spAutoFit/>
          </a:bodyPr>
          <a:lstStyle/>
          <a:p>
            <a:r>
              <a:rPr lang="en-BE" sz="2626" dirty="0"/>
              <a:t>cwnd=2000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1542361" y="5143486"/>
            <a:ext cx="1784463" cy="496418"/>
          </a:xfrm>
          <a:prstGeom prst="rect">
            <a:avLst/>
          </a:prstGeom>
          <a:noFill/>
        </p:spPr>
        <p:txBody>
          <a:bodyPr wrap="none" rtlCol="0">
            <a:spAutoFit/>
          </a:bodyPr>
          <a:lstStyle/>
          <a:p>
            <a:r>
              <a:rPr lang="en-BE" sz="2626" dirty="0"/>
              <a:t>cwnd=3000</a:t>
            </a:r>
          </a:p>
        </p:txBody>
      </p:sp>
      <p:cxnSp>
        <p:nvCxnSpPr>
          <p:cNvPr id="25" name="Straight Arrow Connector 24">
            <a:extLst>
              <a:ext uri="{FF2B5EF4-FFF2-40B4-BE49-F238E27FC236}">
                <a16:creationId xmlns:a16="http://schemas.microsoft.com/office/drawing/2014/main" id="{3391C09C-42C2-D547-AC74-39FF963675C8}"/>
              </a:ext>
            </a:extLst>
          </p:cNvPr>
          <p:cNvCxnSpPr/>
          <p:nvPr/>
        </p:nvCxnSpPr>
        <p:spPr bwMode="auto">
          <a:xfrm>
            <a:off x="3784531" y="6117468"/>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6483040" y="6059228"/>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3833362" y="643724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4880701" y="6323508"/>
            <a:ext cx="1500732" cy="455959"/>
          </a:xfrm>
          <a:prstGeom prst="rect">
            <a:avLst/>
          </a:prstGeom>
          <a:solidFill>
            <a:schemeClr val="bg1"/>
          </a:solidFill>
        </p:spPr>
        <p:txBody>
          <a:bodyPr wrap="none" rtlCol="0">
            <a:spAutoFit/>
          </a:bodyPr>
          <a:lstStyle/>
          <a:p>
            <a:r>
              <a:rPr lang="en-BE" sz="2363" dirty="0"/>
              <a:t>4000-4999</a:t>
            </a:r>
          </a:p>
        </p:txBody>
      </p:sp>
      <p:cxnSp>
        <p:nvCxnSpPr>
          <p:cNvPr id="35" name="Straight Arrow Connector 34">
            <a:extLst>
              <a:ext uri="{FF2B5EF4-FFF2-40B4-BE49-F238E27FC236}">
                <a16:creationId xmlns:a16="http://schemas.microsoft.com/office/drawing/2014/main" id="{5F6683E3-0407-F447-B44D-EBC0A57A4D9D}"/>
              </a:ext>
            </a:extLst>
          </p:cNvPr>
          <p:cNvCxnSpPr>
            <a:cxnSpLocks/>
          </p:cNvCxnSpPr>
          <p:nvPr/>
        </p:nvCxnSpPr>
        <p:spPr bwMode="auto">
          <a:xfrm flipH="1">
            <a:off x="3833363" y="6714060"/>
            <a:ext cx="5496442" cy="978579"/>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D369E9EC-82DC-A444-AC9C-E387F90BC19D}"/>
              </a:ext>
            </a:extLst>
          </p:cNvPr>
          <p:cNvSpPr txBox="1"/>
          <p:nvPr/>
        </p:nvSpPr>
        <p:spPr>
          <a:xfrm>
            <a:off x="4778421" y="7048547"/>
            <a:ext cx="1648716" cy="455959"/>
          </a:xfrm>
          <a:prstGeom prst="rect">
            <a:avLst/>
          </a:prstGeom>
          <a:solidFill>
            <a:schemeClr val="bg1"/>
          </a:solidFill>
        </p:spPr>
        <p:txBody>
          <a:bodyPr wrap="square" rtlCol="0">
            <a:spAutoFit/>
          </a:bodyPr>
          <a:lstStyle/>
          <a:p>
            <a:r>
              <a:rPr lang="en-BE" sz="2363" dirty="0"/>
              <a:t>ACK(2000)</a:t>
            </a:r>
          </a:p>
        </p:txBody>
      </p:sp>
      <p:cxnSp>
        <p:nvCxnSpPr>
          <p:cNvPr id="38" name="Straight Arrow Connector 37">
            <a:extLst>
              <a:ext uri="{FF2B5EF4-FFF2-40B4-BE49-F238E27FC236}">
                <a16:creationId xmlns:a16="http://schemas.microsoft.com/office/drawing/2014/main" id="{70E88B00-722C-A148-B74C-28F371CC2F48}"/>
              </a:ext>
            </a:extLst>
          </p:cNvPr>
          <p:cNvCxnSpPr>
            <a:cxnSpLocks/>
          </p:cNvCxnSpPr>
          <p:nvPr/>
        </p:nvCxnSpPr>
        <p:spPr bwMode="auto">
          <a:xfrm flipH="1">
            <a:off x="3758201" y="6994311"/>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 name="Multiply 2">
            <a:extLst>
              <a:ext uri="{FF2B5EF4-FFF2-40B4-BE49-F238E27FC236}">
                <a16:creationId xmlns:a16="http://schemas.microsoft.com/office/drawing/2014/main" id="{8DD25F6C-4D9F-3F4D-BD07-B949EDB0C555}"/>
              </a:ext>
            </a:extLst>
          </p:cNvPr>
          <p:cNvSpPr/>
          <p:nvPr/>
        </p:nvSpPr>
        <p:spPr bwMode="auto">
          <a:xfrm>
            <a:off x="7380707" y="4406781"/>
            <a:ext cx="567201" cy="617131"/>
          </a:xfrm>
          <a:prstGeom prst="mathMultiply">
            <a:avLst/>
          </a:prstGeom>
          <a:solidFill>
            <a:srgbClr val="FF0000"/>
          </a:solid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42" name="TextBox 41">
            <a:extLst>
              <a:ext uri="{FF2B5EF4-FFF2-40B4-BE49-F238E27FC236}">
                <a16:creationId xmlns:a16="http://schemas.microsoft.com/office/drawing/2014/main" id="{58878C5F-5D66-5A44-BDF5-67D79AB4D3E8}"/>
              </a:ext>
            </a:extLst>
          </p:cNvPr>
          <p:cNvSpPr txBox="1"/>
          <p:nvPr/>
        </p:nvSpPr>
        <p:spPr>
          <a:xfrm>
            <a:off x="4759104" y="7446713"/>
            <a:ext cx="1648716" cy="455959"/>
          </a:xfrm>
          <a:prstGeom prst="rect">
            <a:avLst/>
          </a:prstGeom>
          <a:solidFill>
            <a:schemeClr val="bg1"/>
          </a:solidFill>
        </p:spPr>
        <p:txBody>
          <a:bodyPr wrap="square" rtlCol="0">
            <a:spAutoFit/>
          </a:bodyPr>
          <a:lstStyle/>
          <a:p>
            <a:r>
              <a:rPr lang="en-BE" sz="2363" dirty="0"/>
              <a:t>ACK(2000)</a:t>
            </a:r>
          </a:p>
        </p:txBody>
      </p:sp>
      <p:sp>
        <p:nvSpPr>
          <p:cNvPr id="43" name="TextBox 42">
            <a:extLst>
              <a:ext uri="{FF2B5EF4-FFF2-40B4-BE49-F238E27FC236}">
                <a16:creationId xmlns:a16="http://schemas.microsoft.com/office/drawing/2014/main" id="{7A3DD317-3E55-DD49-A193-3E41BD0A3DFD}"/>
              </a:ext>
            </a:extLst>
          </p:cNvPr>
          <p:cNvSpPr txBox="1"/>
          <p:nvPr/>
        </p:nvSpPr>
        <p:spPr>
          <a:xfrm>
            <a:off x="1373198" y="6991177"/>
            <a:ext cx="1784463" cy="900503"/>
          </a:xfrm>
          <a:prstGeom prst="rect">
            <a:avLst/>
          </a:prstGeom>
          <a:noFill/>
        </p:spPr>
        <p:txBody>
          <a:bodyPr wrap="none" rtlCol="0">
            <a:spAutoFit/>
          </a:bodyPr>
          <a:lstStyle/>
          <a:p>
            <a:r>
              <a:rPr lang="en-BE" sz="2626" dirty="0"/>
              <a:t>cwnd=3000</a:t>
            </a:r>
          </a:p>
          <a:p>
            <a:r>
              <a:rPr lang="en-BE" sz="2626" dirty="0"/>
              <a:t>dupack=1</a:t>
            </a:r>
          </a:p>
        </p:txBody>
      </p:sp>
      <p:sp>
        <p:nvSpPr>
          <p:cNvPr id="44" name="TextBox 43">
            <a:extLst>
              <a:ext uri="{FF2B5EF4-FFF2-40B4-BE49-F238E27FC236}">
                <a16:creationId xmlns:a16="http://schemas.microsoft.com/office/drawing/2014/main" id="{AC99CB5F-BD85-7345-A860-4F6B9FFCB990}"/>
              </a:ext>
            </a:extLst>
          </p:cNvPr>
          <p:cNvSpPr txBox="1"/>
          <p:nvPr/>
        </p:nvSpPr>
        <p:spPr>
          <a:xfrm>
            <a:off x="1353881" y="7809670"/>
            <a:ext cx="1784463" cy="900503"/>
          </a:xfrm>
          <a:prstGeom prst="rect">
            <a:avLst/>
          </a:prstGeom>
          <a:noFill/>
        </p:spPr>
        <p:txBody>
          <a:bodyPr wrap="none" rtlCol="0">
            <a:spAutoFit/>
          </a:bodyPr>
          <a:lstStyle/>
          <a:p>
            <a:r>
              <a:rPr lang="en-BE" sz="2626" dirty="0"/>
              <a:t>cwnd=3000</a:t>
            </a:r>
          </a:p>
          <a:p>
            <a:r>
              <a:rPr lang="en-BE" sz="2626" dirty="0"/>
              <a:t>dupack=2</a:t>
            </a:r>
          </a:p>
        </p:txBody>
      </p:sp>
      <p:sp>
        <p:nvSpPr>
          <p:cNvPr id="49" name="TextBox 48">
            <a:extLst>
              <a:ext uri="{FF2B5EF4-FFF2-40B4-BE49-F238E27FC236}">
                <a16:creationId xmlns:a16="http://schemas.microsoft.com/office/drawing/2014/main" id="{8931ADA9-4FB4-1C48-8D7D-ACBEF9EC7967}"/>
              </a:ext>
            </a:extLst>
          </p:cNvPr>
          <p:cNvSpPr txBox="1"/>
          <p:nvPr/>
        </p:nvSpPr>
        <p:spPr>
          <a:xfrm>
            <a:off x="-59356" y="1993016"/>
            <a:ext cx="3618298" cy="496418"/>
          </a:xfrm>
          <a:prstGeom prst="rect">
            <a:avLst/>
          </a:prstGeom>
          <a:noFill/>
        </p:spPr>
        <p:txBody>
          <a:bodyPr wrap="none" rtlCol="0">
            <a:spAutoFit/>
          </a:bodyPr>
          <a:lstStyle/>
          <a:p>
            <a:r>
              <a:rPr lang="en-BE" sz="2626" dirty="0">
                <a:latin typeface="Courier" pitchFamily="2" charset="0"/>
              </a:rPr>
              <a:t>write(5000 bytes)</a:t>
            </a:r>
          </a:p>
        </p:txBody>
      </p:sp>
    </p:spTree>
    <p:extLst>
      <p:ext uri="{BB962C8B-B14F-4D97-AF65-F5344CB8AC3E}">
        <p14:creationId xmlns:p14="http://schemas.microsoft.com/office/powerpoint/2010/main" val="3172212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par>
                                <p:cTn id="45" presetID="22" presetClass="entr" presetSubtype="2"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right)">
                                      <p:cBhvr>
                                        <p:cTn id="70" dur="500"/>
                                        <p:tgtEl>
                                          <p:spTgt spid="35"/>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right)">
                                      <p:cBhvr>
                                        <p:cTn id="73" dur="500"/>
                                        <p:tgtEl>
                                          <p:spTgt spid="36"/>
                                        </p:tgtEl>
                                      </p:cBhvr>
                                    </p:animEffect>
                                  </p:childTnLst>
                                </p:cTn>
                              </p:par>
                              <p:par>
                                <p:cTn id="74" presetID="22" presetClass="entr" presetSubtype="2"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right)">
                                      <p:cBhvr>
                                        <p:cTn id="76" dur="500"/>
                                        <p:tgtEl>
                                          <p:spTgt spid="3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right)">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4" grpId="0" animBg="1"/>
      <p:bldP spid="22" grpId="0"/>
      <p:bldP spid="23" grpId="0"/>
      <p:bldP spid="26" grpId="0" animBg="1"/>
      <p:bldP spid="28" grpId="0" animBg="1"/>
      <p:bldP spid="36" grpId="0" animBg="1"/>
      <p:bldP spid="3" grpId="0" animBg="1"/>
      <p:bldP spid="42" grpId="0" animBg="1"/>
      <p:bldP spid="43" grpId="0"/>
      <p:bldP spid="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652E-7113-C648-B5F6-192DD4C81F54}"/>
              </a:ext>
            </a:extLst>
          </p:cNvPr>
          <p:cNvSpPr>
            <a:spLocks noGrp="1"/>
          </p:cNvSpPr>
          <p:nvPr>
            <p:ph type="title"/>
          </p:nvPr>
        </p:nvSpPr>
        <p:spPr/>
        <p:txBody>
          <a:bodyPr/>
          <a:lstStyle/>
          <a:p>
            <a:r>
              <a:rPr lang="en-BE" dirty="0"/>
              <a:t>TCP and losses</a:t>
            </a:r>
          </a:p>
        </p:txBody>
      </p:sp>
      <p:cxnSp>
        <p:nvCxnSpPr>
          <p:cNvPr id="4" name="Straight Connector 3">
            <a:extLst>
              <a:ext uri="{FF2B5EF4-FFF2-40B4-BE49-F238E27FC236}">
                <a16:creationId xmlns:a16="http://schemas.microsoft.com/office/drawing/2014/main" id="{2F7C8C7D-56D9-DB41-B23F-2A80CC01A833}"/>
              </a:ext>
            </a:extLst>
          </p:cNvPr>
          <p:cNvCxnSpPr/>
          <p:nvPr/>
        </p:nvCxnSpPr>
        <p:spPr bwMode="auto">
          <a:xfrm>
            <a:off x="3726727"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 name="Straight Connector 4">
            <a:extLst>
              <a:ext uri="{FF2B5EF4-FFF2-40B4-BE49-F238E27FC236}">
                <a16:creationId xmlns:a16="http://schemas.microsoft.com/office/drawing/2014/main" id="{3151D26A-39F7-0740-B67B-60B6EAFCF4AF}"/>
              </a:ext>
            </a:extLst>
          </p:cNvPr>
          <p:cNvCxnSpPr/>
          <p:nvPr/>
        </p:nvCxnSpPr>
        <p:spPr bwMode="auto">
          <a:xfrm>
            <a:off x="9304208"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B154309-A19C-4B4F-8865-CB95D09B8CF7}"/>
              </a:ext>
            </a:extLst>
          </p:cNvPr>
          <p:cNvSpPr txBox="1"/>
          <p:nvPr/>
        </p:nvSpPr>
        <p:spPr>
          <a:xfrm>
            <a:off x="1606133" y="2521472"/>
            <a:ext cx="1784463" cy="900503"/>
          </a:xfrm>
          <a:prstGeom prst="rect">
            <a:avLst/>
          </a:prstGeom>
          <a:noFill/>
        </p:spPr>
        <p:txBody>
          <a:bodyPr wrap="none" rtlCol="0">
            <a:spAutoFit/>
          </a:bodyPr>
          <a:lstStyle/>
          <a:p>
            <a:r>
              <a:rPr lang="en-BE" sz="2626" dirty="0"/>
              <a:t>cwnd=3000</a:t>
            </a:r>
          </a:p>
          <a:p>
            <a:r>
              <a:rPr lang="en-BE" sz="2626" dirty="0"/>
              <a:t>dupack=2</a:t>
            </a:r>
          </a:p>
        </p:txBody>
      </p:sp>
      <p:cxnSp>
        <p:nvCxnSpPr>
          <p:cNvPr id="7" name="Straight Arrow Connector 6">
            <a:extLst>
              <a:ext uri="{FF2B5EF4-FFF2-40B4-BE49-F238E27FC236}">
                <a16:creationId xmlns:a16="http://schemas.microsoft.com/office/drawing/2014/main" id="{D50D68F3-D52E-1A4E-B888-93D0FED78D3B}"/>
              </a:ext>
            </a:extLst>
          </p:cNvPr>
          <p:cNvCxnSpPr>
            <a:cxnSpLocks/>
          </p:cNvCxnSpPr>
          <p:nvPr/>
        </p:nvCxnSpPr>
        <p:spPr bwMode="auto">
          <a:xfrm>
            <a:off x="3775560" y="4429046"/>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361DCA61-856F-E34A-B501-59E87770222C}"/>
              </a:ext>
            </a:extLst>
          </p:cNvPr>
          <p:cNvSpPr txBox="1"/>
          <p:nvPr/>
        </p:nvSpPr>
        <p:spPr>
          <a:xfrm>
            <a:off x="4822897" y="4315313"/>
            <a:ext cx="1500732" cy="455959"/>
          </a:xfrm>
          <a:prstGeom prst="rect">
            <a:avLst/>
          </a:prstGeom>
          <a:solidFill>
            <a:schemeClr val="bg1"/>
          </a:solidFill>
        </p:spPr>
        <p:txBody>
          <a:bodyPr wrap="none" rtlCol="0">
            <a:spAutoFit/>
          </a:bodyPr>
          <a:lstStyle/>
          <a:p>
            <a:r>
              <a:rPr lang="en-BE" sz="2363" dirty="0"/>
              <a:t>2000-2999</a:t>
            </a:r>
          </a:p>
        </p:txBody>
      </p:sp>
      <p:sp>
        <p:nvSpPr>
          <p:cNvPr id="9" name="TextBox 8">
            <a:extLst>
              <a:ext uri="{FF2B5EF4-FFF2-40B4-BE49-F238E27FC236}">
                <a16:creationId xmlns:a16="http://schemas.microsoft.com/office/drawing/2014/main" id="{4110F199-21C4-8A4D-81CE-8CBFBECF2B3F}"/>
              </a:ext>
            </a:extLst>
          </p:cNvPr>
          <p:cNvSpPr txBox="1"/>
          <p:nvPr/>
        </p:nvSpPr>
        <p:spPr>
          <a:xfrm>
            <a:off x="1275963" y="3842975"/>
            <a:ext cx="2287678" cy="1708673"/>
          </a:xfrm>
          <a:prstGeom prst="rect">
            <a:avLst/>
          </a:prstGeom>
          <a:noFill/>
        </p:spPr>
        <p:txBody>
          <a:bodyPr wrap="none" rtlCol="0">
            <a:spAutoFit/>
          </a:bodyPr>
          <a:lstStyle/>
          <a:p>
            <a:r>
              <a:rPr lang="en-BE" sz="2626" b="1" dirty="0">
                <a:solidFill>
                  <a:srgbClr val="FF0000"/>
                </a:solidFill>
              </a:rPr>
              <a:t>RTO expires</a:t>
            </a:r>
          </a:p>
          <a:p>
            <a:r>
              <a:rPr lang="en-BE" sz="2626" dirty="0"/>
              <a:t>cwnd=1000</a:t>
            </a:r>
          </a:p>
          <a:p>
            <a:r>
              <a:rPr lang="en-BE" sz="2626" dirty="0"/>
              <a:t>dupack=0</a:t>
            </a:r>
          </a:p>
          <a:p>
            <a:r>
              <a:rPr lang="en-BE" sz="2626" dirty="0"/>
              <a:t>ssthresh=2000</a:t>
            </a:r>
          </a:p>
        </p:txBody>
      </p:sp>
      <p:cxnSp>
        <p:nvCxnSpPr>
          <p:cNvPr id="11" name="Straight Arrow Connector 10">
            <a:extLst>
              <a:ext uri="{FF2B5EF4-FFF2-40B4-BE49-F238E27FC236}">
                <a16:creationId xmlns:a16="http://schemas.microsoft.com/office/drawing/2014/main" id="{A4F15C2E-ADDB-8243-BC0D-55E0CA12223E}"/>
              </a:ext>
            </a:extLst>
          </p:cNvPr>
          <p:cNvCxnSpPr>
            <a:cxnSpLocks/>
          </p:cNvCxnSpPr>
          <p:nvPr/>
        </p:nvCxnSpPr>
        <p:spPr bwMode="auto">
          <a:xfrm flipH="1">
            <a:off x="3743661" y="4949364"/>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80558C32-9DDF-D346-BB24-F51B62DB3DFF}"/>
              </a:ext>
            </a:extLst>
          </p:cNvPr>
          <p:cNvSpPr txBox="1"/>
          <p:nvPr/>
        </p:nvSpPr>
        <p:spPr>
          <a:xfrm>
            <a:off x="4744564" y="5401766"/>
            <a:ext cx="1648716" cy="455959"/>
          </a:xfrm>
          <a:prstGeom prst="rect">
            <a:avLst/>
          </a:prstGeom>
          <a:solidFill>
            <a:schemeClr val="bg1"/>
          </a:solidFill>
        </p:spPr>
        <p:txBody>
          <a:bodyPr wrap="square" rtlCol="0">
            <a:spAutoFit/>
          </a:bodyPr>
          <a:lstStyle/>
          <a:p>
            <a:r>
              <a:rPr lang="en-BE" sz="2363" dirty="0"/>
              <a:t>ACK(5000)</a:t>
            </a:r>
          </a:p>
        </p:txBody>
      </p:sp>
      <p:sp>
        <p:nvSpPr>
          <p:cNvPr id="13" name="TextBox 12">
            <a:extLst>
              <a:ext uri="{FF2B5EF4-FFF2-40B4-BE49-F238E27FC236}">
                <a16:creationId xmlns:a16="http://schemas.microsoft.com/office/drawing/2014/main" id="{CDE87429-91D4-124D-A527-5E71A7C5530F}"/>
              </a:ext>
            </a:extLst>
          </p:cNvPr>
          <p:cNvSpPr txBox="1"/>
          <p:nvPr/>
        </p:nvSpPr>
        <p:spPr>
          <a:xfrm>
            <a:off x="1606133" y="5668760"/>
            <a:ext cx="1784463" cy="900503"/>
          </a:xfrm>
          <a:prstGeom prst="rect">
            <a:avLst/>
          </a:prstGeom>
          <a:noFill/>
        </p:spPr>
        <p:txBody>
          <a:bodyPr wrap="none" rtlCol="0">
            <a:spAutoFit/>
          </a:bodyPr>
          <a:lstStyle/>
          <a:p>
            <a:r>
              <a:rPr lang="en-BE" sz="2626" dirty="0"/>
              <a:t>cwnd=2000</a:t>
            </a:r>
          </a:p>
          <a:p>
            <a:r>
              <a:rPr lang="en-BE" sz="2626" dirty="0"/>
              <a:t>dupack=0</a:t>
            </a:r>
          </a:p>
        </p:txBody>
      </p:sp>
    </p:spTree>
    <p:extLst>
      <p:ext uri="{BB962C8B-B14F-4D97-AF65-F5344CB8AC3E}">
        <p14:creationId xmlns:p14="http://schemas.microsoft.com/office/powerpoint/2010/main" val="1770756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TCP and losses</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3193725"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8771206"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406837" y="2483124"/>
            <a:ext cx="2350002" cy="900503"/>
          </a:xfrm>
          <a:prstGeom prst="rect">
            <a:avLst/>
          </a:prstGeom>
          <a:noFill/>
        </p:spPr>
        <p:txBody>
          <a:bodyPr wrap="none" rtlCol="0">
            <a:spAutoFit/>
          </a:bodyPr>
          <a:lstStyle/>
          <a:p>
            <a:r>
              <a:rPr lang="en-BE" sz="2626" dirty="0"/>
              <a:t>cwnd=1000</a:t>
            </a:r>
          </a:p>
          <a:p>
            <a:r>
              <a:rPr lang="en-BE" sz="2626" dirty="0"/>
              <a:t>ssthresh=64000</a:t>
            </a:r>
          </a:p>
        </p:txBody>
      </p:sp>
      <p:cxnSp>
        <p:nvCxnSpPr>
          <p:cNvPr id="9" name="Straight Arrow Connector 8">
            <a:extLst>
              <a:ext uri="{FF2B5EF4-FFF2-40B4-BE49-F238E27FC236}">
                <a16:creationId xmlns:a16="http://schemas.microsoft.com/office/drawing/2014/main" id="{DE4D1EF0-0A6D-964B-9F3F-0D76F6352172}"/>
              </a:ext>
            </a:extLst>
          </p:cNvPr>
          <p:cNvCxnSpPr/>
          <p:nvPr/>
        </p:nvCxnSpPr>
        <p:spPr bwMode="auto">
          <a:xfrm>
            <a:off x="3193725" y="3080662"/>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770DAD8D-DE57-BB44-85C1-22FC365E1DDC}"/>
              </a:ext>
            </a:extLst>
          </p:cNvPr>
          <p:cNvCxnSpPr>
            <a:cxnSpLocks/>
          </p:cNvCxnSpPr>
          <p:nvPr/>
        </p:nvCxnSpPr>
        <p:spPr bwMode="auto">
          <a:xfrm flipH="1">
            <a:off x="3193725" y="3590930"/>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66F580C7-F9D9-494C-BF34-AC6DF46FCF13}"/>
              </a:ext>
            </a:extLst>
          </p:cNvPr>
          <p:cNvSpPr txBox="1"/>
          <p:nvPr/>
        </p:nvSpPr>
        <p:spPr>
          <a:xfrm>
            <a:off x="5361818" y="2945937"/>
            <a:ext cx="891591" cy="455959"/>
          </a:xfrm>
          <a:prstGeom prst="rect">
            <a:avLst/>
          </a:prstGeom>
          <a:solidFill>
            <a:schemeClr val="bg1"/>
          </a:solidFill>
        </p:spPr>
        <p:txBody>
          <a:bodyPr wrap="none" rtlCol="0">
            <a:spAutoFit/>
          </a:bodyPr>
          <a:lstStyle/>
          <a:p>
            <a:r>
              <a:rPr lang="en-BE" sz="2363" dirty="0"/>
              <a:t>0-999</a:t>
            </a:r>
          </a:p>
        </p:txBody>
      </p:sp>
      <p:sp>
        <p:nvSpPr>
          <p:cNvPr id="13" name="TextBox 12">
            <a:extLst>
              <a:ext uri="{FF2B5EF4-FFF2-40B4-BE49-F238E27FC236}">
                <a16:creationId xmlns:a16="http://schemas.microsoft.com/office/drawing/2014/main" id="{C24A15B2-0EE7-2545-B451-81552C7A3209}"/>
              </a:ext>
            </a:extLst>
          </p:cNvPr>
          <p:cNvSpPr txBox="1"/>
          <p:nvPr/>
        </p:nvSpPr>
        <p:spPr>
          <a:xfrm>
            <a:off x="5068213" y="3723492"/>
            <a:ext cx="1592808" cy="455959"/>
          </a:xfrm>
          <a:prstGeom prst="rect">
            <a:avLst/>
          </a:prstGeom>
          <a:solidFill>
            <a:schemeClr val="bg1"/>
          </a:solidFill>
        </p:spPr>
        <p:txBody>
          <a:bodyPr wrap="none" rtlCol="0">
            <a:spAutoFit/>
          </a:bodyPr>
          <a:lstStyle/>
          <a:p>
            <a:r>
              <a:rPr lang="en-BE" sz="2363" dirty="0"/>
              <a:t>ACK(1000)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3193725" y="451857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5892234" y="4460331"/>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p:nvPr/>
        </p:nvCxnSpPr>
        <p:spPr bwMode="auto">
          <a:xfrm>
            <a:off x="3242556" y="483834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4289895" y="4724611"/>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3193725" y="5110472"/>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CB310D57-8A89-2749-A440-A752F6954236}"/>
              </a:ext>
            </a:extLst>
          </p:cNvPr>
          <p:cNvCxnSpPr>
            <a:cxnSpLocks/>
          </p:cNvCxnSpPr>
          <p:nvPr/>
        </p:nvCxnSpPr>
        <p:spPr bwMode="auto">
          <a:xfrm flipH="1">
            <a:off x="3253547" y="5445974"/>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4321046" y="5369593"/>
            <a:ext cx="1592808" cy="455959"/>
          </a:xfrm>
          <a:prstGeom prst="rect">
            <a:avLst/>
          </a:prstGeom>
          <a:solidFill>
            <a:schemeClr val="bg1"/>
          </a:solidFill>
        </p:spPr>
        <p:txBody>
          <a:bodyPr wrap="none" rtlCol="0">
            <a:spAutoFit/>
          </a:bodyPr>
          <a:lstStyle/>
          <a:p>
            <a:r>
              <a:rPr lang="en-BE" sz="2363" dirty="0"/>
              <a:t>ACK(2000)</a:t>
            </a:r>
          </a:p>
        </p:txBody>
      </p:sp>
      <p:sp>
        <p:nvSpPr>
          <p:cNvPr id="21" name="TextBox 20">
            <a:extLst>
              <a:ext uri="{FF2B5EF4-FFF2-40B4-BE49-F238E27FC236}">
                <a16:creationId xmlns:a16="http://schemas.microsoft.com/office/drawing/2014/main" id="{8DC2CD27-57FD-ED48-B49E-614AFE04A481}"/>
              </a:ext>
            </a:extLst>
          </p:cNvPr>
          <p:cNvSpPr txBox="1"/>
          <p:nvPr/>
        </p:nvSpPr>
        <p:spPr>
          <a:xfrm>
            <a:off x="6334166" y="5470278"/>
            <a:ext cx="1592808" cy="455959"/>
          </a:xfrm>
          <a:prstGeom prst="rect">
            <a:avLst/>
          </a:prstGeom>
          <a:solidFill>
            <a:schemeClr val="bg1"/>
          </a:solidFill>
        </p:spPr>
        <p:txBody>
          <a:bodyPr wrap="none" rtlCol="0">
            <a:spAutoFit/>
          </a:bodyPr>
          <a:lstStyle/>
          <a:p>
            <a:r>
              <a:rPr lang="en-BE" sz="2363" dirty="0"/>
              <a:t>ACK(3000)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548697" y="3935843"/>
            <a:ext cx="2350002" cy="900503"/>
          </a:xfrm>
          <a:prstGeom prst="rect">
            <a:avLst/>
          </a:prstGeom>
          <a:noFill/>
        </p:spPr>
        <p:txBody>
          <a:bodyPr wrap="none" rtlCol="0">
            <a:spAutoFit/>
          </a:bodyPr>
          <a:lstStyle/>
          <a:p>
            <a:r>
              <a:rPr lang="en-BE" sz="2626" dirty="0"/>
              <a:t>cwnd=2000</a:t>
            </a:r>
          </a:p>
          <a:p>
            <a:r>
              <a:rPr lang="en-BE" sz="2626" dirty="0"/>
              <a:t>ssthresh=64000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467007" y="5490481"/>
            <a:ext cx="2350002" cy="900503"/>
          </a:xfrm>
          <a:prstGeom prst="rect">
            <a:avLst/>
          </a:prstGeom>
          <a:noFill/>
        </p:spPr>
        <p:txBody>
          <a:bodyPr wrap="none" rtlCol="0">
            <a:spAutoFit/>
          </a:bodyPr>
          <a:lstStyle/>
          <a:p>
            <a:r>
              <a:rPr lang="en-BE" sz="2626" dirty="0"/>
              <a:t>cwnd=3000</a:t>
            </a:r>
          </a:p>
          <a:p>
            <a:r>
              <a:rPr lang="en-BE" sz="2626" dirty="0"/>
              <a:t>ssthresh=64000</a:t>
            </a:r>
          </a:p>
        </p:txBody>
      </p:sp>
      <p:sp>
        <p:nvSpPr>
          <p:cNvPr id="24" name="TextBox 23">
            <a:extLst>
              <a:ext uri="{FF2B5EF4-FFF2-40B4-BE49-F238E27FC236}">
                <a16:creationId xmlns:a16="http://schemas.microsoft.com/office/drawing/2014/main" id="{B11C58BE-F9E7-BA4C-823B-07B72111EF04}"/>
              </a:ext>
            </a:extLst>
          </p:cNvPr>
          <p:cNvSpPr txBox="1"/>
          <p:nvPr/>
        </p:nvSpPr>
        <p:spPr>
          <a:xfrm>
            <a:off x="406837" y="6428653"/>
            <a:ext cx="2350002" cy="900503"/>
          </a:xfrm>
          <a:prstGeom prst="rect">
            <a:avLst/>
          </a:prstGeom>
          <a:noFill/>
        </p:spPr>
        <p:txBody>
          <a:bodyPr wrap="none" rtlCol="0">
            <a:spAutoFit/>
          </a:bodyPr>
          <a:lstStyle/>
          <a:p>
            <a:r>
              <a:rPr lang="en-BE" sz="2626" dirty="0"/>
              <a:t>cwnd=4000</a:t>
            </a:r>
          </a:p>
          <a:p>
            <a:r>
              <a:rPr lang="en-BE" sz="2626" dirty="0"/>
              <a:t>ssthresh=64000</a:t>
            </a:r>
          </a:p>
        </p:txBody>
      </p:sp>
      <p:cxnSp>
        <p:nvCxnSpPr>
          <p:cNvPr id="25" name="Straight Arrow Connector 24">
            <a:extLst>
              <a:ext uri="{FF2B5EF4-FFF2-40B4-BE49-F238E27FC236}">
                <a16:creationId xmlns:a16="http://schemas.microsoft.com/office/drawing/2014/main" id="{3391C09C-42C2-D547-AC74-39FF963675C8}"/>
              </a:ext>
            </a:extLst>
          </p:cNvPr>
          <p:cNvCxnSpPr>
            <a:cxnSpLocks/>
          </p:cNvCxnSpPr>
          <p:nvPr/>
        </p:nvCxnSpPr>
        <p:spPr bwMode="auto">
          <a:xfrm>
            <a:off x="3251529" y="6526766"/>
            <a:ext cx="4865474" cy="30281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5950038" y="6468526"/>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3193725" y="684653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4347698" y="6732806"/>
            <a:ext cx="1500732" cy="455959"/>
          </a:xfrm>
          <a:prstGeom prst="rect">
            <a:avLst/>
          </a:prstGeom>
          <a:solidFill>
            <a:schemeClr val="bg1"/>
          </a:solidFill>
        </p:spPr>
        <p:txBody>
          <a:bodyPr wrap="none" rtlCol="0">
            <a:spAutoFit/>
          </a:bodyPr>
          <a:lstStyle/>
          <a:p>
            <a:r>
              <a:rPr lang="en-BE" sz="2363" dirty="0"/>
              <a:t>4000-4999</a:t>
            </a:r>
          </a:p>
        </p:txBody>
      </p:sp>
      <p:cxnSp>
        <p:nvCxnSpPr>
          <p:cNvPr id="29" name="Straight Arrow Connector 28">
            <a:extLst>
              <a:ext uri="{FF2B5EF4-FFF2-40B4-BE49-F238E27FC236}">
                <a16:creationId xmlns:a16="http://schemas.microsoft.com/office/drawing/2014/main" id="{32B620D6-6779-B049-8D4E-83C04BBEFFC2}"/>
              </a:ext>
            </a:extLst>
          </p:cNvPr>
          <p:cNvCxnSpPr/>
          <p:nvPr/>
        </p:nvCxnSpPr>
        <p:spPr bwMode="auto">
          <a:xfrm>
            <a:off x="3193725" y="711555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C1CD6AEB-DDD3-A14E-9B17-DE8BE8F8DEFF}"/>
              </a:ext>
            </a:extLst>
          </p:cNvPr>
          <p:cNvSpPr txBox="1"/>
          <p:nvPr/>
        </p:nvSpPr>
        <p:spPr>
          <a:xfrm>
            <a:off x="5964209" y="7057314"/>
            <a:ext cx="1500732" cy="455959"/>
          </a:xfrm>
          <a:prstGeom prst="rect">
            <a:avLst/>
          </a:prstGeom>
          <a:solidFill>
            <a:schemeClr val="bg1"/>
          </a:solidFill>
        </p:spPr>
        <p:txBody>
          <a:bodyPr wrap="none" rtlCol="0">
            <a:spAutoFit/>
          </a:bodyPr>
          <a:lstStyle/>
          <a:p>
            <a:r>
              <a:rPr lang="en-BE" sz="2363" dirty="0"/>
              <a:t>5000-5999</a:t>
            </a:r>
          </a:p>
        </p:txBody>
      </p:sp>
      <p:cxnSp>
        <p:nvCxnSpPr>
          <p:cNvPr id="31" name="Straight Arrow Connector 30">
            <a:extLst>
              <a:ext uri="{FF2B5EF4-FFF2-40B4-BE49-F238E27FC236}">
                <a16:creationId xmlns:a16="http://schemas.microsoft.com/office/drawing/2014/main" id="{4BA5776F-0925-B648-B8EA-5B40E9E69F8E}"/>
              </a:ext>
            </a:extLst>
          </p:cNvPr>
          <p:cNvCxnSpPr/>
          <p:nvPr/>
        </p:nvCxnSpPr>
        <p:spPr bwMode="auto">
          <a:xfrm>
            <a:off x="3193725" y="7435327"/>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C211FDFC-144E-3A4F-A563-8C71CC601D4F}"/>
              </a:ext>
            </a:extLst>
          </p:cNvPr>
          <p:cNvSpPr txBox="1"/>
          <p:nvPr/>
        </p:nvSpPr>
        <p:spPr>
          <a:xfrm>
            <a:off x="4361870" y="7321594"/>
            <a:ext cx="1500732" cy="455959"/>
          </a:xfrm>
          <a:prstGeom prst="rect">
            <a:avLst/>
          </a:prstGeom>
          <a:solidFill>
            <a:schemeClr val="bg1"/>
          </a:solidFill>
        </p:spPr>
        <p:txBody>
          <a:bodyPr wrap="none" rtlCol="0">
            <a:spAutoFit/>
          </a:bodyPr>
          <a:lstStyle/>
          <a:p>
            <a:r>
              <a:rPr lang="en-BE" sz="2363" dirty="0"/>
              <a:t>6000-6999</a:t>
            </a:r>
          </a:p>
        </p:txBody>
      </p:sp>
      <p:sp>
        <p:nvSpPr>
          <p:cNvPr id="37" name="Multiply 36">
            <a:extLst>
              <a:ext uri="{FF2B5EF4-FFF2-40B4-BE49-F238E27FC236}">
                <a16:creationId xmlns:a16="http://schemas.microsoft.com/office/drawing/2014/main" id="{F48C3535-CCDD-0646-A95F-C0CCCC5824CA}"/>
              </a:ext>
            </a:extLst>
          </p:cNvPr>
          <p:cNvSpPr/>
          <p:nvPr/>
        </p:nvSpPr>
        <p:spPr bwMode="auto">
          <a:xfrm>
            <a:off x="7833402" y="6513137"/>
            <a:ext cx="567201" cy="617131"/>
          </a:xfrm>
          <a:prstGeom prst="mathMultiply">
            <a:avLst/>
          </a:prstGeom>
          <a:solidFill>
            <a:srgbClr val="FF0000"/>
          </a:solid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47" name="TextBox 46">
            <a:extLst>
              <a:ext uri="{FF2B5EF4-FFF2-40B4-BE49-F238E27FC236}">
                <a16:creationId xmlns:a16="http://schemas.microsoft.com/office/drawing/2014/main" id="{4CCF699F-1660-9841-B18B-F1B974C9AB1B}"/>
              </a:ext>
            </a:extLst>
          </p:cNvPr>
          <p:cNvSpPr txBox="1"/>
          <p:nvPr/>
        </p:nvSpPr>
        <p:spPr>
          <a:xfrm>
            <a:off x="46219" y="2033535"/>
            <a:ext cx="3820277" cy="496418"/>
          </a:xfrm>
          <a:prstGeom prst="rect">
            <a:avLst/>
          </a:prstGeom>
          <a:noFill/>
        </p:spPr>
        <p:txBody>
          <a:bodyPr wrap="none" rtlCol="0">
            <a:spAutoFit/>
          </a:bodyPr>
          <a:lstStyle/>
          <a:p>
            <a:r>
              <a:rPr lang="en-BE" sz="2626" dirty="0">
                <a:latin typeface="Courier" pitchFamily="2" charset="0"/>
              </a:rPr>
              <a:t>write(10000 bytes)</a:t>
            </a:r>
          </a:p>
        </p:txBody>
      </p:sp>
    </p:spTree>
    <p:extLst>
      <p:ext uri="{BB962C8B-B14F-4D97-AF65-F5344CB8AC3E}">
        <p14:creationId xmlns:p14="http://schemas.microsoft.com/office/powerpoint/2010/main" val="38294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par>
                                <p:cTn id="42" presetID="22" presetClass="entr" presetSubtype="2"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22" presetClass="entr" presetSubtype="2"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right)">
                                      <p:cBhvr>
                                        <p:cTn id="47" dur="500"/>
                                        <p:tgtEl>
                                          <p:spTgt spid="20"/>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par>
                                <p:cTn id="85" presetID="22" presetClass="entr" presetSubtype="8"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4" grpId="0" animBg="1"/>
      <p:bldP spid="21" grpId="0" animBg="1"/>
      <p:bldP spid="22" grpId="0"/>
      <p:bldP spid="23" grpId="0"/>
      <p:bldP spid="24" grpId="0"/>
      <p:bldP spid="26" grpId="0" animBg="1"/>
      <p:bldP spid="28" grpId="0" animBg="1"/>
      <p:bldP spid="30" grpId="0" animBg="1"/>
      <p:bldP spid="32"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652E-7113-C648-B5F6-192DD4C81F54}"/>
              </a:ext>
            </a:extLst>
          </p:cNvPr>
          <p:cNvSpPr>
            <a:spLocks noGrp="1"/>
          </p:cNvSpPr>
          <p:nvPr>
            <p:ph type="title"/>
          </p:nvPr>
        </p:nvSpPr>
        <p:spPr/>
        <p:txBody>
          <a:bodyPr/>
          <a:lstStyle/>
          <a:p>
            <a:r>
              <a:rPr lang="en-BE" dirty="0"/>
              <a:t>TCP and losses</a:t>
            </a:r>
          </a:p>
        </p:txBody>
      </p:sp>
      <p:cxnSp>
        <p:nvCxnSpPr>
          <p:cNvPr id="4" name="Straight Connector 3">
            <a:extLst>
              <a:ext uri="{FF2B5EF4-FFF2-40B4-BE49-F238E27FC236}">
                <a16:creationId xmlns:a16="http://schemas.microsoft.com/office/drawing/2014/main" id="{2F7C8C7D-56D9-DB41-B23F-2A80CC01A833}"/>
              </a:ext>
            </a:extLst>
          </p:cNvPr>
          <p:cNvCxnSpPr/>
          <p:nvPr/>
        </p:nvCxnSpPr>
        <p:spPr bwMode="auto">
          <a:xfrm>
            <a:off x="3726727"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 name="Straight Connector 4">
            <a:extLst>
              <a:ext uri="{FF2B5EF4-FFF2-40B4-BE49-F238E27FC236}">
                <a16:creationId xmlns:a16="http://schemas.microsoft.com/office/drawing/2014/main" id="{3151D26A-39F7-0740-B67B-60B6EAFCF4AF}"/>
              </a:ext>
            </a:extLst>
          </p:cNvPr>
          <p:cNvCxnSpPr/>
          <p:nvPr/>
        </p:nvCxnSpPr>
        <p:spPr bwMode="auto">
          <a:xfrm>
            <a:off x="9304208"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B154309-A19C-4B4F-8865-CB95D09B8CF7}"/>
              </a:ext>
            </a:extLst>
          </p:cNvPr>
          <p:cNvSpPr txBox="1"/>
          <p:nvPr/>
        </p:nvSpPr>
        <p:spPr>
          <a:xfrm>
            <a:off x="804946" y="1972493"/>
            <a:ext cx="1784463" cy="496418"/>
          </a:xfrm>
          <a:prstGeom prst="rect">
            <a:avLst/>
          </a:prstGeom>
          <a:noFill/>
        </p:spPr>
        <p:txBody>
          <a:bodyPr wrap="none" rtlCol="0">
            <a:spAutoFit/>
          </a:bodyPr>
          <a:lstStyle/>
          <a:p>
            <a:r>
              <a:rPr lang="en-BE" sz="2626" dirty="0"/>
              <a:t>cwnd=4000</a:t>
            </a:r>
          </a:p>
        </p:txBody>
      </p:sp>
      <p:cxnSp>
        <p:nvCxnSpPr>
          <p:cNvPr id="7" name="Straight Arrow Connector 6">
            <a:extLst>
              <a:ext uri="{FF2B5EF4-FFF2-40B4-BE49-F238E27FC236}">
                <a16:creationId xmlns:a16="http://schemas.microsoft.com/office/drawing/2014/main" id="{D50D68F3-D52E-1A4E-B888-93D0FED78D3B}"/>
              </a:ext>
            </a:extLst>
          </p:cNvPr>
          <p:cNvCxnSpPr>
            <a:cxnSpLocks/>
          </p:cNvCxnSpPr>
          <p:nvPr/>
        </p:nvCxnSpPr>
        <p:spPr bwMode="auto">
          <a:xfrm>
            <a:off x="3813714" y="4947991"/>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361DCA61-856F-E34A-B501-59E87770222C}"/>
              </a:ext>
            </a:extLst>
          </p:cNvPr>
          <p:cNvSpPr txBox="1"/>
          <p:nvPr/>
        </p:nvSpPr>
        <p:spPr>
          <a:xfrm>
            <a:off x="5255590" y="4867419"/>
            <a:ext cx="1500732" cy="455959"/>
          </a:xfrm>
          <a:prstGeom prst="rect">
            <a:avLst/>
          </a:prstGeom>
          <a:solidFill>
            <a:schemeClr val="bg1"/>
          </a:solidFill>
        </p:spPr>
        <p:txBody>
          <a:bodyPr wrap="none" rtlCol="0">
            <a:spAutoFit/>
          </a:bodyPr>
          <a:lstStyle/>
          <a:p>
            <a:r>
              <a:rPr lang="en-BE" sz="2363" dirty="0"/>
              <a:t>3000-3999</a:t>
            </a:r>
          </a:p>
        </p:txBody>
      </p:sp>
      <p:sp>
        <p:nvSpPr>
          <p:cNvPr id="9" name="TextBox 8">
            <a:extLst>
              <a:ext uri="{FF2B5EF4-FFF2-40B4-BE49-F238E27FC236}">
                <a16:creationId xmlns:a16="http://schemas.microsoft.com/office/drawing/2014/main" id="{4110F199-21C4-8A4D-81CE-8CBFBECF2B3F}"/>
              </a:ext>
            </a:extLst>
          </p:cNvPr>
          <p:cNvSpPr txBox="1"/>
          <p:nvPr/>
        </p:nvSpPr>
        <p:spPr>
          <a:xfrm>
            <a:off x="962039" y="4670992"/>
            <a:ext cx="2181686" cy="1304588"/>
          </a:xfrm>
          <a:prstGeom prst="rect">
            <a:avLst/>
          </a:prstGeom>
          <a:noFill/>
        </p:spPr>
        <p:txBody>
          <a:bodyPr wrap="none" rtlCol="0">
            <a:spAutoFit/>
          </a:bodyPr>
          <a:lstStyle/>
          <a:p>
            <a:r>
              <a:rPr lang="en-BE" sz="2626" dirty="0"/>
              <a:t>cwnd=2000</a:t>
            </a:r>
          </a:p>
          <a:p>
            <a:r>
              <a:rPr lang="en-BE" sz="2626" dirty="0"/>
              <a:t>dupack=0</a:t>
            </a:r>
          </a:p>
          <a:p>
            <a:r>
              <a:rPr lang="en-BE" sz="2626" dirty="0"/>
              <a:t>ssthresh=2000</a:t>
            </a:r>
          </a:p>
        </p:txBody>
      </p:sp>
      <p:cxnSp>
        <p:nvCxnSpPr>
          <p:cNvPr id="11" name="Straight Arrow Connector 10">
            <a:extLst>
              <a:ext uri="{FF2B5EF4-FFF2-40B4-BE49-F238E27FC236}">
                <a16:creationId xmlns:a16="http://schemas.microsoft.com/office/drawing/2014/main" id="{A4F15C2E-ADDB-8243-BC0D-55E0CA12223E}"/>
              </a:ext>
            </a:extLst>
          </p:cNvPr>
          <p:cNvCxnSpPr>
            <a:cxnSpLocks/>
          </p:cNvCxnSpPr>
          <p:nvPr/>
        </p:nvCxnSpPr>
        <p:spPr bwMode="auto">
          <a:xfrm flipH="1">
            <a:off x="3728823" y="5423356"/>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80558C32-9DDF-D346-BB24-F51B62DB3DFF}"/>
              </a:ext>
            </a:extLst>
          </p:cNvPr>
          <p:cNvSpPr txBox="1"/>
          <p:nvPr/>
        </p:nvSpPr>
        <p:spPr>
          <a:xfrm>
            <a:off x="4883344" y="5756205"/>
            <a:ext cx="1899365" cy="455959"/>
          </a:xfrm>
          <a:prstGeom prst="rect">
            <a:avLst/>
          </a:prstGeom>
          <a:solidFill>
            <a:schemeClr val="bg1"/>
          </a:solidFill>
        </p:spPr>
        <p:txBody>
          <a:bodyPr wrap="square" rtlCol="0">
            <a:spAutoFit/>
          </a:bodyPr>
          <a:lstStyle/>
          <a:p>
            <a:r>
              <a:rPr lang="en-BE" sz="2363" dirty="0"/>
              <a:t>ACK(9000)</a:t>
            </a:r>
          </a:p>
        </p:txBody>
      </p:sp>
      <p:cxnSp>
        <p:nvCxnSpPr>
          <p:cNvPr id="14" name="Straight Arrow Connector 13">
            <a:extLst>
              <a:ext uri="{FF2B5EF4-FFF2-40B4-BE49-F238E27FC236}">
                <a16:creationId xmlns:a16="http://schemas.microsoft.com/office/drawing/2014/main" id="{AAD47E23-C5AB-CD43-81D2-D5D4EE3F74DD}"/>
              </a:ext>
            </a:extLst>
          </p:cNvPr>
          <p:cNvCxnSpPr>
            <a:cxnSpLocks/>
          </p:cNvCxnSpPr>
          <p:nvPr/>
        </p:nvCxnSpPr>
        <p:spPr bwMode="auto">
          <a:xfrm>
            <a:off x="3801694" y="4032497"/>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5" name="TextBox 14">
            <a:extLst>
              <a:ext uri="{FF2B5EF4-FFF2-40B4-BE49-F238E27FC236}">
                <a16:creationId xmlns:a16="http://schemas.microsoft.com/office/drawing/2014/main" id="{91EFFEA1-5C66-AC48-8AFE-15B0115869BB}"/>
              </a:ext>
            </a:extLst>
          </p:cNvPr>
          <p:cNvSpPr txBox="1"/>
          <p:nvPr/>
        </p:nvSpPr>
        <p:spPr>
          <a:xfrm>
            <a:off x="6916908" y="3898018"/>
            <a:ext cx="1500732" cy="455959"/>
          </a:xfrm>
          <a:prstGeom prst="rect">
            <a:avLst/>
          </a:prstGeom>
          <a:solidFill>
            <a:schemeClr val="bg1"/>
          </a:solidFill>
        </p:spPr>
        <p:txBody>
          <a:bodyPr wrap="none" rtlCol="0">
            <a:spAutoFit/>
          </a:bodyPr>
          <a:lstStyle/>
          <a:p>
            <a:r>
              <a:rPr lang="en-BE" sz="2363" dirty="0"/>
              <a:t>7000-7999</a:t>
            </a:r>
          </a:p>
        </p:txBody>
      </p:sp>
      <p:cxnSp>
        <p:nvCxnSpPr>
          <p:cNvPr id="16" name="Straight Arrow Connector 15">
            <a:extLst>
              <a:ext uri="{FF2B5EF4-FFF2-40B4-BE49-F238E27FC236}">
                <a16:creationId xmlns:a16="http://schemas.microsoft.com/office/drawing/2014/main" id="{B4F77E99-87B2-184D-AA10-D4044083FE13}"/>
              </a:ext>
            </a:extLst>
          </p:cNvPr>
          <p:cNvCxnSpPr>
            <a:cxnSpLocks/>
          </p:cNvCxnSpPr>
          <p:nvPr/>
        </p:nvCxnSpPr>
        <p:spPr bwMode="auto">
          <a:xfrm>
            <a:off x="3801694" y="4275946"/>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a:extLst>
              <a:ext uri="{FF2B5EF4-FFF2-40B4-BE49-F238E27FC236}">
                <a16:creationId xmlns:a16="http://schemas.microsoft.com/office/drawing/2014/main" id="{FBC0CC16-39ED-6E40-BB82-7BC0574B32D0}"/>
              </a:ext>
            </a:extLst>
          </p:cNvPr>
          <p:cNvSpPr txBox="1"/>
          <p:nvPr/>
        </p:nvSpPr>
        <p:spPr>
          <a:xfrm>
            <a:off x="6714062" y="4281539"/>
            <a:ext cx="1500732" cy="455959"/>
          </a:xfrm>
          <a:prstGeom prst="rect">
            <a:avLst/>
          </a:prstGeom>
          <a:solidFill>
            <a:schemeClr val="bg1"/>
          </a:solidFill>
        </p:spPr>
        <p:txBody>
          <a:bodyPr wrap="none" rtlCol="0">
            <a:spAutoFit/>
          </a:bodyPr>
          <a:lstStyle/>
          <a:p>
            <a:r>
              <a:rPr lang="en-BE" sz="2363" dirty="0"/>
              <a:t>8000-8999</a:t>
            </a:r>
          </a:p>
        </p:txBody>
      </p:sp>
      <p:cxnSp>
        <p:nvCxnSpPr>
          <p:cNvPr id="18" name="Straight Arrow Connector 17">
            <a:extLst>
              <a:ext uri="{FF2B5EF4-FFF2-40B4-BE49-F238E27FC236}">
                <a16:creationId xmlns:a16="http://schemas.microsoft.com/office/drawing/2014/main" id="{151FE7FA-6409-AD49-875E-275ABFAD39D9}"/>
              </a:ext>
            </a:extLst>
          </p:cNvPr>
          <p:cNvCxnSpPr>
            <a:cxnSpLocks/>
          </p:cNvCxnSpPr>
          <p:nvPr/>
        </p:nvCxnSpPr>
        <p:spPr bwMode="auto">
          <a:xfrm flipH="1">
            <a:off x="3801694" y="2483683"/>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E8F0D9D7-D9CF-E542-B39F-9F1F9544E034}"/>
              </a:ext>
            </a:extLst>
          </p:cNvPr>
          <p:cNvCxnSpPr>
            <a:cxnSpLocks/>
          </p:cNvCxnSpPr>
          <p:nvPr/>
        </p:nvCxnSpPr>
        <p:spPr bwMode="auto">
          <a:xfrm flipH="1">
            <a:off x="3864056" y="2704269"/>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77C7BF6F-C0B4-C640-B5C8-20C1C368D07D}"/>
              </a:ext>
            </a:extLst>
          </p:cNvPr>
          <p:cNvCxnSpPr>
            <a:cxnSpLocks/>
          </p:cNvCxnSpPr>
          <p:nvPr/>
        </p:nvCxnSpPr>
        <p:spPr bwMode="auto">
          <a:xfrm flipH="1">
            <a:off x="3847582" y="2943209"/>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9ADDA58A-0AC9-8F4E-936A-61D7D75C8A2E}"/>
              </a:ext>
            </a:extLst>
          </p:cNvPr>
          <p:cNvSpPr txBox="1"/>
          <p:nvPr/>
        </p:nvSpPr>
        <p:spPr>
          <a:xfrm>
            <a:off x="5038957" y="3853419"/>
            <a:ext cx="1648716" cy="455959"/>
          </a:xfrm>
          <a:prstGeom prst="rect">
            <a:avLst/>
          </a:prstGeom>
          <a:solidFill>
            <a:schemeClr val="bg1"/>
          </a:solidFill>
        </p:spPr>
        <p:txBody>
          <a:bodyPr wrap="square" rtlCol="0">
            <a:spAutoFit/>
          </a:bodyPr>
          <a:lstStyle/>
          <a:p>
            <a:r>
              <a:rPr lang="en-BE" sz="2363" dirty="0"/>
              <a:t>ACK(3000)</a:t>
            </a:r>
          </a:p>
        </p:txBody>
      </p:sp>
      <p:sp>
        <p:nvSpPr>
          <p:cNvPr id="22" name="TextBox 21">
            <a:extLst>
              <a:ext uri="{FF2B5EF4-FFF2-40B4-BE49-F238E27FC236}">
                <a16:creationId xmlns:a16="http://schemas.microsoft.com/office/drawing/2014/main" id="{9DAB7071-AA51-134C-9237-163E90F56D98}"/>
              </a:ext>
            </a:extLst>
          </p:cNvPr>
          <p:cNvSpPr txBox="1"/>
          <p:nvPr/>
        </p:nvSpPr>
        <p:spPr>
          <a:xfrm>
            <a:off x="6195759" y="2832909"/>
            <a:ext cx="1648716" cy="455959"/>
          </a:xfrm>
          <a:prstGeom prst="rect">
            <a:avLst/>
          </a:prstGeom>
          <a:solidFill>
            <a:schemeClr val="bg1"/>
          </a:solidFill>
        </p:spPr>
        <p:txBody>
          <a:bodyPr wrap="square" rtlCol="0">
            <a:spAutoFit/>
          </a:bodyPr>
          <a:lstStyle/>
          <a:p>
            <a:r>
              <a:rPr lang="en-BE" sz="2363" dirty="0"/>
              <a:t>ACK(3000)</a:t>
            </a:r>
          </a:p>
        </p:txBody>
      </p:sp>
      <p:sp>
        <p:nvSpPr>
          <p:cNvPr id="23" name="TextBox 22">
            <a:extLst>
              <a:ext uri="{FF2B5EF4-FFF2-40B4-BE49-F238E27FC236}">
                <a16:creationId xmlns:a16="http://schemas.microsoft.com/office/drawing/2014/main" id="{F5AB488D-2C31-1D4F-8DB7-938589A0CC93}"/>
              </a:ext>
            </a:extLst>
          </p:cNvPr>
          <p:cNvSpPr txBox="1"/>
          <p:nvPr/>
        </p:nvSpPr>
        <p:spPr>
          <a:xfrm>
            <a:off x="5694594" y="3272064"/>
            <a:ext cx="1648716" cy="455959"/>
          </a:xfrm>
          <a:prstGeom prst="rect">
            <a:avLst/>
          </a:prstGeom>
          <a:solidFill>
            <a:schemeClr val="bg1"/>
          </a:solidFill>
        </p:spPr>
        <p:txBody>
          <a:bodyPr wrap="square" rtlCol="0">
            <a:spAutoFit/>
          </a:bodyPr>
          <a:lstStyle/>
          <a:p>
            <a:r>
              <a:rPr lang="en-BE" sz="2363" dirty="0"/>
              <a:t>ACK(3000)</a:t>
            </a:r>
          </a:p>
        </p:txBody>
      </p:sp>
      <p:sp>
        <p:nvSpPr>
          <p:cNvPr id="24" name="TextBox 23">
            <a:extLst>
              <a:ext uri="{FF2B5EF4-FFF2-40B4-BE49-F238E27FC236}">
                <a16:creationId xmlns:a16="http://schemas.microsoft.com/office/drawing/2014/main" id="{33F75082-7765-0A45-86CD-91817BF43ABE}"/>
              </a:ext>
            </a:extLst>
          </p:cNvPr>
          <p:cNvSpPr txBox="1"/>
          <p:nvPr/>
        </p:nvSpPr>
        <p:spPr>
          <a:xfrm>
            <a:off x="1903245" y="3317702"/>
            <a:ext cx="1511952" cy="496418"/>
          </a:xfrm>
          <a:prstGeom prst="rect">
            <a:avLst/>
          </a:prstGeom>
          <a:noFill/>
        </p:spPr>
        <p:txBody>
          <a:bodyPr wrap="none" rtlCol="0">
            <a:spAutoFit/>
          </a:bodyPr>
          <a:lstStyle/>
          <a:p>
            <a:r>
              <a:rPr lang="en-BE" sz="2626" dirty="0"/>
              <a:t>dupack=1</a:t>
            </a:r>
          </a:p>
        </p:txBody>
      </p:sp>
      <p:sp>
        <p:nvSpPr>
          <p:cNvPr id="25" name="TextBox 24">
            <a:extLst>
              <a:ext uri="{FF2B5EF4-FFF2-40B4-BE49-F238E27FC236}">
                <a16:creationId xmlns:a16="http://schemas.microsoft.com/office/drawing/2014/main" id="{53F11600-BFBA-C74D-AFBC-FF389272EEB1}"/>
              </a:ext>
            </a:extLst>
          </p:cNvPr>
          <p:cNvSpPr txBox="1"/>
          <p:nvPr/>
        </p:nvSpPr>
        <p:spPr>
          <a:xfrm>
            <a:off x="1886772" y="3813012"/>
            <a:ext cx="1511952" cy="496418"/>
          </a:xfrm>
          <a:prstGeom prst="rect">
            <a:avLst/>
          </a:prstGeom>
          <a:noFill/>
        </p:spPr>
        <p:txBody>
          <a:bodyPr wrap="none" rtlCol="0">
            <a:spAutoFit/>
          </a:bodyPr>
          <a:lstStyle/>
          <a:p>
            <a:r>
              <a:rPr lang="en-BE" sz="2626" dirty="0"/>
              <a:t>dupack=2</a:t>
            </a:r>
          </a:p>
        </p:txBody>
      </p:sp>
      <p:sp>
        <p:nvSpPr>
          <p:cNvPr id="26" name="TextBox 25">
            <a:extLst>
              <a:ext uri="{FF2B5EF4-FFF2-40B4-BE49-F238E27FC236}">
                <a16:creationId xmlns:a16="http://schemas.microsoft.com/office/drawing/2014/main" id="{31B5DB7F-AF42-C248-850B-430C3640488A}"/>
              </a:ext>
            </a:extLst>
          </p:cNvPr>
          <p:cNvSpPr txBox="1"/>
          <p:nvPr/>
        </p:nvSpPr>
        <p:spPr>
          <a:xfrm>
            <a:off x="1811169" y="4299295"/>
            <a:ext cx="1511952" cy="496418"/>
          </a:xfrm>
          <a:prstGeom prst="rect">
            <a:avLst/>
          </a:prstGeom>
          <a:noFill/>
        </p:spPr>
        <p:txBody>
          <a:bodyPr wrap="none" rtlCol="0">
            <a:spAutoFit/>
          </a:bodyPr>
          <a:lstStyle/>
          <a:p>
            <a:r>
              <a:rPr lang="en-BE" sz="2626" dirty="0"/>
              <a:t>dupack=3</a:t>
            </a:r>
          </a:p>
        </p:txBody>
      </p:sp>
      <p:cxnSp>
        <p:nvCxnSpPr>
          <p:cNvPr id="27" name="Straight Arrow Connector 26">
            <a:extLst>
              <a:ext uri="{FF2B5EF4-FFF2-40B4-BE49-F238E27FC236}">
                <a16:creationId xmlns:a16="http://schemas.microsoft.com/office/drawing/2014/main" id="{ACDA26CC-7463-6A43-8056-B77539235D74}"/>
              </a:ext>
            </a:extLst>
          </p:cNvPr>
          <p:cNvCxnSpPr>
            <a:cxnSpLocks/>
          </p:cNvCxnSpPr>
          <p:nvPr/>
        </p:nvCxnSpPr>
        <p:spPr bwMode="auto">
          <a:xfrm>
            <a:off x="3770432" y="6669951"/>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EB12C813-6483-704F-A141-57DF1094B8C6}"/>
              </a:ext>
            </a:extLst>
          </p:cNvPr>
          <p:cNvSpPr txBox="1"/>
          <p:nvPr/>
        </p:nvSpPr>
        <p:spPr>
          <a:xfrm>
            <a:off x="6682800" y="6675543"/>
            <a:ext cx="1500732" cy="455959"/>
          </a:xfrm>
          <a:prstGeom prst="rect">
            <a:avLst/>
          </a:prstGeom>
          <a:solidFill>
            <a:schemeClr val="bg1"/>
          </a:solidFill>
        </p:spPr>
        <p:txBody>
          <a:bodyPr wrap="none" rtlCol="0">
            <a:spAutoFit/>
          </a:bodyPr>
          <a:lstStyle/>
          <a:p>
            <a:r>
              <a:rPr lang="en-BE" sz="2363" dirty="0"/>
              <a:t>9000-9999</a:t>
            </a:r>
          </a:p>
        </p:txBody>
      </p:sp>
      <p:cxnSp>
        <p:nvCxnSpPr>
          <p:cNvPr id="29" name="Straight Arrow Connector 28">
            <a:extLst>
              <a:ext uri="{FF2B5EF4-FFF2-40B4-BE49-F238E27FC236}">
                <a16:creationId xmlns:a16="http://schemas.microsoft.com/office/drawing/2014/main" id="{0FEB3853-E3FB-E040-BBA8-D13F5124FFC2}"/>
              </a:ext>
            </a:extLst>
          </p:cNvPr>
          <p:cNvCxnSpPr>
            <a:cxnSpLocks/>
          </p:cNvCxnSpPr>
          <p:nvPr/>
        </p:nvCxnSpPr>
        <p:spPr bwMode="auto">
          <a:xfrm flipH="1">
            <a:off x="3770432" y="7160410"/>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DFD3EC19-F2DC-A74B-B690-578D41A4FD62}"/>
              </a:ext>
            </a:extLst>
          </p:cNvPr>
          <p:cNvSpPr txBox="1"/>
          <p:nvPr/>
        </p:nvSpPr>
        <p:spPr>
          <a:xfrm>
            <a:off x="4924953" y="7493260"/>
            <a:ext cx="1899365" cy="455959"/>
          </a:xfrm>
          <a:prstGeom prst="rect">
            <a:avLst/>
          </a:prstGeom>
          <a:solidFill>
            <a:schemeClr val="bg1"/>
          </a:solidFill>
        </p:spPr>
        <p:txBody>
          <a:bodyPr wrap="square" rtlCol="0">
            <a:spAutoFit/>
          </a:bodyPr>
          <a:lstStyle/>
          <a:p>
            <a:r>
              <a:rPr lang="en-BE" sz="2363" dirty="0"/>
              <a:t>ACK(10000)</a:t>
            </a:r>
          </a:p>
        </p:txBody>
      </p:sp>
    </p:spTree>
    <p:extLst>
      <p:ext uri="{BB962C8B-B14F-4D97-AF65-F5344CB8AC3E}">
        <p14:creationId xmlns:p14="http://schemas.microsoft.com/office/powerpoint/2010/main" val="572079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par>
                                <p:cTn id="11" presetID="22" presetClass="entr" presetSubtype="2"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22" presetClass="entr" presetSubtype="2"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right)">
                                      <p:cBhvr>
                                        <p:cTn id="16" dur="500"/>
                                        <p:tgtEl>
                                          <p:spTgt spid="20"/>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par>
                                <p:cTn id="56" presetID="22" presetClass="entr" presetSubtype="8"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right)">
                                      <p:cBhvr>
                                        <p:cTn id="63" dur="500"/>
                                        <p:tgtEl>
                                          <p:spTgt spid="11"/>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righ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right)">
                                      <p:cBhvr>
                                        <p:cTn id="78" dur="500"/>
                                        <p:tgtEl>
                                          <p:spTgt spid="2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right)">
                                      <p:cBhvr>
                                        <p:cTn id="8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5" grpId="0" animBg="1"/>
      <p:bldP spid="17" grpId="0" animBg="1"/>
      <p:bldP spid="21" grpId="0" animBg="1"/>
      <p:bldP spid="22" grpId="0" animBg="1"/>
      <p:bldP spid="23" grpId="0" animBg="1"/>
      <p:bldP spid="24" grpId="0"/>
      <p:bldP spid="25" grpId="0"/>
      <p:bldP spid="26" grpId="0"/>
      <p:bldP spid="28"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064609" y="375138"/>
            <a:ext cx="8672146" cy="1585546"/>
          </a:xfrm>
          <a:ln/>
        </p:spPr>
        <p:txBody>
          <a:bodyPr/>
          <a:lstStyle/>
          <a:p>
            <a:pPr>
              <a:lnSpc>
                <a:spcPct val="84000"/>
              </a:lnSpc>
              <a:tabLst>
                <a:tab pos="867463" algn="l"/>
                <a:tab pos="1723204" algn="l"/>
                <a:tab pos="2590668" algn="l"/>
                <a:tab pos="3446409" algn="l"/>
                <a:tab pos="4313871" algn="l"/>
                <a:tab pos="5169612" algn="l"/>
                <a:tab pos="6037076" algn="l"/>
                <a:tab pos="6892817" algn="l"/>
                <a:tab pos="7760280" algn="l"/>
                <a:tab pos="8616021" algn="l"/>
                <a:tab pos="9424871" algn="l"/>
              </a:tabLst>
            </a:pPr>
            <a:r>
              <a:rPr lang="en-US"/>
              <a:t>Simplified model</a:t>
            </a:r>
          </a:p>
        </p:txBody>
      </p:sp>
      <p:sp>
        <p:nvSpPr>
          <p:cNvPr id="34818" name="Rectangle 2"/>
          <p:cNvSpPr>
            <a:spLocks noGrp="1" noChangeArrowheads="1"/>
          </p:cNvSpPr>
          <p:nvPr>
            <p:ph type="body" idx="1"/>
          </p:nvPr>
        </p:nvSpPr>
        <p:spPr>
          <a:xfrm>
            <a:off x="1379416" y="-861646"/>
            <a:ext cx="10248900" cy="7321062"/>
          </a:xfrm>
          <a:ln/>
        </p:spPr>
        <p:txBody>
          <a:bodyPr/>
          <a:lstStyle/>
          <a:p>
            <a:pPr marL="858671" lvl="1">
              <a:lnSpc>
                <a:spcPct val="84000"/>
              </a:lnSpc>
              <a:buClr>
                <a:srgbClr val="000000"/>
              </a:buClr>
              <a:buSzPct val="75000"/>
              <a:tabLst>
                <a:tab pos="867463" algn="l"/>
                <a:tab pos="1723204" algn="l"/>
                <a:tab pos="2590668" algn="l"/>
                <a:tab pos="3446409" algn="l"/>
                <a:tab pos="4313871" algn="l"/>
                <a:tab pos="5169612" algn="l"/>
                <a:tab pos="6037076" algn="l"/>
                <a:tab pos="6892817" algn="l"/>
                <a:tab pos="7760280" algn="l"/>
                <a:tab pos="8616021" algn="l"/>
                <a:tab pos="9483483" algn="l"/>
                <a:tab pos="10280612" algn="l"/>
              </a:tabLst>
            </a:pPr>
            <a:r>
              <a:rPr lang="en-US" dirty="0"/>
              <a:t>Assume all segment losses are periodic </a:t>
            </a:r>
            <a:r>
              <a:rPr lang="en-US"/>
              <a:t>and that </a:t>
            </a:r>
            <a:r>
              <a:rPr lang="en-US" dirty="0"/>
              <a:t>every 1/p segment is lost</a:t>
            </a:r>
          </a:p>
        </p:txBody>
      </p:sp>
      <p:sp>
        <p:nvSpPr>
          <p:cNvPr id="34819" name="Line 3"/>
          <p:cNvSpPr>
            <a:spLocks noChangeShapeType="1"/>
          </p:cNvSpPr>
          <p:nvPr/>
        </p:nvSpPr>
        <p:spPr bwMode="auto">
          <a:xfrm rot="10800000" flipH="1">
            <a:off x="3746013" y="3881805"/>
            <a:ext cx="1465" cy="2590800"/>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4820" name="Line 4"/>
          <p:cNvSpPr>
            <a:spLocks noChangeShapeType="1"/>
          </p:cNvSpPr>
          <p:nvPr/>
        </p:nvSpPr>
        <p:spPr bwMode="auto">
          <a:xfrm rot="10800000" flipH="1">
            <a:off x="3622920" y="6307016"/>
            <a:ext cx="7139354" cy="2051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4821" name="Rectangle 5"/>
          <p:cNvSpPr>
            <a:spLocks/>
          </p:cNvSpPr>
          <p:nvPr/>
        </p:nvSpPr>
        <p:spPr bwMode="auto">
          <a:xfrm>
            <a:off x="1763347" y="4211515"/>
            <a:ext cx="1875692" cy="1946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Cwnd(segments)</a:t>
            </a: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W</a:t>
            </a: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br>
              <a:rPr lang="en-US" sz="1846">
                <a:solidFill>
                  <a:schemeClr val="tx1"/>
                </a:solidFill>
                <a:latin typeface="Helvetica" charset="0"/>
                <a:ea typeface="ＭＳ Ｐゴシック" charset="0"/>
                <a:cs typeface="Helvetica" charset="0"/>
                <a:sym typeface="Helvetica" charset="0"/>
              </a:rPr>
            </a:br>
            <a:endParaRPr lang="en-US" sz="1846">
              <a:solidFill>
                <a:schemeClr val="tx1"/>
              </a:solidFill>
              <a:latin typeface="Helvetica" charset="0"/>
              <a:ea typeface="ＭＳ Ｐゴシック" charset="0"/>
              <a:cs typeface="Helvetica" charset="0"/>
              <a:sym typeface="Helvetica" charset="0"/>
            </a:endParaRP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W/2</a:t>
            </a:r>
            <a:br>
              <a:rPr lang="en-US" sz="1846">
                <a:solidFill>
                  <a:schemeClr val="tx1"/>
                </a:solidFill>
                <a:latin typeface="Helvetica" charset="0"/>
                <a:ea typeface="ＭＳ Ｐゴシック" charset="0"/>
                <a:cs typeface="Helvetica" charset="0"/>
                <a:sym typeface="Helvetica" charset="0"/>
              </a:rPr>
            </a:br>
            <a:endParaRPr lang="en-US" sz="1846">
              <a:solidFill>
                <a:schemeClr val="tx1"/>
              </a:solidFill>
              <a:latin typeface="Helvetica" charset="0"/>
              <a:ea typeface="ＭＳ Ｐゴシック" charset="0"/>
              <a:cs typeface="Helvetica" charset="0"/>
              <a:sym typeface="Helvetica" charset="0"/>
            </a:endParaRP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endParaRPr lang="en-US" sz="1846">
              <a:solidFill>
                <a:schemeClr val="tx1"/>
              </a:solidFill>
              <a:latin typeface="Helvetica" charset="0"/>
              <a:ea typeface="ＭＳ Ｐゴシック" charset="0"/>
              <a:cs typeface="Helvetica" charset="0"/>
              <a:sym typeface="Helvetica" charset="0"/>
            </a:endParaRP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0</a:t>
            </a:r>
          </a:p>
        </p:txBody>
      </p:sp>
      <p:sp>
        <p:nvSpPr>
          <p:cNvPr id="34822" name="Line 6"/>
          <p:cNvSpPr>
            <a:spLocks noChangeShapeType="1"/>
          </p:cNvSpPr>
          <p:nvPr/>
        </p:nvSpPr>
        <p:spPr bwMode="auto">
          <a:xfrm>
            <a:off x="3746011" y="5382359"/>
            <a:ext cx="68873" cy="293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4823" name="Rectangle 7"/>
          <p:cNvSpPr>
            <a:spLocks/>
          </p:cNvSpPr>
          <p:nvPr/>
        </p:nvSpPr>
        <p:spPr bwMode="auto">
          <a:xfrm>
            <a:off x="3644238" y="6449608"/>
            <a:ext cx="7248433"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square" lIns="0" tIns="0" rIns="0" bIns="0" anchor="ctr">
            <a:spAutoFit/>
          </a:bodyPr>
          <a:lstStyle/>
          <a:p>
            <a:pPr algn="r">
              <a:lnSpc>
                <a:spcPct val="84000"/>
              </a:lnSpc>
              <a:tabLst>
                <a:tab pos="867463" algn="l"/>
                <a:tab pos="1723204" algn="l"/>
                <a:tab pos="2590668" algn="l"/>
                <a:tab pos="3446409" algn="l"/>
                <a:tab pos="4313871" algn="l"/>
                <a:tab pos="5169612" algn="l"/>
                <a:tab pos="6037076" algn="l"/>
                <a:tab pos="6892817" algn="l"/>
                <a:tab pos="7760280" algn="l"/>
                <a:tab pos="8616021" algn="l"/>
                <a:tab pos="9424871" algn="l"/>
              </a:tabLst>
            </a:pPr>
            <a:r>
              <a:rPr lang="en-US" sz="1846" dirty="0">
                <a:solidFill>
                  <a:schemeClr val="tx1"/>
                </a:solidFill>
                <a:latin typeface="Helvetica" charset="0"/>
                <a:ea typeface="ＭＳ Ｐゴシック" charset="0"/>
                <a:cs typeface="Helvetica" charset="0"/>
                <a:sym typeface="Helvetica" charset="0"/>
              </a:rPr>
              <a:t>0             W/2               W              3W/2           2W                time(</a:t>
            </a:r>
            <a:r>
              <a:rPr lang="en-US" sz="1846" dirty="0" err="1">
                <a:solidFill>
                  <a:schemeClr val="tx1"/>
                </a:solidFill>
                <a:latin typeface="Helvetica" charset="0"/>
                <a:ea typeface="ＭＳ Ｐゴシック" charset="0"/>
                <a:cs typeface="Helvetica" charset="0"/>
                <a:sym typeface="Helvetica" charset="0"/>
              </a:rPr>
              <a:t>rtt</a:t>
            </a:r>
            <a:r>
              <a:rPr lang="en-US" sz="1846" dirty="0">
                <a:solidFill>
                  <a:schemeClr val="tx1"/>
                </a:solidFill>
                <a:latin typeface="Helvetica" charset="0"/>
                <a:ea typeface="ＭＳ Ｐゴシック" charset="0"/>
                <a:cs typeface="Helvetica" charset="0"/>
                <a:sym typeface="Helvetica" charset="0"/>
              </a:rPr>
              <a:t>)</a:t>
            </a:r>
          </a:p>
        </p:txBody>
      </p:sp>
      <p:grpSp>
        <p:nvGrpSpPr>
          <p:cNvPr id="34824" name="Group 8"/>
          <p:cNvGrpSpPr>
            <a:grpSpLocks/>
          </p:cNvGrpSpPr>
          <p:nvPr/>
        </p:nvGrpSpPr>
        <p:grpSpPr bwMode="auto">
          <a:xfrm>
            <a:off x="3746013" y="4299439"/>
            <a:ext cx="1310054" cy="1101970"/>
            <a:chOff x="0" y="0"/>
            <a:chExt cx="894" cy="752"/>
          </a:xfrm>
        </p:grpSpPr>
        <p:sp>
          <p:nvSpPr>
            <p:cNvPr id="34825" name="Line 9"/>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4826" name="Line 10"/>
            <p:cNvSpPr>
              <a:spLocks noChangeShapeType="1"/>
            </p:cNvSpPr>
            <p:nvPr/>
          </p:nvSpPr>
          <p:spPr bwMode="auto">
            <a:xfrm rot="10800000" flipH="1">
              <a:off x="892" y="11"/>
              <a:ext cx="2" cy="74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grpSp>
        <p:nvGrpSpPr>
          <p:cNvPr id="34827" name="Group 11"/>
          <p:cNvGrpSpPr>
            <a:grpSpLocks/>
          </p:cNvGrpSpPr>
          <p:nvPr/>
        </p:nvGrpSpPr>
        <p:grpSpPr bwMode="auto">
          <a:xfrm>
            <a:off x="5045808" y="4308233"/>
            <a:ext cx="1310054" cy="1104900"/>
            <a:chOff x="0" y="0"/>
            <a:chExt cx="894" cy="753"/>
          </a:xfrm>
        </p:grpSpPr>
        <p:sp>
          <p:nvSpPr>
            <p:cNvPr id="34828" name="Line 12"/>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4829" name="Line 13"/>
            <p:cNvSpPr>
              <a:spLocks noChangeShapeType="1"/>
            </p:cNvSpPr>
            <p:nvPr/>
          </p:nvSpPr>
          <p:spPr bwMode="auto">
            <a:xfrm rot="10800000" flipH="1">
              <a:off x="892" y="12"/>
              <a:ext cx="2" cy="74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grpSp>
        <p:nvGrpSpPr>
          <p:cNvPr id="34830" name="Group 14"/>
          <p:cNvGrpSpPr>
            <a:grpSpLocks/>
          </p:cNvGrpSpPr>
          <p:nvPr/>
        </p:nvGrpSpPr>
        <p:grpSpPr bwMode="auto">
          <a:xfrm>
            <a:off x="6373448" y="4308231"/>
            <a:ext cx="1310054" cy="1101970"/>
            <a:chOff x="0" y="0"/>
            <a:chExt cx="894" cy="752"/>
          </a:xfrm>
        </p:grpSpPr>
        <p:sp>
          <p:nvSpPr>
            <p:cNvPr id="34831" name="Line 15"/>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4832" name="Line 16"/>
            <p:cNvSpPr>
              <a:spLocks noChangeShapeType="1"/>
            </p:cNvSpPr>
            <p:nvPr/>
          </p:nvSpPr>
          <p:spPr bwMode="auto">
            <a:xfrm rot="10800000" flipH="1">
              <a:off x="892" y="11"/>
              <a:ext cx="2" cy="74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grpSp>
        <p:nvGrpSpPr>
          <p:cNvPr id="34833" name="Group 17"/>
          <p:cNvGrpSpPr>
            <a:grpSpLocks/>
          </p:cNvGrpSpPr>
          <p:nvPr/>
        </p:nvGrpSpPr>
        <p:grpSpPr bwMode="auto">
          <a:xfrm>
            <a:off x="7690829" y="4349262"/>
            <a:ext cx="1310054" cy="1106366"/>
            <a:chOff x="0" y="0"/>
            <a:chExt cx="893" cy="755"/>
          </a:xfrm>
        </p:grpSpPr>
        <p:sp>
          <p:nvSpPr>
            <p:cNvPr id="34834" name="Line 18"/>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4835" name="Line 19"/>
            <p:cNvSpPr>
              <a:spLocks noChangeShapeType="1"/>
            </p:cNvSpPr>
            <p:nvPr/>
          </p:nvSpPr>
          <p:spPr bwMode="auto">
            <a:xfrm rot="10800000" flipH="1">
              <a:off x="892" y="15"/>
              <a:ext cx="1" cy="74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sp>
        <p:nvSpPr>
          <p:cNvPr id="34836" name="Line 20"/>
          <p:cNvSpPr>
            <a:spLocks noChangeShapeType="1"/>
          </p:cNvSpPr>
          <p:nvPr/>
        </p:nvSpPr>
        <p:spPr bwMode="auto">
          <a:xfrm>
            <a:off x="3762131" y="5486401"/>
            <a:ext cx="1291004"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4837" name="Rectangle 21"/>
          <p:cNvSpPr>
            <a:spLocks/>
          </p:cNvSpPr>
          <p:nvPr/>
        </p:nvSpPr>
        <p:spPr bwMode="auto">
          <a:xfrm>
            <a:off x="1268924" y="6395882"/>
            <a:ext cx="815929"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846">
                <a:solidFill>
                  <a:schemeClr val="tx1"/>
                </a:solidFill>
                <a:latin typeface="Helvetica" charset="0"/>
                <a:ea typeface="ＭＳ Ｐゴシック" charset="0"/>
                <a:cs typeface="Helvetica" charset="0"/>
                <a:sym typeface="Helvetica" charset="0"/>
              </a:rPr>
              <a:t>Surface</a:t>
            </a:r>
          </a:p>
        </p:txBody>
      </p:sp>
      <p:sp>
        <p:nvSpPr>
          <p:cNvPr id="34838" name="Rectangle 22"/>
          <p:cNvSpPr>
            <a:spLocks/>
          </p:cNvSpPr>
          <p:nvPr/>
        </p:nvSpPr>
        <p:spPr bwMode="auto">
          <a:xfrm>
            <a:off x="4465164" y="6686135"/>
            <a:ext cx="5160323" cy="531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2031" dirty="0">
                <a:solidFill>
                  <a:schemeClr val="tx1"/>
                </a:solidFill>
                <a:latin typeface="Helvetica" charset="0"/>
                <a:ea typeface="ＭＳ Ｐゴシック" charset="0"/>
                <a:cs typeface="Helvetica" charset="0"/>
                <a:sym typeface="Helvetica" charset="0"/>
              </a:rPr>
              <a:t>It can be shown that the throughput of a TCP</a:t>
            </a:r>
          </a:p>
          <a:p>
            <a:pPr>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2031" dirty="0">
                <a:solidFill>
                  <a:schemeClr val="tx1"/>
                </a:solidFill>
                <a:latin typeface="Helvetica" charset="0"/>
                <a:ea typeface="ＭＳ Ｐゴシック" charset="0"/>
                <a:cs typeface="Helvetica" charset="0"/>
                <a:sym typeface="Helvetica" charset="0"/>
              </a:rPr>
              <a:t>connection can be approximated by :</a:t>
            </a:r>
          </a:p>
        </p:txBody>
      </p:sp>
      <p:sp>
        <p:nvSpPr>
          <p:cNvPr id="34839" name="AutoShape 23"/>
          <p:cNvSpPr>
            <a:spLocks/>
          </p:cNvSpPr>
          <p:nvPr/>
        </p:nvSpPr>
        <p:spPr bwMode="auto">
          <a:xfrm>
            <a:off x="3747477" y="4344866"/>
            <a:ext cx="1271954" cy="1960684"/>
          </a:xfrm>
          <a:custGeom>
            <a:avLst/>
            <a:gdLst/>
            <a:ahLst/>
            <a:cxnLst/>
            <a:rect l="0" t="0" r="r" b="b"/>
            <a:pathLst>
              <a:path w="21600" h="21600">
                <a:moveTo>
                  <a:pt x="291" y="21222"/>
                </a:moveTo>
                <a:lnTo>
                  <a:pt x="0" y="11745"/>
                </a:lnTo>
                <a:lnTo>
                  <a:pt x="21600" y="0"/>
                </a:lnTo>
                <a:lnTo>
                  <a:pt x="21600" y="21600"/>
                </a:lnTo>
                <a:lnTo>
                  <a:pt x="0" y="21411"/>
                </a:lnTo>
                <a:lnTo>
                  <a:pt x="291" y="21222"/>
                </a:lnTo>
              </a:path>
            </a:pathLst>
          </a:custGeom>
          <a:solidFill>
            <a:srgbClr val="FFFF00"/>
          </a:solidFill>
          <a:ln w="25400">
            <a:solidFill>
              <a:schemeClr val="tx1"/>
            </a:solidFill>
            <a:prstDash val="solid"/>
            <a:miter lim="800000"/>
            <a:headEnd type="none" w="med" len="med"/>
            <a:tailEnd type="none" w="med" len="med"/>
          </a:ln>
        </p:spPr>
        <p:txBody>
          <a:bodyPr lIns="0" tIns="0" rIns="0" bIns="0"/>
          <a:lstStyle/>
          <a:p>
            <a:endParaRPr lang="en-GB" sz="2862"/>
          </a:p>
        </p:txBody>
      </p:sp>
      <p:sp>
        <p:nvSpPr>
          <p:cNvPr id="34840" name="Line 24"/>
          <p:cNvSpPr>
            <a:spLocks noChangeShapeType="1"/>
          </p:cNvSpPr>
          <p:nvPr/>
        </p:nvSpPr>
        <p:spPr bwMode="auto">
          <a:xfrm flipH="1">
            <a:off x="1404329" y="5523035"/>
            <a:ext cx="3111010" cy="83673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4841" name="Line 25"/>
          <p:cNvSpPr>
            <a:spLocks noChangeShapeType="1"/>
          </p:cNvSpPr>
          <p:nvPr/>
        </p:nvSpPr>
        <p:spPr bwMode="auto">
          <a:xfrm flipH="1">
            <a:off x="6591789" y="8468460"/>
            <a:ext cx="1235318" cy="23006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4842" name="Rectangle 26"/>
          <p:cNvSpPr>
            <a:spLocks/>
          </p:cNvSpPr>
          <p:nvPr/>
        </p:nvSpPr>
        <p:spPr bwMode="auto">
          <a:xfrm>
            <a:off x="4025048" y="8740497"/>
            <a:ext cx="3775071" cy="244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Lst>
            </a:pPr>
            <a:r>
              <a:rPr lang="en-US" sz="1846" dirty="0">
                <a:solidFill>
                  <a:schemeClr val="tx1"/>
                </a:solidFill>
                <a:latin typeface="Helvetica" charset="0"/>
                <a:ea typeface="ＭＳ Ｐゴシック" charset="0"/>
                <a:cs typeface="Helvetica" charset="0"/>
                <a:sym typeface="Helvetica" charset="0"/>
              </a:rPr>
              <a:t>Maximum throughput without losses</a:t>
            </a:r>
          </a:p>
        </p:txBody>
      </p:sp>
      <p:sp>
        <p:nvSpPr>
          <p:cNvPr id="34843" name="Rectangle 27"/>
          <p:cNvSpPr>
            <a:spLocks/>
          </p:cNvSpPr>
          <p:nvPr/>
        </p:nvSpPr>
        <p:spPr bwMode="auto">
          <a:xfrm>
            <a:off x="8901235" y="8829537"/>
            <a:ext cx="3598985" cy="527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84000"/>
              </a:lnSpc>
              <a:tabLst>
                <a:tab pos="867463" algn="l"/>
                <a:tab pos="1723204" algn="l"/>
                <a:tab pos="2590668" algn="l"/>
                <a:tab pos="3434685" algn="l"/>
              </a:tabLst>
            </a:pPr>
            <a:r>
              <a:rPr lang="en-US" sz="1846" dirty="0">
                <a:solidFill>
                  <a:schemeClr val="tx1"/>
                </a:solidFill>
                <a:latin typeface="Helvetica" charset="0"/>
                <a:ea typeface="ＭＳ Ｐゴシック" charset="0"/>
                <a:cs typeface="Helvetica" charset="0"/>
                <a:sym typeface="Helvetica" charset="0"/>
              </a:rPr>
              <a:t>Throughput with losses/congestion</a:t>
            </a:r>
          </a:p>
        </p:txBody>
      </p:sp>
      <p:sp>
        <p:nvSpPr>
          <p:cNvPr id="34844" name="Line 28"/>
          <p:cNvSpPr>
            <a:spLocks noChangeShapeType="1"/>
          </p:cNvSpPr>
          <p:nvPr/>
        </p:nvSpPr>
        <p:spPr bwMode="auto">
          <a:xfrm>
            <a:off x="10291129" y="8444621"/>
            <a:ext cx="66469" cy="39881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pic>
        <p:nvPicPr>
          <p:cNvPr id="348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25" y="6623538"/>
            <a:ext cx="3789484" cy="1500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34846"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993" y="7336152"/>
            <a:ext cx="5309088" cy="11180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7648799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7" grpId="0"/>
      <p:bldP spid="34840" grpId="0" animBg="1"/>
      <p:bldP spid="34841" grpId="0" animBg="1"/>
      <p:bldP spid="34842" grpId="0"/>
      <p:bldP spid="34843" grpId="0"/>
      <p:bldP spid="348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3292624"/>
            <a:ext cx="10464800" cy="5715000"/>
          </a:xfrm>
          <a:ln/>
        </p:spPr>
        <p:txBody>
          <a:bodyPr/>
          <a:lstStyle/>
          <a:p>
            <a:pPr marL="889000"/>
            <a:r>
              <a:rPr lang="en-US" dirty="0">
                <a:solidFill>
                  <a:srgbClr val="FF2712"/>
                </a:solidFill>
              </a:rPr>
              <a:t>Congestion Control</a:t>
            </a:r>
          </a:p>
          <a:p>
            <a:pPr marL="1333500" lvl="1"/>
            <a:r>
              <a:rPr lang="en-US" dirty="0"/>
              <a:t>Principles</a:t>
            </a:r>
          </a:p>
          <a:p>
            <a:pPr marL="1333500" lvl="1"/>
            <a:r>
              <a:rPr lang="en-US" dirty="0"/>
              <a:t>Additive Increase/Multiplicative Decrease</a:t>
            </a:r>
          </a:p>
          <a:p>
            <a:pPr marL="1333500" lvl="1"/>
            <a:r>
              <a:rPr lang="en-US" dirty="0">
                <a:solidFill>
                  <a:srgbClr val="FF0000"/>
                </a:solidFill>
              </a:rPr>
              <a:t>Explicit Congestion Notification</a:t>
            </a:r>
          </a:p>
          <a:p>
            <a:pPr marL="1333500" lvl="1"/>
            <a:r>
              <a:rPr lang="en-US" dirty="0"/>
              <a:t>Modern TCP Congestion control</a:t>
            </a:r>
          </a:p>
          <a:p>
            <a:pPr marL="1333500" lvl="1"/>
            <a:r>
              <a:rPr lang="en-US" dirty="0"/>
              <a:t>Router behavior</a:t>
            </a:r>
          </a:p>
          <a:p>
            <a:pPr marL="762000" lvl="1" indent="0">
              <a:buNone/>
            </a:pPr>
            <a:endParaRPr lang="en-US" dirty="0">
              <a:solidFill>
                <a:srgbClr val="FF2712"/>
              </a:solidFill>
            </a:endParaRPr>
          </a:p>
        </p:txBody>
      </p:sp>
    </p:spTree>
    <p:extLst>
      <p:ext uri="{BB962C8B-B14F-4D97-AF65-F5344CB8AC3E}">
        <p14:creationId xmlns:p14="http://schemas.microsoft.com/office/powerpoint/2010/main" val="14766347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778E-96ED-4057-4CE2-28588B1CF1F0}"/>
              </a:ext>
            </a:extLst>
          </p:cNvPr>
          <p:cNvSpPr>
            <a:spLocks noGrp="1"/>
          </p:cNvSpPr>
          <p:nvPr>
            <p:ph type="title"/>
          </p:nvPr>
        </p:nvSpPr>
        <p:spPr/>
        <p:txBody>
          <a:bodyPr/>
          <a:lstStyle/>
          <a:p>
            <a:r>
              <a:rPr lang="en-BE" dirty="0"/>
              <a:t>Limitations of packet drops</a:t>
            </a:r>
          </a:p>
        </p:txBody>
      </p:sp>
      <p:sp>
        <p:nvSpPr>
          <p:cNvPr id="3" name="Content Placeholder 2">
            <a:extLst>
              <a:ext uri="{FF2B5EF4-FFF2-40B4-BE49-F238E27FC236}">
                <a16:creationId xmlns:a16="http://schemas.microsoft.com/office/drawing/2014/main" id="{55C5F184-068A-0092-034E-C5BB4454A250}"/>
              </a:ext>
            </a:extLst>
          </p:cNvPr>
          <p:cNvSpPr>
            <a:spLocks noGrp="1"/>
          </p:cNvSpPr>
          <p:nvPr>
            <p:ph idx="1"/>
          </p:nvPr>
        </p:nvSpPr>
        <p:spPr/>
        <p:txBody>
          <a:bodyPr/>
          <a:lstStyle/>
          <a:p>
            <a:r>
              <a:rPr lang="en-BE" dirty="0"/>
              <a:t>Router drops packets when it is congested</a:t>
            </a:r>
          </a:p>
          <a:p>
            <a:pPr lvl="1"/>
            <a:r>
              <a:rPr lang="en-BE" dirty="0"/>
              <a:t>The packets that are dropped by the congested router have already consummed resources upstream</a:t>
            </a:r>
          </a:p>
          <a:p>
            <a:r>
              <a:rPr lang="en-BE" dirty="0"/>
              <a:t>How can we control congestion without dropping packets to inform the senders of the current level of congestion ? </a:t>
            </a:r>
          </a:p>
        </p:txBody>
      </p:sp>
    </p:spTree>
    <p:extLst>
      <p:ext uri="{BB962C8B-B14F-4D97-AF65-F5344CB8AC3E}">
        <p14:creationId xmlns:p14="http://schemas.microsoft.com/office/powerpoint/2010/main" val="243790663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Basic ECN</a:t>
            </a:r>
          </a:p>
        </p:txBody>
      </p:sp>
      <p:sp>
        <p:nvSpPr>
          <p:cNvPr id="3" name="Espace réservé du contenu 2"/>
          <p:cNvSpPr>
            <a:spLocks noGrp="1"/>
          </p:cNvSpPr>
          <p:nvPr>
            <p:ph idx="1"/>
          </p:nvPr>
        </p:nvSpPr>
        <p:spPr>
          <a:xfrm>
            <a:off x="919010" y="5607959"/>
            <a:ext cx="11366186" cy="5275384"/>
          </a:xfrm>
        </p:spPr>
        <p:txBody>
          <a:bodyPr/>
          <a:lstStyle/>
          <a:p>
            <a:r>
              <a:rPr lang="en-GB" dirty="0"/>
              <a:t>Issues</a:t>
            </a:r>
          </a:p>
          <a:p>
            <a:pPr lvl="1"/>
            <a:r>
              <a:rPr lang="en-GB" dirty="0"/>
              <a:t>What happens if the returning ECN-echo is lost ?</a:t>
            </a:r>
          </a:p>
          <a:p>
            <a:pPr lvl="1"/>
            <a:r>
              <a:rPr lang="en-GB" dirty="0"/>
              <a:t>How can we deploy ECN?</a:t>
            </a:r>
          </a:p>
          <a:p>
            <a:pPr lvl="1"/>
            <a:endParaRPr lang="en-GB" dirty="0"/>
          </a:p>
        </p:txBody>
      </p:sp>
      <p:grpSp>
        <p:nvGrpSpPr>
          <p:cNvPr id="4" name="Group 6"/>
          <p:cNvGrpSpPr>
            <a:grpSpLocks/>
          </p:cNvGrpSpPr>
          <p:nvPr/>
        </p:nvGrpSpPr>
        <p:grpSpPr bwMode="auto">
          <a:xfrm>
            <a:off x="5269050" y="3704689"/>
            <a:ext cx="940776" cy="556846"/>
            <a:chOff x="0" y="0"/>
            <a:chExt cx="642" cy="379"/>
          </a:xfrm>
        </p:grpSpPr>
        <p:sp>
          <p:nvSpPr>
            <p:cNvPr id="5" name="AutoShape 7"/>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6" name="Line 8"/>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7" name="Line 9"/>
            <p:cNvSpPr>
              <a:spLocks noChangeShapeType="1"/>
            </p:cNvSpPr>
            <p:nvPr/>
          </p:nvSpPr>
          <p:spPr bwMode="auto">
            <a:xfrm rot="10800000" flipH="1">
              <a:off x="434"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8" name="Line 10"/>
            <p:cNvSpPr>
              <a:spLocks noChangeShapeType="1"/>
            </p:cNvSpPr>
            <p:nvPr/>
          </p:nvSpPr>
          <p:spPr bwMode="auto">
            <a:xfrm rot="10800000" flipH="1">
              <a:off x="434" y="246"/>
              <a:ext cx="208" cy="133"/>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9" name="Line 11"/>
            <p:cNvSpPr>
              <a:spLocks noChangeShapeType="1"/>
            </p:cNvSpPr>
            <p:nvPr/>
          </p:nvSpPr>
          <p:spPr bwMode="auto">
            <a:xfrm>
              <a:off x="207" y="1"/>
              <a:ext cx="435" cy="1"/>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0" name="Line 12"/>
            <p:cNvSpPr>
              <a:spLocks noChangeShapeType="1"/>
            </p:cNvSpPr>
            <p:nvPr/>
          </p:nvSpPr>
          <p:spPr bwMode="auto">
            <a:xfrm>
              <a:off x="641" y="1"/>
              <a:ext cx="1" cy="24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1" name="Rectangle 13"/>
            <p:cNvSpPr>
              <a:spLocks/>
            </p:cNvSpPr>
            <p:nvPr/>
          </p:nvSpPr>
          <p:spPr bwMode="auto">
            <a:xfrm>
              <a:off x="84" y="135"/>
              <a:ext cx="27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R1</a:t>
              </a:r>
            </a:p>
          </p:txBody>
        </p:sp>
      </p:grpSp>
      <p:pic>
        <p:nvPicPr>
          <p:cNvPr id="1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893" y="3518585"/>
            <a:ext cx="1099038" cy="973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grpSp>
        <p:nvGrpSpPr>
          <p:cNvPr id="13" name="Group 15"/>
          <p:cNvGrpSpPr>
            <a:grpSpLocks/>
          </p:cNvGrpSpPr>
          <p:nvPr/>
        </p:nvGrpSpPr>
        <p:grpSpPr bwMode="auto">
          <a:xfrm>
            <a:off x="7390927" y="3716411"/>
            <a:ext cx="946638" cy="555381"/>
            <a:chOff x="0" y="0"/>
            <a:chExt cx="646" cy="379"/>
          </a:xfrm>
        </p:grpSpPr>
        <p:sp>
          <p:nvSpPr>
            <p:cNvPr id="14" name="AutoShape 16"/>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15" name="Line 17"/>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6" name="Line 18"/>
            <p:cNvSpPr>
              <a:spLocks noChangeShapeType="1"/>
            </p:cNvSpPr>
            <p:nvPr/>
          </p:nvSpPr>
          <p:spPr bwMode="auto">
            <a:xfrm rot="10800000" flipH="1">
              <a:off x="437"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7" name="Line 19"/>
            <p:cNvSpPr>
              <a:spLocks noChangeShapeType="1"/>
            </p:cNvSpPr>
            <p:nvPr/>
          </p:nvSpPr>
          <p:spPr bwMode="auto">
            <a:xfrm rot="10800000" flipH="1">
              <a:off x="437" y="246"/>
              <a:ext cx="207" cy="133"/>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8" name="Line 20"/>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9" name="Line 21"/>
            <p:cNvSpPr>
              <a:spLocks noChangeShapeType="1"/>
            </p:cNvSpPr>
            <p:nvPr/>
          </p:nvSpPr>
          <p:spPr bwMode="auto">
            <a:xfrm>
              <a:off x="644" y="1"/>
              <a:ext cx="2" cy="24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0" name="Rectangle 22"/>
            <p:cNvSpPr>
              <a:spLocks/>
            </p:cNvSpPr>
            <p:nvPr/>
          </p:nvSpPr>
          <p:spPr bwMode="auto">
            <a:xfrm>
              <a:off x="86" y="134"/>
              <a:ext cx="27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R2</a:t>
              </a:r>
            </a:p>
          </p:txBody>
        </p:sp>
      </p:grpSp>
      <p:pic>
        <p:nvPicPr>
          <p:cNvPr id="21" name="Picture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239" y="3518585"/>
            <a:ext cx="1099038" cy="973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
        <p:nvSpPr>
          <p:cNvPr id="22" name="Line 24"/>
          <p:cNvSpPr>
            <a:spLocks noChangeShapeType="1"/>
          </p:cNvSpPr>
          <p:nvPr/>
        </p:nvSpPr>
        <p:spPr bwMode="auto">
          <a:xfrm>
            <a:off x="3699623" y="4125255"/>
            <a:ext cx="1563565" cy="146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3" name="Line 25"/>
          <p:cNvSpPr>
            <a:spLocks noChangeShapeType="1"/>
          </p:cNvSpPr>
          <p:nvPr/>
        </p:nvSpPr>
        <p:spPr bwMode="auto">
          <a:xfrm>
            <a:off x="6054495" y="4021211"/>
            <a:ext cx="1340827" cy="1465"/>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nvGrpSpPr>
          <p:cNvPr id="24" name="Group 26"/>
          <p:cNvGrpSpPr>
            <a:grpSpLocks/>
          </p:cNvGrpSpPr>
          <p:nvPr/>
        </p:nvGrpSpPr>
        <p:grpSpPr bwMode="auto">
          <a:xfrm>
            <a:off x="3303968" y="3625558"/>
            <a:ext cx="187569" cy="316523"/>
            <a:chOff x="0" y="0"/>
            <a:chExt cx="127" cy="216"/>
          </a:xfrm>
        </p:grpSpPr>
        <p:sp>
          <p:nvSpPr>
            <p:cNvPr id="25" name="Rectangle 27"/>
            <p:cNvSpPr>
              <a:spLocks/>
            </p:cNvSpPr>
            <p:nvPr/>
          </p:nvSpPr>
          <p:spPr bwMode="auto">
            <a:xfrm>
              <a:off x="0" y="0"/>
              <a:ext cx="127" cy="216"/>
            </a:xfrm>
            <a:prstGeom prst="rect">
              <a:avLst/>
            </a:prstGeom>
            <a:solidFill>
              <a:srgbClr val="FFFFFF"/>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2862"/>
            </a:p>
          </p:txBody>
        </p:sp>
        <p:sp>
          <p:nvSpPr>
            <p:cNvPr id="26" name="Rectangle 28"/>
            <p:cNvSpPr>
              <a:spLocks/>
            </p:cNvSpPr>
            <p:nvPr/>
          </p:nvSpPr>
          <p:spPr bwMode="auto">
            <a:xfrm>
              <a:off x="0" y="0"/>
              <a:ext cx="117"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A</a:t>
              </a:r>
            </a:p>
          </p:txBody>
        </p:sp>
      </p:grpSp>
      <p:grpSp>
        <p:nvGrpSpPr>
          <p:cNvPr id="27" name="Group 29"/>
          <p:cNvGrpSpPr>
            <a:grpSpLocks/>
          </p:cNvGrpSpPr>
          <p:nvPr/>
        </p:nvGrpSpPr>
        <p:grpSpPr bwMode="auto">
          <a:xfrm>
            <a:off x="10198602" y="3609438"/>
            <a:ext cx="199293" cy="316523"/>
            <a:chOff x="0" y="0"/>
            <a:chExt cx="136" cy="216"/>
          </a:xfrm>
        </p:grpSpPr>
        <p:sp>
          <p:nvSpPr>
            <p:cNvPr id="28" name="Rectangle 30"/>
            <p:cNvSpPr>
              <a:spLocks/>
            </p:cNvSpPr>
            <p:nvPr/>
          </p:nvSpPr>
          <p:spPr bwMode="auto">
            <a:xfrm>
              <a:off x="0" y="0"/>
              <a:ext cx="136" cy="216"/>
            </a:xfrm>
            <a:prstGeom prst="rect">
              <a:avLst/>
            </a:prstGeom>
            <a:solidFill>
              <a:srgbClr val="FFFFFF"/>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2862"/>
            </a:p>
          </p:txBody>
        </p:sp>
        <p:sp>
          <p:nvSpPr>
            <p:cNvPr id="29" name="Rectangle 31"/>
            <p:cNvSpPr>
              <a:spLocks/>
            </p:cNvSpPr>
            <p:nvPr/>
          </p:nvSpPr>
          <p:spPr bwMode="auto">
            <a:xfrm>
              <a:off x="0" y="0"/>
              <a:ext cx="128"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D</a:t>
              </a:r>
            </a:p>
          </p:txBody>
        </p:sp>
      </p:grpSp>
      <p:sp>
        <p:nvSpPr>
          <p:cNvPr id="30" name="Line 32"/>
          <p:cNvSpPr>
            <a:spLocks noChangeShapeType="1"/>
          </p:cNvSpPr>
          <p:nvPr/>
        </p:nvSpPr>
        <p:spPr bwMode="auto">
          <a:xfrm>
            <a:off x="8151460" y="3999230"/>
            <a:ext cx="1805354" cy="146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nvGrpSpPr>
          <p:cNvPr id="31" name="Group 33"/>
          <p:cNvGrpSpPr>
            <a:grpSpLocks/>
          </p:cNvGrpSpPr>
          <p:nvPr/>
        </p:nvGrpSpPr>
        <p:grpSpPr bwMode="auto">
          <a:xfrm>
            <a:off x="5660308" y="2215859"/>
            <a:ext cx="5722337" cy="1403838"/>
            <a:chOff x="0" y="0"/>
            <a:chExt cx="3904" cy="958"/>
          </a:xfrm>
        </p:grpSpPr>
        <p:sp>
          <p:nvSpPr>
            <p:cNvPr id="32" name="Rectangle 34"/>
            <p:cNvSpPr>
              <a:spLocks/>
            </p:cNvSpPr>
            <p:nvPr/>
          </p:nvSpPr>
          <p:spPr bwMode="auto">
            <a:xfrm>
              <a:off x="152" y="0"/>
              <a:ext cx="3752"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b="1">
                  <a:solidFill>
                    <a:schemeClr val="tx1"/>
                  </a:solidFill>
                  <a:latin typeface="Helvetica" charset="0"/>
                  <a:ea typeface="ＭＳ Ｐゴシック" charset="0"/>
                  <a:cs typeface="Helvetica" charset="0"/>
                  <a:sym typeface="Helvetica" charset="0"/>
                </a:rPr>
                <a:t>Congestion Notification</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a:solidFill>
                    <a:schemeClr val="tx1"/>
                  </a:solidFill>
                  <a:latin typeface="Helvetica" charset="0"/>
                  <a:ea typeface="ＭＳ Ｐゴシック" charset="0"/>
                  <a:cs typeface="Helvetica" charset="0"/>
                  <a:sym typeface="Helvetica" charset="0"/>
                </a:rPr>
                <a:t>Mark the IP packet that caused congestion </a:t>
              </a:r>
              <a:br>
                <a:rPr lang="en-US" sz="1846">
                  <a:solidFill>
                    <a:schemeClr val="tx1"/>
                  </a:solidFill>
                  <a:latin typeface="Helvetica" charset="0"/>
                  <a:ea typeface="ＭＳ Ｐゴシック" charset="0"/>
                  <a:cs typeface="Helvetica" charset="0"/>
                  <a:sym typeface="Helvetica" charset="0"/>
                </a:rPr>
              </a:br>
              <a:r>
                <a:rPr lang="en-US" sz="1846">
                  <a:solidFill>
                    <a:schemeClr val="tx1"/>
                  </a:solidFill>
                  <a:latin typeface="Helvetica" charset="0"/>
                  <a:ea typeface="ＭＳ Ｐゴシック" charset="0"/>
                  <a:cs typeface="Helvetica" charset="0"/>
                  <a:sym typeface="Helvetica" charset="0"/>
                </a:rPr>
                <a:t>by setting one bit flag (CE: Congestion Experienced)</a:t>
              </a:r>
            </a:p>
          </p:txBody>
        </p:sp>
        <p:sp>
          <p:nvSpPr>
            <p:cNvPr id="33" name="Line 35"/>
            <p:cNvSpPr>
              <a:spLocks noChangeShapeType="1"/>
            </p:cNvSpPr>
            <p:nvPr/>
          </p:nvSpPr>
          <p:spPr bwMode="auto">
            <a:xfrm rot="10800000" flipH="1">
              <a:off x="0" y="135"/>
              <a:ext cx="105" cy="823"/>
            </a:xfrm>
            <a:prstGeom prst="line">
              <a:avLst/>
            </a:prstGeom>
            <a:noFill/>
            <a:ln w="127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grpSp>
      <p:sp>
        <p:nvSpPr>
          <p:cNvPr id="34" name="AutoShape 36"/>
          <p:cNvSpPr>
            <a:spLocks/>
          </p:cNvSpPr>
          <p:nvPr/>
        </p:nvSpPr>
        <p:spPr bwMode="auto">
          <a:xfrm>
            <a:off x="3850557" y="3597715"/>
            <a:ext cx="6235212" cy="930519"/>
          </a:xfrm>
          <a:custGeom>
            <a:avLst/>
            <a:gdLst/>
            <a:ahLst/>
            <a:cxnLst/>
            <a:rect l="0" t="0" r="r" b="b"/>
            <a:pathLst>
              <a:path w="21490" h="20657">
                <a:moveTo>
                  <a:pt x="0" y="452"/>
                </a:moveTo>
                <a:cubicBezTo>
                  <a:pt x="591" y="443"/>
                  <a:pt x="1186" y="452"/>
                  <a:pt x="1778" y="452"/>
                </a:cubicBezTo>
                <a:cubicBezTo>
                  <a:pt x="2430" y="452"/>
                  <a:pt x="3081" y="196"/>
                  <a:pt x="3733" y="452"/>
                </a:cubicBezTo>
                <a:cubicBezTo>
                  <a:pt x="4352" y="690"/>
                  <a:pt x="4950" y="-308"/>
                  <a:pt x="5567" y="63"/>
                </a:cubicBezTo>
                <a:cubicBezTo>
                  <a:pt x="6185" y="433"/>
                  <a:pt x="6786" y="994"/>
                  <a:pt x="7405" y="833"/>
                </a:cubicBezTo>
                <a:cubicBezTo>
                  <a:pt x="8034" y="671"/>
                  <a:pt x="8669" y="661"/>
                  <a:pt x="9300" y="833"/>
                </a:cubicBezTo>
                <a:cubicBezTo>
                  <a:pt x="9923" y="994"/>
                  <a:pt x="10467" y="-641"/>
                  <a:pt x="11138" y="452"/>
                </a:cubicBezTo>
                <a:cubicBezTo>
                  <a:pt x="11786" y="1517"/>
                  <a:pt x="12480" y="652"/>
                  <a:pt x="13151" y="452"/>
                </a:cubicBezTo>
                <a:cubicBezTo>
                  <a:pt x="13821" y="253"/>
                  <a:pt x="14488" y="1032"/>
                  <a:pt x="15166" y="833"/>
                </a:cubicBezTo>
                <a:cubicBezTo>
                  <a:pt x="15814" y="633"/>
                  <a:pt x="16468" y="899"/>
                  <a:pt x="17118" y="833"/>
                </a:cubicBezTo>
                <a:cubicBezTo>
                  <a:pt x="17730" y="776"/>
                  <a:pt x="18340" y="842"/>
                  <a:pt x="18954" y="452"/>
                </a:cubicBezTo>
                <a:cubicBezTo>
                  <a:pt x="19591" y="53"/>
                  <a:pt x="20192" y="1926"/>
                  <a:pt x="20792" y="3114"/>
                </a:cubicBezTo>
                <a:cubicBezTo>
                  <a:pt x="21600" y="4711"/>
                  <a:pt x="21599" y="11167"/>
                  <a:pt x="21325" y="15302"/>
                </a:cubicBezTo>
                <a:cubicBezTo>
                  <a:pt x="20952" y="20959"/>
                  <a:pt x="20129" y="18373"/>
                  <a:pt x="19489" y="18734"/>
                </a:cubicBezTo>
                <a:cubicBezTo>
                  <a:pt x="18643" y="19210"/>
                  <a:pt x="17789" y="18734"/>
                  <a:pt x="16941" y="18734"/>
                </a:cubicBezTo>
                <a:cubicBezTo>
                  <a:pt x="16191" y="18734"/>
                  <a:pt x="15439" y="18944"/>
                  <a:pt x="14690" y="18734"/>
                </a:cubicBezTo>
                <a:cubicBezTo>
                  <a:pt x="14052" y="18563"/>
                  <a:pt x="13429" y="19580"/>
                  <a:pt x="12795" y="19115"/>
                </a:cubicBezTo>
                <a:cubicBezTo>
                  <a:pt x="12036" y="18554"/>
                  <a:pt x="11304" y="20294"/>
                  <a:pt x="10545" y="19875"/>
                </a:cubicBezTo>
                <a:cubicBezTo>
                  <a:pt x="9895" y="19523"/>
                  <a:pt x="9244" y="19657"/>
                  <a:pt x="8589" y="19495"/>
                </a:cubicBezTo>
                <a:cubicBezTo>
                  <a:pt x="7990" y="19352"/>
                  <a:pt x="7405" y="18544"/>
                  <a:pt x="6813" y="19115"/>
                </a:cubicBezTo>
                <a:cubicBezTo>
                  <a:pt x="6220" y="19685"/>
                  <a:pt x="5623" y="19866"/>
                  <a:pt x="5034" y="19495"/>
                </a:cubicBezTo>
                <a:cubicBezTo>
                  <a:pt x="4220" y="18982"/>
                  <a:pt x="3467" y="20598"/>
                  <a:pt x="2666" y="20255"/>
                </a:cubicBezTo>
                <a:cubicBezTo>
                  <a:pt x="2035" y="19989"/>
                  <a:pt x="1402" y="20246"/>
                  <a:pt x="770" y="20255"/>
                </a:cubicBezTo>
                <a:lnTo>
                  <a:pt x="415" y="20636"/>
                </a:lnTo>
              </a:path>
            </a:pathLst>
          </a:custGeom>
          <a:noFill/>
          <a:ln w="38100">
            <a:solidFill>
              <a:srgbClr val="FF0000"/>
            </a:solidFill>
            <a:prstDash val="sysDot"/>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35" name="Line 37"/>
          <p:cNvSpPr>
            <a:spLocks noChangeShapeType="1"/>
          </p:cNvSpPr>
          <p:nvPr/>
        </p:nvSpPr>
        <p:spPr bwMode="auto">
          <a:xfrm flipH="1">
            <a:off x="3852023" y="4512116"/>
            <a:ext cx="364880" cy="2930"/>
          </a:xfrm>
          <a:prstGeom prst="line">
            <a:avLst/>
          </a:prstGeom>
          <a:noFill/>
          <a:ln w="38100">
            <a:solidFill>
              <a:srgbClr val="FF000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grpSp>
        <p:nvGrpSpPr>
          <p:cNvPr id="36" name="Group 38"/>
          <p:cNvGrpSpPr>
            <a:grpSpLocks/>
          </p:cNvGrpSpPr>
          <p:nvPr/>
        </p:nvGrpSpPr>
        <p:grpSpPr bwMode="auto">
          <a:xfrm>
            <a:off x="1258292" y="4219039"/>
            <a:ext cx="5194851" cy="1878595"/>
            <a:chOff x="0" y="0"/>
            <a:chExt cx="3544" cy="1281"/>
          </a:xfrm>
        </p:grpSpPr>
        <p:sp>
          <p:nvSpPr>
            <p:cNvPr id="37" name="Rectangle 39"/>
            <p:cNvSpPr>
              <a:spLocks/>
            </p:cNvSpPr>
            <p:nvPr/>
          </p:nvSpPr>
          <p:spPr bwMode="auto">
            <a:xfrm>
              <a:off x="0" y="626"/>
              <a:ext cx="3544" cy="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46167" algn="l"/>
                  <a:tab pos="867463" algn="l"/>
                  <a:tab pos="1723204" algn="l"/>
                  <a:tab pos="2590668" algn="l"/>
                  <a:tab pos="3446409" algn="l"/>
                  <a:tab pos="4313871" algn="l"/>
                  <a:tab pos="5146167" algn="l"/>
                  <a:tab pos="867463" algn="l"/>
                  <a:tab pos="1723204" algn="l"/>
                  <a:tab pos="2590668" algn="l"/>
                  <a:tab pos="3446409" algn="l"/>
                  <a:tab pos="4313871" algn="l"/>
                  <a:tab pos="5146167" algn="l"/>
                </a:tabLst>
              </a:pPr>
              <a:r>
                <a:rPr lang="en-US" sz="1846" b="1" dirty="0">
                  <a:solidFill>
                    <a:schemeClr val="tx1"/>
                  </a:solidFill>
                  <a:latin typeface="Helvetica" charset="0"/>
                  <a:ea typeface="ＭＳ Ｐゴシック" charset="0"/>
                  <a:cs typeface="Helvetica" charset="0"/>
                  <a:sym typeface="Helvetica" charset="0"/>
                </a:rPr>
                <a:t>TCP source </a:t>
              </a:r>
              <a:r>
                <a:rPr lang="en-US" sz="1846" b="1" dirty="0" err="1">
                  <a:solidFill>
                    <a:schemeClr val="tx1"/>
                  </a:solidFill>
                  <a:latin typeface="Helvetica" charset="0"/>
                  <a:ea typeface="ＭＳ Ｐゴシック" charset="0"/>
                  <a:cs typeface="Helvetica" charset="0"/>
                  <a:sym typeface="Helvetica" charset="0"/>
                </a:rPr>
                <a:t>behaviour</a:t>
              </a:r>
              <a:endParaRPr lang="en-US" sz="1846" b="1" dirty="0">
                <a:solidFill>
                  <a:schemeClr val="tx1"/>
                </a:solidFill>
                <a:latin typeface="Helvetica" charset="0"/>
                <a:ea typeface="ＭＳ Ｐゴシック" charset="0"/>
                <a:cs typeface="Helvetica" charset="0"/>
                <a:sym typeface="Helvetica" charset="0"/>
              </a:endParaRPr>
            </a:p>
            <a:p>
              <a:pPr algn="l">
                <a:lnSpc>
                  <a:spcPct val="84000"/>
                </a:lnSpc>
                <a:tabLst>
                  <a:tab pos="867463" algn="l"/>
                  <a:tab pos="1723204" algn="l"/>
                  <a:tab pos="2590668" algn="l"/>
                  <a:tab pos="3446409" algn="l"/>
                  <a:tab pos="4313871" algn="l"/>
                  <a:tab pos="5146167" algn="l"/>
                  <a:tab pos="867463" algn="l"/>
                  <a:tab pos="1723204" algn="l"/>
                  <a:tab pos="2590668" algn="l"/>
                  <a:tab pos="3446409" algn="l"/>
                  <a:tab pos="4313871" algn="l"/>
                  <a:tab pos="5146167" algn="l"/>
                  <a:tab pos="867463" algn="l"/>
                  <a:tab pos="1723204" algn="l"/>
                  <a:tab pos="2590668" algn="l"/>
                  <a:tab pos="3446409" algn="l"/>
                  <a:tab pos="4313871" algn="l"/>
                  <a:tab pos="5146167" algn="l"/>
                </a:tabLst>
              </a:pPr>
              <a:r>
                <a:rPr lang="en-US" sz="1846" dirty="0">
                  <a:solidFill>
                    <a:schemeClr val="tx1"/>
                  </a:solidFill>
                  <a:latin typeface="Helvetica" charset="0"/>
                  <a:ea typeface="ＭＳ Ｐゴシック" charset="0"/>
                  <a:cs typeface="Helvetica" charset="0"/>
                  <a:sym typeface="Helvetica" charset="0"/>
                </a:rPr>
                <a:t>Upon reception of a ECN-Echo=1 TCP </a:t>
              </a:r>
              <a:r>
                <a:rPr lang="en-US" sz="1846" dirty="0" err="1">
                  <a:solidFill>
                    <a:schemeClr val="tx1"/>
                  </a:solidFill>
                  <a:latin typeface="Helvetica" charset="0"/>
                  <a:ea typeface="ＭＳ Ｐゴシック" charset="0"/>
                  <a:cs typeface="Helvetica" charset="0"/>
                  <a:sym typeface="Helvetica" charset="0"/>
                </a:rPr>
                <a:t>ack</a:t>
              </a:r>
              <a:r>
                <a:rPr lang="en-US" sz="1846" dirty="0">
                  <a:solidFill>
                    <a:schemeClr val="tx1"/>
                  </a:solidFill>
                  <a:latin typeface="Helvetica" charset="0"/>
                  <a:ea typeface="ＭＳ Ｐゴシック" charset="0"/>
                  <a:cs typeface="Helvetica" charset="0"/>
                  <a:sym typeface="Helvetica" charset="0"/>
                </a:rPr>
                <a:t>, </a:t>
              </a:r>
            </a:p>
            <a:p>
              <a:pPr algn="l">
                <a:lnSpc>
                  <a:spcPct val="84000"/>
                </a:lnSpc>
                <a:tabLst>
                  <a:tab pos="867463" algn="l"/>
                  <a:tab pos="1723204" algn="l"/>
                  <a:tab pos="2590668" algn="l"/>
                  <a:tab pos="3446409" algn="l"/>
                  <a:tab pos="4313871" algn="l"/>
                  <a:tab pos="5146167" algn="l"/>
                  <a:tab pos="867463" algn="l"/>
                  <a:tab pos="1723204" algn="l"/>
                  <a:tab pos="2590668" algn="l"/>
                  <a:tab pos="3446409" algn="l"/>
                  <a:tab pos="4313871" algn="l"/>
                  <a:tab pos="5146167" algn="l"/>
                  <a:tab pos="867463" algn="l"/>
                  <a:tab pos="1723204" algn="l"/>
                  <a:tab pos="2590668" algn="l"/>
                  <a:tab pos="3446409" algn="l"/>
                  <a:tab pos="4313871" algn="l"/>
                  <a:tab pos="5146167" algn="l"/>
                </a:tabLst>
              </a:pPr>
              <a:r>
                <a:rPr lang="en-US" sz="1846" dirty="0">
                  <a:solidFill>
                    <a:schemeClr val="tx1"/>
                  </a:solidFill>
                  <a:latin typeface="Helvetica" charset="0"/>
                  <a:ea typeface="ＭＳ Ｐゴシック" charset="0"/>
                  <a:cs typeface="Helvetica" charset="0"/>
                  <a:sym typeface="Helvetica" charset="0"/>
                </a:rPr>
                <a:t>behave as if the </a:t>
              </a:r>
              <a:r>
                <a:rPr lang="en-US" sz="1846">
                  <a:solidFill>
                    <a:schemeClr val="tx1"/>
                  </a:solidFill>
                  <a:latin typeface="Helvetica" charset="0"/>
                  <a:ea typeface="ＭＳ Ｐゴシック" charset="0"/>
                  <a:cs typeface="Helvetica" charset="0"/>
                  <a:sym typeface="Helvetica" charset="0"/>
                </a:rPr>
                <a:t>corresponding segment </a:t>
              </a:r>
              <a:r>
                <a:rPr lang="en-US" sz="1846" dirty="0">
                  <a:solidFill>
                    <a:schemeClr val="tx1"/>
                  </a:solidFill>
                  <a:latin typeface="Helvetica" charset="0"/>
                  <a:ea typeface="ＭＳ Ｐゴシック" charset="0"/>
                  <a:cs typeface="Helvetica" charset="0"/>
                  <a:sym typeface="Helvetica" charset="0"/>
                </a:rPr>
                <a:t>was lost </a:t>
              </a:r>
              <a:br>
                <a:rPr lang="en-US" sz="1846" dirty="0">
                  <a:solidFill>
                    <a:schemeClr val="tx1"/>
                  </a:solidFill>
                  <a:latin typeface="Helvetica" charset="0"/>
                  <a:ea typeface="ＭＳ Ｐゴシック" charset="0"/>
                  <a:cs typeface="Helvetica" charset="0"/>
                  <a:sym typeface="Helvetica" charset="0"/>
                </a:rPr>
              </a:br>
              <a:r>
                <a:rPr lang="en-US" sz="1846" dirty="0">
                  <a:solidFill>
                    <a:schemeClr val="tx1"/>
                  </a:solidFill>
                  <a:latin typeface="Helvetica" charset="0"/>
                  <a:ea typeface="ＭＳ Ｐゴシック" charset="0"/>
                  <a:cs typeface="Helvetica" charset="0"/>
                  <a:sym typeface="Helvetica" charset="0"/>
                </a:rPr>
                <a:t>(perform congestion avoidance).</a:t>
              </a:r>
            </a:p>
          </p:txBody>
        </p:sp>
        <p:sp>
          <p:nvSpPr>
            <p:cNvPr id="38" name="Line 40"/>
            <p:cNvSpPr>
              <a:spLocks noChangeShapeType="1"/>
            </p:cNvSpPr>
            <p:nvPr/>
          </p:nvSpPr>
          <p:spPr bwMode="auto">
            <a:xfrm flipH="1">
              <a:off x="291" y="0"/>
              <a:ext cx="965" cy="539"/>
            </a:xfrm>
            <a:prstGeom prst="line">
              <a:avLst/>
            </a:prstGeom>
            <a:noFill/>
            <a:ln w="127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grpSp>
      <p:grpSp>
        <p:nvGrpSpPr>
          <p:cNvPr id="39" name="Group 41"/>
          <p:cNvGrpSpPr>
            <a:grpSpLocks/>
          </p:cNvGrpSpPr>
          <p:nvPr/>
        </p:nvGrpSpPr>
        <p:grpSpPr bwMode="auto">
          <a:xfrm>
            <a:off x="7379203" y="4512116"/>
            <a:ext cx="5055578" cy="1446299"/>
            <a:chOff x="0" y="0"/>
            <a:chExt cx="3450" cy="986"/>
          </a:xfrm>
        </p:grpSpPr>
        <p:sp>
          <p:nvSpPr>
            <p:cNvPr id="40" name="Rectangle 42"/>
            <p:cNvSpPr>
              <a:spLocks/>
            </p:cNvSpPr>
            <p:nvPr/>
          </p:nvSpPr>
          <p:spPr bwMode="auto">
            <a:xfrm>
              <a:off x="0" y="331"/>
              <a:ext cx="3450" cy="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b="1">
                  <a:solidFill>
                    <a:schemeClr val="tx1"/>
                  </a:solidFill>
                  <a:latin typeface="Helvetica" charset="0"/>
                  <a:ea typeface="ＭＳ Ｐゴシック" charset="0"/>
                  <a:cs typeface="Helvetica" charset="0"/>
                  <a:sym typeface="Helvetica" charset="0"/>
                </a:rPr>
                <a:t>TCP destination behaviour</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a:solidFill>
                    <a:schemeClr val="tx1"/>
                  </a:solidFill>
                  <a:latin typeface="Helvetica" charset="0"/>
                  <a:ea typeface="ＭＳ Ｐゴシック" charset="0"/>
                  <a:cs typeface="Helvetica" charset="0"/>
                  <a:sym typeface="Helvetica" charset="0"/>
                </a:rPr>
                <a:t>Upon reception of a CE=1 IP packet indicate the</a:t>
              </a:r>
              <a:br>
                <a:rPr lang="en-US" sz="1846">
                  <a:solidFill>
                    <a:schemeClr val="tx1"/>
                  </a:solidFill>
                  <a:latin typeface="Helvetica" charset="0"/>
                  <a:ea typeface="ＭＳ Ｐゴシック" charset="0"/>
                  <a:cs typeface="Helvetica" charset="0"/>
                  <a:sym typeface="Helvetica" charset="0"/>
                </a:rPr>
              </a:br>
              <a:r>
                <a:rPr lang="en-US" sz="1846">
                  <a:solidFill>
                    <a:schemeClr val="tx1"/>
                  </a:solidFill>
                  <a:latin typeface="Helvetica" charset="0"/>
                  <a:ea typeface="ＭＳ Ｐゴシック" charset="0"/>
                  <a:cs typeface="Helvetica" charset="0"/>
                  <a:sym typeface="Helvetica" charset="0"/>
                </a:rPr>
                <a:t>congestion to the source by setting a special</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a:solidFill>
                    <a:schemeClr val="tx1"/>
                  </a:solidFill>
                  <a:latin typeface="Helvetica" charset="0"/>
                  <a:ea typeface="ＭＳ Ｐゴシック" charset="0"/>
                  <a:cs typeface="Helvetica" charset="0"/>
                  <a:sym typeface="Helvetica" charset="0"/>
                </a:rPr>
                <a:t>flag (ECN-Echo) in the returning TCP ack </a:t>
              </a:r>
            </a:p>
          </p:txBody>
        </p:sp>
        <p:sp>
          <p:nvSpPr>
            <p:cNvPr id="41" name="Line 43"/>
            <p:cNvSpPr>
              <a:spLocks noChangeShapeType="1"/>
            </p:cNvSpPr>
            <p:nvPr/>
          </p:nvSpPr>
          <p:spPr bwMode="auto">
            <a:xfrm flipH="1">
              <a:off x="245" y="0"/>
              <a:ext cx="1515" cy="316"/>
            </a:xfrm>
            <a:prstGeom prst="line">
              <a:avLst/>
            </a:prstGeom>
            <a:noFill/>
            <a:ln w="127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grpSp>
    </p:spTree>
    <p:extLst>
      <p:ext uri="{BB962C8B-B14F-4D97-AF65-F5344CB8AC3E}">
        <p14:creationId xmlns:p14="http://schemas.microsoft.com/office/powerpoint/2010/main" val="20078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r>
              <a:rPr lang="en-US"/>
              <a:t>Self-clocking</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8" y="2209800"/>
            <a:ext cx="9110662" cy="683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Dealing with lost </a:t>
            </a:r>
            <a:r>
              <a:rPr lang="en-GB" dirty="0" err="1"/>
              <a:t>acks</a:t>
            </a:r>
            <a:endParaRPr lang="en-GB" dirty="0"/>
          </a:p>
        </p:txBody>
      </p:sp>
      <p:pic>
        <p:nvPicPr>
          <p:cNvPr id="6" name="Espace réservé du contenu 5"/>
          <p:cNvPicPr>
            <a:picLocks noGrp="1" noChangeAspect="1"/>
          </p:cNvPicPr>
          <p:nvPr>
            <p:ph idx="1"/>
          </p:nvPr>
        </p:nvPicPr>
        <p:blipFill>
          <a:blip r:embed="rId2"/>
          <a:srcRect t="-59508" b="-59508"/>
          <a:stretch>
            <a:fillRect/>
          </a:stretch>
        </p:blipFill>
        <p:spPr>
          <a:xfrm>
            <a:off x="924919" y="2860432"/>
            <a:ext cx="11410331" cy="6231370"/>
          </a:xfrm>
        </p:spPr>
      </p:pic>
    </p:spTree>
    <p:extLst>
      <p:ext uri="{BB962C8B-B14F-4D97-AF65-F5344CB8AC3E}">
        <p14:creationId xmlns:p14="http://schemas.microsoft.com/office/powerpoint/2010/main" val="35485771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Deploying ECN</a:t>
            </a:r>
          </a:p>
        </p:txBody>
      </p:sp>
      <p:sp>
        <p:nvSpPr>
          <p:cNvPr id="3" name="Espace réservé du contenu 2"/>
          <p:cNvSpPr>
            <a:spLocks noGrp="1"/>
          </p:cNvSpPr>
          <p:nvPr>
            <p:ph idx="1"/>
          </p:nvPr>
        </p:nvSpPr>
        <p:spPr/>
        <p:txBody>
          <a:bodyPr/>
          <a:lstStyle/>
          <a:p>
            <a:r>
              <a:rPr lang="en-GB" dirty="0"/>
              <a:t>On </a:t>
            </a:r>
            <a:r>
              <a:rPr lang="en-GB" dirty="0" err="1"/>
              <a:t>endhosts</a:t>
            </a:r>
            <a:endParaRPr lang="en-GB" dirty="0"/>
          </a:p>
          <a:p>
            <a:pPr lvl="1"/>
            <a:r>
              <a:rPr lang="en-GB" dirty="0"/>
              <a:t>Update the TCP stack to support ECN</a:t>
            </a:r>
          </a:p>
          <a:p>
            <a:pPr lvl="2"/>
            <a:r>
              <a:rPr lang="en-GB" dirty="0"/>
              <a:t>Negotiate ECN usage in SYN</a:t>
            </a:r>
          </a:p>
          <a:p>
            <a:pPr lvl="2"/>
            <a:r>
              <a:rPr lang="en-GB" dirty="0"/>
              <a:t>Encode ECN info in packets/segments</a:t>
            </a:r>
          </a:p>
          <a:p>
            <a:pPr lvl="1"/>
            <a:r>
              <a:rPr lang="en-GB" dirty="0"/>
              <a:t>For other transport protocols…</a:t>
            </a:r>
          </a:p>
        </p:txBody>
      </p:sp>
    </p:spTree>
    <p:extLst>
      <p:ext uri="{BB962C8B-B14F-4D97-AF65-F5344CB8AC3E}">
        <p14:creationId xmlns:p14="http://schemas.microsoft.com/office/powerpoint/2010/main" val="189220306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Deploying ECN </a:t>
            </a:r>
          </a:p>
        </p:txBody>
      </p:sp>
      <p:sp>
        <p:nvSpPr>
          <p:cNvPr id="3" name="Espace réservé du contenu 2"/>
          <p:cNvSpPr>
            <a:spLocks noGrp="1"/>
          </p:cNvSpPr>
          <p:nvPr>
            <p:ph idx="1"/>
          </p:nvPr>
        </p:nvSpPr>
        <p:spPr>
          <a:xfrm>
            <a:off x="1672492" y="2930770"/>
            <a:ext cx="10479766" cy="5275384"/>
          </a:xfrm>
        </p:spPr>
        <p:txBody>
          <a:bodyPr/>
          <a:lstStyle/>
          <a:p>
            <a:r>
              <a:rPr lang="en-GB" dirty="0"/>
              <a:t>On routers</a:t>
            </a:r>
          </a:p>
          <a:p>
            <a:pPr lvl="1"/>
            <a:r>
              <a:rPr lang="en-GB" dirty="0"/>
              <a:t>Routers need to distinguish between</a:t>
            </a:r>
          </a:p>
          <a:p>
            <a:pPr lvl="2"/>
            <a:r>
              <a:rPr lang="en-GB" dirty="0"/>
              <a:t>ECN-capable hosts that react to ECN</a:t>
            </a:r>
          </a:p>
          <a:p>
            <a:pPr lvl="3"/>
            <a:r>
              <a:rPr lang="en-GB" dirty="0"/>
              <a:t>If congestion, such packets are marked</a:t>
            </a:r>
          </a:p>
          <a:p>
            <a:pPr lvl="2"/>
            <a:r>
              <a:rPr lang="en-GB" dirty="0"/>
              <a:t>Other hosts that do not react to ECN</a:t>
            </a:r>
          </a:p>
          <a:p>
            <a:pPr lvl="3"/>
            <a:r>
              <a:rPr lang="en-GB" dirty="0"/>
              <a:t>If congestion, such packets are dropped</a:t>
            </a:r>
          </a:p>
        </p:txBody>
      </p:sp>
    </p:spTree>
    <p:extLst>
      <p:ext uri="{BB962C8B-B14F-4D97-AF65-F5344CB8AC3E}">
        <p14:creationId xmlns:p14="http://schemas.microsoft.com/office/powerpoint/2010/main" val="415433463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ECN support on routers</a:t>
            </a:r>
          </a:p>
        </p:txBody>
      </p:sp>
      <p:sp>
        <p:nvSpPr>
          <p:cNvPr id="3" name="Espace réservé du contenu 2"/>
          <p:cNvSpPr>
            <a:spLocks noGrp="1"/>
          </p:cNvSpPr>
          <p:nvPr>
            <p:ph idx="1"/>
          </p:nvPr>
        </p:nvSpPr>
        <p:spPr>
          <a:xfrm>
            <a:off x="1672493" y="6073240"/>
            <a:ext cx="9659816" cy="2132913"/>
          </a:xfrm>
        </p:spPr>
        <p:txBody>
          <a:bodyPr/>
          <a:lstStyle/>
          <a:p>
            <a:r>
              <a:rPr lang="en-GB" dirty="0"/>
              <a:t>Specialised buffer acceptance algorithms</a:t>
            </a:r>
          </a:p>
        </p:txBody>
      </p:sp>
      <p:grpSp>
        <p:nvGrpSpPr>
          <p:cNvPr id="6" name="Group 6"/>
          <p:cNvGrpSpPr>
            <a:grpSpLocks/>
          </p:cNvGrpSpPr>
          <p:nvPr/>
        </p:nvGrpSpPr>
        <p:grpSpPr bwMode="auto">
          <a:xfrm>
            <a:off x="4401176" y="5708338"/>
            <a:ext cx="943708" cy="555381"/>
            <a:chOff x="0" y="0"/>
            <a:chExt cx="644" cy="379"/>
          </a:xfrm>
        </p:grpSpPr>
        <p:sp>
          <p:nvSpPr>
            <p:cNvPr id="7" name="AutoShape 7"/>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8" name="Line 8"/>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9" name="Line 9"/>
            <p:cNvSpPr>
              <a:spLocks noChangeShapeType="1"/>
            </p:cNvSpPr>
            <p:nvPr/>
          </p:nvSpPr>
          <p:spPr bwMode="auto">
            <a:xfrm rot="10800000" flipH="1">
              <a:off x="433"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0" name="Line 10"/>
            <p:cNvSpPr>
              <a:spLocks noChangeShapeType="1"/>
            </p:cNvSpPr>
            <p:nvPr/>
          </p:nvSpPr>
          <p:spPr bwMode="auto">
            <a:xfrm rot="10800000" flipH="1">
              <a:off x="433" y="246"/>
              <a:ext cx="208" cy="133"/>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1" name="Line 11"/>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2" name="Line 12"/>
            <p:cNvSpPr>
              <a:spLocks noChangeShapeType="1"/>
            </p:cNvSpPr>
            <p:nvPr/>
          </p:nvSpPr>
          <p:spPr bwMode="auto">
            <a:xfrm>
              <a:off x="642" y="1"/>
              <a:ext cx="1" cy="24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3" name="Rectangle 13"/>
            <p:cNvSpPr>
              <a:spLocks/>
            </p:cNvSpPr>
            <p:nvPr/>
          </p:nvSpPr>
          <p:spPr bwMode="auto">
            <a:xfrm>
              <a:off x="84" y="134"/>
              <a:ext cx="276"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R1</a:t>
              </a:r>
            </a:p>
          </p:txBody>
        </p:sp>
      </p:grpSp>
      <p:pic>
        <p:nvPicPr>
          <p:cNvPr id="14"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950" y="5514907"/>
            <a:ext cx="1097573" cy="973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grpSp>
        <p:nvGrpSpPr>
          <p:cNvPr id="15" name="Group 15"/>
          <p:cNvGrpSpPr>
            <a:grpSpLocks/>
          </p:cNvGrpSpPr>
          <p:nvPr/>
        </p:nvGrpSpPr>
        <p:grpSpPr bwMode="auto">
          <a:xfrm>
            <a:off x="6527451" y="5718596"/>
            <a:ext cx="942241" cy="558311"/>
            <a:chOff x="0" y="0"/>
            <a:chExt cx="642" cy="381"/>
          </a:xfrm>
        </p:grpSpPr>
        <p:sp>
          <p:nvSpPr>
            <p:cNvPr id="16" name="AutoShape 16"/>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17" name="Line 17"/>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8" name="Line 18"/>
            <p:cNvSpPr>
              <a:spLocks noChangeShapeType="1"/>
            </p:cNvSpPr>
            <p:nvPr/>
          </p:nvSpPr>
          <p:spPr bwMode="auto">
            <a:xfrm rot="10800000" flipH="1">
              <a:off x="434"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19" name="Line 19"/>
            <p:cNvSpPr>
              <a:spLocks noChangeShapeType="1"/>
            </p:cNvSpPr>
            <p:nvPr/>
          </p:nvSpPr>
          <p:spPr bwMode="auto">
            <a:xfrm rot="10800000" flipH="1">
              <a:off x="434" y="248"/>
              <a:ext cx="208" cy="133"/>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0" name="Line 20"/>
            <p:cNvSpPr>
              <a:spLocks noChangeShapeType="1"/>
            </p:cNvSpPr>
            <p:nvPr/>
          </p:nvSpPr>
          <p:spPr bwMode="auto">
            <a:xfrm>
              <a:off x="207" y="0"/>
              <a:ext cx="435" cy="1"/>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1" name="Line 21"/>
            <p:cNvSpPr>
              <a:spLocks noChangeShapeType="1"/>
            </p:cNvSpPr>
            <p:nvPr/>
          </p:nvSpPr>
          <p:spPr bwMode="auto">
            <a:xfrm>
              <a:off x="641" y="0"/>
              <a:ext cx="1" cy="24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2" name="Rectangle 22"/>
            <p:cNvSpPr>
              <a:spLocks/>
            </p:cNvSpPr>
            <p:nvPr/>
          </p:nvSpPr>
          <p:spPr bwMode="auto">
            <a:xfrm>
              <a:off x="84" y="134"/>
              <a:ext cx="275"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R2</a:t>
              </a:r>
            </a:p>
          </p:txBody>
        </p:sp>
      </p:grpSp>
      <p:pic>
        <p:nvPicPr>
          <p:cNvPr id="23" name="Picture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831" y="5513442"/>
            <a:ext cx="1097573" cy="973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sp>
        <p:nvSpPr>
          <p:cNvPr id="24" name="Line 24"/>
          <p:cNvSpPr>
            <a:spLocks noChangeShapeType="1"/>
          </p:cNvSpPr>
          <p:nvPr/>
        </p:nvSpPr>
        <p:spPr bwMode="auto">
          <a:xfrm>
            <a:off x="2831751" y="6130369"/>
            <a:ext cx="1563565" cy="146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25" name="Line 25"/>
          <p:cNvSpPr>
            <a:spLocks noChangeShapeType="1"/>
          </p:cNvSpPr>
          <p:nvPr/>
        </p:nvSpPr>
        <p:spPr bwMode="auto">
          <a:xfrm>
            <a:off x="5188089" y="6024861"/>
            <a:ext cx="1339362" cy="1466"/>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grpSp>
        <p:nvGrpSpPr>
          <p:cNvPr id="26" name="Group 26"/>
          <p:cNvGrpSpPr>
            <a:grpSpLocks/>
          </p:cNvGrpSpPr>
          <p:nvPr/>
        </p:nvGrpSpPr>
        <p:grpSpPr bwMode="auto">
          <a:xfrm>
            <a:off x="2434632" y="5627742"/>
            <a:ext cx="186104" cy="316523"/>
            <a:chOff x="0" y="0"/>
            <a:chExt cx="127" cy="216"/>
          </a:xfrm>
        </p:grpSpPr>
        <p:sp>
          <p:nvSpPr>
            <p:cNvPr id="27" name="Rectangle 27"/>
            <p:cNvSpPr>
              <a:spLocks/>
            </p:cNvSpPr>
            <p:nvPr/>
          </p:nvSpPr>
          <p:spPr bwMode="auto">
            <a:xfrm>
              <a:off x="0" y="0"/>
              <a:ext cx="127" cy="216"/>
            </a:xfrm>
            <a:prstGeom prst="rect">
              <a:avLst/>
            </a:prstGeom>
            <a:solidFill>
              <a:srgbClr val="FFFFFF"/>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2862"/>
            </a:p>
          </p:txBody>
        </p:sp>
        <p:sp>
          <p:nvSpPr>
            <p:cNvPr id="28" name="Rectangle 28"/>
            <p:cNvSpPr>
              <a:spLocks/>
            </p:cNvSpPr>
            <p:nvPr/>
          </p:nvSpPr>
          <p:spPr bwMode="auto">
            <a:xfrm>
              <a:off x="0" y="0"/>
              <a:ext cx="118"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A</a:t>
              </a:r>
            </a:p>
          </p:txBody>
        </p:sp>
      </p:grpSp>
      <p:grpSp>
        <p:nvGrpSpPr>
          <p:cNvPr id="29" name="Group 29"/>
          <p:cNvGrpSpPr>
            <a:grpSpLocks/>
          </p:cNvGrpSpPr>
          <p:nvPr/>
        </p:nvGrpSpPr>
        <p:grpSpPr bwMode="auto">
          <a:xfrm>
            <a:off x="9330730" y="5614553"/>
            <a:ext cx="199293" cy="316523"/>
            <a:chOff x="0" y="0"/>
            <a:chExt cx="136" cy="216"/>
          </a:xfrm>
        </p:grpSpPr>
        <p:sp>
          <p:nvSpPr>
            <p:cNvPr id="30" name="Rectangle 30"/>
            <p:cNvSpPr>
              <a:spLocks/>
            </p:cNvSpPr>
            <p:nvPr/>
          </p:nvSpPr>
          <p:spPr bwMode="auto">
            <a:xfrm>
              <a:off x="0" y="0"/>
              <a:ext cx="136" cy="216"/>
            </a:xfrm>
            <a:prstGeom prst="rect">
              <a:avLst/>
            </a:prstGeom>
            <a:solidFill>
              <a:srgbClr val="FFFFFF"/>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2862"/>
            </a:p>
          </p:txBody>
        </p:sp>
        <p:sp>
          <p:nvSpPr>
            <p:cNvPr id="31" name="Rectangle 31"/>
            <p:cNvSpPr>
              <a:spLocks/>
            </p:cNvSpPr>
            <p:nvPr/>
          </p:nvSpPr>
          <p:spPr bwMode="auto">
            <a:xfrm>
              <a:off x="0" y="0"/>
              <a:ext cx="128"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D</a:t>
              </a:r>
            </a:p>
          </p:txBody>
        </p:sp>
      </p:grpSp>
      <p:sp>
        <p:nvSpPr>
          <p:cNvPr id="32" name="Rectangle 32"/>
          <p:cNvSpPr>
            <a:spLocks/>
          </p:cNvSpPr>
          <p:nvPr/>
        </p:nvSpPr>
        <p:spPr bwMode="auto">
          <a:xfrm>
            <a:off x="6115676" y="3397428"/>
            <a:ext cx="6244338" cy="14372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b="1">
                <a:solidFill>
                  <a:schemeClr val="tx1"/>
                </a:solidFill>
                <a:latin typeface="Helvetica" charset="0"/>
                <a:ea typeface="ＭＳ Ｐゴシック" charset="0"/>
                <a:cs typeface="Helvetica" charset="0"/>
                <a:sym typeface="Helvetica" charset="0"/>
              </a:rPr>
              <a:t>In case of congestion</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b="1">
                <a:solidFill>
                  <a:schemeClr val="tx1"/>
                </a:solidFill>
                <a:latin typeface="Helvetica" charset="0"/>
                <a:ea typeface="ＭＳ Ｐゴシック" charset="0"/>
                <a:cs typeface="Helvetica" charset="0"/>
                <a:sym typeface="Helvetica" charset="0"/>
              </a:rPr>
              <a:t>If ECT bit is set</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a:solidFill>
                  <a:schemeClr val="tx1"/>
                </a:solidFill>
                <a:latin typeface="Helvetica" charset="0"/>
                <a:ea typeface="ＭＳ Ｐゴシック" charset="0"/>
                <a:cs typeface="Helvetica" charset="0"/>
                <a:sym typeface="Helvetica" charset="0"/>
              </a:rPr>
              <a:t>	Mark the IP packet that caused congestion </a:t>
            </a:r>
            <a:br>
              <a:rPr lang="en-US" sz="1846">
                <a:solidFill>
                  <a:schemeClr val="tx1"/>
                </a:solidFill>
                <a:latin typeface="Helvetica" charset="0"/>
                <a:ea typeface="ＭＳ Ｐゴシック" charset="0"/>
                <a:cs typeface="Helvetica" charset="0"/>
                <a:sym typeface="Helvetica" charset="0"/>
              </a:rPr>
            </a:br>
            <a:r>
              <a:rPr lang="en-US" sz="1846">
                <a:solidFill>
                  <a:schemeClr val="tx1"/>
                </a:solidFill>
                <a:latin typeface="Helvetica" charset="0"/>
                <a:ea typeface="ＭＳ Ｐゴシック" charset="0"/>
                <a:cs typeface="Helvetica" charset="0"/>
                <a:sym typeface="Helvetica" charset="0"/>
              </a:rPr>
              <a:t>	by setting on bit flag (CE: Congestion Experienced)</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b="1">
                <a:solidFill>
                  <a:schemeClr val="tx1"/>
                </a:solidFill>
                <a:latin typeface="Helvetica" charset="0"/>
                <a:ea typeface="ＭＳ Ｐゴシック" charset="0"/>
                <a:cs typeface="Helvetica" charset="0"/>
                <a:sym typeface="Helvetica" charset="0"/>
              </a:rPr>
              <a:t>If ECT bit is not set</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a:solidFill>
                  <a:schemeClr val="tx1"/>
                </a:solidFill>
                <a:latin typeface="Helvetica" charset="0"/>
                <a:ea typeface="ＭＳ Ｐゴシック" charset="0"/>
                <a:cs typeface="Helvetica" charset="0"/>
                <a:sym typeface="Helvetica" charset="0"/>
              </a:rPr>
              <a:t>	Discard the IP packet that caused congestion</a:t>
            </a:r>
          </a:p>
        </p:txBody>
      </p:sp>
      <p:sp>
        <p:nvSpPr>
          <p:cNvPr id="33" name="Line 33"/>
          <p:cNvSpPr>
            <a:spLocks noChangeShapeType="1"/>
          </p:cNvSpPr>
          <p:nvPr/>
        </p:nvSpPr>
        <p:spPr bwMode="auto">
          <a:xfrm>
            <a:off x="7286519" y="5999950"/>
            <a:ext cx="1805354" cy="1465"/>
          </a:xfrm>
          <a:prstGeom prst="line">
            <a:avLst/>
          </a:prstGeom>
          <a:noFill/>
          <a:ln w="127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2862"/>
          </a:p>
        </p:txBody>
      </p:sp>
      <p:sp>
        <p:nvSpPr>
          <p:cNvPr id="34" name="AutoShape 34"/>
          <p:cNvSpPr>
            <a:spLocks/>
          </p:cNvSpPr>
          <p:nvPr/>
        </p:nvSpPr>
        <p:spPr bwMode="auto">
          <a:xfrm>
            <a:off x="3112485" y="5607958"/>
            <a:ext cx="6236677" cy="930519"/>
          </a:xfrm>
          <a:custGeom>
            <a:avLst/>
            <a:gdLst/>
            <a:ahLst/>
            <a:cxnLst/>
            <a:rect l="0" t="0" r="r" b="b"/>
            <a:pathLst>
              <a:path w="21490" h="20657">
                <a:moveTo>
                  <a:pt x="0" y="452"/>
                </a:moveTo>
                <a:cubicBezTo>
                  <a:pt x="591" y="443"/>
                  <a:pt x="1186" y="452"/>
                  <a:pt x="1778" y="452"/>
                </a:cubicBezTo>
                <a:cubicBezTo>
                  <a:pt x="2430" y="452"/>
                  <a:pt x="3081" y="196"/>
                  <a:pt x="3733" y="452"/>
                </a:cubicBezTo>
                <a:cubicBezTo>
                  <a:pt x="4352" y="690"/>
                  <a:pt x="4950" y="-308"/>
                  <a:pt x="5567" y="63"/>
                </a:cubicBezTo>
                <a:cubicBezTo>
                  <a:pt x="6185" y="433"/>
                  <a:pt x="6786" y="994"/>
                  <a:pt x="7405" y="833"/>
                </a:cubicBezTo>
                <a:cubicBezTo>
                  <a:pt x="8034" y="671"/>
                  <a:pt x="8669" y="661"/>
                  <a:pt x="9300" y="833"/>
                </a:cubicBezTo>
                <a:cubicBezTo>
                  <a:pt x="9923" y="994"/>
                  <a:pt x="10467" y="-641"/>
                  <a:pt x="11138" y="452"/>
                </a:cubicBezTo>
                <a:cubicBezTo>
                  <a:pt x="11786" y="1517"/>
                  <a:pt x="12480" y="652"/>
                  <a:pt x="13151" y="452"/>
                </a:cubicBezTo>
                <a:cubicBezTo>
                  <a:pt x="13821" y="253"/>
                  <a:pt x="14488" y="1032"/>
                  <a:pt x="15166" y="833"/>
                </a:cubicBezTo>
                <a:cubicBezTo>
                  <a:pt x="15814" y="633"/>
                  <a:pt x="16468" y="899"/>
                  <a:pt x="17118" y="833"/>
                </a:cubicBezTo>
                <a:cubicBezTo>
                  <a:pt x="17730" y="776"/>
                  <a:pt x="18340" y="842"/>
                  <a:pt x="18954" y="452"/>
                </a:cubicBezTo>
                <a:cubicBezTo>
                  <a:pt x="19591" y="53"/>
                  <a:pt x="20192" y="1926"/>
                  <a:pt x="20792" y="3114"/>
                </a:cubicBezTo>
                <a:cubicBezTo>
                  <a:pt x="21600" y="4711"/>
                  <a:pt x="21599" y="11167"/>
                  <a:pt x="21325" y="15302"/>
                </a:cubicBezTo>
                <a:cubicBezTo>
                  <a:pt x="20952" y="20959"/>
                  <a:pt x="20129" y="18373"/>
                  <a:pt x="19489" y="18734"/>
                </a:cubicBezTo>
                <a:cubicBezTo>
                  <a:pt x="18643" y="19210"/>
                  <a:pt x="17789" y="18734"/>
                  <a:pt x="16941" y="18734"/>
                </a:cubicBezTo>
                <a:cubicBezTo>
                  <a:pt x="16191" y="18734"/>
                  <a:pt x="15439" y="18944"/>
                  <a:pt x="14690" y="18734"/>
                </a:cubicBezTo>
                <a:cubicBezTo>
                  <a:pt x="14052" y="18563"/>
                  <a:pt x="13429" y="19580"/>
                  <a:pt x="12795" y="19115"/>
                </a:cubicBezTo>
                <a:cubicBezTo>
                  <a:pt x="12036" y="18554"/>
                  <a:pt x="11304" y="20294"/>
                  <a:pt x="10545" y="19875"/>
                </a:cubicBezTo>
                <a:cubicBezTo>
                  <a:pt x="9895" y="19523"/>
                  <a:pt x="9244" y="19657"/>
                  <a:pt x="8589" y="19495"/>
                </a:cubicBezTo>
                <a:cubicBezTo>
                  <a:pt x="7990" y="19352"/>
                  <a:pt x="7405" y="18544"/>
                  <a:pt x="6813" y="19115"/>
                </a:cubicBezTo>
                <a:cubicBezTo>
                  <a:pt x="6220" y="19685"/>
                  <a:pt x="5623" y="19866"/>
                  <a:pt x="5034" y="19495"/>
                </a:cubicBezTo>
                <a:cubicBezTo>
                  <a:pt x="4220" y="18982"/>
                  <a:pt x="3467" y="20598"/>
                  <a:pt x="2666" y="20255"/>
                </a:cubicBezTo>
                <a:cubicBezTo>
                  <a:pt x="2035" y="19989"/>
                  <a:pt x="1402" y="20246"/>
                  <a:pt x="770" y="20255"/>
                </a:cubicBezTo>
                <a:lnTo>
                  <a:pt x="415" y="20636"/>
                </a:lnTo>
              </a:path>
            </a:pathLst>
          </a:custGeom>
          <a:noFill/>
          <a:ln w="38100">
            <a:solidFill>
              <a:srgbClr val="FF0000"/>
            </a:solidFill>
            <a:prstDash val="sysDot"/>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2862"/>
          </a:p>
        </p:txBody>
      </p:sp>
      <p:sp>
        <p:nvSpPr>
          <p:cNvPr id="35" name="Line 35"/>
          <p:cNvSpPr>
            <a:spLocks noChangeShapeType="1"/>
          </p:cNvSpPr>
          <p:nvPr/>
        </p:nvSpPr>
        <p:spPr bwMode="auto">
          <a:xfrm flipH="1">
            <a:off x="2985615" y="6515765"/>
            <a:ext cx="364881" cy="1465"/>
          </a:xfrm>
          <a:prstGeom prst="line">
            <a:avLst/>
          </a:prstGeom>
          <a:noFill/>
          <a:ln w="38100">
            <a:solidFill>
              <a:srgbClr val="FF000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6" name="Line 36"/>
          <p:cNvSpPr>
            <a:spLocks noChangeShapeType="1"/>
          </p:cNvSpPr>
          <p:nvPr/>
        </p:nvSpPr>
        <p:spPr bwMode="auto">
          <a:xfrm rot="10800000">
            <a:off x="6373584" y="4934616"/>
            <a:ext cx="381000" cy="742950"/>
          </a:xfrm>
          <a:prstGeom prst="line">
            <a:avLst/>
          </a:prstGeom>
          <a:noFill/>
          <a:ln w="127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7" name="Line 37"/>
          <p:cNvSpPr>
            <a:spLocks noChangeShapeType="1"/>
          </p:cNvSpPr>
          <p:nvPr/>
        </p:nvSpPr>
        <p:spPr bwMode="auto">
          <a:xfrm rot="10800000">
            <a:off x="1092338" y="4899445"/>
            <a:ext cx="1449266" cy="621323"/>
          </a:xfrm>
          <a:prstGeom prst="line">
            <a:avLst/>
          </a:prstGeom>
          <a:noFill/>
          <a:ln w="127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2862"/>
          </a:p>
        </p:txBody>
      </p:sp>
      <p:sp>
        <p:nvSpPr>
          <p:cNvPr id="38" name="Rectangle 38"/>
          <p:cNvSpPr>
            <a:spLocks/>
          </p:cNvSpPr>
          <p:nvPr/>
        </p:nvSpPr>
        <p:spPr bwMode="auto">
          <a:xfrm>
            <a:off x="786072" y="3480953"/>
            <a:ext cx="5098832" cy="1198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ECN-capable source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If destination is also ECN capable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Set ECT bit in all IP packets towards destination</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Otherwise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Reset ECT bit</a:t>
            </a:r>
          </a:p>
        </p:txBody>
      </p:sp>
    </p:spTree>
    <p:extLst>
      <p:ext uri="{BB962C8B-B14F-4D97-AF65-F5344CB8AC3E}">
        <p14:creationId xmlns:p14="http://schemas.microsoft.com/office/powerpoint/2010/main" val="275896237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GB"/>
          </a:p>
        </p:txBody>
      </p:sp>
      <p:pic>
        <p:nvPicPr>
          <p:cNvPr id="4" name="Espace réservé du contenu 3"/>
          <p:cNvPicPr>
            <a:picLocks noGrp="1" noChangeAspect="1"/>
          </p:cNvPicPr>
          <p:nvPr>
            <p:ph idx="1"/>
          </p:nvPr>
        </p:nvPicPr>
        <p:blipFill>
          <a:blip r:embed="rId2"/>
          <a:srcRect l="-11200" r="-11200"/>
          <a:stretch>
            <a:fillRect/>
          </a:stretch>
        </p:blipFill>
        <p:spPr>
          <a:xfrm>
            <a:off x="1450763" y="352769"/>
            <a:ext cx="10499778" cy="8098274"/>
          </a:xfrm>
        </p:spPr>
      </p:pic>
      <p:sp>
        <p:nvSpPr>
          <p:cNvPr id="5" name="ZoneTexte 4"/>
          <p:cNvSpPr txBox="1"/>
          <p:nvPr/>
        </p:nvSpPr>
        <p:spPr>
          <a:xfrm>
            <a:off x="2640688" y="8731997"/>
            <a:ext cx="7499104" cy="433196"/>
          </a:xfrm>
          <a:prstGeom prst="rect">
            <a:avLst/>
          </a:prstGeom>
          <a:noFill/>
        </p:spPr>
        <p:txBody>
          <a:bodyPr wrap="none" rtlCol="0">
            <a:spAutoFit/>
          </a:bodyPr>
          <a:lstStyle/>
          <a:p>
            <a:r>
              <a:rPr lang="en-GB" sz="2215" dirty="0"/>
              <a:t>http://</a:t>
            </a:r>
            <a:r>
              <a:rPr lang="en-GB" sz="2215" dirty="0" err="1"/>
              <a:t>www.ietf.org</a:t>
            </a:r>
            <a:r>
              <a:rPr lang="en-GB" sz="2215" dirty="0"/>
              <a:t>/proceedings/94/slides/slides-94-hopsrg-7.pdf</a:t>
            </a:r>
          </a:p>
        </p:txBody>
      </p:sp>
    </p:spTree>
    <p:extLst>
      <p:ext uri="{BB962C8B-B14F-4D97-AF65-F5344CB8AC3E}">
        <p14:creationId xmlns:p14="http://schemas.microsoft.com/office/powerpoint/2010/main" val="406939246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3292624"/>
            <a:ext cx="10464800" cy="5715000"/>
          </a:xfrm>
          <a:ln/>
        </p:spPr>
        <p:txBody>
          <a:bodyPr/>
          <a:lstStyle/>
          <a:p>
            <a:pPr marL="889000"/>
            <a:r>
              <a:rPr lang="en-US" dirty="0">
                <a:solidFill>
                  <a:srgbClr val="FF2712"/>
                </a:solidFill>
              </a:rPr>
              <a:t>Congestion Control</a:t>
            </a:r>
          </a:p>
          <a:p>
            <a:pPr marL="1333500" lvl="1"/>
            <a:r>
              <a:rPr lang="en-US" dirty="0"/>
              <a:t>Principles</a:t>
            </a:r>
          </a:p>
          <a:p>
            <a:pPr marL="1333500" lvl="1"/>
            <a:r>
              <a:rPr lang="en-US" dirty="0"/>
              <a:t>Additive Increase/Multiplicative Decrease</a:t>
            </a:r>
          </a:p>
          <a:p>
            <a:pPr marL="1333500" lvl="1"/>
            <a:r>
              <a:rPr lang="en-US" dirty="0"/>
              <a:t>Explicit Congestion Notification</a:t>
            </a:r>
          </a:p>
          <a:p>
            <a:pPr marL="1333500" lvl="1"/>
            <a:r>
              <a:rPr lang="en-US" dirty="0">
                <a:solidFill>
                  <a:srgbClr val="FF0000"/>
                </a:solidFill>
              </a:rPr>
              <a:t>Modern TCP Congestion control</a:t>
            </a:r>
          </a:p>
          <a:p>
            <a:pPr marL="1333500" lvl="1"/>
            <a:r>
              <a:rPr lang="en-US" dirty="0"/>
              <a:t>Router behavior</a:t>
            </a:r>
          </a:p>
          <a:p>
            <a:pPr marL="762000" lvl="1" indent="0">
              <a:buNone/>
            </a:pPr>
            <a:endParaRPr lang="en-US" dirty="0">
              <a:solidFill>
                <a:srgbClr val="FF2712"/>
              </a:solidFill>
            </a:endParaRPr>
          </a:p>
        </p:txBody>
      </p:sp>
    </p:spTree>
    <p:extLst>
      <p:ext uri="{BB962C8B-B14F-4D97-AF65-F5344CB8AC3E}">
        <p14:creationId xmlns:p14="http://schemas.microsoft.com/office/powerpoint/2010/main" val="13404409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D4D3-0183-A645-AC57-9EA888BB3E0A}"/>
              </a:ext>
            </a:extLst>
          </p:cNvPr>
          <p:cNvSpPr>
            <a:spLocks noGrp="1"/>
          </p:cNvSpPr>
          <p:nvPr>
            <p:ph type="title"/>
          </p:nvPr>
        </p:nvSpPr>
        <p:spPr/>
        <p:txBody>
          <a:bodyPr/>
          <a:lstStyle/>
          <a:p>
            <a:r>
              <a:rPr lang="en-BE" dirty="0"/>
              <a:t>Issues with AIMD</a:t>
            </a:r>
          </a:p>
        </p:txBody>
      </p:sp>
      <p:sp>
        <p:nvSpPr>
          <p:cNvPr id="3" name="Content Placeholder 2">
            <a:extLst>
              <a:ext uri="{FF2B5EF4-FFF2-40B4-BE49-F238E27FC236}">
                <a16:creationId xmlns:a16="http://schemas.microsoft.com/office/drawing/2014/main" id="{B1A2D88E-C5F4-4D41-9140-AA4F92388389}"/>
              </a:ext>
            </a:extLst>
          </p:cNvPr>
          <p:cNvSpPr>
            <a:spLocks noGrp="1"/>
          </p:cNvSpPr>
          <p:nvPr>
            <p:ph idx="1"/>
          </p:nvPr>
        </p:nvSpPr>
        <p:spPr>
          <a:xfrm>
            <a:off x="1270000" y="2860432"/>
            <a:ext cx="10464800" cy="6126186"/>
          </a:xfrm>
        </p:spPr>
        <p:txBody>
          <a:bodyPr>
            <a:normAutofit fontScale="85000" lnSpcReduction="20000"/>
          </a:bodyPr>
          <a:lstStyle/>
          <a:p>
            <a:r>
              <a:rPr lang="en-BE" dirty="0"/>
              <a:t>Performance on high bandwidth*delay links</a:t>
            </a:r>
          </a:p>
          <a:p>
            <a:pPr lvl="1"/>
            <a:r>
              <a:rPr lang="en-BE" dirty="0"/>
              <a:t>Each loss forces TCP in congestion avoidance and grows slowly</a:t>
            </a:r>
          </a:p>
          <a:p>
            <a:r>
              <a:rPr lang="en-BE" dirty="0"/>
              <a:t>Bufferbloat</a:t>
            </a:r>
          </a:p>
          <a:p>
            <a:pPr lvl="1"/>
            <a:r>
              <a:rPr lang="en-BE" dirty="0"/>
              <a:t>TCP AIMD tries to saturate buffers until it causes congestion</a:t>
            </a:r>
          </a:p>
          <a:p>
            <a:pPr lvl="1"/>
            <a:r>
              <a:rPr lang="en-BE" dirty="0"/>
              <a:t>Inflates round-trip-times </a:t>
            </a:r>
          </a:p>
          <a:p>
            <a:r>
              <a:rPr lang="en-BE" dirty="0"/>
              <a:t>Fairness</a:t>
            </a:r>
          </a:p>
          <a:p>
            <a:pPr lvl="1"/>
            <a:r>
              <a:rPr lang="en-BE" dirty="0"/>
              <a:t>TCP sources with a lower rtt are favored</a:t>
            </a:r>
          </a:p>
          <a:p>
            <a:pPr marL="257901" indent="0">
              <a:buNone/>
            </a:pPr>
            <a:endParaRPr lang="en-BE" dirty="0"/>
          </a:p>
        </p:txBody>
      </p:sp>
    </p:spTree>
    <p:extLst>
      <p:ext uri="{BB962C8B-B14F-4D97-AF65-F5344CB8AC3E}">
        <p14:creationId xmlns:p14="http://schemas.microsoft.com/office/powerpoint/2010/main" val="316356687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a:t>Tuning TCP @google</a:t>
            </a:r>
          </a:p>
        </p:txBody>
      </p:sp>
      <p:sp>
        <p:nvSpPr>
          <p:cNvPr id="37890" name="Rectangle 2"/>
          <p:cNvSpPr>
            <a:spLocks noGrp="1" noChangeArrowheads="1"/>
          </p:cNvSpPr>
          <p:nvPr>
            <p:ph type="body" idx="1"/>
          </p:nvPr>
        </p:nvSpPr>
        <p:spPr>
          <a:ln/>
        </p:spPr>
        <p:txBody>
          <a:bodyPr/>
          <a:lstStyle/>
          <a:p>
            <a:pPr marL="820574"/>
            <a:r>
              <a:rPr lang="en-US" dirty="0"/>
              <a:t>Objectives</a:t>
            </a:r>
          </a:p>
          <a:p>
            <a:pPr marL="1230860" lvl="1"/>
            <a:r>
              <a:rPr lang="en-US" dirty="0"/>
              <a:t>Minimize time to receive result from search engine</a:t>
            </a:r>
          </a:p>
          <a:p>
            <a:pPr marL="1641147" lvl="2"/>
            <a:r>
              <a:rPr lang="en-US" dirty="0"/>
              <a:t>HTTP GET fits a single segment</a:t>
            </a:r>
          </a:p>
          <a:p>
            <a:pPr marL="1641147" lvl="2"/>
            <a:r>
              <a:rPr lang="en-US" dirty="0"/>
              <a:t>HTTP Response in &lt;16 </a:t>
            </a:r>
            <a:r>
              <a:rPr lang="en-US" dirty="0" err="1"/>
              <a:t>KBytes</a:t>
            </a:r>
            <a:endParaRPr lang="en-US" dirty="0"/>
          </a:p>
        </p:txBody>
      </p:sp>
    </p:spTree>
    <p:extLst>
      <p:ext uri="{BB962C8B-B14F-4D97-AF65-F5344CB8AC3E}">
        <p14:creationId xmlns:p14="http://schemas.microsoft.com/office/powerpoint/2010/main" val="32172362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ln/>
        </p:spPr>
        <p:txBody>
          <a:bodyPr/>
          <a:lstStyle/>
          <a:p>
            <a:r>
              <a:rPr lang="en-US"/>
              <a:t>Initial congestion window</a:t>
            </a:r>
          </a:p>
        </p:txBody>
      </p:sp>
      <p:sp>
        <p:nvSpPr>
          <p:cNvPr id="39938" name="Rectangle 2"/>
          <p:cNvSpPr>
            <a:spLocks noGrp="1" noChangeArrowheads="1"/>
          </p:cNvSpPr>
          <p:nvPr>
            <p:ph type="body" idx="1"/>
          </p:nvPr>
        </p:nvSpPr>
        <p:spPr>
          <a:ln/>
        </p:spPr>
        <p:txBody>
          <a:bodyPr/>
          <a:lstStyle/>
          <a:p>
            <a:pPr marL="820574"/>
            <a:r>
              <a:rPr lang="en-US" dirty="0"/>
              <a:t>What is the impact of initial congestion window and the slow-start on the time to receive an HTTP response ?</a:t>
            </a:r>
          </a:p>
        </p:txBody>
      </p:sp>
    </p:spTree>
    <p:extLst>
      <p:ext uri="{BB962C8B-B14F-4D97-AF65-F5344CB8AC3E}">
        <p14:creationId xmlns:p14="http://schemas.microsoft.com/office/powerpoint/2010/main" val="366594475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Initial TCP congestion window today</a:t>
            </a:r>
          </a:p>
        </p:txBody>
      </p:sp>
      <p:pic>
        <p:nvPicPr>
          <p:cNvPr id="4" name="Espace réservé du contenu 3"/>
          <p:cNvPicPr>
            <a:picLocks noGrp="1" noChangeAspect="1"/>
          </p:cNvPicPr>
          <p:nvPr>
            <p:ph idx="1"/>
          </p:nvPr>
        </p:nvPicPr>
        <p:blipFill>
          <a:blip r:embed="rId2"/>
          <a:srcRect l="-18950" r="-18950"/>
          <a:stretch>
            <a:fillRect/>
          </a:stretch>
        </p:blipFill>
        <p:spPr>
          <a:xfrm>
            <a:off x="852542" y="2949202"/>
            <a:ext cx="11109541" cy="6067104"/>
          </a:xfrm>
        </p:spPr>
      </p:pic>
      <p:sp>
        <p:nvSpPr>
          <p:cNvPr id="5" name="ZoneTexte 4"/>
          <p:cNvSpPr txBox="1"/>
          <p:nvPr/>
        </p:nvSpPr>
        <p:spPr>
          <a:xfrm>
            <a:off x="4505411" y="9033063"/>
            <a:ext cx="4723664" cy="348109"/>
          </a:xfrm>
          <a:prstGeom prst="rect">
            <a:avLst/>
          </a:prstGeom>
          <a:noFill/>
        </p:spPr>
        <p:txBody>
          <a:bodyPr wrap="none" rtlCol="0">
            <a:spAutoFit/>
          </a:bodyPr>
          <a:lstStyle/>
          <a:p>
            <a:r>
              <a:rPr lang="en-GB" sz="1662" dirty="0"/>
              <a:t>Source: M. </a:t>
            </a:r>
            <a:r>
              <a:rPr lang="en-GB" sz="1662" dirty="0" err="1"/>
              <a:t>Bagnulo</a:t>
            </a:r>
            <a:r>
              <a:rPr lang="en-GB" sz="1662" dirty="0"/>
              <a:t>, </a:t>
            </a:r>
            <a:r>
              <a:rPr lang="en-GB" sz="1662" dirty="0" err="1"/>
              <a:t>tcpmp</a:t>
            </a:r>
            <a:r>
              <a:rPr lang="en-GB" sz="1662" dirty="0"/>
              <a:t> mailing list, Nov 16</a:t>
            </a:r>
            <a:r>
              <a:rPr lang="en-GB" sz="1662" baseline="30000" dirty="0"/>
              <a:t>th</a:t>
            </a:r>
            <a:r>
              <a:rPr lang="en-GB" sz="1662" dirty="0"/>
              <a:t>, 2016</a:t>
            </a:r>
          </a:p>
        </p:txBody>
      </p:sp>
    </p:spTree>
    <p:extLst>
      <p:ext uri="{BB962C8B-B14F-4D97-AF65-F5344CB8AC3E}">
        <p14:creationId xmlns:p14="http://schemas.microsoft.com/office/powerpoint/2010/main" val="15796893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ln/>
        </p:spPr>
        <p:txBody>
          <a:bodyPr/>
          <a:lstStyle/>
          <a:p>
            <a:r>
              <a:rPr lang="en-US"/>
              <a:t>The congestion problem</a:t>
            </a:r>
          </a:p>
        </p:txBody>
      </p:sp>
      <p:sp>
        <p:nvSpPr>
          <p:cNvPr id="64514" name="Rectangle 2"/>
          <p:cNvSpPr>
            <a:spLocks noGrp="1" noChangeArrowheads="1"/>
          </p:cNvSpPr>
          <p:nvPr>
            <p:ph type="body" idx="1"/>
          </p:nvPr>
        </p:nvSpPr>
        <p:spPr>
          <a:xfrm>
            <a:off x="1291890" y="7613104"/>
            <a:ext cx="11331189" cy="1662584"/>
          </a:xfrm>
          <a:ln/>
        </p:spPr>
        <p:txBody>
          <a:bodyPr/>
          <a:lstStyle/>
          <a:p>
            <a:pPr marL="889000"/>
            <a:r>
              <a:rPr lang="en-US" dirty="0"/>
              <a:t>If R1 has a buffer of five 10,000 bits long packets, how many packets will be dropped if A and B send a burst of ten packets at line rate ?</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403600"/>
            <a:ext cx="10185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5" name="Picture 2">
            <a:extLst>
              <a:ext uri="{FF2B5EF4-FFF2-40B4-BE49-F238E27FC236}">
                <a16:creationId xmlns:a16="http://schemas.microsoft.com/office/drawing/2014/main" id="{D931CC65-D856-864E-82F4-DA48220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6702" y="6723983"/>
            <a:ext cx="3015871" cy="6744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95632AA-6D9A-3B4B-9930-2B913199206E}"/>
              </a:ext>
            </a:extLst>
          </p:cNvPr>
          <p:cNvPicPr>
            <a:picLocks noChangeAspect="1"/>
          </p:cNvPicPr>
          <p:nvPr/>
        </p:nvPicPr>
        <p:blipFill>
          <a:blip r:embed="rId4"/>
          <a:stretch>
            <a:fillRect/>
          </a:stretch>
        </p:blipFill>
        <p:spPr>
          <a:xfrm>
            <a:off x="5206256" y="5257800"/>
            <a:ext cx="863600" cy="406400"/>
          </a:xfrm>
          <a:prstGeom prst="rect">
            <a:avLst/>
          </a:prstGeom>
        </p:spPr>
      </p:pic>
      <p:pic>
        <p:nvPicPr>
          <p:cNvPr id="3" name="Picture 2">
            <a:extLst>
              <a:ext uri="{FF2B5EF4-FFF2-40B4-BE49-F238E27FC236}">
                <a16:creationId xmlns:a16="http://schemas.microsoft.com/office/drawing/2014/main" id="{7E7BE30D-3793-21CA-21D0-92AF2E9AB6CE}"/>
              </a:ext>
            </a:extLst>
          </p:cNvPr>
          <p:cNvPicPr>
            <a:picLocks noChangeAspect="1"/>
          </p:cNvPicPr>
          <p:nvPr/>
        </p:nvPicPr>
        <p:blipFill>
          <a:blip r:embed="rId5"/>
          <a:stretch>
            <a:fillRect/>
          </a:stretch>
        </p:blipFill>
        <p:spPr>
          <a:xfrm>
            <a:off x="5269756" y="5342054"/>
            <a:ext cx="967092" cy="41685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E207-1F81-0B4E-837B-5C71A018961F}"/>
              </a:ext>
            </a:extLst>
          </p:cNvPr>
          <p:cNvSpPr>
            <a:spLocks noGrp="1"/>
          </p:cNvSpPr>
          <p:nvPr>
            <p:ph type="title"/>
          </p:nvPr>
        </p:nvSpPr>
        <p:spPr>
          <a:xfrm>
            <a:off x="1097459" y="330722"/>
            <a:ext cx="11424155" cy="2250831"/>
          </a:xfrm>
        </p:spPr>
        <p:txBody>
          <a:bodyPr/>
          <a:lstStyle/>
          <a:p>
            <a:pPr algn="l"/>
            <a:r>
              <a:rPr lang="en-BE" dirty="0"/>
              <a:t>TCP Congestion Controls                  </a:t>
            </a:r>
          </a:p>
        </p:txBody>
      </p:sp>
      <p:sp>
        <p:nvSpPr>
          <p:cNvPr id="3" name="Content Placeholder 2">
            <a:extLst>
              <a:ext uri="{FF2B5EF4-FFF2-40B4-BE49-F238E27FC236}">
                <a16:creationId xmlns:a16="http://schemas.microsoft.com/office/drawing/2014/main" id="{DC4770C7-5F2E-0546-B6B3-FC768C7B9CC9}"/>
              </a:ext>
            </a:extLst>
          </p:cNvPr>
          <p:cNvSpPr>
            <a:spLocks noGrp="1"/>
          </p:cNvSpPr>
          <p:nvPr>
            <p:ph idx="1"/>
          </p:nvPr>
        </p:nvSpPr>
        <p:spPr/>
        <p:txBody>
          <a:bodyPr/>
          <a:lstStyle/>
          <a:p>
            <a:r>
              <a:rPr lang="en-BE" dirty="0"/>
              <a:t>Supposed to be fair</a:t>
            </a:r>
          </a:p>
          <a:p>
            <a:pPr lvl="1"/>
            <a:r>
              <a:rPr lang="en-BE" dirty="0"/>
              <a:t>MSS size</a:t>
            </a:r>
          </a:p>
          <a:p>
            <a:pPr lvl="1"/>
            <a:r>
              <a:rPr lang="en-BE" dirty="0"/>
              <a:t>rtt</a:t>
            </a:r>
          </a:p>
          <a:p>
            <a:r>
              <a:rPr lang="en-BE" dirty="0"/>
              <a:t>Many congestion </a:t>
            </a:r>
            <a:br>
              <a:rPr lang="en-BE" dirty="0"/>
            </a:br>
            <a:r>
              <a:rPr lang="en-BE" dirty="0"/>
              <a:t>control schemes</a:t>
            </a:r>
          </a:p>
        </p:txBody>
      </p:sp>
      <p:sp>
        <p:nvSpPr>
          <p:cNvPr id="4" name="TextBox 3">
            <a:extLst>
              <a:ext uri="{FF2B5EF4-FFF2-40B4-BE49-F238E27FC236}">
                <a16:creationId xmlns:a16="http://schemas.microsoft.com/office/drawing/2014/main" id="{CB7ECAA1-CE12-7B4F-8542-755DDF7BACEA}"/>
              </a:ext>
            </a:extLst>
          </p:cNvPr>
          <p:cNvSpPr txBox="1"/>
          <p:nvPr/>
        </p:nvSpPr>
        <p:spPr>
          <a:xfrm>
            <a:off x="196618" y="8576341"/>
            <a:ext cx="12879167" cy="900503"/>
          </a:xfrm>
          <a:prstGeom prst="rect">
            <a:avLst/>
          </a:prstGeom>
          <a:noFill/>
        </p:spPr>
        <p:txBody>
          <a:bodyPr wrap="none" rtlCol="0">
            <a:spAutoFit/>
          </a:bodyPr>
          <a:lstStyle/>
          <a:p>
            <a:r>
              <a:rPr lang="en-BE" sz="2626" dirty="0"/>
              <a:t>Source: </a:t>
            </a:r>
            <a:r>
              <a:rPr lang="en-GB" sz="2626" dirty="0"/>
              <a:t>B. </a:t>
            </a:r>
            <a:r>
              <a:rPr lang="en-GB" sz="2626" dirty="0" err="1"/>
              <a:t>Turkovic</a:t>
            </a:r>
            <a:r>
              <a:rPr lang="en-GB" sz="2626" dirty="0"/>
              <a:t>, F. </a:t>
            </a:r>
            <a:r>
              <a:rPr lang="en-GB" sz="2626" dirty="0" err="1"/>
              <a:t>Kuipers</a:t>
            </a:r>
            <a:r>
              <a:rPr lang="en-GB" sz="2626" dirty="0"/>
              <a:t> and S. Uhlig,</a:t>
            </a:r>
            <a:r>
              <a:rPr lang="en-BE" sz="2626" dirty="0"/>
              <a:t> </a:t>
            </a:r>
            <a:r>
              <a:rPr lang="en-GB" sz="2626" dirty="0"/>
              <a:t>Fifty Shades of Congestion Control: A Performance</a:t>
            </a:r>
          </a:p>
          <a:p>
            <a:r>
              <a:rPr lang="en-GB" sz="2626" dirty="0"/>
              <a:t>and Interactions Evaluation, https://</a:t>
            </a:r>
            <a:r>
              <a:rPr lang="en-GB" sz="2626" dirty="0" err="1"/>
              <a:t>arxiv.org</a:t>
            </a:r>
            <a:r>
              <a:rPr lang="en-GB" sz="2626" dirty="0"/>
              <a:t>/pdf/1903.03852.pdf</a:t>
            </a:r>
          </a:p>
        </p:txBody>
      </p:sp>
      <p:pic>
        <p:nvPicPr>
          <p:cNvPr id="7" name="Picture 6" descr="A picture containing table&#10;&#10;Description automatically generated">
            <a:extLst>
              <a:ext uri="{FF2B5EF4-FFF2-40B4-BE49-F238E27FC236}">
                <a16:creationId xmlns:a16="http://schemas.microsoft.com/office/drawing/2014/main" id="{715C44C9-6AD7-5441-B11F-194BA8ABE730}"/>
              </a:ext>
            </a:extLst>
          </p:cNvPr>
          <p:cNvPicPr>
            <a:picLocks noChangeAspect="1"/>
          </p:cNvPicPr>
          <p:nvPr/>
        </p:nvPicPr>
        <p:blipFill>
          <a:blip r:embed="rId2"/>
          <a:stretch>
            <a:fillRect/>
          </a:stretch>
        </p:blipFill>
        <p:spPr>
          <a:xfrm>
            <a:off x="7111315" y="2069643"/>
            <a:ext cx="5452012" cy="6485727"/>
          </a:xfrm>
          <a:prstGeom prst="rect">
            <a:avLst/>
          </a:prstGeom>
        </p:spPr>
      </p:pic>
    </p:spTree>
    <p:extLst>
      <p:ext uri="{BB962C8B-B14F-4D97-AF65-F5344CB8AC3E}">
        <p14:creationId xmlns:p14="http://schemas.microsoft.com/office/powerpoint/2010/main" val="88368509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570-4FF9-D94C-9F1D-4EFE90600CEC}"/>
              </a:ext>
            </a:extLst>
          </p:cNvPr>
          <p:cNvSpPr>
            <a:spLocks noGrp="1"/>
          </p:cNvSpPr>
          <p:nvPr>
            <p:ph type="title"/>
          </p:nvPr>
        </p:nvSpPr>
        <p:spPr/>
        <p:txBody>
          <a:bodyPr/>
          <a:lstStyle/>
          <a:p>
            <a:r>
              <a:rPr lang="en-BE" dirty="0"/>
              <a:t>CUBIC</a:t>
            </a:r>
          </a:p>
        </p:txBody>
      </p:sp>
      <p:sp>
        <p:nvSpPr>
          <p:cNvPr id="3" name="Content Placeholder 2">
            <a:extLst>
              <a:ext uri="{FF2B5EF4-FFF2-40B4-BE49-F238E27FC236}">
                <a16:creationId xmlns:a16="http://schemas.microsoft.com/office/drawing/2014/main" id="{A10F16AD-F51E-474B-9068-A6FD8E5B1039}"/>
              </a:ext>
            </a:extLst>
          </p:cNvPr>
          <p:cNvSpPr>
            <a:spLocks noGrp="1"/>
          </p:cNvSpPr>
          <p:nvPr>
            <p:ph idx="1"/>
          </p:nvPr>
        </p:nvSpPr>
        <p:spPr>
          <a:xfrm>
            <a:off x="1270000" y="2930770"/>
            <a:ext cx="10464800" cy="5821907"/>
          </a:xfrm>
        </p:spPr>
        <p:txBody>
          <a:bodyPr>
            <a:normAutofit fontScale="85000" lnSpcReduction="20000"/>
          </a:bodyPr>
          <a:lstStyle/>
          <a:p>
            <a:r>
              <a:rPr lang="en-BE" dirty="0"/>
              <a:t>A modern congestion controller designed for high bandwidth*delay product links</a:t>
            </a:r>
          </a:p>
          <a:p>
            <a:pPr lvl="1"/>
            <a:r>
              <a:rPr lang="en-BE" dirty="0"/>
              <a:t>Default </a:t>
            </a:r>
            <a:r>
              <a:rPr lang="en-BE"/>
              <a:t>on Linux, Apple and Microsoft</a:t>
            </a:r>
            <a:endParaRPr lang="en-BE" dirty="0"/>
          </a:p>
          <a:p>
            <a:r>
              <a:rPr lang="en-BE" dirty="0"/>
              <a:t>Principles</a:t>
            </a:r>
          </a:p>
          <a:p>
            <a:pPr lvl="1"/>
            <a:r>
              <a:rPr lang="en-BE" dirty="0"/>
              <a:t>Use concave and convex profiles of cubic function to increase cwnd</a:t>
            </a:r>
          </a:p>
          <a:p>
            <a:pPr lvl="1"/>
            <a:r>
              <a:rPr lang="en-BE" dirty="0"/>
              <a:t>CUBIC behaves like AIMD with small rtt/bw</a:t>
            </a:r>
          </a:p>
          <a:p>
            <a:pPr lvl="1"/>
            <a:r>
              <a:rPr lang="en-BE" dirty="0"/>
              <a:t>CUBIC provides </a:t>
            </a:r>
            <a:r>
              <a:rPr lang="en-BE"/>
              <a:t>linear b</a:t>
            </a:r>
            <a:r>
              <a:rPr lang="nl-BE" dirty="0"/>
              <a:t>and</a:t>
            </a:r>
            <a:r>
              <a:rPr lang="en-BE"/>
              <a:t>w</a:t>
            </a:r>
            <a:r>
              <a:rPr lang="nl-BE" dirty="0"/>
              <a:t>idth</a:t>
            </a:r>
            <a:r>
              <a:rPr lang="en-BE"/>
              <a:t> </a:t>
            </a:r>
            <a:r>
              <a:rPr lang="en-BE" dirty="0"/>
              <a:t>sharing among flows with different rtt</a:t>
            </a:r>
          </a:p>
          <a:p>
            <a:endParaRPr lang="en-BE" dirty="0"/>
          </a:p>
        </p:txBody>
      </p:sp>
    </p:spTree>
    <p:extLst>
      <p:ext uri="{BB962C8B-B14F-4D97-AF65-F5344CB8AC3E}">
        <p14:creationId xmlns:p14="http://schemas.microsoft.com/office/powerpoint/2010/main" val="143931987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D0BB-EDA6-1141-B50D-B8912D74D09C}"/>
              </a:ext>
            </a:extLst>
          </p:cNvPr>
          <p:cNvSpPr>
            <a:spLocks noGrp="1"/>
          </p:cNvSpPr>
          <p:nvPr>
            <p:ph type="title"/>
          </p:nvPr>
        </p:nvSpPr>
        <p:spPr/>
        <p:txBody>
          <a:bodyPr/>
          <a:lstStyle/>
          <a:p>
            <a:r>
              <a:rPr lang="en-BE" dirty="0"/>
              <a:t>CUBIC</a:t>
            </a:r>
          </a:p>
        </p:txBody>
      </p:sp>
      <p:sp>
        <p:nvSpPr>
          <p:cNvPr id="3" name="Content Placeholder 2">
            <a:extLst>
              <a:ext uri="{FF2B5EF4-FFF2-40B4-BE49-F238E27FC236}">
                <a16:creationId xmlns:a16="http://schemas.microsoft.com/office/drawing/2014/main" id="{A7BA3EDA-1CEE-6D46-A953-68E2E8AE6EB1}"/>
              </a:ext>
            </a:extLst>
          </p:cNvPr>
          <p:cNvSpPr>
            <a:spLocks noGrp="1"/>
          </p:cNvSpPr>
          <p:nvPr>
            <p:ph idx="1"/>
          </p:nvPr>
        </p:nvSpPr>
        <p:spPr>
          <a:xfrm>
            <a:off x="1269999" y="2546427"/>
            <a:ext cx="10464800" cy="1284296"/>
          </a:xfrm>
        </p:spPr>
        <p:txBody>
          <a:bodyPr/>
          <a:lstStyle/>
          <a:p>
            <a:r>
              <a:rPr lang="en-BE" dirty="0"/>
              <a:t>Congestion window increase during congestion avoidance</a:t>
            </a:r>
          </a:p>
        </p:txBody>
      </p:sp>
      <p:pic>
        <p:nvPicPr>
          <p:cNvPr id="7" name="Picture 6">
            <a:extLst>
              <a:ext uri="{FF2B5EF4-FFF2-40B4-BE49-F238E27FC236}">
                <a16:creationId xmlns:a16="http://schemas.microsoft.com/office/drawing/2014/main" id="{6F57FC39-7ED3-124B-9BAE-48308E399439}"/>
              </a:ext>
            </a:extLst>
          </p:cNvPr>
          <p:cNvPicPr>
            <a:picLocks noChangeAspect="1"/>
          </p:cNvPicPr>
          <p:nvPr/>
        </p:nvPicPr>
        <p:blipFill>
          <a:blip r:embed="rId2"/>
          <a:stretch>
            <a:fillRect/>
          </a:stretch>
        </p:blipFill>
        <p:spPr>
          <a:xfrm>
            <a:off x="10977" y="3797147"/>
            <a:ext cx="7436759" cy="4417476"/>
          </a:xfrm>
          <a:prstGeom prst="rect">
            <a:avLst/>
          </a:prstGeom>
        </p:spPr>
      </p:pic>
      <p:sp>
        <p:nvSpPr>
          <p:cNvPr id="8" name="TextBox 7">
            <a:extLst>
              <a:ext uri="{FF2B5EF4-FFF2-40B4-BE49-F238E27FC236}">
                <a16:creationId xmlns:a16="http://schemas.microsoft.com/office/drawing/2014/main" id="{055BC3A1-6A46-1149-90E1-CE0A74F99DEC}"/>
              </a:ext>
            </a:extLst>
          </p:cNvPr>
          <p:cNvSpPr txBox="1"/>
          <p:nvPr/>
        </p:nvSpPr>
        <p:spPr>
          <a:xfrm>
            <a:off x="62815" y="8661612"/>
            <a:ext cx="12879167" cy="900503"/>
          </a:xfrm>
          <a:prstGeom prst="rect">
            <a:avLst/>
          </a:prstGeom>
          <a:noFill/>
        </p:spPr>
        <p:txBody>
          <a:bodyPr wrap="none" rtlCol="0">
            <a:spAutoFit/>
          </a:bodyPr>
          <a:lstStyle/>
          <a:p>
            <a:r>
              <a:rPr lang="en-BE" sz="2626" dirty="0"/>
              <a:t>Source: </a:t>
            </a:r>
            <a:r>
              <a:rPr lang="en-GB" sz="2626" dirty="0"/>
              <a:t>B. </a:t>
            </a:r>
            <a:r>
              <a:rPr lang="en-GB" sz="2626" dirty="0" err="1"/>
              <a:t>Turkovic</a:t>
            </a:r>
            <a:r>
              <a:rPr lang="en-GB" sz="2626" dirty="0"/>
              <a:t>, F. </a:t>
            </a:r>
            <a:r>
              <a:rPr lang="en-GB" sz="2626" dirty="0" err="1"/>
              <a:t>Kuipers</a:t>
            </a:r>
            <a:r>
              <a:rPr lang="en-GB" sz="2626" dirty="0"/>
              <a:t> and S. Uhlig,</a:t>
            </a:r>
            <a:r>
              <a:rPr lang="en-BE" sz="2626" dirty="0"/>
              <a:t> </a:t>
            </a:r>
            <a:r>
              <a:rPr lang="en-GB" sz="2626" dirty="0"/>
              <a:t>Fifty Shades of Congestion Control: A Performance</a:t>
            </a:r>
          </a:p>
          <a:p>
            <a:r>
              <a:rPr lang="en-GB" sz="2626" dirty="0"/>
              <a:t>and Interactions Evaluation, </a:t>
            </a:r>
            <a:r>
              <a:rPr lang="en-GB" sz="2626" dirty="0">
                <a:hlinkClick r:id="rId3"/>
              </a:rPr>
              <a:t>https://arxiv.org/pdf/1903.03852.pdf</a:t>
            </a:r>
            <a:r>
              <a:rPr lang="en-GB" sz="2626" dirty="0"/>
              <a:t> and RFC8312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194C9B-83B2-BA4F-BB10-06B5B61704EB}"/>
                  </a:ext>
                </a:extLst>
              </p:cNvPr>
              <p:cNvSpPr txBox="1"/>
              <p:nvPr/>
            </p:nvSpPr>
            <p:spPr>
              <a:xfrm>
                <a:off x="5868513" y="3777616"/>
                <a:ext cx="7090018" cy="1563890"/>
              </a:xfrm>
              <a:prstGeom prst="rect">
                <a:avLst/>
              </a:prstGeom>
              <a:noFill/>
            </p:spPr>
            <p:txBody>
              <a:bodyPr wrap="square" rtlCol="0">
                <a:spAutoFit/>
              </a:bodyPr>
              <a:lstStyle/>
              <a:p>
                <a:r>
                  <a:rPr lang="nl-BE" sz="3151" dirty="0">
                    <a:latin typeface="+mj-lt"/>
                  </a:rPr>
                  <a:t>cwnd=</a:t>
                </a:r>
                <a14:m>
                  <m:oMath xmlns:m="http://schemas.openxmlformats.org/officeDocument/2006/math">
                    <m:sSub>
                      <m:sSubPr>
                        <m:ctrlPr>
                          <a:rPr lang="nl-BE" sz="3151" i="1">
                            <a:latin typeface="Cambria Math" panose="02040503050406030204" pitchFamily="18" charset="0"/>
                          </a:rPr>
                        </m:ctrlPr>
                      </m:sSubPr>
                      <m:e>
                        <m:r>
                          <a:rPr lang="nl-BE" sz="3151" i="1">
                            <a:latin typeface="Cambria Math" panose="02040503050406030204" pitchFamily="18" charset="0"/>
                          </a:rPr>
                          <m:t>𝑐𝑤𝑛𝑑</m:t>
                        </m:r>
                      </m:e>
                      <m:sub>
                        <m:r>
                          <a:rPr lang="nl-BE" sz="3151" i="1">
                            <a:latin typeface="Cambria Math" panose="02040503050406030204" pitchFamily="18" charset="0"/>
                          </a:rPr>
                          <m:t>𝑚𝑎𝑥</m:t>
                        </m:r>
                      </m:sub>
                    </m:sSub>
                  </m:oMath>
                </a14:m>
                <a:r>
                  <a:rPr lang="nl-BE" sz="3151" dirty="0">
                    <a:latin typeface="+mj-lt"/>
                  </a:rPr>
                  <a:t>+</a:t>
                </a:r>
                <a:br>
                  <a:rPr lang="nl-BE" sz="3151" dirty="0">
                    <a:latin typeface="+mj-lt"/>
                  </a:rPr>
                </a:br>
                <a:r>
                  <a:rPr lang="nl-BE" sz="3151" dirty="0">
                    <a:latin typeface="+mj-lt"/>
                  </a:rPr>
                  <a:t>C</a:t>
                </a:r>
                <a14:m>
                  <m:oMath xmlns:m="http://schemas.openxmlformats.org/officeDocument/2006/math">
                    <m:r>
                      <a:rPr lang="nl-BE" sz="3151" i="1">
                        <a:latin typeface="Cambria Math" panose="02040503050406030204" pitchFamily="18" charset="0"/>
                        <a:ea typeface="Cambria Math" panose="02040503050406030204" pitchFamily="18" charset="0"/>
                      </a:rPr>
                      <m:t>×</m:t>
                    </m:r>
                    <m:sSup>
                      <m:sSupPr>
                        <m:ctrlPr>
                          <a:rPr lang="nl-BE" sz="3151" i="1">
                            <a:latin typeface="Cambria Math" panose="02040503050406030204" pitchFamily="18" charset="0"/>
                            <a:ea typeface="Cambria Math" panose="02040503050406030204" pitchFamily="18" charset="0"/>
                          </a:rPr>
                        </m:ctrlPr>
                      </m:sSupPr>
                      <m:e>
                        <m:r>
                          <m:rPr>
                            <m:nor/>
                          </m:rPr>
                          <a:rPr lang="nl-BE" sz="3151" dirty="0">
                            <a:ea typeface="Cambria Math" panose="02040503050406030204" pitchFamily="18" charset="0"/>
                          </a:rPr>
                          <m:t>(</m:t>
                        </m:r>
                        <m:r>
                          <m:rPr>
                            <m:nor/>
                          </m:rPr>
                          <a:rPr lang="el-GR" sz="3151" dirty="0">
                            <a:ea typeface="Cambria Math" panose="02040503050406030204" pitchFamily="18" charset="0"/>
                          </a:rPr>
                          <m:t>Δ</m:t>
                        </m:r>
                        <m:r>
                          <m:rPr>
                            <m:nor/>
                          </m:rPr>
                          <a:rPr lang="nl-BE" sz="3151" dirty="0">
                            <a:ea typeface="Cambria Math" panose="02040503050406030204" pitchFamily="18" charset="0"/>
                          </a:rPr>
                          <m:t>−</m:t>
                        </m:r>
                        <m:rad>
                          <m:radPr>
                            <m:ctrlPr>
                              <a:rPr lang="nl-BE" sz="3151" i="1">
                                <a:latin typeface="Cambria Math" panose="02040503050406030204" pitchFamily="18" charset="0"/>
                                <a:ea typeface="Cambria Math" panose="02040503050406030204" pitchFamily="18" charset="0"/>
                              </a:rPr>
                            </m:ctrlPr>
                          </m:radPr>
                          <m:deg>
                            <m:r>
                              <m:rPr>
                                <m:brk m:alnAt="7"/>
                              </m:rPr>
                              <a:rPr lang="nl-BE" sz="3151" i="1">
                                <a:latin typeface="Cambria Math" panose="02040503050406030204" pitchFamily="18" charset="0"/>
                                <a:ea typeface="Cambria Math" panose="02040503050406030204" pitchFamily="18" charset="0"/>
                              </a:rPr>
                              <m:t>3</m:t>
                            </m:r>
                          </m:deg>
                          <m:e>
                            <m:sSub>
                              <m:sSubPr>
                                <m:ctrlPr>
                                  <a:rPr lang="nl-BE" sz="3151" i="1">
                                    <a:latin typeface="Cambria Math" panose="02040503050406030204" pitchFamily="18" charset="0"/>
                                  </a:rPr>
                                </m:ctrlPr>
                              </m:sSubPr>
                              <m:e>
                                <m:r>
                                  <a:rPr lang="nl-BE" sz="3151" i="1">
                                    <a:latin typeface="Cambria Math" panose="02040503050406030204" pitchFamily="18" charset="0"/>
                                  </a:rPr>
                                  <m:t>𝑐𝑤𝑛𝑑</m:t>
                                </m:r>
                              </m:e>
                              <m:sub>
                                <m:r>
                                  <a:rPr lang="nl-BE" sz="3151" i="1">
                                    <a:latin typeface="Cambria Math" panose="02040503050406030204" pitchFamily="18" charset="0"/>
                                  </a:rPr>
                                  <m:t>𝑚𝑎𝑥</m:t>
                                </m:r>
                              </m:sub>
                            </m:sSub>
                            <m:r>
                              <a:rPr lang="nl-BE" sz="3151" i="1">
                                <a:latin typeface="Cambria Math" panose="02040503050406030204" pitchFamily="18" charset="0"/>
                                <a:ea typeface="Cambria Math" panose="02040503050406030204" pitchFamily="18" charset="0"/>
                              </a:rPr>
                              <m:t>×</m:t>
                            </m:r>
                            <m:f>
                              <m:fPr>
                                <m:ctrlPr>
                                  <a:rPr lang="nl-BE" sz="3151" i="1">
                                    <a:latin typeface="Cambria Math" panose="02040503050406030204" pitchFamily="18" charset="0"/>
                                    <a:ea typeface="Cambria Math" panose="02040503050406030204" pitchFamily="18" charset="0"/>
                                  </a:rPr>
                                </m:ctrlPr>
                              </m:fPr>
                              <m:num>
                                <m:r>
                                  <a:rPr lang="nl-BE" sz="3151" i="1">
                                    <a:latin typeface="Cambria Math" panose="02040503050406030204" pitchFamily="18" charset="0"/>
                                    <a:ea typeface="Cambria Math" panose="02040503050406030204" pitchFamily="18" charset="0"/>
                                  </a:rPr>
                                  <m:t>1−</m:t>
                                </m:r>
                                <m:r>
                                  <a:rPr lang="nl-BE" sz="3151" i="1">
                                    <a:latin typeface="Cambria Math" panose="02040503050406030204" pitchFamily="18" charset="0"/>
                                    <a:ea typeface="Cambria Math" panose="02040503050406030204" pitchFamily="18" charset="0"/>
                                  </a:rPr>
                                  <m:t>𝛽</m:t>
                                </m:r>
                              </m:num>
                              <m:den>
                                <m:r>
                                  <a:rPr lang="nl-BE" sz="3151" i="1">
                                    <a:latin typeface="Cambria Math" panose="02040503050406030204" pitchFamily="18" charset="0"/>
                                    <a:ea typeface="Cambria Math" panose="02040503050406030204" pitchFamily="18" charset="0"/>
                                  </a:rPr>
                                  <m:t>𝐶</m:t>
                                </m:r>
                              </m:den>
                            </m:f>
                          </m:e>
                        </m:rad>
                        <m:r>
                          <m:rPr>
                            <m:nor/>
                          </m:rPr>
                          <a:rPr lang="nl-BE" sz="3151" dirty="0">
                            <a:ea typeface="Cambria Math" panose="02040503050406030204" pitchFamily="18" charset="0"/>
                          </a:rPr>
                          <m:t>)</m:t>
                        </m:r>
                      </m:e>
                      <m:sup>
                        <m:r>
                          <a:rPr lang="nl-BE" sz="3151" i="1">
                            <a:latin typeface="Cambria Math" panose="02040503050406030204" pitchFamily="18" charset="0"/>
                            <a:ea typeface="Cambria Math" panose="02040503050406030204" pitchFamily="18" charset="0"/>
                          </a:rPr>
                          <m:t>3</m:t>
                        </m:r>
                      </m:sup>
                    </m:sSup>
                  </m:oMath>
                </a14:m>
                <a:endParaRPr lang="en-BE" sz="3151" dirty="0"/>
              </a:p>
            </p:txBody>
          </p:sp>
        </mc:Choice>
        <mc:Fallback xmlns="">
          <p:sp>
            <p:nvSpPr>
              <p:cNvPr id="4" name="TextBox 3">
                <a:extLst>
                  <a:ext uri="{FF2B5EF4-FFF2-40B4-BE49-F238E27FC236}">
                    <a16:creationId xmlns:a16="http://schemas.microsoft.com/office/drawing/2014/main" id="{F2194C9B-83B2-BA4F-BB10-06B5B61704EB}"/>
                  </a:ext>
                </a:extLst>
              </p:cNvPr>
              <p:cNvSpPr txBox="1">
                <a:spLocks noRot="1" noChangeAspect="1" noMove="1" noResize="1" noEditPoints="1" noAdjustHandles="1" noChangeArrowheads="1" noChangeShapeType="1" noTextEdit="1"/>
              </p:cNvSpPr>
              <p:nvPr/>
            </p:nvSpPr>
            <p:spPr>
              <a:xfrm>
                <a:off x="5868513" y="3777616"/>
                <a:ext cx="7090018" cy="1563890"/>
              </a:xfrm>
              <a:prstGeom prst="rect">
                <a:avLst/>
              </a:prstGeom>
              <a:blipFill>
                <a:blip r:embed="rId4"/>
                <a:stretch>
                  <a:fillRect t="-4839"/>
                </a:stretch>
              </a:blipFill>
            </p:spPr>
            <p:txBody>
              <a:bodyPr/>
              <a:lstStyle/>
              <a:p>
                <a:r>
                  <a:rPr lang="en-B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78B9AFB-A602-2940-93C8-EE340EE89152}"/>
                  </a:ext>
                </a:extLst>
              </p:cNvPr>
              <p:cNvSpPr txBox="1"/>
              <p:nvPr/>
            </p:nvSpPr>
            <p:spPr>
              <a:xfrm>
                <a:off x="7922569" y="6406178"/>
                <a:ext cx="2514213" cy="1384995"/>
              </a:xfrm>
              <a:prstGeom prst="rect">
                <a:avLst/>
              </a:prstGeom>
              <a:noFill/>
            </p:spPr>
            <p:txBody>
              <a:bodyPr wrap="none" rtlCol="0">
                <a:spAutoFit/>
              </a:bodyPr>
              <a:lstStyle/>
              <a:p>
                <a:r>
                  <a:rPr lang="en-BE" sz="2800" dirty="0"/>
                  <a:t>Packet loss:</a:t>
                </a:r>
              </a:p>
              <a:p>
                <a14:m>
                  <m:oMath xmlns:m="http://schemas.openxmlformats.org/officeDocument/2006/math">
                    <m:r>
                      <a:rPr lang="nl-BE" sz="2800" i="1">
                        <a:latin typeface="Cambria Math" panose="02040503050406030204" pitchFamily="18" charset="0"/>
                        <a:ea typeface="Cambria Math" panose="02040503050406030204" pitchFamily="18" charset="0"/>
                      </a:rPr>
                      <m:t>𝑐𝑤𝑛𝑑</m:t>
                    </m:r>
                  </m:oMath>
                </a14:m>
                <a:r>
                  <a:rPr lang="nl-BE" sz="2800" baseline="-25000" dirty="0">
                    <a:ea typeface="Cambria Math" panose="02040503050406030204" pitchFamily="18" charset="0"/>
                  </a:rPr>
                  <a:t>max</a:t>
                </a:r>
                <a:r>
                  <a:rPr lang="nl-BE" sz="2800" dirty="0">
                    <a:ea typeface="Cambria Math" panose="02040503050406030204" pitchFamily="18" charset="0"/>
                  </a:rPr>
                  <a:t>=</a:t>
                </a:r>
                <a14:m>
                  <m:oMath xmlns:m="http://schemas.openxmlformats.org/officeDocument/2006/math">
                    <m:r>
                      <a:rPr lang="nl-BE" sz="2800" i="1" smtClean="0">
                        <a:latin typeface="Cambria Math" panose="02040503050406030204" pitchFamily="18" charset="0"/>
                        <a:ea typeface="Cambria Math" panose="02040503050406030204" pitchFamily="18" charset="0"/>
                      </a:rPr>
                      <m:t>𝑐𝑤𝑛𝑑</m:t>
                    </m:r>
                  </m:oMath>
                </a14:m>
                <a:endParaRPr lang="en-BE" sz="2800" dirty="0"/>
              </a:p>
              <a:p>
                <a:r>
                  <a:rPr lang="en-BE" sz="2800" dirty="0"/>
                  <a:t>cwnd=</a:t>
                </a:r>
                <a14:m>
                  <m:oMath xmlns:m="http://schemas.openxmlformats.org/officeDocument/2006/math">
                    <m:r>
                      <a:rPr lang="en-BE" sz="2800" i="1">
                        <a:latin typeface="Cambria Math" panose="02040503050406030204" pitchFamily="18" charset="0"/>
                        <a:ea typeface="Cambria Math" panose="02040503050406030204" pitchFamily="18" charset="0"/>
                      </a:rPr>
                      <m:t>𝛽</m:t>
                    </m:r>
                    <m:r>
                      <a:rPr lang="en-BE" sz="2800" i="1">
                        <a:latin typeface="Cambria Math" panose="02040503050406030204" pitchFamily="18" charset="0"/>
                        <a:ea typeface="Cambria Math" panose="02040503050406030204" pitchFamily="18" charset="0"/>
                      </a:rPr>
                      <m:t>×</m:t>
                    </m:r>
                    <m:r>
                      <a:rPr lang="nl-BE" sz="2800" i="1">
                        <a:latin typeface="Cambria Math" panose="02040503050406030204" pitchFamily="18" charset="0"/>
                        <a:ea typeface="Cambria Math" panose="02040503050406030204" pitchFamily="18" charset="0"/>
                      </a:rPr>
                      <m:t>𝑐𝑤𝑛𝑑</m:t>
                    </m:r>
                  </m:oMath>
                </a14:m>
                <a:endParaRPr lang="en-BE" sz="2800" dirty="0"/>
              </a:p>
            </p:txBody>
          </p:sp>
        </mc:Choice>
        <mc:Fallback xmlns="">
          <p:sp>
            <p:nvSpPr>
              <p:cNvPr id="9" name="TextBox 8">
                <a:extLst>
                  <a:ext uri="{FF2B5EF4-FFF2-40B4-BE49-F238E27FC236}">
                    <a16:creationId xmlns:a16="http://schemas.microsoft.com/office/drawing/2014/main" id="{E78B9AFB-A602-2940-93C8-EE340EE89152}"/>
                  </a:ext>
                </a:extLst>
              </p:cNvPr>
              <p:cNvSpPr txBox="1">
                <a:spLocks noRot="1" noChangeAspect="1" noMove="1" noResize="1" noEditPoints="1" noAdjustHandles="1" noChangeArrowheads="1" noChangeShapeType="1" noTextEdit="1"/>
              </p:cNvSpPr>
              <p:nvPr/>
            </p:nvSpPr>
            <p:spPr>
              <a:xfrm>
                <a:off x="7922569" y="6406178"/>
                <a:ext cx="2514213" cy="1384995"/>
              </a:xfrm>
              <a:prstGeom prst="rect">
                <a:avLst/>
              </a:prstGeom>
              <a:blipFill>
                <a:blip r:embed="rId5"/>
                <a:stretch>
                  <a:fillRect l="-5051" t="-4545" r="-1010" b="-11818"/>
                </a:stretch>
              </a:blipFill>
            </p:spPr>
            <p:txBody>
              <a:bodyPr/>
              <a:lstStyle/>
              <a:p>
                <a:r>
                  <a:rPr lang="en-B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81C94B6-3042-D240-808D-B98E6225CF86}"/>
                  </a:ext>
                </a:extLst>
              </p:cNvPr>
              <p:cNvSpPr txBox="1"/>
              <p:nvPr/>
            </p:nvSpPr>
            <p:spPr>
              <a:xfrm>
                <a:off x="7790835" y="7737569"/>
                <a:ext cx="2777683" cy="954107"/>
              </a:xfrm>
              <a:prstGeom prst="rect">
                <a:avLst/>
              </a:prstGeom>
              <a:noFill/>
            </p:spPr>
            <p:txBody>
              <a:bodyPr wrap="none" rtlCol="0">
                <a:spAutoFit/>
              </a:bodyPr>
              <a:lstStyle/>
              <a:p>
                <a:r>
                  <a:rPr lang="en-BE" sz="2800" dirty="0"/>
                  <a:t>Parameters</a:t>
                </a:r>
              </a:p>
              <a:p>
                <a:pPr/>
                <a14:m>
                  <m:oMathPara xmlns:m="http://schemas.openxmlformats.org/officeDocument/2006/math">
                    <m:oMathParaPr>
                      <m:jc m:val="centerGroup"/>
                    </m:oMathParaPr>
                    <m:oMath xmlns:m="http://schemas.openxmlformats.org/officeDocument/2006/math">
                      <m:r>
                        <a:rPr lang="en-BE" sz="2800" i="1">
                          <a:latin typeface="Cambria Math" panose="02040503050406030204" pitchFamily="18" charset="0"/>
                          <a:ea typeface="Cambria Math" panose="02040503050406030204" pitchFamily="18" charset="0"/>
                        </a:rPr>
                        <m:t>𝛽</m:t>
                      </m:r>
                      <m:r>
                        <a:rPr lang="nl-BE" sz="2800" i="1">
                          <a:latin typeface="Cambria Math" panose="02040503050406030204" pitchFamily="18" charset="0"/>
                          <a:ea typeface="Cambria Math" panose="02040503050406030204" pitchFamily="18" charset="0"/>
                        </a:rPr>
                        <m:t>=0.7  </m:t>
                      </m:r>
                      <m:r>
                        <a:rPr lang="nl-BE" sz="2800" i="1">
                          <a:latin typeface="Cambria Math" panose="02040503050406030204" pitchFamily="18" charset="0"/>
                          <a:ea typeface="Cambria Math" panose="02040503050406030204" pitchFamily="18" charset="0"/>
                        </a:rPr>
                        <m:t>𝐶</m:t>
                      </m:r>
                      <m:r>
                        <a:rPr lang="nl-BE" sz="2800" i="1">
                          <a:latin typeface="Cambria Math" panose="02040503050406030204" pitchFamily="18" charset="0"/>
                          <a:ea typeface="Cambria Math" panose="02040503050406030204" pitchFamily="18" charset="0"/>
                        </a:rPr>
                        <m:t>=0.4</m:t>
                      </m:r>
                    </m:oMath>
                  </m:oMathPara>
                </a14:m>
                <a:endParaRPr lang="en-BE" sz="2800" dirty="0"/>
              </a:p>
            </p:txBody>
          </p:sp>
        </mc:Choice>
        <mc:Fallback xmlns="">
          <p:sp>
            <p:nvSpPr>
              <p:cNvPr id="10" name="TextBox 9">
                <a:extLst>
                  <a:ext uri="{FF2B5EF4-FFF2-40B4-BE49-F238E27FC236}">
                    <a16:creationId xmlns:a16="http://schemas.microsoft.com/office/drawing/2014/main" id="{981C94B6-3042-D240-808D-B98E6225CF86}"/>
                  </a:ext>
                </a:extLst>
              </p:cNvPr>
              <p:cNvSpPr txBox="1">
                <a:spLocks noRot="1" noChangeAspect="1" noMove="1" noResize="1" noEditPoints="1" noAdjustHandles="1" noChangeArrowheads="1" noChangeShapeType="1" noTextEdit="1"/>
              </p:cNvSpPr>
              <p:nvPr/>
            </p:nvSpPr>
            <p:spPr>
              <a:xfrm>
                <a:off x="7790835" y="7737569"/>
                <a:ext cx="2777683" cy="954107"/>
              </a:xfrm>
              <a:prstGeom prst="rect">
                <a:avLst/>
              </a:prstGeom>
              <a:blipFill>
                <a:blip r:embed="rId6"/>
                <a:stretch>
                  <a:fillRect l="-455" t="-6579" b="-11842"/>
                </a:stretch>
              </a:blipFill>
            </p:spPr>
            <p:txBody>
              <a:bodyPr/>
              <a:lstStyle/>
              <a:p>
                <a:r>
                  <a:rPr lang="en-B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434779-728D-F541-349E-F7E414E70CF4}"/>
                  </a:ext>
                </a:extLst>
              </p:cNvPr>
              <p:cNvSpPr txBox="1"/>
              <p:nvPr/>
            </p:nvSpPr>
            <p:spPr>
              <a:xfrm>
                <a:off x="6718424" y="5442305"/>
                <a:ext cx="6504708" cy="9541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l-GR" sz="2800" dirty="0" smtClean="0">
                          <a:ea typeface="Cambria Math" panose="02040503050406030204" pitchFamily="18" charset="0"/>
                        </a:rPr>
                        <m:t>Δ</m:t>
                      </m:r>
                      <m:r>
                        <m:rPr>
                          <m:nor/>
                        </m:rPr>
                        <a:rPr lang="nl-BE" sz="2800" b="0" i="0" dirty="0" smtClean="0">
                          <a:ea typeface="Cambria Math" panose="02040503050406030204" pitchFamily="18" charset="0"/>
                        </a:rPr>
                        <m:t> : </m:t>
                      </m:r>
                      <m:r>
                        <m:rPr>
                          <m:nor/>
                        </m:rPr>
                        <a:rPr lang="nl-BE" sz="2800" b="0" i="0" dirty="0" smtClean="0">
                          <a:ea typeface="Cambria Math" panose="02040503050406030204" pitchFamily="18" charset="0"/>
                        </a:rPr>
                        <m:t>time</m:t>
                      </m:r>
                      <m:r>
                        <m:rPr>
                          <m:nor/>
                        </m:rPr>
                        <a:rPr lang="nl-BE" sz="2800" b="0" i="0" dirty="0" smtClean="0">
                          <a:ea typeface="Cambria Math" panose="02040503050406030204" pitchFamily="18" charset="0"/>
                        </a:rPr>
                        <m:t> </m:t>
                      </m:r>
                      <m:r>
                        <m:rPr>
                          <m:nor/>
                        </m:rPr>
                        <a:rPr lang="nl-BE" sz="2800" b="0" i="0" dirty="0" smtClean="0">
                          <a:ea typeface="Cambria Math" panose="02040503050406030204" pitchFamily="18" charset="0"/>
                        </a:rPr>
                        <m:t>since</m:t>
                      </m:r>
                      <m:r>
                        <m:rPr>
                          <m:nor/>
                        </m:rPr>
                        <a:rPr lang="nl-BE" sz="2800" b="0" i="0" dirty="0" smtClean="0">
                          <a:ea typeface="Cambria Math" panose="02040503050406030204" pitchFamily="18" charset="0"/>
                        </a:rPr>
                        <m:t> </m:t>
                      </m:r>
                      <m:r>
                        <m:rPr>
                          <m:nor/>
                        </m:rPr>
                        <a:rPr lang="nl-BE" sz="2800" b="0" i="0" dirty="0" smtClean="0">
                          <a:ea typeface="Cambria Math" panose="02040503050406030204" pitchFamily="18" charset="0"/>
                        </a:rPr>
                        <m:t>begining</m:t>
                      </m:r>
                      <m:r>
                        <m:rPr>
                          <m:nor/>
                        </m:rPr>
                        <a:rPr lang="nl-BE" sz="2800" b="0" i="0" dirty="0" smtClean="0">
                          <a:ea typeface="Cambria Math" panose="02040503050406030204" pitchFamily="18" charset="0"/>
                        </a:rPr>
                        <m:t> </m:t>
                      </m:r>
                      <m:r>
                        <m:rPr>
                          <m:nor/>
                        </m:rPr>
                        <a:rPr lang="nl-BE" sz="2800" b="0" i="0" dirty="0" smtClean="0">
                          <a:ea typeface="Cambria Math" panose="02040503050406030204" pitchFamily="18" charset="0"/>
                        </a:rPr>
                        <m:t>of</m:t>
                      </m:r>
                      <m:r>
                        <m:rPr>
                          <m:nor/>
                        </m:rPr>
                        <a:rPr lang="nl-BE" sz="2800" b="0" i="0" dirty="0" smtClean="0">
                          <a:ea typeface="Cambria Math" panose="02040503050406030204" pitchFamily="18" charset="0"/>
                        </a:rPr>
                        <m:t> </m:t>
                      </m:r>
                    </m:oMath>
                    <m:oMath xmlns:m="http://schemas.openxmlformats.org/officeDocument/2006/math">
                      <m:r>
                        <m:rPr>
                          <m:sty m:val="p"/>
                        </m:rPr>
                        <a:rPr lang="nl-BE" sz="2800" b="0" i="0" smtClean="0">
                          <a:latin typeface="Cambria Math" panose="02040503050406030204" pitchFamily="18" charset="0"/>
                          <a:ea typeface="Cambria Math" panose="02040503050406030204" pitchFamily="18" charset="0"/>
                        </a:rPr>
                        <m:t>congestion</m:t>
                      </m:r>
                      <m:r>
                        <a:rPr lang="nl-BE" sz="2800" b="0" i="0" smtClean="0">
                          <a:latin typeface="Cambria Math" panose="02040503050406030204" pitchFamily="18" charset="0"/>
                          <a:ea typeface="Cambria Math" panose="02040503050406030204" pitchFamily="18" charset="0"/>
                        </a:rPr>
                        <m:t> </m:t>
                      </m:r>
                      <m:r>
                        <m:rPr>
                          <m:sty m:val="p"/>
                        </m:rPr>
                        <a:rPr lang="nl-BE" sz="2800" b="0" i="0" smtClean="0">
                          <a:latin typeface="Cambria Math" panose="02040503050406030204" pitchFamily="18" charset="0"/>
                          <a:ea typeface="Cambria Math" panose="02040503050406030204" pitchFamily="18" charset="0"/>
                        </a:rPr>
                        <m:t>avoidance</m:t>
                      </m:r>
                      <m:r>
                        <a:rPr lang="nl-BE" sz="2800" b="0" i="0" smtClean="0">
                          <a:latin typeface="Cambria Math" panose="02040503050406030204" pitchFamily="18" charset="0"/>
                          <a:ea typeface="Cambria Math" panose="02040503050406030204" pitchFamily="18" charset="0"/>
                        </a:rPr>
                        <m:t> </m:t>
                      </m:r>
                      <m:r>
                        <m:rPr>
                          <m:sty m:val="p"/>
                        </m:rPr>
                        <a:rPr lang="nl-BE" sz="2800" b="0" i="0" smtClean="0">
                          <a:latin typeface="Cambria Math" panose="02040503050406030204" pitchFamily="18" charset="0"/>
                          <a:ea typeface="Cambria Math" panose="02040503050406030204" pitchFamily="18" charset="0"/>
                        </a:rPr>
                        <m:t>period</m:t>
                      </m:r>
                    </m:oMath>
                  </m:oMathPara>
                </a14:m>
                <a:endParaRPr lang="en-BE" sz="2800" dirty="0">
                  <a:latin typeface="+mj-lt"/>
                </a:endParaRPr>
              </a:p>
            </p:txBody>
          </p:sp>
        </mc:Choice>
        <mc:Fallback xmlns="">
          <p:sp>
            <p:nvSpPr>
              <p:cNvPr id="6" name="TextBox 5">
                <a:extLst>
                  <a:ext uri="{FF2B5EF4-FFF2-40B4-BE49-F238E27FC236}">
                    <a16:creationId xmlns:a16="http://schemas.microsoft.com/office/drawing/2014/main" id="{3B434779-728D-F541-349E-F7E414E70CF4}"/>
                  </a:ext>
                </a:extLst>
              </p:cNvPr>
              <p:cNvSpPr txBox="1">
                <a:spLocks noRot="1" noChangeAspect="1" noMove="1" noResize="1" noEditPoints="1" noAdjustHandles="1" noChangeArrowheads="1" noChangeShapeType="1" noTextEdit="1"/>
              </p:cNvSpPr>
              <p:nvPr/>
            </p:nvSpPr>
            <p:spPr>
              <a:xfrm>
                <a:off x="6718424" y="5442305"/>
                <a:ext cx="6504708" cy="954107"/>
              </a:xfrm>
              <a:prstGeom prst="rect">
                <a:avLst/>
              </a:prstGeom>
              <a:blipFill>
                <a:blip r:embed="rId7"/>
                <a:stretch>
                  <a:fillRect t="-2632" b="-11842"/>
                </a:stretch>
              </a:blipFill>
            </p:spPr>
            <p:txBody>
              <a:bodyPr/>
              <a:lstStyle/>
              <a:p>
                <a:r>
                  <a:rPr lang="en-BE">
                    <a:noFill/>
                  </a:rPr>
                  <a:t> </a:t>
                </a:r>
              </a:p>
            </p:txBody>
          </p:sp>
        </mc:Fallback>
      </mc:AlternateContent>
    </p:spTree>
    <p:extLst>
      <p:ext uri="{BB962C8B-B14F-4D97-AF65-F5344CB8AC3E}">
        <p14:creationId xmlns:p14="http://schemas.microsoft.com/office/powerpoint/2010/main" val="262972951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2FC-7E3E-7545-899A-FE255C1EE0FA}"/>
              </a:ext>
            </a:extLst>
          </p:cNvPr>
          <p:cNvSpPr>
            <a:spLocks noGrp="1"/>
          </p:cNvSpPr>
          <p:nvPr>
            <p:ph type="title"/>
          </p:nvPr>
        </p:nvSpPr>
        <p:spPr/>
        <p:txBody>
          <a:bodyPr>
            <a:normAutofit fontScale="90000"/>
          </a:bodyPr>
          <a:lstStyle/>
          <a:p>
            <a:r>
              <a:rPr lang="en-BE" dirty="0"/>
              <a:t>Bottleneck Bandwidth and Round-Trip-Time (BBR)</a:t>
            </a:r>
          </a:p>
        </p:txBody>
      </p:sp>
      <p:sp>
        <p:nvSpPr>
          <p:cNvPr id="3" name="Content Placeholder 2">
            <a:extLst>
              <a:ext uri="{FF2B5EF4-FFF2-40B4-BE49-F238E27FC236}">
                <a16:creationId xmlns:a16="http://schemas.microsoft.com/office/drawing/2014/main" id="{CC8EE185-CC1E-2243-9BF3-C72D148B300B}"/>
              </a:ext>
            </a:extLst>
          </p:cNvPr>
          <p:cNvSpPr>
            <a:spLocks noGrp="1"/>
          </p:cNvSpPr>
          <p:nvPr>
            <p:ph idx="1"/>
          </p:nvPr>
        </p:nvSpPr>
        <p:spPr>
          <a:xfrm>
            <a:off x="1269999" y="2930769"/>
            <a:ext cx="11093482" cy="6447692"/>
          </a:xfrm>
        </p:spPr>
        <p:txBody>
          <a:bodyPr>
            <a:normAutofit fontScale="85000" lnSpcReduction="20000"/>
          </a:bodyPr>
          <a:lstStyle/>
          <a:p>
            <a:r>
              <a:rPr lang="en-BE" dirty="0"/>
              <a:t>Recent congestion control scheme that aims at achieving high throughput and low delay</a:t>
            </a:r>
          </a:p>
          <a:p>
            <a:r>
              <a:rPr lang="en-BE" dirty="0"/>
              <a:t>Operates in four phases</a:t>
            </a:r>
          </a:p>
          <a:p>
            <a:r>
              <a:rPr lang="en-BE" dirty="0"/>
              <a:t>Startup (similar to slow-start until measured rate stops increase)</a:t>
            </a:r>
          </a:p>
          <a:p>
            <a:r>
              <a:rPr lang="en-BE" dirty="0"/>
              <a:t>Drain (empty the queues, send at 0.75 rate)</a:t>
            </a:r>
          </a:p>
          <a:p>
            <a:pPr lvl="1"/>
            <a:r>
              <a:rPr lang="en-BE" dirty="0"/>
              <a:t>compute rtt</a:t>
            </a:r>
            <a:r>
              <a:rPr lang="en-BE" baseline="-25000" dirty="0"/>
              <a:t>min</a:t>
            </a:r>
            <a:r>
              <a:rPr lang="en-BE" dirty="0"/>
              <a:t> over last 10 seconds</a:t>
            </a:r>
          </a:p>
          <a:p>
            <a:r>
              <a:rPr lang="en-BE" dirty="0"/>
              <a:t>Probe bandwidth every 8 rtt (send at 1.25 rate for one rtt and then at 0.75 rate)</a:t>
            </a:r>
          </a:p>
          <a:p>
            <a:r>
              <a:rPr lang="en-BE" dirty="0"/>
              <a:t>Probe RTT (reduce rate for more precise rtt</a:t>
            </a:r>
            <a:r>
              <a:rPr lang="en-BE" baseline="-25000" dirty="0"/>
              <a:t>min</a:t>
            </a:r>
            <a:r>
              <a:rPr lang="en-BE" dirty="0"/>
              <a:t>)</a:t>
            </a:r>
          </a:p>
        </p:txBody>
      </p:sp>
    </p:spTree>
    <p:extLst>
      <p:ext uri="{BB962C8B-B14F-4D97-AF65-F5344CB8AC3E}">
        <p14:creationId xmlns:p14="http://schemas.microsoft.com/office/powerpoint/2010/main" val="307407469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73B-B024-834F-9AC2-21386B91AB80}"/>
              </a:ext>
            </a:extLst>
          </p:cNvPr>
          <p:cNvSpPr>
            <a:spLocks noGrp="1"/>
          </p:cNvSpPr>
          <p:nvPr>
            <p:ph type="title"/>
          </p:nvPr>
        </p:nvSpPr>
        <p:spPr/>
        <p:txBody>
          <a:bodyPr/>
          <a:lstStyle/>
          <a:p>
            <a:r>
              <a:rPr lang="en-BE" b="1" dirty="0"/>
              <a:t>Reno</a:t>
            </a:r>
            <a:r>
              <a:rPr lang="en-BE" dirty="0"/>
              <a:t>, CUBIC, BBR</a:t>
            </a:r>
          </a:p>
        </p:txBody>
      </p:sp>
      <p:sp>
        <p:nvSpPr>
          <p:cNvPr id="4" name="Line 2">
            <a:extLst>
              <a:ext uri="{FF2B5EF4-FFF2-40B4-BE49-F238E27FC236}">
                <a16:creationId xmlns:a16="http://schemas.microsoft.com/office/drawing/2014/main" id="{DB73258E-022E-4940-8B59-1F809B41F3E8}"/>
              </a:ext>
            </a:extLst>
          </p:cNvPr>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5" name="Line 3">
            <a:extLst>
              <a:ext uri="{FF2B5EF4-FFF2-40B4-BE49-F238E27FC236}">
                <a16:creationId xmlns:a16="http://schemas.microsoft.com/office/drawing/2014/main" id="{71BBE4A1-AAC1-F045-8845-BE39A539AFA1}"/>
              </a:ext>
            </a:extLst>
          </p:cNvPr>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6" name="Rectangle 4">
            <a:extLst>
              <a:ext uri="{FF2B5EF4-FFF2-40B4-BE49-F238E27FC236}">
                <a16:creationId xmlns:a16="http://schemas.microsoft.com/office/drawing/2014/main" id="{B1260B09-2AF5-0B49-AB0A-0E7989F081FD}"/>
              </a:ext>
            </a:extLst>
          </p:cNvPr>
          <p:cNvSpPr>
            <a:spLocks/>
          </p:cNvSpPr>
          <p:nvPr/>
        </p:nvSpPr>
        <p:spPr bwMode="auto">
          <a:xfrm>
            <a:off x="2564651" y="3836473"/>
            <a:ext cx="647613"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 name="AutoShape 5">
            <a:extLst>
              <a:ext uri="{FF2B5EF4-FFF2-40B4-BE49-F238E27FC236}">
                <a16:creationId xmlns:a16="http://schemas.microsoft.com/office/drawing/2014/main" id="{DB4CE9EC-5A04-B84E-9935-BC7DD270DFE7}"/>
              </a:ext>
            </a:extLst>
          </p:cNvPr>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8" name="Line 6">
            <a:extLst>
              <a:ext uri="{FF2B5EF4-FFF2-40B4-BE49-F238E27FC236}">
                <a16:creationId xmlns:a16="http://schemas.microsoft.com/office/drawing/2014/main" id="{9C650305-8AA9-4145-A9A7-D61B89642CA2}"/>
              </a:ext>
            </a:extLst>
          </p:cNvPr>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grpSp>
        <p:nvGrpSpPr>
          <p:cNvPr id="10" name="Group 8">
            <a:extLst>
              <a:ext uri="{FF2B5EF4-FFF2-40B4-BE49-F238E27FC236}">
                <a16:creationId xmlns:a16="http://schemas.microsoft.com/office/drawing/2014/main" id="{0BA8F37E-1188-7243-B671-53C2B13E52E6}"/>
              </a:ext>
            </a:extLst>
          </p:cNvPr>
          <p:cNvGrpSpPr>
            <a:grpSpLocks/>
          </p:cNvGrpSpPr>
          <p:nvPr/>
        </p:nvGrpSpPr>
        <p:grpSpPr bwMode="auto">
          <a:xfrm>
            <a:off x="4826000" y="4651131"/>
            <a:ext cx="2595562" cy="1060939"/>
            <a:chOff x="0" y="0"/>
            <a:chExt cx="1635" cy="723"/>
          </a:xfrm>
        </p:grpSpPr>
        <p:sp>
          <p:nvSpPr>
            <p:cNvPr id="11" name="Line 9">
              <a:extLst>
                <a:ext uri="{FF2B5EF4-FFF2-40B4-BE49-F238E27FC236}">
                  <a16:creationId xmlns:a16="http://schemas.microsoft.com/office/drawing/2014/main" id="{7228E3B7-BF49-134C-894F-F84F1C45D7DF}"/>
                </a:ext>
              </a:extLst>
            </p:cNvPr>
            <p:cNvSpPr>
              <a:spLocks noChangeShapeType="1"/>
            </p:cNvSpPr>
            <p:nvPr/>
          </p:nvSpPr>
          <p:spPr bwMode="auto">
            <a:xfrm flipH="1">
              <a:off x="0" y="0"/>
              <a:ext cx="29" cy="709"/>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12" name="Line 10">
              <a:extLst>
                <a:ext uri="{FF2B5EF4-FFF2-40B4-BE49-F238E27FC236}">
                  <a16:creationId xmlns:a16="http://schemas.microsoft.com/office/drawing/2014/main" id="{09BCA40D-4C9B-BB44-AC95-C29BEAB168D3}"/>
                </a:ext>
              </a:extLst>
            </p:cNvPr>
            <p:cNvSpPr>
              <a:spLocks noChangeShapeType="1"/>
            </p:cNvSpPr>
            <p:nvPr/>
          </p:nvSpPr>
          <p:spPr bwMode="auto">
            <a:xfrm rot="10800000" flipH="1">
              <a:off x="0" y="45"/>
              <a:ext cx="1635" cy="678"/>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grpSp>
      <p:grpSp>
        <p:nvGrpSpPr>
          <p:cNvPr id="13" name="Group 11">
            <a:extLst>
              <a:ext uri="{FF2B5EF4-FFF2-40B4-BE49-F238E27FC236}">
                <a16:creationId xmlns:a16="http://schemas.microsoft.com/office/drawing/2014/main" id="{9C809CCC-DE22-2B4C-9C62-B3341F18464A}"/>
              </a:ext>
            </a:extLst>
          </p:cNvPr>
          <p:cNvGrpSpPr>
            <a:grpSpLocks/>
          </p:cNvGrpSpPr>
          <p:nvPr/>
        </p:nvGrpSpPr>
        <p:grpSpPr bwMode="auto">
          <a:xfrm>
            <a:off x="4752975" y="5720863"/>
            <a:ext cx="6723064" cy="322385"/>
            <a:chOff x="0" y="0"/>
            <a:chExt cx="1260" cy="220"/>
          </a:xfrm>
        </p:grpSpPr>
        <p:sp>
          <p:nvSpPr>
            <p:cNvPr id="14" name="Line 12">
              <a:extLst>
                <a:ext uri="{FF2B5EF4-FFF2-40B4-BE49-F238E27FC236}">
                  <a16:creationId xmlns:a16="http://schemas.microsoft.com/office/drawing/2014/main" id="{3E905CCA-9ED1-384C-A7DB-24EE3C25F07F}"/>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15" name="Rectangle 13">
              <a:extLst>
                <a:ext uri="{FF2B5EF4-FFF2-40B4-BE49-F238E27FC236}">
                  <a16:creationId xmlns:a16="http://schemas.microsoft.com/office/drawing/2014/main" id="{EDEAA859-D71A-6C47-97B7-2E14A33939F7}"/>
                </a:ext>
              </a:extLst>
            </p:cNvPr>
            <p:cNvSpPr>
              <a:spLocks/>
            </p:cNvSpPr>
            <p:nvPr/>
          </p:nvSpPr>
          <p:spPr bwMode="auto">
            <a:xfrm>
              <a:off x="791" y="42"/>
              <a:ext cx="179"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dirty="0" err="1">
                  <a:solidFill>
                    <a:schemeClr val="tx1"/>
                  </a:solidFill>
                  <a:latin typeface="Helvetica" charset="0"/>
                  <a:ea typeface="ＭＳ Ｐゴシック" charset="0"/>
                  <a:cs typeface="Helvetica" charset="0"/>
                  <a:sym typeface="Helvetica" charset="0"/>
                </a:rPr>
                <a:t>ssthresh</a:t>
              </a:r>
              <a:endParaRPr lang="en-US" sz="1969" dirty="0">
                <a:solidFill>
                  <a:schemeClr val="tx1"/>
                </a:solidFill>
                <a:latin typeface="Helvetica" charset="0"/>
                <a:ea typeface="ＭＳ Ｐゴシック" charset="0"/>
                <a:cs typeface="Helvetica" charset="0"/>
                <a:sym typeface="Helvetica" charset="0"/>
              </a:endParaRPr>
            </a:p>
          </p:txBody>
        </p:sp>
      </p:grpSp>
      <p:sp>
        <p:nvSpPr>
          <p:cNvPr id="16" name="Line 14">
            <a:extLst>
              <a:ext uri="{FF2B5EF4-FFF2-40B4-BE49-F238E27FC236}">
                <a16:creationId xmlns:a16="http://schemas.microsoft.com/office/drawing/2014/main" id="{894D8019-124A-0C40-B7DD-4C34AD4E2B69}"/>
              </a:ext>
            </a:extLst>
          </p:cNvPr>
          <p:cNvSpPr>
            <a:spLocks noChangeShapeType="1"/>
          </p:cNvSpPr>
          <p:nvPr/>
        </p:nvSpPr>
        <p:spPr bwMode="auto">
          <a:xfrm>
            <a:off x="7404100" y="414786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17" name="Line 15">
            <a:extLst>
              <a:ext uri="{FF2B5EF4-FFF2-40B4-BE49-F238E27FC236}">
                <a16:creationId xmlns:a16="http://schemas.microsoft.com/office/drawing/2014/main" id="{806572EC-B24E-0444-A4DA-E2188A725895}"/>
              </a:ext>
            </a:extLst>
          </p:cNvPr>
          <p:cNvSpPr>
            <a:spLocks noChangeShapeType="1"/>
          </p:cNvSpPr>
          <p:nvPr/>
        </p:nvSpPr>
        <p:spPr bwMode="auto">
          <a:xfrm>
            <a:off x="7393514" y="4722201"/>
            <a:ext cx="28050" cy="1054436"/>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21" name="Line 19">
            <a:extLst>
              <a:ext uri="{FF2B5EF4-FFF2-40B4-BE49-F238E27FC236}">
                <a16:creationId xmlns:a16="http://schemas.microsoft.com/office/drawing/2014/main" id="{B70E7254-A821-1F46-8107-07EE1356753B}"/>
              </a:ext>
            </a:extLst>
          </p:cNvPr>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22" name="Rectangle 21">
            <a:extLst>
              <a:ext uri="{FF2B5EF4-FFF2-40B4-BE49-F238E27FC236}">
                <a16:creationId xmlns:a16="http://schemas.microsoft.com/office/drawing/2014/main" id="{CAECAECB-A512-654F-A00F-92B4A6C32257}"/>
              </a:ext>
            </a:extLst>
          </p:cNvPr>
          <p:cNvSpPr>
            <a:spLocks/>
          </p:cNvSpPr>
          <p:nvPr/>
        </p:nvSpPr>
        <p:spPr bwMode="auto">
          <a:xfrm>
            <a:off x="1635196" y="7214393"/>
            <a:ext cx="3268522" cy="515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grpSp>
        <p:nvGrpSpPr>
          <p:cNvPr id="23" name="Grouper 1">
            <a:extLst>
              <a:ext uri="{FF2B5EF4-FFF2-40B4-BE49-F238E27FC236}">
                <a16:creationId xmlns:a16="http://schemas.microsoft.com/office/drawing/2014/main" id="{9730F96B-5E3C-2A4B-B25B-F4FA36F2156D}"/>
              </a:ext>
            </a:extLst>
          </p:cNvPr>
          <p:cNvGrpSpPr/>
          <p:nvPr/>
        </p:nvGrpSpPr>
        <p:grpSpPr>
          <a:xfrm>
            <a:off x="4846641" y="7019186"/>
            <a:ext cx="3615416" cy="703078"/>
            <a:chOff x="4846638" y="7197725"/>
            <a:chExt cx="3615416" cy="761669"/>
          </a:xfrm>
        </p:grpSpPr>
        <p:sp>
          <p:nvSpPr>
            <p:cNvPr id="24" name="Line 20">
              <a:extLst>
                <a:ext uri="{FF2B5EF4-FFF2-40B4-BE49-F238E27FC236}">
                  <a16:creationId xmlns:a16="http://schemas.microsoft.com/office/drawing/2014/main" id="{47443373-C4F8-C44C-A126-5E9FCA9CD235}"/>
                </a:ext>
              </a:extLst>
            </p:cNvPr>
            <p:cNvSpPr>
              <a:spLocks noChangeShapeType="1"/>
            </p:cNvSpPr>
            <p:nvPr/>
          </p:nvSpPr>
          <p:spPr bwMode="auto">
            <a:xfrm>
              <a:off x="4846638" y="7197725"/>
              <a:ext cx="2438400" cy="4763"/>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GB" sz="5514"/>
            </a:p>
          </p:txBody>
        </p:sp>
        <p:sp>
          <p:nvSpPr>
            <p:cNvPr id="25" name="Rectangle 22">
              <a:extLst>
                <a:ext uri="{FF2B5EF4-FFF2-40B4-BE49-F238E27FC236}">
                  <a16:creationId xmlns:a16="http://schemas.microsoft.com/office/drawing/2014/main" id="{04703EB1-EB7B-DB4A-8ABD-7ADA7E6548C1}"/>
                </a:ext>
              </a:extLst>
            </p:cNvPr>
            <p:cNvSpPr>
              <a:spLocks/>
            </p:cNvSpPr>
            <p:nvPr/>
          </p:nvSpPr>
          <p:spPr bwMode="auto">
            <a:xfrm>
              <a:off x="5695271" y="7401254"/>
              <a:ext cx="2766783" cy="5581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Congestion avoidance </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linear increase of cwnd</a:t>
              </a:r>
            </a:p>
          </p:txBody>
        </p:sp>
      </p:grpSp>
      <p:sp>
        <p:nvSpPr>
          <p:cNvPr id="27" name="Line 10">
            <a:extLst>
              <a:ext uri="{FF2B5EF4-FFF2-40B4-BE49-F238E27FC236}">
                <a16:creationId xmlns:a16="http://schemas.microsoft.com/office/drawing/2014/main" id="{E358DA86-3907-6846-A690-1DF19B50A29C}"/>
              </a:ext>
            </a:extLst>
          </p:cNvPr>
          <p:cNvSpPr>
            <a:spLocks noChangeShapeType="1"/>
          </p:cNvSpPr>
          <p:nvPr/>
        </p:nvSpPr>
        <p:spPr bwMode="auto">
          <a:xfrm rot="10800000" flipH="1">
            <a:off x="7416275" y="4048126"/>
            <a:ext cx="4059764" cy="1696228"/>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Tree>
    <p:extLst>
      <p:ext uri="{BB962C8B-B14F-4D97-AF65-F5344CB8AC3E}">
        <p14:creationId xmlns:p14="http://schemas.microsoft.com/office/powerpoint/2010/main" val="290290121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73B-B024-834F-9AC2-21386B91AB80}"/>
              </a:ext>
            </a:extLst>
          </p:cNvPr>
          <p:cNvSpPr>
            <a:spLocks noGrp="1"/>
          </p:cNvSpPr>
          <p:nvPr>
            <p:ph type="title"/>
          </p:nvPr>
        </p:nvSpPr>
        <p:spPr/>
        <p:txBody>
          <a:bodyPr/>
          <a:lstStyle/>
          <a:p>
            <a:r>
              <a:rPr lang="en-BE" dirty="0"/>
              <a:t>Reno, </a:t>
            </a:r>
            <a:r>
              <a:rPr lang="en-BE" b="1" dirty="0"/>
              <a:t>CUBIC</a:t>
            </a:r>
            <a:r>
              <a:rPr lang="en-BE" dirty="0"/>
              <a:t>, BBR</a:t>
            </a:r>
          </a:p>
        </p:txBody>
      </p:sp>
      <p:sp>
        <p:nvSpPr>
          <p:cNvPr id="4" name="Line 2">
            <a:extLst>
              <a:ext uri="{FF2B5EF4-FFF2-40B4-BE49-F238E27FC236}">
                <a16:creationId xmlns:a16="http://schemas.microsoft.com/office/drawing/2014/main" id="{DB73258E-022E-4940-8B59-1F809B41F3E8}"/>
              </a:ext>
            </a:extLst>
          </p:cNvPr>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5" name="Line 3">
            <a:extLst>
              <a:ext uri="{FF2B5EF4-FFF2-40B4-BE49-F238E27FC236}">
                <a16:creationId xmlns:a16="http://schemas.microsoft.com/office/drawing/2014/main" id="{71BBE4A1-AAC1-F045-8845-BE39A539AFA1}"/>
              </a:ext>
            </a:extLst>
          </p:cNvPr>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6" name="Rectangle 4">
            <a:extLst>
              <a:ext uri="{FF2B5EF4-FFF2-40B4-BE49-F238E27FC236}">
                <a16:creationId xmlns:a16="http://schemas.microsoft.com/office/drawing/2014/main" id="{B1260B09-2AF5-0B49-AB0A-0E7989F081FD}"/>
              </a:ext>
            </a:extLst>
          </p:cNvPr>
          <p:cNvSpPr>
            <a:spLocks/>
          </p:cNvSpPr>
          <p:nvPr/>
        </p:nvSpPr>
        <p:spPr bwMode="auto">
          <a:xfrm>
            <a:off x="2564651" y="3836473"/>
            <a:ext cx="647613"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 name="AutoShape 5">
            <a:extLst>
              <a:ext uri="{FF2B5EF4-FFF2-40B4-BE49-F238E27FC236}">
                <a16:creationId xmlns:a16="http://schemas.microsoft.com/office/drawing/2014/main" id="{DB4CE9EC-5A04-B84E-9935-BC7DD270DFE7}"/>
              </a:ext>
            </a:extLst>
          </p:cNvPr>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8" name="Line 6">
            <a:extLst>
              <a:ext uri="{FF2B5EF4-FFF2-40B4-BE49-F238E27FC236}">
                <a16:creationId xmlns:a16="http://schemas.microsoft.com/office/drawing/2014/main" id="{9C650305-8AA9-4145-A9A7-D61B89642CA2}"/>
              </a:ext>
            </a:extLst>
          </p:cNvPr>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16" name="Line 14">
            <a:extLst>
              <a:ext uri="{FF2B5EF4-FFF2-40B4-BE49-F238E27FC236}">
                <a16:creationId xmlns:a16="http://schemas.microsoft.com/office/drawing/2014/main" id="{894D8019-124A-0C40-B7DD-4C34AD4E2B69}"/>
              </a:ext>
            </a:extLst>
          </p:cNvPr>
          <p:cNvSpPr>
            <a:spLocks noChangeShapeType="1"/>
          </p:cNvSpPr>
          <p:nvPr/>
        </p:nvSpPr>
        <p:spPr bwMode="auto">
          <a:xfrm>
            <a:off x="6637913" y="4125679"/>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17" name="Line 15">
            <a:extLst>
              <a:ext uri="{FF2B5EF4-FFF2-40B4-BE49-F238E27FC236}">
                <a16:creationId xmlns:a16="http://schemas.microsoft.com/office/drawing/2014/main" id="{806572EC-B24E-0444-A4DA-E2188A725895}"/>
              </a:ext>
            </a:extLst>
          </p:cNvPr>
          <p:cNvSpPr>
            <a:spLocks noChangeShapeType="1"/>
          </p:cNvSpPr>
          <p:nvPr/>
        </p:nvSpPr>
        <p:spPr bwMode="auto">
          <a:xfrm>
            <a:off x="4890399" y="4571267"/>
            <a:ext cx="53656" cy="959993"/>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21" name="Line 19">
            <a:extLst>
              <a:ext uri="{FF2B5EF4-FFF2-40B4-BE49-F238E27FC236}">
                <a16:creationId xmlns:a16="http://schemas.microsoft.com/office/drawing/2014/main" id="{B70E7254-A821-1F46-8107-07EE1356753B}"/>
              </a:ext>
            </a:extLst>
          </p:cNvPr>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22" name="Rectangle 21">
            <a:extLst>
              <a:ext uri="{FF2B5EF4-FFF2-40B4-BE49-F238E27FC236}">
                <a16:creationId xmlns:a16="http://schemas.microsoft.com/office/drawing/2014/main" id="{CAECAECB-A512-654F-A00F-92B4A6C32257}"/>
              </a:ext>
            </a:extLst>
          </p:cNvPr>
          <p:cNvSpPr>
            <a:spLocks/>
          </p:cNvSpPr>
          <p:nvPr/>
        </p:nvSpPr>
        <p:spPr bwMode="auto">
          <a:xfrm>
            <a:off x="1635196" y="7214393"/>
            <a:ext cx="3268522" cy="515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grpSp>
        <p:nvGrpSpPr>
          <p:cNvPr id="23" name="Grouper 1">
            <a:extLst>
              <a:ext uri="{FF2B5EF4-FFF2-40B4-BE49-F238E27FC236}">
                <a16:creationId xmlns:a16="http://schemas.microsoft.com/office/drawing/2014/main" id="{9730F96B-5E3C-2A4B-B25B-F4FA36F2156D}"/>
              </a:ext>
            </a:extLst>
          </p:cNvPr>
          <p:cNvGrpSpPr/>
          <p:nvPr/>
        </p:nvGrpSpPr>
        <p:grpSpPr>
          <a:xfrm>
            <a:off x="4846640" y="7019188"/>
            <a:ext cx="5967149" cy="575802"/>
            <a:chOff x="4846638" y="7197725"/>
            <a:chExt cx="5967150" cy="623786"/>
          </a:xfrm>
        </p:grpSpPr>
        <p:sp>
          <p:nvSpPr>
            <p:cNvPr id="24" name="Line 20">
              <a:extLst>
                <a:ext uri="{FF2B5EF4-FFF2-40B4-BE49-F238E27FC236}">
                  <a16:creationId xmlns:a16="http://schemas.microsoft.com/office/drawing/2014/main" id="{47443373-C4F8-C44C-A126-5E9FCA9CD235}"/>
                </a:ext>
              </a:extLst>
            </p:cNvPr>
            <p:cNvSpPr>
              <a:spLocks noChangeShapeType="1"/>
            </p:cNvSpPr>
            <p:nvPr/>
          </p:nvSpPr>
          <p:spPr bwMode="auto">
            <a:xfrm>
              <a:off x="4846638" y="7197725"/>
              <a:ext cx="5967150" cy="50005"/>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GB" sz="5514"/>
            </a:p>
          </p:txBody>
        </p:sp>
        <p:sp>
          <p:nvSpPr>
            <p:cNvPr id="25" name="Rectangle 22">
              <a:extLst>
                <a:ext uri="{FF2B5EF4-FFF2-40B4-BE49-F238E27FC236}">
                  <a16:creationId xmlns:a16="http://schemas.microsoft.com/office/drawing/2014/main" id="{04703EB1-EB7B-DB4A-8ABD-7ADA7E6548C1}"/>
                </a:ext>
              </a:extLst>
            </p:cNvPr>
            <p:cNvSpPr>
              <a:spLocks/>
            </p:cNvSpPr>
            <p:nvPr/>
          </p:nvSpPr>
          <p:spPr bwMode="auto">
            <a:xfrm>
              <a:off x="5695271" y="7539141"/>
              <a:ext cx="2766783" cy="282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dirty="0">
                  <a:solidFill>
                    <a:schemeClr val="tx1"/>
                  </a:solidFill>
                  <a:latin typeface="Helvetica" charset="0"/>
                  <a:ea typeface="ＭＳ Ｐゴシック" charset="0"/>
                  <a:cs typeface="Helvetica" charset="0"/>
                  <a:sym typeface="Helvetica" charset="0"/>
                </a:rPr>
                <a:t>Congestion avoidance </a:t>
              </a:r>
            </a:p>
          </p:txBody>
        </p:sp>
      </p:grpSp>
      <p:grpSp>
        <p:nvGrpSpPr>
          <p:cNvPr id="27" name="Group 11">
            <a:extLst>
              <a:ext uri="{FF2B5EF4-FFF2-40B4-BE49-F238E27FC236}">
                <a16:creationId xmlns:a16="http://schemas.microsoft.com/office/drawing/2014/main" id="{238B98F8-1680-074D-8163-6987A104AC73}"/>
              </a:ext>
            </a:extLst>
          </p:cNvPr>
          <p:cNvGrpSpPr>
            <a:grpSpLocks/>
          </p:cNvGrpSpPr>
          <p:nvPr/>
        </p:nvGrpSpPr>
        <p:grpSpPr bwMode="auto">
          <a:xfrm>
            <a:off x="4891089" y="5522867"/>
            <a:ext cx="6723064" cy="322385"/>
            <a:chOff x="0" y="0"/>
            <a:chExt cx="1260" cy="220"/>
          </a:xfrm>
        </p:grpSpPr>
        <p:sp>
          <p:nvSpPr>
            <p:cNvPr id="28" name="Line 12">
              <a:extLst>
                <a:ext uri="{FF2B5EF4-FFF2-40B4-BE49-F238E27FC236}">
                  <a16:creationId xmlns:a16="http://schemas.microsoft.com/office/drawing/2014/main" id="{14F9327E-F375-2C4F-8FDA-65D02F70590C}"/>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29" name="Rectangle 13">
              <a:extLst>
                <a:ext uri="{FF2B5EF4-FFF2-40B4-BE49-F238E27FC236}">
                  <a16:creationId xmlns:a16="http://schemas.microsoft.com/office/drawing/2014/main" id="{D23D04C9-C766-7043-9EDC-0AAAD8487D60}"/>
                </a:ext>
              </a:extLst>
            </p:cNvPr>
            <p:cNvSpPr>
              <a:spLocks/>
            </p:cNvSpPr>
            <p:nvPr/>
          </p:nvSpPr>
          <p:spPr bwMode="auto">
            <a:xfrm>
              <a:off x="791" y="42"/>
              <a:ext cx="179"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dirty="0" err="1">
                  <a:solidFill>
                    <a:schemeClr val="tx1"/>
                  </a:solidFill>
                  <a:latin typeface="Helvetica" charset="0"/>
                  <a:ea typeface="ＭＳ Ｐゴシック" charset="0"/>
                  <a:cs typeface="Helvetica" charset="0"/>
                  <a:sym typeface="Helvetica" charset="0"/>
                </a:rPr>
                <a:t>ssthresh</a:t>
              </a:r>
              <a:endParaRPr lang="en-US" sz="1969" dirty="0">
                <a:solidFill>
                  <a:schemeClr val="tx1"/>
                </a:solidFill>
                <a:latin typeface="Helvetica" charset="0"/>
                <a:ea typeface="ＭＳ Ｐゴシック" charset="0"/>
                <a:cs typeface="Helvetica" charset="0"/>
                <a:sym typeface="Helvetica" charset="0"/>
              </a:endParaRPr>
            </a:p>
          </p:txBody>
        </p:sp>
      </p:grpSp>
      <p:grpSp>
        <p:nvGrpSpPr>
          <p:cNvPr id="30" name="Group 11">
            <a:extLst>
              <a:ext uri="{FF2B5EF4-FFF2-40B4-BE49-F238E27FC236}">
                <a16:creationId xmlns:a16="http://schemas.microsoft.com/office/drawing/2014/main" id="{8970CEFC-5B06-1648-A1FE-362E1BF654F0}"/>
              </a:ext>
            </a:extLst>
          </p:cNvPr>
          <p:cNvGrpSpPr>
            <a:grpSpLocks/>
          </p:cNvGrpSpPr>
          <p:nvPr/>
        </p:nvGrpSpPr>
        <p:grpSpPr bwMode="auto">
          <a:xfrm>
            <a:off x="4891089" y="4862879"/>
            <a:ext cx="6781758" cy="332642"/>
            <a:chOff x="0" y="0"/>
            <a:chExt cx="1271" cy="227"/>
          </a:xfrm>
        </p:grpSpPr>
        <p:sp>
          <p:nvSpPr>
            <p:cNvPr id="31" name="Line 12">
              <a:extLst>
                <a:ext uri="{FF2B5EF4-FFF2-40B4-BE49-F238E27FC236}">
                  <a16:creationId xmlns:a16="http://schemas.microsoft.com/office/drawing/2014/main" id="{AB94328A-DF0D-EE49-9538-508F539C1245}"/>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32" name="Rectangle 13">
              <a:extLst>
                <a:ext uri="{FF2B5EF4-FFF2-40B4-BE49-F238E27FC236}">
                  <a16:creationId xmlns:a16="http://schemas.microsoft.com/office/drawing/2014/main" id="{E99FA829-D2CF-6746-80E0-97D281743499}"/>
                </a:ext>
              </a:extLst>
            </p:cNvPr>
            <p:cNvSpPr>
              <a:spLocks/>
            </p:cNvSpPr>
            <p:nvPr/>
          </p:nvSpPr>
          <p:spPr bwMode="auto">
            <a:xfrm>
              <a:off x="1110" y="49"/>
              <a:ext cx="16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dirty="0" err="1">
                  <a:solidFill>
                    <a:schemeClr val="tx1"/>
                  </a:solidFill>
                  <a:latin typeface="Helvetica" charset="0"/>
                  <a:ea typeface="ＭＳ Ｐゴシック" charset="0"/>
                  <a:cs typeface="Helvetica" charset="0"/>
                  <a:sym typeface="Helvetica" charset="0"/>
                </a:rPr>
                <a:t>W_max</a:t>
              </a:r>
              <a:endParaRPr lang="en-US" sz="1969" dirty="0">
                <a:solidFill>
                  <a:schemeClr val="tx1"/>
                </a:solidFill>
                <a:latin typeface="Helvetica" charset="0"/>
                <a:ea typeface="ＭＳ Ｐゴシック" charset="0"/>
                <a:cs typeface="Helvetica" charset="0"/>
                <a:sym typeface="Helvetica" charset="0"/>
              </a:endParaRPr>
            </a:p>
          </p:txBody>
        </p:sp>
      </p:grpSp>
      <p:sp>
        <p:nvSpPr>
          <p:cNvPr id="33" name="Freeform 32">
            <a:extLst>
              <a:ext uri="{FF2B5EF4-FFF2-40B4-BE49-F238E27FC236}">
                <a16:creationId xmlns:a16="http://schemas.microsoft.com/office/drawing/2014/main" id="{1EBC08A1-A84D-D846-88EB-5D6B7040C321}"/>
              </a:ext>
            </a:extLst>
          </p:cNvPr>
          <p:cNvSpPr/>
          <p:nvPr/>
        </p:nvSpPr>
        <p:spPr bwMode="auto">
          <a:xfrm>
            <a:off x="5000011" y="4621149"/>
            <a:ext cx="1639491" cy="886160"/>
          </a:xfrm>
          <a:custGeom>
            <a:avLst/>
            <a:gdLst>
              <a:gd name="connsiteX0" fmla="*/ 0 w 1248831"/>
              <a:gd name="connsiteY0" fmla="*/ 675005 h 675005"/>
              <a:gd name="connsiteX1" fmla="*/ 167780 w 1248831"/>
              <a:gd name="connsiteY1" fmla="*/ 331056 h 675005"/>
              <a:gd name="connsiteX2" fmla="*/ 469783 w 1248831"/>
              <a:gd name="connsiteY2" fmla="*/ 205221 h 675005"/>
              <a:gd name="connsiteX3" fmla="*/ 947956 w 1248831"/>
              <a:gd name="connsiteY3" fmla="*/ 188443 h 675005"/>
              <a:gd name="connsiteX4" fmla="*/ 1224792 w 1248831"/>
              <a:gd name="connsiteY4" fmla="*/ 12274 h 675005"/>
              <a:gd name="connsiteX5" fmla="*/ 1216404 w 1248831"/>
              <a:gd name="connsiteY5" fmla="*/ 29052 h 67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831" h="675005">
                <a:moveTo>
                  <a:pt x="0" y="675005"/>
                </a:moveTo>
                <a:cubicBezTo>
                  <a:pt x="44741" y="542179"/>
                  <a:pt x="89483" y="409353"/>
                  <a:pt x="167780" y="331056"/>
                </a:cubicBezTo>
                <a:cubicBezTo>
                  <a:pt x="246077" y="252759"/>
                  <a:pt x="339754" y="228990"/>
                  <a:pt x="469783" y="205221"/>
                </a:cubicBezTo>
                <a:cubicBezTo>
                  <a:pt x="599812" y="181452"/>
                  <a:pt x="822121" y="220601"/>
                  <a:pt x="947956" y="188443"/>
                </a:cubicBezTo>
                <a:cubicBezTo>
                  <a:pt x="1073791" y="156285"/>
                  <a:pt x="1180051" y="38839"/>
                  <a:pt x="1224792" y="12274"/>
                </a:cubicBezTo>
                <a:cubicBezTo>
                  <a:pt x="1269533" y="-14291"/>
                  <a:pt x="1242968" y="7380"/>
                  <a:pt x="1216404" y="29052"/>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34" name="Line 15">
            <a:extLst>
              <a:ext uri="{FF2B5EF4-FFF2-40B4-BE49-F238E27FC236}">
                <a16:creationId xmlns:a16="http://schemas.microsoft.com/office/drawing/2014/main" id="{1CE3E25E-5D93-8B48-8EFE-3535DD3503CD}"/>
              </a:ext>
            </a:extLst>
          </p:cNvPr>
          <p:cNvSpPr>
            <a:spLocks noChangeShapeType="1"/>
          </p:cNvSpPr>
          <p:nvPr/>
        </p:nvSpPr>
        <p:spPr bwMode="auto">
          <a:xfrm>
            <a:off x="6691468" y="4593200"/>
            <a:ext cx="53656" cy="959993"/>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35" name="Freeform 34">
            <a:extLst>
              <a:ext uri="{FF2B5EF4-FFF2-40B4-BE49-F238E27FC236}">
                <a16:creationId xmlns:a16="http://schemas.microsoft.com/office/drawing/2014/main" id="{9A0CE357-5991-E248-AAC8-7EC8FE7653B3}"/>
              </a:ext>
            </a:extLst>
          </p:cNvPr>
          <p:cNvSpPr/>
          <p:nvPr/>
        </p:nvSpPr>
        <p:spPr bwMode="auto">
          <a:xfrm>
            <a:off x="6712943" y="4634706"/>
            <a:ext cx="1639491" cy="886160"/>
          </a:xfrm>
          <a:custGeom>
            <a:avLst/>
            <a:gdLst>
              <a:gd name="connsiteX0" fmla="*/ 0 w 1248831"/>
              <a:gd name="connsiteY0" fmla="*/ 675005 h 675005"/>
              <a:gd name="connsiteX1" fmla="*/ 167780 w 1248831"/>
              <a:gd name="connsiteY1" fmla="*/ 331056 h 675005"/>
              <a:gd name="connsiteX2" fmla="*/ 469783 w 1248831"/>
              <a:gd name="connsiteY2" fmla="*/ 205221 h 675005"/>
              <a:gd name="connsiteX3" fmla="*/ 947956 w 1248831"/>
              <a:gd name="connsiteY3" fmla="*/ 188443 h 675005"/>
              <a:gd name="connsiteX4" fmla="*/ 1224792 w 1248831"/>
              <a:gd name="connsiteY4" fmla="*/ 12274 h 675005"/>
              <a:gd name="connsiteX5" fmla="*/ 1216404 w 1248831"/>
              <a:gd name="connsiteY5" fmla="*/ 29052 h 67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831" h="675005">
                <a:moveTo>
                  <a:pt x="0" y="675005"/>
                </a:moveTo>
                <a:cubicBezTo>
                  <a:pt x="44741" y="542179"/>
                  <a:pt x="89483" y="409353"/>
                  <a:pt x="167780" y="331056"/>
                </a:cubicBezTo>
                <a:cubicBezTo>
                  <a:pt x="246077" y="252759"/>
                  <a:pt x="339754" y="228990"/>
                  <a:pt x="469783" y="205221"/>
                </a:cubicBezTo>
                <a:cubicBezTo>
                  <a:pt x="599812" y="181452"/>
                  <a:pt x="822121" y="220601"/>
                  <a:pt x="947956" y="188443"/>
                </a:cubicBezTo>
                <a:cubicBezTo>
                  <a:pt x="1073791" y="156285"/>
                  <a:pt x="1180051" y="38839"/>
                  <a:pt x="1224792" y="12274"/>
                </a:cubicBezTo>
                <a:cubicBezTo>
                  <a:pt x="1269533" y="-14291"/>
                  <a:pt x="1242968" y="7380"/>
                  <a:pt x="1216404" y="29052"/>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36" name="Line 14">
            <a:extLst>
              <a:ext uri="{FF2B5EF4-FFF2-40B4-BE49-F238E27FC236}">
                <a16:creationId xmlns:a16="http://schemas.microsoft.com/office/drawing/2014/main" id="{AD885086-F480-9F42-BC94-D86BEC386947}"/>
              </a:ext>
            </a:extLst>
          </p:cNvPr>
          <p:cNvSpPr>
            <a:spLocks noChangeShapeType="1"/>
          </p:cNvSpPr>
          <p:nvPr/>
        </p:nvSpPr>
        <p:spPr bwMode="auto">
          <a:xfrm>
            <a:off x="8331772" y="397367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37" name="Line 15">
            <a:extLst>
              <a:ext uri="{FF2B5EF4-FFF2-40B4-BE49-F238E27FC236}">
                <a16:creationId xmlns:a16="http://schemas.microsoft.com/office/drawing/2014/main" id="{871A7902-DFA3-EA40-9CAB-3B989EA9DFAA}"/>
              </a:ext>
            </a:extLst>
          </p:cNvPr>
          <p:cNvSpPr>
            <a:spLocks noChangeShapeType="1"/>
          </p:cNvSpPr>
          <p:nvPr/>
        </p:nvSpPr>
        <p:spPr bwMode="auto">
          <a:xfrm>
            <a:off x="8342526" y="4608468"/>
            <a:ext cx="53656" cy="959993"/>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38" name="Freeform 37">
            <a:extLst>
              <a:ext uri="{FF2B5EF4-FFF2-40B4-BE49-F238E27FC236}">
                <a16:creationId xmlns:a16="http://schemas.microsoft.com/office/drawing/2014/main" id="{5B1E3606-CEBC-D843-8286-FDA1B2C54B48}"/>
              </a:ext>
            </a:extLst>
          </p:cNvPr>
          <p:cNvSpPr/>
          <p:nvPr/>
        </p:nvSpPr>
        <p:spPr bwMode="auto">
          <a:xfrm>
            <a:off x="8377699" y="4564333"/>
            <a:ext cx="1748162" cy="959993"/>
          </a:xfrm>
          <a:custGeom>
            <a:avLst/>
            <a:gdLst>
              <a:gd name="connsiteX0" fmla="*/ 0 w 1248831"/>
              <a:gd name="connsiteY0" fmla="*/ 675005 h 675005"/>
              <a:gd name="connsiteX1" fmla="*/ 167780 w 1248831"/>
              <a:gd name="connsiteY1" fmla="*/ 331056 h 675005"/>
              <a:gd name="connsiteX2" fmla="*/ 469783 w 1248831"/>
              <a:gd name="connsiteY2" fmla="*/ 205221 h 675005"/>
              <a:gd name="connsiteX3" fmla="*/ 947956 w 1248831"/>
              <a:gd name="connsiteY3" fmla="*/ 188443 h 675005"/>
              <a:gd name="connsiteX4" fmla="*/ 1224792 w 1248831"/>
              <a:gd name="connsiteY4" fmla="*/ 12274 h 675005"/>
              <a:gd name="connsiteX5" fmla="*/ 1216404 w 1248831"/>
              <a:gd name="connsiteY5" fmla="*/ 29052 h 67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831" h="675005">
                <a:moveTo>
                  <a:pt x="0" y="675005"/>
                </a:moveTo>
                <a:cubicBezTo>
                  <a:pt x="44741" y="542179"/>
                  <a:pt x="89483" y="409353"/>
                  <a:pt x="167780" y="331056"/>
                </a:cubicBezTo>
                <a:cubicBezTo>
                  <a:pt x="246077" y="252759"/>
                  <a:pt x="339754" y="228990"/>
                  <a:pt x="469783" y="205221"/>
                </a:cubicBezTo>
                <a:cubicBezTo>
                  <a:pt x="599812" y="181452"/>
                  <a:pt x="822121" y="220601"/>
                  <a:pt x="947956" y="188443"/>
                </a:cubicBezTo>
                <a:cubicBezTo>
                  <a:pt x="1073791" y="156285"/>
                  <a:pt x="1180051" y="38839"/>
                  <a:pt x="1224792" y="12274"/>
                </a:cubicBezTo>
                <a:cubicBezTo>
                  <a:pt x="1269533" y="-14291"/>
                  <a:pt x="1242968" y="7380"/>
                  <a:pt x="1216404" y="29052"/>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39" name="Freeform 38">
            <a:extLst>
              <a:ext uri="{FF2B5EF4-FFF2-40B4-BE49-F238E27FC236}">
                <a16:creationId xmlns:a16="http://schemas.microsoft.com/office/drawing/2014/main" id="{C526DBBE-A7FE-034A-8B10-DBA8A46B5D04}"/>
              </a:ext>
            </a:extLst>
          </p:cNvPr>
          <p:cNvSpPr/>
          <p:nvPr/>
        </p:nvSpPr>
        <p:spPr bwMode="auto">
          <a:xfrm>
            <a:off x="10000143" y="3813117"/>
            <a:ext cx="430150" cy="802118"/>
          </a:xfrm>
          <a:custGeom>
            <a:avLst/>
            <a:gdLst>
              <a:gd name="connsiteX0" fmla="*/ 0 w 327653"/>
              <a:gd name="connsiteY0" fmla="*/ 610988 h 610988"/>
              <a:gd name="connsiteX1" fmla="*/ 201335 w 327653"/>
              <a:gd name="connsiteY1" fmla="*/ 443209 h 610988"/>
              <a:gd name="connsiteX2" fmla="*/ 318781 w 327653"/>
              <a:gd name="connsiteY2" fmla="*/ 32148 h 610988"/>
              <a:gd name="connsiteX3" fmla="*/ 310392 w 327653"/>
              <a:gd name="connsiteY3" fmla="*/ 57315 h 610988"/>
            </a:gdLst>
            <a:ahLst/>
            <a:cxnLst>
              <a:cxn ang="0">
                <a:pos x="connsiteX0" y="connsiteY0"/>
              </a:cxn>
              <a:cxn ang="0">
                <a:pos x="connsiteX1" y="connsiteY1"/>
              </a:cxn>
              <a:cxn ang="0">
                <a:pos x="connsiteX2" y="connsiteY2"/>
              </a:cxn>
              <a:cxn ang="0">
                <a:pos x="connsiteX3" y="connsiteY3"/>
              </a:cxn>
            </a:cxnLst>
            <a:rect l="l" t="t" r="r" b="b"/>
            <a:pathLst>
              <a:path w="327653" h="610988">
                <a:moveTo>
                  <a:pt x="0" y="610988"/>
                </a:moveTo>
                <a:cubicBezTo>
                  <a:pt x="74102" y="575335"/>
                  <a:pt x="148205" y="539682"/>
                  <a:pt x="201335" y="443209"/>
                </a:cubicBezTo>
                <a:cubicBezTo>
                  <a:pt x="254465" y="346736"/>
                  <a:pt x="300605" y="96464"/>
                  <a:pt x="318781" y="32148"/>
                </a:cubicBezTo>
                <a:cubicBezTo>
                  <a:pt x="336957" y="-32168"/>
                  <a:pt x="323674" y="12573"/>
                  <a:pt x="310392" y="57315"/>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Tree>
    <p:extLst>
      <p:ext uri="{BB962C8B-B14F-4D97-AF65-F5344CB8AC3E}">
        <p14:creationId xmlns:p14="http://schemas.microsoft.com/office/powerpoint/2010/main" val="107353064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73B-B024-834F-9AC2-21386B91AB80}"/>
              </a:ext>
            </a:extLst>
          </p:cNvPr>
          <p:cNvSpPr>
            <a:spLocks noGrp="1"/>
          </p:cNvSpPr>
          <p:nvPr>
            <p:ph type="title"/>
          </p:nvPr>
        </p:nvSpPr>
        <p:spPr/>
        <p:txBody>
          <a:bodyPr/>
          <a:lstStyle/>
          <a:p>
            <a:r>
              <a:rPr lang="en-BE" dirty="0"/>
              <a:t>Reno, CUBIC, </a:t>
            </a:r>
            <a:r>
              <a:rPr lang="en-BE" b="1" dirty="0"/>
              <a:t>BBR</a:t>
            </a:r>
          </a:p>
        </p:txBody>
      </p:sp>
      <p:sp>
        <p:nvSpPr>
          <p:cNvPr id="4" name="Line 2">
            <a:extLst>
              <a:ext uri="{FF2B5EF4-FFF2-40B4-BE49-F238E27FC236}">
                <a16:creationId xmlns:a16="http://schemas.microsoft.com/office/drawing/2014/main" id="{DB73258E-022E-4940-8B59-1F809B41F3E8}"/>
              </a:ext>
            </a:extLst>
          </p:cNvPr>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5" name="Line 3">
            <a:extLst>
              <a:ext uri="{FF2B5EF4-FFF2-40B4-BE49-F238E27FC236}">
                <a16:creationId xmlns:a16="http://schemas.microsoft.com/office/drawing/2014/main" id="{71BBE4A1-AAC1-F045-8845-BE39A539AFA1}"/>
              </a:ext>
            </a:extLst>
          </p:cNvPr>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6" name="Rectangle 4">
            <a:extLst>
              <a:ext uri="{FF2B5EF4-FFF2-40B4-BE49-F238E27FC236}">
                <a16:creationId xmlns:a16="http://schemas.microsoft.com/office/drawing/2014/main" id="{B1260B09-2AF5-0B49-AB0A-0E7989F081FD}"/>
              </a:ext>
            </a:extLst>
          </p:cNvPr>
          <p:cNvSpPr>
            <a:spLocks/>
          </p:cNvSpPr>
          <p:nvPr/>
        </p:nvSpPr>
        <p:spPr bwMode="auto">
          <a:xfrm>
            <a:off x="2564651" y="3836473"/>
            <a:ext cx="647613"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 name="AutoShape 5">
            <a:extLst>
              <a:ext uri="{FF2B5EF4-FFF2-40B4-BE49-F238E27FC236}">
                <a16:creationId xmlns:a16="http://schemas.microsoft.com/office/drawing/2014/main" id="{DB4CE9EC-5A04-B84E-9935-BC7DD270DFE7}"/>
              </a:ext>
            </a:extLst>
          </p:cNvPr>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5514"/>
          </a:p>
        </p:txBody>
      </p:sp>
      <p:sp>
        <p:nvSpPr>
          <p:cNvPr id="8" name="Line 6">
            <a:extLst>
              <a:ext uri="{FF2B5EF4-FFF2-40B4-BE49-F238E27FC236}">
                <a16:creationId xmlns:a16="http://schemas.microsoft.com/office/drawing/2014/main" id="{9C650305-8AA9-4145-A9A7-D61B89642CA2}"/>
              </a:ext>
            </a:extLst>
          </p:cNvPr>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16" name="Line 14">
            <a:extLst>
              <a:ext uri="{FF2B5EF4-FFF2-40B4-BE49-F238E27FC236}">
                <a16:creationId xmlns:a16="http://schemas.microsoft.com/office/drawing/2014/main" id="{894D8019-124A-0C40-B7DD-4C34AD4E2B69}"/>
              </a:ext>
            </a:extLst>
          </p:cNvPr>
          <p:cNvSpPr>
            <a:spLocks noChangeShapeType="1"/>
          </p:cNvSpPr>
          <p:nvPr/>
        </p:nvSpPr>
        <p:spPr bwMode="auto">
          <a:xfrm>
            <a:off x="6687819" y="400437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17" name="Line 15">
            <a:extLst>
              <a:ext uri="{FF2B5EF4-FFF2-40B4-BE49-F238E27FC236}">
                <a16:creationId xmlns:a16="http://schemas.microsoft.com/office/drawing/2014/main" id="{806572EC-B24E-0444-A4DA-E2188A725895}"/>
              </a:ext>
            </a:extLst>
          </p:cNvPr>
          <p:cNvSpPr>
            <a:spLocks noChangeShapeType="1"/>
          </p:cNvSpPr>
          <p:nvPr/>
        </p:nvSpPr>
        <p:spPr bwMode="auto">
          <a:xfrm>
            <a:off x="4908235" y="4608469"/>
            <a:ext cx="355613" cy="59621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21" name="Line 19">
            <a:extLst>
              <a:ext uri="{FF2B5EF4-FFF2-40B4-BE49-F238E27FC236}">
                <a16:creationId xmlns:a16="http://schemas.microsoft.com/office/drawing/2014/main" id="{B70E7254-A821-1F46-8107-07EE1356753B}"/>
              </a:ext>
            </a:extLst>
          </p:cNvPr>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22" name="Rectangle 21">
            <a:extLst>
              <a:ext uri="{FF2B5EF4-FFF2-40B4-BE49-F238E27FC236}">
                <a16:creationId xmlns:a16="http://schemas.microsoft.com/office/drawing/2014/main" id="{CAECAECB-A512-654F-A00F-92B4A6C32257}"/>
              </a:ext>
            </a:extLst>
          </p:cNvPr>
          <p:cNvSpPr>
            <a:spLocks/>
          </p:cNvSpPr>
          <p:nvPr/>
        </p:nvSpPr>
        <p:spPr bwMode="auto">
          <a:xfrm>
            <a:off x="3572969" y="7232228"/>
            <a:ext cx="881652"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dirty="0">
                <a:solidFill>
                  <a:schemeClr val="tx1"/>
                </a:solidFill>
                <a:latin typeface="Helvetica" charset="0"/>
                <a:ea typeface="ＭＳ Ｐゴシック" charset="0"/>
                <a:cs typeface="Helvetica" charset="0"/>
                <a:sym typeface="Helvetica" charset="0"/>
              </a:rPr>
              <a:t>Startup</a:t>
            </a:r>
          </a:p>
        </p:txBody>
      </p:sp>
      <p:grpSp>
        <p:nvGrpSpPr>
          <p:cNvPr id="23" name="Grouper 1">
            <a:extLst>
              <a:ext uri="{FF2B5EF4-FFF2-40B4-BE49-F238E27FC236}">
                <a16:creationId xmlns:a16="http://schemas.microsoft.com/office/drawing/2014/main" id="{9730F96B-5E3C-2A4B-B25B-F4FA36F2156D}"/>
              </a:ext>
            </a:extLst>
          </p:cNvPr>
          <p:cNvGrpSpPr/>
          <p:nvPr/>
        </p:nvGrpSpPr>
        <p:grpSpPr>
          <a:xfrm>
            <a:off x="4846640" y="7019188"/>
            <a:ext cx="5967149" cy="575802"/>
            <a:chOff x="4846638" y="7197725"/>
            <a:chExt cx="5967150" cy="623786"/>
          </a:xfrm>
        </p:grpSpPr>
        <p:sp>
          <p:nvSpPr>
            <p:cNvPr id="24" name="Line 20">
              <a:extLst>
                <a:ext uri="{FF2B5EF4-FFF2-40B4-BE49-F238E27FC236}">
                  <a16:creationId xmlns:a16="http://schemas.microsoft.com/office/drawing/2014/main" id="{47443373-C4F8-C44C-A126-5E9FCA9CD235}"/>
                </a:ext>
              </a:extLst>
            </p:cNvPr>
            <p:cNvSpPr>
              <a:spLocks noChangeShapeType="1"/>
            </p:cNvSpPr>
            <p:nvPr/>
          </p:nvSpPr>
          <p:spPr bwMode="auto">
            <a:xfrm>
              <a:off x="4846638" y="7197725"/>
              <a:ext cx="5967150" cy="50005"/>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GB" sz="5514"/>
            </a:p>
          </p:txBody>
        </p:sp>
        <p:sp>
          <p:nvSpPr>
            <p:cNvPr id="25" name="Rectangle 22">
              <a:extLst>
                <a:ext uri="{FF2B5EF4-FFF2-40B4-BE49-F238E27FC236}">
                  <a16:creationId xmlns:a16="http://schemas.microsoft.com/office/drawing/2014/main" id="{04703EB1-EB7B-DB4A-8ABD-7ADA7E6548C1}"/>
                </a:ext>
              </a:extLst>
            </p:cNvPr>
            <p:cNvSpPr>
              <a:spLocks/>
            </p:cNvSpPr>
            <p:nvPr/>
          </p:nvSpPr>
          <p:spPr bwMode="auto">
            <a:xfrm>
              <a:off x="5695271" y="7539141"/>
              <a:ext cx="2766783" cy="282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dirty="0">
                  <a:solidFill>
                    <a:schemeClr val="tx1"/>
                  </a:solidFill>
                  <a:latin typeface="Helvetica" charset="0"/>
                  <a:ea typeface="ＭＳ Ｐゴシック" charset="0"/>
                  <a:cs typeface="Helvetica" charset="0"/>
                  <a:sym typeface="Helvetica" charset="0"/>
                </a:rPr>
                <a:t>Congestion avoidance </a:t>
              </a:r>
            </a:p>
          </p:txBody>
        </p:sp>
      </p:grpSp>
      <p:sp>
        <p:nvSpPr>
          <p:cNvPr id="26" name="Rectangle 23">
            <a:extLst>
              <a:ext uri="{FF2B5EF4-FFF2-40B4-BE49-F238E27FC236}">
                <a16:creationId xmlns:a16="http://schemas.microsoft.com/office/drawing/2014/main" id="{8D3B1363-B05D-CA47-977A-217E3D092AAF}"/>
              </a:ext>
            </a:extLst>
          </p:cNvPr>
          <p:cNvSpPr>
            <a:spLocks/>
          </p:cNvSpPr>
          <p:nvPr/>
        </p:nvSpPr>
        <p:spPr bwMode="auto">
          <a:xfrm>
            <a:off x="7615022" y="4434350"/>
            <a:ext cx="1686359" cy="260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dirty="0">
                <a:solidFill>
                  <a:schemeClr val="tx1"/>
                </a:solidFill>
                <a:latin typeface="Helvetica" charset="0"/>
                <a:ea typeface="ＭＳ Ｐゴシック" charset="0"/>
                <a:cs typeface="Helvetica" charset="0"/>
                <a:sym typeface="Helvetica" charset="0"/>
              </a:rPr>
              <a:t>Fast retransmit</a:t>
            </a:r>
          </a:p>
        </p:txBody>
      </p:sp>
      <p:grpSp>
        <p:nvGrpSpPr>
          <p:cNvPr id="27" name="Group 11">
            <a:extLst>
              <a:ext uri="{FF2B5EF4-FFF2-40B4-BE49-F238E27FC236}">
                <a16:creationId xmlns:a16="http://schemas.microsoft.com/office/drawing/2014/main" id="{238B98F8-1680-074D-8163-6987A104AC73}"/>
              </a:ext>
            </a:extLst>
          </p:cNvPr>
          <p:cNvGrpSpPr>
            <a:grpSpLocks/>
          </p:cNvGrpSpPr>
          <p:nvPr/>
        </p:nvGrpSpPr>
        <p:grpSpPr bwMode="auto">
          <a:xfrm>
            <a:off x="4908234" y="5203220"/>
            <a:ext cx="6723064" cy="322385"/>
            <a:chOff x="0" y="0"/>
            <a:chExt cx="1260" cy="220"/>
          </a:xfrm>
        </p:grpSpPr>
        <p:sp>
          <p:nvSpPr>
            <p:cNvPr id="28" name="Line 12">
              <a:extLst>
                <a:ext uri="{FF2B5EF4-FFF2-40B4-BE49-F238E27FC236}">
                  <a16:creationId xmlns:a16="http://schemas.microsoft.com/office/drawing/2014/main" id="{14F9327E-F375-2C4F-8FDA-65D02F70590C}"/>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29" name="Rectangle 13">
              <a:extLst>
                <a:ext uri="{FF2B5EF4-FFF2-40B4-BE49-F238E27FC236}">
                  <a16:creationId xmlns:a16="http://schemas.microsoft.com/office/drawing/2014/main" id="{D23D04C9-C766-7043-9EDC-0AAAD8487D60}"/>
                </a:ext>
              </a:extLst>
            </p:cNvPr>
            <p:cNvSpPr>
              <a:spLocks/>
            </p:cNvSpPr>
            <p:nvPr/>
          </p:nvSpPr>
          <p:spPr bwMode="auto">
            <a:xfrm>
              <a:off x="880" y="42"/>
              <a:ext cx="0"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endParaRPr lang="en-US" sz="1969" dirty="0">
                <a:solidFill>
                  <a:schemeClr val="tx1"/>
                </a:solidFill>
                <a:latin typeface="Helvetica" charset="0"/>
                <a:ea typeface="ＭＳ Ｐゴシック" charset="0"/>
                <a:cs typeface="Helvetica" charset="0"/>
                <a:sym typeface="Helvetica" charset="0"/>
              </a:endParaRPr>
            </a:p>
          </p:txBody>
        </p:sp>
      </p:grpSp>
      <p:grpSp>
        <p:nvGrpSpPr>
          <p:cNvPr id="30" name="Group 11">
            <a:extLst>
              <a:ext uri="{FF2B5EF4-FFF2-40B4-BE49-F238E27FC236}">
                <a16:creationId xmlns:a16="http://schemas.microsoft.com/office/drawing/2014/main" id="{8970CEFC-5B06-1648-A1FE-362E1BF654F0}"/>
              </a:ext>
            </a:extLst>
          </p:cNvPr>
          <p:cNvGrpSpPr>
            <a:grpSpLocks/>
          </p:cNvGrpSpPr>
          <p:nvPr/>
        </p:nvGrpSpPr>
        <p:grpSpPr bwMode="auto">
          <a:xfrm>
            <a:off x="4899748" y="4609653"/>
            <a:ext cx="6723064" cy="332642"/>
            <a:chOff x="0" y="0"/>
            <a:chExt cx="1260" cy="227"/>
          </a:xfrm>
        </p:grpSpPr>
        <p:sp>
          <p:nvSpPr>
            <p:cNvPr id="31" name="Line 12">
              <a:extLst>
                <a:ext uri="{FF2B5EF4-FFF2-40B4-BE49-F238E27FC236}">
                  <a16:creationId xmlns:a16="http://schemas.microsoft.com/office/drawing/2014/main" id="{AB94328A-DF0D-EE49-9538-508F539C1245}"/>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5514"/>
            </a:p>
          </p:txBody>
        </p:sp>
        <p:sp>
          <p:nvSpPr>
            <p:cNvPr id="32" name="Rectangle 13">
              <a:extLst>
                <a:ext uri="{FF2B5EF4-FFF2-40B4-BE49-F238E27FC236}">
                  <a16:creationId xmlns:a16="http://schemas.microsoft.com/office/drawing/2014/main" id="{E99FA829-D2CF-6746-80E0-97D281743499}"/>
                </a:ext>
              </a:extLst>
            </p:cNvPr>
            <p:cNvSpPr>
              <a:spLocks/>
            </p:cNvSpPr>
            <p:nvPr/>
          </p:nvSpPr>
          <p:spPr bwMode="auto">
            <a:xfrm>
              <a:off x="1190" y="49"/>
              <a:ext cx="0"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endParaRPr lang="en-US" sz="1969" dirty="0">
                <a:solidFill>
                  <a:schemeClr val="tx1"/>
                </a:solidFill>
                <a:latin typeface="Helvetica" charset="0"/>
                <a:ea typeface="ＭＳ Ｐゴシック" charset="0"/>
                <a:cs typeface="Helvetica" charset="0"/>
                <a:sym typeface="Helvetica" charset="0"/>
              </a:endParaRPr>
            </a:p>
          </p:txBody>
        </p:sp>
      </p:grpSp>
      <p:sp>
        <p:nvSpPr>
          <p:cNvPr id="34" name="Line 15">
            <a:extLst>
              <a:ext uri="{FF2B5EF4-FFF2-40B4-BE49-F238E27FC236}">
                <a16:creationId xmlns:a16="http://schemas.microsoft.com/office/drawing/2014/main" id="{1CE3E25E-5D93-8B48-8EFE-3535DD3503CD}"/>
              </a:ext>
            </a:extLst>
          </p:cNvPr>
          <p:cNvSpPr>
            <a:spLocks noChangeShapeType="1"/>
          </p:cNvSpPr>
          <p:nvPr/>
        </p:nvSpPr>
        <p:spPr bwMode="auto">
          <a:xfrm>
            <a:off x="5260670" y="5182761"/>
            <a:ext cx="979813" cy="2192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36" name="Line 14">
            <a:extLst>
              <a:ext uri="{FF2B5EF4-FFF2-40B4-BE49-F238E27FC236}">
                <a16:creationId xmlns:a16="http://schemas.microsoft.com/office/drawing/2014/main" id="{AD885086-F480-9F42-BC94-D86BEC386947}"/>
              </a:ext>
            </a:extLst>
          </p:cNvPr>
          <p:cNvSpPr>
            <a:spLocks noChangeShapeType="1"/>
          </p:cNvSpPr>
          <p:nvPr/>
        </p:nvSpPr>
        <p:spPr bwMode="auto">
          <a:xfrm>
            <a:off x="8331772" y="397367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39" name="Freeform 38">
            <a:extLst>
              <a:ext uri="{FF2B5EF4-FFF2-40B4-BE49-F238E27FC236}">
                <a16:creationId xmlns:a16="http://schemas.microsoft.com/office/drawing/2014/main" id="{C526DBBE-A7FE-034A-8B10-DBA8A46B5D04}"/>
              </a:ext>
            </a:extLst>
          </p:cNvPr>
          <p:cNvSpPr/>
          <p:nvPr/>
        </p:nvSpPr>
        <p:spPr bwMode="auto">
          <a:xfrm>
            <a:off x="10224088" y="3838120"/>
            <a:ext cx="430150" cy="802118"/>
          </a:xfrm>
          <a:custGeom>
            <a:avLst/>
            <a:gdLst>
              <a:gd name="connsiteX0" fmla="*/ 0 w 327653"/>
              <a:gd name="connsiteY0" fmla="*/ 610988 h 610988"/>
              <a:gd name="connsiteX1" fmla="*/ 201335 w 327653"/>
              <a:gd name="connsiteY1" fmla="*/ 443209 h 610988"/>
              <a:gd name="connsiteX2" fmla="*/ 318781 w 327653"/>
              <a:gd name="connsiteY2" fmla="*/ 32148 h 610988"/>
              <a:gd name="connsiteX3" fmla="*/ 310392 w 327653"/>
              <a:gd name="connsiteY3" fmla="*/ 57315 h 610988"/>
            </a:gdLst>
            <a:ahLst/>
            <a:cxnLst>
              <a:cxn ang="0">
                <a:pos x="connsiteX0" y="connsiteY0"/>
              </a:cxn>
              <a:cxn ang="0">
                <a:pos x="connsiteX1" y="connsiteY1"/>
              </a:cxn>
              <a:cxn ang="0">
                <a:pos x="connsiteX2" y="connsiteY2"/>
              </a:cxn>
              <a:cxn ang="0">
                <a:pos x="connsiteX3" y="connsiteY3"/>
              </a:cxn>
            </a:cxnLst>
            <a:rect l="l" t="t" r="r" b="b"/>
            <a:pathLst>
              <a:path w="327653" h="610988">
                <a:moveTo>
                  <a:pt x="0" y="610988"/>
                </a:moveTo>
                <a:cubicBezTo>
                  <a:pt x="74102" y="575335"/>
                  <a:pt x="148205" y="539682"/>
                  <a:pt x="201335" y="443209"/>
                </a:cubicBezTo>
                <a:cubicBezTo>
                  <a:pt x="254465" y="346736"/>
                  <a:pt x="300605" y="96464"/>
                  <a:pt x="318781" y="32148"/>
                </a:cubicBezTo>
                <a:cubicBezTo>
                  <a:pt x="336957" y="-32168"/>
                  <a:pt x="323674" y="12573"/>
                  <a:pt x="310392" y="57315"/>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40" name="Line 15">
            <a:extLst>
              <a:ext uri="{FF2B5EF4-FFF2-40B4-BE49-F238E27FC236}">
                <a16:creationId xmlns:a16="http://schemas.microsoft.com/office/drawing/2014/main" id="{EEE63ED3-ADF2-FA4E-A593-729E676D7D59}"/>
              </a:ext>
            </a:extLst>
          </p:cNvPr>
          <p:cNvSpPr>
            <a:spLocks noChangeShapeType="1"/>
          </p:cNvSpPr>
          <p:nvPr/>
        </p:nvSpPr>
        <p:spPr bwMode="auto">
          <a:xfrm flipV="1">
            <a:off x="6218800" y="4615235"/>
            <a:ext cx="469020" cy="579038"/>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41" name="Line 15">
            <a:extLst>
              <a:ext uri="{FF2B5EF4-FFF2-40B4-BE49-F238E27FC236}">
                <a16:creationId xmlns:a16="http://schemas.microsoft.com/office/drawing/2014/main" id="{B7BEB137-BEB3-4F4B-B2BC-548DE4364E1F}"/>
              </a:ext>
            </a:extLst>
          </p:cNvPr>
          <p:cNvSpPr>
            <a:spLocks noChangeShapeType="1"/>
          </p:cNvSpPr>
          <p:nvPr/>
        </p:nvSpPr>
        <p:spPr bwMode="auto">
          <a:xfrm>
            <a:off x="6669789" y="4599522"/>
            <a:ext cx="355613" cy="59621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42" name="Line 15">
            <a:extLst>
              <a:ext uri="{FF2B5EF4-FFF2-40B4-BE49-F238E27FC236}">
                <a16:creationId xmlns:a16="http://schemas.microsoft.com/office/drawing/2014/main" id="{947737AD-7FC7-EB41-8C3D-07A28CED35FE}"/>
              </a:ext>
            </a:extLst>
          </p:cNvPr>
          <p:cNvSpPr>
            <a:spLocks noChangeShapeType="1"/>
          </p:cNvSpPr>
          <p:nvPr/>
        </p:nvSpPr>
        <p:spPr bwMode="auto">
          <a:xfrm>
            <a:off x="7022224" y="5173814"/>
            <a:ext cx="979813" cy="2192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43" name="Line 15">
            <a:extLst>
              <a:ext uri="{FF2B5EF4-FFF2-40B4-BE49-F238E27FC236}">
                <a16:creationId xmlns:a16="http://schemas.microsoft.com/office/drawing/2014/main" id="{901D6995-A9E2-6645-BC2A-BD9211681EE5}"/>
              </a:ext>
            </a:extLst>
          </p:cNvPr>
          <p:cNvSpPr>
            <a:spLocks noChangeShapeType="1"/>
          </p:cNvSpPr>
          <p:nvPr/>
        </p:nvSpPr>
        <p:spPr bwMode="auto">
          <a:xfrm flipV="1">
            <a:off x="7980354" y="4606288"/>
            <a:ext cx="469020" cy="579038"/>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44" name="Line 15">
            <a:extLst>
              <a:ext uri="{FF2B5EF4-FFF2-40B4-BE49-F238E27FC236}">
                <a16:creationId xmlns:a16="http://schemas.microsoft.com/office/drawing/2014/main" id="{09544791-17A4-F34A-9199-D79162D77A29}"/>
              </a:ext>
            </a:extLst>
          </p:cNvPr>
          <p:cNvSpPr>
            <a:spLocks noChangeShapeType="1"/>
          </p:cNvSpPr>
          <p:nvPr/>
        </p:nvSpPr>
        <p:spPr bwMode="auto">
          <a:xfrm>
            <a:off x="8456523" y="4588559"/>
            <a:ext cx="355613" cy="59621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45" name="Line 15">
            <a:extLst>
              <a:ext uri="{FF2B5EF4-FFF2-40B4-BE49-F238E27FC236}">
                <a16:creationId xmlns:a16="http://schemas.microsoft.com/office/drawing/2014/main" id="{053BD3CD-E73F-E94F-9C57-8CE1AC3AB0E6}"/>
              </a:ext>
            </a:extLst>
          </p:cNvPr>
          <p:cNvSpPr>
            <a:spLocks noChangeShapeType="1"/>
          </p:cNvSpPr>
          <p:nvPr/>
        </p:nvSpPr>
        <p:spPr bwMode="auto">
          <a:xfrm>
            <a:off x="8808959" y="5162850"/>
            <a:ext cx="979813" cy="21927"/>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
        <p:nvSpPr>
          <p:cNvPr id="46" name="Line 15">
            <a:extLst>
              <a:ext uri="{FF2B5EF4-FFF2-40B4-BE49-F238E27FC236}">
                <a16:creationId xmlns:a16="http://schemas.microsoft.com/office/drawing/2014/main" id="{CF0456D1-7D5B-7F4B-84CD-EFF6E886F8CF}"/>
              </a:ext>
            </a:extLst>
          </p:cNvPr>
          <p:cNvSpPr>
            <a:spLocks noChangeShapeType="1"/>
          </p:cNvSpPr>
          <p:nvPr/>
        </p:nvSpPr>
        <p:spPr bwMode="auto">
          <a:xfrm flipV="1">
            <a:off x="9767088" y="4595325"/>
            <a:ext cx="469020" cy="579038"/>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lIns="88425" tIns="44212" rIns="88425" bIns="44212"/>
          <a:lstStyle/>
          <a:p>
            <a:endParaRPr lang="en-GB" sz="5514"/>
          </a:p>
        </p:txBody>
      </p:sp>
    </p:spTree>
    <p:extLst>
      <p:ext uri="{BB962C8B-B14F-4D97-AF65-F5344CB8AC3E}">
        <p14:creationId xmlns:p14="http://schemas.microsoft.com/office/powerpoint/2010/main" val="390895759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95A9-DD72-2F4C-8A67-185D6A43FE49}"/>
              </a:ext>
            </a:extLst>
          </p:cNvPr>
          <p:cNvSpPr>
            <a:spLocks noGrp="1"/>
          </p:cNvSpPr>
          <p:nvPr>
            <p:ph type="title"/>
          </p:nvPr>
        </p:nvSpPr>
        <p:spPr/>
        <p:txBody>
          <a:bodyPr/>
          <a:lstStyle/>
          <a:p>
            <a:r>
              <a:rPr lang="en-BE" dirty="0"/>
              <a:t>Delay-based techniques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0A2B82-CBBC-3843-B37E-0F63129BAB76}"/>
                  </a:ext>
                </a:extLst>
              </p:cNvPr>
              <p:cNvSpPr>
                <a:spLocks noGrp="1"/>
              </p:cNvSpPr>
              <p:nvPr>
                <p:ph idx="1"/>
              </p:nvPr>
            </p:nvSpPr>
            <p:spPr>
              <a:xfrm>
                <a:off x="1270001" y="3553331"/>
                <a:ext cx="10998948" cy="5275384"/>
              </a:xfrm>
            </p:spPr>
            <p:txBody>
              <a:bodyPr>
                <a:normAutofit fontScale="92500" lnSpcReduction="20000"/>
              </a:bodyPr>
              <a:lstStyle/>
              <a:p>
                <a:r>
                  <a:rPr lang="en-BE" b="1" dirty="0"/>
                  <a:t>TCP Vegas </a:t>
                </a:r>
                <a:r>
                  <a:rPr lang="en-BE" dirty="0"/>
                  <a:t>: intuition</a:t>
                </a:r>
              </a:p>
              <a:p>
                <a:pPr lvl="1"/>
                <a:r>
                  <a:rPr lang="en-BE" dirty="0"/>
                  <a:t>Expected rate = </a:t>
                </a:r>
                <a14:m>
                  <m:oMath xmlns:m="http://schemas.openxmlformats.org/officeDocument/2006/math">
                    <m:f>
                      <m:fPr>
                        <m:ctrlPr>
                          <a:rPr lang="en-BE" i="1" smtClean="0">
                            <a:latin typeface="Cambria Math" panose="02040503050406030204" pitchFamily="18" charset="0"/>
                          </a:rPr>
                        </m:ctrlPr>
                      </m:fPr>
                      <m:num>
                        <m:r>
                          <a:rPr lang="nl-BE" b="0" i="1" smtClean="0">
                            <a:latin typeface="Cambria Math" panose="02040503050406030204" pitchFamily="18" charset="0"/>
                          </a:rPr>
                          <m:t>𝑐𝑤𝑛𝑑</m:t>
                        </m:r>
                      </m:num>
                      <m:den>
                        <m:sSub>
                          <m:sSubPr>
                            <m:ctrlPr>
                              <a:rPr lang="en-BE" i="1" smtClean="0">
                                <a:latin typeface="Cambria Math" panose="02040503050406030204" pitchFamily="18" charset="0"/>
                              </a:rPr>
                            </m:ctrlPr>
                          </m:sSubPr>
                          <m:e>
                            <m:r>
                              <a:rPr lang="nl-BE" b="0" i="1" smtClean="0">
                                <a:latin typeface="Cambria Math" panose="02040503050406030204" pitchFamily="18" charset="0"/>
                              </a:rPr>
                              <m:t>𝑟𝑡𝑡</m:t>
                            </m:r>
                          </m:e>
                          <m:sub>
                            <m:r>
                              <a:rPr lang="nl-BE" b="0" i="1" smtClean="0">
                                <a:latin typeface="Cambria Math" panose="02040503050406030204" pitchFamily="18" charset="0"/>
                              </a:rPr>
                              <m:t>𝑚𝑖𝑛</m:t>
                            </m:r>
                          </m:sub>
                        </m:sSub>
                      </m:den>
                    </m:f>
                  </m:oMath>
                </a14:m>
                <a:endParaRPr lang="en-BE" dirty="0"/>
              </a:p>
              <a:p>
                <a:pPr lvl="1"/>
                <a:r>
                  <a:rPr lang="en-BE" dirty="0"/>
                  <a:t>Estimate buffer size at bottleneck every rtt</a:t>
                </a:r>
                <a:br>
                  <a:rPr lang="en-BE" dirty="0"/>
                </a:b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𝑐𝑤𝑛𝑑</m:t>
                    </m:r>
                    <m:r>
                      <a:rPr lang="nl-BE" b="0" i="1" smtClean="0">
                        <a:latin typeface="Cambria Math" panose="02040503050406030204" pitchFamily="18" charset="0"/>
                        <a:ea typeface="Cambria Math" panose="02040503050406030204" pitchFamily="18" charset="0"/>
                      </a:rPr>
                      <m:t>−</m:t>
                    </m:r>
                    <m:f>
                      <m:fPr>
                        <m:ctrlPr>
                          <a:rPr lang="nl-BE" b="0" i="1" smtClean="0">
                            <a:latin typeface="Cambria Math" panose="02040503050406030204" pitchFamily="18" charset="0"/>
                            <a:ea typeface="Cambria Math" panose="02040503050406030204" pitchFamily="18" charset="0"/>
                          </a:rPr>
                        </m:ctrlPr>
                      </m:fPr>
                      <m:num>
                        <m:sSub>
                          <m:sSubPr>
                            <m:ctrlPr>
                              <a:rPr lang="nl-BE" b="0" i="1" smtClean="0">
                                <a:latin typeface="Cambria Math" panose="02040503050406030204" pitchFamily="18" charset="0"/>
                                <a:ea typeface="Cambria Math" panose="02040503050406030204" pitchFamily="18" charset="0"/>
                              </a:rPr>
                            </m:ctrlPr>
                          </m:sSubPr>
                          <m:e>
                            <m:sSub>
                              <m:sSubPr>
                                <m:ctrlPr>
                                  <a:rPr lang="nl-BE" b="0" i="1" smtClean="0">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𝑟𝑡𝑡</m:t>
                                </m:r>
                              </m:e>
                              <m:sub>
                                <m:r>
                                  <a:rPr lang="nl-BE" b="0" i="1" smtClean="0">
                                    <a:latin typeface="Cambria Math" panose="02040503050406030204" pitchFamily="18" charset="0"/>
                                    <a:ea typeface="Cambria Math" panose="02040503050406030204" pitchFamily="18" charset="0"/>
                                  </a:rPr>
                                  <m:t>𝑖</m:t>
                                </m:r>
                              </m:sub>
                            </m:sSub>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𝑟𝑡𝑡</m:t>
                            </m:r>
                          </m:e>
                          <m:sub>
                            <m:r>
                              <a:rPr lang="nl-BE" b="0" i="1" smtClean="0">
                                <a:latin typeface="Cambria Math" panose="02040503050406030204" pitchFamily="18" charset="0"/>
                                <a:ea typeface="Cambria Math" panose="02040503050406030204" pitchFamily="18" charset="0"/>
                              </a:rPr>
                              <m:t>𝑚𝑖𝑛</m:t>
                            </m:r>
                          </m:sub>
                        </m:sSub>
                      </m:num>
                      <m:den>
                        <m:sSub>
                          <m:sSubPr>
                            <m:ctrlPr>
                              <a:rPr lang="nl-BE" b="0" i="1" smtClean="0">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𝑟𝑡𝑡</m:t>
                            </m:r>
                          </m:e>
                          <m:sub>
                            <m:r>
                              <a:rPr lang="nl-BE" b="0" i="1" smtClean="0">
                                <a:latin typeface="Cambria Math" panose="02040503050406030204" pitchFamily="18" charset="0"/>
                                <a:ea typeface="Cambria Math" panose="02040503050406030204" pitchFamily="18" charset="0"/>
                              </a:rPr>
                              <m:t>𝑖</m:t>
                            </m:r>
                          </m:sub>
                        </m:sSub>
                      </m:den>
                    </m:f>
                  </m:oMath>
                </a14:m>
                <a:endParaRPr lang="en-BE" dirty="0"/>
              </a:p>
              <a:p>
                <a:pPr lvl="2"/>
                <a:r>
                  <a:rPr lang="en-BE" dirty="0"/>
                  <a:t>if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nl-BE" b="0" i="1" smtClean="0">
                        <a:latin typeface="Cambria Math" panose="02040503050406030204" pitchFamily="18" charset="0"/>
                        <a:ea typeface="Cambria Math" panose="02040503050406030204" pitchFamily="18" charset="0"/>
                      </a:rPr>
                      <m:t>&gt;4</m:t>
                    </m:r>
                  </m:oMath>
                </a14:m>
                <a:r>
                  <a:rPr lang="en-BE" dirty="0"/>
                  <a:t> =&gt; cwnd=cwnd-MSS //congestion</a:t>
                </a:r>
              </a:p>
              <a:p>
                <a:pPr lvl="2"/>
                <a:r>
                  <a:rPr lang="en-BE" dirty="0"/>
                  <a:t>if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nl-BE" b="0" i="1" smtClean="0">
                        <a:latin typeface="Cambria Math" panose="02040503050406030204" pitchFamily="18" charset="0"/>
                        <a:ea typeface="Cambria Math" panose="02040503050406030204" pitchFamily="18" charset="0"/>
                      </a:rPr>
                      <m:t>&lt;2</m:t>
                    </m:r>
                  </m:oMath>
                </a14:m>
                <a:r>
                  <a:rPr lang="en-BE" dirty="0"/>
                  <a:t> =&gt; cwnd=cwnd+MSS // increase</a:t>
                </a:r>
              </a:p>
              <a:p>
                <a:pPr lvl="2"/>
                <a:endParaRPr lang="en-BE" dirty="0"/>
              </a:p>
              <a:p>
                <a:endParaRPr lang="en-BE" dirty="0"/>
              </a:p>
            </p:txBody>
          </p:sp>
        </mc:Choice>
        <mc:Fallback xmlns="">
          <p:sp>
            <p:nvSpPr>
              <p:cNvPr id="3" name="Content Placeholder 2">
                <a:extLst>
                  <a:ext uri="{FF2B5EF4-FFF2-40B4-BE49-F238E27FC236}">
                    <a16:creationId xmlns:a16="http://schemas.microsoft.com/office/drawing/2014/main" id="{BA0A2B82-CBBC-3843-B37E-0F63129BAB76}"/>
                  </a:ext>
                </a:extLst>
              </p:cNvPr>
              <p:cNvSpPr>
                <a:spLocks noGrp="1" noRot="1" noChangeAspect="1" noMove="1" noResize="1" noEditPoints="1" noAdjustHandles="1" noChangeArrowheads="1" noChangeShapeType="1" noTextEdit="1"/>
              </p:cNvSpPr>
              <p:nvPr>
                <p:ph idx="1"/>
              </p:nvPr>
            </p:nvSpPr>
            <p:spPr>
              <a:xfrm>
                <a:off x="1270001" y="3553331"/>
                <a:ext cx="10998948" cy="5275384"/>
              </a:xfrm>
              <a:blipFill>
                <a:blip r:embed="rId2"/>
                <a:stretch>
                  <a:fillRect l="-1498" t="-22782"/>
                </a:stretch>
              </a:blipFill>
            </p:spPr>
            <p:txBody>
              <a:bodyPr/>
              <a:lstStyle/>
              <a:p>
                <a:r>
                  <a:rPr lang="en-BE">
                    <a:noFill/>
                  </a:rPr>
                  <a:t> </a:t>
                </a:r>
              </a:p>
            </p:txBody>
          </p:sp>
        </mc:Fallback>
      </mc:AlternateContent>
    </p:spTree>
    <p:extLst>
      <p:ext uri="{BB962C8B-B14F-4D97-AF65-F5344CB8AC3E}">
        <p14:creationId xmlns:p14="http://schemas.microsoft.com/office/powerpoint/2010/main" val="20677410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7EB7-0B1D-1542-8F3B-15B4FAF23DAA}"/>
              </a:ext>
            </a:extLst>
          </p:cNvPr>
          <p:cNvSpPr>
            <a:spLocks noGrp="1"/>
          </p:cNvSpPr>
          <p:nvPr>
            <p:ph type="title"/>
          </p:nvPr>
        </p:nvSpPr>
        <p:spPr/>
        <p:txBody>
          <a:bodyPr/>
          <a:lstStyle/>
          <a:p>
            <a:r>
              <a:rPr lang="en-BE" dirty="0"/>
              <a:t>CUBIC, Vegas and BBR</a:t>
            </a:r>
          </a:p>
        </p:txBody>
      </p:sp>
      <p:pic>
        <p:nvPicPr>
          <p:cNvPr id="4" name="Content Placeholder 3">
            <a:extLst>
              <a:ext uri="{FF2B5EF4-FFF2-40B4-BE49-F238E27FC236}">
                <a16:creationId xmlns:a16="http://schemas.microsoft.com/office/drawing/2014/main" id="{79DC8520-3C9D-034F-ACA2-E37EDFF426D0}"/>
              </a:ext>
            </a:extLst>
          </p:cNvPr>
          <p:cNvPicPr>
            <a:picLocks noGrp="1" noChangeAspect="1"/>
          </p:cNvPicPr>
          <p:nvPr>
            <p:ph idx="1"/>
          </p:nvPr>
        </p:nvPicPr>
        <p:blipFill>
          <a:blip r:embed="rId2"/>
          <a:stretch>
            <a:fillRect/>
          </a:stretch>
        </p:blipFill>
        <p:spPr>
          <a:xfrm>
            <a:off x="257854" y="2236243"/>
            <a:ext cx="12489093" cy="4151868"/>
          </a:xfrm>
          <a:prstGeom prst="rect">
            <a:avLst/>
          </a:prstGeom>
        </p:spPr>
      </p:pic>
      <p:sp>
        <p:nvSpPr>
          <p:cNvPr id="5" name="TextBox 4">
            <a:extLst>
              <a:ext uri="{FF2B5EF4-FFF2-40B4-BE49-F238E27FC236}">
                <a16:creationId xmlns:a16="http://schemas.microsoft.com/office/drawing/2014/main" id="{21CF8830-5AA4-CC4D-B75E-8A41CF5ED832}"/>
              </a:ext>
            </a:extLst>
          </p:cNvPr>
          <p:cNvSpPr txBox="1"/>
          <p:nvPr/>
        </p:nvSpPr>
        <p:spPr>
          <a:xfrm>
            <a:off x="62816" y="8220380"/>
            <a:ext cx="12879167" cy="900503"/>
          </a:xfrm>
          <a:prstGeom prst="rect">
            <a:avLst/>
          </a:prstGeom>
          <a:noFill/>
        </p:spPr>
        <p:txBody>
          <a:bodyPr wrap="none" rtlCol="0">
            <a:spAutoFit/>
          </a:bodyPr>
          <a:lstStyle/>
          <a:p>
            <a:r>
              <a:rPr lang="en-BE" sz="2626" dirty="0"/>
              <a:t>Source: </a:t>
            </a:r>
            <a:r>
              <a:rPr lang="en-GB" sz="2626" dirty="0"/>
              <a:t>B. </a:t>
            </a:r>
            <a:r>
              <a:rPr lang="en-GB" sz="2626" dirty="0" err="1"/>
              <a:t>Turkovic</a:t>
            </a:r>
            <a:r>
              <a:rPr lang="en-GB" sz="2626" dirty="0"/>
              <a:t>, F. </a:t>
            </a:r>
            <a:r>
              <a:rPr lang="en-GB" sz="2626" dirty="0" err="1"/>
              <a:t>Kuipers</a:t>
            </a:r>
            <a:r>
              <a:rPr lang="en-GB" sz="2626" dirty="0"/>
              <a:t> and S. Uhlig,</a:t>
            </a:r>
            <a:r>
              <a:rPr lang="en-BE" sz="2626" dirty="0"/>
              <a:t> </a:t>
            </a:r>
            <a:r>
              <a:rPr lang="en-GB" sz="2626" dirty="0"/>
              <a:t>Fifty Shades of Congestion Control: A Performance</a:t>
            </a:r>
          </a:p>
          <a:p>
            <a:r>
              <a:rPr lang="en-GB" sz="2626" dirty="0"/>
              <a:t>and Interactions Evaluation, </a:t>
            </a:r>
            <a:r>
              <a:rPr lang="en-GB" sz="2626" dirty="0">
                <a:hlinkClick r:id="rId3"/>
              </a:rPr>
              <a:t>https://arxiv.org/pdf/1903.03852.pdf</a:t>
            </a:r>
            <a:r>
              <a:rPr lang="en-GB" sz="2626" dirty="0"/>
              <a:t> and RFC8312</a:t>
            </a:r>
          </a:p>
        </p:txBody>
      </p:sp>
    </p:spTree>
    <p:extLst>
      <p:ext uri="{BB962C8B-B14F-4D97-AF65-F5344CB8AC3E}">
        <p14:creationId xmlns:p14="http://schemas.microsoft.com/office/powerpoint/2010/main" val="372640981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E04F-3174-7F4E-8EBA-55A8E3C8A232}"/>
              </a:ext>
            </a:extLst>
          </p:cNvPr>
          <p:cNvSpPr>
            <a:spLocks noGrp="1"/>
          </p:cNvSpPr>
          <p:nvPr>
            <p:ph type="title"/>
          </p:nvPr>
        </p:nvSpPr>
        <p:spPr/>
        <p:txBody>
          <a:bodyPr/>
          <a:lstStyle/>
          <a:p>
            <a:r>
              <a:rPr lang="en-BE" dirty="0"/>
              <a:t>Two TCP connections</a:t>
            </a:r>
          </a:p>
        </p:txBody>
      </p:sp>
      <p:pic>
        <p:nvPicPr>
          <p:cNvPr id="4" name="Picture 3">
            <a:extLst>
              <a:ext uri="{FF2B5EF4-FFF2-40B4-BE49-F238E27FC236}">
                <a16:creationId xmlns:a16="http://schemas.microsoft.com/office/drawing/2014/main" id="{CD009CFA-CE04-6246-9D1D-A84EFCC0EF57}"/>
              </a:ext>
            </a:extLst>
          </p:cNvPr>
          <p:cNvPicPr>
            <a:picLocks noChangeAspect="1"/>
          </p:cNvPicPr>
          <p:nvPr/>
        </p:nvPicPr>
        <p:blipFill>
          <a:blip r:embed="rId2"/>
          <a:stretch>
            <a:fillRect/>
          </a:stretch>
        </p:blipFill>
        <p:spPr>
          <a:xfrm>
            <a:off x="3148981" y="2252167"/>
            <a:ext cx="6706835" cy="6849533"/>
          </a:xfrm>
          <a:prstGeom prst="rect">
            <a:avLst/>
          </a:prstGeom>
        </p:spPr>
      </p:pic>
      <p:sp>
        <p:nvSpPr>
          <p:cNvPr id="5" name="TextBox 4">
            <a:extLst>
              <a:ext uri="{FF2B5EF4-FFF2-40B4-BE49-F238E27FC236}">
                <a16:creationId xmlns:a16="http://schemas.microsoft.com/office/drawing/2014/main" id="{6C21E454-D489-0644-84E0-617A3C9C9B4A}"/>
              </a:ext>
            </a:extLst>
          </p:cNvPr>
          <p:cNvSpPr txBox="1"/>
          <p:nvPr/>
        </p:nvSpPr>
        <p:spPr>
          <a:xfrm>
            <a:off x="2236553" y="8609964"/>
            <a:ext cx="8531695" cy="738664"/>
          </a:xfrm>
          <a:prstGeom prst="rect">
            <a:avLst/>
          </a:prstGeom>
          <a:noFill/>
        </p:spPr>
        <p:txBody>
          <a:bodyPr wrap="none" rtlCol="0">
            <a:spAutoFit/>
          </a:bodyPr>
          <a:lstStyle/>
          <a:p>
            <a:r>
              <a:rPr lang="en-BE" sz="2100" dirty="0"/>
              <a:t>Source: </a:t>
            </a:r>
            <a:r>
              <a:rPr lang="en-GB" sz="2100" dirty="0"/>
              <a:t>B. </a:t>
            </a:r>
            <a:r>
              <a:rPr lang="en-GB" sz="2100" dirty="0" err="1"/>
              <a:t>Turkovic</a:t>
            </a:r>
            <a:r>
              <a:rPr lang="en-GB" sz="2100" dirty="0"/>
              <a:t>, et al.,</a:t>
            </a:r>
            <a:r>
              <a:rPr lang="en-BE" sz="2100" dirty="0"/>
              <a:t> </a:t>
            </a:r>
            <a:r>
              <a:rPr lang="en-GB" sz="2100" dirty="0"/>
              <a:t>Fifty Shades of Congestion Control: A Performance</a:t>
            </a:r>
          </a:p>
          <a:p>
            <a:r>
              <a:rPr lang="en-GB" sz="2100" dirty="0"/>
              <a:t>and Interactions Evaluation, </a:t>
            </a:r>
            <a:r>
              <a:rPr lang="en-GB" sz="2100" dirty="0">
                <a:hlinkClick r:id="rId3"/>
              </a:rPr>
              <a:t>https://arxiv.org/pdf/1903.03852.pdf</a:t>
            </a:r>
            <a:endParaRPr lang="en-GB" sz="2100" dirty="0"/>
          </a:p>
        </p:txBody>
      </p:sp>
    </p:spTree>
    <p:extLst>
      <p:ext uri="{BB962C8B-B14F-4D97-AF65-F5344CB8AC3E}">
        <p14:creationId xmlns:p14="http://schemas.microsoft.com/office/powerpoint/2010/main" val="11742755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r>
              <a:rPr lang="en-US"/>
              <a:t>Fairness</a:t>
            </a:r>
          </a:p>
        </p:txBody>
      </p:sp>
      <p:sp>
        <p:nvSpPr>
          <p:cNvPr id="65538" name="Rectangle 2"/>
          <p:cNvSpPr>
            <a:spLocks noGrp="1" noChangeArrowheads="1"/>
          </p:cNvSpPr>
          <p:nvPr>
            <p:ph type="body" idx="1"/>
          </p:nvPr>
        </p:nvSpPr>
        <p:spPr>
          <a:ln/>
        </p:spPr>
        <p:txBody>
          <a:bodyPr/>
          <a:lstStyle/>
          <a:p>
            <a:pPr marL="889000"/>
            <a:r>
              <a:rPr lang="en-US" dirty="0"/>
              <a:t>How should bandwidth be distributed among different flows ?</a:t>
            </a:r>
          </a:p>
          <a:p>
            <a:pPr marL="1333500" lvl="1"/>
            <a:r>
              <a:rPr lang="en-US" dirty="0"/>
              <a:t>On a single link</a:t>
            </a:r>
          </a:p>
          <a:p>
            <a:pPr marL="1778000" lvl="2"/>
            <a:r>
              <a:rPr lang="en-US" dirty="0"/>
              <a:t>Fair share</a:t>
            </a:r>
          </a:p>
          <a:p>
            <a:pPr marL="1333500" lvl="1"/>
            <a:r>
              <a:rPr lang="en-US" dirty="0"/>
              <a:t>In a large network</a:t>
            </a:r>
          </a:p>
          <a:p>
            <a:pPr marL="1778000" lvl="2"/>
            <a:r>
              <a:rPr lang="en-US" dirty="0"/>
              <a:t>Max-min fairness</a:t>
            </a:r>
          </a:p>
        </p:txBody>
      </p:sp>
      <p:sp>
        <p:nvSpPr>
          <p:cNvPr id="2" name="Rectangle 1">
            <a:extLst>
              <a:ext uri="{FF2B5EF4-FFF2-40B4-BE49-F238E27FC236}">
                <a16:creationId xmlns:a16="http://schemas.microsoft.com/office/drawing/2014/main" id="{977D2A08-A3EC-57D7-E9EB-32F347593171}"/>
              </a:ext>
            </a:extLst>
          </p:cNvPr>
          <p:cNvSpPr/>
          <p:nvPr/>
        </p:nvSpPr>
        <p:spPr bwMode="auto">
          <a:xfrm>
            <a:off x="2397944" y="5524872"/>
            <a:ext cx="3888432" cy="1008112"/>
          </a:xfrm>
          <a:prstGeom prst="rect">
            <a:avLst/>
          </a:prstGeom>
          <a:no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3" name="Rounded Rectangle 2">
            <a:extLst>
              <a:ext uri="{FF2B5EF4-FFF2-40B4-BE49-F238E27FC236}">
                <a16:creationId xmlns:a16="http://schemas.microsoft.com/office/drawing/2014/main" id="{5CB3B971-A513-25A1-B4B5-17E6918C72D2}"/>
              </a:ext>
            </a:extLst>
          </p:cNvPr>
          <p:cNvSpPr/>
          <p:nvPr/>
        </p:nvSpPr>
        <p:spPr bwMode="auto">
          <a:xfrm>
            <a:off x="2397944" y="5524872"/>
            <a:ext cx="3096344" cy="792088"/>
          </a:xfrm>
          <a:prstGeom prst="roundRect">
            <a:avLst/>
          </a:prstGeom>
          <a:solidFill>
            <a:schemeClr val="bg1">
              <a:lumMod val="95000"/>
            </a:schemeClr>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4" name="Rounded Rectangle 3">
            <a:extLst>
              <a:ext uri="{FF2B5EF4-FFF2-40B4-BE49-F238E27FC236}">
                <a16:creationId xmlns:a16="http://schemas.microsoft.com/office/drawing/2014/main" id="{752B0ABC-3C04-9114-F0D2-A2897232A106}"/>
              </a:ext>
            </a:extLst>
          </p:cNvPr>
          <p:cNvSpPr/>
          <p:nvPr/>
        </p:nvSpPr>
        <p:spPr bwMode="auto">
          <a:xfrm>
            <a:off x="2397944" y="7433052"/>
            <a:ext cx="4752528" cy="792088"/>
          </a:xfrm>
          <a:prstGeom prst="roundRect">
            <a:avLst/>
          </a:prstGeom>
          <a:solidFill>
            <a:schemeClr val="bg1">
              <a:lumMod val="95000"/>
            </a:schemeClr>
          </a:solidFill>
          <a:ln w="254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3D30-0FC3-F649-BC76-F2B4CC181E52}"/>
              </a:ext>
            </a:extLst>
          </p:cNvPr>
          <p:cNvSpPr>
            <a:spLocks noGrp="1"/>
          </p:cNvSpPr>
          <p:nvPr>
            <p:ph type="title"/>
          </p:nvPr>
        </p:nvSpPr>
        <p:spPr/>
        <p:txBody>
          <a:bodyPr/>
          <a:lstStyle/>
          <a:p>
            <a:r>
              <a:rPr lang="en-BE" sz="6301" dirty="0"/>
              <a:t>Two TCP connections, different rtt</a:t>
            </a:r>
          </a:p>
        </p:txBody>
      </p:sp>
      <p:sp>
        <p:nvSpPr>
          <p:cNvPr id="3" name="Content Placeholder 2">
            <a:extLst>
              <a:ext uri="{FF2B5EF4-FFF2-40B4-BE49-F238E27FC236}">
                <a16:creationId xmlns:a16="http://schemas.microsoft.com/office/drawing/2014/main" id="{4BA4C451-7EFA-894A-BCA3-4F1C4EB86D36}"/>
              </a:ext>
            </a:extLst>
          </p:cNvPr>
          <p:cNvSpPr>
            <a:spLocks noGrp="1"/>
          </p:cNvSpPr>
          <p:nvPr>
            <p:ph idx="1"/>
          </p:nvPr>
        </p:nvSpPr>
        <p:spPr/>
        <p:txBody>
          <a:bodyPr/>
          <a:lstStyle/>
          <a:p>
            <a:endParaRPr lang="en-BE"/>
          </a:p>
        </p:txBody>
      </p:sp>
      <p:pic>
        <p:nvPicPr>
          <p:cNvPr id="4" name="Picture 3">
            <a:extLst>
              <a:ext uri="{FF2B5EF4-FFF2-40B4-BE49-F238E27FC236}">
                <a16:creationId xmlns:a16="http://schemas.microsoft.com/office/drawing/2014/main" id="{7F24C757-8CB9-FA4C-B3DF-E45A0195A956}"/>
              </a:ext>
            </a:extLst>
          </p:cNvPr>
          <p:cNvPicPr>
            <a:picLocks noChangeAspect="1"/>
          </p:cNvPicPr>
          <p:nvPr/>
        </p:nvPicPr>
        <p:blipFill>
          <a:blip r:embed="rId2"/>
          <a:stretch>
            <a:fillRect/>
          </a:stretch>
        </p:blipFill>
        <p:spPr>
          <a:xfrm>
            <a:off x="2910124" y="2598420"/>
            <a:ext cx="6306485" cy="6437326"/>
          </a:xfrm>
          <a:prstGeom prst="rect">
            <a:avLst/>
          </a:prstGeom>
        </p:spPr>
      </p:pic>
      <p:sp>
        <p:nvSpPr>
          <p:cNvPr id="5" name="TextBox 4">
            <a:extLst>
              <a:ext uri="{FF2B5EF4-FFF2-40B4-BE49-F238E27FC236}">
                <a16:creationId xmlns:a16="http://schemas.microsoft.com/office/drawing/2014/main" id="{09C60D58-DFEF-A04E-B0C2-F0DF5B50B616}"/>
              </a:ext>
            </a:extLst>
          </p:cNvPr>
          <p:cNvSpPr txBox="1"/>
          <p:nvPr/>
        </p:nvSpPr>
        <p:spPr>
          <a:xfrm>
            <a:off x="2236553" y="8609964"/>
            <a:ext cx="8531695" cy="738664"/>
          </a:xfrm>
          <a:prstGeom prst="rect">
            <a:avLst/>
          </a:prstGeom>
          <a:noFill/>
        </p:spPr>
        <p:txBody>
          <a:bodyPr wrap="none" rtlCol="0">
            <a:spAutoFit/>
          </a:bodyPr>
          <a:lstStyle/>
          <a:p>
            <a:r>
              <a:rPr lang="en-BE" sz="2100" dirty="0"/>
              <a:t>Source: </a:t>
            </a:r>
            <a:r>
              <a:rPr lang="en-GB" sz="2100" dirty="0"/>
              <a:t>B. </a:t>
            </a:r>
            <a:r>
              <a:rPr lang="en-GB" sz="2100" dirty="0" err="1"/>
              <a:t>Turkovic</a:t>
            </a:r>
            <a:r>
              <a:rPr lang="en-GB" sz="2100" dirty="0"/>
              <a:t>, et al.,</a:t>
            </a:r>
            <a:r>
              <a:rPr lang="en-BE" sz="2100" dirty="0"/>
              <a:t> </a:t>
            </a:r>
            <a:r>
              <a:rPr lang="en-GB" sz="2100" dirty="0"/>
              <a:t>Fifty Shades of Congestion Control: A Performance</a:t>
            </a:r>
          </a:p>
          <a:p>
            <a:r>
              <a:rPr lang="en-GB" sz="2100" dirty="0"/>
              <a:t>and Interactions Evaluation, </a:t>
            </a:r>
            <a:r>
              <a:rPr lang="en-GB" sz="2100" dirty="0">
                <a:hlinkClick r:id="rId3"/>
              </a:rPr>
              <a:t>https://arxiv.org/pdf/1903.03852.pdf</a:t>
            </a:r>
            <a:endParaRPr lang="en-GB" sz="2100" dirty="0"/>
          </a:p>
        </p:txBody>
      </p:sp>
    </p:spTree>
    <p:extLst>
      <p:ext uri="{BB962C8B-B14F-4D97-AF65-F5344CB8AC3E}">
        <p14:creationId xmlns:p14="http://schemas.microsoft.com/office/powerpoint/2010/main" val="209628991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69A-2F6E-F747-AF86-6CB0E929E4BA}"/>
              </a:ext>
            </a:extLst>
          </p:cNvPr>
          <p:cNvSpPr>
            <a:spLocks noGrp="1"/>
          </p:cNvSpPr>
          <p:nvPr>
            <p:ph type="title"/>
          </p:nvPr>
        </p:nvSpPr>
        <p:spPr/>
        <p:txBody>
          <a:bodyPr>
            <a:normAutofit/>
          </a:bodyPr>
          <a:lstStyle/>
          <a:p>
            <a:r>
              <a:rPr lang="en-BE" sz="6301" dirty="0"/>
              <a:t>Two different congestion controllers</a:t>
            </a:r>
          </a:p>
        </p:txBody>
      </p:sp>
      <p:pic>
        <p:nvPicPr>
          <p:cNvPr id="4" name="Content Placeholder 3">
            <a:extLst>
              <a:ext uri="{FF2B5EF4-FFF2-40B4-BE49-F238E27FC236}">
                <a16:creationId xmlns:a16="http://schemas.microsoft.com/office/drawing/2014/main" id="{3EA82BCC-851D-D74D-A9EA-F33FCEB097A0}"/>
              </a:ext>
            </a:extLst>
          </p:cNvPr>
          <p:cNvPicPr>
            <a:picLocks noGrp="1" noChangeAspect="1"/>
          </p:cNvPicPr>
          <p:nvPr>
            <p:ph idx="1"/>
          </p:nvPr>
        </p:nvPicPr>
        <p:blipFill>
          <a:blip r:embed="rId2"/>
          <a:stretch>
            <a:fillRect/>
          </a:stretch>
        </p:blipFill>
        <p:spPr>
          <a:xfrm>
            <a:off x="3666393" y="2624101"/>
            <a:ext cx="6354924" cy="6167226"/>
          </a:xfrm>
          <a:prstGeom prst="rect">
            <a:avLst/>
          </a:prstGeom>
        </p:spPr>
      </p:pic>
      <p:sp>
        <p:nvSpPr>
          <p:cNvPr id="5" name="TextBox 4">
            <a:extLst>
              <a:ext uri="{FF2B5EF4-FFF2-40B4-BE49-F238E27FC236}">
                <a16:creationId xmlns:a16="http://schemas.microsoft.com/office/drawing/2014/main" id="{97281FE4-3B88-E248-A310-3C17701EF467}"/>
              </a:ext>
            </a:extLst>
          </p:cNvPr>
          <p:cNvSpPr txBox="1"/>
          <p:nvPr/>
        </p:nvSpPr>
        <p:spPr>
          <a:xfrm>
            <a:off x="2236553" y="8609964"/>
            <a:ext cx="8531695" cy="738664"/>
          </a:xfrm>
          <a:prstGeom prst="rect">
            <a:avLst/>
          </a:prstGeom>
          <a:noFill/>
        </p:spPr>
        <p:txBody>
          <a:bodyPr wrap="none" rtlCol="0">
            <a:spAutoFit/>
          </a:bodyPr>
          <a:lstStyle/>
          <a:p>
            <a:r>
              <a:rPr lang="en-BE" sz="2100" dirty="0"/>
              <a:t>Source: </a:t>
            </a:r>
            <a:r>
              <a:rPr lang="en-GB" sz="2100" dirty="0"/>
              <a:t>B. </a:t>
            </a:r>
            <a:r>
              <a:rPr lang="en-GB" sz="2100" dirty="0" err="1"/>
              <a:t>Turkovic</a:t>
            </a:r>
            <a:r>
              <a:rPr lang="en-GB" sz="2100" dirty="0"/>
              <a:t>, et al.,</a:t>
            </a:r>
            <a:r>
              <a:rPr lang="en-BE" sz="2100" dirty="0"/>
              <a:t> </a:t>
            </a:r>
            <a:r>
              <a:rPr lang="en-GB" sz="2100" dirty="0"/>
              <a:t>Fifty Shades of Congestion Control: A Performance</a:t>
            </a:r>
          </a:p>
          <a:p>
            <a:r>
              <a:rPr lang="en-GB" sz="2100" dirty="0"/>
              <a:t>and Interactions Evaluation, </a:t>
            </a:r>
            <a:r>
              <a:rPr lang="en-GB" sz="2100" dirty="0">
                <a:hlinkClick r:id="rId3"/>
              </a:rPr>
              <a:t>https://arxiv.org/pdf/1903.03852.pdf</a:t>
            </a:r>
            <a:endParaRPr lang="en-GB" sz="2100" dirty="0"/>
          </a:p>
        </p:txBody>
      </p:sp>
    </p:spTree>
    <p:extLst>
      <p:ext uri="{BB962C8B-B14F-4D97-AF65-F5344CB8AC3E}">
        <p14:creationId xmlns:p14="http://schemas.microsoft.com/office/powerpoint/2010/main" val="110979606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1" y="3292625"/>
            <a:ext cx="10464801" cy="5714999"/>
          </a:xfrm>
          <a:ln/>
        </p:spPr>
        <p:txBody>
          <a:bodyPr/>
          <a:lstStyle/>
          <a:p>
            <a:pPr marL="888955"/>
            <a:r>
              <a:rPr lang="en-US" dirty="0">
                <a:solidFill>
                  <a:srgbClr val="FF2712"/>
                </a:solidFill>
              </a:rPr>
              <a:t>Congestion Control</a:t>
            </a:r>
          </a:p>
          <a:p>
            <a:pPr marL="1333432" lvl="1"/>
            <a:r>
              <a:rPr lang="en-US" dirty="0"/>
              <a:t>Principles</a:t>
            </a:r>
          </a:p>
          <a:p>
            <a:pPr marL="1333432" lvl="1"/>
            <a:r>
              <a:rPr lang="en-US" dirty="0">
                <a:solidFill>
                  <a:schemeClr val="tx1"/>
                </a:solidFill>
              </a:rPr>
              <a:t>Additive Increase/Multiplicative Decrease</a:t>
            </a:r>
          </a:p>
          <a:p>
            <a:pPr marL="1333432" lvl="1"/>
            <a:r>
              <a:rPr lang="en-US" dirty="0"/>
              <a:t>Explicit Congestion Notification</a:t>
            </a:r>
          </a:p>
          <a:p>
            <a:pPr marL="1333432" lvl="1"/>
            <a:r>
              <a:rPr lang="en-US" dirty="0"/>
              <a:t>Modern TCP Congestion control</a:t>
            </a:r>
          </a:p>
          <a:p>
            <a:pPr marL="1333432" lvl="1"/>
            <a:r>
              <a:rPr lang="en-US" dirty="0">
                <a:solidFill>
                  <a:srgbClr val="FF0000"/>
                </a:solidFill>
              </a:rPr>
              <a:t>Router behavior</a:t>
            </a:r>
          </a:p>
          <a:p>
            <a:pPr marL="1333432" lvl="1"/>
            <a:endParaRPr lang="en-US" dirty="0"/>
          </a:p>
          <a:p>
            <a:pPr marL="761961" lvl="1" indent="0">
              <a:buNone/>
            </a:pPr>
            <a:endParaRPr lang="en-US" dirty="0">
              <a:solidFill>
                <a:srgbClr val="FF2712"/>
              </a:solidFill>
            </a:endParaRPr>
          </a:p>
        </p:txBody>
      </p:sp>
    </p:spTree>
    <p:extLst>
      <p:ext uri="{BB962C8B-B14F-4D97-AF65-F5344CB8AC3E}">
        <p14:creationId xmlns:p14="http://schemas.microsoft.com/office/powerpoint/2010/main" val="123176419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565B-5645-F84C-B6E2-332D5BF4F5A8}"/>
              </a:ext>
            </a:extLst>
          </p:cNvPr>
          <p:cNvSpPr>
            <a:spLocks noGrp="1"/>
          </p:cNvSpPr>
          <p:nvPr>
            <p:ph type="title"/>
          </p:nvPr>
        </p:nvSpPr>
        <p:spPr/>
        <p:txBody>
          <a:bodyPr/>
          <a:lstStyle/>
          <a:p>
            <a:r>
              <a:rPr lang="en-BE" dirty="0"/>
              <a:t>Traffic control techniques</a:t>
            </a:r>
          </a:p>
        </p:txBody>
      </p:sp>
      <p:sp>
        <p:nvSpPr>
          <p:cNvPr id="3" name="Text Placeholder 2">
            <a:extLst>
              <a:ext uri="{FF2B5EF4-FFF2-40B4-BE49-F238E27FC236}">
                <a16:creationId xmlns:a16="http://schemas.microsoft.com/office/drawing/2014/main" id="{B2390854-0910-5142-9ACC-5BD40B000BBA}"/>
              </a:ext>
            </a:extLst>
          </p:cNvPr>
          <p:cNvSpPr>
            <a:spLocks noGrp="1"/>
          </p:cNvSpPr>
          <p:nvPr>
            <p:ph type="body" idx="1"/>
          </p:nvPr>
        </p:nvSpPr>
        <p:spPr/>
        <p:txBody>
          <a:bodyPr/>
          <a:lstStyle/>
          <a:p>
            <a:r>
              <a:rPr lang="en-BE" dirty="0"/>
              <a:t>What are the techniques that </a:t>
            </a:r>
            <a:r>
              <a:rPr lang="en-BE" b="1" dirty="0"/>
              <a:t>a single router </a:t>
            </a:r>
            <a:r>
              <a:rPr lang="en-BE" dirty="0"/>
              <a:t>can use to provide different types of services to different applications ?</a:t>
            </a:r>
          </a:p>
          <a:p>
            <a:pPr lvl="1"/>
            <a:r>
              <a:rPr lang="en-BE" dirty="0"/>
              <a:t>First step : identify the applications that need to obtain each service type</a:t>
            </a:r>
          </a:p>
          <a:p>
            <a:pPr lvl="1"/>
            <a:r>
              <a:rPr lang="en-BE" dirty="0"/>
              <a:t>Second step : allocate network ressources to the different applications</a:t>
            </a:r>
          </a:p>
        </p:txBody>
      </p:sp>
    </p:spTree>
    <p:extLst>
      <p:ext uri="{BB962C8B-B14F-4D97-AF65-F5344CB8AC3E}">
        <p14:creationId xmlns:p14="http://schemas.microsoft.com/office/powerpoint/2010/main" val="51443318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re 1"/>
          <p:cNvSpPr txBox="1">
            <a:spLocks noGrp="1"/>
          </p:cNvSpPr>
          <p:nvPr>
            <p:ph type="title"/>
          </p:nvPr>
        </p:nvSpPr>
        <p:spPr>
          <a:prstGeom prst="rect">
            <a:avLst/>
          </a:prstGeom>
        </p:spPr>
        <p:txBody>
          <a:bodyPr>
            <a:normAutofit/>
          </a:bodyPr>
          <a:lstStyle>
            <a:lvl1pPr defTabSz="416052">
              <a:defRPr sz="3549"/>
            </a:lvl1pPr>
          </a:lstStyle>
          <a:p>
            <a:r>
              <a:rPr lang="nl-BE" sz="6600" dirty="0"/>
              <a:t>Router output port</a:t>
            </a:r>
            <a:endParaRPr sz="6600" dirty="0"/>
          </a:p>
        </p:txBody>
      </p:sp>
      <p:sp>
        <p:nvSpPr>
          <p:cNvPr id="119" name="Espace réservé du contenu 2"/>
          <p:cNvSpPr txBox="1">
            <a:spLocks noGrp="1"/>
          </p:cNvSpPr>
          <p:nvPr>
            <p:ph type="body" idx="1"/>
          </p:nvPr>
        </p:nvSpPr>
        <p:spPr>
          <a:xfrm>
            <a:off x="650240" y="2275841"/>
            <a:ext cx="11704320" cy="6436925"/>
          </a:xfrm>
          <a:prstGeom prst="rect">
            <a:avLst/>
          </a:prstGeom>
        </p:spPr>
        <p:txBody>
          <a:bodyPr/>
          <a:lstStyle/>
          <a:p>
            <a:endParaRPr/>
          </a:p>
        </p:txBody>
      </p:sp>
      <p:sp>
        <p:nvSpPr>
          <p:cNvPr id="120" name="AutoShape 6"/>
          <p:cNvSpPr/>
          <p:nvPr/>
        </p:nvSpPr>
        <p:spPr>
          <a:xfrm>
            <a:off x="6834293" y="5109350"/>
            <a:ext cx="2153921" cy="943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21" y="21600"/>
                </a:lnTo>
              </a:path>
            </a:pathLst>
          </a:custGeom>
          <a:ln w="12700">
            <a:solidFill>
              <a:srgbClr val="000000"/>
            </a:solidFill>
            <a:miter/>
          </a:ln>
        </p:spPr>
        <p:txBody>
          <a:bodyPr lIns="65023" rIns="65023"/>
          <a:lstStyle/>
          <a:p>
            <a:endParaRPr sz="5973"/>
          </a:p>
        </p:txBody>
      </p:sp>
      <p:sp>
        <p:nvSpPr>
          <p:cNvPr id="121" name="AutoShape 7"/>
          <p:cNvSpPr/>
          <p:nvPr/>
        </p:nvSpPr>
        <p:spPr>
          <a:xfrm>
            <a:off x="3427307" y="3815645"/>
            <a:ext cx="6938152" cy="3346027"/>
          </a:xfrm>
          <a:prstGeom prst="roundRect">
            <a:avLst>
              <a:gd name="adj" fmla="val 60"/>
            </a:avLst>
          </a:prstGeom>
          <a:ln w="12700">
            <a:solidFill>
              <a:srgbClr val="000000"/>
            </a:solidFill>
            <a:prstDash val="sysDot"/>
          </a:ln>
        </p:spPr>
        <p:txBody>
          <a:bodyPr lIns="65023" rIns="65023"/>
          <a:lstStyle/>
          <a:p>
            <a:endParaRPr sz="5973"/>
          </a:p>
        </p:txBody>
      </p:sp>
      <p:sp>
        <p:nvSpPr>
          <p:cNvPr id="122" name="Line 8"/>
          <p:cNvSpPr/>
          <p:nvPr/>
        </p:nvSpPr>
        <p:spPr>
          <a:xfrm flipV="1">
            <a:off x="943750" y="5825066"/>
            <a:ext cx="3919505" cy="1052127"/>
          </a:xfrm>
          <a:prstGeom prst="line">
            <a:avLst/>
          </a:prstGeom>
          <a:ln w="12700">
            <a:solidFill>
              <a:srgbClr val="000000"/>
            </a:solidFill>
            <a:tailEnd type="triangle"/>
          </a:ln>
        </p:spPr>
        <p:txBody>
          <a:bodyPr lIns="65023" rIns="65023"/>
          <a:lstStyle/>
          <a:p>
            <a:endParaRPr sz="5973"/>
          </a:p>
        </p:txBody>
      </p:sp>
      <p:sp>
        <p:nvSpPr>
          <p:cNvPr id="123" name="Line 9"/>
          <p:cNvSpPr/>
          <p:nvPr/>
        </p:nvSpPr>
        <p:spPr>
          <a:xfrm>
            <a:off x="882789" y="5540587"/>
            <a:ext cx="4003044" cy="2258"/>
          </a:xfrm>
          <a:prstGeom prst="line">
            <a:avLst/>
          </a:prstGeom>
          <a:ln w="12700">
            <a:solidFill>
              <a:srgbClr val="000000"/>
            </a:solidFill>
            <a:tailEnd type="triangle"/>
          </a:ln>
        </p:spPr>
        <p:txBody>
          <a:bodyPr lIns="65023" rIns="65023"/>
          <a:lstStyle/>
          <a:p>
            <a:endParaRPr sz="5973"/>
          </a:p>
        </p:txBody>
      </p:sp>
      <p:sp>
        <p:nvSpPr>
          <p:cNvPr id="124" name="Line 10"/>
          <p:cNvSpPr/>
          <p:nvPr/>
        </p:nvSpPr>
        <p:spPr>
          <a:xfrm>
            <a:off x="997937" y="4260427"/>
            <a:ext cx="3824678" cy="1013743"/>
          </a:xfrm>
          <a:prstGeom prst="line">
            <a:avLst/>
          </a:prstGeom>
          <a:ln w="12700">
            <a:solidFill>
              <a:srgbClr val="000000"/>
            </a:solidFill>
            <a:tailEnd type="triangle"/>
          </a:ln>
        </p:spPr>
        <p:txBody>
          <a:bodyPr lIns="65023" rIns="65023"/>
          <a:lstStyle/>
          <a:p>
            <a:endParaRPr sz="5973"/>
          </a:p>
        </p:txBody>
      </p:sp>
      <p:sp>
        <p:nvSpPr>
          <p:cNvPr id="125" name="Line 11"/>
          <p:cNvSpPr/>
          <p:nvPr/>
        </p:nvSpPr>
        <p:spPr>
          <a:xfrm>
            <a:off x="9004016" y="5429956"/>
            <a:ext cx="4003041" cy="2260"/>
          </a:xfrm>
          <a:prstGeom prst="line">
            <a:avLst/>
          </a:prstGeom>
          <a:ln w="12700">
            <a:solidFill>
              <a:srgbClr val="000000"/>
            </a:solidFill>
            <a:tailEnd type="triangle"/>
          </a:ln>
        </p:spPr>
        <p:txBody>
          <a:bodyPr lIns="65023" rIns="65023"/>
          <a:lstStyle/>
          <a:p>
            <a:endParaRPr sz="5973"/>
          </a:p>
        </p:txBody>
      </p:sp>
      <p:sp>
        <p:nvSpPr>
          <p:cNvPr id="126" name="AutoShape 12"/>
          <p:cNvSpPr/>
          <p:nvPr/>
        </p:nvSpPr>
        <p:spPr>
          <a:xfrm>
            <a:off x="8663093" y="5109351"/>
            <a:ext cx="329637" cy="946010"/>
          </a:xfrm>
          <a:prstGeom prst="roundRect">
            <a:avLst>
              <a:gd name="adj" fmla="val 676"/>
            </a:avLst>
          </a:prstGeom>
          <a:solidFill>
            <a:schemeClr val="accent1"/>
          </a:solidFill>
          <a:ln w="12700">
            <a:solidFill>
              <a:srgbClr val="000000"/>
            </a:solidFill>
          </a:ln>
        </p:spPr>
        <p:txBody>
          <a:bodyPr lIns="65023" rIns="65023"/>
          <a:lstStyle/>
          <a:p>
            <a:endParaRPr sz="5973"/>
          </a:p>
        </p:txBody>
      </p:sp>
      <p:sp>
        <p:nvSpPr>
          <p:cNvPr id="127" name="AutoShape 13"/>
          <p:cNvSpPr/>
          <p:nvPr/>
        </p:nvSpPr>
        <p:spPr>
          <a:xfrm>
            <a:off x="8087360" y="5109351"/>
            <a:ext cx="329636" cy="946010"/>
          </a:xfrm>
          <a:prstGeom prst="roundRect">
            <a:avLst>
              <a:gd name="adj" fmla="val 676"/>
            </a:avLst>
          </a:prstGeom>
          <a:solidFill>
            <a:srgbClr val="FF0000"/>
          </a:solidFill>
          <a:ln w="12700">
            <a:solidFill>
              <a:srgbClr val="000000"/>
            </a:solidFill>
          </a:ln>
        </p:spPr>
        <p:txBody>
          <a:bodyPr lIns="65023" rIns="65023"/>
          <a:lstStyle/>
          <a:p>
            <a:endParaRPr sz="5973"/>
          </a:p>
        </p:txBody>
      </p:sp>
      <p:sp>
        <p:nvSpPr>
          <p:cNvPr id="128" name="AutoShape 14"/>
          <p:cNvSpPr/>
          <p:nvPr/>
        </p:nvSpPr>
        <p:spPr>
          <a:xfrm>
            <a:off x="7759982" y="5109351"/>
            <a:ext cx="329637" cy="946010"/>
          </a:xfrm>
          <a:prstGeom prst="roundRect">
            <a:avLst>
              <a:gd name="adj" fmla="val 676"/>
            </a:avLst>
          </a:prstGeom>
          <a:solidFill>
            <a:srgbClr val="333333"/>
          </a:solidFill>
          <a:ln w="12700">
            <a:solidFill>
              <a:srgbClr val="000000"/>
            </a:solidFill>
          </a:ln>
        </p:spPr>
        <p:txBody>
          <a:bodyPr lIns="65023" rIns="65023"/>
          <a:lstStyle/>
          <a:p>
            <a:endParaRPr sz="5973"/>
          </a:p>
        </p:txBody>
      </p:sp>
      <p:sp>
        <p:nvSpPr>
          <p:cNvPr id="129" name="Rectangle 15"/>
          <p:cNvSpPr txBox="1"/>
          <p:nvPr/>
        </p:nvSpPr>
        <p:spPr>
          <a:xfrm>
            <a:off x="11536707" y="5752818"/>
            <a:ext cx="1368965"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Output link</a:t>
            </a:r>
          </a:p>
        </p:txBody>
      </p:sp>
      <p:sp>
        <p:nvSpPr>
          <p:cNvPr id="130" name="Rectangle 16"/>
          <p:cNvSpPr txBox="1"/>
          <p:nvPr/>
        </p:nvSpPr>
        <p:spPr>
          <a:xfrm>
            <a:off x="186334" y="3775005"/>
            <a:ext cx="1332095"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Input link 1</a:t>
            </a:r>
          </a:p>
        </p:txBody>
      </p:sp>
      <p:sp>
        <p:nvSpPr>
          <p:cNvPr id="131" name="Rectangle 17"/>
          <p:cNvSpPr txBox="1"/>
          <p:nvPr/>
        </p:nvSpPr>
        <p:spPr>
          <a:xfrm>
            <a:off x="252984" y="6976534"/>
            <a:ext cx="1413849"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Input link N</a:t>
            </a:r>
          </a:p>
        </p:txBody>
      </p:sp>
      <p:sp>
        <p:nvSpPr>
          <p:cNvPr id="132" name="AutoShape 18"/>
          <p:cNvSpPr/>
          <p:nvPr/>
        </p:nvSpPr>
        <p:spPr>
          <a:xfrm>
            <a:off x="1395307" y="6464017"/>
            <a:ext cx="821831" cy="266419"/>
          </a:xfrm>
          <a:prstGeom prst="roundRect">
            <a:avLst>
              <a:gd name="adj" fmla="val 847"/>
            </a:avLst>
          </a:prstGeom>
          <a:solidFill>
            <a:schemeClr val="accent1"/>
          </a:solidFill>
          <a:ln w="12700">
            <a:solidFill>
              <a:srgbClr val="000000"/>
            </a:solidFill>
          </a:ln>
        </p:spPr>
        <p:txBody>
          <a:bodyPr lIns="65023" rIns="65023"/>
          <a:lstStyle/>
          <a:p>
            <a:endParaRPr sz="5973"/>
          </a:p>
        </p:txBody>
      </p:sp>
      <p:sp>
        <p:nvSpPr>
          <p:cNvPr id="133" name="AutoShape 19"/>
          <p:cNvSpPr/>
          <p:nvPr/>
        </p:nvSpPr>
        <p:spPr>
          <a:xfrm>
            <a:off x="11945901" y="5129672"/>
            <a:ext cx="821833" cy="266418"/>
          </a:xfrm>
          <a:prstGeom prst="roundRect">
            <a:avLst>
              <a:gd name="adj" fmla="val 847"/>
            </a:avLst>
          </a:prstGeom>
          <a:solidFill>
            <a:schemeClr val="accent1"/>
          </a:solidFill>
          <a:ln w="12700">
            <a:solidFill>
              <a:srgbClr val="000000"/>
            </a:solidFill>
          </a:ln>
        </p:spPr>
        <p:txBody>
          <a:bodyPr lIns="65023" rIns="65023"/>
          <a:lstStyle/>
          <a:p>
            <a:endParaRPr sz="5973"/>
          </a:p>
        </p:txBody>
      </p:sp>
      <p:sp>
        <p:nvSpPr>
          <p:cNvPr id="134" name="AutoShape 20"/>
          <p:cNvSpPr/>
          <p:nvPr/>
        </p:nvSpPr>
        <p:spPr>
          <a:xfrm>
            <a:off x="3079609" y="5213208"/>
            <a:ext cx="821831" cy="266419"/>
          </a:xfrm>
          <a:prstGeom prst="roundRect">
            <a:avLst>
              <a:gd name="adj" fmla="val 847"/>
            </a:avLst>
          </a:prstGeom>
          <a:solidFill>
            <a:srgbClr val="00FF00"/>
          </a:solidFill>
          <a:ln w="12700">
            <a:solidFill>
              <a:srgbClr val="000000"/>
            </a:solidFill>
          </a:ln>
        </p:spPr>
        <p:txBody>
          <a:bodyPr lIns="65023" rIns="65023"/>
          <a:lstStyle/>
          <a:p>
            <a:endParaRPr sz="5973"/>
          </a:p>
        </p:txBody>
      </p:sp>
      <p:sp>
        <p:nvSpPr>
          <p:cNvPr id="135" name="AutoShape 21"/>
          <p:cNvSpPr/>
          <p:nvPr/>
        </p:nvSpPr>
        <p:spPr>
          <a:xfrm>
            <a:off x="1458524" y="4371058"/>
            <a:ext cx="821831" cy="266418"/>
          </a:xfrm>
          <a:prstGeom prst="roundRect">
            <a:avLst>
              <a:gd name="adj" fmla="val 847"/>
            </a:avLst>
          </a:prstGeom>
          <a:solidFill>
            <a:srgbClr val="FF0000"/>
          </a:solidFill>
          <a:ln w="12700">
            <a:solidFill>
              <a:srgbClr val="000000"/>
            </a:solidFill>
          </a:ln>
        </p:spPr>
        <p:txBody>
          <a:bodyPr lIns="65023" rIns="65023"/>
          <a:lstStyle/>
          <a:p>
            <a:endParaRPr sz="5973"/>
          </a:p>
        </p:txBody>
      </p:sp>
      <p:sp>
        <p:nvSpPr>
          <p:cNvPr id="136" name="AutoShape 22"/>
          <p:cNvSpPr/>
          <p:nvPr/>
        </p:nvSpPr>
        <p:spPr>
          <a:xfrm>
            <a:off x="10798949" y="5131928"/>
            <a:ext cx="821833" cy="266419"/>
          </a:xfrm>
          <a:prstGeom prst="roundRect">
            <a:avLst>
              <a:gd name="adj" fmla="val 847"/>
            </a:avLst>
          </a:prstGeom>
          <a:solidFill>
            <a:srgbClr val="FF0000"/>
          </a:solidFill>
          <a:ln w="12700">
            <a:solidFill>
              <a:srgbClr val="000000"/>
            </a:solidFill>
          </a:ln>
        </p:spPr>
        <p:txBody>
          <a:bodyPr lIns="65023" rIns="65023"/>
          <a:lstStyle/>
          <a:p>
            <a:endParaRPr sz="5973"/>
          </a:p>
        </p:txBody>
      </p:sp>
      <p:sp>
        <p:nvSpPr>
          <p:cNvPr id="137" name="Oval 23"/>
          <p:cNvSpPr/>
          <p:nvPr/>
        </p:nvSpPr>
        <p:spPr>
          <a:xfrm>
            <a:off x="4885831" y="4495237"/>
            <a:ext cx="596053" cy="2237458"/>
          </a:xfrm>
          <a:prstGeom prst="ellipse">
            <a:avLst/>
          </a:prstGeom>
          <a:ln w="12700">
            <a:solidFill>
              <a:srgbClr val="000000"/>
            </a:solidFill>
          </a:ln>
        </p:spPr>
        <p:txBody>
          <a:bodyPr lIns="65023" rIns="65023"/>
          <a:lstStyle/>
          <a:p>
            <a:endParaRPr sz="5973"/>
          </a:p>
        </p:txBody>
      </p:sp>
      <p:sp>
        <p:nvSpPr>
          <p:cNvPr id="138" name="Rectangle 24"/>
          <p:cNvSpPr txBox="1"/>
          <p:nvPr/>
        </p:nvSpPr>
        <p:spPr>
          <a:xfrm>
            <a:off x="4519165" y="4124961"/>
            <a:ext cx="1077218"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Classifier</a:t>
            </a:r>
          </a:p>
        </p:txBody>
      </p:sp>
      <p:sp>
        <p:nvSpPr>
          <p:cNvPr id="139" name="Line 25"/>
          <p:cNvSpPr/>
          <p:nvPr/>
        </p:nvSpPr>
        <p:spPr>
          <a:xfrm>
            <a:off x="5481885" y="5560907"/>
            <a:ext cx="1203396" cy="11288"/>
          </a:xfrm>
          <a:prstGeom prst="line">
            <a:avLst/>
          </a:prstGeom>
          <a:ln w="12700">
            <a:solidFill>
              <a:srgbClr val="FF0000"/>
            </a:solidFill>
            <a:tailEnd type="triangle"/>
          </a:ln>
        </p:spPr>
        <p:txBody>
          <a:bodyPr lIns="65023" rIns="65023"/>
          <a:lstStyle/>
          <a:p>
            <a:endParaRPr sz="5973"/>
          </a:p>
        </p:txBody>
      </p:sp>
      <p:sp>
        <p:nvSpPr>
          <p:cNvPr id="140" name="Line 26"/>
          <p:cNvSpPr/>
          <p:nvPr/>
        </p:nvSpPr>
        <p:spPr>
          <a:xfrm>
            <a:off x="923429" y="3467945"/>
            <a:ext cx="4310101" cy="2261"/>
          </a:xfrm>
          <a:prstGeom prst="line">
            <a:avLst/>
          </a:prstGeom>
          <a:ln w="12700">
            <a:solidFill>
              <a:srgbClr val="000000"/>
            </a:solidFill>
            <a:headEnd type="triangle"/>
            <a:tailEnd type="triangle"/>
          </a:ln>
        </p:spPr>
        <p:txBody>
          <a:bodyPr lIns="65023" rIns="65023"/>
          <a:lstStyle/>
          <a:p>
            <a:endParaRPr sz="5973"/>
          </a:p>
        </p:txBody>
      </p:sp>
      <p:sp>
        <p:nvSpPr>
          <p:cNvPr id="141" name="Line 27"/>
          <p:cNvSpPr/>
          <p:nvPr/>
        </p:nvSpPr>
        <p:spPr>
          <a:xfrm>
            <a:off x="5235785" y="3467947"/>
            <a:ext cx="3878865" cy="2258"/>
          </a:xfrm>
          <a:prstGeom prst="line">
            <a:avLst/>
          </a:prstGeom>
          <a:ln w="12700">
            <a:solidFill>
              <a:srgbClr val="FF0000"/>
            </a:solidFill>
            <a:headEnd type="triangle"/>
            <a:tailEnd type="triangle"/>
          </a:ln>
        </p:spPr>
        <p:txBody>
          <a:bodyPr lIns="65023" rIns="65023"/>
          <a:lstStyle/>
          <a:p>
            <a:endParaRPr sz="5973"/>
          </a:p>
        </p:txBody>
      </p:sp>
      <p:sp>
        <p:nvSpPr>
          <p:cNvPr id="142" name="Line 28"/>
          <p:cNvSpPr/>
          <p:nvPr/>
        </p:nvSpPr>
        <p:spPr>
          <a:xfrm>
            <a:off x="9175610" y="3467947"/>
            <a:ext cx="3592125" cy="2258"/>
          </a:xfrm>
          <a:prstGeom prst="line">
            <a:avLst/>
          </a:prstGeom>
          <a:ln w="12700">
            <a:solidFill>
              <a:srgbClr val="000000"/>
            </a:solidFill>
            <a:headEnd type="triangle"/>
            <a:tailEnd type="triangle"/>
          </a:ln>
        </p:spPr>
        <p:txBody>
          <a:bodyPr lIns="65023" rIns="65023"/>
          <a:lstStyle/>
          <a:p>
            <a:endParaRPr sz="5973"/>
          </a:p>
        </p:txBody>
      </p:sp>
      <p:sp>
        <p:nvSpPr>
          <p:cNvPr id="143" name="Rectangle 29"/>
          <p:cNvSpPr txBox="1"/>
          <p:nvPr/>
        </p:nvSpPr>
        <p:spPr>
          <a:xfrm>
            <a:off x="2184404" y="3097672"/>
            <a:ext cx="118391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IP packets</a:t>
            </a:r>
          </a:p>
        </p:txBody>
      </p:sp>
      <p:sp>
        <p:nvSpPr>
          <p:cNvPr id="144" name="Rectangle 30"/>
          <p:cNvSpPr txBox="1"/>
          <p:nvPr/>
        </p:nvSpPr>
        <p:spPr>
          <a:xfrm>
            <a:off x="10824919" y="3117992"/>
            <a:ext cx="118391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IP packets</a:t>
            </a:r>
          </a:p>
        </p:txBody>
      </p:sp>
      <p:sp>
        <p:nvSpPr>
          <p:cNvPr id="145" name="Rectangle 31"/>
          <p:cNvSpPr txBox="1"/>
          <p:nvPr/>
        </p:nvSpPr>
        <p:spPr>
          <a:xfrm>
            <a:off x="5487531" y="3097672"/>
            <a:ext cx="3219728"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47800" algn="l"/>
                <a:tab pos="2171700" algn="l"/>
                <a:tab pos="2882900" algn="l"/>
              </a:tabLst>
              <a:defRPr sz="1600">
                <a:solidFill>
                  <a:srgbClr val="FF0000"/>
                </a:solidFill>
                <a:latin typeface="+mj-lt"/>
                <a:ea typeface="+mj-ea"/>
                <a:cs typeface="+mj-cs"/>
                <a:sym typeface="Helvetica"/>
              </a:defRPr>
            </a:lvl1pPr>
          </a:lstStyle>
          <a:p>
            <a:r>
              <a:rPr sz="2276"/>
              <a:t>IP packets  with internal ID</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re 1"/>
          <p:cNvSpPr txBox="1">
            <a:spLocks noGrp="1"/>
          </p:cNvSpPr>
          <p:nvPr>
            <p:ph type="title"/>
          </p:nvPr>
        </p:nvSpPr>
        <p:spPr>
          <a:prstGeom prst="rect">
            <a:avLst/>
          </a:prstGeom>
        </p:spPr>
        <p:txBody>
          <a:bodyPr/>
          <a:lstStyle>
            <a:lvl1pPr>
              <a:defRPr sz="3900"/>
            </a:lvl1pPr>
          </a:lstStyle>
          <a:p>
            <a:r>
              <a:rPr sz="6000" dirty="0"/>
              <a:t>How would you implement a classifier ?</a:t>
            </a:r>
          </a:p>
        </p:txBody>
      </p:sp>
      <p:sp>
        <p:nvSpPr>
          <p:cNvPr id="148" name="Espace réservé du contenu 2"/>
          <p:cNvSpPr txBox="1">
            <a:spLocks noGrp="1"/>
          </p:cNvSpPr>
          <p:nvPr>
            <p:ph type="body" idx="1"/>
          </p:nvPr>
        </p:nvSpPr>
        <p:spPr>
          <a:xfrm>
            <a:off x="650240" y="2275841"/>
            <a:ext cx="11704320" cy="6436925"/>
          </a:xfrm>
          <a:prstGeom prst="rect">
            <a:avLst/>
          </a:prstGeom>
        </p:spPr>
        <p:txBody>
          <a:bodyPr/>
          <a:lstStyle/>
          <a:p>
            <a:r>
              <a:rPr dirty="0"/>
              <a:t>Per source classification ?</a:t>
            </a:r>
          </a:p>
          <a:p>
            <a:pPr marL="1056623" lvl="1" indent="-406394">
              <a:spcBef>
                <a:spcPts val="853"/>
              </a:spcBef>
              <a:defRPr sz="2800"/>
            </a:pPr>
            <a:r>
              <a:rPr lang="nl-BE" dirty="0"/>
              <a:t>IP address, IP prefix, TCP/UDP ports ?</a:t>
            </a:r>
            <a:br>
              <a:rPr dirty="0"/>
            </a:br>
            <a:endParaRPr dirty="0"/>
          </a:p>
          <a:p>
            <a:r>
              <a:rPr dirty="0"/>
              <a:t>Per destination classification ?</a:t>
            </a:r>
          </a:p>
          <a:p>
            <a:pPr marL="1056623" lvl="1" indent="-406394">
              <a:spcBef>
                <a:spcPts val="853"/>
              </a:spcBef>
              <a:defRPr sz="2800"/>
            </a:pPr>
            <a:r>
              <a:rPr lang="nl-BE" dirty="0"/>
              <a:t>IP address, IP prefix, TCP/UDP ports ?</a:t>
            </a:r>
            <a:br>
              <a:rPr lang="nl-BE" dirty="0"/>
            </a:br>
            <a:br>
              <a:rPr lang="nl-BE" dirty="0"/>
            </a:br>
            <a:r>
              <a:rPr lang="nl-BE" dirty="0"/>
              <a:t> </a:t>
            </a:r>
          </a:p>
          <a:p>
            <a:pPr marL="612123" indent="-406394">
              <a:spcBef>
                <a:spcPts val="853"/>
              </a:spcBef>
              <a:defRPr sz="2800"/>
            </a:pPr>
            <a:r>
              <a:rPr sz="4000" dirty="0"/>
              <a:t>P</a:t>
            </a:r>
            <a:r>
              <a:rPr lang="nl-BE" sz="4000" dirty="0"/>
              <a:t>e</a:t>
            </a:r>
            <a:r>
              <a:rPr sz="4000" dirty="0"/>
              <a:t>r application classification ?</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8">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148">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148">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iterate>
                                    <p:tmAbs val="0"/>
                                  </p:iterate>
                                  <p:childTnLst>
                                    <p:set>
                                      <p:cBhvr>
                                        <p:cTn id="15" fill="hold"/>
                                        <p:tgtEl>
                                          <p:spTgt spid="148">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itre 1"/>
          <p:cNvSpPr txBox="1">
            <a:spLocks noGrp="1"/>
          </p:cNvSpPr>
          <p:nvPr>
            <p:ph type="title"/>
          </p:nvPr>
        </p:nvSpPr>
        <p:spPr>
          <a:prstGeom prst="rect">
            <a:avLst/>
          </a:prstGeom>
        </p:spPr>
        <p:txBody>
          <a:bodyPr/>
          <a:lstStyle/>
          <a:p>
            <a:r>
              <a:t>Buffer Acceptance</a:t>
            </a:r>
          </a:p>
        </p:txBody>
      </p:sp>
      <p:sp>
        <p:nvSpPr>
          <p:cNvPr id="304" name="Espace réservé du contenu 2"/>
          <p:cNvSpPr txBox="1">
            <a:spLocks noGrp="1"/>
          </p:cNvSpPr>
          <p:nvPr>
            <p:ph type="body" idx="1"/>
          </p:nvPr>
        </p:nvSpPr>
        <p:spPr>
          <a:xfrm>
            <a:off x="650240" y="2275841"/>
            <a:ext cx="11704320" cy="1832849"/>
          </a:xfrm>
          <a:prstGeom prst="rect">
            <a:avLst/>
          </a:prstGeom>
        </p:spPr>
        <p:txBody>
          <a:bodyPr/>
          <a:lstStyle/>
          <a:p>
            <a:r>
              <a:rPr dirty="0"/>
              <a:t>How to decide which packets can be accepted inside the buffer ?</a:t>
            </a:r>
          </a:p>
        </p:txBody>
      </p:sp>
      <p:grpSp>
        <p:nvGrpSpPr>
          <p:cNvPr id="307" name="Group 5"/>
          <p:cNvGrpSpPr/>
          <p:nvPr/>
        </p:nvGrpSpPr>
        <p:grpSpPr>
          <a:xfrm>
            <a:off x="8072923" y="5918712"/>
            <a:ext cx="2637087" cy="684110"/>
            <a:chOff x="0" y="0"/>
            <a:chExt cx="1854201" cy="481013"/>
          </a:xfrm>
        </p:grpSpPr>
        <p:sp>
          <p:nvSpPr>
            <p:cNvPr id="305" name="AutoShape 6"/>
            <p:cNvSpPr/>
            <p:nvPr/>
          </p:nvSpPr>
          <p:spPr>
            <a:xfrm>
              <a:off x="0" y="0"/>
              <a:ext cx="1852613" cy="481013"/>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306" name="Rectangle 7"/>
            <p:cNvSpPr txBox="1"/>
            <p:nvPr/>
          </p:nvSpPr>
          <p:spPr>
            <a:xfrm>
              <a:off x="0" y="150817"/>
              <a:ext cx="1854201"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Buffer</a:t>
              </a:r>
            </a:p>
          </p:txBody>
        </p:sp>
      </p:grpSp>
      <p:grpSp>
        <p:nvGrpSpPr>
          <p:cNvPr id="310" name="Group 8"/>
          <p:cNvGrpSpPr/>
          <p:nvPr/>
        </p:nvGrpSpPr>
        <p:grpSpPr>
          <a:xfrm>
            <a:off x="1733085" y="5801309"/>
            <a:ext cx="2124571" cy="930206"/>
            <a:chOff x="0" y="0"/>
            <a:chExt cx="1493838" cy="654050"/>
          </a:xfrm>
        </p:grpSpPr>
        <p:sp>
          <p:nvSpPr>
            <p:cNvPr id="308" name="AutoShape 9"/>
            <p:cNvSpPr/>
            <p:nvPr/>
          </p:nvSpPr>
          <p:spPr>
            <a:xfrm>
              <a:off x="0" y="0"/>
              <a:ext cx="1493838" cy="654050"/>
            </a:xfrm>
            <a:prstGeom prst="roundRect">
              <a:avLst>
                <a:gd name="adj" fmla="val 27421"/>
              </a:avLst>
            </a:prstGeom>
            <a:noFill/>
            <a:ln w="12700" cap="flat">
              <a:solidFill>
                <a:srgbClr val="000000"/>
              </a:solidFill>
              <a:prstDash val="sysDot"/>
              <a:round/>
            </a:ln>
            <a:effectLst/>
          </p:spPr>
          <p:txBody>
            <a:bodyPr wrap="square" lIns="65023" tIns="65023" rIns="65023" bIns="65023" numCol="1" anchor="t">
              <a:noAutofit/>
            </a:bodyPr>
            <a:lstStyle/>
            <a:p>
              <a:endParaRPr sz="5973"/>
            </a:p>
          </p:txBody>
        </p:sp>
        <p:sp>
          <p:nvSpPr>
            <p:cNvPr id="309" name="Rectangle 10"/>
            <p:cNvSpPr txBox="1"/>
            <p:nvPr/>
          </p:nvSpPr>
          <p:spPr>
            <a:xfrm>
              <a:off x="53974" y="199773"/>
              <a:ext cx="1384300" cy="2545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a:latin typeface="+mj-lt"/>
                  <a:ea typeface="+mj-ea"/>
                  <a:cs typeface="+mj-cs"/>
                  <a:sym typeface="Helvetica"/>
                </a:defRPr>
              </a:lvl1pPr>
            </a:lstStyle>
            <a:p>
              <a:r>
                <a:rPr sz="2800" dirty="0"/>
                <a:t>Classification</a:t>
              </a:r>
            </a:p>
          </p:txBody>
        </p:sp>
      </p:grpSp>
      <p:sp>
        <p:nvSpPr>
          <p:cNvPr id="311" name="Line 11"/>
          <p:cNvSpPr/>
          <p:nvPr/>
        </p:nvSpPr>
        <p:spPr>
          <a:xfrm>
            <a:off x="640319" y="6223513"/>
            <a:ext cx="1092766" cy="2260"/>
          </a:xfrm>
          <a:prstGeom prst="line">
            <a:avLst/>
          </a:prstGeom>
          <a:ln w="12700">
            <a:solidFill>
              <a:srgbClr val="000000"/>
            </a:solidFill>
            <a:tailEnd type="triangle"/>
          </a:ln>
        </p:spPr>
        <p:txBody>
          <a:bodyPr lIns="65023" rIns="65023"/>
          <a:lstStyle/>
          <a:p>
            <a:endParaRPr sz="5973"/>
          </a:p>
        </p:txBody>
      </p:sp>
      <p:sp>
        <p:nvSpPr>
          <p:cNvPr id="312" name="Line 12"/>
          <p:cNvSpPr/>
          <p:nvPr/>
        </p:nvSpPr>
        <p:spPr>
          <a:xfrm>
            <a:off x="619999" y="5738090"/>
            <a:ext cx="1072447" cy="223521"/>
          </a:xfrm>
          <a:prstGeom prst="line">
            <a:avLst/>
          </a:prstGeom>
          <a:ln w="12700">
            <a:solidFill>
              <a:srgbClr val="000000"/>
            </a:solidFill>
            <a:tailEnd type="triangle"/>
          </a:ln>
        </p:spPr>
        <p:txBody>
          <a:bodyPr lIns="65023" rIns="65023"/>
          <a:lstStyle/>
          <a:p>
            <a:endParaRPr sz="5973"/>
          </a:p>
        </p:txBody>
      </p:sp>
      <p:sp>
        <p:nvSpPr>
          <p:cNvPr id="313" name="Line 13"/>
          <p:cNvSpPr/>
          <p:nvPr/>
        </p:nvSpPr>
        <p:spPr>
          <a:xfrm flipV="1">
            <a:off x="579358" y="6503477"/>
            <a:ext cx="1090509" cy="146758"/>
          </a:xfrm>
          <a:prstGeom prst="line">
            <a:avLst/>
          </a:prstGeom>
          <a:ln w="12700">
            <a:solidFill>
              <a:srgbClr val="000000"/>
            </a:solidFill>
            <a:tailEnd type="triangle"/>
          </a:ln>
        </p:spPr>
        <p:txBody>
          <a:bodyPr lIns="65023" rIns="65023"/>
          <a:lstStyle/>
          <a:p>
            <a:endParaRPr sz="5973"/>
          </a:p>
        </p:txBody>
      </p:sp>
      <p:sp>
        <p:nvSpPr>
          <p:cNvPr id="314" name="AutoShape 14"/>
          <p:cNvSpPr/>
          <p:nvPr/>
        </p:nvSpPr>
        <p:spPr>
          <a:xfrm>
            <a:off x="7491623" y="4810143"/>
            <a:ext cx="505744" cy="2770297"/>
          </a:xfrm>
          <a:prstGeom prst="roundRect">
            <a:avLst>
              <a:gd name="adj" fmla="val 50000"/>
            </a:avLst>
          </a:prstGeom>
          <a:solidFill>
            <a:srgbClr val="F2DCDB"/>
          </a:solidFill>
          <a:ln w="28575">
            <a:solidFill>
              <a:srgbClr val="FF0000"/>
            </a:solidFill>
          </a:ln>
        </p:spPr>
        <p:txBody>
          <a:bodyPr lIns="65023" rIns="65023"/>
          <a:lstStyle/>
          <a:p>
            <a:endParaRPr sz="5973"/>
          </a:p>
        </p:txBody>
      </p:sp>
      <p:sp>
        <p:nvSpPr>
          <p:cNvPr id="315" name="Line 15"/>
          <p:cNvSpPr/>
          <p:nvPr/>
        </p:nvSpPr>
        <p:spPr>
          <a:xfrm flipV="1">
            <a:off x="10757420" y="6264152"/>
            <a:ext cx="1575930" cy="6775"/>
          </a:xfrm>
          <a:prstGeom prst="line">
            <a:avLst/>
          </a:prstGeom>
          <a:ln w="12700">
            <a:solidFill>
              <a:srgbClr val="000000"/>
            </a:solidFill>
            <a:tailEnd type="triangle"/>
          </a:ln>
        </p:spPr>
        <p:txBody>
          <a:bodyPr lIns="65023" rIns="65023"/>
          <a:lstStyle/>
          <a:p>
            <a:endParaRPr sz="5973"/>
          </a:p>
        </p:txBody>
      </p:sp>
      <p:sp>
        <p:nvSpPr>
          <p:cNvPr id="325" name="Line 25"/>
          <p:cNvSpPr/>
          <p:nvPr/>
        </p:nvSpPr>
        <p:spPr>
          <a:xfrm>
            <a:off x="3875715" y="6284472"/>
            <a:ext cx="3407360" cy="33867"/>
          </a:xfrm>
          <a:prstGeom prst="line">
            <a:avLst/>
          </a:prstGeom>
          <a:ln w="12700">
            <a:solidFill>
              <a:srgbClr val="000000"/>
            </a:solidFill>
            <a:tailEnd type="triangle"/>
          </a:ln>
        </p:spPr>
        <p:txBody>
          <a:bodyPr lIns="65023" rIns="65023"/>
          <a:lstStyle/>
          <a:p>
            <a:endParaRPr sz="5973"/>
          </a:p>
        </p:txBody>
      </p:sp>
      <p:sp>
        <p:nvSpPr>
          <p:cNvPr id="327" name="AutoShape 27"/>
          <p:cNvSpPr/>
          <p:nvPr/>
        </p:nvSpPr>
        <p:spPr>
          <a:xfrm>
            <a:off x="1438717" y="4364239"/>
            <a:ext cx="10514475" cy="3537937"/>
          </a:xfrm>
          <a:prstGeom prst="roundRect">
            <a:avLst>
              <a:gd name="adj" fmla="val 56"/>
            </a:avLst>
          </a:prstGeom>
          <a:ln w="12700">
            <a:solidFill>
              <a:srgbClr val="000000"/>
            </a:solidFill>
            <a:prstDash val="sysDot"/>
          </a:ln>
        </p:spPr>
        <p:txBody>
          <a:bodyPr lIns="65023" rIns="65023"/>
          <a:lstStyle/>
          <a:p>
            <a:endParaRPr sz="5973"/>
          </a:p>
        </p:txBody>
      </p:sp>
      <p:sp>
        <p:nvSpPr>
          <p:cNvPr id="328" name="Rectangle 28"/>
          <p:cNvSpPr txBox="1"/>
          <p:nvPr/>
        </p:nvSpPr>
        <p:spPr>
          <a:xfrm>
            <a:off x="222038" y="5158992"/>
            <a:ext cx="1216679"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Input links</a:t>
            </a:r>
          </a:p>
        </p:txBody>
      </p:sp>
      <p:sp>
        <p:nvSpPr>
          <p:cNvPr id="329" name="Rectangle 29"/>
          <p:cNvSpPr txBox="1"/>
          <p:nvPr/>
        </p:nvSpPr>
        <p:spPr>
          <a:xfrm>
            <a:off x="11094181" y="6724829"/>
            <a:ext cx="1368965"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Output link</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re 1"/>
          <p:cNvSpPr txBox="1">
            <a:spLocks noGrp="1"/>
          </p:cNvSpPr>
          <p:nvPr>
            <p:ph type="title"/>
          </p:nvPr>
        </p:nvSpPr>
        <p:spPr>
          <a:prstGeom prst="rect">
            <a:avLst/>
          </a:prstGeom>
        </p:spPr>
        <p:txBody>
          <a:bodyPr/>
          <a:lstStyle/>
          <a:p>
            <a:r>
              <a:t>Buffer Acceptance</a:t>
            </a:r>
          </a:p>
        </p:txBody>
      </p:sp>
      <p:sp>
        <p:nvSpPr>
          <p:cNvPr id="332" name="Espace réservé du contenu 2"/>
          <p:cNvSpPr txBox="1">
            <a:spLocks noGrp="1"/>
          </p:cNvSpPr>
          <p:nvPr>
            <p:ph type="body" idx="1"/>
          </p:nvPr>
        </p:nvSpPr>
        <p:spPr>
          <a:xfrm>
            <a:off x="650240" y="2275841"/>
            <a:ext cx="11704320" cy="6436925"/>
          </a:xfrm>
          <a:prstGeom prst="rect">
            <a:avLst/>
          </a:prstGeom>
        </p:spPr>
        <p:txBody>
          <a:bodyPr/>
          <a:lstStyle/>
          <a:p>
            <a:r>
              <a:t>The two key questions for a buffer acceptance algorithm</a:t>
            </a:r>
          </a:p>
          <a:p>
            <a:endParaRPr/>
          </a:p>
          <a:p>
            <a:pPr marL="1056623" lvl="1" indent="-406394">
              <a:spcBef>
                <a:spcPts val="853"/>
              </a:spcBef>
              <a:defRPr sz="2800"/>
            </a:pPr>
            <a:r>
              <a:t>When should the BA algorithm decide to discard a packet ?</a:t>
            </a:r>
            <a:br/>
            <a:endParaRPr/>
          </a:p>
          <a:p>
            <a:pPr marL="1056623" lvl="1" indent="-406394">
              <a:spcBef>
                <a:spcPts val="853"/>
              </a:spcBef>
              <a:defRPr sz="2800"/>
            </a:pPr>
            <a:r>
              <a:t>Which packet should be discarded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itre 1"/>
          <p:cNvSpPr txBox="1">
            <a:spLocks noGrp="1"/>
          </p:cNvSpPr>
          <p:nvPr>
            <p:ph type="title"/>
          </p:nvPr>
        </p:nvSpPr>
        <p:spPr>
          <a:prstGeom prst="rect">
            <a:avLst/>
          </a:prstGeom>
        </p:spPr>
        <p:txBody>
          <a:bodyPr/>
          <a:lstStyle/>
          <a:p>
            <a:r>
              <a:t>Buffer Acceptance Algorithms</a:t>
            </a:r>
          </a:p>
        </p:txBody>
      </p:sp>
      <p:sp>
        <p:nvSpPr>
          <p:cNvPr id="335" name="Espace réservé du contenu 2"/>
          <p:cNvSpPr txBox="1">
            <a:spLocks noGrp="1"/>
          </p:cNvSpPr>
          <p:nvPr>
            <p:ph type="body" idx="1"/>
          </p:nvPr>
        </p:nvSpPr>
        <p:spPr>
          <a:xfrm>
            <a:off x="650240" y="2275841"/>
            <a:ext cx="11704320" cy="6436925"/>
          </a:xfrm>
          <a:prstGeom prst="rect">
            <a:avLst/>
          </a:prstGeom>
        </p:spPr>
        <p:txBody>
          <a:bodyPr/>
          <a:lstStyle/>
          <a:p>
            <a:r>
              <a:t>Tail drop</a:t>
            </a:r>
            <a:br/>
            <a:endParaRPr/>
          </a:p>
          <a:p>
            <a:pPr marL="1056623" lvl="1" indent="-406394">
              <a:spcBef>
                <a:spcPts val="853"/>
              </a:spcBef>
              <a:defRPr sz="2800"/>
            </a:pPr>
            <a:r>
              <a:t>Arrival (Packet p) :</a:t>
            </a:r>
            <a:br/>
            <a:r>
              <a:t>   if isFull(Buffer) then</a:t>
            </a:r>
            <a:br/>
            <a:r>
              <a:t>      discard p;</a:t>
            </a:r>
            <a:br/>
            <a:r>
              <a:t>   else</a:t>
            </a:r>
            <a:br/>
            <a:r>
              <a:t>       AddTail(Buffer, p);</a:t>
            </a:r>
            <a:br/>
            <a:endParaRPr/>
          </a:p>
          <a:p>
            <a:r>
              <a:t>What are its advantages and drawbacks ?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Titre 1"/>
          <p:cNvSpPr txBox="1">
            <a:spLocks noGrp="1"/>
          </p:cNvSpPr>
          <p:nvPr>
            <p:ph type="title"/>
          </p:nvPr>
        </p:nvSpPr>
        <p:spPr>
          <a:prstGeom prst="rect">
            <a:avLst/>
          </a:prstGeom>
        </p:spPr>
        <p:txBody>
          <a:bodyPr/>
          <a:lstStyle/>
          <a:p>
            <a:pPr defTabSz="565699">
              <a:defRPr sz="3393"/>
            </a:pPr>
            <a:r>
              <a:rPr sz="6000" dirty="0"/>
              <a:t>The traffic control building blocks</a:t>
            </a:r>
            <a:r>
              <a:rPr lang="nl-BE" sz="6000" dirty="0"/>
              <a:t>on </a:t>
            </a:r>
            <a:r>
              <a:rPr sz="6000" dirty="0"/>
              <a:t>router</a:t>
            </a:r>
          </a:p>
        </p:txBody>
      </p:sp>
      <p:grpSp>
        <p:nvGrpSpPr>
          <p:cNvPr id="872" name="Group 5"/>
          <p:cNvGrpSpPr/>
          <p:nvPr/>
        </p:nvGrpSpPr>
        <p:grpSpPr>
          <a:xfrm>
            <a:off x="8240890" y="5070969"/>
            <a:ext cx="2632569" cy="307061"/>
            <a:chOff x="0" y="0"/>
            <a:chExt cx="1851025" cy="215901"/>
          </a:xfrm>
        </p:grpSpPr>
        <p:sp>
          <p:nvSpPr>
            <p:cNvPr id="870" name="AutoShape 6"/>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71" name="Rectangle 7"/>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Q[1]</a:t>
              </a:r>
            </a:p>
          </p:txBody>
        </p:sp>
      </p:grpSp>
      <p:grpSp>
        <p:nvGrpSpPr>
          <p:cNvPr id="875" name="Group 8"/>
          <p:cNvGrpSpPr/>
          <p:nvPr/>
        </p:nvGrpSpPr>
        <p:grpSpPr>
          <a:xfrm>
            <a:off x="8240890" y="5495431"/>
            <a:ext cx="2632569" cy="307061"/>
            <a:chOff x="0" y="0"/>
            <a:chExt cx="1851025" cy="215901"/>
          </a:xfrm>
        </p:grpSpPr>
        <p:sp>
          <p:nvSpPr>
            <p:cNvPr id="873" name="AutoShape 9"/>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74" name="Rectangle 10"/>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Q[2]</a:t>
              </a:r>
            </a:p>
          </p:txBody>
        </p:sp>
      </p:grpSp>
      <p:grpSp>
        <p:nvGrpSpPr>
          <p:cNvPr id="878" name="Group 11"/>
          <p:cNvGrpSpPr/>
          <p:nvPr/>
        </p:nvGrpSpPr>
        <p:grpSpPr>
          <a:xfrm>
            <a:off x="8240890" y="5901831"/>
            <a:ext cx="2632569" cy="307061"/>
            <a:chOff x="0" y="0"/>
            <a:chExt cx="1851025" cy="215901"/>
          </a:xfrm>
        </p:grpSpPr>
        <p:sp>
          <p:nvSpPr>
            <p:cNvPr id="876" name="AutoShape 12"/>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77" name="Rectangle 13"/>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Q[3]</a:t>
              </a:r>
            </a:p>
          </p:txBody>
        </p:sp>
      </p:grpSp>
      <p:grpSp>
        <p:nvGrpSpPr>
          <p:cNvPr id="881" name="Group 14"/>
          <p:cNvGrpSpPr/>
          <p:nvPr/>
        </p:nvGrpSpPr>
        <p:grpSpPr>
          <a:xfrm>
            <a:off x="8240890" y="6870417"/>
            <a:ext cx="2632569" cy="307060"/>
            <a:chOff x="0" y="0"/>
            <a:chExt cx="1851025" cy="215900"/>
          </a:xfrm>
        </p:grpSpPr>
        <p:sp>
          <p:nvSpPr>
            <p:cNvPr id="879" name="AutoShape 15"/>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80" name="Rectangle 16"/>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Q[N]</a:t>
              </a:r>
            </a:p>
          </p:txBody>
        </p:sp>
      </p:grpSp>
      <p:grpSp>
        <p:nvGrpSpPr>
          <p:cNvPr id="884" name="Group 17"/>
          <p:cNvGrpSpPr/>
          <p:nvPr/>
        </p:nvGrpSpPr>
        <p:grpSpPr>
          <a:xfrm>
            <a:off x="1880729" y="5804747"/>
            <a:ext cx="2124571" cy="930206"/>
            <a:chOff x="0" y="0"/>
            <a:chExt cx="1493838" cy="654050"/>
          </a:xfrm>
        </p:grpSpPr>
        <p:sp>
          <p:nvSpPr>
            <p:cNvPr id="882" name="AutoShape 18"/>
            <p:cNvSpPr/>
            <p:nvPr/>
          </p:nvSpPr>
          <p:spPr>
            <a:xfrm>
              <a:off x="0" y="0"/>
              <a:ext cx="1493838" cy="654050"/>
            </a:xfrm>
            <a:prstGeom prst="roundRect">
              <a:avLst>
                <a:gd name="adj" fmla="val 27421"/>
              </a:avLst>
            </a:prstGeom>
            <a:noFill/>
            <a:ln w="12700" cap="flat">
              <a:solidFill>
                <a:srgbClr val="000000"/>
              </a:solidFill>
              <a:prstDash val="sysDot"/>
              <a:round/>
            </a:ln>
            <a:effectLst/>
          </p:spPr>
          <p:txBody>
            <a:bodyPr wrap="square" lIns="65023" tIns="65023" rIns="65023" bIns="65023" numCol="1" anchor="t">
              <a:noAutofit/>
            </a:bodyPr>
            <a:lstStyle/>
            <a:p>
              <a:endParaRPr sz="5973"/>
            </a:p>
          </p:txBody>
        </p:sp>
        <p:sp>
          <p:nvSpPr>
            <p:cNvPr id="883" name="Rectangle 19"/>
            <p:cNvSpPr txBox="1"/>
            <p:nvPr/>
          </p:nvSpPr>
          <p:spPr>
            <a:xfrm>
              <a:off x="53974" y="199774"/>
              <a:ext cx="1384300" cy="2545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a:latin typeface="+mj-lt"/>
                  <a:ea typeface="+mj-ea"/>
                  <a:cs typeface="+mj-cs"/>
                  <a:sym typeface="Helvetica"/>
                </a:defRPr>
              </a:lvl1pPr>
            </a:lstStyle>
            <a:p>
              <a:r>
                <a:rPr sz="2800" dirty="0"/>
                <a:t>Classification</a:t>
              </a:r>
            </a:p>
          </p:txBody>
        </p:sp>
      </p:grpSp>
      <p:sp>
        <p:nvSpPr>
          <p:cNvPr id="885" name="Line 20"/>
          <p:cNvSpPr/>
          <p:nvPr/>
        </p:nvSpPr>
        <p:spPr>
          <a:xfrm>
            <a:off x="9523307" y="6247271"/>
            <a:ext cx="2260" cy="605086"/>
          </a:xfrm>
          <a:prstGeom prst="line">
            <a:avLst/>
          </a:prstGeom>
          <a:ln w="12700">
            <a:solidFill>
              <a:srgbClr val="000000"/>
            </a:solidFill>
            <a:prstDash val="sysDot"/>
          </a:ln>
        </p:spPr>
        <p:txBody>
          <a:bodyPr lIns="65023" rIns="65023"/>
          <a:lstStyle/>
          <a:p>
            <a:endParaRPr sz="5973"/>
          </a:p>
        </p:txBody>
      </p:sp>
      <p:sp>
        <p:nvSpPr>
          <p:cNvPr id="886" name="Line 21"/>
          <p:cNvSpPr/>
          <p:nvPr/>
        </p:nvSpPr>
        <p:spPr>
          <a:xfrm>
            <a:off x="787964" y="6226952"/>
            <a:ext cx="1092766" cy="2260"/>
          </a:xfrm>
          <a:prstGeom prst="line">
            <a:avLst/>
          </a:prstGeom>
          <a:ln w="12700">
            <a:solidFill>
              <a:srgbClr val="000000"/>
            </a:solidFill>
            <a:tailEnd type="triangle"/>
          </a:ln>
        </p:spPr>
        <p:txBody>
          <a:bodyPr lIns="65023" rIns="65023"/>
          <a:lstStyle/>
          <a:p>
            <a:endParaRPr sz="5973"/>
          </a:p>
        </p:txBody>
      </p:sp>
      <p:sp>
        <p:nvSpPr>
          <p:cNvPr id="887" name="Line 22"/>
          <p:cNvSpPr/>
          <p:nvPr/>
        </p:nvSpPr>
        <p:spPr>
          <a:xfrm>
            <a:off x="767644" y="5741529"/>
            <a:ext cx="1072447" cy="223521"/>
          </a:xfrm>
          <a:prstGeom prst="line">
            <a:avLst/>
          </a:prstGeom>
          <a:ln w="12700">
            <a:solidFill>
              <a:srgbClr val="000000"/>
            </a:solidFill>
            <a:tailEnd type="triangle"/>
          </a:ln>
        </p:spPr>
        <p:txBody>
          <a:bodyPr lIns="65023" rIns="65023"/>
          <a:lstStyle/>
          <a:p>
            <a:endParaRPr sz="5973"/>
          </a:p>
        </p:txBody>
      </p:sp>
      <p:sp>
        <p:nvSpPr>
          <p:cNvPr id="888" name="Line 23"/>
          <p:cNvSpPr/>
          <p:nvPr/>
        </p:nvSpPr>
        <p:spPr>
          <a:xfrm flipV="1">
            <a:off x="727003" y="6506916"/>
            <a:ext cx="1090509" cy="146758"/>
          </a:xfrm>
          <a:prstGeom prst="line">
            <a:avLst/>
          </a:prstGeom>
          <a:ln w="12700">
            <a:solidFill>
              <a:srgbClr val="000000"/>
            </a:solidFill>
            <a:tailEnd type="triangle"/>
          </a:ln>
        </p:spPr>
        <p:txBody>
          <a:bodyPr lIns="65023" rIns="65023"/>
          <a:lstStyle/>
          <a:p>
            <a:endParaRPr sz="5973"/>
          </a:p>
        </p:txBody>
      </p:sp>
      <p:sp>
        <p:nvSpPr>
          <p:cNvPr id="889" name="AutoShape 24"/>
          <p:cNvSpPr/>
          <p:nvPr/>
        </p:nvSpPr>
        <p:spPr>
          <a:xfrm>
            <a:off x="7581618" y="4813582"/>
            <a:ext cx="505742" cy="2770295"/>
          </a:xfrm>
          <a:prstGeom prst="roundRect">
            <a:avLst>
              <a:gd name="adj" fmla="val 50000"/>
            </a:avLst>
          </a:prstGeom>
          <a:ln w="12700">
            <a:solidFill>
              <a:srgbClr val="000000"/>
            </a:solidFill>
            <a:prstDash val="sysDot"/>
          </a:ln>
        </p:spPr>
        <p:txBody>
          <a:bodyPr lIns="65023" rIns="65023"/>
          <a:lstStyle/>
          <a:p>
            <a:endParaRPr sz="5973"/>
          </a:p>
        </p:txBody>
      </p:sp>
      <p:sp>
        <p:nvSpPr>
          <p:cNvPr id="890" name="Line 25"/>
          <p:cNvSpPr/>
          <p:nvPr/>
        </p:nvSpPr>
        <p:spPr>
          <a:xfrm>
            <a:off x="11808178" y="6165991"/>
            <a:ext cx="1133406" cy="2258"/>
          </a:xfrm>
          <a:prstGeom prst="line">
            <a:avLst/>
          </a:prstGeom>
          <a:ln w="12700">
            <a:solidFill>
              <a:srgbClr val="000000"/>
            </a:solidFill>
            <a:tailEnd type="triangle"/>
          </a:ln>
        </p:spPr>
        <p:txBody>
          <a:bodyPr lIns="65023" rIns="65023"/>
          <a:lstStyle/>
          <a:p>
            <a:endParaRPr sz="5973"/>
          </a:p>
        </p:txBody>
      </p:sp>
      <p:sp>
        <p:nvSpPr>
          <p:cNvPr id="891" name="Oval 26"/>
          <p:cNvSpPr/>
          <p:nvPr/>
        </p:nvSpPr>
        <p:spPr>
          <a:xfrm>
            <a:off x="11302436" y="5904089"/>
            <a:ext cx="505742" cy="505744"/>
          </a:xfrm>
          <a:prstGeom prst="ellipse">
            <a:avLst/>
          </a:prstGeom>
          <a:solidFill>
            <a:srgbClr val="FF2712"/>
          </a:solidFill>
          <a:ln w="12700">
            <a:solidFill>
              <a:srgbClr val="000000"/>
            </a:solidFill>
          </a:ln>
        </p:spPr>
        <p:txBody>
          <a:bodyPr lIns="65023" rIns="65023"/>
          <a:lstStyle/>
          <a:p>
            <a:endParaRPr sz="5973"/>
          </a:p>
        </p:txBody>
      </p:sp>
      <p:sp>
        <p:nvSpPr>
          <p:cNvPr id="892" name="Line 27"/>
          <p:cNvSpPr/>
          <p:nvPr/>
        </p:nvSpPr>
        <p:spPr>
          <a:xfrm flipV="1">
            <a:off x="10857655" y="6308231"/>
            <a:ext cx="485423" cy="731520"/>
          </a:xfrm>
          <a:prstGeom prst="line">
            <a:avLst/>
          </a:prstGeom>
          <a:ln w="12700">
            <a:solidFill>
              <a:srgbClr val="000000"/>
            </a:solidFill>
            <a:tailEnd type="triangle"/>
          </a:ln>
        </p:spPr>
        <p:txBody>
          <a:bodyPr lIns="65023" rIns="65023"/>
          <a:lstStyle/>
          <a:p>
            <a:endParaRPr sz="5973"/>
          </a:p>
        </p:txBody>
      </p:sp>
      <p:sp>
        <p:nvSpPr>
          <p:cNvPr id="893" name="Line 28"/>
          <p:cNvSpPr/>
          <p:nvPr/>
        </p:nvSpPr>
        <p:spPr>
          <a:xfrm>
            <a:off x="10877972" y="6066648"/>
            <a:ext cx="404144" cy="2258"/>
          </a:xfrm>
          <a:prstGeom prst="line">
            <a:avLst/>
          </a:prstGeom>
          <a:ln w="12700">
            <a:solidFill>
              <a:srgbClr val="000000"/>
            </a:solidFill>
            <a:tailEnd type="triangle"/>
          </a:ln>
        </p:spPr>
        <p:txBody>
          <a:bodyPr lIns="65023" rIns="65023"/>
          <a:lstStyle/>
          <a:p>
            <a:endParaRPr sz="5973"/>
          </a:p>
        </p:txBody>
      </p:sp>
      <p:sp>
        <p:nvSpPr>
          <p:cNvPr id="894" name="Line 29"/>
          <p:cNvSpPr/>
          <p:nvPr/>
        </p:nvSpPr>
        <p:spPr>
          <a:xfrm>
            <a:off x="10877973" y="5642186"/>
            <a:ext cx="465104" cy="282223"/>
          </a:xfrm>
          <a:prstGeom prst="line">
            <a:avLst/>
          </a:prstGeom>
          <a:ln w="12700">
            <a:solidFill>
              <a:srgbClr val="000000"/>
            </a:solidFill>
            <a:tailEnd type="triangle"/>
          </a:ln>
        </p:spPr>
        <p:txBody>
          <a:bodyPr lIns="65023" rIns="65023"/>
          <a:lstStyle/>
          <a:p>
            <a:endParaRPr sz="5973"/>
          </a:p>
        </p:txBody>
      </p:sp>
      <p:sp>
        <p:nvSpPr>
          <p:cNvPr id="895" name="Line 30"/>
          <p:cNvSpPr/>
          <p:nvPr/>
        </p:nvSpPr>
        <p:spPr>
          <a:xfrm>
            <a:off x="10877973" y="5197405"/>
            <a:ext cx="605086" cy="647984"/>
          </a:xfrm>
          <a:prstGeom prst="line">
            <a:avLst/>
          </a:prstGeom>
          <a:ln w="12700">
            <a:solidFill>
              <a:srgbClr val="000000"/>
            </a:solidFill>
            <a:tailEnd type="triangle"/>
          </a:ln>
        </p:spPr>
        <p:txBody>
          <a:bodyPr lIns="65023" rIns="65023"/>
          <a:lstStyle/>
          <a:p>
            <a:endParaRPr sz="5973"/>
          </a:p>
        </p:txBody>
      </p:sp>
      <p:sp>
        <p:nvSpPr>
          <p:cNvPr id="905" name="Line 40"/>
          <p:cNvSpPr/>
          <p:nvPr/>
        </p:nvSpPr>
        <p:spPr>
          <a:xfrm>
            <a:off x="4023361" y="6287911"/>
            <a:ext cx="3558259" cy="2258"/>
          </a:xfrm>
          <a:prstGeom prst="line">
            <a:avLst/>
          </a:prstGeom>
          <a:ln w="12700">
            <a:solidFill>
              <a:srgbClr val="000000"/>
            </a:solidFill>
            <a:tailEnd type="triangle"/>
          </a:ln>
        </p:spPr>
        <p:txBody>
          <a:bodyPr lIns="65023" rIns="65023"/>
          <a:lstStyle/>
          <a:p>
            <a:endParaRPr sz="5973"/>
          </a:p>
        </p:txBody>
      </p:sp>
      <p:sp>
        <p:nvSpPr>
          <p:cNvPr id="907" name="AutoShape 42"/>
          <p:cNvSpPr/>
          <p:nvPr/>
        </p:nvSpPr>
        <p:spPr>
          <a:xfrm>
            <a:off x="1598508" y="4346223"/>
            <a:ext cx="10514473" cy="3537937"/>
          </a:xfrm>
          <a:prstGeom prst="roundRect">
            <a:avLst>
              <a:gd name="adj" fmla="val 56"/>
            </a:avLst>
          </a:prstGeom>
          <a:ln w="12700">
            <a:solidFill>
              <a:srgbClr val="000000"/>
            </a:solidFill>
            <a:prstDash val="sysDot"/>
          </a:ln>
        </p:spPr>
        <p:txBody>
          <a:bodyPr lIns="65023" rIns="65023"/>
          <a:lstStyle/>
          <a:p>
            <a:endParaRPr sz="5973"/>
          </a:p>
        </p:txBody>
      </p:sp>
      <p:sp>
        <p:nvSpPr>
          <p:cNvPr id="908" name="Rectangle 43"/>
          <p:cNvSpPr txBox="1"/>
          <p:nvPr/>
        </p:nvSpPr>
        <p:spPr>
          <a:xfrm>
            <a:off x="213846" y="6915573"/>
            <a:ext cx="1216679"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Input links</a:t>
            </a:r>
          </a:p>
        </p:txBody>
      </p:sp>
      <p:sp>
        <p:nvSpPr>
          <p:cNvPr id="909" name="Rectangle 44"/>
          <p:cNvSpPr/>
          <p:nvPr/>
        </p:nvSpPr>
        <p:spPr>
          <a:xfrm>
            <a:off x="11498345" y="6651414"/>
            <a:ext cx="1368965" cy="294183"/>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Output link</a:t>
            </a:r>
          </a:p>
        </p:txBody>
      </p:sp>
      <p:sp>
        <p:nvSpPr>
          <p:cNvPr id="926" name="Line 61"/>
          <p:cNvSpPr/>
          <p:nvPr/>
        </p:nvSpPr>
        <p:spPr>
          <a:xfrm flipH="1" flipV="1">
            <a:off x="7134578" y="3899183"/>
            <a:ext cx="1460784" cy="1178561"/>
          </a:xfrm>
          <a:prstGeom prst="line">
            <a:avLst/>
          </a:prstGeom>
          <a:ln w="12700">
            <a:solidFill>
              <a:srgbClr val="000000"/>
            </a:solidFill>
            <a:tailEnd type="triangle"/>
          </a:ln>
        </p:spPr>
        <p:txBody>
          <a:bodyPr lIns="65023" rIns="65023"/>
          <a:lstStyle/>
          <a:p>
            <a:endParaRPr sz="5973"/>
          </a:p>
        </p:txBody>
      </p:sp>
      <p:grpSp>
        <p:nvGrpSpPr>
          <p:cNvPr id="929" name="Group 62"/>
          <p:cNvGrpSpPr/>
          <p:nvPr/>
        </p:nvGrpSpPr>
        <p:grpSpPr>
          <a:xfrm>
            <a:off x="4833902" y="2668694"/>
            <a:ext cx="3768233" cy="1061156"/>
            <a:chOff x="0" y="0"/>
            <a:chExt cx="2649537" cy="746125"/>
          </a:xfrm>
        </p:grpSpPr>
        <p:sp>
          <p:nvSpPr>
            <p:cNvPr id="927" name="Rectangle 63"/>
            <p:cNvSpPr txBox="1"/>
            <p:nvPr/>
          </p:nvSpPr>
          <p:spPr>
            <a:xfrm>
              <a:off x="305701" y="12700"/>
              <a:ext cx="2188849" cy="6205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lnSpc>
                  <a:spcPct val="84000"/>
                </a:lnSpc>
                <a:tabLst>
                  <a:tab pos="1029531" algn="l"/>
                  <a:tab pos="1029531" algn="l"/>
                  <a:tab pos="1029531" algn="l"/>
                  <a:tab pos="2059061" algn="l"/>
                  <a:tab pos="2059061" algn="l"/>
                  <a:tab pos="2059061" algn="l"/>
                  <a:tab pos="3088592" algn="l"/>
                  <a:tab pos="3088592" algn="l"/>
                  <a:tab pos="3088592" algn="l"/>
                  <a:tab pos="4100060" algn="l"/>
                  <a:tab pos="4100060" algn="l"/>
                  <a:tab pos="4100060" algn="l"/>
                </a:tabLst>
                <a:defRPr sz="1600" b="1">
                  <a:latin typeface="+mj-lt"/>
                  <a:ea typeface="+mj-ea"/>
                  <a:cs typeface="+mj-cs"/>
                  <a:sym typeface="Helvetica"/>
                </a:defRPr>
              </a:pPr>
              <a:r>
                <a:rPr sz="2276"/>
                <a:t>Queuing strategy</a:t>
              </a:r>
            </a:p>
            <a:p>
              <a:pPr>
                <a:lnSpc>
                  <a:spcPct val="84000"/>
                </a:lnSpc>
                <a:tabLst>
                  <a:tab pos="1029531" algn="l"/>
                  <a:tab pos="1029531" algn="l"/>
                  <a:tab pos="1029531" algn="l"/>
                  <a:tab pos="2059061" algn="l"/>
                  <a:tab pos="2059061" algn="l"/>
                  <a:tab pos="2059061" algn="l"/>
                  <a:tab pos="3088592" algn="l"/>
                  <a:tab pos="3088592" algn="l"/>
                  <a:tab pos="3088592" algn="l"/>
                  <a:tab pos="4100060" algn="l"/>
                  <a:tab pos="4100060" algn="l"/>
                  <a:tab pos="4100060" algn="l"/>
                </a:tabLst>
                <a:defRPr sz="1600">
                  <a:latin typeface="+mj-lt"/>
                  <a:ea typeface="+mj-ea"/>
                  <a:cs typeface="+mj-cs"/>
                  <a:sym typeface="Helvetica"/>
                </a:defRPr>
              </a:pPr>
              <a:r>
                <a:rPr sz="2276"/>
                <a:t>Logical organisation of the</a:t>
              </a:r>
            </a:p>
            <a:p>
              <a:pPr>
                <a:lnSpc>
                  <a:spcPct val="84000"/>
                </a:lnSpc>
                <a:tabLst>
                  <a:tab pos="1029531" algn="l"/>
                  <a:tab pos="1029531" algn="l"/>
                  <a:tab pos="1029531" algn="l"/>
                  <a:tab pos="2059061" algn="l"/>
                  <a:tab pos="2059061" algn="l"/>
                  <a:tab pos="2059061" algn="l"/>
                  <a:tab pos="3088592" algn="l"/>
                  <a:tab pos="3088592" algn="l"/>
                  <a:tab pos="3088592" algn="l"/>
                  <a:tab pos="4100060" algn="l"/>
                  <a:tab pos="4100060" algn="l"/>
                  <a:tab pos="4100060" algn="l"/>
                </a:tabLst>
                <a:defRPr sz="1600">
                  <a:latin typeface="+mj-lt"/>
                  <a:ea typeface="+mj-ea"/>
                  <a:cs typeface="+mj-cs"/>
                  <a:sym typeface="Helvetica"/>
                </a:defRPr>
              </a:pPr>
              <a:r>
                <a:rPr sz="2276"/>
                <a:t>router's buffers</a:t>
              </a:r>
            </a:p>
          </p:txBody>
        </p:sp>
        <p:sp>
          <p:nvSpPr>
            <p:cNvPr id="928" name="AutoShape 64"/>
            <p:cNvSpPr/>
            <p:nvPr/>
          </p:nvSpPr>
          <p:spPr>
            <a:xfrm>
              <a:off x="0" y="0"/>
              <a:ext cx="2649537" cy="746125"/>
            </a:xfrm>
            <a:prstGeom prst="roundRect">
              <a:avLst>
                <a:gd name="adj" fmla="val 208"/>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grpSp>
        <p:nvGrpSpPr>
          <p:cNvPr id="934" name="Group 65"/>
          <p:cNvGrpSpPr/>
          <p:nvPr/>
        </p:nvGrpSpPr>
        <p:grpSpPr>
          <a:xfrm>
            <a:off x="8973537" y="2053532"/>
            <a:ext cx="3768234" cy="3790810"/>
            <a:chOff x="0" y="0"/>
            <a:chExt cx="2649538" cy="2665412"/>
          </a:xfrm>
        </p:grpSpPr>
        <p:sp>
          <p:nvSpPr>
            <p:cNvPr id="930" name="Line 66"/>
            <p:cNvSpPr/>
            <p:nvPr/>
          </p:nvSpPr>
          <p:spPr>
            <a:xfrm flipH="1" flipV="1">
              <a:off x="814387" y="1079499"/>
              <a:ext cx="976313" cy="1585913"/>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nvGrpSpPr>
            <p:cNvPr id="933" name="Group 67"/>
            <p:cNvGrpSpPr/>
            <p:nvPr/>
          </p:nvGrpSpPr>
          <p:grpSpPr>
            <a:xfrm>
              <a:off x="0" y="0"/>
              <a:ext cx="2649538" cy="1057276"/>
              <a:chOff x="0" y="0"/>
              <a:chExt cx="2649537" cy="1057275"/>
            </a:xfrm>
          </p:grpSpPr>
          <p:sp>
            <p:nvSpPr>
              <p:cNvPr id="931" name="Rectangle 68"/>
              <p:cNvSpPr txBox="1"/>
              <p:nvPr/>
            </p:nvSpPr>
            <p:spPr>
              <a:xfrm>
                <a:off x="280581" y="17462"/>
                <a:ext cx="1891923" cy="82738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lnSpc>
                    <a:spcPct val="84000"/>
                  </a:lnSpc>
                  <a:tabLst>
                    <a:tab pos="1029531" algn="l"/>
                    <a:tab pos="1029531" algn="l"/>
                    <a:tab pos="1029531" algn="l"/>
                    <a:tab pos="1029531" algn="l"/>
                    <a:tab pos="2059061" algn="l"/>
                    <a:tab pos="2059061" algn="l"/>
                    <a:tab pos="2059061" algn="l"/>
                    <a:tab pos="2059061" algn="l"/>
                    <a:tab pos="3088592" algn="l"/>
                    <a:tab pos="3088592" algn="l"/>
                    <a:tab pos="3088592" algn="l"/>
                    <a:tab pos="3088592" algn="l"/>
                    <a:tab pos="4100060" algn="l"/>
                    <a:tab pos="4100060" algn="l"/>
                    <a:tab pos="4100060" algn="l"/>
                    <a:tab pos="4100060" algn="l"/>
                  </a:tabLst>
                  <a:defRPr sz="1600" b="1">
                    <a:solidFill>
                      <a:srgbClr val="FF0000"/>
                    </a:solidFill>
                    <a:latin typeface="+mj-lt"/>
                    <a:ea typeface="+mj-ea"/>
                    <a:cs typeface="+mj-cs"/>
                    <a:sym typeface="Helvetica"/>
                  </a:defRPr>
                </a:pPr>
                <a:r>
                  <a:rPr sz="2276"/>
                  <a:t>Scheduler</a:t>
                </a:r>
              </a:p>
              <a:p>
                <a:pPr>
                  <a:lnSpc>
                    <a:spcPct val="84000"/>
                  </a:lnSpc>
                  <a:tabLst>
                    <a:tab pos="1029531" algn="l"/>
                    <a:tab pos="1029531" algn="l"/>
                    <a:tab pos="1029531" algn="l"/>
                    <a:tab pos="1029531" algn="l"/>
                    <a:tab pos="2059061" algn="l"/>
                    <a:tab pos="2059061" algn="l"/>
                    <a:tab pos="2059061" algn="l"/>
                    <a:tab pos="2059061" algn="l"/>
                    <a:tab pos="3088592" algn="l"/>
                    <a:tab pos="3088592" algn="l"/>
                    <a:tab pos="3088592" algn="l"/>
                    <a:tab pos="3088592" algn="l"/>
                    <a:tab pos="4100060" algn="l"/>
                    <a:tab pos="4100060" algn="l"/>
                    <a:tab pos="4100060" algn="l"/>
                    <a:tab pos="4100060" algn="l"/>
                  </a:tabLst>
                  <a:defRPr sz="1600">
                    <a:latin typeface="+mj-lt"/>
                    <a:ea typeface="+mj-ea"/>
                    <a:cs typeface="+mj-cs"/>
                    <a:sym typeface="Helvetica"/>
                  </a:defRPr>
                </a:pPr>
                <a:r>
                  <a:rPr sz="2276"/>
                  <a:t>Chooses the packet to</a:t>
                </a:r>
              </a:p>
              <a:p>
                <a:pPr>
                  <a:lnSpc>
                    <a:spcPct val="84000"/>
                  </a:lnSpc>
                  <a:tabLst>
                    <a:tab pos="1029531" algn="l"/>
                    <a:tab pos="1029531" algn="l"/>
                    <a:tab pos="1029531" algn="l"/>
                    <a:tab pos="1029531" algn="l"/>
                    <a:tab pos="2059061" algn="l"/>
                    <a:tab pos="2059061" algn="l"/>
                    <a:tab pos="2059061" algn="l"/>
                    <a:tab pos="2059061" algn="l"/>
                    <a:tab pos="3088592" algn="l"/>
                    <a:tab pos="3088592" algn="l"/>
                    <a:tab pos="3088592" algn="l"/>
                    <a:tab pos="3088592" algn="l"/>
                    <a:tab pos="4100060" algn="l"/>
                    <a:tab pos="4100060" algn="l"/>
                    <a:tab pos="4100060" algn="l"/>
                    <a:tab pos="4100060" algn="l"/>
                  </a:tabLst>
                  <a:defRPr sz="1600">
                    <a:latin typeface="+mj-lt"/>
                    <a:ea typeface="+mj-ea"/>
                    <a:cs typeface="+mj-cs"/>
                    <a:sym typeface="Helvetica"/>
                  </a:defRPr>
                </a:pPr>
                <a:r>
                  <a:rPr sz="2276"/>
                  <a:t>be transmitted </a:t>
                </a:r>
                <a:r>
                  <a:rPr sz="2276" i="1"/>
                  <a:t>first</a:t>
                </a:r>
                <a:r>
                  <a:rPr sz="2276"/>
                  <a:t> on</a:t>
                </a:r>
              </a:p>
              <a:p>
                <a:pPr>
                  <a:lnSpc>
                    <a:spcPct val="84000"/>
                  </a:lnSpc>
                  <a:tabLst>
                    <a:tab pos="1029531" algn="l"/>
                    <a:tab pos="1029531" algn="l"/>
                    <a:tab pos="1029531" algn="l"/>
                    <a:tab pos="1029531" algn="l"/>
                    <a:tab pos="2059061" algn="l"/>
                    <a:tab pos="2059061" algn="l"/>
                    <a:tab pos="2059061" algn="l"/>
                    <a:tab pos="2059061" algn="l"/>
                    <a:tab pos="3088592" algn="l"/>
                    <a:tab pos="3088592" algn="l"/>
                    <a:tab pos="3088592" algn="l"/>
                    <a:tab pos="3088592" algn="l"/>
                    <a:tab pos="4100060" algn="l"/>
                    <a:tab pos="4100060" algn="l"/>
                    <a:tab pos="4100060" algn="l"/>
                    <a:tab pos="4100060" algn="l"/>
                  </a:tabLst>
                  <a:defRPr sz="1600">
                    <a:latin typeface="+mj-lt"/>
                    <a:ea typeface="+mj-ea"/>
                    <a:cs typeface="+mj-cs"/>
                    <a:sym typeface="Helvetica"/>
                  </a:defRPr>
                </a:pPr>
                <a:r>
                  <a:rPr sz="2276"/>
                  <a:t>the output link</a:t>
                </a:r>
              </a:p>
            </p:txBody>
          </p:sp>
          <p:sp>
            <p:nvSpPr>
              <p:cNvPr id="932" name="AutoShape 69"/>
              <p:cNvSpPr/>
              <p:nvPr/>
            </p:nvSpPr>
            <p:spPr>
              <a:xfrm>
                <a:off x="0" y="0"/>
                <a:ext cx="2649537" cy="1057275"/>
              </a:xfrm>
              <a:prstGeom prst="roundRect">
                <a:avLst>
                  <a:gd name="adj" fmla="val 148"/>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grpSp>
    </p:spTree>
    <p:extLst>
      <p:ext uri="{BB962C8B-B14F-4D97-AF65-F5344CB8AC3E}">
        <p14:creationId xmlns:p14="http://schemas.microsoft.com/office/powerpoint/2010/main" val="2132776460"/>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ln/>
        </p:spPr>
        <p:txBody>
          <a:bodyPr/>
          <a:lstStyle/>
          <a:p>
            <a:r>
              <a:rPr lang="en-US"/>
              <a:t>Max-min fairness</a:t>
            </a:r>
          </a:p>
        </p:txBody>
      </p:sp>
      <p:sp>
        <p:nvSpPr>
          <p:cNvPr id="66562" name="Rectangle 2"/>
          <p:cNvSpPr>
            <a:spLocks noGrp="1" noChangeArrowheads="1"/>
          </p:cNvSpPr>
          <p:nvPr>
            <p:ph type="body" idx="1"/>
          </p:nvPr>
        </p:nvSpPr>
        <p:spPr>
          <a:ln/>
        </p:spPr>
        <p:txBody>
          <a:bodyPr/>
          <a:lstStyle/>
          <a:p>
            <a:pPr marL="889000"/>
            <a:r>
              <a:rPr lang="en-US"/>
              <a:t>a max-min allocation of bandwidth is an allocation of bandwidth which maximises the allocation of bandwidth to the sources receiving the smallest allocation</a:t>
            </a:r>
          </a:p>
          <a:p>
            <a:pPr marL="1333500" lvl="1"/>
            <a:r>
              <a:rPr lang="en-US"/>
              <a:t>a max-min fair allocation is such that in order to increase the bandwidth allocated to one source, it is necessary to decrease the bandwidth allocated to another source which already receives a lower allocation</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itre 1"/>
          <p:cNvSpPr txBox="1">
            <a:spLocks noGrp="1"/>
          </p:cNvSpPr>
          <p:nvPr>
            <p:ph type="title"/>
          </p:nvPr>
        </p:nvSpPr>
        <p:spPr>
          <a:prstGeom prst="rect">
            <a:avLst/>
          </a:prstGeom>
        </p:spPr>
        <p:txBody>
          <a:bodyPr/>
          <a:lstStyle/>
          <a:p>
            <a:r>
              <a:t>Priority scheduling</a:t>
            </a:r>
          </a:p>
        </p:txBody>
      </p:sp>
      <p:sp>
        <p:nvSpPr>
          <p:cNvPr id="344" name="Espace réservé du contenu 2"/>
          <p:cNvSpPr txBox="1">
            <a:spLocks noGrp="1"/>
          </p:cNvSpPr>
          <p:nvPr>
            <p:ph type="body" idx="1"/>
          </p:nvPr>
        </p:nvSpPr>
        <p:spPr>
          <a:xfrm>
            <a:off x="650240" y="2275841"/>
            <a:ext cx="11704320" cy="6436925"/>
          </a:xfrm>
          <a:prstGeom prst="rect">
            <a:avLst/>
          </a:prstGeom>
        </p:spPr>
        <p:txBody>
          <a:bodyPr/>
          <a:lstStyle/>
          <a:p>
            <a:endParaRPr/>
          </a:p>
        </p:txBody>
      </p:sp>
      <p:sp>
        <p:nvSpPr>
          <p:cNvPr id="345" name="Line 6"/>
          <p:cNvSpPr/>
          <p:nvPr/>
        </p:nvSpPr>
        <p:spPr>
          <a:xfrm>
            <a:off x="2768035" y="3639537"/>
            <a:ext cx="3115735" cy="792484"/>
          </a:xfrm>
          <a:prstGeom prst="line">
            <a:avLst/>
          </a:prstGeom>
          <a:ln w="12700">
            <a:solidFill>
              <a:srgbClr val="000000"/>
            </a:solidFill>
            <a:tailEnd type="triangle"/>
          </a:ln>
        </p:spPr>
        <p:txBody>
          <a:bodyPr lIns="65023" rIns="65023"/>
          <a:lstStyle/>
          <a:p>
            <a:endParaRPr sz="5973"/>
          </a:p>
        </p:txBody>
      </p:sp>
      <p:sp>
        <p:nvSpPr>
          <p:cNvPr id="346" name="Line 7"/>
          <p:cNvSpPr/>
          <p:nvPr/>
        </p:nvSpPr>
        <p:spPr>
          <a:xfrm>
            <a:off x="2788357" y="4240105"/>
            <a:ext cx="3095414" cy="309319"/>
          </a:xfrm>
          <a:prstGeom prst="line">
            <a:avLst/>
          </a:prstGeom>
          <a:ln w="12700">
            <a:solidFill>
              <a:srgbClr val="000000"/>
            </a:solidFill>
            <a:tailEnd type="triangle"/>
          </a:ln>
        </p:spPr>
        <p:txBody>
          <a:bodyPr lIns="65023" rIns="65023"/>
          <a:lstStyle/>
          <a:p>
            <a:endParaRPr sz="5973"/>
          </a:p>
        </p:txBody>
      </p:sp>
      <p:sp>
        <p:nvSpPr>
          <p:cNvPr id="347" name="Line 8"/>
          <p:cNvSpPr/>
          <p:nvPr/>
        </p:nvSpPr>
        <p:spPr>
          <a:xfrm flipV="1">
            <a:off x="2806419" y="4779715"/>
            <a:ext cx="3115735" cy="796996"/>
          </a:xfrm>
          <a:prstGeom prst="line">
            <a:avLst/>
          </a:prstGeom>
          <a:ln w="12700">
            <a:solidFill>
              <a:srgbClr val="000000"/>
            </a:solidFill>
            <a:tailEnd type="triangle"/>
          </a:ln>
        </p:spPr>
        <p:txBody>
          <a:bodyPr lIns="65023" rIns="65023"/>
          <a:lstStyle/>
          <a:p>
            <a:endParaRPr sz="5973"/>
          </a:p>
        </p:txBody>
      </p:sp>
      <p:sp>
        <p:nvSpPr>
          <p:cNvPr id="348" name="Line 9"/>
          <p:cNvSpPr/>
          <p:nvPr/>
        </p:nvSpPr>
        <p:spPr>
          <a:xfrm flipV="1">
            <a:off x="2826737" y="4662313"/>
            <a:ext cx="3095415" cy="313830"/>
          </a:xfrm>
          <a:prstGeom prst="line">
            <a:avLst/>
          </a:prstGeom>
          <a:ln w="12700">
            <a:solidFill>
              <a:srgbClr val="000000"/>
            </a:solidFill>
            <a:tailEnd type="triangle"/>
          </a:ln>
        </p:spPr>
        <p:txBody>
          <a:bodyPr lIns="65023" rIns="65023"/>
          <a:lstStyle/>
          <a:p>
            <a:endParaRPr sz="5973"/>
          </a:p>
        </p:txBody>
      </p:sp>
      <p:sp>
        <p:nvSpPr>
          <p:cNvPr id="349" name="Line 10"/>
          <p:cNvSpPr/>
          <p:nvPr/>
        </p:nvSpPr>
        <p:spPr>
          <a:xfrm>
            <a:off x="2826737" y="4587803"/>
            <a:ext cx="2980268" cy="2261"/>
          </a:xfrm>
          <a:prstGeom prst="line">
            <a:avLst/>
          </a:prstGeom>
          <a:ln w="12700">
            <a:solidFill>
              <a:srgbClr val="000000"/>
            </a:solidFill>
            <a:tailEnd type="triangle"/>
          </a:ln>
        </p:spPr>
        <p:txBody>
          <a:bodyPr lIns="65023" rIns="65023"/>
          <a:lstStyle/>
          <a:p>
            <a:endParaRPr sz="5973"/>
          </a:p>
        </p:txBody>
      </p:sp>
      <p:sp>
        <p:nvSpPr>
          <p:cNvPr id="350" name="AutoShape 11"/>
          <p:cNvSpPr/>
          <p:nvPr/>
        </p:nvSpPr>
        <p:spPr>
          <a:xfrm>
            <a:off x="5554134" y="3754685"/>
            <a:ext cx="4237851" cy="1916854"/>
          </a:xfrm>
          <a:prstGeom prst="roundRect">
            <a:avLst>
              <a:gd name="adj" fmla="val 116"/>
            </a:avLst>
          </a:prstGeom>
          <a:ln w="12700">
            <a:solidFill>
              <a:srgbClr val="000000"/>
            </a:solidFill>
            <a:prstDash val="sysDot"/>
          </a:ln>
        </p:spPr>
        <p:txBody>
          <a:bodyPr lIns="65023" rIns="65023"/>
          <a:lstStyle/>
          <a:p>
            <a:endParaRPr sz="5973"/>
          </a:p>
        </p:txBody>
      </p:sp>
      <p:sp>
        <p:nvSpPr>
          <p:cNvPr id="351" name="Line 12"/>
          <p:cNvSpPr/>
          <p:nvPr/>
        </p:nvSpPr>
        <p:spPr>
          <a:xfrm>
            <a:off x="9715217" y="4646507"/>
            <a:ext cx="2244233" cy="2258"/>
          </a:xfrm>
          <a:prstGeom prst="line">
            <a:avLst/>
          </a:prstGeom>
          <a:ln w="12700">
            <a:solidFill>
              <a:srgbClr val="000000"/>
            </a:solidFill>
            <a:tailEnd type="triangle"/>
          </a:ln>
        </p:spPr>
        <p:txBody>
          <a:bodyPr lIns="65023" rIns="65023"/>
          <a:lstStyle/>
          <a:p>
            <a:endParaRPr sz="5973"/>
          </a:p>
        </p:txBody>
      </p:sp>
      <p:sp>
        <p:nvSpPr>
          <p:cNvPr id="352" name="Rectangle 13"/>
          <p:cNvSpPr txBox="1"/>
          <p:nvPr/>
        </p:nvSpPr>
        <p:spPr>
          <a:xfrm>
            <a:off x="762438" y="3890152"/>
            <a:ext cx="1700786"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 2, class B</a:t>
            </a:r>
          </a:p>
        </p:txBody>
      </p:sp>
      <p:sp>
        <p:nvSpPr>
          <p:cNvPr id="353" name="Rectangle 14"/>
          <p:cNvSpPr txBox="1"/>
          <p:nvPr/>
        </p:nvSpPr>
        <p:spPr>
          <a:xfrm>
            <a:off x="7626260" y="3289583"/>
            <a:ext cx="1646668"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Output buffer</a:t>
            </a:r>
          </a:p>
        </p:txBody>
      </p:sp>
      <p:sp>
        <p:nvSpPr>
          <p:cNvPr id="354" name="Rectangle 15"/>
          <p:cNvSpPr txBox="1"/>
          <p:nvPr/>
        </p:nvSpPr>
        <p:spPr>
          <a:xfrm>
            <a:off x="754727" y="3388926"/>
            <a:ext cx="1700402"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 1, class A</a:t>
            </a:r>
          </a:p>
        </p:txBody>
      </p:sp>
      <p:sp>
        <p:nvSpPr>
          <p:cNvPr id="355" name="Rectangle 16"/>
          <p:cNvSpPr txBox="1"/>
          <p:nvPr/>
        </p:nvSpPr>
        <p:spPr>
          <a:xfrm>
            <a:off x="762438" y="4355255"/>
            <a:ext cx="1700786"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 3, class B</a:t>
            </a:r>
          </a:p>
        </p:txBody>
      </p:sp>
      <p:sp>
        <p:nvSpPr>
          <p:cNvPr id="356" name="Rectangle 17"/>
          <p:cNvSpPr txBox="1"/>
          <p:nvPr/>
        </p:nvSpPr>
        <p:spPr>
          <a:xfrm>
            <a:off x="762438" y="4761653"/>
            <a:ext cx="1700786"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 4, class B</a:t>
            </a:r>
          </a:p>
        </p:txBody>
      </p:sp>
      <p:sp>
        <p:nvSpPr>
          <p:cNvPr id="357" name="Rectangle 18"/>
          <p:cNvSpPr txBox="1"/>
          <p:nvPr/>
        </p:nvSpPr>
        <p:spPr>
          <a:xfrm>
            <a:off x="732684" y="5303520"/>
            <a:ext cx="1824217"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 N, class C</a:t>
            </a:r>
          </a:p>
        </p:txBody>
      </p:sp>
      <p:sp>
        <p:nvSpPr>
          <p:cNvPr id="358" name="AutoShape 19"/>
          <p:cNvSpPr/>
          <p:nvPr/>
        </p:nvSpPr>
        <p:spPr>
          <a:xfrm>
            <a:off x="6655930" y="4450081"/>
            <a:ext cx="2630313" cy="465104"/>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ln w="12700">
            <a:solidFill>
              <a:srgbClr val="000000"/>
            </a:solidFill>
            <a:miter/>
          </a:ln>
        </p:spPr>
        <p:txBody>
          <a:bodyPr lIns="65023" rIns="65023"/>
          <a:lstStyle/>
          <a:p>
            <a:endParaRPr sz="5973"/>
          </a:p>
        </p:txBody>
      </p:sp>
      <p:sp>
        <p:nvSpPr>
          <p:cNvPr id="359" name="AutoShape 20"/>
          <p:cNvSpPr/>
          <p:nvPr/>
        </p:nvSpPr>
        <p:spPr>
          <a:xfrm>
            <a:off x="6655930" y="3872090"/>
            <a:ext cx="2630313" cy="462845"/>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ln w="12700">
            <a:solidFill>
              <a:srgbClr val="000000"/>
            </a:solidFill>
            <a:miter/>
          </a:ln>
        </p:spPr>
        <p:txBody>
          <a:bodyPr lIns="65023" rIns="65023"/>
          <a:lstStyle/>
          <a:p>
            <a:endParaRPr sz="5973"/>
          </a:p>
        </p:txBody>
      </p:sp>
      <p:sp>
        <p:nvSpPr>
          <p:cNvPr id="360" name="AutoShape 21"/>
          <p:cNvSpPr/>
          <p:nvPr/>
        </p:nvSpPr>
        <p:spPr>
          <a:xfrm>
            <a:off x="6655930" y="5014524"/>
            <a:ext cx="2630313" cy="462845"/>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ln w="12700">
            <a:solidFill>
              <a:srgbClr val="000000"/>
            </a:solidFill>
            <a:miter/>
          </a:ln>
        </p:spPr>
        <p:txBody>
          <a:bodyPr lIns="65023" rIns="65023"/>
          <a:lstStyle/>
          <a:p>
            <a:endParaRPr sz="5973"/>
          </a:p>
        </p:txBody>
      </p:sp>
      <p:sp>
        <p:nvSpPr>
          <p:cNvPr id="361" name="Oval 22"/>
          <p:cNvSpPr/>
          <p:nvPr/>
        </p:nvSpPr>
        <p:spPr>
          <a:xfrm>
            <a:off x="9600071" y="4567486"/>
            <a:ext cx="173850" cy="173851"/>
          </a:xfrm>
          <a:prstGeom prst="ellipse">
            <a:avLst/>
          </a:prstGeom>
          <a:ln w="12700">
            <a:solidFill>
              <a:srgbClr val="000000"/>
            </a:solidFill>
          </a:ln>
        </p:spPr>
        <p:txBody>
          <a:bodyPr lIns="65023" rIns="65023"/>
          <a:lstStyle/>
          <a:p>
            <a:endParaRPr sz="5973"/>
          </a:p>
        </p:txBody>
      </p:sp>
      <p:sp>
        <p:nvSpPr>
          <p:cNvPr id="362" name="Line 23"/>
          <p:cNvSpPr/>
          <p:nvPr/>
        </p:nvSpPr>
        <p:spPr>
          <a:xfrm>
            <a:off x="9288497" y="4104641"/>
            <a:ext cx="291255" cy="465102"/>
          </a:xfrm>
          <a:prstGeom prst="line">
            <a:avLst/>
          </a:prstGeom>
          <a:ln w="12700">
            <a:solidFill>
              <a:srgbClr val="000000"/>
            </a:solidFill>
            <a:tailEnd type="triangle"/>
          </a:ln>
        </p:spPr>
        <p:txBody>
          <a:bodyPr lIns="65023" rIns="65023"/>
          <a:lstStyle/>
          <a:p>
            <a:endParaRPr sz="5973"/>
          </a:p>
        </p:txBody>
      </p:sp>
      <p:sp>
        <p:nvSpPr>
          <p:cNvPr id="363" name="Line 24"/>
          <p:cNvSpPr/>
          <p:nvPr/>
        </p:nvSpPr>
        <p:spPr>
          <a:xfrm flipV="1">
            <a:off x="9270436" y="4641991"/>
            <a:ext cx="309316" cy="63218"/>
          </a:xfrm>
          <a:prstGeom prst="line">
            <a:avLst/>
          </a:prstGeom>
          <a:ln w="12700">
            <a:solidFill>
              <a:srgbClr val="000000"/>
            </a:solidFill>
            <a:tailEnd type="triangle"/>
          </a:ln>
        </p:spPr>
        <p:txBody>
          <a:bodyPr lIns="65023" rIns="65023"/>
          <a:lstStyle/>
          <a:p>
            <a:endParaRPr sz="5973"/>
          </a:p>
        </p:txBody>
      </p:sp>
      <p:sp>
        <p:nvSpPr>
          <p:cNvPr id="364" name="Line 25"/>
          <p:cNvSpPr/>
          <p:nvPr/>
        </p:nvSpPr>
        <p:spPr>
          <a:xfrm flipV="1">
            <a:off x="9288499" y="4779716"/>
            <a:ext cx="291255" cy="449298"/>
          </a:xfrm>
          <a:prstGeom prst="line">
            <a:avLst/>
          </a:prstGeom>
          <a:ln w="12700">
            <a:solidFill>
              <a:srgbClr val="000000"/>
            </a:solidFill>
            <a:tailEnd type="triangle"/>
          </a:ln>
        </p:spPr>
        <p:txBody>
          <a:bodyPr lIns="65023" rIns="65023"/>
          <a:lstStyle/>
          <a:p>
            <a:endParaRPr sz="5973"/>
          </a:p>
        </p:txBody>
      </p:sp>
      <p:sp>
        <p:nvSpPr>
          <p:cNvPr id="365" name="Rectangle 26"/>
          <p:cNvSpPr txBox="1"/>
          <p:nvPr/>
        </p:nvSpPr>
        <p:spPr>
          <a:xfrm>
            <a:off x="7033051" y="3928534"/>
            <a:ext cx="866840"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Class A</a:t>
            </a:r>
          </a:p>
        </p:txBody>
      </p:sp>
      <p:sp>
        <p:nvSpPr>
          <p:cNvPr id="366" name="Rectangle 27"/>
          <p:cNvSpPr txBox="1"/>
          <p:nvPr/>
        </p:nvSpPr>
        <p:spPr>
          <a:xfrm>
            <a:off x="7040763" y="4529103"/>
            <a:ext cx="86722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Class B</a:t>
            </a:r>
          </a:p>
        </p:txBody>
      </p:sp>
      <p:sp>
        <p:nvSpPr>
          <p:cNvPr id="367" name="Rectangle 28"/>
          <p:cNvSpPr txBox="1"/>
          <p:nvPr/>
        </p:nvSpPr>
        <p:spPr>
          <a:xfrm>
            <a:off x="7027897" y="5070969"/>
            <a:ext cx="908902"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Class C</a:t>
            </a:r>
          </a:p>
        </p:txBody>
      </p:sp>
      <p:sp>
        <p:nvSpPr>
          <p:cNvPr id="368" name="Line 29"/>
          <p:cNvSpPr/>
          <p:nvPr/>
        </p:nvSpPr>
        <p:spPr>
          <a:xfrm>
            <a:off x="9715219" y="4684890"/>
            <a:ext cx="638952" cy="1293707"/>
          </a:xfrm>
          <a:prstGeom prst="line">
            <a:avLst/>
          </a:prstGeom>
          <a:ln w="12700">
            <a:solidFill>
              <a:srgbClr val="000000"/>
            </a:solidFill>
            <a:tailEnd type="triangle"/>
          </a:ln>
        </p:spPr>
        <p:txBody>
          <a:bodyPr lIns="65023" rIns="65023"/>
          <a:lstStyle/>
          <a:p>
            <a:endParaRPr sz="5973"/>
          </a:p>
        </p:txBody>
      </p:sp>
      <p:sp>
        <p:nvSpPr>
          <p:cNvPr id="369" name="Oval 30"/>
          <p:cNvSpPr/>
          <p:nvPr/>
        </p:nvSpPr>
        <p:spPr>
          <a:xfrm>
            <a:off x="5922151" y="4490722"/>
            <a:ext cx="329638" cy="329638"/>
          </a:xfrm>
          <a:prstGeom prst="ellipse">
            <a:avLst/>
          </a:prstGeom>
          <a:ln w="12700">
            <a:solidFill>
              <a:srgbClr val="000000"/>
            </a:solidFill>
          </a:ln>
        </p:spPr>
        <p:txBody>
          <a:bodyPr lIns="65023" rIns="65023"/>
          <a:lstStyle/>
          <a:p>
            <a:endParaRPr sz="5973"/>
          </a:p>
        </p:txBody>
      </p:sp>
      <p:sp>
        <p:nvSpPr>
          <p:cNvPr id="370" name="Line 31"/>
          <p:cNvSpPr/>
          <p:nvPr/>
        </p:nvSpPr>
        <p:spPr>
          <a:xfrm flipV="1">
            <a:off x="6134382" y="4140764"/>
            <a:ext cx="503485" cy="372535"/>
          </a:xfrm>
          <a:prstGeom prst="line">
            <a:avLst/>
          </a:prstGeom>
          <a:ln w="12700">
            <a:solidFill>
              <a:srgbClr val="000000"/>
            </a:solidFill>
            <a:tailEnd type="triangle"/>
          </a:ln>
        </p:spPr>
        <p:txBody>
          <a:bodyPr lIns="65023" rIns="65023"/>
          <a:lstStyle/>
          <a:p>
            <a:endParaRPr sz="5973"/>
          </a:p>
        </p:txBody>
      </p:sp>
      <p:sp>
        <p:nvSpPr>
          <p:cNvPr id="371" name="Line 32"/>
          <p:cNvSpPr/>
          <p:nvPr/>
        </p:nvSpPr>
        <p:spPr>
          <a:xfrm>
            <a:off x="6251786" y="4646507"/>
            <a:ext cx="329637" cy="2260"/>
          </a:xfrm>
          <a:prstGeom prst="line">
            <a:avLst/>
          </a:prstGeom>
          <a:ln w="12700">
            <a:solidFill>
              <a:srgbClr val="000000"/>
            </a:solidFill>
            <a:tailEnd type="triangle"/>
          </a:ln>
        </p:spPr>
        <p:txBody>
          <a:bodyPr lIns="65023" rIns="65023"/>
          <a:lstStyle/>
          <a:p>
            <a:endParaRPr sz="5973"/>
          </a:p>
        </p:txBody>
      </p:sp>
      <p:sp>
        <p:nvSpPr>
          <p:cNvPr id="372" name="Line 33"/>
          <p:cNvSpPr/>
          <p:nvPr/>
        </p:nvSpPr>
        <p:spPr>
          <a:xfrm>
            <a:off x="6231468" y="4743590"/>
            <a:ext cx="406401" cy="465104"/>
          </a:xfrm>
          <a:prstGeom prst="line">
            <a:avLst/>
          </a:prstGeom>
          <a:ln w="12700">
            <a:solidFill>
              <a:srgbClr val="000000"/>
            </a:solidFill>
            <a:tailEnd type="triangle"/>
          </a:ln>
        </p:spPr>
        <p:txBody>
          <a:bodyPr lIns="65023" rIns="65023"/>
          <a:lstStyle/>
          <a:p>
            <a:endParaRPr sz="5973"/>
          </a:p>
        </p:txBody>
      </p:sp>
      <p:grpSp>
        <p:nvGrpSpPr>
          <p:cNvPr id="375" name="Group 34"/>
          <p:cNvGrpSpPr/>
          <p:nvPr/>
        </p:nvGrpSpPr>
        <p:grpSpPr>
          <a:xfrm>
            <a:off x="8222829" y="5978598"/>
            <a:ext cx="3736624" cy="3580837"/>
            <a:chOff x="0" y="0"/>
            <a:chExt cx="2627312" cy="2517775"/>
          </a:xfrm>
        </p:grpSpPr>
        <p:sp>
          <p:nvSpPr>
            <p:cNvPr id="373" name="Rectangle 35"/>
            <p:cNvSpPr txBox="1"/>
            <p:nvPr/>
          </p:nvSpPr>
          <p:spPr>
            <a:xfrm>
              <a:off x="195674" y="182562"/>
              <a:ext cx="2282398" cy="20684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Packet transmission :</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if (Queue(A) not empty)</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serve Queue(A);</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else</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if (Queue(B) not empty)</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serve Queue(B);</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else</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if (Queue(C) not empty)</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serve Queue(C);</a:t>
              </a:r>
            </a:p>
            <a:p>
              <a:pPr>
                <a:lnSpc>
                  <a:spcPct val="84000"/>
                </a:lnSpc>
                <a:tabLst>
                  <a:tab pos="1029531" algn="l"/>
                  <a:tab pos="1029531" algn="l"/>
                  <a:tab pos="1029531" algn="l"/>
                  <a:tab pos="1029531" algn="l"/>
                  <a:tab pos="1029531" algn="l"/>
                  <a:tab pos="1029531" algn="l"/>
                  <a:tab pos="1029531" algn="l"/>
                  <a:tab pos="1029531" algn="l"/>
                  <a:tab pos="2059061" algn="l"/>
                  <a:tab pos="2059061" algn="l"/>
                  <a:tab pos="2059061" algn="l"/>
                  <a:tab pos="2059061" algn="l"/>
                  <a:tab pos="2059061" algn="l"/>
                  <a:tab pos="2059061" algn="l"/>
                  <a:tab pos="2059061" algn="l"/>
                  <a:tab pos="2059061" algn="l"/>
                  <a:tab pos="3088592" algn="l"/>
                  <a:tab pos="3088592" algn="l"/>
                  <a:tab pos="3088592" algn="l"/>
                  <a:tab pos="3088592" algn="l"/>
                  <a:tab pos="3088592" algn="l"/>
                  <a:tab pos="3088592" algn="l"/>
                  <a:tab pos="3088592" algn="l"/>
                  <a:tab pos="3088592" algn="l"/>
                  <a:tab pos="4100060" algn="l"/>
                  <a:tab pos="4100060" algn="l"/>
                  <a:tab pos="4100060" algn="l"/>
                  <a:tab pos="4100060" algn="l"/>
                  <a:tab pos="4100060" algn="l"/>
                  <a:tab pos="4100060" algn="l"/>
                  <a:tab pos="4100060" algn="l"/>
                  <a:tab pos="4100060" algn="l"/>
                </a:tabLst>
                <a:defRPr sz="1600">
                  <a:latin typeface="+mj-lt"/>
                  <a:ea typeface="+mj-ea"/>
                  <a:cs typeface="+mj-cs"/>
                  <a:sym typeface="Helvetica"/>
                </a:defRPr>
              </a:pPr>
              <a:r>
                <a:rPr sz="2276"/>
                <a:t>    else ....</a:t>
              </a:r>
            </a:p>
          </p:txBody>
        </p:sp>
        <p:sp>
          <p:nvSpPr>
            <p:cNvPr id="374" name="AutoShape 36"/>
            <p:cNvSpPr/>
            <p:nvPr/>
          </p:nvSpPr>
          <p:spPr>
            <a:xfrm>
              <a:off x="0" y="0"/>
              <a:ext cx="2627312" cy="2517775"/>
            </a:xfrm>
            <a:prstGeom prst="roundRect">
              <a:avLst>
                <a:gd name="adj" fmla="val 56"/>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F976-8DBF-FB47-996F-87020F9CADA8}"/>
              </a:ext>
            </a:extLst>
          </p:cNvPr>
          <p:cNvSpPr>
            <a:spLocks noGrp="1"/>
          </p:cNvSpPr>
          <p:nvPr>
            <p:ph type="title"/>
          </p:nvPr>
        </p:nvSpPr>
        <p:spPr/>
        <p:txBody>
          <a:bodyPr/>
          <a:lstStyle/>
          <a:p>
            <a:r>
              <a:rPr lang="en-BE" dirty="0"/>
              <a:t>Priority scheduling</a:t>
            </a:r>
          </a:p>
        </p:txBody>
      </p:sp>
      <p:sp>
        <p:nvSpPr>
          <p:cNvPr id="3" name="Content Placeholder 2">
            <a:extLst>
              <a:ext uri="{FF2B5EF4-FFF2-40B4-BE49-F238E27FC236}">
                <a16:creationId xmlns:a16="http://schemas.microsoft.com/office/drawing/2014/main" id="{2C1E763E-0F9E-A147-B6C0-BBCDC02139D8}"/>
              </a:ext>
            </a:extLst>
          </p:cNvPr>
          <p:cNvSpPr>
            <a:spLocks noGrp="1"/>
          </p:cNvSpPr>
          <p:nvPr>
            <p:ph idx="1"/>
          </p:nvPr>
        </p:nvSpPr>
        <p:spPr>
          <a:xfrm>
            <a:off x="1172565" y="6347315"/>
            <a:ext cx="11494420" cy="3406286"/>
          </a:xfrm>
        </p:spPr>
        <p:txBody>
          <a:bodyPr/>
          <a:lstStyle/>
          <a:p>
            <a:r>
              <a:rPr lang="en-BE" dirty="0"/>
              <a:t>With the priority scheduler, what is the ordering of the packets on the output link ? </a:t>
            </a:r>
          </a:p>
        </p:txBody>
      </p:sp>
      <p:cxnSp>
        <p:nvCxnSpPr>
          <p:cNvPr id="28" name="Straight Connector 27">
            <a:extLst>
              <a:ext uri="{FF2B5EF4-FFF2-40B4-BE49-F238E27FC236}">
                <a16:creationId xmlns:a16="http://schemas.microsoft.com/office/drawing/2014/main" id="{EEF490C4-0B81-B64A-8B21-CBAF32FE7B24}"/>
              </a:ext>
            </a:extLst>
          </p:cNvPr>
          <p:cNvCxnSpPr/>
          <p:nvPr/>
        </p:nvCxnSpPr>
        <p:spPr bwMode="auto">
          <a:xfrm>
            <a:off x="4558184" y="3652663"/>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a:extLst>
              <a:ext uri="{FF2B5EF4-FFF2-40B4-BE49-F238E27FC236}">
                <a16:creationId xmlns:a16="http://schemas.microsoft.com/office/drawing/2014/main" id="{817392E2-690A-E948-A968-0E5BBE37A076}"/>
              </a:ext>
            </a:extLst>
          </p:cNvPr>
          <p:cNvCxnSpPr/>
          <p:nvPr/>
        </p:nvCxnSpPr>
        <p:spPr bwMode="auto">
          <a:xfrm>
            <a:off x="4558184" y="4228727"/>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a:extLst>
              <a:ext uri="{FF2B5EF4-FFF2-40B4-BE49-F238E27FC236}">
                <a16:creationId xmlns:a16="http://schemas.microsoft.com/office/drawing/2014/main" id="{423D8FBB-A0A3-7F4E-A617-A540FA7D3785}"/>
              </a:ext>
            </a:extLst>
          </p:cNvPr>
          <p:cNvCxnSpPr>
            <a:cxnSpLocks/>
          </p:cNvCxnSpPr>
          <p:nvPr/>
        </p:nvCxnSpPr>
        <p:spPr bwMode="auto">
          <a:xfrm flipV="1">
            <a:off x="7078464" y="3652664"/>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a:extLst>
              <a:ext uri="{FF2B5EF4-FFF2-40B4-BE49-F238E27FC236}">
                <a16:creationId xmlns:a16="http://schemas.microsoft.com/office/drawing/2014/main" id="{C8019593-C25D-5140-9AF6-9051CBB747B6}"/>
              </a:ext>
            </a:extLst>
          </p:cNvPr>
          <p:cNvCxnSpPr/>
          <p:nvPr/>
        </p:nvCxnSpPr>
        <p:spPr bwMode="auto">
          <a:xfrm>
            <a:off x="4558184" y="4588769"/>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Straight Connector 32">
            <a:extLst>
              <a:ext uri="{FF2B5EF4-FFF2-40B4-BE49-F238E27FC236}">
                <a16:creationId xmlns:a16="http://schemas.microsoft.com/office/drawing/2014/main" id="{E605504E-51A0-1348-8C41-CA751ECD7C7A}"/>
              </a:ext>
            </a:extLst>
          </p:cNvPr>
          <p:cNvCxnSpPr/>
          <p:nvPr/>
        </p:nvCxnSpPr>
        <p:spPr bwMode="auto">
          <a:xfrm>
            <a:off x="4558184" y="5164833"/>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824B386B-E4C6-DF4A-85C0-9B2BC1836D4F}"/>
              </a:ext>
            </a:extLst>
          </p:cNvPr>
          <p:cNvCxnSpPr>
            <a:cxnSpLocks/>
          </p:cNvCxnSpPr>
          <p:nvPr/>
        </p:nvCxnSpPr>
        <p:spPr bwMode="auto">
          <a:xfrm flipV="1">
            <a:off x="7078464" y="4588769"/>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a:extLst>
              <a:ext uri="{FF2B5EF4-FFF2-40B4-BE49-F238E27FC236}">
                <a16:creationId xmlns:a16="http://schemas.microsoft.com/office/drawing/2014/main" id="{484B2AF8-DF6D-454C-BB18-85C6A5125542}"/>
              </a:ext>
            </a:extLst>
          </p:cNvPr>
          <p:cNvCxnSpPr/>
          <p:nvPr/>
        </p:nvCxnSpPr>
        <p:spPr bwMode="auto">
          <a:xfrm>
            <a:off x="4558184" y="5452864"/>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35">
            <a:extLst>
              <a:ext uri="{FF2B5EF4-FFF2-40B4-BE49-F238E27FC236}">
                <a16:creationId xmlns:a16="http://schemas.microsoft.com/office/drawing/2014/main" id="{670009F2-8E31-7049-8823-94133689950A}"/>
              </a:ext>
            </a:extLst>
          </p:cNvPr>
          <p:cNvCxnSpPr/>
          <p:nvPr/>
        </p:nvCxnSpPr>
        <p:spPr bwMode="auto">
          <a:xfrm>
            <a:off x="4558184" y="6028928"/>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Connector 36">
            <a:extLst>
              <a:ext uri="{FF2B5EF4-FFF2-40B4-BE49-F238E27FC236}">
                <a16:creationId xmlns:a16="http://schemas.microsoft.com/office/drawing/2014/main" id="{43FFB2F3-7B8C-C241-93B8-ECE5BE9D713A}"/>
              </a:ext>
            </a:extLst>
          </p:cNvPr>
          <p:cNvCxnSpPr>
            <a:cxnSpLocks/>
          </p:cNvCxnSpPr>
          <p:nvPr/>
        </p:nvCxnSpPr>
        <p:spPr bwMode="auto">
          <a:xfrm flipV="1">
            <a:off x="7078464" y="5452865"/>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TextBox 37">
            <a:extLst>
              <a:ext uri="{FF2B5EF4-FFF2-40B4-BE49-F238E27FC236}">
                <a16:creationId xmlns:a16="http://schemas.microsoft.com/office/drawing/2014/main" id="{8484D9DA-1669-DA4B-A1FE-E5296B26E21D}"/>
              </a:ext>
            </a:extLst>
          </p:cNvPr>
          <p:cNvSpPr txBox="1"/>
          <p:nvPr/>
        </p:nvSpPr>
        <p:spPr>
          <a:xfrm>
            <a:off x="6409458" y="3667007"/>
            <a:ext cx="669008" cy="523220"/>
          </a:xfrm>
          <a:prstGeom prst="rect">
            <a:avLst/>
          </a:prstGeom>
          <a:solidFill>
            <a:srgbClr val="FFC000"/>
          </a:solidFill>
        </p:spPr>
        <p:txBody>
          <a:bodyPr wrap="square" rtlCol="0">
            <a:spAutoFit/>
          </a:bodyPr>
          <a:lstStyle/>
          <a:p>
            <a:r>
              <a:rPr lang="en-BE" sz="2800" dirty="0"/>
              <a:t>A</a:t>
            </a:r>
          </a:p>
        </p:txBody>
      </p:sp>
      <p:sp>
        <p:nvSpPr>
          <p:cNvPr id="39" name="TextBox 38">
            <a:extLst>
              <a:ext uri="{FF2B5EF4-FFF2-40B4-BE49-F238E27FC236}">
                <a16:creationId xmlns:a16="http://schemas.microsoft.com/office/drawing/2014/main" id="{76D16A05-5D5A-7640-9FC9-F80DCA1044DE}"/>
              </a:ext>
            </a:extLst>
          </p:cNvPr>
          <p:cNvSpPr txBox="1"/>
          <p:nvPr/>
        </p:nvSpPr>
        <p:spPr>
          <a:xfrm>
            <a:off x="5591833" y="3679087"/>
            <a:ext cx="669008" cy="523220"/>
          </a:xfrm>
          <a:prstGeom prst="rect">
            <a:avLst/>
          </a:prstGeom>
          <a:solidFill>
            <a:srgbClr val="FFC000"/>
          </a:solidFill>
        </p:spPr>
        <p:txBody>
          <a:bodyPr wrap="square" rtlCol="0">
            <a:spAutoFit/>
          </a:bodyPr>
          <a:lstStyle/>
          <a:p>
            <a:r>
              <a:rPr lang="en-BE" sz="2800" dirty="0"/>
              <a:t>D</a:t>
            </a:r>
          </a:p>
        </p:txBody>
      </p:sp>
      <p:sp>
        <p:nvSpPr>
          <p:cNvPr id="40" name="TextBox 39">
            <a:extLst>
              <a:ext uri="{FF2B5EF4-FFF2-40B4-BE49-F238E27FC236}">
                <a16:creationId xmlns:a16="http://schemas.microsoft.com/office/drawing/2014/main" id="{F1067234-1888-BE41-A386-EB3CC9BE12D3}"/>
              </a:ext>
            </a:extLst>
          </p:cNvPr>
          <p:cNvSpPr txBox="1"/>
          <p:nvPr/>
        </p:nvSpPr>
        <p:spPr>
          <a:xfrm>
            <a:off x="6363009" y="4612929"/>
            <a:ext cx="669008" cy="523220"/>
          </a:xfrm>
          <a:prstGeom prst="rect">
            <a:avLst/>
          </a:prstGeom>
          <a:solidFill>
            <a:srgbClr val="FFC000"/>
          </a:solidFill>
        </p:spPr>
        <p:txBody>
          <a:bodyPr wrap="square" rtlCol="0">
            <a:spAutoFit/>
          </a:bodyPr>
          <a:lstStyle/>
          <a:p>
            <a:r>
              <a:rPr lang="en-BE" sz="2800" dirty="0"/>
              <a:t>B</a:t>
            </a:r>
          </a:p>
        </p:txBody>
      </p:sp>
      <p:sp>
        <p:nvSpPr>
          <p:cNvPr id="41" name="TextBox 40">
            <a:extLst>
              <a:ext uri="{FF2B5EF4-FFF2-40B4-BE49-F238E27FC236}">
                <a16:creationId xmlns:a16="http://schemas.microsoft.com/office/drawing/2014/main" id="{AA28CD8E-C0B6-3B4B-B39B-1597557C671B}"/>
              </a:ext>
            </a:extLst>
          </p:cNvPr>
          <p:cNvSpPr txBox="1"/>
          <p:nvPr/>
        </p:nvSpPr>
        <p:spPr>
          <a:xfrm>
            <a:off x="5589773" y="4601809"/>
            <a:ext cx="669008" cy="523220"/>
          </a:xfrm>
          <a:prstGeom prst="rect">
            <a:avLst/>
          </a:prstGeom>
          <a:solidFill>
            <a:srgbClr val="FFC000"/>
          </a:solidFill>
        </p:spPr>
        <p:txBody>
          <a:bodyPr wrap="square" rtlCol="0">
            <a:spAutoFit/>
          </a:bodyPr>
          <a:lstStyle/>
          <a:p>
            <a:r>
              <a:rPr lang="en-BE" sz="2800" dirty="0"/>
              <a:t>E</a:t>
            </a:r>
          </a:p>
        </p:txBody>
      </p:sp>
      <p:sp>
        <p:nvSpPr>
          <p:cNvPr id="42" name="TextBox 41">
            <a:extLst>
              <a:ext uri="{FF2B5EF4-FFF2-40B4-BE49-F238E27FC236}">
                <a16:creationId xmlns:a16="http://schemas.microsoft.com/office/drawing/2014/main" id="{BA142750-12B2-164F-AC4E-1970E851AEC0}"/>
              </a:ext>
            </a:extLst>
          </p:cNvPr>
          <p:cNvSpPr txBox="1"/>
          <p:nvPr/>
        </p:nvSpPr>
        <p:spPr>
          <a:xfrm>
            <a:off x="4845428" y="4621712"/>
            <a:ext cx="669008" cy="523220"/>
          </a:xfrm>
          <a:prstGeom prst="rect">
            <a:avLst/>
          </a:prstGeom>
          <a:solidFill>
            <a:srgbClr val="FFC000"/>
          </a:solidFill>
        </p:spPr>
        <p:txBody>
          <a:bodyPr wrap="square" rtlCol="0">
            <a:spAutoFit/>
          </a:bodyPr>
          <a:lstStyle/>
          <a:p>
            <a:r>
              <a:rPr lang="en-BE" sz="2800" dirty="0"/>
              <a:t>F</a:t>
            </a:r>
          </a:p>
        </p:txBody>
      </p:sp>
      <p:sp>
        <p:nvSpPr>
          <p:cNvPr id="43" name="TextBox 42">
            <a:extLst>
              <a:ext uri="{FF2B5EF4-FFF2-40B4-BE49-F238E27FC236}">
                <a16:creationId xmlns:a16="http://schemas.microsoft.com/office/drawing/2014/main" id="{C1B31740-7707-9A44-BC79-15981C93EA6C}"/>
              </a:ext>
            </a:extLst>
          </p:cNvPr>
          <p:cNvSpPr txBox="1"/>
          <p:nvPr/>
        </p:nvSpPr>
        <p:spPr>
          <a:xfrm>
            <a:off x="6330796" y="5479286"/>
            <a:ext cx="669008" cy="523220"/>
          </a:xfrm>
          <a:prstGeom prst="rect">
            <a:avLst/>
          </a:prstGeom>
          <a:solidFill>
            <a:srgbClr val="FFC000"/>
          </a:solidFill>
        </p:spPr>
        <p:txBody>
          <a:bodyPr wrap="square" rtlCol="0">
            <a:spAutoFit/>
          </a:bodyPr>
          <a:lstStyle/>
          <a:p>
            <a:r>
              <a:rPr lang="en-BE" sz="2800" dirty="0"/>
              <a:t>C</a:t>
            </a:r>
          </a:p>
        </p:txBody>
      </p:sp>
      <p:sp>
        <p:nvSpPr>
          <p:cNvPr id="44" name="TextBox 43">
            <a:extLst>
              <a:ext uri="{FF2B5EF4-FFF2-40B4-BE49-F238E27FC236}">
                <a16:creationId xmlns:a16="http://schemas.microsoft.com/office/drawing/2014/main" id="{D1A13C12-080D-184F-8BDD-6934F32A9650}"/>
              </a:ext>
            </a:extLst>
          </p:cNvPr>
          <p:cNvSpPr txBox="1"/>
          <p:nvPr/>
        </p:nvSpPr>
        <p:spPr>
          <a:xfrm>
            <a:off x="1795147" y="3644034"/>
            <a:ext cx="2558200" cy="461537"/>
          </a:xfrm>
          <a:prstGeom prst="rect">
            <a:avLst/>
          </a:prstGeom>
          <a:noFill/>
        </p:spPr>
        <p:txBody>
          <a:bodyPr wrap="none" rtlCol="0">
            <a:spAutoFit/>
          </a:bodyPr>
          <a:lstStyle/>
          <a:p>
            <a:r>
              <a:rPr lang="en-BE" sz="2399" i="1" dirty="0"/>
              <a:t>High priority Queue </a:t>
            </a:r>
          </a:p>
        </p:txBody>
      </p:sp>
      <p:sp>
        <p:nvSpPr>
          <p:cNvPr id="45" name="TextBox 44">
            <a:extLst>
              <a:ext uri="{FF2B5EF4-FFF2-40B4-BE49-F238E27FC236}">
                <a16:creationId xmlns:a16="http://schemas.microsoft.com/office/drawing/2014/main" id="{CDB627F3-9018-2C40-B9B4-7CFEF7BA6B7A}"/>
              </a:ext>
            </a:extLst>
          </p:cNvPr>
          <p:cNvSpPr txBox="1"/>
          <p:nvPr/>
        </p:nvSpPr>
        <p:spPr>
          <a:xfrm>
            <a:off x="1530635" y="4601484"/>
            <a:ext cx="2955745" cy="461537"/>
          </a:xfrm>
          <a:prstGeom prst="rect">
            <a:avLst/>
          </a:prstGeom>
          <a:noFill/>
        </p:spPr>
        <p:txBody>
          <a:bodyPr wrap="none" rtlCol="0">
            <a:spAutoFit/>
          </a:bodyPr>
          <a:lstStyle/>
          <a:p>
            <a:r>
              <a:rPr lang="en-BE" sz="2399" i="1" dirty="0"/>
              <a:t>Medium Priority Queue </a:t>
            </a:r>
          </a:p>
        </p:txBody>
      </p:sp>
      <p:sp>
        <p:nvSpPr>
          <p:cNvPr id="47" name="Oval 46">
            <a:extLst>
              <a:ext uri="{FF2B5EF4-FFF2-40B4-BE49-F238E27FC236}">
                <a16:creationId xmlns:a16="http://schemas.microsoft.com/office/drawing/2014/main" id="{47B61DEC-3CED-8F44-A746-B41EC0B75ACC}"/>
              </a:ext>
            </a:extLst>
          </p:cNvPr>
          <p:cNvSpPr/>
          <p:nvPr/>
        </p:nvSpPr>
        <p:spPr bwMode="auto">
          <a:xfrm>
            <a:off x="8230592" y="4688826"/>
            <a:ext cx="432048" cy="434352"/>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54"/>
            <a:endParaRPr lang="en-BE"/>
          </a:p>
        </p:txBody>
      </p:sp>
      <p:cxnSp>
        <p:nvCxnSpPr>
          <p:cNvPr id="49" name="Straight Arrow Connector 48">
            <a:extLst>
              <a:ext uri="{FF2B5EF4-FFF2-40B4-BE49-F238E27FC236}">
                <a16:creationId xmlns:a16="http://schemas.microsoft.com/office/drawing/2014/main" id="{6EBD6FBE-BE03-0E41-AC1E-BBDBD0BD612F}"/>
              </a:ext>
            </a:extLst>
          </p:cNvPr>
          <p:cNvCxnSpPr>
            <a:endCxn id="47" idx="1"/>
          </p:cNvCxnSpPr>
          <p:nvPr/>
        </p:nvCxnSpPr>
        <p:spPr bwMode="auto">
          <a:xfrm>
            <a:off x="7136247" y="3959394"/>
            <a:ext cx="1157619" cy="79304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E87CB668-0AE4-BC4C-9BCB-EFE4D1ADCD31}"/>
              </a:ext>
            </a:extLst>
          </p:cNvPr>
          <p:cNvCxnSpPr>
            <a:cxnSpLocks/>
            <a:endCxn id="47" idx="2"/>
          </p:cNvCxnSpPr>
          <p:nvPr/>
        </p:nvCxnSpPr>
        <p:spPr bwMode="auto">
          <a:xfrm>
            <a:off x="7128873" y="4865141"/>
            <a:ext cx="1101719" cy="4086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96B748D6-9526-F04D-8301-6AD36251E9A8}"/>
              </a:ext>
            </a:extLst>
          </p:cNvPr>
          <p:cNvCxnSpPr>
            <a:cxnSpLocks/>
            <a:endCxn id="47" idx="3"/>
          </p:cNvCxnSpPr>
          <p:nvPr/>
        </p:nvCxnSpPr>
        <p:spPr bwMode="auto">
          <a:xfrm flipV="1">
            <a:off x="7097342" y="5059569"/>
            <a:ext cx="1196523" cy="681328"/>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54" name="Picture 2">
            <a:extLst>
              <a:ext uri="{FF2B5EF4-FFF2-40B4-BE49-F238E27FC236}">
                <a16:creationId xmlns:a16="http://schemas.microsoft.com/office/drawing/2014/main" id="{F2C1218D-3B41-0F44-BADA-50E0493B5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24290" y="932783"/>
            <a:ext cx="3015871" cy="674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D3A539-E611-D936-4623-252ED5CB72A2}"/>
              </a:ext>
            </a:extLst>
          </p:cNvPr>
          <p:cNvSpPr txBox="1"/>
          <p:nvPr/>
        </p:nvSpPr>
        <p:spPr>
          <a:xfrm>
            <a:off x="1615013" y="5522150"/>
            <a:ext cx="2446247" cy="461537"/>
          </a:xfrm>
          <a:prstGeom prst="rect">
            <a:avLst/>
          </a:prstGeom>
          <a:noFill/>
        </p:spPr>
        <p:txBody>
          <a:bodyPr wrap="none" rtlCol="0">
            <a:spAutoFit/>
          </a:bodyPr>
          <a:lstStyle/>
          <a:p>
            <a:r>
              <a:rPr lang="en-BE" sz="2399" i="1" dirty="0"/>
              <a:t>Low Priority Queue </a:t>
            </a:r>
          </a:p>
        </p:txBody>
      </p:sp>
    </p:spTree>
    <p:extLst>
      <p:ext uri="{BB962C8B-B14F-4D97-AF65-F5344CB8AC3E}">
        <p14:creationId xmlns:p14="http://schemas.microsoft.com/office/powerpoint/2010/main" val="144578769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itre 1"/>
          <p:cNvSpPr txBox="1">
            <a:spLocks noGrp="1"/>
          </p:cNvSpPr>
          <p:nvPr>
            <p:ph type="title"/>
          </p:nvPr>
        </p:nvSpPr>
        <p:spPr>
          <a:prstGeom prst="rect">
            <a:avLst/>
          </a:prstGeom>
        </p:spPr>
        <p:txBody>
          <a:bodyPr/>
          <a:lstStyle/>
          <a:p>
            <a:r>
              <a:rPr dirty="0"/>
              <a:t>Round-Robin scheduling</a:t>
            </a:r>
          </a:p>
        </p:txBody>
      </p:sp>
      <p:sp>
        <p:nvSpPr>
          <p:cNvPr id="378" name="Espace réservé du contenu 2"/>
          <p:cNvSpPr txBox="1">
            <a:spLocks noGrp="1"/>
          </p:cNvSpPr>
          <p:nvPr>
            <p:ph type="body" idx="1"/>
          </p:nvPr>
        </p:nvSpPr>
        <p:spPr>
          <a:xfrm>
            <a:off x="650240" y="2275841"/>
            <a:ext cx="11704320" cy="6436925"/>
          </a:xfrm>
          <a:prstGeom prst="rect">
            <a:avLst/>
          </a:prstGeom>
        </p:spPr>
        <p:txBody>
          <a:bodyPr/>
          <a:lstStyle/>
          <a:p>
            <a:endParaRPr/>
          </a:p>
        </p:txBody>
      </p:sp>
      <p:sp>
        <p:nvSpPr>
          <p:cNvPr id="379" name="Rectangle 6"/>
          <p:cNvSpPr txBox="1"/>
          <p:nvPr/>
        </p:nvSpPr>
        <p:spPr>
          <a:xfrm>
            <a:off x="472637" y="3456659"/>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2</a:t>
            </a:r>
          </a:p>
        </p:txBody>
      </p:sp>
      <p:sp>
        <p:nvSpPr>
          <p:cNvPr id="380" name="Rectangle 7"/>
          <p:cNvSpPr txBox="1"/>
          <p:nvPr/>
        </p:nvSpPr>
        <p:spPr>
          <a:xfrm>
            <a:off x="472637" y="3108961"/>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1</a:t>
            </a:r>
          </a:p>
        </p:txBody>
      </p:sp>
      <p:sp>
        <p:nvSpPr>
          <p:cNvPr id="381" name="Rectangle 8"/>
          <p:cNvSpPr txBox="1"/>
          <p:nvPr/>
        </p:nvSpPr>
        <p:spPr>
          <a:xfrm>
            <a:off x="472637" y="3921761"/>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3</a:t>
            </a:r>
          </a:p>
        </p:txBody>
      </p:sp>
      <p:sp>
        <p:nvSpPr>
          <p:cNvPr id="382" name="Rectangle 9"/>
          <p:cNvSpPr txBox="1"/>
          <p:nvPr/>
        </p:nvSpPr>
        <p:spPr>
          <a:xfrm>
            <a:off x="472637" y="4328161"/>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4</a:t>
            </a:r>
          </a:p>
        </p:txBody>
      </p:sp>
      <p:sp>
        <p:nvSpPr>
          <p:cNvPr id="383" name="Rectangle 10"/>
          <p:cNvSpPr txBox="1"/>
          <p:nvPr/>
        </p:nvSpPr>
        <p:spPr>
          <a:xfrm>
            <a:off x="452316" y="4716498"/>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5</a:t>
            </a:r>
          </a:p>
        </p:txBody>
      </p:sp>
      <p:sp>
        <p:nvSpPr>
          <p:cNvPr id="384" name="AutoShape 11"/>
          <p:cNvSpPr/>
          <p:nvPr/>
        </p:nvSpPr>
        <p:spPr>
          <a:xfrm>
            <a:off x="3908214" y="3052516"/>
            <a:ext cx="5070970" cy="1916854"/>
          </a:xfrm>
          <a:prstGeom prst="roundRect">
            <a:avLst>
              <a:gd name="adj" fmla="val 116"/>
            </a:avLst>
          </a:prstGeom>
          <a:ln w="12700">
            <a:solidFill>
              <a:srgbClr val="000000"/>
            </a:solidFill>
            <a:prstDash val="sysDot"/>
          </a:ln>
        </p:spPr>
        <p:txBody>
          <a:bodyPr lIns="65023" rIns="65023"/>
          <a:lstStyle/>
          <a:p>
            <a:endParaRPr sz="5973"/>
          </a:p>
        </p:txBody>
      </p:sp>
      <p:grpSp>
        <p:nvGrpSpPr>
          <p:cNvPr id="387" name="Group 12"/>
          <p:cNvGrpSpPr/>
          <p:nvPr/>
        </p:nvGrpSpPr>
        <p:grpSpPr>
          <a:xfrm>
            <a:off x="5572196" y="3203787"/>
            <a:ext cx="2632569" cy="307060"/>
            <a:chOff x="0" y="0"/>
            <a:chExt cx="1851025" cy="215900"/>
          </a:xfrm>
        </p:grpSpPr>
        <p:sp>
          <p:nvSpPr>
            <p:cNvPr id="385" name="AutoShape 13"/>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386" name="Rectangle 14"/>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1</a:t>
              </a:r>
            </a:p>
          </p:txBody>
        </p:sp>
      </p:grpSp>
      <p:grpSp>
        <p:nvGrpSpPr>
          <p:cNvPr id="394" name="Group 15"/>
          <p:cNvGrpSpPr/>
          <p:nvPr/>
        </p:nvGrpSpPr>
        <p:grpSpPr>
          <a:xfrm>
            <a:off x="1334346" y="3379895"/>
            <a:ext cx="3174437" cy="1433690"/>
            <a:chOff x="0" y="0"/>
            <a:chExt cx="2232025" cy="1008061"/>
          </a:xfrm>
        </p:grpSpPr>
        <p:grpSp>
          <p:nvGrpSpPr>
            <p:cNvPr id="392" name="Group 16"/>
            <p:cNvGrpSpPr/>
            <p:nvPr/>
          </p:nvGrpSpPr>
          <p:grpSpPr>
            <a:xfrm>
              <a:off x="-1" y="0"/>
              <a:ext cx="2232026" cy="1008063"/>
              <a:chOff x="0" y="0"/>
              <a:chExt cx="2232024" cy="1008061"/>
            </a:xfrm>
          </p:grpSpPr>
          <p:sp>
            <p:nvSpPr>
              <p:cNvPr id="388" name="Line 17"/>
              <p:cNvSpPr/>
              <p:nvPr/>
            </p:nvSpPr>
            <p:spPr>
              <a:xfrm>
                <a:off x="-1" y="0"/>
                <a:ext cx="2203451" cy="412749"/>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389" name="Line 18"/>
              <p:cNvSpPr/>
              <p:nvPr/>
            </p:nvSpPr>
            <p:spPr>
              <a:xfrm>
                <a:off x="12700" y="312737"/>
                <a:ext cx="2190751" cy="16192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390" name="Line 19"/>
              <p:cNvSpPr/>
              <p:nvPr/>
            </p:nvSpPr>
            <p:spPr>
              <a:xfrm flipV="1">
                <a:off x="26987" y="592138"/>
                <a:ext cx="2205038" cy="41592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391" name="Line 20"/>
              <p:cNvSpPr/>
              <p:nvPr/>
            </p:nvSpPr>
            <p:spPr>
              <a:xfrm flipV="1">
                <a:off x="41274" y="530225"/>
                <a:ext cx="2190751" cy="165100"/>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sp>
          <p:nvSpPr>
            <p:cNvPr id="393" name="Line 21"/>
            <p:cNvSpPr/>
            <p:nvPr/>
          </p:nvSpPr>
          <p:spPr>
            <a:xfrm>
              <a:off x="41274" y="493712"/>
              <a:ext cx="2108201"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grpSp>
        <p:nvGrpSpPr>
          <p:cNvPr id="397" name="Group 22"/>
          <p:cNvGrpSpPr/>
          <p:nvPr/>
        </p:nvGrpSpPr>
        <p:grpSpPr>
          <a:xfrm>
            <a:off x="5551875" y="3628249"/>
            <a:ext cx="2632570" cy="307060"/>
            <a:chOff x="0" y="0"/>
            <a:chExt cx="1851025" cy="215900"/>
          </a:xfrm>
        </p:grpSpPr>
        <p:sp>
          <p:nvSpPr>
            <p:cNvPr id="395" name="AutoShape 23"/>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396" name="Rectangle 24"/>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2</a:t>
              </a:r>
            </a:p>
          </p:txBody>
        </p:sp>
      </p:grpSp>
      <p:grpSp>
        <p:nvGrpSpPr>
          <p:cNvPr id="400" name="Group 25"/>
          <p:cNvGrpSpPr/>
          <p:nvPr/>
        </p:nvGrpSpPr>
        <p:grpSpPr>
          <a:xfrm>
            <a:off x="5531556" y="4034649"/>
            <a:ext cx="2632569" cy="307060"/>
            <a:chOff x="0" y="0"/>
            <a:chExt cx="1851025" cy="215900"/>
          </a:xfrm>
        </p:grpSpPr>
        <p:sp>
          <p:nvSpPr>
            <p:cNvPr id="398" name="AutoShape 26"/>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399" name="Rectangle 27"/>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3</a:t>
              </a:r>
            </a:p>
          </p:txBody>
        </p:sp>
      </p:grpSp>
      <p:grpSp>
        <p:nvGrpSpPr>
          <p:cNvPr id="403" name="Group 28"/>
          <p:cNvGrpSpPr/>
          <p:nvPr/>
        </p:nvGrpSpPr>
        <p:grpSpPr>
          <a:xfrm>
            <a:off x="5551875" y="4581031"/>
            <a:ext cx="2632570" cy="307060"/>
            <a:chOff x="0" y="0"/>
            <a:chExt cx="1851025" cy="215900"/>
          </a:xfrm>
        </p:grpSpPr>
        <p:sp>
          <p:nvSpPr>
            <p:cNvPr id="401" name="AutoShape 29"/>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402" name="Rectangle 30"/>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N</a:t>
              </a:r>
            </a:p>
          </p:txBody>
        </p:sp>
      </p:grpSp>
      <p:sp>
        <p:nvSpPr>
          <p:cNvPr id="404" name="Line 31"/>
          <p:cNvSpPr/>
          <p:nvPr/>
        </p:nvSpPr>
        <p:spPr>
          <a:xfrm>
            <a:off x="8687930" y="3883378"/>
            <a:ext cx="2244231" cy="2258"/>
          </a:xfrm>
          <a:prstGeom prst="line">
            <a:avLst/>
          </a:prstGeom>
          <a:ln w="12700">
            <a:solidFill>
              <a:srgbClr val="000000"/>
            </a:solidFill>
            <a:tailEnd type="triangle"/>
          </a:ln>
        </p:spPr>
        <p:txBody>
          <a:bodyPr lIns="65023" rIns="65023"/>
          <a:lstStyle/>
          <a:p>
            <a:endParaRPr sz="5973"/>
          </a:p>
        </p:txBody>
      </p:sp>
      <p:sp>
        <p:nvSpPr>
          <p:cNvPr id="405" name="Oval 32"/>
          <p:cNvSpPr/>
          <p:nvPr/>
        </p:nvSpPr>
        <p:spPr>
          <a:xfrm>
            <a:off x="8570524" y="3804357"/>
            <a:ext cx="173850" cy="173851"/>
          </a:xfrm>
          <a:prstGeom prst="ellipse">
            <a:avLst/>
          </a:prstGeom>
          <a:ln w="12700">
            <a:solidFill>
              <a:srgbClr val="000000"/>
            </a:solidFill>
          </a:ln>
        </p:spPr>
        <p:txBody>
          <a:bodyPr lIns="65023" rIns="65023"/>
          <a:lstStyle/>
          <a:p>
            <a:endParaRPr sz="5973"/>
          </a:p>
        </p:txBody>
      </p:sp>
      <p:sp>
        <p:nvSpPr>
          <p:cNvPr id="406" name="Line 33"/>
          <p:cNvSpPr/>
          <p:nvPr/>
        </p:nvSpPr>
        <p:spPr>
          <a:xfrm>
            <a:off x="8261209" y="3341512"/>
            <a:ext cx="291253" cy="465102"/>
          </a:xfrm>
          <a:prstGeom prst="line">
            <a:avLst/>
          </a:prstGeom>
          <a:ln w="12700">
            <a:solidFill>
              <a:srgbClr val="000000"/>
            </a:solidFill>
            <a:tailEnd type="triangle"/>
          </a:ln>
        </p:spPr>
        <p:txBody>
          <a:bodyPr lIns="65023" rIns="65023"/>
          <a:lstStyle/>
          <a:p>
            <a:endParaRPr sz="5973"/>
          </a:p>
        </p:txBody>
      </p:sp>
      <p:sp>
        <p:nvSpPr>
          <p:cNvPr id="407" name="Line 34"/>
          <p:cNvSpPr/>
          <p:nvPr/>
        </p:nvSpPr>
        <p:spPr>
          <a:xfrm>
            <a:off x="8204765" y="3786294"/>
            <a:ext cx="347699" cy="94828"/>
          </a:xfrm>
          <a:prstGeom prst="line">
            <a:avLst/>
          </a:prstGeom>
          <a:ln w="12700">
            <a:solidFill>
              <a:srgbClr val="000000"/>
            </a:solidFill>
            <a:tailEnd type="triangle"/>
          </a:ln>
        </p:spPr>
        <p:txBody>
          <a:bodyPr lIns="65023" rIns="65023"/>
          <a:lstStyle/>
          <a:p>
            <a:endParaRPr sz="5973"/>
          </a:p>
        </p:txBody>
      </p:sp>
      <p:sp>
        <p:nvSpPr>
          <p:cNvPr id="408" name="Line 35"/>
          <p:cNvSpPr/>
          <p:nvPr/>
        </p:nvSpPr>
        <p:spPr>
          <a:xfrm flipV="1">
            <a:off x="8184445" y="4016588"/>
            <a:ext cx="368017" cy="275450"/>
          </a:xfrm>
          <a:prstGeom prst="line">
            <a:avLst/>
          </a:prstGeom>
          <a:ln w="12700">
            <a:solidFill>
              <a:srgbClr val="000000"/>
            </a:solidFill>
            <a:tailEnd type="triangle"/>
          </a:ln>
        </p:spPr>
        <p:txBody>
          <a:bodyPr lIns="65023" rIns="65023"/>
          <a:lstStyle/>
          <a:p>
            <a:endParaRPr sz="5973"/>
          </a:p>
        </p:txBody>
      </p:sp>
      <p:sp>
        <p:nvSpPr>
          <p:cNvPr id="409" name="Line 36"/>
          <p:cNvSpPr/>
          <p:nvPr/>
        </p:nvSpPr>
        <p:spPr>
          <a:xfrm>
            <a:off x="8687930" y="3921761"/>
            <a:ext cx="638952" cy="465104"/>
          </a:xfrm>
          <a:prstGeom prst="line">
            <a:avLst/>
          </a:prstGeom>
          <a:ln w="12700">
            <a:solidFill>
              <a:srgbClr val="000000"/>
            </a:solidFill>
            <a:tailEnd type="triangle"/>
          </a:ln>
        </p:spPr>
        <p:txBody>
          <a:bodyPr lIns="65023" rIns="65023"/>
          <a:lstStyle/>
          <a:p>
            <a:endParaRPr sz="5973"/>
          </a:p>
        </p:txBody>
      </p:sp>
      <p:sp>
        <p:nvSpPr>
          <p:cNvPr id="410" name="Rectangle 37"/>
          <p:cNvSpPr txBox="1"/>
          <p:nvPr/>
        </p:nvSpPr>
        <p:spPr>
          <a:xfrm>
            <a:off x="9646196" y="4228819"/>
            <a:ext cx="1306447"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Scheduler :</a:t>
            </a:r>
          </a:p>
        </p:txBody>
      </p:sp>
      <p:sp>
        <p:nvSpPr>
          <p:cNvPr id="411" name="Line 38"/>
          <p:cNvSpPr/>
          <p:nvPr/>
        </p:nvSpPr>
        <p:spPr>
          <a:xfrm flipV="1">
            <a:off x="8166384" y="4054968"/>
            <a:ext cx="503485" cy="663790"/>
          </a:xfrm>
          <a:prstGeom prst="line">
            <a:avLst/>
          </a:prstGeom>
          <a:ln w="12700">
            <a:solidFill>
              <a:srgbClr val="000000"/>
            </a:solidFill>
            <a:tailEnd type="triangle"/>
          </a:ln>
        </p:spPr>
        <p:txBody>
          <a:bodyPr lIns="65023" rIns="65023"/>
          <a:lstStyle/>
          <a:p>
            <a:endParaRPr sz="5973"/>
          </a:p>
        </p:txBody>
      </p:sp>
      <p:sp>
        <p:nvSpPr>
          <p:cNvPr id="412" name="Oval 39"/>
          <p:cNvSpPr/>
          <p:nvPr/>
        </p:nvSpPr>
        <p:spPr>
          <a:xfrm>
            <a:off x="4526846" y="3962402"/>
            <a:ext cx="329638" cy="329638"/>
          </a:xfrm>
          <a:prstGeom prst="ellipse">
            <a:avLst/>
          </a:prstGeom>
          <a:ln w="12700">
            <a:solidFill>
              <a:srgbClr val="000000"/>
            </a:solidFill>
          </a:ln>
        </p:spPr>
        <p:txBody>
          <a:bodyPr lIns="65023" rIns="65023"/>
          <a:lstStyle/>
          <a:p>
            <a:endParaRPr sz="5973"/>
          </a:p>
        </p:txBody>
      </p:sp>
      <p:sp>
        <p:nvSpPr>
          <p:cNvPr id="413" name="Line 40"/>
          <p:cNvSpPr/>
          <p:nvPr/>
        </p:nvSpPr>
        <p:spPr>
          <a:xfrm flipV="1">
            <a:off x="4836159" y="3357317"/>
            <a:ext cx="715719" cy="605086"/>
          </a:xfrm>
          <a:prstGeom prst="line">
            <a:avLst/>
          </a:prstGeom>
          <a:ln w="12700">
            <a:solidFill>
              <a:srgbClr val="000000"/>
            </a:solidFill>
            <a:tailEnd type="triangle"/>
          </a:ln>
        </p:spPr>
        <p:txBody>
          <a:bodyPr lIns="65023" rIns="65023"/>
          <a:lstStyle/>
          <a:p>
            <a:endParaRPr sz="5973"/>
          </a:p>
        </p:txBody>
      </p:sp>
      <p:sp>
        <p:nvSpPr>
          <p:cNvPr id="414" name="Line 41"/>
          <p:cNvSpPr/>
          <p:nvPr/>
        </p:nvSpPr>
        <p:spPr>
          <a:xfrm flipV="1">
            <a:off x="4856479" y="3763717"/>
            <a:ext cx="736037" cy="334153"/>
          </a:xfrm>
          <a:prstGeom prst="line">
            <a:avLst/>
          </a:prstGeom>
          <a:ln w="12700">
            <a:solidFill>
              <a:srgbClr val="000000"/>
            </a:solidFill>
            <a:tailEnd type="triangle"/>
          </a:ln>
        </p:spPr>
        <p:txBody>
          <a:bodyPr lIns="65023" rIns="65023"/>
          <a:lstStyle/>
          <a:p>
            <a:endParaRPr sz="5973"/>
          </a:p>
        </p:txBody>
      </p:sp>
      <p:sp>
        <p:nvSpPr>
          <p:cNvPr id="415" name="Line 42"/>
          <p:cNvSpPr/>
          <p:nvPr/>
        </p:nvSpPr>
        <p:spPr>
          <a:xfrm>
            <a:off x="4856479" y="4154310"/>
            <a:ext cx="736037" cy="2260"/>
          </a:xfrm>
          <a:prstGeom prst="line">
            <a:avLst/>
          </a:prstGeom>
          <a:ln w="12700">
            <a:solidFill>
              <a:srgbClr val="000000"/>
            </a:solidFill>
            <a:tailEnd type="triangle"/>
          </a:ln>
        </p:spPr>
        <p:txBody>
          <a:bodyPr lIns="65023" rIns="65023"/>
          <a:lstStyle/>
          <a:p>
            <a:endParaRPr sz="5973"/>
          </a:p>
        </p:txBody>
      </p:sp>
      <p:sp>
        <p:nvSpPr>
          <p:cNvPr id="416" name="Line 43"/>
          <p:cNvSpPr/>
          <p:nvPr/>
        </p:nvSpPr>
        <p:spPr>
          <a:xfrm>
            <a:off x="4818096" y="4233334"/>
            <a:ext cx="715719" cy="465104"/>
          </a:xfrm>
          <a:prstGeom prst="line">
            <a:avLst/>
          </a:prstGeom>
          <a:ln w="12700">
            <a:solidFill>
              <a:srgbClr val="000000"/>
            </a:solidFill>
            <a:tailEnd type="triangle"/>
          </a:ln>
        </p:spPr>
        <p:txBody>
          <a:bodyPr lIns="65023" rIns="65023"/>
          <a:lstStyle/>
          <a:p>
            <a:endParaRPr sz="5973"/>
          </a:p>
        </p:txBody>
      </p:sp>
      <p:sp>
        <p:nvSpPr>
          <p:cNvPr id="417" name="Oval 44"/>
          <p:cNvSpPr/>
          <p:nvPr/>
        </p:nvSpPr>
        <p:spPr>
          <a:xfrm>
            <a:off x="10022277" y="4813582"/>
            <a:ext cx="1625601" cy="1625600"/>
          </a:xfrm>
          <a:prstGeom prst="ellipse">
            <a:avLst/>
          </a:prstGeom>
          <a:ln w="12700">
            <a:solidFill>
              <a:srgbClr val="000000"/>
            </a:solidFill>
          </a:ln>
        </p:spPr>
        <p:txBody>
          <a:bodyPr lIns="65023" rIns="65023"/>
          <a:lstStyle/>
          <a:p>
            <a:endParaRPr sz="5973"/>
          </a:p>
        </p:txBody>
      </p:sp>
      <p:grpSp>
        <p:nvGrpSpPr>
          <p:cNvPr id="420" name="Group 45"/>
          <p:cNvGrpSpPr/>
          <p:nvPr/>
        </p:nvGrpSpPr>
        <p:grpSpPr>
          <a:xfrm>
            <a:off x="10487379" y="4599095"/>
            <a:ext cx="715718" cy="444784"/>
            <a:chOff x="0" y="0"/>
            <a:chExt cx="503238" cy="312737"/>
          </a:xfrm>
        </p:grpSpPr>
        <p:sp>
          <p:nvSpPr>
            <p:cNvPr id="418" name="AutoShape 46"/>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19" name="Rectangle 47"/>
            <p:cNvSpPr txBox="1"/>
            <p:nvPr/>
          </p:nvSpPr>
          <p:spPr>
            <a:xfrm>
              <a:off x="74645" y="41274"/>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F1</a:t>
              </a:r>
            </a:p>
          </p:txBody>
        </p:sp>
      </p:grpSp>
      <p:grpSp>
        <p:nvGrpSpPr>
          <p:cNvPr id="423" name="Group 48"/>
          <p:cNvGrpSpPr/>
          <p:nvPr/>
        </p:nvGrpSpPr>
        <p:grpSpPr>
          <a:xfrm>
            <a:off x="11282117" y="5181599"/>
            <a:ext cx="715718" cy="444784"/>
            <a:chOff x="0" y="0"/>
            <a:chExt cx="503238" cy="312737"/>
          </a:xfrm>
        </p:grpSpPr>
        <p:sp>
          <p:nvSpPr>
            <p:cNvPr id="421" name="AutoShape 49"/>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22" name="Rectangle 50"/>
            <p:cNvSpPr txBox="1"/>
            <p:nvPr/>
          </p:nvSpPr>
          <p:spPr>
            <a:xfrm>
              <a:off x="74645" y="39687"/>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F2</a:t>
              </a:r>
            </a:p>
          </p:txBody>
        </p:sp>
      </p:grpSp>
      <p:grpSp>
        <p:nvGrpSpPr>
          <p:cNvPr id="426" name="Group 51"/>
          <p:cNvGrpSpPr/>
          <p:nvPr/>
        </p:nvGrpSpPr>
        <p:grpSpPr>
          <a:xfrm>
            <a:off x="10990863" y="5953760"/>
            <a:ext cx="715718" cy="444784"/>
            <a:chOff x="0" y="0"/>
            <a:chExt cx="503238" cy="312737"/>
          </a:xfrm>
        </p:grpSpPr>
        <p:sp>
          <p:nvSpPr>
            <p:cNvPr id="424" name="AutoShape 52"/>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25" name="Rectangle 53"/>
            <p:cNvSpPr txBox="1"/>
            <p:nvPr/>
          </p:nvSpPr>
          <p:spPr>
            <a:xfrm>
              <a:off x="74645" y="41274"/>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F3</a:t>
              </a:r>
            </a:p>
          </p:txBody>
        </p:sp>
      </p:grpSp>
      <p:grpSp>
        <p:nvGrpSpPr>
          <p:cNvPr id="429" name="Group 54"/>
          <p:cNvGrpSpPr/>
          <p:nvPr/>
        </p:nvGrpSpPr>
        <p:grpSpPr>
          <a:xfrm>
            <a:off x="10042596" y="6012462"/>
            <a:ext cx="715718" cy="444784"/>
            <a:chOff x="0" y="0"/>
            <a:chExt cx="503238" cy="312737"/>
          </a:xfrm>
        </p:grpSpPr>
        <p:sp>
          <p:nvSpPr>
            <p:cNvPr id="427" name="AutoShape 55"/>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28" name="Rectangle 56"/>
            <p:cNvSpPr txBox="1"/>
            <p:nvPr/>
          </p:nvSpPr>
          <p:spPr>
            <a:xfrm>
              <a:off x="74645" y="41274"/>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F4</a:t>
              </a:r>
            </a:p>
          </p:txBody>
        </p:sp>
      </p:grpSp>
      <p:grpSp>
        <p:nvGrpSpPr>
          <p:cNvPr id="432" name="Group 57"/>
          <p:cNvGrpSpPr/>
          <p:nvPr/>
        </p:nvGrpSpPr>
        <p:grpSpPr>
          <a:xfrm>
            <a:off x="9753601" y="5102576"/>
            <a:ext cx="715718" cy="444788"/>
            <a:chOff x="0" y="-1"/>
            <a:chExt cx="503238" cy="312740"/>
          </a:xfrm>
        </p:grpSpPr>
        <p:sp>
          <p:nvSpPr>
            <p:cNvPr id="430" name="AutoShape 58"/>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31" name="Rectangle 59"/>
            <p:cNvSpPr txBox="1"/>
            <p:nvPr/>
          </p:nvSpPr>
          <p:spPr>
            <a:xfrm>
              <a:off x="63367" y="41275"/>
              <a:ext cx="255853"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FN</a:t>
              </a:r>
            </a:p>
          </p:txBody>
        </p:sp>
      </p:grpSp>
      <p:grpSp>
        <p:nvGrpSpPr>
          <p:cNvPr id="435" name="Group 60"/>
          <p:cNvGrpSpPr/>
          <p:nvPr/>
        </p:nvGrpSpPr>
        <p:grpSpPr>
          <a:xfrm>
            <a:off x="10458026" y="5134187"/>
            <a:ext cx="812801" cy="810543"/>
            <a:chOff x="0" y="0"/>
            <a:chExt cx="571499" cy="569912"/>
          </a:xfrm>
        </p:grpSpPr>
        <p:sp>
          <p:nvSpPr>
            <p:cNvPr id="433" name="AutoShape 61"/>
            <p:cNvSpPr/>
            <p:nvPr/>
          </p:nvSpPr>
          <p:spPr>
            <a:xfrm>
              <a:off x="34924" y="0"/>
              <a:ext cx="536576" cy="569913"/>
            </a:xfrm>
            <a:custGeom>
              <a:avLst/>
              <a:gdLst/>
              <a:ahLst/>
              <a:cxnLst>
                <a:cxn ang="0">
                  <a:pos x="wd2" y="hd2"/>
                </a:cxn>
                <a:cxn ang="5400000">
                  <a:pos x="wd2" y="hd2"/>
                </a:cxn>
                <a:cxn ang="10800000">
                  <a:pos x="wd2" y="hd2"/>
                </a:cxn>
                <a:cxn ang="16200000">
                  <a:pos x="wd2" y="hd2"/>
                </a:cxn>
              </a:cxnLst>
              <a:rect l="0" t="0" r="r" b="b"/>
              <a:pathLst>
                <a:path w="21600" h="21600" extrusionOk="0">
                  <a:moveTo>
                    <a:pt x="0" y="15853"/>
                  </a:moveTo>
                  <a:lnTo>
                    <a:pt x="275" y="16316"/>
                  </a:lnTo>
                  <a:lnTo>
                    <a:pt x="578" y="16779"/>
                  </a:lnTo>
                  <a:lnTo>
                    <a:pt x="911" y="17215"/>
                  </a:lnTo>
                  <a:lnTo>
                    <a:pt x="1272" y="17650"/>
                  </a:lnTo>
                  <a:lnTo>
                    <a:pt x="1634" y="18059"/>
                  </a:lnTo>
                  <a:lnTo>
                    <a:pt x="2039" y="18440"/>
                  </a:lnTo>
                  <a:lnTo>
                    <a:pt x="2458" y="18822"/>
                  </a:lnTo>
                  <a:lnTo>
                    <a:pt x="2892" y="19162"/>
                  </a:lnTo>
                  <a:lnTo>
                    <a:pt x="3340" y="19503"/>
                  </a:lnTo>
                  <a:lnTo>
                    <a:pt x="3802" y="19802"/>
                  </a:lnTo>
                  <a:lnTo>
                    <a:pt x="4294" y="20088"/>
                  </a:lnTo>
                  <a:lnTo>
                    <a:pt x="4800" y="20361"/>
                  </a:lnTo>
                  <a:lnTo>
                    <a:pt x="5306" y="20592"/>
                  </a:lnTo>
                  <a:lnTo>
                    <a:pt x="5841" y="20810"/>
                  </a:lnTo>
                  <a:lnTo>
                    <a:pt x="6376" y="21001"/>
                  </a:lnTo>
                  <a:lnTo>
                    <a:pt x="6911" y="21164"/>
                  </a:lnTo>
                  <a:lnTo>
                    <a:pt x="7475" y="21300"/>
                  </a:lnTo>
                  <a:lnTo>
                    <a:pt x="8039" y="21423"/>
                  </a:lnTo>
                  <a:lnTo>
                    <a:pt x="8602" y="21505"/>
                  </a:lnTo>
                  <a:lnTo>
                    <a:pt x="9166" y="21559"/>
                  </a:lnTo>
                  <a:lnTo>
                    <a:pt x="9745" y="21600"/>
                  </a:lnTo>
                  <a:lnTo>
                    <a:pt x="10308" y="21600"/>
                  </a:lnTo>
                  <a:lnTo>
                    <a:pt x="10887" y="21573"/>
                  </a:lnTo>
                  <a:lnTo>
                    <a:pt x="11451" y="21532"/>
                  </a:lnTo>
                  <a:lnTo>
                    <a:pt x="12029" y="21450"/>
                  </a:lnTo>
                  <a:lnTo>
                    <a:pt x="12593" y="21355"/>
                  </a:lnTo>
                  <a:lnTo>
                    <a:pt x="13142" y="21219"/>
                  </a:lnTo>
                  <a:lnTo>
                    <a:pt x="13692" y="21069"/>
                  </a:lnTo>
                  <a:lnTo>
                    <a:pt x="14227" y="20892"/>
                  </a:lnTo>
                  <a:lnTo>
                    <a:pt x="14761" y="20688"/>
                  </a:lnTo>
                  <a:lnTo>
                    <a:pt x="15282" y="20456"/>
                  </a:lnTo>
                  <a:lnTo>
                    <a:pt x="15788" y="20197"/>
                  </a:lnTo>
                  <a:lnTo>
                    <a:pt x="16280" y="19925"/>
                  </a:lnTo>
                  <a:lnTo>
                    <a:pt x="16757" y="19612"/>
                  </a:lnTo>
                  <a:lnTo>
                    <a:pt x="17219" y="19298"/>
                  </a:lnTo>
                  <a:lnTo>
                    <a:pt x="17653" y="18958"/>
                  </a:lnTo>
                  <a:lnTo>
                    <a:pt x="18072" y="18590"/>
                  </a:lnTo>
                  <a:lnTo>
                    <a:pt x="18477" y="18209"/>
                  </a:lnTo>
                  <a:lnTo>
                    <a:pt x="18867" y="17800"/>
                  </a:lnTo>
                  <a:lnTo>
                    <a:pt x="19229" y="17378"/>
                  </a:lnTo>
                  <a:lnTo>
                    <a:pt x="19561" y="16942"/>
                  </a:lnTo>
                  <a:lnTo>
                    <a:pt x="19880" y="16493"/>
                  </a:lnTo>
                  <a:lnTo>
                    <a:pt x="20169" y="16030"/>
                  </a:lnTo>
                  <a:lnTo>
                    <a:pt x="20429" y="15553"/>
                  </a:lnTo>
                  <a:lnTo>
                    <a:pt x="20675" y="15063"/>
                  </a:lnTo>
                  <a:lnTo>
                    <a:pt x="20877" y="14559"/>
                  </a:lnTo>
                  <a:lnTo>
                    <a:pt x="21065" y="14041"/>
                  </a:lnTo>
                  <a:lnTo>
                    <a:pt x="21224" y="13524"/>
                  </a:lnTo>
                  <a:lnTo>
                    <a:pt x="21354" y="13006"/>
                  </a:lnTo>
                  <a:lnTo>
                    <a:pt x="21455" y="12475"/>
                  </a:lnTo>
                  <a:lnTo>
                    <a:pt x="21542" y="11930"/>
                  </a:lnTo>
                  <a:lnTo>
                    <a:pt x="21586" y="11399"/>
                  </a:lnTo>
                  <a:lnTo>
                    <a:pt x="21600" y="10854"/>
                  </a:lnTo>
                  <a:lnTo>
                    <a:pt x="21586" y="10323"/>
                  </a:lnTo>
                  <a:lnTo>
                    <a:pt x="21542" y="9779"/>
                  </a:lnTo>
                  <a:lnTo>
                    <a:pt x="21484" y="9247"/>
                  </a:lnTo>
                  <a:lnTo>
                    <a:pt x="21383" y="8716"/>
                  </a:lnTo>
                  <a:lnTo>
                    <a:pt x="21253" y="8185"/>
                  </a:lnTo>
                  <a:lnTo>
                    <a:pt x="21108" y="7668"/>
                  </a:lnTo>
                  <a:lnTo>
                    <a:pt x="20920" y="7150"/>
                  </a:lnTo>
                  <a:lnTo>
                    <a:pt x="20718" y="6646"/>
                  </a:lnTo>
                  <a:lnTo>
                    <a:pt x="20487" y="6156"/>
                  </a:lnTo>
                  <a:lnTo>
                    <a:pt x="20227" y="5679"/>
                  </a:lnTo>
                  <a:lnTo>
                    <a:pt x="19937" y="5203"/>
                  </a:lnTo>
                  <a:lnTo>
                    <a:pt x="19634" y="4753"/>
                  </a:lnTo>
                  <a:lnTo>
                    <a:pt x="19301" y="4304"/>
                  </a:lnTo>
                  <a:lnTo>
                    <a:pt x="18940" y="3881"/>
                  </a:lnTo>
                  <a:lnTo>
                    <a:pt x="18564" y="3487"/>
                  </a:lnTo>
                  <a:lnTo>
                    <a:pt x="18173" y="3092"/>
                  </a:lnTo>
                  <a:lnTo>
                    <a:pt x="17754" y="2724"/>
                  </a:lnTo>
                  <a:lnTo>
                    <a:pt x="17306" y="2370"/>
                  </a:lnTo>
                  <a:lnTo>
                    <a:pt x="16858" y="2043"/>
                  </a:lnTo>
                  <a:lnTo>
                    <a:pt x="16381" y="1743"/>
                  </a:lnTo>
                  <a:lnTo>
                    <a:pt x="15889" y="1457"/>
                  </a:lnTo>
                  <a:lnTo>
                    <a:pt x="15383" y="1198"/>
                  </a:lnTo>
                  <a:lnTo>
                    <a:pt x="14877" y="967"/>
                  </a:lnTo>
                  <a:lnTo>
                    <a:pt x="14342" y="749"/>
                  </a:lnTo>
                  <a:lnTo>
                    <a:pt x="13807" y="572"/>
                  </a:lnTo>
                  <a:lnTo>
                    <a:pt x="13258" y="409"/>
                  </a:lnTo>
                  <a:lnTo>
                    <a:pt x="12708" y="272"/>
                  </a:lnTo>
                  <a:lnTo>
                    <a:pt x="12145" y="163"/>
                  </a:lnTo>
                  <a:lnTo>
                    <a:pt x="11581" y="82"/>
                  </a:lnTo>
                  <a:lnTo>
                    <a:pt x="11002" y="27"/>
                  </a:lnTo>
                  <a:lnTo>
                    <a:pt x="10439" y="0"/>
                  </a:lnTo>
                  <a:lnTo>
                    <a:pt x="9860" y="0"/>
                  </a:lnTo>
                  <a:lnTo>
                    <a:pt x="9296" y="27"/>
                  </a:lnTo>
                  <a:lnTo>
                    <a:pt x="8718" y="82"/>
                  </a:lnTo>
                  <a:lnTo>
                    <a:pt x="8154" y="163"/>
                  </a:lnTo>
                  <a:lnTo>
                    <a:pt x="7590" y="272"/>
                  </a:lnTo>
                  <a:lnTo>
                    <a:pt x="7041" y="409"/>
                  </a:lnTo>
                  <a:lnTo>
                    <a:pt x="6492" y="558"/>
                  </a:lnTo>
                  <a:lnTo>
                    <a:pt x="5942" y="749"/>
                  </a:lnTo>
                  <a:lnTo>
                    <a:pt x="5422" y="953"/>
                  </a:lnTo>
                  <a:lnTo>
                    <a:pt x="4901" y="1185"/>
                  </a:lnTo>
                  <a:lnTo>
                    <a:pt x="4395" y="1444"/>
                  </a:lnTo>
                  <a:lnTo>
                    <a:pt x="3918" y="173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434" name="Line 62"/>
            <p:cNvSpPr/>
            <p:nvPr/>
          </p:nvSpPr>
          <p:spPr>
            <a:xfrm flipH="1" flipV="1">
              <a:off x="-1" y="320675"/>
              <a:ext cx="31752" cy="106363"/>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F976-8DBF-FB47-996F-87020F9CADA8}"/>
              </a:ext>
            </a:extLst>
          </p:cNvPr>
          <p:cNvSpPr>
            <a:spLocks noGrp="1"/>
          </p:cNvSpPr>
          <p:nvPr>
            <p:ph type="title"/>
          </p:nvPr>
        </p:nvSpPr>
        <p:spPr/>
        <p:txBody>
          <a:bodyPr/>
          <a:lstStyle/>
          <a:p>
            <a:r>
              <a:rPr lang="en-BE" dirty="0"/>
              <a:t>Round robin</a:t>
            </a:r>
          </a:p>
        </p:txBody>
      </p:sp>
      <p:sp>
        <p:nvSpPr>
          <p:cNvPr id="3" name="Content Placeholder 2">
            <a:extLst>
              <a:ext uri="{FF2B5EF4-FFF2-40B4-BE49-F238E27FC236}">
                <a16:creationId xmlns:a16="http://schemas.microsoft.com/office/drawing/2014/main" id="{2C1E763E-0F9E-A147-B6C0-BBCDC02139D8}"/>
              </a:ext>
            </a:extLst>
          </p:cNvPr>
          <p:cNvSpPr>
            <a:spLocks noGrp="1"/>
          </p:cNvSpPr>
          <p:nvPr>
            <p:ph idx="1"/>
          </p:nvPr>
        </p:nvSpPr>
        <p:spPr>
          <a:xfrm>
            <a:off x="1519965" y="6436952"/>
            <a:ext cx="10464801" cy="3406286"/>
          </a:xfrm>
        </p:spPr>
        <p:txBody>
          <a:bodyPr/>
          <a:lstStyle/>
          <a:p>
            <a:r>
              <a:rPr lang="en-BE" dirty="0"/>
              <a:t>If the RR scheduler starts with queue1 and serves them in numerical order, what is the ordering of the packets on the output link ? </a:t>
            </a:r>
          </a:p>
        </p:txBody>
      </p:sp>
      <p:cxnSp>
        <p:nvCxnSpPr>
          <p:cNvPr id="28" name="Straight Connector 27">
            <a:extLst>
              <a:ext uri="{FF2B5EF4-FFF2-40B4-BE49-F238E27FC236}">
                <a16:creationId xmlns:a16="http://schemas.microsoft.com/office/drawing/2014/main" id="{EEF490C4-0B81-B64A-8B21-CBAF32FE7B24}"/>
              </a:ext>
            </a:extLst>
          </p:cNvPr>
          <p:cNvCxnSpPr/>
          <p:nvPr/>
        </p:nvCxnSpPr>
        <p:spPr bwMode="auto">
          <a:xfrm>
            <a:off x="4558184" y="3652663"/>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a:extLst>
              <a:ext uri="{FF2B5EF4-FFF2-40B4-BE49-F238E27FC236}">
                <a16:creationId xmlns:a16="http://schemas.microsoft.com/office/drawing/2014/main" id="{817392E2-690A-E948-A968-0E5BBE37A076}"/>
              </a:ext>
            </a:extLst>
          </p:cNvPr>
          <p:cNvCxnSpPr/>
          <p:nvPr/>
        </p:nvCxnSpPr>
        <p:spPr bwMode="auto">
          <a:xfrm>
            <a:off x="4558184" y="4228727"/>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a:extLst>
              <a:ext uri="{FF2B5EF4-FFF2-40B4-BE49-F238E27FC236}">
                <a16:creationId xmlns:a16="http://schemas.microsoft.com/office/drawing/2014/main" id="{423D8FBB-A0A3-7F4E-A617-A540FA7D3785}"/>
              </a:ext>
            </a:extLst>
          </p:cNvPr>
          <p:cNvCxnSpPr>
            <a:cxnSpLocks/>
          </p:cNvCxnSpPr>
          <p:nvPr/>
        </p:nvCxnSpPr>
        <p:spPr bwMode="auto">
          <a:xfrm flipV="1">
            <a:off x="7078464" y="3652664"/>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a:extLst>
              <a:ext uri="{FF2B5EF4-FFF2-40B4-BE49-F238E27FC236}">
                <a16:creationId xmlns:a16="http://schemas.microsoft.com/office/drawing/2014/main" id="{C8019593-C25D-5140-9AF6-9051CBB747B6}"/>
              </a:ext>
            </a:extLst>
          </p:cNvPr>
          <p:cNvCxnSpPr/>
          <p:nvPr/>
        </p:nvCxnSpPr>
        <p:spPr bwMode="auto">
          <a:xfrm>
            <a:off x="4558184" y="4588769"/>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Straight Connector 32">
            <a:extLst>
              <a:ext uri="{FF2B5EF4-FFF2-40B4-BE49-F238E27FC236}">
                <a16:creationId xmlns:a16="http://schemas.microsoft.com/office/drawing/2014/main" id="{E605504E-51A0-1348-8C41-CA751ECD7C7A}"/>
              </a:ext>
            </a:extLst>
          </p:cNvPr>
          <p:cNvCxnSpPr/>
          <p:nvPr/>
        </p:nvCxnSpPr>
        <p:spPr bwMode="auto">
          <a:xfrm>
            <a:off x="4558184" y="5164833"/>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824B386B-E4C6-DF4A-85C0-9B2BC1836D4F}"/>
              </a:ext>
            </a:extLst>
          </p:cNvPr>
          <p:cNvCxnSpPr>
            <a:cxnSpLocks/>
          </p:cNvCxnSpPr>
          <p:nvPr/>
        </p:nvCxnSpPr>
        <p:spPr bwMode="auto">
          <a:xfrm flipV="1">
            <a:off x="7078464" y="4588769"/>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a:extLst>
              <a:ext uri="{FF2B5EF4-FFF2-40B4-BE49-F238E27FC236}">
                <a16:creationId xmlns:a16="http://schemas.microsoft.com/office/drawing/2014/main" id="{484B2AF8-DF6D-454C-BB18-85C6A5125542}"/>
              </a:ext>
            </a:extLst>
          </p:cNvPr>
          <p:cNvCxnSpPr/>
          <p:nvPr/>
        </p:nvCxnSpPr>
        <p:spPr bwMode="auto">
          <a:xfrm>
            <a:off x="4558184" y="5452864"/>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35">
            <a:extLst>
              <a:ext uri="{FF2B5EF4-FFF2-40B4-BE49-F238E27FC236}">
                <a16:creationId xmlns:a16="http://schemas.microsoft.com/office/drawing/2014/main" id="{670009F2-8E31-7049-8823-94133689950A}"/>
              </a:ext>
            </a:extLst>
          </p:cNvPr>
          <p:cNvCxnSpPr/>
          <p:nvPr/>
        </p:nvCxnSpPr>
        <p:spPr bwMode="auto">
          <a:xfrm>
            <a:off x="4558184" y="6028928"/>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Connector 36">
            <a:extLst>
              <a:ext uri="{FF2B5EF4-FFF2-40B4-BE49-F238E27FC236}">
                <a16:creationId xmlns:a16="http://schemas.microsoft.com/office/drawing/2014/main" id="{43FFB2F3-7B8C-C241-93B8-ECE5BE9D713A}"/>
              </a:ext>
            </a:extLst>
          </p:cNvPr>
          <p:cNvCxnSpPr>
            <a:cxnSpLocks/>
          </p:cNvCxnSpPr>
          <p:nvPr/>
        </p:nvCxnSpPr>
        <p:spPr bwMode="auto">
          <a:xfrm flipV="1">
            <a:off x="7078464" y="5452865"/>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TextBox 37">
            <a:extLst>
              <a:ext uri="{FF2B5EF4-FFF2-40B4-BE49-F238E27FC236}">
                <a16:creationId xmlns:a16="http://schemas.microsoft.com/office/drawing/2014/main" id="{8484D9DA-1669-DA4B-A1FE-E5296B26E21D}"/>
              </a:ext>
            </a:extLst>
          </p:cNvPr>
          <p:cNvSpPr txBox="1"/>
          <p:nvPr/>
        </p:nvSpPr>
        <p:spPr>
          <a:xfrm>
            <a:off x="6409458" y="3667007"/>
            <a:ext cx="669008" cy="523220"/>
          </a:xfrm>
          <a:prstGeom prst="rect">
            <a:avLst/>
          </a:prstGeom>
          <a:solidFill>
            <a:srgbClr val="FFC000"/>
          </a:solidFill>
        </p:spPr>
        <p:txBody>
          <a:bodyPr wrap="square" rtlCol="0">
            <a:spAutoFit/>
          </a:bodyPr>
          <a:lstStyle/>
          <a:p>
            <a:r>
              <a:rPr lang="en-BE" sz="2800" dirty="0"/>
              <a:t>A</a:t>
            </a:r>
          </a:p>
        </p:txBody>
      </p:sp>
      <p:sp>
        <p:nvSpPr>
          <p:cNvPr id="39" name="TextBox 38">
            <a:extLst>
              <a:ext uri="{FF2B5EF4-FFF2-40B4-BE49-F238E27FC236}">
                <a16:creationId xmlns:a16="http://schemas.microsoft.com/office/drawing/2014/main" id="{76D16A05-5D5A-7640-9FC9-F80DCA1044DE}"/>
              </a:ext>
            </a:extLst>
          </p:cNvPr>
          <p:cNvSpPr txBox="1"/>
          <p:nvPr/>
        </p:nvSpPr>
        <p:spPr>
          <a:xfrm>
            <a:off x="5591833" y="3679087"/>
            <a:ext cx="669008" cy="523220"/>
          </a:xfrm>
          <a:prstGeom prst="rect">
            <a:avLst/>
          </a:prstGeom>
          <a:solidFill>
            <a:srgbClr val="FFC000"/>
          </a:solidFill>
        </p:spPr>
        <p:txBody>
          <a:bodyPr wrap="square" rtlCol="0">
            <a:spAutoFit/>
          </a:bodyPr>
          <a:lstStyle/>
          <a:p>
            <a:r>
              <a:rPr lang="en-BE" sz="2800" dirty="0"/>
              <a:t>B</a:t>
            </a:r>
          </a:p>
        </p:txBody>
      </p:sp>
      <p:sp>
        <p:nvSpPr>
          <p:cNvPr id="40" name="TextBox 39">
            <a:extLst>
              <a:ext uri="{FF2B5EF4-FFF2-40B4-BE49-F238E27FC236}">
                <a16:creationId xmlns:a16="http://schemas.microsoft.com/office/drawing/2014/main" id="{F1067234-1888-BE41-A386-EB3CC9BE12D3}"/>
              </a:ext>
            </a:extLst>
          </p:cNvPr>
          <p:cNvSpPr txBox="1"/>
          <p:nvPr/>
        </p:nvSpPr>
        <p:spPr>
          <a:xfrm>
            <a:off x="6363009" y="4612929"/>
            <a:ext cx="669008" cy="523220"/>
          </a:xfrm>
          <a:prstGeom prst="rect">
            <a:avLst/>
          </a:prstGeom>
          <a:solidFill>
            <a:srgbClr val="FFC000"/>
          </a:solidFill>
        </p:spPr>
        <p:txBody>
          <a:bodyPr wrap="square" rtlCol="0">
            <a:spAutoFit/>
          </a:bodyPr>
          <a:lstStyle/>
          <a:p>
            <a:r>
              <a:rPr lang="en-BE" sz="2800" dirty="0"/>
              <a:t>D</a:t>
            </a:r>
          </a:p>
        </p:txBody>
      </p:sp>
      <p:sp>
        <p:nvSpPr>
          <p:cNvPr id="41" name="TextBox 40">
            <a:extLst>
              <a:ext uri="{FF2B5EF4-FFF2-40B4-BE49-F238E27FC236}">
                <a16:creationId xmlns:a16="http://schemas.microsoft.com/office/drawing/2014/main" id="{AA28CD8E-C0B6-3B4B-B39B-1597557C671B}"/>
              </a:ext>
            </a:extLst>
          </p:cNvPr>
          <p:cNvSpPr txBox="1"/>
          <p:nvPr/>
        </p:nvSpPr>
        <p:spPr>
          <a:xfrm>
            <a:off x="5589773" y="4601809"/>
            <a:ext cx="669008" cy="523220"/>
          </a:xfrm>
          <a:prstGeom prst="rect">
            <a:avLst/>
          </a:prstGeom>
          <a:solidFill>
            <a:srgbClr val="FFC000"/>
          </a:solidFill>
        </p:spPr>
        <p:txBody>
          <a:bodyPr wrap="square" rtlCol="0">
            <a:spAutoFit/>
          </a:bodyPr>
          <a:lstStyle/>
          <a:p>
            <a:r>
              <a:rPr lang="en-BE" sz="2800" dirty="0"/>
              <a:t>E</a:t>
            </a:r>
          </a:p>
        </p:txBody>
      </p:sp>
      <p:sp>
        <p:nvSpPr>
          <p:cNvPr id="42" name="TextBox 41">
            <a:extLst>
              <a:ext uri="{FF2B5EF4-FFF2-40B4-BE49-F238E27FC236}">
                <a16:creationId xmlns:a16="http://schemas.microsoft.com/office/drawing/2014/main" id="{BA142750-12B2-164F-AC4E-1970E851AEC0}"/>
              </a:ext>
            </a:extLst>
          </p:cNvPr>
          <p:cNvSpPr txBox="1"/>
          <p:nvPr/>
        </p:nvSpPr>
        <p:spPr>
          <a:xfrm>
            <a:off x="4845428" y="4621712"/>
            <a:ext cx="669008" cy="523220"/>
          </a:xfrm>
          <a:prstGeom prst="rect">
            <a:avLst/>
          </a:prstGeom>
          <a:solidFill>
            <a:srgbClr val="FFC000"/>
          </a:solidFill>
        </p:spPr>
        <p:txBody>
          <a:bodyPr wrap="square" rtlCol="0">
            <a:spAutoFit/>
          </a:bodyPr>
          <a:lstStyle/>
          <a:p>
            <a:r>
              <a:rPr lang="en-BE" sz="2800" dirty="0"/>
              <a:t>F</a:t>
            </a:r>
          </a:p>
        </p:txBody>
      </p:sp>
      <p:sp>
        <p:nvSpPr>
          <p:cNvPr id="43" name="TextBox 42">
            <a:extLst>
              <a:ext uri="{FF2B5EF4-FFF2-40B4-BE49-F238E27FC236}">
                <a16:creationId xmlns:a16="http://schemas.microsoft.com/office/drawing/2014/main" id="{C1B31740-7707-9A44-BC79-15981C93EA6C}"/>
              </a:ext>
            </a:extLst>
          </p:cNvPr>
          <p:cNvSpPr txBox="1"/>
          <p:nvPr/>
        </p:nvSpPr>
        <p:spPr>
          <a:xfrm>
            <a:off x="6330796" y="5479286"/>
            <a:ext cx="669008" cy="523220"/>
          </a:xfrm>
          <a:prstGeom prst="rect">
            <a:avLst/>
          </a:prstGeom>
          <a:solidFill>
            <a:srgbClr val="FFC000"/>
          </a:solidFill>
        </p:spPr>
        <p:txBody>
          <a:bodyPr wrap="square" rtlCol="0">
            <a:spAutoFit/>
          </a:bodyPr>
          <a:lstStyle/>
          <a:p>
            <a:r>
              <a:rPr lang="en-BE" sz="2800" dirty="0"/>
              <a:t>G</a:t>
            </a:r>
          </a:p>
        </p:txBody>
      </p:sp>
      <p:sp>
        <p:nvSpPr>
          <p:cNvPr id="44" name="TextBox 43">
            <a:extLst>
              <a:ext uri="{FF2B5EF4-FFF2-40B4-BE49-F238E27FC236}">
                <a16:creationId xmlns:a16="http://schemas.microsoft.com/office/drawing/2014/main" id="{D1A13C12-080D-184F-8BDD-6934F32A9650}"/>
              </a:ext>
            </a:extLst>
          </p:cNvPr>
          <p:cNvSpPr txBox="1"/>
          <p:nvPr/>
        </p:nvSpPr>
        <p:spPr>
          <a:xfrm>
            <a:off x="3127445" y="3728561"/>
            <a:ext cx="1189748" cy="461537"/>
          </a:xfrm>
          <a:prstGeom prst="rect">
            <a:avLst/>
          </a:prstGeom>
          <a:noFill/>
        </p:spPr>
        <p:txBody>
          <a:bodyPr wrap="none" rtlCol="0">
            <a:spAutoFit/>
          </a:bodyPr>
          <a:lstStyle/>
          <a:p>
            <a:r>
              <a:rPr lang="en-BE" sz="2399" i="1" dirty="0"/>
              <a:t>Queue 1</a:t>
            </a:r>
          </a:p>
        </p:txBody>
      </p:sp>
      <p:sp>
        <p:nvSpPr>
          <p:cNvPr id="45" name="TextBox 44">
            <a:extLst>
              <a:ext uri="{FF2B5EF4-FFF2-40B4-BE49-F238E27FC236}">
                <a16:creationId xmlns:a16="http://schemas.microsoft.com/office/drawing/2014/main" id="{CDB627F3-9018-2C40-B9B4-7CFEF7BA6B7A}"/>
              </a:ext>
            </a:extLst>
          </p:cNvPr>
          <p:cNvSpPr txBox="1"/>
          <p:nvPr/>
        </p:nvSpPr>
        <p:spPr>
          <a:xfrm>
            <a:off x="3132794" y="4621712"/>
            <a:ext cx="1189748" cy="461537"/>
          </a:xfrm>
          <a:prstGeom prst="rect">
            <a:avLst/>
          </a:prstGeom>
          <a:noFill/>
        </p:spPr>
        <p:txBody>
          <a:bodyPr wrap="none" rtlCol="0">
            <a:spAutoFit/>
          </a:bodyPr>
          <a:lstStyle/>
          <a:p>
            <a:r>
              <a:rPr lang="en-BE" sz="2399" i="1" dirty="0"/>
              <a:t>Queue 2</a:t>
            </a:r>
          </a:p>
        </p:txBody>
      </p:sp>
      <p:sp>
        <p:nvSpPr>
          <p:cNvPr id="46" name="TextBox 45">
            <a:extLst>
              <a:ext uri="{FF2B5EF4-FFF2-40B4-BE49-F238E27FC236}">
                <a16:creationId xmlns:a16="http://schemas.microsoft.com/office/drawing/2014/main" id="{423D49F5-336C-9E49-8C3A-8D9535570609}"/>
              </a:ext>
            </a:extLst>
          </p:cNvPr>
          <p:cNvSpPr txBox="1"/>
          <p:nvPr/>
        </p:nvSpPr>
        <p:spPr>
          <a:xfrm>
            <a:off x="3096040" y="5510065"/>
            <a:ext cx="1189748" cy="461537"/>
          </a:xfrm>
          <a:prstGeom prst="rect">
            <a:avLst/>
          </a:prstGeom>
          <a:noFill/>
        </p:spPr>
        <p:txBody>
          <a:bodyPr wrap="none" rtlCol="0">
            <a:spAutoFit/>
          </a:bodyPr>
          <a:lstStyle/>
          <a:p>
            <a:r>
              <a:rPr lang="en-BE" sz="2399" i="1" dirty="0"/>
              <a:t>Queue 3</a:t>
            </a:r>
          </a:p>
        </p:txBody>
      </p:sp>
      <p:sp>
        <p:nvSpPr>
          <p:cNvPr id="47" name="Oval 46">
            <a:extLst>
              <a:ext uri="{FF2B5EF4-FFF2-40B4-BE49-F238E27FC236}">
                <a16:creationId xmlns:a16="http://schemas.microsoft.com/office/drawing/2014/main" id="{47B61DEC-3CED-8F44-A746-B41EC0B75ACC}"/>
              </a:ext>
            </a:extLst>
          </p:cNvPr>
          <p:cNvSpPr/>
          <p:nvPr/>
        </p:nvSpPr>
        <p:spPr bwMode="auto">
          <a:xfrm>
            <a:off x="8230592" y="4688826"/>
            <a:ext cx="432048" cy="434352"/>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54"/>
            <a:endParaRPr lang="en-BE"/>
          </a:p>
        </p:txBody>
      </p:sp>
      <p:cxnSp>
        <p:nvCxnSpPr>
          <p:cNvPr id="49" name="Straight Arrow Connector 48">
            <a:extLst>
              <a:ext uri="{FF2B5EF4-FFF2-40B4-BE49-F238E27FC236}">
                <a16:creationId xmlns:a16="http://schemas.microsoft.com/office/drawing/2014/main" id="{6EBD6FBE-BE03-0E41-AC1E-BBDBD0BD612F}"/>
              </a:ext>
            </a:extLst>
          </p:cNvPr>
          <p:cNvCxnSpPr>
            <a:endCxn id="47" idx="1"/>
          </p:cNvCxnSpPr>
          <p:nvPr/>
        </p:nvCxnSpPr>
        <p:spPr bwMode="auto">
          <a:xfrm>
            <a:off x="7136247" y="3959394"/>
            <a:ext cx="1157619" cy="79304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E87CB668-0AE4-BC4C-9BCB-EFE4D1ADCD31}"/>
              </a:ext>
            </a:extLst>
          </p:cNvPr>
          <p:cNvCxnSpPr>
            <a:cxnSpLocks/>
            <a:endCxn id="47" idx="2"/>
          </p:cNvCxnSpPr>
          <p:nvPr/>
        </p:nvCxnSpPr>
        <p:spPr bwMode="auto">
          <a:xfrm>
            <a:off x="7128873" y="4865141"/>
            <a:ext cx="1101719" cy="4086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96B748D6-9526-F04D-8301-6AD36251E9A8}"/>
              </a:ext>
            </a:extLst>
          </p:cNvPr>
          <p:cNvCxnSpPr>
            <a:cxnSpLocks/>
            <a:endCxn id="47" idx="3"/>
          </p:cNvCxnSpPr>
          <p:nvPr/>
        </p:nvCxnSpPr>
        <p:spPr bwMode="auto">
          <a:xfrm flipV="1">
            <a:off x="7097342" y="5059569"/>
            <a:ext cx="1196523" cy="681328"/>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54" name="Picture 2">
            <a:extLst>
              <a:ext uri="{FF2B5EF4-FFF2-40B4-BE49-F238E27FC236}">
                <a16:creationId xmlns:a16="http://schemas.microsoft.com/office/drawing/2014/main" id="{F2C1218D-3B41-0F44-BADA-50E0493B5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24290" y="932783"/>
            <a:ext cx="3015871" cy="67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0782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itre 1"/>
          <p:cNvSpPr txBox="1">
            <a:spLocks noGrp="1"/>
          </p:cNvSpPr>
          <p:nvPr>
            <p:ph type="title"/>
          </p:nvPr>
        </p:nvSpPr>
        <p:spPr>
          <a:prstGeom prst="rect">
            <a:avLst/>
          </a:prstGeom>
        </p:spPr>
        <p:txBody>
          <a:bodyPr/>
          <a:lstStyle/>
          <a:p>
            <a:r>
              <a:t>Round-robin : example</a:t>
            </a:r>
          </a:p>
        </p:txBody>
      </p:sp>
      <p:sp>
        <p:nvSpPr>
          <p:cNvPr id="441" name="Espace réservé du contenu 2"/>
          <p:cNvSpPr txBox="1">
            <a:spLocks noGrp="1"/>
          </p:cNvSpPr>
          <p:nvPr>
            <p:ph type="body" idx="1"/>
          </p:nvPr>
        </p:nvSpPr>
        <p:spPr>
          <a:xfrm>
            <a:off x="650240" y="2275841"/>
            <a:ext cx="11704320" cy="6436925"/>
          </a:xfrm>
          <a:prstGeom prst="rect">
            <a:avLst/>
          </a:prstGeom>
        </p:spPr>
        <p:txBody>
          <a:bodyPr/>
          <a:lstStyle/>
          <a:p>
            <a:endParaRPr/>
          </a:p>
        </p:txBody>
      </p:sp>
      <p:sp>
        <p:nvSpPr>
          <p:cNvPr id="442" name="AutoShape 5"/>
          <p:cNvSpPr/>
          <p:nvPr/>
        </p:nvSpPr>
        <p:spPr>
          <a:xfrm>
            <a:off x="6007946" y="3046507"/>
            <a:ext cx="3698241" cy="1510454"/>
          </a:xfrm>
          <a:prstGeom prst="roundRect">
            <a:avLst>
              <a:gd name="adj" fmla="val 144"/>
            </a:avLst>
          </a:prstGeom>
          <a:ln w="12700">
            <a:solidFill>
              <a:srgbClr val="000000"/>
            </a:solidFill>
            <a:prstDash val="sysDot"/>
          </a:ln>
        </p:spPr>
        <p:txBody>
          <a:bodyPr lIns="65023" rIns="65023"/>
          <a:lstStyle/>
          <a:p>
            <a:endParaRPr sz="5973"/>
          </a:p>
        </p:txBody>
      </p:sp>
      <p:grpSp>
        <p:nvGrpSpPr>
          <p:cNvPr id="445" name="Group 6"/>
          <p:cNvGrpSpPr/>
          <p:nvPr/>
        </p:nvGrpSpPr>
        <p:grpSpPr>
          <a:xfrm>
            <a:off x="6299201" y="3200035"/>
            <a:ext cx="2632569" cy="307060"/>
            <a:chOff x="0" y="0"/>
            <a:chExt cx="1851025" cy="215900"/>
          </a:xfrm>
        </p:grpSpPr>
        <p:sp>
          <p:nvSpPr>
            <p:cNvPr id="443" name="AutoShape 7"/>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444" name="Rectangle 8"/>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F1</a:t>
              </a:r>
            </a:p>
          </p:txBody>
        </p:sp>
      </p:grpSp>
      <p:grpSp>
        <p:nvGrpSpPr>
          <p:cNvPr id="448" name="Group 9"/>
          <p:cNvGrpSpPr/>
          <p:nvPr/>
        </p:nvGrpSpPr>
        <p:grpSpPr>
          <a:xfrm>
            <a:off x="6278879" y="3624497"/>
            <a:ext cx="2632570" cy="307060"/>
            <a:chOff x="0" y="0"/>
            <a:chExt cx="1851025" cy="215900"/>
          </a:xfrm>
        </p:grpSpPr>
        <p:sp>
          <p:nvSpPr>
            <p:cNvPr id="446" name="AutoShape 10"/>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447" name="Rectangle 11"/>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F2</a:t>
              </a:r>
            </a:p>
          </p:txBody>
        </p:sp>
      </p:grpSp>
      <p:grpSp>
        <p:nvGrpSpPr>
          <p:cNvPr id="451" name="Group 12"/>
          <p:cNvGrpSpPr/>
          <p:nvPr/>
        </p:nvGrpSpPr>
        <p:grpSpPr>
          <a:xfrm>
            <a:off x="6258561" y="4030897"/>
            <a:ext cx="2632569" cy="307060"/>
            <a:chOff x="0" y="0"/>
            <a:chExt cx="1851025" cy="215900"/>
          </a:xfrm>
        </p:grpSpPr>
        <p:sp>
          <p:nvSpPr>
            <p:cNvPr id="449" name="AutoShape 13"/>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450" name="Rectangle 14"/>
            <p:cNvSpPr txBox="1"/>
            <p:nvPr/>
          </p:nvSpPr>
          <p:spPr>
            <a:xfrm>
              <a:off x="0" y="18259"/>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F3</a:t>
              </a:r>
            </a:p>
          </p:txBody>
        </p:sp>
      </p:grpSp>
      <p:sp>
        <p:nvSpPr>
          <p:cNvPr id="452" name="Line 15"/>
          <p:cNvSpPr/>
          <p:nvPr/>
        </p:nvSpPr>
        <p:spPr>
          <a:xfrm>
            <a:off x="9414933" y="3877369"/>
            <a:ext cx="3869833" cy="2258"/>
          </a:xfrm>
          <a:prstGeom prst="line">
            <a:avLst/>
          </a:prstGeom>
          <a:ln w="12700">
            <a:solidFill>
              <a:srgbClr val="000000"/>
            </a:solidFill>
            <a:tailEnd type="triangle"/>
          </a:ln>
        </p:spPr>
        <p:txBody>
          <a:bodyPr lIns="65023" rIns="65023"/>
          <a:lstStyle/>
          <a:p>
            <a:endParaRPr sz="5973"/>
          </a:p>
        </p:txBody>
      </p:sp>
      <p:sp>
        <p:nvSpPr>
          <p:cNvPr id="453" name="Oval 16"/>
          <p:cNvSpPr/>
          <p:nvPr/>
        </p:nvSpPr>
        <p:spPr>
          <a:xfrm>
            <a:off x="9297529" y="3800605"/>
            <a:ext cx="173850" cy="173851"/>
          </a:xfrm>
          <a:prstGeom prst="ellipse">
            <a:avLst/>
          </a:prstGeom>
          <a:ln w="12700">
            <a:solidFill>
              <a:srgbClr val="000000"/>
            </a:solidFill>
          </a:ln>
        </p:spPr>
        <p:txBody>
          <a:bodyPr lIns="65023" rIns="65023"/>
          <a:lstStyle/>
          <a:p>
            <a:endParaRPr sz="5973"/>
          </a:p>
        </p:txBody>
      </p:sp>
      <p:sp>
        <p:nvSpPr>
          <p:cNvPr id="454" name="Line 17"/>
          <p:cNvSpPr/>
          <p:nvPr/>
        </p:nvSpPr>
        <p:spPr>
          <a:xfrm>
            <a:off x="8988212" y="3335502"/>
            <a:ext cx="291255" cy="465104"/>
          </a:xfrm>
          <a:prstGeom prst="line">
            <a:avLst/>
          </a:prstGeom>
          <a:ln w="12700">
            <a:solidFill>
              <a:srgbClr val="000000"/>
            </a:solidFill>
            <a:tailEnd type="triangle"/>
          </a:ln>
        </p:spPr>
        <p:txBody>
          <a:bodyPr lIns="65023" rIns="65023"/>
          <a:lstStyle/>
          <a:p>
            <a:endParaRPr sz="5973"/>
          </a:p>
        </p:txBody>
      </p:sp>
      <p:sp>
        <p:nvSpPr>
          <p:cNvPr id="455" name="Line 18"/>
          <p:cNvSpPr/>
          <p:nvPr/>
        </p:nvSpPr>
        <p:spPr>
          <a:xfrm>
            <a:off x="8931769" y="3782542"/>
            <a:ext cx="347699" cy="94828"/>
          </a:xfrm>
          <a:prstGeom prst="line">
            <a:avLst/>
          </a:prstGeom>
          <a:ln w="12700">
            <a:solidFill>
              <a:srgbClr val="000000"/>
            </a:solidFill>
            <a:tailEnd type="triangle"/>
          </a:ln>
        </p:spPr>
        <p:txBody>
          <a:bodyPr lIns="65023" rIns="65023"/>
          <a:lstStyle/>
          <a:p>
            <a:endParaRPr sz="5973"/>
          </a:p>
        </p:txBody>
      </p:sp>
      <p:sp>
        <p:nvSpPr>
          <p:cNvPr id="456" name="Line 19"/>
          <p:cNvSpPr/>
          <p:nvPr/>
        </p:nvSpPr>
        <p:spPr>
          <a:xfrm flipV="1">
            <a:off x="8911448" y="4012836"/>
            <a:ext cx="368020" cy="275450"/>
          </a:xfrm>
          <a:prstGeom prst="line">
            <a:avLst/>
          </a:prstGeom>
          <a:ln w="12700">
            <a:solidFill>
              <a:srgbClr val="000000"/>
            </a:solidFill>
            <a:tailEnd type="triangle"/>
          </a:ln>
        </p:spPr>
        <p:txBody>
          <a:bodyPr lIns="65023" rIns="65023"/>
          <a:lstStyle/>
          <a:p>
            <a:endParaRPr sz="5973"/>
          </a:p>
        </p:txBody>
      </p:sp>
      <p:sp>
        <p:nvSpPr>
          <p:cNvPr id="457" name="Rectangle 20"/>
          <p:cNvSpPr txBox="1"/>
          <p:nvPr/>
        </p:nvSpPr>
        <p:spPr>
          <a:xfrm>
            <a:off x="227546" y="3556765"/>
            <a:ext cx="1524841"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Flow2 (L=2) </a:t>
            </a:r>
          </a:p>
        </p:txBody>
      </p:sp>
      <p:sp>
        <p:nvSpPr>
          <p:cNvPr id="458" name="Rectangle 21"/>
          <p:cNvSpPr txBox="1"/>
          <p:nvPr/>
        </p:nvSpPr>
        <p:spPr>
          <a:xfrm>
            <a:off x="228274" y="3125527"/>
            <a:ext cx="1443087"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Flow1(L=1) </a:t>
            </a:r>
          </a:p>
        </p:txBody>
      </p:sp>
      <p:sp>
        <p:nvSpPr>
          <p:cNvPr id="459" name="Rectangle 22"/>
          <p:cNvSpPr txBox="1"/>
          <p:nvPr/>
        </p:nvSpPr>
        <p:spPr>
          <a:xfrm>
            <a:off x="227546" y="4021867"/>
            <a:ext cx="1524841"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Flow3 (L=1) </a:t>
            </a:r>
          </a:p>
        </p:txBody>
      </p:sp>
      <p:sp>
        <p:nvSpPr>
          <p:cNvPr id="460" name="Oval 23"/>
          <p:cNvSpPr/>
          <p:nvPr/>
        </p:nvSpPr>
        <p:spPr>
          <a:xfrm>
            <a:off x="10300649" y="4422621"/>
            <a:ext cx="1625601" cy="1625601"/>
          </a:xfrm>
          <a:prstGeom prst="ellipse">
            <a:avLst/>
          </a:prstGeom>
          <a:ln w="12700">
            <a:solidFill>
              <a:srgbClr val="000000"/>
            </a:solidFill>
          </a:ln>
        </p:spPr>
        <p:txBody>
          <a:bodyPr lIns="65023" rIns="65023"/>
          <a:lstStyle/>
          <a:p>
            <a:endParaRPr sz="5973"/>
          </a:p>
        </p:txBody>
      </p:sp>
      <p:grpSp>
        <p:nvGrpSpPr>
          <p:cNvPr id="463" name="Group 24"/>
          <p:cNvGrpSpPr/>
          <p:nvPr/>
        </p:nvGrpSpPr>
        <p:grpSpPr>
          <a:xfrm>
            <a:off x="10765750" y="4210390"/>
            <a:ext cx="715719" cy="444784"/>
            <a:chOff x="0" y="0"/>
            <a:chExt cx="503238" cy="312737"/>
          </a:xfrm>
        </p:grpSpPr>
        <p:sp>
          <p:nvSpPr>
            <p:cNvPr id="461" name="AutoShape 25"/>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62" name="Rectangle 26"/>
            <p:cNvSpPr txBox="1"/>
            <p:nvPr/>
          </p:nvSpPr>
          <p:spPr>
            <a:xfrm>
              <a:off x="74646" y="41274"/>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F1</a:t>
              </a:r>
            </a:p>
          </p:txBody>
        </p:sp>
      </p:grpSp>
      <p:grpSp>
        <p:nvGrpSpPr>
          <p:cNvPr id="466" name="Group 27"/>
          <p:cNvGrpSpPr/>
          <p:nvPr/>
        </p:nvGrpSpPr>
        <p:grpSpPr>
          <a:xfrm>
            <a:off x="11497270" y="5323474"/>
            <a:ext cx="715719" cy="444787"/>
            <a:chOff x="0" y="-1"/>
            <a:chExt cx="503238" cy="312740"/>
          </a:xfrm>
        </p:grpSpPr>
        <p:sp>
          <p:nvSpPr>
            <p:cNvPr id="464" name="AutoShape 28"/>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65" name="Rectangle 29"/>
            <p:cNvSpPr txBox="1"/>
            <p:nvPr/>
          </p:nvSpPr>
          <p:spPr>
            <a:xfrm>
              <a:off x="74646" y="41275"/>
              <a:ext cx="19837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F2</a:t>
              </a:r>
            </a:p>
          </p:txBody>
        </p:sp>
      </p:grpSp>
      <p:grpSp>
        <p:nvGrpSpPr>
          <p:cNvPr id="469" name="Group 30"/>
          <p:cNvGrpSpPr/>
          <p:nvPr/>
        </p:nvGrpSpPr>
        <p:grpSpPr>
          <a:xfrm>
            <a:off x="10099705" y="5359598"/>
            <a:ext cx="715718" cy="444787"/>
            <a:chOff x="0" y="-1"/>
            <a:chExt cx="503238" cy="312740"/>
          </a:xfrm>
        </p:grpSpPr>
        <p:sp>
          <p:nvSpPr>
            <p:cNvPr id="467" name="AutoShape 31"/>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468" name="Rectangle 32"/>
            <p:cNvSpPr txBox="1"/>
            <p:nvPr/>
          </p:nvSpPr>
          <p:spPr>
            <a:xfrm>
              <a:off x="74645" y="41275"/>
              <a:ext cx="19837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F3</a:t>
              </a:r>
            </a:p>
          </p:txBody>
        </p:sp>
      </p:grpSp>
      <p:grpSp>
        <p:nvGrpSpPr>
          <p:cNvPr id="472" name="Group 33"/>
          <p:cNvGrpSpPr/>
          <p:nvPr/>
        </p:nvGrpSpPr>
        <p:grpSpPr>
          <a:xfrm>
            <a:off x="10736399" y="4743226"/>
            <a:ext cx="810542" cy="810543"/>
            <a:chOff x="0" y="0"/>
            <a:chExt cx="569911" cy="569912"/>
          </a:xfrm>
        </p:grpSpPr>
        <p:sp>
          <p:nvSpPr>
            <p:cNvPr id="470" name="AutoShape 34"/>
            <p:cNvSpPr/>
            <p:nvPr/>
          </p:nvSpPr>
          <p:spPr>
            <a:xfrm>
              <a:off x="33337" y="-1"/>
              <a:ext cx="536576" cy="569914"/>
            </a:xfrm>
            <a:custGeom>
              <a:avLst/>
              <a:gdLst/>
              <a:ahLst/>
              <a:cxnLst>
                <a:cxn ang="0">
                  <a:pos x="wd2" y="hd2"/>
                </a:cxn>
                <a:cxn ang="5400000">
                  <a:pos x="wd2" y="hd2"/>
                </a:cxn>
                <a:cxn ang="10800000">
                  <a:pos x="wd2" y="hd2"/>
                </a:cxn>
                <a:cxn ang="16200000">
                  <a:pos x="wd2" y="hd2"/>
                </a:cxn>
              </a:cxnLst>
              <a:rect l="0" t="0" r="r" b="b"/>
              <a:pathLst>
                <a:path w="21600" h="21600" extrusionOk="0">
                  <a:moveTo>
                    <a:pt x="0" y="15853"/>
                  </a:moveTo>
                  <a:lnTo>
                    <a:pt x="275" y="16316"/>
                  </a:lnTo>
                  <a:lnTo>
                    <a:pt x="578" y="16779"/>
                  </a:lnTo>
                  <a:lnTo>
                    <a:pt x="911" y="17215"/>
                  </a:lnTo>
                  <a:lnTo>
                    <a:pt x="1272" y="17650"/>
                  </a:lnTo>
                  <a:lnTo>
                    <a:pt x="1634" y="18059"/>
                  </a:lnTo>
                  <a:lnTo>
                    <a:pt x="2039" y="18440"/>
                  </a:lnTo>
                  <a:lnTo>
                    <a:pt x="2458" y="18822"/>
                  </a:lnTo>
                  <a:lnTo>
                    <a:pt x="2892" y="19162"/>
                  </a:lnTo>
                  <a:lnTo>
                    <a:pt x="3340" y="19503"/>
                  </a:lnTo>
                  <a:lnTo>
                    <a:pt x="3802" y="19802"/>
                  </a:lnTo>
                  <a:lnTo>
                    <a:pt x="4294" y="20088"/>
                  </a:lnTo>
                  <a:lnTo>
                    <a:pt x="4800" y="20361"/>
                  </a:lnTo>
                  <a:lnTo>
                    <a:pt x="5306" y="20592"/>
                  </a:lnTo>
                  <a:lnTo>
                    <a:pt x="5841" y="20810"/>
                  </a:lnTo>
                  <a:lnTo>
                    <a:pt x="6376" y="21001"/>
                  </a:lnTo>
                  <a:lnTo>
                    <a:pt x="6911" y="21164"/>
                  </a:lnTo>
                  <a:lnTo>
                    <a:pt x="7475" y="21300"/>
                  </a:lnTo>
                  <a:lnTo>
                    <a:pt x="8039" y="21423"/>
                  </a:lnTo>
                  <a:lnTo>
                    <a:pt x="8602" y="21505"/>
                  </a:lnTo>
                  <a:lnTo>
                    <a:pt x="9166" y="21559"/>
                  </a:lnTo>
                  <a:lnTo>
                    <a:pt x="9745" y="21600"/>
                  </a:lnTo>
                  <a:lnTo>
                    <a:pt x="10308" y="21600"/>
                  </a:lnTo>
                  <a:lnTo>
                    <a:pt x="10887" y="21573"/>
                  </a:lnTo>
                  <a:lnTo>
                    <a:pt x="11451" y="21532"/>
                  </a:lnTo>
                  <a:lnTo>
                    <a:pt x="12029" y="21450"/>
                  </a:lnTo>
                  <a:lnTo>
                    <a:pt x="12593" y="21355"/>
                  </a:lnTo>
                  <a:lnTo>
                    <a:pt x="13142" y="21219"/>
                  </a:lnTo>
                  <a:lnTo>
                    <a:pt x="13692" y="21069"/>
                  </a:lnTo>
                  <a:lnTo>
                    <a:pt x="14227" y="20892"/>
                  </a:lnTo>
                  <a:lnTo>
                    <a:pt x="14761" y="20688"/>
                  </a:lnTo>
                  <a:lnTo>
                    <a:pt x="15282" y="20456"/>
                  </a:lnTo>
                  <a:lnTo>
                    <a:pt x="15788" y="20197"/>
                  </a:lnTo>
                  <a:lnTo>
                    <a:pt x="16280" y="19925"/>
                  </a:lnTo>
                  <a:lnTo>
                    <a:pt x="16757" y="19612"/>
                  </a:lnTo>
                  <a:lnTo>
                    <a:pt x="17219" y="19298"/>
                  </a:lnTo>
                  <a:lnTo>
                    <a:pt x="17653" y="18958"/>
                  </a:lnTo>
                  <a:lnTo>
                    <a:pt x="18072" y="18590"/>
                  </a:lnTo>
                  <a:lnTo>
                    <a:pt x="18477" y="18209"/>
                  </a:lnTo>
                  <a:lnTo>
                    <a:pt x="18867" y="17800"/>
                  </a:lnTo>
                  <a:lnTo>
                    <a:pt x="19229" y="17378"/>
                  </a:lnTo>
                  <a:lnTo>
                    <a:pt x="19561" y="16942"/>
                  </a:lnTo>
                  <a:lnTo>
                    <a:pt x="19880" y="16493"/>
                  </a:lnTo>
                  <a:lnTo>
                    <a:pt x="20169" y="16030"/>
                  </a:lnTo>
                  <a:lnTo>
                    <a:pt x="20429" y="15553"/>
                  </a:lnTo>
                  <a:lnTo>
                    <a:pt x="20675" y="15063"/>
                  </a:lnTo>
                  <a:lnTo>
                    <a:pt x="20877" y="14559"/>
                  </a:lnTo>
                  <a:lnTo>
                    <a:pt x="21065" y="14041"/>
                  </a:lnTo>
                  <a:lnTo>
                    <a:pt x="21224" y="13524"/>
                  </a:lnTo>
                  <a:lnTo>
                    <a:pt x="21354" y="13006"/>
                  </a:lnTo>
                  <a:lnTo>
                    <a:pt x="21455" y="12475"/>
                  </a:lnTo>
                  <a:lnTo>
                    <a:pt x="21542" y="11930"/>
                  </a:lnTo>
                  <a:lnTo>
                    <a:pt x="21586" y="11399"/>
                  </a:lnTo>
                  <a:lnTo>
                    <a:pt x="21600" y="10854"/>
                  </a:lnTo>
                  <a:lnTo>
                    <a:pt x="21586" y="10323"/>
                  </a:lnTo>
                  <a:lnTo>
                    <a:pt x="21542" y="9779"/>
                  </a:lnTo>
                  <a:lnTo>
                    <a:pt x="21484" y="9247"/>
                  </a:lnTo>
                  <a:lnTo>
                    <a:pt x="21383" y="8716"/>
                  </a:lnTo>
                  <a:lnTo>
                    <a:pt x="21253" y="8185"/>
                  </a:lnTo>
                  <a:lnTo>
                    <a:pt x="21108" y="7668"/>
                  </a:lnTo>
                  <a:lnTo>
                    <a:pt x="20920" y="7150"/>
                  </a:lnTo>
                  <a:lnTo>
                    <a:pt x="20718" y="6646"/>
                  </a:lnTo>
                  <a:lnTo>
                    <a:pt x="20487" y="6156"/>
                  </a:lnTo>
                  <a:lnTo>
                    <a:pt x="20227" y="5679"/>
                  </a:lnTo>
                  <a:lnTo>
                    <a:pt x="19937" y="5203"/>
                  </a:lnTo>
                  <a:lnTo>
                    <a:pt x="19634" y="4753"/>
                  </a:lnTo>
                  <a:lnTo>
                    <a:pt x="19301" y="4304"/>
                  </a:lnTo>
                  <a:lnTo>
                    <a:pt x="18940" y="3881"/>
                  </a:lnTo>
                  <a:lnTo>
                    <a:pt x="18564" y="3487"/>
                  </a:lnTo>
                  <a:lnTo>
                    <a:pt x="18173" y="3092"/>
                  </a:lnTo>
                  <a:lnTo>
                    <a:pt x="17754" y="2724"/>
                  </a:lnTo>
                  <a:lnTo>
                    <a:pt x="17306" y="2370"/>
                  </a:lnTo>
                  <a:lnTo>
                    <a:pt x="16858" y="2043"/>
                  </a:lnTo>
                  <a:lnTo>
                    <a:pt x="16381" y="1743"/>
                  </a:lnTo>
                  <a:lnTo>
                    <a:pt x="15889" y="1457"/>
                  </a:lnTo>
                  <a:lnTo>
                    <a:pt x="15383" y="1198"/>
                  </a:lnTo>
                  <a:lnTo>
                    <a:pt x="14877" y="967"/>
                  </a:lnTo>
                  <a:lnTo>
                    <a:pt x="14342" y="749"/>
                  </a:lnTo>
                  <a:lnTo>
                    <a:pt x="13807" y="572"/>
                  </a:lnTo>
                  <a:lnTo>
                    <a:pt x="13258" y="409"/>
                  </a:lnTo>
                  <a:lnTo>
                    <a:pt x="12708" y="272"/>
                  </a:lnTo>
                  <a:lnTo>
                    <a:pt x="12145" y="163"/>
                  </a:lnTo>
                  <a:lnTo>
                    <a:pt x="11581" y="82"/>
                  </a:lnTo>
                  <a:lnTo>
                    <a:pt x="11002" y="27"/>
                  </a:lnTo>
                  <a:lnTo>
                    <a:pt x="10439" y="0"/>
                  </a:lnTo>
                  <a:lnTo>
                    <a:pt x="9860" y="0"/>
                  </a:lnTo>
                  <a:lnTo>
                    <a:pt x="9296" y="27"/>
                  </a:lnTo>
                  <a:lnTo>
                    <a:pt x="8718" y="82"/>
                  </a:lnTo>
                  <a:lnTo>
                    <a:pt x="8154" y="163"/>
                  </a:lnTo>
                  <a:lnTo>
                    <a:pt x="7590" y="272"/>
                  </a:lnTo>
                  <a:lnTo>
                    <a:pt x="7041" y="409"/>
                  </a:lnTo>
                  <a:lnTo>
                    <a:pt x="6492" y="558"/>
                  </a:lnTo>
                  <a:lnTo>
                    <a:pt x="5942" y="749"/>
                  </a:lnTo>
                  <a:lnTo>
                    <a:pt x="5422" y="953"/>
                  </a:lnTo>
                  <a:lnTo>
                    <a:pt x="4901" y="1185"/>
                  </a:lnTo>
                  <a:lnTo>
                    <a:pt x="4395" y="1444"/>
                  </a:lnTo>
                  <a:lnTo>
                    <a:pt x="3918" y="173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471" name="Line 35"/>
            <p:cNvSpPr/>
            <p:nvPr/>
          </p:nvSpPr>
          <p:spPr>
            <a:xfrm flipH="1" flipV="1">
              <a:off x="0" y="320675"/>
              <a:ext cx="31750" cy="106363"/>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grpSp>
        <p:nvGrpSpPr>
          <p:cNvPr id="485" name="Group 36"/>
          <p:cNvGrpSpPr/>
          <p:nvPr/>
        </p:nvGrpSpPr>
        <p:grpSpPr>
          <a:xfrm>
            <a:off x="1898791" y="3279056"/>
            <a:ext cx="4122702" cy="90313"/>
            <a:chOff x="0" y="0"/>
            <a:chExt cx="2898774" cy="63500"/>
          </a:xfrm>
        </p:grpSpPr>
        <p:sp>
          <p:nvSpPr>
            <p:cNvPr id="473" name="Line 37"/>
            <p:cNvSpPr/>
            <p:nvPr/>
          </p:nvSpPr>
          <p:spPr>
            <a:xfrm>
              <a:off x="0" y="3174"/>
              <a:ext cx="2898775" cy="1589"/>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474" name="Line 38"/>
            <p:cNvSpPr/>
            <p:nvPr/>
          </p:nvSpPr>
          <p:spPr>
            <a:xfrm>
              <a:off x="2530273"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75" name="Line 39"/>
            <p:cNvSpPr/>
            <p:nvPr/>
          </p:nvSpPr>
          <p:spPr>
            <a:xfrm>
              <a:off x="230790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76" name="Line 40"/>
            <p:cNvSpPr/>
            <p:nvPr/>
          </p:nvSpPr>
          <p:spPr>
            <a:xfrm>
              <a:off x="2077587"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77" name="Line 41"/>
            <p:cNvSpPr/>
            <p:nvPr/>
          </p:nvSpPr>
          <p:spPr>
            <a:xfrm>
              <a:off x="1842508"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78" name="Line 42"/>
            <p:cNvSpPr/>
            <p:nvPr/>
          </p:nvSpPr>
          <p:spPr>
            <a:xfrm>
              <a:off x="1620137"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79" name="Line 43"/>
            <p:cNvSpPr/>
            <p:nvPr/>
          </p:nvSpPr>
          <p:spPr>
            <a:xfrm>
              <a:off x="1393000"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0" name="Line 44"/>
            <p:cNvSpPr/>
            <p:nvPr/>
          </p:nvSpPr>
          <p:spPr>
            <a:xfrm>
              <a:off x="1162686"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1" name="Line 45"/>
            <p:cNvSpPr/>
            <p:nvPr/>
          </p:nvSpPr>
          <p:spPr>
            <a:xfrm>
              <a:off x="935549"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2" name="Line 46"/>
            <p:cNvSpPr/>
            <p:nvPr/>
          </p:nvSpPr>
          <p:spPr>
            <a:xfrm>
              <a:off x="705236"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3" name="Line 47"/>
            <p:cNvSpPr/>
            <p:nvPr/>
          </p:nvSpPr>
          <p:spPr>
            <a:xfrm>
              <a:off x="482864"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4" name="Line 48"/>
            <p:cNvSpPr/>
            <p:nvPr/>
          </p:nvSpPr>
          <p:spPr>
            <a:xfrm>
              <a:off x="260492"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grpSp>
        <p:nvGrpSpPr>
          <p:cNvPr id="498" name="Group 49"/>
          <p:cNvGrpSpPr/>
          <p:nvPr/>
        </p:nvGrpSpPr>
        <p:grpSpPr>
          <a:xfrm>
            <a:off x="1896534" y="3793829"/>
            <a:ext cx="4122702" cy="90313"/>
            <a:chOff x="0" y="0"/>
            <a:chExt cx="2898774" cy="63500"/>
          </a:xfrm>
        </p:grpSpPr>
        <p:sp>
          <p:nvSpPr>
            <p:cNvPr id="486" name="Line 50"/>
            <p:cNvSpPr/>
            <p:nvPr/>
          </p:nvSpPr>
          <p:spPr>
            <a:xfrm>
              <a:off x="0" y="1587"/>
              <a:ext cx="2898775"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487" name="Line 51"/>
            <p:cNvSpPr/>
            <p:nvPr/>
          </p:nvSpPr>
          <p:spPr>
            <a:xfrm>
              <a:off x="2530273"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8" name="Line 52"/>
            <p:cNvSpPr/>
            <p:nvPr/>
          </p:nvSpPr>
          <p:spPr>
            <a:xfrm>
              <a:off x="230790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89" name="Line 53"/>
            <p:cNvSpPr/>
            <p:nvPr/>
          </p:nvSpPr>
          <p:spPr>
            <a:xfrm>
              <a:off x="2077587"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0" name="Line 54"/>
            <p:cNvSpPr/>
            <p:nvPr/>
          </p:nvSpPr>
          <p:spPr>
            <a:xfrm>
              <a:off x="1844097"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1" name="Line 55"/>
            <p:cNvSpPr/>
            <p:nvPr/>
          </p:nvSpPr>
          <p:spPr>
            <a:xfrm>
              <a:off x="1620137"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2" name="Line 56"/>
            <p:cNvSpPr/>
            <p:nvPr/>
          </p:nvSpPr>
          <p:spPr>
            <a:xfrm>
              <a:off x="1393000"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3" name="Line 57"/>
            <p:cNvSpPr/>
            <p:nvPr/>
          </p:nvSpPr>
          <p:spPr>
            <a:xfrm>
              <a:off x="1162686"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4" name="Line 58"/>
            <p:cNvSpPr/>
            <p:nvPr/>
          </p:nvSpPr>
          <p:spPr>
            <a:xfrm>
              <a:off x="935549"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5" name="Line 59"/>
            <p:cNvSpPr/>
            <p:nvPr/>
          </p:nvSpPr>
          <p:spPr>
            <a:xfrm>
              <a:off x="705236"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6" name="Line 60"/>
            <p:cNvSpPr/>
            <p:nvPr/>
          </p:nvSpPr>
          <p:spPr>
            <a:xfrm>
              <a:off x="482864"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497" name="Line 61"/>
            <p:cNvSpPr/>
            <p:nvPr/>
          </p:nvSpPr>
          <p:spPr>
            <a:xfrm>
              <a:off x="26208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grpSp>
        <p:nvGrpSpPr>
          <p:cNvPr id="511" name="Group 62"/>
          <p:cNvGrpSpPr/>
          <p:nvPr/>
        </p:nvGrpSpPr>
        <p:grpSpPr>
          <a:xfrm>
            <a:off x="1878472" y="4290541"/>
            <a:ext cx="4122702" cy="90313"/>
            <a:chOff x="0" y="0"/>
            <a:chExt cx="2898774" cy="63500"/>
          </a:xfrm>
        </p:grpSpPr>
        <p:sp>
          <p:nvSpPr>
            <p:cNvPr id="499" name="Line 63"/>
            <p:cNvSpPr/>
            <p:nvPr/>
          </p:nvSpPr>
          <p:spPr>
            <a:xfrm>
              <a:off x="0" y="1587"/>
              <a:ext cx="2898775"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500" name="Line 64"/>
            <p:cNvSpPr/>
            <p:nvPr/>
          </p:nvSpPr>
          <p:spPr>
            <a:xfrm>
              <a:off x="2531861"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1" name="Line 65"/>
            <p:cNvSpPr/>
            <p:nvPr/>
          </p:nvSpPr>
          <p:spPr>
            <a:xfrm>
              <a:off x="230790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2" name="Line 66"/>
            <p:cNvSpPr/>
            <p:nvPr/>
          </p:nvSpPr>
          <p:spPr>
            <a:xfrm>
              <a:off x="2079176"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3" name="Line 67"/>
            <p:cNvSpPr/>
            <p:nvPr/>
          </p:nvSpPr>
          <p:spPr>
            <a:xfrm>
              <a:off x="1844097"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4" name="Line 68"/>
            <p:cNvSpPr/>
            <p:nvPr/>
          </p:nvSpPr>
          <p:spPr>
            <a:xfrm>
              <a:off x="1621725"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5" name="Line 69"/>
            <p:cNvSpPr/>
            <p:nvPr/>
          </p:nvSpPr>
          <p:spPr>
            <a:xfrm>
              <a:off x="1393000"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6" name="Line 70"/>
            <p:cNvSpPr/>
            <p:nvPr/>
          </p:nvSpPr>
          <p:spPr>
            <a:xfrm>
              <a:off x="1164275"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7" name="Line 71"/>
            <p:cNvSpPr/>
            <p:nvPr/>
          </p:nvSpPr>
          <p:spPr>
            <a:xfrm>
              <a:off x="935549"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8" name="Line 72"/>
            <p:cNvSpPr/>
            <p:nvPr/>
          </p:nvSpPr>
          <p:spPr>
            <a:xfrm>
              <a:off x="706824"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09" name="Line 73"/>
            <p:cNvSpPr/>
            <p:nvPr/>
          </p:nvSpPr>
          <p:spPr>
            <a:xfrm>
              <a:off x="484452"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510" name="Line 74"/>
            <p:cNvSpPr/>
            <p:nvPr/>
          </p:nvSpPr>
          <p:spPr>
            <a:xfrm>
              <a:off x="26208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sp>
        <p:nvSpPr>
          <p:cNvPr id="512" name="Line 75"/>
          <p:cNvSpPr/>
          <p:nvPr/>
        </p:nvSpPr>
        <p:spPr>
          <a:xfrm>
            <a:off x="5506720" y="3021670"/>
            <a:ext cx="2260" cy="261904"/>
          </a:xfrm>
          <a:prstGeom prst="line">
            <a:avLst/>
          </a:prstGeom>
          <a:ln w="12700">
            <a:solidFill>
              <a:srgbClr val="FF0000"/>
            </a:solidFill>
            <a:tailEnd type="triangle"/>
          </a:ln>
        </p:spPr>
        <p:txBody>
          <a:bodyPr lIns="65023" rIns="65023"/>
          <a:lstStyle/>
          <a:p>
            <a:endParaRPr sz="5973"/>
          </a:p>
        </p:txBody>
      </p:sp>
      <p:sp>
        <p:nvSpPr>
          <p:cNvPr id="513" name="Line 76"/>
          <p:cNvSpPr/>
          <p:nvPr/>
        </p:nvSpPr>
        <p:spPr>
          <a:xfrm>
            <a:off x="5479624" y="3394204"/>
            <a:ext cx="15807" cy="392855"/>
          </a:xfrm>
          <a:prstGeom prst="line">
            <a:avLst/>
          </a:prstGeom>
          <a:ln w="12700">
            <a:solidFill>
              <a:srgbClr val="008000"/>
            </a:solidFill>
            <a:tailEnd type="triangle"/>
          </a:ln>
        </p:spPr>
        <p:txBody>
          <a:bodyPr lIns="65023" rIns="65023"/>
          <a:lstStyle/>
          <a:p>
            <a:endParaRPr sz="5973"/>
          </a:p>
        </p:txBody>
      </p:sp>
      <p:sp>
        <p:nvSpPr>
          <p:cNvPr id="514" name="Line 77"/>
          <p:cNvSpPr/>
          <p:nvPr/>
        </p:nvSpPr>
        <p:spPr>
          <a:xfrm>
            <a:off x="4822613" y="3394204"/>
            <a:ext cx="29352" cy="426721"/>
          </a:xfrm>
          <a:prstGeom prst="line">
            <a:avLst/>
          </a:prstGeom>
          <a:ln w="12700">
            <a:solidFill>
              <a:srgbClr val="008000"/>
            </a:solidFill>
            <a:tailEnd type="triangle"/>
          </a:ln>
        </p:spPr>
        <p:txBody>
          <a:bodyPr lIns="65023" rIns="65023"/>
          <a:lstStyle/>
          <a:p>
            <a:endParaRPr sz="5973"/>
          </a:p>
        </p:txBody>
      </p:sp>
      <p:sp>
        <p:nvSpPr>
          <p:cNvPr id="515" name="Line 78"/>
          <p:cNvSpPr/>
          <p:nvPr/>
        </p:nvSpPr>
        <p:spPr>
          <a:xfrm>
            <a:off x="5186116" y="3019414"/>
            <a:ext cx="2260" cy="261904"/>
          </a:xfrm>
          <a:prstGeom prst="line">
            <a:avLst/>
          </a:prstGeom>
          <a:ln w="12700">
            <a:solidFill>
              <a:srgbClr val="FF0000"/>
            </a:solidFill>
            <a:tailEnd type="triangle"/>
          </a:ln>
        </p:spPr>
        <p:txBody>
          <a:bodyPr lIns="65023" rIns="65023"/>
          <a:lstStyle/>
          <a:p>
            <a:endParaRPr sz="5973"/>
          </a:p>
        </p:txBody>
      </p:sp>
      <p:sp>
        <p:nvSpPr>
          <p:cNvPr id="516" name="Line 79"/>
          <p:cNvSpPr/>
          <p:nvPr/>
        </p:nvSpPr>
        <p:spPr>
          <a:xfrm>
            <a:off x="4860996" y="3019414"/>
            <a:ext cx="2260" cy="261904"/>
          </a:xfrm>
          <a:prstGeom prst="line">
            <a:avLst/>
          </a:prstGeom>
          <a:ln w="12700">
            <a:solidFill>
              <a:srgbClr val="FF0000"/>
            </a:solidFill>
            <a:tailEnd type="triangle"/>
          </a:ln>
        </p:spPr>
        <p:txBody>
          <a:bodyPr lIns="65023" rIns="65023"/>
          <a:lstStyle/>
          <a:p>
            <a:endParaRPr sz="5973"/>
          </a:p>
        </p:txBody>
      </p:sp>
      <p:sp>
        <p:nvSpPr>
          <p:cNvPr id="517" name="Line 80"/>
          <p:cNvSpPr/>
          <p:nvPr/>
        </p:nvSpPr>
        <p:spPr>
          <a:xfrm>
            <a:off x="4526842" y="3010383"/>
            <a:ext cx="2261" cy="261904"/>
          </a:xfrm>
          <a:prstGeom prst="line">
            <a:avLst/>
          </a:prstGeom>
          <a:ln w="12700">
            <a:solidFill>
              <a:srgbClr val="FF0000"/>
            </a:solidFill>
            <a:tailEnd type="triangle"/>
          </a:ln>
        </p:spPr>
        <p:txBody>
          <a:bodyPr lIns="65023" rIns="65023"/>
          <a:lstStyle/>
          <a:p>
            <a:endParaRPr sz="5973"/>
          </a:p>
        </p:txBody>
      </p:sp>
      <p:sp>
        <p:nvSpPr>
          <p:cNvPr id="518" name="Line 81"/>
          <p:cNvSpPr/>
          <p:nvPr/>
        </p:nvSpPr>
        <p:spPr>
          <a:xfrm>
            <a:off x="4210754" y="3019414"/>
            <a:ext cx="2261" cy="261904"/>
          </a:xfrm>
          <a:prstGeom prst="line">
            <a:avLst/>
          </a:prstGeom>
          <a:ln w="12700">
            <a:solidFill>
              <a:srgbClr val="FF0000"/>
            </a:solidFill>
            <a:tailEnd type="triangle"/>
          </a:ln>
        </p:spPr>
        <p:txBody>
          <a:bodyPr lIns="65023" rIns="65023"/>
          <a:lstStyle/>
          <a:p>
            <a:endParaRPr sz="5973"/>
          </a:p>
        </p:txBody>
      </p:sp>
      <p:sp>
        <p:nvSpPr>
          <p:cNvPr id="519" name="Line 82"/>
          <p:cNvSpPr/>
          <p:nvPr/>
        </p:nvSpPr>
        <p:spPr>
          <a:xfrm>
            <a:off x="4185919" y="3373882"/>
            <a:ext cx="15805" cy="419948"/>
          </a:xfrm>
          <a:prstGeom prst="line">
            <a:avLst/>
          </a:prstGeom>
          <a:ln w="12700">
            <a:solidFill>
              <a:srgbClr val="008000"/>
            </a:solidFill>
            <a:tailEnd type="triangle"/>
          </a:ln>
        </p:spPr>
        <p:txBody>
          <a:bodyPr lIns="65023" rIns="65023"/>
          <a:lstStyle/>
          <a:p>
            <a:endParaRPr sz="5973"/>
          </a:p>
        </p:txBody>
      </p:sp>
      <p:sp>
        <p:nvSpPr>
          <p:cNvPr id="520" name="Line 83"/>
          <p:cNvSpPr/>
          <p:nvPr/>
        </p:nvSpPr>
        <p:spPr>
          <a:xfrm>
            <a:off x="3856284" y="4037670"/>
            <a:ext cx="2260" cy="261904"/>
          </a:xfrm>
          <a:prstGeom prst="line">
            <a:avLst/>
          </a:prstGeom>
          <a:ln w="12700">
            <a:solidFill>
              <a:srgbClr val="0000FF"/>
            </a:solidFill>
            <a:tailEnd type="triangle"/>
          </a:ln>
        </p:spPr>
        <p:txBody>
          <a:bodyPr lIns="65023" rIns="65023"/>
          <a:lstStyle/>
          <a:p>
            <a:endParaRPr sz="5973"/>
          </a:p>
        </p:txBody>
      </p:sp>
      <p:sp>
        <p:nvSpPr>
          <p:cNvPr id="521" name="Line 84"/>
          <p:cNvSpPr/>
          <p:nvPr/>
        </p:nvSpPr>
        <p:spPr>
          <a:xfrm>
            <a:off x="3883377" y="3026185"/>
            <a:ext cx="2260" cy="261904"/>
          </a:xfrm>
          <a:prstGeom prst="line">
            <a:avLst/>
          </a:prstGeom>
          <a:ln w="12700">
            <a:solidFill>
              <a:srgbClr val="FF0000"/>
            </a:solidFill>
            <a:tailEnd type="triangle"/>
          </a:ln>
        </p:spPr>
        <p:txBody>
          <a:bodyPr lIns="65023" rIns="65023"/>
          <a:lstStyle/>
          <a:p>
            <a:endParaRPr sz="5973"/>
          </a:p>
        </p:txBody>
      </p:sp>
      <p:sp>
        <p:nvSpPr>
          <p:cNvPr id="522" name="Line 85"/>
          <p:cNvSpPr/>
          <p:nvPr/>
        </p:nvSpPr>
        <p:spPr>
          <a:xfrm>
            <a:off x="3567288" y="3026185"/>
            <a:ext cx="2260" cy="261904"/>
          </a:xfrm>
          <a:prstGeom prst="line">
            <a:avLst/>
          </a:prstGeom>
          <a:ln w="12700">
            <a:solidFill>
              <a:srgbClr val="FF0000"/>
            </a:solidFill>
            <a:tailEnd type="triangle"/>
          </a:ln>
        </p:spPr>
        <p:txBody>
          <a:bodyPr lIns="65023" rIns="65023"/>
          <a:lstStyle/>
          <a:p>
            <a:endParaRPr sz="5973"/>
          </a:p>
        </p:txBody>
      </p:sp>
      <p:sp>
        <p:nvSpPr>
          <p:cNvPr id="523" name="Line 86"/>
          <p:cNvSpPr/>
          <p:nvPr/>
        </p:nvSpPr>
        <p:spPr>
          <a:xfrm>
            <a:off x="3540195" y="4037670"/>
            <a:ext cx="2260" cy="261904"/>
          </a:xfrm>
          <a:prstGeom prst="line">
            <a:avLst/>
          </a:prstGeom>
          <a:ln w="12700">
            <a:solidFill>
              <a:srgbClr val="0000FF"/>
            </a:solidFill>
            <a:tailEnd type="triangle"/>
          </a:ln>
        </p:spPr>
        <p:txBody>
          <a:bodyPr lIns="65023" rIns="65023"/>
          <a:lstStyle/>
          <a:p>
            <a:endParaRPr sz="5973"/>
          </a:p>
        </p:txBody>
      </p:sp>
      <p:sp>
        <p:nvSpPr>
          <p:cNvPr id="524" name="Line 87"/>
          <p:cNvSpPr/>
          <p:nvPr/>
        </p:nvSpPr>
        <p:spPr>
          <a:xfrm>
            <a:off x="3206044" y="4046701"/>
            <a:ext cx="2260" cy="261904"/>
          </a:xfrm>
          <a:prstGeom prst="line">
            <a:avLst/>
          </a:prstGeom>
          <a:ln w="12700">
            <a:solidFill>
              <a:srgbClr val="0000FF"/>
            </a:solidFill>
            <a:tailEnd type="triangle"/>
          </a:ln>
        </p:spPr>
        <p:txBody>
          <a:bodyPr lIns="65023" rIns="65023"/>
          <a:lstStyle/>
          <a:p>
            <a:endParaRPr sz="5973"/>
          </a:p>
        </p:txBody>
      </p:sp>
      <p:sp>
        <p:nvSpPr>
          <p:cNvPr id="525" name="Line 88"/>
          <p:cNvSpPr/>
          <p:nvPr/>
        </p:nvSpPr>
        <p:spPr>
          <a:xfrm>
            <a:off x="3549227" y="3414522"/>
            <a:ext cx="2257" cy="404144"/>
          </a:xfrm>
          <a:prstGeom prst="line">
            <a:avLst/>
          </a:prstGeom>
          <a:ln w="12700">
            <a:solidFill>
              <a:srgbClr val="008000"/>
            </a:solidFill>
            <a:tailEnd type="triangle"/>
          </a:ln>
        </p:spPr>
        <p:txBody>
          <a:bodyPr lIns="65023" rIns="65023"/>
          <a:lstStyle/>
          <a:p>
            <a:endParaRPr sz="5973"/>
          </a:p>
        </p:txBody>
      </p:sp>
      <p:sp>
        <p:nvSpPr>
          <p:cNvPr id="526" name="Line 89"/>
          <p:cNvSpPr/>
          <p:nvPr/>
        </p:nvSpPr>
        <p:spPr>
          <a:xfrm>
            <a:off x="2892212" y="3394205"/>
            <a:ext cx="2260" cy="424464"/>
          </a:xfrm>
          <a:prstGeom prst="line">
            <a:avLst/>
          </a:prstGeom>
          <a:ln w="12700">
            <a:solidFill>
              <a:srgbClr val="008000"/>
            </a:solidFill>
            <a:tailEnd type="triangle"/>
          </a:ln>
        </p:spPr>
        <p:txBody>
          <a:bodyPr lIns="65023" rIns="65023"/>
          <a:lstStyle/>
          <a:p>
            <a:endParaRPr sz="5973"/>
          </a:p>
        </p:txBody>
      </p:sp>
      <p:sp>
        <p:nvSpPr>
          <p:cNvPr id="527" name="Rectangle 91"/>
          <p:cNvSpPr txBox="1"/>
          <p:nvPr/>
        </p:nvSpPr>
        <p:spPr>
          <a:xfrm>
            <a:off x="988674" y="4809831"/>
            <a:ext cx="4663200" cy="58836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lnSpc>
                <a:spcPct val="84000"/>
              </a:lnSpc>
              <a:tabLst>
                <a:tab pos="1029531" algn="l"/>
                <a:tab pos="1029531" algn="l"/>
                <a:tab pos="2059061" algn="l"/>
                <a:tab pos="2059061" algn="l"/>
                <a:tab pos="3088592" algn="l"/>
                <a:tab pos="3088592" algn="l"/>
                <a:tab pos="4118122" algn="l"/>
                <a:tab pos="4118122" algn="l"/>
                <a:tab pos="5147653" algn="l"/>
                <a:tab pos="5147653" algn="l"/>
                <a:tab pos="6141060" algn="l"/>
                <a:tab pos="6141060" algn="l"/>
              </a:tabLst>
              <a:defRPr sz="1600">
                <a:solidFill>
                  <a:srgbClr val="FF0000"/>
                </a:solidFill>
                <a:latin typeface="+mj-lt"/>
                <a:ea typeface="+mj-ea"/>
                <a:cs typeface="+mj-cs"/>
                <a:sym typeface="Helvetica"/>
              </a:defRPr>
            </a:pPr>
            <a:r>
              <a:rPr sz="2276"/>
              <a:t>Flow1 and </a:t>
            </a:r>
            <a:r>
              <a:rPr sz="2276">
                <a:solidFill>
                  <a:srgbClr val="0000FF"/>
                </a:solidFill>
              </a:rPr>
              <a:t>Flow3</a:t>
            </a:r>
            <a:r>
              <a:rPr sz="2276"/>
              <a:t> send packets of size 1</a:t>
            </a:r>
          </a:p>
          <a:p>
            <a:pPr>
              <a:lnSpc>
                <a:spcPct val="84000"/>
              </a:lnSpc>
              <a:tabLst>
                <a:tab pos="1029531" algn="l"/>
                <a:tab pos="1029531" algn="l"/>
                <a:tab pos="2059061" algn="l"/>
                <a:tab pos="2059061" algn="l"/>
                <a:tab pos="3088592" algn="l"/>
                <a:tab pos="3088592" algn="l"/>
                <a:tab pos="4118122" algn="l"/>
                <a:tab pos="4118122" algn="l"/>
                <a:tab pos="5147653" algn="l"/>
                <a:tab pos="5147653" algn="l"/>
                <a:tab pos="6141060" algn="l"/>
                <a:tab pos="6141060" algn="l"/>
              </a:tabLst>
              <a:defRPr sz="1600">
                <a:solidFill>
                  <a:srgbClr val="00FF00"/>
                </a:solidFill>
                <a:latin typeface="+mj-lt"/>
                <a:ea typeface="+mj-ea"/>
                <a:cs typeface="+mj-cs"/>
                <a:sym typeface="Helvetica"/>
              </a:defRPr>
            </a:pPr>
            <a:r>
              <a:rPr sz="2276"/>
              <a:t>Flow 2 sends packets of size 2</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B70B599A-88CC-44FB-AC75-0851B22CA1F5}"/>
              </a:ext>
            </a:extLst>
          </p:cNvPr>
          <p:cNvSpPr>
            <a:spLocks noGrp="1" noChangeArrowheads="1"/>
          </p:cNvSpPr>
          <p:nvPr>
            <p:ph type="title"/>
          </p:nvPr>
        </p:nvSpPr>
        <p:spPr/>
        <p:txBody>
          <a:bodyPr/>
          <a:lstStyle/>
          <a:p>
            <a:pPr eaLnBrk="1" hangingPunct="1"/>
            <a:r>
              <a:rPr lang="en-US" altLang="en-US"/>
              <a:t>Example</a:t>
            </a:r>
          </a:p>
        </p:txBody>
      </p:sp>
      <p:sp>
        <p:nvSpPr>
          <p:cNvPr id="26626" name="AutoShape 2">
            <a:extLst>
              <a:ext uri="{FF2B5EF4-FFF2-40B4-BE49-F238E27FC236}">
                <a16:creationId xmlns:a16="http://schemas.microsoft.com/office/drawing/2014/main" id="{90690AB6-DB20-4AD9-B49A-CB646F5F7A09}"/>
              </a:ext>
            </a:extLst>
          </p:cNvPr>
          <p:cNvSpPr>
            <a:spLocks/>
          </p:cNvSpPr>
          <p:nvPr/>
        </p:nvSpPr>
        <p:spPr bwMode="auto">
          <a:xfrm>
            <a:off x="5870918" y="3092810"/>
            <a:ext cx="2600960" cy="981614"/>
          </a:xfrm>
          <a:prstGeom prst="roundRect">
            <a:avLst>
              <a:gd name="adj" fmla="val 144"/>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070">
              <a:solidFill>
                <a:srgbClr val="000000"/>
              </a:solidFill>
            </a:endParaRPr>
          </a:p>
        </p:txBody>
      </p:sp>
      <p:grpSp>
        <p:nvGrpSpPr>
          <p:cNvPr id="26627" name="Group 3">
            <a:extLst>
              <a:ext uri="{FF2B5EF4-FFF2-40B4-BE49-F238E27FC236}">
                <a16:creationId xmlns:a16="http://schemas.microsoft.com/office/drawing/2014/main" id="{C19B14AA-E184-4881-A668-9B77C27BCFBB}"/>
              </a:ext>
            </a:extLst>
          </p:cNvPr>
          <p:cNvGrpSpPr>
            <a:grpSpLocks/>
          </p:cNvGrpSpPr>
          <p:nvPr/>
        </p:nvGrpSpPr>
        <p:grpSpPr bwMode="auto">
          <a:xfrm>
            <a:off x="6075161" y="3194930"/>
            <a:ext cx="1850682" cy="200074"/>
            <a:chOff x="0" y="0"/>
            <a:chExt cx="1166" cy="137"/>
          </a:xfrm>
        </p:grpSpPr>
        <p:sp>
          <p:nvSpPr>
            <p:cNvPr id="26711" name="AutoShape 4">
              <a:extLst>
                <a:ext uri="{FF2B5EF4-FFF2-40B4-BE49-F238E27FC236}">
                  <a16:creationId xmlns:a16="http://schemas.microsoft.com/office/drawing/2014/main" id="{305B5AD9-DADD-4D36-A6AE-2B374D26EB8A}"/>
                </a:ext>
              </a:extLst>
            </p:cNvPr>
            <p:cNvSpPr>
              <a:spLocks/>
            </p:cNvSpPr>
            <p:nvPr/>
          </p:nvSpPr>
          <p:spPr bwMode="auto">
            <a:xfrm>
              <a:off x="0" y="0"/>
              <a:ext cx="1165" cy="1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60" y="0"/>
                  </a:moveTo>
                  <a:lnTo>
                    <a:pt x="21600" y="0"/>
                  </a:lnTo>
                  <a:lnTo>
                    <a:pt x="21600" y="21600"/>
                  </a:lnTo>
                  <a:lnTo>
                    <a:pt x="160" y="21600"/>
                  </a:lnTo>
                  <a:lnTo>
                    <a:pt x="0" y="21600"/>
                  </a:lnTo>
                </a:path>
              </a:pathLst>
            </a:custGeom>
            <a:noFill/>
            <a:ln w="12700">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fr-FR" sz="5514"/>
            </a:p>
          </p:txBody>
        </p:sp>
        <p:sp>
          <p:nvSpPr>
            <p:cNvPr id="26712" name="Rectangle 5">
              <a:extLst>
                <a:ext uri="{FF2B5EF4-FFF2-40B4-BE49-F238E27FC236}">
                  <a16:creationId xmlns:a16="http://schemas.microsoft.com/office/drawing/2014/main" id="{C4CCE524-312B-4540-86F6-AFF7931A5E2F}"/>
                </a:ext>
              </a:extLst>
            </p:cNvPr>
            <p:cNvSpPr>
              <a:spLocks/>
            </p:cNvSpPr>
            <p:nvPr/>
          </p:nvSpPr>
          <p:spPr bwMode="auto">
            <a:xfrm>
              <a:off x="0" y="0"/>
              <a:ext cx="116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313">
                  <a:latin typeface="Helvetica" panose="020B0604020202020204" pitchFamily="34" charset="0"/>
                  <a:ea typeface="ＭＳ Ｐゴシック" panose="020B0600070205080204" pitchFamily="34" charset="-128"/>
                  <a:sym typeface="Helvetica" panose="020B0604020202020204" pitchFamily="34" charset="0"/>
                </a:rPr>
                <a:t>F1</a:t>
              </a:r>
            </a:p>
          </p:txBody>
        </p:sp>
      </p:grpSp>
      <p:grpSp>
        <p:nvGrpSpPr>
          <p:cNvPr id="26628" name="Group 6">
            <a:extLst>
              <a:ext uri="{FF2B5EF4-FFF2-40B4-BE49-F238E27FC236}">
                <a16:creationId xmlns:a16="http://schemas.microsoft.com/office/drawing/2014/main" id="{D40415A0-2A6D-40F8-9C84-28DC73BA28A2}"/>
              </a:ext>
            </a:extLst>
          </p:cNvPr>
          <p:cNvGrpSpPr>
            <a:grpSpLocks/>
          </p:cNvGrpSpPr>
          <p:nvPr/>
        </p:nvGrpSpPr>
        <p:grpSpPr bwMode="auto">
          <a:xfrm>
            <a:off x="6060572" y="3470032"/>
            <a:ext cx="1850682" cy="200074"/>
            <a:chOff x="0" y="0"/>
            <a:chExt cx="1166" cy="137"/>
          </a:xfrm>
        </p:grpSpPr>
        <p:sp>
          <p:nvSpPr>
            <p:cNvPr id="26709" name="AutoShape 7">
              <a:extLst>
                <a:ext uri="{FF2B5EF4-FFF2-40B4-BE49-F238E27FC236}">
                  <a16:creationId xmlns:a16="http://schemas.microsoft.com/office/drawing/2014/main" id="{963A76C8-4C3F-4A9E-9982-5CF376A283A2}"/>
                </a:ext>
              </a:extLst>
            </p:cNvPr>
            <p:cNvSpPr>
              <a:spLocks/>
            </p:cNvSpPr>
            <p:nvPr/>
          </p:nvSpPr>
          <p:spPr bwMode="auto">
            <a:xfrm>
              <a:off x="0" y="0"/>
              <a:ext cx="1165" cy="1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60" y="0"/>
                  </a:moveTo>
                  <a:lnTo>
                    <a:pt x="21600" y="0"/>
                  </a:lnTo>
                  <a:lnTo>
                    <a:pt x="21600" y="21600"/>
                  </a:lnTo>
                  <a:lnTo>
                    <a:pt x="160" y="21600"/>
                  </a:lnTo>
                  <a:lnTo>
                    <a:pt x="0" y="21600"/>
                  </a:lnTo>
                </a:path>
              </a:pathLst>
            </a:custGeom>
            <a:noFill/>
            <a:ln w="12700">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fr-FR" sz="5514"/>
            </a:p>
          </p:txBody>
        </p:sp>
        <p:sp>
          <p:nvSpPr>
            <p:cNvPr id="26710" name="Rectangle 8">
              <a:extLst>
                <a:ext uri="{FF2B5EF4-FFF2-40B4-BE49-F238E27FC236}">
                  <a16:creationId xmlns:a16="http://schemas.microsoft.com/office/drawing/2014/main" id="{BF25E4F8-3523-4A5E-B4BF-7759F2108715}"/>
                </a:ext>
              </a:extLst>
            </p:cNvPr>
            <p:cNvSpPr>
              <a:spLocks/>
            </p:cNvSpPr>
            <p:nvPr/>
          </p:nvSpPr>
          <p:spPr bwMode="auto">
            <a:xfrm>
              <a:off x="0" y="0"/>
              <a:ext cx="116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313">
                  <a:latin typeface="Helvetica" panose="020B0604020202020204" pitchFamily="34" charset="0"/>
                  <a:ea typeface="ＭＳ Ｐゴシック" panose="020B0600070205080204" pitchFamily="34" charset="-128"/>
                  <a:sym typeface="Helvetica" panose="020B0604020202020204" pitchFamily="34" charset="0"/>
                </a:rPr>
                <a:t>F2</a:t>
              </a:r>
            </a:p>
          </p:txBody>
        </p:sp>
      </p:grpSp>
      <p:grpSp>
        <p:nvGrpSpPr>
          <p:cNvPr id="26629" name="Group 9">
            <a:extLst>
              <a:ext uri="{FF2B5EF4-FFF2-40B4-BE49-F238E27FC236}">
                <a16:creationId xmlns:a16="http://schemas.microsoft.com/office/drawing/2014/main" id="{EA48356B-545D-4B99-BAD6-A5B057769F50}"/>
              </a:ext>
            </a:extLst>
          </p:cNvPr>
          <p:cNvGrpSpPr>
            <a:grpSpLocks/>
          </p:cNvGrpSpPr>
          <p:nvPr/>
        </p:nvGrpSpPr>
        <p:grpSpPr bwMode="auto">
          <a:xfrm>
            <a:off x="6045984" y="3734712"/>
            <a:ext cx="1852767" cy="200074"/>
            <a:chOff x="0" y="0"/>
            <a:chExt cx="1166" cy="137"/>
          </a:xfrm>
        </p:grpSpPr>
        <p:sp>
          <p:nvSpPr>
            <p:cNvPr id="26707" name="AutoShape 10">
              <a:extLst>
                <a:ext uri="{FF2B5EF4-FFF2-40B4-BE49-F238E27FC236}">
                  <a16:creationId xmlns:a16="http://schemas.microsoft.com/office/drawing/2014/main" id="{657A2D8D-0C17-465F-B1C9-46DD6180E441}"/>
                </a:ext>
              </a:extLst>
            </p:cNvPr>
            <p:cNvSpPr>
              <a:spLocks/>
            </p:cNvSpPr>
            <p:nvPr/>
          </p:nvSpPr>
          <p:spPr bwMode="auto">
            <a:xfrm>
              <a:off x="0" y="0"/>
              <a:ext cx="1165" cy="1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60" y="0"/>
                  </a:moveTo>
                  <a:lnTo>
                    <a:pt x="21600" y="0"/>
                  </a:lnTo>
                  <a:lnTo>
                    <a:pt x="21600" y="21600"/>
                  </a:lnTo>
                  <a:lnTo>
                    <a:pt x="160" y="21600"/>
                  </a:lnTo>
                  <a:lnTo>
                    <a:pt x="0" y="21600"/>
                  </a:lnTo>
                </a:path>
              </a:pathLst>
            </a:custGeom>
            <a:noFill/>
            <a:ln w="12700">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fr-FR" sz="5514"/>
            </a:p>
          </p:txBody>
        </p:sp>
        <p:sp>
          <p:nvSpPr>
            <p:cNvPr id="26708" name="Rectangle 11">
              <a:extLst>
                <a:ext uri="{FF2B5EF4-FFF2-40B4-BE49-F238E27FC236}">
                  <a16:creationId xmlns:a16="http://schemas.microsoft.com/office/drawing/2014/main" id="{3D460BBB-EED9-4E6F-B4E6-8E715321CFA8}"/>
                </a:ext>
              </a:extLst>
            </p:cNvPr>
            <p:cNvSpPr>
              <a:spLocks/>
            </p:cNvSpPr>
            <p:nvPr/>
          </p:nvSpPr>
          <p:spPr bwMode="auto">
            <a:xfrm>
              <a:off x="0" y="0"/>
              <a:ext cx="116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313">
                  <a:latin typeface="Helvetica" panose="020B0604020202020204" pitchFamily="34" charset="0"/>
                  <a:ea typeface="ＭＳ Ｐゴシック" panose="020B0600070205080204" pitchFamily="34" charset="-128"/>
                  <a:sym typeface="Helvetica" panose="020B0604020202020204" pitchFamily="34" charset="0"/>
                </a:rPr>
                <a:t>F3</a:t>
              </a:r>
            </a:p>
          </p:txBody>
        </p:sp>
      </p:grpSp>
      <p:sp>
        <p:nvSpPr>
          <p:cNvPr id="26630" name="Line 12">
            <a:extLst>
              <a:ext uri="{FF2B5EF4-FFF2-40B4-BE49-F238E27FC236}">
                <a16:creationId xmlns:a16="http://schemas.microsoft.com/office/drawing/2014/main" id="{786C1A89-9752-483C-8664-98C8C769FD5F}"/>
              </a:ext>
            </a:extLst>
          </p:cNvPr>
          <p:cNvSpPr>
            <a:spLocks noChangeShapeType="1"/>
          </p:cNvSpPr>
          <p:nvPr/>
        </p:nvSpPr>
        <p:spPr bwMode="auto">
          <a:xfrm>
            <a:off x="8265551" y="3632592"/>
            <a:ext cx="2721838" cy="20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31" name="Oval 13">
            <a:extLst>
              <a:ext uri="{FF2B5EF4-FFF2-40B4-BE49-F238E27FC236}">
                <a16:creationId xmlns:a16="http://schemas.microsoft.com/office/drawing/2014/main" id="{D41F82CE-BE50-40FC-AE0B-EF9729D73779}"/>
              </a:ext>
            </a:extLst>
          </p:cNvPr>
          <p:cNvSpPr>
            <a:spLocks/>
          </p:cNvSpPr>
          <p:nvPr/>
        </p:nvSpPr>
        <p:spPr bwMode="auto">
          <a:xfrm>
            <a:off x="8184271" y="3582574"/>
            <a:ext cx="120878" cy="1125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070">
              <a:solidFill>
                <a:srgbClr val="000000"/>
              </a:solidFill>
            </a:endParaRPr>
          </a:p>
        </p:txBody>
      </p:sp>
      <p:sp>
        <p:nvSpPr>
          <p:cNvPr id="26632" name="Line 14">
            <a:extLst>
              <a:ext uri="{FF2B5EF4-FFF2-40B4-BE49-F238E27FC236}">
                <a16:creationId xmlns:a16="http://schemas.microsoft.com/office/drawing/2014/main" id="{F033DE35-A648-43FC-BFC0-1471093D9D3D}"/>
              </a:ext>
            </a:extLst>
          </p:cNvPr>
          <p:cNvSpPr>
            <a:spLocks noChangeShapeType="1"/>
          </p:cNvSpPr>
          <p:nvPr/>
        </p:nvSpPr>
        <p:spPr bwMode="auto">
          <a:xfrm>
            <a:off x="7965442" y="3280377"/>
            <a:ext cx="206327" cy="30219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33" name="Line 15">
            <a:extLst>
              <a:ext uri="{FF2B5EF4-FFF2-40B4-BE49-F238E27FC236}">
                <a16:creationId xmlns:a16="http://schemas.microsoft.com/office/drawing/2014/main" id="{297D38D8-3FC6-4A59-AF56-43307844D7D0}"/>
              </a:ext>
            </a:extLst>
          </p:cNvPr>
          <p:cNvSpPr>
            <a:spLocks noChangeShapeType="1"/>
          </p:cNvSpPr>
          <p:nvPr/>
        </p:nvSpPr>
        <p:spPr bwMode="auto">
          <a:xfrm>
            <a:off x="7925844" y="3572152"/>
            <a:ext cx="245924" cy="60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34" name="Line 16">
            <a:extLst>
              <a:ext uri="{FF2B5EF4-FFF2-40B4-BE49-F238E27FC236}">
                <a16:creationId xmlns:a16="http://schemas.microsoft.com/office/drawing/2014/main" id="{BB33C294-853D-4E8F-AC2F-FD566A9578FC}"/>
              </a:ext>
            </a:extLst>
          </p:cNvPr>
          <p:cNvSpPr>
            <a:spLocks noChangeShapeType="1"/>
          </p:cNvSpPr>
          <p:nvPr/>
        </p:nvSpPr>
        <p:spPr bwMode="auto">
          <a:xfrm rot="10800000" flipH="1">
            <a:off x="7911255" y="3720126"/>
            <a:ext cx="260513" cy="1792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35" name="Rectangle 17">
            <a:extLst>
              <a:ext uri="{FF2B5EF4-FFF2-40B4-BE49-F238E27FC236}">
                <a16:creationId xmlns:a16="http://schemas.microsoft.com/office/drawing/2014/main" id="{39229E8A-EF9A-4812-954C-EE4029152148}"/>
              </a:ext>
            </a:extLst>
          </p:cNvPr>
          <p:cNvSpPr>
            <a:spLocks/>
          </p:cNvSpPr>
          <p:nvPr/>
        </p:nvSpPr>
        <p:spPr bwMode="auto">
          <a:xfrm>
            <a:off x="1739623" y="3424183"/>
            <a:ext cx="1128514" cy="20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4000"/>
              </a:lnSpc>
              <a:spcBef>
                <a:spcPct val="0"/>
              </a:spcBef>
              <a:buSzTx/>
              <a:buFontTx/>
              <a:buNone/>
            </a:pP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Flow2 (L=2) </a:t>
            </a:r>
          </a:p>
        </p:txBody>
      </p:sp>
      <p:sp>
        <p:nvSpPr>
          <p:cNvPr id="26636" name="Rectangle 18">
            <a:extLst>
              <a:ext uri="{FF2B5EF4-FFF2-40B4-BE49-F238E27FC236}">
                <a16:creationId xmlns:a16="http://schemas.microsoft.com/office/drawing/2014/main" id="{683C7A7A-6B52-46B7-97E7-48A436B18881}"/>
              </a:ext>
            </a:extLst>
          </p:cNvPr>
          <p:cNvSpPr>
            <a:spLocks/>
          </p:cNvSpPr>
          <p:nvPr/>
        </p:nvSpPr>
        <p:spPr bwMode="auto">
          <a:xfrm>
            <a:off x="1739096" y="3144913"/>
            <a:ext cx="1072408" cy="20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4000"/>
              </a:lnSpc>
              <a:spcBef>
                <a:spcPct val="0"/>
              </a:spcBef>
              <a:buSzTx/>
              <a:buFontTx/>
              <a:buNone/>
            </a:pP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Flow1(L=1) </a:t>
            </a:r>
          </a:p>
        </p:txBody>
      </p:sp>
      <p:sp>
        <p:nvSpPr>
          <p:cNvPr id="26637" name="Rectangle 19">
            <a:extLst>
              <a:ext uri="{FF2B5EF4-FFF2-40B4-BE49-F238E27FC236}">
                <a16:creationId xmlns:a16="http://schemas.microsoft.com/office/drawing/2014/main" id="{C433817E-BECF-4D4C-8488-7CE305B9F388}"/>
              </a:ext>
            </a:extLst>
          </p:cNvPr>
          <p:cNvSpPr>
            <a:spLocks/>
          </p:cNvSpPr>
          <p:nvPr/>
        </p:nvSpPr>
        <p:spPr bwMode="auto">
          <a:xfrm>
            <a:off x="1739623" y="3726377"/>
            <a:ext cx="1128514" cy="20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4000"/>
              </a:lnSpc>
              <a:spcBef>
                <a:spcPct val="0"/>
              </a:spcBef>
              <a:buSzTx/>
              <a:buFontTx/>
              <a:buNone/>
            </a:pP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Flow3 (L=1) </a:t>
            </a:r>
          </a:p>
        </p:txBody>
      </p:sp>
      <p:sp>
        <p:nvSpPr>
          <p:cNvPr id="26638" name="Oval 20">
            <a:extLst>
              <a:ext uri="{FF2B5EF4-FFF2-40B4-BE49-F238E27FC236}">
                <a16:creationId xmlns:a16="http://schemas.microsoft.com/office/drawing/2014/main" id="{374AE889-66AD-49D3-8F2F-EE792FAF8AC0}"/>
              </a:ext>
            </a:extLst>
          </p:cNvPr>
          <p:cNvSpPr>
            <a:spLocks/>
          </p:cNvSpPr>
          <p:nvPr/>
        </p:nvSpPr>
        <p:spPr bwMode="auto">
          <a:xfrm>
            <a:off x="9814041" y="3893105"/>
            <a:ext cx="1142089" cy="105455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070">
              <a:solidFill>
                <a:srgbClr val="000000"/>
              </a:solidFill>
            </a:endParaRPr>
          </a:p>
        </p:txBody>
      </p:sp>
      <p:grpSp>
        <p:nvGrpSpPr>
          <p:cNvPr id="26639" name="Group 21">
            <a:extLst>
              <a:ext uri="{FF2B5EF4-FFF2-40B4-BE49-F238E27FC236}">
                <a16:creationId xmlns:a16="http://schemas.microsoft.com/office/drawing/2014/main" id="{C4290ED7-1AA2-429B-BCBD-1AC44C8C3840}"/>
              </a:ext>
            </a:extLst>
          </p:cNvPr>
          <p:cNvGrpSpPr>
            <a:grpSpLocks/>
          </p:cNvGrpSpPr>
          <p:nvPr/>
        </p:nvGrpSpPr>
        <p:grpSpPr bwMode="auto">
          <a:xfrm>
            <a:off x="10141244" y="3755554"/>
            <a:ext cx="502269" cy="289692"/>
            <a:chOff x="0" y="0"/>
            <a:chExt cx="317" cy="197"/>
          </a:xfrm>
        </p:grpSpPr>
        <p:sp>
          <p:nvSpPr>
            <p:cNvPr id="26705" name="AutoShape 22">
              <a:extLst>
                <a:ext uri="{FF2B5EF4-FFF2-40B4-BE49-F238E27FC236}">
                  <a16:creationId xmlns:a16="http://schemas.microsoft.com/office/drawing/2014/main" id="{1238845D-88DA-489A-8A4B-C73E18859E97}"/>
                </a:ext>
              </a:extLst>
            </p:cNvPr>
            <p:cNvSpPr>
              <a:spLocks/>
            </p:cNvSpPr>
            <p:nvPr/>
          </p:nvSpPr>
          <p:spPr bwMode="auto">
            <a:xfrm>
              <a:off x="0" y="0"/>
              <a:ext cx="317" cy="197"/>
            </a:xfrm>
            <a:prstGeom prst="roundRect">
              <a:avLst>
                <a:gd name="adj" fmla="val 505"/>
              </a:avLst>
            </a:prstGeom>
            <a:solidFill>
              <a:srgbClr val="FFFFFF"/>
            </a:solidFill>
            <a:ln w="12700">
              <a:solidFill>
                <a:srgbClr val="FFFFFF"/>
              </a:solidFill>
              <a:round/>
              <a:headEnd/>
              <a:tailEnd/>
            </a:ln>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070">
                <a:solidFill>
                  <a:srgbClr val="000000"/>
                </a:solidFill>
              </a:endParaRPr>
            </a:p>
          </p:txBody>
        </p:sp>
        <p:sp>
          <p:nvSpPr>
            <p:cNvPr id="26706" name="Rectangle 23">
              <a:extLst>
                <a:ext uri="{FF2B5EF4-FFF2-40B4-BE49-F238E27FC236}">
                  <a16:creationId xmlns:a16="http://schemas.microsoft.com/office/drawing/2014/main" id="{2A103B96-07FC-4BE7-8D85-BFD91A2DD8AC}"/>
                </a:ext>
              </a:extLst>
            </p:cNvPr>
            <p:cNvSpPr>
              <a:spLocks/>
            </p:cNvSpPr>
            <p:nvPr/>
          </p:nvSpPr>
          <p:spPr bwMode="auto">
            <a:xfrm>
              <a:off x="35" y="26"/>
              <a:ext cx="14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F1</a:t>
              </a:r>
            </a:p>
          </p:txBody>
        </p:sp>
      </p:grpSp>
      <p:grpSp>
        <p:nvGrpSpPr>
          <p:cNvPr id="26640" name="Group 24">
            <a:extLst>
              <a:ext uri="{FF2B5EF4-FFF2-40B4-BE49-F238E27FC236}">
                <a16:creationId xmlns:a16="http://schemas.microsoft.com/office/drawing/2014/main" id="{CB91A676-994F-4BE0-9908-72CDED3AD748}"/>
              </a:ext>
            </a:extLst>
          </p:cNvPr>
          <p:cNvGrpSpPr>
            <a:grpSpLocks/>
          </p:cNvGrpSpPr>
          <p:nvPr/>
        </p:nvGrpSpPr>
        <p:grpSpPr bwMode="auto">
          <a:xfrm>
            <a:off x="10656019" y="4478738"/>
            <a:ext cx="502268" cy="287605"/>
            <a:chOff x="0" y="0"/>
            <a:chExt cx="317" cy="197"/>
          </a:xfrm>
        </p:grpSpPr>
        <p:sp>
          <p:nvSpPr>
            <p:cNvPr id="26703" name="AutoShape 25">
              <a:extLst>
                <a:ext uri="{FF2B5EF4-FFF2-40B4-BE49-F238E27FC236}">
                  <a16:creationId xmlns:a16="http://schemas.microsoft.com/office/drawing/2014/main" id="{CB6F055E-ED6E-40BC-B3B4-A421F91631B9}"/>
                </a:ext>
              </a:extLst>
            </p:cNvPr>
            <p:cNvSpPr>
              <a:spLocks/>
            </p:cNvSpPr>
            <p:nvPr/>
          </p:nvSpPr>
          <p:spPr bwMode="auto">
            <a:xfrm>
              <a:off x="0" y="0"/>
              <a:ext cx="317" cy="197"/>
            </a:xfrm>
            <a:prstGeom prst="roundRect">
              <a:avLst>
                <a:gd name="adj" fmla="val 505"/>
              </a:avLst>
            </a:prstGeom>
            <a:solidFill>
              <a:srgbClr val="FFFFFF"/>
            </a:solidFill>
            <a:ln w="12700">
              <a:solidFill>
                <a:srgbClr val="FFFFFF"/>
              </a:solidFill>
              <a:round/>
              <a:headEnd/>
              <a:tailEnd/>
            </a:ln>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070">
                <a:solidFill>
                  <a:srgbClr val="000000"/>
                </a:solidFill>
              </a:endParaRPr>
            </a:p>
          </p:txBody>
        </p:sp>
        <p:sp>
          <p:nvSpPr>
            <p:cNvPr id="26704" name="Rectangle 26">
              <a:extLst>
                <a:ext uri="{FF2B5EF4-FFF2-40B4-BE49-F238E27FC236}">
                  <a16:creationId xmlns:a16="http://schemas.microsoft.com/office/drawing/2014/main" id="{A7FF75B1-DA2D-4441-9FB1-C55504549BA5}"/>
                </a:ext>
              </a:extLst>
            </p:cNvPr>
            <p:cNvSpPr>
              <a:spLocks/>
            </p:cNvSpPr>
            <p:nvPr/>
          </p:nvSpPr>
          <p:spPr bwMode="auto">
            <a:xfrm>
              <a:off x="35" y="26"/>
              <a:ext cx="14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F2</a:t>
              </a:r>
            </a:p>
          </p:txBody>
        </p:sp>
      </p:grpSp>
      <p:grpSp>
        <p:nvGrpSpPr>
          <p:cNvPr id="26641" name="Group 27">
            <a:extLst>
              <a:ext uri="{FF2B5EF4-FFF2-40B4-BE49-F238E27FC236}">
                <a16:creationId xmlns:a16="http://schemas.microsoft.com/office/drawing/2014/main" id="{7C2660A0-35ED-4FAA-ACBB-13B1F8E4FA9E}"/>
              </a:ext>
            </a:extLst>
          </p:cNvPr>
          <p:cNvGrpSpPr>
            <a:grpSpLocks/>
          </p:cNvGrpSpPr>
          <p:nvPr/>
        </p:nvGrpSpPr>
        <p:grpSpPr bwMode="auto">
          <a:xfrm>
            <a:off x="9672322" y="4501662"/>
            <a:ext cx="504353" cy="289692"/>
            <a:chOff x="0" y="0"/>
            <a:chExt cx="317" cy="197"/>
          </a:xfrm>
        </p:grpSpPr>
        <p:sp>
          <p:nvSpPr>
            <p:cNvPr id="26701" name="AutoShape 28">
              <a:extLst>
                <a:ext uri="{FF2B5EF4-FFF2-40B4-BE49-F238E27FC236}">
                  <a16:creationId xmlns:a16="http://schemas.microsoft.com/office/drawing/2014/main" id="{EC17DE41-F001-424F-9AE1-08421737BBD2}"/>
                </a:ext>
              </a:extLst>
            </p:cNvPr>
            <p:cNvSpPr>
              <a:spLocks/>
            </p:cNvSpPr>
            <p:nvPr/>
          </p:nvSpPr>
          <p:spPr bwMode="auto">
            <a:xfrm>
              <a:off x="0" y="0"/>
              <a:ext cx="317" cy="197"/>
            </a:xfrm>
            <a:prstGeom prst="roundRect">
              <a:avLst>
                <a:gd name="adj" fmla="val 505"/>
              </a:avLst>
            </a:prstGeom>
            <a:solidFill>
              <a:srgbClr val="FFFFFF"/>
            </a:solidFill>
            <a:ln w="12700">
              <a:solidFill>
                <a:srgbClr val="FFFFFF"/>
              </a:solidFill>
              <a:round/>
              <a:headEnd/>
              <a:tailEnd/>
            </a:ln>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070">
                <a:solidFill>
                  <a:srgbClr val="000000"/>
                </a:solidFill>
              </a:endParaRPr>
            </a:p>
          </p:txBody>
        </p:sp>
        <p:sp>
          <p:nvSpPr>
            <p:cNvPr id="26702" name="Rectangle 29">
              <a:extLst>
                <a:ext uri="{FF2B5EF4-FFF2-40B4-BE49-F238E27FC236}">
                  <a16:creationId xmlns:a16="http://schemas.microsoft.com/office/drawing/2014/main" id="{D7582E72-30D6-4E0E-BC67-783513D4D7E2}"/>
                </a:ext>
              </a:extLst>
            </p:cNvPr>
            <p:cNvSpPr>
              <a:spLocks/>
            </p:cNvSpPr>
            <p:nvPr/>
          </p:nvSpPr>
          <p:spPr bwMode="auto">
            <a:xfrm>
              <a:off x="35" y="26"/>
              <a:ext cx="14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F3</a:t>
              </a:r>
            </a:p>
          </p:txBody>
        </p:sp>
      </p:grpSp>
      <p:grpSp>
        <p:nvGrpSpPr>
          <p:cNvPr id="26642" name="Group 30">
            <a:extLst>
              <a:ext uri="{FF2B5EF4-FFF2-40B4-BE49-F238E27FC236}">
                <a16:creationId xmlns:a16="http://schemas.microsoft.com/office/drawing/2014/main" id="{A049F34B-B4F4-45F5-AAC3-13D24274EBFE}"/>
              </a:ext>
            </a:extLst>
          </p:cNvPr>
          <p:cNvGrpSpPr>
            <a:grpSpLocks/>
          </p:cNvGrpSpPr>
          <p:nvPr/>
        </p:nvGrpSpPr>
        <p:grpSpPr bwMode="auto">
          <a:xfrm>
            <a:off x="10120403" y="4101515"/>
            <a:ext cx="568961" cy="525194"/>
            <a:chOff x="0" y="0"/>
            <a:chExt cx="359" cy="359"/>
          </a:xfrm>
        </p:grpSpPr>
        <p:sp>
          <p:nvSpPr>
            <p:cNvPr id="26699" name="AutoShape 31">
              <a:extLst>
                <a:ext uri="{FF2B5EF4-FFF2-40B4-BE49-F238E27FC236}">
                  <a16:creationId xmlns:a16="http://schemas.microsoft.com/office/drawing/2014/main" id="{C3FD0BC3-C102-4AA8-B2B6-9311B190D6EC}"/>
                </a:ext>
              </a:extLst>
            </p:cNvPr>
            <p:cNvSpPr>
              <a:spLocks/>
            </p:cNvSpPr>
            <p:nvPr/>
          </p:nvSpPr>
          <p:spPr bwMode="auto">
            <a:xfrm>
              <a:off x="21" y="0"/>
              <a:ext cx="338" cy="3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0" y="15853"/>
                  </a:moveTo>
                  <a:lnTo>
                    <a:pt x="275" y="16316"/>
                  </a:lnTo>
                  <a:lnTo>
                    <a:pt x="578" y="16779"/>
                  </a:lnTo>
                  <a:lnTo>
                    <a:pt x="911" y="17215"/>
                  </a:lnTo>
                  <a:lnTo>
                    <a:pt x="1272" y="17650"/>
                  </a:lnTo>
                  <a:lnTo>
                    <a:pt x="1634" y="18059"/>
                  </a:lnTo>
                  <a:lnTo>
                    <a:pt x="2039" y="18440"/>
                  </a:lnTo>
                  <a:lnTo>
                    <a:pt x="2458" y="18822"/>
                  </a:lnTo>
                  <a:lnTo>
                    <a:pt x="2892" y="19162"/>
                  </a:lnTo>
                  <a:lnTo>
                    <a:pt x="3340" y="19503"/>
                  </a:lnTo>
                  <a:lnTo>
                    <a:pt x="3802" y="19802"/>
                  </a:lnTo>
                  <a:lnTo>
                    <a:pt x="4294" y="20088"/>
                  </a:lnTo>
                  <a:lnTo>
                    <a:pt x="4800" y="20361"/>
                  </a:lnTo>
                  <a:lnTo>
                    <a:pt x="5306" y="20592"/>
                  </a:lnTo>
                  <a:lnTo>
                    <a:pt x="5841" y="20810"/>
                  </a:lnTo>
                  <a:lnTo>
                    <a:pt x="6376" y="21001"/>
                  </a:lnTo>
                  <a:lnTo>
                    <a:pt x="6911" y="21164"/>
                  </a:lnTo>
                  <a:lnTo>
                    <a:pt x="7475" y="21300"/>
                  </a:lnTo>
                  <a:lnTo>
                    <a:pt x="8039" y="21423"/>
                  </a:lnTo>
                  <a:lnTo>
                    <a:pt x="8602" y="21505"/>
                  </a:lnTo>
                  <a:lnTo>
                    <a:pt x="9166" y="21559"/>
                  </a:lnTo>
                  <a:lnTo>
                    <a:pt x="9745" y="21600"/>
                  </a:lnTo>
                  <a:lnTo>
                    <a:pt x="10308" y="21600"/>
                  </a:lnTo>
                  <a:lnTo>
                    <a:pt x="10887" y="21573"/>
                  </a:lnTo>
                  <a:lnTo>
                    <a:pt x="11451" y="21532"/>
                  </a:lnTo>
                  <a:lnTo>
                    <a:pt x="12029" y="21450"/>
                  </a:lnTo>
                  <a:lnTo>
                    <a:pt x="12593" y="21355"/>
                  </a:lnTo>
                  <a:lnTo>
                    <a:pt x="13142" y="21219"/>
                  </a:lnTo>
                  <a:lnTo>
                    <a:pt x="13692" y="21069"/>
                  </a:lnTo>
                  <a:lnTo>
                    <a:pt x="14227" y="20892"/>
                  </a:lnTo>
                  <a:lnTo>
                    <a:pt x="14761" y="20688"/>
                  </a:lnTo>
                  <a:lnTo>
                    <a:pt x="15282" y="20456"/>
                  </a:lnTo>
                  <a:lnTo>
                    <a:pt x="15788" y="20197"/>
                  </a:lnTo>
                  <a:lnTo>
                    <a:pt x="16280" y="19925"/>
                  </a:lnTo>
                  <a:lnTo>
                    <a:pt x="16757" y="19612"/>
                  </a:lnTo>
                  <a:lnTo>
                    <a:pt x="17219" y="19298"/>
                  </a:lnTo>
                  <a:lnTo>
                    <a:pt x="17653" y="18958"/>
                  </a:lnTo>
                  <a:lnTo>
                    <a:pt x="18072" y="18590"/>
                  </a:lnTo>
                  <a:lnTo>
                    <a:pt x="18477" y="18209"/>
                  </a:lnTo>
                  <a:lnTo>
                    <a:pt x="18867" y="17800"/>
                  </a:lnTo>
                  <a:lnTo>
                    <a:pt x="19229" y="17378"/>
                  </a:lnTo>
                  <a:lnTo>
                    <a:pt x="19561" y="16942"/>
                  </a:lnTo>
                  <a:lnTo>
                    <a:pt x="19880" y="16493"/>
                  </a:lnTo>
                  <a:lnTo>
                    <a:pt x="20169" y="16030"/>
                  </a:lnTo>
                  <a:lnTo>
                    <a:pt x="20429" y="15553"/>
                  </a:lnTo>
                  <a:lnTo>
                    <a:pt x="20675" y="15063"/>
                  </a:lnTo>
                  <a:lnTo>
                    <a:pt x="20877" y="14559"/>
                  </a:lnTo>
                  <a:lnTo>
                    <a:pt x="21065" y="14041"/>
                  </a:lnTo>
                  <a:lnTo>
                    <a:pt x="21224" y="13524"/>
                  </a:lnTo>
                  <a:lnTo>
                    <a:pt x="21354" y="13006"/>
                  </a:lnTo>
                  <a:lnTo>
                    <a:pt x="21455" y="12475"/>
                  </a:lnTo>
                  <a:lnTo>
                    <a:pt x="21542" y="11930"/>
                  </a:lnTo>
                  <a:lnTo>
                    <a:pt x="21586" y="11399"/>
                  </a:lnTo>
                  <a:lnTo>
                    <a:pt x="21600" y="10854"/>
                  </a:lnTo>
                  <a:lnTo>
                    <a:pt x="21586" y="10323"/>
                  </a:lnTo>
                  <a:lnTo>
                    <a:pt x="21542" y="9779"/>
                  </a:lnTo>
                  <a:lnTo>
                    <a:pt x="21484" y="9247"/>
                  </a:lnTo>
                  <a:lnTo>
                    <a:pt x="21383" y="8716"/>
                  </a:lnTo>
                  <a:lnTo>
                    <a:pt x="21253" y="8185"/>
                  </a:lnTo>
                  <a:lnTo>
                    <a:pt x="21108" y="7668"/>
                  </a:lnTo>
                  <a:lnTo>
                    <a:pt x="20920" y="7150"/>
                  </a:lnTo>
                  <a:lnTo>
                    <a:pt x="20718" y="6646"/>
                  </a:lnTo>
                  <a:lnTo>
                    <a:pt x="20487" y="6156"/>
                  </a:lnTo>
                  <a:lnTo>
                    <a:pt x="20227" y="5679"/>
                  </a:lnTo>
                  <a:lnTo>
                    <a:pt x="19937" y="5203"/>
                  </a:lnTo>
                  <a:lnTo>
                    <a:pt x="19634" y="4753"/>
                  </a:lnTo>
                  <a:lnTo>
                    <a:pt x="19301" y="4304"/>
                  </a:lnTo>
                  <a:lnTo>
                    <a:pt x="18940" y="3881"/>
                  </a:lnTo>
                  <a:lnTo>
                    <a:pt x="18564" y="3487"/>
                  </a:lnTo>
                  <a:lnTo>
                    <a:pt x="18173" y="3092"/>
                  </a:lnTo>
                  <a:lnTo>
                    <a:pt x="17754" y="2724"/>
                  </a:lnTo>
                  <a:lnTo>
                    <a:pt x="17306" y="2370"/>
                  </a:lnTo>
                  <a:lnTo>
                    <a:pt x="16858" y="2043"/>
                  </a:lnTo>
                  <a:lnTo>
                    <a:pt x="16381" y="1743"/>
                  </a:lnTo>
                  <a:lnTo>
                    <a:pt x="15889" y="1457"/>
                  </a:lnTo>
                  <a:lnTo>
                    <a:pt x="15383" y="1198"/>
                  </a:lnTo>
                  <a:lnTo>
                    <a:pt x="14877" y="967"/>
                  </a:lnTo>
                  <a:lnTo>
                    <a:pt x="14342" y="749"/>
                  </a:lnTo>
                  <a:lnTo>
                    <a:pt x="13807" y="572"/>
                  </a:lnTo>
                  <a:lnTo>
                    <a:pt x="13258" y="409"/>
                  </a:lnTo>
                  <a:lnTo>
                    <a:pt x="12708" y="272"/>
                  </a:lnTo>
                  <a:lnTo>
                    <a:pt x="12145" y="163"/>
                  </a:lnTo>
                  <a:lnTo>
                    <a:pt x="11581" y="82"/>
                  </a:lnTo>
                  <a:lnTo>
                    <a:pt x="11002" y="27"/>
                  </a:lnTo>
                  <a:lnTo>
                    <a:pt x="10439" y="0"/>
                  </a:lnTo>
                  <a:lnTo>
                    <a:pt x="9860" y="0"/>
                  </a:lnTo>
                  <a:lnTo>
                    <a:pt x="9296" y="27"/>
                  </a:lnTo>
                  <a:lnTo>
                    <a:pt x="8718" y="82"/>
                  </a:lnTo>
                  <a:lnTo>
                    <a:pt x="8154" y="163"/>
                  </a:lnTo>
                  <a:lnTo>
                    <a:pt x="7590" y="272"/>
                  </a:lnTo>
                  <a:lnTo>
                    <a:pt x="7041" y="409"/>
                  </a:lnTo>
                  <a:lnTo>
                    <a:pt x="6492" y="558"/>
                  </a:lnTo>
                  <a:lnTo>
                    <a:pt x="5942" y="749"/>
                  </a:lnTo>
                  <a:lnTo>
                    <a:pt x="5422" y="953"/>
                  </a:lnTo>
                  <a:lnTo>
                    <a:pt x="4901" y="1185"/>
                  </a:lnTo>
                  <a:lnTo>
                    <a:pt x="4395" y="1444"/>
                  </a:lnTo>
                  <a:lnTo>
                    <a:pt x="3918" y="1730"/>
                  </a:lnTo>
                </a:path>
              </a:pathLst>
            </a:custGeom>
            <a:noFill/>
            <a:ln w="12700">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fr-FR" sz="5514"/>
            </a:p>
          </p:txBody>
        </p:sp>
        <p:sp>
          <p:nvSpPr>
            <p:cNvPr id="26700" name="Line 32">
              <a:extLst>
                <a:ext uri="{FF2B5EF4-FFF2-40B4-BE49-F238E27FC236}">
                  <a16:creationId xmlns:a16="http://schemas.microsoft.com/office/drawing/2014/main" id="{B9F9093E-99EB-4104-B1D2-D0A8A3D699EF}"/>
                </a:ext>
              </a:extLst>
            </p:cNvPr>
            <p:cNvSpPr>
              <a:spLocks noChangeShapeType="1"/>
            </p:cNvSpPr>
            <p:nvPr/>
          </p:nvSpPr>
          <p:spPr bwMode="auto">
            <a:xfrm rot="10800000">
              <a:off x="0" y="202"/>
              <a:ext cx="20" cy="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5514"/>
            </a:p>
          </p:txBody>
        </p:sp>
      </p:grpSp>
      <p:grpSp>
        <p:nvGrpSpPr>
          <p:cNvPr id="26643" name="Group 33">
            <a:extLst>
              <a:ext uri="{FF2B5EF4-FFF2-40B4-BE49-F238E27FC236}">
                <a16:creationId xmlns:a16="http://schemas.microsoft.com/office/drawing/2014/main" id="{BAFC8D0B-65A2-4C12-BE80-51A0CE050135}"/>
              </a:ext>
            </a:extLst>
          </p:cNvPr>
          <p:cNvGrpSpPr>
            <a:grpSpLocks/>
          </p:cNvGrpSpPr>
          <p:nvPr/>
        </p:nvGrpSpPr>
        <p:grpSpPr bwMode="auto">
          <a:xfrm>
            <a:off x="2982354" y="3244949"/>
            <a:ext cx="2896903" cy="58355"/>
            <a:chOff x="0" y="0"/>
            <a:chExt cx="1825" cy="40"/>
          </a:xfrm>
        </p:grpSpPr>
        <p:sp>
          <p:nvSpPr>
            <p:cNvPr id="26687" name="Line 34">
              <a:extLst>
                <a:ext uri="{FF2B5EF4-FFF2-40B4-BE49-F238E27FC236}">
                  <a16:creationId xmlns:a16="http://schemas.microsoft.com/office/drawing/2014/main" id="{2FCE8EDF-AF4E-4A72-89D6-C6158EDF8615}"/>
                </a:ext>
              </a:extLst>
            </p:cNvPr>
            <p:cNvSpPr>
              <a:spLocks noChangeShapeType="1"/>
            </p:cNvSpPr>
            <p:nvPr/>
          </p:nvSpPr>
          <p:spPr bwMode="auto">
            <a:xfrm>
              <a:off x="0" y="2"/>
              <a:ext cx="1825"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5514"/>
            </a:p>
          </p:txBody>
        </p:sp>
        <p:sp>
          <p:nvSpPr>
            <p:cNvPr id="26688" name="Line 35">
              <a:extLst>
                <a:ext uri="{FF2B5EF4-FFF2-40B4-BE49-F238E27FC236}">
                  <a16:creationId xmlns:a16="http://schemas.microsoft.com/office/drawing/2014/main" id="{67E02076-CAB0-4C72-952E-1683B7451F16}"/>
                </a:ext>
              </a:extLst>
            </p:cNvPr>
            <p:cNvSpPr>
              <a:spLocks noChangeShapeType="1"/>
            </p:cNvSpPr>
            <p:nvPr/>
          </p:nvSpPr>
          <p:spPr bwMode="auto">
            <a:xfrm>
              <a:off x="1593" y="1"/>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9" name="Line 36">
              <a:extLst>
                <a:ext uri="{FF2B5EF4-FFF2-40B4-BE49-F238E27FC236}">
                  <a16:creationId xmlns:a16="http://schemas.microsoft.com/office/drawing/2014/main" id="{F18176D8-5037-4867-98CA-973A238F8F29}"/>
                </a:ext>
              </a:extLst>
            </p:cNvPr>
            <p:cNvSpPr>
              <a:spLocks noChangeShapeType="1"/>
            </p:cNvSpPr>
            <p:nvPr/>
          </p:nvSpPr>
          <p:spPr bwMode="auto">
            <a:xfrm>
              <a:off x="1453"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0" name="Line 37">
              <a:extLst>
                <a:ext uri="{FF2B5EF4-FFF2-40B4-BE49-F238E27FC236}">
                  <a16:creationId xmlns:a16="http://schemas.microsoft.com/office/drawing/2014/main" id="{FABA88B2-4AF5-453E-BA3B-EBE7160768BB}"/>
                </a:ext>
              </a:extLst>
            </p:cNvPr>
            <p:cNvSpPr>
              <a:spLocks noChangeShapeType="1"/>
            </p:cNvSpPr>
            <p:nvPr/>
          </p:nvSpPr>
          <p:spPr bwMode="auto">
            <a:xfrm>
              <a:off x="1308"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1" name="Line 38">
              <a:extLst>
                <a:ext uri="{FF2B5EF4-FFF2-40B4-BE49-F238E27FC236}">
                  <a16:creationId xmlns:a16="http://schemas.microsoft.com/office/drawing/2014/main" id="{90FDFE76-E6AA-4DF1-B7F2-CC24AC805DDB}"/>
                </a:ext>
              </a:extLst>
            </p:cNvPr>
            <p:cNvSpPr>
              <a:spLocks noChangeShapeType="1"/>
            </p:cNvSpPr>
            <p:nvPr/>
          </p:nvSpPr>
          <p:spPr bwMode="auto">
            <a:xfrm>
              <a:off x="1160"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2" name="Line 39">
              <a:extLst>
                <a:ext uri="{FF2B5EF4-FFF2-40B4-BE49-F238E27FC236}">
                  <a16:creationId xmlns:a16="http://schemas.microsoft.com/office/drawing/2014/main" id="{9351D0A0-584D-4D7C-AE23-D8336EE3FC44}"/>
                </a:ext>
              </a:extLst>
            </p:cNvPr>
            <p:cNvSpPr>
              <a:spLocks noChangeShapeType="1"/>
            </p:cNvSpPr>
            <p:nvPr/>
          </p:nvSpPr>
          <p:spPr bwMode="auto">
            <a:xfrm>
              <a:off x="1020" y="1"/>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3" name="Line 40">
              <a:extLst>
                <a:ext uri="{FF2B5EF4-FFF2-40B4-BE49-F238E27FC236}">
                  <a16:creationId xmlns:a16="http://schemas.microsoft.com/office/drawing/2014/main" id="{59BDCB7B-30EC-43FF-9EED-F6D399781BDF}"/>
                </a:ext>
              </a:extLst>
            </p:cNvPr>
            <p:cNvSpPr>
              <a:spLocks noChangeShapeType="1"/>
            </p:cNvSpPr>
            <p:nvPr/>
          </p:nvSpPr>
          <p:spPr bwMode="auto">
            <a:xfrm>
              <a:off x="877"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4" name="Line 41">
              <a:extLst>
                <a:ext uri="{FF2B5EF4-FFF2-40B4-BE49-F238E27FC236}">
                  <a16:creationId xmlns:a16="http://schemas.microsoft.com/office/drawing/2014/main" id="{909A7B50-829B-4189-BE63-F8BF773BCFB7}"/>
                </a:ext>
              </a:extLst>
            </p:cNvPr>
            <p:cNvSpPr>
              <a:spLocks noChangeShapeType="1"/>
            </p:cNvSpPr>
            <p:nvPr/>
          </p:nvSpPr>
          <p:spPr bwMode="auto">
            <a:xfrm>
              <a:off x="732" y="1"/>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5" name="Line 42">
              <a:extLst>
                <a:ext uri="{FF2B5EF4-FFF2-40B4-BE49-F238E27FC236}">
                  <a16:creationId xmlns:a16="http://schemas.microsoft.com/office/drawing/2014/main" id="{0020ADF8-9F8E-4F87-B29B-6C0D0726C444}"/>
                </a:ext>
              </a:extLst>
            </p:cNvPr>
            <p:cNvSpPr>
              <a:spLocks noChangeShapeType="1"/>
            </p:cNvSpPr>
            <p:nvPr/>
          </p:nvSpPr>
          <p:spPr bwMode="auto">
            <a:xfrm>
              <a:off x="589"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6" name="Line 43">
              <a:extLst>
                <a:ext uri="{FF2B5EF4-FFF2-40B4-BE49-F238E27FC236}">
                  <a16:creationId xmlns:a16="http://schemas.microsoft.com/office/drawing/2014/main" id="{82389B31-750A-44CF-A03E-9034AD6A615E}"/>
                </a:ext>
              </a:extLst>
            </p:cNvPr>
            <p:cNvSpPr>
              <a:spLocks noChangeShapeType="1"/>
            </p:cNvSpPr>
            <p:nvPr/>
          </p:nvSpPr>
          <p:spPr bwMode="auto">
            <a:xfrm>
              <a:off x="444" y="1"/>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7" name="Line 44">
              <a:extLst>
                <a:ext uri="{FF2B5EF4-FFF2-40B4-BE49-F238E27FC236}">
                  <a16:creationId xmlns:a16="http://schemas.microsoft.com/office/drawing/2014/main" id="{FD570425-0EEF-4BA7-8D08-FA5255F04FC6}"/>
                </a:ext>
              </a:extLst>
            </p:cNvPr>
            <p:cNvSpPr>
              <a:spLocks noChangeShapeType="1"/>
            </p:cNvSpPr>
            <p:nvPr/>
          </p:nvSpPr>
          <p:spPr bwMode="auto">
            <a:xfrm>
              <a:off x="304"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98" name="Line 45">
              <a:extLst>
                <a:ext uri="{FF2B5EF4-FFF2-40B4-BE49-F238E27FC236}">
                  <a16:creationId xmlns:a16="http://schemas.microsoft.com/office/drawing/2014/main" id="{71AC7DCF-7E46-4DFD-A43A-665DFF99248C}"/>
                </a:ext>
              </a:extLst>
            </p:cNvPr>
            <p:cNvSpPr>
              <a:spLocks noChangeShapeType="1"/>
            </p:cNvSpPr>
            <p:nvPr/>
          </p:nvSpPr>
          <p:spPr bwMode="auto">
            <a:xfrm>
              <a:off x="164"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grpSp>
      <p:grpSp>
        <p:nvGrpSpPr>
          <p:cNvPr id="26644" name="Group 46">
            <a:extLst>
              <a:ext uri="{FF2B5EF4-FFF2-40B4-BE49-F238E27FC236}">
                <a16:creationId xmlns:a16="http://schemas.microsoft.com/office/drawing/2014/main" id="{4D0D7C33-FA52-4A52-B71A-3D733BB209A6}"/>
              </a:ext>
            </a:extLst>
          </p:cNvPr>
          <p:cNvGrpSpPr>
            <a:grpSpLocks/>
          </p:cNvGrpSpPr>
          <p:nvPr/>
        </p:nvGrpSpPr>
        <p:grpSpPr bwMode="auto">
          <a:xfrm>
            <a:off x="2980268" y="3578406"/>
            <a:ext cx="2898987" cy="58355"/>
            <a:chOff x="0" y="0"/>
            <a:chExt cx="1825" cy="40"/>
          </a:xfrm>
        </p:grpSpPr>
        <p:sp>
          <p:nvSpPr>
            <p:cNvPr id="26675" name="Line 47">
              <a:extLst>
                <a:ext uri="{FF2B5EF4-FFF2-40B4-BE49-F238E27FC236}">
                  <a16:creationId xmlns:a16="http://schemas.microsoft.com/office/drawing/2014/main" id="{D367C7F1-5440-4B71-9756-433C3D5832D7}"/>
                </a:ext>
              </a:extLst>
            </p:cNvPr>
            <p:cNvSpPr>
              <a:spLocks noChangeShapeType="1"/>
            </p:cNvSpPr>
            <p:nvPr/>
          </p:nvSpPr>
          <p:spPr bwMode="auto">
            <a:xfrm>
              <a:off x="0" y="1"/>
              <a:ext cx="1825"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5514"/>
            </a:p>
          </p:txBody>
        </p:sp>
        <p:sp>
          <p:nvSpPr>
            <p:cNvPr id="26676" name="Line 48">
              <a:extLst>
                <a:ext uri="{FF2B5EF4-FFF2-40B4-BE49-F238E27FC236}">
                  <a16:creationId xmlns:a16="http://schemas.microsoft.com/office/drawing/2014/main" id="{E9CE723A-CDF9-450D-9470-205E5551DD68}"/>
                </a:ext>
              </a:extLst>
            </p:cNvPr>
            <p:cNvSpPr>
              <a:spLocks noChangeShapeType="1"/>
            </p:cNvSpPr>
            <p:nvPr/>
          </p:nvSpPr>
          <p:spPr bwMode="auto">
            <a:xfrm>
              <a:off x="1593" y="1"/>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7" name="Line 49">
              <a:extLst>
                <a:ext uri="{FF2B5EF4-FFF2-40B4-BE49-F238E27FC236}">
                  <a16:creationId xmlns:a16="http://schemas.microsoft.com/office/drawing/2014/main" id="{15BE175F-A7F9-402E-B49A-AEE32782E419}"/>
                </a:ext>
              </a:extLst>
            </p:cNvPr>
            <p:cNvSpPr>
              <a:spLocks noChangeShapeType="1"/>
            </p:cNvSpPr>
            <p:nvPr/>
          </p:nvSpPr>
          <p:spPr bwMode="auto">
            <a:xfrm>
              <a:off x="1453"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8" name="Line 50">
              <a:extLst>
                <a:ext uri="{FF2B5EF4-FFF2-40B4-BE49-F238E27FC236}">
                  <a16:creationId xmlns:a16="http://schemas.microsoft.com/office/drawing/2014/main" id="{88EC1522-9640-47EE-AF51-49031915FDCB}"/>
                </a:ext>
              </a:extLst>
            </p:cNvPr>
            <p:cNvSpPr>
              <a:spLocks noChangeShapeType="1"/>
            </p:cNvSpPr>
            <p:nvPr/>
          </p:nvSpPr>
          <p:spPr bwMode="auto">
            <a:xfrm>
              <a:off x="1308"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9" name="Line 51">
              <a:extLst>
                <a:ext uri="{FF2B5EF4-FFF2-40B4-BE49-F238E27FC236}">
                  <a16:creationId xmlns:a16="http://schemas.microsoft.com/office/drawing/2014/main" id="{22BA2442-A11A-4710-9911-C836E7E79F58}"/>
                </a:ext>
              </a:extLst>
            </p:cNvPr>
            <p:cNvSpPr>
              <a:spLocks noChangeShapeType="1"/>
            </p:cNvSpPr>
            <p:nvPr/>
          </p:nvSpPr>
          <p:spPr bwMode="auto">
            <a:xfrm>
              <a:off x="1161"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0" name="Line 52">
              <a:extLst>
                <a:ext uri="{FF2B5EF4-FFF2-40B4-BE49-F238E27FC236}">
                  <a16:creationId xmlns:a16="http://schemas.microsoft.com/office/drawing/2014/main" id="{126ABDBF-6E3A-4CE3-803D-4C904AC1A24E}"/>
                </a:ext>
              </a:extLst>
            </p:cNvPr>
            <p:cNvSpPr>
              <a:spLocks noChangeShapeType="1"/>
            </p:cNvSpPr>
            <p:nvPr/>
          </p:nvSpPr>
          <p:spPr bwMode="auto">
            <a:xfrm>
              <a:off x="1020"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1" name="Line 53">
              <a:extLst>
                <a:ext uri="{FF2B5EF4-FFF2-40B4-BE49-F238E27FC236}">
                  <a16:creationId xmlns:a16="http://schemas.microsoft.com/office/drawing/2014/main" id="{2D6B8052-2034-4031-9AB3-CF9AD0D0EC01}"/>
                </a:ext>
              </a:extLst>
            </p:cNvPr>
            <p:cNvSpPr>
              <a:spLocks noChangeShapeType="1"/>
            </p:cNvSpPr>
            <p:nvPr/>
          </p:nvSpPr>
          <p:spPr bwMode="auto">
            <a:xfrm>
              <a:off x="877"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2" name="Line 54">
              <a:extLst>
                <a:ext uri="{FF2B5EF4-FFF2-40B4-BE49-F238E27FC236}">
                  <a16:creationId xmlns:a16="http://schemas.microsoft.com/office/drawing/2014/main" id="{23560359-31E9-4E01-A96D-6D13D233756D}"/>
                </a:ext>
              </a:extLst>
            </p:cNvPr>
            <p:cNvSpPr>
              <a:spLocks noChangeShapeType="1"/>
            </p:cNvSpPr>
            <p:nvPr/>
          </p:nvSpPr>
          <p:spPr bwMode="auto">
            <a:xfrm>
              <a:off x="732"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3" name="Line 55">
              <a:extLst>
                <a:ext uri="{FF2B5EF4-FFF2-40B4-BE49-F238E27FC236}">
                  <a16:creationId xmlns:a16="http://schemas.microsoft.com/office/drawing/2014/main" id="{CC9511A7-247E-4505-8DF0-1C83EF72F090}"/>
                </a:ext>
              </a:extLst>
            </p:cNvPr>
            <p:cNvSpPr>
              <a:spLocks noChangeShapeType="1"/>
            </p:cNvSpPr>
            <p:nvPr/>
          </p:nvSpPr>
          <p:spPr bwMode="auto">
            <a:xfrm>
              <a:off x="589"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4" name="Line 56">
              <a:extLst>
                <a:ext uri="{FF2B5EF4-FFF2-40B4-BE49-F238E27FC236}">
                  <a16:creationId xmlns:a16="http://schemas.microsoft.com/office/drawing/2014/main" id="{EC7BEFD0-EFE3-48F1-878A-470DD11A5002}"/>
                </a:ext>
              </a:extLst>
            </p:cNvPr>
            <p:cNvSpPr>
              <a:spLocks noChangeShapeType="1"/>
            </p:cNvSpPr>
            <p:nvPr/>
          </p:nvSpPr>
          <p:spPr bwMode="auto">
            <a:xfrm>
              <a:off x="444"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5" name="Line 57">
              <a:extLst>
                <a:ext uri="{FF2B5EF4-FFF2-40B4-BE49-F238E27FC236}">
                  <a16:creationId xmlns:a16="http://schemas.microsoft.com/office/drawing/2014/main" id="{2C524CBB-97D5-4510-AACD-E6A3D917795B}"/>
                </a:ext>
              </a:extLst>
            </p:cNvPr>
            <p:cNvSpPr>
              <a:spLocks noChangeShapeType="1"/>
            </p:cNvSpPr>
            <p:nvPr/>
          </p:nvSpPr>
          <p:spPr bwMode="auto">
            <a:xfrm>
              <a:off x="304"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86" name="Line 58">
              <a:extLst>
                <a:ext uri="{FF2B5EF4-FFF2-40B4-BE49-F238E27FC236}">
                  <a16:creationId xmlns:a16="http://schemas.microsoft.com/office/drawing/2014/main" id="{A0134323-0D7B-4966-9ADD-5CB804F4F4CC}"/>
                </a:ext>
              </a:extLst>
            </p:cNvPr>
            <p:cNvSpPr>
              <a:spLocks noChangeShapeType="1"/>
            </p:cNvSpPr>
            <p:nvPr/>
          </p:nvSpPr>
          <p:spPr bwMode="auto">
            <a:xfrm>
              <a:off x="165"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grpSp>
      <p:grpSp>
        <p:nvGrpSpPr>
          <p:cNvPr id="26645" name="Group 59">
            <a:extLst>
              <a:ext uri="{FF2B5EF4-FFF2-40B4-BE49-F238E27FC236}">
                <a16:creationId xmlns:a16="http://schemas.microsoft.com/office/drawing/2014/main" id="{C4D54921-096B-49ED-8D2A-99D044EA578A}"/>
              </a:ext>
            </a:extLst>
          </p:cNvPr>
          <p:cNvGrpSpPr>
            <a:grpSpLocks/>
          </p:cNvGrpSpPr>
          <p:nvPr/>
        </p:nvGrpSpPr>
        <p:grpSpPr bwMode="auto">
          <a:xfrm>
            <a:off x="2967764" y="3901441"/>
            <a:ext cx="2898987" cy="58355"/>
            <a:chOff x="0" y="0"/>
            <a:chExt cx="1825" cy="40"/>
          </a:xfrm>
        </p:grpSpPr>
        <p:sp>
          <p:nvSpPr>
            <p:cNvPr id="26663" name="Line 60">
              <a:extLst>
                <a:ext uri="{FF2B5EF4-FFF2-40B4-BE49-F238E27FC236}">
                  <a16:creationId xmlns:a16="http://schemas.microsoft.com/office/drawing/2014/main" id="{3B5FC0E7-F19E-49D5-AE4A-D7A4514632C7}"/>
                </a:ext>
              </a:extLst>
            </p:cNvPr>
            <p:cNvSpPr>
              <a:spLocks noChangeShapeType="1"/>
            </p:cNvSpPr>
            <p:nvPr/>
          </p:nvSpPr>
          <p:spPr bwMode="auto">
            <a:xfrm>
              <a:off x="0" y="1"/>
              <a:ext cx="1825"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5514"/>
            </a:p>
          </p:txBody>
        </p:sp>
        <p:sp>
          <p:nvSpPr>
            <p:cNvPr id="26664" name="Line 61">
              <a:extLst>
                <a:ext uri="{FF2B5EF4-FFF2-40B4-BE49-F238E27FC236}">
                  <a16:creationId xmlns:a16="http://schemas.microsoft.com/office/drawing/2014/main" id="{9F36A45A-5F2F-48E2-9DBE-7C79E21C6922}"/>
                </a:ext>
              </a:extLst>
            </p:cNvPr>
            <p:cNvSpPr>
              <a:spLocks noChangeShapeType="1"/>
            </p:cNvSpPr>
            <p:nvPr/>
          </p:nvSpPr>
          <p:spPr bwMode="auto">
            <a:xfrm>
              <a:off x="1594" y="1"/>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65" name="Line 62">
              <a:extLst>
                <a:ext uri="{FF2B5EF4-FFF2-40B4-BE49-F238E27FC236}">
                  <a16:creationId xmlns:a16="http://schemas.microsoft.com/office/drawing/2014/main" id="{1A6039AD-2E9D-4E66-8FB1-8F1A6D1CBD89}"/>
                </a:ext>
              </a:extLst>
            </p:cNvPr>
            <p:cNvSpPr>
              <a:spLocks noChangeShapeType="1"/>
            </p:cNvSpPr>
            <p:nvPr/>
          </p:nvSpPr>
          <p:spPr bwMode="auto">
            <a:xfrm>
              <a:off x="1453"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66" name="Line 63">
              <a:extLst>
                <a:ext uri="{FF2B5EF4-FFF2-40B4-BE49-F238E27FC236}">
                  <a16:creationId xmlns:a16="http://schemas.microsoft.com/office/drawing/2014/main" id="{8D6105E5-CFF6-4FB8-B6F0-17B6C60249D3}"/>
                </a:ext>
              </a:extLst>
            </p:cNvPr>
            <p:cNvSpPr>
              <a:spLocks noChangeShapeType="1"/>
            </p:cNvSpPr>
            <p:nvPr/>
          </p:nvSpPr>
          <p:spPr bwMode="auto">
            <a:xfrm>
              <a:off x="1309"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67" name="Line 64">
              <a:extLst>
                <a:ext uri="{FF2B5EF4-FFF2-40B4-BE49-F238E27FC236}">
                  <a16:creationId xmlns:a16="http://schemas.microsoft.com/office/drawing/2014/main" id="{323EDDAF-79C5-47FE-A758-093EE27BDD42}"/>
                </a:ext>
              </a:extLst>
            </p:cNvPr>
            <p:cNvSpPr>
              <a:spLocks noChangeShapeType="1"/>
            </p:cNvSpPr>
            <p:nvPr/>
          </p:nvSpPr>
          <p:spPr bwMode="auto">
            <a:xfrm>
              <a:off x="1161"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68" name="Line 65">
              <a:extLst>
                <a:ext uri="{FF2B5EF4-FFF2-40B4-BE49-F238E27FC236}">
                  <a16:creationId xmlns:a16="http://schemas.microsoft.com/office/drawing/2014/main" id="{605AFF5C-004B-4830-9023-4296732FB4E5}"/>
                </a:ext>
              </a:extLst>
            </p:cNvPr>
            <p:cNvSpPr>
              <a:spLocks noChangeShapeType="1"/>
            </p:cNvSpPr>
            <p:nvPr/>
          </p:nvSpPr>
          <p:spPr bwMode="auto">
            <a:xfrm>
              <a:off x="1021"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69" name="Line 66">
              <a:extLst>
                <a:ext uri="{FF2B5EF4-FFF2-40B4-BE49-F238E27FC236}">
                  <a16:creationId xmlns:a16="http://schemas.microsoft.com/office/drawing/2014/main" id="{AC7FE972-8F39-4589-83A4-B646CF0619A6}"/>
                </a:ext>
              </a:extLst>
            </p:cNvPr>
            <p:cNvSpPr>
              <a:spLocks noChangeShapeType="1"/>
            </p:cNvSpPr>
            <p:nvPr/>
          </p:nvSpPr>
          <p:spPr bwMode="auto">
            <a:xfrm>
              <a:off x="877"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0" name="Line 67">
              <a:extLst>
                <a:ext uri="{FF2B5EF4-FFF2-40B4-BE49-F238E27FC236}">
                  <a16:creationId xmlns:a16="http://schemas.microsoft.com/office/drawing/2014/main" id="{7F282FC9-D7CD-4B08-9B10-CD7951E080A3}"/>
                </a:ext>
              </a:extLst>
            </p:cNvPr>
            <p:cNvSpPr>
              <a:spLocks noChangeShapeType="1"/>
            </p:cNvSpPr>
            <p:nvPr/>
          </p:nvSpPr>
          <p:spPr bwMode="auto">
            <a:xfrm>
              <a:off x="733"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1" name="Line 68">
              <a:extLst>
                <a:ext uri="{FF2B5EF4-FFF2-40B4-BE49-F238E27FC236}">
                  <a16:creationId xmlns:a16="http://schemas.microsoft.com/office/drawing/2014/main" id="{F1630098-9627-4175-957B-D2D0CEB76EF6}"/>
                </a:ext>
              </a:extLst>
            </p:cNvPr>
            <p:cNvSpPr>
              <a:spLocks noChangeShapeType="1"/>
            </p:cNvSpPr>
            <p:nvPr/>
          </p:nvSpPr>
          <p:spPr bwMode="auto">
            <a:xfrm>
              <a:off x="589"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2" name="Line 69">
              <a:extLst>
                <a:ext uri="{FF2B5EF4-FFF2-40B4-BE49-F238E27FC236}">
                  <a16:creationId xmlns:a16="http://schemas.microsoft.com/office/drawing/2014/main" id="{6202F97B-E10B-4EFE-AD3A-BB8A18D1588E}"/>
                </a:ext>
              </a:extLst>
            </p:cNvPr>
            <p:cNvSpPr>
              <a:spLocks noChangeShapeType="1"/>
            </p:cNvSpPr>
            <p:nvPr/>
          </p:nvSpPr>
          <p:spPr bwMode="auto">
            <a:xfrm>
              <a:off x="445" y="0"/>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3" name="Line 70">
              <a:extLst>
                <a:ext uri="{FF2B5EF4-FFF2-40B4-BE49-F238E27FC236}">
                  <a16:creationId xmlns:a16="http://schemas.microsoft.com/office/drawing/2014/main" id="{364452CA-37F9-4B28-949C-A910F4635EF2}"/>
                </a:ext>
              </a:extLst>
            </p:cNvPr>
            <p:cNvSpPr>
              <a:spLocks noChangeShapeType="1"/>
            </p:cNvSpPr>
            <p:nvPr/>
          </p:nvSpPr>
          <p:spPr bwMode="auto">
            <a:xfrm>
              <a:off x="305"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sp>
          <p:nvSpPr>
            <p:cNvPr id="26674" name="Line 71">
              <a:extLst>
                <a:ext uri="{FF2B5EF4-FFF2-40B4-BE49-F238E27FC236}">
                  <a16:creationId xmlns:a16="http://schemas.microsoft.com/office/drawing/2014/main" id="{A3E76F3E-31C3-4008-958C-9BD00FDF7A4E}"/>
                </a:ext>
              </a:extLst>
            </p:cNvPr>
            <p:cNvSpPr>
              <a:spLocks noChangeShapeType="1"/>
            </p:cNvSpPr>
            <p:nvPr/>
          </p:nvSpPr>
          <p:spPr bwMode="auto">
            <a:xfrm>
              <a:off x="165" y="4"/>
              <a:ext cx="1"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5514"/>
            </a:p>
          </p:txBody>
        </p:sp>
      </p:grpSp>
      <p:sp>
        <p:nvSpPr>
          <p:cNvPr id="26646" name="Line 72">
            <a:extLst>
              <a:ext uri="{FF2B5EF4-FFF2-40B4-BE49-F238E27FC236}">
                <a16:creationId xmlns:a16="http://schemas.microsoft.com/office/drawing/2014/main" id="{C0A5E4FC-D47A-405D-AE66-C1F826292D85}"/>
              </a:ext>
            </a:extLst>
          </p:cNvPr>
          <p:cNvSpPr>
            <a:spLocks noChangeShapeType="1"/>
          </p:cNvSpPr>
          <p:nvPr/>
        </p:nvSpPr>
        <p:spPr bwMode="auto">
          <a:xfrm>
            <a:off x="5518704" y="3078221"/>
            <a:ext cx="0" cy="1688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47" name="Line 73">
            <a:extLst>
              <a:ext uri="{FF2B5EF4-FFF2-40B4-BE49-F238E27FC236}">
                <a16:creationId xmlns:a16="http://schemas.microsoft.com/office/drawing/2014/main" id="{24CD2512-1380-4D22-AC40-369832160191}"/>
              </a:ext>
            </a:extLst>
          </p:cNvPr>
          <p:cNvSpPr>
            <a:spLocks noChangeShapeType="1"/>
          </p:cNvSpPr>
          <p:nvPr/>
        </p:nvSpPr>
        <p:spPr bwMode="auto">
          <a:xfrm>
            <a:off x="5499949" y="3319978"/>
            <a:ext cx="10421" cy="254261"/>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48" name="Line 74">
            <a:extLst>
              <a:ext uri="{FF2B5EF4-FFF2-40B4-BE49-F238E27FC236}">
                <a16:creationId xmlns:a16="http://schemas.microsoft.com/office/drawing/2014/main" id="{9B410096-F605-478F-A5DE-5FB8A6AFECF2}"/>
              </a:ext>
            </a:extLst>
          </p:cNvPr>
          <p:cNvSpPr>
            <a:spLocks noChangeShapeType="1"/>
          </p:cNvSpPr>
          <p:nvPr/>
        </p:nvSpPr>
        <p:spPr bwMode="auto">
          <a:xfrm>
            <a:off x="5037278" y="3319976"/>
            <a:ext cx="20841" cy="275102"/>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49" name="Line 75">
            <a:extLst>
              <a:ext uri="{FF2B5EF4-FFF2-40B4-BE49-F238E27FC236}">
                <a16:creationId xmlns:a16="http://schemas.microsoft.com/office/drawing/2014/main" id="{A97D0149-88FE-4071-B78C-1F4225DC0EA6}"/>
              </a:ext>
            </a:extLst>
          </p:cNvPr>
          <p:cNvSpPr>
            <a:spLocks noChangeShapeType="1"/>
          </p:cNvSpPr>
          <p:nvPr/>
        </p:nvSpPr>
        <p:spPr bwMode="auto">
          <a:xfrm>
            <a:off x="5293621" y="3076136"/>
            <a:ext cx="0" cy="16881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0" name="Line 76">
            <a:extLst>
              <a:ext uri="{FF2B5EF4-FFF2-40B4-BE49-F238E27FC236}">
                <a16:creationId xmlns:a16="http://schemas.microsoft.com/office/drawing/2014/main" id="{0368BE99-E4ED-4BCE-BC47-C8929A713C29}"/>
              </a:ext>
            </a:extLst>
          </p:cNvPr>
          <p:cNvSpPr>
            <a:spLocks noChangeShapeType="1"/>
          </p:cNvSpPr>
          <p:nvPr/>
        </p:nvSpPr>
        <p:spPr bwMode="auto">
          <a:xfrm>
            <a:off x="5064370" y="3076136"/>
            <a:ext cx="2085" cy="16881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1" name="Line 77">
            <a:extLst>
              <a:ext uri="{FF2B5EF4-FFF2-40B4-BE49-F238E27FC236}">
                <a16:creationId xmlns:a16="http://schemas.microsoft.com/office/drawing/2014/main" id="{021F9612-D421-443F-AAD9-CB1503C47757}"/>
              </a:ext>
            </a:extLst>
          </p:cNvPr>
          <p:cNvSpPr>
            <a:spLocks noChangeShapeType="1"/>
          </p:cNvSpPr>
          <p:nvPr/>
        </p:nvSpPr>
        <p:spPr bwMode="auto">
          <a:xfrm>
            <a:off x="4828867" y="3069886"/>
            <a:ext cx="2084" cy="17089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2" name="Line 78">
            <a:extLst>
              <a:ext uri="{FF2B5EF4-FFF2-40B4-BE49-F238E27FC236}">
                <a16:creationId xmlns:a16="http://schemas.microsoft.com/office/drawing/2014/main" id="{3DEA2F42-0FCE-4A1E-8054-3860EB5EF602}"/>
              </a:ext>
            </a:extLst>
          </p:cNvPr>
          <p:cNvSpPr>
            <a:spLocks noChangeShapeType="1"/>
          </p:cNvSpPr>
          <p:nvPr/>
        </p:nvSpPr>
        <p:spPr bwMode="auto">
          <a:xfrm>
            <a:off x="4607952" y="3076136"/>
            <a:ext cx="0" cy="16881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3" name="Line 79">
            <a:extLst>
              <a:ext uri="{FF2B5EF4-FFF2-40B4-BE49-F238E27FC236}">
                <a16:creationId xmlns:a16="http://schemas.microsoft.com/office/drawing/2014/main" id="{31500CA1-A9D8-49CC-9320-917FDC82673C}"/>
              </a:ext>
            </a:extLst>
          </p:cNvPr>
          <p:cNvSpPr>
            <a:spLocks noChangeShapeType="1"/>
          </p:cNvSpPr>
          <p:nvPr/>
        </p:nvSpPr>
        <p:spPr bwMode="auto">
          <a:xfrm>
            <a:off x="4589196" y="3305387"/>
            <a:ext cx="10421" cy="273018"/>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4" name="Line 80">
            <a:extLst>
              <a:ext uri="{FF2B5EF4-FFF2-40B4-BE49-F238E27FC236}">
                <a16:creationId xmlns:a16="http://schemas.microsoft.com/office/drawing/2014/main" id="{08DC8B0A-0562-4001-9984-0B26703B8FE5}"/>
              </a:ext>
            </a:extLst>
          </p:cNvPr>
          <p:cNvSpPr>
            <a:spLocks noChangeShapeType="1"/>
          </p:cNvSpPr>
          <p:nvPr/>
        </p:nvSpPr>
        <p:spPr bwMode="auto">
          <a:xfrm>
            <a:off x="4357860" y="3736798"/>
            <a:ext cx="2084" cy="170896"/>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5" name="Line 81">
            <a:extLst>
              <a:ext uri="{FF2B5EF4-FFF2-40B4-BE49-F238E27FC236}">
                <a16:creationId xmlns:a16="http://schemas.microsoft.com/office/drawing/2014/main" id="{E8A26885-C159-4F94-A765-56D8CE46E693}"/>
              </a:ext>
            </a:extLst>
          </p:cNvPr>
          <p:cNvSpPr>
            <a:spLocks noChangeShapeType="1"/>
          </p:cNvSpPr>
          <p:nvPr/>
        </p:nvSpPr>
        <p:spPr bwMode="auto">
          <a:xfrm>
            <a:off x="4376616" y="3080305"/>
            <a:ext cx="2085" cy="17089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6" name="Line 82">
            <a:extLst>
              <a:ext uri="{FF2B5EF4-FFF2-40B4-BE49-F238E27FC236}">
                <a16:creationId xmlns:a16="http://schemas.microsoft.com/office/drawing/2014/main" id="{0BAB43A7-7252-44E4-A814-8F0336A09555}"/>
              </a:ext>
            </a:extLst>
          </p:cNvPr>
          <p:cNvSpPr>
            <a:spLocks noChangeShapeType="1"/>
          </p:cNvSpPr>
          <p:nvPr/>
        </p:nvSpPr>
        <p:spPr bwMode="auto">
          <a:xfrm>
            <a:off x="4153619" y="3080305"/>
            <a:ext cx="2084" cy="17089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7" name="Line 83">
            <a:extLst>
              <a:ext uri="{FF2B5EF4-FFF2-40B4-BE49-F238E27FC236}">
                <a16:creationId xmlns:a16="http://schemas.microsoft.com/office/drawing/2014/main" id="{666BEE84-A410-4DD4-964D-685831A2417C}"/>
              </a:ext>
            </a:extLst>
          </p:cNvPr>
          <p:cNvSpPr>
            <a:spLocks noChangeShapeType="1"/>
          </p:cNvSpPr>
          <p:nvPr/>
        </p:nvSpPr>
        <p:spPr bwMode="auto">
          <a:xfrm>
            <a:off x="4134859" y="3736798"/>
            <a:ext cx="2085" cy="170896"/>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8" name="Line 84">
            <a:extLst>
              <a:ext uri="{FF2B5EF4-FFF2-40B4-BE49-F238E27FC236}">
                <a16:creationId xmlns:a16="http://schemas.microsoft.com/office/drawing/2014/main" id="{16623B5E-73F1-4612-A5E4-101D1C5D2522}"/>
              </a:ext>
            </a:extLst>
          </p:cNvPr>
          <p:cNvSpPr>
            <a:spLocks noChangeShapeType="1"/>
          </p:cNvSpPr>
          <p:nvPr/>
        </p:nvSpPr>
        <p:spPr bwMode="auto">
          <a:xfrm>
            <a:off x="3901440" y="3743049"/>
            <a:ext cx="0" cy="168814"/>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59" name="Line 85">
            <a:extLst>
              <a:ext uri="{FF2B5EF4-FFF2-40B4-BE49-F238E27FC236}">
                <a16:creationId xmlns:a16="http://schemas.microsoft.com/office/drawing/2014/main" id="{1C7CE2A7-53B5-424F-B403-6173779FEFC4}"/>
              </a:ext>
            </a:extLst>
          </p:cNvPr>
          <p:cNvSpPr>
            <a:spLocks noChangeShapeType="1"/>
          </p:cNvSpPr>
          <p:nvPr/>
        </p:nvSpPr>
        <p:spPr bwMode="auto">
          <a:xfrm>
            <a:off x="4141113" y="3332482"/>
            <a:ext cx="2084" cy="262598"/>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sp>
        <p:nvSpPr>
          <p:cNvPr id="26660" name="Line 86">
            <a:extLst>
              <a:ext uri="{FF2B5EF4-FFF2-40B4-BE49-F238E27FC236}">
                <a16:creationId xmlns:a16="http://schemas.microsoft.com/office/drawing/2014/main" id="{A56825E3-6741-43DE-A1A8-FABF503566F0}"/>
              </a:ext>
            </a:extLst>
          </p:cNvPr>
          <p:cNvSpPr>
            <a:spLocks noChangeShapeType="1"/>
          </p:cNvSpPr>
          <p:nvPr/>
        </p:nvSpPr>
        <p:spPr bwMode="auto">
          <a:xfrm>
            <a:off x="3680525" y="3319976"/>
            <a:ext cx="0" cy="275102"/>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88425" tIns="44213" rIns="88425" bIns="44213"/>
          <a:lstStyle/>
          <a:p>
            <a:endParaRPr lang="fr-FR" sz="5514"/>
          </a:p>
        </p:txBody>
      </p:sp>
      <p:pic>
        <p:nvPicPr>
          <p:cNvPr id="26661" name="Picture 87">
            <a:extLst>
              <a:ext uri="{FF2B5EF4-FFF2-40B4-BE49-F238E27FC236}">
                <a16:creationId xmlns:a16="http://schemas.microsoft.com/office/drawing/2014/main" id="{B3468D15-11D1-4D78-B4FF-55A7B4540A5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452" y="5118557"/>
            <a:ext cx="9334694" cy="32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6662" name="Rectangle 88">
            <a:extLst>
              <a:ext uri="{FF2B5EF4-FFF2-40B4-BE49-F238E27FC236}">
                <a16:creationId xmlns:a16="http://schemas.microsoft.com/office/drawing/2014/main" id="{5EB667F0-D891-4E98-80C2-003BDE4A5541}"/>
              </a:ext>
            </a:extLst>
          </p:cNvPr>
          <p:cNvSpPr>
            <a:spLocks/>
          </p:cNvSpPr>
          <p:nvPr/>
        </p:nvSpPr>
        <p:spPr bwMode="auto">
          <a:xfrm>
            <a:off x="2161518" y="4236982"/>
            <a:ext cx="3579506" cy="4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65413" algn="l"/>
                <a:tab pos="3179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4000"/>
              </a:lnSpc>
              <a:spcBef>
                <a:spcPct val="0"/>
              </a:spcBef>
              <a:buSzTx/>
              <a:buFontTx/>
              <a:buNone/>
            </a:pPr>
            <a:r>
              <a:rPr lang="en-US" altLang="en-US" sz="1574">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Flow1</a:t>
            </a: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 and </a:t>
            </a:r>
            <a:r>
              <a:rPr lang="en-US" altLang="en-US" sz="1574">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Flow3</a:t>
            </a: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 send packets of size 1</a:t>
            </a:r>
          </a:p>
          <a:p>
            <a:pPr eaLnBrk="1" hangingPunct="1">
              <a:lnSpc>
                <a:spcPct val="84000"/>
              </a:lnSpc>
              <a:spcBef>
                <a:spcPct val="0"/>
              </a:spcBef>
              <a:buSzTx/>
              <a:buFontTx/>
              <a:buNone/>
            </a:pPr>
            <a:r>
              <a:rPr lang="en-US" altLang="en-US" sz="1574">
                <a:solidFill>
                  <a:srgbClr val="00FF00"/>
                </a:solidFill>
                <a:latin typeface="Helvetica" panose="020B0604020202020204" pitchFamily="34" charset="0"/>
                <a:ea typeface="ＭＳ Ｐゴシック" panose="020B0600070205080204" pitchFamily="34" charset="-128"/>
                <a:sym typeface="Helvetica" panose="020B0604020202020204" pitchFamily="34" charset="0"/>
              </a:rPr>
              <a:t>Flow 2</a:t>
            </a:r>
            <a:r>
              <a:rPr lang="en-US" altLang="en-US" sz="1574">
                <a:latin typeface="Helvetica" panose="020B0604020202020204" pitchFamily="34" charset="0"/>
                <a:ea typeface="ＭＳ Ｐゴシック" panose="020B0600070205080204" pitchFamily="34" charset="-128"/>
                <a:sym typeface="Helvetica" panose="020B0604020202020204" pitchFamily="34" charset="0"/>
              </a:rPr>
              <a:t> sends packets of size 2</a:t>
            </a:r>
          </a:p>
        </p:txBody>
      </p:sp>
    </p:spTree>
    <p:extLst>
      <p:ext uri="{BB962C8B-B14F-4D97-AF65-F5344CB8AC3E}">
        <p14:creationId xmlns:p14="http://schemas.microsoft.com/office/powerpoint/2010/main" val="1707063978"/>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re 1">
            <a:extLst>
              <a:ext uri="{FF2B5EF4-FFF2-40B4-BE49-F238E27FC236}">
                <a16:creationId xmlns:a16="http://schemas.microsoft.com/office/drawing/2014/main" id="{CCE48770-3D49-44FB-850B-A455A1D25FEF}"/>
              </a:ext>
            </a:extLst>
          </p:cNvPr>
          <p:cNvSpPr>
            <a:spLocks noGrp="1" noChangeArrowheads="1"/>
          </p:cNvSpPr>
          <p:nvPr>
            <p:ph type="title"/>
          </p:nvPr>
        </p:nvSpPr>
        <p:spPr/>
        <p:txBody>
          <a:bodyPr/>
          <a:lstStyle/>
          <a:p>
            <a:r>
              <a:rPr lang="en-GB" altLang="en-US"/>
              <a:t>Round-Robin</a:t>
            </a:r>
          </a:p>
        </p:txBody>
      </p:sp>
      <p:sp>
        <p:nvSpPr>
          <p:cNvPr id="27650" name="Espace réservé du contenu 2">
            <a:extLst>
              <a:ext uri="{FF2B5EF4-FFF2-40B4-BE49-F238E27FC236}">
                <a16:creationId xmlns:a16="http://schemas.microsoft.com/office/drawing/2014/main" id="{187D049A-E6A9-4F3C-A0C3-DE6A61E26363}"/>
              </a:ext>
            </a:extLst>
          </p:cNvPr>
          <p:cNvSpPr>
            <a:spLocks noGrp="1" noChangeArrowheads="1"/>
          </p:cNvSpPr>
          <p:nvPr>
            <p:ph idx="1"/>
          </p:nvPr>
        </p:nvSpPr>
        <p:spPr/>
        <p:txBody>
          <a:bodyPr/>
          <a:lstStyle/>
          <a:p>
            <a:r>
              <a:rPr lang="en-GB" altLang="en-US" dirty="0"/>
              <a:t>Advantage</a:t>
            </a:r>
          </a:p>
          <a:p>
            <a:pPr lvl="1"/>
            <a:r>
              <a:rPr lang="en-GB" altLang="en-US" dirty="0"/>
              <a:t>Can provide fairness independently of the characteristics of the flows if flows use same packet size</a:t>
            </a:r>
          </a:p>
          <a:p>
            <a:r>
              <a:rPr lang="en-GB" altLang="en-US" dirty="0"/>
              <a:t>Drawbacks</a:t>
            </a:r>
          </a:p>
          <a:p>
            <a:pPr lvl="1"/>
            <a:r>
              <a:rPr lang="en-GB" altLang="en-US" dirty="0"/>
              <a:t>Difficult to scale to a very large number of flows</a:t>
            </a:r>
          </a:p>
          <a:p>
            <a:pPr lvl="1"/>
            <a:r>
              <a:rPr lang="en-GB" altLang="en-US" dirty="0"/>
              <a:t>Unfair with different packet sizes</a:t>
            </a:r>
          </a:p>
          <a:p>
            <a:endParaRPr lang="en-GB" altLang="en-US" dirty="0"/>
          </a:p>
        </p:txBody>
      </p:sp>
    </p:spTree>
    <p:extLst>
      <p:ext uri="{BB962C8B-B14F-4D97-AF65-F5344CB8AC3E}">
        <p14:creationId xmlns:p14="http://schemas.microsoft.com/office/powerpoint/2010/main" val="135315292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itre 1"/>
          <p:cNvSpPr txBox="1">
            <a:spLocks noGrp="1"/>
          </p:cNvSpPr>
          <p:nvPr>
            <p:ph type="title"/>
          </p:nvPr>
        </p:nvSpPr>
        <p:spPr>
          <a:prstGeom prst="rect">
            <a:avLst/>
          </a:prstGeom>
        </p:spPr>
        <p:txBody>
          <a:bodyPr/>
          <a:lstStyle/>
          <a:p>
            <a:r>
              <a:t>Deficit Round-Robin</a:t>
            </a:r>
          </a:p>
        </p:txBody>
      </p:sp>
      <p:sp>
        <p:nvSpPr>
          <p:cNvPr id="530" name="Rectangle 5"/>
          <p:cNvSpPr txBox="1"/>
          <p:nvPr/>
        </p:nvSpPr>
        <p:spPr>
          <a:xfrm>
            <a:off x="-242041" y="4768090"/>
            <a:ext cx="12241673" cy="6515948"/>
          </a:xfrm>
          <a:prstGeom prst="rect">
            <a:avLst/>
          </a:prstGeom>
          <a:ln w="12700">
            <a:miter lim="400000"/>
          </a:ln>
          <a:extLst>
            <a:ext uri="{C572A759-6A51-4108-AA02-DFA0A04FC94B}">
              <ma14:wrappingTextBoxFlag xmlns="" xmlns:ma14="http://schemas.microsoft.com/office/mac/drawingml/2011/main" val="1"/>
            </a:ext>
          </a:extLst>
        </p:spPr>
        <p:txBody>
          <a:bodyPr lIns="65023" rIns="65023">
            <a:normAutofit/>
          </a:bodyPr>
          <a:lstStyle/>
          <a:p>
            <a:pPr marL="1300460" lvl="2" algn="l">
              <a:spcBef>
                <a:spcPts val="711"/>
              </a:spcBef>
              <a:buSzPct val="100000"/>
              <a:tabLst>
                <a:tab pos="1029531" algn="l"/>
                <a:tab pos="1029531" algn="l"/>
                <a:tab pos="1029531" algn="l"/>
                <a:tab pos="2059061" algn="l"/>
                <a:tab pos="2059061" algn="l"/>
                <a:tab pos="2059061" algn="l"/>
                <a:tab pos="3088592" algn="l"/>
                <a:tab pos="3088592" algn="l"/>
                <a:tab pos="3088592" algn="l"/>
                <a:tab pos="4118122" algn="l"/>
                <a:tab pos="4118122" algn="l"/>
                <a:tab pos="4118122" algn="l"/>
                <a:tab pos="5147653" algn="l"/>
                <a:tab pos="5147653" algn="l"/>
                <a:tab pos="5147653" algn="l"/>
                <a:tab pos="6177183" algn="l"/>
                <a:tab pos="6177183" algn="l"/>
                <a:tab pos="6177183" algn="l"/>
                <a:tab pos="7206714" algn="l"/>
                <a:tab pos="7206714" algn="l"/>
                <a:tab pos="7206714" algn="l"/>
                <a:tab pos="8236245" algn="l"/>
                <a:tab pos="8236245" algn="l"/>
                <a:tab pos="8236245" algn="l"/>
                <a:tab pos="9265775" algn="l"/>
                <a:tab pos="9265775" algn="l"/>
                <a:tab pos="10295306" algn="l"/>
                <a:tab pos="10295306" algn="l"/>
                <a:tab pos="11324836" algn="l"/>
                <a:tab pos="11324836" algn="l"/>
                <a:tab pos="12282119" algn="l"/>
                <a:tab pos="12282119" algn="l"/>
              </a:tabLst>
              <a:defRPr sz="2400"/>
            </a:pPr>
            <a:r>
              <a:rPr sz="3413" dirty="0"/>
              <a:t>associate counter d[</a:t>
            </a:r>
            <a:r>
              <a:rPr sz="3413" dirty="0" err="1"/>
              <a:t>i</a:t>
            </a:r>
            <a:r>
              <a:rPr sz="3413" dirty="0"/>
              <a:t>] to each queue</a:t>
            </a:r>
          </a:p>
          <a:p>
            <a:pPr marL="1300460" lvl="2" algn="l">
              <a:spcBef>
                <a:spcPts val="711"/>
              </a:spcBef>
              <a:buSzPct val="100000"/>
              <a:tabLst>
                <a:tab pos="1029531" algn="l"/>
                <a:tab pos="1029531" algn="l"/>
                <a:tab pos="1029531" algn="l"/>
                <a:tab pos="2059061" algn="l"/>
                <a:tab pos="2059061" algn="l"/>
                <a:tab pos="2059061" algn="l"/>
                <a:tab pos="3088592" algn="l"/>
                <a:tab pos="3088592" algn="l"/>
                <a:tab pos="3088592" algn="l"/>
                <a:tab pos="4118122" algn="l"/>
                <a:tab pos="4118122" algn="l"/>
                <a:tab pos="4118122" algn="l"/>
                <a:tab pos="5147653" algn="l"/>
                <a:tab pos="5147653" algn="l"/>
                <a:tab pos="5147653" algn="l"/>
                <a:tab pos="6177183" algn="l"/>
                <a:tab pos="6177183" algn="l"/>
                <a:tab pos="6177183" algn="l"/>
                <a:tab pos="7206714" algn="l"/>
                <a:tab pos="7206714" algn="l"/>
                <a:tab pos="7206714" algn="l"/>
                <a:tab pos="8236245" algn="l"/>
                <a:tab pos="8236245" algn="l"/>
                <a:tab pos="8236245" algn="l"/>
                <a:tab pos="9265775" algn="l"/>
                <a:tab pos="9265775" algn="l"/>
                <a:tab pos="10295306" algn="l"/>
                <a:tab pos="10295306" algn="l"/>
                <a:tab pos="11324836" algn="l"/>
                <a:tab pos="11324836" algn="l"/>
                <a:tab pos="12282119" algn="l"/>
                <a:tab pos="12282119" algn="l"/>
              </a:tabLst>
              <a:defRPr sz="2400"/>
            </a:pPr>
            <a:r>
              <a:rPr sz="3413" dirty="0"/>
              <a:t>increase d[</a:t>
            </a:r>
            <a:r>
              <a:rPr sz="3413" dirty="0" err="1"/>
              <a:t>i</a:t>
            </a:r>
            <a:r>
              <a:rPr sz="3413" dirty="0"/>
              <a:t>] by </a:t>
            </a:r>
            <a:r>
              <a:rPr sz="3413" i="1" dirty="0"/>
              <a:t>quantum</a:t>
            </a:r>
            <a:r>
              <a:rPr sz="3413" dirty="0"/>
              <a:t> every time queue[</a:t>
            </a:r>
            <a:r>
              <a:rPr sz="3413" dirty="0" err="1"/>
              <a:t>i</a:t>
            </a:r>
            <a:r>
              <a:rPr sz="3413" dirty="0"/>
              <a:t>] is visited</a:t>
            </a:r>
          </a:p>
          <a:p>
            <a:pPr marL="1950689" lvl="3" algn="l">
              <a:spcBef>
                <a:spcPts val="569"/>
              </a:spcBef>
              <a:buSzPct val="100000"/>
              <a:tabLst>
                <a:tab pos="1029531" algn="l"/>
                <a:tab pos="1029531" algn="l"/>
                <a:tab pos="1029531" algn="l"/>
                <a:tab pos="2059061" algn="l"/>
                <a:tab pos="2059061" algn="l"/>
                <a:tab pos="2059061" algn="l"/>
                <a:tab pos="3088592" algn="l"/>
                <a:tab pos="3088592" algn="l"/>
                <a:tab pos="3088592" algn="l"/>
                <a:tab pos="4118122" algn="l"/>
                <a:tab pos="4118122" algn="l"/>
                <a:tab pos="4118122" algn="l"/>
                <a:tab pos="5147653" algn="l"/>
                <a:tab pos="5147653" algn="l"/>
                <a:tab pos="5147653" algn="l"/>
                <a:tab pos="6177183" algn="l"/>
                <a:tab pos="6177183" algn="l"/>
                <a:tab pos="6177183" algn="l"/>
                <a:tab pos="7206714" algn="l"/>
                <a:tab pos="7206714" algn="l"/>
                <a:tab pos="7206714" algn="l"/>
                <a:tab pos="8236245" algn="l"/>
                <a:tab pos="8236245" algn="l"/>
                <a:tab pos="8236245" algn="l"/>
                <a:tab pos="9265775" algn="l"/>
                <a:tab pos="9265775" algn="l"/>
                <a:tab pos="10295306" algn="l"/>
                <a:tab pos="10295306" algn="l"/>
                <a:tab pos="11324836" algn="l"/>
                <a:tab pos="11324836" algn="l"/>
                <a:tab pos="12282119" algn="l"/>
                <a:tab pos="12282119" algn="l"/>
              </a:tabLst>
              <a:defRPr sz="2000"/>
            </a:pPr>
            <a:r>
              <a:rPr sz="2844" dirty="0"/>
              <a:t>if </a:t>
            </a:r>
            <a:r>
              <a:rPr sz="2844" dirty="0" err="1"/>
              <a:t>first_packet</a:t>
            </a:r>
            <a:r>
              <a:rPr sz="2844" dirty="0"/>
              <a:t> of queue[</a:t>
            </a:r>
            <a:r>
              <a:rPr sz="2844" dirty="0" err="1"/>
              <a:t>i</a:t>
            </a:r>
            <a:r>
              <a:rPr sz="2844" dirty="0"/>
              <a:t>] larger than d[</a:t>
            </a:r>
            <a:r>
              <a:rPr sz="2844" dirty="0" err="1"/>
              <a:t>i</a:t>
            </a:r>
            <a:r>
              <a:rPr sz="2844" dirty="0"/>
              <a:t>]</a:t>
            </a:r>
            <a:br>
              <a:rPr sz="2844" dirty="0"/>
            </a:br>
            <a:r>
              <a:rPr sz="2844" dirty="0"/>
              <a:t>   {  packet stays in queue[</a:t>
            </a:r>
            <a:r>
              <a:rPr sz="2844" dirty="0" err="1"/>
              <a:t>i</a:t>
            </a:r>
            <a:r>
              <a:rPr sz="2844" dirty="0"/>
              <a:t>];   }</a:t>
            </a:r>
            <a:endParaRPr lang="nl-BE" sz="2844" dirty="0"/>
          </a:p>
          <a:p>
            <a:pPr marL="579089" algn="l">
              <a:spcBef>
                <a:spcPts val="569"/>
              </a:spcBef>
              <a:buSzPct val="100000"/>
              <a:tabLst>
                <a:tab pos="1029531" algn="l"/>
                <a:tab pos="1029531" algn="l"/>
                <a:tab pos="1029531" algn="l"/>
                <a:tab pos="2059061" algn="l"/>
                <a:tab pos="2059061" algn="l"/>
                <a:tab pos="2059061" algn="l"/>
                <a:tab pos="3088592" algn="l"/>
                <a:tab pos="3088592" algn="l"/>
                <a:tab pos="3088592" algn="l"/>
                <a:tab pos="4118122" algn="l"/>
                <a:tab pos="4118122" algn="l"/>
                <a:tab pos="4118122" algn="l"/>
                <a:tab pos="5147653" algn="l"/>
                <a:tab pos="5147653" algn="l"/>
                <a:tab pos="5147653" algn="l"/>
                <a:tab pos="6177183" algn="l"/>
                <a:tab pos="6177183" algn="l"/>
                <a:tab pos="6177183" algn="l"/>
                <a:tab pos="7206714" algn="l"/>
                <a:tab pos="7206714" algn="l"/>
                <a:tab pos="7206714" algn="l"/>
                <a:tab pos="8236245" algn="l"/>
                <a:tab pos="8236245" algn="l"/>
                <a:tab pos="8236245" algn="l"/>
                <a:tab pos="9265775" algn="l"/>
                <a:tab pos="9265775" algn="l"/>
                <a:tab pos="10295306" algn="l"/>
                <a:tab pos="10295306" algn="l"/>
                <a:tab pos="11324836" algn="l"/>
                <a:tab pos="11324836" algn="l"/>
                <a:tab pos="12282119" algn="l"/>
                <a:tab pos="12282119" algn="l"/>
              </a:tabLst>
              <a:defRPr sz="2000"/>
            </a:pPr>
            <a:r>
              <a:rPr lang="nl-BE" sz="2844" dirty="0"/>
              <a:t>			         </a:t>
            </a:r>
            <a:r>
              <a:rPr sz="2844" dirty="0"/>
              <a:t>else</a:t>
            </a:r>
            <a:br>
              <a:rPr sz="2844" dirty="0"/>
            </a:br>
            <a:r>
              <a:rPr sz="2844" dirty="0"/>
              <a:t> </a:t>
            </a:r>
            <a:r>
              <a:rPr lang="nl-BE" sz="2844" dirty="0"/>
              <a:t>					</a:t>
            </a:r>
            <a:r>
              <a:rPr sz="2844" dirty="0"/>
              <a:t>{</a:t>
            </a:r>
            <a:br>
              <a:rPr sz="2844" dirty="0"/>
            </a:br>
            <a:r>
              <a:rPr sz="2844" dirty="0"/>
              <a:t>   </a:t>
            </a:r>
            <a:r>
              <a:rPr lang="nl-BE" sz="2844" dirty="0"/>
              <a:t>						   </a:t>
            </a:r>
            <a:r>
              <a:rPr sz="2844" dirty="0"/>
              <a:t>packet is transmitted on output link;</a:t>
            </a:r>
            <a:br>
              <a:rPr sz="2844" dirty="0"/>
            </a:br>
            <a:r>
              <a:rPr sz="2844" dirty="0"/>
              <a:t>   </a:t>
            </a:r>
            <a:r>
              <a:rPr lang="nl-BE" sz="2844" dirty="0"/>
              <a:t>			             </a:t>
            </a:r>
            <a:r>
              <a:rPr sz="2844" dirty="0"/>
              <a:t>d[</a:t>
            </a:r>
            <a:r>
              <a:rPr sz="2844" dirty="0" err="1"/>
              <a:t>i</a:t>
            </a:r>
            <a:r>
              <a:rPr sz="2844" dirty="0"/>
              <a:t>]=d[</a:t>
            </a:r>
            <a:r>
              <a:rPr sz="2844" dirty="0" err="1"/>
              <a:t>i</a:t>
            </a:r>
            <a:r>
              <a:rPr sz="2844" dirty="0"/>
              <a:t>]- packet length;</a:t>
            </a:r>
            <a:br>
              <a:rPr sz="2844" dirty="0"/>
            </a:br>
            <a:r>
              <a:rPr sz="2844" dirty="0"/>
              <a:t>   </a:t>
            </a:r>
            <a:r>
              <a:rPr lang="nl-BE" sz="2844" dirty="0"/>
              <a:t>               </a:t>
            </a:r>
            <a:r>
              <a:rPr sz="2844" dirty="0"/>
              <a:t>if queue[</a:t>
            </a:r>
            <a:r>
              <a:rPr sz="2844" dirty="0" err="1"/>
              <a:t>i</a:t>
            </a:r>
            <a:r>
              <a:rPr sz="2844" dirty="0"/>
              <a:t>] is empty  { d[</a:t>
            </a:r>
            <a:r>
              <a:rPr sz="2844" dirty="0" err="1"/>
              <a:t>i</a:t>
            </a:r>
            <a:r>
              <a:rPr sz="2844" dirty="0"/>
              <a:t>]=0; }</a:t>
            </a:r>
            <a:br>
              <a:rPr sz="2844" dirty="0"/>
            </a:br>
            <a:r>
              <a:rPr lang="nl-BE" sz="2844" dirty="0"/>
              <a:t>               </a:t>
            </a:r>
            <a:r>
              <a:rPr sz="2844" dirty="0"/>
              <a:t>}</a:t>
            </a:r>
          </a:p>
        </p:txBody>
      </p:sp>
      <p:sp>
        <p:nvSpPr>
          <p:cNvPr id="531" name="Rectangle 6"/>
          <p:cNvSpPr txBox="1"/>
          <p:nvPr/>
        </p:nvSpPr>
        <p:spPr>
          <a:xfrm>
            <a:off x="1266915" y="2596445"/>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2</a:t>
            </a:r>
          </a:p>
        </p:txBody>
      </p:sp>
      <p:sp>
        <p:nvSpPr>
          <p:cNvPr id="532" name="Rectangle 7"/>
          <p:cNvSpPr txBox="1"/>
          <p:nvPr/>
        </p:nvSpPr>
        <p:spPr>
          <a:xfrm>
            <a:off x="1266915" y="2248747"/>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1</a:t>
            </a:r>
          </a:p>
        </p:txBody>
      </p:sp>
      <p:sp>
        <p:nvSpPr>
          <p:cNvPr id="533" name="Rectangle 8"/>
          <p:cNvSpPr txBox="1"/>
          <p:nvPr/>
        </p:nvSpPr>
        <p:spPr>
          <a:xfrm>
            <a:off x="1266915" y="3061547"/>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3</a:t>
            </a:r>
          </a:p>
        </p:txBody>
      </p:sp>
      <p:sp>
        <p:nvSpPr>
          <p:cNvPr id="534" name="Rectangle 9"/>
          <p:cNvSpPr txBox="1"/>
          <p:nvPr/>
        </p:nvSpPr>
        <p:spPr>
          <a:xfrm>
            <a:off x="1266915" y="3467947"/>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4</a:t>
            </a:r>
          </a:p>
        </p:txBody>
      </p:sp>
      <p:sp>
        <p:nvSpPr>
          <p:cNvPr id="535" name="Rectangle 10"/>
          <p:cNvSpPr txBox="1"/>
          <p:nvPr/>
        </p:nvSpPr>
        <p:spPr>
          <a:xfrm>
            <a:off x="1248853" y="3856285"/>
            <a:ext cx="795474"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defRPr sz="1600">
                <a:latin typeface="+mj-lt"/>
                <a:ea typeface="+mj-ea"/>
                <a:cs typeface="+mj-cs"/>
                <a:sym typeface="Helvetica"/>
              </a:defRPr>
            </a:lvl1pPr>
          </a:lstStyle>
          <a:p>
            <a:r>
              <a:rPr sz="2276"/>
              <a:t>Flow 5</a:t>
            </a:r>
          </a:p>
        </p:txBody>
      </p:sp>
      <p:sp>
        <p:nvSpPr>
          <p:cNvPr id="536" name="AutoShape 11"/>
          <p:cNvSpPr/>
          <p:nvPr/>
        </p:nvSpPr>
        <p:spPr>
          <a:xfrm>
            <a:off x="4702493" y="2190044"/>
            <a:ext cx="5070970" cy="1916854"/>
          </a:xfrm>
          <a:prstGeom prst="roundRect">
            <a:avLst>
              <a:gd name="adj" fmla="val 116"/>
            </a:avLst>
          </a:prstGeom>
          <a:ln w="12700">
            <a:solidFill>
              <a:srgbClr val="000000"/>
            </a:solidFill>
            <a:prstDash val="sysDot"/>
          </a:ln>
        </p:spPr>
        <p:txBody>
          <a:bodyPr lIns="65023" rIns="65023"/>
          <a:lstStyle/>
          <a:p>
            <a:endParaRPr sz="5973"/>
          </a:p>
        </p:txBody>
      </p:sp>
      <p:grpSp>
        <p:nvGrpSpPr>
          <p:cNvPr id="539" name="Group 12"/>
          <p:cNvGrpSpPr/>
          <p:nvPr/>
        </p:nvGrpSpPr>
        <p:grpSpPr>
          <a:xfrm>
            <a:off x="6366474" y="2343573"/>
            <a:ext cx="2632570" cy="307061"/>
            <a:chOff x="0" y="0"/>
            <a:chExt cx="1851025" cy="215901"/>
          </a:xfrm>
        </p:grpSpPr>
        <p:sp>
          <p:nvSpPr>
            <p:cNvPr id="537" name="AutoShape 13"/>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38" name="Rectangle 14"/>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1</a:t>
              </a:r>
            </a:p>
          </p:txBody>
        </p:sp>
      </p:grpSp>
      <p:grpSp>
        <p:nvGrpSpPr>
          <p:cNvPr id="546" name="Group 15"/>
          <p:cNvGrpSpPr/>
          <p:nvPr/>
        </p:nvGrpSpPr>
        <p:grpSpPr>
          <a:xfrm>
            <a:off x="2128626" y="2519681"/>
            <a:ext cx="3174437" cy="1433690"/>
            <a:chOff x="0" y="0"/>
            <a:chExt cx="2232025" cy="1008062"/>
          </a:xfrm>
        </p:grpSpPr>
        <p:grpSp>
          <p:nvGrpSpPr>
            <p:cNvPr id="544" name="Group 16"/>
            <p:cNvGrpSpPr/>
            <p:nvPr/>
          </p:nvGrpSpPr>
          <p:grpSpPr>
            <a:xfrm>
              <a:off x="-1" y="0"/>
              <a:ext cx="2232027" cy="1008063"/>
              <a:chOff x="0" y="0"/>
              <a:chExt cx="2232025" cy="1008062"/>
            </a:xfrm>
          </p:grpSpPr>
          <p:sp>
            <p:nvSpPr>
              <p:cNvPr id="540" name="Line 17"/>
              <p:cNvSpPr/>
              <p:nvPr/>
            </p:nvSpPr>
            <p:spPr>
              <a:xfrm>
                <a:off x="-1" y="0"/>
                <a:ext cx="2203451" cy="412750"/>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541" name="Line 18"/>
              <p:cNvSpPr/>
              <p:nvPr/>
            </p:nvSpPr>
            <p:spPr>
              <a:xfrm>
                <a:off x="14287" y="311150"/>
                <a:ext cx="2190751" cy="161925"/>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542" name="Line 19"/>
              <p:cNvSpPr/>
              <p:nvPr/>
            </p:nvSpPr>
            <p:spPr>
              <a:xfrm flipV="1">
                <a:off x="26987" y="592137"/>
                <a:ext cx="2205038" cy="41592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543" name="Line 20"/>
              <p:cNvSpPr/>
              <p:nvPr/>
            </p:nvSpPr>
            <p:spPr>
              <a:xfrm flipV="1">
                <a:off x="41274" y="530225"/>
                <a:ext cx="2190752" cy="165101"/>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sp>
          <p:nvSpPr>
            <p:cNvPr id="545" name="Line 21"/>
            <p:cNvSpPr/>
            <p:nvPr/>
          </p:nvSpPr>
          <p:spPr>
            <a:xfrm>
              <a:off x="41274" y="492125"/>
              <a:ext cx="2108201"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grpSp>
        <p:nvGrpSpPr>
          <p:cNvPr id="549" name="Group 22"/>
          <p:cNvGrpSpPr/>
          <p:nvPr/>
        </p:nvGrpSpPr>
        <p:grpSpPr>
          <a:xfrm>
            <a:off x="6346155" y="2768035"/>
            <a:ext cx="2632570" cy="307061"/>
            <a:chOff x="0" y="0"/>
            <a:chExt cx="1851025" cy="215901"/>
          </a:xfrm>
        </p:grpSpPr>
        <p:sp>
          <p:nvSpPr>
            <p:cNvPr id="547" name="AutoShape 23"/>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48" name="Rectangle 24"/>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2</a:t>
              </a:r>
            </a:p>
          </p:txBody>
        </p:sp>
      </p:grpSp>
      <p:grpSp>
        <p:nvGrpSpPr>
          <p:cNvPr id="552" name="Group 25"/>
          <p:cNvGrpSpPr/>
          <p:nvPr/>
        </p:nvGrpSpPr>
        <p:grpSpPr>
          <a:xfrm>
            <a:off x="6328093" y="3174435"/>
            <a:ext cx="2632570" cy="307061"/>
            <a:chOff x="0" y="0"/>
            <a:chExt cx="1851025" cy="215901"/>
          </a:xfrm>
        </p:grpSpPr>
        <p:sp>
          <p:nvSpPr>
            <p:cNvPr id="550" name="AutoShape 26"/>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51" name="Rectangle 27"/>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3</a:t>
              </a:r>
            </a:p>
          </p:txBody>
        </p:sp>
      </p:grpSp>
      <p:grpSp>
        <p:nvGrpSpPr>
          <p:cNvPr id="555" name="Group 28"/>
          <p:cNvGrpSpPr/>
          <p:nvPr/>
        </p:nvGrpSpPr>
        <p:grpSpPr>
          <a:xfrm>
            <a:off x="6346155" y="3716302"/>
            <a:ext cx="2632570" cy="307061"/>
            <a:chOff x="0" y="0"/>
            <a:chExt cx="1851025" cy="215901"/>
          </a:xfrm>
        </p:grpSpPr>
        <p:sp>
          <p:nvSpPr>
            <p:cNvPr id="553" name="AutoShape 29"/>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54" name="Rectangle 30"/>
            <p:cNvSpPr txBox="1"/>
            <p:nvPr/>
          </p:nvSpPr>
          <p:spPr>
            <a:xfrm>
              <a:off x="0" y="18259"/>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Flow N</a:t>
              </a:r>
            </a:p>
          </p:txBody>
        </p:sp>
      </p:grpSp>
      <p:sp>
        <p:nvSpPr>
          <p:cNvPr id="556" name="Line 31"/>
          <p:cNvSpPr/>
          <p:nvPr/>
        </p:nvSpPr>
        <p:spPr>
          <a:xfrm>
            <a:off x="9482207" y="3020907"/>
            <a:ext cx="2244233" cy="2258"/>
          </a:xfrm>
          <a:prstGeom prst="line">
            <a:avLst/>
          </a:prstGeom>
          <a:ln w="12700">
            <a:solidFill>
              <a:srgbClr val="000000"/>
            </a:solidFill>
            <a:tailEnd type="triangle"/>
          </a:ln>
        </p:spPr>
        <p:txBody>
          <a:bodyPr lIns="65023" rIns="65023"/>
          <a:lstStyle/>
          <a:p>
            <a:endParaRPr sz="5973"/>
          </a:p>
        </p:txBody>
      </p:sp>
      <p:sp>
        <p:nvSpPr>
          <p:cNvPr id="557" name="Oval 32"/>
          <p:cNvSpPr/>
          <p:nvPr/>
        </p:nvSpPr>
        <p:spPr>
          <a:xfrm>
            <a:off x="9367062" y="2944142"/>
            <a:ext cx="173851" cy="173850"/>
          </a:xfrm>
          <a:prstGeom prst="ellipse">
            <a:avLst/>
          </a:prstGeom>
          <a:ln w="12700">
            <a:solidFill>
              <a:srgbClr val="000000"/>
            </a:solidFill>
          </a:ln>
        </p:spPr>
        <p:txBody>
          <a:bodyPr lIns="65023" rIns="65023"/>
          <a:lstStyle/>
          <a:p>
            <a:endParaRPr sz="5973"/>
          </a:p>
        </p:txBody>
      </p:sp>
      <p:sp>
        <p:nvSpPr>
          <p:cNvPr id="558" name="Line 33"/>
          <p:cNvSpPr/>
          <p:nvPr/>
        </p:nvSpPr>
        <p:spPr>
          <a:xfrm>
            <a:off x="9057746" y="2479041"/>
            <a:ext cx="291253" cy="465102"/>
          </a:xfrm>
          <a:prstGeom prst="line">
            <a:avLst/>
          </a:prstGeom>
          <a:ln w="12700">
            <a:solidFill>
              <a:srgbClr val="000000"/>
            </a:solidFill>
            <a:tailEnd type="triangle"/>
          </a:ln>
        </p:spPr>
        <p:txBody>
          <a:bodyPr lIns="65023" rIns="65023"/>
          <a:lstStyle/>
          <a:p>
            <a:endParaRPr sz="5973"/>
          </a:p>
        </p:txBody>
      </p:sp>
      <p:sp>
        <p:nvSpPr>
          <p:cNvPr id="559" name="Line 34"/>
          <p:cNvSpPr/>
          <p:nvPr/>
        </p:nvSpPr>
        <p:spPr>
          <a:xfrm>
            <a:off x="8999043" y="2926079"/>
            <a:ext cx="347699" cy="94830"/>
          </a:xfrm>
          <a:prstGeom prst="line">
            <a:avLst/>
          </a:prstGeom>
          <a:ln w="12700">
            <a:solidFill>
              <a:srgbClr val="000000"/>
            </a:solidFill>
            <a:tailEnd type="triangle"/>
          </a:ln>
        </p:spPr>
        <p:txBody>
          <a:bodyPr lIns="65023" rIns="65023"/>
          <a:lstStyle/>
          <a:p>
            <a:endParaRPr sz="5973"/>
          </a:p>
        </p:txBody>
      </p:sp>
      <p:sp>
        <p:nvSpPr>
          <p:cNvPr id="560" name="Line 35"/>
          <p:cNvSpPr/>
          <p:nvPr/>
        </p:nvSpPr>
        <p:spPr>
          <a:xfrm flipV="1">
            <a:off x="8980982" y="3156372"/>
            <a:ext cx="368017" cy="275452"/>
          </a:xfrm>
          <a:prstGeom prst="line">
            <a:avLst/>
          </a:prstGeom>
          <a:ln w="12700">
            <a:solidFill>
              <a:srgbClr val="000000"/>
            </a:solidFill>
            <a:tailEnd type="triangle"/>
          </a:ln>
        </p:spPr>
        <p:txBody>
          <a:bodyPr lIns="65023" rIns="65023"/>
          <a:lstStyle/>
          <a:p>
            <a:endParaRPr sz="5973"/>
          </a:p>
        </p:txBody>
      </p:sp>
      <p:sp>
        <p:nvSpPr>
          <p:cNvPr id="561" name="Line 36"/>
          <p:cNvSpPr/>
          <p:nvPr/>
        </p:nvSpPr>
        <p:spPr>
          <a:xfrm>
            <a:off x="9482209" y="3059289"/>
            <a:ext cx="638952" cy="465104"/>
          </a:xfrm>
          <a:prstGeom prst="line">
            <a:avLst/>
          </a:prstGeom>
          <a:ln w="12700">
            <a:solidFill>
              <a:srgbClr val="000000"/>
            </a:solidFill>
            <a:tailEnd type="triangle"/>
          </a:ln>
        </p:spPr>
        <p:txBody>
          <a:bodyPr lIns="65023" rIns="65023"/>
          <a:lstStyle/>
          <a:p>
            <a:endParaRPr sz="5973"/>
          </a:p>
        </p:txBody>
      </p:sp>
      <p:sp>
        <p:nvSpPr>
          <p:cNvPr id="562" name="Rectangle 37"/>
          <p:cNvSpPr txBox="1"/>
          <p:nvPr/>
        </p:nvSpPr>
        <p:spPr>
          <a:xfrm>
            <a:off x="10442732" y="3368605"/>
            <a:ext cx="1306447"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Scheduler :</a:t>
            </a:r>
          </a:p>
        </p:txBody>
      </p:sp>
      <p:sp>
        <p:nvSpPr>
          <p:cNvPr id="563" name="Line 38"/>
          <p:cNvSpPr/>
          <p:nvPr/>
        </p:nvSpPr>
        <p:spPr>
          <a:xfrm flipV="1">
            <a:off x="8960660" y="3192498"/>
            <a:ext cx="503487" cy="663787"/>
          </a:xfrm>
          <a:prstGeom prst="line">
            <a:avLst/>
          </a:prstGeom>
          <a:ln w="12700">
            <a:solidFill>
              <a:srgbClr val="000000"/>
            </a:solidFill>
            <a:tailEnd type="triangle"/>
          </a:ln>
        </p:spPr>
        <p:txBody>
          <a:bodyPr lIns="65023" rIns="65023"/>
          <a:lstStyle/>
          <a:p>
            <a:endParaRPr sz="5973"/>
          </a:p>
        </p:txBody>
      </p:sp>
      <p:sp>
        <p:nvSpPr>
          <p:cNvPr id="564" name="Oval 39"/>
          <p:cNvSpPr/>
          <p:nvPr/>
        </p:nvSpPr>
        <p:spPr>
          <a:xfrm>
            <a:off x="5321124" y="3099931"/>
            <a:ext cx="329638" cy="329638"/>
          </a:xfrm>
          <a:prstGeom prst="ellipse">
            <a:avLst/>
          </a:prstGeom>
          <a:ln w="12700">
            <a:solidFill>
              <a:srgbClr val="000000"/>
            </a:solidFill>
          </a:ln>
        </p:spPr>
        <p:txBody>
          <a:bodyPr lIns="65023" rIns="65023"/>
          <a:lstStyle/>
          <a:p>
            <a:endParaRPr sz="5973"/>
          </a:p>
        </p:txBody>
      </p:sp>
      <p:sp>
        <p:nvSpPr>
          <p:cNvPr id="565" name="Line 40"/>
          <p:cNvSpPr/>
          <p:nvPr/>
        </p:nvSpPr>
        <p:spPr>
          <a:xfrm flipV="1">
            <a:off x="5632697" y="2497102"/>
            <a:ext cx="715718" cy="605084"/>
          </a:xfrm>
          <a:prstGeom prst="line">
            <a:avLst/>
          </a:prstGeom>
          <a:ln w="12700">
            <a:solidFill>
              <a:srgbClr val="000000"/>
            </a:solidFill>
            <a:tailEnd type="triangle"/>
          </a:ln>
        </p:spPr>
        <p:txBody>
          <a:bodyPr lIns="65023" rIns="65023"/>
          <a:lstStyle/>
          <a:p>
            <a:endParaRPr sz="5973"/>
          </a:p>
        </p:txBody>
      </p:sp>
      <p:sp>
        <p:nvSpPr>
          <p:cNvPr id="566" name="Line 41"/>
          <p:cNvSpPr/>
          <p:nvPr/>
        </p:nvSpPr>
        <p:spPr>
          <a:xfrm flipV="1">
            <a:off x="5650758" y="2903502"/>
            <a:ext cx="736037" cy="334151"/>
          </a:xfrm>
          <a:prstGeom prst="line">
            <a:avLst/>
          </a:prstGeom>
          <a:ln w="12700">
            <a:solidFill>
              <a:srgbClr val="000000"/>
            </a:solidFill>
            <a:tailEnd type="triangle"/>
          </a:ln>
        </p:spPr>
        <p:txBody>
          <a:bodyPr lIns="65023" rIns="65023"/>
          <a:lstStyle/>
          <a:p>
            <a:endParaRPr sz="5973"/>
          </a:p>
        </p:txBody>
      </p:sp>
      <p:sp>
        <p:nvSpPr>
          <p:cNvPr id="567" name="Line 42"/>
          <p:cNvSpPr/>
          <p:nvPr/>
        </p:nvSpPr>
        <p:spPr>
          <a:xfrm>
            <a:off x="5650759" y="3294099"/>
            <a:ext cx="736037" cy="2258"/>
          </a:xfrm>
          <a:prstGeom prst="line">
            <a:avLst/>
          </a:prstGeom>
          <a:ln w="12700">
            <a:solidFill>
              <a:srgbClr val="000000"/>
            </a:solidFill>
            <a:tailEnd type="triangle"/>
          </a:ln>
        </p:spPr>
        <p:txBody>
          <a:bodyPr lIns="65023" rIns="65023"/>
          <a:lstStyle/>
          <a:p>
            <a:endParaRPr sz="5973"/>
          </a:p>
        </p:txBody>
      </p:sp>
      <p:sp>
        <p:nvSpPr>
          <p:cNvPr id="568" name="Line 43"/>
          <p:cNvSpPr/>
          <p:nvPr/>
        </p:nvSpPr>
        <p:spPr>
          <a:xfrm>
            <a:off x="5612378" y="3370863"/>
            <a:ext cx="715715" cy="465104"/>
          </a:xfrm>
          <a:prstGeom prst="line">
            <a:avLst/>
          </a:prstGeom>
          <a:ln w="12700">
            <a:solidFill>
              <a:srgbClr val="000000"/>
            </a:solidFill>
            <a:tailEnd type="triangle"/>
          </a:ln>
        </p:spPr>
        <p:txBody>
          <a:bodyPr lIns="65023" rIns="65023"/>
          <a:lstStyle/>
          <a:p>
            <a:endParaRPr sz="5973"/>
          </a:p>
        </p:txBody>
      </p:sp>
      <p:sp>
        <p:nvSpPr>
          <p:cNvPr id="569" name="Oval 44"/>
          <p:cNvSpPr/>
          <p:nvPr/>
        </p:nvSpPr>
        <p:spPr>
          <a:xfrm>
            <a:off x="10818814" y="3951111"/>
            <a:ext cx="1625601" cy="1625600"/>
          </a:xfrm>
          <a:prstGeom prst="ellipse">
            <a:avLst/>
          </a:prstGeom>
          <a:ln w="12700">
            <a:solidFill>
              <a:srgbClr val="000000"/>
            </a:solidFill>
          </a:ln>
        </p:spPr>
        <p:txBody>
          <a:bodyPr lIns="65023" rIns="65023"/>
          <a:lstStyle/>
          <a:p>
            <a:endParaRPr sz="5973"/>
          </a:p>
        </p:txBody>
      </p:sp>
      <p:grpSp>
        <p:nvGrpSpPr>
          <p:cNvPr id="572" name="Group 45"/>
          <p:cNvGrpSpPr/>
          <p:nvPr/>
        </p:nvGrpSpPr>
        <p:grpSpPr>
          <a:xfrm>
            <a:off x="11283916" y="3738878"/>
            <a:ext cx="715718" cy="444788"/>
            <a:chOff x="0" y="-1"/>
            <a:chExt cx="503238" cy="312740"/>
          </a:xfrm>
        </p:grpSpPr>
        <p:sp>
          <p:nvSpPr>
            <p:cNvPr id="570" name="AutoShape 46"/>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571" name="Rectangle 47"/>
            <p:cNvSpPr txBox="1"/>
            <p:nvPr/>
          </p:nvSpPr>
          <p:spPr>
            <a:xfrm>
              <a:off x="73058" y="41275"/>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F1</a:t>
              </a:r>
            </a:p>
          </p:txBody>
        </p:sp>
      </p:grpSp>
      <p:grpSp>
        <p:nvGrpSpPr>
          <p:cNvPr id="575" name="Group 48"/>
          <p:cNvGrpSpPr/>
          <p:nvPr/>
        </p:nvGrpSpPr>
        <p:grpSpPr>
          <a:xfrm>
            <a:off x="12076395" y="4319131"/>
            <a:ext cx="715719" cy="444784"/>
            <a:chOff x="0" y="0"/>
            <a:chExt cx="503238" cy="312737"/>
          </a:xfrm>
        </p:grpSpPr>
        <p:sp>
          <p:nvSpPr>
            <p:cNvPr id="573" name="AutoShape 49"/>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574" name="Rectangle 50"/>
            <p:cNvSpPr txBox="1"/>
            <p:nvPr/>
          </p:nvSpPr>
          <p:spPr>
            <a:xfrm>
              <a:off x="74646" y="41274"/>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F2</a:t>
              </a:r>
            </a:p>
          </p:txBody>
        </p:sp>
      </p:grpSp>
      <p:grpSp>
        <p:nvGrpSpPr>
          <p:cNvPr id="578" name="Group 51"/>
          <p:cNvGrpSpPr/>
          <p:nvPr/>
        </p:nvGrpSpPr>
        <p:grpSpPr>
          <a:xfrm>
            <a:off x="11787399" y="5093545"/>
            <a:ext cx="715719" cy="444788"/>
            <a:chOff x="0" y="-1"/>
            <a:chExt cx="503238" cy="312740"/>
          </a:xfrm>
        </p:grpSpPr>
        <p:sp>
          <p:nvSpPr>
            <p:cNvPr id="576" name="AutoShape 52"/>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577" name="Rectangle 53"/>
            <p:cNvSpPr txBox="1"/>
            <p:nvPr/>
          </p:nvSpPr>
          <p:spPr>
            <a:xfrm>
              <a:off x="74646" y="41275"/>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F3</a:t>
              </a:r>
            </a:p>
          </p:txBody>
        </p:sp>
      </p:grpSp>
      <p:grpSp>
        <p:nvGrpSpPr>
          <p:cNvPr id="581" name="Group 54"/>
          <p:cNvGrpSpPr/>
          <p:nvPr/>
        </p:nvGrpSpPr>
        <p:grpSpPr>
          <a:xfrm>
            <a:off x="10839133" y="5152247"/>
            <a:ext cx="715719" cy="444789"/>
            <a:chOff x="0" y="-1"/>
            <a:chExt cx="503238" cy="312740"/>
          </a:xfrm>
        </p:grpSpPr>
        <p:sp>
          <p:nvSpPr>
            <p:cNvPr id="579" name="AutoShape 55"/>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580" name="Rectangle 56"/>
            <p:cNvSpPr txBox="1"/>
            <p:nvPr/>
          </p:nvSpPr>
          <p:spPr>
            <a:xfrm>
              <a:off x="74646" y="39687"/>
              <a:ext cx="198371"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F4</a:t>
              </a:r>
            </a:p>
          </p:txBody>
        </p:sp>
      </p:grpSp>
      <p:grpSp>
        <p:nvGrpSpPr>
          <p:cNvPr id="584" name="Group 57"/>
          <p:cNvGrpSpPr/>
          <p:nvPr/>
        </p:nvGrpSpPr>
        <p:grpSpPr>
          <a:xfrm>
            <a:off x="10547880" y="4242366"/>
            <a:ext cx="715718" cy="444784"/>
            <a:chOff x="0" y="0"/>
            <a:chExt cx="503238" cy="312737"/>
          </a:xfrm>
        </p:grpSpPr>
        <p:sp>
          <p:nvSpPr>
            <p:cNvPr id="582" name="AutoShape 58"/>
            <p:cNvSpPr/>
            <p:nvPr/>
          </p:nvSpPr>
          <p:spPr>
            <a:xfrm>
              <a:off x="0"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583" name="Rectangle 59"/>
            <p:cNvSpPr txBox="1"/>
            <p:nvPr/>
          </p:nvSpPr>
          <p:spPr>
            <a:xfrm>
              <a:off x="63367" y="41274"/>
              <a:ext cx="255853"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FN</a:t>
              </a:r>
            </a:p>
          </p:txBody>
        </p:sp>
      </p:grpSp>
      <p:grpSp>
        <p:nvGrpSpPr>
          <p:cNvPr id="587" name="Group 60"/>
          <p:cNvGrpSpPr/>
          <p:nvPr/>
        </p:nvGrpSpPr>
        <p:grpSpPr>
          <a:xfrm>
            <a:off x="11222956" y="4260428"/>
            <a:ext cx="812801" cy="812801"/>
            <a:chOff x="0" y="0"/>
            <a:chExt cx="571499" cy="571500"/>
          </a:xfrm>
        </p:grpSpPr>
        <p:sp>
          <p:nvSpPr>
            <p:cNvPr id="585" name="AutoShape 61"/>
            <p:cNvSpPr/>
            <p:nvPr/>
          </p:nvSpPr>
          <p:spPr>
            <a:xfrm>
              <a:off x="34924" y="-1"/>
              <a:ext cx="536576" cy="571502"/>
            </a:xfrm>
            <a:custGeom>
              <a:avLst/>
              <a:gdLst/>
              <a:ahLst/>
              <a:cxnLst>
                <a:cxn ang="0">
                  <a:pos x="wd2" y="hd2"/>
                </a:cxn>
                <a:cxn ang="5400000">
                  <a:pos x="wd2" y="hd2"/>
                </a:cxn>
                <a:cxn ang="10800000">
                  <a:pos x="wd2" y="hd2"/>
                </a:cxn>
                <a:cxn ang="16200000">
                  <a:pos x="wd2" y="hd2"/>
                </a:cxn>
              </a:cxnLst>
              <a:rect l="0" t="0" r="r" b="b"/>
              <a:pathLst>
                <a:path w="21600" h="21600" extrusionOk="0">
                  <a:moveTo>
                    <a:pt x="0" y="15853"/>
                  </a:moveTo>
                  <a:lnTo>
                    <a:pt x="275" y="16316"/>
                  </a:lnTo>
                  <a:lnTo>
                    <a:pt x="578" y="16779"/>
                  </a:lnTo>
                  <a:lnTo>
                    <a:pt x="911" y="17215"/>
                  </a:lnTo>
                  <a:lnTo>
                    <a:pt x="1272" y="17650"/>
                  </a:lnTo>
                  <a:lnTo>
                    <a:pt x="1634" y="18059"/>
                  </a:lnTo>
                  <a:lnTo>
                    <a:pt x="2039" y="18440"/>
                  </a:lnTo>
                  <a:lnTo>
                    <a:pt x="2458" y="18822"/>
                  </a:lnTo>
                  <a:lnTo>
                    <a:pt x="2892" y="19162"/>
                  </a:lnTo>
                  <a:lnTo>
                    <a:pt x="3340" y="19503"/>
                  </a:lnTo>
                  <a:lnTo>
                    <a:pt x="3802" y="19802"/>
                  </a:lnTo>
                  <a:lnTo>
                    <a:pt x="4294" y="20088"/>
                  </a:lnTo>
                  <a:lnTo>
                    <a:pt x="4800" y="20361"/>
                  </a:lnTo>
                  <a:lnTo>
                    <a:pt x="5306" y="20592"/>
                  </a:lnTo>
                  <a:lnTo>
                    <a:pt x="5841" y="20810"/>
                  </a:lnTo>
                  <a:lnTo>
                    <a:pt x="6376" y="21001"/>
                  </a:lnTo>
                  <a:lnTo>
                    <a:pt x="6911" y="21164"/>
                  </a:lnTo>
                  <a:lnTo>
                    <a:pt x="7475" y="21300"/>
                  </a:lnTo>
                  <a:lnTo>
                    <a:pt x="8039" y="21423"/>
                  </a:lnTo>
                  <a:lnTo>
                    <a:pt x="8602" y="21505"/>
                  </a:lnTo>
                  <a:lnTo>
                    <a:pt x="9166" y="21559"/>
                  </a:lnTo>
                  <a:lnTo>
                    <a:pt x="9745" y="21600"/>
                  </a:lnTo>
                  <a:lnTo>
                    <a:pt x="10308" y="21600"/>
                  </a:lnTo>
                  <a:lnTo>
                    <a:pt x="10887" y="21573"/>
                  </a:lnTo>
                  <a:lnTo>
                    <a:pt x="11451" y="21532"/>
                  </a:lnTo>
                  <a:lnTo>
                    <a:pt x="12029" y="21450"/>
                  </a:lnTo>
                  <a:lnTo>
                    <a:pt x="12593" y="21355"/>
                  </a:lnTo>
                  <a:lnTo>
                    <a:pt x="13142" y="21219"/>
                  </a:lnTo>
                  <a:lnTo>
                    <a:pt x="13692" y="21069"/>
                  </a:lnTo>
                  <a:lnTo>
                    <a:pt x="14227" y="20892"/>
                  </a:lnTo>
                  <a:lnTo>
                    <a:pt x="14761" y="20688"/>
                  </a:lnTo>
                  <a:lnTo>
                    <a:pt x="15282" y="20456"/>
                  </a:lnTo>
                  <a:lnTo>
                    <a:pt x="15788" y="20197"/>
                  </a:lnTo>
                  <a:lnTo>
                    <a:pt x="16280" y="19925"/>
                  </a:lnTo>
                  <a:lnTo>
                    <a:pt x="16757" y="19612"/>
                  </a:lnTo>
                  <a:lnTo>
                    <a:pt x="17219" y="19298"/>
                  </a:lnTo>
                  <a:lnTo>
                    <a:pt x="17653" y="18958"/>
                  </a:lnTo>
                  <a:lnTo>
                    <a:pt x="18072" y="18590"/>
                  </a:lnTo>
                  <a:lnTo>
                    <a:pt x="18477" y="18209"/>
                  </a:lnTo>
                  <a:lnTo>
                    <a:pt x="18867" y="17800"/>
                  </a:lnTo>
                  <a:lnTo>
                    <a:pt x="19229" y="17378"/>
                  </a:lnTo>
                  <a:lnTo>
                    <a:pt x="19561" y="16942"/>
                  </a:lnTo>
                  <a:lnTo>
                    <a:pt x="19880" y="16493"/>
                  </a:lnTo>
                  <a:lnTo>
                    <a:pt x="20169" y="16030"/>
                  </a:lnTo>
                  <a:lnTo>
                    <a:pt x="20429" y="15553"/>
                  </a:lnTo>
                  <a:lnTo>
                    <a:pt x="20675" y="15063"/>
                  </a:lnTo>
                  <a:lnTo>
                    <a:pt x="20877" y="14559"/>
                  </a:lnTo>
                  <a:lnTo>
                    <a:pt x="21065" y="14041"/>
                  </a:lnTo>
                  <a:lnTo>
                    <a:pt x="21224" y="13524"/>
                  </a:lnTo>
                  <a:lnTo>
                    <a:pt x="21354" y="13006"/>
                  </a:lnTo>
                  <a:lnTo>
                    <a:pt x="21455" y="12475"/>
                  </a:lnTo>
                  <a:lnTo>
                    <a:pt x="21542" y="11930"/>
                  </a:lnTo>
                  <a:lnTo>
                    <a:pt x="21586" y="11399"/>
                  </a:lnTo>
                  <a:lnTo>
                    <a:pt x="21600" y="10854"/>
                  </a:lnTo>
                  <a:lnTo>
                    <a:pt x="21586" y="10323"/>
                  </a:lnTo>
                  <a:lnTo>
                    <a:pt x="21542" y="9779"/>
                  </a:lnTo>
                  <a:lnTo>
                    <a:pt x="21484" y="9247"/>
                  </a:lnTo>
                  <a:lnTo>
                    <a:pt x="21383" y="8716"/>
                  </a:lnTo>
                  <a:lnTo>
                    <a:pt x="21253" y="8185"/>
                  </a:lnTo>
                  <a:lnTo>
                    <a:pt x="21108" y="7668"/>
                  </a:lnTo>
                  <a:lnTo>
                    <a:pt x="20920" y="7150"/>
                  </a:lnTo>
                  <a:lnTo>
                    <a:pt x="20718" y="6646"/>
                  </a:lnTo>
                  <a:lnTo>
                    <a:pt x="20487" y="6156"/>
                  </a:lnTo>
                  <a:lnTo>
                    <a:pt x="20227" y="5679"/>
                  </a:lnTo>
                  <a:lnTo>
                    <a:pt x="19937" y="5203"/>
                  </a:lnTo>
                  <a:lnTo>
                    <a:pt x="19634" y="4753"/>
                  </a:lnTo>
                  <a:lnTo>
                    <a:pt x="19301" y="4304"/>
                  </a:lnTo>
                  <a:lnTo>
                    <a:pt x="18940" y="3881"/>
                  </a:lnTo>
                  <a:lnTo>
                    <a:pt x="18564" y="3487"/>
                  </a:lnTo>
                  <a:lnTo>
                    <a:pt x="18173" y="3092"/>
                  </a:lnTo>
                  <a:lnTo>
                    <a:pt x="17754" y="2724"/>
                  </a:lnTo>
                  <a:lnTo>
                    <a:pt x="17306" y="2370"/>
                  </a:lnTo>
                  <a:lnTo>
                    <a:pt x="16858" y="2043"/>
                  </a:lnTo>
                  <a:lnTo>
                    <a:pt x="16381" y="1743"/>
                  </a:lnTo>
                  <a:lnTo>
                    <a:pt x="15889" y="1457"/>
                  </a:lnTo>
                  <a:lnTo>
                    <a:pt x="15383" y="1198"/>
                  </a:lnTo>
                  <a:lnTo>
                    <a:pt x="14877" y="967"/>
                  </a:lnTo>
                  <a:lnTo>
                    <a:pt x="14342" y="749"/>
                  </a:lnTo>
                  <a:lnTo>
                    <a:pt x="13807" y="572"/>
                  </a:lnTo>
                  <a:lnTo>
                    <a:pt x="13258" y="409"/>
                  </a:lnTo>
                  <a:lnTo>
                    <a:pt x="12708" y="272"/>
                  </a:lnTo>
                  <a:lnTo>
                    <a:pt x="12145" y="163"/>
                  </a:lnTo>
                  <a:lnTo>
                    <a:pt x="11581" y="82"/>
                  </a:lnTo>
                  <a:lnTo>
                    <a:pt x="11002" y="27"/>
                  </a:lnTo>
                  <a:lnTo>
                    <a:pt x="10439" y="0"/>
                  </a:lnTo>
                  <a:lnTo>
                    <a:pt x="9860" y="0"/>
                  </a:lnTo>
                  <a:lnTo>
                    <a:pt x="9296" y="27"/>
                  </a:lnTo>
                  <a:lnTo>
                    <a:pt x="8718" y="82"/>
                  </a:lnTo>
                  <a:lnTo>
                    <a:pt x="8154" y="163"/>
                  </a:lnTo>
                  <a:lnTo>
                    <a:pt x="7590" y="272"/>
                  </a:lnTo>
                  <a:lnTo>
                    <a:pt x="7041" y="409"/>
                  </a:lnTo>
                  <a:lnTo>
                    <a:pt x="6492" y="558"/>
                  </a:lnTo>
                  <a:lnTo>
                    <a:pt x="5942" y="749"/>
                  </a:lnTo>
                  <a:lnTo>
                    <a:pt x="5422" y="953"/>
                  </a:lnTo>
                  <a:lnTo>
                    <a:pt x="4901" y="1185"/>
                  </a:lnTo>
                  <a:lnTo>
                    <a:pt x="4395" y="1444"/>
                  </a:lnTo>
                  <a:lnTo>
                    <a:pt x="3918" y="173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86" name="Line 62"/>
            <p:cNvSpPr/>
            <p:nvPr/>
          </p:nvSpPr>
          <p:spPr>
            <a:xfrm flipH="1" flipV="1">
              <a:off x="-1" y="321569"/>
              <a:ext cx="31752" cy="106659"/>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Titre 1"/>
          <p:cNvSpPr txBox="1">
            <a:spLocks noGrp="1"/>
          </p:cNvSpPr>
          <p:nvPr>
            <p:ph type="title"/>
          </p:nvPr>
        </p:nvSpPr>
        <p:spPr>
          <a:prstGeom prst="rect">
            <a:avLst/>
          </a:prstGeom>
        </p:spPr>
        <p:txBody>
          <a:bodyPr/>
          <a:lstStyle/>
          <a:p>
            <a:r>
              <a:t>Deficit Round-Robin : example</a:t>
            </a:r>
          </a:p>
        </p:txBody>
      </p:sp>
      <p:sp>
        <p:nvSpPr>
          <p:cNvPr id="590" name="Espace réservé du contenu 2"/>
          <p:cNvSpPr txBox="1">
            <a:spLocks noGrp="1"/>
          </p:cNvSpPr>
          <p:nvPr>
            <p:ph type="body" idx="1"/>
          </p:nvPr>
        </p:nvSpPr>
        <p:spPr>
          <a:xfrm>
            <a:off x="650240" y="2275841"/>
            <a:ext cx="11704320" cy="6436925"/>
          </a:xfrm>
          <a:prstGeom prst="rect">
            <a:avLst/>
          </a:prstGeom>
        </p:spPr>
        <p:txBody>
          <a:bodyPr/>
          <a:lstStyle/>
          <a:p>
            <a:endParaRPr/>
          </a:p>
        </p:txBody>
      </p:sp>
      <p:sp>
        <p:nvSpPr>
          <p:cNvPr id="591" name="AutoShape 5"/>
          <p:cNvSpPr/>
          <p:nvPr/>
        </p:nvSpPr>
        <p:spPr>
          <a:xfrm>
            <a:off x="6105032" y="3107831"/>
            <a:ext cx="3698240" cy="1510455"/>
          </a:xfrm>
          <a:prstGeom prst="roundRect">
            <a:avLst>
              <a:gd name="adj" fmla="val 144"/>
            </a:avLst>
          </a:prstGeom>
          <a:ln w="12700">
            <a:solidFill>
              <a:srgbClr val="000000"/>
            </a:solidFill>
            <a:prstDash val="sysDot"/>
          </a:ln>
        </p:spPr>
        <p:txBody>
          <a:bodyPr lIns="65023" rIns="65023"/>
          <a:lstStyle/>
          <a:p>
            <a:endParaRPr sz="5973"/>
          </a:p>
        </p:txBody>
      </p:sp>
      <p:grpSp>
        <p:nvGrpSpPr>
          <p:cNvPr id="594" name="Group 6"/>
          <p:cNvGrpSpPr/>
          <p:nvPr/>
        </p:nvGrpSpPr>
        <p:grpSpPr>
          <a:xfrm>
            <a:off x="6396284" y="3261359"/>
            <a:ext cx="2632570" cy="307062"/>
            <a:chOff x="0" y="0"/>
            <a:chExt cx="1851025" cy="215901"/>
          </a:xfrm>
        </p:grpSpPr>
        <p:sp>
          <p:nvSpPr>
            <p:cNvPr id="592" name="AutoShape 7"/>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93" name="Rectangle 8"/>
            <p:cNvSpPr txBox="1"/>
            <p:nvPr/>
          </p:nvSpPr>
          <p:spPr>
            <a:xfrm>
              <a:off x="0" y="18260"/>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F1</a:t>
              </a:r>
            </a:p>
          </p:txBody>
        </p:sp>
      </p:grpSp>
      <p:grpSp>
        <p:nvGrpSpPr>
          <p:cNvPr id="597" name="Group 9"/>
          <p:cNvGrpSpPr/>
          <p:nvPr/>
        </p:nvGrpSpPr>
        <p:grpSpPr>
          <a:xfrm>
            <a:off x="6375965" y="3685821"/>
            <a:ext cx="2632569" cy="307062"/>
            <a:chOff x="0" y="0"/>
            <a:chExt cx="1851025" cy="215901"/>
          </a:xfrm>
        </p:grpSpPr>
        <p:sp>
          <p:nvSpPr>
            <p:cNvPr id="595" name="AutoShape 10"/>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96" name="Rectangle 11"/>
            <p:cNvSpPr txBox="1"/>
            <p:nvPr/>
          </p:nvSpPr>
          <p:spPr>
            <a:xfrm>
              <a:off x="0" y="18260"/>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F2</a:t>
              </a:r>
            </a:p>
          </p:txBody>
        </p:sp>
      </p:grpSp>
      <p:grpSp>
        <p:nvGrpSpPr>
          <p:cNvPr id="600" name="Group 12"/>
          <p:cNvGrpSpPr/>
          <p:nvPr/>
        </p:nvGrpSpPr>
        <p:grpSpPr>
          <a:xfrm>
            <a:off x="6355644" y="4092221"/>
            <a:ext cx="2632570" cy="307062"/>
            <a:chOff x="0" y="0"/>
            <a:chExt cx="1851025" cy="215901"/>
          </a:xfrm>
        </p:grpSpPr>
        <p:sp>
          <p:nvSpPr>
            <p:cNvPr id="598" name="AutoShape 13"/>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599" name="Rectangle 14"/>
            <p:cNvSpPr txBox="1"/>
            <p:nvPr/>
          </p:nvSpPr>
          <p:spPr>
            <a:xfrm>
              <a:off x="0" y="18260"/>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a:t>F3</a:t>
              </a:r>
            </a:p>
          </p:txBody>
        </p:sp>
      </p:grpSp>
      <p:sp>
        <p:nvSpPr>
          <p:cNvPr id="601" name="Line 15"/>
          <p:cNvSpPr/>
          <p:nvPr/>
        </p:nvSpPr>
        <p:spPr>
          <a:xfrm flipV="1">
            <a:off x="9512021" y="3936437"/>
            <a:ext cx="2637086" cy="2258"/>
          </a:xfrm>
          <a:prstGeom prst="line">
            <a:avLst/>
          </a:prstGeom>
          <a:ln w="12700">
            <a:solidFill>
              <a:srgbClr val="000000"/>
            </a:solidFill>
            <a:tailEnd type="triangle"/>
          </a:ln>
        </p:spPr>
        <p:txBody>
          <a:bodyPr lIns="65023" rIns="65023"/>
          <a:lstStyle/>
          <a:p>
            <a:endParaRPr sz="5973"/>
          </a:p>
        </p:txBody>
      </p:sp>
      <p:sp>
        <p:nvSpPr>
          <p:cNvPr id="602" name="Oval 16"/>
          <p:cNvSpPr/>
          <p:nvPr/>
        </p:nvSpPr>
        <p:spPr>
          <a:xfrm>
            <a:off x="9394615" y="3861929"/>
            <a:ext cx="173851" cy="173851"/>
          </a:xfrm>
          <a:prstGeom prst="ellipse">
            <a:avLst/>
          </a:prstGeom>
          <a:ln w="12700">
            <a:solidFill>
              <a:srgbClr val="000000"/>
            </a:solidFill>
          </a:ln>
        </p:spPr>
        <p:txBody>
          <a:bodyPr lIns="65023" rIns="65023"/>
          <a:lstStyle/>
          <a:p>
            <a:endParaRPr sz="5973"/>
          </a:p>
        </p:txBody>
      </p:sp>
      <p:sp>
        <p:nvSpPr>
          <p:cNvPr id="603" name="Line 17"/>
          <p:cNvSpPr/>
          <p:nvPr/>
        </p:nvSpPr>
        <p:spPr>
          <a:xfrm>
            <a:off x="9085297" y="3396825"/>
            <a:ext cx="291255" cy="465104"/>
          </a:xfrm>
          <a:prstGeom prst="line">
            <a:avLst/>
          </a:prstGeom>
          <a:ln w="12700">
            <a:solidFill>
              <a:srgbClr val="000000"/>
            </a:solidFill>
            <a:tailEnd type="triangle"/>
          </a:ln>
        </p:spPr>
        <p:txBody>
          <a:bodyPr lIns="65023" rIns="65023"/>
          <a:lstStyle/>
          <a:p>
            <a:endParaRPr sz="5973"/>
          </a:p>
        </p:txBody>
      </p:sp>
      <p:sp>
        <p:nvSpPr>
          <p:cNvPr id="604" name="Line 18"/>
          <p:cNvSpPr/>
          <p:nvPr/>
        </p:nvSpPr>
        <p:spPr>
          <a:xfrm>
            <a:off x="9028853" y="3843866"/>
            <a:ext cx="347699" cy="94828"/>
          </a:xfrm>
          <a:prstGeom prst="line">
            <a:avLst/>
          </a:prstGeom>
          <a:ln w="12700">
            <a:solidFill>
              <a:srgbClr val="000000"/>
            </a:solidFill>
            <a:tailEnd type="triangle"/>
          </a:ln>
        </p:spPr>
        <p:txBody>
          <a:bodyPr lIns="65023" rIns="65023"/>
          <a:lstStyle/>
          <a:p>
            <a:endParaRPr sz="5973"/>
          </a:p>
        </p:txBody>
      </p:sp>
      <p:sp>
        <p:nvSpPr>
          <p:cNvPr id="605" name="Line 19"/>
          <p:cNvSpPr/>
          <p:nvPr/>
        </p:nvSpPr>
        <p:spPr>
          <a:xfrm flipV="1">
            <a:off x="9008532" y="4074159"/>
            <a:ext cx="368020" cy="275450"/>
          </a:xfrm>
          <a:prstGeom prst="line">
            <a:avLst/>
          </a:prstGeom>
          <a:ln w="12700">
            <a:solidFill>
              <a:srgbClr val="000000"/>
            </a:solidFill>
            <a:tailEnd type="triangle"/>
          </a:ln>
        </p:spPr>
        <p:txBody>
          <a:bodyPr lIns="65023" rIns="65023"/>
          <a:lstStyle/>
          <a:p>
            <a:endParaRPr sz="5973"/>
          </a:p>
        </p:txBody>
      </p:sp>
      <p:sp>
        <p:nvSpPr>
          <p:cNvPr id="606" name="Rectangle 20"/>
          <p:cNvSpPr txBox="1"/>
          <p:nvPr/>
        </p:nvSpPr>
        <p:spPr>
          <a:xfrm>
            <a:off x="324631" y="3618088"/>
            <a:ext cx="1524841"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Flow2 (L=2) </a:t>
            </a:r>
          </a:p>
        </p:txBody>
      </p:sp>
      <p:sp>
        <p:nvSpPr>
          <p:cNvPr id="607" name="Rectangle 21"/>
          <p:cNvSpPr txBox="1"/>
          <p:nvPr/>
        </p:nvSpPr>
        <p:spPr>
          <a:xfrm>
            <a:off x="325359" y="3186855"/>
            <a:ext cx="1443087"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Flow1(L=1) </a:t>
            </a:r>
          </a:p>
        </p:txBody>
      </p:sp>
      <p:sp>
        <p:nvSpPr>
          <p:cNvPr id="608" name="Rectangle 22"/>
          <p:cNvSpPr txBox="1"/>
          <p:nvPr/>
        </p:nvSpPr>
        <p:spPr>
          <a:xfrm>
            <a:off x="324631" y="4083191"/>
            <a:ext cx="1524841" cy="2941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Flow3 (L=1) </a:t>
            </a:r>
          </a:p>
        </p:txBody>
      </p:sp>
      <p:sp>
        <p:nvSpPr>
          <p:cNvPr id="609" name="Oval 23"/>
          <p:cNvSpPr/>
          <p:nvPr/>
        </p:nvSpPr>
        <p:spPr>
          <a:xfrm>
            <a:off x="10769600" y="4426373"/>
            <a:ext cx="1625600" cy="1625601"/>
          </a:xfrm>
          <a:prstGeom prst="ellipse">
            <a:avLst/>
          </a:prstGeom>
          <a:ln w="12700">
            <a:solidFill>
              <a:srgbClr val="000000"/>
            </a:solidFill>
          </a:ln>
        </p:spPr>
        <p:txBody>
          <a:bodyPr lIns="65023" rIns="65023"/>
          <a:lstStyle/>
          <a:p>
            <a:endParaRPr sz="5973"/>
          </a:p>
        </p:txBody>
      </p:sp>
      <p:grpSp>
        <p:nvGrpSpPr>
          <p:cNvPr id="612" name="Group 24"/>
          <p:cNvGrpSpPr/>
          <p:nvPr/>
        </p:nvGrpSpPr>
        <p:grpSpPr>
          <a:xfrm>
            <a:off x="11271953" y="4128345"/>
            <a:ext cx="715719" cy="444787"/>
            <a:chOff x="0" y="-1"/>
            <a:chExt cx="503238" cy="312740"/>
          </a:xfrm>
        </p:grpSpPr>
        <p:sp>
          <p:nvSpPr>
            <p:cNvPr id="610" name="AutoShape 25"/>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611" name="Rectangle 26"/>
            <p:cNvSpPr txBox="1"/>
            <p:nvPr/>
          </p:nvSpPr>
          <p:spPr>
            <a:xfrm>
              <a:off x="74646" y="41275"/>
              <a:ext cx="19837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F1</a:t>
              </a:r>
            </a:p>
          </p:txBody>
        </p:sp>
      </p:grpSp>
      <p:grpSp>
        <p:nvGrpSpPr>
          <p:cNvPr id="615" name="Group 27"/>
          <p:cNvGrpSpPr/>
          <p:nvPr/>
        </p:nvGrpSpPr>
        <p:grpSpPr>
          <a:xfrm>
            <a:off x="11791246" y="5621082"/>
            <a:ext cx="715719" cy="810544"/>
            <a:chOff x="0" y="0"/>
            <a:chExt cx="503238" cy="569913"/>
          </a:xfrm>
        </p:grpSpPr>
        <p:sp>
          <p:nvSpPr>
            <p:cNvPr id="613" name="AutoShape 28"/>
            <p:cNvSpPr/>
            <p:nvPr/>
          </p:nvSpPr>
          <p:spPr>
            <a:xfrm>
              <a:off x="0" y="0"/>
              <a:ext cx="503238" cy="569913"/>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614" name="Rectangle 29"/>
            <p:cNvSpPr txBox="1"/>
            <p:nvPr/>
          </p:nvSpPr>
          <p:spPr>
            <a:xfrm>
              <a:off x="74646" y="75216"/>
              <a:ext cx="19837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F2</a:t>
              </a:r>
            </a:p>
          </p:txBody>
        </p:sp>
      </p:grpSp>
      <p:grpSp>
        <p:nvGrpSpPr>
          <p:cNvPr id="618" name="Group 30"/>
          <p:cNvGrpSpPr/>
          <p:nvPr/>
        </p:nvGrpSpPr>
        <p:grpSpPr>
          <a:xfrm>
            <a:off x="10333897" y="5277558"/>
            <a:ext cx="1894232" cy="444784"/>
            <a:chOff x="25731" y="0"/>
            <a:chExt cx="1331879" cy="312737"/>
          </a:xfrm>
        </p:grpSpPr>
        <p:sp>
          <p:nvSpPr>
            <p:cNvPr id="616" name="AutoShape 31"/>
            <p:cNvSpPr/>
            <p:nvPr/>
          </p:nvSpPr>
          <p:spPr>
            <a:xfrm>
              <a:off x="854372" y="0"/>
              <a:ext cx="503238" cy="312737"/>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617" name="Rectangle 32"/>
            <p:cNvSpPr txBox="1"/>
            <p:nvPr/>
          </p:nvSpPr>
          <p:spPr>
            <a:xfrm>
              <a:off x="25731" y="12699"/>
              <a:ext cx="198372" cy="2068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F3</a:t>
              </a:r>
            </a:p>
          </p:txBody>
        </p:sp>
      </p:grpSp>
      <p:grpSp>
        <p:nvGrpSpPr>
          <p:cNvPr id="621" name="Group 33"/>
          <p:cNvGrpSpPr/>
          <p:nvPr/>
        </p:nvGrpSpPr>
        <p:grpSpPr>
          <a:xfrm>
            <a:off x="11177129" y="4711982"/>
            <a:ext cx="810542" cy="810544"/>
            <a:chOff x="0" y="0"/>
            <a:chExt cx="569911" cy="569912"/>
          </a:xfrm>
        </p:grpSpPr>
        <p:sp>
          <p:nvSpPr>
            <p:cNvPr id="619" name="AutoShape 34"/>
            <p:cNvSpPr/>
            <p:nvPr/>
          </p:nvSpPr>
          <p:spPr>
            <a:xfrm>
              <a:off x="33337" y="0"/>
              <a:ext cx="536576" cy="569913"/>
            </a:xfrm>
            <a:custGeom>
              <a:avLst/>
              <a:gdLst/>
              <a:ahLst/>
              <a:cxnLst>
                <a:cxn ang="0">
                  <a:pos x="wd2" y="hd2"/>
                </a:cxn>
                <a:cxn ang="5400000">
                  <a:pos x="wd2" y="hd2"/>
                </a:cxn>
                <a:cxn ang="10800000">
                  <a:pos x="wd2" y="hd2"/>
                </a:cxn>
                <a:cxn ang="16200000">
                  <a:pos x="wd2" y="hd2"/>
                </a:cxn>
              </a:cxnLst>
              <a:rect l="0" t="0" r="r" b="b"/>
              <a:pathLst>
                <a:path w="21600" h="21600" extrusionOk="0">
                  <a:moveTo>
                    <a:pt x="0" y="15853"/>
                  </a:moveTo>
                  <a:lnTo>
                    <a:pt x="275" y="16316"/>
                  </a:lnTo>
                  <a:lnTo>
                    <a:pt x="578" y="16779"/>
                  </a:lnTo>
                  <a:lnTo>
                    <a:pt x="911" y="17215"/>
                  </a:lnTo>
                  <a:lnTo>
                    <a:pt x="1272" y="17650"/>
                  </a:lnTo>
                  <a:lnTo>
                    <a:pt x="1634" y="18059"/>
                  </a:lnTo>
                  <a:lnTo>
                    <a:pt x="2039" y="18440"/>
                  </a:lnTo>
                  <a:lnTo>
                    <a:pt x="2458" y="18822"/>
                  </a:lnTo>
                  <a:lnTo>
                    <a:pt x="2892" y="19162"/>
                  </a:lnTo>
                  <a:lnTo>
                    <a:pt x="3340" y="19503"/>
                  </a:lnTo>
                  <a:lnTo>
                    <a:pt x="3802" y="19802"/>
                  </a:lnTo>
                  <a:lnTo>
                    <a:pt x="4294" y="20088"/>
                  </a:lnTo>
                  <a:lnTo>
                    <a:pt x="4800" y="20361"/>
                  </a:lnTo>
                  <a:lnTo>
                    <a:pt x="5306" y="20592"/>
                  </a:lnTo>
                  <a:lnTo>
                    <a:pt x="5841" y="20810"/>
                  </a:lnTo>
                  <a:lnTo>
                    <a:pt x="6376" y="21001"/>
                  </a:lnTo>
                  <a:lnTo>
                    <a:pt x="6911" y="21164"/>
                  </a:lnTo>
                  <a:lnTo>
                    <a:pt x="7475" y="21300"/>
                  </a:lnTo>
                  <a:lnTo>
                    <a:pt x="8039" y="21423"/>
                  </a:lnTo>
                  <a:lnTo>
                    <a:pt x="8602" y="21505"/>
                  </a:lnTo>
                  <a:lnTo>
                    <a:pt x="9166" y="21559"/>
                  </a:lnTo>
                  <a:lnTo>
                    <a:pt x="9745" y="21600"/>
                  </a:lnTo>
                  <a:lnTo>
                    <a:pt x="10308" y="21600"/>
                  </a:lnTo>
                  <a:lnTo>
                    <a:pt x="10887" y="21573"/>
                  </a:lnTo>
                  <a:lnTo>
                    <a:pt x="11451" y="21532"/>
                  </a:lnTo>
                  <a:lnTo>
                    <a:pt x="12029" y="21450"/>
                  </a:lnTo>
                  <a:lnTo>
                    <a:pt x="12593" y="21355"/>
                  </a:lnTo>
                  <a:lnTo>
                    <a:pt x="13142" y="21219"/>
                  </a:lnTo>
                  <a:lnTo>
                    <a:pt x="13692" y="21069"/>
                  </a:lnTo>
                  <a:lnTo>
                    <a:pt x="14227" y="20892"/>
                  </a:lnTo>
                  <a:lnTo>
                    <a:pt x="14761" y="20688"/>
                  </a:lnTo>
                  <a:lnTo>
                    <a:pt x="15282" y="20456"/>
                  </a:lnTo>
                  <a:lnTo>
                    <a:pt x="15788" y="20197"/>
                  </a:lnTo>
                  <a:lnTo>
                    <a:pt x="16280" y="19925"/>
                  </a:lnTo>
                  <a:lnTo>
                    <a:pt x="16757" y="19612"/>
                  </a:lnTo>
                  <a:lnTo>
                    <a:pt x="17219" y="19298"/>
                  </a:lnTo>
                  <a:lnTo>
                    <a:pt x="17653" y="18958"/>
                  </a:lnTo>
                  <a:lnTo>
                    <a:pt x="18072" y="18590"/>
                  </a:lnTo>
                  <a:lnTo>
                    <a:pt x="18477" y="18209"/>
                  </a:lnTo>
                  <a:lnTo>
                    <a:pt x="18867" y="17800"/>
                  </a:lnTo>
                  <a:lnTo>
                    <a:pt x="19229" y="17378"/>
                  </a:lnTo>
                  <a:lnTo>
                    <a:pt x="19561" y="16942"/>
                  </a:lnTo>
                  <a:lnTo>
                    <a:pt x="19880" y="16493"/>
                  </a:lnTo>
                  <a:lnTo>
                    <a:pt x="20169" y="16030"/>
                  </a:lnTo>
                  <a:lnTo>
                    <a:pt x="20429" y="15553"/>
                  </a:lnTo>
                  <a:lnTo>
                    <a:pt x="20675" y="15063"/>
                  </a:lnTo>
                  <a:lnTo>
                    <a:pt x="20877" y="14559"/>
                  </a:lnTo>
                  <a:lnTo>
                    <a:pt x="21065" y="14041"/>
                  </a:lnTo>
                  <a:lnTo>
                    <a:pt x="21224" y="13524"/>
                  </a:lnTo>
                  <a:lnTo>
                    <a:pt x="21354" y="13006"/>
                  </a:lnTo>
                  <a:lnTo>
                    <a:pt x="21455" y="12475"/>
                  </a:lnTo>
                  <a:lnTo>
                    <a:pt x="21542" y="11930"/>
                  </a:lnTo>
                  <a:lnTo>
                    <a:pt x="21586" y="11399"/>
                  </a:lnTo>
                  <a:lnTo>
                    <a:pt x="21600" y="10854"/>
                  </a:lnTo>
                  <a:lnTo>
                    <a:pt x="21586" y="10323"/>
                  </a:lnTo>
                  <a:lnTo>
                    <a:pt x="21542" y="9779"/>
                  </a:lnTo>
                  <a:lnTo>
                    <a:pt x="21484" y="9247"/>
                  </a:lnTo>
                  <a:lnTo>
                    <a:pt x="21383" y="8716"/>
                  </a:lnTo>
                  <a:lnTo>
                    <a:pt x="21253" y="8185"/>
                  </a:lnTo>
                  <a:lnTo>
                    <a:pt x="21108" y="7668"/>
                  </a:lnTo>
                  <a:lnTo>
                    <a:pt x="20920" y="7150"/>
                  </a:lnTo>
                  <a:lnTo>
                    <a:pt x="20718" y="6646"/>
                  </a:lnTo>
                  <a:lnTo>
                    <a:pt x="20487" y="6156"/>
                  </a:lnTo>
                  <a:lnTo>
                    <a:pt x="20227" y="5679"/>
                  </a:lnTo>
                  <a:lnTo>
                    <a:pt x="19937" y="5203"/>
                  </a:lnTo>
                  <a:lnTo>
                    <a:pt x="19634" y="4753"/>
                  </a:lnTo>
                  <a:lnTo>
                    <a:pt x="19301" y="4304"/>
                  </a:lnTo>
                  <a:lnTo>
                    <a:pt x="18940" y="3881"/>
                  </a:lnTo>
                  <a:lnTo>
                    <a:pt x="18564" y="3487"/>
                  </a:lnTo>
                  <a:lnTo>
                    <a:pt x="18173" y="3092"/>
                  </a:lnTo>
                  <a:lnTo>
                    <a:pt x="17754" y="2724"/>
                  </a:lnTo>
                  <a:lnTo>
                    <a:pt x="17306" y="2370"/>
                  </a:lnTo>
                  <a:lnTo>
                    <a:pt x="16858" y="2043"/>
                  </a:lnTo>
                  <a:lnTo>
                    <a:pt x="16381" y="1743"/>
                  </a:lnTo>
                  <a:lnTo>
                    <a:pt x="15889" y="1457"/>
                  </a:lnTo>
                  <a:lnTo>
                    <a:pt x="15383" y="1198"/>
                  </a:lnTo>
                  <a:lnTo>
                    <a:pt x="14877" y="967"/>
                  </a:lnTo>
                  <a:lnTo>
                    <a:pt x="14342" y="749"/>
                  </a:lnTo>
                  <a:lnTo>
                    <a:pt x="13807" y="572"/>
                  </a:lnTo>
                  <a:lnTo>
                    <a:pt x="13258" y="409"/>
                  </a:lnTo>
                  <a:lnTo>
                    <a:pt x="12708" y="272"/>
                  </a:lnTo>
                  <a:lnTo>
                    <a:pt x="12145" y="163"/>
                  </a:lnTo>
                  <a:lnTo>
                    <a:pt x="11581" y="82"/>
                  </a:lnTo>
                  <a:lnTo>
                    <a:pt x="11002" y="27"/>
                  </a:lnTo>
                  <a:lnTo>
                    <a:pt x="10439" y="0"/>
                  </a:lnTo>
                  <a:lnTo>
                    <a:pt x="9860" y="0"/>
                  </a:lnTo>
                  <a:lnTo>
                    <a:pt x="9296" y="27"/>
                  </a:lnTo>
                  <a:lnTo>
                    <a:pt x="8718" y="82"/>
                  </a:lnTo>
                  <a:lnTo>
                    <a:pt x="8154" y="163"/>
                  </a:lnTo>
                  <a:lnTo>
                    <a:pt x="7590" y="272"/>
                  </a:lnTo>
                  <a:lnTo>
                    <a:pt x="7041" y="409"/>
                  </a:lnTo>
                  <a:lnTo>
                    <a:pt x="6492" y="558"/>
                  </a:lnTo>
                  <a:lnTo>
                    <a:pt x="5942" y="749"/>
                  </a:lnTo>
                  <a:lnTo>
                    <a:pt x="5422" y="953"/>
                  </a:lnTo>
                  <a:lnTo>
                    <a:pt x="4901" y="1185"/>
                  </a:lnTo>
                  <a:lnTo>
                    <a:pt x="4395" y="1444"/>
                  </a:lnTo>
                  <a:lnTo>
                    <a:pt x="3918" y="173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620" name="Line 35"/>
            <p:cNvSpPr/>
            <p:nvPr/>
          </p:nvSpPr>
          <p:spPr>
            <a:xfrm flipH="1" flipV="1">
              <a:off x="0" y="320675"/>
              <a:ext cx="31750" cy="106363"/>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grpSp>
        <p:nvGrpSpPr>
          <p:cNvPr id="634" name="Group 36"/>
          <p:cNvGrpSpPr/>
          <p:nvPr/>
        </p:nvGrpSpPr>
        <p:grpSpPr>
          <a:xfrm>
            <a:off x="1995876" y="3340384"/>
            <a:ext cx="4122702" cy="92568"/>
            <a:chOff x="0" y="0"/>
            <a:chExt cx="2898774" cy="65086"/>
          </a:xfrm>
        </p:grpSpPr>
        <p:sp>
          <p:nvSpPr>
            <p:cNvPr id="622" name="Line 37"/>
            <p:cNvSpPr/>
            <p:nvPr/>
          </p:nvSpPr>
          <p:spPr>
            <a:xfrm>
              <a:off x="0" y="3174"/>
              <a:ext cx="2898775" cy="1589"/>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623" name="Line 38"/>
            <p:cNvSpPr/>
            <p:nvPr/>
          </p:nvSpPr>
          <p:spPr>
            <a:xfrm>
              <a:off x="2530273" y="158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24" name="Line 39"/>
            <p:cNvSpPr/>
            <p:nvPr/>
          </p:nvSpPr>
          <p:spPr>
            <a:xfrm>
              <a:off x="2307901" y="793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25" name="Line 40"/>
            <p:cNvSpPr/>
            <p:nvPr/>
          </p:nvSpPr>
          <p:spPr>
            <a:xfrm>
              <a:off x="2077587" y="793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26" name="Line 41"/>
            <p:cNvSpPr/>
            <p:nvPr/>
          </p:nvSpPr>
          <p:spPr>
            <a:xfrm>
              <a:off x="1842509" y="-1"/>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27" name="Line 42"/>
            <p:cNvSpPr/>
            <p:nvPr/>
          </p:nvSpPr>
          <p:spPr>
            <a:xfrm>
              <a:off x="1620137" y="158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28" name="Line 43"/>
            <p:cNvSpPr/>
            <p:nvPr/>
          </p:nvSpPr>
          <p:spPr>
            <a:xfrm>
              <a:off x="1393000" y="793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29" name="Line 44"/>
            <p:cNvSpPr/>
            <p:nvPr/>
          </p:nvSpPr>
          <p:spPr>
            <a:xfrm>
              <a:off x="1162686" y="158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0" name="Line 45"/>
            <p:cNvSpPr/>
            <p:nvPr/>
          </p:nvSpPr>
          <p:spPr>
            <a:xfrm>
              <a:off x="935549" y="793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1" name="Line 46"/>
            <p:cNvSpPr/>
            <p:nvPr/>
          </p:nvSpPr>
          <p:spPr>
            <a:xfrm>
              <a:off x="705236" y="158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2" name="Line 47"/>
            <p:cNvSpPr/>
            <p:nvPr/>
          </p:nvSpPr>
          <p:spPr>
            <a:xfrm>
              <a:off x="482864" y="793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3" name="Line 48"/>
            <p:cNvSpPr/>
            <p:nvPr/>
          </p:nvSpPr>
          <p:spPr>
            <a:xfrm>
              <a:off x="260492" y="7937"/>
              <a:ext cx="1589" cy="57150"/>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grpSp>
        <p:nvGrpSpPr>
          <p:cNvPr id="647" name="Group 49"/>
          <p:cNvGrpSpPr/>
          <p:nvPr/>
        </p:nvGrpSpPr>
        <p:grpSpPr>
          <a:xfrm>
            <a:off x="1993619" y="3855157"/>
            <a:ext cx="4122702" cy="90313"/>
            <a:chOff x="0" y="0"/>
            <a:chExt cx="2898774" cy="63500"/>
          </a:xfrm>
        </p:grpSpPr>
        <p:sp>
          <p:nvSpPr>
            <p:cNvPr id="635" name="Line 50"/>
            <p:cNvSpPr/>
            <p:nvPr/>
          </p:nvSpPr>
          <p:spPr>
            <a:xfrm>
              <a:off x="0" y="1587"/>
              <a:ext cx="2898775"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636" name="Line 51"/>
            <p:cNvSpPr/>
            <p:nvPr/>
          </p:nvSpPr>
          <p:spPr>
            <a:xfrm>
              <a:off x="2530273"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7" name="Line 52"/>
            <p:cNvSpPr/>
            <p:nvPr/>
          </p:nvSpPr>
          <p:spPr>
            <a:xfrm>
              <a:off x="230790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8" name="Line 53"/>
            <p:cNvSpPr/>
            <p:nvPr/>
          </p:nvSpPr>
          <p:spPr>
            <a:xfrm>
              <a:off x="2077587"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39" name="Line 54"/>
            <p:cNvSpPr/>
            <p:nvPr/>
          </p:nvSpPr>
          <p:spPr>
            <a:xfrm>
              <a:off x="1844097"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0" name="Line 55"/>
            <p:cNvSpPr/>
            <p:nvPr/>
          </p:nvSpPr>
          <p:spPr>
            <a:xfrm>
              <a:off x="1620137"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1" name="Line 56"/>
            <p:cNvSpPr/>
            <p:nvPr/>
          </p:nvSpPr>
          <p:spPr>
            <a:xfrm>
              <a:off x="1393000"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2" name="Line 57"/>
            <p:cNvSpPr/>
            <p:nvPr/>
          </p:nvSpPr>
          <p:spPr>
            <a:xfrm>
              <a:off x="1162686"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3" name="Line 58"/>
            <p:cNvSpPr/>
            <p:nvPr/>
          </p:nvSpPr>
          <p:spPr>
            <a:xfrm>
              <a:off x="935549"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4" name="Line 59"/>
            <p:cNvSpPr/>
            <p:nvPr/>
          </p:nvSpPr>
          <p:spPr>
            <a:xfrm>
              <a:off x="705236"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5" name="Line 60"/>
            <p:cNvSpPr/>
            <p:nvPr/>
          </p:nvSpPr>
          <p:spPr>
            <a:xfrm>
              <a:off x="482864"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46" name="Line 61"/>
            <p:cNvSpPr/>
            <p:nvPr/>
          </p:nvSpPr>
          <p:spPr>
            <a:xfrm>
              <a:off x="26208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grpSp>
        <p:nvGrpSpPr>
          <p:cNvPr id="660" name="Group 62"/>
          <p:cNvGrpSpPr/>
          <p:nvPr/>
        </p:nvGrpSpPr>
        <p:grpSpPr>
          <a:xfrm>
            <a:off x="1975557" y="4351868"/>
            <a:ext cx="4122702" cy="90313"/>
            <a:chOff x="0" y="0"/>
            <a:chExt cx="2898774" cy="63500"/>
          </a:xfrm>
        </p:grpSpPr>
        <p:sp>
          <p:nvSpPr>
            <p:cNvPr id="648" name="Line 63"/>
            <p:cNvSpPr/>
            <p:nvPr/>
          </p:nvSpPr>
          <p:spPr>
            <a:xfrm>
              <a:off x="0" y="1587"/>
              <a:ext cx="2898775"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649" name="Line 64"/>
            <p:cNvSpPr/>
            <p:nvPr/>
          </p:nvSpPr>
          <p:spPr>
            <a:xfrm>
              <a:off x="2531861" y="1587"/>
              <a:ext cx="1589" cy="57151"/>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0" name="Line 65"/>
            <p:cNvSpPr/>
            <p:nvPr/>
          </p:nvSpPr>
          <p:spPr>
            <a:xfrm>
              <a:off x="230790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1" name="Line 66"/>
            <p:cNvSpPr/>
            <p:nvPr/>
          </p:nvSpPr>
          <p:spPr>
            <a:xfrm>
              <a:off x="2079176"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2" name="Line 67"/>
            <p:cNvSpPr/>
            <p:nvPr/>
          </p:nvSpPr>
          <p:spPr>
            <a:xfrm>
              <a:off x="1844097"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3" name="Line 68"/>
            <p:cNvSpPr/>
            <p:nvPr/>
          </p:nvSpPr>
          <p:spPr>
            <a:xfrm>
              <a:off x="1621725"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4" name="Line 69"/>
            <p:cNvSpPr/>
            <p:nvPr/>
          </p:nvSpPr>
          <p:spPr>
            <a:xfrm>
              <a:off x="1393000"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5" name="Line 70"/>
            <p:cNvSpPr/>
            <p:nvPr/>
          </p:nvSpPr>
          <p:spPr>
            <a:xfrm>
              <a:off x="1164275"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6" name="Line 71"/>
            <p:cNvSpPr/>
            <p:nvPr/>
          </p:nvSpPr>
          <p:spPr>
            <a:xfrm>
              <a:off x="935549"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7" name="Line 72"/>
            <p:cNvSpPr/>
            <p:nvPr/>
          </p:nvSpPr>
          <p:spPr>
            <a:xfrm>
              <a:off x="706824" y="-1"/>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8" name="Line 73"/>
            <p:cNvSpPr/>
            <p:nvPr/>
          </p:nvSpPr>
          <p:spPr>
            <a:xfrm>
              <a:off x="484452"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659" name="Line 74"/>
            <p:cNvSpPr/>
            <p:nvPr/>
          </p:nvSpPr>
          <p:spPr>
            <a:xfrm>
              <a:off x="262081" y="6349"/>
              <a:ext cx="1589" cy="57152"/>
            </a:xfrm>
            <a:prstGeom prst="lin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sp>
        <p:nvSpPr>
          <p:cNvPr id="661" name="Line 75"/>
          <p:cNvSpPr/>
          <p:nvPr/>
        </p:nvSpPr>
        <p:spPr>
          <a:xfrm>
            <a:off x="5603805" y="3082997"/>
            <a:ext cx="2260" cy="261904"/>
          </a:xfrm>
          <a:prstGeom prst="line">
            <a:avLst/>
          </a:prstGeom>
          <a:ln w="12700">
            <a:solidFill>
              <a:srgbClr val="FF0000"/>
            </a:solidFill>
            <a:tailEnd type="triangle"/>
          </a:ln>
        </p:spPr>
        <p:txBody>
          <a:bodyPr lIns="65023" rIns="65023"/>
          <a:lstStyle/>
          <a:p>
            <a:endParaRPr sz="5973"/>
          </a:p>
        </p:txBody>
      </p:sp>
      <p:sp>
        <p:nvSpPr>
          <p:cNvPr id="662" name="Line 76"/>
          <p:cNvSpPr/>
          <p:nvPr/>
        </p:nvSpPr>
        <p:spPr>
          <a:xfrm>
            <a:off x="5592517" y="3588739"/>
            <a:ext cx="2258" cy="261904"/>
          </a:xfrm>
          <a:prstGeom prst="line">
            <a:avLst/>
          </a:prstGeom>
          <a:ln w="12700">
            <a:solidFill>
              <a:srgbClr val="008000"/>
            </a:solidFill>
            <a:tailEnd type="triangle"/>
          </a:ln>
        </p:spPr>
        <p:txBody>
          <a:bodyPr lIns="65023" rIns="65023"/>
          <a:lstStyle/>
          <a:p>
            <a:endParaRPr sz="5973"/>
          </a:p>
        </p:txBody>
      </p:sp>
      <p:sp>
        <p:nvSpPr>
          <p:cNvPr id="663" name="Line 77"/>
          <p:cNvSpPr/>
          <p:nvPr/>
        </p:nvSpPr>
        <p:spPr>
          <a:xfrm>
            <a:off x="4949050" y="3622604"/>
            <a:ext cx="2260" cy="261904"/>
          </a:xfrm>
          <a:prstGeom prst="line">
            <a:avLst/>
          </a:prstGeom>
          <a:ln w="12700">
            <a:solidFill>
              <a:srgbClr val="008000"/>
            </a:solidFill>
            <a:tailEnd type="triangle"/>
          </a:ln>
        </p:spPr>
        <p:txBody>
          <a:bodyPr lIns="65023" rIns="65023"/>
          <a:lstStyle/>
          <a:p>
            <a:endParaRPr sz="5973"/>
          </a:p>
        </p:txBody>
      </p:sp>
      <p:sp>
        <p:nvSpPr>
          <p:cNvPr id="664" name="Line 78"/>
          <p:cNvSpPr/>
          <p:nvPr/>
        </p:nvSpPr>
        <p:spPr>
          <a:xfrm>
            <a:off x="5283201" y="3080737"/>
            <a:ext cx="2260" cy="261904"/>
          </a:xfrm>
          <a:prstGeom prst="line">
            <a:avLst/>
          </a:prstGeom>
          <a:ln w="12700">
            <a:solidFill>
              <a:srgbClr val="FF0000"/>
            </a:solidFill>
            <a:tailEnd type="triangle"/>
          </a:ln>
        </p:spPr>
        <p:txBody>
          <a:bodyPr lIns="65023" rIns="65023"/>
          <a:lstStyle/>
          <a:p>
            <a:endParaRPr sz="5973"/>
          </a:p>
        </p:txBody>
      </p:sp>
      <p:sp>
        <p:nvSpPr>
          <p:cNvPr id="665" name="Line 79"/>
          <p:cNvSpPr/>
          <p:nvPr/>
        </p:nvSpPr>
        <p:spPr>
          <a:xfrm>
            <a:off x="4958081" y="3080737"/>
            <a:ext cx="2260" cy="261904"/>
          </a:xfrm>
          <a:prstGeom prst="line">
            <a:avLst/>
          </a:prstGeom>
          <a:ln w="12700">
            <a:solidFill>
              <a:srgbClr val="FF0000"/>
            </a:solidFill>
            <a:tailEnd type="triangle"/>
          </a:ln>
        </p:spPr>
        <p:txBody>
          <a:bodyPr lIns="65023" rIns="65023"/>
          <a:lstStyle/>
          <a:p>
            <a:endParaRPr sz="5973"/>
          </a:p>
        </p:txBody>
      </p:sp>
      <p:sp>
        <p:nvSpPr>
          <p:cNvPr id="666" name="Line 80"/>
          <p:cNvSpPr/>
          <p:nvPr/>
        </p:nvSpPr>
        <p:spPr>
          <a:xfrm>
            <a:off x="4623930" y="3071706"/>
            <a:ext cx="2260" cy="261904"/>
          </a:xfrm>
          <a:prstGeom prst="line">
            <a:avLst/>
          </a:prstGeom>
          <a:ln w="12700">
            <a:solidFill>
              <a:srgbClr val="FF0000"/>
            </a:solidFill>
            <a:tailEnd type="triangle"/>
          </a:ln>
        </p:spPr>
        <p:txBody>
          <a:bodyPr lIns="65023" rIns="65023"/>
          <a:lstStyle/>
          <a:p>
            <a:endParaRPr sz="5973"/>
          </a:p>
        </p:txBody>
      </p:sp>
      <p:sp>
        <p:nvSpPr>
          <p:cNvPr id="667" name="Line 81"/>
          <p:cNvSpPr/>
          <p:nvPr/>
        </p:nvSpPr>
        <p:spPr>
          <a:xfrm>
            <a:off x="4307841" y="3080737"/>
            <a:ext cx="2260" cy="261904"/>
          </a:xfrm>
          <a:prstGeom prst="line">
            <a:avLst/>
          </a:prstGeom>
          <a:ln w="12700">
            <a:solidFill>
              <a:srgbClr val="FF0000"/>
            </a:solidFill>
            <a:tailEnd type="triangle"/>
          </a:ln>
        </p:spPr>
        <p:txBody>
          <a:bodyPr lIns="65023" rIns="65023"/>
          <a:lstStyle/>
          <a:p>
            <a:endParaRPr sz="5973"/>
          </a:p>
        </p:txBody>
      </p:sp>
      <p:sp>
        <p:nvSpPr>
          <p:cNvPr id="668" name="Line 82"/>
          <p:cNvSpPr/>
          <p:nvPr/>
        </p:nvSpPr>
        <p:spPr>
          <a:xfrm>
            <a:off x="4298810" y="3595511"/>
            <a:ext cx="2260" cy="261904"/>
          </a:xfrm>
          <a:prstGeom prst="line">
            <a:avLst/>
          </a:prstGeom>
          <a:ln w="12700">
            <a:solidFill>
              <a:srgbClr val="008000"/>
            </a:solidFill>
            <a:tailEnd type="triangle"/>
          </a:ln>
        </p:spPr>
        <p:txBody>
          <a:bodyPr lIns="65023" rIns="65023"/>
          <a:lstStyle/>
          <a:p>
            <a:endParaRPr sz="5973"/>
          </a:p>
        </p:txBody>
      </p:sp>
      <p:sp>
        <p:nvSpPr>
          <p:cNvPr id="669" name="Line 83"/>
          <p:cNvSpPr/>
          <p:nvPr/>
        </p:nvSpPr>
        <p:spPr>
          <a:xfrm>
            <a:off x="3953370" y="4098997"/>
            <a:ext cx="2258" cy="261904"/>
          </a:xfrm>
          <a:prstGeom prst="line">
            <a:avLst/>
          </a:prstGeom>
          <a:ln w="12700">
            <a:solidFill>
              <a:srgbClr val="0000FF"/>
            </a:solidFill>
            <a:tailEnd type="triangle"/>
          </a:ln>
        </p:spPr>
        <p:txBody>
          <a:bodyPr lIns="65023" rIns="65023"/>
          <a:lstStyle/>
          <a:p>
            <a:endParaRPr sz="5973"/>
          </a:p>
        </p:txBody>
      </p:sp>
      <p:sp>
        <p:nvSpPr>
          <p:cNvPr id="670" name="Line 84"/>
          <p:cNvSpPr/>
          <p:nvPr/>
        </p:nvSpPr>
        <p:spPr>
          <a:xfrm>
            <a:off x="3980463" y="3087513"/>
            <a:ext cx="2258" cy="261904"/>
          </a:xfrm>
          <a:prstGeom prst="line">
            <a:avLst/>
          </a:prstGeom>
          <a:ln w="12700">
            <a:solidFill>
              <a:srgbClr val="FF0000"/>
            </a:solidFill>
            <a:tailEnd type="triangle"/>
          </a:ln>
        </p:spPr>
        <p:txBody>
          <a:bodyPr lIns="65023" rIns="65023"/>
          <a:lstStyle/>
          <a:p>
            <a:endParaRPr sz="5973"/>
          </a:p>
        </p:txBody>
      </p:sp>
      <p:sp>
        <p:nvSpPr>
          <p:cNvPr id="671" name="Line 85"/>
          <p:cNvSpPr/>
          <p:nvPr/>
        </p:nvSpPr>
        <p:spPr>
          <a:xfrm>
            <a:off x="3664374" y="3087513"/>
            <a:ext cx="2258" cy="261904"/>
          </a:xfrm>
          <a:prstGeom prst="line">
            <a:avLst/>
          </a:prstGeom>
          <a:ln w="12700">
            <a:solidFill>
              <a:srgbClr val="FF0000"/>
            </a:solidFill>
            <a:tailEnd type="triangle"/>
          </a:ln>
        </p:spPr>
        <p:txBody>
          <a:bodyPr lIns="65023" rIns="65023"/>
          <a:lstStyle/>
          <a:p>
            <a:endParaRPr sz="5973"/>
          </a:p>
        </p:txBody>
      </p:sp>
      <p:sp>
        <p:nvSpPr>
          <p:cNvPr id="672" name="Line 86"/>
          <p:cNvSpPr/>
          <p:nvPr/>
        </p:nvSpPr>
        <p:spPr>
          <a:xfrm>
            <a:off x="3637281" y="4098997"/>
            <a:ext cx="2258" cy="261904"/>
          </a:xfrm>
          <a:prstGeom prst="line">
            <a:avLst/>
          </a:prstGeom>
          <a:ln w="12700">
            <a:solidFill>
              <a:srgbClr val="0000FF"/>
            </a:solidFill>
            <a:tailEnd type="triangle"/>
          </a:ln>
        </p:spPr>
        <p:txBody>
          <a:bodyPr lIns="65023" rIns="65023"/>
          <a:lstStyle/>
          <a:p>
            <a:endParaRPr sz="5973"/>
          </a:p>
        </p:txBody>
      </p:sp>
      <p:sp>
        <p:nvSpPr>
          <p:cNvPr id="673" name="Line 87"/>
          <p:cNvSpPr/>
          <p:nvPr/>
        </p:nvSpPr>
        <p:spPr>
          <a:xfrm>
            <a:off x="3303130" y="4108028"/>
            <a:ext cx="2258" cy="261904"/>
          </a:xfrm>
          <a:prstGeom prst="line">
            <a:avLst/>
          </a:prstGeom>
          <a:ln w="12700">
            <a:solidFill>
              <a:srgbClr val="0000FF"/>
            </a:solidFill>
            <a:tailEnd type="triangle"/>
          </a:ln>
        </p:spPr>
        <p:txBody>
          <a:bodyPr lIns="65023" rIns="65023"/>
          <a:lstStyle/>
          <a:p>
            <a:endParaRPr sz="5973"/>
          </a:p>
        </p:txBody>
      </p:sp>
      <p:sp>
        <p:nvSpPr>
          <p:cNvPr id="674" name="Line 88"/>
          <p:cNvSpPr/>
          <p:nvPr/>
        </p:nvSpPr>
        <p:spPr>
          <a:xfrm>
            <a:off x="3646312" y="3620348"/>
            <a:ext cx="2258" cy="261904"/>
          </a:xfrm>
          <a:prstGeom prst="line">
            <a:avLst/>
          </a:prstGeom>
          <a:ln w="12700">
            <a:solidFill>
              <a:srgbClr val="008000"/>
            </a:solidFill>
            <a:tailEnd type="triangle"/>
          </a:ln>
        </p:spPr>
        <p:txBody>
          <a:bodyPr lIns="65023" rIns="65023"/>
          <a:lstStyle/>
          <a:p>
            <a:endParaRPr sz="5973"/>
          </a:p>
        </p:txBody>
      </p:sp>
      <p:sp>
        <p:nvSpPr>
          <p:cNvPr id="675" name="Line 89"/>
          <p:cNvSpPr/>
          <p:nvPr/>
        </p:nvSpPr>
        <p:spPr>
          <a:xfrm>
            <a:off x="2993814" y="3618088"/>
            <a:ext cx="2260" cy="261904"/>
          </a:xfrm>
          <a:prstGeom prst="line">
            <a:avLst/>
          </a:prstGeom>
          <a:ln w="12700">
            <a:solidFill>
              <a:srgbClr val="008000"/>
            </a:solidFill>
            <a:tailEnd type="triangle"/>
          </a:ln>
        </p:spPr>
        <p:txBody>
          <a:bodyPr lIns="65023" rIns="65023"/>
          <a:lstStyle/>
          <a:p>
            <a:endParaRPr sz="5973"/>
          </a:p>
        </p:txBody>
      </p:sp>
      <p:sp>
        <p:nvSpPr>
          <p:cNvPr id="676" name="Rectangle 91"/>
          <p:cNvSpPr txBox="1"/>
          <p:nvPr/>
        </p:nvSpPr>
        <p:spPr>
          <a:xfrm>
            <a:off x="1085759" y="4756009"/>
            <a:ext cx="4663200" cy="58836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lnSpc>
                <a:spcPct val="84000"/>
              </a:lnSpc>
              <a:tabLst>
                <a:tab pos="1029531" algn="l"/>
                <a:tab pos="1029531" algn="l"/>
                <a:tab pos="2059061" algn="l"/>
                <a:tab pos="2059061" algn="l"/>
                <a:tab pos="3088592" algn="l"/>
                <a:tab pos="3088592" algn="l"/>
                <a:tab pos="4118122" algn="l"/>
                <a:tab pos="4118122" algn="l"/>
                <a:tab pos="5147653" algn="l"/>
                <a:tab pos="5147653" algn="l"/>
                <a:tab pos="6141060" algn="l"/>
                <a:tab pos="6141060" algn="l"/>
              </a:tabLst>
              <a:defRPr sz="1600">
                <a:solidFill>
                  <a:srgbClr val="FF0000"/>
                </a:solidFill>
                <a:latin typeface="+mj-lt"/>
                <a:ea typeface="+mj-ea"/>
                <a:cs typeface="+mj-cs"/>
                <a:sym typeface="Helvetica"/>
              </a:defRPr>
            </a:pPr>
            <a:r>
              <a:rPr sz="2276"/>
              <a:t>Flow1 and </a:t>
            </a:r>
            <a:r>
              <a:rPr sz="2276">
                <a:solidFill>
                  <a:srgbClr val="0000FF"/>
                </a:solidFill>
              </a:rPr>
              <a:t>Flow3</a:t>
            </a:r>
            <a:r>
              <a:rPr sz="2276"/>
              <a:t> send packets of size 1</a:t>
            </a:r>
          </a:p>
          <a:p>
            <a:pPr>
              <a:lnSpc>
                <a:spcPct val="84000"/>
              </a:lnSpc>
              <a:tabLst>
                <a:tab pos="1029531" algn="l"/>
                <a:tab pos="1029531" algn="l"/>
                <a:tab pos="2059061" algn="l"/>
                <a:tab pos="2059061" algn="l"/>
                <a:tab pos="3088592" algn="l"/>
                <a:tab pos="3088592" algn="l"/>
                <a:tab pos="4118122" algn="l"/>
                <a:tab pos="4118122" algn="l"/>
                <a:tab pos="5147653" algn="l"/>
                <a:tab pos="5147653" algn="l"/>
                <a:tab pos="6141060" algn="l"/>
                <a:tab pos="6141060" algn="l"/>
              </a:tabLst>
              <a:defRPr sz="1600">
                <a:solidFill>
                  <a:srgbClr val="00FF00"/>
                </a:solidFill>
                <a:latin typeface="+mj-lt"/>
                <a:ea typeface="+mj-ea"/>
                <a:cs typeface="+mj-cs"/>
                <a:sym typeface="Helvetica"/>
              </a:defRPr>
            </a:pPr>
            <a:r>
              <a:rPr sz="2276"/>
              <a:t>Flow 2 sends packets of size 2</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F976-8DBF-FB47-996F-87020F9CADA8}"/>
              </a:ext>
            </a:extLst>
          </p:cNvPr>
          <p:cNvSpPr>
            <a:spLocks noGrp="1"/>
          </p:cNvSpPr>
          <p:nvPr>
            <p:ph type="title"/>
          </p:nvPr>
        </p:nvSpPr>
        <p:spPr/>
        <p:txBody>
          <a:bodyPr/>
          <a:lstStyle/>
          <a:p>
            <a:r>
              <a:rPr lang="en-BE" dirty="0"/>
              <a:t>Deficit Round robin</a:t>
            </a:r>
          </a:p>
        </p:txBody>
      </p:sp>
      <p:sp>
        <p:nvSpPr>
          <p:cNvPr id="3" name="Content Placeholder 2">
            <a:extLst>
              <a:ext uri="{FF2B5EF4-FFF2-40B4-BE49-F238E27FC236}">
                <a16:creationId xmlns:a16="http://schemas.microsoft.com/office/drawing/2014/main" id="{2C1E763E-0F9E-A147-B6C0-BBCDC02139D8}"/>
              </a:ext>
            </a:extLst>
          </p:cNvPr>
          <p:cNvSpPr>
            <a:spLocks noGrp="1"/>
          </p:cNvSpPr>
          <p:nvPr>
            <p:ph idx="1"/>
          </p:nvPr>
        </p:nvSpPr>
        <p:spPr>
          <a:xfrm>
            <a:off x="1519965" y="6436952"/>
            <a:ext cx="10464801" cy="3406286"/>
          </a:xfrm>
        </p:spPr>
        <p:txBody>
          <a:bodyPr/>
          <a:lstStyle/>
          <a:p>
            <a:r>
              <a:rPr lang="en-BE" dirty="0"/>
              <a:t>If the DRR scheduler starts with queue1 and serves them in numerical order, what is the ordering of the packets on the output link ? </a:t>
            </a:r>
          </a:p>
        </p:txBody>
      </p:sp>
      <p:cxnSp>
        <p:nvCxnSpPr>
          <p:cNvPr id="28" name="Straight Connector 27">
            <a:extLst>
              <a:ext uri="{FF2B5EF4-FFF2-40B4-BE49-F238E27FC236}">
                <a16:creationId xmlns:a16="http://schemas.microsoft.com/office/drawing/2014/main" id="{EEF490C4-0B81-B64A-8B21-CBAF32FE7B24}"/>
              </a:ext>
            </a:extLst>
          </p:cNvPr>
          <p:cNvCxnSpPr/>
          <p:nvPr/>
        </p:nvCxnSpPr>
        <p:spPr bwMode="auto">
          <a:xfrm>
            <a:off x="4558184" y="3652663"/>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Connector 28">
            <a:extLst>
              <a:ext uri="{FF2B5EF4-FFF2-40B4-BE49-F238E27FC236}">
                <a16:creationId xmlns:a16="http://schemas.microsoft.com/office/drawing/2014/main" id="{817392E2-690A-E948-A968-0E5BBE37A076}"/>
              </a:ext>
            </a:extLst>
          </p:cNvPr>
          <p:cNvCxnSpPr/>
          <p:nvPr/>
        </p:nvCxnSpPr>
        <p:spPr bwMode="auto">
          <a:xfrm>
            <a:off x="4558184" y="4228727"/>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a:extLst>
              <a:ext uri="{FF2B5EF4-FFF2-40B4-BE49-F238E27FC236}">
                <a16:creationId xmlns:a16="http://schemas.microsoft.com/office/drawing/2014/main" id="{423D8FBB-A0A3-7F4E-A617-A540FA7D3785}"/>
              </a:ext>
            </a:extLst>
          </p:cNvPr>
          <p:cNvCxnSpPr>
            <a:cxnSpLocks/>
          </p:cNvCxnSpPr>
          <p:nvPr/>
        </p:nvCxnSpPr>
        <p:spPr bwMode="auto">
          <a:xfrm flipV="1">
            <a:off x="7078464" y="3652664"/>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a:extLst>
              <a:ext uri="{FF2B5EF4-FFF2-40B4-BE49-F238E27FC236}">
                <a16:creationId xmlns:a16="http://schemas.microsoft.com/office/drawing/2014/main" id="{C8019593-C25D-5140-9AF6-9051CBB747B6}"/>
              </a:ext>
            </a:extLst>
          </p:cNvPr>
          <p:cNvCxnSpPr/>
          <p:nvPr/>
        </p:nvCxnSpPr>
        <p:spPr bwMode="auto">
          <a:xfrm>
            <a:off x="4558184" y="4588769"/>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Straight Connector 32">
            <a:extLst>
              <a:ext uri="{FF2B5EF4-FFF2-40B4-BE49-F238E27FC236}">
                <a16:creationId xmlns:a16="http://schemas.microsoft.com/office/drawing/2014/main" id="{E605504E-51A0-1348-8C41-CA751ECD7C7A}"/>
              </a:ext>
            </a:extLst>
          </p:cNvPr>
          <p:cNvCxnSpPr/>
          <p:nvPr/>
        </p:nvCxnSpPr>
        <p:spPr bwMode="auto">
          <a:xfrm>
            <a:off x="4558184" y="5164833"/>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4" name="Straight Connector 33">
            <a:extLst>
              <a:ext uri="{FF2B5EF4-FFF2-40B4-BE49-F238E27FC236}">
                <a16:creationId xmlns:a16="http://schemas.microsoft.com/office/drawing/2014/main" id="{824B386B-E4C6-DF4A-85C0-9B2BC1836D4F}"/>
              </a:ext>
            </a:extLst>
          </p:cNvPr>
          <p:cNvCxnSpPr>
            <a:cxnSpLocks/>
          </p:cNvCxnSpPr>
          <p:nvPr/>
        </p:nvCxnSpPr>
        <p:spPr bwMode="auto">
          <a:xfrm flipV="1">
            <a:off x="7078464" y="4588769"/>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34">
            <a:extLst>
              <a:ext uri="{FF2B5EF4-FFF2-40B4-BE49-F238E27FC236}">
                <a16:creationId xmlns:a16="http://schemas.microsoft.com/office/drawing/2014/main" id="{484B2AF8-DF6D-454C-BB18-85C6A5125542}"/>
              </a:ext>
            </a:extLst>
          </p:cNvPr>
          <p:cNvCxnSpPr/>
          <p:nvPr/>
        </p:nvCxnSpPr>
        <p:spPr bwMode="auto">
          <a:xfrm>
            <a:off x="4558184" y="5452864"/>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35">
            <a:extLst>
              <a:ext uri="{FF2B5EF4-FFF2-40B4-BE49-F238E27FC236}">
                <a16:creationId xmlns:a16="http://schemas.microsoft.com/office/drawing/2014/main" id="{670009F2-8E31-7049-8823-94133689950A}"/>
              </a:ext>
            </a:extLst>
          </p:cNvPr>
          <p:cNvCxnSpPr/>
          <p:nvPr/>
        </p:nvCxnSpPr>
        <p:spPr bwMode="auto">
          <a:xfrm>
            <a:off x="4558184" y="6028928"/>
            <a:ext cx="2520280" cy="0"/>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7" name="Straight Connector 36">
            <a:extLst>
              <a:ext uri="{FF2B5EF4-FFF2-40B4-BE49-F238E27FC236}">
                <a16:creationId xmlns:a16="http://schemas.microsoft.com/office/drawing/2014/main" id="{43FFB2F3-7B8C-C241-93B8-ECE5BE9D713A}"/>
              </a:ext>
            </a:extLst>
          </p:cNvPr>
          <p:cNvCxnSpPr>
            <a:cxnSpLocks/>
          </p:cNvCxnSpPr>
          <p:nvPr/>
        </p:nvCxnSpPr>
        <p:spPr bwMode="auto">
          <a:xfrm flipV="1">
            <a:off x="7078464" y="5452865"/>
            <a:ext cx="0" cy="576064"/>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TextBox 37">
            <a:extLst>
              <a:ext uri="{FF2B5EF4-FFF2-40B4-BE49-F238E27FC236}">
                <a16:creationId xmlns:a16="http://schemas.microsoft.com/office/drawing/2014/main" id="{8484D9DA-1669-DA4B-A1FE-E5296B26E21D}"/>
              </a:ext>
            </a:extLst>
          </p:cNvPr>
          <p:cNvSpPr txBox="1"/>
          <p:nvPr/>
        </p:nvSpPr>
        <p:spPr>
          <a:xfrm>
            <a:off x="6409458" y="3667007"/>
            <a:ext cx="669008" cy="523220"/>
          </a:xfrm>
          <a:prstGeom prst="rect">
            <a:avLst/>
          </a:prstGeom>
          <a:solidFill>
            <a:srgbClr val="FFC000"/>
          </a:solidFill>
        </p:spPr>
        <p:txBody>
          <a:bodyPr wrap="square" rtlCol="0">
            <a:spAutoFit/>
          </a:bodyPr>
          <a:lstStyle/>
          <a:p>
            <a:r>
              <a:rPr lang="en-BE" sz="2800" dirty="0"/>
              <a:t>A</a:t>
            </a:r>
          </a:p>
        </p:txBody>
      </p:sp>
      <p:sp>
        <p:nvSpPr>
          <p:cNvPr id="39" name="TextBox 38">
            <a:extLst>
              <a:ext uri="{FF2B5EF4-FFF2-40B4-BE49-F238E27FC236}">
                <a16:creationId xmlns:a16="http://schemas.microsoft.com/office/drawing/2014/main" id="{76D16A05-5D5A-7640-9FC9-F80DCA1044DE}"/>
              </a:ext>
            </a:extLst>
          </p:cNvPr>
          <p:cNvSpPr txBox="1"/>
          <p:nvPr/>
        </p:nvSpPr>
        <p:spPr>
          <a:xfrm>
            <a:off x="5591833" y="3679087"/>
            <a:ext cx="669008" cy="523220"/>
          </a:xfrm>
          <a:prstGeom prst="rect">
            <a:avLst/>
          </a:prstGeom>
          <a:solidFill>
            <a:srgbClr val="FFC000"/>
          </a:solidFill>
        </p:spPr>
        <p:txBody>
          <a:bodyPr wrap="square" rtlCol="0">
            <a:spAutoFit/>
          </a:bodyPr>
          <a:lstStyle/>
          <a:p>
            <a:r>
              <a:rPr lang="en-BE" sz="2800" dirty="0"/>
              <a:t>B</a:t>
            </a:r>
          </a:p>
        </p:txBody>
      </p:sp>
      <p:sp>
        <p:nvSpPr>
          <p:cNvPr id="40" name="TextBox 39">
            <a:extLst>
              <a:ext uri="{FF2B5EF4-FFF2-40B4-BE49-F238E27FC236}">
                <a16:creationId xmlns:a16="http://schemas.microsoft.com/office/drawing/2014/main" id="{F1067234-1888-BE41-A386-EB3CC9BE12D3}"/>
              </a:ext>
            </a:extLst>
          </p:cNvPr>
          <p:cNvSpPr txBox="1"/>
          <p:nvPr/>
        </p:nvSpPr>
        <p:spPr>
          <a:xfrm>
            <a:off x="5591835" y="4612929"/>
            <a:ext cx="1440183" cy="523220"/>
          </a:xfrm>
          <a:prstGeom prst="rect">
            <a:avLst/>
          </a:prstGeom>
          <a:solidFill>
            <a:srgbClr val="FFC000"/>
          </a:solidFill>
        </p:spPr>
        <p:txBody>
          <a:bodyPr wrap="square" rtlCol="0">
            <a:spAutoFit/>
          </a:bodyPr>
          <a:lstStyle/>
          <a:p>
            <a:pPr algn="ctr"/>
            <a:r>
              <a:rPr lang="en-BE" sz="2800" dirty="0"/>
              <a:t>D</a:t>
            </a:r>
          </a:p>
        </p:txBody>
      </p:sp>
      <p:sp>
        <p:nvSpPr>
          <p:cNvPr id="42" name="TextBox 41">
            <a:extLst>
              <a:ext uri="{FF2B5EF4-FFF2-40B4-BE49-F238E27FC236}">
                <a16:creationId xmlns:a16="http://schemas.microsoft.com/office/drawing/2014/main" id="{BA142750-12B2-164F-AC4E-1970E851AEC0}"/>
              </a:ext>
            </a:extLst>
          </p:cNvPr>
          <p:cNvSpPr txBox="1"/>
          <p:nvPr/>
        </p:nvSpPr>
        <p:spPr>
          <a:xfrm>
            <a:off x="4845428" y="4621712"/>
            <a:ext cx="669008" cy="523220"/>
          </a:xfrm>
          <a:prstGeom prst="rect">
            <a:avLst/>
          </a:prstGeom>
          <a:solidFill>
            <a:srgbClr val="FFC000"/>
          </a:solidFill>
        </p:spPr>
        <p:txBody>
          <a:bodyPr wrap="square" rtlCol="0">
            <a:spAutoFit/>
          </a:bodyPr>
          <a:lstStyle/>
          <a:p>
            <a:r>
              <a:rPr lang="en-BE" sz="2800" dirty="0"/>
              <a:t>F</a:t>
            </a:r>
          </a:p>
        </p:txBody>
      </p:sp>
      <p:sp>
        <p:nvSpPr>
          <p:cNvPr id="43" name="TextBox 42">
            <a:extLst>
              <a:ext uri="{FF2B5EF4-FFF2-40B4-BE49-F238E27FC236}">
                <a16:creationId xmlns:a16="http://schemas.microsoft.com/office/drawing/2014/main" id="{C1B31740-7707-9A44-BC79-15981C93EA6C}"/>
              </a:ext>
            </a:extLst>
          </p:cNvPr>
          <p:cNvSpPr txBox="1"/>
          <p:nvPr/>
        </p:nvSpPr>
        <p:spPr>
          <a:xfrm>
            <a:off x="5591834" y="5479286"/>
            <a:ext cx="1407970" cy="523220"/>
          </a:xfrm>
          <a:prstGeom prst="rect">
            <a:avLst/>
          </a:prstGeom>
          <a:solidFill>
            <a:srgbClr val="FFC000"/>
          </a:solidFill>
        </p:spPr>
        <p:txBody>
          <a:bodyPr wrap="square" rtlCol="0">
            <a:spAutoFit/>
          </a:bodyPr>
          <a:lstStyle/>
          <a:p>
            <a:pPr algn="ctr"/>
            <a:r>
              <a:rPr lang="en-BE" sz="2800" dirty="0"/>
              <a:t>G</a:t>
            </a:r>
          </a:p>
        </p:txBody>
      </p:sp>
      <p:sp>
        <p:nvSpPr>
          <p:cNvPr id="44" name="TextBox 43">
            <a:extLst>
              <a:ext uri="{FF2B5EF4-FFF2-40B4-BE49-F238E27FC236}">
                <a16:creationId xmlns:a16="http://schemas.microsoft.com/office/drawing/2014/main" id="{D1A13C12-080D-184F-8BDD-6934F32A9650}"/>
              </a:ext>
            </a:extLst>
          </p:cNvPr>
          <p:cNvSpPr txBox="1"/>
          <p:nvPr/>
        </p:nvSpPr>
        <p:spPr>
          <a:xfrm>
            <a:off x="3127445" y="3728561"/>
            <a:ext cx="1189748" cy="461537"/>
          </a:xfrm>
          <a:prstGeom prst="rect">
            <a:avLst/>
          </a:prstGeom>
          <a:noFill/>
        </p:spPr>
        <p:txBody>
          <a:bodyPr wrap="none" rtlCol="0">
            <a:spAutoFit/>
          </a:bodyPr>
          <a:lstStyle/>
          <a:p>
            <a:r>
              <a:rPr lang="en-BE" sz="2399" i="1" dirty="0"/>
              <a:t>Queue 1</a:t>
            </a:r>
          </a:p>
        </p:txBody>
      </p:sp>
      <p:sp>
        <p:nvSpPr>
          <p:cNvPr id="45" name="TextBox 44">
            <a:extLst>
              <a:ext uri="{FF2B5EF4-FFF2-40B4-BE49-F238E27FC236}">
                <a16:creationId xmlns:a16="http://schemas.microsoft.com/office/drawing/2014/main" id="{CDB627F3-9018-2C40-B9B4-7CFEF7BA6B7A}"/>
              </a:ext>
            </a:extLst>
          </p:cNvPr>
          <p:cNvSpPr txBox="1"/>
          <p:nvPr/>
        </p:nvSpPr>
        <p:spPr>
          <a:xfrm>
            <a:off x="3132794" y="4621712"/>
            <a:ext cx="1189748" cy="461537"/>
          </a:xfrm>
          <a:prstGeom prst="rect">
            <a:avLst/>
          </a:prstGeom>
          <a:noFill/>
        </p:spPr>
        <p:txBody>
          <a:bodyPr wrap="none" rtlCol="0">
            <a:spAutoFit/>
          </a:bodyPr>
          <a:lstStyle/>
          <a:p>
            <a:r>
              <a:rPr lang="en-BE" sz="2399" i="1" dirty="0"/>
              <a:t>Queue 2</a:t>
            </a:r>
          </a:p>
        </p:txBody>
      </p:sp>
      <p:sp>
        <p:nvSpPr>
          <p:cNvPr id="46" name="TextBox 45">
            <a:extLst>
              <a:ext uri="{FF2B5EF4-FFF2-40B4-BE49-F238E27FC236}">
                <a16:creationId xmlns:a16="http://schemas.microsoft.com/office/drawing/2014/main" id="{423D49F5-336C-9E49-8C3A-8D9535570609}"/>
              </a:ext>
            </a:extLst>
          </p:cNvPr>
          <p:cNvSpPr txBox="1"/>
          <p:nvPr/>
        </p:nvSpPr>
        <p:spPr>
          <a:xfrm>
            <a:off x="3096040" y="5510065"/>
            <a:ext cx="1189748" cy="461537"/>
          </a:xfrm>
          <a:prstGeom prst="rect">
            <a:avLst/>
          </a:prstGeom>
          <a:noFill/>
        </p:spPr>
        <p:txBody>
          <a:bodyPr wrap="none" rtlCol="0">
            <a:spAutoFit/>
          </a:bodyPr>
          <a:lstStyle/>
          <a:p>
            <a:r>
              <a:rPr lang="en-BE" sz="2399" i="1" dirty="0"/>
              <a:t>Queue 3</a:t>
            </a:r>
          </a:p>
        </p:txBody>
      </p:sp>
      <p:sp>
        <p:nvSpPr>
          <p:cNvPr id="47" name="Oval 46">
            <a:extLst>
              <a:ext uri="{FF2B5EF4-FFF2-40B4-BE49-F238E27FC236}">
                <a16:creationId xmlns:a16="http://schemas.microsoft.com/office/drawing/2014/main" id="{47B61DEC-3CED-8F44-A746-B41EC0B75ACC}"/>
              </a:ext>
            </a:extLst>
          </p:cNvPr>
          <p:cNvSpPr/>
          <p:nvPr/>
        </p:nvSpPr>
        <p:spPr bwMode="auto">
          <a:xfrm>
            <a:off x="8230592" y="4688826"/>
            <a:ext cx="432048" cy="434352"/>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defTabSz="914354"/>
            <a:endParaRPr lang="en-BE"/>
          </a:p>
        </p:txBody>
      </p:sp>
      <p:cxnSp>
        <p:nvCxnSpPr>
          <p:cNvPr id="49" name="Straight Arrow Connector 48">
            <a:extLst>
              <a:ext uri="{FF2B5EF4-FFF2-40B4-BE49-F238E27FC236}">
                <a16:creationId xmlns:a16="http://schemas.microsoft.com/office/drawing/2014/main" id="{6EBD6FBE-BE03-0E41-AC1E-BBDBD0BD612F}"/>
              </a:ext>
            </a:extLst>
          </p:cNvPr>
          <p:cNvCxnSpPr>
            <a:endCxn id="47" idx="1"/>
          </p:cNvCxnSpPr>
          <p:nvPr/>
        </p:nvCxnSpPr>
        <p:spPr bwMode="auto">
          <a:xfrm>
            <a:off x="7136247" y="3959394"/>
            <a:ext cx="1157619" cy="79304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E87CB668-0AE4-BC4C-9BCB-EFE4D1ADCD31}"/>
              </a:ext>
            </a:extLst>
          </p:cNvPr>
          <p:cNvCxnSpPr>
            <a:cxnSpLocks/>
            <a:endCxn id="47" idx="2"/>
          </p:cNvCxnSpPr>
          <p:nvPr/>
        </p:nvCxnSpPr>
        <p:spPr bwMode="auto">
          <a:xfrm>
            <a:off x="7128873" y="4865141"/>
            <a:ext cx="1101719" cy="4086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96B748D6-9526-F04D-8301-6AD36251E9A8}"/>
              </a:ext>
            </a:extLst>
          </p:cNvPr>
          <p:cNvCxnSpPr>
            <a:cxnSpLocks/>
            <a:endCxn id="47" idx="3"/>
          </p:cNvCxnSpPr>
          <p:nvPr/>
        </p:nvCxnSpPr>
        <p:spPr bwMode="auto">
          <a:xfrm flipV="1">
            <a:off x="7097342" y="5059569"/>
            <a:ext cx="1196523" cy="681328"/>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54" name="Picture 2">
            <a:extLst>
              <a:ext uri="{FF2B5EF4-FFF2-40B4-BE49-F238E27FC236}">
                <a16:creationId xmlns:a16="http://schemas.microsoft.com/office/drawing/2014/main" id="{F2C1218D-3B41-0F44-BADA-50E0493B5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24290" y="932783"/>
            <a:ext cx="3015871" cy="67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3170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pPr eaLnBrk="1" hangingPunct="1">
              <a:defRPr/>
            </a:pPr>
            <a:r>
              <a:rPr lang="en-US"/>
              <a:t>Max-min fairness</a:t>
            </a:r>
          </a:p>
        </p:txBody>
      </p:sp>
      <p:sp>
        <p:nvSpPr>
          <p:cNvPr id="41986" name="Rectangle 2"/>
          <p:cNvSpPr>
            <a:spLocks noGrp="1" noChangeArrowheads="1"/>
          </p:cNvSpPr>
          <p:nvPr>
            <p:ph type="body" idx="1"/>
          </p:nvPr>
        </p:nvSpPr>
        <p:spPr>
          <a:xfrm>
            <a:off x="1270000" y="2768600"/>
            <a:ext cx="10464800" cy="6388100"/>
          </a:xfrm>
        </p:spPr>
        <p:txBody>
          <a:bodyPr/>
          <a:lstStyle/>
          <a:p>
            <a:pPr marL="889000" eaLnBrk="1" hangingPunct="1">
              <a:defRPr/>
            </a:pPr>
            <a:r>
              <a:rPr lang="en-US"/>
              <a:t>a max-min allocation maximises the allocation of bandwidth to the sources receiving the smallest allocation</a:t>
            </a:r>
          </a:p>
          <a:p>
            <a:pPr marL="889000" eaLnBrk="1" hangingPunct="1">
              <a:defRPr/>
            </a:pPr>
            <a:r>
              <a:rPr lang="en-US"/>
              <a:t>Property</a:t>
            </a:r>
          </a:p>
          <a:p>
            <a:pPr marL="1333500" lvl="1" eaLnBrk="1" hangingPunct="1">
              <a:defRPr/>
            </a:pPr>
            <a:r>
              <a:rPr lang="en-US"/>
              <a:t>to increase the bandwidth allocated to one source, it is necessary to decrease the bandwidth allocated to another source which already receives a lower allocation</a:t>
            </a:r>
          </a:p>
        </p:txBody>
      </p:sp>
    </p:spTree>
    <p:extLst>
      <p:ext uri="{BB962C8B-B14F-4D97-AF65-F5344CB8AC3E}">
        <p14:creationId xmlns:p14="http://schemas.microsoft.com/office/powerpoint/2010/main" val="3331405821"/>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Titre 1"/>
          <p:cNvSpPr txBox="1">
            <a:spLocks noGrp="1"/>
          </p:cNvSpPr>
          <p:nvPr>
            <p:ph type="title"/>
          </p:nvPr>
        </p:nvSpPr>
        <p:spPr>
          <a:prstGeom prst="rect">
            <a:avLst/>
          </a:prstGeom>
        </p:spPr>
        <p:txBody>
          <a:bodyPr/>
          <a:lstStyle/>
          <a:p>
            <a:r>
              <a:t>Weighted Round-Robin</a:t>
            </a:r>
          </a:p>
        </p:txBody>
      </p:sp>
      <p:grpSp>
        <p:nvGrpSpPr>
          <p:cNvPr id="749" name="Grouper 72"/>
          <p:cNvGrpSpPr/>
          <p:nvPr/>
        </p:nvGrpSpPr>
        <p:grpSpPr>
          <a:xfrm>
            <a:off x="495213" y="2496255"/>
            <a:ext cx="12667634" cy="4334939"/>
            <a:chOff x="25935" y="-1"/>
            <a:chExt cx="8906929" cy="3048003"/>
          </a:xfrm>
        </p:grpSpPr>
        <p:sp>
          <p:nvSpPr>
            <p:cNvPr id="680" name="Rectangle 6"/>
            <p:cNvSpPr txBox="1"/>
            <p:nvPr/>
          </p:nvSpPr>
          <p:spPr>
            <a:xfrm>
              <a:off x="38635" y="284161"/>
              <a:ext cx="559318"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84000"/>
                </a:lnSpc>
                <a:defRPr sz="1600">
                  <a:latin typeface="+mj-lt"/>
                  <a:ea typeface="+mj-ea"/>
                  <a:cs typeface="+mj-cs"/>
                  <a:sym typeface="Helvetica"/>
                </a:defRPr>
              </a:lvl1pPr>
            </a:lstStyle>
            <a:p>
              <a:r>
                <a:rPr sz="2276"/>
                <a:t>Flow 2</a:t>
              </a:r>
            </a:p>
          </p:txBody>
        </p:sp>
        <p:sp>
          <p:nvSpPr>
            <p:cNvPr id="681" name="Rectangle 7"/>
            <p:cNvSpPr txBox="1"/>
            <p:nvPr/>
          </p:nvSpPr>
          <p:spPr>
            <a:xfrm>
              <a:off x="38635" y="39686"/>
              <a:ext cx="559318"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84000"/>
                </a:lnSpc>
                <a:defRPr sz="1600">
                  <a:latin typeface="+mj-lt"/>
                  <a:ea typeface="+mj-ea"/>
                  <a:cs typeface="+mj-cs"/>
                  <a:sym typeface="Helvetica"/>
                </a:defRPr>
              </a:lvl1pPr>
            </a:lstStyle>
            <a:p>
              <a:r>
                <a:rPr sz="2276"/>
                <a:t>Flow 1</a:t>
              </a:r>
            </a:p>
          </p:txBody>
        </p:sp>
        <p:sp>
          <p:nvSpPr>
            <p:cNvPr id="682" name="Rectangle 8"/>
            <p:cNvSpPr txBox="1"/>
            <p:nvPr/>
          </p:nvSpPr>
          <p:spPr>
            <a:xfrm>
              <a:off x="38635" y="611186"/>
              <a:ext cx="559318"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84000"/>
                </a:lnSpc>
                <a:defRPr sz="1600">
                  <a:latin typeface="+mj-lt"/>
                  <a:ea typeface="+mj-ea"/>
                  <a:cs typeface="+mj-cs"/>
                  <a:sym typeface="Helvetica"/>
                </a:defRPr>
              </a:lvl1pPr>
            </a:lstStyle>
            <a:p>
              <a:r>
                <a:rPr sz="2276"/>
                <a:t>Flow 3</a:t>
              </a:r>
            </a:p>
          </p:txBody>
        </p:sp>
        <p:sp>
          <p:nvSpPr>
            <p:cNvPr id="683" name="Rectangle 9"/>
            <p:cNvSpPr txBox="1"/>
            <p:nvPr/>
          </p:nvSpPr>
          <p:spPr>
            <a:xfrm>
              <a:off x="38635" y="896937"/>
              <a:ext cx="559318"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84000"/>
                </a:lnSpc>
                <a:defRPr sz="1600">
                  <a:latin typeface="+mj-lt"/>
                  <a:ea typeface="+mj-ea"/>
                  <a:cs typeface="+mj-cs"/>
                  <a:sym typeface="Helvetica"/>
                </a:defRPr>
              </a:lvl1pPr>
            </a:lstStyle>
            <a:p>
              <a:r>
                <a:rPr sz="2276"/>
                <a:t>Flow 4</a:t>
              </a:r>
            </a:p>
          </p:txBody>
        </p:sp>
        <p:sp>
          <p:nvSpPr>
            <p:cNvPr id="684" name="Rectangle 10"/>
            <p:cNvSpPr txBox="1"/>
            <p:nvPr/>
          </p:nvSpPr>
          <p:spPr>
            <a:xfrm>
              <a:off x="25935" y="1169987"/>
              <a:ext cx="559318"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84000"/>
                </a:lnSpc>
                <a:defRPr sz="1600">
                  <a:latin typeface="+mj-lt"/>
                  <a:ea typeface="+mj-ea"/>
                  <a:cs typeface="+mj-cs"/>
                  <a:sym typeface="Helvetica"/>
                </a:defRPr>
              </a:lvl1pPr>
            </a:lstStyle>
            <a:p>
              <a:r>
                <a:rPr sz="2276"/>
                <a:t>Flow 5</a:t>
              </a:r>
            </a:p>
          </p:txBody>
        </p:sp>
        <p:sp>
          <p:nvSpPr>
            <p:cNvPr id="685" name="AutoShape 11"/>
            <p:cNvSpPr/>
            <p:nvPr/>
          </p:nvSpPr>
          <p:spPr>
            <a:xfrm>
              <a:off x="2468563" y="-1"/>
              <a:ext cx="3565526" cy="1347788"/>
            </a:xfrm>
            <a:prstGeom prst="roundRect">
              <a:avLst>
                <a:gd name="adj" fmla="val 116"/>
              </a:avLst>
            </a:prstGeom>
            <a:noFill/>
            <a:ln w="12700" cap="flat">
              <a:solidFill>
                <a:srgbClr val="000000"/>
              </a:solidFill>
              <a:prstDash val="sysDot"/>
              <a:round/>
            </a:ln>
            <a:effectLst/>
          </p:spPr>
          <p:txBody>
            <a:bodyPr wrap="square" lIns="65023" tIns="65023" rIns="65023" bIns="65023" numCol="1" anchor="t">
              <a:noAutofit/>
            </a:bodyPr>
            <a:lstStyle/>
            <a:p>
              <a:endParaRPr sz="5973"/>
            </a:p>
          </p:txBody>
        </p:sp>
        <p:grpSp>
          <p:nvGrpSpPr>
            <p:cNvPr id="688" name="Group 12"/>
            <p:cNvGrpSpPr/>
            <p:nvPr/>
          </p:nvGrpSpPr>
          <p:grpSpPr>
            <a:xfrm>
              <a:off x="3638550" y="106361"/>
              <a:ext cx="1851025" cy="215903"/>
              <a:chOff x="0" y="0"/>
              <a:chExt cx="1851025" cy="215901"/>
            </a:xfrm>
          </p:grpSpPr>
          <p:sp>
            <p:nvSpPr>
              <p:cNvPr id="686" name="AutoShape 13"/>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687" name="Rectangle 14"/>
              <p:cNvSpPr txBox="1"/>
              <p:nvPr/>
            </p:nvSpPr>
            <p:spPr>
              <a:xfrm>
                <a:off x="0" y="18260"/>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dirty="0">
                    <a:solidFill>
                      <a:srgbClr val="FF0000"/>
                    </a:solidFill>
                  </a:rPr>
                  <a:t>Flow 1</a:t>
                </a:r>
              </a:p>
            </p:txBody>
          </p:sp>
        </p:grpSp>
        <p:grpSp>
          <p:nvGrpSpPr>
            <p:cNvPr id="695" name="Group 15"/>
            <p:cNvGrpSpPr/>
            <p:nvPr/>
          </p:nvGrpSpPr>
          <p:grpSpPr>
            <a:xfrm>
              <a:off x="658813" y="230187"/>
              <a:ext cx="2232026" cy="1008063"/>
              <a:chOff x="0" y="0"/>
              <a:chExt cx="2232025" cy="1008062"/>
            </a:xfrm>
          </p:grpSpPr>
          <p:grpSp>
            <p:nvGrpSpPr>
              <p:cNvPr id="693" name="Group 16"/>
              <p:cNvGrpSpPr/>
              <p:nvPr/>
            </p:nvGrpSpPr>
            <p:grpSpPr>
              <a:xfrm>
                <a:off x="-1" y="0"/>
                <a:ext cx="2232027" cy="1008063"/>
                <a:chOff x="0" y="0"/>
                <a:chExt cx="2232025" cy="1008062"/>
              </a:xfrm>
            </p:grpSpPr>
            <p:sp>
              <p:nvSpPr>
                <p:cNvPr id="689" name="Line 17"/>
                <p:cNvSpPr/>
                <p:nvPr/>
              </p:nvSpPr>
              <p:spPr>
                <a:xfrm>
                  <a:off x="-1" y="0"/>
                  <a:ext cx="2203451" cy="412750"/>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690" name="Line 18"/>
                <p:cNvSpPr/>
                <p:nvPr/>
              </p:nvSpPr>
              <p:spPr>
                <a:xfrm>
                  <a:off x="14287" y="312737"/>
                  <a:ext cx="2190751" cy="16192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691" name="Line 19"/>
                <p:cNvSpPr/>
                <p:nvPr/>
              </p:nvSpPr>
              <p:spPr>
                <a:xfrm flipV="1">
                  <a:off x="26987" y="592137"/>
                  <a:ext cx="2205038" cy="41592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692" name="Line 20"/>
                <p:cNvSpPr/>
                <p:nvPr/>
              </p:nvSpPr>
              <p:spPr>
                <a:xfrm flipV="1">
                  <a:off x="41274" y="530225"/>
                  <a:ext cx="2190752" cy="165101"/>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sp>
            <p:nvSpPr>
              <p:cNvPr id="694" name="Line 21"/>
              <p:cNvSpPr/>
              <p:nvPr/>
            </p:nvSpPr>
            <p:spPr>
              <a:xfrm>
                <a:off x="41274" y="493712"/>
                <a:ext cx="2108201" cy="1588"/>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grpSp>
          <p:nvGrpSpPr>
            <p:cNvPr id="698" name="Group 22"/>
            <p:cNvGrpSpPr/>
            <p:nvPr/>
          </p:nvGrpSpPr>
          <p:grpSpPr>
            <a:xfrm>
              <a:off x="3624263" y="404811"/>
              <a:ext cx="1851026" cy="215903"/>
              <a:chOff x="0" y="0"/>
              <a:chExt cx="1851025" cy="215901"/>
            </a:xfrm>
          </p:grpSpPr>
          <p:sp>
            <p:nvSpPr>
              <p:cNvPr id="696" name="AutoShape 23"/>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697" name="Rectangle 24"/>
              <p:cNvSpPr txBox="1"/>
              <p:nvPr/>
            </p:nvSpPr>
            <p:spPr>
              <a:xfrm>
                <a:off x="0" y="18260"/>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dirty="0">
                    <a:solidFill>
                      <a:srgbClr val="00B0F0"/>
                    </a:solidFill>
                  </a:rPr>
                  <a:t>Flow 2</a:t>
                </a:r>
              </a:p>
            </p:txBody>
          </p:sp>
        </p:grpSp>
        <p:grpSp>
          <p:nvGrpSpPr>
            <p:cNvPr id="701" name="Group 25"/>
            <p:cNvGrpSpPr/>
            <p:nvPr/>
          </p:nvGrpSpPr>
          <p:grpSpPr>
            <a:xfrm>
              <a:off x="3611563" y="690562"/>
              <a:ext cx="1851026" cy="215903"/>
              <a:chOff x="0" y="0"/>
              <a:chExt cx="1851025" cy="215901"/>
            </a:xfrm>
          </p:grpSpPr>
          <p:sp>
            <p:nvSpPr>
              <p:cNvPr id="699" name="AutoShape 26"/>
              <p:cNvSpPr/>
              <p:nvPr/>
            </p:nvSpPr>
            <p:spPr>
              <a:xfrm>
                <a:off x="0" y="0"/>
                <a:ext cx="1849438" cy="215901"/>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00" name="Rectangle 27"/>
              <p:cNvSpPr txBox="1"/>
              <p:nvPr/>
            </p:nvSpPr>
            <p:spPr>
              <a:xfrm>
                <a:off x="0" y="18260"/>
                <a:ext cx="1851025" cy="1809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dirty="0">
                    <a:solidFill>
                      <a:srgbClr val="FFC000"/>
                    </a:solidFill>
                  </a:rPr>
                  <a:t>Flow 3</a:t>
                </a:r>
              </a:p>
            </p:txBody>
          </p:sp>
        </p:grpSp>
        <p:grpSp>
          <p:nvGrpSpPr>
            <p:cNvPr id="704" name="Group 28"/>
            <p:cNvGrpSpPr/>
            <p:nvPr/>
          </p:nvGrpSpPr>
          <p:grpSpPr>
            <a:xfrm>
              <a:off x="3624263" y="1073150"/>
              <a:ext cx="1851026" cy="215901"/>
              <a:chOff x="0" y="0"/>
              <a:chExt cx="1851025" cy="215900"/>
            </a:xfrm>
          </p:grpSpPr>
          <p:sp>
            <p:nvSpPr>
              <p:cNvPr id="702" name="AutoShape 29"/>
              <p:cNvSpPr/>
              <p:nvPr/>
            </p:nvSpPr>
            <p:spPr>
              <a:xfrm>
                <a:off x="0" y="0"/>
                <a:ext cx="1849438" cy="215900"/>
              </a:xfrm>
              <a:custGeom>
                <a:avLst/>
                <a:gdLst/>
                <a:ahLst/>
                <a:cxnLst>
                  <a:cxn ang="0">
                    <a:pos x="wd2" y="hd2"/>
                  </a:cxn>
                  <a:cxn ang="5400000">
                    <a:pos x="wd2" y="hd2"/>
                  </a:cxn>
                  <a:cxn ang="10800000">
                    <a:pos x="wd2" y="hd2"/>
                  </a:cxn>
                  <a:cxn ang="16200000">
                    <a:pos x="wd2" y="hd2"/>
                  </a:cxn>
                </a:cxnLst>
                <a:rect l="0" t="0" r="r" b="b"/>
                <a:pathLst>
                  <a:path w="21600" h="21600" extrusionOk="0">
                    <a:moveTo>
                      <a:pt x="160" y="0"/>
                    </a:moveTo>
                    <a:lnTo>
                      <a:pt x="21600" y="0"/>
                    </a:lnTo>
                    <a:lnTo>
                      <a:pt x="21600" y="21600"/>
                    </a:lnTo>
                    <a:lnTo>
                      <a:pt x="0"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03" name="Rectangle 30"/>
              <p:cNvSpPr txBox="1"/>
              <p:nvPr/>
            </p:nvSpPr>
            <p:spPr>
              <a:xfrm>
                <a:off x="0" y="18258"/>
                <a:ext cx="1851025" cy="180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47800" algn="l"/>
                    <a:tab pos="2159000" algn="l"/>
                  </a:tabLst>
                  <a:defRPr sz="1400">
                    <a:latin typeface="+mj-lt"/>
                    <a:ea typeface="+mj-ea"/>
                    <a:cs typeface="+mj-cs"/>
                    <a:sym typeface="Helvetica"/>
                  </a:defRPr>
                </a:lvl1pPr>
              </a:lstStyle>
              <a:p>
                <a:r>
                  <a:rPr sz="1991" dirty="0">
                    <a:solidFill>
                      <a:srgbClr val="00B050"/>
                    </a:solidFill>
                  </a:rPr>
                  <a:t>Flow 5</a:t>
                </a:r>
              </a:p>
            </p:txBody>
          </p:sp>
        </p:grpSp>
        <p:sp>
          <p:nvSpPr>
            <p:cNvPr id="705" name="Line 31"/>
            <p:cNvSpPr/>
            <p:nvPr/>
          </p:nvSpPr>
          <p:spPr>
            <a:xfrm>
              <a:off x="5829300" y="584200"/>
              <a:ext cx="1577975" cy="1587"/>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06" name="Oval 32"/>
            <p:cNvSpPr/>
            <p:nvPr/>
          </p:nvSpPr>
          <p:spPr>
            <a:xfrm>
              <a:off x="5748338" y="528636"/>
              <a:ext cx="122239" cy="122239"/>
            </a:xfrm>
            <a:prstGeom prst="ellips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707" name="Line 33"/>
            <p:cNvSpPr/>
            <p:nvPr/>
          </p:nvSpPr>
          <p:spPr>
            <a:xfrm>
              <a:off x="5529263" y="203199"/>
              <a:ext cx="204787" cy="32702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08" name="Line 34"/>
            <p:cNvSpPr/>
            <p:nvPr/>
          </p:nvSpPr>
          <p:spPr>
            <a:xfrm>
              <a:off x="5489575" y="515936"/>
              <a:ext cx="244476" cy="6667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09" name="Line 35"/>
            <p:cNvSpPr/>
            <p:nvPr/>
          </p:nvSpPr>
          <p:spPr>
            <a:xfrm flipV="1">
              <a:off x="5475288" y="677861"/>
              <a:ext cx="258763" cy="19367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0" name="Line 36"/>
            <p:cNvSpPr/>
            <p:nvPr/>
          </p:nvSpPr>
          <p:spPr>
            <a:xfrm>
              <a:off x="5829300" y="611186"/>
              <a:ext cx="449263" cy="327027"/>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1" name="Rectangle 37"/>
            <p:cNvSpPr txBox="1"/>
            <p:nvPr/>
          </p:nvSpPr>
          <p:spPr>
            <a:xfrm>
              <a:off x="6504669" y="827087"/>
              <a:ext cx="918595"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84000"/>
                </a:lnSpc>
                <a:tabLst>
                  <a:tab pos="723900" algn="l"/>
                  <a:tab pos="1435100" algn="l"/>
                </a:tabLst>
                <a:defRPr sz="1600">
                  <a:latin typeface="+mj-lt"/>
                  <a:ea typeface="+mj-ea"/>
                  <a:cs typeface="+mj-cs"/>
                  <a:sym typeface="Helvetica"/>
                </a:defRPr>
              </a:lvl1pPr>
            </a:lstStyle>
            <a:p>
              <a:r>
                <a:rPr sz="2276"/>
                <a:t>Scheduler :</a:t>
              </a:r>
            </a:p>
          </p:txBody>
        </p:sp>
        <p:sp>
          <p:nvSpPr>
            <p:cNvPr id="712" name="Line 38"/>
            <p:cNvSpPr/>
            <p:nvPr/>
          </p:nvSpPr>
          <p:spPr>
            <a:xfrm flipV="1">
              <a:off x="5462588" y="704849"/>
              <a:ext cx="354013" cy="466727"/>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3" name="Oval 39"/>
            <p:cNvSpPr/>
            <p:nvPr/>
          </p:nvSpPr>
          <p:spPr>
            <a:xfrm>
              <a:off x="2903538" y="639762"/>
              <a:ext cx="231777" cy="231777"/>
            </a:xfrm>
            <a:prstGeom prst="ellips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sp>
          <p:nvSpPr>
            <p:cNvPr id="714" name="Line 40"/>
            <p:cNvSpPr/>
            <p:nvPr/>
          </p:nvSpPr>
          <p:spPr>
            <a:xfrm flipV="1">
              <a:off x="3121025" y="214311"/>
              <a:ext cx="503239" cy="425451"/>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5" name="Line 41"/>
            <p:cNvSpPr/>
            <p:nvPr/>
          </p:nvSpPr>
          <p:spPr>
            <a:xfrm flipV="1">
              <a:off x="3135313" y="500061"/>
              <a:ext cx="517526" cy="234951"/>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6" name="Line 42"/>
            <p:cNvSpPr/>
            <p:nvPr/>
          </p:nvSpPr>
          <p:spPr>
            <a:xfrm>
              <a:off x="3135313" y="774700"/>
              <a:ext cx="517526" cy="1587"/>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7" name="Line 43"/>
            <p:cNvSpPr/>
            <p:nvPr/>
          </p:nvSpPr>
          <p:spPr>
            <a:xfrm>
              <a:off x="3108325" y="830262"/>
              <a:ext cx="503239" cy="327026"/>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sp>
          <p:nvSpPr>
            <p:cNvPr id="718" name="Oval 44"/>
            <p:cNvSpPr/>
            <p:nvPr/>
          </p:nvSpPr>
          <p:spPr>
            <a:xfrm>
              <a:off x="6767513" y="1182686"/>
              <a:ext cx="1931989" cy="1782765"/>
            </a:xfrm>
            <a:prstGeom prst="ellipse">
              <a:avLst/>
            </a:prstGeom>
            <a:noFill/>
            <a:ln w="12700" cap="flat">
              <a:solidFill>
                <a:srgbClr val="000000"/>
              </a:solidFill>
              <a:prstDash val="solid"/>
              <a:round/>
            </a:ln>
            <a:effectLst/>
          </p:spPr>
          <p:txBody>
            <a:bodyPr wrap="square" lIns="65023" tIns="65023" rIns="65023" bIns="65023" numCol="1" anchor="t">
              <a:noAutofit/>
            </a:bodyPr>
            <a:lstStyle/>
            <a:p>
              <a:endParaRPr sz="5973"/>
            </a:p>
          </p:txBody>
        </p:sp>
        <p:grpSp>
          <p:nvGrpSpPr>
            <p:cNvPr id="721" name="Group 45"/>
            <p:cNvGrpSpPr/>
            <p:nvPr/>
          </p:nvGrpSpPr>
          <p:grpSpPr>
            <a:xfrm>
              <a:off x="7462838" y="1033461"/>
              <a:ext cx="503239" cy="312741"/>
              <a:chOff x="0" y="-1"/>
              <a:chExt cx="503238" cy="312740"/>
            </a:xfrm>
          </p:grpSpPr>
          <p:sp>
            <p:nvSpPr>
              <p:cNvPr id="719" name="AutoShape 46"/>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20" name="Rectangle 47"/>
              <p:cNvSpPr txBox="1"/>
              <p:nvPr/>
            </p:nvSpPr>
            <p:spPr>
              <a:xfrm>
                <a:off x="49285" y="41275"/>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FF0000"/>
                    </a:solidFill>
                  </a:rPr>
                  <a:t>F1</a:t>
                </a:r>
              </a:p>
            </p:txBody>
          </p:sp>
        </p:grpSp>
        <p:grpSp>
          <p:nvGrpSpPr>
            <p:cNvPr id="724" name="Group 48"/>
            <p:cNvGrpSpPr/>
            <p:nvPr/>
          </p:nvGrpSpPr>
          <p:grpSpPr>
            <a:xfrm>
              <a:off x="8170863" y="1306511"/>
              <a:ext cx="503239" cy="312741"/>
              <a:chOff x="0" y="-1"/>
              <a:chExt cx="503238" cy="312740"/>
            </a:xfrm>
          </p:grpSpPr>
          <p:sp>
            <p:nvSpPr>
              <p:cNvPr id="722" name="AutoShape 49"/>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23" name="Rectangle 50"/>
              <p:cNvSpPr txBox="1"/>
              <p:nvPr/>
            </p:nvSpPr>
            <p:spPr>
              <a:xfrm>
                <a:off x="49285" y="39687"/>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00B0F0"/>
                    </a:solidFill>
                  </a:rPr>
                  <a:t>F2</a:t>
                </a:r>
              </a:p>
            </p:txBody>
          </p:sp>
        </p:grpSp>
        <p:grpSp>
          <p:nvGrpSpPr>
            <p:cNvPr id="727" name="Group 51"/>
            <p:cNvGrpSpPr/>
            <p:nvPr/>
          </p:nvGrpSpPr>
          <p:grpSpPr>
            <a:xfrm>
              <a:off x="8293100" y="2366960"/>
              <a:ext cx="503239" cy="312741"/>
              <a:chOff x="0" y="-1"/>
              <a:chExt cx="503238" cy="312740"/>
            </a:xfrm>
          </p:grpSpPr>
          <p:sp>
            <p:nvSpPr>
              <p:cNvPr id="725" name="AutoShape 52"/>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26" name="Rectangle 53"/>
              <p:cNvSpPr txBox="1"/>
              <p:nvPr/>
            </p:nvSpPr>
            <p:spPr>
              <a:xfrm>
                <a:off x="49285" y="41275"/>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FFC000"/>
                    </a:solidFill>
                  </a:rPr>
                  <a:t>F3</a:t>
                </a:r>
              </a:p>
            </p:txBody>
          </p:sp>
        </p:grpSp>
        <p:grpSp>
          <p:nvGrpSpPr>
            <p:cNvPr id="730" name="Group 54"/>
            <p:cNvGrpSpPr/>
            <p:nvPr/>
          </p:nvGrpSpPr>
          <p:grpSpPr>
            <a:xfrm>
              <a:off x="6551613" y="2093910"/>
              <a:ext cx="503239" cy="312741"/>
              <a:chOff x="0" y="-1"/>
              <a:chExt cx="503238" cy="312740"/>
            </a:xfrm>
          </p:grpSpPr>
          <p:sp>
            <p:nvSpPr>
              <p:cNvPr id="728" name="AutoShape 55"/>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29" name="Rectangle 56"/>
              <p:cNvSpPr txBox="1"/>
              <p:nvPr/>
            </p:nvSpPr>
            <p:spPr>
              <a:xfrm>
                <a:off x="74645" y="41275"/>
                <a:ext cx="19837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a:t>F4</a:t>
                </a:r>
              </a:p>
            </p:txBody>
          </p:sp>
        </p:grpSp>
        <p:grpSp>
          <p:nvGrpSpPr>
            <p:cNvPr id="733" name="Group 57"/>
            <p:cNvGrpSpPr/>
            <p:nvPr/>
          </p:nvGrpSpPr>
          <p:grpSpPr>
            <a:xfrm>
              <a:off x="6823075" y="1292225"/>
              <a:ext cx="503239" cy="312739"/>
              <a:chOff x="0" y="0"/>
              <a:chExt cx="503238" cy="312738"/>
            </a:xfrm>
          </p:grpSpPr>
          <p:sp>
            <p:nvSpPr>
              <p:cNvPr id="731" name="AutoShape 58"/>
              <p:cNvSpPr/>
              <p:nvPr/>
            </p:nvSpPr>
            <p:spPr>
              <a:xfrm>
                <a:off x="0" y="0"/>
                <a:ext cx="503238" cy="312738"/>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32" name="Rectangle 59"/>
              <p:cNvSpPr txBox="1"/>
              <p:nvPr/>
            </p:nvSpPr>
            <p:spPr>
              <a:xfrm>
                <a:off x="74645" y="41274"/>
                <a:ext cx="19837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dirty="0">
                    <a:solidFill>
                      <a:srgbClr val="00B050"/>
                    </a:solidFill>
                  </a:rPr>
                  <a:t>F5</a:t>
                </a:r>
              </a:p>
            </p:txBody>
          </p:sp>
        </p:grpSp>
        <p:grpSp>
          <p:nvGrpSpPr>
            <p:cNvPr id="736" name="Group 60"/>
            <p:cNvGrpSpPr/>
            <p:nvPr/>
          </p:nvGrpSpPr>
          <p:grpSpPr>
            <a:xfrm>
              <a:off x="8429625" y="1809750"/>
              <a:ext cx="503239" cy="312739"/>
              <a:chOff x="0" y="0"/>
              <a:chExt cx="503238" cy="312738"/>
            </a:xfrm>
          </p:grpSpPr>
          <p:sp>
            <p:nvSpPr>
              <p:cNvPr id="734" name="AutoShape 61"/>
              <p:cNvSpPr/>
              <p:nvPr/>
            </p:nvSpPr>
            <p:spPr>
              <a:xfrm>
                <a:off x="0" y="0"/>
                <a:ext cx="503238" cy="312738"/>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35" name="Rectangle 62"/>
              <p:cNvSpPr txBox="1"/>
              <p:nvPr/>
            </p:nvSpPr>
            <p:spPr>
              <a:xfrm>
                <a:off x="49285" y="41274"/>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FF0000"/>
                    </a:solidFill>
                  </a:rPr>
                  <a:t>F1</a:t>
                </a:r>
              </a:p>
            </p:txBody>
          </p:sp>
        </p:grpSp>
        <p:grpSp>
          <p:nvGrpSpPr>
            <p:cNvPr id="739" name="Group 63"/>
            <p:cNvGrpSpPr/>
            <p:nvPr/>
          </p:nvGrpSpPr>
          <p:grpSpPr>
            <a:xfrm>
              <a:off x="6959600" y="2640010"/>
              <a:ext cx="503239" cy="312741"/>
              <a:chOff x="0" y="-1"/>
              <a:chExt cx="503238" cy="312740"/>
            </a:xfrm>
          </p:grpSpPr>
          <p:sp>
            <p:nvSpPr>
              <p:cNvPr id="737" name="AutoShape 64"/>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38" name="Rectangle 65"/>
              <p:cNvSpPr txBox="1"/>
              <p:nvPr/>
            </p:nvSpPr>
            <p:spPr>
              <a:xfrm>
                <a:off x="49285" y="41275"/>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00B0F0"/>
                    </a:solidFill>
                  </a:rPr>
                  <a:t>F2</a:t>
                </a:r>
              </a:p>
            </p:txBody>
          </p:sp>
        </p:grpSp>
        <p:grpSp>
          <p:nvGrpSpPr>
            <p:cNvPr id="742" name="Group 66"/>
            <p:cNvGrpSpPr/>
            <p:nvPr/>
          </p:nvGrpSpPr>
          <p:grpSpPr>
            <a:xfrm>
              <a:off x="7735888" y="2735261"/>
              <a:ext cx="503239" cy="312741"/>
              <a:chOff x="0" y="-1"/>
              <a:chExt cx="503238" cy="312740"/>
            </a:xfrm>
          </p:grpSpPr>
          <p:sp>
            <p:nvSpPr>
              <p:cNvPr id="740" name="AutoShape 67"/>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41" name="Rectangle 68"/>
              <p:cNvSpPr txBox="1"/>
              <p:nvPr/>
            </p:nvSpPr>
            <p:spPr>
              <a:xfrm>
                <a:off x="49285" y="41275"/>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FF0000"/>
                    </a:solidFill>
                  </a:rPr>
                  <a:t>F1</a:t>
                </a:r>
              </a:p>
            </p:txBody>
          </p:sp>
        </p:grpSp>
        <p:grpSp>
          <p:nvGrpSpPr>
            <p:cNvPr id="745" name="Group 69"/>
            <p:cNvGrpSpPr/>
            <p:nvPr/>
          </p:nvGrpSpPr>
          <p:grpSpPr>
            <a:xfrm>
              <a:off x="6605588" y="1646235"/>
              <a:ext cx="503239" cy="312741"/>
              <a:chOff x="0" y="-1"/>
              <a:chExt cx="503238" cy="312740"/>
            </a:xfrm>
          </p:grpSpPr>
          <p:sp>
            <p:nvSpPr>
              <p:cNvPr id="743" name="AutoShape 70"/>
              <p:cNvSpPr/>
              <p:nvPr/>
            </p:nvSpPr>
            <p:spPr>
              <a:xfrm>
                <a:off x="0" y="-1"/>
                <a:ext cx="503238" cy="312740"/>
              </a:xfrm>
              <a:prstGeom prst="roundRect">
                <a:avLst>
                  <a:gd name="adj" fmla="val 505"/>
                </a:avLst>
              </a:prstGeom>
              <a:solidFill>
                <a:srgbClr val="FFFFFF"/>
              </a:solidFill>
              <a:ln w="12700" cap="flat">
                <a:solidFill>
                  <a:srgbClr val="FFFFFF"/>
                </a:solidFill>
                <a:prstDash val="solid"/>
                <a:round/>
              </a:ln>
              <a:effectLst/>
            </p:spPr>
            <p:txBody>
              <a:bodyPr wrap="square" lIns="65023" tIns="65023" rIns="65023" bIns="65023" numCol="1" anchor="t">
                <a:noAutofit/>
              </a:bodyPr>
              <a:lstStyle/>
              <a:p>
                <a:endParaRPr sz="5973"/>
              </a:p>
            </p:txBody>
          </p:sp>
          <p:sp>
            <p:nvSpPr>
              <p:cNvPr id="744" name="Rectangle 71"/>
              <p:cNvSpPr txBox="1"/>
              <p:nvPr/>
            </p:nvSpPr>
            <p:spPr>
              <a:xfrm>
                <a:off x="49285" y="41275"/>
                <a:ext cx="249091"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ctr">
                  <a:lnSpc>
                    <a:spcPct val="84000"/>
                  </a:lnSpc>
                  <a:defRPr sz="1600">
                    <a:latin typeface="+mj-lt"/>
                    <a:ea typeface="+mj-ea"/>
                    <a:cs typeface="+mj-cs"/>
                    <a:sym typeface="Helvetica"/>
                  </a:defRPr>
                </a:lvl1pPr>
              </a:lstStyle>
              <a:p>
                <a:r>
                  <a:rPr sz="2276" b="1" dirty="0">
                    <a:solidFill>
                      <a:srgbClr val="FF0000"/>
                    </a:solidFill>
                  </a:rPr>
                  <a:t>F1</a:t>
                </a:r>
              </a:p>
            </p:txBody>
          </p:sp>
        </p:grpSp>
        <p:grpSp>
          <p:nvGrpSpPr>
            <p:cNvPr id="748" name="Group 72"/>
            <p:cNvGrpSpPr/>
            <p:nvPr/>
          </p:nvGrpSpPr>
          <p:grpSpPr>
            <a:xfrm>
              <a:off x="7264400" y="1582737"/>
              <a:ext cx="917575" cy="928689"/>
              <a:chOff x="0" y="0"/>
              <a:chExt cx="917574" cy="928688"/>
            </a:xfrm>
          </p:grpSpPr>
          <p:sp>
            <p:nvSpPr>
              <p:cNvPr id="746" name="AutoShape 73"/>
              <p:cNvSpPr/>
              <p:nvPr/>
            </p:nvSpPr>
            <p:spPr>
              <a:xfrm>
                <a:off x="53975" y="0"/>
                <a:ext cx="863600" cy="928689"/>
              </a:xfrm>
              <a:custGeom>
                <a:avLst/>
                <a:gdLst/>
                <a:ahLst/>
                <a:cxnLst>
                  <a:cxn ang="0">
                    <a:pos x="wd2" y="hd2"/>
                  </a:cxn>
                  <a:cxn ang="5400000">
                    <a:pos x="wd2" y="hd2"/>
                  </a:cxn>
                  <a:cxn ang="10800000">
                    <a:pos x="wd2" y="hd2"/>
                  </a:cxn>
                  <a:cxn ang="16200000">
                    <a:pos x="wd2" y="hd2"/>
                  </a:cxn>
                </a:cxnLst>
                <a:rect l="0" t="0" r="r" b="b"/>
                <a:pathLst>
                  <a:path w="21600" h="21600" extrusionOk="0">
                    <a:moveTo>
                      <a:pt x="0" y="15803"/>
                    </a:moveTo>
                    <a:lnTo>
                      <a:pt x="270" y="16271"/>
                    </a:lnTo>
                    <a:lnTo>
                      <a:pt x="576" y="16723"/>
                    </a:lnTo>
                    <a:lnTo>
                      <a:pt x="900" y="17166"/>
                    </a:lnTo>
                    <a:lnTo>
                      <a:pt x="1241" y="17593"/>
                    </a:lnTo>
                    <a:lnTo>
                      <a:pt x="1610" y="18003"/>
                    </a:lnTo>
                    <a:lnTo>
                      <a:pt x="1997" y="18388"/>
                    </a:lnTo>
                    <a:lnTo>
                      <a:pt x="2411" y="18764"/>
                    </a:lnTo>
                    <a:lnTo>
                      <a:pt x="2843" y="19115"/>
                    </a:lnTo>
                    <a:lnTo>
                      <a:pt x="3284" y="19450"/>
                    </a:lnTo>
                    <a:lnTo>
                      <a:pt x="3751" y="19760"/>
                    </a:lnTo>
                    <a:lnTo>
                      <a:pt x="4228" y="20044"/>
                    </a:lnTo>
                    <a:lnTo>
                      <a:pt x="4723" y="20312"/>
                    </a:lnTo>
                    <a:lnTo>
                      <a:pt x="5227" y="20554"/>
                    </a:lnTo>
                    <a:lnTo>
                      <a:pt x="5749" y="20772"/>
                    </a:lnTo>
                    <a:lnTo>
                      <a:pt x="6279" y="20964"/>
                    </a:lnTo>
                    <a:lnTo>
                      <a:pt x="6819" y="21132"/>
                    </a:lnTo>
                    <a:lnTo>
                      <a:pt x="7359" y="21274"/>
                    </a:lnTo>
                    <a:lnTo>
                      <a:pt x="7917" y="21391"/>
                    </a:lnTo>
                    <a:lnTo>
                      <a:pt x="8474" y="21483"/>
                    </a:lnTo>
                    <a:lnTo>
                      <a:pt x="9041" y="21550"/>
                    </a:lnTo>
                    <a:lnTo>
                      <a:pt x="9608" y="21592"/>
                    </a:lnTo>
                    <a:lnTo>
                      <a:pt x="10175" y="21600"/>
                    </a:lnTo>
                    <a:lnTo>
                      <a:pt x="10742" y="21583"/>
                    </a:lnTo>
                    <a:lnTo>
                      <a:pt x="11308" y="21541"/>
                    </a:lnTo>
                    <a:lnTo>
                      <a:pt x="11875" y="21475"/>
                    </a:lnTo>
                    <a:lnTo>
                      <a:pt x="12433" y="21382"/>
                    </a:lnTo>
                    <a:lnTo>
                      <a:pt x="12991" y="21265"/>
                    </a:lnTo>
                    <a:lnTo>
                      <a:pt x="13530" y="21115"/>
                    </a:lnTo>
                    <a:lnTo>
                      <a:pt x="14070" y="20947"/>
                    </a:lnTo>
                    <a:lnTo>
                      <a:pt x="14601" y="20747"/>
                    </a:lnTo>
                    <a:lnTo>
                      <a:pt x="15123" y="20529"/>
                    </a:lnTo>
                    <a:lnTo>
                      <a:pt x="15626" y="20287"/>
                    </a:lnTo>
                    <a:lnTo>
                      <a:pt x="16121" y="20019"/>
                    </a:lnTo>
                    <a:lnTo>
                      <a:pt x="16598" y="19726"/>
                    </a:lnTo>
                    <a:lnTo>
                      <a:pt x="17057" y="19417"/>
                    </a:lnTo>
                    <a:lnTo>
                      <a:pt x="17498" y="19082"/>
                    </a:lnTo>
                    <a:lnTo>
                      <a:pt x="17930" y="18722"/>
                    </a:lnTo>
                    <a:lnTo>
                      <a:pt x="18334" y="18354"/>
                    </a:lnTo>
                    <a:lnTo>
                      <a:pt x="18721" y="17961"/>
                    </a:lnTo>
                    <a:lnTo>
                      <a:pt x="19090" y="17551"/>
                    </a:lnTo>
                    <a:lnTo>
                      <a:pt x="19432" y="17124"/>
                    </a:lnTo>
                    <a:lnTo>
                      <a:pt x="19756" y="16681"/>
                    </a:lnTo>
                    <a:lnTo>
                      <a:pt x="20053" y="16229"/>
                    </a:lnTo>
                    <a:lnTo>
                      <a:pt x="20323" y="15752"/>
                    </a:lnTo>
                    <a:lnTo>
                      <a:pt x="20574" y="15276"/>
                    </a:lnTo>
                    <a:lnTo>
                      <a:pt x="20790" y="14782"/>
                    </a:lnTo>
                    <a:lnTo>
                      <a:pt x="20988" y="14280"/>
                    </a:lnTo>
                    <a:lnTo>
                      <a:pt x="21159" y="13770"/>
                    </a:lnTo>
                    <a:lnTo>
                      <a:pt x="21303" y="13251"/>
                    </a:lnTo>
                    <a:lnTo>
                      <a:pt x="21420" y="12724"/>
                    </a:lnTo>
                    <a:lnTo>
                      <a:pt x="21501" y="12197"/>
                    </a:lnTo>
                    <a:lnTo>
                      <a:pt x="21564" y="11662"/>
                    </a:lnTo>
                    <a:lnTo>
                      <a:pt x="21591" y="11126"/>
                    </a:lnTo>
                    <a:lnTo>
                      <a:pt x="21600" y="10591"/>
                    </a:lnTo>
                    <a:lnTo>
                      <a:pt x="21573" y="10055"/>
                    </a:lnTo>
                    <a:lnTo>
                      <a:pt x="21519" y="9520"/>
                    </a:lnTo>
                    <a:lnTo>
                      <a:pt x="21438" y="8993"/>
                    </a:lnTo>
                    <a:lnTo>
                      <a:pt x="21330" y="8466"/>
                    </a:lnTo>
                    <a:lnTo>
                      <a:pt x="21195" y="7947"/>
                    </a:lnTo>
                    <a:lnTo>
                      <a:pt x="21024" y="7429"/>
                    </a:lnTo>
                    <a:lnTo>
                      <a:pt x="20835" y="6927"/>
                    </a:lnTo>
                    <a:lnTo>
                      <a:pt x="20619" y="6433"/>
                    </a:lnTo>
                    <a:lnTo>
                      <a:pt x="20377" y="5948"/>
                    </a:lnTo>
                    <a:lnTo>
                      <a:pt x="20107" y="5471"/>
                    </a:lnTo>
                    <a:lnTo>
                      <a:pt x="19819" y="5011"/>
                    </a:lnTo>
                    <a:lnTo>
                      <a:pt x="19504" y="4568"/>
                    </a:lnTo>
                    <a:lnTo>
                      <a:pt x="19162" y="4141"/>
                    </a:lnTo>
                    <a:lnTo>
                      <a:pt x="18802" y="3723"/>
                    </a:lnTo>
                    <a:lnTo>
                      <a:pt x="18415" y="3330"/>
                    </a:lnTo>
                    <a:lnTo>
                      <a:pt x="18019" y="2953"/>
                    </a:lnTo>
                    <a:lnTo>
                      <a:pt x="17597" y="2593"/>
                    </a:lnTo>
                    <a:lnTo>
                      <a:pt x="17156" y="2259"/>
                    </a:lnTo>
                    <a:lnTo>
                      <a:pt x="16697" y="1941"/>
                    </a:lnTo>
                    <a:lnTo>
                      <a:pt x="16220" y="1640"/>
                    </a:lnTo>
                    <a:lnTo>
                      <a:pt x="15734" y="1372"/>
                    </a:lnTo>
                    <a:lnTo>
                      <a:pt x="15231" y="1121"/>
                    </a:lnTo>
                    <a:lnTo>
                      <a:pt x="14709" y="895"/>
                    </a:lnTo>
                    <a:lnTo>
                      <a:pt x="14187" y="694"/>
                    </a:lnTo>
                    <a:lnTo>
                      <a:pt x="13647" y="519"/>
                    </a:lnTo>
                    <a:lnTo>
                      <a:pt x="13108" y="368"/>
                    </a:lnTo>
                    <a:lnTo>
                      <a:pt x="12550" y="243"/>
                    </a:lnTo>
                    <a:lnTo>
                      <a:pt x="11992" y="142"/>
                    </a:lnTo>
                    <a:lnTo>
                      <a:pt x="11434" y="67"/>
                    </a:lnTo>
                    <a:lnTo>
                      <a:pt x="10867" y="25"/>
                    </a:lnTo>
                    <a:lnTo>
                      <a:pt x="10301" y="0"/>
                    </a:lnTo>
                    <a:lnTo>
                      <a:pt x="9725" y="8"/>
                    </a:lnTo>
                    <a:lnTo>
                      <a:pt x="9158" y="42"/>
                    </a:lnTo>
                    <a:lnTo>
                      <a:pt x="8600" y="100"/>
                    </a:lnTo>
                    <a:lnTo>
                      <a:pt x="8034" y="184"/>
                    </a:lnTo>
                    <a:lnTo>
                      <a:pt x="7485" y="293"/>
                    </a:lnTo>
                    <a:lnTo>
                      <a:pt x="6936" y="435"/>
                    </a:lnTo>
                    <a:lnTo>
                      <a:pt x="6387" y="594"/>
                    </a:lnTo>
                    <a:lnTo>
                      <a:pt x="5857" y="786"/>
                    </a:lnTo>
                    <a:lnTo>
                      <a:pt x="5335" y="996"/>
                    </a:lnTo>
                    <a:lnTo>
                      <a:pt x="4831" y="1238"/>
                    </a:lnTo>
                    <a:lnTo>
                      <a:pt x="4327" y="1497"/>
                    </a:lnTo>
                    <a:lnTo>
                      <a:pt x="3850" y="1782"/>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47" name="Line 74"/>
              <p:cNvSpPr/>
              <p:nvPr/>
            </p:nvSpPr>
            <p:spPr>
              <a:xfrm flipH="1" flipV="1">
                <a:off x="0" y="523875"/>
                <a:ext cx="49213" cy="169863"/>
              </a:xfrm>
              <a:prstGeom prst="line">
                <a:avLst/>
              </a:prstGeom>
              <a:noFill/>
              <a:ln w="12700" cap="flat">
                <a:solidFill>
                  <a:srgbClr val="000000"/>
                </a:solidFill>
                <a:prstDash val="solid"/>
                <a:round/>
                <a:tailEnd type="triangle" w="med" len="med"/>
              </a:ln>
              <a:effectLst/>
            </p:spPr>
            <p:txBody>
              <a:bodyPr wrap="square" lIns="65023" tIns="65023" rIns="65023" bIns="65023" numCol="1" anchor="t">
                <a:noAutofit/>
              </a:bodyPr>
              <a:lstStyle/>
              <a:p>
                <a:endParaRPr sz="5973"/>
              </a:p>
            </p:txBody>
          </p:sp>
        </p:grpSp>
      </p:grpSp>
      <p:sp>
        <p:nvSpPr>
          <p:cNvPr id="3" name="Text Placeholder 2">
            <a:extLst>
              <a:ext uri="{FF2B5EF4-FFF2-40B4-BE49-F238E27FC236}">
                <a16:creationId xmlns:a16="http://schemas.microsoft.com/office/drawing/2014/main" id="{178730E4-62F2-EF40-9D5C-F163344F732B}"/>
              </a:ext>
            </a:extLst>
          </p:cNvPr>
          <p:cNvSpPr>
            <a:spLocks noGrp="1"/>
          </p:cNvSpPr>
          <p:nvPr>
            <p:ph type="body" idx="1"/>
          </p:nvPr>
        </p:nvSpPr>
        <p:spPr>
          <a:xfrm>
            <a:off x="650240" y="7149535"/>
            <a:ext cx="11704320" cy="1563230"/>
          </a:xfrm>
        </p:spPr>
        <p:txBody>
          <a:bodyPr/>
          <a:lstStyle/>
          <a:p>
            <a:r>
              <a:rPr lang="en-BE" dirty="0"/>
              <a:t>Fraction of the bandwidth for each flow ?</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itre 1"/>
          <p:cNvSpPr txBox="1">
            <a:spLocks noGrp="1"/>
          </p:cNvSpPr>
          <p:nvPr>
            <p:ph type="title"/>
          </p:nvPr>
        </p:nvSpPr>
        <p:spPr>
          <a:prstGeom prst="rect">
            <a:avLst/>
          </a:prstGeom>
        </p:spPr>
        <p:txBody>
          <a:bodyPr/>
          <a:lstStyle/>
          <a:p>
            <a:r>
              <a:t>Weighted Round-Robin</a:t>
            </a:r>
          </a:p>
        </p:txBody>
      </p:sp>
      <p:sp>
        <p:nvSpPr>
          <p:cNvPr id="752" name="Espace réservé du contenu 2"/>
          <p:cNvSpPr txBox="1">
            <a:spLocks noGrp="1"/>
          </p:cNvSpPr>
          <p:nvPr>
            <p:ph type="body" idx="1"/>
          </p:nvPr>
        </p:nvSpPr>
        <p:spPr>
          <a:xfrm>
            <a:off x="650240" y="2275841"/>
            <a:ext cx="11704320" cy="6436925"/>
          </a:xfrm>
          <a:prstGeom prst="rect">
            <a:avLst/>
          </a:prstGeom>
        </p:spPr>
        <p:txBody>
          <a:bodyPr/>
          <a:lstStyle/>
          <a:p>
            <a:endParaRPr/>
          </a:p>
        </p:txBody>
      </p:sp>
      <p:grpSp>
        <p:nvGrpSpPr>
          <p:cNvPr id="755" name="Group 7"/>
          <p:cNvGrpSpPr/>
          <p:nvPr/>
        </p:nvGrpSpPr>
        <p:grpSpPr>
          <a:xfrm>
            <a:off x="2652890" y="3273539"/>
            <a:ext cx="1517228" cy="322864"/>
            <a:chOff x="0" y="6350"/>
            <a:chExt cx="1066800" cy="227013"/>
          </a:xfrm>
        </p:grpSpPr>
        <p:sp>
          <p:nvSpPr>
            <p:cNvPr id="753" name="AutoShape 8"/>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54" name="Rectangle 9"/>
            <p:cNvSpPr txBox="1"/>
            <p:nvPr/>
          </p:nvSpPr>
          <p:spPr>
            <a:xfrm>
              <a:off x="0" y="17226"/>
              <a:ext cx="1066800" cy="2068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lnSpc>
                  <a:spcPct val="84000"/>
                </a:lnSpc>
                <a:tabLst>
                  <a:tab pos="723900" algn="l"/>
                  <a:tab pos="1435100" algn="l"/>
                </a:tabLst>
                <a:defRPr sz="1600">
                  <a:solidFill>
                    <a:srgbClr val="0000FF"/>
                  </a:solidFill>
                  <a:latin typeface="+mj-lt"/>
                  <a:ea typeface="+mj-ea"/>
                  <a:cs typeface="+mj-cs"/>
                  <a:sym typeface="Helvetica"/>
                </a:defRPr>
              </a:lvl1pPr>
            </a:lstStyle>
            <a:p>
              <a:r>
                <a:rPr sz="2276"/>
                <a:t>A : 25%</a:t>
              </a:r>
            </a:p>
          </p:txBody>
        </p:sp>
      </p:grpSp>
      <p:grpSp>
        <p:nvGrpSpPr>
          <p:cNvPr id="758" name="Group 10"/>
          <p:cNvGrpSpPr/>
          <p:nvPr/>
        </p:nvGrpSpPr>
        <p:grpSpPr>
          <a:xfrm>
            <a:off x="2625797" y="3772509"/>
            <a:ext cx="1517228" cy="322864"/>
            <a:chOff x="0" y="6350"/>
            <a:chExt cx="1066800" cy="227013"/>
          </a:xfrm>
        </p:grpSpPr>
        <p:sp>
          <p:nvSpPr>
            <p:cNvPr id="756" name="AutoShape 11"/>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57" name="Rectangle 12"/>
            <p:cNvSpPr txBox="1"/>
            <p:nvPr/>
          </p:nvSpPr>
          <p:spPr>
            <a:xfrm>
              <a:off x="0" y="17226"/>
              <a:ext cx="1066800" cy="2068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lnSpc>
                  <a:spcPct val="84000"/>
                </a:lnSpc>
                <a:tabLst>
                  <a:tab pos="723900" algn="l"/>
                  <a:tab pos="1435100" algn="l"/>
                </a:tabLst>
                <a:defRPr sz="1600">
                  <a:solidFill>
                    <a:srgbClr val="FF0000"/>
                  </a:solidFill>
                  <a:latin typeface="+mj-lt"/>
                  <a:ea typeface="+mj-ea"/>
                  <a:cs typeface="+mj-cs"/>
                  <a:sym typeface="Helvetica"/>
                </a:defRPr>
              </a:lvl1pPr>
            </a:lstStyle>
            <a:p>
              <a:r>
                <a:rPr sz="2276"/>
                <a:t>B : 50%</a:t>
              </a:r>
            </a:p>
          </p:txBody>
        </p:sp>
      </p:grpSp>
      <p:sp>
        <p:nvSpPr>
          <p:cNvPr id="759" name="Oval 13"/>
          <p:cNvSpPr/>
          <p:nvPr/>
        </p:nvSpPr>
        <p:spPr>
          <a:xfrm>
            <a:off x="4599095" y="3797344"/>
            <a:ext cx="243841" cy="243841"/>
          </a:xfrm>
          <a:prstGeom prst="ellipse">
            <a:avLst/>
          </a:prstGeom>
          <a:ln w="12700">
            <a:solidFill>
              <a:srgbClr val="000000"/>
            </a:solidFill>
          </a:ln>
        </p:spPr>
        <p:txBody>
          <a:bodyPr lIns="65023" rIns="65023"/>
          <a:lstStyle/>
          <a:p>
            <a:endParaRPr sz="5973"/>
          </a:p>
        </p:txBody>
      </p:sp>
      <p:sp>
        <p:nvSpPr>
          <p:cNvPr id="760" name="Line 14"/>
          <p:cNvSpPr/>
          <p:nvPr/>
        </p:nvSpPr>
        <p:spPr>
          <a:xfrm>
            <a:off x="4167859" y="3393200"/>
            <a:ext cx="431236" cy="444786"/>
          </a:xfrm>
          <a:prstGeom prst="line">
            <a:avLst/>
          </a:prstGeom>
          <a:ln w="12700">
            <a:solidFill>
              <a:srgbClr val="000000"/>
            </a:solidFill>
          </a:ln>
        </p:spPr>
        <p:txBody>
          <a:bodyPr lIns="65023" rIns="65023"/>
          <a:lstStyle/>
          <a:p>
            <a:endParaRPr sz="5973"/>
          </a:p>
        </p:txBody>
      </p:sp>
      <p:grpSp>
        <p:nvGrpSpPr>
          <p:cNvPr id="763" name="Group 15"/>
          <p:cNvGrpSpPr/>
          <p:nvPr/>
        </p:nvGrpSpPr>
        <p:grpSpPr>
          <a:xfrm>
            <a:off x="2659662" y="4251158"/>
            <a:ext cx="1517227" cy="322864"/>
            <a:chOff x="0" y="6350"/>
            <a:chExt cx="1066800" cy="227013"/>
          </a:xfrm>
        </p:grpSpPr>
        <p:sp>
          <p:nvSpPr>
            <p:cNvPr id="761" name="AutoShape 16"/>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62" name="Rectangle 17"/>
            <p:cNvSpPr txBox="1"/>
            <p:nvPr/>
          </p:nvSpPr>
          <p:spPr>
            <a:xfrm>
              <a:off x="0" y="17226"/>
              <a:ext cx="1066800" cy="2068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lnSpc>
                  <a:spcPct val="84000"/>
                </a:lnSpc>
                <a:tabLst>
                  <a:tab pos="723900" algn="l"/>
                  <a:tab pos="1435100" algn="l"/>
                </a:tabLst>
                <a:defRPr sz="1600">
                  <a:latin typeface="+mj-lt"/>
                  <a:ea typeface="+mj-ea"/>
                  <a:cs typeface="+mj-cs"/>
                  <a:sym typeface="Helvetica"/>
                </a:defRPr>
              </a:lvl1pPr>
            </a:lstStyle>
            <a:p>
              <a:r>
                <a:rPr sz="2276"/>
                <a:t>C : 25%</a:t>
              </a:r>
            </a:p>
          </p:txBody>
        </p:sp>
      </p:grpSp>
      <p:sp>
        <p:nvSpPr>
          <p:cNvPr id="764" name="Line 18"/>
          <p:cNvSpPr/>
          <p:nvPr/>
        </p:nvSpPr>
        <p:spPr>
          <a:xfrm>
            <a:off x="4158826" y="3919264"/>
            <a:ext cx="399629" cy="2260"/>
          </a:xfrm>
          <a:prstGeom prst="line">
            <a:avLst/>
          </a:prstGeom>
          <a:ln w="12700">
            <a:solidFill>
              <a:srgbClr val="000000"/>
            </a:solidFill>
          </a:ln>
        </p:spPr>
        <p:txBody>
          <a:bodyPr lIns="65023" rIns="65023"/>
          <a:lstStyle/>
          <a:p>
            <a:endParaRPr sz="5973"/>
          </a:p>
        </p:txBody>
      </p:sp>
      <p:sp>
        <p:nvSpPr>
          <p:cNvPr id="765" name="Line 19"/>
          <p:cNvSpPr/>
          <p:nvPr/>
        </p:nvSpPr>
        <p:spPr>
          <a:xfrm flipV="1">
            <a:off x="4158825" y="4020865"/>
            <a:ext cx="523807" cy="388339"/>
          </a:xfrm>
          <a:prstGeom prst="line">
            <a:avLst/>
          </a:prstGeom>
          <a:ln w="12700">
            <a:solidFill>
              <a:srgbClr val="000000"/>
            </a:solidFill>
          </a:ln>
        </p:spPr>
        <p:txBody>
          <a:bodyPr lIns="65023" rIns="65023"/>
          <a:lstStyle/>
          <a:p>
            <a:endParaRPr sz="5973"/>
          </a:p>
        </p:txBody>
      </p:sp>
      <p:sp>
        <p:nvSpPr>
          <p:cNvPr id="766" name="Line 20"/>
          <p:cNvSpPr/>
          <p:nvPr/>
        </p:nvSpPr>
        <p:spPr>
          <a:xfrm>
            <a:off x="4836161" y="3889913"/>
            <a:ext cx="1625601" cy="2258"/>
          </a:xfrm>
          <a:prstGeom prst="line">
            <a:avLst/>
          </a:prstGeom>
          <a:ln w="12700">
            <a:solidFill>
              <a:srgbClr val="000000"/>
            </a:solidFill>
            <a:tailEnd type="triangle"/>
          </a:ln>
        </p:spPr>
        <p:txBody>
          <a:bodyPr lIns="65023" rIns="65023"/>
          <a:lstStyle/>
          <a:p>
            <a:endParaRPr sz="5973"/>
          </a:p>
        </p:txBody>
      </p:sp>
      <p:sp>
        <p:nvSpPr>
          <p:cNvPr id="767" name="Line 21"/>
          <p:cNvSpPr/>
          <p:nvPr/>
        </p:nvSpPr>
        <p:spPr>
          <a:xfrm>
            <a:off x="1090506" y="3406747"/>
            <a:ext cx="1273390" cy="2261"/>
          </a:xfrm>
          <a:prstGeom prst="line">
            <a:avLst/>
          </a:prstGeom>
          <a:ln w="12700">
            <a:solidFill>
              <a:srgbClr val="000000"/>
            </a:solidFill>
            <a:tailEnd type="triangle"/>
          </a:ln>
        </p:spPr>
        <p:txBody>
          <a:bodyPr lIns="65023" rIns="65023"/>
          <a:lstStyle/>
          <a:p>
            <a:endParaRPr sz="5973"/>
          </a:p>
        </p:txBody>
      </p:sp>
      <p:sp>
        <p:nvSpPr>
          <p:cNvPr id="768" name="Line 22"/>
          <p:cNvSpPr/>
          <p:nvPr/>
        </p:nvSpPr>
        <p:spPr>
          <a:xfrm>
            <a:off x="1081475" y="3932811"/>
            <a:ext cx="1273390" cy="2260"/>
          </a:xfrm>
          <a:prstGeom prst="line">
            <a:avLst/>
          </a:prstGeom>
          <a:ln w="12700">
            <a:solidFill>
              <a:srgbClr val="000000"/>
            </a:solidFill>
            <a:tailEnd type="triangle"/>
          </a:ln>
        </p:spPr>
        <p:txBody>
          <a:bodyPr lIns="65023" rIns="65023"/>
          <a:lstStyle/>
          <a:p>
            <a:endParaRPr sz="5973"/>
          </a:p>
        </p:txBody>
      </p:sp>
      <p:sp>
        <p:nvSpPr>
          <p:cNvPr id="769" name="Line 23"/>
          <p:cNvSpPr/>
          <p:nvPr/>
        </p:nvSpPr>
        <p:spPr>
          <a:xfrm>
            <a:off x="1115341" y="4458872"/>
            <a:ext cx="1273390" cy="2261"/>
          </a:xfrm>
          <a:prstGeom prst="line">
            <a:avLst/>
          </a:prstGeom>
          <a:ln w="12700">
            <a:solidFill>
              <a:srgbClr val="000000"/>
            </a:solidFill>
            <a:tailEnd type="triangle"/>
          </a:ln>
        </p:spPr>
        <p:txBody>
          <a:bodyPr lIns="65023" rIns="65023"/>
          <a:lstStyle/>
          <a:p>
            <a:endParaRPr sz="5973"/>
          </a:p>
        </p:txBody>
      </p:sp>
      <p:sp>
        <p:nvSpPr>
          <p:cNvPr id="770" name="Rectangle 24"/>
          <p:cNvSpPr txBox="1"/>
          <p:nvPr/>
        </p:nvSpPr>
        <p:spPr>
          <a:xfrm>
            <a:off x="950211" y="3038730"/>
            <a:ext cx="1133324" cy="29418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Line rate </a:t>
            </a:r>
          </a:p>
        </p:txBody>
      </p:sp>
      <p:sp>
        <p:nvSpPr>
          <p:cNvPr id="771" name="Rectangle 25"/>
          <p:cNvSpPr txBox="1"/>
          <p:nvPr/>
        </p:nvSpPr>
        <p:spPr>
          <a:xfrm>
            <a:off x="950211" y="3591887"/>
            <a:ext cx="1133324" cy="29418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Line rate </a:t>
            </a:r>
          </a:p>
        </p:txBody>
      </p:sp>
      <p:sp>
        <p:nvSpPr>
          <p:cNvPr id="772" name="Rectangle 26"/>
          <p:cNvSpPr txBox="1"/>
          <p:nvPr/>
        </p:nvSpPr>
        <p:spPr>
          <a:xfrm>
            <a:off x="1005599" y="4084082"/>
            <a:ext cx="937885" cy="294183"/>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84000"/>
              </a:lnSpc>
              <a:tabLst>
                <a:tab pos="723900" algn="l"/>
                <a:tab pos="1435100" algn="l"/>
              </a:tabLst>
              <a:defRPr sz="1600">
                <a:latin typeface="+mj-lt"/>
                <a:ea typeface="+mj-ea"/>
                <a:cs typeface="+mj-cs"/>
                <a:sym typeface="Helvetica"/>
              </a:defRPr>
            </a:lvl1pPr>
          </a:lstStyle>
          <a:p>
            <a:r>
              <a:rPr sz="2276"/>
              <a:t>Variable</a:t>
            </a:r>
          </a:p>
        </p:txBody>
      </p:sp>
      <p:grpSp>
        <p:nvGrpSpPr>
          <p:cNvPr id="782" name="Grouper 32"/>
          <p:cNvGrpSpPr/>
          <p:nvPr/>
        </p:nvGrpSpPr>
        <p:grpSpPr>
          <a:xfrm>
            <a:off x="5648960" y="3756940"/>
            <a:ext cx="6999111" cy="5667025"/>
            <a:chOff x="0" y="-1"/>
            <a:chExt cx="4921250" cy="3984626"/>
          </a:xfrm>
        </p:grpSpPr>
        <p:pic>
          <p:nvPicPr>
            <p:cNvPr id="773" name="Picture 4" descr="Picture 4"/>
            <p:cNvPicPr>
              <a:picLocks noChangeAspect="1"/>
            </p:cNvPicPr>
            <p:nvPr/>
          </p:nvPicPr>
          <p:blipFill>
            <a:blip r:embed="rId2"/>
            <a:stretch>
              <a:fillRect/>
            </a:stretch>
          </p:blipFill>
          <p:spPr>
            <a:xfrm>
              <a:off x="0" y="447675"/>
              <a:ext cx="4921250" cy="3536950"/>
            </a:xfrm>
            <a:prstGeom prst="rect">
              <a:avLst/>
            </a:prstGeom>
            <a:ln w="12700" cap="flat">
              <a:noFill/>
              <a:miter lim="400000"/>
            </a:ln>
            <a:effectLst/>
          </p:spPr>
        </p:pic>
        <p:grpSp>
          <p:nvGrpSpPr>
            <p:cNvPr id="776" name="Group 27"/>
            <p:cNvGrpSpPr/>
            <p:nvPr/>
          </p:nvGrpSpPr>
          <p:grpSpPr>
            <a:xfrm>
              <a:off x="3290887" y="-1"/>
              <a:ext cx="1078494" cy="976786"/>
              <a:chOff x="0" y="0"/>
              <a:chExt cx="1078493" cy="976784"/>
            </a:xfrm>
          </p:grpSpPr>
          <p:sp>
            <p:nvSpPr>
              <p:cNvPr id="774" name="Rectangle 28"/>
              <p:cNvSpPr/>
              <p:nvPr/>
            </p:nvSpPr>
            <p:spPr>
              <a:xfrm>
                <a:off x="0" y="0"/>
                <a:ext cx="844550" cy="234950"/>
              </a:xfrm>
              <a:prstGeom prst="rect">
                <a:avLst/>
              </a:prstGeom>
              <a:solidFill>
                <a:srgbClr val="FFFFFF"/>
              </a:solidFill>
              <a:ln w="12700" cap="flat">
                <a:noFill/>
                <a:miter lim="400000"/>
              </a:ln>
              <a:effectLst/>
            </p:spPr>
            <p:txBody>
              <a:bodyPr wrap="square" lIns="65023" tIns="65023" rIns="65023" bIns="65023" numCol="1" anchor="t">
                <a:noAutofit/>
              </a:bodyPr>
              <a:lstStyle/>
              <a:p>
                <a:endParaRPr sz="5973"/>
              </a:p>
            </p:txBody>
          </p:sp>
          <p:sp>
            <p:nvSpPr>
              <p:cNvPr id="775" name="Rectangle 29"/>
              <p:cNvSpPr txBox="1"/>
              <p:nvPr/>
            </p:nvSpPr>
            <p:spPr>
              <a:xfrm>
                <a:off x="343212" y="769937"/>
                <a:ext cx="735281" cy="2068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84000"/>
                  </a:lnSpc>
                  <a:tabLst>
                    <a:tab pos="723900" algn="l"/>
                    <a:tab pos="1435100" algn="l"/>
                  </a:tabLst>
                  <a:defRPr sz="1600">
                    <a:latin typeface="+mj-lt"/>
                    <a:ea typeface="+mj-ea"/>
                    <a:cs typeface="+mj-cs"/>
                    <a:sym typeface="Helvetica"/>
                  </a:defRPr>
                </a:lvl1pPr>
              </a:lstStyle>
              <a:p>
                <a:r>
                  <a:rPr sz="2276"/>
                  <a:t>B's share</a:t>
                </a:r>
              </a:p>
            </p:txBody>
          </p:sp>
        </p:grpSp>
        <p:grpSp>
          <p:nvGrpSpPr>
            <p:cNvPr id="779" name="Group 30"/>
            <p:cNvGrpSpPr/>
            <p:nvPr/>
          </p:nvGrpSpPr>
          <p:grpSpPr>
            <a:xfrm>
              <a:off x="3318290" y="1694479"/>
              <a:ext cx="844552" cy="234951"/>
              <a:chOff x="0" y="0"/>
              <a:chExt cx="844550" cy="234950"/>
            </a:xfrm>
          </p:grpSpPr>
          <p:sp>
            <p:nvSpPr>
              <p:cNvPr id="777" name="Rectangle 31"/>
              <p:cNvSpPr/>
              <p:nvPr/>
            </p:nvSpPr>
            <p:spPr>
              <a:xfrm>
                <a:off x="0" y="0"/>
                <a:ext cx="844550" cy="234950"/>
              </a:xfrm>
              <a:prstGeom prst="rect">
                <a:avLst/>
              </a:prstGeom>
              <a:solidFill>
                <a:srgbClr val="FFFFFF"/>
              </a:solidFill>
              <a:ln w="12700" cap="flat">
                <a:noFill/>
                <a:miter lim="400000"/>
              </a:ln>
              <a:effectLst/>
            </p:spPr>
            <p:txBody>
              <a:bodyPr wrap="square" lIns="65023" tIns="65023" rIns="65023" bIns="65023" numCol="1" anchor="t">
                <a:noAutofit/>
              </a:bodyPr>
              <a:lstStyle/>
              <a:p>
                <a:endParaRPr sz="5973"/>
              </a:p>
            </p:txBody>
          </p:sp>
          <p:sp>
            <p:nvSpPr>
              <p:cNvPr id="778" name="Rectangle 32"/>
              <p:cNvSpPr txBox="1"/>
              <p:nvPr/>
            </p:nvSpPr>
            <p:spPr>
              <a:xfrm>
                <a:off x="48906" y="0"/>
                <a:ext cx="755568" cy="2068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84000"/>
                  </a:lnSpc>
                  <a:tabLst>
                    <a:tab pos="723900" algn="l"/>
                    <a:tab pos="1435100" algn="l"/>
                  </a:tabLst>
                  <a:defRPr sz="1600">
                    <a:latin typeface="+mj-lt"/>
                    <a:ea typeface="+mj-ea"/>
                    <a:cs typeface="+mj-cs"/>
                    <a:sym typeface="Helvetica"/>
                  </a:defRPr>
                </a:lvl1pPr>
              </a:lstStyle>
              <a:p>
                <a:r>
                  <a:rPr sz="2276"/>
                  <a:t>A's share</a:t>
                </a:r>
              </a:p>
            </p:txBody>
          </p:sp>
        </p:grpSp>
        <p:sp>
          <p:nvSpPr>
            <p:cNvPr id="780" name="Line 33"/>
            <p:cNvSpPr/>
            <p:nvPr/>
          </p:nvSpPr>
          <p:spPr>
            <a:xfrm flipH="1">
              <a:off x="2392777" y="1862755"/>
              <a:ext cx="849314" cy="466726"/>
            </a:xfrm>
            <a:prstGeom prst="line">
              <a:avLst/>
            </a:prstGeom>
            <a:noFill/>
            <a:ln w="12700" cap="flat">
              <a:solidFill>
                <a:srgbClr val="00CCCC"/>
              </a:solidFill>
              <a:prstDash val="solid"/>
              <a:round/>
              <a:tailEnd type="triangle" w="med" len="med"/>
            </a:ln>
            <a:effectLst/>
          </p:spPr>
          <p:txBody>
            <a:bodyPr wrap="square" lIns="65023" tIns="65023" rIns="65023" bIns="65023" numCol="1" anchor="t">
              <a:noAutofit/>
            </a:bodyPr>
            <a:lstStyle/>
            <a:p>
              <a:endParaRPr sz="5973"/>
            </a:p>
          </p:txBody>
        </p:sp>
        <p:sp>
          <p:nvSpPr>
            <p:cNvPr id="781" name="Line 20"/>
            <p:cNvSpPr/>
            <p:nvPr/>
          </p:nvSpPr>
          <p:spPr>
            <a:xfrm flipH="1">
              <a:off x="2662289" y="769937"/>
              <a:ext cx="656003" cy="573905"/>
            </a:xfrm>
            <a:prstGeom prst="line">
              <a:avLst/>
            </a:prstGeom>
            <a:noFill/>
            <a:ln w="12700" cap="flat">
              <a:solidFill>
                <a:srgbClr val="FF0000"/>
              </a:solidFill>
              <a:prstDash val="solid"/>
              <a:round/>
              <a:tailEnd type="triangle" w="med" len="med"/>
            </a:ln>
            <a:effectLst/>
          </p:spPr>
          <p:txBody>
            <a:bodyPr wrap="square" lIns="65023" tIns="65023" rIns="65023" bIns="65023" numCol="1" anchor="t">
              <a:noAutofit/>
            </a:bodyPr>
            <a:lstStyle/>
            <a:p>
              <a:endParaRPr sz="5973"/>
            </a:p>
          </p:txBody>
        </p:sp>
      </p:grpSp>
      <p:sp>
        <p:nvSpPr>
          <p:cNvPr id="34" name="Rectangle 33">
            <a:extLst>
              <a:ext uri="{FF2B5EF4-FFF2-40B4-BE49-F238E27FC236}">
                <a16:creationId xmlns:a16="http://schemas.microsoft.com/office/drawing/2014/main" id="{71E5A0EA-A798-3440-BF28-E8DAF7570D0A}"/>
              </a:ext>
            </a:extLst>
          </p:cNvPr>
          <p:cNvSpPr/>
          <p:nvPr/>
        </p:nvSpPr>
        <p:spPr>
          <a:xfrm>
            <a:off x="6502401" y="6070039"/>
            <a:ext cx="5680257" cy="525270"/>
          </a:xfrm>
          <a:prstGeom prst="rect">
            <a:avLst/>
          </a:prstGeom>
          <a:solidFill>
            <a:srgbClr val="FFFFFF"/>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ctr">
            <a:spAutoFit/>
          </a:bodyPr>
          <a:lstStyle/>
          <a:p>
            <a:pPr algn="l" defTabSz="650230" fontAlgn="auto" hangingPunct="0">
              <a:spcBef>
                <a:spcPts val="0"/>
              </a:spcBef>
              <a:spcAft>
                <a:spcPts val="0"/>
              </a:spcAft>
            </a:pPr>
            <a:endParaRPr lang="en-BE" sz="2560">
              <a:latin typeface="+mn-lt"/>
              <a:ea typeface="+mn-ea"/>
              <a:cs typeface="+mn-cs"/>
              <a:sym typeface="Calibri"/>
            </a:endParaRP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Titre 1"/>
          <p:cNvSpPr txBox="1">
            <a:spLocks noGrp="1"/>
          </p:cNvSpPr>
          <p:nvPr>
            <p:ph type="title"/>
          </p:nvPr>
        </p:nvSpPr>
        <p:spPr>
          <a:prstGeom prst="rect">
            <a:avLst/>
          </a:prstGeom>
        </p:spPr>
        <p:txBody>
          <a:bodyPr/>
          <a:lstStyle/>
          <a:p>
            <a:r>
              <a:t>Weighted Round Robin</a:t>
            </a:r>
          </a:p>
        </p:txBody>
      </p:sp>
      <p:sp>
        <p:nvSpPr>
          <p:cNvPr id="785" name="Espace réservé du contenu 2"/>
          <p:cNvSpPr txBox="1">
            <a:spLocks noGrp="1"/>
          </p:cNvSpPr>
          <p:nvPr>
            <p:ph type="body" idx="1"/>
          </p:nvPr>
        </p:nvSpPr>
        <p:spPr>
          <a:xfrm>
            <a:off x="650240" y="2275841"/>
            <a:ext cx="11704320" cy="6436925"/>
          </a:xfrm>
          <a:prstGeom prst="rect">
            <a:avLst/>
          </a:prstGeom>
        </p:spPr>
        <p:txBody>
          <a:bodyPr/>
          <a:lstStyle/>
          <a:p>
            <a:endParaRPr/>
          </a:p>
        </p:txBody>
      </p:sp>
      <p:grpSp>
        <p:nvGrpSpPr>
          <p:cNvPr id="788" name="Group 7"/>
          <p:cNvGrpSpPr/>
          <p:nvPr/>
        </p:nvGrpSpPr>
        <p:grpSpPr>
          <a:xfrm>
            <a:off x="2652890" y="3273539"/>
            <a:ext cx="1517228" cy="322864"/>
            <a:chOff x="0" y="6350"/>
            <a:chExt cx="1066800" cy="227013"/>
          </a:xfrm>
        </p:grpSpPr>
        <p:sp>
          <p:nvSpPr>
            <p:cNvPr id="786" name="AutoShape 8"/>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87" name="Rectangle 9"/>
            <p:cNvSpPr txBox="1"/>
            <p:nvPr/>
          </p:nvSpPr>
          <p:spPr>
            <a:xfrm>
              <a:off x="0" y="17226"/>
              <a:ext cx="1066800"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35100" algn="l"/>
                </a:tabLst>
                <a:defRPr sz="1600">
                  <a:solidFill>
                    <a:srgbClr val="0000FF"/>
                  </a:solidFill>
                  <a:latin typeface="+mj-lt"/>
                  <a:ea typeface="+mj-ea"/>
                  <a:cs typeface="+mj-cs"/>
                  <a:sym typeface="Helvetica"/>
                </a:defRPr>
              </a:lvl1pPr>
            </a:lstStyle>
            <a:p>
              <a:r>
                <a:rPr sz="2276"/>
                <a:t>A : 25%</a:t>
              </a:r>
            </a:p>
          </p:txBody>
        </p:sp>
      </p:grpSp>
      <p:grpSp>
        <p:nvGrpSpPr>
          <p:cNvPr id="791" name="Group 10"/>
          <p:cNvGrpSpPr/>
          <p:nvPr/>
        </p:nvGrpSpPr>
        <p:grpSpPr>
          <a:xfrm>
            <a:off x="2625797" y="3772509"/>
            <a:ext cx="1517228" cy="322864"/>
            <a:chOff x="0" y="6350"/>
            <a:chExt cx="1066800" cy="227013"/>
          </a:xfrm>
        </p:grpSpPr>
        <p:sp>
          <p:nvSpPr>
            <p:cNvPr id="789" name="AutoShape 11"/>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90" name="Rectangle 12"/>
            <p:cNvSpPr txBox="1"/>
            <p:nvPr/>
          </p:nvSpPr>
          <p:spPr>
            <a:xfrm>
              <a:off x="0" y="17226"/>
              <a:ext cx="1066800"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35100" algn="l"/>
                </a:tabLst>
                <a:defRPr sz="1600">
                  <a:solidFill>
                    <a:srgbClr val="FF0000"/>
                  </a:solidFill>
                  <a:latin typeface="+mj-lt"/>
                  <a:ea typeface="+mj-ea"/>
                  <a:cs typeface="+mj-cs"/>
                  <a:sym typeface="Helvetica"/>
                </a:defRPr>
              </a:lvl1pPr>
            </a:lstStyle>
            <a:p>
              <a:r>
                <a:rPr sz="2276"/>
                <a:t>B : 50%</a:t>
              </a:r>
            </a:p>
          </p:txBody>
        </p:sp>
      </p:grpSp>
      <p:sp>
        <p:nvSpPr>
          <p:cNvPr id="792" name="Oval 13"/>
          <p:cNvSpPr/>
          <p:nvPr/>
        </p:nvSpPr>
        <p:spPr>
          <a:xfrm>
            <a:off x="4599095" y="3797344"/>
            <a:ext cx="243841" cy="243841"/>
          </a:xfrm>
          <a:prstGeom prst="ellipse">
            <a:avLst/>
          </a:prstGeom>
          <a:ln w="12700">
            <a:solidFill>
              <a:srgbClr val="000000"/>
            </a:solidFill>
          </a:ln>
        </p:spPr>
        <p:txBody>
          <a:bodyPr lIns="65023" rIns="65023"/>
          <a:lstStyle/>
          <a:p>
            <a:endParaRPr sz="5973"/>
          </a:p>
        </p:txBody>
      </p:sp>
      <p:sp>
        <p:nvSpPr>
          <p:cNvPr id="793" name="Line 14"/>
          <p:cNvSpPr/>
          <p:nvPr/>
        </p:nvSpPr>
        <p:spPr>
          <a:xfrm>
            <a:off x="4167859" y="3393200"/>
            <a:ext cx="431236" cy="444786"/>
          </a:xfrm>
          <a:prstGeom prst="line">
            <a:avLst/>
          </a:prstGeom>
          <a:ln w="12700">
            <a:solidFill>
              <a:srgbClr val="000000"/>
            </a:solidFill>
          </a:ln>
        </p:spPr>
        <p:txBody>
          <a:bodyPr lIns="65023" rIns="65023"/>
          <a:lstStyle/>
          <a:p>
            <a:endParaRPr sz="5973"/>
          </a:p>
        </p:txBody>
      </p:sp>
      <p:grpSp>
        <p:nvGrpSpPr>
          <p:cNvPr id="796" name="Group 15"/>
          <p:cNvGrpSpPr/>
          <p:nvPr/>
        </p:nvGrpSpPr>
        <p:grpSpPr>
          <a:xfrm>
            <a:off x="2659662" y="4251158"/>
            <a:ext cx="1517227" cy="322864"/>
            <a:chOff x="0" y="6350"/>
            <a:chExt cx="1066800" cy="227013"/>
          </a:xfrm>
        </p:grpSpPr>
        <p:sp>
          <p:nvSpPr>
            <p:cNvPr id="794" name="AutoShape 16"/>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795" name="Rectangle 17"/>
            <p:cNvSpPr txBox="1"/>
            <p:nvPr/>
          </p:nvSpPr>
          <p:spPr>
            <a:xfrm>
              <a:off x="0" y="17226"/>
              <a:ext cx="1066800"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35100" algn="l"/>
                </a:tabLst>
                <a:defRPr sz="1600">
                  <a:latin typeface="+mj-lt"/>
                  <a:ea typeface="+mj-ea"/>
                  <a:cs typeface="+mj-cs"/>
                  <a:sym typeface="Helvetica"/>
                </a:defRPr>
              </a:lvl1pPr>
            </a:lstStyle>
            <a:p>
              <a:r>
                <a:rPr sz="2276"/>
                <a:t>C : 25%</a:t>
              </a:r>
            </a:p>
          </p:txBody>
        </p:sp>
      </p:grpSp>
      <p:sp>
        <p:nvSpPr>
          <p:cNvPr id="797" name="Line 18"/>
          <p:cNvSpPr/>
          <p:nvPr/>
        </p:nvSpPr>
        <p:spPr>
          <a:xfrm>
            <a:off x="4158826" y="3919264"/>
            <a:ext cx="399629" cy="2260"/>
          </a:xfrm>
          <a:prstGeom prst="line">
            <a:avLst/>
          </a:prstGeom>
          <a:ln w="12700">
            <a:solidFill>
              <a:srgbClr val="000000"/>
            </a:solidFill>
          </a:ln>
        </p:spPr>
        <p:txBody>
          <a:bodyPr lIns="65023" rIns="65023"/>
          <a:lstStyle/>
          <a:p>
            <a:endParaRPr sz="5973"/>
          </a:p>
        </p:txBody>
      </p:sp>
      <p:sp>
        <p:nvSpPr>
          <p:cNvPr id="798" name="Line 19"/>
          <p:cNvSpPr/>
          <p:nvPr/>
        </p:nvSpPr>
        <p:spPr>
          <a:xfrm flipV="1">
            <a:off x="4158825" y="4020865"/>
            <a:ext cx="523807" cy="388339"/>
          </a:xfrm>
          <a:prstGeom prst="line">
            <a:avLst/>
          </a:prstGeom>
          <a:ln w="12700">
            <a:solidFill>
              <a:srgbClr val="000000"/>
            </a:solidFill>
          </a:ln>
        </p:spPr>
        <p:txBody>
          <a:bodyPr lIns="65023" rIns="65023"/>
          <a:lstStyle/>
          <a:p>
            <a:endParaRPr sz="5973"/>
          </a:p>
        </p:txBody>
      </p:sp>
      <p:sp>
        <p:nvSpPr>
          <p:cNvPr id="799" name="Line 20"/>
          <p:cNvSpPr/>
          <p:nvPr/>
        </p:nvSpPr>
        <p:spPr>
          <a:xfrm>
            <a:off x="4836161" y="3889913"/>
            <a:ext cx="1625601" cy="2258"/>
          </a:xfrm>
          <a:prstGeom prst="line">
            <a:avLst/>
          </a:prstGeom>
          <a:ln w="12700">
            <a:solidFill>
              <a:srgbClr val="000000"/>
            </a:solidFill>
            <a:tailEnd type="triangle"/>
          </a:ln>
        </p:spPr>
        <p:txBody>
          <a:bodyPr lIns="65023" rIns="65023"/>
          <a:lstStyle/>
          <a:p>
            <a:endParaRPr sz="5973"/>
          </a:p>
        </p:txBody>
      </p:sp>
      <p:sp>
        <p:nvSpPr>
          <p:cNvPr id="800" name="Line 21"/>
          <p:cNvSpPr/>
          <p:nvPr/>
        </p:nvSpPr>
        <p:spPr>
          <a:xfrm>
            <a:off x="1090506" y="3406747"/>
            <a:ext cx="1273390" cy="2261"/>
          </a:xfrm>
          <a:prstGeom prst="line">
            <a:avLst/>
          </a:prstGeom>
          <a:ln w="12700">
            <a:solidFill>
              <a:srgbClr val="000000"/>
            </a:solidFill>
            <a:tailEnd type="triangle"/>
          </a:ln>
        </p:spPr>
        <p:txBody>
          <a:bodyPr lIns="65023" rIns="65023"/>
          <a:lstStyle/>
          <a:p>
            <a:endParaRPr sz="5973"/>
          </a:p>
        </p:txBody>
      </p:sp>
      <p:sp>
        <p:nvSpPr>
          <p:cNvPr id="801" name="Line 22"/>
          <p:cNvSpPr/>
          <p:nvPr/>
        </p:nvSpPr>
        <p:spPr>
          <a:xfrm>
            <a:off x="1081475" y="3932811"/>
            <a:ext cx="1273390" cy="2260"/>
          </a:xfrm>
          <a:prstGeom prst="line">
            <a:avLst/>
          </a:prstGeom>
          <a:ln w="12700">
            <a:solidFill>
              <a:srgbClr val="000000"/>
            </a:solidFill>
            <a:tailEnd type="triangle"/>
          </a:ln>
        </p:spPr>
        <p:txBody>
          <a:bodyPr lIns="65023" rIns="65023"/>
          <a:lstStyle/>
          <a:p>
            <a:endParaRPr sz="5973"/>
          </a:p>
        </p:txBody>
      </p:sp>
      <p:sp>
        <p:nvSpPr>
          <p:cNvPr id="802" name="Line 23"/>
          <p:cNvSpPr/>
          <p:nvPr/>
        </p:nvSpPr>
        <p:spPr>
          <a:xfrm>
            <a:off x="1115341" y="4458872"/>
            <a:ext cx="1273390" cy="2261"/>
          </a:xfrm>
          <a:prstGeom prst="line">
            <a:avLst/>
          </a:prstGeom>
          <a:ln w="12700">
            <a:solidFill>
              <a:srgbClr val="000000"/>
            </a:solidFill>
            <a:tailEnd type="triangle"/>
          </a:ln>
        </p:spPr>
        <p:txBody>
          <a:bodyPr lIns="65023" rIns="65023"/>
          <a:lstStyle/>
          <a:p>
            <a:endParaRPr sz="5973"/>
          </a:p>
        </p:txBody>
      </p:sp>
      <p:sp>
        <p:nvSpPr>
          <p:cNvPr id="803" name="Espace réservé du contenu 2"/>
          <p:cNvSpPr txBox="1"/>
          <p:nvPr/>
        </p:nvSpPr>
        <p:spPr>
          <a:xfrm>
            <a:off x="650240" y="5802682"/>
            <a:ext cx="11704320" cy="2910083"/>
          </a:xfrm>
          <a:prstGeom prst="rect">
            <a:avLst/>
          </a:prstGeom>
          <a:ln w="12700">
            <a:miter lim="400000"/>
          </a:ln>
          <a:extLst>
            <a:ext uri="{C572A759-6A51-4108-AA02-DFA0A04FC94B}">
              <ma14:wrappingTextBoxFlag xmlns="" xmlns:ma14="http://schemas.microsoft.com/office/mac/drawingml/2011/main" val="1"/>
            </a:ext>
          </a:extLst>
        </p:spPr>
        <p:txBody>
          <a:bodyPr lIns="65023" rIns="65023">
            <a:normAutofit/>
          </a:bodyPr>
          <a:lstStyle/>
          <a:p>
            <a:pPr marL="487672" indent="-487672">
              <a:lnSpc>
                <a:spcPct val="90000"/>
              </a:lnSpc>
              <a:spcBef>
                <a:spcPts val="996"/>
              </a:spcBef>
              <a:buSzPct val="100000"/>
              <a:buFont typeface="Arial"/>
              <a:buChar char="•"/>
              <a:defRPr sz="3200"/>
            </a:pPr>
            <a:r>
              <a:rPr sz="4551"/>
              <a:t>Input Traffic pattern </a:t>
            </a:r>
          </a:p>
          <a:p>
            <a:pPr marL="1056623" lvl="1" indent="-406394">
              <a:lnSpc>
                <a:spcPct val="90000"/>
              </a:lnSpc>
              <a:spcBef>
                <a:spcPts val="853"/>
              </a:spcBef>
              <a:buSzPct val="100000"/>
              <a:buFont typeface="Arial"/>
              <a:buChar char="–"/>
              <a:defRPr sz="2800"/>
            </a:pPr>
            <a:r>
              <a:rPr sz="3982"/>
              <a:t>A : 20%, regular</a:t>
            </a:r>
          </a:p>
          <a:p>
            <a:pPr marL="1056623" lvl="1" indent="-406394">
              <a:lnSpc>
                <a:spcPct val="90000"/>
              </a:lnSpc>
              <a:spcBef>
                <a:spcPts val="853"/>
              </a:spcBef>
              <a:buSzPct val="100000"/>
              <a:buFont typeface="Arial"/>
              <a:buChar char="–"/>
              <a:defRPr sz="2800"/>
            </a:pPr>
            <a:r>
              <a:rPr sz="3982"/>
              <a:t>B: 60% </a:t>
            </a:r>
          </a:p>
          <a:p>
            <a:pPr marL="1056623" lvl="1" indent="-406394">
              <a:lnSpc>
                <a:spcPct val="90000"/>
              </a:lnSpc>
              <a:spcBef>
                <a:spcPts val="853"/>
              </a:spcBef>
              <a:buSzPct val="100000"/>
              <a:buFont typeface="Arial"/>
              <a:buChar char="–"/>
              <a:defRPr sz="2800"/>
            </a:pPr>
            <a:r>
              <a:rPr sz="3982"/>
              <a:t>C: 50%</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Titre 1"/>
          <p:cNvSpPr txBox="1">
            <a:spLocks noGrp="1"/>
          </p:cNvSpPr>
          <p:nvPr>
            <p:ph type="title"/>
          </p:nvPr>
        </p:nvSpPr>
        <p:spPr>
          <a:prstGeom prst="rect">
            <a:avLst/>
          </a:prstGeom>
        </p:spPr>
        <p:txBody>
          <a:bodyPr/>
          <a:lstStyle/>
          <a:p>
            <a:r>
              <a:t>Weighted Round Robin</a:t>
            </a:r>
          </a:p>
        </p:txBody>
      </p:sp>
      <p:sp>
        <p:nvSpPr>
          <p:cNvPr id="806" name="Espace réservé du contenu 2"/>
          <p:cNvSpPr txBox="1">
            <a:spLocks noGrp="1"/>
          </p:cNvSpPr>
          <p:nvPr>
            <p:ph type="body" idx="1"/>
          </p:nvPr>
        </p:nvSpPr>
        <p:spPr>
          <a:xfrm>
            <a:off x="650240" y="2275841"/>
            <a:ext cx="11704320" cy="6436925"/>
          </a:xfrm>
          <a:prstGeom prst="rect">
            <a:avLst/>
          </a:prstGeom>
        </p:spPr>
        <p:txBody>
          <a:bodyPr/>
          <a:lstStyle/>
          <a:p>
            <a:r>
              <a:t>What is the impact of a burst of traffic ?</a:t>
            </a:r>
          </a:p>
        </p:txBody>
      </p:sp>
      <p:grpSp>
        <p:nvGrpSpPr>
          <p:cNvPr id="809" name="Group 7"/>
          <p:cNvGrpSpPr/>
          <p:nvPr/>
        </p:nvGrpSpPr>
        <p:grpSpPr>
          <a:xfrm>
            <a:off x="3075094" y="3795993"/>
            <a:ext cx="1517228" cy="322864"/>
            <a:chOff x="0" y="6350"/>
            <a:chExt cx="1066800" cy="227013"/>
          </a:xfrm>
        </p:grpSpPr>
        <p:sp>
          <p:nvSpPr>
            <p:cNvPr id="807" name="AutoShape 8"/>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08" name="Rectangle 9"/>
            <p:cNvSpPr txBox="1"/>
            <p:nvPr/>
          </p:nvSpPr>
          <p:spPr>
            <a:xfrm>
              <a:off x="0" y="17226"/>
              <a:ext cx="1066800"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35100" algn="l"/>
                </a:tabLst>
                <a:defRPr sz="1600">
                  <a:solidFill>
                    <a:srgbClr val="0000FF"/>
                  </a:solidFill>
                  <a:latin typeface="+mj-lt"/>
                  <a:ea typeface="+mj-ea"/>
                  <a:cs typeface="+mj-cs"/>
                  <a:sym typeface="Helvetica"/>
                </a:defRPr>
              </a:lvl1pPr>
            </a:lstStyle>
            <a:p>
              <a:r>
                <a:rPr sz="2276"/>
                <a:t>A : 75%</a:t>
              </a:r>
            </a:p>
          </p:txBody>
        </p:sp>
      </p:grpSp>
      <p:grpSp>
        <p:nvGrpSpPr>
          <p:cNvPr id="812" name="Group 10"/>
          <p:cNvGrpSpPr/>
          <p:nvPr/>
        </p:nvGrpSpPr>
        <p:grpSpPr>
          <a:xfrm>
            <a:off x="3048001" y="4294959"/>
            <a:ext cx="1517228" cy="322864"/>
            <a:chOff x="0" y="6350"/>
            <a:chExt cx="1066800" cy="227013"/>
          </a:xfrm>
        </p:grpSpPr>
        <p:sp>
          <p:nvSpPr>
            <p:cNvPr id="810" name="AutoShape 11"/>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11" name="Rectangle 12"/>
            <p:cNvSpPr txBox="1"/>
            <p:nvPr/>
          </p:nvSpPr>
          <p:spPr>
            <a:xfrm>
              <a:off x="0" y="17226"/>
              <a:ext cx="1066800"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35100" algn="l"/>
                </a:tabLst>
                <a:defRPr sz="1600">
                  <a:solidFill>
                    <a:srgbClr val="FF0000"/>
                  </a:solidFill>
                  <a:latin typeface="+mj-lt"/>
                  <a:ea typeface="+mj-ea"/>
                  <a:cs typeface="+mj-cs"/>
                  <a:sym typeface="Helvetica"/>
                </a:defRPr>
              </a:lvl1pPr>
            </a:lstStyle>
            <a:p>
              <a:r>
                <a:rPr sz="2276"/>
                <a:t>B : 24%</a:t>
              </a:r>
            </a:p>
          </p:txBody>
        </p:sp>
      </p:grpSp>
      <p:sp>
        <p:nvSpPr>
          <p:cNvPr id="813" name="Oval 13"/>
          <p:cNvSpPr/>
          <p:nvPr/>
        </p:nvSpPr>
        <p:spPr>
          <a:xfrm>
            <a:off x="5021300" y="4319798"/>
            <a:ext cx="243841" cy="243841"/>
          </a:xfrm>
          <a:prstGeom prst="ellipse">
            <a:avLst/>
          </a:prstGeom>
          <a:ln w="12700">
            <a:solidFill>
              <a:srgbClr val="000000"/>
            </a:solidFill>
          </a:ln>
        </p:spPr>
        <p:txBody>
          <a:bodyPr lIns="65023" rIns="65023"/>
          <a:lstStyle/>
          <a:p>
            <a:endParaRPr sz="5973"/>
          </a:p>
        </p:txBody>
      </p:sp>
      <p:sp>
        <p:nvSpPr>
          <p:cNvPr id="814" name="Line 14"/>
          <p:cNvSpPr/>
          <p:nvPr/>
        </p:nvSpPr>
        <p:spPr>
          <a:xfrm>
            <a:off x="4590063" y="3915653"/>
            <a:ext cx="431238" cy="444784"/>
          </a:xfrm>
          <a:prstGeom prst="line">
            <a:avLst/>
          </a:prstGeom>
          <a:ln w="12700">
            <a:solidFill>
              <a:srgbClr val="000000"/>
            </a:solidFill>
          </a:ln>
        </p:spPr>
        <p:txBody>
          <a:bodyPr lIns="65023" rIns="65023"/>
          <a:lstStyle/>
          <a:p>
            <a:endParaRPr sz="5973"/>
          </a:p>
        </p:txBody>
      </p:sp>
      <p:grpSp>
        <p:nvGrpSpPr>
          <p:cNvPr id="817" name="Group 15"/>
          <p:cNvGrpSpPr/>
          <p:nvPr/>
        </p:nvGrpSpPr>
        <p:grpSpPr>
          <a:xfrm>
            <a:off x="3081868" y="4773608"/>
            <a:ext cx="1517228" cy="322864"/>
            <a:chOff x="0" y="6350"/>
            <a:chExt cx="1066800" cy="227013"/>
          </a:xfrm>
        </p:grpSpPr>
        <p:sp>
          <p:nvSpPr>
            <p:cNvPr id="815" name="AutoShape 16"/>
            <p:cNvSpPr/>
            <p:nvPr/>
          </p:nvSpPr>
          <p:spPr>
            <a:xfrm>
              <a:off x="0" y="6350"/>
              <a:ext cx="1065213" cy="2270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576" y="21600"/>
                  </a:lnTo>
                </a:path>
              </a:pathLst>
            </a:custGeom>
            <a:noFill/>
            <a:ln w="12700" cap="flat">
              <a:solidFill>
                <a:srgbClr val="000000"/>
              </a:solidFill>
              <a:prstDash val="solid"/>
              <a:miter lim="800000"/>
            </a:ln>
            <a:effectLst/>
          </p:spPr>
          <p:txBody>
            <a:bodyPr wrap="square" lIns="65023" tIns="65023" rIns="65023" bIns="65023" numCol="1" anchor="t">
              <a:noAutofit/>
            </a:bodyPr>
            <a:lstStyle/>
            <a:p>
              <a:endParaRPr sz="5973"/>
            </a:p>
          </p:txBody>
        </p:sp>
        <p:sp>
          <p:nvSpPr>
            <p:cNvPr id="816" name="Rectangle 17"/>
            <p:cNvSpPr txBox="1"/>
            <p:nvPr/>
          </p:nvSpPr>
          <p:spPr>
            <a:xfrm>
              <a:off x="0" y="17226"/>
              <a:ext cx="1066800" cy="2068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nSpc>
                  <a:spcPct val="84000"/>
                </a:lnSpc>
                <a:tabLst>
                  <a:tab pos="723900" algn="l"/>
                  <a:tab pos="1435100" algn="l"/>
                </a:tabLst>
                <a:defRPr sz="1600">
                  <a:latin typeface="+mj-lt"/>
                  <a:ea typeface="+mj-ea"/>
                  <a:cs typeface="+mj-cs"/>
                  <a:sym typeface="Helvetica"/>
                </a:defRPr>
              </a:lvl1pPr>
            </a:lstStyle>
            <a:p>
              <a:r>
                <a:rPr sz="2276"/>
                <a:t>C : 1%</a:t>
              </a:r>
            </a:p>
          </p:txBody>
        </p:sp>
      </p:grpSp>
      <p:sp>
        <p:nvSpPr>
          <p:cNvPr id="818" name="Line 18"/>
          <p:cNvSpPr/>
          <p:nvPr/>
        </p:nvSpPr>
        <p:spPr>
          <a:xfrm>
            <a:off x="4581031" y="4441717"/>
            <a:ext cx="399630" cy="2258"/>
          </a:xfrm>
          <a:prstGeom prst="line">
            <a:avLst/>
          </a:prstGeom>
          <a:ln w="12700">
            <a:solidFill>
              <a:srgbClr val="000000"/>
            </a:solidFill>
          </a:ln>
        </p:spPr>
        <p:txBody>
          <a:bodyPr lIns="65023" rIns="65023"/>
          <a:lstStyle/>
          <a:p>
            <a:endParaRPr sz="5973"/>
          </a:p>
        </p:txBody>
      </p:sp>
      <p:sp>
        <p:nvSpPr>
          <p:cNvPr id="819" name="Line 19"/>
          <p:cNvSpPr/>
          <p:nvPr/>
        </p:nvSpPr>
        <p:spPr>
          <a:xfrm flipV="1">
            <a:off x="4581032" y="4543315"/>
            <a:ext cx="523806" cy="388339"/>
          </a:xfrm>
          <a:prstGeom prst="line">
            <a:avLst/>
          </a:prstGeom>
          <a:ln w="12700">
            <a:solidFill>
              <a:srgbClr val="000000"/>
            </a:solidFill>
          </a:ln>
        </p:spPr>
        <p:txBody>
          <a:bodyPr lIns="65023" rIns="65023"/>
          <a:lstStyle/>
          <a:p>
            <a:endParaRPr sz="5973"/>
          </a:p>
        </p:txBody>
      </p:sp>
      <p:sp>
        <p:nvSpPr>
          <p:cNvPr id="820" name="Line 20"/>
          <p:cNvSpPr/>
          <p:nvPr/>
        </p:nvSpPr>
        <p:spPr>
          <a:xfrm>
            <a:off x="5258366" y="4412365"/>
            <a:ext cx="1625601" cy="2258"/>
          </a:xfrm>
          <a:prstGeom prst="line">
            <a:avLst/>
          </a:prstGeom>
          <a:ln w="12700">
            <a:solidFill>
              <a:srgbClr val="000000"/>
            </a:solidFill>
            <a:tailEnd type="triangle"/>
          </a:ln>
        </p:spPr>
        <p:txBody>
          <a:bodyPr lIns="65023" rIns="65023"/>
          <a:lstStyle/>
          <a:p>
            <a:endParaRPr sz="5973"/>
          </a:p>
        </p:txBody>
      </p:sp>
      <p:sp>
        <p:nvSpPr>
          <p:cNvPr id="821" name="Line 21"/>
          <p:cNvSpPr/>
          <p:nvPr/>
        </p:nvSpPr>
        <p:spPr>
          <a:xfrm>
            <a:off x="1512711" y="3929200"/>
            <a:ext cx="1273390" cy="2260"/>
          </a:xfrm>
          <a:prstGeom prst="line">
            <a:avLst/>
          </a:prstGeom>
          <a:ln w="12700">
            <a:solidFill>
              <a:srgbClr val="000000"/>
            </a:solidFill>
            <a:tailEnd type="triangle"/>
          </a:ln>
        </p:spPr>
        <p:txBody>
          <a:bodyPr lIns="65023" rIns="65023"/>
          <a:lstStyle/>
          <a:p>
            <a:endParaRPr sz="5973"/>
          </a:p>
        </p:txBody>
      </p:sp>
      <p:sp>
        <p:nvSpPr>
          <p:cNvPr id="822" name="Line 22"/>
          <p:cNvSpPr/>
          <p:nvPr/>
        </p:nvSpPr>
        <p:spPr>
          <a:xfrm>
            <a:off x="1503680" y="4455264"/>
            <a:ext cx="1273390" cy="2258"/>
          </a:xfrm>
          <a:prstGeom prst="line">
            <a:avLst/>
          </a:prstGeom>
          <a:ln w="12700">
            <a:solidFill>
              <a:srgbClr val="000000"/>
            </a:solidFill>
            <a:tailEnd type="triangle"/>
          </a:ln>
        </p:spPr>
        <p:txBody>
          <a:bodyPr lIns="65023" rIns="65023"/>
          <a:lstStyle/>
          <a:p>
            <a:endParaRPr sz="5973"/>
          </a:p>
        </p:txBody>
      </p:sp>
      <p:sp>
        <p:nvSpPr>
          <p:cNvPr id="823" name="Line 23"/>
          <p:cNvSpPr/>
          <p:nvPr/>
        </p:nvSpPr>
        <p:spPr>
          <a:xfrm>
            <a:off x="1537548" y="4981325"/>
            <a:ext cx="1273388" cy="2260"/>
          </a:xfrm>
          <a:prstGeom prst="line">
            <a:avLst/>
          </a:prstGeom>
          <a:ln w="12700">
            <a:solidFill>
              <a:srgbClr val="000000"/>
            </a:solidFill>
            <a:tailEnd type="triangle"/>
          </a:ln>
        </p:spPr>
        <p:txBody>
          <a:bodyPr lIns="65023" rIns="65023"/>
          <a:lstStyle/>
          <a:p>
            <a:endParaRPr sz="5973"/>
          </a:p>
        </p:txBody>
      </p:sp>
      <p:sp>
        <p:nvSpPr>
          <p:cNvPr id="824" name="Espace réservé du contenu 2"/>
          <p:cNvSpPr txBox="1"/>
          <p:nvPr/>
        </p:nvSpPr>
        <p:spPr>
          <a:xfrm>
            <a:off x="650240" y="5802682"/>
            <a:ext cx="11704320" cy="2910083"/>
          </a:xfrm>
          <a:prstGeom prst="rect">
            <a:avLst/>
          </a:prstGeom>
          <a:ln w="12700">
            <a:miter lim="400000"/>
          </a:ln>
          <a:extLst>
            <a:ext uri="{C572A759-6A51-4108-AA02-DFA0A04FC94B}">
              <ma14:wrappingTextBoxFlag xmlns="" xmlns:ma14="http://schemas.microsoft.com/office/mac/drawingml/2011/main" val="1"/>
            </a:ext>
          </a:extLst>
        </p:spPr>
        <p:txBody>
          <a:bodyPr lIns="65023" rIns="65023">
            <a:normAutofit/>
          </a:bodyPr>
          <a:lstStyle/>
          <a:p>
            <a:pPr marL="487672" indent="-487672">
              <a:lnSpc>
                <a:spcPct val="90000"/>
              </a:lnSpc>
              <a:spcBef>
                <a:spcPts val="996"/>
              </a:spcBef>
              <a:buSzPct val="100000"/>
              <a:buFont typeface="Arial"/>
              <a:buChar char="•"/>
              <a:defRPr sz="3200"/>
            </a:pPr>
            <a:r>
              <a:rPr sz="4551"/>
              <a:t>Input Traffic pattern </a:t>
            </a:r>
          </a:p>
          <a:p>
            <a:pPr marL="1056623" lvl="1" indent="-406394">
              <a:lnSpc>
                <a:spcPct val="90000"/>
              </a:lnSpc>
              <a:spcBef>
                <a:spcPts val="853"/>
              </a:spcBef>
              <a:buSzPct val="100000"/>
              <a:buFont typeface="Arial"/>
              <a:buChar char="–"/>
              <a:defRPr sz="2800"/>
            </a:pPr>
            <a:r>
              <a:rPr sz="3982"/>
              <a:t>A : 20%, regular</a:t>
            </a:r>
          </a:p>
          <a:p>
            <a:pPr marL="1056623" lvl="1" indent="-406394">
              <a:lnSpc>
                <a:spcPct val="90000"/>
              </a:lnSpc>
              <a:spcBef>
                <a:spcPts val="853"/>
              </a:spcBef>
              <a:buSzPct val="100000"/>
              <a:buFont typeface="Arial"/>
              <a:buChar char="–"/>
              <a:defRPr sz="2800"/>
            </a:pPr>
            <a:r>
              <a:rPr sz="3982"/>
              <a:t>B: 24% </a:t>
            </a:r>
          </a:p>
          <a:p>
            <a:pPr marL="1056623" lvl="1" indent="-406394">
              <a:lnSpc>
                <a:spcPct val="90000"/>
              </a:lnSpc>
              <a:spcBef>
                <a:spcPts val="853"/>
              </a:spcBef>
              <a:buSzPct val="100000"/>
              <a:buFont typeface="Arial"/>
              <a:buChar char="–"/>
              <a:defRPr sz="2800"/>
            </a:pPr>
            <a:r>
              <a:rPr sz="3982"/>
              <a:t>C: 100%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968375" y="0"/>
            <a:ext cx="11022013" cy="1868488"/>
          </a:xfrm>
        </p:spPr>
        <p:txBody>
          <a:bodyPr/>
          <a:lstStyle/>
          <a:p>
            <a:pPr eaLnBrk="1" hangingPunct="1">
              <a:lnSpc>
                <a:spcPct val="84000"/>
              </a:lnSpc>
              <a:tabLst>
                <a:tab pos="939800" algn="l"/>
                <a:tab pos="1866900" algn="l"/>
                <a:tab pos="2806700" algn="l"/>
                <a:tab pos="3733800" algn="l"/>
                <a:tab pos="4673600" algn="l"/>
                <a:tab pos="5600700" algn="l"/>
                <a:tab pos="6540500" algn="l"/>
                <a:tab pos="7467600" algn="l"/>
                <a:tab pos="8407400" algn="l"/>
                <a:tab pos="9334500" algn="l"/>
                <a:tab pos="10274300" algn="l"/>
                <a:tab pos="11137900" algn="l"/>
              </a:tabLst>
              <a:defRPr/>
            </a:pPr>
            <a:r>
              <a:rPr lang="en-US"/>
              <a:t>Example</a:t>
            </a:r>
          </a:p>
        </p:txBody>
      </p:sp>
      <p:sp>
        <p:nvSpPr>
          <p:cNvPr id="43010" name="Rectangle 2"/>
          <p:cNvSpPr>
            <a:spLocks noGrp="1" noChangeArrowheads="1"/>
          </p:cNvSpPr>
          <p:nvPr>
            <p:ph type="body" idx="1"/>
          </p:nvPr>
        </p:nvSpPr>
        <p:spPr>
          <a:xfrm>
            <a:off x="914400" y="5862638"/>
            <a:ext cx="11102975" cy="3890962"/>
          </a:xfrm>
        </p:spPr>
        <p:txBody>
          <a:bodyPr/>
          <a:lstStyle/>
          <a:p>
            <a:pPr marL="1219200" lvl="2" eaLnBrk="1" hangingPunct="1">
              <a:lnSpc>
                <a:spcPct val="84000"/>
              </a:lnSpc>
              <a:buClr>
                <a:srgbClr val="000000"/>
              </a:buClr>
              <a:buSzPct val="75000"/>
              <a:tabLst>
                <a:tab pos="939800" algn="l"/>
                <a:tab pos="1866900" algn="l"/>
                <a:tab pos="2806700" algn="l"/>
                <a:tab pos="3733800" algn="l"/>
                <a:tab pos="4673600" algn="l"/>
                <a:tab pos="5600700" algn="l"/>
                <a:tab pos="6540500" algn="l"/>
                <a:tab pos="7467600" algn="l"/>
                <a:tab pos="8407400" algn="l"/>
                <a:tab pos="9334500" algn="l"/>
                <a:tab pos="10274300" algn="l"/>
                <a:tab pos="11137900" algn="l"/>
                <a:tab pos="939800" algn="l"/>
                <a:tab pos="1866900" algn="l"/>
                <a:tab pos="2806700" algn="l"/>
                <a:tab pos="3733800" algn="l"/>
                <a:tab pos="4673600" algn="l"/>
                <a:tab pos="5600700" algn="l"/>
                <a:tab pos="6540500" algn="l"/>
                <a:tab pos="7467600" algn="l"/>
                <a:tab pos="8407400" algn="l"/>
                <a:tab pos="9334500" algn="l"/>
                <a:tab pos="10274300" algn="l"/>
                <a:tab pos="11137900" algn="l"/>
              </a:tabLst>
              <a:defRPr/>
            </a:pPr>
            <a:r>
              <a:rPr lang="en-US" dirty="0"/>
              <a:t>Max-min fair bandwidth allocation</a:t>
            </a:r>
          </a:p>
          <a:p>
            <a:pPr marL="1366838" lvl="3" indent="-431800" eaLnBrk="1" hangingPunct="1">
              <a:lnSpc>
                <a:spcPct val="84000"/>
              </a:lnSpc>
              <a:buClr>
                <a:srgbClr val="000000"/>
              </a:buClr>
              <a:buSzPct val="75000"/>
              <a:buFont typeface="Helvetica" charset="0"/>
              <a:buChar char="u"/>
              <a:tabLst>
                <a:tab pos="939800" algn="l"/>
                <a:tab pos="1866900" algn="l"/>
                <a:tab pos="2806700" algn="l"/>
                <a:tab pos="3733800" algn="l"/>
                <a:tab pos="4673600" algn="l"/>
                <a:tab pos="5600700" algn="l"/>
                <a:tab pos="6540500" algn="l"/>
                <a:tab pos="7467600" algn="l"/>
                <a:tab pos="8407400" algn="l"/>
                <a:tab pos="9334500" algn="l"/>
                <a:tab pos="10274300" algn="l"/>
                <a:tab pos="11137900" algn="l"/>
                <a:tab pos="939800" algn="l"/>
                <a:tab pos="1866900" algn="l"/>
                <a:tab pos="2806700" algn="l"/>
                <a:tab pos="3733800" algn="l"/>
                <a:tab pos="4673600" algn="l"/>
                <a:tab pos="5600700" algn="l"/>
                <a:tab pos="6540500" algn="l"/>
                <a:tab pos="7467600" algn="l"/>
                <a:tab pos="8407400" algn="l"/>
                <a:tab pos="9334500" algn="l"/>
                <a:tab pos="10274300" algn="l"/>
                <a:tab pos="11137900" algn="l"/>
              </a:tabLst>
              <a:defRPr/>
            </a:pPr>
            <a:endParaRPr lang="en-US" dirty="0"/>
          </a:p>
        </p:txBody>
      </p:sp>
      <p:grpSp>
        <p:nvGrpSpPr>
          <p:cNvPr id="43011" name="Group 3"/>
          <p:cNvGrpSpPr>
            <a:grpSpLocks/>
          </p:cNvGrpSpPr>
          <p:nvPr/>
        </p:nvGrpSpPr>
        <p:grpSpPr bwMode="auto">
          <a:xfrm>
            <a:off x="3943350" y="2870200"/>
            <a:ext cx="508000" cy="520700"/>
            <a:chOff x="0" y="0"/>
            <a:chExt cx="320" cy="328"/>
          </a:xfrm>
        </p:grpSpPr>
        <p:sp>
          <p:nvSpPr>
            <p:cNvPr id="43058" name="AutoShape 4"/>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GB"/>
            </a:p>
          </p:txBody>
        </p:sp>
        <p:sp>
          <p:nvSpPr>
            <p:cNvPr id="43059" name="Rectangle 5"/>
            <p:cNvSpPr>
              <a:spLocks/>
            </p:cNvSpPr>
            <p:nvPr/>
          </p:nvSpPr>
          <p:spPr bwMode="auto">
            <a:xfrm>
              <a:off x="0" y="46"/>
              <a:ext cx="3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2" name="Group 6"/>
          <p:cNvGrpSpPr>
            <a:grpSpLocks/>
          </p:cNvGrpSpPr>
          <p:nvPr/>
        </p:nvGrpSpPr>
        <p:grpSpPr bwMode="auto">
          <a:xfrm>
            <a:off x="3943350" y="4113213"/>
            <a:ext cx="508000" cy="522287"/>
            <a:chOff x="0" y="0"/>
            <a:chExt cx="320" cy="328"/>
          </a:xfrm>
        </p:grpSpPr>
        <p:sp>
          <p:nvSpPr>
            <p:cNvPr id="43056" name="AutoShape 7"/>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GB"/>
            </a:p>
          </p:txBody>
        </p:sp>
        <p:sp>
          <p:nvSpPr>
            <p:cNvPr id="43057" name="Rectangle 8"/>
            <p:cNvSpPr>
              <a:spLocks/>
            </p:cNvSpPr>
            <p:nvPr/>
          </p:nvSpPr>
          <p:spPr bwMode="auto">
            <a:xfrm>
              <a:off x="0" y="48"/>
              <a:ext cx="3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3" name="Group 9"/>
          <p:cNvGrpSpPr>
            <a:grpSpLocks/>
          </p:cNvGrpSpPr>
          <p:nvPr/>
        </p:nvGrpSpPr>
        <p:grpSpPr bwMode="auto">
          <a:xfrm>
            <a:off x="5935663" y="2884488"/>
            <a:ext cx="508000" cy="522287"/>
            <a:chOff x="0" y="0"/>
            <a:chExt cx="320" cy="328"/>
          </a:xfrm>
        </p:grpSpPr>
        <p:sp>
          <p:nvSpPr>
            <p:cNvPr id="43054" name="AutoShape 10"/>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GB"/>
            </a:p>
          </p:txBody>
        </p:sp>
        <p:sp>
          <p:nvSpPr>
            <p:cNvPr id="43055" name="Rectangle 11"/>
            <p:cNvSpPr>
              <a:spLocks/>
            </p:cNvSpPr>
            <p:nvPr/>
          </p:nvSpPr>
          <p:spPr bwMode="auto">
            <a:xfrm>
              <a:off x="0" y="48"/>
              <a:ext cx="3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4" name="Group 12"/>
          <p:cNvGrpSpPr>
            <a:grpSpLocks/>
          </p:cNvGrpSpPr>
          <p:nvPr/>
        </p:nvGrpSpPr>
        <p:grpSpPr bwMode="auto">
          <a:xfrm>
            <a:off x="5954713" y="4168775"/>
            <a:ext cx="508000" cy="522288"/>
            <a:chOff x="0" y="0"/>
            <a:chExt cx="320" cy="328"/>
          </a:xfrm>
        </p:grpSpPr>
        <p:sp>
          <p:nvSpPr>
            <p:cNvPr id="43052" name="AutoShape 13"/>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GB"/>
            </a:p>
          </p:txBody>
        </p:sp>
        <p:sp>
          <p:nvSpPr>
            <p:cNvPr id="43053" name="Rectangle 14"/>
            <p:cNvSpPr>
              <a:spLocks/>
            </p:cNvSpPr>
            <p:nvPr/>
          </p:nvSpPr>
          <p:spPr bwMode="auto">
            <a:xfrm>
              <a:off x="0" y="48"/>
              <a:ext cx="3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5" name="Group 15"/>
          <p:cNvGrpSpPr>
            <a:grpSpLocks/>
          </p:cNvGrpSpPr>
          <p:nvPr/>
        </p:nvGrpSpPr>
        <p:grpSpPr bwMode="auto">
          <a:xfrm>
            <a:off x="8394700" y="2903538"/>
            <a:ext cx="508000" cy="522287"/>
            <a:chOff x="0" y="0"/>
            <a:chExt cx="320" cy="328"/>
          </a:xfrm>
        </p:grpSpPr>
        <p:sp>
          <p:nvSpPr>
            <p:cNvPr id="43050" name="AutoShape 16"/>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en-GB"/>
            </a:p>
          </p:txBody>
        </p:sp>
        <p:sp>
          <p:nvSpPr>
            <p:cNvPr id="43051" name="Rectangle 17"/>
            <p:cNvSpPr>
              <a:spLocks/>
            </p:cNvSpPr>
            <p:nvPr/>
          </p:nvSpPr>
          <p:spPr bwMode="auto">
            <a:xfrm>
              <a:off x="0" y="48"/>
              <a:ext cx="3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sp>
        <p:nvSpPr>
          <p:cNvPr id="43016" name="Line 18"/>
          <p:cNvSpPr>
            <a:spLocks noChangeShapeType="1"/>
          </p:cNvSpPr>
          <p:nvPr/>
        </p:nvSpPr>
        <p:spPr bwMode="auto">
          <a:xfrm>
            <a:off x="4449763" y="3108325"/>
            <a:ext cx="1470025" cy="1588"/>
          </a:xfrm>
          <a:prstGeom prst="line">
            <a:avLst/>
          </a:prstGeom>
          <a:noFill/>
          <a:ln w="889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17" name="Line 19"/>
          <p:cNvSpPr>
            <a:spLocks noChangeShapeType="1"/>
          </p:cNvSpPr>
          <p:nvPr/>
        </p:nvSpPr>
        <p:spPr bwMode="auto">
          <a:xfrm>
            <a:off x="6440488" y="3089275"/>
            <a:ext cx="1955800" cy="3175"/>
          </a:xfrm>
          <a:prstGeom prst="line">
            <a:avLst/>
          </a:prstGeom>
          <a:noFill/>
          <a:ln w="889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18" name="Line 20"/>
          <p:cNvSpPr>
            <a:spLocks noChangeShapeType="1"/>
          </p:cNvSpPr>
          <p:nvPr/>
        </p:nvSpPr>
        <p:spPr bwMode="auto">
          <a:xfrm>
            <a:off x="6199188" y="3405188"/>
            <a:ext cx="1587" cy="746125"/>
          </a:xfrm>
          <a:prstGeom prst="line">
            <a:avLst/>
          </a:prstGeom>
          <a:noFill/>
          <a:ln w="889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19" name="Line 21"/>
          <p:cNvSpPr>
            <a:spLocks noChangeShapeType="1"/>
          </p:cNvSpPr>
          <p:nvPr/>
        </p:nvSpPr>
        <p:spPr bwMode="auto">
          <a:xfrm>
            <a:off x="4187825" y="3387725"/>
            <a:ext cx="1588" cy="725488"/>
          </a:xfrm>
          <a:prstGeom prst="line">
            <a:avLst/>
          </a:prstGeom>
          <a:noFill/>
          <a:ln w="508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0" name="Rectangle 22"/>
          <p:cNvSpPr>
            <a:spLocks/>
          </p:cNvSpPr>
          <p:nvPr/>
        </p:nvSpPr>
        <p:spPr bwMode="auto">
          <a:xfrm>
            <a:off x="7766050" y="3927475"/>
            <a:ext cx="127000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tabLst>
                <a:tab pos="939800" algn="l"/>
                <a:tab pos="1854200" algn="l"/>
              </a:tabLst>
            </a:pPr>
            <a:r>
              <a:rPr lang="en-US" sz="2000">
                <a:solidFill>
                  <a:schemeClr val="tx1"/>
                </a:solidFill>
                <a:latin typeface="Helvetica" charset="0"/>
                <a:ea typeface="ＭＳ Ｐゴシック" charset="0"/>
                <a:cs typeface="ＭＳ Ｐゴシック" charset="0"/>
                <a:sym typeface="Helvetica" charset="0"/>
              </a:rPr>
              <a:t>1000 Mbps</a:t>
            </a:r>
          </a:p>
          <a:p>
            <a:pPr>
              <a:lnSpc>
                <a:spcPct val="84000"/>
              </a:lnSpc>
              <a:tabLst>
                <a:tab pos="939800" algn="l"/>
                <a:tab pos="1854200" algn="l"/>
              </a:tabLst>
            </a:pPr>
            <a:r>
              <a:rPr lang="en-US" sz="2000">
                <a:solidFill>
                  <a:schemeClr val="tx1"/>
                </a:solidFill>
                <a:latin typeface="Helvetica" charset="0"/>
                <a:ea typeface="ＭＳ Ｐゴシック" charset="0"/>
                <a:cs typeface="ＭＳ Ｐゴシック" charset="0"/>
                <a:sym typeface="Helvetica" charset="0"/>
              </a:rPr>
              <a:t>  100 Mbps</a:t>
            </a:r>
          </a:p>
        </p:txBody>
      </p:sp>
      <p:sp>
        <p:nvSpPr>
          <p:cNvPr id="43021" name="Line 23"/>
          <p:cNvSpPr>
            <a:spLocks noChangeShapeType="1"/>
          </p:cNvSpPr>
          <p:nvPr/>
        </p:nvSpPr>
        <p:spPr bwMode="auto">
          <a:xfrm flipH="1">
            <a:off x="7375525" y="4411663"/>
            <a:ext cx="388938" cy="4762"/>
          </a:xfrm>
          <a:prstGeom prst="line">
            <a:avLst/>
          </a:prstGeom>
          <a:noFill/>
          <a:ln w="508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2" name="Line 24"/>
          <p:cNvSpPr>
            <a:spLocks noChangeShapeType="1"/>
          </p:cNvSpPr>
          <p:nvPr/>
        </p:nvSpPr>
        <p:spPr bwMode="auto">
          <a:xfrm>
            <a:off x="7167563" y="4114800"/>
            <a:ext cx="528637" cy="4763"/>
          </a:xfrm>
          <a:prstGeom prst="line">
            <a:avLst/>
          </a:prstGeom>
          <a:noFill/>
          <a:ln w="88900">
            <a:solidFill>
              <a:srgbClr val="0000FF"/>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3" name="Line 25"/>
          <p:cNvSpPr>
            <a:spLocks noChangeShapeType="1"/>
          </p:cNvSpPr>
          <p:nvPr/>
        </p:nvSpPr>
        <p:spPr bwMode="auto">
          <a:xfrm flipH="1">
            <a:off x="3497263" y="4673600"/>
            <a:ext cx="655637" cy="6318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4" name="Line 26"/>
          <p:cNvSpPr>
            <a:spLocks noChangeShapeType="1"/>
          </p:cNvSpPr>
          <p:nvPr/>
        </p:nvSpPr>
        <p:spPr bwMode="auto">
          <a:xfrm>
            <a:off x="4187825" y="4648200"/>
            <a:ext cx="446088" cy="66833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5" name="Line 27"/>
          <p:cNvSpPr>
            <a:spLocks noChangeShapeType="1"/>
          </p:cNvSpPr>
          <p:nvPr/>
        </p:nvSpPr>
        <p:spPr bwMode="auto">
          <a:xfrm flipH="1">
            <a:off x="5600700" y="4710113"/>
            <a:ext cx="617538" cy="61436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6" name="Line 28"/>
          <p:cNvSpPr>
            <a:spLocks noChangeShapeType="1"/>
          </p:cNvSpPr>
          <p:nvPr/>
        </p:nvSpPr>
        <p:spPr bwMode="auto">
          <a:xfrm>
            <a:off x="6311900" y="4710113"/>
            <a:ext cx="744538" cy="57785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7" name="Line 29"/>
          <p:cNvSpPr>
            <a:spLocks noChangeShapeType="1"/>
          </p:cNvSpPr>
          <p:nvPr/>
        </p:nvSpPr>
        <p:spPr bwMode="auto">
          <a:xfrm rot="10800000" flipH="1">
            <a:off x="6048375" y="4708525"/>
            <a:ext cx="223838" cy="6000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8" name="Line 30"/>
          <p:cNvSpPr>
            <a:spLocks noChangeShapeType="1"/>
          </p:cNvSpPr>
          <p:nvPr/>
        </p:nvSpPr>
        <p:spPr bwMode="auto">
          <a:xfrm rot="10800000">
            <a:off x="6286500" y="4705350"/>
            <a:ext cx="300038" cy="56356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29" name="Line 31"/>
          <p:cNvSpPr>
            <a:spLocks noChangeShapeType="1"/>
          </p:cNvSpPr>
          <p:nvPr/>
        </p:nvSpPr>
        <p:spPr bwMode="auto">
          <a:xfrm rot="10800000">
            <a:off x="2974975" y="2659063"/>
            <a:ext cx="973138" cy="45085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0" name="Line 32"/>
          <p:cNvSpPr>
            <a:spLocks noChangeShapeType="1"/>
          </p:cNvSpPr>
          <p:nvPr/>
        </p:nvSpPr>
        <p:spPr bwMode="auto">
          <a:xfrm flipH="1">
            <a:off x="3051175" y="3127375"/>
            <a:ext cx="896938" cy="29845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1" name="Line 33"/>
          <p:cNvSpPr>
            <a:spLocks noChangeShapeType="1"/>
          </p:cNvSpPr>
          <p:nvPr/>
        </p:nvSpPr>
        <p:spPr bwMode="auto">
          <a:xfrm rot="10800000">
            <a:off x="5753100" y="2212975"/>
            <a:ext cx="412750" cy="6746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2" name="Line 34"/>
          <p:cNvSpPr>
            <a:spLocks noChangeShapeType="1"/>
          </p:cNvSpPr>
          <p:nvPr/>
        </p:nvSpPr>
        <p:spPr bwMode="auto">
          <a:xfrm rot="10800000" flipH="1">
            <a:off x="6199188" y="2176463"/>
            <a:ext cx="354012" cy="69215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3" name="Line 35"/>
          <p:cNvSpPr>
            <a:spLocks noChangeShapeType="1"/>
          </p:cNvSpPr>
          <p:nvPr/>
        </p:nvSpPr>
        <p:spPr bwMode="auto">
          <a:xfrm>
            <a:off x="6161088" y="2252663"/>
            <a:ext cx="3175" cy="61436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4" name="Line 36"/>
          <p:cNvSpPr>
            <a:spLocks noChangeShapeType="1"/>
          </p:cNvSpPr>
          <p:nvPr/>
        </p:nvSpPr>
        <p:spPr bwMode="auto">
          <a:xfrm rot="10800000" flipH="1">
            <a:off x="8897938" y="2400300"/>
            <a:ext cx="669925" cy="65405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5" name="Line 37"/>
          <p:cNvSpPr>
            <a:spLocks noChangeShapeType="1"/>
          </p:cNvSpPr>
          <p:nvPr/>
        </p:nvSpPr>
        <p:spPr bwMode="auto">
          <a:xfrm>
            <a:off x="8916988" y="3071813"/>
            <a:ext cx="763587" cy="7080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6" name="Line 38"/>
          <p:cNvSpPr>
            <a:spLocks noChangeShapeType="1"/>
          </p:cNvSpPr>
          <p:nvPr/>
        </p:nvSpPr>
        <p:spPr bwMode="auto">
          <a:xfrm flipH="1">
            <a:off x="8877300" y="2662238"/>
            <a:ext cx="768350" cy="4095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7" name="Line 39"/>
          <p:cNvSpPr>
            <a:spLocks noChangeShapeType="1"/>
          </p:cNvSpPr>
          <p:nvPr/>
        </p:nvSpPr>
        <p:spPr bwMode="auto">
          <a:xfrm rot="10800000">
            <a:off x="8902700" y="3051175"/>
            <a:ext cx="766763" cy="395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8" name="Line 40"/>
          <p:cNvSpPr>
            <a:spLocks noChangeShapeType="1"/>
          </p:cNvSpPr>
          <p:nvPr/>
        </p:nvSpPr>
        <p:spPr bwMode="auto">
          <a:xfrm flipH="1">
            <a:off x="8916988" y="3035300"/>
            <a:ext cx="709612" cy="1746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039" name="Rectangle 41"/>
          <p:cNvSpPr>
            <a:spLocks/>
          </p:cNvSpPr>
          <p:nvPr/>
        </p:nvSpPr>
        <p:spPr bwMode="auto">
          <a:xfrm>
            <a:off x="2511425" y="2438400"/>
            <a:ext cx="3556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S1</a:t>
            </a:r>
          </a:p>
        </p:txBody>
      </p:sp>
      <p:sp>
        <p:nvSpPr>
          <p:cNvPr id="43040" name="Rectangle 42"/>
          <p:cNvSpPr>
            <a:spLocks/>
          </p:cNvSpPr>
          <p:nvPr/>
        </p:nvSpPr>
        <p:spPr bwMode="auto">
          <a:xfrm>
            <a:off x="2530475" y="3257550"/>
            <a:ext cx="354013"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S2</a:t>
            </a:r>
          </a:p>
        </p:txBody>
      </p:sp>
      <p:sp>
        <p:nvSpPr>
          <p:cNvPr id="43041" name="Rectangle 43"/>
          <p:cNvSpPr>
            <a:spLocks/>
          </p:cNvSpPr>
          <p:nvPr/>
        </p:nvSpPr>
        <p:spPr bwMode="auto">
          <a:xfrm>
            <a:off x="3294063" y="5360988"/>
            <a:ext cx="35560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S3</a:t>
            </a:r>
          </a:p>
        </p:txBody>
      </p:sp>
      <p:sp>
        <p:nvSpPr>
          <p:cNvPr id="43042" name="Rectangle 44"/>
          <p:cNvSpPr>
            <a:spLocks/>
          </p:cNvSpPr>
          <p:nvPr/>
        </p:nvSpPr>
        <p:spPr bwMode="auto">
          <a:xfrm>
            <a:off x="4413250" y="5360988"/>
            <a:ext cx="354013"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S4</a:t>
            </a:r>
          </a:p>
        </p:txBody>
      </p:sp>
      <p:sp>
        <p:nvSpPr>
          <p:cNvPr id="43043" name="Rectangle 45"/>
          <p:cNvSpPr>
            <a:spLocks/>
          </p:cNvSpPr>
          <p:nvPr/>
        </p:nvSpPr>
        <p:spPr bwMode="auto">
          <a:xfrm>
            <a:off x="5341938" y="5343525"/>
            <a:ext cx="192405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tabLst>
                <a:tab pos="939800" algn="l"/>
                <a:tab pos="1866900" algn="l"/>
                <a:tab pos="2781300" algn="l"/>
              </a:tabLst>
            </a:pPr>
            <a:r>
              <a:rPr lang="en-US" sz="2200">
                <a:solidFill>
                  <a:schemeClr val="tx1"/>
                </a:solidFill>
                <a:latin typeface="Helvetica" charset="0"/>
                <a:ea typeface="ＭＳ Ｐゴシック" charset="0"/>
                <a:cs typeface="ＭＳ Ｐゴシック" charset="0"/>
                <a:sym typeface="Helvetica" charset="0"/>
              </a:rPr>
              <a:t>S5  S6   S7  S8</a:t>
            </a:r>
          </a:p>
        </p:txBody>
      </p:sp>
      <p:sp>
        <p:nvSpPr>
          <p:cNvPr id="43044" name="Rectangle 46"/>
          <p:cNvSpPr>
            <a:spLocks/>
          </p:cNvSpPr>
          <p:nvPr/>
        </p:nvSpPr>
        <p:spPr bwMode="auto">
          <a:xfrm>
            <a:off x="5514160" y="1843553"/>
            <a:ext cx="1317668" cy="2911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tabLst>
                <a:tab pos="939800" algn="l"/>
                <a:tab pos="1854200" algn="l"/>
              </a:tabLst>
            </a:pPr>
            <a:r>
              <a:rPr lang="en-US" sz="2200" dirty="0">
                <a:solidFill>
                  <a:schemeClr val="tx1"/>
                </a:solidFill>
                <a:latin typeface="Helvetica" charset="0"/>
                <a:ea typeface="ＭＳ Ｐゴシック" charset="0"/>
                <a:cs typeface="ＭＳ Ｐゴシック" charset="0"/>
                <a:sym typeface="Helvetica" charset="0"/>
              </a:rPr>
              <a:t>D1  D3  D4 </a:t>
            </a:r>
          </a:p>
        </p:txBody>
      </p:sp>
      <p:sp>
        <p:nvSpPr>
          <p:cNvPr id="43045" name="Rectangle 47"/>
          <p:cNvSpPr>
            <a:spLocks/>
          </p:cNvSpPr>
          <p:nvPr/>
        </p:nvSpPr>
        <p:spPr bwMode="auto">
          <a:xfrm>
            <a:off x="9701213" y="2197100"/>
            <a:ext cx="446087"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2200" dirty="0">
                <a:solidFill>
                  <a:schemeClr val="tx1"/>
                </a:solidFill>
                <a:latin typeface="Helvetica" charset="0"/>
                <a:ea typeface="ＭＳ Ｐゴシック" charset="0"/>
                <a:cs typeface="ＭＳ Ｐゴシック" charset="0"/>
                <a:sym typeface="Helvetica" charset="0"/>
              </a:rPr>
              <a:t>D2</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D5</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D6</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D7</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D8 </a:t>
            </a:r>
          </a:p>
        </p:txBody>
      </p:sp>
      <p:sp>
        <p:nvSpPr>
          <p:cNvPr id="43046" name="Rectangle 48"/>
          <p:cNvSpPr>
            <a:spLocks/>
          </p:cNvSpPr>
          <p:nvPr/>
        </p:nvSpPr>
        <p:spPr bwMode="auto">
          <a:xfrm>
            <a:off x="4262438" y="3609975"/>
            <a:ext cx="560387"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Link1</a:t>
            </a:r>
          </a:p>
        </p:txBody>
      </p:sp>
      <p:sp>
        <p:nvSpPr>
          <p:cNvPr id="43047" name="Rectangle 49"/>
          <p:cNvSpPr>
            <a:spLocks/>
          </p:cNvSpPr>
          <p:nvPr/>
        </p:nvSpPr>
        <p:spPr bwMode="auto">
          <a:xfrm>
            <a:off x="4819650" y="2730500"/>
            <a:ext cx="560388"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Link2</a:t>
            </a:r>
          </a:p>
        </p:txBody>
      </p:sp>
      <p:sp>
        <p:nvSpPr>
          <p:cNvPr id="43048" name="Rectangle 50"/>
          <p:cNvSpPr>
            <a:spLocks/>
          </p:cNvSpPr>
          <p:nvPr/>
        </p:nvSpPr>
        <p:spPr bwMode="auto">
          <a:xfrm>
            <a:off x="5546725" y="3594100"/>
            <a:ext cx="560388"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Link3</a:t>
            </a:r>
          </a:p>
        </p:txBody>
      </p:sp>
      <p:sp>
        <p:nvSpPr>
          <p:cNvPr id="43049" name="Rectangle 51"/>
          <p:cNvSpPr>
            <a:spLocks/>
          </p:cNvSpPr>
          <p:nvPr/>
        </p:nvSpPr>
        <p:spPr bwMode="auto">
          <a:xfrm>
            <a:off x="7072313" y="2755900"/>
            <a:ext cx="560387"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Link4</a:t>
            </a:r>
          </a:p>
        </p:txBody>
      </p:sp>
      <p:pic>
        <p:nvPicPr>
          <p:cNvPr id="53" name="Picture 2">
            <a:extLst>
              <a:ext uri="{FF2B5EF4-FFF2-40B4-BE49-F238E27FC236}">
                <a16:creationId xmlns:a16="http://schemas.microsoft.com/office/drawing/2014/main" id="{0BBAE476-CF15-5749-A453-81D26EAB4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42006" y="6418250"/>
            <a:ext cx="3015871" cy="6744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8D05BD-2D59-21DA-2265-7E4F0033D571}"/>
              </a:ext>
            </a:extLst>
          </p:cNvPr>
          <p:cNvSpPr txBox="1"/>
          <p:nvPr/>
        </p:nvSpPr>
        <p:spPr>
          <a:xfrm>
            <a:off x="2385507" y="8117160"/>
            <a:ext cx="1877438" cy="738664"/>
          </a:xfrm>
          <a:prstGeom prst="rect">
            <a:avLst/>
          </a:prstGeom>
          <a:noFill/>
        </p:spPr>
        <p:txBody>
          <a:bodyPr wrap="none" rtlCol="0">
            <a:spAutoFit/>
          </a:bodyPr>
          <a:lstStyle/>
          <a:p>
            <a:r>
              <a:rPr lang="en-US" dirty="0"/>
              <a:t>S3-D3 ?</a:t>
            </a:r>
          </a:p>
        </p:txBody>
      </p:sp>
      <p:sp>
        <p:nvSpPr>
          <p:cNvPr id="3" name="TextBox 2">
            <a:extLst>
              <a:ext uri="{FF2B5EF4-FFF2-40B4-BE49-F238E27FC236}">
                <a16:creationId xmlns:a16="http://schemas.microsoft.com/office/drawing/2014/main" id="{D073C0D5-B02E-A090-8978-6AE635A4053A}"/>
              </a:ext>
            </a:extLst>
          </p:cNvPr>
          <p:cNvSpPr txBox="1"/>
          <p:nvPr/>
        </p:nvSpPr>
        <p:spPr>
          <a:xfrm>
            <a:off x="4954390" y="8094663"/>
            <a:ext cx="1877438" cy="738664"/>
          </a:xfrm>
          <a:prstGeom prst="rect">
            <a:avLst/>
          </a:prstGeom>
          <a:noFill/>
        </p:spPr>
        <p:txBody>
          <a:bodyPr wrap="none" rtlCol="0">
            <a:spAutoFit/>
          </a:bodyPr>
          <a:lstStyle/>
          <a:p>
            <a:r>
              <a:rPr lang="en-US" dirty="0"/>
              <a:t>S2-D2 ?</a:t>
            </a:r>
          </a:p>
        </p:txBody>
      </p:sp>
      <p:sp>
        <p:nvSpPr>
          <p:cNvPr id="4" name="TextBox 3">
            <a:extLst>
              <a:ext uri="{FF2B5EF4-FFF2-40B4-BE49-F238E27FC236}">
                <a16:creationId xmlns:a16="http://schemas.microsoft.com/office/drawing/2014/main" id="{465F1020-2739-3702-EB4E-C49798923823}"/>
              </a:ext>
            </a:extLst>
          </p:cNvPr>
          <p:cNvSpPr txBox="1"/>
          <p:nvPr/>
        </p:nvSpPr>
        <p:spPr>
          <a:xfrm>
            <a:off x="7384037" y="8123793"/>
            <a:ext cx="1877437" cy="738664"/>
          </a:xfrm>
          <a:prstGeom prst="rect">
            <a:avLst/>
          </a:prstGeom>
          <a:noFill/>
        </p:spPr>
        <p:txBody>
          <a:bodyPr wrap="none" rtlCol="0">
            <a:spAutoFit/>
          </a:bodyPr>
          <a:lstStyle/>
          <a:p>
            <a:r>
              <a:rPr lang="en-US" dirty="0"/>
              <a:t>S1-D1 ?</a:t>
            </a:r>
          </a:p>
        </p:txBody>
      </p:sp>
    </p:spTree>
    <p:extLst>
      <p:ext uri="{BB962C8B-B14F-4D97-AF65-F5344CB8AC3E}">
        <p14:creationId xmlns:p14="http://schemas.microsoft.com/office/powerpoint/2010/main" val="233557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14285</TotalTime>
  <Pages>0</Pages>
  <Words>3543</Words>
  <Characters>0</Characters>
  <Application>Microsoft Macintosh PowerPoint</Application>
  <PresentationFormat>Custom</PresentationFormat>
  <Lines>0</Lines>
  <Paragraphs>759</Paragraphs>
  <Slides>83</Slides>
  <Notes>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ＭＳ Ｐゴシック</vt:lpstr>
      <vt:lpstr>Arial</vt:lpstr>
      <vt:lpstr>Cambria Math</vt:lpstr>
      <vt:lpstr>Courier</vt:lpstr>
      <vt:lpstr>Gill Sans</vt:lpstr>
      <vt:lpstr>Helvetica</vt:lpstr>
      <vt:lpstr>Title &amp; Bullets</vt:lpstr>
      <vt:lpstr>Part 10 Congestion control</vt:lpstr>
      <vt:lpstr>Agenda</vt:lpstr>
      <vt:lpstr>Adapting to different bandwidth</vt:lpstr>
      <vt:lpstr>Self-clocking</vt:lpstr>
      <vt:lpstr>The congestion problem</vt:lpstr>
      <vt:lpstr>Fairness</vt:lpstr>
      <vt:lpstr>Max-min fairness</vt:lpstr>
      <vt:lpstr>Max-min fairness</vt:lpstr>
      <vt:lpstr>Example</vt:lpstr>
      <vt:lpstr>How to achieve  max-min fairness ?</vt:lpstr>
      <vt:lpstr>How to detect congestion ?</vt:lpstr>
      <vt:lpstr>Agenda</vt:lpstr>
      <vt:lpstr>The congestion problem</vt:lpstr>
      <vt:lpstr>Delay versus bandwidth</vt:lpstr>
      <vt:lpstr>Router buffers</vt:lpstr>
      <vt:lpstr>Congestion signals</vt:lpstr>
      <vt:lpstr>Congestion control </vt:lpstr>
      <vt:lpstr>Congestion control</vt:lpstr>
      <vt:lpstr>Additive Increase</vt:lpstr>
      <vt:lpstr>Faster increase</vt:lpstr>
      <vt:lpstr>Multiplicative decrease</vt:lpstr>
      <vt:lpstr>TCP with mild congestion</vt:lpstr>
      <vt:lpstr>Severe congestion</vt:lpstr>
      <vt:lpstr>TCP with mild congestion</vt:lpstr>
      <vt:lpstr>Severe congestion</vt:lpstr>
      <vt:lpstr>How to implement AIMD ?</vt:lpstr>
      <vt:lpstr>AIMD in TCP</vt:lpstr>
      <vt:lpstr>Slow-start</vt:lpstr>
      <vt:lpstr>Congestion avoidance</vt:lpstr>
      <vt:lpstr>AIMD in TCP</vt:lpstr>
      <vt:lpstr>Examples</vt:lpstr>
      <vt:lpstr>TCP and losses</vt:lpstr>
      <vt:lpstr>TCP and losses</vt:lpstr>
      <vt:lpstr>TCP and losses</vt:lpstr>
      <vt:lpstr>TCP and losses</vt:lpstr>
      <vt:lpstr>Simplified model</vt:lpstr>
      <vt:lpstr>Agenda</vt:lpstr>
      <vt:lpstr>Limitations of packet drops</vt:lpstr>
      <vt:lpstr>Basic ECN</vt:lpstr>
      <vt:lpstr>Dealing with lost acks</vt:lpstr>
      <vt:lpstr>Deploying ECN</vt:lpstr>
      <vt:lpstr>Deploying ECN </vt:lpstr>
      <vt:lpstr>ECN support on routers</vt:lpstr>
      <vt:lpstr>PowerPoint Presentation</vt:lpstr>
      <vt:lpstr>Agenda</vt:lpstr>
      <vt:lpstr>Issues with AIMD</vt:lpstr>
      <vt:lpstr>Tuning TCP @google</vt:lpstr>
      <vt:lpstr>Initial congestion window</vt:lpstr>
      <vt:lpstr>Initial TCP congestion window today</vt:lpstr>
      <vt:lpstr>TCP Congestion Controls                  </vt:lpstr>
      <vt:lpstr>CUBIC</vt:lpstr>
      <vt:lpstr>CUBIC</vt:lpstr>
      <vt:lpstr>Bottleneck Bandwidth and Round-Trip-Time (BBR)</vt:lpstr>
      <vt:lpstr>Reno, CUBIC, BBR</vt:lpstr>
      <vt:lpstr>Reno, CUBIC, BBR</vt:lpstr>
      <vt:lpstr>Reno, CUBIC, BBR</vt:lpstr>
      <vt:lpstr>Delay-based techniques</vt:lpstr>
      <vt:lpstr>CUBIC, Vegas and BBR</vt:lpstr>
      <vt:lpstr>Two TCP connections</vt:lpstr>
      <vt:lpstr>Two TCP connections, different rtt</vt:lpstr>
      <vt:lpstr>Two different congestion controllers</vt:lpstr>
      <vt:lpstr>Agenda</vt:lpstr>
      <vt:lpstr>Traffic control techniques</vt:lpstr>
      <vt:lpstr>Router output port</vt:lpstr>
      <vt:lpstr>How would you implement a classifier ?</vt:lpstr>
      <vt:lpstr>Buffer Acceptance</vt:lpstr>
      <vt:lpstr>Buffer Acceptance</vt:lpstr>
      <vt:lpstr>Buffer Acceptance Algorithms</vt:lpstr>
      <vt:lpstr>The traffic control building blockson router</vt:lpstr>
      <vt:lpstr>Priority scheduling</vt:lpstr>
      <vt:lpstr>Priority scheduling</vt:lpstr>
      <vt:lpstr>Round-Robin scheduling</vt:lpstr>
      <vt:lpstr>Round robin</vt:lpstr>
      <vt:lpstr>Round-robin : example</vt:lpstr>
      <vt:lpstr>Example</vt:lpstr>
      <vt:lpstr>Round-Robin</vt:lpstr>
      <vt:lpstr>Deficit Round-Robin</vt:lpstr>
      <vt:lpstr>Deficit Round-Robin : example</vt:lpstr>
      <vt:lpstr>Deficit Round robin</vt:lpstr>
      <vt:lpstr>Weighted Round-Robin</vt:lpstr>
      <vt:lpstr>Weighted Round-Robin</vt:lpstr>
      <vt:lpstr>Weighted Round Robin</vt:lpstr>
      <vt:lpstr>Weighted Round Robin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subject/>
  <dc:creator/>
  <cp:keywords/>
  <dc:description/>
  <cp:lastModifiedBy>Olivier Bonaventure</cp:lastModifiedBy>
  <cp:revision>20</cp:revision>
  <dcterms:modified xsi:type="dcterms:W3CDTF">2025-04-16T15:28:35Z</dcterms:modified>
</cp:coreProperties>
</file>