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notesMasterIdLst>
    <p:notesMasterId r:id="rId111"/>
  </p:notesMasterIdLst>
  <p:sldIdLst>
    <p:sldId id="256" r:id="rId15"/>
    <p:sldId id="641" r:id="rId16"/>
    <p:sldId id="644" r:id="rId17"/>
    <p:sldId id="582" r:id="rId18"/>
    <p:sldId id="522" r:id="rId19"/>
    <p:sldId id="523" r:id="rId20"/>
    <p:sldId id="524" r:id="rId21"/>
    <p:sldId id="525" r:id="rId22"/>
    <p:sldId id="526" r:id="rId23"/>
    <p:sldId id="583" r:id="rId24"/>
    <p:sldId id="585" r:id="rId25"/>
    <p:sldId id="562" r:id="rId26"/>
    <p:sldId id="607" r:id="rId27"/>
    <p:sldId id="584" r:id="rId28"/>
    <p:sldId id="587" r:id="rId29"/>
    <p:sldId id="588" r:id="rId30"/>
    <p:sldId id="589" r:id="rId31"/>
    <p:sldId id="528" r:id="rId32"/>
    <p:sldId id="534" r:id="rId33"/>
    <p:sldId id="608" r:id="rId34"/>
    <p:sldId id="535" r:id="rId35"/>
    <p:sldId id="536" r:id="rId36"/>
    <p:sldId id="537" r:id="rId37"/>
    <p:sldId id="591" r:id="rId38"/>
    <p:sldId id="538" r:id="rId39"/>
    <p:sldId id="559" r:id="rId40"/>
    <p:sldId id="609" r:id="rId41"/>
    <p:sldId id="541" r:id="rId42"/>
    <p:sldId id="542" r:id="rId43"/>
    <p:sldId id="543" r:id="rId44"/>
    <p:sldId id="557" r:id="rId45"/>
    <p:sldId id="558" r:id="rId46"/>
    <p:sldId id="548" r:id="rId47"/>
    <p:sldId id="560" r:id="rId48"/>
    <p:sldId id="561" r:id="rId49"/>
    <p:sldId id="606" r:id="rId50"/>
    <p:sldId id="611" r:id="rId51"/>
    <p:sldId id="612" r:id="rId52"/>
    <p:sldId id="605" r:id="rId53"/>
    <p:sldId id="565" r:id="rId54"/>
    <p:sldId id="566" r:id="rId55"/>
    <p:sldId id="567" r:id="rId56"/>
    <p:sldId id="568" r:id="rId57"/>
    <p:sldId id="569" r:id="rId58"/>
    <p:sldId id="642" r:id="rId59"/>
    <p:sldId id="425" r:id="rId60"/>
    <p:sldId id="646" r:id="rId61"/>
    <p:sldId id="647" r:id="rId62"/>
    <p:sldId id="645" r:id="rId63"/>
    <p:sldId id="648" r:id="rId64"/>
    <p:sldId id="417" r:id="rId65"/>
    <p:sldId id="418" r:id="rId66"/>
    <p:sldId id="361" r:id="rId67"/>
    <p:sldId id="637" r:id="rId68"/>
    <p:sldId id="622" r:id="rId69"/>
    <p:sldId id="262" r:id="rId70"/>
    <p:sldId id="259" r:id="rId71"/>
    <p:sldId id="260" r:id="rId72"/>
    <p:sldId id="257" r:id="rId73"/>
    <p:sldId id="638" r:id="rId74"/>
    <p:sldId id="639" r:id="rId75"/>
    <p:sldId id="570" r:id="rId76"/>
    <p:sldId id="649" r:id="rId77"/>
    <p:sldId id="300" r:id="rId78"/>
    <p:sldId id="640" r:id="rId79"/>
    <p:sldId id="276" r:id="rId80"/>
    <p:sldId id="643" r:id="rId81"/>
    <p:sldId id="592" r:id="rId82"/>
    <p:sldId id="604" r:id="rId83"/>
    <p:sldId id="593" r:id="rId84"/>
    <p:sldId id="594" r:id="rId85"/>
    <p:sldId id="595" r:id="rId86"/>
    <p:sldId id="596" r:id="rId87"/>
    <p:sldId id="597" r:id="rId88"/>
    <p:sldId id="598" r:id="rId89"/>
    <p:sldId id="599" r:id="rId90"/>
    <p:sldId id="600" r:id="rId91"/>
    <p:sldId id="601" r:id="rId92"/>
    <p:sldId id="602" r:id="rId93"/>
    <p:sldId id="603" r:id="rId94"/>
    <p:sldId id="573" r:id="rId95"/>
    <p:sldId id="575" r:id="rId96"/>
    <p:sldId id="576" r:id="rId97"/>
    <p:sldId id="577" r:id="rId98"/>
    <p:sldId id="578" r:id="rId99"/>
    <p:sldId id="579" r:id="rId100"/>
    <p:sldId id="580" r:id="rId101"/>
    <p:sldId id="581" r:id="rId102"/>
    <p:sldId id="652" r:id="rId103"/>
    <p:sldId id="654" r:id="rId104"/>
    <p:sldId id="650" r:id="rId105"/>
    <p:sldId id="651" r:id="rId106"/>
    <p:sldId id="529" r:id="rId107"/>
    <p:sldId id="530" r:id="rId108"/>
    <p:sldId id="531" r:id="rId109"/>
    <p:sldId id="653" r:id="rId110"/>
  </p:sldIdLst>
  <p:sldSz cx="9906000" cy="6858000" type="A4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1pPr>
    <a:lvl2pPr marL="336774" algn="ctr" rtl="0" fontAlgn="base">
      <a:spcBef>
        <a:spcPct val="0"/>
      </a:spcBef>
      <a:spcAft>
        <a:spcPct val="0"/>
      </a:spcAft>
      <a:defRPr sz="3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2pPr>
    <a:lvl3pPr marL="673547" algn="ctr" rtl="0" fontAlgn="base">
      <a:spcBef>
        <a:spcPct val="0"/>
      </a:spcBef>
      <a:spcAft>
        <a:spcPct val="0"/>
      </a:spcAft>
      <a:defRPr sz="3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3pPr>
    <a:lvl4pPr marL="1010321" algn="ctr" rtl="0" fontAlgn="base">
      <a:spcBef>
        <a:spcPct val="0"/>
      </a:spcBef>
      <a:spcAft>
        <a:spcPct val="0"/>
      </a:spcAft>
      <a:defRPr sz="3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4pPr>
    <a:lvl5pPr marL="1347094" algn="ctr" rtl="0" fontAlgn="base">
      <a:spcBef>
        <a:spcPct val="0"/>
      </a:spcBef>
      <a:spcAft>
        <a:spcPct val="0"/>
      </a:spcAft>
      <a:defRPr sz="3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5pPr>
    <a:lvl6pPr marL="1683868" algn="l" defTabSz="336774" rtl="0" eaLnBrk="1" latinLnBrk="0" hangingPunct="1">
      <a:defRPr sz="3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6pPr>
    <a:lvl7pPr marL="2020641" algn="l" defTabSz="336774" rtl="0" eaLnBrk="1" latinLnBrk="0" hangingPunct="1">
      <a:defRPr sz="3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7pPr>
    <a:lvl8pPr marL="2357415" algn="l" defTabSz="336774" rtl="0" eaLnBrk="1" latinLnBrk="0" hangingPunct="1">
      <a:defRPr sz="3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8pPr>
    <a:lvl9pPr marL="2694188" algn="l" defTabSz="336774" rtl="0" eaLnBrk="1" latinLnBrk="0" hangingPunct="1">
      <a:defRPr sz="3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7"/>
    <p:restoredTop sz="94340"/>
  </p:normalViewPr>
  <p:slideViewPr>
    <p:cSldViewPr>
      <p:cViewPr varScale="1">
        <p:scale>
          <a:sx n="85" d="100"/>
          <a:sy n="85" d="100"/>
        </p:scale>
        <p:origin x="208" y="16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2.xml"/><Relationship Id="rId21" Type="http://schemas.openxmlformats.org/officeDocument/2006/relationships/slide" Target="slides/slide7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63" Type="http://schemas.openxmlformats.org/officeDocument/2006/relationships/slide" Target="slides/slide49.xml"/><Relationship Id="rId68" Type="http://schemas.openxmlformats.org/officeDocument/2006/relationships/slide" Target="slides/slide54.xml"/><Relationship Id="rId84" Type="http://schemas.openxmlformats.org/officeDocument/2006/relationships/slide" Target="slides/slide70.xml"/><Relationship Id="rId89" Type="http://schemas.openxmlformats.org/officeDocument/2006/relationships/slide" Target="slides/slide75.xml"/><Relationship Id="rId112" Type="http://schemas.openxmlformats.org/officeDocument/2006/relationships/presProps" Target="presProps.xml"/><Relationship Id="rId16" Type="http://schemas.openxmlformats.org/officeDocument/2006/relationships/slide" Target="slides/slide2.xml"/><Relationship Id="rId107" Type="http://schemas.openxmlformats.org/officeDocument/2006/relationships/slide" Target="slides/slide93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53" Type="http://schemas.openxmlformats.org/officeDocument/2006/relationships/slide" Target="slides/slide39.xml"/><Relationship Id="rId58" Type="http://schemas.openxmlformats.org/officeDocument/2006/relationships/slide" Target="slides/slide44.xml"/><Relationship Id="rId74" Type="http://schemas.openxmlformats.org/officeDocument/2006/relationships/slide" Target="slides/slide60.xml"/><Relationship Id="rId79" Type="http://schemas.openxmlformats.org/officeDocument/2006/relationships/slide" Target="slides/slide65.xml"/><Relationship Id="rId102" Type="http://schemas.openxmlformats.org/officeDocument/2006/relationships/slide" Target="slides/slide88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76.xml"/><Relationship Id="rId95" Type="http://schemas.openxmlformats.org/officeDocument/2006/relationships/slide" Target="slides/slide8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64" Type="http://schemas.openxmlformats.org/officeDocument/2006/relationships/slide" Target="slides/slide50.xml"/><Relationship Id="rId69" Type="http://schemas.openxmlformats.org/officeDocument/2006/relationships/slide" Target="slides/slide55.xml"/><Relationship Id="rId113" Type="http://schemas.openxmlformats.org/officeDocument/2006/relationships/viewProps" Target="viewProps.xml"/><Relationship Id="rId80" Type="http://schemas.openxmlformats.org/officeDocument/2006/relationships/slide" Target="slides/slide66.xml"/><Relationship Id="rId85" Type="http://schemas.openxmlformats.org/officeDocument/2006/relationships/slide" Target="slides/slide71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59" Type="http://schemas.openxmlformats.org/officeDocument/2006/relationships/slide" Target="slides/slide45.xml"/><Relationship Id="rId103" Type="http://schemas.openxmlformats.org/officeDocument/2006/relationships/slide" Target="slides/slide89.xml"/><Relationship Id="rId108" Type="http://schemas.openxmlformats.org/officeDocument/2006/relationships/slide" Target="slides/slide94.xml"/><Relationship Id="rId54" Type="http://schemas.openxmlformats.org/officeDocument/2006/relationships/slide" Target="slides/slide40.xml"/><Relationship Id="rId70" Type="http://schemas.openxmlformats.org/officeDocument/2006/relationships/slide" Target="slides/slide56.xml"/><Relationship Id="rId75" Type="http://schemas.openxmlformats.org/officeDocument/2006/relationships/slide" Target="slides/slide61.xml"/><Relationship Id="rId91" Type="http://schemas.openxmlformats.org/officeDocument/2006/relationships/slide" Target="slides/slide77.xml"/><Relationship Id="rId96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Relationship Id="rId57" Type="http://schemas.openxmlformats.org/officeDocument/2006/relationships/slide" Target="slides/slide43.xml"/><Relationship Id="rId106" Type="http://schemas.openxmlformats.org/officeDocument/2006/relationships/slide" Target="slides/slide92.xml"/><Relationship Id="rId114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slide" Target="slides/slide38.xml"/><Relationship Id="rId60" Type="http://schemas.openxmlformats.org/officeDocument/2006/relationships/slide" Target="slides/slide46.xml"/><Relationship Id="rId65" Type="http://schemas.openxmlformats.org/officeDocument/2006/relationships/slide" Target="slides/slide51.xml"/><Relationship Id="rId73" Type="http://schemas.openxmlformats.org/officeDocument/2006/relationships/slide" Target="slides/slide59.xml"/><Relationship Id="rId78" Type="http://schemas.openxmlformats.org/officeDocument/2006/relationships/slide" Target="slides/slide64.xml"/><Relationship Id="rId81" Type="http://schemas.openxmlformats.org/officeDocument/2006/relationships/slide" Target="slides/slide67.xml"/><Relationship Id="rId86" Type="http://schemas.openxmlformats.org/officeDocument/2006/relationships/slide" Target="slides/slide72.xml"/><Relationship Id="rId94" Type="http://schemas.openxmlformats.org/officeDocument/2006/relationships/slide" Target="slides/slide80.xml"/><Relationship Id="rId99" Type="http://schemas.openxmlformats.org/officeDocument/2006/relationships/slide" Target="slides/slide85.xml"/><Relationship Id="rId101" Type="http://schemas.openxmlformats.org/officeDocument/2006/relationships/slide" Target="slides/slide8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39" Type="http://schemas.openxmlformats.org/officeDocument/2006/relationships/slide" Target="slides/slide25.xml"/><Relationship Id="rId109" Type="http://schemas.openxmlformats.org/officeDocument/2006/relationships/slide" Target="slides/slide95.xml"/><Relationship Id="rId34" Type="http://schemas.openxmlformats.org/officeDocument/2006/relationships/slide" Target="slides/slide20.xml"/><Relationship Id="rId50" Type="http://schemas.openxmlformats.org/officeDocument/2006/relationships/slide" Target="slides/slide36.xml"/><Relationship Id="rId55" Type="http://schemas.openxmlformats.org/officeDocument/2006/relationships/slide" Target="slides/slide41.xml"/><Relationship Id="rId76" Type="http://schemas.openxmlformats.org/officeDocument/2006/relationships/slide" Target="slides/slide62.xml"/><Relationship Id="rId97" Type="http://schemas.openxmlformats.org/officeDocument/2006/relationships/slide" Target="slides/slide83.xml"/><Relationship Id="rId104" Type="http://schemas.openxmlformats.org/officeDocument/2006/relationships/slide" Target="slides/slide90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7.xml"/><Relationship Id="rId92" Type="http://schemas.openxmlformats.org/officeDocument/2006/relationships/slide" Target="slides/slide7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5.xml"/><Relationship Id="rId24" Type="http://schemas.openxmlformats.org/officeDocument/2006/relationships/slide" Target="slides/slide10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66" Type="http://schemas.openxmlformats.org/officeDocument/2006/relationships/slide" Target="slides/slide52.xml"/><Relationship Id="rId87" Type="http://schemas.openxmlformats.org/officeDocument/2006/relationships/slide" Target="slides/slide73.xml"/><Relationship Id="rId110" Type="http://schemas.openxmlformats.org/officeDocument/2006/relationships/slide" Target="slides/slide96.xml"/><Relationship Id="rId115" Type="http://schemas.openxmlformats.org/officeDocument/2006/relationships/tableStyles" Target="tableStyles.xml"/><Relationship Id="rId61" Type="http://schemas.openxmlformats.org/officeDocument/2006/relationships/slide" Target="slides/slide47.xml"/><Relationship Id="rId82" Type="http://schemas.openxmlformats.org/officeDocument/2006/relationships/slide" Target="slides/slide68.xml"/><Relationship Id="rId19" Type="http://schemas.openxmlformats.org/officeDocument/2006/relationships/slide" Target="slides/slide5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56" Type="http://schemas.openxmlformats.org/officeDocument/2006/relationships/slide" Target="slides/slide42.xml"/><Relationship Id="rId77" Type="http://schemas.openxmlformats.org/officeDocument/2006/relationships/slide" Target="slides/slide63.xml"/><Relationship Id="rId100" Type="http://schemas.openxmlformats.org/officeDocument/2006/relationships/slide" Target="slides/slide86.xml"/><Relationship Id="rId105" Type="http://schemas.openxmlformats.org/officeDocument/2006/relationships/slide" Target="slides/slide9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7.xml"/><Relationship Id="rId72" Type="http://schemas.openxmlformats.org/officeDocument/2006/relationships/slide" Target="slides/slide58.xml"/><Relationship Id="rId93" Type="http://schemas.openxmlformats.org/officeDocument/2006/relationships/slide" Target="slides/slide79.xml"/><Relationship Id="rId98" Type="http://schemas.openxmlformats.org/officeDocument/2006/relationships/slide" Target="slides/slide8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1.xml"/><Relationship Id="rId46" Type="http://schemas.openxmlformats.org/officeDocument/2006/relationships/slide" Target="slides/slide32.xml"/><Relationship Id="rId67" Type="http://schemas.openxmlformats.org/officeDocument/2006/relationships/slide" Target="slides/slide53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62" Type="http://schemas.openxmlformats.org/officeDocument/2006/relationships/slide" Target="slides/slide48.xml"/><Relationship Id="rId83" Type="http://schemas.openxmlformats.org/officeDocument/2006/relationships/slide" Target="slides/slide69.xml"/><Relationship Id="rId88" Type="http://schemas.openxmlformats.org/officeDocument/2006/relationships/slide" Target="slides/slide74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9458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606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Gill Sans" charset="0"/>
        <a:ea typeface="ＭＳ Ｐゴシック" charset="0"/>
        <a:cs typeface="+mn-cs"/>
      </a:defRPr>
    </a:lvl1pPr>
    <a:lvl2pPr marL="336774" algn="l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Gill Sans" charset="0"/>
        <a:ea typeface="ＭＳ Ｐゴシック" charset="0"/>
        <a:cs typeface="+mn-cs"/>
      </a:defRPr>
    </a:lvl2pPr>
    <a:lvl3pPr marL="673547" algn="l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Gill Sans" charset="0"/>
        <a:ea typeface="ＭＳ Ｐゴシック" charset="0"/>
        <a:cs typeface="+mn-cs"/>
      </a:defRPr>
    </a:lvl3pPr>
    <a:lvl4pPr marL="1010321" algn="l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Gill Sans" charset="0"/>
        <a:ea typeface="ＭＳ Ｐゴシック" charset="0"/>
        <a:cs typeface="+mn-cs"/>
      </a:defRPr>
    </a:lvl4pPr>
    <a:lvl5pPr marL="1347094" algn="l" rtl="0" fontAlgn="base">
      <a:spcBef>
        <a:spcPct val="0"/>
      </a:spcBef>
      <a:spcAft>
        <a:spcPct val="0"/>
      </a:spcAft>
      <a:defRPr sz="900" kern="1200">
        <a:solidFill>
          <a:schemeClr val="tx1"/>
        </a:solidFill>
        <a:latin typeface="Gill Sans" charset="0"/>
        <a:ea typeface="ＭＳ Ｐゴシック" charset="0"/>
        <a:cs typeface="+mn-cs"/>
      </a:defRPr>
    </a:lvl5pPr>
    <a:lvl6pPr marL="1683868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20641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7415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94188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tandards.ieee.org/regauth/oui/oui.tx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ipe.net/ripe/policies/proposals/2007-05.html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10_gigabit_Ethernet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Ethernet addresses are usually printed as hexadecimal numbers, e.g.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alpha.infonet.fundp.ac.be (at 00:80:C8:FB:21:2B [ether] on eth0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cr1.info.fundp.ac.be at 00:50:BD:D0:E0:00 [ether] on eth0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backus.info.fundp.ac.be  at 08:00:20:A6:62:8A [ether] on eth0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inspiron.infonet.fundp.ac.be at 00:50:04:8C:83:70 [ether] on eth0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corneille.info.fundp.ac.be  at 00:20:AF:52:44:4B [ether] on eth0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See  </a:t>
            </a:r>
            <a:r>
              <a:rPr lang="en-US" sz="1400" u="sng">
                <a:solidFill>
                  <a:srgbClr val="CCCCFF"/>
                </a:solidFill>
                <a:latin typeface="Helvetica" charset="0"/>
                <a:cs typeface="Helvetica" charset="0"/>
                <a:sym typeface="Helvetica" charset="0"/>
                <a:hlinkClick r:id="rId3"/>
              </a:rPr>
              <a:t>http://standards.ieee.org/regauth/oui/oui.txt</a:t>
            </a: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 for the list of allocations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endParaRPr lang="en-US" sz="2200">
              <a:latin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302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Site-local addresses were defined in the first IPv6 specifications, but they are now deprecated and should not be used.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Recently </a:t>
            </a:r>
            <a:r>
              <a:rPr lang="ja-JP" altLang="en-US" sz="1400">
                <a:latin typeface="Arial"/>
                <a:cs typeface="Helvetica" charset="0"/>
                <a:sym typeface="Helvetica" charset="0"/>
              </a:rPr>
              <a:t>“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private</a:t>
            </a:r>
            <a:r>
              <a:rPr lang="ja-JP" altLang="en-US" sz="1400">
                <a:latin typeface="Arial"/>
                <a:cs typeface="Helvetica" charset="0"/>
                <a:sym typeface="Helvetica" charset="0"/>
              </a:rPr>
              <a:t>”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addresses have been defined as Unique Local IPv6 Addresses as a way to allow entreprise to obtain IPv6 addresses without being forced to request them from providers or RIRs.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The way to choose such a ULA prefix is defined in :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R. Hinden, B. Haberman,   Unique Local IPv6 Unicast Addresses, RFC4193, October 2005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Recently, the case for a registration of such addresses has been proposed, see :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R. Hinden, G. Huston, T. Narten, Centrally Assigned Unique Local IPv6 Unicast Addresses, internet draft,  &lt;draft-ietf-ipv6-ula-central-02.txt&gt;, work in progress, June 2007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See also 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                     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 u="sng">
                <a:latin typeface="Helvetica" charset="0"/>
                <a:cs typeface="Helvetica" charset="0"/>
                <a:sym typeface="Helvetica" charset="0"/>
              </a:rPr>
              <a:t>http://</a:t>
            </a:r>
            <a:r>
              <a:rPr lang="en-US" sz="1400" u="sng">
                <a:latin typeface="Helvetica" charset="0"/>
                <a:cs typeface="Helvetica" charset="0"/>
                <a:sym typeface="Helvetica" charset="0"/>
                <a:hlinkClick r:id="rId3"/>
              </a:rPr>
              <a:t>www.ripe.net/ripe/policies/proposals/2007-05.html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931706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When the M bit is set to true, this indicates that IPv6 addresses should be obtained from DHCPv6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When the O bit is set to true, this indicates that the hosts can obtain additional information (e.g. address of DNS resolver) from DHCPv6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The router advertisements messages can also be sent in unicast in response to solicitations from hosts. A host can obtain a router advertisement by sending a router solicitation which is an ICMPv6 message containing only the router solicitation message (type 133).</a:t>
            </a:r>
          </a:p>
        </p:txBody>
      </p:sp>
    </p:spTree>
    <p:extLst>
      <p:ext uri="{BB962C8B-B14F-4D97-AF65-F5344CB8AC3E}">
        <p14:creationId xmlns:p14="http://schemas.microsoft.com/office/powerpoint/2010/main" val="776978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The two L and A bits are defined as follows :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L              1-bit on-link flag.  When set, indicates that this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prefix can be used for on-link determination.  When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not set the advertisement makes no statement about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on-link or off-link properties of the prefix.  In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other words, if the L flag is not set a host MUST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NOT conclude that an address derived from the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prefix is off-link.  That is, it MUST NOT update a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previous indication that the address is on-link.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A              1-bit autonomous address-configuration flag.  When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set indicates that this prefix can be used for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stateless address configuration.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Other options have been defined for the router advertisements. For example, the RDNSS option defined in 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J. Jeong, S. Park, L. Beloeil, S. Madanapalli,   IPv6 Router Advertisement Option for DNS Configuration, RFC 5006, Sept. 2007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allows a router to advertise the IPv6 address of the DNS resolver to be used by hosts on the LAN.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94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The ICMPv6 neighbour discovery messages are sent with HopLimit=255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The role of the R, S and O flags is described as follows in RFC4861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R              Router flag.  When set, the R-bit indicates that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the sender is a router.  The R-bit is used by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Neighbor Unreachability Detection to detect a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router that changes to a host.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S              Solicited flag.  When set, the S-bit indicates that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the advertisement was sent in response to a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Neighbor Solicitation from the Destination address.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The S-bit is used as a reachability confirmation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for Neighbor Unreachability Detection.  It MUST NOT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be set in multicast advertisements or in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unsolicited unicast advertisements.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O              Override flag.  When set, the O-bit indicates that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the advertisement should override an existing cache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entry and update the cached link-layer address.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When it is not set the advertisement will not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update a cached link-layer address though it will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update an existing Neighbor Cache entry for which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no link-layer address is known.  It SHOULD NOT be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set in solicited advertisements for anycast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addresses and in solicited proxy advertisements.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It SHOULD be set in other solicited advertisements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                    and in unsolicited advertisements.</a:t>
            </a:r>
          </a:p>
        </p:txBody>
      </p:sp>
    </p:spTree>
    <p:extLst>
      <p:ext uri="{BB962C8B-B14F-4D97-AF65-F5344CB8AC3E}">
        <p14:creationId xmlns:p14="http://schemas.microsoft.com/office/powerpoint/2010/main" val="4113756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IPv6 is supposed to easily support renumbering and IPv6 router advertisements are one of the ways to perform this renumbering by allowing hosts to update their IPv6 addresses upon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reception of new router advertisement messages. However, in practice renumbering an IPv6 network is not easily because IPv6 addresses are manually encoded in too many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configuration files, see e.g. :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F. Baker, E. Lear, R. Droms, 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Procedures for Renumbering an IPv6 Network without a Flag Day, RFC4192, 2005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726995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This extension to support privacy-aware IPv6 addresses is defined in 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 T. Narten, R. Draves, S. Krishnan, Privacy Extensions for Stateless Address Autoconfiguration in IPv6, RFC4941, Sept. 2007</a:t>
            </a: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  <a:tab pos="4127500" algn="l"/>
                <a:tab pos="4584700" algn="l"/>
                <a:tab pos="5041900" algn="l"/>
                <a:tab pos="5511800" algn="l"/>
                <a:tab pos="457200" algn="l"/>
                <a:tab pos="914400" algn="l"/>
                <a:tab pos="1371600" algn="l"/>
                <a:tab pos="1841500" algn="l"/>
                <a:tab pos="2298700" algn="l"/>
                <a:tab pos="2755900" algn="l"/>
                <a:tab pos="3213100" algn="l"/>
                <a:tab pos="3670300" algn="l"/>
              </a:tabLst>
            </a:pPr>
            <a:endParaRPr lang="en-US" sz="1400">
              <a:latin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559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solidFill>
            <a:srgbClr val="FFFFFF"/>
          </a:solidFill>
          <a:ln/>
        </p:spPr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The value T is defined in the standard, but a detailed discussion of this value is outside the scope of this presentation.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r>
              <a:rPr lang="en-US" sz="1600">
                <a:latin typeface="Courier" charset="0"/>
                <a:cs typeface="Courier" charset="0"/>
                <a:sym typeface="Courier" charset="0"/>
              </a:rPr>
              <a:t>Example </a:t>
            </a:r>
          </a:p>
          <a:p>
            <a:endParaRPr lang="en-US" sz="1600">
              <a:latin typeface="Courier" charset="0"/>
              <a:cs typeface="Courier" charset="0"/>
              <a:sym typeface="Courier" charset="0"/>
            </a:endParaRPr>
          </a:p>
          <a:p>
            <a:r>
              <a:rPr lang="en-US" sz="1600">
                <a:latin typeface="Courier" charset="0"/>
                <a:cs typeface="Courier" charset="0"/>
                <a:sym typeface="Courier" charset="0"/>
              </a:rPr>
              <a:t>802.11b channel frequencies</a:t>
            </a:r>
          </a:p>
          <a:p>
            <a:r>
              <a:rPr lang="en-US" sz="1600">
                <a:latin typeface="Courier" charset="0"/>
                <a:cs typeface="Courier" charset="0"/>
                <a:sym typeface="Courier" charset="0"/>
              </a:rPr>
              <a:t>Channel	   Lower frequency  Central frequency  Upper frequency</a:t>
            </a:r>
          </a:p>
          <a:p>
            <a:r>
              <a:rPr lang="en-US" sz="1600">
                <a:latin typeface="Courier" charset="0"/>
                <a:cs typeface="Courier" charset="0"/>
                <a:sym typeface="Courier" charset="0"/>
              </a:rPr>
              <a:t>1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2.401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2.412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2.423</a:t>
            </a:r>
          </a:p>
          <a:p>
            <a:r>
              <a:rPr lang="en-US" sz="1600">
                <a:latin typeface="Courier" charset="0"/>
                <a:cs typeface="Courier" charset="0"/>
                <a:sym typeface="Courier" charset="0"/>
              </a:rPr>
              <a:t>2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2.404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2.417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2.428</a:t>
            </a:r>
          </a:p>
          <a:p>
            <a:r>
              <a:rPr lang="en-US" sz="1600">
                <a:latin typeface="Courier" charset="0"/>
                <a:cs typeface="Courier" charset="0"/>
                <a:sym typeface="Courier" charset="0"/>
              </a:rPr>
              <a:t>3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2.411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2.422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2.433</a:t>
            </a:r>
          </a:p>
          <a:p>
            <a:r>
              <a:rPr lang="en-US" sz="1600">
                <a:latin typeface="Courier" charset="0"/>
                <a:cs typeface="Courier" charset="0"/>
                <a:sym typeface="Courier" charset="0"/>
              </a:rPr>
              <a:t>4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2.416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2.427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2.438</a:t>
            </a:r>
          </a:p>
          <a:p>
            <a:r>
              <a:rPr lang="en-US" sz="1600">
                <a:latin typeface="Courier" charset="0"/>
                <a:cs typeface="Courier" charset="0"/>
                <a:sym typeface="Courier" charset="0"/>
              </a:rPr>
              <a:t>5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2.421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2.432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2.443</a:t>
            </a:r>
          </a:p>
          <a:p>
            <a:r>
              <a:rPr lang="en-US" sz="1600">
                <a:latin typeface="Courier" charset="0"/>
                <a:cs typeface="Courier" charset="0"/>
                <a:sym typeface="Courier" charset="0"/>
              </a:rPr>
              <a:t>6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2.426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2.437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2.448</a:t>
            </a:r>
          </a:p>
          <a:p>
            <a:r>
              <a:rPr lang="en-US" sz="1600">
                <a:latin typeface="Courier" charset="0"/>
                <a:cs typeface="Courier" charset="0"/>
                <a:sym typeface="Courier" charset="0"/>
              </a:rPr>
              <a:t>7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2.431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2.442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2.453</a:t>
            </a:r>
          </a:p>
          <a:p>
            <a:r>
              <a:rPr lang="en-US" sz="1600">
                <a:latin typeface="Courier" charset="0"/>
                <a:cs typeface="Courier" charset="0"/>
                <a:sym typeface="Courier" charset="0"/>
              </a:rPr>
              <a:t>8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2.436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2.447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2.458</a:t>
            </a:r>
          </a:p>
          <a:p>
            <a:r>
              <a:rPr lang="en-US" sz="1600">
                <a:latin typeface="Courier" charset="0"/>
                <a:cs typeface="Courier" charset="0"/>
                <a:sym typeface="Courier" charset="0"/>
              </a:rPr>
              <a:t>9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2.441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2.452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2.463</a:t>
            </a:r>
          </a:p>
          <a:p>
            <a:r>
              <a:rPr lang="en-US" sz="1600">
                <a:latin typeface="Courier" charset="0"/>
                <a:cs typeface="Courier" charset="0"/>
                <a:sym typeface="Courier" charset="0"/>
              </a:rPr>
              <a:t>10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2.446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2.457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2.468</a:t>
            </a:r>
          </a:p>
          <a:p>
            <a:r>
              <a:rPr lang="en-US" sz="1600">
                <a:latin typeface="Courier" charset="0"/>
                <a:cs typeface="Courier" charset="0"/>
                <a:sym typeface="Courier" charset="0"/>
              </a:rPr>
              <a:t>11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2.451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2.462</a:t>
            </a:r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		</a:t>
            </a:r>
            <a:r>
              <a:rPr lang="en-US" sz="1600">
                <a:latin typeface="Courier" charset="0"/>
                <a:cs typeface="Courier" charset="0"/>
                <a:sym typeface="Courier" charset="0"/>
              </a:rPr>
              <a:t>	2.473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 marL="52388">
              <a:spcBef>
                <a:spcPts val="575"/>
              </a:spcBef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This is the most widely used format, it is notably used to carry IP packets.</a:t>
            </a:r>
          </a:p>
        </p:txBody>
      </p:sp>
    </p:spTree>
    <p:extLst>
      <p:ext uri="{BB962C8B-B14F-4D97-AF65-F5344CB8AC3E}">
        <p14:creationId xmlns:p14="http://schemas.microsoft.com/office/powerpoint/2010/main" val="1349495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r>
              <a:rPr lang="en-US" sz="1800">
                <a:latin typeface="Helvetica" charset="0"/>
                <a:cs typeface="Helvetica" charset="0"/>
                <a:sym typeface="Helvetica" charset="0"/>
              </a:rPr>
              <a:t>The 10 Gbps zoo is much larger than this, see e.g. </a:t>
            </a:r>
            <a:r>
              <a:rPr lang="en-US" sz="1800" u="sng">
                <a:latin typeface="Helvetica" charset="0"/>
                <a:cs typeface="Helvetica" charset="0"/>
                <a:sym typeface="Helvetica" charset="0"/>
                <a:hlinkClick r:id="rId3"/>
              </a:rPr>
              <a:t>http://en.wikipedia.org/wiki/10_gigabit_Ethernet</a:t>
            </a:r>
            <a:endParaRPr lang="en-US" sz="1800">
              <a:latin typeface="Helvetica" charset="0"/>
              <a:cs typeface="Helvetica" charset="0"/>
              <a:sym typeface="Helvetica" charset="0"/>
            </a:endParaRPr>
          </a:p>
          <a:p>
            <a:endParaRPr lang="en-US" sz="1800">
              <a:latin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70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 marL="52388">
              <a:spcBef>
                <a:spcPts val="575"/>
              </a:spcBef>
            </a:pPr>
            <a:r>
              <a:rPr lang="en-US" sz="18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A good reference on Ethernet switches is</a:t>
            </a:r>
          </a:p>
          <a:p>
            <a:pPr marL="52388">
              <a:spcBef>
                <a:spcPts val="575"/>
              </a:spcBef>
            </a:pPr>
            <a:endParaRPr lang="en-US" sz="18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marL="52388">
              <a:spcBef>
                <a:spcPts val="575"/>
              </a:spcBef>
            </a:pPr>
            <a:r>
              <a:rPr lang="en-US" sz="18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R. Seifert, J. Edwards, The All-New Switch Book, Wiley, 2008</a:t>
            </a:r>
          </a:p>
        </p:txBody>
      </p:sp>
    </p:spTree>
    <p:extLst>
      <p:ext uri="{BB962C8B-B14F-4D97-AF65-F5344CB8AC3E}">
        <p14:creationId xmlns:p14="http://schemas.microsoft.com/office/powerpoint/2010/main" val="1922056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See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[IEEE802Q] "IEEE Standards for Local and Metropolitan Area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       Networks:  Virtual Bridged Local Area Networks", Draft Standard, P802.1Q/D9, February 20, 1998.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32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The  transmission of IPv6 packets over Ethernet is defined in :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M. Crawford, Transmission of IPv6 Packets over Ethernet Networks, RFC2464, December 1998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          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Note that in contrast with ARP used by IPv4, ICMPv6 neighbour solicitation messages are sent to a multicast ethernet address and not to the broadcast ethernet address. This implies that only the IPv6 enabled hosts on the LAN will receive the ICMPv6 message.</a:t>
            </a:r>
          </a:p>
        </p:txBody>
      </p:sp>
    </p:spTree>
    <p:extLst>
      <p:ext uri="{BB962C8B-B14F-4D97-AF65-F5344CB8AC3E}">
        <p14:creationId xmlns:p14="http://schemas.microsoft.com/office/powerpoint/2010/main" val="595523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The  transmission of IPv6 packets over Ethernet is defined in :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M. Crawford, Transmission of IPv6 Packets over Ethernet Networks, RFC2464, December 1998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          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Note that in contrast with ARP used by IPv4, ICMPv6 neighbour solicitation messages are sent to a multicast ethernet address and not to the broadcast ethernet address. This implies that only the IPv6 enabled hosts on the LAN will receive the ICMPv6 message.</a:t>
            </a:r>
          </a:p>
        </p:txBody>
      </p:sp>
    </p:spTree>
    <p:extLst>
      <p:ext uri="{BB962C8B-B14F-4D97-AF65-F5344CB8AC3E}">
        <p14:creationId xmlns:p14="http://schemas.microsoft.com/office/powerpoint/2010/main" val="1878028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 marL="52388">
              <a:spcBef>
                <a:spcPts val="575"/>
              </a:spcBef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This utilisation of ICMPv6 Neighbour solicitation is called Duplicate Address Detection. It is used everytime a host obtains a new IPv6 address and is required to ensure that a host</a:t>
            </a:r>
            <a:b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</a:b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is not using the same IPv6 address as another host on the same LAN.</a:t>
            </a:r>
          </a:p>
        </p:txBody>
      </p:sp>
    </p:spTree>
    <p:extLst>
      <p:ext uri="{BB962C8B-B14F-4D97-AF65-F5344CB8AC3E}">
        <p14:creationId xmlns:p14="http://schemas.microsoft.com/office/powerpoint/2010/main" val="280319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57273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065685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6750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784" y="1600647"/>
            <a:ext cx="8914433" cy="4525119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453237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  <a:prstGeom prst="rect">
            <a:avLst/>
          </a:prstGeom>
        </p:spPr>
        <p:txBody>
          <a:bodyPr vert="horz" lIns="67355" tIns="33677" rIns="67355" bIns="33677"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61150253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784" y="1600647"/>
            <a:ext cx="4399173" cy="4525119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1044" y="1600647"/>
            <a:ext cx="4399173" cy="4525119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944206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752802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389870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389997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55869146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39991892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784" y="1600647"/>
            <a:ext cx="8914433" cy="4525119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78714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45808" y="1151930"/>
            <a:ext cx="1992809" cy="3178969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67383" y="1151930"/>
            <a:ext cx="5862340" cy="3178969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301026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608" y="274588"/>
            <a:ext cx="2228608" cy="5851178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784" y="274588"/>
            <a:ext cx="6569739" cy="5851178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127764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161016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597815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</p:spPr>
        <p:txBody>
          <a:bodyPr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7182249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67383" y="1946672"/>
            <a:ext cx="1862212" cy="401835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945681" y="1946672"/>
            <a:ext cx="1862212" cy="401835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842201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122118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765176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877407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34791377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8732984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317138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00638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45808" y="178594"/>
            <a:ext cx="1992809" cy="5786438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67383" y="178594"/>
            <a:ext cx="5862340" cy="5786438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947682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688448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842543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</p:spPr>
        <p:txBody>
          <a:bodyPr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88659288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67383" y="1946672"/>
            <a:ext cx="3927574" cy="401835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1043" y="1946672"/>
            <a:ext cx="3927574" cy="401835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386122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779454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378018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316854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008684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840766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80944972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869990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45808" y="178594"/>
            <a:ext cx="1992809" cy="5786438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67383" y="178594"/>
            <a:ext cx="5862340" cy="5786438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00378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163262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407099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</p:spPr>
        <p:txBody>
          <a:bodyPr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64882501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920383" y="1946672"/>
            <a:ext cx="1451074" cy="401835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487543" y="1946672"/>
            <a:ext cx="1451074" cy="401835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122302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507210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674887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29005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</p:spPr>
        <p:txBody>
          <a:bodyPr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21978899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32749474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06356884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46649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45808" y="178594"/>
            <a:ext cx="1992809" cy="5786438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67383" y="178594"/>
            <a:ext cx="5862340" cy="5786438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377426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280453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312550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</p:spPr>
        <p:txBody>
          <a:bodyPr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88442746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67383" y="1946672"/>
            <a:ext cx="1862212" cy="401835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945681" y="1946672"/>
            <a:ext cx="1862212" cy="401835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410907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425660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126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67383" y="1946672"/>
            <a:ext cx="3927574" cy="401835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1043" y="1946672"/>
            <a:ext cx="3927574" cy="401835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762662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190001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90133323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95297750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977555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45808" y="178594"/>
            <a:ext cx="1992809" cy="5786438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67383" y="178594"/>
            <a:ext cx="5862340" cy="5786438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8809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01538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67461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07361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812447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23930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4537154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2398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45808" y="178594"/>
            <a:ext cx="1992809" cy="5786438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67383" y="178594"/>
            <a:ext cx="5862340" cy="5786438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5528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59089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784" y="1600647"/>
            <a:ext cx="8914433" cy="4525119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37301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5359924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784" y="1600647"/>
            <a:ext cx="4399173" cy="4525119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1044" y="1600647"/>
            <a:ext cx="4399173" cy="4525119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68520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55400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01823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7642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</p:spPr>
        <p:txBody>
          <a:bodyPr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3352852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1180226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985279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784" y="1600647"/>
            <a:ext cx="8914433" cy="4525119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28856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608" y="1600647"/>
            <a:ext cx="2228608" cy="4525119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784" y="1600647"/>
            <a:ext cx="6569739" cy="4525119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642162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49754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3601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  <a:prstGeom prst="rect">
            <a:avLst/>
          </a:prstGeom>
        </p:spPr>
        <p:txBody>
          <a:bodyPr vert="horz" lIns="67355" tIns="33677" rIns="67355" bIns="33677"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</p:spPr>
        <p:txBody>
          <a:bodyPr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9814513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67383" y="892969"/>
            <a:ext cx="3927574" cy="50720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1043" y="892969"/>
            <a:ext cx="3927574" cy="50720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092853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14498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68441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67383" y="3536156"/>
            <a:ext cx="3927574" cy="79474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1043" y="3536156"/>
            <a:ext cx="3927574" cy="79474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180745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8593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46478141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86143506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72942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608" y="274588"/>
            <a:ext cx="2228608" cy="5690443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784" y="274588"/>
            <a:ext cx="6569739" cy="5690443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025307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657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784" y="1600647"/>
            <a:ext cx="8914433" cy="4525119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399791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2586176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784" y="1600647"/>
            <a:ext cx="4399173" cy="4525119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1044" y="1600647"/>
            <a:ext cx="4399173" cy="4525119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827320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3193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347696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647443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300326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85279105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73914780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784" y="1600647"/>
            <a:ext cx="8914433" cy="4525119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218827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608" y="1600647"/>
            <a:ext cx="2228608" cy="4775150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784" y="1600647"/>
            <a:ext cx="6569739" cy="4775150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600085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948739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784" y="1600647"/>
            <a:ext cx="8914433" cy="4525119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186467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77008002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784" y="1600647"/>
            <a:ext cx="4399173" cy="4525119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1044" y="1600647"/>
            <a:ext cx="4399173" cy="4525119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23180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187528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095346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93837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887024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69283787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41047388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784" y="1600647"/>
            <a:ext cx="8914433" cy="4525119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868250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608" y="1600647"/>
            <a:ext cx="2228608" cy="4775150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784" y="1600647"/>
            <a:ext cx="6569739" cy="4775150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652117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038116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689146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</p:spPr>
        <p:txBody>
          <a:bodyPr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7669670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5685821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83692" y="3366492"/>
            <a:ext cx="2176611" cy="232171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776389" y="3366492"/>
            <a:ext cx="2176611" cy="232171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459164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720562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768271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9282909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61801957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00169516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158242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835673" y="991195"/>
            <a:ext cx="1117327" cy="4697016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83691" y="991195"/>
            <a:ext cx="3235896" cy="4697016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360292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27558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8361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84914191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</p:spPr>
        <p:txBody>
          <a:bodyPr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84729680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83692" y="3366492"/>
            <a:ext cx="2176611" cy="232171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776389" y="3366492"/>
            <a:ext cx="2176611" cy="232171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91290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334826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790882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224252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17359860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35026306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456345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835673" y="991195"/>
            <a:ext cx="1117327" cy="4697016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83691" y="991195"/>
            <a:ext cx="3235896" cy="4697016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293485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1522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1036304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784" y="1600647"/>
            <a:ext cx="8914433" cy="4525119"/>
          </a:xfrm>
          <a:prstGeom prst="rect">
            <a:avLst/>
          </a:prstGeom>
        </p:spPr>
        <p:txBody>
          <a:bodyPr vert="horz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063002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14963976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784" y="1600647"/>
            <a:ext cx="4399173" cy="4525119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1044" y="1600647"/>
            <a:ext cx="4399173" cy="4525119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425812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  <a:prstGeom prst="rect">
            <a:avLst/>
          </a:prstGeom>
        </p:spPr>
        <p:txBody>
          <a:bodyPr vert="horz" lIns="67355" tIns="33677" rIns="67355" bIns="33677"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099601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633837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4032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  <a:prstGeom prst="rect">
            <a:avLst/>
          </a:prstGeom>
        </p:spPr>
        <p:txBody>
          <a:bodyPr vert="horz" lIns="67355" tIns="33677" rIns="67355" bIns="33677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45715111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  <a:prstGeom prst="rect">
            <a:avLst/>
          </a:prstGeom>
        </p:spPr>
        <p:txBody>
          <a:bodyPr vert="horz" lIns="67355" tIns="33677" rIns="67355" bIns="33677"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85358778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784" y="1600647"/>
            <a:ext cx="8914433" cy="4525119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773109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608" y="178594"/>
            <a:ext cx="2228608" cy="5947172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784" y="178594"/>
            <a:ext cx="6569739" cy="5947172"/>
          </a:xfrm>
          <a:prstGeom prst="rect">
            <a:avLst/>
          </a:prstGeom>
        </p:spPr>
        <p:txBody>
          <a:bodyPr vert="eaVert" lIns="67355" tIns="33677" rIns="67355" bIns="33677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77983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7383" y="3536156"/>
            <a:ext cx="7971234" cy="79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67383" y="1151930"/>
            <a:ext cx="7971234" cy="232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654837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82256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09675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37094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64512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301286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638059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974833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311606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67383" y="178594"/>
            <a:ext cx="7971234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7383" y="1946672"/>
            <a:ext cx="3840510" cy="401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560120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887539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14958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42376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69795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06569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543342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880116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216889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67383" y="178594"/>
            <a:ext cx="7971234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7383" y="1946672"/>
            <a:ext cx="7971234" cy="401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560120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887539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14958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42376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69795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06569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543342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880116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216889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67383" y="178594"/>
            <a:ext cx="7971234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20383" y="1946672"/>
            <a:ext cx="3018234" cy="401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560120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887539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14958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42376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69795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06569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543342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880116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216889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67383" y="178594"/>
            <a:ext cx="7971234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7383" y="1946672"/>
            <a:ext cx="3840510" cy="401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560120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887539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14958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42376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69795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06569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543342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880116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216889" indent="-363669" algn="l" rtl="0" fontAlgn="base">
        <a:spcBef>
          <a:spcPts val="2799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67383" y="178594"/>
            <a:ext cx="7971234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7383" y="1946672"/>
            <a:ext cx="7971234" cy="401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617418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44837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72256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99674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27093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63866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600640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937413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274187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67383" y="2089547"/>
            <a:ext cx="7971234" cy="267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7383" y="892969"/>
            <a:ext cx="7971234" cy="507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617418" indent="-420967" algn="l" rtl="0" fontAlgn="base">
        <a:spcBef>
          <a:spcPts val="3536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44837" indent="-420967" algn="l" rtl="0" fontAlgn="base">
        <a:spcBef>
          <a:spcPts val="3536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72256" indent="-420967" algn="l" rtl="0" fontAlgn="base">
        <a:spcBef>
          <a:spcPts val="3536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99674" indent="-420967" algn="l" rtl="0" fontAlgn="base">
        <a:spcBef>
          <a:spcPts val="3536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27093" indent="-420967" algn="l" rtl="0" fontAlgn="base">
        <a:spcBef>
          <a:spcPts val="3536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63866" indent="-420967" algn="l" rtl="0" fontAlgn="base">
        <a:spcBef>
          <a:spcPts val="3536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600640" indent="-420967" algn="l" rtl="0" fontAlgn="base">
        <a:spcBef>
          <a:spcPts val="3536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937413" indent="-420967" algn="l" rtl="0" fontAlgn="base">
        <a:spcBef>
          <a:spcPts val="3536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274187" indent="-420967" algn="l" rtl="0" fontAlgn="base">
        <a:spcBef>
          <a:spcPts val="3536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67383" y="5179219"/>
            <a:ext cx="7971234" cy="1196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67383" y="5179219"/>
            <a:ext cx="7971234" cy="1196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3691" y="3366492"/>
            <a:ext cx="4469309" cy="232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3691" y="991195"/>
            <a:ext cx="4469309" cy="232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3691" y="3366492"/>
            <a:ext cx="4469309" cy="232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3691" y="991195"/>
            <a:ext cx="4469309" cy="232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67383" y="178594"/>
            <a:ext cx="7971234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654837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82256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09675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37094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64512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301286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638059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974833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311606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hyperlink" Target="https://en.wikipedia.org/wiki/10BASE2" TargetMode="External"/><Relationship Id="rId7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hyperlink" Target="https://en.wikipedia.org/wiki/Category_6_cable" TargetMode="External"/><Relationship Id="rId4" Type="http://schemas.openxmlformats.org/officeDocument/2006/relationships/hyperlink" Target="https://en.wikipedia.org/wiki/Ethernet_over_twisted_pai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jpeg"/><Relationship Id="rId4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jpeg"/><Relationship Id="rId4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EEE_802.11n" TargetMode="Externa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992560" y="24317"/>
            <a:ext cx="7971234" cy="2321719"/>
          </a:xfrm>
          <a:ln/>
        </p:spPr>
        <p:txBody>
          <a:bodyPr/>
          <a:lstStyle/>
          <a:p>
            <a:r>
              <a:rPr lang="en-US" dirty="0"/>
              <a:t>Part 12</a:t>
            </a:r>
            <a:br>
              <a:rPr lang="en-US" dirty="0"/>
            </a:br>
            <a:r>
              <a:rPr lang="en-US" dirty="0"/>
              <a:t>Local Area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AB17C-D36D-0D33-CC17-EFF7295D4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</p:cSld>
  <p:clrMapOvr>
    <a:masterClrMapping/>
  </p:clrMapOvr>
  <p:transition advTm="475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924" y="4955977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Rectangle 3"/>
          <p:cNvSpPr>
            <a:spLocks/>
          </p:cNvSpPr>
          <p:nvPr/>
        </p:nvSpPr>
        <p:spPr bwMode="auto">
          <a:xfrm>
            <a:off x="4310900" y="2022574"/>
            <a:ext cx="1044773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Hub</a:t>
            </a:r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106" y="3286125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Rectangle 5"/>
          <p:cNvSpPr>
            <a:spLocks noGrp="1" noChangeArrowheads="1"/>
          </p:cNvSpPr>
          <p:nvPr>
            <p:ph type="title"/>
          </p:nvPr>
        </p:nvSpPr>
        <p:spPr>
          <a:xfrm>
            <a:off x="1498234" y="0"/>
            <a:ext cx="7777758" cy="1205508"/>
          </a:xfrm>
          <a:ln/>
        </p:spPr>
        <p:txBody>
          <a:bodyPr/>
          <a:lstStyle/>
          <a:p>
            <a:r>
              <a:rPr lang="en-US" dirty="0"/>
              <a:t>Larger Ethernet ?</a:t>
            </a:r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 rot="10800000" flipH="1">
            <a:off x="1299922" y="3804047"/>
            <a:ext cx="1500652" cy="18864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 rot="10800000" flipH="1">
            <a:off x="1276946" y="3990455"/>
            <a:ext cx="1529674" cy="118876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 rot="10800000" flipH="1">
            <a:off x="2685697" y="4016127"/>
            <a:ext cx="533269" cy="86952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 rot="10800000">
            <a:off x="3738934" y="4017243"/>
            <a:ext cx="552618" cy="84273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 rot="10800000">
            <a:off x="4069055" y="3856509"/>
            <a:ext cx="1549021" cy="56257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 rot="10800000" flipH="1">
            <a:off x="3551505" y="2509242"/>
            <a:ext cx="1168115" cy="1161976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4980813" y="2512591"/>
            <a:ext cx="2844105" cy="105258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 flipH="1">
            <a:off x="6885348" y="3912320"/>
            <a:ext cx="738839" cy="138521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1935" name="Line 15"/>
          <p:cNvSpPr>
            <a:spLocks noChangeShapeType="1"/>
          </p:cNvSpPr>
          <p:nvPr/>
        </p:nvSpPr>
        <p:spPr bwMode="auto">
          <a:xfrm flipV="1">
            <a:off x="5336949" y="2048143"/>
            <a:ext cx="944010" cy="36824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8122388" y="3912320"/>
            <a:ext cx="230962" cy="50676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 rot="10800000" flipH="1">
            <a:off x="8135690" y="3149947"/>
            <a:ext cx="403882" cy="41634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1938" name="Line 18"/>
          <p:cNvSpPr>
            <a:spLocks noChangeShapeType="1"/>
          </p:cNvSpPr>
          <p:nvPr/>
        </p:nvSpPr>
        <p:spPr bwMode="auto">
          <a:xfrm flipH="1">
            <a:off x="6260176" y="5643563"/>
            <a:ext cx="362769" cy="291331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>
            <a:off x="6936135" y="5643563"/>
            <a:ext cx="318027" cy="332631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1940" name="Rectangle 20"/>
          <p:cNvSpPr>
            <a:spLocks/>
          </p:cNvSpPr>
          <p:nvPr/>
        </p:nvSpPr>
        <p:spPr bwMode="auto">
          <a:xfrm>
            <a:off x="987940" y="5549801"/>
            <a:ext cx="4295180" cy="48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780313" algn="l"/>
              </a:tabLst>
            </a:pPr>
            <a:r>
              <a:rPr lang="en-US" sz="18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Issue : maximum 51.2 </a:t>
            </a:r>
            <a:r>
              <a:rPr lang="en-US" sz="1800" dirty="0" err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microsec</a:t>
            </a:r>
            <a:br>
              <a:rPr lang="en-US" sz="18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8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    delay between any pair of stations</a:t>
            </a:r>
          </a:p>
        </p:txBody>
      </p:sp>
      <p:sp>
        <p:nvSpPr>
          <p:cNvPr id="81942" name="Line 22"/>
          <p:cNvSpPr>
            <a:spLocks noChangeShapeType="1"/>
          </p:cNvSpPr>
          <p:nvPr/>
        </p:nvSpPr>
        <p:spPr bwMode="auto">
          <a:xfrm rot="10800000" flipH="1">
            <a:off x="4090821" y="3732609"/>
            <a:ext cx="3245569" cy="80367"/>
          </a:xfrm>
          <a:prstGeom prst="line">
            <a:avLst/>
          </a:prstGeom>
          <a:noFill/>
          <a:ln w="38100">
            <a:solidFill>
              <a:srgbClr val="FF271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81943" name="Picture 2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66" y="3711402"/>
            <a:ext cx="610660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4" name="Picture 2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10" y="4828728"/>
            <a:ext cx="610660" cy="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5" name="Picture 2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043" y="4828728"/>
            <a:ext cx="610660" cy="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6" name="Picture 2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3" y="4828728"/>
            <a:ext cx="609451" cy="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7" name="Picture 2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32" y="4161235"/>
            <a:ext cx="60945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8" name="Picture 2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697" y="1656929"/>
            <a:ext cx="609451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9" name="Picture 2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477" y="2652117"/>
            <a:ext cx="60945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0" name="Picture 3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404" y="4299645"/>
            <a:ext cx="60945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1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329" y="3205758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2" name="Rectangle 32"/>
          <p:cNvSpPr>
            <a:spLocks/>
          </p:cNvSpPr>
          <p:nvPr/>
        </p:nvSpPr>
        <p:spPr bwMode="auto">
          <a:xfrm>
            <a:off x="3072536" y="3304502"/>
            <a:ext cx="423456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Hub</a:t>
            </a:r>
          </a:p>
        </p:txBody>
      </p:sp>
      <p:sp>
        <p:nvSpPr>
          <p:cNvPr id="81953" name="Rectangle 33"/>
          <p:cNvSpPr>
            <a:spLocks/>
          </p:cNvSpPr>
          <p:nvPr/>
        </p:nvSpPr>
        <p:spPr bwMode="auto">
          <a:xfrm>
            <a:off x="6400333" y="4992213"/>
            <a:ext cx="423456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Hub</a:t>
            </a:r>
          </a:p>
        </p:txBody>
      </p:sp>
      <p:sp>
        <p:nvSpPr>
          <p:cNvPr id="81954" name="Rectangle 34"/>
          <p:cNvSpPr>
            <a:spLocks/>
          </p:cNvSpPr>
          <p:nvPr/>
        </p:nvSpPr>
        <p:spPr bwMode="auto">
          <a:xfrm>
            <a:off x="7493476" y="3304502"/>
            <a:ext cx="423456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Hub</a:t>
            </a: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116" y="2018110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1CEADCC6-95CB-844E-8C6A-B4C615691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477">
            <a:off x="353691" y="1652289"/>
            <a:ext cx="2120733" cy="113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1114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>
            <a:spLocks noGrp="1" noChangeArrowheads="1"/>
          </p:cNvSpPr>
          <p:nvPr>
            <p:ph type="title"/>
          </p:nvPr>
        </p:nvSpPr>
        <p:spPr>
          <a:xfrm>
            <a:off x="2728020" y="0"/>
            <a:ext cx="6545554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</a:tabLst>
            </a:pPr>
            <a:r>
              <a:rPr lang="en-US"/>
              <a:t>Ethernet switch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5537" y="815951"/>
            <a:ext cx="8725150" cy="3111996"/>
          </a:xfrm>
          <a:ln/>
        </p:spPr>
        <p:txBody>
          <a:bodyPr/>
          <a:lstStyle/>
          <a:p>
            <a:pPr marL="473588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</a:pPr>
            <a:r>
              <a:rPr lang="en-US" dirty="0"/>
              <a:t>A switch is a relay operating in the </a:t>
            </a:r>
            <a:r>
              <a:rPr lang="en-US" dirty="0" err="1"/>
              <a:t>datalink</a:t>
            </a:r>
            <a:r>
              <a:rPr lang="en-US" dirty="0"/>
              <a:t> layer </a:t>
            </a:r>
          </a:p>
        </p:txBody>
      </p:sp>
      <p:sp>
        <p:nvSpPr>
          <p:cNvPr id="84995" name="AutoShape 3"/>
          <p:cNvSpPr>
            <a:spLocks/>
          </p:cNvSpPr>
          <p:nvPr/>
        </p:nvSpPr>
        <p:spPr bwMode="auto">
          <a:xfrm>
            <a:off x="1333779" y="5563196"/>
            <a:ext cx="3118600" cy="92646"/>
          </a:xfrm>
          <a:prstGeom prst="roundRect">
            <a:avLst>
              <a:gd name="adj" fmla="val 1208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84996" name="AutoShape 4"/>
          <p:cNvSpPr>
            <a:spLocks/>
          </p:cNvSpPr>
          <p:nvPr/>
        </p:nvSpPr>
        <p:spPr bwMode="auto">
          <a:xfrm>
            <a:off x="5217821" y="5563196"/>
            <a:ext cx="3118600" cy="92646"/>
          </a:xfrm>
          <a:prstGeom prst="roundRect">
            <a:avLst>
              <a:gd name="adj" fmla="val 1208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84997" name="AutoShape 5"/>
          <p:cNvSpPr>
            <a:spLocks/>
          </p:cNvSpPr>
          <p:nvPr/>
        </p:nvSpPr>
        <p:spPr bwMode="auto">
          <a:xfrm>
            <a:off x="1334988" y="5054203"/>
            <a:ext cx="1587717" cy="508992"/>
          </a:xfrm>
          <a:prstGeom prst="roundRect">
            <a:avLst>
              <a:gd name="adj" fmla="val 218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84998" name="AutoShape 6"/>
          <p:cNvSpPr>
            <a:spLocks/>
          </p:cNvSpPr>
          <p:nvPr/>
        </p:nvSpPr>
        <p:spPr bwMode="auto">
          <a:xfrm>
            <a:off x="1334988" y="4554141"/>
            <a:ext cx="1587717" cy="508992"/>
          </a:xfrm>
          <a:prstGeom prst="roundRect">
            <a:avLst>
              <a:gd name="adj" fmla="val 218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84999" name="AutoShape 7"/>
          <p:cNvSpPr>
            <a:spLocks/>
          </p:cNvSpPr>
          <p:nvPr/>
        </p:nvSpPr>
        <p:spPr bwMode="auto">
          <a:xfrm>
            <a:off x="1334988" y="4045149"/>
            <a:ext cx="1587717" cy="508992"/>
          </a:xfrm>
          <a:prstGeom prst="roundRect">
            <a:avLst>
              <a:gd name="adj" fmla="val 218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85000" name="AutoShape 8"/>
          <p:cNvSpPr>
            <a:spLocks/>
          </p:cNvSpPr>
          <p:nvPr/>
        </p:nvSpPr>
        <p:spPr bwMode="auto">
          <a:xfrm>
            <a:off x="6747496" y="5054203"/>
            <a:ext cx="1588926" cy="508992"/>
          </a:xfrm>
          <a:prstGeom prst="roundRect">
            <a:avLst>
              <a:gd name="adj" fmla="val 218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85001" name="AutoShape 9"/>
          <p:cNvSpPr>
            <a:spLocks/>
          </p:cNvSpPr>
          <p:nvPr/>
        </p:nvSpPr>
        <p:spPr bwMode="auto">
          <a:xfrm>
            <a:off x="6747496" y="4554141"/>
            <a:ext cx="1588926" cy="508992"/>
          </a:xfrm>
          <a:prstGeom prst="roundRect">
            <a:avLst>
              <a:gd name="adj" fmla="val 218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85002" name="AutoShape 10"/>
          <p:cNvSpPr>
            <a:spLocks/>
          </p:cNvSpPr>
          <p:nvPr/>
        </p:nvSpPr>
        <p:spPr bwMode="auto">
          <a:xfrm>
            <a:off x="6747496" y="4045149"/>
            <a:ext cx="1588926" cy="508992"/>
          </a:xfrm>
          <a:prstGeom prst="roundRect">
            <a:avLst>
              <a:gd name="adj" fmla="val 218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85003" name="Rectangle 11"/>
          <p:cNvSpPr>
            <a:spLocks/>
          </p:cNvSpPr>
          <p:nvPr/>
        </p:nvSpPr>
        <p:spPr bwMode="auto">
          <a:xfrm>
            <a:off x="1480096" y="5840648"/>
            <a:ext cx="833562" cy="29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22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Host A</a:t>
            </a:r>
          </a:p>
        </p:txBody>
      </p:sp>
      <p:sp>
        <p:nvSpPr>
          <p:cNvPr id="85004" name="Rectangle 12"/>
          <p:cNvSpPr>
            <a:spLocks/>
          </p:cNvSpPr>
          <p:nvPr/>
        </p:nvSpPr>
        <p:spPr bwMode="auto">
          <a:xfrm>
            <a:off x="6781354" y="5787070"/>
            <a:ext cx="846661" cy="29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22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Host B</a:t>
            </a:r>
          </a:p>
        </p:txBody>
      </p:sp>
      <p:sp>
        <p:nvSpPr>
          <p:cNvPr id="85005" name="Rectangle 13"/>
          <p:cNvSpPr>
            <a:spLocks/>
          </p:cNvSpPr>
          <p:nvPr/>
        </p:nvSpPr>
        <p:spPr bwMode="auto">
          <a:xfrm>
            <a:off x="4447543" y="5854043"/>
            <a:ext cx="830957" cy="29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220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</a:t>
            </a:r>
          </a:p>
        </p:txBody>
      </p:sp>
      <p:grpSp>
        <p:nvGrpSpPr>
          <p:cNvPr id="85006" name="Group 14"/>
          <p:cNvGrpSpPr>
            <a:grpSpLocks/>
          </p:cNvGrpSpPr>
          <p:nvPr/>
        </p:nvGrpSpPr>
        <p:grpSpPr bwMode="auto">
          <a:xfrm>
            <a:off x="4090821" y="4554141"/>
            <a:ext cx="1590135" cy="508992"/>
            <a:chOff x="0" y="0"/>
            <a:chExt cx="1314" cy="456"/>
          </a:xfrm>
        </p:grpSpPr>
        <p:sp>
          <p:nvSpPr>
            <p:cNvPr id="85007" name="AutoShape 15"/>
            <p:cNvSpPr>
              <a:spLocks/>
            </p:cNvSpPr>
            <p:nvPr/>
          </p:nvSpPr>
          <p:spPr bwMode="auto">
            <a:xfrm>
              <a:off x="0" y="0"/>
              <a:ext cx="1313" cy="456"/>
            </a:xfrm>
            <a:prstGeom prst="roundRect">
              <a:avLst>
                <a:gd name="adj" fmla="val 218"/>
              </a:avLst>
            </a:prstGeom>
            <a:noFill/>
            <a:ln w="1270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5008" name="Line 16"/>
            <p:cNvSpPr>
              <a:spLocks noChangeShapeType="1"/>
            </p:cNvSpPr>
            <p:nvPr/>
          </p:nvSpPr>
          <p:spPr bwMode="auto">
            <a:xfrm>
              <a:off x="0" y="0"/>
              <a:ext cx="645" cy="45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009" name="Line 17"/>
            <p:cNvSpPr>
              <a:spLocks noChangeShapeType="1"/>
            </p:cNvSpPr>
            <p:nvPr/>
          </p:nvSpPr>
          <p:spPr bwMode="auto">
            <a:xfrm flipH="1">
              <a:off x="643" y="0"/>
              <a:ext cx="671" cy="45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5010" name="Line 18"/>
          <p:cNvSpPr>
            <a:spLocks noChangeShapeType="1"/>
          </p:cNvSpPr>
          <p:nvPr/>
        </p:nvSpPr>
        <p:spPr bwMode="auto">
          <a:xfrm rot="10800000" flipH="1">
            <a:off x="1334988" y="3308449"/>
            <a:ext cx="1210" cy="736699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5011" name="Line 19"/>
          <p:cNvSpPr>
            <a:spLocks noChangeShapeType="1"/>
          </p:cNvSpPr>
          <p:nvPr/>
        </p:nvSpPr>
        <p:spPr bwMode="auto">
          <a:xfrm rot="10800000" flipH="1">
            <a:off x="2922706" y="3308449"/>
            <a:ext cx="1209" cy="736699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5012" name="Line 20"/>
          <p:cNvSpPr>
            <a:spLocks noChangeShapeType="1"/>
          </p:cNvSpPr>
          <p:nvPr/>
        </p:nvSpPr>
        <p:spPr bwMode="auto">
          <a:xfrm rot="10800000" flipH="1">
            <a:off x="6747496" y="3384352"/>
            <a:ext cx="2418" cy="73558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5013" name="Line 21"/>
          <p:cNvSpPr>
            <a:spLocks noChangeShapeType="1"/>
          </p:cNvSpPr>
          <p:nvPr/>
        </p:nvSpPr>
        <p:spPr bwMode="auto">
          <a:xfrm rot="10800000" flipH="1">
            <a:off x="8338840" y="3310682"/>
            <a:ext cx="1210" cy="73558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5014" name="AutoShape 22"/>
          <p:cNvSpPr>
            <a:spLocks/>
          </p:cNvSpPr>
          <p:nvPr/>
        </p:nvSpPr>
        <p:spPr bwMode="auto">
          <a:xfrm>
            <a:off x="4090821" y="5054203"/>
            <a:ext cx="1588926" cy="508992"/>
          </a:xfrm>
          <a:prstGeom prst="roundRect">
            <a:avLst>
              <a:gd name="adj" fmla="val 218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85015" name="Rectangle 23"/>
          <p:cNvSpPr>
            <a:spLocks/>
          </p:cNvSpPr>
          <p:nvPr/>
        </p:nvSpPr>
        <p:spPr bwMode="auto">
          <a:xfrm>
            <a:off x="1582881" y="5157527"/>
            <a:ext cx="1050543" cy="29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22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Physical</a:t>
            </a:r>
          </a:p>
        </p:txBody>
      </p:sp>
      <p:sp>
        <p:nvSpPr>
          <p:cNvPr id="85016" name="Rectangle 24"/>
          <p:cNvSpPr>
            <a:spLocks/>
          </p:cNvSpPr>
          <p:nvPr/>
        </p:nvSpPr>
        <p:spPr bwMode="auto">
          <a:xfrm>
            <a:off x="4090821" y="5158643"/>
            <a:ext cx="705597" cy="29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22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Phys.</a:t>
            </a:r>
          </a:p>
        </p:txBody>
      </p:sp>
      <p:sp>
        <p:nvSpPr>
          <p:cNvPr id="85017" name="Line 25"/>
          <p:cNvSpPr>
            <a:spLocks noChangeShapeType="1"/>
          </p:cNvSpPr>
          <p:nvPr/>
        </p:nvSpPr>
        <p:spPr bwMode="auto">
          <a:xfrm>
            <a:off x="4878028" y="5054204"/>
            <a:ext cx="1210" cy="507876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5018" name="Rectangle 26"/>
          <p:cNvSpPr>
            <a:spLocks/>
          </p:cNvSpPr>
          <p:nvPr/>
        </p:nvSpPr>
        <p:spPr bwMode="auto">
          <a:xfrm>
            <a:off x="4927607" y="5158643"/>
            <a:ext cx="705597" cy="29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22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Phys.</a:t>
            </a:r>
          </a:p>
        </p:txBody>
      </p:sp>
      <p:sp>
        <p:nvSpPr>
          <p:cNvPr id="85019" name="Rectangle 27"/>
          <p:cNvSpPr>
            <a:spLocks/>
          </p:cNvSpPr>
          <p:nvPr/>
        </p:nvSpPr>
        <p:spPr bwMode="auto">
          <a:xfrm>
            <a:off x="1596182" y="4661929"/>
            <a:ext cx="1019272" cy="29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22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Datalink</a:t>
            </a:r>
          </a:p>
        </p:txBody>
      </p:sp>
      <p:sp>
        <p:nvSpPr>
          <p:cNvPr id="85020" name="Rectangle 28"/>
          <p:cNvSpPr>
            <a:spLocks/>
          </p:cNvSpPr>
          <p:nvPr/>
        </p:nvSpPr>
        <p:spPr bwMode="auto">
          <a:xfrm>
            <a:off x="1582880" y="4133962"/>
            <a:ext cx="1038746" cy="29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22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Network</a:t>
            </a:r>
          </a:p>
        </p:txBody>
      </p:sp>
      <p:sp>
        <p:nvSpPr>
          <p:cNvPr id="85021" name="Rectangle 29"/>
          <p:cNvSpPr>
            <a:spLocks/>
          </p:cNvSpPr>
          <p:nvPr/>
        </p:nvSpPr>
        <p:spPr bwMode="auto">
          <a:xfrm>
            <a:off x="7034409" y="4131788"/>
            <a:ext cx="1128764" cy="32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24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Network</a:t>
            </a:r>
          </a:p>
        </p:txBody>
      </p:sp>
      <p:sp>
        <p:nvSpPr>
          <p:cNvPr id="85022" name="Rectangle 30"/>
          <p:cNvSpPr>
            <a:spLocks/>
          </p:cNvSpPr>
          <p:nvPr/>
        </p:nvSpPr>
        <p:spPr bwMode="auto">
          <a:xfrm>
            <a:off x="7042156" y="4648593"/>
            <a:ext cx="1115690" cy="32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2400" dirty="0" err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Datalink</a:t>
            </a:r>
            <a:endParaRPr lang="en-US" sz="2400" dirty="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5023" name="Rectangle 31"/>
          <p:cNvSpPr>
            <a:spLocks/>
          </p:cNvSpPr>
          <p:nvPr/>
        </p:nvSpPr>
        <p:spPr bwMode="auto">
          <a:xfrm>
            <a:off x="6958656" y="5144191"/>
            <a:ext cx="1146047" cy="32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24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Physical</a:t>
            </a:r>
          </a:p>
        </p:txBody>
      </p:sp>
    </p:spTree>
    <p:extLst>
      <p:ext uri="{BB962C8B-B14F-4D97-AF65-F5344CB8AC3E}">
        <p14:creationId xmlns:p14="http://schemas.microsoft.com/office/powerpoint/2010/main" val="2279099343"/>
      </p:ext>
    </p:extLst>
  </p:cSld>
  <p:clrMapOvr>
    <a:masterClrMapping/>
  </p:clrMapOvr>
  <p:transition advTm="57975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>
          <a:xfrm>
            <a:off x="967383" y="-171400"/>
            <a:ext cx="7971234" cy="1714500"/>
          </a:xfrm>
          <a:ln/>
        </p:spPr>
        <p:txBody>
          <a:bodyPr/>
          <a:lstStyle/>
          <a:p>
            <a:r>
              <a:rPr lang="en-US" dirty="0"/>
              <a:t>The Ethernet zoo</a:t>
            </a:r>
          </a:p>
        </p:txBody>
      </p:sp>
      <p:graphicFrame>
        <p:nvGraphicFramePr>
          <p:cNvPr id="64514" name="Group 2"/>
          <p:cNvGraphicFramePr>
            <a:graphicFrameLocks noGrp="1"/>
          </p:cNvGraphicFramePr>
          <p:nvPr/>
        </p:nvGraphicFramePr>
        <p:xfrm>
          <a:off x="964965" y="1339454"/>
          <a:ext cx="7974863" cy="5258470"/>
        </p:xfrm>
        <a:graphic>
          <a:graphicData uri="http://schemas.openxmlformats.org/drawingml/2006/table">
            <a:tbl>
              <a:tblPr/>
              <a:tblGrid>
                <a:gridCol w="2228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6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10BASE5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Thick coaxial cable, 500m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8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10BASE2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Thin coaxial cable, 185m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10BASE-T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Two pairs of category 3+ UTP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10BASE-F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10 Mb/s over optical fiber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8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100BASE-TX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Category 5 UTP or STP, 100 m maximum 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8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100BASE-FX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Two multimode optical fiber, 2 km maximum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8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1000BASE-CX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Two pairs shielded twisted pair, 25m maximum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8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1000BASE-SX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Two multimode or single mode optical fibers with lasers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78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10 Gbps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optical fiber but also cat 6 twisted pair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09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40-100 Gbps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being developed, standard expected in 2010, 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Heiti SC Light" charset="0"/>
                          <a:cs typeface="Verdana" charset="0"/>
                          <a:sym typeface="Verdana" charset="0"/>
                        </a:rPr>
                        <a:t>40Gbps one meter long for switch backplanes, 10 meters for copper cable and 100 meters for fiber optics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903474"/>
      </p:ext>
    </p:extLst>
  </p:cSld>
  <p:clrMapOvr>
    <a:masterClrMapping/>
  </p:clrMapOvr>
  <p:transition advTm="42932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3745-433D-E949-AB9E-242D7994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BE" dirty="0"/>
              <a:t>Some Ethernet cables and plugs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4C4AB-0C67-2943-9E41-5EB579C75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AB6644D-D26D-3143-B795-71700DE4B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83" y="1857673"/>
            <a:ext cx="1753369" cy="17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6B360F-A557-9A4C-85BD-74C5C6CEC15F}"/>
              </a:ext>
            </a:extLst>
          </p:cNvPr>
          <p:cNvSpPr txBox="1"/>
          <p:nvPr/>
        </p:nvSpPr>
        <p:spPr>
          <a:xfrm>
            <a:off x="2080979" y="5961166"/>
            <a:ext cx="6857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 dirty="0"/>
              <a:t>Source : </a:t>
            </a:r>
            <a:r>
              <a:rPr lang="en-GB" sz="1400" dirty="0">
                <a:hlinkClick r:id="rId3"/>
              </a:rPr>
              <a:t>https://en.wikipedia.org/wiki/10BASE2</a:t>
            </a:r>
            <a:r>
              <a:rPr lang="en-GB" sz="1400" dirty="0"/>
              <a:t>, </a:t>
            </a:r>
            <a:r>
              <a:rPr lang="en-GB" sz="1400" dirty="0">
                <a:hlinkClick r:id="rId4"/>
              </a:rPr>
              <a:t>https://en.wikipedia.org/wiki/Ethernet_over_twisted_pair</a:t>
            </a:r>
            <a:r>
              <a:rPr lang="en-GB" sz="1400" dirty="0"/>
              <a:t>, </a:t>
            </a:r>
            <a:r>
              <a:rPr lang="en-GB" sz="1400" dirty="0">
                <a:hlinkClick r:id="rId5"/>
              </a:rPr>
              <a:t>https://en.wikipedia.org/wiki/Category_6_cable</a:t>
            </a:r>
            <a:r>
              <a:rPr lang="en-GB" sz="1400" dirty="0"/>
              <a:t>, https://</a:t>
            </a:r>
            <a:r>
              <a:rPr lang="en-GB" sz="1400" dirty="0" err="1"/>
              <a:t>en.wikipedia.org</a:t>
            </a:r>
            <a:r>
              <a:rPr lang="en-GB" sz="1400" dirty="0"/>
              <a:t>/wiki/</a:t>
            </a:r>
            <a:r>
              <a:rPr lang="en-GB" sz="1400" dirty="0" err="1"/>
              <a:t>Small_form-factor_pluggable_transceiver</a:t>
            </a:r>
            <a:endParaRPr lang="en-BE" sz="14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B0F320B-7008-F942-B64E-12C4F80F1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92" y="1861096"/>
            <a:ext cx="2251968" cy="181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29C6DBE-C023-E04D-8E4F-8E325C6B3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866" y="1889570"/>
            <a:ext cx="3195477" cy="179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851E09ED-B448-3F44-892A-35CE6FF40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3803878"/>
            <a:ext cx="27940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8318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44329" y="7814"/>
            <a:ext cx="6996596" cy="1238994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</a:tabLst>
            </a:pPr>
            <a:r>
              <a:rPr lang="en-US"/>
              <a:t>Ethernet Switch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436" y="1246808"/>
            <a:ext cx="9257854" cy="2527102"/>
          </a:xfrm>
          <a:ln/>
        </p:spPr>
        <p:txBody>
          <a:bodyPr/>
          <a:lstStyle/>
          <a:p>
            <a:pPr marL="654837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943208" algn="l"/>
                <a:tab pos="9569981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943208" algn="l"/>
                <a:tab pos="9569981" algn="l"/>
              </a:tabLst>
            </a:pPr>
            <a:r>
              <a:rPr lang="en-US"/>
              <a:t>Ethernet switch</a:t>
            </a:r>
          </a:p>
          <a:p>
            <a:pPr marL="982256" lvl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943208" algn="l"/>
                <a:tab pos="9569981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943208" algn="l"/>
                <a:tab pos="9569981" algn="l"/>
              </a:tabLst>
            </a:pPr>
            <a:r>
              <a:rPr lang="en-US"/>
              <a:t>understands MAC addresses and filters frames based on their addresses</a:t>
            </a:r>
            <a:br>
              <a:rPr lang="en-US"/>
            </a:br>
            <a:r>
              <a:rPr lang="en-US"/>
              <a:t>              </a:t>
            </a:r>
          </a:p>
        </p:txBody>
      </p:sp>
      <p:sp>
        <p:nvSpPr>
          <p:cNvPr id="82947" name="Line 3"/>
          <p:cNvSpPr>
            <a:spLocks noChangeShapeType="1"/>
          </p:cNvSpPr>
          <p:nvPr/>
        </p:nvSpPr>
        <p:spPr bwMode="auto">
          <a:xfrm>
            <a:off x="2523660" y="4258345"/>
            <a:ext cx="2156054" cy="55698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291" y="4170164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89" y="3827488"/>
            <a:ext cx="61066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0" name="Line 6"/>
          <p:cNvSpPr>
            <a:spLocks noChangeShapeType="1"/>
          </p:cNvSpPr>
          <p:nvPr/>
        </p:nvSpPr>
        <p:spPr bwMode="auto">
          <a:xfrm rot="10800000">
            <a:off x="4595069" y="4839891"/>
            <a:ext cx="12092" cy="125797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82951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201" y="6073304"/>
            <a:ext cx="60945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2" name="Line 8"/>
          <p:cNvSpPr>
            <a:spLocks noChangeShapeType="1"/>
          </p:cNvSpPr>
          <p:nvPr/>
        </p:nvSpPr>
        <p:spPr bwMode="auto">
          <a:xfrm rot="10800000" flipH="1">
            <a:off x="4732921" y="3936877"/>
            <a:ext cx="1593763" cy="756791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82953" name="Picture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546" y="3527227"/>
            <a:ext cx="609451" cy="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2954" name="Group 10"/>
          <p:cNvGraphicFramePr>
            <a:graphicFrameLocks noGrp="1"/>
          </p:cNvGraphicFramePr>
          <p:nvPr/>
        </p:nvGraphicFramePr>
        <p:xfrm>
          <a:off x="5755928" y="4560838"/>
          <a:ext cx="3732889" cy="2000252"/>
        </p:xfrm>
        <a:graphic>
          <a:graphicData uri="http://schemas.openxmlformats.org/drawingml/2006/table">
            <a:tbl>
              <a:tblPr/>
              <a:tblGrid>
                <a:gridCol w="2169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Address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Port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A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West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B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South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C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East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985" name="Rectangle 41"/>
          <p:cNvSpPr>
            <a:spLocks/>
          </p:cNvSpPr>
          <p:nvPr/>
        </p:nvSpPr>
        <p:spPr bwMode="auto">
          <a:xfrm>
            <a:off x="2066479" y="4397150"/>
            <a:ext cx="384721" cy="26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r>
              <a:rPr lang="en-US" sz="10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A</a:t>
            </a:r>
          </a:p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endParaRPr lang="en-US" sz="100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2986" name="Rectangle 42"/>
          <p:cNvSpPr>
            <a:spLocks/>
          </p:cNvSpPr>
          <p:nvPr/>
        </p:nvSpPr>
        <p:spPr bwMode="auto">
          <a:xfrm>
            <a:off x="3841532" y="6217690"/>
            <a:ext cx="384909" cy="26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r>
              <a:rPr lang="en-US" sz="10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B</a:t>
            </a:r>
          </a:p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endParaRPr lang="en-US" sz="100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2987" name="Rectangle 43"/>
          <p:cNvSpPr>
            <a:spLocks/>
          </p:cNvSpPr>
          <p:nvPr/>
        </p:nvSpPr>
        <p:spPr bwMode="auto">
          <a:xfrm>
            <a:off x="6387652" y="4178373"/>
            <a:ext cx="391984" cy="26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r>
              <a:rPr lang="en-US" sz="10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C</a:t>
            </a:r>
          </a:p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endParaRPr lang="en-US" sz="100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2988" name="Rectangle 44"/>
          <p:cNvSpPr>
            <a:spLocks/>
          </p:cNvSpPr>
          <p:nvPr/>
        </p:nvSpPr>
        <p:spPr bwMode="auto">
          <a:xfrm>
            <a:off x="590104" y="4750594"/>
            <a:ext cx="2698998" cy="383977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Src:A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Dst:B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40021"/>
      </p:ext>
    </p:extLst>
  </p:cSld>
  <p:clrMapOvr>
    <a:masterClrMapping/>
  </p:clrMapOvr>
  <p:transition advTm="47779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Frame processing</a:t>
            </a:r>
          </a:p>
        </p:txBody>
      </p:sp>
      <p:sp>
        <p:nvSpPr>
          <p:cNvPr id="87042" name="Rectangle 2"/>
          <p:cNvSpPr>
            <a:spLocks/>
          </p:cNvSpPr>
          <p:nvPr/>
        </p:nvSpPr>
        <p:spPr bwMode="auto">
          <a:xfrm>
            <a:off x="1496616" y="1916832"/>
            <a:ext cx="9598723" cy="442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Arrival of frame F on port P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src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=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F.Source_Address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;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dst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=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F.Destination_Address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;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UpdateTable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src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, P); // 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src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heard on port P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if (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dst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==broadcast) || (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dst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is multicast)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{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 for(Port p!=P)       // forward all ports</a:t>
            </a:r>
          </a:p>
          <a:p>
            <a:pPr marL="505160" lvl="1"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ForwardFrame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F,p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);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}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else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{  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if(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dst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isin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AddressPortTable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)  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{   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ForwardFrame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F,AddressPortTable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dst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)); 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} else {  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  for(Port p!=P)    // forward all ports 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     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ForwardFrame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F,p</a:t>
            </a: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); 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}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  <a:tab pos="692257" algn="l"/>
                <a:tab pos="1375159" algn="l"/>
              </a:tabLst>
            </a:pPr>
            <a:r>
              <a:rPr lang="en-US" sz="1800" dirty="0">
                <a:solidFill>
                  <a:schemeClr val="tx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069321920"/>
      </p:ext>
    </p:extLst>
  </p:cSld>
  <p:clrMapOvr>
    <a:masterClrMapping/>
  </p:clrMapOvr>
  <p:transition advTm="52006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293" y="3777258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Network redundancy</a:t>
            </a:r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>
            <a:off x="1862212" y="3416722"/>
            <a:ext cx="2156055" cy="55698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797" y="3330774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0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641" y="2985865"/>
            <a:ext cx="610661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1" name="Line 7"/>
          <p:cNvSpPr>
            <a:spLocks noChangeShapeType="1"/>
          </p:cNvSpPr>
          <p:nvPr/>
        </p:nvSpPr>
        <p:spPr bwMode="auto">
          <a:xfrm rot="10800000" flipH="1">
            <a:off x="7236023" y="3302869"/>
            <a:ext cx="561082" cy="86506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88072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469" y="2571750"/>
            <a:ext cx="60945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8073" name="Group 9"/>
          <p:cNvGraphicFramePr>
            <a:graphicFrameLocks noGrp="1"/>
          </p:cNvGraphicFramePr>
          <p:nvPr/>
        </p:nvGraphicFramePr>
        <p:xfrm>
          <a:off x="2582912" y="2301627"/>
          <a:ext cx="2263676" cy="1294804"/>
        </p:xfrm>
        <a:graphic>
          <a:graphicData uri="http://schemas.openxmlformats.org/drawingml/2006/table">
            <a:tbl>
              <a:tblPr/>
              <a:tblGrid>
                <a:gridCol w="1314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Address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Port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A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West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B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South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C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East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8104" name="Rectangle 40"/>
          <p:cNvSpPr>
            <a:spLocks/>
          </p:cNvSpPr>
          <p:nvPr/>
        </p:nvSpPr>
        <p:spPr bwMode="auto">
          <a:xfrm>
            <a:off x="1405031" y="3556643"/>
            <a:ext cx="384721" cy="26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r>
              <a:rPr lang="en-US" sz="10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A</a:t>
            </a:r>
          </a:p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endParaRPr lang="en-US" sz="100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8105" name="Rectangle 41"/>
          <p:cNvSpPr>
            <a:spLocks/>
          </p:cNvSpPr>
          <p:nvPr/>
        </p:nvSpPr>
        <p:spPr bwMode="auto">
          <a:xfrm>
            <a:off x="6137857" y="6299174"/>
            <a:ext cx="384909" cy="26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r>
              <a:rPr lang="en-US" sz="10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B</a:t>
            </a:r>
          </a:p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endParaRPr lang="en-US" sz="100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8106" name="Rectangle 42"/>
          <p:cNvSpPr>
            <a:spLocks/>
          </p:cNvSpPr>
          <p:nvPr/>
        </p:nvSpPr>
        <p:spPr bwMode="auto">
          <a:xfrm>
            <a:off x="7523724" y="3130250"/>
            <a:ext cx="391984" cy="26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r>
              <a:rPr lang="en-US" sz="10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C</a:t>
            </a:r>
          </a:p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endParaRPr lang="en-US" sz="100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8107" name="Rectangle 43"/>
          <p:cNvSpPr>
            <a:spLocks/>
          </p:cNvSpPr>
          <p:nvPr/>
        </p:nvSpPr>
        <p:spPr bwMode="auto">
          <a:xfrm>
            <a:off x="464344" y="3920133"/>
            <a:ext cx="2698998" cy="383977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r>
              <a:rPr lang="en-U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Src:A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Dst:C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8108" name="Line 44"/>
          <p:cNvSpPr>
            <a:spLocks noChangeShapeType="1"/>
          </p:cNvSpPr>
          <p:nvPr/>
        </p:nvSpPr>
        <p:spPr bwMode="auto">
          <a:xfrm rot="10800000">
            <a:off x="4478983" y="3893344"/>
            <a:ext cx="1883978" cy="4252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88109" name="Picture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653" y="5018485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0" name="Line 46"/>
          <p:cNvSpPr>
            <a:spLocks noChangeShapeType="1"/>
          </p:cNvSpPr>
          <p:nvPr/>
        </p:nvSpPr>
        <p:spPr bwMode="auto">
          <a:xfrm>
            <a:off x="4101703" y="3937992"/>
            <a:ext cx="1372475" cy="141647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8111" name="Line 47"/>
          <p:cNvSpPr>
            <a:spLocks noChangeShapeType="1"/>
          </p:cNvSpPr>
          <p:nvPr/>
        </p:nvSpPr>
        <p:spPr bwMode="auto">
          <a:xfrm rot="10800000" flipH="1">
            <a:off x="5988100" y="4436939"/>
            <a:ext cx="735211" cy="101463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aphicFrame>
        <p:nvGraphicFramePr>
          <p:cNvPr id="88112" name="Group 48"/>
          <p:cNvGraphicFramePr>
            <a:graphicFrameLocks noGrp="1"/>
          </p:cNvGraphicFramePr>
          <p:nvPr/>
        </p:nvGraphicFramePr>
        <p:xfrm>
          <a:off x="2573238" y="5412507"/>
          <a:ext cx="2263676" cy="1294804"/>
        </p:xfrm>
        <a:graphic>
          <a:graphicData uri="http://schemas.openxmlformats.org/drawingml/2006/table">
            <a:tbl>
              <a:tblPr/>
              <a:tblGrid>
                <a:gridCol w="1314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Address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Port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A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North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B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South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C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East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8143" name="Picture 7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153" y="6004099"/>
            <a:ext cx="609451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44" name="Line 80"/>
          <p:cNvSpPr>
            <a:spLocks noChangeShapeType="1"/>
          </p:cNvSpPr>
          <p:nvPr/>
        </p:nvSpPr>
        <p:spPr bwMode="auto">
          <a:xfrm>
            <a:off x="5736581" y="5688212"/>
            <a:ext cx="12092" cy="33374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aphicFrame>
        <p:nvGraphicFramePr>
          <p:cNvPr id="88145" name="Group 81"/>
          <p:cNvGraphicFramePr>
            <a:graphicFrameLocks noGrp="1"/>
          </p:cNvGraphicFramePr>
          <p:nvPr/>
        </p:nvGraphicFramePr>
        <p:xfrm>
          <a:off x="7545586" y="4871144"/>
          <a:ext cx="2263676" cy="1294804"/>
        </p:xfrm>
        <a:graphic>
          <a:graphicData uri="http://schemas.openxmlformats.org/drawingml/2006/table">
            <a:tbl>
              <a:tblPr/>
              <a:tblGrid>
                <a:gridCol w="1314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Address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Port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A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West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B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South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C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North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6BD95C5-FFC7-194F-94C8-E10E0E2CF656}"/>
              </a:ext>
            </a:extLst>
          </p:cNvPr>
          <p:cNvSpPr txBox="1"/>
          <p:nvPr/>
        </p:nvSpPr>
        <p:spPr>
          <a:xfrm>
            <a:off x="3548346" y="4000611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>
                <a:latin typeface="Courier" pitchFamily="2" charset="0"/>
              </a:rPr>
              <a:t>S1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DBB7EE-89CD-8846-B2A6-F15A49EDA715}"/>
              </a:ext>
            </a:extLst>
          </p:cNvPr>
          <p:cNvSpPr txBox="1"/>
          <p:nvPr/>
        </p:nvSpPr>
        <p:spPr>
          <a:xfrm>
            <a:off x="6346383" y="365358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>
                <a:latin typeface="Courier" pitchFamily="2" charset="0"/>
              </a:rPr>
              <a:t>S2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CEEA9F-449B-054C-B335-9E7EA24B48A5}"/>
              </a:ext>
            </a:extLst>
          </p:cNvPr>
          <p:cNvSpPr txBox="1"/>
          <p:nvPr/>
        </p:nvSpPr>
        <p:spPr>
          <a:xfrm>
            <a:off x="5386372" y="492182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>
                <a:latin typeface="Courier" pitchFamily="2" charset="0"/>
              </a:rPr>
              <a:t>S3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D1E0AA94-7BB7-9A44-B269-7B7700F6D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477">
            <a:off x="226945" y="4816302"/>
            <a:ext cx="2120733" cy="113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165973"/>
      </p:ext>
    </p:extLst>
  </p:cSld>
  <p:clrMapOvr>
    <a:masterClrMapping/>
  </p:clrMapOvr>
  <p:transition advTm="369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Grp="1" noChangeArrowheads="1"/>
          </p:cNvSpPr>
          <p:nvPr>
            <p:ph type="title"/>
          </p:nvPr>
        </p:nvSpPr>
        <p:spPr>
          <a:xfrm>
            <a:off x="967383" y="178594"/>
            <a:ext cx="8541990" cy="1714500"/>
          </a:xfrm>
          <a:ln/>
        </p:spPr>
        <p:txBody>
          <a:bodyPr/>
          <a:lstStyle/>
          <a:p>
            <a:r>
              <a:rPr lang="en-US"/>
              <a:t>Network redundancy (2)</a:t>
            </a: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293" y="3777258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1" name="Line 3"/>
          <p:cNvSpPr>
            <a:spLocks noChangeShapeType="1"/>
          </p:cNvSpPr>
          <p:nvPr/>
        </p:nvSpPr>
        <p:spPr bwMode="auto">
          <a:xfrm>
            <a:off x="1862212" y="3416722"/>
            <a:ext cx="2156055" cy="55698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797" y="3330774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3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641" y="2985865"/>
            <a:ext cx="610661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4" name="Line 6"/>
          <p:cNvSpPr>
            <a:spLocks noChangeShapeType="1"/>
          </p:cNvSpPr>
          <p:nvPr/>
        </p:nvSpPr>
        <p:spPr bwMode="auto">
          <a:xfrm rot="10800000" flipH="1">
            <a:off x="7236023" y="3302869"/>
            <a:ext cx="561082" cy="86506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89095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469" y="2571750"/>
            <a:ext cx="60945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9096" name="Group 8"/>
          <p:cNvGraphicFramePr>
            <a:graphicFrameLocks noGrp="1"/>
          </p:cNvGraphicFramePr>
          <p:nvPr/>
        </p:nvGraphicFramePr>
        <p:xfrm>
          <a:off x="2582912" y="2301627"/>
          <a:ext cx="2263676" cy="1280294"/>
        </p:xfrm>
        <a:graphic>
          <a:graphicData uri="http://schemas.openxmlformats.org/drawingml/2006/table">
            <a:tbl>
              <a:tblPr/>
              <a:tblGrid>
                <a:gridCol w="1314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Address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Port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5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9127" name="Rectangle 39"/>
          <p:cNvSpPr>
            <a:spLocks/>
          </p:cNvSpPr>
          <p:nvPr/>
        </p:nvSpPr>
        <p:spPr bwMode="auto">
          <a:xfrm>
            <a:off x="1405031" y="3556643"/>
            <a:ext cx="384721" cy="26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r>
              <a:rPr lang="en-US" sz="10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A</a:t>
            </a:r>
          </a:p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endParaRPr lang="en-US" sz="100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9128" name="Rectangle 40"/>
          <p:cNvSpPr>
            <a:spLocks/>
          </p:cNvSpPr>
          <p:nvPr/>
        </p:nvSpPr>
        <p:spPr bwMode="auto">
          <a:xfrm>
            <a:off x="6137857" y="6299174"/>
            <a:ext cx="384909" cy="26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r>
              <a:rPr lang="en-US" sz="10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B</a:t>
            </a:r>
          </a:p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endParaRPr lang="en-US" sz="100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9129" name="Rectangle 41"/>
          <p:cNvSpPr>
            <a:spLocks/>
          </p:cNvSpPr>
          <p:nvPr/>
        </p:nvSpPr>
        <p:spPr bwMode="auto">
          <a:xfrm>
            <a:off x="7523724" y="3130250"/>
            <a:ext cx="391984" cy="26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r>
              <a:rPr lang="en-US" sz="10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C</a:t>
            </a:r>
          </a:p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endParaRPr lang="en-US" sz="100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9130" name="Rectangle 42"/>
          <p:cNvSpPr>
            <a:spLocks/>
          </p:cNvSpPr>
          <p:nvPr/>
        </p:nvSpPr>
        <p:spPr bwMode="auto">
          <a:xfrm>
            <a:off x="464344" y="3920133"/>
            <a:ext cx="2698998" cy="383977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r>
              <a:rPr lang="en-U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Src:A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Dst:C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9131" name="Line 43"/>
          <p:cNvSpPr>
            <a:spLocks noChangeShapeType="1"/>
          </p:cNvSpPr>
          <p:nvPr/>
        </p:nvSpPr>
        <p:spPr bwMode="auto">
          <a:xfrm rot="10800000">
            <a:off x="4478983" y="3893344"/>
            <a:ext cx="1883978" cy="4252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89132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653" y="5018485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33" name="Line 45"/>
          <p:cNvSpPr>
            <a:spLocks noChangeShapeType="1"/>
          </p:cNvSpPr>
          <p:nvPr/>
        </p:nvSpPr>
        <p:spPr bwMode="auto">
          <a:xfrm>
            <a:off x="4101703" y="3937992"/>
            <a:ext cx="1372475" cy="141647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9134" name="Line 46"/>
          <p:cNvSpPr>
            <a:spLocks noChangeShapeType="1"/>
          </p:cNvSpPr>
          <p:nvPr/>
        </p:nvSpPr>
        <p:spPr bwMode="auto">
          <a:xfrm rot="10800000" flipH="1">
            <a:off x="5988100" y="4436939"/>
            <a:ext cx="735211" cy="101463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89135" name="Picture 4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153" y="6004099"/>
            <a:ext cx="609451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36" name="Line 48"/>
          <p:cNvSpPr>
            <a:spLocks noChangeShapeType="1"/>
          </p:cNvSpPr>
          <p:nvPr/>
        </p:nvSpPr>
        <p:spPr bwMode="auto">
          <a:xfrm>
            <a:off x="5736581" y="5688212"/>
            <a:ext cx="12092" cy="33374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aphicFrame>
        <p:nvGraphicFramePr>
          <p:cNvPr id="89137" name="Group 49"/>
          <p:cNvGraphicFramePr>
            <a:graphicFrameLocks noGrp="1"/>
          </p:cNvGraphicFramePr>
          <p:nvPr/>
        </p:nvGraphicFramePr>
        <p:xfrm>
          <a:off x="2573238" y="5308699"/>
          <a:ext cx="2263676" cy="1280294"/>
        </p:xfrm>
        <a:graphic>
          <a:graphicData uri="http://schemas.openxmlformats.org/drawingml/2006/table">
            <a:tbl>
              <a:tblPr/>
              <a:tblGrid>
                <a:gridCol w="1314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Address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Port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5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9168" name="Group 80"/>
          <p:cNvGraphicFramePr>
            <a:graphicFrameLocks noGrp="1"/>
          </p:cNvGraphicFramePr>
          <p:nvPr/>
        </p:nvGraphicFramePr>
        <p:xfrm>
          <a:off x="7439174" y="4606603"/>
          <a:ext cx="2263676" cy="1280294"/>
        </p:xfrm>
        <a:graphic>
          <a:graphicData uri="http://schemas.openxmlformats.org/drawingml/2006/table">
            <a:tbl>
              <a:tblPr/>
              <a:tblGrid>
                <a:gridCol w="1314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Address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Port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5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 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2" name="Picture 2">
            <a:extLst>
              <a:ext uri="{FF2B5EF4-FFF2-40B4-BE49-F238E27FC236}">
                <a16:creationId xmlns:a16="http://schemas.microsoft.com/office/drawing/2014/main" id="{6EA9FED6-CF81-6746-8AB9-AFE0C9843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477">
            <a:off x="226945" y="4816302"/>
            <a:ext cx="2120733" cy="113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9DCAAF5-D7E4-E146-90DE-A26A47927D54}"/>
              </a:ext>
            </a:extLst>
          </p:cNvPr>
          <p:cNvSpPr txBox="1"/>
          <p:nvPr/>
        </p:nvSpPr>
        <p:spPr>
          <a:xfrm>
            <a:off x="3548346" y="4000611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>
                <a:latin typeface="Courier" pitchFamily="2" charset="0"/>
              </a:rPr>
              <a:t>S1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C908F0-F96D-B04F-936E-9BF3F9B6F827}"/>
              </a:ext>
            </a:extLst>
          </p:cNvPr>
          <p:cNvSpPr txBox="1"/>
          <p:nvPr/>
        </p:nvSpPr>
        <p:spPr>
          <a:xfrm>
            <a:off x="6346383" y="365358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>
                <a:latin typeface="Courier" pitchFamily="2" charset="0"/>
              </a:rPr>
              <a:t>S2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C8EA1-2F11-7548-A48E-046C73D4E713}"/>
              </a:ext>
            </a:extLst>
          </p:cNvPr>
          <p:cNvSpPr txBox="1"/>
          <p:nvPr/>
        </p:nvSpPr>
        <p:spPr>
          <a:xfrm>
            <a:off x="5386372" y="492182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>
                <a:latin typeface="Courier" pitchFamily="2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90752889"/>
      </p:ext>
    </p:extLst>
  </p:cSld>
  <p:clrMapOvr>
    <a:masterClrMapping/>
  </p:clrMapOvr>
  <p:transition advTm="6047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948962" y="-216405"/>
            <a:ext cx="7971234" cy="1714500"/>
          </a:xfrm>
          <a:ln/>
        </p:spPr>
        <p:txBody>
          <a:bodyPr/>
          <a:lstStyle/>
          <a:p>
            <a:r>
              <a:rPr lang="en-US" dirty="0"/>
              <a:t>Spanning tree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637" y="4616649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141" y="4170164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Line 4"/>
          <p:cNvSpPr>
            <a:spLocks noChangeShapeType="1"/>
          </p:cNvSpPr>
          <p:nvPr/>
        </p:nvSpPr>
        <p:spPr bwMode="auto">
          <a:xfrm rot="10800000">
            <a:off x="4943327" y="4732734"/>
            <a:ext cx="1883978" cy="4252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323" y="5866805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4566047" y="4777383"/>
            <a:ext cx="1372475" cy="141647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rot="10800000" flipH="1">
            <a:off x="6452443" y="5277445"/>
            <a:ext cx="735211" cy="101352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56" y="5768578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323" y="2705695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534" y="3661172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1905744" y="4241602"/>
            <a:ext cx="1147558" cy="184286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 rot="10800000" flipH="1">
            <a:off x="2224980" y="3295055"/>
            <a:ext cx="3443883" cy="73669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 rot="10800000">
            <a:off x="6317010" y="3384352"/>
            <a:ext cx="760605" cy="158948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rot="10800000" flipH="1">
            <a:off x="3511599" y="4813102"/>
            <a:ext cx="860971" cy="127806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3782467" y="6277570"/>
            <a:ext cx="1834400" cy="6808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9712" name="Rectangle 16"/>
          <p:cNvSpPr>
            <a:spLocks/>
          </p:cNvSpPr>
          <p:nvPr/>
        </p:nvSpPr>
        <p:spPr bwMode="auto">
          <a:xfrm>
            <a:off x="4004796" y="4154210"/>
            <a:ext cx="7754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1</a:t>
            </a:r>
          </a:p>
        </p:txBody>
      </p:sp>
      <p:sp>
        <p:nvSpPr>
          <p:cNvPr id="29713" name="Rectangle 17"/>
          <p:cNvSpPr>
            <a:spLocks/>
          </p:cNvSpPr>
          <p:nvPr/>
        </p:nvSpPr>
        <p:spPr bwMode="auto">
          <a:xfrm>
            <a:off x="2859878" y="6547366"/>
            <a:ext cx="7822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7</a:t>
            </a:r>
          </a:p>
        </p:txBody>
      </p:sp>
      <p:sp>
        <p:nvSpPr>
          <p:cNvPr id="29714" name="Rectangle 18"/>
          <p:cNvSpPr>
            <a:spLocks/>
          </p:cNvSpPr>
          <p:nvPr/>
        </p:nvSpPr>
        <p:spPr bwMode="auto">
          <a:xfrm>
            <a:off x="992829" y="4520327"/>
            <a:ext cx="7822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9</a:t>
            </a:r>
          </a:p>
        </p:txBody>
      </p:sp>
      <p:sp>
        <p:nvSpPr>
          <p:cNvPr id="29715" name="Rectangle 19"/>
          <p:cNvSpPr>
            <a:spLocks/>
          </p:cNvSpPr>
          <p:nvPr/>
        </p:nvSpPr>
        <p:spPr bwMode="auto">
          <a:xfrm>
            <a:off x="5893389" y="6547366"/>
            <a:ext cx="88956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22</a:t>
            </a:r>
          </a:p>
        </p:txBody>
      </p:sp>
      <p:sp>
        <p:nvSpPr>
          <p:cNvPr id="29716" name="Rectangle 20"/>
          <p:cNvSpPr>
            <a:spLocks/>
          </p:cNvSpPr>
          <p:nvPr/>
        </p:nvSpPr>
        <p:spPr bwMode="auto">
          <a:xfrm>
            <a:off x="7315442" y="5315069"/>
            <a:ext cx="88956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44</a:t>
            </a:r>
          </a:p>
        </p:txBody>
      </p:sp>
      <p:sp>
        <p:nvSpPr>
          <p:cNvPr id="29717" name="Rectangle 21"/>
          <p:cNvSpPr>
            <a:spLocks/>
          </p:cNvSpPr>
          <p:nvPr/>
        </p:nvSpPr>
        <p:spPr bwMode="auto">
          <a:xfrm>
            <a:off x="6642345" y="3288030"/>
            <a:ext cx="7822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2</a:t>
            </a:r>
          </a:p>
        </p:txBody>
      </p:sp>
      <p:grpSp>
        <p:nvGrpSpPr>
          <p:cNvPr id="29718" name="Group 22"/>
          <p:cNvGrpSpPr>
            <a:grpSpLocks/>
          </p:cNvGrpSpPr>
          <p:nvPr/>
        </p:nvGrpSpPr>
        <p:grpSpPr bwMode="auto">
          <a:xfrm>
            <a:off x="3327797" y="3598664"/>
            <a:ext cx="401464" cy="310307"/>
            <a:chOff x="0" y="0"/>
            <a:chExt cx="332" cy="278"/>
          </a:xfrm>
        </p:grpSpPr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>
              <a:off x="24" y="0"/>
              <a:ext cx="278" cy="278"/>
            </a:xfrm>
            <a:prstGeom prst="line">
              <a:avLst/>
            </a:prstGeom>
            <a:noFill/>
            <a:ln w="38100">
              <a:solidFill>
                <a:srgbClr val="FF271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 rot="10800000" flipH="1">
              <a:off x="0" y="16"/>
              <a:ext cx="332" cy="249"/>
            </a:xfrm>
            <a:prstGeom prst="line">
              <a:avLst/>
            </a:prstGeom>
            <a:noFill/>
            <a:ln w="38100">
              <a:solidFill>
                <a:srgbClr val="FF271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9721" name="Group 25"/>
          <p:cNvGrpSpPr>
            <a:grpSpLocks/>
          </p:cNvGrpSpPr>
          <p:nvPr/>
        </p:nvGrpSpPr>
        <p:grpSpPr bwMode="auto">
          <a:xfrm>
            <a:off x="4372570" y="6152555"/>
            <a:ext cx="401464" cy="310307"/>
            <a:chOff x="0" y="0"/>
            <a:chExt cx="332" cy="278"/>
          </a:xfrm>
        </p:grpSpPr>
        <p:sp>
          <p:nvSpPr>
            <p:cNvPr id="29722" name="Line 26"/>
            <p:cNvSpPr>
              <a:spLocks noChangeShapeType="1"/>
            </p:cNvSpPr>
            <p:nvPr/>
          </p:nvSpPr>
          <p:spPr bwMode="auto">
            <a:xfrm>
              <a:off x="16" y="0"/>
              <a:ext cx="278" cy="278"/>
            </a:xfrm>
            <a:prstGeom prst="line">
              <a:avLst/>
            </a:prstGeom>
            <a:noFill/>
            <a:ln w="38100">
              <a:solidFill>
                <a:srgbClr val="FF271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723" name="Line 27"/>
            <p:cNvSpPr>
              <a:spLocks noChangeShapeType="1"/>
            </p:cNvSpPr>
            <p:nvPr/>
          </p:nvSpPr>
          <p:spPr bwMode="auto">
            <a:xfrm rot="10800000" flipH="1">
              <a:off x="0" y="16"/>
              <a:ext cx="332" cy="249"/>
            </a:xfrm>
            <a:prstGeom prst="line">
              <a:avLst/>
            </a:prstGeom>
            <a:noFill/>
            <a:ln w="38100">
              <a:solidFill>
                <a:srgbClr val="FF271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9724" name="Group 28"/>
          <p:cNvGrpSpPr>
            <a:grpSpLocks/>
          </p:cNvGrpSpPr>
          <p:nvPr/>
        </p:nvGrpSpPr>
        <p:grpSpPr bwMode="auto">
          <a:xfrm>
            <a:off x="6626572" y="5625703"/>
            <a:ext cx="401464" cy="310307"/>
            <a:chOff x="0" y="0"/>
            <a:chExt cx="332" cy="278"/>
          </a:xfrm>
        </p:grpSpPr>
        <p:sp>
          <p:nvSpPr>
            <p:cNvPr id="29725" name="Line 29"/>
            <p:cNvSpPr>
              <a:spLocks noChangeShapeType="1"/>
            </p:cNvSpPr>
            <p:nvPr/>
          </p:nvSpPr>
          <p:spPr bwMode="auto">
            <a:xfrm>
              <a:off x="24" y="0"/>
              <a:ext cx="278" cy="278"/>
            </a:xfrm>
            <a:prstGeom prst="line">
              <a:avLst/>
            </a:prstGeom>
            <a:noFill/>
            <a:ln w="38100">
              <a:solidFill>
                <a:srgbClr val="FF271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726" name="Line 30"/>
            <p:cNvSpPr>
              <a:spLocks noChangeShapeType="1"/>
            </p:cNvSpPr>
            <p:nvPr/>
          </p:nvSpPr>
          <p:spPr bwMode="auto">
            <a:xfrm rot="10800000" flipH="1">
              <a:off x="0" y="16"/>
              <a:ext cx="332" cy="249"/>
            </a:xfrm>
            <a:prstGeom prst="line">
              <a:avLst/>
            </a:prstGeom>
            <a:noFill/>
            <a:ln w="38100">
              <a:solidFill>
                <a:srgbClr val="FF271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9727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657820" y="1137419"/>
            <a:ext cx="8986986" cy="2160984"/>
          </a:xfrm>
          <a:ln/>
        </p:spPr>
        <p:txBody>
          <a:bodyPr>
            <a:normAutofit fontScale="92500" lnSpcReduction="10000"/>
          </a:bodyPr>
          <a:lstStyle/>
          <a:p>
            <a:pPr marL="982256" lvl="1"/>
            <a:r>
              <a:rPr lang="en-US" dirty="0"/>
              <a:t>Each switch has a unique identifier</a:t>
            </a:r>
          </a:p>
          <a:p>
            <a:pPr marL="982256" lvl="1"/>
            <a:r>
              <a:rPr lang="en-US" dirty="0"/>
              <a:t>The switch with the lowest id is the root</a:t>
            </a:r>
          </a:p>
          <a:p>
            <a:pPr marL="982256" lvl="1"/>
            <a:r>
              <a:rPr lang="en-US" dirty="0"/>
              <a:t>Disable frame forwarding on links that do not belong to the spanning tree</a:t>
            </a:r>
          </a:p>
        </p:txBody>
      </p:sp>
      <p:sp>
        <p:nvSpPr>
          <p:cNvPr id="2" name="Doughnut 1">
            <a:extLst>
              <a:ext uri="{FF2B5EF4-FFF2-40B4-BE49-F238E27FC236}">
                <a16:creationId xmlns:a16="http://schemas.microsoft.com/office/drawing/2014/main" id="{73155E9A-0C7E-4141-81C3-50EE9E5A3B02}"/>
              </a:ext>
            </a:extLst>
          </p:cNvPr>
          <p:cNvSpPr/>
          <p:nvPr/>
        </p:nvSpPr>
        <p:spPr bwMode="auto">
          <a:xfrm>
            <a:off x="3543038" y="3904277"/>
            <a:ext cx="1659062" cy="1283314"/>
          </a:xfrm>
          <a:prstGeom prst="donut">
            <a:avLst>
              <a:gd name="adj" fmla="val 8289"/>
            </a:avLst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181046"/>
      </p:ext>
    </p:extLst>
  </p:cSld>
  <p:clrMapOvr>
    <a:masterClrMapping/>
  </p:clrMapOvr>
  <p:transition advTm="6199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1233413" y="0"/>
            <a:ext cx="8040161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</a:pPr>
            <a:r>
              <a:rPr lang="en-US" dirty="0"/>
              <a:t>Building spanning tree 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9862" y="1049361"/>
            <a:ext cx="8918721" cy="5577706"/>
          </a:xfrm>
          <a:ln/>
        </p:spPr>
        <p:txBody>
          <a:bodyPr>
            <a:normAutofit lnSpcReduction="10000"/>
          </a:bodyPr>
          <a:lstStyle/>
          <a:p>
            <a:pPr marL="685241" lvl="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802.1d uses Bridge PDUs (BPDUs) containing</a:t>
            </a:r>
          </a:p>
          <a:p>
            <a:pPr marL="898063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>
                <a:solidFill>
                  <a:srgbClr val="FF0000"/>
                </a:solidFill>
              </a:rPr>
              <a:t>Root ID</a:t>
            </a:r>
            <a:r>
              <a:rPr lang="en-US" dirty="0"/>
              <a:t> : identifier of the current root switch</a:t>
            </a:r>
          </a:p>
          <a:p>
            <a:pPr marL="898063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>
                <a:solidFill>
                  <a:srgbClr val="FF0000"/>
                </a:solidFill>
              </a:rPr>
              <a:t>Cost</a:t>
            </a:r>
            <a:r>
              <a:rPr lang="en-US" dirty="0"/>
              <a:t> : Cost of the shortest path between the switch transmitting the BPDU and the root switch</a:t>
            </a:r>
          </a:p>
          <a:p>
            <a:pPr marL="898063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>
                <a:solidFill>
                  <a:srgbClr val="FF0000"/>
                </a:solidFill>
              </a:rPr>
              <a:t>Transmitting ID</a:t>
            </a:r>
            <a:r>
              <a:rPr lang="en-US" dirty="0"/>
              <a:t> : identifier of the switch that transmits the BPDU</a:t>
            </a:r>
          </a:p>
          <a:p>
            <a:pPr marL="685241" lvl="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The BPDUs are sent by switches over their attached LANs as multicast frames but they are never forwarded</a:t>
            </a:r>
          </a:p>
          <a:p>
            <a:pPr marL="898063" lvl="2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switches that implement 802.1d listen to a special Ethernet multicast group </a:t>
            </a:r>
          </a:p>
        </p:txBody>
      </p:sp>
    </p:spTree>
    <p:extLst>
      <p:ext uri="{BB962C8B-B14F-4D97-AF65-F5344CB8AC3E}">
        <p14:creationId xmlns:p14="http://schemas.microsoft.com/office/powerpoint/2010/main" val="338279941"/>
      </p:ext>
    </p:extLst>
  </p:cSld>
  <p:clrMapOvr>
    <a:masterClrMapping/>
  </p:clrMapOvr>
  <p:transition advTm="6957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7383" y="1946672"/>
            <a:ext cx="8203406" cy="4830961"/>
          </a:xfrm>
          <a:ln/>
        </p:spPr>
        <p:txBody>
          <a:bodyPr/>
          <a:lstStyle/>
          <a:p>
            <a:pPr marL="654837"/>
            <a:r>
              <a:rPr lang="en-US" dirty="0">
                <a:solidFill>
                  <a:srgbClr val="FF2712"/>
                </a:solidFill>
              </a:rPr>
              <a:t>Local Area Networks</a:t>
            </a:r>
          </a:p>
          <a:p>
            <a:pPr marL="982256" lvl="1"/>
            <a:r>
              <a:rPr lang="en-US" dirty="0">
                <a:solidFill>
                  <a:srgbClr val="FF0000"/>
                </a:solidFill>
              </a:rPr>
              <a:t>Ethernet</a:t>
            </a:r>
          </a:p>
          <a:p>
            <a:pPr marL="982256" lvl="1"/>
            <a:r>
              <a:rPr lang="en-US" dirty="0"/>
              <a:t>IP over Ethernet</a:t>
            </a:r>
          </a:p>
          <a:p>
            <a:pPr marL="982256" lvl="1"/>
            <a:r>
              <a:rPr lang="en-US" dirty="0"/>
              <a:t>Wi-Fi</a:t>
            </a:r>
          </a:p>
          <a:p>
            <a:pPr marL="654837"/>
            <a:r>
              <a:rPr lang="en-US" dirty="0"/>
              <a:t>Protocol stack</a:t>
            </a:r>
          </a:p>
        </p:txBody>
      </p:sp>
    </p:spTree>
    <p:extLst>
      <p:ext uri="{BB962C8B-B14F-4D97-AF65-F5344CB8AC3E}">
        <p14:creationId xmlns:p14="http://schemas.microsoft.com/office/powerpoint/2010/main" val="1906581040"/>
      </p:ext>
    </p:extLst>
  </p:cSld>
  <p:clrMapOvr>
    <a:masterClrMapping/>
  </p:clrMapOvr>
  <p:transition advTm="8293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9EA1-B3F9-724C-8B69-5BA34DD2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Ordering for BPDUs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8266-EDE2-8F43-9A47-9A7BE7782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3588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/>
              <a:t>BPDUs can be strictly ordered</a:t>
            </a:r>
          </a:p>
          <a:p>
            <a:pPr marL="685241" lvl="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>
                <a:solidFill>
                  <a:srgbClr val="FF0000"/>
                </a:solidFill>
              </a:rPr>
              <a:t>BPDU1[R=R1,C=C1, T=T1] </a:t>
            </a:r>
            <a:r>
              <a:rPr lang="en-US" dirty="0"/>
              <a:t>is better than 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BPDU2 [R=R2,C=C2, T=T2] </a:t>
            </a:r>
            <a:r>
              <a:rPr lang="en-US" dirty="0"/>
              <a:t>if</a:t>
            </a:r>
          </a:p>
          <a:p>
            <a:pPr marL="898063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>
                <a:solidFill>
                  <a:srgbClr val="FF0000"/>
                </a:solidFill>
              </a:rPr>
              <a:t>R1</a:t>
            </a:r>
            <a:r>
              <a:rPr lang="en-US" dirty="0"/>
              <a:t>&lt;</a:t>
            </a:r>
            <a:r>
              <a:rPr lang="en-US" dirty="0">
                <a:solidFill>
                  <a:srgbClr val="0000FF"/>
                </a:solidFill>
              </a:rPr>
              <a:t>R2</a:t>
            </a:r>
          </a:p>
          <a:p>
            <a:pPr marL="898063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>
                <a:solidFill>
                  <a:srgbClr val="FF0000"/>
                </a:solidFill>
              </a:rPr>
              <a:t>R1</a:t>
            </a:r>
            <a:r>
              <a:rPr lang="en-US" dirty="0"/>
              <a:t>=</a:t>
            </a:r>
            <a:r>
              <a:rPr lang="en-US" dirty="0">
                <a:solidFill>
                  <a:srgbClr val="0000FF"/>
                </a:solidFill>
              </a:rPr>
              <a:t>R2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C1</a:t>
            </a:r>
            <a:r>
              <a:rPr lang="en-US" dirty="0"/>
              <a:t>&lt;</a:t>
            </a:r>
            <a:r>
              <a:rPr lang="en-US" dirty="0">
                <a:solidFill>
                  <a:srgbClr val="0000FF"/>
                </a:solidFill>
              </a:rPr>
              <a:t>C2</a:t>
            </a:r>
          </a:p>
          <a:p>
            <a:pPr marL="898063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>
                <a:solidFill>
                  <a:srgbClr val="FF0000"/>
                </a:solidFill>
              </a:rPr>
              <a:t>R1</a:t>
            </a:r>
            <a:r>
              <a:rPr lang="en-US" dirty="0"/>
              <a:t>=</a:t>
            </a:r>
            <a:r>
              <a:rPr lang="en-US" dirty="0">
                <a:solidFill>
                  <a:srgbClr val="0000FF"/>
                </a:solidFill>
              </a:rPr>
              <a:t>R2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C1</a:t>
            </a:r>
            <a:r>
              <a:rPr lang="en-US" dirty="0"/>
              <a:t>=</a:t>
            </a:r>
            <a:r>
              <a:rPr lang="en-US" dirty="0">
                <a:solidFill>
                  <a:srgbClr val="0000FF"/>
                </a:solidFill>
              </a:rPr>
              <a:t>C2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T1</a:t>
            </a:r>
            <a:r>
              <a:rPr lang="en-US" dirty="0"/>
              <a:t>&lt;</a:t>
            </a:r>
            <a:r>
              <a:rPr lang="en-US" dirty="0">
                <a:solidFill>
                  <a:srgbClr val="0000FF"/>
                </a:solidFill>
              </a:rPr>
              <a:t>T2</a:t>
            </a:r>
          </a:p>
          <a:p>
            <a:endParaRPr lang="en-B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1ABFC32-8742-6B45-B3EB-0A3CFEFA8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477">
            <a:off x="666359" y="5397849"/>
            <a:ext cx="2120733" cy="113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615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812602" y="0"/>
            <a:ext cx="8462181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</a:pPr>
            <a:r>
              <a:rPr lang="en-US"/>
              <a:t>Ordering of BPDUs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9862" y="1050230"/>
            <a:ext cx="9006334" cy="5786438"/>
          </a:xfrm>
          <a:ln/>
        </p:spPr>
        <p:txBody>
          <a:bodyPr/>
          <a:lstStyle/>
          <a:p>
            <a:pPr marL="473588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/>
              <a:t>BPDUs can be strictly ordered</a:t>
            </a:r>
          </a:p>
          <a:p>
            <a:pPr marL="685241" lvl="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>
                <a:solidFill>
                  <a:srgbClr val="FF0000"/>
                </a:solidFill>
              </a:rPr>
              <a:t>BPDU11[R=R1,C=C1, T=T1] </a:t>
            </a:r>
            <a:r>
              <a:rPr lang="en-US" dirty="0"/>
              <a:t>is better than 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BPDU2 [R=R2,C=C2, T=T2] </a:t>
            </a:r>
            <a:r>
              <a:rPr lang="en-US" dirty="0"/>
              <a:t>if</a:t>
            </a:r>
          </a:p>
          <a:p>
            <a:pPr marL="898063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>
                <a:solidFill>
                  <a:srgbClr val="FF0000"/>
                </a:solidFill>
              </a:rPr>
              <a:t>R1</a:t>
            </a:r>
            <a:r>
              <a:rPr lang="en-US" dirty="0"/>
              <a:t>&lt;</a:t>
            </a:r>
            <a:r>
              <a:rPr lang="en-US" dirty="0">
                <a:solidFill>
                  <a:srgbClr val="0000FF"/>
                </a:solidFill>
              </a:rPr>
              <a:t>R2</a:t>
            </a:r>
          </a:p>
          <a:p>
            <a:pPr marL="898063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>
                <a:solidFill>
                  <a:srgbClr val="FF0000"/>
                </a:solidFill>
              </a:rPr>
              <a:t>R1</a:t>
            </a:r>
            <a:r>
              <a:rPr lang="en-US" dirty="0"/>
              <a:t>=</a:t>
            </a:r>
            <a:r>
              <a:rPr lang="en-US" dirty="0">
                <a:solidFill>
                  <a:srgbClr val="0000FF"/>
                </a:solidFill>
              </a:rPr>
              <a:t>R2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C1</a:t>
            </a:r>
            <a:r>
              <a:rPr lang="en-US" dirty="0"/>
              <a:t>&lt;</a:t>
            </a:r>
            <a:r>
              <a:rPr lang="en-US" dirty="0">
                <a:solidFill>
                  <a:srgbClr val="0000FF"/>
                </a:solidFill>
              </a:rPr>
              <a:t>C2</a:t>
            </a:r>
          </a:p>
          <a:p>
            <a:pPr marL="898063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>
                <a:solidFill>
                  <a:srgbClr val="FF0000"/>
                </a:solidFill>
              </a:rPr>
              <a:t>R1</a:t>
            </a:r>
            <a:r>
              <a:rPr lang="en-US" dirty="0"/>
              <a:t>=</a:t>
            </a:r>
            <a:r>
              <a:rPr lang="en-US" dirty="0">
                <a:solidFill>
                  <a:srgbClr val="0000FF"/>
                </a:solidFill>
              </a:rPr>
              <a:t>R2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C1</a:t>
            </a:r>
            <a:r>
              <a:rPr lang="en-US" dirty="0"/>
              <a:t>=</a:t>
            </a:r>
            <a:r>
              <a:rPr lang="en-US" dirty="0">
                <a:solidFill>
                  <a:srgbClr val="0000FF"/>
                </a:solidFill>
              </a:rPr>
              <a:t>C2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T1</a:t>
            </a:r>
            <a:r>
              <a:rPr lang="en-US" dirty="0"/>
              <a:t>&lt;</a:t>
            </a:r>
            <a:r>
              <a:rPr lang="en-US" dirty="0">
                <a:solidFill>
                  <a:srgbClr val="0000FF"/>
                </a:solidFill>
              </a:rPr>
              <a:t>T2</a:t>
            </a:r>
          </a:p>
          <a:p>
            <a:pPr marL="685241" lvl="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BPDU1</a:t>
            </a:r>
            <a:r>
              <a:rPr lang="en-US" dirty="0"/>
              <a:t>                            </a:t>
            </a:r>
            <a:r>
              <a:rPr lang="en-US" dirty="0">
                <a:solidFill>
                  <a:srgbClr val="3366FF"/>
                </a:solidFill>
              </a:rPr>
              <a:t>BPDU2</a:t>
            </a:r>
            <a:br>
              <a:rPr lang="en-US" dirty="0"/>
            </a:br>
            <a:r>
              <a:rPr lang="en-US" dirty="0"/>
              <a:t>R1         C1         T1        R2         C2            T2</a:t>
            </a:r>
            <a:br>
              <a:rPr lang="en-US" dirty="0"/>
            </a:br>
            <a:r>
              <a:rPr lang="en-US" dirty="0"/>
              <a:t>29          15         35        31          12            32</a:t>
            </a:r>
            <a:br>
              <a:rPr lang="en-US" dirty="0"/>
            </a:br>
            <a:r>
              <a:rPr lang="en-US" dirty="0"/>
              <a:t>35          80         39        35          80            40</a:t>
            </a:r>
            <a:br>
              <a:rPr lang="en-US" dirty="0"/>
            </a:br>
            <a:r>
              <a:rPr lang="en-US" dirty="0"/>
              <a:t>35          15         80        35          18            38 </a:t>
            </a: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 rot="10800000" flipH="1">
            <a:off x="1497460" y="5201072"/>
            <a:ext cx="7433128" cy="1562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5133176" y="5058668"/>
            <a:ext cx="1209" cy="162632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043154"/>
      </p:ext>
    </p:extLst>
  </p:cSld>
  <p:clrMapOvr>
    <a:masterClrMapping/>
  </p:clrMapOvr>
  <p:transition advTm="108987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BPDU format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6515" y="1280294"/>
            <a:ext cx="8464600" cy="598289"/>
          </a:xfrm>
          <a:ln/>
        </p:spPr>
        <p:txBody>
          <a:bodyPr/>
          <a:lstStyle/>
          <a:p>
            <a:pPr marL="654837"/>
            <a:r>
              <a:rPr lang="en-US"/>
              <a:t>Simplified BPDU format</a:t>
            </a:r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2223772" y="2005831"/>
            <a:ext cx="1451074" cy="785813"/>
            <a:chOff x="0" y="0"/>
            <a:chExt cx="1200" cy="704"/>
          </a:xfrm>
        </p:grpSpPr>
        <p:sp>
          <p:nvSpPr>
            <p:cNvPr id="37892" name="AutoShape 4"/>
            <p:cNvSpPr>
              <a:spLocks/>
            </p:cNvSpPr>
            <p:nvPr/>
          </p:nvSpPr>
          <p:spPr bwMode="auto">
            <a:xfrm>
              <a:off x="0" y="0"/>
              <a:ext cx="1200" cy="704"/>
            </a:xfrm>
            <a:prstGeom prst="roundRect">
              <a:avLst>
                <a:gd name="adj" fmla="val 139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7893" name="Rectangle 5"/>
            <p:cNvSpPr>
              <a:spLocks/>
            </p:cNvSpPr>
            <p:nvPr/>
          </p:nvSpPr>
          <p:spPr bwMode="auto">
            <a:xfrm>
              <a:off x="0" y="170"/>
              <a:ext cx="120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BPDU 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Header</a:t>
              </a:r>
            </a:p>
          </p:txBody>
        </p:sp>
      </p:grp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2223772" y="2786063"/>
            <a:ext cx="1451074" cy="539130"/>
            <a:chOff x="0" y="0"/>
            <a:chExt cx="1200" cy="483"/>
          </a:xfrm>
        </p:grpSpPr>
        <p:sp>
          <p:nvSpPr>
            <p:cNvPr id="37895" name="AutoShape 7"/>
            <p:cNvSpPr>
              <a:spLocks/>
            </p:cNvSpPr>
            <p:nvPr/>
          </p:nvSpPr>
          <p:spPr bwMode="auto">
            <a:xfrm>
              <a:off x="0" y="0"/>
              <a:ext cx="1200" cy="483"/>
            </a:xfrm>
            <a:prstGeom prst="roundRect">
              <a:avLst>
                <a:gd name="adj" fmla="val 204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7896" name="Rectangle 8"/>
            <p:cNvSpPr>
              <a:spLocks/>
            </p:cNvSpPr>
            <p:nvPr/>
          </p:nvSpPr>
          <p:spPr bwMode="auto">
            <a:xfrm>
              <a:off x="0" y="149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Root Id</a:t>
              </a:r>
            </a:p>
          </p:txBody>
        </p:sp>
      </p:grpSp>
      <p:sp>
        <p:nvSpPr>
          <p:cNvPr id="37897" name="AutoShape 9"/>
          <p:cNvSpPr>
            <a:spLocks/>
          </p:cNvSpPr>
          <p:nvPr/>
        </p:nvSpPr>
        <p:spPr bwMode="auto">
          <a:xfrm>
            <a:off x="2223772" y="3330774"/>
            <a:ext cx="1451074" cy="539130"/>
          </a:xfrm>
          <a:prstGeom prst="roundRect">
            <a:avLst>
              <a:gd name="adj" fmla="val 204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grpSp>
        <p:nvGrpSpPr>
          <p:cNvPr id="37898" name="Group 10"/>
          <p:cNvGrpSpPr>
            <a:grpSpLocks/>
          </p:cNvGrpSpPr>
          <p:nvPr/>
        </p:nvGrpSpPr>
        <p:grpSpPr bwMode="auto">
          <a:xfrm>
            <a:off x="2223772" y="3847580"/>
            <a:ext cx="1451074" cy="508992"/>
            <a:chOff x="0" y="0"/>
            <a:chExt cx="1200" cy="456"/>
          </a:xfrm>
        </p:grpSpPr>
        <p:sp>
          <p:nvSpPr>
            <p:cNvPr id="37899" name="AutoShape 11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7900" name="Rectangle 12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Switch identifier</a:t>
              </a:r>
            </a:p>
          </p:txBody>
        </p:sp>
      </p:grpSp>
      <p:grpSp>
        <p:nvGrpSpPr>
          <p:cNvPr id="37901" name="Group 13"/>
          <p:cNvGrpSpPr>
            <a:grpSpLocks/>
          </p:cNvGrpSpPr>
          <p:nvPr/>
        </p:nvGrpSpPr>
        <p:grpSpPr bwMode="auto">
          <a:xfrm>
            <a:off x="2223772" y="3330774"/>
            <a:ext cx="1451074" cy="539130"/>
            <a:chOff x="0" y="0"/>
            <a:chExt cx="1200" cy="483"/>
          </a:xfrm>
        </p:grpSpPr>
        <p:sp>
          <p:nvSpPr>
            <p:cNvPr id="37902" name="AutoShape 14"/>
            <p:cNvSpPr>
              <a:spLocks/>
            </p:cNvSpPr>
            <p:nvPr/>
          </p:nvSpPr>
          <p:spPr bwMode="auto">
            <a:xfrm>
              <a:off x="0" y="0"/>
              <a:ext cx="1200" cy="483"/>
            </a:xfrm>
            <a:prstGeom prst="roundRect">
              <a:avLst>
                <a:gd name="adj" fmla="val 204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7903" name="Rectangle 15"/>
            <p:cNvSpPr>
              <a:spLocks/>
            </p:cNvSpPr>
            <p:nvPr/>
          </p:nvSpPr>
          <p:spPr bwMode="auto">
            <a:xfrm>
              <a:off x="0" y="146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Root path cost</a:t>
              </a:r>
            </a:p>
          </p:txBody>
        </p:sp>
      </p:grpSp>
      <p:grpSp>
        <p:nvGrpSpPr>
          <p:cNvPr id="37904" name="Group 16"/>
          <p:cNvGrpSpPr>
            <a:grpSpLocks/>
          </p:cNvGrpSpPr>
          <p:nvPr/>
        </p:nvGrpSpPr>
        <p:grpSpPr bwMode="auto">
          <a:xfrm>
            <a:off x="3671218" y="2091780"/>
            <a:ext cx="4463244" cy="833809"/>
            <a:chOff x="0" y="-6"/>
            <a:chExt cx="3690" cy="747"/>
          </a:xfrm>
        </p:grpSpPr>
        <p:sp>
          <p:nvSpPr>
            <p:cNvPr id="37905" name="Rectangle 17"/>
            <p:cNvSpPr>
              <a:spLocks/>
            </p:cNvSpPr>
            <p:nvPr/>
          </p:nvSpPr>
          <p:spPr bwMode="auto">
            <a:xfrm>
              <a:off x="668" y="-6"/>
              <a:ext cx="3022" cy="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Protocol Identifier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Protocol version 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Configuration BPDU or topology change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Flags</a:t>
              </a:r>
            </a:p>
          </p:txBody>
        </p:sp>
        <p:sp>
          <p:nvSpPr>
            <p:cNvPr id="37906" name="Line 18"/>
            <p:cNvSpPr>
              <a:spLocks noChangeShapeType="1"/>
            </p:cNvSpPr>
            <p:nvPr/>
          </p:nvSpPr>
          <p:spPr bwMode="auto">
            <a:xfrm>
              <a:off x="0" y="308"/>
              <a:ext cx="5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7907" name="Group 19"/>
          <p:cNvGrpSpPr>
            <a:grpSpLocks/>
          </p:cNvGrpSpPr>
          <p:nvPr/>
        </p:nvGrpSpPr>
        <p:grpSpPr bwMode="auto">
          <a:xfrm>
            <a:off x="3671218" y="3797350"/>
            <a:ext cx="4504357" cy="234404"/>
            <a:chOff x="0" y="8"/>
            <a:chExt cx="3724" cy="210"/>
          </a:xfrm>
        </p:grpSpPr>
        <p:sp>
          <p:nvSpPr>
            <p:cNvPr id="37908" name="Line 20"/>
            <p:cNvSpPr>
              <a:spLocks noChangeShapeType="1"/>
            </p:cNvSpPr>
            <p:nvPr/>
          </p:nvSpPr>
          <p:spPr bwMode="auto">
            <a:xfrm>
              <a:off x="0" y="216"/>
              <a:ext cx="54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909" name="Rectangle 21"/>
            <p:cNvSpPr>
              <a:spLocks/>
            </p:cNvSpPr>
            <p:nvPr/>
          </p:nvSpPr>
          <p:spPr bwMode="auto">
            <a:xfrm>
              <a:off x="641" y="8"/>
              <a:ext cx="308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14509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Identifier of the switch sending the BPDU</a:t>
              </a:r>
            </a:p>
          </p:txBody>
        </p:sp>
      </p:grpSp>
      <p:grpSp>
        <p:nvGrpSpPr>
          <p:cNvPr id="37910" name="Group 22"/>
          <p:cNvGrpSpPr>
            <a:grpSpLocks/>
          </p:cNvGrpSpPr>
          <p:nvPr/>
        </p:nvGrpSpPr>
        <p:grpSpPr bwMode="auto">
          <a:xfrm>
            <a:off x="3684520" y="4212580"/>
            <a:ext cx="5176707" cy="419695"/>
            <a:chOff x="0" y="4"/>
            <a:chExt cx="4281" cy="376"/>
          </a:xfrm>
        </p:grpSpPr>
        <p:sp>
          <p:nvSpPr>
            <p:cNvPr id="37911" name="Line 23"/>
            <p:cNvSpPr>
              <a:spLocks noChangeShapeType="1"/>
            </p:cNvSpPr>
            <p:nvPr/>
          </p:nvSpPr>
          <p:spPr bwMode="auto">
            <a:xfrm>
              <a:off x="0" y="283"/>
              <a:ext cx="54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912" name="Rectangle 24"/>
            <p:cNvSpPr>
              <a:spLocks/>
            </p:cNvSpPr>
            <p:nvPr/>
          </p:nvSpPr>
          <p:spPr bwMode="auto">
            <a:xfrm>
              <a:off x="744" y="4"/>
              <a:ext cx="3537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Port identifier : used when a switch has several</a:t>
              </a:r>
              <a:b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ports attached to the same LAN</a:t>
              </a:r>
            </a:p>
          </p:txBody>
        </p:sp>
      </p:grpSp>
      <p:grpSp>
        <p:nvGrpSpPr>
          <p:cNvPr id="37913" name="Group 25"/>
          <p:cNvGrpSpPr>
            <a:grpSpLocks/>
          </p:cNvGrpSpPr>
          <p:nvPr/>
        </p:nvGrpSpPr>
        <p:grpSpPr bwMode="auto">
          <a:xfrm>
            <a:off x="3685729" y="3071813"/>
            <a:ext cx="2667558" cy="356072"/>
            <a:chOff x="0" y="0"/>
            <a:chExt cx="2206" cy="319"/>
          </a:xfrm>
        </p:grpSpPr>
        <p:sp>
          <p:nvSpPr>
            <p:cNvPr id="37914" name="Line 26"/>
            <p:cNvSpPr>
              <a:spLocks noChangeShapeType="1"/>
            </p:cNvSpPr>
            <p:nvPr/>
          </p:nvSpPr>
          <p:spPr bwMode="auto">
            <a:xfrm>
              <a:off x="0" y="0"/>
              <a:ext cx="546" cy="3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915" name="Rectangle 27"/>
            <p:cNvSpPr>
              <a:spLocks/>
            </p:cNvSpPr>
            <p:nvPr/>
          </p:nvSpPr>
          <p:spPr bwMode="auto">
            <a:xfrm>
              <a:off x="612" y="113"/>
              <a:ext cx="159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14509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Current root identifier</a:t>
              </a:r>
            </a:p>
          </p:txBody>
        </p:sp>
      </p:grpSp>
      <p:grpSp>
        <p:nvGrpSpPr>
          <p:cNvPr id="37916" name="Group 28"/>
          <p:cNvGrpSpPr>
            <a:grpSpLocks/>
          </p:cNvGrpSpPr>
          <p:nvPr/>
        </p:nvGrpSpPr>
        <p:grpSpPr bwMode="auto">
          <a:xfrm>
            <a:off x="2223772" y="4297412"/>
            <a:ext cx="1451074" cy="508992"/>
            <a:chOff x="0" y="0"/>
            <a:chExt cx="1200" cy="456"/>
          </a:xfrm>
        </p:grpSpPr>
        <p:sp>
          <p:nvSpPr>
            <p:cNvPr id="37917" name="AutoShape 29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7918" name="Rectangle 30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Port identifier</a:t>
              </a:r>
            </a:p>
          </p:txBody>
        </p:sp>
      </p:grpSp>
      <p:grpSp>
        <p:nvGrpSpPr>
          <p:cNvPr id="37919" name="Group 31"/>
          <p:cNvGrpSpPr>
            <a:grpSpLocks/>
          </p:cNvGrpSpPr>
          <p:nvPr/>
        </p:nvGrpSpPr>
        <p:grpSpPr bwMode="auto">
          <a:xfrm>
            <a:off x="2223772" y="4758408"/>
            <a:ext cx="1451074" cy="508992"/>
            <a:chOff x="0" y="0"/>
            <a:chExt cx="1200" cy="456"/>
          </a:xfrm>
        </p:grpSpPr>
        <p:sp>
          <p:nvSpPr>
            <p:cNvPr id="37920" name="AutoShape 32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7921" name="Rectangle 33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Message age</a:t>
              </a:r>
            </a:p>
          </p:txBody>
        </p:sp>
      </p:grpSp>
      <p:grpSp>
        <p:nvGrpSpPr>
          <p:cNvPr id="37922" name="Group 34"/>
          <p:cNvGrpSpPr>
            <a:grpSpLocks/>
          </p:cNvGrpSpPr>
          <p:nvPr/>
        </p:nvGrpSpPr>
        <p:grpSpPr bwMode="auto">
          <a:xfrm>
            <a:off x="2223772" y="5207124"/>
            <a:ext cx="1451074" cy="508992"/>
            <a:chOff x="0" y="0"/>
            <a:chExt cx="1200" cy="456"/>
          </a:xfrm>
        </p:grpSpPr>
        <p:sp>
          <p:nvSpPr>
            <p:cNvPr id="37923" name="AutoShape 35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7924" name="Rectangle 36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Max age</a:t>
              </a:r>
            </a:p>
          </p:txBody>
        </p:sp>
      </p:grpSp>
      <p:grpSp>
        <p:nvGrpSpPr>
          <p:cNvPr id="37925" name="Group 37"/>
          <p:cNvGrpSpPr>
            <a:grpSpLocks/>
          </p:cNvGrpSpPr>
          <p:nvPr/>
        </p:nvGrpSpPr>
        <p:grpSpPr bwMode="auto">
          <a:xfrm>
            <a:off x="2223772" y="5668119"/>
            <a:ext cx="1451074" cy="508992"/>
            <a:chOff x="0" y="0"/>
            <a:chExt cx="1200" cy="456"/>
          </a:xfrm>
        </p:grpSpPr>
        <p:sp>
          <p:nvSpPr>
            <p:cNvPr id="37926" name="AutoShape 38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7927" name="Rectangle 39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Hello time</a:t>
              </a:r>
            </a:p>
          </p:txBody>
        </p:sp>
      </p:grpSp>
      <p:grpSp>
        <p:nvGrpSpPr>
          <p:cNvPr id="37928" name="Group 40"/>
          <p:cNvGrpSpPr>
            <a:grpSpLocks/>
          </p:cNvGrpSpPr>
          <p:nvPr/>
        </p:nvGrpSpPr>
        <p:grpSpPr bwMode="auto">
          <a:xfrm>
            <a:off x="2223772" y="6140277"/>
            <a:ext cx="1451074" cy="508992"/>
            <a:chOff x="0" y="0"/>
            <a:chExt cx="1200" cy="456"/>
          </a:xfrm>
        </p:grpSpPr>
        <p:sp>
          <p:nvSpPr>
            <p:cNvPr id="37929" name="AutoShape 41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7930" name="Rectangle 42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Forward delay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18021952"/>
      </p:ext>
    </p:extLst>
  </p:cSld>
  <p:clrMapOvr>
    <a:masterClrMapping/>
  </p:clrMapOvr>
  <p:transition advTm="408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674712" y="0"/>
            <a:ext cx="8597652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 dirty="0"/>
              <a:t>802.1d : Root behavior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9562" y="1150622"/>
            <a:ext cx="8903957" cy="5577706"/>
          </a:xfrm>
          <a:ln/>
        </p:spPr>
        <p:txBody>
          <a:bodyPr/>
          <a:lstStyle/>
          <a:p>
            <a:pPr marL="685241" lvl="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root switch sends regularly BPDUs on all its ports</a:t>
            </a:r>
          </a:p>
          <a:p>
            <a:pPr marL="1012659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R=</a:t>
            </a:r>
            <a:r>
              <a:rPr lang="en-US" i="1" dirty="0"/>
              <a:t>Root switch id</a:t>
            </a:r>
            <a:r>
              <a:rPr lang="en-US" dirty="0"/>
              <a:t>, C=0, T= </a:t>
            </a:r>
            <a:r>
              <a:rPr lang="en-US" i="1" dirty="0"/>
              <a:t>Current switch id(Root)</a:t>
            </a:r>
          </a:p>
          <a:p>
            <a:pPr marL="654837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Bootstrap </a:t>
            </a:r>
          </a:p>
          <a:p>
            <a:pPr marL="1637094" lvl="3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If a switch does not receive BPDUs, it considers itself as root </a:t>
            </a:r>
          </a:p>
        </p:txBody>
      </p:sp>
    </p:spTree>
    <p:extLst>
      <p:ext uri="{BB962C8B-B14F-4D97-AF65-F5344CB8AC3E}">
        <p14:creationId xmlns:p14="http://schemas.microsoft.com/office/powerpoint/2010/main" val="2404715953"/>
      </p:ext>
    </p:extLst>
  </p:cSld>
  <p:clrMapOvr>
    <a:masterClrMapping/>
  </p:clrMapOvr>
  <p:transition advTm="28005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0463" y="178594"/>
            <a:ext cx="8538154" cy="1714500"/>
          </a:xfrm>
        </p:spPr>
        <p:txBody>
          <a:bodyPr/>
          <a:lstStyle/>
          <a:p>
            <a:r>
              <a:rPr lang="en-GB" dirty="0"/>
              <a:t>Switch behaviour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8961" y="2213865"/>
            <a:ext cx="8957039" cy="4018359"/>
          </a:xfrm>
        </p:spPr>
        <p:txBody>
          <a:bodyPr/>
          <a:lstStyle/>
          <a:p>
            <a:r>
              <a:rPr lang="en-GB" dirty="0"/>
              <a:t>On each port, switch parses all the received BPDUs and </a:t>
            </a:r>
            <a:r>
              <a:rPr lang="en-GB" dirty="0">
                <a:solidFill>
                  <a:srgbClr val="FF0000"/>
                </a:solidFill>
              </a:rPr>
              <a:t>stores the best </a:t>
            </a:r>
            <a:r>
              <a:rPr lang="en-GB" dirty="0"/>
              <a:t>BPDU received on each port</a:t>
            </a:r>
          </a:p>
          <a:p>
            <a:pPr lvl="1"/>
            <a:r>
              <a:rPr lang="en-GB" dirty="0"/>
              <a:t>By comparing all received BPDUs, each switch can determine the root and its BPDU</a:t>
            </a:r>
          </a:p>
          <a:p>
            <a:r>
              <a:rPr lang="en-GB" dirty="0"/>
              <a:t>Switch BPDU </a:t>
            </a:r>
            <a:r>
              <a:rPr lang="en-GB" i="1" dirty="0"/>
              <a:t>[Root, </a:t>
            </a:r>
            <a:r>
              <a:rPr lang="en-GB" i="1" dirty="0" err="1"/>
              <a:t>SwitchId</a:t>
            </a:r>
            <a:r>
              <a:rPr lang="en-GB" i="1" dirty="0"/>
              <a:t>, Cost, Port]</a:t>
            </a:r>
          </a:p>
          <a:p>
            <a:pPr lvl="1"/>
            <a:r>
              <a:rPr lang="en-GB" dirty="0"/>
              <a:t>Cost : Cost of best BPDU + cost of link</a:t>
            </a:r>
          </a:p>
          <a:p>
            <a:pPr lvl="1"/>
            <a:r>
              <a:rPr lang="en-GB" dirty="0"/>
              <a:t>Switch sends its BPDU on its </a:t>
            </a:r>
            <a:r>
              <a:rPr lang="en-GB" b="1" dirty="0"/>
              <a:t>designated</a:t>
            </a:r>
            <a:r>
              <a:rPr lang="en-GB" dirty="0"/>
              <a:t> ports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196307"/>
      </p:ext>
    </p:extLst>
  </p:cSld>
  <p:clrMapOvr>
    <a:masterClrMapping/>
  </p:clrMapOvr>
  <p:transition advTm="79813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944408" y="1116"/>
            <a:ext cx="8329166" cy="1205508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</a:pPr>
            <a:r>
              <a:rPr lang="en-US"/>
              <a:t>802.1d port states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9165" y="212080"/>
            <a:ext cx="8454926" cy="6983016"/>
          </a:xfrm>
          <a:ln/>
        </p:spPr>
        <p:txBody>
          <a:bodyPr/>
          <a:lstStyle/>
          <a:p>
            <a:pPr marL="473588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802.1d port state based on received BPDUs</a:t>
            </a:r>
          </a:p>
          <a:p>
            <a:pPr marL="685241" lvl="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>
                <a:solidFill>
                  <a:srgbClr val="558E28"/>
                </a:solidFill>
              </a:rPr>
              <a:t>Root port</a:t>
            </a:r>
          </a:p>
          <a:p>
            <a:pPr marL="898063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>
                <a:solidFill>
                  <a:srgbClr val="558E28"/>
                </a:solidFill>
              </a:rPr>
              <a:t>port on which best 802.1d BPDU received</a:t>
            </a:r>
          </a:p>
          <a:p>
            <a:pPr marL="685241" lvl="1"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>
                <a:solidFill>
                  <a:srgbClr val="0000FF"/>
                </a:solidFill>
              </a:rPr>
              <a:t>Designated port</a:t>
            </a:r>
          </a:p>
          <a:p>
            <a:pPr marL="898063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a port is </a:t>
            </a:r>
            <a:r>
              <a:rPr lang="en-US" dirty="0">
                <a:solidFill>
                  <a:srgbClr val="003DCC"/>
                </a:solidFill>
              </a:rPr>
              <a:t>designated if the switch</a:t>
            </a:r>
            <a:r>
              <a:rPr lang="nl-BE" dirty="0">
                <a:solidFill>
                  <a:srgbClr val="003DCC"/>
                </a:solidFill>
                <a:latin typeface="Arial"/>
              </a:rPr>
              <a:t>'</a:t>
            </a:r>
            <a:r>
              <a:rPr lang="en-US" dirty="0">
                <a:solidFill>
                  <a:srgbClr val="003DCC"/>
                </a:solidFill>
              </a:rPr>
              <a:t>s BPDU is better </a:t>
            </a:r>
            <a:r>
              <a:rPr lang="en-US" dirty="0">
                <a:solidFill>
                  <a:srgbClr val="000000"/>
                </a:solidFill>
              </a:rPr>
              <a:t>than the best BPDU received on this port </a:t>
            </a:r>
          </a:p>
          <a:p>
            <a:pPr marL="685241" lvl="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>
                <a:solidFill>
                  <a:srgbClr val="FF2712"/>
                </a:solidFill>
              </a:rPr>
              <a:t>Blocked port</a:t>
            </a:r>
            <a:r>
              <a:rPr lang="en-US" dirty="0"/>
              <a:t> (only receives 802.1d BPDUs)</a:t>
            </a:r>
          </a:p>
          <a:p>
            <a:pPr marL="1012659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A port is blocked is the switch's BPDU is </a:t>
            </a:r>
            <a:r>
              <a:rPr lang="en-US" dirty="0">
                <a:solidFill>
                  <a:srgbClr val="FF0000"/>
                </a:solidFill>
              </a:rPr>
              <a:t>worse</a:t>
            </a:r>
            <a:r>
              <a:rPr lang="en-US" dirty="0"/>
              <a:t> than the best BPDU on this port</a:t>
            </a:r>
          </a:p>
        </p:txBody>
      </p:sp>
    </p:spTree>
    <p:extLst>
      <p:ext uri="{BB962C8B-B14F-4D97-AF65-F5344CB8AC3E}">
        <p14:creationId xmlns:p14="http://schemas.microsoft.com/office/powerpoint/2010/main" val="1995908006"/>
      </p:ext>
    </p:extLst>
  </p:cSld>
  <p:clrMapOvr>
    <a:masterClrMapping/>
  </p:clrMapOvr>
  <p:transition advTm="45254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Example network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9660" y="5283028"/>
            <a:ext cx="5832367" cy="1877833"/>
          </a:xfrm>
          <a:ln/>
        </p:spPr>
        <p:txBody>
          <a:bodyPr/>
          <a:lstStyle/>
          <a:p>
            <a:pPr lvl="2"/>
            <a:r>
              <a:rPr lang="en-US" dirty="0"/>
              <a:t>Switch 9 boots first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387" y="1946672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Rectangle 4"/>
          <p:cNvSpPr>
            <a:spLocks/>
          </p:cNvSpPr>
          <p:nvPr/>
        </p:nvSpPr>
        <p:spPr bwMode="auto">
          <a:xfrm>
            <a:off x="5620495" y="1839516"/>
            <a:ext cx="821266" cy="2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8623" bIns="0">
            <a:spAutoFit/>
          </a:bodyPr>
          <a:lstStyle/>
          <a:p>
            <a:pPr marL="38589" algn="l">
              <a:lnSpc>
                <a:spcPct val="93000"/>
              </a:lnSpc>
            </a:pPr>
            <a:r>
              <a:rPr lang="en-US" sz="16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7</a:t>
            </a:r>
          </a:p>
        </p:txBody>
      </p:sp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030" y="3848695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Rectangle 6"/>
          <p:cNvSpPr>
            <a:spLocks/>
          </p:cNvSpPr>
          <p:nvPr/>
        </p:nvSpPr>
        <p:spPr bwMode="auto">
          <a:xfrm>
            <a:off x="3713825" y="3987863"/>
            <a:ext cx="928567" cy="2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8623" bIns="0">
            <a:spAutoFit/>
          </a:bodyPr>
          <a:lstStyle/>
          <a:p>
            <a:pPr marL="38589" algn="l">
              <a:lnSpc>
                <a:spcPct val="93000"/>
              </a:lnSpc>
            </a:pPr>
            <a:r>
              <a:rPr lang="en-US" sz="16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12</a:t>
            </a: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 flipH="1">
            <a:off x="4682133" y="3223618"/>
            <a:ext cx="12092" cy="936501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4769197" y="4500563"/>
            <a:ext cx="0" cy="56257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 rot="10800000" flipH="1">
            <a:off x="3191155" y="5027414"/>
            <a:ext cx="5379857" cy="6808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075" y="3848695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1" name="Line 11"/>
          <p:cNvSpPr>
            <a:spLocks noChangeShapeType="1"/>
          </p:cNvSpPr>
          <p:nvPr/>
        </p:nvSpPr>
        <p:spPr bwMode="auto">
          <a:xfrm rot="10800000" flipH="1">
            <a:off x="3027909" y="3178969"/>
            <a:ext cx="5353255" cy="8036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6104186" y="2616399"/>
            <a:ext cx="0" cy="56257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7023200" y="3205758"/>
            <a:ext cx="12092" cy="990079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6105232" y="3963979"/>
            <a:ext cx="821266" cy="2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8623" bIns="0">
            <a:spAutoFit/>
          </a:bodyPr>
          <a:lstStyle/>
          <a:p>
            <a:pPr marL="38589" algn="l">
              <a:lnSpc>
                <a:spcPct val="93000"/>
              </a:lnSpc>
            </a:pPr>
            <a:r>
              <a:rPr lang="en-US" sz="16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9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7274719" y="4535166"/>
            <a:ext cx="12092" cy="519038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61456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280" y="5716117"/>
            <a:ext cx="610661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6723311" y="5080993"/>
            <a:ext cx="12092" cy="68647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>
            <a:off x="4342340" y="2339579"/>
            <a:ext cx="1397868" cy="11497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61459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07" y="2052713"/>
            <a:ext cx="609451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9E2948FC-E2ED-134D-B1A0-904B5EF3E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477">
            <a:off x="409646" y="5908384"/>
            <a:ext cx="1244840" cy="66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D414D3-E108-6843-8F04-E7525154AD4F}"/>
              </a:ext>
            </a:extLst>
          </p:cNvPr>
          <p:cNvCxnSpPr/>
          <p:nvPr/>
        </p:nvCxnSpPr>
        <p:spPr bwMode="auto">
          <a:xfrm>
            <a:off x="7905328" y="4626507"/>
            <a:ext cx="0" cy="801813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7580184-14F3-D84E-A39E-5B5B0B9A0841}"/>
              </a:ext>
            </a:extLst>
          </p:cNvPr>
          <p:cNvSpPr txBox="1"/>
          <p:nvPr/>
        </p:nvSpPr>
        <p:spPr>
          <a:xfrm>
            <a:off x="7905328" y="4556150"/>
            <a:ext cx="1790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[R=9,C=0,T=9]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B3C9A7-2A56-434B-A8F1-03E4AB111992}"/>
              </a:ext>
            </a:extLst>
          </p:cNvPr>
          <p:cNvSpPr txBox="1"/>
          <p:nvPr/>
        </p:nvSpPr>
        <p:spPr>
          <a:xfrm>
            <a:off x="8043179" y="3421892"/>
            <a:ext cx="1790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[R=9,C=0,T=9]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B9BDD3-BB8F-B442-9A91-5E5C8F56B7E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989573" y="3259336"/>
            <a:ext cx="13865" cy="759690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42BE0F4B-40DF-4144-BC33-0C85483AA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677" y="5844483"/>
            <a:ext cx="5832367" cy="1877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>
            <a:lvl1pPr marL="617418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944837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272256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1599674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1927093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263866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600640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2937413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274187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lvl="2"/>
            <a:r>
              <a:rPr lang="en-US" kern="0" dirty="0"/>
              <a:t>Switch 12 boots</a:t>
            </a:r>
            <a:br>
              <a:rPr lang="en-US" kern="0" dirty="0"/>
            </a:br>
            <a:br>
              <a:rPr lang="en-US" kern="0" dirty="0"/>
            </a:br>
            <a:endParaRPr lang="en-US" kern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74CCF1-44D8-EE44-96A1-D14016E944D0}"/>
              </a:ext>
            </a:extLst>
          </p:cNvPr>
          <p:cNvSpPr txBox="1"/>
          <p:nvPr/>
        </p:nvSpPr>
        <p:spPr>
          <a:xfrm>
            <a:off x="101180" y="3610844"/>
            <a:ext cx="2592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u="sng" dirty="0">
                <a:solidFill>
                  <a:schemeClr val="tx1"/>
                </a:solidFill>
              </a:rPr>
              <a:t>Switch 12</a:t>
            </a:r>
          </a:p>
          <a:p>
            <a:r>
              <a:rPr lang="en-BE" sz="2000" dirty="0">
                <a:solidFill>
                  <a:schemeClr val="tx1"/>
                </a:solidFill>
              </a:rPr>
              <a:t>North: [R=9,C=0,T=9]</a:t>
            </a:r>
          </a:p>
          <a:p>
            <a:r>
              <a:rPr lang="en-BE" sz="2000" dirty="0">
                <a:solidFill>
                  <a:schemeClr val="tx1"/>
                </a:solidFill>
              </a:rPr>
              <a:t>South : [R=9,C=0,T=9]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E31B6D-D2EF-DC41-AD91-648991855D8E}"/>
              </a:ext>
            </a:extLst>
          </p:cNvPr>
          <p:cNvSpPr txBox="1"/>
          <p:nvPr/>
        </p:nvSpPr>
        <p:spPr>
          <a:xfrm>
            <a:off x="3064072" y="288248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/>
              <a:t>Cost:2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B4B057-AA0C-6A4C-A85F-86B23427D93F}"/>
              </a:ext>
            </a:extLst>
          </p:cNvPr>
          <p:cNvSpPr txBox="1"/>
          <p:nvPr/>
        </p:nvSpPr>
        <p:spPr>
          <a:xfrm>
            <a:off x="3173545" y="473930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/>
              <a:t>Cost:3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7D45C2-E946-784D-AF34-EB2198C22D82}"/>
              </a:ext>
            </a:extLst>
          </p:cNvPr>
          <p:cNvSpPr txBox="1"/>
          <p:nvPr/>
        </p:nvSpPr>
        <p:spPr>
          <a:xfrm>
            <a:off x="62710" y="4606849"/>
            <a:ext cx="2669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chemeClr val="tx1"/>
                </a:solidFill>
              </a:rPr>
              <a:t>BPDU: [R=9,C=2,T=12]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8667E7-5212-9449-8DEC-F9232CAA375E}"/>
              </a:ext>
            </a:extLst>
          </p:cNvPr>
          <p:cNvSpPr txBox="1"/>
          <p:nvPr/>
        </p:nvSpPr>
        <p:spPr>
          <a:xfrm>
            <a:off x="4704580" y="3756341"/>
            <a:ext cx="707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F89C4F-ED88-B14B-BC4E-6AC65AA41E21}"/>
              </a:ext>
            </a:extLst>
          </p:cNvPr>
          <p:cNvSpPr txBox="1"/>
          <p:nvPr/>
        </p:nvSpPr>
        <p:spPr>
          <a:xfrm>
            <a:off x="7440872" y="4038873"/>
            <a:ext cx="254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chemeClr val="tx1"/>
                </a:solidFill>
              </a:rPr>
              <a:t>BPDU: [R=9,C=0,T=9]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97CD0E-C246-D94B-88EA-0D3B7E54417C}"/>
              </a:ext>
            </a:extLst>
          </p:cNvPr>
          <p:cNvSpPr txBox="1"/>
          <p:nvPr/>
        </p:nvSpPr>
        <p:spPr>
          <a:xfrm>
            <a:off x="4466392" y="4523856"/>
            <a:ext cx="1008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Blocked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0E4608-3E2F-8946-A624-47CE7ECE9DC6}"/>
              </a:ext>
            </a:extLst>
          </p:cNvPr>
          <p:cNvSpPr txBox="1"/>
          <p:nvPr/>
        </p:nvSpPr>
        <p:spPr>
          <a:xfrm>
            <a:off x="6396925" y="3593404"/>
            <a:ext cx="1342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14B495-2E11-C14B-A2EB-E93D2C19DABF}"/>
              </a:ext>
            </a:extLst>
          </p:cNvPr>
          <p:cNvSpPr txBox="1"/>
          <p:nvPr/>
        </p:nvSpPr>
        <p:spPr>
          <a:xfrm>
            <a:off x="6363065" y="4517053"/>
            <a:ext cx="1342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</p:spTree>
    <p:extLst>
      <p:ext uri="{BB962C8B-B14F-4D97-AF65-F5344CB8AC3E}">
        <p14:creationId xmlns:p14="http://schemas.microsoft.com/office/powerpoint/2010/main" val="2859609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/>
      <p:bldP spid="28" grpId="0"/>
      <p:bldP spid="29" grpId="0"/>
      <p:bldP spid="33" grpId="0"/>
      <p:bldP spid="35" grpId="0"/>
      <p:bldP spid="36" grpId="0"/>
      <p:bldP spid="37" grpId="0"/>
      <p:bldP spid="38" grpId="0"/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Example network</a:t>
            </a: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050" y="1973281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Rectangle 4"/>
          <p:cNvSpPr>
            <a:spLocks/>
          </p:cNvSpPr>
          <p:nvPr/>
        </p:nvSpPr>
        <p:spPr bwMode="auto">
          <a:xfrm>
            <a:off x="5062158" y="1866125"/>
            <a:ext cx="821266" cy="2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8623" bIns="0">
            <a:spAutoFit/>
          </a:bodyPr>
          <a:lstStyle/>
          <a:p>
            <a:pPr marL="38589" algn="l">
              <a:lnSpc>
                <a:spcPct val="93000"/>
              </a:lnSpc>
            </a:pPr>
            <a:r>
              <a:rPr lang="en-US" sz="16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7</a:t>
            </a:r>
          </a:p>
        </p:txBody>
      </p:sp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693" y="3875304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Rectangle 6"/>
          <p:cNvSpPr>
            <a:spLocks/>
          </p:cNvSpPr>
          <p:nvPr/>
        </p:nvSpPr>
        <p:spPr bwMode="auto">
          <a:xfrm>
            <a:off x="3155488" y="4014472"/>
            <a:ext cx="928567" cy="2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8623" bIns="0">
            <a:spAutoFit/>
          </a:bodyPr>
          <a:lstStyle/>
          <a:p>
            <a:pPr marL="38589" algn="l">
              <a:lnSpc>
                <a:spcPct val="93000"/>
              </a:lnSpc>
            </a:pPr>
            <a:r>
              <a:rPr lang="en-US" sz="16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12</a:t>
            </a: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 flipH="1">
            <a:off x="4123796" y="3250227"/>
            <a:ext cx="12092" cy="936501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4210860" y="4527172"/>
            <a:ext cx="0" cy="56257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 rot="10800000" flipH="1">
            <a:off x="2632818" y="5054023"/>
            <a:ext cx="5379857" cy="6808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738" y="3875304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1" name="Line 11"/>
          <p:cNvSpPr>
            <a:spLocks noChangeShapeType="1"/>
          </p:cNvSpPr>
          <p:nvPr/>
        </p:nvSpPr>
        <p:spPr bwMode="auto">
          <a:xfrm rot="10800000" flipH="1">
            <a:off x="2469572" y="3205578"/>
            <a:ext cx="5353255" cy="8036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5545849" y="2643008"/>
            <a:ext cx="0" cy="56257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6464863" y="3232367"/>
            <a:ext cx="12092" cy="990079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5546895" y="3990588"/>
            <a:ext cx="821266" cy="2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8623" bIns="0">
            <a:spAutoFit/>
          </a:bodyPr>
          <a:lstStyle/>
          <a:p>
            <a:pPr marL="38589" algn="l">
              <a:lnSpc>
                <a:spcPct val="93000"/>
              </a:lnSpc>
            </a:pPr>
            <a:r>
              <a:rPr lang="en-US" sz="16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9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6716382" y="4561775"/>
            <a:ext cx="12092" cy="519038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61456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943" y="5742726"/>
            <a:ext cx="610661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6164974" y="5107602"/>
            <a:ext cx="12092" cy="68647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>
            <a:off x="3784003" y="2366188"/>
            <a:ext cx="1397868" cy="11497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61459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370" y="2079322"/>
            <a:ext cx="609451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9E2948FC-E2ED-134D-B1A0-904B5EF3E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477">
            <a:off x="409646" y="5908384"/>
            <a:ext cx="1244840" cy="66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3B3C9A7-2A56-434B-A8F1-03E4AB111992}"/>
              </a:ext>
            </a:extLst>
          </p:cNvPr>
          <p:cNvSpPr txBox="1"/>
          <p:nvPr/>
        </p:nvSpPr>
        <p:spPr>
          <a:xfrm>
            <a:off x="6122182" y="2533787"/>
            <a:ext cx="1790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[R=7,C=0,T=7]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B9BDD3-BB8F-B442-9A91-5E5C8F56B7E2}"/>
              </a:ext>
            </a:extLst>
          </p:cNvPr>
          <p:cNvCxnSpPr>
            <a:cxnSpLocks/>
          </p:cNvCxnSpPr>
          <p:nvPr/>
        </p:nvCxnSpPr>
        <p:spPr bwMode="auto">
          <a:xfrm>
            <a:off x="5688669" y="2655554"/>
            <a:ext cx="1" cy="431287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42BE0F4B-40DF-4144-BC33-0C85483AA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677" y="5844483"/>
            <a:ext cx="5832367" cy="1877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>
            <a:lvl1pPr marL="617418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944837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272256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1599674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1927093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263866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600640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2937413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274187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lvl="2"/>
            <a:r>
              <a:rPr lang="en-US" kern="0" dirty="0"/>
              <a:t>Switch 7 boots</a:t>
            </a:r>
            <a:br>
              <a:rPr lang="en-US" kern="0" dirty="0"/>
            </a:br>
            <a:br>
              <a:rPr lang="en-US" kern="0" dirty="0"/>
            </a:br>
            <a:endParaRPr lang="en-US" kern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74CCF1-44D8-EE44-96A1-D14016E944D0}"/>
              </a:ext>
            </a:extLst>
          </p:cNvPr>
          <p:cNvSpPr txBox="1"/>
          <p:nvPr/>
        </p:nvSpPr>
        <p:spPr>
          <a:xfrm>
            <a:off x="101180" y="3610844"/>
            <a:ext cx="2592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u="sng" dirty="0">
                <a:solidFill>
                  <a:schemeClr val="tx1"/>
                </a:solidFill>
              </a:rPr>
              <a:t>Switch 12</a:t>
            </a:r>
          </a:p>
          <a:p>
            <a:r>
              <a:rPr lang="en-BE" sz="2000" dirty="0">
                <a:solidFill>
                  <a:schemeClr val="tx1"/>
                </a:solidFill>
              </a:rPr>
              <a:t>North: [R=9,C=0,T=9]</a:t>
            </a:r>
          </a:p>
          <a:p>
            <a:r>
              <a:rPr lang="en-BE" sz="2000" dirty="0">
                <a:solidFill>
                  <a:schemeClr val="tx1"/>
                </a:solidFill>
              </a:rPr>
              <a:t>South : [R=9,C=0,T=9]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E31B6D-D2EF-DC41-AD91-648991855D8E}"/>
              </a:ext>
            </a:extLst>
          </p:cNvPr>
          <p:cNvSpPr txBox="1"/>
          <p:nvPr/>
        </p:nvSpPr>
        <p:spPr>
          <a:xfrm>
            <a:off x="2505735" y="290909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/>
              <a:t>Cost:2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B4B057-AA0C-6A4C-A85F-86B23427D93F}"/>
              </a:ext>
            </a:extLst>
          </p:cNvPr>
          <p:cNvSpPr txBox="1"/>
          <p:nvPr/>
        </p:nvSpPr>
        <p:spPr>
          <a:xfrm>
            <a:off x="2778217" y="476590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/>
              <a:t>Cost:3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7D45C2-E946-784D-AF34-EB2198C22D82}"/>
              </a:ext>
            </a:extLst>
          </p:cNvPr>
          <p:cNvSpPr txBox="1"/>
          <p:nvPr/>
        </p:nvSpPr>
        <p:spPr>
          <a:xfrm>
            <a:off x="62710" y="4606849"/>
            <a:ext cx="2669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chemeClr val="tx1"/>
                </a:solidFill>
              </a:rPr>
              <a:t>BPDU: [R=9,C=2,T=12]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8667E7-5212-9449-8DEC-F9232CAA375E}"/>
              </a:ext>
            </a:extLst>
          </p:cNvPr>
          <p:cNvSpPr txBox="1"/>
          <p:nvPr/>
        </p:nvSpPr>
        <p:spPr>
          <a:xfrm>
            <a:off x="4146243" y="3782950"/>
            <a:ext cx="707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F89C4F-ED88-B14B-BC4E-6AC65AA41E21}"/>
              </a:ext>
            </a:extLst>
          </p:cNvPr>
          <p:cNvSpPr txBox="1"/>
          <p:nvPr/>
        </p:nvSpPr>
        <p:spPr>
          <a:xfrm>
            <a:off x="7206270" y="4543662"/>
            <a:ext cx="254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chemeClr val="tx1"/>
                </a:solidFill>
              </a:rPr>
              <a:t>BPDU: [R=9,C=0,T=9]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97CD0E-C246-D94B-88EA-0D3B7E54417C}"/>
              </a:ext>
            </a:extLst>
          </p:cNvPr>
          <p:cNvSpPr txBox="1"/>
          <p:nvPr/>
        </p:nvSpPr>
        <p:spPr>
          <a:xfrm>
            <a:off x="3908055" y="4550465"/>
            <a:ext cx="1008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Blocked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0E4608-3E2F-8946-A624-47CE7ECE9DC6}"/>
              </a:ext>
            </a:extLst>
          </p:cNvPr>
          <p:cNvSpPr txBox="1"/>
          <p:nvPr/>
        </p:nvSpPr>
        <p:spPr>
          <a:xfrm>
            <a:off x="5838588" y="3620013"/>
            <a:ext cx="1342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14B495-2E11-C14B-A2EB-E93D2C19DABF}"/>
              </a:ext>
            </a:extLst>
          </p:cNvPr>
          <p:cNvSpPr txBox="1"/>
          <p:nvPr/>
        </p:nvSpPr>
        <p:spPr>
          <a:xfrm>
            <a:off x="5804728" y="4543662"/>
            <a:ext cx="1342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C20265-EF00-1247-82C9-9A432FEAF02F}"/>
              </a:ext>
            </a:extLst>
          </p:cNvPr>
          <p:cNvSpPr txBox="1"/>
          <p:nvPr/>
        </p:nvSpPr>
        <p:spPr>
          <a:xfrm>
            <a:off x="7288385" y="3367472"/>
            <a:ext cx="10663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u="sng" dirty="0">
                <a:solidFill>
                  <a:schemeClr val="tx1"/>
                </a:solidFill>
              </a:rPr>
              <a:t>Switch 9</a:t>
            </a:r>
          </a:p>
          <a:p>
            <a:r>
              <a:rPr lang="en-BE" sz="2000" dirty="0">
                <a:solidFill>
                  <a:schemeClr val="tx1"/>
                </a:solidFill>
              </a:rPr>
              <a:t>North: -</a:t>
            </a:r>
          </a:p>
          <a:p>
            <a:r>
              <a:rPr lang="en-BE" sz="2000" dirty="0">
                <a:solidFill>
                  <a:schemeClr val="tx1"/>
                </a:solidFill>
              </a:rPr>
              <a:t>South : -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1AAA9F-A828-9B48-AB91-083061B8E945}"/>
              </a:ext>
            </a:extLst>
          </p:cNvPr>
          <p:cNvSpPr txBox="1"/>
          <p:nvPr/>
        </p:nvSpPr>
        <p:spPr>
          <a:xfrm>
            <a:off x="902681" y="3915560"/>
            <a:ext cx="179087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[R=7,C=0,T=7]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9CD82E-DDEF-164C-A7C3-750C93536637}"/>
              </a:ext>
            </a:extLst>
          </p:cNvPr>
          <p:cNvSpPr txBox="1"/>
          <p:nvPr/>
        </p:nvSpPr>
        <p:spPr>
          <a:xfrm>
            <a:off x="848544" y="4613413"/>
            <a:ext cx="191911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[R=7,C=2,T=12]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F93F79-DF03-5C43-BA74-18DE9EC30A3E}"/>
              </a:ext>
            </a:extLst>
          </p:cNvPr>
          <p:cNvSpPr txBox="1"/>
          <p:nvPr/>
        </p:nvSpPr>
        <p:spPr>
          <a:xfrm>
            <a:off x="8043179" y="3675248"/>
            <a:ext cx="179087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[R=7,C=0,T=7]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5E71C7-B40F-7444-9903-AA4396797A3E}"/>
              </a:ext>
            </a:extLst>
          </p:cNvPr>
          <p:cNvSpPr txBox="1"/>
          <p:nvPr/>
        </p:nvSpPr>
        <p:spPr>
          <a:xfrm>
            <a:off x="8052414" y="4543662"/>
            <a:ext cx="179087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[R=7,C=2,T=9]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B91F38-233F-B244-9775-68A59045EE5C}"/>
              </a:ext>
            </a:extLst>
          </p:cNvPr>
          <p:cNvSpPr txBox="1"/>
          <p:nvPr/>
        </p:nvSpPr>
        <p:spPr>
          <a:xfrm>
            <a:off x="6082320" y="3606989"/>
            <a:ext cx="707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3CCA60-6A42-4144-BD76-BC23E1492A18}"/>
              </a:ext>
            </a:extLst>
          </p:cNvPr>
          <p:cNvSpPr txBox="1"/>
          <p:nvPr/>
        </p:nvSpPr>
        <p:spPr>
          <a:xfrm>
            <a:off x="4036701" y="5187715"/>
            <a:ext cx="1919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[R=7,C=2,T=12]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492013-2AD3-F140-BA43-A947BCBD9FA0}"/>
              </a:ext>
            </a:extLst>
          </p:cNvPr>
          <p:cNvCxnSpPr>
            <a:cxnSpLocks/>
          </p:cNvCxnSpPr>
          <p:nvPr/>
        </p:nvCxnSpPr>
        <p:spPr bwMode="auto">
          <a:xfrm>
            <a:off x="3883691" y="4538238"/>
            <a:ext cx="15824" cy="860425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701BC11-DD95-DF40-9180-7B5E8C1DBE3A}"/>
              </a:ext>
            </a:extLst>
          </p:cNvPr>
          <p:cNvSpPr txBox="1"/>
          <p:nvPr/>
        </p:nvSpPr>
        <p:spPr>
          <a:xfrm>
            <a:off x="3883333" y="4538134"/>
            <a:ext cx="1342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DB1677-CF56-644C-93DA-84F46452BDB1}"/>
              </a:ext>
            </a:extLst>
          </p:cNvPr>
          <p:cNvSpPr txBox="1"/>
          <p:nvPr/>
        </p:nvSpPr>
        <p:spPr>
          <a:xfrm>
            <a:off x="8052414" y="4012477"/>
            <a:ext cx="191911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[R=7,C=2,T=12]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169318-049E-F541-8243-1B20FB599D45}"/>
              </a:ext>
            </a:extLst>
          </p:cNvPr>
          <p:cNvSpPr txBox="1"/>
          <p:nvPr/>
        </p:nvSpPr>
        <p:spPr>
          <a:xfrm>
            <a:off x="7081740" y="5328755"/>
            <a:ext cx="1790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[R=7,C=2,T=9]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553097B-4D7A-CF4E-998C-158E1F9E1C7D}"/>
              </a:ext>
            </a:extLst>
          </p:cNvPr>
          <p:cNvCxnSpPr>
            <a:cxnSpLocks/>
          </p:cNvCxnSpPr>
          <p:nvPr/>
        </p:nvCxnSpPr>
        <p:spPr bwMode="auto">
          <a:xfrm>
            <a:off x="7037293" y="4464661"/>
            <a:ext cx="15824" cy="860425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E49A020-DA71-A34D-9C68-F7DD1D02B026}"/>
              </a:ext>
            </a:extLst>
          </p:cNvPr>
          <p:cNvSpPr txBox="1"/>
          <p:nvPr/>
        </p:nvSpPr>
        <p:spPr>
          <a:xfrm>
            <a:off x="981257" y="4221803"/>
            <a:ext cx="179087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[R=7,C=2,T=9]</a:t>
            </a:r>
          </a:p>
        </p:txBody>
      </p:sp>
    </p:spTree>
    <p:extLst>
      <p:ext uri="{BB962C8B-B14F-4D97-AF65-F5344CB8AC3E}">
        <p14:creationId xmlns:p14="http://schemas.microsoft.com/office/powerpoint/2010/main" val="1351293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7" grpId="0"/>
      <p:bldP spid="38" grpId="0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49" grpId="0"/>
      <p:bldP spid="50" grpId="0" animBg="1"/>
      <p:bldP spid="51" grpId="0"/>
      <p:bldP spid="5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3348354" y="0"/>
            <a:ext cx="5925220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</a:pPr>
            <a:r>
              <a:rPr lang="en-US"/>
              <a:t>Port activity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6516" y="1280294"/>
            <a:ext cx="8457344" cy="5718348"/>
          </a:xfrm>
          <a:ln/>
        </p:spPr>
        <p:txBody>
          <a:bodyPr/>
          <a:lstStyle/>
          <a:p>
            <a:pPr marL="654837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Two possible port activities</a:t>
            </a:r>
          </a:p>
          <a:p>
            <a:pPr marL="982256" lvl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>
                <a:solidFill>
                  <a:srgbClr val="008000"/>
                </a:solidFill>
              </a:rPr>
              <a:t>Active port</a:t>
            </a:r>
          </a:p>
          <a:p>
            <a:pPr marL="1309675" lvl="2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Participates to data frame forwarding</a:t>
            </a:r>
          </a:p>
          <a:p>
            <a:pPr marL="1309675" lvl="2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Port used for address/port table</a:t>
            </a:r>
          </a:p>
          <a:p>
            <a:pPr marL="982256" lvl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>
                <a:solidFill>
                  <a:srgbClr val="FF0000"/>
                </a:solidFill>
              </a:rPr>
              <a:t>Inactive port</a:t>
            </a:r>
          </a:p>
          <a:p>
            <a:pPr marL="1309675" lvl="2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The switch does not listen to frames neither forward frames on this port</a:t>
            </a:r>
          </a:p>
        </p:txBody>
      </p:sp>
    </p:spTree>
    <p:extLst>
      <p:ext uri="{BB962C8B-B14F-4D97-AF65-F5344CB8AC3E}">
        <p14:creationId xmlns:p14="http://schemas.microsoft.com/office/powerpoint/2010/main" val="1336058598"/>
      </p:ext>
    </p:extLst>
  </p:cSld>
  <p:clrMapOvr>
    <a:masterClrMapping/>
  </p:clrMapOvr>
  <p:transition advTm="23204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Port states and activity</a:t>
            </a:r>
          </a:p>
        </p:txBody>
      </p:sp>
      <p:graphicFrame>
        <p:nvGraphicFramePr>
          <p:cNvPr id="44034" name="Group 2"/>
          <p:cNvGraphicFramePr>
            <a:graphicFrameLocks noGrp="1"/>
          </p:cNvGraphicFramePr>
          <p:nvPr/>
        </p:nvGraphicFramePr>
        <p:xfrm>
          <a:off x="3610756" y="1380753"/>
          <a:ext cx="5165824" cy="2099594"/>
        </p:xfrm>
        <a:graphic>
          <a:graphicData uri="http://schemas.openxmlformats.org/drawingml/2006/table">
            <a:tbl>
              <a:tblPr/>
              <a:tblGrid>
                <a:gridCol w="1853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1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9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Gill Sans" charset="0"/>
                        <a:ea typeface="Heiti SC Light" charset="0"/>
                        <a:cs typeface="Heiti SC Light" charset="0"/>
                        <a:sym typeface="Gill Sans" charset="0"/>
                      </a:endParaRP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Receive BPDUs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Transmit BPDUs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Blocked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D90B00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no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5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Root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D90B00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no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Designated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078" name="Group 46"/>
          <p:cNvGraphicFramePr>
            <a:graphicFrameLocks noGrp="1"/>
          </p:cNvGraphicFramePr>
          <p:nvPr/>
        </p:nvGraphicFramePr>
        <p:xfrm>
          <a:off x="3223803" y="3902274"/>
          <a:ext cx="6026795" cy="2027040"/>
        </p:xfrm>
        <a:graphic>
          <a:graphicData uri="http://schemas.openxmlformats.org/drawingml/2006/table">
            <a:tbl>
              <a:tblPr/>
              <a:tblGrid>
                <a:gridCol w="2008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13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Gill Sans" charset="0"/>
                        <a:ea typeface="Heiti SC Light" charset="0"/>
                        <a:cs typeface="Heiti SC Light" charset="0"/>
                        <a:sym typeface="Gill Sans" charset="0"/>
                      </a:endParaRP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Learn Addresses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Forward Data Frames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Inactive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D90B00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no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D90B00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no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Active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101116"/>
      </p:ext>
    </p:extLst>
  </p:cSld>
  <p:clrMapOvr>
    <a:masterClrMapping/>
  </p:clrMapOvr>
  <p:transition advTm="17208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30AA-C3BB-9CC1-0B48-F7012E66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5" name="Content Placeholder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AC170004-2A34-EF8C-D60F-A4F0CF915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383" y="31402"/>
            <a:ext cx="7971234" cy="6880576"/>
          </a:xfrm>
        </p:spPr>
      </p:pic>
    </p:spTree>
    <p:extLst>
      <p:ext uri="{BB962C8B-B14F-4D97-AF65-F5344CB8AC3E}">
        <p14:creationId xmlns:p14="http://schemas.microsoft.com/office/powerpoint/2010/main" val="257232206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Behaviour of the ports </a:t>
            </a:r>
          </a:p>
        </p:txBody>
      </p:sp>
      <p:graphicFrame>
        <p:nvGraphicFramePr>
          <p:cNvPr id="45058" name="Group 2"/>
          <p:cNvGraphicFramePr>
            <a:graphicFrameLocks noGrp="1"/>
          </p:cNvGraphicFramePr>
          <p:nvPr/>
        </p:nvGraphicFramePr>
        <p:xfrm>
          <a:off x="1089515" y="1864072"/>
          <a:ext cx="7971234" cy="4422428"/>
        </p:xfrm>
        <a:graphic>
          <a:graphicData uri="http://schemas.openxmlformats.org/drawingml/2006/table">
            <a:tbl>
              <a:tblPr/>
              <a:tblGrid>
                <a:gridCol w="1715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4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3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4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58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Gill Sans" charset="0"/>
                        <a:ea typeface="Heiti SC Light" charset="0"/>
                        <a:cs typeface="Heiti SC Light" charset="0"/>
                        <a:sym typeface="Gill Sans" charset="0"/>
                      </a:endParaRP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Receive BPDUs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Transmit BPDUs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Learn Addresses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Forward Data Frames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Blocking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D90B00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no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D90B00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no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D90B00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no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2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Listening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D90B00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no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D90B00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no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Learning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D90B00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no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2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Forwarding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lvetica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89123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Port states and activity</a:t>
            </a:r>
          </a:p>
        </p:txBody>
      </p:sp>
      <p:graphicFrame>
        <p:nvGraphicFramePr>
          <p:cNvPr id="59394" name="Group 2"/>
          <p:cNvGraphicFramePr>
            <a:graphicFrameLocks noGrp="1"/>
          </p:cNvGraphicFramePr>
          <p:nvPr/>
        </p:nvGraphicFramePr>
        <p:xfrm>
          <a:off x="3610756" y="1380753"/>
          <a:ext cx="5165824" cy="2099594"/>
        </p:xfrm>
        <a:graphic>
          <a:graphicData uri="http://schemas.openxmlformats.org/drawingml/2006/table">
            <a:tbl>
              <a:tblPr/>
              <a:tblGrid>
                <a:gridCol w="1853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1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91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Heiti SC Light" charset="0"/>
                        <a:cs typeface="Times New Roman" charset="0"/>
                        <a:sym typeface="Times New Roman" charset="0"/>
                      </a:endParaRP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Receive BPDUs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Transmit BPDUs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Blocked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D90B00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no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5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Root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D90B00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no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Designated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9438" name="Group 46"/>
          <p:cNvGraphicFramePr>
            <a:graphicFrameLocks noGrp="1"/>
          </p:cNvGraphicFramePr>
          <p:nvPr/>
        </p:nvGraphicFramePr>
        <p:xfrm>
          <a:off x="3223803" y="3902274"/>
          <a:ext cx="6026795" cy="2027040"/>
        </p:xfrm>
        <a:graphic>
          <a:graphicData uri="http://schemas.openxmlformats.org/drawingml/2006/table">
            <a:tbl>
              <a:tblPr/>
              <a:tblGrid>
                <a:gridCol w="2008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13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Heiti SC Light" charset="0"/>
                        <a:cs typeface="Times New Roman" charset="0"/>
                        <a:sym typeface="Times New Roman" charset="0"/>
                      </a:endParaRP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Learn Addresses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Forward Data Frames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Inactive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D90B00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no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D90B00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no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Active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25102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Behaviour of the ports </a:t>
            </a:r>
          </a:p>
        </p:txBody>
      </p:sp>
      <p:graphicFrame>
        <p:nvGraphicFramePr>
          <p:cNvPr id="60418" name="Group 2"/>
          <p:cNvGraphicFramePr>
            <a:graphicFrameLocks noGrp="1"/>
          </p:cNvGraphicFramePr>
          <p:nvPr/>
        </p:nvGraphicFramePr>
        <p:xfrm>
          <a:off x="1089515" y="1864072"/>
          <a:ext cx="7971234" cy="4422428"/>
        </p:xfrm>
        <a:graphic>
          <a:graphicData uri="http://schemas.openxmlformats.org/drawingml/2006/table">
            <a:tbl>
              <a:tblPr/>
              <a:tblGrid>
                <a:gridCol w="1715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4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3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4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58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Heiti SC Light" charset="0"/>
                        <a:cs typeface="Times New Roman" charset="0"/>
                        <a:sym typeface="Times New Roman" charset="0"/>
                      </a:endParaRP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Receive BPDUs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Transmit BPDUs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Learn Addresses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Forward Data Frames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Blocking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D90B00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no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D90B00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no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D90B00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no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Listening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D90B00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no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D90B00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no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Learning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D90B00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no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Forwarding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558E28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yes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837101"/>
      </p:ext>
    </p:extLst>
  </p:cSld>
  <p:clrMapOvr>
    <a:masterClrMapping/>
  </p:clrMapOvr>
  <p:transition advTm="3423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 dirty="0"/>
              <a:t>Influencing Spanning Tree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5627" y="1505036"/>
            <a:ext cx="9086653" cy="4018359"/>
          </a:xfrm>
          <a:ln/>
        </p:spPr>
        <p:txBody>
          <a:bodyPr/>
          <a:lstStyle/>
          <a:p>
            <a:r>
              <a:rPr lang="en-US" dirty="0"/>
              <a:t>Switch identifiers</a:t>
            </a:r>
          </a:p>
          <a:p>
            <a:pPr lvl="1"/>
            <a:r>
              <a:rPr lang="en-US" dirty="0"/>
              <a:t>High order bits : configurable</a:t>
            </a:r>
          </a:p>
          <a:p>
            <a:pPr lvl="1"/>
            <a:r>
              <a:rPr lang="en-US" dirty="0"/>
              <a:t>Low order bits : unique identifier</a:t>
            </a:r>
          </a:p>
          <a:p>
            <a:r>
              <a:rPr lang="en-US" dirty="0"/>
              <a:t>Link costs : Cost = 1000 / bandwidth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0179" name="Group 3"/>
          <p:cNvGraphicFramePr>
            <a:graphicFrameLocks noGrp="1"/>
          </p:cNvGraphicFramePr>
          <p:nvPr/>
        </p:nvGraphicFramePr>
        <p:xfrm>
          <a:off x="1552310" y="4137829"/>
          <a:ext cx="7139286" cy="2152056"/>
        </p:xfrm>
        <a:graphic>
          <a:graphicData uri="http://schemas.openxmlformats.org/drawingml/2006/table">
            <a:tbl>
              <a:tblPr/>
              <a:tblGrid>
                <a:gridCol w="2379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9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Bandwidth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Recommended link cost range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Recommended link cost value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10 Mbps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50-600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100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4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100 Mbps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10-60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19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1000 Mbps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3-10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4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426494"/>
      </p:ext>
    </p:extLst>
  </p:cSld>
  <p:clrMapOvr>
    <a:masterClrMapping/>
  </p:clrMapOvr>
  <p:transition advTm="24632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Impact of failures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8962" y="2264496"/>
            <a:ext cx="7971234" cy="4018359"/>
          </a:xfrm>
          <a:ln/>
        </p:spPr>
        <p:txBody>
          <a:bodyPr/>
          <a:lstStyle/>
          <a:p>
            <a:pPr lvl="1"/>
            <a:r>
              <a:rPr lang="en-US" dirty="0"/>
              <a:t>Failure (power-off) of the root switch</a:t>
            </a:r>
          </a:p>
          <a:p>
            <a:pPr lvl="2"/>
            <a:r>
              <a:rPr lang="en-US" dirty="0"/>
              <a:t>A new root needs to be elected</a:t>
            </a:r>
          </a:p>
          <a:p>
            <a:pPr lvl="1"/>
            <a:r>
              <a:rPr lang="en-US" dirty="0"/>
              <a:t>Failure of a designated switch</a:t>
            </a:r>
          </a:p>
          <a:p>
            <a:pPr lvl="2"/>
            <a:r>
              <a:rPr lang="en-US" dirty="0"/>
              <a:t>Another switch should takeover</a:t>
            </a:r>
          </a:p>
          <a:p>
            <a:pPr lvl="1"/>
            <a:r>
              <a:rPr lang="en-US" dirty="0"/>
              <a:t>Failure of a link</a:t>
            </a:r>
          </a:p>
          <a:p>
            <a:pPr lvl="2"/>
            <a:r>
              <a:rPr lang="en-US" dirty="0"/>
              <a:t>Network must be redundant</a:t>
            </a:r>
          </a:p>
          <a:p>
            <a:pPr lvl="1"/>
            <a:r>
              <a:rPr lang="en-US" dirty="0"/>
              <a:t>Failure of a link that disconnects the network</a:t>
            </a:r>
          </a:p>
        </p:txBody>
      </p:sp>
    </p:spTree>
    <p:extLst>
      <p:ext uri="{BB962C8B-B14F-4D97-AF65-F5344CB8AC3E}">
        <p14:creationId xmlns:p14="http://schemas.microsoft.com/office/powerpoint/2010/main" val="3212922667"/>
      </p:ext>
    </p:extLst>
  </p:cSld>
  <p:clrMapOvr>
    <a:masterClrMapping/>
  </p:clrMapOvr>
  <p:transition advTm="57953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Dealing with failures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8962" y="1910081"/>
            <a:ext cx="7971234" cy="4018359"/>
          </a:xfrm>
          <a:ln/>
        </p:spPr>
        <p:txBody>
          <a:bodyPr/>
          <a:lstStyle/>
          <a:p>
            <a:r>
              <a:rPr lang="en-US" dirty="0"/>
              <a:t>Failure detection mechanisms</a:t>
            </a:r>
          </a:p>
          <a:p>
            <a:pPr lvl="1"/>
            <a:r>
              <a:rPr lang="en-US" dirty="0"/>
              <a:t>Root switch sends BPDU every Hello sec </a:t>
            </a:r>
          </a:p>
          <a:p>
            <a:pPr lvl="1"/>
            <a:r>
              <a:rPr lang="en-US" dirty="0"/>
              <a:t>Designated switches send own BPDUs </a:t>
            </a:r>
          </a:p>
          <a:p>
            <a:pPr lvl="1"/>
            <a:r>
              <a:rPr lang="en-US" dirty="0"/>
              <a:t>BPDUs stored in the switches age and are removed when they timeout</a:t>
            </a:r>
          </a:p>
          <a:p>
            <a:pPr lvl="2"/>
            <a:r>
              <a:rPr lang="en-US" dirty="0"/>
              <a:t>This might cause a </a:t>
            </a:r>
            <a:r>
              <a:rPr lang="en-US" dirty="0" err="1"/>
              <a:t>recomputation</a:t>
            </a:r>
            <a:r>
              <a:rPr lang="en-US" dirty="0"/>
              <a:t> of the tree</a:t>
            </a:r>
          </a:p>
        </p:txBody>
      </p:sp>
    </p:spTree>
    <p:extLst>
      <p:ext uri="{BB962C8B-B14F-4D97-AF65-F5344CB8AC3E}">
        <p14:creationId xmlns:p14="http://schemas.microsoft.com/office/powerpoint/2010/main" val="1831326873"/>
      </p:ext>
    </p:extLst>
  </p:cSld>
  <p:clrMapOvr>
    <a:masterClrMapping/>
  </p:clrMapOvr>
  <p:transition advTm="29193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example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880" y="2060848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/>
          </p:cNvSpPr>
          <p:nvPr/>
        </p:nvSpPr>
        <p:spPr bwMode="auto">
          <a:xfrm>
            <a:off x="4017988" y="1953692"/>
            <a:ext cx="852364" cy="22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8623" bIns="0">
            <a:spAutoFit/>
          </a:bodyPr>
          <a:lstStyle/>
          <a:p>
            <a:pPr marL="38589" algn="l">
              <a:lnSpc>
                <a:spcPct val="93000"/>
              </a:lnSpc>
            </a:pPr>
            <a:r>
              <a:rPr lang="en-US" sz="16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</a:t>
            </a:r>
            <a:r>
              <a:rPr lang="en-US" sz="16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7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523" y="3962871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/>
          </p:cNvSpPr>
          <p:nvPr/>
        </p:nvSpPr>
        <p:spPr bwMode="auto">
          <a:xfrm>
            <a:off x="1880071" y="3900364"/>
            <a:ext cx="966177" cy="22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8623" bIns="0">
            <a:spAutoFit/>
          </a:bodyPr>
          <a:lstStyle/>
          <a:p>
            <a:pPr marL="38589" algn="l">
              <a:lnSpc>
                <a:spcPct val="93000"/>
              </a:lnSpc>
            </a:pPr>
            <a:r>
              <a:rPr lang="en-US" sz="16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</a:t>
            </a:r>
            <a:r>
              <a:rPr lang="en-US" sz="16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12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072" y="3933056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4"/>
          <p:cNvSpPr>
            <a:spLocks/>
          </p:cNvSpPr>
          <p:nvPr/>
        </p:nvSpPr>
        <p:spPr bwMode="auto">
          <a:xfrm>
            <a:off x="6681192" y="4725144"/>
            <a:ext cx="852364" cy="22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8623" bIns="0">
            <a:spAutoFit/>
          </a:bodyPr>
          <a:lstStyle/>
          <a:p>
            <a:pPr marL="38589" algn="l">
              <a:lnSpc>
                <a:spcPct val="93000"/>
              </a:lnSpc>
            </a:pPr>
            <a:r>
              <a:rPr lang="en-US" sz="16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</a:t>
            </a:r>
            <a:r>
              <a:rPr lang="en-US" sz="16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9</a:t>
            </a: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880" y="5849291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4"/>
          <p:cNvSpPr>
            <a:spLocks/>
          </p:cNvSpPr>
          <p:nvPr/>
        </p:nvSpPr>
        <p:spPr bwMode="auto">
          <a:xfrm>
            <a:off x="4162136" y="5594105"/>
            <a:ext cx="852364" cy="22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8623" bIns="0">
            <a:spAutoFit/>
          </a:bodyPr>
          <a:lstStyle/>
          <a:p>
            <a:pPr marL="38589" algn="l">
              <a:lnSpc>
                <a:spcPct val="93000"/>
              </a:lnSpc>
            </a:pPr>
            <a:r>
              <a:rPr lang="en-US" sz="16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</a:t>
            </a:r>
            <a:r>
              <a:rPr lang="en-US" sz="16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3</a:t>
            </a:r>
          </a:p>
        </p:txBody>
      </p:sp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80" y="2060848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4"/>
          <p:cNvSpPr>
            <a:spLocks/>
          </p:cNvSpPr>
          <p:nvPr/>
        </p:nvSpPr>
        <p:spPr bwMode="auto">
          <a:xfrm>
            <a:off x="7594931" y="1988840"/>
            <a:ext cx="954957" cy="22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8623" bIns="0">
            <a:spAutoFit/>
          </a:bodyPr>
          <a:lstStyle/>
          <a:p>
            <a:pPr marL="38589" algn="l">
              <a:lnSpc>
                <a:spcPct val="93000"/>
              </a:lnSpc>
            </a:pPr>
            <a:r>
              <a:rPr lang="en-US" sz="16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</a:t>
            </a:r>
            <a:r>
              <a:rPr lang="en-US" sz="16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11</a:t>
            </a:r>
          </a:p>
        </p:txBody>
      </p:sp>
      <p:cxnSp>
        <p:nvCxnSpPr>
          <p:cNvPr id="16" name="Connecteur droit 15"/>
          <p:cNvCxnSpPr/>
          <p:nvPr/>
        </p:nvCxnSpPr>
        <p:spPr bwMode="auto">
          <a:xfrm>
            <a:off x="3152800" y="4581128"/>
            <a:ext cx="936104" cy="1656184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necteur droit 16"/>
          <p:cNvCxnSpPr/>
          <p:nvPr/>
        </p:nvCxnSpPr>
        <p:spPr bwMode="auto">
          <a:xfrm>
            <a:off x="4736976" y="2780928"/>
            <a:ext cx="1224136" cy="1512168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onnecteur droit 18"/>
          <p:cNvCxnSpPr/>
          <p:nvPr/>
        </p:nvCxnSpPr>
        <p:spPr bwMode="auto">
          <a:xfrm flipH="1">
            <a:off x="3089176" y="2789312"/>
            <a:ext cx="1224136" cy="180020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necteur droit 19"/>
          <p:cNvCxnSpPr/>
          <p:nvPr/>
        </p:nvCxnSpPr>
        <p:spPr bwMode="auto">
          <a:xfrm flipH="1">
            <a:off x="4880992" y="4661520"/>
            <a:ext cx="1448544" cy="1719808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Connecteur droit 21"/>
          <p:cNvCxnSpPr/>
          <p:nvPr/>
        </p:nvCxnSpPr>
        <p:spPr bwMode="auto">
          <a:xfrm>
            <a:off x="4953000" y="2492896"/>
            <a:ext cx="2664296" cy="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Connecteur droit 23"/>
          <p:cNvCxnSpPr/>
          <p:nvPr/>
        </p:nvCxnSpPr>
        <p:spPr bwMode="auto">
          <a:xfrm flipV="1">
            <a:off x="6681192" y="2780928"/>
            <a:ext cx="1512168" cy="1584176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5" name="Picture 2">
            <a:extLst>
              <a:ext uri="{FF2B5EF4-FFF2-40B4-BE49-F238E27FC236}">
                <a16:creationId xmlns:a16="http://schemas.microsoft.com/office/drawing/2014/main" id="{AE820EF5-4D53-CD47-B9B8-B29C1D6C3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477">
            <a:off x="409646" y="5908384"/>
            <a:ext cx="1244840" cy="66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6B1C9C5-33E3-2C47-B636-370259D9C342}"/>
              </a:ext>
            </a:extLst>
          </p:cNvPr>
          <p:cNvSpPr txBox="1"/>
          <p:nvPr/>
        </p:nvSpPr>
        <p:spPr>
          <a:xfrm>
            <a:off x="2971277" y="5802635"/>
            <a:ext cx="134203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FC7071-613E-A742-96B5-78012EF62E7E}"/>
              </a:ext>
            </a:extLst>
          </p:cNvPr>
          <p:cNvSpPr txBox="1"/>
          <p:nvPr/>
        </p:nvSpPr>
        <p:spPr>
          <a:xfrm>
            <a:off x="5004989" y="5849185"/>
            <a:ext cx="134203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48A1C8-7EF6-9F4F-858C-9355C627669B}"/>
              </a:ext>
            </a:extLst>
          </p:cNvPr>
          <p:cNvSpPr txBox="1"/>
          <p:nvPr/>
        </p:nvSpPr>
        <p:spPr>
          <a:xfrm>
            <a:off x="2950237" y="4637983"/>
            <a:ext cx="70724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EB34DF-3019-0548-9F68-0209F2F528DB}"/>
              </a:ext>
            </a:extLst>
          </p:cNvPr>
          <p:cNvSpPr txBox="1"/>
          <p:nvPr/>
        </p:nvSpPr>
        <p:spPr>
          <a:xfrm>
            <a:off x="5877457" y="4661520"/>
            <a:ext cx="70724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B050"/>
                </a:solidFill>
              </a:rPr>
              <a:t>Root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304563-E2E8-BC4F-BAE7-5EEDE99577F9}"/>
              </a:ext>
            </a:extLst>
          </p:cNvPr>
          <p:cNvCxnSpPr>
            <a:stCxn id="26" idx="0"/>
          </p:cNvCxnSpPr>
          <p:nvPr/>
        </p:nvCxnSpPr>
        <p:spPr bwMode="auto">
          <a:xfrm flipH="1" flipV="1">
            <a:off x="3152800" y="5095552"/>
            <a:ext cx="489495" cy="707083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9D17DF2-BAB9-504F-A368-32FC4A3B17B5}"/>
              </a:ext>
            </a:extLst>
          </p:cNvPr>
          <p:cNvSpPr txBox="1"/>
          <p:nvPr/>
        </p:nvSpPr>
        <p:spPr>
          <a:xfrm>
            <a:off x="1530175" y="5259849"/>
            <a:ext cx="1790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[R=3,C=0,T=3]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034453-922B-0F4D-A8E3-CB8B029450C3}"/>
              </a:ext>
            </a:extLst>
          </p:cNvPr>
          <p:cNvCxnSpPr>
            <a:cxnSpLocks/>
          </p:cNvCxnSpPr>
          <p:nvPr/>
        </p:nvCxnSpPr>
        <p:spPr bwMode="auto">
          <a:xfrm flipV="1">
            <a:off x="5264920" y="5056353"/>
            <a:ext cx="612537" cy="660799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C5738C0-38D5-0241-8D13-52C0FD84FD1C}"/>
              </a:ext>
            </a:extLst>
          </p:cNvPr>
          <p:cNvSpPr txBox="1"/>
          <p:nvPr/>
        </p:nvSpPr>
        <p:spPr>
          <a:xfrm>
            <a:off x="4629645" y="5330096"/>
            <a:ext cx="3910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[R=3,C=0,T=3]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15FACF-3563-A045-90B5-F2694193AE00}"/>
              </a:ext>
            </a:extLst>
          </p:cNvPr>
          <p:cNvCxnSpPr>
            <a:cxnSpLocks/>
          </p:cNvCxnSpPr>
          <p:nvPr/>
        </p:nvCxnSpPr>
        <p:spPr bwMode="auto">
          <a:xfrm flipV="1">
            <a:off x="6982394" y="3123937"/>
            <a:ext cx="612537" cy="660799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81FA712-CF0F-8649-8ECD-C3AC71065825}"/>
              </a:ext>
            </a:extLst>
          </p:cNvPr>
          <p:cNvSpPr txBox="1"/>
          <p:nvPr/>
        </p:nvSpPr>
        <p:spPr>
          <a:xfrm>
            <a:off x="7288662" y="3384626"/>
            <a:ext cx="1952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[R=3,C=1,T=9]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8B79C5-A1C5-2A4B-8910-9F6B89433FB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21399" y="3070621"/>
            <a:ext cx="625398" cy="769563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46093E-670D-EB4C-B3D2-6B5D7BD55CC9}"/>
              </a:ext>
            </a:extLst>
          </p:cNvPr>
          <p:cNvCxnSpPr>
            <a:cxnSpLocks/>
          </p:cNvCxnSpPr>
          <p:nvPr/>
        </p:nvCxnSpPr>
        <p:spPr bwMode="auto">
          <a:xfrm flipV="1">
            <a:off x="3218559" y="3086985"/>
            <a:ext cx="782351" cy="1086598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3349A6-3F1D-994E-957E-C3456486A13A}"/>
              </a:ext>
            </a:extLst>
          </p:cNvPr>
          <p:cNvSpPr txBox="1"/>
          <p:nvPr/>
        </p:nvSpPr>
        <p:spPr>
          <a:xfrm>
            <a:off x="1800148" y="3137800"/>
            <a:ext cx="1919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[R=3,C=1,T=12]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3D2999-CD74-E94D-A3FC-3707D2F2F521}"/>
              </a:ext>
            </a:extLst>
          </p:cNvPr>
          <p:cNvSpPr txBox="1"/>
          <p:nvPr/>
        </p:nvSpPr>
        <p:spPr>
          <a:xfrm>
            <a:off x="3349959" y="3898402"/>
            <a:ext cx="134203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5EDA00-D264-A448-977B-E78C5B0AE52F}"/>
              </a:ext>
            </a:extLst>
          </p:cNvPr>
          <p:cNvSpPr txBox="1"/>
          <p:nvPr/>
        </p:nvSpPr>
        <p:spPr>
          <a:xfrm>
            <a:off x="5629459" y="3906920"/>
            <a:ext cx="134203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1E5237-83E8-6E4A-BDFD-2F20208BF915}"/>
              </a:ext>
            </a:extLst>
          </p:cNvPr>
          <p:cNvSpPr txBox="1"/>
          <p:nvPr/>
        </p:nvSpPr>
        <p:spPr>
          <a:xfrm>
            <a:off x="5236769" y="2998603"/>
            <a:ext cx="1952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[R=3,C=1,T=9]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17192D-68ED-A843-B00F-1984D20221C8}"/>
              </a:ext>
            </a:extLst>
          </p:cNvPr>
          <p:cNvSpPr txBox="1"/>
          <p:nvPr/>
        </p:nvSpPr>
        <p:spPr>
          <a:xfrm>
            <a:off x="4385449" y="2728364"/>
            <a:ext cx="70724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396260-A072-E345-A650-0CF634CF5CD4}"/>
              </a:ext>
            </a:extLst>
          </p:cNvPr>
          <p:cNvSpPr txBox="1"/>
          <p:nvPr/>
        </p:nvSpPr>
        <p:spPr>
          <a:xfrm>
            <a:off x="1914011" y="1858185"/>
            <a:ext cx="1790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[R=3,C=2,T=7]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0F4435-7AAF-0F41-9E78-114766D79671}"/>
              </a:ext>
            </a:extLst>
          </p:cNvPr>
          <p:cNvSpPr txBox="1"/>
          <p:nvPr/>
        </p:nvSpPr>
        <p:spPr>
          <a:xfrm>
            <a:off x="7996962" y="1480062"/>
            <a:ext cx="1952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[R=3,C=2,T=11]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3BF07B-D80E-4B43-99F8-9359EB47E934}"/>
              </a:ext>
            </a:extLst>
          </p:cNvPr>
          <p:cNvSpPr txBox="1"/>
          <p:nvPr/>
        </p:nvSpPr>
        <p:spPr>
          <a:xfrm>
            <a:off x="7718786" y="2840501"/>
            <a:ext cx="70724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B3223D-6686-824D-8D8B-52699E9C6A34}"/>
              </a:ext>
            </a:extLst>
          </p:cNvPr>
          <p:cNvSpPr txBox="1"/>
          <p:nvPr/>
        </p:nvSpPr>
        <p:spPr>
          <a:xfrm>
            <a:off x="3245041" y="2698589"/>
            <a:ext cx="100899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Blocked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5C70B4-442D-B14D-80E9-E18634EBCD2B}"/>
              </a:ext>
            </a:extLst>
          </p:cNvPr>
          <p:cNvSpPr txBox="1"/>
          <p:nvPr/>
        </p:nvSpPr>
        <p:spPr>
          <a:xfrm rot="5400000">
            <a:off x="4639927" y="2098884"/>
            <a:ext cx="134203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103D50-88DB-7340-B1A3-E5FA916D8BC0}"/>
              </a:ext>
            </a:extLst>
          </p:cNvPr>
          <p:cNvSpPr txBox="1"/>
          <p:nvPr/>
        </p:nvSpPr>
        <p:spPr>
          <a:xfrm rot="16200000">
            <a:off x="6780772" y="2336654"/>
            <a:ext cx="100899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Blocked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506043"/>
      </p:ext>
    </p:extLst>
  </p:cSld>
  <p:clrMapOvr>
    <a:masterClrMapping/>
  </p:clrMapOvr>
  <p:transition advTm="8931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 animBg="1"/>
      <p:bldP spid="33" grpId="0" animBg="1"/>
      <p:bldP spid="34" grpId="0" animBg="1"/>
      <p:bldP spid="15" grpId="0"/>
      <p:bldP spid="36" grpId="0"/>
      <p:bldP spid="38" grpId="0"/>
      <p:bldP spid="44" grpId="0"/>
      <p:bldP spid="46" grpId="0" animBg="1"/>
      <p:bldP spid="47" grpId="0" animBg="1"/>
      <p:bldP spid="49" grpId="0"/>
      <p:bldP spid="50" grpId="0" animBg="1"/>
      <p:bldP spid="51" grpId="0"/>
      <p:bldP spid="52" grpId="0"/>
      <p:bldP spid="54" grpId="0" animBg="1"/>
      <p:bldP spid="55" grpId="0" animBg="1"/>
      <p:bldP spid="57" grpId="0" animBg="1"/>
      <p:bldP spid="5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failure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880" y="2060848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/>
          </p:cNvSpPr>
          <p:nvPr/>
        </p:nvSpPr>
        <p:spPr bwMode="auto">
          <a:xfrm>
            <a:off x="4017988" y="1953692"/>
            <a:ext cx="852364" cy="22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8623" bIns="0">
            <a:spAutoFit/>
          </a:bodyPr>
          <a:lstStyle/>
          <a:p>
            <a:pPr marL="38589" algn="l">
              <a:lnSpc>
                <a:spcPct val="93000"/>
              </a:lnSpc>
            </a:pPr>
            <a:r>
              <a:rPr lang="en-US" sz="16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</a:t>
            </a:r>
            <a:r>
              <a:rPr lang="en-US" sz="16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7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523" y="3962871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/>
          </p:cNvSpPr>
          <p:nvPr/>
        </p:nvSpPr>
        <p:spPr bwMode="auto">
          <a:xfrm>
            <a:off x="1880071" y="3900364"/>
            <a:ext cx="966177" cy="22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8623" bIns="0">
            <a:spAutoFit/>
          </a:bodyPr>
          <a:lstStyle/>
          <a:p>
            <a:pPr marL="38589" algn="l">
              <a:lnSpc>
                <a:spcPct val="93000"/>
              </a:lnSpc>
            </a:pPr>
            <a:r>
              <a:rPr lang="en-US" sz="16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</a:t>
            </a:r>
            <a:r>
              <a:rPr lang="en-US" sz="16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12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072" y="3933056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4"/>
          <p:cNvSpPr>
            <a:spLocks/>
          </p:cNvSpPr>
          <p:nvPr/>
        </p:nvSpPr>
        <p:spPr bwMode="auto">
          <a:xfrm>
            <a:off x="6681192" y="4725144"/>
            <a:ext cx="852364" cy="22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8623" bIns="0">
            <a:spAutoFit/>
          </a:bodyPr>
          <a:lstStyle/>
          <a:p>
            <a:pPr marL="38589" algn="l">
              <a:lnSpc>
                <a:spcPct val="93000"/>
              </a:lnSpc>
            </a:pPr>
            <a:r>
              <a:rPr lang="en-US" sz="16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</a:t>
            </a:r>
            <a:r>
              <a:rPr lang="en-US" sz="16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9</a:t>
            </a: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880" y="5849291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4"/>
          <p:cNvSpPr>
            <a:spLocks/>
          </p:cNvSpPr>
          <p:nvPr/>
        </p:nvSpPr>
        <p:spPr bwMode="auto">
          <a:xfrm>
            <a:off x="4162136" y="5594105"/>
            <a:ext cx="852364" cy="22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8623" bIns="0">
            <a:spAutoFit/>
          </a:bodyPr>
          <a:lstStyle/>
          <a:p>
            <a:pPr marL="38589" algn="l">
              <a:lnSpc>
                <a:spcPct val="93000"/>
              </a:lnSpc>
            </a:pPr>
            <a:r>
              <a:rPr lang="en-US" sz="16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</a:t>
            </a:r>
            <a:r>
              <a:rPr lang="en-US" sz="16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3</a:t>
            </a:r>
          </a:p>
        </p:txBody>
      </p:sp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80" y="2060848"/>
            <a:ext cx="1260016" cy="99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4"/>
          <p:cNvSpPr>
            <a:spLocks/>
          </p:cNvSpPr>
          <p:nvPr/>
        </p:nvSpPr>
        <p:spPr bwMode="auto">
          <a:xfrm>
            <a:off x="7594931" y="1988840"/>
            <a:ext cx="954957" cy="22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8623" bIns="0">
            <a:spAutoFit/>
          </a:bodyPr>
          <a:lstStyle/>
          <a:p>
            <a:pPr marL="38589" algn="l">
              <a:lnSpc>
                <a:spcPct val="93000"/>
              </a:lnSpc>
            </a:pPr>
            <a:r>
              <a:rPr lang="en-US" sz="16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 </a:t>
            </a:r>
            <a:r>
              <a:rPr lang="en-US" sz="16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11</a:t>
            </a:r>
          </a:p>
        </p:txBody>
      </p:sp>
      <p:cxnSp>
        <p:nvCxnSpPr>
          <p:cNvPr id="16" name="Connecteur droit 15"/>
          <p:cNvCxnSpPr/>
          <p:nvPr/>
        </p:nvCxnSpPr>
        <p:spPr bwMode="auto">
          <a:xfrm>
            <a:off x="3152800" y="4581128"/>
            <a:ext cx="936104" cy="1656184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Connecteur droit 16"/>
          <p:cNvCxnSpPr/>
          <p:nvPr/>
        </p:nvCxnSpPr>
        <p:spPr bwMode="auto">
          <a:xfrm>
            <a:off x="4736976" y="2780928"/>
            <a:ext cx="1224136" cy="1512168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onnecteur droit 18"/>
          <p:cNvCxnSpPr/>
          <p:nvPr/>
        </p:nvCxnSpPr>
        <p:spPr bwMode="auto">
          <a:xfrm flipH="1">
            <a:off x="3089176" y="2789312"/>
            <a:ext cx="1224136" cy="180020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necteur droit 19"/>
          <p:cNvCxnSpPr/>
          <p:nvPr/>
        </p:nvCxnSpPr>
        <p:spPr bwMode="auto">
          <a:xfrm flipH="1">
            <a:off x="4880992" y="4661520"/>
            <a:ext cx="1448544" cy="1719808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Connecteur droit 21"/>
          <p:cNvCxnSpPr/>
          <p:nvPr/>
        </p:nvCxnSpPr>
        <p:spPr bwMode="auto">
          <a:xfrm>
            <a:off x="4953000" y="2492896"/>
            <a:ext cx="2664296" cy="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Connecteur droit 23"/>
          <p:cNvCxnSpPr/>
          <p:nvPr/>
        </p:nvCxnSpPr>
        <p:spPr bwMode="auto">
          <a:xfrm flipV="1">
            <a:off x="6681192" y="2780928"/>
            <a:ext cx="1512168" cy="1584176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Multiplication 30"/>
          <p:cNvSpPr/>
          <p:nvPr/>
        </p:nvSpPr>
        <p:spPr bwMode="auto">
          <a:xfrm>
            <a:off x="5239369" y="5023561"/>
            <a:ext cx="914400" cy="914400"/>
          </a:xfrm>
          <a:prstGeom prst="mathMultiply">
            <a:avLst/>
          </a:prstGeom>
          <a:solidFill>
            <a:srgbClr val="C0504D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AE820EF5-4D53-CD47-B9B8-B29C1D6C3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477">
            <a:off x="409646" y="5908384"/>
            <a:ext cx="1244840" cy="66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6B1C9C5-33E3-2C47-B636-370259D9C342}"/>
              </a:ext>
            </a:extLst>
          </p:cNvPr>
          <p:cNvSpPr txBox="1"/>
          <p:nvPr/>
        </p:nvSpPr>
        <p:spPr>
          <a:xfrm>
            <a:off x="2971277" y="5802635"/>
            <a:ext cx="134203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FC7071-613E-A742-96B5-78012EF62E7E}"/>
              </a:ext>
            </a:extLst>
          </p:cNvPr>
          <p:cNvSpPr txBox="1"/>
          <p:nvPr/>
        </p:nvSpPr>
        <p:spPr>
          <a:xfrm>
            <a:off x="5004989" y="5849185"/>
            <a:ext cx="134203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48A1C8-7EF6-9F4F-858C-9355C627669B}"/>
              </a:ext>
            </a:extLst>
          </p:cNvPr>
          <p:cNvSpPr txBox="1"/>
          <p:nvPr/>
        </p:nvSpPr>
        <p:spPr>
          <a:xfrm>
            <a:off x="2950237" y="4637983"/>
            <a:ext cx="70724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EB34DF-3019-0548-9F68-0209F2F528DB}"/>
              </a:ext>
            </a:extLst>
          </p:cNvPr>
          <p:cNvSpPr txBox="1"/>
          <p:nvPr/>
        </p:nvSpPr>
        <p:spPr>
          <a:xfrm>
            <a:off x="5877457" y="4661520"/>
            <a:ext cx="70724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17DF2-BAB9-504F-A368-32FC4A3B17B5}"/>
              </a:ext>
            </a:extLst>
          </p:cNvPr>
          <p:cNvSpPr txBox="1"/>
          <p:nvPr/>
        </p:nvSpPr>
        <p:spPr>
          <a:xfrm>
            <a:off x="2193738" y="6330671"/>
            <a:ext cx="1790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[R=3,C=0,T=3]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3349A6-3F1D-994E-957E-C3456486A13A}"/>
              </a:ext>
            </a:extLst>
          </p:cNvPr>
          <p:cNvSpPr txBox="1"/>
          <p:nvPr/>
        </p:nvSpPr>
        <p:spPr>
          <a:xfrm>
            <a:off x="599700" y="4294483"/>
            <a:ext cx="1919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[R=3,C=1,T=12]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3D2999-CD74-E94D-A3FC-3707D2F2F521}"/>
              </a:ext>
            </a:extLst>
          </p:cNvPr>
          <p:cNvSpPr txBox="1"/>
          <p:nvPr/>
        </p:nvSpPr>
        <p:spPr>
          <a:xfrm>
            <a:off x="3349959" y="3898402"/>
            <a:ext cx="134203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5EDA00-D264-A448-977B-E78C5B0AE52F}"/>
              </a:ext>
            </a:extLst>
          </p:cNvPr>
          <p:cNvSpPr txBox="1"/>
          <p:nvPr/>
        </p:nvSpPr>
        <p:spPr>
          <a:xfrm>
            <a:off x="5629459" y="3906920"/>
            <a:ext cx="134203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1E5237-83E8-6E4A-BDFD-2F20208BF915}"/>
              </a:ext>
            </a:extLst>
          </p:cNvPr>
          <p:cNvSpPr txBox="1"/>
          <p:nvPr/>
        </p:nvSpPr>
        <p:spPr>
          <a:xfrm>
            <a:off x="6964961" y="4242707"/>
            <a:ext cx="1952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[R=3,C=1,T=9]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17192D-68ED-A843-B00F-1984D20221C8}"/>
              </a:ext>
            </a:extLst>
          </p:cNvPr>
          <p:cNvSpPr txBox="1"/>
          <p:nvPr/>
        </p:nvSpPr>
        <p:spPr>
          <a:xfrm>
            <a:off x="4385449" y="2728364"/>
            <a:ext cx="70724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396260-A072-E345-A650-0CF634CF5CD4}"/>
              </a:ext>
            </a:extLst>
          </p:cNvPr>
          <p:cNvSpPr txBox="1"/>
          <p:nvPr/>
        </p:nvSpPr>
        <p:spPr>
          <a:xfrm>
            <a:off x="1914011" y="1858185"/>
            <a:ext cx="1790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[R=3,C=2,T=7]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0F4435-7AAF-0F41-9E78-114766D79671}"/>
              </a:ext>
            </a:extLst>
          </p:cNvPr>
          <p:cNvSpPr txBox="1"/>
          <p:nvPr/>
        </p:nvSpPr>
        <p:spPr>
          <a:xfrm>
            <a:off x="7996962" y="1480062"/>
            <a:ext cx="1952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[R=3,C=2,T=11]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3BF07B-D80E-4B43-99F8-9359EB47E934}"/>
              </a:ext>
            </a:extLst>
          </p:cNvPr>
          <p:cNvSpPr txBox="1"/>
          <p:nvPr/>
        </p:nvSpPr>
        <p:spPr>
          <a:xfrm>
            <a:off x="7775826" y="2723827"/>
            <a:ext cx="70724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B3223D-6686-824D-8D8B-52699E9C6A34}"/>
              </a:ext>
            </a:extLst>
          </p:cNvPr>
          <p:cNvSpPr txBox="1"/>
          <p:nvPr/>
        </p:nvSpPr>
        <p:spPr>
          <a:xfrm>
            <a:off x="3245041" y="2698589"/>
            <a:ext cx="100899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Blocked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5C70B4-442D-B14D-80E9-E18634EBCD2B}"/>
              </a:ext>
            </a:extLst>
          </p:cNvPr>
          <p:cNvSpPr txBox="1"/>
          <p:nvPr/>
        </p:nvSpPr>
        <p:spPr>
          <a:xfrm rot="5400000">
            <a:off x="4626705" y="1984813"/>
            <a:ext cx="134203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103D50-88DB-7340-B1A3-E5FA916D8BC0}"/>
              </a:ext>
            </a:extLst>
          </p:cNvPr>
          <p:cNvSpPr txBox="1"/>
          <p:nvPr/>
        </p:nvSpPr>
        <p:spPr>
          <a:xfrm rot="16200000">
            <a:off x="6780772" y="2336654"/>
            <a:ext cx="100899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Blocked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D75BA0-0A73-D040-8FD2-956A7B51F92E}"/>
              </a:ext>
            </a:extLst>
          </p:cNvPr>
          <p:cNvCxnSpPr>
            <a:endCxn id="9" idx="1"/>
          </p:cNvCxnSpPr>
          <p:nvPr/>
        </p:nvCxnSpPr>
        <p:spPr bwMode="auto">
          <a:xfrm flipV="1">
            <a:off x="5601072" y="4839631"/>
            <a:ext cx="1080120" cy="21944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9556A92-BD87-5042-87F8-861E7C9AA7D3}"/>
              </a:ext>
            </a:extLst>
          </p:cNvPr>
          <p:cNvCxnSpPr/>
          <p:nvPr/>
        </p:nvCxnSpPr>
        <p:spPr bwMode="auto">
          <a:xfrm flipV="1">
            <a:off x="7615461" y="2965587"/>
            <a:ext cx="1080120" cy="21944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C1CC4FF-B7C4-DB40-8F78-57BCF16212F4}"/>
              </a:ext>
            </a:extLst>
          </p:cNvPr>
          <p:cNvCxnSpPr/>
          <p:nvPr/>
        </p:nvCxnSpPr>
        <p:spPr bwMode="auto">
          <a:xfrm flipV="1">
            <a:off x="4293313" y="2949212"/>
            <a:ext cx="1080120" cy="21944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8EA2F6C-CEAC-174B-A7AA-B58579896BBB}"/>
              </a:ext>
            </a:extLst>
          </p:cNvPr>
          <p:cNvSpPr txBox="1"/>
          <p:nvPr/>
        </p:nvSpPr>
        <p:spPr>
          <a:xfrm>
            <a:off x="6300476" y="5139800"/>
            <a:ext cx="1952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>
                <a:solidFill>
                  <a:srgbClr val="FF0000"/>
                </a:solidFill>
              </a:rPr>
              <a:t>Timeout !!!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BCD627-660E-584B-9663-78E6414EF496}"/>
              </a:ext>
            </a:extLst>
          </p:cNvPr>
          <p:cNvCxnSpPr/>
          <p:nvPr/>
        </p:nvCxnSpPr>
        <p:spPr bwMode="auto">
          <a:xfrm flipV="1">
            <a:off x="5727605" y="4138108"/>
            <a:ext cx="1080120" cy="21944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190CFA6-86E6-7543-BFF1-76915CA5F44D}"/>
              </a:ext>
            </a:extLst>
          </p:cNvPr>
          <p:cNvSpPr txBox="1"/>
          <p:nvPr/>
        </p:nvSpPr>
        <p:spPr>
          <a:xfrm>
            <a:off x="3374235" y="2704529"/>
            <a:ext cx="70724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F6283C-F8F0-064B-8B9E-F774B3EC937A}"/>
              </a:ext>
            </a:extLst>
          </p:cNvPr>
          <p:cNvSpPr txBox="1"/>
          <p:nvPr/>
        </p:nvSpPr>
        <p:spPr>
          <a:xfrm>
            <a:off x="4286175" y="2763099"/>
            <a:ext cx="134203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85EE8B-3C18-0844-9262-7F735B8F839A}"/>
              </a:ext>
            </a:extLst>
          </p:cNvPr>
          <p:cNvSpPr txBox="1"/>
          <p:nvPr/>
        </p:nvSpPr>
        <p:spPr>
          <a:xfrm>
            <a:off x="6971494" y="4237873"/>
            <a:ext cx="1952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[R=3,C=</a:t>
            </a:r>
            <a:r>
              <a:rPr lang="en-BE" sz="2000" b="1" i="1" dirty="0">
                <a:solidFill>
                  <a:srgbClr val="FF0000"/>
                </a:solidFill>
              </a:rPr>
              <a:t>3</a:t>
            </a:r>
            <a:r>
              <a:rPr lang="en-BE" sz="2000" dirty="0">
                <a:solidFill>
                  <a:srgbClr val="FF0000"/>
                </a:solidFill>
              </a:rPr>
              <a:t>,T=9]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B2BD43-4F77-2B4F-A94F-3F392AAA88C6}"/>
              </a:ext>
            </a:extLst>
          </p:cNvPr>
          <p:cNvSpPr txBox="1"/>
          <p:nvPr/>
        </p:nvSpPr>
        <p:spPr>
          <a:xfrm>
            <a:off x="7991989" y="1521226"/>
            <a:ext cx="1952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[R=3,C=</a:t>
            </a:r>
            <a:r>
              <a:rPr lang="en-BE" sz="2000" b="1" i="1" dirty="0">
                <a:solidFill>
                  <a:srgbClr val="FF0000"/>
                </a:solidFill>
              </a:rPr>
              <a:t>3,</a:t>
            </a:r>
            <a:r>
              <a:rPr lang="en-BE" sz="2000" dirty="0">
                <a:solidFill>
                  <a:srgbClr val="FF0000"/>
                </a:solidFill>
              </a:rPr>
              <a:t>T=11]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0054953-79A6-0E45-88E2-FC32CADDEAD5}"/>
              </a:ext>
            </a:extLst>
          </p:cNvPr>
          <p:cNvSpPr txBox="1"/>
          <p:nvPr/>
        </p:nvSpPr>
        <p:spPr>
          <a:xfrm>
            <a:off x="5588044" y="3902994"/>
            <a:ext cx="70724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97768A-3690-FA4A-80CA-90D4C9D91296}"/>
              </a:ext>
            </a:extLst>
          </p:cNvPr>
          <p:cNvSpPr txBox="1"/>
          <p:nvPr/>
        </p:nvSpPr>
        <p:spPr>
          <a:xfrm>
            <a:off x="6829360" y="3849819"/>
            <a:ext cx="134203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70C0"/>
                </a:solidFill>
              </a:rPr>
              <a:t>Designated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C3111A-C524-F542-A711-0F98E39D9EB9}"/>
              </a:ext>
            </a:extLst>
          </p:cNvPr>
          <p:cNvSpPr txBox="1"/>
          <p:nvPr/>
        </p:nvSpPr>
        <p:spPr>
          <a:xfrm rot="16200000">
            <a:off x="6896337" y="2292841"/>
            <a:ext cx="70724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5E0802E-2B2A-A64C-B9AB-ED8BDCB74741}"/>
              </a:ext>
            </a:extLst>
          </p:cNvPr>
          <p:cNvSpPr txBox="1"/>
          <p:nvPr/>
        </p:nvSpPr>
        <p:spPr>
          <a:xfrm>
            <a:off x="7563880" y="2855957"/>
            <a:ext cx="100899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Blocked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055650"/>
      </p:ext>
    </p:extLst>
  </p:cSld>
  <p:clrMapOvr>
    <a:masterClrMapping/>
  </p:clrMapOvr>
  <p:transition advTm="8931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47" grpId="0" animBg="1"/>
      <p:bldP spid="49" grpId="0"/>
      <p:bldP spid="50" grpId="0" animBg="1"/>
      <p:bldP spid="52" grpId="0"/>
      <p:bldP spid="54" grpId="0" animBg="1"/>
      <p:bldP spid="55" grpId="0" animBg="1"/>
      <p:bldP spid="57" grpId="0" animBg="1"/>
      <p:bldP spid="57" grpId="1" animBg="1"/>
      <p:bldP spid="58" grpId="0" animBg="1"/>
      <p:bldP spid="58" grpId="1" animBg="1"/>
      <p:bldP spid="56" grpId="0"/>
      <p:bldP spid="60" grpId="0" animBg="1"/>
      <p:bldP spid="62" grpId="0" animBg="1"/>
      <p:bldP spid="64" grpId="0"/>
      <p:bldP spid="65" grpId="0"/>
      <p:bldP spid="66" grpId="0" animBg="1"/>
      <p:bldP spid="67" grpId="0" animBg="1"/>
      <p:bldP spid="68" grpId="0" animBg="1"/>
      <p:bldP spid="6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6FD2-62C1-684E-94D3-3EC04F17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dirty="0"/>
              <a:t>Spanning Tree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11ABF-3416-664A-B593-E2F79885E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BE" dirty="0"/>
              <a:t>In a network composed of Ethernet switches</a:t>
            </a:r>
          </a:p>
          <a:p>
            <a:pPr lvl="1"/>
            <a:r>
              <a:rPr lang="en-BE" dirty="0"/>
              <a:t>There is only one root switch</a:t>
            </a:r>
          </a:p>
          <a:p>
            <a:r>
              <a:rPr lang="en-BE" dirty="0"/>
              <a:t>A given Ethernet switch</a:t>
            </a:r>
          </a:p>
          <a:p>
            <a:pPr lvl="1"/>
            <a:r>
              <a:rPr lang="en-BE" dirty="0"/>
              <a:t>Has only one root port</a:t>
            </a:r>
          </a:p>
          <a:p>
            <a:r>
              <a:rPr lang="en-BE" dirty="0"/>
              <a:t>Point to point links are either</a:t>
            </a:r>
          </a:p>
          <a:p>
            <a:pPr lvl="1"/>
            <a:r>
              <a:rPr lang="en-BE" dirty="0"/>
              <a:t>Designated -&gt; Root</a:t>
            </a:r>
          </a:p>
          <a:p>
            <a:pPr lvl="1"/>
            <a:r>
              <a:rPr lang="en-BE" dirty="0"/>
              <a:t>Designated-&gt;Blocked</a:t>
            </a:r>
          </a:p>
        </p:txBody>
      </p:sp>
    </p:spTree>
    <p:extLst>
      <p:ext uri="{BB962C8B-B14F-4D97-AF65-F5344CB8AC3E}">
        <p14:creationId xmlns:p14="http://schemas.microsoft.com/office/powerpoint/2010/main" val="41908809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Recomputing</a:t>
            </a:r>
            <a:r>
              <a:rPr lang="en-GB" dirty="0"/>
              <a:t> the spanning tree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8962" y="2213865"/>
            <a:ext cx="7971234" cy="4018359"/>
          </a:xfrm>
        </p:spPr>
        <p:txBody>
          <a:bodyPr/>
          <a:lstStyle/>
          <a:p>
            <a:r>
              <a:rPr lang="en-US" dirty="0"/>
              <a:t>Failure notification mechanism</a:t>
            </a:r>
          </a:p>
          <a:p>
            <a:pPr lvl="1"/>
            <a:r>
              <a:rPr lang="en-US" dirty="0"/>
              <a:t>When a switch detects important failure, it sends a topology change BPDU to Root </a:t>
            </a:r>
          </a:p>
          <a:p>
            <a:pPr lvl="2"/>
            <a:r>
              <a:rPr lang="en-US" dirty="0"/>
              <a:t>Root broadcasts TC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All switches stop forwarding data frames and </a:t>
            </a:r>
            <a:r>
              <a:rPr lang="en-US" dirty="0" err="1">
                <a:solidFill>
                  <a:srgbClr val="FF0000"/>
                </a:solidFill>
              </a:rPr>
              <a:t>recompute</a:t>
            </a:r>
            <a:r>
              <a:rPr lang="en-US" dirty="0">
                <a:solidFill>
                  <a:srgbClr val="FF0000"/>
                </a:solidFill>
              </a:rPr>
              <a:t> spanning tree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7047274"/>
      </p:ext>
    </p:extLst>
  </p:cSld>
  <p:clrMapOvr>
    <a:masterClrMapping/>
  </p:clrMapOvr>
  <p:transition advTm="249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Ethernet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8962" y="3682153"/>
            <a:ext cx="7971234" cy="4018359"/>
          </a:xfrm>
        </p:spPr>
        <p:txBody>
          <a:bodyPr/>
          <a:lstStyle/>
          <a:p>
            <a:r>
              <a:rPr lang="en-GB" dirty="0"/>
              <a:t>802.3</a:t>
            </a:r>
          </a:p>
          <a:p>
            <a:pPr lvl="1"/>
            <a:r>
              <a:rPr lang="en-GB" dirty="0"/>
              <a:t>10 Mbps</a:t>
            </a:r>
          </a:p>
          <a:p>
            <a:pPr lvl="1"/>
            <a:r>
              <a:rPr lang="en-GB" dirty="0"/>
              <a:t>Coaxial cable</a:t>
            </a:r>
          </a:p>
        </p:txBody>
      </p:sp>
      <p:sp>
        <p:nvSpPr>
          <p:cNvPr id="4" name="Line 11"/>
          <p:cNvSpPr>
            <a:spLocks noChangeShapeType="1"/>
          </p:cNvSpPr>
          <p:nvPr/>
        </p:nvSpPr>
        <p:spPr bwMode="auto">
          <a:xfrm rot="10800000" flipH="1" flipV="1">
            <a:off x="1496616" y="3379211"/>
            <a:ext cx="7240179" cy="20894"/>
          </a:xfrm>
          <a:prstGeom prst="line">
            <a:avLst/>
          </a:prstGeom>
          <a:noFill/>
          <a:ln w="76200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5" name="Picture 2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866" y="1526772"/>
            <a:ext cx="60945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712" y="1526772"/>
            <a:ext cx="60945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457" y="1526772"/>
            <a:ext cx="60945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051" y="1577403"/>
            <a:ext cx="60945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necteur droit 9"/>
          <p:cNvCxnSpPr>
            <a:stCxn id="5" idx="2"/>
          </p:cNvCxnSpPr>
          <p:nvPr/>
        </p:nvCxnSpPr>
        <p:spPr bwMode="auto">
          <a:xfrm>
            <a:off x="2075591" y="2089342"/>
            <a:ext cx="24373" cy="126013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necteur droit 10"/>
          <p:cNvCxnSpPr/>
          <p:nvPr/>
        </p:nvCxnSpPr>
        <p:spPr bwMode="auto">
          <a:xfrm>
            <a:off x="3142112" y="2134340"/>
            <a:ext cx="24373" cy="126013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Connecteur droit 11"/>
          <p:cNvCxnSpPr/>
          <p:nvPr/>
        </p:nvCxnSpPr>
        <p:spPr bwMode="auto">
          <a:xfrm>
            <a:off x="5116706" y="2134340"/>
            <a:ext cx="24373" cy="126013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Connecteur droit 12"/>
          <p:cNvCxnSpPr/>
          <p:nvPr/>
        </p:nvCxnSpPr>
        <p:spPr bwMode="auto">
          <a:xfrm>
            <a:off x="7091301" y="2134340"/>
            <a:ext cx="24373" cy="126013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5A1AB494-68A0-234C-9CFF-820B5D36B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908" y="3432789"/>
            <a:ext cx="2794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476A4D-FAE0-014A-84FE-A6BA531204AA}"/>
              </a:ext>
            </a:extLst>
          </p:cNvPr>
          <p:cNvSpPr txBox="1"/>
          <p:nvPr/>
        </p:nvSpPr>
        <p:spPr>
          <a:xfrm>
            <a:off x="4842457" y="6377698"/>
            <a:ext cx="4926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/>
              <a:t>Source: </a:t>
            </a:r>
            <a:r>
              <a:rPr lang="en-GB" sz="2000" dirty="0"/>
              <a:t>https://</a:t>
            </a:r>
            <a:r>
              <a:rPr lang="en-GB" sz="2000" dirty="0" err="1"/>
              <a:t>en.wikipedia.org</a:t>
            </a:r>
            <a:r>
              <a:rPr lang="en-GB" sz="2000" dirty="0"/>
              <a:t>/wiki/10BASE5</a:t>
            </a:r>
            <a:endParaRPr lang="en-BE" sz="2000" dirty="0"/>
          </a:p>
        </p:txBody>
      </p:sp>
    </p:spTree>
    <p:extLst>
      <p:ext uri="{BB962C8B-B14F-4D97-AF65-F5344CB8AC3E}">
        <p14:creationId xmlns:p14="http://schemas.microsoft.com/office/powerpoint/2010/main" val="1799342597"/>
      </p:ext>
    </p:extLst>
  </p:cSld>
  <p:clrMapOvr>
    <a:masterClrMapping/>
  </p:clrMapOvr>
  <p:transition advTm="68537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ChangeArrowheads="1"/>
          </p:cNvSpPr>
          <p:nvPr>
            <p:ph type="title"/>
          </p:nvPr>
        </p:nvSpPr>
        <p:spPr>
          <a:xfrm>
            <a:off x="400463" y="289902"/>
            <a:ext cx="8873111" cy="1207740"/>
          </a:xfrm>
          <a:ln/>
        </p:spPr>
        <p:txBody>
          <a:bodyPr/>
          <a:lstStyle/>
          <a:p>
            <a:pPr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</a:pPr>
            <a:r>
              <a:rPr lang="en-US" dirty="0"/>
              <a:t>Congestion in Ethernet switches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1063" y="1910081"/>
            <a:ext cx="9269624" cy="5577706"/>
          </a:xfrm>
          <a:ln/>
        </p:spPr>
        <p:txBody>
          <a:bodyPr/>
          <a:lstStyle/>
          <a:p>
            <a:pPr marL="196451" indent="0">
              <a:buNone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endParaRPr lang="en-US" dirty="0"/>
          </a:p>
          <a:p>
            <a:pPr lvl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How to solve this problem inside Ethernet ?</a:t>
            </a:r>
          </a:p>
          <a:p>
            <a:pPr lvl="3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Add buffers to switches and let TCP work</a:t>
            </a:r>
          </a:p>
          <a:p>
            <a:pPr lvl="3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Develop a new flow control mechanism inside MAC layer</a:t>
            </a:r>
          </a:p>
          <a:p>
            <a:pPr lvl="4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dirty="0"/>
              <a:t>Pause frame to slowdown transmission</a:t>
            </a:r>
          </a:p>
        </p:txBody>
      </p:sp>
      <p:grpSp>
        <p:nvGrpSpPr>
          <p:cNvPr id="68611" name="Group 3"/>
          <p:cNvGrpSpPr>
            <a:grpSpLocks/>
          </p:cNvGrpSpPr>
          <p:nvPr/>
        </p:nvGrpSpPr>
        <p:grpSpPr bwMode="auto">
          <a:xfrm>
            <a:off x="3497750" y="2124882"/>
            <a:ext cx="776325" cy="421928"/>
            <a:chOff x="0" y="0"/>
            <a:chExt cx="642" cy="377"/>
          </a:xfrm>
        </p:grpSpPr>
        <p:sp>
          <p:nvSpPr>
            <p:cNvPr id="68612" name="AutoShape 4"/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68613" name="Line 5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614" name="Line 6"/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615" name="Line 7"/>
            <p:cNvSpPr>
              <a:spLocks noChangeShapeType="1"/>
            </p:cNvSpPr>
            <p:nvPr/>
          </p:nvSpPr>
          <p:spPr bwMode="auto">
            <a:xfrm rot="10800000" flipH="1">
              <a:off x="433" y="245"/>
              <a:ext cx="208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618" name="Rectangle 10"/>
            <p:cNvSpPr>
              <a:spLocks/>
            </p:cNvSpPr>
            <p:nvPr/>
          </p:nvSpPr>
          <p:spPr bwMode="auto">
            <a:xfrm>
              <a:off x="111" y="134"/>
              <a:ext cx="30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 S1</a:t>
              </a:r>
            </a:p>
          </p:txBody>
        </p:sp>
      </p:grpSp>
      <p:pic>
        <p:nvPicPr>
          <p:cNvPr id="68619" name="Picture 1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29" y="1707419"/>
            <a:ext cx="609451" cy="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20" name="Picture 1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953" y="2410632"/>
            <a:ext cx="60945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1" name="Line 13"/>
          <p:cNvSpPr>
            <a:spLocks noChangeShapeType="1"/>
          </p:cNvSpPr>
          <p:nvPr/>
        </p:nvSpPr>
        <p:spPr bwMode="auto">
          <a:xfrm rot="10800000" flipH="1">
            <a:off x="2486835" y="2406167"/>
            <a:ext cx="1009705" cy="380628"/>
          </a:xfrm>
          <a:prstGeom prst="line">
            <a:avLst/>
          </a:prstGeom>
          <a:noFill/>
          <a:ln w="508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68622" name="Group 14"/>
          <p:cNvGrpSpPr>
            <a:grpSpLocks/>
          </p:cNvGrpSpPr>
          <p:nvPr/>
        </p:nvGrpSpPr>
        <p:grpSpPr bwMode="auto">
          <a:xfrm>
            <a:off x="5445817" y="2074652"/>
            <a:ext cx="777534" cy="423044"/>
            <a:chOff x="0" y="0"/>
            <a:chExt cx="642" cy="379"/>
          </a:xfrm>
        </p:grpSpPr>
        <p:sp>
          <p:nvSpPr>
            <p:cNvPr id="68623" name="AutoShape 15"/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629" name="Rectangle 21"/>
            <p:cNvSpPr>
              <a:spLocks/>
            </p:cNvSpPr>
            <p:nvPr/>
          </p:nvSpPr>
          <p:spPr bwMode="auto">
            <a:xfrm>
              <a:off x="108" y="135"/>
              <a:ext cx="30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 S2</a:t>
              </a:r>
            </a:p>
          </p:txBody>
        </p:sp>
      </p:grpSp>
      <p:sp>
        <p:nvSpPr>
          <p:cNvPr id="68630" name="Line 22"/>
          <p:cNvSpPr>
            <a:spLocks noChangeShapeType="1"/>
          </p:cNvSpPr>
          <p:nvPr/>
        </p:nvSpPr>
        <p:spPr bwMode="auto">
          <a:xfrm>
            <a:off x="4144687" y="2330264"/>
            <a:ext cx="1301130" cy="1117"/>
          </a:xfrm>
          <a:prstGeom prst="line">
            <a:avLst/>
          </a:prstGeom>
          <a:noFill/>
          <a:ln w="508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8631" name="Line 23"/>
          <p:cNvSpPr>
            <a:spLocks noChangeShapeType="1"/>
          </p:cNvSpPr>
          <p:nvPr/>
        </p:nvSpPr>
        <p:spPr bwMode="auto">
          <a:xfrm rot="10800000" flipH="1">
            <a:off x="6104847" y="2112604"/>
            <a:ext cx="1125791" cy="150688"/>
          </a:xfrm>
          <a:prstGeom prst="line">
            <a:avLst/>
          </a:prstGeom>
          <a:noFill/>
          <a:ln w="12700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8632" name="Rectangle 24"/>
          <p:cNvSpPr>
            <a:spLocks/>
          </p:cNvSpPr>
          <p:nvPr/>
        </p:nvSpPr>
        <p:spPr bwMode="auto">
          <a:xfrm>
            <a:off x="2010399" y="2180692"/>
            <a:ext cx="491020" cy="17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3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Server</a:t>
            </a:r>
          </a:p>
        </p:txBody>
      </p:sp>
      <p:sp>
        <p:nvSpPr>
          <p:cNvPr id="68633" name="Rectangle 25"/>
          <p:cNvSpPr>
            <a:spLocks/>
          </p:cNvSpPr>
          <p:nvPr/>
        </p:nvSpPr>
        <p:spPr bwMode="auto">
          <a:xfrm>
            <a:off x="7230638" y="2450815"/>
            <a:ext cx="426223" cy="17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</a:pPr>
            <a:r>
              <a:rPr lang="en-US" sz="13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Client</a:t>
            </a:r>
          </a:p>
        </p:txBody>
      </p:sp>
      <p:sp>
        <p:nvSpPr>
          <p:cNvPr id="68634" name="Line 26"/>
          <p:cNvSpPr>
            <a:spLocks noChangeShapeType="1"/>
          </p:cNvSpPr>
          <p:nvPr/>
        </p:nvSpPr>
        <p:spPr bwMode="auto">
          <a:xfrm>
            <a:off x="2775840" y="3005573"/>
            <a:ext cx="2647002" cy="1116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8635" name="Rectangle 27"/>
          <p:cNvSpPr>
            <a:spLocks/>
          </p:cNvSpPr>
          <p:nvPr/>
        </p:nvSpPr>
        <p:spPr bwMode="auto">
          <a:xfrm>
            <a:off x="3076938" y="3139518"/>
            <a:ext cx="7271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10 </a:t>
            </a:r>
            <a:r>
              <a:rPr lang="en-US" sz="1500" dirty="0" err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Gbps</a:t>
            </a:r>
            <a:endParaRPr lang="en-US" sz="1500" dirty="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68636" name="Rectangle 28"/>
          <p:cNvSpPr>
            <a:spLocks/>
          </p:cNvSpPr>
          <p:nvPr/>
        </p:nvSpPr>
        <p:spPr bwMode="auto">
          <a:xfrm>
            <a:off x="6425292" y="3059150"/>
            <a:ext cx="175350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Ethernet (100 Mbps)</a:t>
            </a:r>
          </a:p>
        </p:txBody>
      </p:sp>
      <p:sp>
        <p:nvSpPr>
          <p:cNvPr id="68637" name="Line 29"/>
          <p:cNvSpPr>
            <a:spLocks noChangeShapeType="1"/>
          </p:cNvSpPr>
          <p:nvPr/>
        </p:nvSpPr>
        <p:spPr bwMode="auto">
          <a:xfrm rot="10800000" flipH="1">
            <a:off x="6181028" y="2937483"/>
            <a:ext cx="1593763" cy="55811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37380"/>
      </p:ext>
    </p:extLst>
  </p:cSld>
  <p:clrMapOvr>
    <a:masterClrMapping/>
  </p:clrMapOvr>
  <p:transition advTm="59739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Grp="1" noChangeArrowheads="1"/>
          </p:cNvSpPr>
          <p:nvPr>
            <p:ph type="title"/>
          </p:nvPr>
        </p:nvSpPr>
        <p:spPr>
          <a:xfrm>
            <a:off x="510163" y="44143"/>
            <a:ext cx="8763411" cy="1207740"/>
          </a:xfrm>
          <a:ln/>
        </p:spPr>
        <p:txBody>
          <a:bodyPr/>
          <a:lstStyle/>
          <a:p>
            <a:pPr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</a:pPr>
            <a:r>
              <a:rPr lang="en-US" dirty="0"/>
              <a:t>Ethernet flow control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83580" y="5482829"/>
            <a:ext cx="8931362" cy="1372939"/>
          </a:xfrm>
          <a:ln/>
        </p:spPr>
        <p:txBody>
          <a:bodyPr/>
          <a:lstStyle/>
          <a:p>
            <a:pPr lvl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/>
              <a:t>PAUSE frame indicates how much time the upstream should wait before transmitting next frame</a:t>
            </a:r>
          </a:p>
        </p:txBody>
      </p:sp>
      <p:grpSp>
        <p:nvGrpSpPr>
          <p:cNvPr id="69635" name="Group 3"/>
          <p:cNvGrpSpPr>
            <a:grpSpLocks/>
          </p:cNvGrpSpPr>
          <p:nvPr/>
        </p:nvGrpSpPr>
        <p:grpSpPr bwMode="auto">
          <a:xfrm>
            <a:off x="3569643" y="1695525"/>
            <a:ext cx="778743" cy="423044"/>
            <a:chOff x="0" y="0"/>
            <a:chExt cx="643" cy="379"/>
          </a:xfrm>
        </p:grpSpPr>
        <p:sp>
          <p:nvSpPr>
            <p:cNvPr id="69636" name="AutoShape 4"/>
            <p:cNvSpPr>
              <a:spLocks/>
            </p:cNvSpPr>
            <p:nvPr/>
          </p:nvSpPr>
          <p:spPr bwMode="auto">
            <a:xfrm>
              <a:off x="0" y="128"/>
              <a:ext cx="434" cy="246"/>
            </a:xfrm>
            <a:prstGeom prst="roundRect">
              <a:avLst>
                <a:gd name="adj" fmla="val 403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69637" name="Line 5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38" name="Line 6"/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39" name="Line 7"/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40" name="Line 8"/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41" name="Line 9"/>
            <p:cNvSpPr>
              <a:spLocks noChangeShapeType="1"/>
            </p:cNvSpPr>
            <p:nvPr/>
          </p:nvSpPr>
          <p:spPr bwMode="auto">
            <a:xfrm>
              <a:off x="642" y="1"/>
              <a:ext cx="1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42" name="Rectangle 10"/>
            <p:cNvSpPr>
              <a:spLocks/>
            </p:cNvSpPr>
            <p:nvPr/>
          </p:nvSpPr>
          <p:spPr bwMode="auto">
            <a:xfrm>
              <a:off x="111" y="135"/>
              <a:ext cx="30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 S1</a:t>
              </a:r>
            </a:p>
          </p:txBody>
        </p:sp>
      </p:grpSp>
      <p:pic>
        <p:nvPicPr>
          <p:cNvPr id="69643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285" y="1529209"/>
            <a:ext cx="60945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4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749" y="1524744"/>
            <a:ext cx="964964" cy="888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5" name="Line 13"/>
          <p:cNvSpPr>
            <a:spLocks noChangeShapeType="1"/>
          </p:cNvSpPr>
          <p:nvPr/>
        </p:nvSpPr>
        <p:spPr bwMode="auto">
          <a:xfrm>
            <a:off x="2068991" y="1976810"/>
            <a:ext cx="1500652" cy="3348"/>
          </a:xfrm>
          <a:prstGeom prst="line">
            <a:avLst/>
          </a:prstGeom>
          <a:noFill/>
          <a:ln w="508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 rot="10800000" flipH="1">
            <a:off x="4206907" y="1922115"/>
            <a:ext cx="2856198" cy="5581"/>
          </a:xfrm>
          <a:prstGeom prst="line">
            <a:avLst/>
          </a:prstGeom>
          <a:noFill/>
          <a:ln w="12700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9647" name="Rectangle 15"/>
          <p:cNvSpPr>
            <a:spLocks/>
          </p:cNvSpPr>
          <p:nvPr/>
        </p:nvSpPr>
        <p:spPr bwMode="auto">
          <a:xfrm>
            <a:off x="1692920" y="1222251"/>
            <a:ext cx="463180" cy="17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3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server</a:t>
            </a:r>
          </a:p>
        </p:txBody>
      </p:sp>
      <p:sp>
        <p:nvSpPr>
          <p:cNvPr id="69648" name="Rectangle 16"/>
          <p:cNvSpPr>
            <a:spLocks/>
          </p:cNvSpPr>
          <p:nvPr/>
        </p:nvSpPr>
        <p:spPr bwMode="auto">
          <a:xfrm>
            <a:off x="7047384" y="1338337"/>
            <a:ext cx="426223" cy="17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</a:pPr>
            <a:r>
              <a:rPr lang="en-US" sz="13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Client</a:t>
            </a:r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>
            <a:off x="1581671" y="2577332"/>
            <a:ext cx="2647002" cy="1116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9650" name="Rectangle 18"/>
          <p:cNvSpPr>
            <a:spLocks/>
          </p:cNvSpPr>
          <p:nvPr/>
        </p:nvSpPr>
        <p:spPr bwMode="auto">
          <a:xfrm>
            <a:off x="2435386" y="2117452"/>
            <a:ext cx="1117327" cy="40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r>
              <a:rPr lang="en-US" sz="150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FastEthernet</a:t>
            </a:r>
          </a:p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r>
              <a:rPr lang="en-US" sz="150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(100 Mbps)</a:t>
            </a:r>
          </a:p>
        </p:txBody>
      </p:sp>
      <p:sp>
        <p:nvSpPr>
          <p:cNvPr id="69651" name="Rectangle 19"/>
          <p:cNvSpPr>
            <a:spLocks/>
          </p:cNvSpPr>
          <p:nvPr/>
        </p:nvSpPr>
        <p:spPr bwMode="auto">
          <a:xfrm>
            <a:off x="4798219" y="2092896"/>
            <a:ext cx="934734" cy="40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r>
              <a:rPr lang="en-US" sz="150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Ethernet</a:t>
            </a:r>
          </a:p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r>
              <a:rPr lang="en-US" sz="150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(10 Mbps)</a:t>
            </a:r>
          </a:p>
        </p:txBody>
      </p:sp>
      <p:sp>
        <p:nvSpPr>
          <p:cNvPr id="69652" name="Line 20"/>
          <p:cNvSpPr>
            <a:spLocks noChangeShapeType="1"/>
          </p:cNvSpPr>
          <p:nvPr/>
        </p:nvSpPr>
        <p:spPr bwMode="auto">
          <a:xfrm>
            <a:off x="4228673" y="2577332"/>
            <a:ext cx="2904567" cy="1116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9653" name="Line 21"/>
          <p:cNvSpPr>
            <a:spLocks noChangeShapeType="1"/>
          </p:cNvSpPr>
          <p:nvPr/>
        </p:nvSpPr>
        <p:spPr bwMode="auto">
          <a:xfrm>
            <a:off x="3827209" y="1437679"/>
            <a:ext cx="467971" cy="1117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9654" name="Line 22"/>
          <p:cNvSpPr>
            <a:spLocks noChangeShapeType="1"/>
          </p:cNvSpPr>
          <p:nvPr/>
        </p:nvSpPr>
        <p:spPr bwMode="auto">
          <a:xfrm>
            <a:off x="4295180" y="1437680"/>
            <a:ext cx="2418" cy="177478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9655" name="Line 23"/>
          <p:cNvSpPr>
            <a:spLocks noChangeShapeType="1"/>
          </p:cNvSpPr>
          <p:nvPr/>
        </p:nvSpPr>
        <p:spPr bwMode="auto">
          <a:xfrm>
            <a:off x="3840510" y="1618506"/>
            <a:ext cx="453461" cy="1117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9656" name="Line 24"/>
          <p:cNvSpPr>
            <a:spLocks noChangeShapeType="1"/>
          </p:cNvSpPr>
          <p:nvPr/>
        </p:nvSpPr>
        <p:spPr bwMode="auto">
          <a:xfrm>
            <a:off x="4211744" y="2893219"/>
            <a:ext cx="1209" cy="2473523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9657" name="Line 25"/>
          <p:cNvSpPr>
            <a:spLocks noChangeShapeType="1"/>
          </p:cNvSpPr>
          <p:nvPr/>
        </p:nvSpPr>
        <p:spPr bwMode="auto">
          <a:xfrm>
            <a:off x="4211744" y="3416722"/>
            <a:ext cx="2651838" cy="1116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9658" name="Line 26"/>
          <p:cNvSpPr>
            <a:spLocks noChangeShapeType="1"/>
          </p:cNvSpPr>
          <p:nvPr/>
        </p:nvSpPr>
        <p:spPr bwMode="auto">
          <a:xfrm flipH="1">
            <a:off x="1627622" y="3992687"/>
            <a:ext cx="2585331" cy="2232"/>
          </a:xfrm>
          <a:prstGeom prst="line">
            <a:avLst/>
          </a:prstGeom>
          <a:noFill/>
          <a:ln w="12700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69659" name="Group 27"/>
          <p:cNvGrpSpPr>
            <a:grpSpLocks/>
          </p:cNvGrpSpPr>
          <p:nvPr/>
        </p:nvGrpSpPr>
        <p:grpSpPr bwMode="auto">
          <a:xfrm>
            <a:off x="2070199" y="3992687"/>
            <a:ext cx="1824726" cy="266774"/>
            <a:chOff x="0" y="0"/>
            <a:chExt cx="1509" cy="238"/>
          </a:xfrm>
        </p:grpSpPr>
        <p:sp>
          <p:nvSpPr>
            <p:cNvPr id="69660" name="Rectangle 28"/>
            <p:cNvSpPr>
              <a:spLocks/>
            </p:cNvSpPr>
            <p:nvPr/>
          </p:nvSpPr>
          <p:spPr bwMode="auto">
            <a:xfrm>
              <a:off x="0" y="0"/>
              <a:ext cx="1509" cy="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69661" name="Rectangle 29"/>
            <p:cNvSpPr>
              <a:spLocks/>
            </p:cNvSpPr>
            <p:nvPr/>
          </p:nvSpPr>
          <p:spPr bwMode="auto">
            <a:xfrm>
              <a:off x="0" y="0"/>
              <a:ext cx="135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8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PAUSE [2msec]</a:t>
              </a:r>
            </a:p>
          </p:txBody>
        </p:sp>
      </p:grpSp>
      <p:sp>
        <p:nvSpPr>
          <p:cNvPr id="69662" name="Line 30"/>
          <p:cNvSpPr>
            <a:spLocks noChangeShapeType="1"/>
          </p:cNvSpPr>
          <p:nvPr/>
        </p:nvSpPr>
        <p:spPr bwMode="auto">
          <a:xfrm>
            <a:off x="4295180" y="1516932"/>
            <a:ext cx="370024" cy="2232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69663" name="Group 31"/>
          <p:cNvGrpSpPr>
            <a:grpSpLocks/>
          </p:cNvGrpSpPr>
          <p:nvPr/>
        </p:nvGrpSpPr>
        <p:grpSpPr bwMode="auto">
          <a:xfrm>
            <a:off x="1557486" y="3141018"/>
            <a:ext cx="2651839" cy="213196"/>
            <a:chOff x="0" y="0"/>
            <a:chExt cx="2193" cy="191"/>
          </a:xfrm>
        </p:grpSpPr>
        <p:sp>
          <p:nvSpPr>
            <p:cNvPr id="69664" name="Line 32"/>
            <p:cNvSpPr>
              <a:spLocks noChangeShapeType="1"/>
            </p:cNvSpPr>
            <p:nvPr/>
          </p:nvSpPr>
          <p:spPr bwMode="auto">
            <a:xfrm>
              <a:off x="0" y="0"/>
              <a:ext cx="219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65" name="Rectangle 33"/>
            <p:cNvSpPr>
              <a:spLocks/>
            </p:cNvSpPr>
            <p:nvPr/>
          </p:nvSpPr>
          <p:spPr bwMode="auto">
            <a:xfrm>
              <a:off x="306" y="0"/>
              <a:ext cx="150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Frame1 [10000 bits]</a:t>
              </a:r>
            </a:p>
          </p:txBody>
        </p:sp>
      </p:grp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1557486" y="3692426"/>
            <a:ext cx="2651839" cy="1117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9667" name="Rectangle 35"/>
          <p:cNvSpPr>
            <a:spLocks/>
          </p:cNvSpPr>
          <p:nvPr/>
        </p:nvSpPr>
        <p:spPr bwMode="auto">
          <a:xfrm>
            <a:off x="1927510" y="3692426"/>
            <a:ext cx="1824818" cy="213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Frame3 [10000 bits]</a:t>
            </a:r>
          </a:p>
        </p:txBody>
      </p:sp>
      <p:grpSp>
        <p:nvGrpSpPr>
          <p:cNvPr id="69668" name="Group 36"/>
          <p:cNvGrpSpPr>
            <a:grpSpLocks/>
          </p:cNvGrpSpPr>
          <p:nvPr/>
        </p:nvGrpSpPr>
        <p:grpSpPr bwMode="auto">
          <a:xfrm>
            <a:off x="438950" y="3115345"/>
            <a:ext cx="3770375" cy="514534"/>
            <a:chOff x="0" y="0"/>
            <a:chExt cx="3117" cy="460"/>
          </a:xfrm>
        </p:grpSpPr>
        <p:sp>
          <p:nvSpPr>
            <p:cNvPr id="69669" name="Rectangle 37"/>
            <p:cNvSpPr>
              <a:spLocks/>
            </p:cNvSpPr>
            <p:nvPr/>
          </p:nvSpPr>
          <p:spPr bwMode="auto">
            <a:xfrm>
              <a:off x="1230" y="269"/>
              <a:ext cx="150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Frame2 [10000 bits]</a:t>
              </a:r>
            </a:p>
          </p:txBody>
        </p:sp>
        <p:sp>
          <p:nvSpPr>
            <p:cNvPr id="69670" name="Line 38"/>
            <p:cNvSpPr>
              <a:spLocks noChangeShapeType="1"/>
            </p:cNvSpPr>
            <p:nvPr/>
          </p:nvSpPr>
          <p:spPr bwMode="auto">
            <a:xfrm>
              <a:off x="924" y="23"/>
              <a:ext cx="1" cy="2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71" name="Line 39"/>
            <p:cNvSpPr>
              <a:spLocks noChangeShapeType="1"/>
            </p:cNvSpPr>
            <p:nvPr/>
          </p:nvSpPr>
          <p:spPr bwMode="auto">
            <a:xfrm>
              <a:off x="924" y="269"/>
              <a:ext cx="219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72" name="Rectangle 40"/>
            <p:cNvSpPr>
              <a:spLocks/>
            </p:cNvSpPr>
            <p:nvPr/>
          </p:nvSpPr>
          <p:spPr bwMode="auto">
            <a:xfrm>
              <a:off x="0" y="0"/>
              <a:ext cx="64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100 nsec</a:t>
              </a:r>
            </a:p>
          </p:txBody>
        </p:sp>
      </p:grpSp>
      <p:sp>
        <p:nvSpPr>
          <p:cNvPr id="69673" name="Rectangle 41"/>
          <p:cNvSpPr>
            <a:spLocks/>
          </p:cNvSpPr>
          <p:nvPr/>
        </p:nvSpPr>
        <p:spPr bwMode="auto">
          <a:xfrm>
            <a:off x="4439079" y="3416722"/>
            <a:ext cx="1824818" cy="213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Frame1 [10000 bits]</a:t>
            </a:r>
          </a:p>
        </p:txBody>
      </p:sp>
      <p:sp>
        <p:nvSpPr>
          <p:cNvPr id="69674" name="Line 42"/>
          <p:cNvSpPr>
            <a:spLocks noChangeShapeType="1"/>
          </p:cNvSpPr>
          <p:nvPr/>
        </p:nvSpPr>
        <p:spPr bwMode="auto">
          <a:xfrm>
            <a:off x="6868418" y="3416722"/>
            <a:ext cx="1210" cy="1609576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9675" name="Rectangle 43"/>
          <p:cNvSpPr>
            <a:spLocks/>
          </p:cNvSpPr>
          <p:nvPr/>
        </p:nvSpPr>
        <p:spPr bwMode="auto">
          <a:xfrm>
            <a:off x="7061894" y="4070821"/>
            <a:ext cx="93615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15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 microsec</a:t>
            </a:r>
          </a:p>
        </p:txBody>
      </p:sp>
      <p:sp>
        <p:nvSpPr>
          <p:cNvPr id="69676" name="Line 44"/>
          <p:cNvSpPr>
            <a:spLocks noChangeShapeType="1"/>
          </p:cNvSpPr>
          <p:nvPr/>
        </p:nvSpPr>
        <p:spPr bwMode="auto">
          <a:xfrm>
            <a:off x="4211744" y="5027414"/>
            <a:ext cx="2651838" cy="1117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9677" name="Rectangle 45"/>
          <p:cNvSpPr>
            <a:spLocks/>
          </p:cNvSpPr>
          <p:nvPr/>
        </p:nvSpPr>
        <p:spPr bwMode="auto">
          <a:xfrm>
            <a:off x="4508004" y="5035228"/>
            <a:ext cx="1824818" cy="213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Frame2 [10000 bits]</a:t>
            </a:r>
          </a:p>
        </p:txBody>
      </p:sp>
      <p:sp>
        <p:nvSpPr>
          <p:cNvPr id="69678" name="Line 46"/>
          <p:cNvSpPr>
            <a:spLocks noChangeShapeType="1"/>
          </p:cNvSpPr>
          <p:nvPr/>
        </p:nvSpPr>
        <p:spPr bwMode="auto">
          <a:xfrm>
            <a:off x="1630040" y="3992687"/>
            <a:ext cx="1210" cy="1466701"/>
          </a:xfrm>
          <a:prstGeom prst="line">
            <a:avLst/>
          </a:prstGeom>
          <a:noFill/>
          <a:ln w="12700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69679" name="Group 47"/>
          <p:cNvGrpSpPr>
            <a:grpSpLocks/>
          </p:cNvGrpSpPr>
          <p:nvPr/>
        </p:nvGrpSpPr>
        <p:grpSpPr bwMode="auto">
          <a:xfrm>
            <a:off x="775116" y="4539630"/>
            <a:ext cx="1470422" cy="428625"/>
            <a:chOff x="0" y="0"/>
            <a:chExt cx="1216" cy="384"/>
          </a:xfrm>
        </p:grpSpPr>
        <p:sp>
          <p:nvSpPr>
            <p:cNvPr id="69680" name="Rectangle 48"/>
            <p:cNvSpPr>
              <a:spLocks/>
            </p:cNvSpPr>
            <p:nvPr/>
          </p:nvSpPr>
          <p:spPr bwMode="auto">
            <a:xfrm>
              <a:off x="0" y="0"/>
              <a:ext cx="1216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69681" name="Rectangle 49"/>
            <p:cNvSpPr>
              <a:spLocks/>
            </p:cNvSpPr>
            <p:nvPr/>
          </p:nvSpPr>
          <p:spPr bwMode="auto">
            <a:xfrm>
              <a:off x="55" y="0"/>
              <a:ext cx="110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Sender blocked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36673253"/>
      </p:ext>
    </p:extLst>
  </p:cSld>
  <p:clrMapOvr>
    <a:masterClrMapping/>
  </p:clrMapOvr>
  <p:transition advTm="2593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Grp="1" noChangeArrowheads="1"/>
          </p:cNvSpPr>
          <p:nvPr>
            <p:ph type="title"/>
          </p:nvPr>
        </p:nvSpPr>
        <p:spPr>
          <a:xfrm>
            <a:off x="737629" y="35719"/>
            <a:ext cx="8396883" cy="1241227"/>
          </a:xfrm>
          <a:ln/>
        </p:spPr>
        <p:txBody>
          <a:bodyPr/>
          <a:lstStyle/>
          <a:p>
            <a:pPr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</a:pPr>
            <a:r>
              <a:rPr lang="en-US"/>
              <a:t>Virtual LANs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6515" y="1276946"/>
            <a:ext cx="8464600" cy="1595117"/>
          </a:xfrm>
          <a:ln/>
        </p:spPr>
        <p:txBody>
          <a:bodyPr/>
          <a:lstStyle/>
          <a:p>
            <a:pPr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</a:pPr>
            <a:r>
              <a:rPr lang="en-US" dirty="0"/>
              <a:t>Allows to build several logical networks on top of a single physical network</a:t>
            </a:r>
            <a:br>
              <a:rPr lang="en-US" dirty="0"/>
            </a:br>
            <a:endParaRPr lang="en-US" dirty="0"/>
          </a:p>
        </p:txBody>
      </p:sp>
      <p:pic>
        <p:nvPicPr>
          <p:cNvPr id="70659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7" y="3902273"/>
            <a:ext cx="906921" cy="74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0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594" y="2687836"/>
            <a:ext cx="906921" cy="74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542" y="3878833"/>
            <a:ext cx="906921" cy="74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662" name="Group 6"/>
          <p:cNvGrpSpPr>
            <a:grpSpLocks/>
          </p:cNvGrpSpPr>
          <p:nvPr/>
        </p:nvGrpSpPr>
        <p:grpSpPr bwMode="auto">
          <a:xfrm>
            <a:off x="1786031" y="3873252"/>
            <a:ext cx="776325" cy="414115"/>
            <a:chOff x="0" y="0"/>
            <a:chExt cx="642" cy="371"/>
          </a:xfrm>
        </p:grpSpPr>
        <p:sp>
          <p:nvSpPr>
            <p:cNvPr id="70663" name="AutoShape 7"/>
            <p:cNvSpPr>
              <a:spLocks/>
            </p:cNvSpPr>
            <p:nvPr/>
          </p:nvSpPr>
          <p:spPr bwMode="auto">
            <a:xfrm>
              <a:off x="0" y="129"/>
              <a:ext cx="434" cy="241"/>
            </a:xfrm>
            <a:prstGeom prst="roundRect">
              <a:avLst>
                <a:gd name="adj" fmla="val 412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0664" name="Line 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665" name="Line 9"/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666" name="Line 10"/>
            <p:cNvSpPr>
              <a:spLocks noChangeShapeType="1"/>
            </p:cNvSpPr>
            <p:nvPr/>
          </p:nvSpPr>
          <p:spPr bwMode="auto">
            <a:xfrm rot="10800000" flipH="1">
              <a:off x="433" y="241"/>
              <a:ext cx="208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667" name="Line 11"/>
            <p:cNvSpPr>
              <a:spLocks noChangeShapeType="1"/>
            </p:cNvSpPr>
            <p:nvPr/>
          </p:nvSpPr>
          <p:spPr bwMode="auto">
            <a:xfrm>
              <a:off x="206" y="0"/>
              <a:ext cx="43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668" name="Line 12"/>
            <p:cNvSpPr>
              <a:spLocks noChangeShapeType="1"/>
            </p:cNvSpPr>
            <p:nvPr/>
          </p:nvSpPr>
          <p:spPr bwMode="auto">
            <a:xfrm>
              <a:off x="641" y="0"/>
              <a:ext cx="1" cy="2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669" name="Rectangle 13"/>
            <p:cNvSpPr>
              <a:spLocks/>
            </p:cNvSpPr>
            <p:nvPr/>
          </p:nvSpPr>
          <p:spPr bwMode="auto">
            <a:xfrm>
              <a:off x="84" y="129"/>
              <a:ext cx="16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S</a:t>
              </a:r>
            </a:p>
          </p:txBody>
        </p:sp>
      </p:grpSp>
      <p:sp>
        <p:nvSpPr>
          <p:cNvPr id="70670" name="Line 14"/>
          <p:cNvSpPr>
            <a:spLocks noChangeShapeType="1"/>
          </p:cNvSpPr>
          <p:nvPr/>
        </p:nvSpPr>
        <p:spPr bwMode="auto">
          <a:xfrm rot="10800000" flipH="1">
            <a:off x="850088" y="4173513"/>
            <a:ext cx="921432" cy="264542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2113731" y="3402211"/>
            <a:ext cx="1210" cy="458763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>
            <a:off x="2439015" y="4122167"/>
            <a:ext cx="963755" cy="262309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70673" name="Picture 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884" y="2673326"/>
            <a:ext cx="905712" cy="74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74" name="Picture 1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343" y="4938117"/>
            <a:ext cx="906921" cy="742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75" name="Picture 1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580" y="4912445"/>
            <a:ext cx="906921" cy="74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76" name="Line 20"/>
          <p:cNvSpPr>
            <a:spLocks noChangeShapeType="1"/>
          </p:cNvSpPr>
          <p:nvPr/>
        </p:nvSpPr>
        <p:spPr bwMode="auto">
          <a:xfrm rot="10800000" flipH="1">
            <a:off x="2552682" y="3401095"/>
            <a:ext cx="779952" cy="486668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0677" name="Line 21"/>
          <p:cNvSpPr>
            <a:spLocks noChangeShapeType="1"/>
          </p:cNvSpPr>
          <p:nvPr/>
        </p:nvSpPr>
        <p:spPr bwMode="auto">
          <a:xfrm flipH="1">
            <a:off x="1685665" y="4292948"/>
            <a:ext cx="230963" cy="640705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>
            <a:off x="2310836" y="4305226"/>
            <a:ext cx="553827" cy="575965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70679" name="Group 23"/>
          <p:cNvGrpSpPr>
            <a:grpSpLocks/>
          </p:cNvGrpSpPr>
          <p:nvPr/>
        </p:nvGrpSpPr>
        <p:grpSpPr bwMode="auto">
          <a:xfrm>
            <a:off x="1957741" y="2748111"/>
            <a:ext cx="153572" cy="241102"/>
            <a:chOff x="0" y="0"/>
            <a:chExt cx="127" cy="216"/>
          </a:xfrm>
        </p:grpSpPr>
        <p:sp>
          <p:nvSpPr>
            <p:cNvPr id="70680" name="Rectangle 24"/>
            <p:cNvSpPr>
              <a:spLocks/>
            </p:cNvSpPr>
            <p:nvPr/>
          </p:nvSpPr>
          <p:spPr bwMode="auto">
            <a:xfrm>
              <a:off x="0" y="0"/>
              <a:ext cx="127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0681" name="Rectangle 25"/>
            <p:cNvSpPr>
              <a:spLocks/>
            </p:cNvSpPr>
            <p:nvPr/>
          </p:nvSpPr>
          <p:spPr bwMode="auto">
            <a:xfrm>
              <a:off x="0" y="0"/>
              <a:ext cx="11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</a:t>
              </a:r>
            </a:p>
          </p:txBody>
        </p:sp>
      </p:grpSp>
      <p:grpSp>
        <p:nvGrpSpPr>
          <p:cNvPr id="70682" name="Group 26"/>
          <p:cNvGrpSpPr>
            <a:grpSpLocks/>
          </p:cNvGrpSpPr>
          <p:nvPr/>
        </p:nvGrpSpPr>
        <p:grpSpPr bwMode="auto">
          <a:xfrm>
            <a:off x="3304822" y="2761506"/>
            <a:ext cx="152363" cy="241102"/>
            <a:chOff x="0" y="0"/>
            <a:chExt cx="125" cy="216"/>
          </a:xfrm>
        </p:grpSpPr>
        <p:sp>
          <p:nvSpPr>
            <p:cNvPr id="70683" name="Rectangle 27"/>
            <p:cNvSpPr>
              <a:spLocks/>
            </p:cNvSpPr>
            <p:nvPr/>
          </p:nvSpPr>
          <p:spPr bwMode="auto">
            <a:xfrm>
              <a:off x="0" y="0"/>
              <a:ext cx="125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0684" name="Rectangle 28"/>
            <p:cNvSpPr>
              <a:spLocks/>
            </p:cNvSpPr>
            <p:nvPr/>
          </p:nvSpPr>
          <p:spPr bwMode="auto">
            <a:xfrm>
              <a:off x="0" y="0"/>
              <a:ext cx="11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B</a:t>
              </a:r>
            </a:p>
          </p:txBody>
        </p:sp>
      </p:grpSp>
      <p:grpSp>
        <p:nvGrpSpPr>
          <p:cNvPr id="70685" name="Group 29"/>
          <p:cNvGrpSpPr>
            <a:grpSpLocks/>
          </p:cNvGrpSpPr>
          <p:nvPr/>
        </p:nvGrpSpPr>
        <p:grpSpPr bwMode="auto">
          <a:xfrm>
            <a:off x="482483" y="3991570"/>
            <a:ext cx="164455" cy="241102"/>
            <a:chOff x="0" y="0"/>
            <a:chExt cx="136" cy="216"/>
          </a:xfrm>
        </p:grpSpPr>
        <p:sp>
          <p:nvSpPr>
            <p:cNvPr id="70686" name="Rectangle 30"/>
            <p:cNvSpPr>
              <a:spLocks/>
            </p:cNvSpPr>
            <p:nvPr/>
          </p:nvSpPr>
          <p:spPr bwMode="auto">
            <a:xfrm>
              <a:off x="0" y="0"/>
              <a:ext cx="136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0687" name="Rectangle 31"/>
            <p:cNvSpPr>
              <a:spLocks/>
            </p:cNvSpPr>
            <p:nvPr/>
          </p:nvSpPr>
          <p:spPr bwMode="auto">
            <a:xfrm>
              <a:off x="0" y="0"/>
              <a:ext cx="12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</a:t>
              </a:r>
            </a:p>
          </p:txBody>
        </p:sp>
      </p:grpSp>
      <p:grpSp>
        <p:nvGrpSpPr>
          <p:cNvPr id="70688" name="Group 32"/>
          <p:cNvGrpSpPr>
            <a:grpSpLocks/>
          </p:cNvGrpSpPr>
          <p:nvPr/>
        </p:nvGrpSpPr>
        <p:grpSpPr bwMode="auto">
          <a:xfrm>
            <a:off x="1517582" y="5011787"/>
            <a:ext cx="164455" cy="241102"/>
            <a:chOff x="0" y="0"/>
            <a:chExt cx="136" cy="216"/>
          </a:xfrm>
        </p:grpSpPr>
        <p:sp>
          <p:nvSpPr>
            <p:cNvPr id="70689" name="Rectangle 33"/>
            <p:cNvSpPr>
              <a:spLocks/>
            </p:cNvSpPr>
            <p:nvPr/>
          </p:nvSpPr>
          <p:spPr bwMode="auto">
            <a:xfrm>
              <a:off x="0" y="0"/>
              <a:ext cx="136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0690" name="Rectangle 34"/>
            <p:cNvSpPr>
              <a:spLocks/>
            </p:cNvSpPr>
            <p:nvPr/>
          </p:nvSpPr>
          <p:spPr bwMode="auto">
            <a:xfrm>
              <a:off x="0" y="0"/>
              <a:ext cx="12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</a:t>
              </a:r>
            </a:p>
          </p:txBody>
        </p:sp>
      </p:grpSp>
      <p:grpSp>
        <p:nvGrpSpPr>
          <p:cNvPr id="70691" name="Group 35"/>
          <p:cNvGrpSpPr>
            <a:grpSpLocks/>
          </p:cNvGrpSpPr>
          <p:nvPr/>
        </p:nvGrpSpPr>
        <p:grpSpPr bwMode="auto">
          <a:xfrm>
            <a:off x="3616803" y="3952503"/>
            <a:ext cx="139051" cy="241102"/>
            <a:chOff x="0" y="0"/>
            <a:chExt cx="114" cy="216"/>
          </a:xfrm>
        </p:grpSpPr>
        <p:sp>
          <p:nvSpPr>
            <p:cNvPr id="70692" name="Rectangle 36"/>
            <p:cNvSpPr>
              <a:spLocks/>
            </p:cNvSpPr>
            <p:nvPr/>
          </p:nvSpPr>
          <p:spPr bwMode="auto">
            <a:xfrm>
              <a:off x="0" y="0"/>
              <a:ext cx="114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0693" name="Rectangle 37"/>
            <p:cNvSpPr>
              <a:spLocks/>
            </p:cNvSpPr>
            <p:nvPr/>
          </p:nvSpPr>
          <p:spPr bwMode="auto">
            <a:xfrm>
              <a:off x="0" y="0"/>
              <a:ext cx="10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</a:t>
              </a:r>
            </a:p>
          </p:txBody>
        </p:sp>
      </p:grpSp>
      <p:grpSp>
        <p:nvGrpSpPr>
          <p:cNvPr id="70694" name="Group 38"/>
          <p:cNvGrpSpPr>
            <a:grpSpLocks/>
          </p:cNvGrpSpPr>
          <p:nvPr/>
        </p:nvGrpSpPr>
        <p:grpSpPr bwMode="auto">
          <a:xfrm>
            <a:off x="2979539" y="4986114"/>
            <a:ext cx="151154" cy="241102"/>
            <a:chOff x="0" y="0"/>
            <a:chExt cx="125" cy="216"/>
          </a:xfrm>
        </p:grpSpPr>
        <p:sp>
          <p:nvSpPr>
            <p:cNvPr id="70695" name="Rectangle 39"/>
            <p:cNvSpPr>
              <a:spLocks/>
            </p:cNvSpPr>
            <p:nvPr/>
          </p:nvSpPr>
          <p:spPr bwMode="auto">
            <a:xfrm>
              <a:off x="0" y="0"/>
              <a:ext cx="125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0696" name="Rectangle 40"/>
            <p:cNvSpPr>
              <a:spLocks/>
            </p:cNvSpPr>
            <p:nvPr/>
          </p:nvSpPr>
          <p:spPr bwMode="auto">
            <a:xfrm>
              <a:off x="0" y="0"/>
              <a:ext cx="11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E</a:t>
              </a:r>
            </a:p>
          </p:txBody>
        </p:sp>
      </p:grpSp>
      <p:sp>
        <p:nvSpPr>
          <p:cNvPr id="70697" name="Rectangle 41"/>
          <p:cNvSpPr>
            <a:spLocks/>
          </p:cNvSpPr>
          <p:nvPr/>
        </p:nvSpPr>
        <p:spPr bwMode="auto">
          <a:xfrm>
            <a:off x="3995291" y="3682153"/>
            <a:ext cx="5910709" cy="258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685241" indent="-420967" algn="l">
              <a:lnSpc>
                <a:spcPct val="84000"/>
              </a:lnSpc>
              <a:buClr>
                <a:srgbClr val="000000"/>
              </a:buClr>
              <a:buSzPct val="75000"/>
              <a:buFont typeface="Arial"/>
              <a:buChar char="•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  <a:tab pos="692257" algn="l"/>
                <a:tab pos="1375159" algn="l"/>
                <a:tab pos="2067415" algn="l"/>
                <a:tab pos="2750317" algn="l"/>
                <a:tab pos="3442574" algn="l"/>
              </a:tabLst>
            </a:pPr>
            <a:r>
              <a:rPr lang="en-US" sz="27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Each port on each switch is associated to a particular VLAN</a:t>
            </a:r>
          </a:p>
          <a:p>
            <a:pPr marL="601047" indent="-336774" algn="l">
              <a:lnSpc>
                <a:spcPct val="84000"/>
              </a:lnSpc>
              <a:buClr>
                <a:srgbClr val="000000"/>
              </a:buClr>
              <a:buSzPct val="75000"/>
              <a:buFont typeface="Arial"/>
              <a:buChar char="•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  <a:tab pos="692257" algn="l"/>
                <a:tab pos="1375159" algn="l"/>
                <a:tab pos="2067415" algn="l"/>
                <a:tab pos="2750317" algn="l"/>
                <a:tab pos="3442574" algn="l"/>
              </a:tabLst>
            </a:pPr>
            <a:r>
              <a:rPr lang="en-US" sz="22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All the hosts that reside on the same VLAN can exchange Ethernet frames</a:t>
            </a:r>
          </a:p>
          <a:p>
            <a:pPr marL="601047" indent="-336774" algn="l">
              <a:lnSpc>
                <a:spcPct val="84000"/>
              </a:lnSpc>
              <a:buClr>
                <a:srgbClr val="000000"/>
              </a:buClr>
              <a:buSzPct val="75000"/>
              <a:buFont typeface="Arial"/>
              <a:buChar char="•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  <a:tab pos="692257" algn="l"/>
                <a:tab pos="1375159" algn="l"/>
                <a:tab pos="2067415" algn="l"/>
                <a:tab pos="2750317" algn="l"/>
                <a:tab pos="3442574" algn="l"/>
              </a:tabLst>
            </a:pPr>
            <a:r>
              <a:rPr lang="en-US" sz="22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 host on VLAN1 cannot send an Ethernet frame towards another host that belongs to VLAN2</a:t>
            </a:r>
          </a:p>
          <a:p>
            <a:pPr marL="601047" indent="-336774" algn="l">
              <a:lnSpc>
                <a:spcPct val="84000"/>
              </a:lnSpc>
              <a:buClr>
                <a:srgbClr val="000000"/>
              </a:buClr>
              <a:buSzPct val="75000"/>
              <a:buFont typeface="Arial"/>
              <a:buChar char="•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  <a:tab pos="692257" algn="l"/>
                <a:tab pos="1375159" algn="l"/>
                <a:tab pos="2067415" algn="l"/>
                <a:tab pos="2750317" algn="l"/>
                <a:tab pos="3442574" algn="l"/>
              </a:tabLst>
            </a:pPr>
            <a:r>
              <a:rPr lang="en-US" sz="22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Broadcast and multicast frames are only sent to the members of the VLAN</a:t>
            </a:r>
          </a:p>
        </p:txBody>
      </p:sp>
      <p:sp>
        <p:nvSpPr>
          <p:cNvPr id="70698" name="Rectangle 42"/>
          <p:cNvSpPr>
            <a:spLocks/>
          </p:cNvSpPr>
          <p:nvPr/>
        </p:nvSpPr>
        <p:spPr bwMode="auto">
          <a:xfrm>
            <a:off x="1545394" y="5941591"/>
            <a:ext cx="1368363" cy="42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60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VLAN1 : A,E,F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60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VLAN2 : B,C,D</a:t>
            </a:r>
          </a:p>
        </p:txBody>
      </p:sp>
    </p:spTree>
    <p:extLst>
      <p:ext uri="{BB962C8B-B14F-4D97-AF65-F5344CB8AC3E}">
        <p14:creationId xmlns:p14="http://schemas.microsoft.com/office/powerpoint/2010/main" val="1908163951"/>
      </p:ext>
    </p:extLst>
  </p:cSld>
  <p:clrMapOvr>
    <a:masterClrMapping/>
  </p:clrMapOvr>
  <p:transition advTm="77497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>
            <a:spLocks noGrp="1" noChangeArrowheads="1"/>
          </p:cNvSpPr>
          <p:nvPr>
            <p:ph type="title"/>
          </p:nvPr>
        </p:nvSpPr>
        <p:spPr>
          <a:xfrm>
            <a:off x="467971" y="158084"/>
            <a:ext cx="9256965" cy="1245691"/>
          </a:xfrm>
          <a:ln/>
        </p:spPr>
        <p:txBody>
          <a:bodyPr/>
          <a:lstStyle/>
          <a:p>
            <a:pPr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dirty="0"/>
              <a:t>VLANs in campus networks</a:t>
            </a:r>
          </a:p>
        </p:txBody>
      </p:sp>
      <p:pic>
        <p:nvPicPr>
          <p:cNvPr id="71683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7" y="3902273"/>
            <a:ext cx="906921" cy="74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594" y="2687836"/>
            <a:ext cx="906921" cy="74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466" y="3892228"/>
            <a:ext cx="906921" cy="74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686" name="Group 6"/>
          <p:cNvGrpSpPr>
            <a:grpSpLocks/>
          </p:cNvGrpSpPr>
          <p:nvPr/>
        </p:nvGrpSpPr>
        <p:grpSpPr bwMode="auto">
          <a:xfrm>
            <a:off x="1786031" y="3873252"/>
            <a:ext cx="776325" cy="414115"/>
            <a:chOff x="0" y="0"/>
            <a:chExt cx="642" cy="371"/>
          </a:xfrm>
        </p:grpSpPr>
        <p:sp>
          <p:nvSpPr>
            <p:cNvPr id="71687" name="AutoShape 7"/>
            <p:cNvSpPr>
              <a:spLocks/>
            </p:cNvSpPr>
            <p:nvPr/>
          </p:nvSpPr>
          <p:spPr bwMode="auto">
            <a:xfrm>
              <a:off x="0" y="129"/>
              <a:ext cx="434" cy="241"/>
            </a:xfrm>
            <a:prstGeom prst="roundRect">
              <a:avLst>
                <a:gd name="adj" fmla="val 412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1688" name="Line 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689" name="Line 9"/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690" name="Line 10"/>
            <p:cNvSpPr>
              <a:spLocks noChangeShapeType="1"/>
            </p:cNvSpPr>
            <p:nvPr/>
          </p:nvSpPr>
          <p:spPr bwMode="auto">
            <a:xfrm rot="10800000" flipH="1">
              <a:off x="433" y="241"/>
              <a:ext cx="208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691" name="Line 11"/>
            <p:cNvSpPr>
              <a:spLocks noChangeShapeType="1"/>
            </p:cNvSpPr>
            <p:nvPr/>
          </p:nvSpPr>
          <p:spPr bwMode="auto">
            <a:xfrm>
              <a:off x="206" y="0"/>
              <a:ext cx="43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692" name="Line 12"/>
            <p:cNvSpPr>
              <a:spLocks noChangeShapeType="1"/>
            </p:cNvSpPr>
            <p:nvPr/>
          </p:nvSpPr>
          <p:spPr bwMode="auto">
            <a:xfrm>
              <a:off x="641" y="0"/>
              <a:ext cx="1" cy="2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693" name="Rectangle 13"/>
            <p:cNvSpPr>
              <a:spLocks/>
            </p:cNvSpPr>
            <p:nvPr/>
          </p:nvSpPr>
          <p:spPr bwMode="auto">
            <a:xfrm>
              <a:off x="92" y="129"/>
              <a:ext cx="255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S1</a:t>
              </a:r>
            </a:p>
          </p:txBody>
        </p:sp>
      </p:grpSp>
      <p:sp>
        <p:nvSpPr>
          <p:cNvPr id="71694" name="Line 14"/>
          <p:cNvSpPr>
            <a:spLocks noChangeShapeType="1"/>
          </p:cNvSpPr>
          <p:nvPr/>
        </p:nvSpPr>
        <p:spPr bwMode="auto">
          <a:xfrm rot="10800000" flipH="1">
            <a:off x="850088" y="4173513"/>
            <a:ext cx="921432" cy="264542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>
            <a:off x="2113731" y="3402211"/>
            <a:ext cx="1210" cy="458763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71696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808" y="2687836"/>
            <a:ext cx="905712" cy="74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7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343" y="4938117"/>
            <a:ext cx="906921" cy="742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8" name="Picture 1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714" y="4925839"/>
            <a:ext cx="906921" cy="74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9" name="Line 19"/>
          <p:cNvSpPr>
            <a:spLocks noChangeShapeType="1"/>
          </p:cNvSpPr>
          <p:nvPr/>
        </p:nvSpPr>
        <p:spPr bwMode="auto">
          <a:xfrm flipH="1">
            <a:off x="1685665" y="4292948"/>
            <a:ext cx="230963" cy="640705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71700" name="Group 20"/>
          <p:cNvGrpSpPr>
            <a:grpSpLocks/>
          </p:cNvGrpSpPr>
          <p:nvPr/>
        </p:nvGrpSpPr>
        <p:grpSpPr bwMode="auto">
          <a:xfrm>
            <a:off x="1957741" y="2748111"/>
            <a:ext cx="153572" cy="241102"/>
            <a:chOff x="0" y="0"/>
            <a:chExt cx="127" cy="216"/>
          </a:xfrm>
        </p:grpSpPr>
        <p:sp>
          <p:nvSpPr>
            <p:cNvPr id="71701" name="Rectangle 21"/>
            <p:cNvSpPr>
              <a:spLocks/>
            </p:cNvSpPr>
            <p:nvPr/>
          </p:nvSpPr>
          <p:spPr bwMode="auto">
            <a:xfrm>
              <a:off x="0" y="0"/>
              <a:ext cx="127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1702" name="Rectangle 22"/>
            <p:cNvSpPr>
              <a:spLocks/>
            </p:cNvSpPr>
            <p:nvPr/>
          </p:nvSpPr>
          <p:spPr bwMode="auto">
            <a:xfrm>
              <a:off x="0" y="0"/>
              <a:ext cx="11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</a:t>
              </a:r>
            </a:p>
          </p:txBody>
        </p:sp>
      </p:grpSp>
      <p:grpSp>
        <p:nvGrpSpPr>
          <p:cNvPr id="71703" name="Group 23"/>
          <p:cNvGrpSpPr>
            <a:grpSpLocks/>
          </p:cNvGrpSpPr>
          <p:nvPr/>
        </p:nvGrpSpPr>
        <p:grpSpPr bwMode="auto">
          <a:xfrm>
            <a:off x="4552746" y="2773784"/>
            <a:ext cx="152363" cy="241102"/>
            <a:chOff x="0" y="0"/>
            <a:chExt cx="125" cy="216"/>
          </a:xfrm>
        </p:grpSpPr>
        <p:sp>
          <p:nvSpPr>
            <p:cNvPr id="71704" name="Rectangle 24"/>
            <p:cNvSpPr>
              <a:spLocks/>
            </p:cNvSpPr>
            <p:nvPr/>
          </p:nvSpPr>
          <p:spPr bwMode="auto">
            <a:xfrm>
              <a:off x="0" y="0"/>
              <a:ext cx="125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1705" name="Rectangle 25"/>
            <p:cNvSpPr>
              <a:spLocks/>
            </p:cNvSpPr>
            <p:nvPr/>
          </p:nvSpPr>
          <p:spPr bwMode="auto">
            <a:xfrm>
              <a:off x="0" y="0"/>
              <a:ext cx="11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B</a:t>
              </a:r>
            </a:p>
          </p:txBody>
        </p:sp>
      </p:grpSp>
      <p:grpSp>
        <p:nvGrpSpPr>
          <p:cNvPr id="71706" name="Group 26"/>
          <p:cNvGrpSpPr>
            <a:grpSpLocks/>
          </p:cNvGrpSpPr>
          <p:nvPr/>
        </p:nvGrpSpPr>
        <p:grpSpPr bwMode="auto">
          <a:xfrm>
            <a:off x="482483" y="3991570"/>
            <a:ext cx="164455" cy="241102"/>
            <a:chOff x="0" y="0"/>
            <a:chExt cx="136" cy="216"/>
          </a:xfrm>
        </p:grpSpPr>
        <p:sp>
          <p:nvSpPr>
            <p:cNvPr id="71707" name="Rectangle 27"/>
            <p:cNvSpPr>
              <a:spLocks/>
            </p:cNvSpPr>
            <p:nvPr/>
          </p:nvSpPr>
          <p:spPr bwMode="auto">
            <a:xfrm>
              <a:off x="0" y="0"/>
              <a:ext cx="136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1708" name="Rectangle 28"/>
            <p:cNvSpPr>
              <a:spLocks/>
            </p:cNvSpPr>
            <p:nvPr/>
          </p:nvSpPr>
          <p:spPr bwMode="auto">
            <a:xfrm>
              <a:off x="0" y="0"/>
              <a:ext cx="12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</a:t>
              </a:r>
            </a:p>
          </p:txBody>
        </p:sp>
      </p:grpSp>
      <p:grpSp>
        <p:nvGrpSpPr>
          <p:cNvPr id="71709" name="Group 29"/>
          <p:cNvGrpSpPr>
            <a:grpSpLocks/>
          </p:cNvGrpSpPr>
          <p:nvPr/>
        </p:nvGrpSpPr>
        <p:grpSpPr bwMode="auto">
          <a:xfrm>
            <a:off x="1517582" y="5011787"/>
            <a:ext cx="164455" cy="241102"/>
            <a:chOff x="0" y="0"/>
            <a:chExt cx="136" cy="216"/>
          </a:xfrm>
        </p:grpSpPr>
        <p:sp>
          <p:nvSpPr>
            <p:cNvPr id="71710" name="Rectangle 30"/>
            <p:cNvSpPr>
              <a:spLocks/>
            </p:cNvSpPr>
            <p:nvPr/>
          </p:nvSpPr>
          <p:spPr bwMode="auto">
            <a:xfrm>
              <a:off x="0" y="0"/>
              <a:ext cx="136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1711" name="Rectangle 31"/>
            <p:cNvSpPr>
              <a:spLocks/>
            </p:cNvSpPr>
            <p:nvPr/>
          </p:nvSpPr>
          <p:spPr bwMode="auto">
            <a:xfrm>
              <a:off x="0" y="0"/>
              <a:ext cx="12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</a:t>
              </a:r>
            </a:p>
          </p:txBody>
        </p:sp>
      </p:grpSp>
      <p:grpSp>
        <p:nvGrpSpPr>
          <p:cNvPr id="71712" name="Group 32"/>
          <p:cNvGrpSpPr>
            <a:grpSpLocks/>
          </p:cNvGrpSpPr>
          <p:nvPr/>
        </p:nvGrpSpPr>
        <p:grpSpPr bwMode="auto">
          <a:xfrm>
            <a:off x="4864726" y="3964781"/>
            <a:ext cx="139051" cy="241102"/>
            <a:chOff x="0" y="0"/>
            <a:chExt cx="114" cy="216"/>
          </a:xfrm>
        </p:grpSpPr>
        <p:sp>
          <p:nvSpPr>
            <p:cNvPr id="71713" name="Rectangle 33"/>
            <p:cNvSpPr>
              <a:spLocks/>
            </p:cNvSpPr>
            <p:nvPr/>
          </p:nvSpPr>
          <p:spPr bwMode="auto">
            <a:xfrm>
              <a:off x="0" y="0"/>
              <a:ext cx="114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1714" name="Rectangle 34"/>
            <p:cNvSpPr>
              <a:spLocks/>
            </p:cNvSpPr>
            <p:nvPr/>
          </p:nvSpPr>
          <p:spPr bwMode="auto">
            <a:xfrm>
              <a:off x="0" y="0"/>
              <a:ext cx="10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</a:t>
              </a:r>
            </a:p>
          </p:txBody>
        </p:sp>
      </p:grpSp>
      <p:grpSp>
        <p:nvGrpSpPr>
          <p:cNvPr id="71715" name="Group 35"/>
          <p:cNvGrpSpPr>
            <a:grpSpLocks/>
          </p:cNvGrpSpPr>
          <p:nvPr/>
        </p:nvGrpSpPr>
        <p:grpSpPr bwMode="auto">
          <a:xfrm>
            <a:off x="4227463" y="5000625"/>
            <a:ext cx="151154" cy="241102"/>
            <a:chOff x="0" y="0"/>
            <a:chExt cx="125" cy="216"/>
          </a:xfrm>
        </p:grpSpPr>
        <p:sp>
          <p:nvSpPr>
            <p:cNvPr id="71716" name="Rectangle 36"/>
            <p:cNvSpPr>
              <a:spLocks/>
            </p:cNvSpPr>
            <p:nvPr/>
          </p:nvSpPr>
          <p:spPr bwMode="auto">
            <a:xfrm>
              <a:off x="0" y="0"/>
              <a:ext cx="125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1717" name="Rectangle 37"/>
            <p:cNvSpPr>
              <a:spLocks/>
            </p:cNvSpPr>
            <p:nvPr/>
          </p:nvSpPr>
          <p:spPr bwMode="auto">
            <a:xfrm>
              <a:off x="0" y="0"/>
              <a:ext cx="11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E</a:t>
              </a:r>
            </a:p>
          </p:txBody>
        </p:sp>
      </p:grpSp>
      <p:sp>
        <p:nvSpPr>
          <p:cNvPr id="71718" name="Rectangle 38"/>
          <p:cNvSpPr>
            <a:spLocks/>
          </p:cNvSpPr>
          <p:nvPr/>
        </p:nvSpPr>
        <p:spPr bwMode="auto">
          <a:xfrm>
            <a:off x="1545394" y="5941591"/>
            <a:ext cx="1368363" cy="42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60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VLAN1 : A,E,F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60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VLAN2 : B,C,D</a:t>
            </a:r>
          </a:p>
        </p:txBody>
      </p:sp>
      <p:grpSp>
        <p:nvGrpSpPr>
          <p:cNvPr id="71719" name="Group 39"/>
          <p:cNvGrpSpPr>
            <a:grpSpLocks/>
          </p:cNvGrpSpPr>
          <p:nvPr/>
        </p:nvGrpSpPr>
        <p:grpSpPr bwMode="auto">
          <a:xfrm>
            <a:off x="3084742" y="3854277"/>
            <a:ext cx="777534" cy="416346"/>
            <a:chOff x="0" y="0"/>
            <a:chExt cx="642" cy="372"/>
          </a:xfrm>
        </p:grpSpPr>
        <p:sp>
          <p:nvSpPr>
            <p:cNvPr id="71720" name="AutoShape 40"/>
            <p:cNvSpPr>
              <a:spLocks/>
            </p:cNvSpPr>
            <p:nvPr/>
          </p:nvSpPr>
          <p:spPr bwMode="auto">
            <a:xfrm>
              <a:off x="0" y="129"/>
              <a:ext cx="434" cy="241"/>
            </a:xfrm>
            <a:prstGeom prst="roundRect">
              <a:avLst>
                <a:gd name="adj" fmla="val 412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1721" name="Line 41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22" name="Line 42"/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23" name="Line 43"/>
            <p:cNvSpPr>
              <a:spLocks noChangeShapeType="1"/>
            </p:cNvSpPr>
            <p:nvPr/>
          </p:nvSpPr>
          <p:spPr bwMode="auto">
            <a:xfrm rot="10800000" flipH="1">
              <a:off x="433" y="242"/>
              <a:ext cx="208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24" name="Line 44"/>
            <p:cNvSpPr>
              <a:spLocks noChangeShapeType="1"/>
            </p:cNvSpPr>
            <p:nvPr/>
          </p:nvSpPr>
          <p:spPr bwMode="auto">
            <a:xfrm>
              <a:off x="206" y="1"/>
              <a:ext cx="43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25" name="Line 45"/>
            <p:cNvSpPr>
              <a:spLocks noChangeShapeType="1"/>
            </p:cNvSpPr>
            <p:nvPr/>
          </p:nvSpPr>
          <p:spPr bwMode="auto">
            <a:xfrm>
              <a:off x="641" y="1"/>
              <a:ext cx="1" cy="2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26" name="Rectangle 46"/>
            <p:cNvSpPr>
              <a:spLocks/>
            </p:cNvSpPr>
            <p:nvPr/>
          </p:nvSpPr>
          <p:spPr bwMode="auto">
            <a:xfrm>
              <a:off x="94" y="132"/>
              <a:ext cx="25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S2</a:t>
              </a:r>
            </a:p>
          </p:txBody>
        </p:sp>
      </p:grpSp>
      <p:sp>
        <p:nvSpPr>
          <p:cNvPr id="71727" name="Line 47"/>
          <p:cNvSpPr>
            <a:spLocks noChangeShapeType="1"/>
          </p:cNvSpPr>
          <p:nvPr/>
        </p:nvSpPr>
        <p:spPr bwMode="auto">
          <a:xfrm>
            <a:off x="2411202" y="4107657"/>
            <a:ext cx="682005" cy="2232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1728" name="Line 48"/>
          <p:cNvSpPr>
            <a:spLocks noChangeShapeType="1"/>
          </p:cNvSpPr>
          <p:nvPr/>
        </p:nvSpPr>
        <p:spPr bwMode="auto">
          <a:xfrm rot="10800000" flipH="1">
            <a:off x="3749818" y="3192363"/>
            <a:ext cx="619125" cy="675308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1729" name="Line 49"/>
          <p:cNvSpPr>
            <a:spLocks noChangeShapeType="1"/>
          </p:cNvSpPr>
          <p:nvPr/>
        </p:nvSpPr>
        <p:spPr bwMode="auto">
          <a:xfrm>
            <a:off x="3402769" y="4266159"/>
            <a:ext cx="644519" cy="1158627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1730" name="Line 50"/>
          <p:cNvSpPr>
            <a:spLocks noChangeShapeType="1"/>
          </p:cNvSpPr>
          <p:nvPr/>
        </p:nvSpPr>
        <p:spPr bwMode="auto">
          <a:xfrm>
            <a:off x="3751027" y="4049614"/>
            <a:ext cx="887574" cy="346025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1731" name="Rectangle 51"/>
          <p:cNvSpPr>
            <a:spLocks/>
          </p:cNvSpPr>
          <p:nvPr/>
        </p:nvSpPr>
        <p:spPr bwMode="auto">
          <a:xfrm>
            <a:off x="4618315" y="2163234"/>
            <a:ext cx="528191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685241" indent="-420967" algn="l">
              <a:lnSpc>
                <a:spcPct val="84000"/>
              </a:lnSpc>
              <a:buClr>
                <a:srgbClr val="000000"/>
              </a:buClr>
              <a:buSzPct val="75000"/>
              <a:buFont typeface="Arial"/>
              <a:buChar char="•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</a:tabLst>
            </a:pPr>
            <a:r>
              <a:rPr lang="en-US" sz="27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Possible solutions</a:t>
            </a:r>
          </a:p>
          <a:p>
            <a:pPr marL="601047" indent="-336774" algn="l">
              <a:lnSpc>
                <a:spcPct val="84000"/>
              </a:lnSpc>
              <a:buClr>
                <a:srgbClr val="000000"/>
              </a:buClr>
              <a:buSzPct val="75000"/>
              <a:buFont typeface="Arial"/>
              <a:buChar char="•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</a:tabLst>
            </a:pPr>
            <a:r>
              <a:rPr lang="en-US" sz="22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Place on each switch a table</a:t>
            </a:r>
            <a:br>
              <a:rPr lang="en-US" sz="22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22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that maps each MAC address</a:t>
            </a:r>
            <a:br>
              <a:rPr lang="en-US" sz="22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22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on a VLAN id</a:t>
            </a:r>
          </a:p>
          <a:p>
            <a:pPr marL="1190401" lvl="2" indent="-252580" algn="l">
              <a:lnSpc>
                <a:spcPct val="84000"/>
              </a:lnSpc>
              <a:buClr>
                <a:srgbClr val="000000"/>
              </a:buClr>
              <a:buSzPct val="75000"/>
              <a:buFont typeface="Arial"/>
              <a:buChar char="•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</a:tabLst>
            </a:pPr>
            <a:r>
              <a:rPr lang="en-US" sz="18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difficult to manage this table</a:t>
            </a:r>
            <a:br>
              <a:rPr lang="en-US" sz="18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br>
              <a:rPr lang="en-US" sz="18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br>
              <a:rPr lang="en-US" sz="18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br>
              <a:rPr lang="en-US" sz="18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br>
              <a:rPr lang="en-US" sz="18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br>
              <a:rPr lang="en-US" sz="18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br>
              <a:rPr lang="en-US" sz="18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endParaRPr lang="en-US" sz="1800" dirty="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marL="601047" indent="-336774" algn="l">
              <a:lnSpc>
                <a:spcPct val="84000"/>
              </a:lnSpc>
              <a:buClr>
                <a:srgbClr val="000000"/>
              </a:buClr>
              <a:buSzPct val="75000"/>
              <a:buFont typeface="Arial"/>
              <a:buChar char="•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</a:tabLst>
            </a:pPr>
            <a:r>
              <a:rPr lang="en-US" sz="22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Change frame format used on inter-switch links to include a VLAN identifier</a:t>
            </a:r>
          </a:p>
          <a:p>
            <a:pPr marL="516854" indent="-252580" algn="l">
              <a:lnSpc>
                <a:spcPct val="84000"/>
              </a:lnSpc>
              <a:buClr>
                <a:srgbClr val="000000"/>
              </a:buClr>
              <a:buSzPct val="75000"/>
              <a:buFont typeface="Arial"/>
              <a:buChar char="•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</a:tabLst>
            </a:pPr>
            <a:r>
              <a:rPr lang="en-US" sz="18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new header added by first switch</a:t>
            </a:r>
          </a:p>
          <a:p>
            <a:pPr marL="516854" indent="-252580" algn="l">
              <a:lnSpc>
                <a:spcPct val="84000"/>
              </a:lnSpc>
              <a:buClr>
                <a:srgbClr val="000000"/>
              </a:buClr>
              <a:buSzPct val="75000"/>
              <a:buFont typeface="Arial"/>
              <a:buChar char="•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</a:tabLst>
            </a:pPr>
            <a:r>
              <a:rPr lang="en-US" sz="18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new header removed by last switch</a:t>
            </a:r>
          </a:p>
        </p:txBody>
      </p:sp>
    </p:spTree>
    <p:extLst>
      <p:ext uri="{BB962C8B-B14F-4D97-AF65-F5344CB8AC3E}">
        <p14:creationId xmlns:p14="http://schemas.microsoft.com/office/powerpoint/2010/main" val="3979412756"/>
      </p:ext>
    </p:extLst>
  </p:cSld>
  <p:clrMapOvr>
    <a:masterClrMapping/>
  </p:clrMapOvr>
  <p:transition advTm="25883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VLAN frame format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Used on inter-switch links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Can also be used by trusted hosts (e.g. servers) or routers  </a:t>
            </a:r>
          </a:p>
        </p:txBody>
      </p:sp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2428131" y="1973461"/>
            <a:ext cx="1451074" cy="539130"/>
            <a:chOff x="0" y="0"/>
            <a:chExt cx="1200" cy="483"/>
          </a:xfrm>
        </p:grpSpPr>
        <p:sp>
          <p:nvSpPr>
            <p:cNvPr id="73732" name="AutoShape 4"/>
            <p:cNvSpPr>
              <a:spLocks/>
            </p:cNvSpPr>
            <p:nvPr/>
          </p:nvSpPr>
          <p:spPr bwMode="auto">
            <a:xfrm>
              <a:off x="0" y="0"/>
              <a:ext cx="1200" cy="483"/>
            </a:xfrm>
            <a:prstGeom prst="roundRect">
              <a:avLst>
                <a:gd name="adj" fmla="val 204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3733" name="Rectangle 5"/>
            <p:cNvSpPr>
              <a:spLocks/>
            </p:cNvSpPr>
            <p:nvPr/>
          </p:nvSpPr>
          <p:spPr bwMode="auto">
            <a:xfrm>
              <a:off x="0" y="58"/>
              <a:ext cx="120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Destination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Address</a:t>
              </a:r>
            </a:p>
          </p:txBody>
        </p:sp>
      </p:grpSp>
      <p:grpSp>
        <p:nvGrpSpPr>
          <p:cNvPr id="73734" name="Group 6"/>
          <p:cNvGrpSpPr>
            <a:grpSpLocks/>
          </p:cNvGrpSpPr>
          <p:nvPr/>
        </p:nvGrpSpPr>
        <p:grpSpPr bwMode="auto">
          <a:xfrm>
            <a:off x="2428131" y="2509243"/>
            <a:ext cx="1451074" cy="539130"/>
            <a:chOff x="0" y="0"/>
            <a:chExt cx="1200" cy="483"/>
          </a:xfrm>
        </p:grpSpPr>
        <p:sp>
          <p:nvSpPr>
            <p:cNvPr id="73735" name="AutoShape 7"/>
            <p:cNvSpPr>
              <a:spLocks/>
            </p:cNvSpPr>
            <p:nvPr/>
          </p:nvSpPr>
          <p:spPr bwMode="auto">
            <a:xfrm>
              <a:off x="0" y="0"/>
              <a:ext cx="1200" cy="483"/>
            </a:xfrm>
            <a:prstGeom prst="roundRect">
              <a:avLst>
                <a:gd name="adj" fmla="val 204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3736" name="Rectangle 8"/>
            <p:cNvSpPr>
              <a:spLocks/>
            </p:cNvSpPr>
            <p:nvPr/>
          </p:nvSpPr>
          <p:spPr bwMode="auto">
            <a:xfrm>
              <a:off x="0" y="63"/>
              <a:ext cx="120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Source 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Address</a:t>
              </a:r>
            </a:p>
          </p:txBody>
        </p:sp>
      </p:grpSp>
      <p:grpSp>
        <p:nvGrpSpPr>
          <p:cNvPr id="73737" name="Group 9"/>
          <p:cNvGrpSpPr>
            <a:grpSpLocks/>
          </p:cNvGrpSpPr>
          <p:nvPr/>
        </p:nvGrpSpPr>
        <p:grpSpPr bwMode="auto">
          <a:xfrm>
            <a:off x="3851393" y="3014886"/>
            <a:ext cx="4951790" cy="263426"/>
            <a:chOff x="0" y="0"/>
            <a:chExt cx="4094" cy="236"/>
          </a:xfrm>
        </p:grpSpPr>
        <p:sp>
          <p:nvSpPr>
            <p:cNvPr id="73738" name="Line 10"/>
            <p:cNvSpPr>
              <a:spLocks noChangeShapeType="1"/>
            </p:cNvSpPr>
            <p:nvPr/>
          </p:nvSpPr>
          <p:spPr bwMode="auto">
            <a:xfrm>
              <a:off x="0" y="234"/>
              <a:ext cx="544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739" name="Rectangle 11"/>
            <p:cNvSpPr>
              <a:spLocks/>
            </p:cNvSpPr>
            <p:nvPr/>
          </p:nvSpPr>
          <p:spPr bwMode="auto">
            <a:xfrm>
              <a:off x="558" y="0"/>
              <a:ext cx="35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Identifies the frame as containing VLANtag</a:t>
              </a:r>
            </a:p>
          </p:txBody>
        </p:sp>
      </p:grpSp>
      <p:grpSp>
        <p:nvGrpSpPr>
          <p:cNvPr id="73740" name="Group 12"/>
          <p:cNvGrpSpPr>
            <a:grpSpLocks/>
          </p:cNvGrpSpPr>
          <p:nvPr/>
        </p:nvGrpSpPr>
        <p:grpSpPr bwMode="auto">
          <a:xfrm>
            <a:off x="4014639" y="3441279"/>
            <a:ext cx="5040064" cy="1598414"/>
            <a:chOff x="0" y="0"/>
            <a:chExt cx="4168" cy="1432"/>
          </a:xfrm>
        </p:grpSpPr>
        <p:sp>
          <p:nvSpPr>
            <p:cNvPr id="73741" name="Line 13"/>
            <p:cNvSpPr>
              <a:spLocks noChangeShapeType="1"/>
            </p:cNvSpPr>
            <p:nvPr/>
          </p:nvSpPr>
          <p:spPr bwMode="auto">
            <a:xfrm rot="10800000" flipH="1">
              <a:off x="0" y="236"/>
              <a:ext cx="612" cy="1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742" name="Rectangle 14"/>
            <p:cNvSpPr>
              <a:spLocks/>
            </p:cNvSpPr>
            <p:nvPr/>
          </p:nvSpPr>
          <p:spPr bwMode="auto">
            <a:xfrm>
              <a:off x="632" y="0"/>
              <a:ext cx="3536" cy="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Tag control information contains two types of information :</a:t>
              </a:r>
            </a:p>
            <a:p>
              <a:pPr algn="l"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- VLAN identifier (12 bits) : up to 4094 different VLANs can be defined</a:t>
              </a:r>
            </a:p>
            <a:p>
              <a:pPr algn="l"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- Priority (3 bits) : indicates the importance of the frame and can be used by switches to provide a better service for some frames (e.g. Voice)</a:t>
              </a:r>
            </a:p>
          </p:txBody>
        </p:sp>
      </p:grpSp>
      <p:grpSp>
        <p:nvGrpSpPr>
          <p:cNvPr id="73743" name="Group 15"/>
          <p:cNvGrpSpPr>
            <a:grpSpLocks/>
          </p:cNvGrpSpPr>
          <p:nvPr/>
        </p:nvGrpSpPr>
        <p:grpSpPr bwMode="auto">
          <a:xfrm>
            <a:off x="2428131" y="3060651"/>
            <a:ext cx="1451074" cy="1641947"/>
            <a:chOff x="0" y="0"/>
            <a:chExt cx="1200" cy="1470"/>
          </a:xfrm>
        </p:grpSpPr>
        <p:grpSp>
          <p:nvGrpSpPr>
            <p:cNvPr id="73744" name="Group 16"/>
            <p:cNvGrpSpPr>
              <a:grpSpLocks/>
            </p:cNvGrpSpPr>
            <p:nvPr/>
          </p:nvGrpSpPr>
          <p:grpSpPr bwMode="auto">
            <a:xfrm>
              <a:off x="0" y="0"/>
              <a:ext cx="1200" cy="464"/>
              <a:chOff x="0" y="0"/>
              <a:chExt cx="1200" cy="464"/>
            </a:xfrm>
          </p:grpSpPr>
          <p:sp>
            <p:nvSpPr>
              <p:cNvPr id="73745" name="AutoShape 17"/>
              <p:cNvSpPr>
                <a:spLocks/>
              </p:cNvSpPr>
              <p:nvPr/>
            </p:nvSpPr>
            <p:spPr bwMode="auto">
              <a:xfrm>
                <a:off x="0" y="0"/>
                <a:ext cx="1200" cy="464"/>
              </a:xfrm>
              <a:prstGeom prst="roundRect">
                <a:avLst>
                  <a:gd name="adj" fmla="val 213"/>
                </a:avLst>
              </a:prstGeom>
              <a:noFill/>
              <a:ln w="127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73746" name="Rectangle 18"/>
              <p:cNvSpPr>
                <a:spLocks/>
              </p:cNvSpPr>
              <p:nvPr/>
            </p:nvSpPr>
            <p:spPr bwMode="auto">
              <a:xfrm>
                <a:off x="0" y="92"/>
                <a:ext cx="1200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500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Type</a:t>
                </a:r>
              </a:p>
            </p:txBody>
          </p:sp>
        </p:grpSp>
        <p:grpSp>
          <p:nvGrpSpPr>
            <p:cNvPr id="73747" name="Group 19"/>
            <p:cNvGrpSpPr>
              <a:grpSpLocks/>
            </p:cNvGrpSpPr>
            <p:nvPr/>
          </p:nvGrpSpPr>
          <p:grpSpPr bwMode="auto">
            <a:xfrm>
              <a:off x="0" y="1144"/>
              <a:ext cx="1200" cy="326"/>
              <a:chOff x="0" y="0"/>
              <a:chExt cx="1200" cy="326"/>
            </a:xfrm>
          </p:grpSpPr>
          <p:sp>
            <p:nvSpPr>
              <p:cNvPr id="73748" name="AutoShape 20"/>
              <p:cNvSpPr>
                <a:spLocks/>
              </p:cNvSpPr>
              <p:nvPr/>
            </p:nvSpPr>
            <p:spPr bwMode="auto">
              <a:xfrm>
                <a:off x="0" y="0"/>
                <a:ext cx="1200" cy="326"/>
              </a:xfrm>
              <a:prstGeom prst="roundRect">
                <a:avLst>
                  <a:gd name="adj" fmla="val 301"/>
                </a:avLst>
              </a:prstGeom>
              <a:noFill/>
              <a:ln w="127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73749" name="Rectangle 21"/>
              <p:cNvSpPr>
                <a:spLocks/>
              </p:cNvSpPr>
              <p:nvPr/>
            </p:nvSpPr>
            <p:spPr bwMode="auto">
              <a:xfrm>
                <a:off x="0" y="57"/>
                <a:ext cx="120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600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CRC [32 bits]</a:t>
                </a:r>
              </a:p>
            </p:txBody>
          </p:sp>
        </p:grpSp>
        <p:grpSp>
          <p:nvGrpSpPr>
            <p:cNvPr id="73750" name="Group 22"/>
            <p:cNvGrpSpPr>
              <a:grpSpLocks/>
            </p:cNvGrpSpPr>
            <p:nvPr/>
          </p:nvGrpSpPr>
          <p:grpSpPr bwMode="auto">
            <a:xfrm>
              <a:off x="0" y="464"/>
              <a:ext cx="1200" cy="680"/>
              <a:chOff x="0" y="0"/>
              <a:chExt cx="1200" cy="680"/>
            </a:xfrm>
          </p:grpSpPr>
          <p:sp>
            <p:nvSpPr>
              <p:cNvPr id="73751" name="AutoShape 23"/>
              <p:cNvSpPr>
                <a:spLocks/>
              </p:cNvSpPr>
              <p:nvPr/>
            </p:nvSpPr>
            <p:spPr bwMode="auto">
              <a:xfrm>
                <a:off x="0" y="0"/>
                <a:ext cx="1200" cy="680"/>
              </a:xfrm>
              <a:prstGeom prst="roundRect">
                <a:avLst>
                  <a:gd name="adj" fmla="val 144"/>
                </a:avLst>
              </a:prstGeom>
              <a:noFill/>
              <a:ln w="127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73752" name="Rectangle 24"/>
              <p:cNvSpPr>
                <a:spLocks/>
              </p:cNvSpPr>
              <p:nvPr/>
            </p:nvSpPr>
            <p:spPr bwMode="auto">
              <a:xfrm>
                <a:off x="0" y="135"/>
                <a:ext cx="1200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500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Payload</a:t>
                </a:r>
              </a:p>
            </p:txBody>
          </p:sp>
        </p:grpSp>
      </p:grpSp>
      <p:grpSp>
        <p:nvGrpSpPr>
          <p:cNvPr id="73753" name="Group 25"/>
          <p:cNvGrpSpPr>
            <a:grpSpLocks/>
          </p:cNvGrpSpPr>
          <p:nvPr/>
        </p:nvGrpSpPr>
        <p:grpSpPr bwMode="auto">
          <a:xfrm>
            <a:off x="2428131" y="3056185"/>
            <a:ext cx="1451074" cy="1108398"/>
            <a:chOff x="0" y="0"/>
            <a:chExt cx="1200" cy="993"/>
          </a:xfrm>
        </p:grpSpPr>
        <p:grpSp>
          <p:nvGrpSpPr>
            <p:cNvPr id="73754" name="Group 26"/>
            <p:cNvGrpSpPr>
              <a:grpSpLocks/>
            </p:cNvGrpSpPr>
            <p:nvPr/>
          </p:nvGrpSpPr>
          <p:grpSpPr bwMode="auto">
            <a:xfrm>
              <a:off x="0" y="0"/>
              <a:ext cx="1200" cy="520"/>
              <a:chOff x="0" y="0"/>
              <a:chExt cx="1200" cy="520"/>
            </a:xfrm>
          </p:grpSpPr>
          <p:sp>
            <p:nvSpPr>
              <p:cNvPr id="73755" name="AutoShape 27"/>
              <p:cNvSpPr>
                <a:spLocks/>
              </p:cNvSpPr>
              <p:nvPr/>
            </p:nvSpPr>
            <p:spPr bwMode="auto">
              <a:xfrm>
                <a:off x="0" y="13"/>
                <a:ext cx="1200" cy="484"/>
              </a:xfrm>
              <a:prstGeom prst="roundRect">
                <a:avLst>
                  <a:gd name="adj" fmla="val 204"/>
                </a:avLst>
              </a:prstGeom>
              <a:noFill/>
              <a:ln w="127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73756" name="Rectangle 28"/>
              <p:cNvSpPr>
                <a:spLocks/>
              </p:cNvSpPr>
              <p:nvPr/>
            </p:nvSpPr>
            <p:spPr bwMode="auto">
              <a:xfrm>
                <a:off x="0" y="0"/>
                <a:ext cx="1200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500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VLAN </a:t>
                </a:r>
                <a:br>
                  <a:rPr lang="en-US" sz="1500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</a:br>
                <a:r>
                  <a:rPr lang="en-US" sz="1500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Protocol Id 0x8100</a:t>
                </a:r>
              </a:p>
            </p:txBody>
          </p:sp>
        </p:grpSp>
        <p:grpSp>
          <p:nvGrpSpPr>
            <p:cNvPr id="73757" name="Group 29"/>
            <p:cNvGrpSpPr>
              <a:grpSpLocks/>
            </p:cNvGrpSpPr>
            <p:nvPr/>
          </p:nvGrpSpPr>
          <p:grpSpPr bwMode="auto">
            <a:xfrm>
              <a:off x="0" y="509"/>
              <a:ext cx="1200" cy="484"/>
              <a:chOff x="0" y="0"/>
              <a:chExt cx="1200" cy="483"/>
            </a:xfrm>
          </p:grpSpPr>
          <p:sp>
            <p:nvSpPr>
              <p:cNvPr id="73758" name="AutoShape 30"/>
              <p:cNvSpPr>
                <a:spLocks/>
              </p:cNvSpPr>
              <p:nvPr/>
            </p:nvSpPr>
            <p:spPr bwMode="auto">
              <a:xfrm>
                <a:off x="0" y="0"/>
                <a:ext cx="1200" cy="483"/>
              </a:xfrm>
              <a:prstGeom prst="roundRect">
                <a:avLst>
                  <a:gd name="adj" fmla="val 204"/>
                </a:avLst>
              </a:prstGeom>
              <a:noFill/>
              <a:ln w="127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73759" name="Rectangle 31"/>
              <p:cNvSpPr>
                <a:spLocks/>
              </p:cNvSpPr>
              <p:nvPr/>
            </p:nvSpPr>
            <p:spPr bwMode="auto">
              <a:xfrm>
                <a:off x="0" y="150"/>
                <a:ext cx="120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500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Tag Control Info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94653690"/>
      </p:ext>
    </p:extLst>
  </p:cSld>
  <p:clrMapOvr>
    <a:masterClrMapping/>
  </p:clrMapOvr>
  <p:transition advTm="5553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.00049 L -0.0011 0.14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37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" y="70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7383" y="1946672"/>
            <a:ext cx="8203406" cy="4830961"/>
          </a:xfrm>
          <a:ln/>
        </p:spPr>
        <p:txBody>
          <a:bodyPr/>
          <a:lstStyle/>
          <a:p>
            <a:pPr marL="654837"/>
            <a:r>
              <a:rPr lang="en-US" dirty="0">
                <a:solidFill>
                  <a:srgbClr val="FF2712"/>
                </a:solidFill>
              </a:rPr>
              <a:t>Local Area Networks</a:t>
            </a:r>
          </a:p>
          <a:p>
            <a:pPr marL="982256" lvl="1"/>
            <a:r>
              <a:rPr lang="en-US" dirty="0"/>
              <a:t>Ethernet</a:t>
            </a:r>
          </a:p>
          <a:p>
            <a:pPr marL="982256" lvl="1"/>
            <a:r>
              <a:rPr lang="en-US" dirty="0">
                <a:solidFill>
                  <a:srgbClr val="FF0000"/>
                </a:solidFill>
              </a:rPr>
              <a:t>IP over Ethernet</a:t>
            </a:r>
          </a:p>
          <a:p>
            <a:pPr marL="982256" lvl="1"/>
            <a:r>
              <a:rPr lang="en-US" dirty="0"/>
              <a:t>Wi-Fi</a:t>
            </a:r>
          </a:p>
          <a:p>
            <a:pPr marL="654837"/>
            <a:r>
              <a:rPr lang="en-US" dirty="0"/>
              <a:t>Protocol stack</a:t>
            </a:r>
          </a:p>
        </p:txBody>
      </p:sp>
    </p:spTree>
    <p:extLst>
      <p:ext uri="{BB962C8B-B14F-4D97-AF65-F5344CB8AC3E}">
        <p14:creationId xmlns:p14="http://schemas.microsoft.com/office/powerpoint/2010/main" val="1215872679"/>
      </p:ext>
    </p:extLst>
  </p:cSld>
  <p:clrMapOvr>
    <a:masterClrMapping/>
  </p:clrMapOvr>
  <p:transition advTm="8293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2550" y="178594"/>
            <a:ext cx="8100900" cy="1714500"/>
          </a:xfrm>
        </p:spPr>
        <p:txBody>
          <a:bodyPr/>
          <a:lstStyle/>
          <a:p>
            <a:r>
              <a:rPr lang="en-GB" dirty="0"/>
              <a:t>Datalink layer service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Unreliable connectionless service</a:t>
            </a:r>
          </a:p>
          <a:p>
            <a:r>
              <a:rPr lang="en-GB" dirty="0"/>
              <a:t>Each device is identified by a 48 bits MAC address</a:t>
            </a:r>
          </a:p>
          <a:p>
            <a:r>
              <a:rPr lang="en-GB" dirty="0"/>
              <a:t>To send a frame using the </a:t>
            </a:r>
            <a:r>
              <a:rPr lang="en-GB" dirty="0" err="1"/>
              <a:t>datalink</a:t>
            </a:r>
            <a:r>
              <a:rPr lang="en-GB" dirty="0"/>
              <a:t> layer service, the network layer must know the MAC address of the destination </a:t>
            </a:r>
          </a:p>
          <a:p>
            <a:pPr lvl="1"/>
            <a:r>
              <a:rPr lang="en-GB" dirty="0">
                <a:latin typeface="Courier"/>
                <a:cs typeface="Courier"/>
              </a:rPr>
              <a:t>send(destination, data)</a:t>
            </a:r>
          </a:p>
        </p:txBody>
      </p:sp>
    </p:spTree>
    <p:extLst>
      <p:ext uri="{BB962C8B-B14F-4D97-AF65-F5344CB8AC3E}">
        <p14:creationId xmlns:p14="http://schemas.microsoft.com/office/powerpoint/2010/main" val="10519851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IPv4 subnet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dirty="0"/>
              <a:t>A subnet gathers hosts and routers that can directly exchange frames without passing through an intermediate router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741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408" y="4487168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Line 4"/>
          <p:cNvSpPr>
            <a:spLocks noChangeShapeType="1"/>
          </p:cNvSpPr>
          <p:nvPr/>
        </p:nvSpPr>
        <p:spPr bwMode="auto">
          <a:xfrm rot="10800000" flipH="1">
            <a:off x="1544092" y="5409159"/>
            <a:ext cx="6467326" cy="15627"/>
          </a:xfrm>
          <a:prstGeom prst="line">
            <a:avLst/>
          </a:prstGeom>
          <a:noFill/>
          <a:ln w="889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pic>
        <p:nvPicPr>
          <p:cNvPr id="17413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281" y="4487168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260" y="4501679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5" name="Group 7"/>
          <p:cNvGrpSpPr>
            <a:grpSpLocks/>
          </p:cNvGrpSpPr>
          <p:nvPr/>
        </p:nvGrpSpPr>
        <p:grpSpPr bwMode="auto">
          <a:xfrm>
            <a:off x="7408664" y="4417963"/>
            <a:ext cx="607219" cy="526852"/>
            <a:chOff x="0" y="0"/>
            <a:chExt cx="543" cy="471"/>
          </a:xfrm>
        </p:grpSpPr>
        <p:sp>
          <p:nvSpPr>
            <p:cNvPr id="17416" name="AutoShape 8"/>
            <p:cNvSpPr>
              <a:spLocks/>
            </p:cNvSpPr>
            <p:nvPr/>
          </p:nvSpPr>
          <p:spPr bwMode="auto">
            <a:xfrm>
              <a:off x="0" y="162"/>
              <a:ext cx="367" cy="308"/>
            </a:xfrm>
            <a:prstGeom prst="roundRect">
              <a:avLst>
                <a:gd name="adj" fmla="val 324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2180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 rot="10800000" flipH="1">
              <a:off x="0" y="2"/>
              <a:ext cx="189" cy="1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 rot="10800000" flipH="1">
              <a:off x="367" y="2"/>
              <a:ext cx="190" cy="1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 rot="10800000" flipH="1">
              <a:off x="367" y="305"/>
              <a:ext cx="190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176" y="0"/>
              <a:ext cx="36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542" y="0"/>
              <a:ext cx="2" cy="3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7422" name="Rectangle 14"/>
            <p:cNvSpPr>
              <a:spLocks/>
            </p:cNvSpPr>
            <p:nvPr/>
          </p:nvSpPr>
          <p:spPr bwMode="auto">
            <a:xfrm>
              <a:off x="14" y="166"/>
              <a:ext cx="30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</a:pPr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547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</a:t>
              </a:r>
            </a:p>
          </p:txBody>
        </p:sp>
      </p:grp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1904628" y="5045274"/>
            <a:ext cx="3348" cy="3426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H="1">
            <a:off x="4056683" y="5045274"/>
            <a:ext cx="3348" cy="3426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H="1">
            <a:off x="6315894" y="5045274"/>
            <a:ext cx="2232" cy="3426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H="1">
            <a:off x="7637488" y="4924723"/>
            <a:ext cx="1116" cy="463228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7427" name="Rectangle 19"/>
          <p:cNvSpPr>
            <a:spLocks/>
          </p:cNvSpPr>
          <p:nvPr/>
        </p:nvSpPr>
        <p:spPr bwMode="auto">
          <a:xfrm>
            <a:off x="4087975" y="5504258"/>
            <a:ext cx="1199046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 b="1" dirty="0">
                <a:solidFill>
                  <a:srgbClr val="FF2712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192.0.2.0/24</a:t>
            </a:r>
          </a:p>
        </p:txBody>
      </p:sp>
      <p:sp>
        <p:nvSpPr>
          <p:cNvPr id="17428" name="Rectangle 20"/>
          <p:cNvSpPr>
            <a:spLocks/>
          </p:cNvSpPr>
          <p:nvPr/>
        </p:nvSpPr>
        <p:spPr bwMode="auto">
          <a:xfrm>
            <a:off x="1343849" y="3923936"/>
            <a:ext cx="1311320" cy="51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 b="1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Ethernet: AA</a:t>
            </a:r>
          </a:p>
          <a:p>
            <a:r>
              <a:rPr lang="en-US" sz="1687" b="1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192.0.2.9/24</a:t>
            </a:r>
            <a:endParaRPr lang="en-US" sz="1687" dirty="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1F14B0E0-DB78-8A6B-D138-4E226C786DA1}"/>
              </a:ext>
            </a:extLst>
          </p:cNvPr>
          <p:cNvSpPr>
            <a:spLocks/>
          </p:cNvSpPr>
          <p:nvPr/>
        </p:nvSpPr>
        <p:spPr bwMode="auto">
          <a:xfrm>
            <a:off x="3182979" y="3520078"/>
            <a:ext cx="1319272" cy="51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 b="1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Ethernet: BB</a:t>
            </a:r>
          </a:p>
          <a:p>
            <a:r>
              <a:rPr lang="en-US" sz="1687" b="1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192.0.2.21/24</a:t>
            </a:r>
            <a:endParaRPr lang="en-US" sz="1687" dirty="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7AB9E9BB-19EE-8FB3-2450-C5D9F2818080}"/>
              </a:ext>
            </a:extLst>
          </p:cNvPr>
          <p:cNvSpPr>
            <a:spLocks/>
          </p:cNvSpPr>
          <p:nvPr/>
        </p:nvSpPr>
        <p:spPr bwMode="auto">
          <a:xfrm>
            <a:off x="5451797" y="3923935"/>
            <a:ext cx="1319272" cy="51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 b="1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Ethernet: CC</a:t>
            </a:r>
          </a:p>
          <a:p>
            <a:r>
              <a:rPr lang="en-US" sz="1687" b="1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192.0.2.33/24</a:t>
            </a:r>
            <a:endParaRPr lang="en-US" sz="1687" dirty="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4A91AFFF-E885-9C63-BABE-ADE2EB9BFE23}"/>
              </a:ext>
            </a:extLst>
          </p:cNvPr>
          <p:cNvSpPr>
            <a:spLocks/>
          </p:cNvSpPr>
          <p:nvPr/>
        </p:nvSpPr>
        <p:spPr bwMode="auto">
          <a:xfrm>
            <a:off x="7293134" y="3652326"/>
            <a:ext cx="1319272" cy="51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 b="1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Ethernet: DD</a:t>
            </a:r>
          </a:p>
          <a:p>
            <a:r>
              <a:rPr lang="en-US" sz="1687" b="1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192.0.2.1/24</a:t>
            </a:r>
            <a:endParaRPr lang="en-US" sz="1687" dirty="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04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8" grpId="0"/>
      <p:bldP spid="3" grpId="0"/>
      <p:bldP spid="4" grpId="0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F4CA-AD12-8371-D264-A473F43D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IPv4 subnet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A4AF-F015-69D2-6ECF-AF6F3B14F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Questions</a:t>
            </a:r>
          </a:p>
          <a:p>
            <a:pPr lvl="1"/>
            <a:r>
              <a:rPr lang="en-BE" dirty="0"/>
              <a:t>What are the smallest and largest numbered addresses of the 192.0.2.0/26 subnet ?</a:t>
            </a:r>
          </a:p>
          <a:p>
            <a:pPr lvl="1"/>
            <a:r>
              <a:rPr lang="en-BE" dirty="0"/>
              <a:t>What are the smallest and largest numbered addresses of the 198.51.100.160/27 subnet ?</a:t>
            </a:r>
          </a:p>
          <a:p>
            <a:pPr lvl="1"/>
            <a:endParaRPr lang="en-B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17CF039-D78B-B777-C481-F732307C3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477">
            <a:off x="478627" y="2849839"/>
            <a:ext cx="1244840" cy="66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763F843-C98D-9371-3BB5-1C23C22F8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477">
            <a:off x="478626" y="4794055"/>
            <a:ext cx="1244840" cy="66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810854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DE15-943A-821E-8333-F951425E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IPv4 over Ethernet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0CCB-86CB-B164-F644-B35F912F9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Initially manual configuration of </a:t>
            </a:r>
          </a:p>
          <a:p>
            <a:pPr lvl="1"/>
            <a:r>
              <a:rPr lang="en-BE" dirty="0"/>
              <a:t>IP address, subnet, router, DNS resolver</a:t>
            </a:r>
          </a:p>
          <a:p>
            <a:pPr lvl="1"/>
            <a:r>
              <a:rPr lang="en-BE" dirty="0"/>
              <a:t>Autoconfiguration now handled by DHCP</a:t>
            </a:r>
          </a:p>
          <a:p>
            <a:r>
              <a:rPr lang="en-BE" dirty="0"/>
              <a:t>Address Resolution Protocol (ARP) to find the Ethernet address associated to an IP addr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1846221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731584" y="1116"/>
            <a:ext cx="8541990" cy="1205508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</a:pPr>
            <a:r>
              <a:rPr lang="en-US"/>
              <a:t>Ethernet Addresses 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4712" y="1053703"/>
            <a:ext cx="8454926" cy="5804297"/>
          </a:xfrm>
          <a:ln/>
        </p:spPr>
        <p:txBody>
          <a:bodyPr/>
          <a:lstStyle/>
          <a:p>
            <a:pPr marL="473588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sz="2800" dirty="0"/>
              <a:t>Each Ethernet adapter has a unique address</a:t>
            </a:r>
          </a:p>
          <a:p>
            <a:pPr marL="473588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sz="2800" dirty="0"/>
              <a:t>Ethernet Address format</a:t>
            </a:r>
          </a:p>
          <a:p>
            <a:pPr marL="685241" lvl="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sz="2800" dirty="0"/>
              <a:t>48 bits addresses</a:t>
            </a:r>
          </a:p>
          <a:p>
            <a:pPr marL="898063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sz="2800" dirty="0"/>
              <a:t>Source Address 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pPr marL="477096" lvl="2" indent="0">
              <a:lnSpc>
                <a:spcPct val="84000"/>
              </a:lnSpc>
              <a:buClr>
                <a:srgbClr val="000000"/>
              </a:buClr>
              <a:buSzPct val="75000"/>
              <a:buNone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endParaRPr lang="en-US" sz="2800" dirty="0"/>
          </a:p>
          <a:p>
            <a:pPr marL="898063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sz="2800" dirty="0"/>
              <a:t>Destination address</a:t>
            </a:r>
          </a:p>
          <a:p>
            <a:pPr marL="1109716" lvl="3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sz="2800" dirty="0"/>
              <a:t>If high order bit is 0, host unicast address</a:t>
            </a:r>
          </a:p>
          <a:p>
            <a:pPr marL="685241" lvl="1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sz="2800" dirty="0"/>
              <a:t>If high order bit is 1, host multicast address</a:t>
            </a:r>
          </a:p>
          <a:p>
            <a:pPr marL="898063" lvl="2"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</a:tabLst>
            </a:pPr>
            <a:r>
              <a:rPr lang="en-US" sz="2800" dirty="0"/>
              <a:t>broadcast address = 111111..111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1113511" y="3479631"/>
            <a:ext cx="7662881" cy="1062633"/>
            <a:chOff x="0" y="0"/>
            <a:chExt cx="6336" cy="952"/>
          </a:xfrm>
        </p:grpSpPr>
        <p:sp>
          <p:nvSpPr>
            <p:cNvPr id="20484" name="AutoShape 4"/>
            <p:cNvSpPr>
              <a:spLocks/>
            </p:cNvSpPr>
            <p:nvPr/>
          </p:nvSpPr>
          <p:spPr bwMode="auto">
            <a:xfrm>
              <a:off x="0" y="0"/>
              <a:ext cx="3168" cy="352"/>
            </a:xfrm>
            <a:prstGeom prst="roundRect">
              <a:avLst>
                <a:gd name="adj" fmla="val 282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0485" name="AutoShape 5"/>
            <p:cNvSpPr>
              <a:spLocks/>
            </p:cNvSpPr>
            <p:nvPr/>
          </p:nvSpPr>
          <p:spPr bwMode="auto">
            <a:xfrm>
              <a:off x="3168" y="0"/>
              <a:ext cx="3168" cy="352"/>
            </a:xfrm>
            <a:prstGeom prst="roundRect">
              <a:avLst>
                <a:gd name="adj" fmla="val 282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12" y="508"/>
              <a:ext cx="315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3168" y="508"/>
              <a:ext cx="315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88" name="Rectangle 8"/>
            <p:cNvSpPr>
              <a:spLocks/>
            </p:cNvSpPr>
            <p:nvPr/>
          </p:nvSpPr>
          <p:spPr bwMode="auto">
            <a:xfrm>
              <a:off x="719" y="592"/>
              <a:ext cx="1644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14509" algn="l"/>
                  <a:tab pos="692257" algn="l"/>
                  <a:tab pos="1375159" algn="l"/>
                  <a:tab pos="2067415" algn="l"/>
                  <a:tab pos="2750317" algn="l"/>
                  <a:tab pos="3414509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24 bits OUI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14509" algn="l"/>
                  <a:tab pos="692257" algn="l"/>
                  <a:tab pos="1375159" algn="l"/>
                  <a:tab pos="2067415" algn="l"/>
                  <a:tab pos="2750317" algn="l"/>
                  <a:tab pos="3414509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(adapter manufacturer)</a:t>
              </a:r>
            </a:p>
          </p:txBody>
        </p:sp>
        <p:sp>
          <p:nvSpPr>
            <p:cNvPr id="20489" name="Rectangle 9"/>
            <p:cNvSpPr>
              <a:spLocks/>
            </p:cNvSpPr>
            <p:nvPr/>
          </p:nvSpPr>
          <p:spPr bwMode="auto">
            <a:xfrm>
              <a:off x="4162" y="592"/>
              <a:ext cx="1484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14509" algn="l"/>
                  <a:tab pos="692257" algn="l"/>
                  <a:tab pos="1375159" algn="l"/>
                  <a:tab pos="2067415" algn="l"/>
                  <a:tab pos="2750317" algn="l"/>
                  <a:tab pos="3414509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24 bits 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14509" algn="l"/>
                  <a:tab pos="692257" algn="l"/>
                  <a:tab pos="1375159" algn="l"/>
                  <a:tab pos="2067415" algn="l"/>
                  <a:tab pos="2750317" algn="l"/>
                  <a:tab pos="3414509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(identifier of adapter)</a:t>
              </a:r>
            </a:p>
          </p:txBody>
        </p:sp>
        <p:sp>
          <p:nvSpPr>
            <p:cNvPr id="20490" name="Rectangle 10"/>
            <p:cNvSpPr>
              <a:spLocks/>
            </p:cNvSpPr>
            <p:nvPr/>
          </p:nvSpPr>
          <p:spPr bwMode="auto">
            <a:xfrm>
              <a:off x="13" y="78"/>
              <a:ext cx="22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74118"/>
      </p:ext>
    </p:extLst>
  </p:cSld>
  <p:clrMapOvr>
    <a:masterClrMapping/>
  </p:clrMapOvr>
  <p:transition advTm="64014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1018357" y="368550"/>
            <a:ext cx="7947422" cy="973336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875525" algn="l"/>
              </a:tabLst>
            </a:pPr>
            <a:r>
              <a:rPr lang="en-US" dirty="0"/>
              <a:t>Address Resolution Protocol</a:t>
            </a:r>
          </a:p>
        </p:txBody>
      </p:sp>
      <p:pic>
        <p:nvPicPr>
          <p:cNvPr id="1843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78" y="1585020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Line 3"/>
          <p:cNvSpPr>
            <a:spLocks noChangeShapeType="1"/>
          </p:cNvSpPr>
          <p:nvPr/>
        </p:nvSpPr>
        <p:spPr bwMode="auto">
          <a:xfrm rot="10800000" flipH="1">
            <a:off x="1535163" y="2507010"/>
            <a:ext cx="6467326" cy="15627"/>
          </a:xfrm>
          <a:prstGeom prst="line">
            <a:avLst/>
          </a:prstGeom>
          <a:noFill/>
          <a:ln w="889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pic>
        <p:nvPicPr>
          <p:cNvPr id="1843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352" y="1585020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330" y="1599531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Rectangle 6"/>
          <p:cNvSpPr>
            <a:spLocks/>
          </p:cNvSpPr>
          <p:nvPr/>
        </p:nvSpPr>
        <p:spPr bwMode="auto">
          <a:xfrm>
            <a:off x="2513049" y="1990962"/>
            <a:ext cx="751039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192.0.2.11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A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1913559" y="2155404"/>
            <a:ext cx="2232" cy="32704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3980781" y="2155404"/>
            <a:ext cx="1116" cy="392906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6275711" y="2182193"/>
            <a:ext cx="1116" cy="32704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pic>
        <p:nvPicPr>
          <p:cNvPr id="18442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594" y="3050605"/>
            <a:ext cx="562570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3" name="Line 11"/>
          <p:cNvSpPr>
            <a:spLocks noChangeShapeType="1"/>
          </p:cNvSpPr>
          <p:nvPr/>
        </p:nvSpPr>
        <p:spPr bwMode="auto">
          <a:xfrm rot="10800000" flipH="1">
            <a:off x="1565301" y="4393407"/>
            <a:ext cx="6467326" cy="15627"/>
          </a:xfrm>
          <a:prstGeom prst="line">
            <a:avLst/>
          </a:prstGeom>
          <a:noFill/>
          <a:ln w="889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pic>
        <p:nvPicPr>
          <p:cNvPr id="18444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209" y="3080742"/>
            <a:ext cx="562570" cy="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211" y="3050605"/>
            <a:ext cx="562570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1918023" y="3620988"/>
            <a:ext cx="13395" cy="79920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4042172" y="3652242"/>
            <a:ext cx="1117" cy="772418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6323707" y="3634383"/>
            <a:ext cx="1117" cy="77353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49" name="AutoShape 17"/>
          <p:cNvSpPr>
            <a:spLocks/>
          </p:cNvSpPr>
          <p:nvPr/>
        </p:nvSpPr>
        <p:spPr bwMode="auto">
          <a:xfrm>
            <a:off x="2035225" y="3647778"/>
            <a:ext cx="4231556" cy="707678"/>
          </a:xfrm>
          <a:custGeom>
            <a:avLst/>
            <a:gdLst/>
            <a:ahLst/>
            <a:cxnLst/>
            <a:rect l="0" t="0" r="r" b="b"/>
            <a:pathLst>
              <a:path w="21227" h="21417">
                <a:moveTo>
                  <a:pt x="16" y="0"/>
                </a:moveTo>
                <a:cubicBezTo>
                  <a:pt x="-61" y="4211"/>
                  <a:pt x="104" y="8363"/>
                  <a:pt x="273" y="12288"/>
                </a:cubicBezTo>
                <a:cubicBezTo>
                  <a:pt x="537" y="18397"/>
                  <a:pt x="1393" y="17537"/>
                  <a:pt x="2014" y="19020"/>
                </a:cubicBezTo>
                <a:cubicBezTo>
                  <a:pt x="2551" y="20305"/>
                  <a:pt x="3134" y="19969"/>
                  <a:pt x="3703" y="19811"/>
                </a:cubicBezTo>
                <a:cubicBezTo>
                  <a:pt x="4261" y="19653"/>
                  <a:pt x="4825" y="19811"/>
                  <a:pt x="5391" y="19811"/>
                </a:cubicBezTo>
                <a:cubicBezTo>
                  <a:pt x="5970" y="19811"/>
                  <a:pt x="6549" y="19830"/>
                  <a:pt x="7129" y="19811"/>
                </a:cubicBezTo>
                <a:cubicBezTo>
                  <a:pt x="7701" y="19801"/>
                  <a:pt x="8246" y="21600"/>
                  <a:pt x="8818" y="21402"/>
                </a:cubicBezTo>
                <a:cubicBezTo>
                  <a:pt x="9457" y="21185"/>
                  <a:pt x="10112" y="20789"/>
                  <a:pt x="10711" y="19020"/>
                </a:cubicBezTo>
                <a:cubicBezTo>
                  <a:pt x="11301" y="17260"/>
                  <a:pt x="11879" y="16489"/>
                  <a:pt x="12451" y="17438"/>
                </a:cubicBezTo>
                <a:cubicBezTo>
                  <a:pt x="13022" y="18387"/>
                  <a:pt x="13541" y="18694"/>
                  <a:pt x="14088" y="18624"/>
                </a:cubicBezTo>
                <a:cubicBezTo>
                  <a:pt x="14668" y="18555"/>
                  <a:pt x="15251" y="17982"/>
                  <a:pt x="15826" y="19020"/>
                </a:cubicBezTo>
                <a:cubicBezTo>
                  <a:pt x="16344" y="19949"/>
                  <a:pt x="16881" y="19366"/>
                  <a:pt x="17412" y="19415"/>
                </a:cubicBezTo>
                <a:cubicBezTo>
                  <a:pt x="18077" y="19484"/>
                  <a:pt x="18748" y="20097"/>
                  <a:pt x="19408" y="19415"/>
                </a:cubicBezTo>
                <a:cubicBezTo>
                  <a:pt x="19962" y="18842"/>
                  <a:pt x="20607" y="20137"/>
                  <a:pt x="21046" y="17438"/>
                </a:cubicBezTo>
                <a:cubicBezTo>
                  <a:pt x="21539" y="14403"/>
                  <a:pt x="20835" y="9727"/>
                  <a:pt x="20943" y="5546"/>
                </a:cubicBezTo>
                <a:lnTo>
                  <a:pt x="20892" y="1582"/>
                </a:lnTo>
                <a:lnTo>
                  <a:pt x="20789" y="1186"/>
                </a:lnTo>
              </a:path>
            </a:pathLst>
          </a:custGeom>
          <a:noFill/>
          <a:ln w="50800">
            <a:solidFill>
              <a:srgbClr val="FF0000"/>
            </a:solidFill>
            <a:prstDash val="sysDashDot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18450" name="AutoShape 18"/>
          <p:cNvSpPr>
            <a:spLocks/>
          </p:cNvSpPr>
          <p:nvPr/>
        </p:nvSpPr>
        <p:spPr bwMode="auto">
          <a:xfrm>
            <a:off x="3816697" y="3677916"/>
            <a:ext cx="184175" cy="654100"/>
          </a:xfrm>
          <a:custGeom>
            <a:avLst/>
            <a:gdLst/>
            <a:ahLst/>
            <a:cxnLst/>
            <a:rect l="0" t="0" r="r" b="b"/>
            <a:pathLst>
              <a:path w="21051" h="21600">
                <a:moveTo>
                  <a:pt x="19403" y="0"/>
                </a:moveTo>
                <a:cubicBezTo>
                  <a:pt x="21600" y="4290"/>
                  <a:pt x="21600" y="8666"/>
                  <a:pt x="19403" y="12966"/>
                </a:cubicBezTo>
                <a:lnTo>
                  <a:pt x="14897" y="17289"/>
                </a:lnTo>
                <a:lnTo>
                  <a:pt x="0" y="21600"/>
                </a:lnTo>
              </a:path>
            </a:pathLst>
          </a:custGeom>
          <a:noFill/>
          <a:ln w="50800">
            <a:solidFill>
              <a:srgbClr val="FF0000"/>
            </a:solidFill>
            <a:prstDash val="sysDashDot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18451" name="Rectangle 19"/>
          <p:cNvSpPr>
            <a:spLocks/>
          </p:cNvSpPr>
          <p:nvPr/>
        </p:nvSpPr>
        <p:spPr bwMode="auto">
          <a:xfrm>
            <a:off x="2933050" y="2738789"/>
            <a:ext cx="3946145" cy="1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14752" algn="l"/>
              </a:tabLst>
            </a:pPr>
            <a:r>
              <a:rPr lang="en-US" sz="140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192.0.2.11 wants to send a packet to 192.10.2.33</a:t>
            </a:r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 flipH="1">
            <a:off x="1153418" y="4105424"/>
            <a:ext cx="997893" cy="43197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53" name="Rectangle 21"/>
          <p:cNvSpPr>
            <a:spLocks/>
          </p:cNvSpPr>
          <p:nvPr/>
        </p:nvSpPr>
        <p:spPr bwMode="auto">
          <a:xfrm>
            <a:off x="637729" y="4570491"/>
            <a:ext cx="4985404" cy="1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31057" algn="l"/>
              </a:tabLst>
            </a:pPr>
            <a:r>
              <a:rPr lang="en-US" sz="140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ARP request 192.0.2.33 ?  sent to Ethernet broadcast address</a:t>
            </a:r>
          </a:p>
        </p:txBody>
      </p:sp>
      <p:pic>
        <p:nvPicPr>
          <p:cNvPr id="18454" name="Picture 2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894" y="4806404"/>
            <a:ext cx="563686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5" name="Line 23"/>
          <p:cNvSpPr>
            <a:spLocks noChangeShapeType="1"/>
          </p:cNvSpPr>
          <p:nvPr/>
        </p:nvSpPr>
        <p:spPr bwMode="auto">
          <a:xfrm rot="10800000" flipH="1">
            <a:off x="1565301" y="5821041"/>
            <a:ext cx="6467326" cy="15627"/>
          </a:xfrm>
          <a:prstGeom prst="line">
            <a:avLst/>
          </a:prstGeom>
          <a:noFill/>
          <a:ln w="889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pic>
        <p:nvPicPr>
          <p:cNvPr id="18456" name="Picture 2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0" y="4795242"/>
            <a:ext cx="563686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7" name="Picture 2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227" y="4806404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8" name="Line 26"/>
          <p:cNvSpPr>
            <a:spLocks noChangeShapeType="1"/>
          </p:cNvSpPr>
          <p:nvPr/>
        </p:nvSpPr>
        <p:spPr bwMode="auto">
          <a:xfrm flipH="1">
            <a:off x="1952625" y="5376788"/>
            <a:ext cx="7814" cy="445368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 flipH="1">
            <a:off x="4076775" y="5362278"/>
            <a:ext cx="8930" cy="45876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 flipH="1">
            <a:off x="6444258" y="5390183"/>
            <a:ext cx="8930" cy="41746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61" name="AutoShape 29"/>
          <p:cNvSpPr>
            <a:spLocks/>
          </p:cNvSpPr>
          <p:nvPr/>
        </p:nvSpPr>
        <p:spPr bwMode="auto">
          <a:xfrm>
            <a:off x="2057549" y="5375672"/>
            <a:ext cx="4311923" cy="418579"/>
          </a:xfrm>
          <a:custGeom>
            <a:avLst/>
            <a:gdLst/>
            <a:ahLst/>
            <a:cxnLst/>
            <a:rect l="0" t="0" r="r" b="b"/>
            <a:pathLst>
              <a:path w="21369" h="21600">
                <a:moveTo>
                  <a:pt x="21369" y="0"/>
                </a:moveTo>
                <a:cubicBezTo>
                  <a:pt x="21323" y="6044"/>
                  <a:pt x="21600" y="18620"/>
                  <a:pt x="20349" y="16886"/>
                </a:cubicBezTo>
                <a:cubicBezTo>
                  <a:pt x="19347" y="15506"/>
                  <a:pt x="18559" y="19226"/>
                  <a:pt x="17639" y="19580"/>
                </a:cubicBezTo>
                <a:cubicBezTo>
                  <a:pt x="16787" y="19916"/>
                  <a:pt x="15949" y="20826"/>
                  <a:pt x="15093" y="20927"/>
                </a:cubicBezTo>
                <a:cubicBezTo>
                  <a:pt x="14205" y="21028"/>
                  <a:pt x="13352" y="20422"/>
                  <a:pt x="12465" y="20253"/>
                </a:cubicBezTo>
                <a:cubicBezTo>
                  <a:pt x="11588" y="20085"/>
                  <a:pt x="10732" y="18250"/>
                  <a:pt x="9836" y="18906"/>
                </a:cubicBezTo>
                <a:cubicBezTo>
                  <a:pt x="8879" y="19613"/>
                  <a:pt x="7934" y="18586"/>
                  <a:pt x="6953" y="18233"/>
                </a:cubicBezTo>
                <a:cubicBezTo>
                  <a:pt x="5894" y="17846"/>
                  <a:pt x="5117" y="20287"/>
                  <a:pt x="4070" y="20253"/>
                </a:cubicBezTo>
                <a:cubicBezTo>
                  <a:pt x="3060" y="20219"/>
                  <a:pt x="2091" y="21331"/>
                  <a:pt x="1102" y="21600"/>
                </a:cubicBezTo>
                <a:lnTo>
                  <a:pt x="257" y="13502"/>
                </a:lnTo>
                <a:lnTo>
                  <a:pt x="170" y="6751"/>
                </a:lnTo>
                <a:lnTo>
                  <a:pt x="0" y="2037"/>
                </a:lnTo>
              </a:path>
            </a:pathLst>
          </a:custGeom>
          <a:noFill/>
          <a:ln w="50800">
            <a:solidFill>
              <a:srgbClr val="0000FF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18462" name="Rectangle 30"/>
          <p:cNvSpPr>
            <a:spLocks/>
          </p:cNvSpPr>
          <p:nvPr/>
        </p:nvSpPr>
        <p:spPr bwMode="auto">
          <a:xfrm>
            <a:off x="1004962" y="1925071"/>
            <a:ext cx="100990" cy="1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</a:pPr>
            <a:r>
              <a:rPr lang="en-US" sz="1406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</a:t>
            </a:r>
          </a:p>
        </p:txBody>
      </p:sp>
      <p:sp>
        <p:nvSpPr>
          <p:cNvPr id="18463" name="Rectangle 31"/>
          <p:cNvSpPr>
            <a:spLocks/>
          </p:cNvSpPr>
          <p:nvPr/>
        </p:nvSpPr>
        <p:spPr bwMode="auto">
          <a:xfrm>
            <a:off x="1018357" y="3430840"/>
            <a:ext cx="100990" cy="1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</a:pPr>
            <a:r>
              <a:rPr lang="en-US" sz="1406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</a:t>
            </a:r>
          </a:p>
        </p:txBody>
      </p:sp>
      <p:sp>
        <p:nvSpPr>
          <p:cNvPr id="18464" name="Rectangle 32"/>
          <p:cNvSpPr>
            <a:spLocks/>
          </p:cNvSpPr>
          <p:nvPr/>
        </p:nvSpPr>
        <p:spPr bwMode="auto">
          <a:xfrm>
            <a:off x="1018357" y="5095110"/>
            <a:ext cx="100990" cy="1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</a:pPr>
            <a:r>
              <a:rPr lang="en-US" sz="1406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3</a:t>
            </a:r>
          </a:p>
        </p:txBody>
      </p:sp>
      <p:sp>
        <p:nvSpPr>
          <p:cNvPr id="18465" name="Rectangle 33"/>
          <p:cNvSpPr>
            <a:spLocks/>
          </p:cNvSpPr>
          <p:nvPr/>
        </p:nvSpPr>
        <p:spPr bwMode="auto">
          <a:xfrm>
            <a:off x="4687014" y="1988729"/>
            <a:ext cx="763029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192.0.2.22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E</a:t>
            </a:r>
          </a:p>
        </p:txBody>
      </p:sp>
      <p:sp>
        <p:nvSpPr>
          <p:cNvPr id="18466" name="Rectangle 34"/>
          <p:cNvSpPr>
            <a:spLocks/>
          </p:cNvSpPr>
          <p:nvPr/>
        </p:nvSpPr>
        <p:spPr bwMode="auto">
          <a:xfrm>
            <a:off x="6952364" y="2007705"/>
            <a:ext cx="763029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192.0.2.33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C</a:t>
            </a:r>
          </a:p>
        </p:txBody>
      </p:sp>
      <p:sp>
        <p:nvSpPr>
          <p:cNvPr id="18470" name="Rectangle 38"/>
          <p:cNvSpPr>
            <a:spLocks/>
          </p:cNvSpPr>
          <p:nvPr/>
        </p:nvSpPr>
        <p:spPr bwMode="auto">
          <a:xfrm>
            <a:off x="932408" y="6050587"/>
            <a:ext cx="4428905" cy="1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18440" algn="l"/>
              </a:tabLst>
            </a:pPr>
            <a:r>
              <a:rPr lang="en-US" sz="140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ARP reply 192.0.2.33 is reachable via Ethernet Add : </a:t>
            </a: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</a:t>
            </a:r>
            <a:r>
              <a:rPr lang="en-US" sz="140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 rot="10800000" flipH="1">
            <a:off x="3711773" y="3748237"/>
            <a:ext cx="125016" cy="479971"/>
          </a:xfrm>
          <a:prstGeom prst="line">
            <a:avLst/>
          </a:prstGeom>
          <a:noFill/>
          <a:ln w="12700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 rot="10800000" flipH="1">
            <a:off x="6037957" y="3668986"/>
            <a:ext cx="125016" cy="479971"/>
          </a:xfrm>
          <a:prstGeom prst="line">
            <a:avLst/>
          </a:prstGeom>
          <a:noFill/>
          <a:ln w="12700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 rot="10800000">
            <a:off x="2006203" y="5416972"/>
            <a:ext cx="70322" cy="344909"/>
          </a:xfrm>
          <a:prstGeom prst="line">
            <a:avLst/>
          </a:prstGeom>
          <a:noFill/>
          <a:ln w="12700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 flipH="1">
            <a:off x="6185297" y="5420320"/>
            <a:ext cx="81484" cy="237753"/>
          </a:xfrm>
          <a:prstGeom prst="line">
            <a:avLst/>
          </a:prstGeom>
          <a:noFill/>
          <a:ln w="12700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>
            <a:off x="1960439" y="3714750"/>
            <a:ext cx="79251" cy="523503"/>
          </a:xfrm>
          <a:prstGeom prst="line">
            <a:avLst/>
          </a:prstGeom>
          <a:noFill/>
          <a:ln w="12700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716F1226-6310-6B72-25C3-1852F8104AFA}"/>
              </a:ext>
            </a:extLst>
          </p:cNvPr>
          <p:cNvSpPr>
            <a:spLocks/>
          </p:cNvSpPr>
          <p:nvPr/>
        </p:nvSpPr>
        <p:spPr bwMode="auto">
          <a:xfrm>
            <a:off x="2266394" y="3631632"/>
            <a:ext cx="751039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192.0.2.11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A</a:t>
            </a:r>
          </a:p>
        </p:txBody>
      </p:sp>
      <p:sp>
        <p:nvSpPr>
          <p:cNvPr id="3" name="Rectangle 33">
            <a:extLst>
              <a:ext uri="{FF2B5EF4-FFF2-40B4-BE49-F238E27FC236}">
                <a16:creationId xmlns:a16="http://schemas.microsoft.com/office/drawing/2014/main" id="{49A1D718-B76F-0DF4-B3E8-6C3A200547E0}"/>
              </a:ext>
            </a:extLst>
          </p:cNvPr>
          <p:cNvSpPr>
            <a:spLocks/>
          </p:cNvSpPr>
          <p:nvPr/>
        </p:nvSpPr>
        <p:spPr bwMode="auto">
          <a:xfrm>
            <a:off x="4440359" y="3629399"/>
            <a:ext cx="763029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192.0.2.22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E</a:t>
            </a:r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BF88758A-51F7-E40C-E267-400341D125F5}"/>
              </a:ext>
            </a:extLst>
          </p:cNvPr>
          <p:cNvSpPr>
            <a:spLocks/>
          </p:cNvSpPr>
          <p:nvPr/>
        </p:nvSpPr>
        <p:spPr bwMode="auto">
          <a:xfrm>
            <a:off x="6705709" y="3648375"/>
            <a:ext cx="763029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192.0.2.33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C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1489059-B49B-E0F7-4FDC-84F81136BBC0}"/>
              </a:ext>
            </a:extLst>
          </p:cNvPr>
          <p:cNvSpPr>
            <a:spLocks/>
          </p:cNvSpPr>
          <p:nvPr/>
        </p:nvSpPr>
        <p:spPr bwMode="auto">
          <a:xfrm>
            <a:off x="2351379" y="5189223"/>
            <a:ext cx="751039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192.0.2.11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A</a:t>
            </a:r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8CC8CD2C-339A-CB00-2497-2C0F32706492}"/>
              </a:ext>
            </a:extLst>
          </p:cNvPr>
          <p:cNvSpPr>
            <a:spLocks/>
          </p:cNvSpPr>
          <p:nvPr/>
        </p:nvSpPr>
        <p:spPr bwMode="auto">
          <a:xfrm>
            <a:off x="4525344" y="5186990"/>
            <a:ext cx="763029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192.0.2.22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E</a:t>
            </a:r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D6D1C378-B098-8243-3B4B-53E03A53A0B1}"/>
              </a:ext>
            </a:extLst>
          </p:cNvPr>
          <p:cNvSpPr>
            <a:spLocks/>
          </p:cNvSpPr>
          <p:nvPr/>
        </p:nvSpPr>
        <p:spPr bwMode="auto">
          <a:xfrm>
            <a:off x="6790694" y="5205966"/>
            <a:ext cx="763029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192.0.2.33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FE336-B6C4-D348-64C9-431DD9E7F4A0}"/>
              </a:ext>
            </a:extLst>
          </p:cNvPr>
          <p:cNvSpPr/>
          <p:nvPr/>
        </p:nvSpPr>
        <p:spPr bwMode="auto">
          <a:xfrm>
            <a:off x="272480" y="2961307"/>
            <a:ext cx="8693299" cy="179526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09F1EE-D8AC-5CB1-0348-5C506E7A04ED}"/>
              </a:ext>
            </a:extLst>
          </p:cNvPr>
          <p:cNvSpPr/>
          <p:nvPr/>
        </p:nvSpPr>
        <p:spPr bwMode="auto">
          <a:xfrm>
            <a:off x="422176" y="4797152"/>
            <a:ext cx="8693299" cy="179526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81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IPv6 subnet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dirty="0"/>
              <a:t>A subnet gathers hosts and routers that can directly exchange frames without passing through an intermediate router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741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408" y="4487168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Line 4"/>
          <p:cNvSpPr>
            <a:spLocks noChangeShapeType="1"/>
          </p:cNvSpPr>
          <p:nvPr/>
        </p:nvSpPr>
        <p:spPr bwMode="auto">
          <a:xfrm rot="10800000" flipH="1">
            <a:off x="1544092" y="5409159"/>
            <a:ext cx="6467326" cy="15627"/>
          </a:xfrm>
          <a:prstGeom prst="line">
            <a:avLst/>
          </a:prstGeom>
          <a:noFill/>
          <a:ln w="889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pic>
        <p:nvPicPr>
          <p:cNvPr id="17413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281" y="4487168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260" y="4501679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5" name="Group 7"/>
          <p:cNvGrpSpPr>
            <a:grpSpLocks/>
          </p:cNvGrpSpPr>
          <p:nvPr/>
        </p:nvGrpSpPr>
        <p:grpSpPr bwMode="auto">
          <a:xfrm>
            <a:off x="7408664" y="4417963"/>
            <a:ext cx="607219" cy="526852"/>
            <a:chOff x="0" y="0"/>
            <a:chExt cx="543" cy="471"/>
          </a:xfrm>
        </p:grpSpPr>
        <p:sp>
          <p:nvSpPr>
            <p:cNvPr id="17416" name="AutoShape 8"/>
            <p:cNvSpPr>
              <a:spLocks/>
            </p:cNvSpPr>
            <p:nvPr/>
          </p:nvSpPr>
          <p:spPr bwMode="auto">
            <a:xfrm>
              <a:off x="0" y="162"/>
              <a:ext cx="367" cy="308"/>
            </a:xfrm>
            <a:prstGeom prst="roundRect">
              <a:avLst>
                <a:gd name="adj" fmla="val 324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2180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 rot="10800000" flipH="1">
              <a:off x="0" y="2"/>
              <a:ext cx="189" cy="1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 rot="10800000" flipH="1">
              <a:off x="367" y="2"/>
              <a:ext cx="190" cy="1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 rot="10800000" flipH="1">
              <a:off x="367" y="305"/>
              <a:ext cx="190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176" y="0"/>
              <a:ext cx="36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542" y="0"/>
              <a:ext cx="2" cy="3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7422" name="Rectangle 14"/>
            <p:cNvSpPr>
              <a:spLocks/>
            </p:cNvSpPr>
            <p:nvPr/>
          </p:nvSpPr>
          <p:spPr bwMode="auto">
            <a:xfrm>
              <a:off x="14" y="166"/>
              <a:ext cx="30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</a:pPr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547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</a:t>
              </a:r>
            </a:p>
          </p:txBody>
        </p:sp>
      </p:grp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1904628" y="5045274"/>
            <a:ext cx="3348" cy="3426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H="1">
            <a:off x="4056683" y="5045274"/>
            <a:ext cx="3348" cy="3426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H="1">
            <a:off x="6315894" y="5045274"/>
            <a:ext cx="2232" cy="3426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H="1">
            <a:off x="7637488" y="4924723"/>
            <a:ext cx="1116" cy="463228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7427" name="Rectangle 19"/>
          <p:cNvSpPr>
            <a:spLocks/>
          </p:cNvSpPr>
          <p:nvPr/>
        </p:nvSpPr>
        <p:spPr bwMode="auto">
          <a:xfrm>
            <a:off x="3444366" y="5504258"/>
            <a:ext cx="2486258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 b="1" dirty="0">
                <a:solidFill>
                  <a:srgbClr val="FF2712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2001:db8:1234:5678::/64</a:t>
            </a:r>
          </a:p>
        </p:txBody>
      </p:sp>
      <p:sp>
        <p:nvSpPr>
          <p:cNvPr id="17428" name="Rectangle 20"/>
          <p:cNvSpPr>
            <a:spLocks/>
          </p:cNvSpPr>
          <p:nvPr/>
        </p:nvSpPr>
        <p:spPr bwMode="auto">
          <a:xfrm>
            <a:off x="774812" y="4053747"/>
            <a:ext cx="2449388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 b="1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2001:db8:1234:5678</a:t>
            </a:r>
            <a:r>
              <a:rPr lang="en-US" sz="1687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::AA</a:t>
            </a:r>
          </a:p>
        </p:txBody>
      </p:sp>
      <p:sp>
        <p:nvSpPr>
          <p:cNvPr id="17429" name="Rectangle 21"/>
          <p:cNvSpPr>
            <a:spLocks/>
          </p:cNvSpPr>
          <p:nvPr/>
        </p:nvSpPr>
        <p:spPr bwMode="auto">
          <a:xfrm>
            <a:off x="3373351" y="3732278"/>
            <a:ext cx="2449388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 b="1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2001:db8:1234:5678</a:t>
            </a:r>
            <a:r>
              <a:rPr lang="en-US" sz="1687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::BB</a:t>
            </a:r>
          </a:p>
        </p:txBody>
      </p:sp>
      <p:sp>
        <p:nvSpPr>
          <p:cNvPr id="17430" name="Rectangle 22"/>
          <p:cNvSpPr>
            <a:spLocks/>
          </p:cNvSpPr>
          <p:nvPr/>
        </p:nvSpPr>
        <p:spPr bwMode="auto">
          <a:xfrm>
            <a:off x="5076630" y="4053747"/>
            <a:ext cx="2471831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 b="1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2001:db8:1234:5678</a:t>
            </a:r>
            <a:r>
              <a:rPr lang="en-US" sz="1687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::CC</a:t>
            </a:r>
          </a:p>
        </p:txBody>
      </p:sp>
      <p:sp>
        <p:nvSpPr>
          <p:cNvPr id="17431" name="Rectangle 23"/>
          <p:cNvSpPr>
            <a:spLocks/>
          </p:cNvSpPr>
          <p:nvPr/>
        </p:nvSpPr>
        <p:spPr bwMode="auto">
          <a:xfrm>
            <a:off x="6716844" y="3732278"/>
            <a:ext cx="2281074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 b="1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2001:db8:1234:5678</a:t>
            </a:r>
            <a:r>
              <a:rPr lang="en-US" sz="1687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::1</a:t>
            </a:r>
          </a:p>
        </p:txBody>
      </p:sp>
    </p:spTree>
    <p:extLst>
      <p:ext uri="{BB962C8B-B14F-4D97-AF65-F5344CB8AC3E}">
        <p14:creationId xmlns:p14="http://schemas.microsoft.com/office/powerpoint/2010/main" val="2065310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8" grpId="0"/>
      <p:bldP spid="17429" grpId="0"/>
      <p:bldP spid="17430" grpId="0"/>
      <p:bldP spid="1743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using subnets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Improves network scalability</a:t>
            </a:r>
          </a:p>
          <a:p>
            <a:pPr lvl="1"/>
            <a:r>
              <a:rPr lang="en-GB" dirty="0"/>
              <a:t>Routers maintain routes per subnet or per groups of subnets</a:t>
            </a:r>
          </a:p>
          <a:p>
            <a:r>
              <a:rPr lang="en-GB" dirty="0"/>
              <a:t>Allows to group hosts together</a:t>
            </a:r>
          </a:p>
          <a:p>
            <a:pPr lvl="1"/>
            <a:r>
              <a:rPr lang="en-GB" dirty="0"/>
              <a:t>Students in different subnet than staff</a:t>
            </a:r>
          </a:p>
          <a:p>
            <a:pPr lvl="1"/>
            <a:r>
              <a:rPr lang="en-GB" dirty="0"/>
              <a:t>Servers in different subnet than laptops</a:t>
            </a:r>
          </a:p>
          <a:p>
            <a:pPr marL="500045" lvl="1" indent="0">
              <a:buNone/>
            </a:pPr>
            <a:endParaRPr lang="en-GB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A089929-F3FE-A44A-8DEE-DD5292BA4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10472">
            <a:off x="539055" y="5795049"/>
            <a:ext cx="1560792" cy="83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B992D3-2782-C54E-9C17-A7BC6960B263}"/>
              </a:ext>
            </a:extLst>
          </p:cNvPr>
          <p:cNvSpPr/>
          <p:nvPr/>
        </p:nvSpPr>
        <p:spPr>
          <a:xfrm>
            <a:off x="1984698" y="5801232"/>
            <a:ext cx="80931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E" dirty="0">
                <a:solidFill>
                  <a:srgbClr val="0070C0"/>
                </a:solidFill>
              </a:rPr>
              <a:t>What is the size in bits of the IPv6 subnet that your ISP allocates you at home ?</a:t>
            </a:r>
          </a:p>
        </p:txBody>
      </p:sp>
    </p:spTree>
    <p:extLst>
      <p:ext uri="{BB962C8B-B14F-4D97-AF65-F5344CB8AC3E}">
        <p14:creationId xmlns:p14="http://schemas.microsoft.com/office/powerpoint/2010/main" val="1927409374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993800" y="117202"/>
            <a:ext cx="7947422" cy="973336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875525" algn="l"/>
              </a:tabLst>
            </a:pPr>
            <a:r>
              <a:rPr lang="en-US"/>
              <a:t>Neighbour discovery</a:t>
            </a:r>
          </a:p>
        </p:txBody>
      </p:sp>
      <p:pic>
        <p:nvPicPr>
          <p:cNvPr id="1843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78" y="1585020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Line 3"/>
          <p:cNvSpPr>
            <a:spLocks noChangeShapeType="1"/>
          </p:cNvSpPr>
          <p:nvPr/>
        </p:nvSpPr>
        <p:spPr bwMode="auto">
          <a:xfrm rot="10800000" flipH="1">
            <a:off x="1535163" y="2507010"/>
            <a:ext cx="6467326" cy="15627"/>
          </a:xfrm>
          <a:prstGeom prst="line">
            <a:avLst/>
          </a:prstGeom>
          <a:noFill/>
          <a:ln w="889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pic>
        <p:nvPicPr>
          <p:cNvPr id="1843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352" y="1585020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330" y="1599531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Rectangle 6"/>
          <p:cNvSpPr>
            <a:spLocks/>
          </p:cNvSpPr>
          <p:nvPr/>
        </p:nvSpPr>
        <p:spPr bwMode="auto">
          <a:xfrm>
            <a:off x="2132752" y="1990962"/>
            <a:ext cx="1511632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IPv6: 1080:0:0:0:8::A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A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1913559" y="2155404"/>
            <a:ext cx="2232" cy="32704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3980781" y="2155404"/>
            <a:ext cx="1116" cy="392906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6275711" y="2182193"/>
            <a:ext cx="1116" cy="32704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pic>
        <p:nvPicPr>
          <p:cNvPr id="18442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594" y="3050605"/>
            <a:ext cx="562570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3" name="Line 11"/>
          <p:cNvSpPr>
            <a:spLocks noChangeShapeType="1"/>
          </p:cNvSpPr>
          <p:nvPr/>
        </p:nvSpPr>
        <p:spPr bwMode="auto">
          <a:xfrm rot="10800000" flipH="1">
            <a:off x="1565301" y="4393407"/>
            <a:ext cx="6467326" cy="15627"/>
          </a:xfrm>
          <a:prstGeom prst="line">
            <a:avLst/>
          </a:prstGeom>
          <a:noFill/>
          <a:ln w="889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pic>
        <p:nvPicPr>
          <p:cNvPr id="18444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209" y="3080742"/>
            <a:ext cx="562570" cy="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211" y="3050605"/>
            <a:ext cx="562570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1918023" y="3620988"/>
            <a:ext cx="13395" cy="79920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4042172" y="3652242"/>
            <a:ext cx="1117" cy="772418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6323707" y="3634383"/>
            <a:ext cx="1117" cy="77353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49" name="AutoShape 17"/>
          <p:cNvSpPr>
            <a:spLocks/>
          </p:cNvSpPr>
          <p:nvPr/>
        </p:nvSpPr>
        <p:spPr bwMode="auto">
          <a:xfrm>
            <a:off x="2035225" y="3647778"/>
            <a:ext cx="4231556" cy="707678"/>
          </a:xfrm>
          <a:custGeom>
            <a:avLst/>
            <a:gdLst/>
            <a:ahLst/>
            <a:cxnLst/>
            <a:rect l="0" t="0" r="r" b="b"/>
            <a:pathLst>
              <a:path w="21227" h="21417">
                <a:moveTo>
                  <a:pt x="16" y="0"/>
                </a:moveTo>
                <a:cubicBezTo>
                  <a:pt x="-61" y="4211"/>
                  <a:pt x="104" y="8363"/>
                  <a:pt x="273" y="12288"/>
                </a:cubicBezTo>
                <a:cubicBezTo>
                  <a:pt x="537" y="18397"/>
                  <a:pt x="1393" y="17537"/>
                  <a:pt x="2014" y="19020"/>
                </a:cubicBezTo>
                <a:cubicBezTo>
                  <a:pt x="2551" y="20305"/>
                  <a:pt x="3134" y="19969"/>
                  <a:pt x="3703" y="19811"/>
                </a:cubicBezTo>
                <a:cubicBezTo>
                  <a:pt x="4261" y="19653"/>
                  <a:pt x="4825" y="19811"/>
                  <a:pt x="5391" y="19811"/>
                </a:cubicBezTo>
                <a:cubicBezTo>
                  <a:pt x="5970" y="19811"/>
                  <a:pt x="6549" y="19830"/>
                  <a:pt x="7129" y="19811"/>
                </a:cubicBezTo>
                <a:cubicBezTo>
                  <a:pt x="7701" y="19801"/>
                  <a:pt x="8246" y="21600"/>
                  <a:pt x="8818" y="21402"/>
                </a:cubicBezTo>
                <a:cubicBezTo>
                  <a:pt x="9457" y="21185"/>
                  <a:pt x="10112" y="20789"/>
                  <a:pt x="10711" y="19020"/>
                </a:cubicBezTo>
                <a:cubicBezTo>
                  <a:pt x="11301" y="17260"/>
                  <a:pt x="11879" y="16489"/>
                  <a:pt x="12451" y="17438"/>
                </a:cubicBezTo>
                <a:cubicBezTo>
                  <a:pt x="13022" y="18387"/>
                  <a:pt x="13541" y="18694"/>
                  <a:pt x="14088" y="18624"/>
                </a:cubicBezTo>
                <a:cubicBezTo>
                  <a:pt x="14668" y="18555"/>
                  <a:pt x="15251" y="17982"/>
                  <a:pt x="15826" y="19020"/>
                </a:cubicBezTo>
                <a:cubicBezTo>
                  <a:pt x="16344" y="19949"/>
                  <a:pt x="16881" y="19366"/>
                  <a:pt x="17412" y="19415"/>
                </a:cubicBezTo>
                <a:cubicBezTo>
                  <a:pt x="18077" y="19484"/>
                  <a:pt x="18748" y="20097"/>
                  <a:pt x="19408" y="19415"/>
                </a:cubicBezTo>
                <a:cubicBezTo>
                  <a:pt x="19962" y="18842"/>
                  <a:pt x="20607" y="20137"/>
                  <a:pt x="21046" y="17438"/>
                </a:cubicBezTo>
                <a:cubicBezTo>
                  <a:pt x="21539" y="14403"/>
                  <a:pt x="20835" y="9727"/>
                  <a:pt x="20943" y="5546"/>
                </a:cubicBezTo>
                <a:lnTo>
                  <a:pt x="20892" y="1582"/>
                </a:lnTo>
                <a:lnTo>
                  <a:pt x="20789" y="1186"/>
                </a:lnTo>
              </a:path>
            </a:pathLst>
          </a:custGeom>
          <a:noFill/>
          <a:ln w="50800">
            <a:solidFill>
              <a:srgbClr val="FF0000"/>
            </a:solidFill>
            <a:prstDash val="sysDashDot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18450" name="AutoShape 18"/>
          <p:cNvSpPr>
            <a:spLocks/>
          </p:cNvSpPr>
          <p:nvPr/>
        </p:nvSpPr>
        <p:spPr bwMode="auto">
          <a:xfrm>
            <a:off x="3816697" y="3677916"/>
            <a:ext cx="184175" cy="654100"/>
          </a:xfrm>
          <a:custGeom>
            <a:avLst/>
            <a:gdLst/>
            <a:ahLst/>
            <a:cxnLst/>
            <a:rect l="0" t="0" r="r" b="b"/>
            <a:pathLst>
              <a:path w="21051" h="21600">
                <a:moveTo>
                  <a:pt x="19403" y="0"/>
                </a:moveTo>
                <a:cubicBezTo>
                  <a:pt x="21600" y="4290"/>
                  <a:pt x="21600" y="8666"/>
                  <a:pt x="19403" y="12966"/>
                </a:cubicBezTo>
                <a:lnTo>
                  <a:pt x="14897" y="17289"/>
                </a:lnTo>
                <a:lnTo>
                  <a:pt x="0" y="21600"/>
                </a:lnTo>
              </a:path>
            </a:pathLst>
          </a:custGeom>
          <a:noFill/>
          <a:ln w="50800">
            <a:solidFill>
              <a:srgbClr val="FF0000"/>
            </a:solidFill>
            <a:prstDash val="sysDashDot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18451" name="Rectangle 19"/>
          <p:cNvSpPr>
            <a:spLocks/>
          </p:cNvSpPr>
          <p:nvPr/>
        </p:nvSpPr>
        <p:spPr bwMode="auto">
          <a:xfrm>
            <a:off x="2581894" y="2738789"/>
            <a:ext cx="4648452" cy="1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14752" algn="l"/>
              </a:tabLst>
            </a:pPr>
            <a:r>
              <a:rPr lang="en-US" sz="140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1080:0:0:0:8::A  wants to send a packet to 1080:0:0:0:8::C</a:t>
            </a:r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 flipH="1">
            <a:off x="1153418" y="4105424"/>
            <a:ext cx="997893" cy="43197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53" name="Rectangle 21"/>
          <p:cNvSpPr>
            <a:spLocks/>
          </p:cNvSpPr>
          <p:nvPr/>
        </p:nvSpPr>
        <p:spPr bwMode="auto">
          <a:xfrm>
            <a:off x="637729" y="4570491"/>
            <a:ext cx="6411755" cy="1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31057" algn="l"/>
              </a:tabLst>
            </a:pPr>
            <a:r>
              <a:rPr lang="en-US" sz="1406" dirty="0" err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Neighbour</a:t>
            </a:r>
            <a:r>
              <a:rPr lang="en-US" sz="140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solicitation: </a:t>
            </a:r>
            <a:r>
              <a:rPr lang="en-US" sz="1406" dirty="0" err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Addr</a:t>
            </a:r>
            <a:r>
              <a:rPr lang="en-US" sz="140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Eth 1080:0:0:0:8::C ?  sent to IPv6 multicast address</a:t>
            </a:r>
          </a:p>
        </p:txBody>
      </p:sp>
      <p:pic>
        <p:nvPicPr>
          <p:cNvPr id="18454" name="Picture 2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894" y="4806404"/>
            <a:ext cx="563686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5" name="Line 23"/>
          <p:cNvSpPr>
            <a:spLocks noChangeShapeType="1"/>
          </p:cNvSpPr>
          <p:nvPr/>
        </p:nvSpPr>
        <p:spPr bwMode="auto">
          <a:xfrm rot="10800000" flipH="1">
            <a:off x="1565301" y="5821041"/>
            <a:ext cx="6467326" cy="15627"/>
          </a:xfrm>
          <a:prstGeom prst="line">
            <a:avLst/>
          </a:prstGeom>
          <a:noFill/>
          <a:ln w="889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pic>
        <p:nvPicPr>
          <p:cNvPr id="18456" name="Picture 2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60" y="4795242"/>
            <a:ext cx="563686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7" name="Picture 2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227" y="4806404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8" name="Line 26"/>
          <p:cNvSpPr>
            <a:spLocks noChangeShapeType="1"/>
          </p:cNvSpPr>
          <p:nvPr/>
        </p:nvSpPr>
        <p:spPr bwMode="auto">
          <a:xfrm flipH="1">
            <a:off x="1952625" y="5376788"/>
            <a:ext cx="7814" cy="445368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 flipH="1">
            <a:off x="4076775" y="5362278"/>
            <a:ext cx="8930" cy="45876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 flipH="1">
            <a:off x="6444258" y="5390183"/>
            <a:ext cx="8930" cy="41746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61" name="AutoShape 29"/>
          <p:cNvSpPr>
            <a:spLocks/>
          </p:cNvSpPr>
          <p:nvPr/>
        </p:nvSpPr>
        <p:spPr bwMode="auto">
          <a:xfrm>
            <a:off x="2057549" y="5375672"/>
            <a:ext cx="4311923" cy="418579"/>
          </a:xfrm>
          <a:custGeom>
            <a:avLst/>
            <a:gdLst/>
            <a:ahLst/>
            <a:cxnLst/>
            <a:rect l="0" t="0" r="r" b="b"/>
            <a:pathLst>
              <a:path w="21369" h="21600">
                <a:moveTo>
                  <a:pt x="21369" y="0"/>
                </a:moveTo>
                <a:cubicBezTo>
                  <a:pt x="21323" y="6044"/>
                  <a:pt x="21600" y="18620"/>
                  <a:pt x="20349" y="16886"/>
                </a:cubicBezTo>
                <a:cubicBezTo>
                  <a:pt x="19347" y="15506"/>
                  <a:pt x="18559" y="19226"/>
                  <a:pt x="17639" y="19580"/>
                </a:cubicBezTo>
                <a:cubicBezTo>
                  <a:pt x="16787" y="19916"/>
                  <a:pt x="15949" y="20826"/>
                  <a:pt x="15093" y="20927"/>
                </a:cubicBezTo>
                <a:cubicBezTo>
                  <a:pt x="14205" y="21028"/>
                  <a:pt x="13352" y="20422"/>
                  <a:pt x="12465" y="20253"/>
                </a:cubicBezTo>
                <a:cubicBezTo>
                  <a:pt x="11588" y="20085"/>
                  <a:pt x="10732" y="18250"/>
                  <a:pt x="9836" y="18906"/>
                </a:cubicBezTo>
                <a:cubicBezTo>
                  <a:pt x="8879" y="19613"/>
                  <a:pt x="7934" y="18586"/>
                  <a:pt x="6953" y="18233"/>
                </a:cubicBezTo>
                <a:cubicBezTo>
                  <a:pt x="5894" y="17846"/>
                  <a:pt x="5117" y="20287"/>
                  <a:pt x="4070" y="20253"/>
                </a:cubicBezTo>
                <a:cubicBezTo>
                  <a:pt x="3060" y="20219"/>
                  <a:pt x="2091" y="21331"/>
                  <a:pt x="1102" y="21600"/>
                </a:cubicBezTo>
                <a:lnTo>
                  <a:pt x="257" y="13502"/>
                </a:lnTo>
                <a:lnTo>
                  <a:pt x="170" y="6751"/>
                </a:lnTo>
                <a:lnTo>
                  <a:pt x="0" y="2037"/>
                </a:lnTo>
              </a:path>
            </a:pathLst>
          </a:custGeom>
          <a:noFill/>
          <a:ln w="50800">
            <a:solidFill>
              <a:srgbClr val="0000FF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18462" name="Rectangle 30"/>
          <p:cNvSpPr>
            <a:spLocks/>
          </p:cNvSpPr>
          <p:nvPr/>
        </p:nvSpPr>
        <p:spPr bwMode="auto">
          <a:xfrm>
            <a:off x="1004962" y="1925071"/>
            <a:ext cx="100990" cy="1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</a:pPr>
            <a:r>
              <a:rPr lang="en-US" sz="1406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</a:t>
            </a:r>
          </a:p>
        </p:txBody>
      </p:sp>
      <p:sp>
        <p:nvSpPr>
          <p:cNvPr id="18463" name="Rectangle 31"/>
          <p:cNvSpPr>
            <a:spLocks/>
          </p:cNvSpPr>
          <p:nvPr/>
        </p:nvSpPr>
        <p:spPr bwMode="auto">
          <a:xfrm>
            <a:off x="1018357" y="3430840"/>
            <a:ext cx="100990" cy="1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</a:pPr>
            <a:r>
              <a:rPr lang="en-US" sz="1406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</a:t>
            </a:r>
          </a:p>
        </p:txBody>
      </p:sp>
      <p:sp>
        <p:nvSpPr>
          <p:cNvPr id="18464" name="Rectangle 32"/>
          <p:cNvSpPr>
            <a:spLocks/>
          </p:cNvSpPr>
          <p:nvPr/>
        </p:nvSpPr>
        <p:spPr bwMode="auto">
          <a:xfrm>
            <a:off x="1018357" y="5095110"/>
            <a:ext cx="100990" cy="1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</a:pPr>
            <a:r>
              <a:rPr lang="en-US" sz="1406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3</a:t>
            </a:r>
          </a:p>
        </p:txBody>
      </p:sp>
      <p:sp>
        <p:nvSpPr>
          <p:cNvPr id="18465" name="Rectangle 33"/>
          <p:cNvSpPr>
            <a:spLocks/>
          </p:cNvSpPr>
          <p:nvPr/>
        </p:nvSpPr>
        <p:spPr bwMode="auto">
          <a:xfrm>
            <a:off x="4312712" y="1988729"/>
            <a:ext cx="1511632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IPv6: 1080:0:0:0:8::E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E</a:t>
            </a:r>
          </a:p>
        </p:txBody>
      </p:sp>
      <p:sp>
        <p:nvSpPr>
          <p:cNvPr id="18466" name="Rectangle 34"/>
          <p:cNvSpPr>
            <a:spLocks/>
          </p:cNvSpPr>
          <p:nvPr/>
        </p:nvSpPr>
        <p:spPr bwMode="auto">
          <a:xfrm>
            <a:off x="6583673" y="2007705"/>
            <a:ext cx="1500411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Ipv6: 1080:0:0:0:8::C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C</a:t>
            </a:r>
          </a:p>
        </p:txBody>
      </p:sp>
      <p:sp>
        <p:nvSpPr>
          <p:cNvPr id="18467" name="Rectangle 35"/>
          <p:cNvSpPr>
            <a:spLocks/>
          </p:cNvSpPr>
          <p:nvPr/>
        </p:nvSpPr>
        <p:spPr bwMode="auto">
          <a:xfrm>
            <a:off x="6432426" y="3775783"/>
            <a:ext cx="1500411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Ipv6: 1080:0:0:0:8::C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C</a:t>
            </a:r>
          </a:p>
        </p:txBody>
      </p:sp>
      <p:sp>
        <p:nvSpPr>
          <p:cNvPr id="18468" name="Rectangle 36"/>
          <p:cNvSpPr>
            <a:spLocks/>
          </p:cNvSpPr>
          <p:nvPr/>
        </p:nvSpPr>
        <p:spPr bwMode="auto">
          <a:xfrm>
            <a:off x="4177650" y="3732251"/>
            <a:ext cx="1511632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IPv6: 1080:0:0:0:8::E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E</a:t>
            </a:r>
          </a:p>
        </p:txBody>
      </p:sp>
      <p:sp>
        <p:nvSpPr>
          <p:cNvPr id="18469" name="Rectangle 37"/>
          <p:cNvSpPr>
            <a:spLocks/>
          </p:cNvSpPr>
          <p:nvPr/>
        </p:nvSpPr>
        <p:spPr bwMode="auto">
          <a:xfrm>
            <a:off x="2111544" y="3759040"/>
            <a:ext cx="1511632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IPv6: 1080:0:0:0:8::A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A</a:t>
            </a:r>
          </a:p>
        </p:txBody>
      </p:sp>
      <p:sp>
        <p:nvSpPr>
          <p:cNvPr id="18470" name="Rectangle 38"/>
          <p:cNvSpPr>
            <a:spLocks/>
          </p:cNvSpPr>
          <p:nvPr/>
        </p:nvSpPr>
        <p:spPr bwMode="auto">
          <a:xfrm>
            <a:off x="932408" y="6050587"/>
            <a:ext cx="6020623" cy="1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18440" algn="l"/>
              </a:tabLst>
            </a:pPr>
            <a:r>
              <a:rPr lang="en-US" sz="1406" dirty="0" err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Neighbour</a:t>
            </a:r>
            <a:r>
              <a:rPr lang="en-US" sz="140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advertisement: 1080:0:0:0:8::C is reachable via Ethernet Add : </a:t>
            </a: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</a:t>
            </a:r>
            <a:r>
              <a:rPr lang="en-US" sz="140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</a:p>
        </p:txBody>
      </p:sp>
      <p:sp>
        <p:nvSpPr>
          <p:cNvPr id="18471" name="Rectangle 39"/>
          <p:cNvSpPr>
            <a:spLocks/>
          </p:cNvSpPr>
          <p:nvPr/>
        </p:nvSpPr>
        <p:spPr bwMode="auto">
          <a:xfrm>
            <a:off x="6704782" y="5310573"/>
            <a:ext cx="1500411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Ipv6: 1080:0:0:0:8::C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C</a:t>
            </a:r>
          </a:p>
        </p:txBody>
      </p:sp>
      <p:sp>
        <p:nvSpPr>
          <p:cNvPr id="18472" name="Rectangle 40"/>
          <p:cNvSpPr>
            <a:spLocks/>
          </p:cNvSpPr>
          <p:nvPr/>
        </p:nvSpPr>
        <p:spPr bwMode="auto">
          <a:xfrm>
            <a:off x="4445541" y="5198952"/>
            <a:ext cx="1511632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IPv6: 1080:0:0:0:8::E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E</a:t>
            </a:r>
          </a:p>
        </p:txBody>
      </p:sp>
      <p:sp>
        <p:nvSpPr>
          <p:cNvPr id="18473" name="Rectangle 41"/>
          <p:cNvSpPr>
            <a:spLocks/>
          </p:cNvSpPr>
          <p:nvPr/>
        </p:nvSpPr>
        <p:spPr bwMode="auto">
          <a:xfrm>
            <a:off x="2259442" y="5220160"/>
            <a:ext cx="1511632" cy="3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IPv6: 1080:0:0:0:8::A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  <a:tab pos="660773" algn="l"/>
                <a:tab pos="1312617" algn="l"/>
                <a:tab pos="1955532" algn="l"/>
              </a:tabLst>
            </a:pPr>
            <a:r>
              <a:rPr lang="en-US" sz="1266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A</a:t>
            </a:r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 rot="10800000" flipH="1">
            <a:off x="3711773" y="3748237"/>
            <a:ext cx="125016" cy="479971"/>
          </a:xfrm>
          <a:prstGeom prst="line">
            <a:avLst/>
          </a:prstGeom>
          <a:noFill/>
          <a:ln w="12700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 rot="10800000" flipH="1">
            <a:off x="6037957" y="3668986"/>
            <a:ext cx="125016" cy="479971"/>
          </a:xfrm>
          <a:prstGeom prst="line">
            <a:avLst/>
          </a:prstGeom>
          <a:noFill/>
          <a:ln w="12700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 rot="10800000">
            <a:off x="2006203" y="5416972"/>
            <a:ext cx="70322" cy="344909"/>
          </a:xfrm>
          <a:prstGeom prst="line">
            <a:avLst/>
          </a:prstGeom>
          <a:noFill/>
          <a:ln w="12700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 flipH="1">
            <a:off x="6185297" y="5420320"/>
            <a:ext cx="81484" cy="237753"/>
          </a:xfrm>
          <a:prstGeom prst="line">
            <a:avLst/>
          </a:prstGeom>
          <a:noFill/>
          <a:ln w="12700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>
            <a:off x="1960439" y="3714750"/>
            <a:ext cx="79251" cy="523503"/>
          </a:xfrm>
          <a:prstGeom prst="line">
            <a:avLst/>
          </a:prstGeom>
          <a:noFill/>
          <a:ln w="12700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97740A-3259-311B-FA35-59A2FE8AF4D1}"/>
              </a:ext>
            </a:extLst>
          </p:cNvPr>
          <p:cNvSpPr/>
          <p:nvPr/>
        </p:nvSpPr>
        <p:spPr bwMode="auto">
          <a:xfrm>
            <a:off x="272480" y="2961307"/>
            <a:ext cx="8693299" cy="179526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1F8F36-2651-B9FD-C5A9-B36099093811}"/>
              </a:ext>
            </a:extLst>
          </p:cNvPr>
          <p:cNvSpPr/>
          <p:nvPr/>
        </p:nvSpPr>
        <p:spPr bwMode="auto">
          <a:xfrm>
            <a:off x="422176" y="4797152"/>
            <a:ext cx="8693299" cy="179526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609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1395636" y="1116"/>
            <a:ext cx="7545586" cy="1205508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875525" algn="l"/>
              </a:tabLst>
            </a:pPr>
            <a:r>
              <a:rPr lang="en-US"/>
              <a:t>Autoconfiguration 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2500" y="1237878"/>
            <a:ext cx="8228707" cy="5577706"/>
          </a:xfrm>
          <a:ln/>
        </p:spPr>
        <p:txBody>
          <a:bodyPr/>
          <a:lstStyle/>
          <a:p>
            <a:pPr marL="452050">
              <a:lnSpc>
                <a:spcPct val="84000"/>
              </a:lnSpc>
              <a:buClr>
                <a:srgbClr val="000000"/>
              </a:buClr>
              <a:buSzPct val="75000"/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</a:tabLst>
            </a:pPr>
            <a:r>
              <a:rPr lang="en-US" dirty="0"/>
              <a:t>What happens when a host boots 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857220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</a:tabLst>
            </a:pPr>
            <a:r>
              <a:rPr lang="en-US" dirty="0"/>
              <a:t>Use</a:t>
            </a:r>
            <a:r>
              <a:rPr lang="en-US" dirty="0">
                <a:solidFill>
                  <a:srgbClr val="FF0000"/>
                </a:solidFill>
              </a:rPr>
              <a:t> Link-local</a:t>
            </a:r>
            <a:r>
              <a:rPr lang="en-US" dirty="0"/>
              <a:t> IPv6 address (</a:t>
            </a:r>
            <a:r>
              <a:rPr lang="en-US" dirty="0">
                <a:solidFill>
                  <a:srgbClr val="FF0000"/>
                </a:solidFill>
              </a:rPr>
              <a:t>FE80</a:t>
            </a:r>
            <a:r>
              <a:rPr lang="en-US" dirty="0"/>
              <a:t>::/64)</a:t>
            </a:r>
          </a:p>
          <a:p>
            <a:pPr marL="1059247" lvl="3">
              <a:lnSpc>
                <a:spcPct val="84000"/>
              </a:lnSpc>
              <a:buClr>
                <a:srgbClr val="000000"/>
              </a:buClr>
              <a:buSzPct val="75000"/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</a:tabLst>
            </a:pPr>
            <a:r>
              <a:rPr lang="en-US" dirty="0"/>
              <a:t>Each interface has a link-local IPv6 address</a:t>
            </a:r>
          </a:p>
          <a:p>
            <a:pPr marL="1059247" lvl="3">
              <a:lnSpc>
                <a:spcPct val="84000"/>
              </a:lnSpc>
              <a:buClr>
                <a:srgbClr val="000000"/>
              </a:buClr>
              <a:buSzPct val="75000"/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</a:tabLst>
            </a:pPr>
            <a:r>
              <a:rPr lang="en-US" dirty="0"/>
              <a:t>But another node might have chosen the same address !</a:t>
            </a:r>
          </a:p>
        </p:txBody>
      </p:sp>
      <p:pic>
        <p:nvPicPr>
          <p:cNvPr id="29699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811" y="3143250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Line 4"/>
          <p:cNvSpPr>
            <a:spLocks noChangeShapeType="1"/>
          </p:cNvSpPr>
          <p:nvPr/>
        </p:nvSpPr>
        <p:spPr bwMode="auto">
          <a:xfrm flipH="1">
            <a:off x="4086821" y="2647653"/>
            <a:ext cx="7814" cy="50229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5347023" y="2241351"/>
            <a:ext cx="2232" cy="32146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3409281" y="2619748"/>
            <a:ext cx="3080742" cy="1116"/>
          </a:xfrm>
          <a:prstGeom prst="line">
            <a:avLst/>
          </a:prstGeom>
          <a:noFill/>
          <a:ln w="889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5128246" y="1839516"/>
            <a:ext cx="564803" cy="401836"/>
            <a:chOff x="0" y="0"/>
            <a:chExt cx="505" cy="359"/>
          </a:xfrm>
        </p:grpSpPr>
        <p:sp>
          <p:nvSpPr>
            <p:cNvPr id="29704" name="AutoShape 8"/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2180"/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9707" name="Line 11"/>
            <p:cNvSpPr>
              <a:spLocks noChangeShapeType="1"/>
            </p:cNvSpPr>
            <p:nvPr/>
          </p:nvSpPr>
          <p:spPr bwMode="auto">
            <a:xfrm rot="10800000" flipH="1">
              <a:off x="341" y="233"/>
              <a:ext cx="163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>
              <a:off x="162" y="1"/>
              <a:ext cx="34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9709" name="Line 13"/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9710" name="Rectangle 14"/>
            <p:cNvSpPr>
              <a:spLocks/>
            </p:cNvSpPr>
            <p:nvPr/>
          </p:nvSpPr>
          <p:spPr bwMode="auto">
            <a:xfrm>
              <a:off x="68" y="140"/>
              <a:ext cx="17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547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</a:t>
              </a:r>
            </a:p>
          </p:txBody>
        </p:sp>
      </p:grpSp>
      <p:sp>
        <p:nvSpPr>
          <p:cNvPr id="29711" name="Rectangle 15"/>
          <p:cNvSpPr>
            <a:spLocks/>
          </p:cNvSpPr>
          <p:nvPr/>
        </p:nvSpPr>
        <p:spPr bwMode="auto">
          <a:xfrm>
            <a:off x="856506" y="3820790"/>
            <a:ext cx="3911203" cy="66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1501251" indent="-391776"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1475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14752" algn="l"/>
              </a:tabLst>
            </a:pPr>
            <a:r>
              <a:rPr lang="en-US" sz="154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Ethernet : </a:t>
            </a:r>
            <a:r>
              <a:rPr lang="en-US" sz="1547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0800:200C:417A</a:t>
            </a:r>
            <a:br>
              <a:rPr lang="en-US" sz="1547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547">
                <a:solidFill>
                  <a:srgbClr val="FF0000"/>
                </a:solidFill>
                <a:ea typeface="ＭＳ Ｐゴシック" charset="0"/>
                <a:cs typeface="Gill Sans" charset="0"/>
              </a:rPr>
              <a:t>FE80:</a:t>
            </a:r>
            <a:r>
              <a:rPr lang="en-US" sz="1547">
                <a:solidFill>
                  <a:srgbClr val="0000FF"/>
                </a:solidFill>
                <a:ea typeface="ＭＳ Ｐゴシック" charset="0"/>
                <a:cs typeface="Gill Sans" charset="0"/>
              </a:rPr>
              <a:t>:</a:t>
            </a:r>
            <a:r>
              <a:rPr lang="en-US" sz="1547">
                <a:solidFill>
                  <a:schemeClr val="tx1"/>
                </a:solidFill>
                <a:ea typeface="ＭＳ Ｐゴシック" charset="0"/>
                <a:cs typeface="Gill Sans" charset="0"/>
              </a:rPr>
              <a:t>M</a:t>
            </a:r>
            <a:r>
              <a:rPr lang="en-US" sz="1547" baseline="-35000">
                <a:solidFill>
                  <a:schemeClr val="tx1"/>
                </a:solidFill>
                <a:ea typeface="ＭＳ Ｐゴシック" charset="0"/>
                <a:cs typeface="Gill Sans" charset="0"/>
              </a:rPr>
              <a:t>64</a:t>
            </a:r>
            <a:r>
              <a:rPr lang="en-US" sz="1547">
                <a:solidFill>
                  <a:schemeClr val="tx1"/>
                </a:solidFill>
                <a:ea typeface="ＭＳ Ｐゴシック" charset="0"/>
                <a:cs typeface="Gill Sans" charset="0"/>
              </a:rPr>
              <a:t>(</a:t>
            </a:r>
            <a:r>
              <a:rPr lang="en-US" sz="1547">
                <a:solidFill>
                  <a:srgbClr val="0000FF"/>
                </a:solidFill>
                <a:ea typeface="ＭＳ Ｐゴシック" charset="0"/>
                <a:cs typeface="Gill Sans" charset="0"/>
              </a:rPr>
              <a:t>800:200C:417A) </a:t>
            </a:r>
          </a:p>
          <a:p>
            <a:pPr marL="1501251" indent="-391776"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1475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14752" algn="l"/>
              </a:tabLst>
            </a:pPr>
            <a:endParaRPr lang="en-US" sz="1547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  <p:grpSp>
        <p:nvGrpSpPr>
          <p:cNvPr id="29712" name="Group 16"/>
          <p:cNvGrpSpPr>
            <a:grpSpLocks/>
          </p:cNvGrpSpPr>
          <p:nvPr/>
        </p:nvGrpSpPr>
        <p:grpSpPr bwMode="auto">
          <a:xfrm>
            <a:off x="4992068" y="2903265"/>
            <a:ext cx="4018359" cy="1821656"/>
            <a:chOff x="0" y="0"/>
            <a:chExt cx="3600" cy="1632"/>
          </a:xfrm>
        </p:grpSpPr>
        <p:sp>
          <p:nvSpPr>
            <p:cNvPr id="29713" name="Rectangle 17"/>
            <p:cNvSpPr>
              <a:spLocks/>
            </p:cNvSpPr>
            <p:nvPr/>
          </p:nvSpPr>
          <p:spPr bwMode="auto">
            <a:xfrm>
              <a:off x="0" y="0"/>
              <a:ext cx="3319" cy="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 sz="2180"/>
            </a:p>
          </p:txBody>
        </p:sp>
        <p:sp>
          <p:nvSpPr>
            <p:cNvPr id="29714" name="Rectangle 18"/>
            <p:cNvSpPr>
              <a:spLocks/>
            </p:cNvSpPr>
            <p:nvPr/>
          </p:nvSpPr>
          <p:spPr bwMode="auto">
            <a:xfrm>
              <a:off x="0" y="0"/>
              <a:ext cx="3600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 sz="2180"/>
            </a:p>
          </p:txBody>
        </p:sp>
      </p:grpSp>
      <p:pic>
        <p:nvPicPr>
          <p:cNvPr id="29715" name="Picture 1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301" y="1812727"/>
            <a:ext cx="563686" cy="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4073426" y="2330649"/>
            <a:ext cx="1117" cy="35049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grpSp>
        <p:nvGrpSpPr>
          <p:cNvPr id="29717" name="Group 21"/>
          <p:cNvGrpSpPr>
            <a:grpSpLocks/>
          </p:cNvGrpSpPr>
          <p:nvPr/>
        </p:nvGrpSpPr>
        <p:grpSpPr bwMode="auto">
          <a:xfrm>
            <a:off x="4023197" y="2777133"/>
            <a:ext cx="5679281" cy="1750219"/>
            <a:chOff x="0" y="0"/>
            <a:chExt cx="5088" cy="1568"/>
          </a:xfrm>
        </p:grpSpPr>
        <p:sp>
          <p:nvSpPr>
            <p:cNvPr id="29718" name="Line 22"/>
            <p:cNvSpPr>
              <a:spLocks noChangeShapeType="1"/>
            </p:cNvSpPr>
            <p:nvPr/>
          </p:nvSpPr>
          <p:spPr bwMode="auto">
            <a:xfrm rot="10800000">
              <a:off x="568" y="0"/>
              <a:ext cx="11" cy="5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9719" name="Rectangle 23"/>
            <p:cNvSpPr>
              <a:spLocks/>
            </p:cNvSpPr>
            <p:nvPr/>
          </p:nvSpPr>
          <p:spPr bwMode="auto">
            <a:xfrm>
              <a:off x="0" y="1280"/>
              <a:ext cx="50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marL="1501251" indent="-391776" algn="l"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25235" algn="l"/>
                  <a:tab pos="3286008" algn="l"/>
                  <a:tab pos="3937852" algn="l"/>
                  <a:tab pos="4598626" algn="l"/>
                  <a:tab pos="5250470" algn="l"/>
                  <a:tab pos="5875525" algn="l"/>
                </a:tabLst>
              </a:pPr>
              <a:r>
                <a:rPr lang="en-US" sz="2109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Address is valid if nobody answers</a:t>
              </a:r>
            </a:p>
          </p:txBody>
        </p:sp>
        <p:sp>
          <p:nvSpPr>
            <p:cNvPr id="29720" name="Rectangle 24"/>
            <p:cNvSpPr>
              <a:spLocks/>
            </p:cNvSpPr>
            <p:nvPr/>
          </p:nvSpPr>
          <p:spPr bwMode="auto">
            <a:xfrm>
              <a:off x="513" y="675"/>
              <a:ext cx="287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969" dirty="0">
                  <a:solidFill>
                    <a:schemeClr val="tx1"/>
                  </a:solidFill>
                  <a:ea typeface="ＭＳ Ｐゴシック" charset="0"/>
                  <a:cs typeface="Gill Sans" charset="0"/>
                </a:rPr>
                <a:t>ICMPv6 </a:t>
              </a:r>
              <a:r>
                <a:rPr lang="en-US" sz="1969" dirty="0" err="1">
                  <a:solidFill>
                    <a:schemeClr val="tx1"/>
                  </a:solidFill>
                  <a:ea typeface="ＭＳ Ｐゴシック" charset="0"/>
                  <a:cs typeface="Gill Sans" charset="0"/>
                </a:rPr>
                <a:t>Neighbour</a:t>
              </a:r>
              <a:r>
                <a:rPr lang="en-US" sz="1969" dirty="0">
                  <a:solidFill>
                    <a:schemeClr val="tx1"/>
                  </a:solidFill>
                  <a:ea typeface="ＭＳ Ｐゴシック" charset="0"/>
                  <a:cs typeface="Gill Sans" charset="0"/>
                </a:rPr>
                <a:t> </a:t>
              </a:r>
              <a:r>
                <a:rPr lang="en-US" sz="1969" dirty="0" err="1">
                  <a:solidFill>
                    <a:schemeClr val="tx1"/>
                  </a:solidFill>
                  <a:ea typeface="ＭＳ Ｐゴシック" charset="0"/>
                  <a:cs typeface="Gill Sans" charset="0"/>
                </a:rPr>
                <a:t>sollicitation</a:t>
              </a:r>
              <a:endParaRPr lang="en-US" sz="1969" dirty="0">
                <a:solidFill>
                  <a:schemeClr val="tx1"/>
                </a:solidFill>
                <a:ea typeface="ＭＳ Ｐゴシック" charset="0"/>
                <a:cs typeface="Gill Sans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79674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16496" y="43533"/>
            <a:ext cx="8523610" cy="1830586"/>
          </a:xfrm>
          <a:ln/>
        </p:spPr>
        <p:txBody>
          <a:bodyPr/>
          <a:lstStyle/>
          <a:p>
            <a:r>
              <a:rPr lang="en-US" dirty="0"/>
              <a:t>IPv6 link-local addresses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3235" y="1353145"/>
            <a:ext cx="8193999" cy="5214954"/>
          </a:xfrm>
          <a:ln/>
        </p:spPr>
        <p:txBody>
          <a:bodyPr/>
          <a:lstStyle/>
          <a:p>
            <a:pPr marL="625056"/>
            <a:r>
              <a:rPr lang="en-US" dirty="0"/>
              <a:t>Used by devices on same LAN to exchange IPv6 packets when they don't have/need globally routable address</a:t>
            </a:r>
          </a:p>
          <a:p>
            <a:pPr marL="1250112" lvl="2"/>
            <a:r>
              <a:rPr lang="en-US" dirty="0"/>
              <a:t>Each host/router must generate one link local address for each of its interfaces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937584" lvl="1"/>
            <a:r>
              <a:rPr lang="en-US" dirty="0">
                <a:solidFill>
                  <a:srgbClr val="D90B00"/>
                </a:solidFill>
              </a:rPr>
              <a:t>Each IPv6 host uses several IPv6 addresses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1408857" y="5099811"/>
            <a:ext cx="7252022" cy="446484"/>
            <a:chOff x="0" y="0"/>
            <a:chExt cx="6496" cy="400"/>
          </a:xfrm>
        </p:grpSpPr>
        <p:sp>
          <p:nvSpPr>
            <p:cNvPr id="22532" name="AutoShape 4"/>
            <p:cNvSpPr>
              <a:spLocks/>
            </p:cNvSpPr>
            <p:nvPr/>
          </p:nvSpPr>
          <p:spPr bwMode="auto">
            <a:xfrm>
              <a:off x="2" y="4"/>
              <a:ext cx="6494" cy="394"/>
            </a:xfrm>
            <a:prstGeom prst="roundRect">
              <a:avLst>
                <a:gd name="adj" fmla="val 255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2180"/>
            </a:p>
          </p:txBody>
        </p:sp>
        <p:sp>
          <p:nvSpPr>
            <p:cNvPr id="22533" name="Rectangle 5"/>
            <p:cNvSpPr>
              <a:spLocks/>
            </p:cNvSpPr>
            <p:nvPr/>
          </p:nvSpPr>
          <p:spPr bwMode="auto">
            <a:xfrm>
              <a:off x="0" y="0"/>
              <a:ext cx="6488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25235" algn="l"/>
                  <a:tab pos="3286008" algn="l"/>
                  <a:tab pos="3937852" algn="l"/>
                  <a:tab pos="4598626" algn="l"/>
                  <a:tab pos="5250470" algn="l"/>
                  <a:tab pos="5911243" algn="l"/>
                  <a:tab pos="6563087" algn="l"/>
                  <a:tab pos="7223860" algn="l"/>
                  <a:tab pos="7831057" algn="l"/>
                </a:tabLst>
              </a:pPr>
              <a:r>
                <a:rPr lang="en-US" sz="218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                                                  </a:t>
              </a:r>
              <a:r>
                <a:rPr lang="en-US" sz="168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interface ID         </a:t>
              </a:r>
            </a:p>
          </p:txBody>
        </p:sp>
      </p:grp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1393230" y="4521613"/>
            <a:ext cx="7248674" cy="111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4282394" y="4328116"/>
            <a:ext cx="633187" cy="1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406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128 bits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rot="10800000" flipH="1">
            <a:off x="1411089" y="4963633"/>
            <a:ext cx="871760" cy="111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2537" name="Rectangle 9"/>
          <p:cNvSpPr>
            <a:spLocks/>
          </p:cNvSpPr>
          <p:nvPr/>
        </p:nvSpPr>
        <p:spPr bwMode="auto">
          <a:xfrm>
            <a:off x="1496646" y="4704660"/>
            <a:ext cx="634790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68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10 bits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rot="10800000" flipH="1">
            <a:off x="2344241" y="4963633"/>
            <a:ext cx="3545086" cy="223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3718464" y="4706892"/>
            <a:ext cx="634790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68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54 bits</a:t>
            </a:r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rot="10800000" flipH="1">
            <a:off x="6072386" y="4943541"/>
            <a:ext cx="2494731" cy="893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2541" name="Rectangle 13"/>
          <p:cNvSpPr>
            <a:spLocks/>
          </p:cNvSpPr>
          <p:nvPr/>
        </p:nvSpPr>
        <p:spPr bwMode="auto">
          <a:xfrm>
            <a:off x="6804787" y="4699079"/>
            <a:ext cx="634790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68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64 bits</a:t>
            </a:r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2331962" y="5117670"/>
            <a:ext cx="1117" cy="4252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6064572" y="5121019"/>
            <a:ext cx="1117" cy="42416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2544" name="Rectangle 16"/>
          <p:cNvSpPr>
            <a:spLocks/>
          </p:cNvSpPr>
          <p:nvPr/>
        </p:nvSpPr>
        <p:spPr bwMode="auto">
          <a:xfrm>
            <a:off x="1566561" y="5200258"/>
            <a:ext cx="516168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31057" algn="l"/>
              </a:tabLst>
            </a:pPr>
            <a:r>
              <a:rPr lang="en-US" sz="168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FE80</a:t>
            </a:r>
          </a:p>
        </p:txBody>
      </p:sp>
      <p:sp>
        <p:nvSpPr>
          <p:cNvPr id="22545" name="Rectangle 17"/>
          <p:cNvSpPr>
            <a:spLocks/>
          </p:cNvSpPr>
          <p:nvPr/>
        </p:nvSpPr>
        <p:spPr bwMode="auto">
          <a:xfrm>
            <a:off x="2331962" y="5146692"/>
            <a:ext cx="3768328" cy="3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31057" algn="l"/>
              </a:tabLst>
            </a:pPr>
            <a:r>
              <a:rPr lang="en-US" sz="168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0000000000.....00000000000</a:t>
            </a:r>
          </a:p>
        </p:txBody>
      </p:sp>
    </p:spTree>
    <p:extLst>
      <p:ext uri="{BB962C8B-B14F-4D97-AF65-F5344CB8AC3E}">
        <p14:creationId xmlns:p14="http://schemas.microsoft.com/office/powerpoint/2010/main" val="339530233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1377777" y="1116"/>
            <a:ext cx="7563445" cy="1205508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875525" algn="l"/>
              </a:tabLst>
            </a:pPr>
            <a:r>
              <a:rPr lang="en-US"/>
              <a:t>Global IPv6 address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0727" y="718840"/>
            <a:ext cx="8228707" cy="5577706"/>
          </a:xfrm>
          <a:ln/>
        </p:spPr>
        <p:txBody>
          <a:bodyPr/>
          <a:lstStyle/>
          <a:p>
            <a:pPr marL="452050">
              <a:lnSpc>
                <a:spcPct val="84000"/>
              </a:lnSpc>
              <a:buClr>
                <a:srgbClr val="000000"/>
              </a:buClr>
              <a:buSzPct val="75000"/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</a:tabLst>
            </a:pPr>
            <a:r>
              <a:rPr lang="en-US" dirty="0"/>
              <a:t>How to obtain the IPv6 prefix of the subnet ?</a:t>
            </a:r>
          </a:p>
          <a:p>
            <a:pPr marL="937584" lvl="1"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</a:tabLst>
            </a:pPr>
            <a:r>
              <a:rPr lang="en-US" dirty="0"/>
              <a:t>Wait for router advertisements </a:t>
            </a:r>
          </a:p>
          <a:p>
            <a:pPr marL="937584" lvl="1"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</a:tabLst>
            </a:pPr>
            <a:r>
              <a:rPr lang="en-US" dirty="0"/>
              <a:t>Solicit router advertisement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1747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723" y="4509492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Line 4"/>
          <p:cNvSpPr>
            <a:spLocks noChangeShapeType="1"/>
          </p:cNvSpPr>
          <p:nvPr/>
        </p:nvSpPr>
        <p:spPr bwMode="auto">
          <a:xfrm flipH="1">
            <a:off x="3239616" y="4009430"/>
            <a:ext cx="8930" cy="50229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4499818" y="3604245"/>
            <a:ext cx="1117" cy="32146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2560960" y="3982641"/>
            <a:ext cx="3080742" cy="2232"/>
          </a:xfrm>
          <a:prstGeom prst="line">
            <a:avLst/>
          </a:prstGeom>
          <a:noFill/>
          <a:ln w="889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grpSp>
        <p:nvGrpSpPr>
          <p:cNvPr id="31751" name="Group 7"/>
          <p:cNvGrpSpPr>
            <a:grpSpLocks/>
          </p:cNvGrpSpPr>
          <p:nvPr/>
        </p:nvGrpSpPr>
        <p:grpSpPr bwMode="auto">
          <a:xfrm>
            <a:off x="4282158" y="3200177"/>
            <a:ext cx="564803" cy="401836"/>
            <a:chOff x="0" y="0"/>
            <a:chExt cx="505" cy="359"/>
          </a:xfrm>
        </p:grpSpPr>
        <p:sp>
          <p:nvSpPr>
            <p:cNvPr id="31752" name="AutoShape 8"/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2180"/>
            </a:p>
          </p:txBody>
        </p:sp>
        <p:sp>
          <p:nvSpPr>
            <p:cNvPr id="31753" name="Line 9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 rot="10800000" flipH="1">
              <a:off x="340" y="0"/>
              <a:ext cx="163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31755" name="Line 11"/>
            <p:cNvSpPr>
              <a:spLocks noChangeShapeType="1"/>
            </p:cNvSpPr>
            <p:nvPr/>
          </p:nvSpPr>
          <p:spPr bwMode="auto">
            <a:xfrm rot="10800000" flipH="1">
              <a:off x="340" y="233"/>
              <a:ext cx="163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31756" name="Line 12"/>
            <p:cNvSpPr>
              <a:spLocks noChangeShapeType="1"/>
            </p:cNvSpPr>
            <p:nvPr/>
          </p:nvSpPr>
          <p:spPr bwMode="auto">
            <a:xfrm>
              <a:off x="162" y="1"/>
              <a:ext cx="34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31757" name="Line 13"/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31758" name="Rectangle 14"/>
            <p:cNvSpPr>
              <a:spLocks/>
            </p:cNvSpPr>
            <p:nvPr/>
          </p:nvSpPr>
          <p:spPr bwMode="auto">
            <a:xfrm>
              <a:off x="68" y="140"/>
              <a:ext cx="17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547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</a:t>
              </a:r>
            </a:p>
          </p:txBody>
        </p:sp>
      </p:grpSp>
      <p:grpSp>
        <p:nvGrpSpPr>
          <p:cNvPr id="31759" name="Group 15"/>
          <p:cNvGrpSpPr>
            <a:grpSpLocks/>
          </p:cNvGrpSpPr>
          <p:nvPr/>
        </p:nvGrpSpPr>
        <p:grpSpPr bwMode="auto">
          <a:xfrm>
            <a:off x="3604617" y="3571875"/>
            <a:ext cx="5902523" cy="2090663"/>
            <a:chOff x="0" y="0"/>
            <a:chExt cx="5288" cy="1873"/>
          </a:xfrm>
        </p:grpSpPr>
        <p:sp>
          <p:nvSpPr>
            <p:cNvPr id="31760" name="Line 16"/>
            <p:cNvSpPr>
              <a:spLocks noChangeShapeType="1"/>
            </p:cNvSpPr>
            <p:nvPr/>
          </p:nvSpPr>
          <p:spPr bwMode="auto">
            <a:xfrm rot="10800000" flipH="1">
              <a:off x="199" y="0"/>
              <a:ext cx="2" cy="10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grpSp>
          <p:nvGrpSpPr>
            <p:cNvPr id="31761" name="Group 17"/>
            <p:cNvGrpSpPr>
              <a:grpSpLocks/>
            </p:cNvGrpSpPr>
            <p:nvPr/>
          </p:nvGrpSpPr>
          <p:grpSpPr bwMode="auto">
            <a:xfrm>
              <a:off x="0" y="761"/>
              <a:ext cx="5288" cy="1112"/>
              <a:chOff x="0" y="0"/>
              <a:chExt cx="5288" cy="1112"/>
            </a:xfrm>
          </p:grpSpPr>
          <p:sp>
            <p:nvSpPr>
              <p:cNvPr id="31762" name="Rectangle 18"/>
              <p:cNvSpPr>
                <a:spLocks/>
              </p:cNvSpPr>
              <p:nvPr/>
            </p:nvSpPr>
            <p:spPr bwMode="auto">
              <a:xfrm>
                <a:off x="0" y="0"/>
                <a:ext cx="4959" cy="9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2180"/>
              </a:p>
            </p:txBody>
          </p:sp>
          <p:sp>
            <p:nvSpPr>
              <p:cNvPr id="31763" name="Rectangle 19"/>
              <p:cNvSpPr>
                <a:spLocks/>
              </p:cNvSpPr>
              <p:nvPr/>
            </p:nvSpPr>
            <p:spPr bwMode="auto">
              <a:xfrm>
                <a:off x="0" y="0"/>
                <a:ext cx="5288" cy="1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marL="1501251" indent="-391776" algn="l">
                  <a:lnSpc>
                    <a:spcPct val="84000"/>
                  </a:lnSpc>
                  <a:tabLst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</a:tabLst>
                </a:pPr>
                <a:r>
                  <a:rPr lang="en-US" sz="2109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ICMPv6 : Router Solicitation</a:t>
                </a:r>
              </a:p>
              <a:p>
                <a:pPr marL="1501251" indent="-391776" algn="l">
                  <a:lnSpc>
                    <a:spcPct val="84000"/>
                  </a:lnSpc>
                  <a:tabLst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</a:tabLst>
                </a:pPr>
                <a:r>
                  <a:rPr lang="en-US" sz="2109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IPv6 Src: </a:t>
                </a:r>
                <a:r>
                  <a:rPr lang="en-US" sz="2109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FE80:</a:t>
                </a:r>
                <a:r>
                  <a:rPr lang="en-US" sz="2109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:</a:t>
                </a:r>
                <a:r>
                  <a:rPr lang="en-US" sz="2109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M</a:t>
                </a:r>
                <a:r>
                  <a:rPr lang="en-US" sz="2109" baseline="-28000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64</a:t>
                </a:r>
                <a:r>
                  <a:rPr lang="en-US" sz="2109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(</a:t>
                </a:r>
                <a:r>
                  <a:rPr lang="en-US" sz="2109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800:200C:417A)</a:t>
                </a:r>
              </a:p>
              <a:p>
                <a:pPr marL="1501251" indent="-391776">
                  <a:lnSpc>
                    <a:spcPct val="84000"/>
                  </a:lnSpc>
                  <a:tabLst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</a:tabLst>
                </a:pPr>
                <a:r>
                  <a:rPr lang="en-US" sz="253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IPv6 Dest: FF02::2</a:t>
                </a:r>
              </a:p>
            </p:txBody>
          </p:sp>
        </p:grpSp>
      </p:grpSp>
      <p:sp>
        <p:nvSpPr>
          <p:cNvPr id="31764" name="Rectangle 20"/>
          <p:cNvSpPr>
            <a:spLocks/>
          </p:cNvSpPr>
          <p:nvPr/>
        </p:nvSpPr>
        <p:spPr bwMode="auto">
          <a:xfrm>
            <a:off x="226963" y="5240611"/>
            <a:ext cx="5124525" cy="66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1501251" indent="-391776"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1475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14752" algn="l"/>
              </a:tabLst>
            </a:pPr>
            <a:r>
              <a:rPr lang="en-US" sz="154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Ethernet : </a:t>
            </a:r>
            <a:r>
              <a:rPr lang="en-US" sz="1547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0800:200C:417A</a:t>
            </a:r>
            <a:br>
              <a:rPr lang="en-US" sz="1547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547">
                <a:solidFill>
                  <a:srgbClr val="FF0000"/>
                </a:solidFill>
                <a:ea typeface="ＭＳ Ｐゴシック" charset="0"/>
                <a:cs typeface="Gill Sans" charset="0"/>
              </a:rPr>
              <a:t>FE80:</a:t>
            </a:r>
            <a:r>
              <a:rPr lang="en-US" sz="1547">
                <a:solidFill>
                  <a:srgbClr val="0000FF"/>
                </a:solidFill>
                <a:ea typeface="ＭＳ Ｐゴシック" charset="0"/>
                <a:cs typeface="Gill Sans" charset="0"/>
              </a:rPr>
              <a:t>:</a:t>
            </a:r>
            <a:r>
              <a:rPr lang="en-US" sz="1547">
                <a:solidFill>
                  <a:schemeClr val="tx1"/>
                </a:solidFill>
                <a:ea typeface="ＭＳ Ｐゴシック" charset="0"/>
                <a:cs typeface="Gill Sans" charset="0"/>
              </a:rPr>
              <a:t>M</a:t>
            </a:r>
            <a:r>
              <a:rPr lang="en-US" sz="1547" baseline="-35000">
                <a:solidFill>
                  <a:schemeClr val="tx1"/>
                </a:solidFill>
                <a:ea typeface="ＭＳ Ｐゴシック" charset="0"/>
                <a:cs typeface="Gill Sans" charset="0"/>
              </a:rPr>
              <a:t>64</a:t>
            </a:r>
            <a:r>
              <a:rPr lang="en-US" sz="1547">
                <a:solidFill>
                  <a:schemeClr val="tx1"/>
                </a:solidFill>
                <a:ea typeface="ＭＳ Ｐゴシック" charset="0"/>
                <a:cs typeface="Gill Sans" charset="0"/>
              </a:rPr>
              <a:t>(</a:t>
            </a:r>
            <a:r>
              <a:rPr lang="en-US" sz="1547">
                <a:solidFill>
                  <a:srgbClr val="0000FF"/>
                </a:solidFill>
                <a:ea typeface="ＭＳ Ｐゴシック" charset="0"/>
                <a:cs typeface="Gill Sans" charset="0"/>
              </a:rPr>
              <a:t>800:200C:417A)</a:t>
            </a:r>
          </a:p>
          <a:p>
            <a:pPr marL="1501251" indent="-391776"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1475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14752" algn="l"/>
              </a:tabLst>
            </a:pPr>
            <a:endParaRPr lang="en-US" sz="1547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504209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848545" y="36748"/>
            <a:ext cx="7783488" cy="1714500"/>
          </a:xfrm>
          <a:ln/>
        </p:spPr>
        <p:txBody>
          <a:bodyPr/>
          <a:lstStyle/>
          <a:p>
            <a:r>
              <a:rPr lang="en-US" dirty="0"/>
              <a:t>Router advertisements</a:t>
            </a:r>
          </a:p>
        </p:txBody>
      </p:sp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969243" y="1818308"/>
            <a:ext cx="3210223" cy="2222376"/>
            <a:chOff x="0" y="0"/>
            <a:chExt cx="2875" cy="1990"/>
          </a:xfrm>
        </p:grpSpPr>
        <p:sp>
          <p:nvSpPr>
            <p:cNvPr id="25603" name="AutoShape 3"/>
            <p:cNvSpPr>
              <a:spLocks/>
            </p:cNvSpPr>
            <p:nvPr/>
          </p:nvSpPr>
          <p:spPr bwMode="auto">
            <a:xfrm>
              <a:off x="0" y="0"/>
              <a:ext cx="2875" cy="285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2180"/>
            </a:p>
          </p:txBody>
        </p:sp>
        <p:sp>
          <p:nvSpPr>
            <p:cNvPr id="25604" name="AutoShape 4"/>
            <p:cNvSpPr>
              <a:spLocks/>
            </p:cNvSpPr>
            <p:nvPr/>
          </p:nvSpPr>
          <p:spPr bwMode="auto">
            <a:xfrm>
              <a:off x="0" y="283"/>
              <a:ext cx="2875" cy="285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2180"/>
            </a:p>
          </p:txBody>
        </p:sp>
        <p:sp>
          <p:nvSpPr>
            <p:cNvPr id="25605" name="AutoShape 5"/>
            <p:cNvSpPr>
              <a:spLocks/>
            </p:cNvSpPr>
            <p:nvPr/>
          </p:nvSpPr>
          <p:spPr bwMode="auto">
            <a:xfrm>
              <a:off x="0" y="572"/>
              <a:ext cx="2875" cy="709"/>
            </a:xfrm>
            <a:prstGeom prst="roundRect">
              <a:avLst>
                <a:gd name="adj" fmla="val 139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2180"/>
            </a:p>
          </p:txBody>
        </p:sp>
        <p:sp>
          <p:nvSpPr>
            <p:cNvPr id="25606" name="AutoShape 6"/>
            <p:cNvSpPr>
              <a:spLocks/>
            </p:cNvSpPr>
            <p:nvPr/>
          </p:nvSpPr>
          <p:spPr bwMode="auto">
            <a:xfrm>
              <a:off x="0" y="1282"/>
              <a:ext cx="2875" cy="708"/>
            </a:xfrm>
            <a:prstGeom prst="roundRect">
              <a:avLst>
                <a:gd name="adj" fmla="val 139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2180"/>
            </a:p>
          </p:txBody>
        </p:sp>
      </p:grpSp>
      <p:sp>
        <p:nvSpPr>
          <p:cNvPr id="25607" name="AutoShape 7"/>
          <p:cNvSpPr>
            <a:spLocks/>
          </p:cNvSpPr>
          <p:nvPr/>
        </p:nvSpPr>
        <p:spPr bwMode="auto">
          <a:xfrm>
            <a:off x="969243" y="4036219"/>
            <a:ext cx="3210223" cy="318120"/>
          </a:xfrm>
          <a:prstGeom prst="roundRect">
            <a:avLst>
              <a:gd name="adj" fmla="val 347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25608" name="AutoShape 8"/>
          <p:cNvSpPr>
            <a:spLocks/>
          </p:cNvSpPr>
          <p:nvPr/>
        </p:nvSpPr>
        <p:spPr bwMode="auto">
          <a:xfrm>
            <a:off x="967011" y="4349874"/>
            <a:ext cx="3214688" cy="1785938"/>
          </a:xfrm>
          <a:prstGeom prst="roundRect">
            <a:avLst>
              <a:gd name="adj" fmla="val 60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958010" y="4116562"/>
            <a:ext cx="1509260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Type:134    Code : 0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2998597" y="4114329"/>
            <a:ext cx="819135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Checksum</a:t>
            </a: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2607842" y="4049613"/>
            <a:ext cx="2232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1894284" y="4945906"/>
            <a:ext cx="1085555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Retrans Timer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1761754" y="4052962"/>
            <a:ext cx="1116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1005390" y="1869945"/>
            <a:ext cx="1337482" cy="2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54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Ver   Tclass      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2607334" y="1859596"/>
            <a:ext cx="1043555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Flow Label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2628174" y="2188497"/>
            <a:ext cx="1001877" cy="1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406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58          255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1363925" y="2586602"/>
            <a:ext cx="2087111" cy="44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687" b="1" i="1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Router IPv6 address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687" b="1" i="1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(link local) </a:t>
            </a: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1038733" y="2188065"/>
            <a:ext cx="1380186" cy="2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54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Payload Length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2045716" y="3338928"/>
            <a:ext cx="1136530" cy="44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</a:tabLst>
            </a:pPr>
            <a:r>
              <a:rPr lang="en-US" sz="1687" b="1" i="1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FF02::1 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</a:tabLst>
            </a:pPr>
            <a:r>
              <a:rPr lang="en-US" sz="1687" b="1" i="1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(all nodes) </a:t>
            </a:r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970360" y="4598789"/>
            <a:ext cx="318789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5621" name="Rectangle 21"/>
          <p:cNvSpPr>
            <a:spLocks/>
          </p:cNvSpPr>
          <p:nvPr/>
        </p:nvSpPr>
        <p:spPr bwMode="auto">
          <a:xfrm>
            <a:off x="1007072" y="4378871"/>
            <a:ext cx="684483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CurHLim</a:t>
            </a:r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>
            <a:off x="2607842" y="4314156"/>
            <a:ext cx="2232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5623" name="Rectangle 23"/>
          <p:cNvSpPr>
            <a:spLocks/>
          </p:cNvSpPr>
          <p:nvPr/>
        </p:nvSpPr>
        <p:spPr bwMode="auto">
          <a:xfrm>
            <a:off x="2711220" y="4378871"/>
            <a:ext cx="1134927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Router lifetime</a:t>
            </a:r>
          </a:p>
        </p:txBody>
      </p:sp>
      <p:grpSp>
        <p:nvGrpSpPr>
          <p:cNvPr id="25624" name="Group 24"/>
          <p:cNvGrpSpPr>
            <a:grpSpLocks/>
          </p:cNvGrpSpPr>
          <p:nvPr/>
        </p:nvGrpSpPr>
        <p:grpSpPr bwMode="auto">
          <a:xfrm>
            <a:off x="3720703" y="1254621"/>
            <a:ext cx="6045398" cy="1017984"/>
            <a:chOff x="0" y="0"/>
            <a:chExt cx="5416" cy="912"/>
          </a:xfrm>
        </p:grpSpPr>
        <p:sp>
          <p:nvSpPr>
            <p:cNvPr id="25625" name="Line 25"/>
            <p:cNvSpPr>
              <a:spLocks noChangeShapeType="1"/>
            </p:cNvSpPr>
            <p:nvPr/>
          </p:nvSpPr>
          <p:spPr bwMode="auto">
            <a:xfrm flipH="1">
              <a:off x="0" y="252"/>
              <a:ext cx="1063" cy="6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5626" name="Rectangle 26"/>
            <p:cNvSpPr>
              <a:spLocks/>
            </p:cNvSpPr>
            <p:nvPr/>
          </p:nvSpPr>
          <p:spPr bwMode="auto">
            <a:xfrm>
              <a:off x="992" y="0"/>
              <a:ext cx="442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Maximum hop limit to avoid spoofed packets from outside LAN</a:t>
              </a:r>
            </a:p>
          </p:txBody>
        </p:sp>
      </p:grpSp>
      <p:sp>
        <p:nvSpPr>
          <p:cNvPr id="25627" name="Line 27"/>
          <p:cNvSpPr>
            <a:spLocks noChangeShapeType="1"/>
          </p:cNvSpPr>
          <p:nvPr/>
        </p:nvSpPr>
        <p:spPr bwMode="auto">
          <a:xfrm>
            <a:off x="1761754" y="4318621"/>
            <a:ext cx="1116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5628" name="Rectangle 28"/>
          <p:cNvSpPr>
            <a:spLocks/>
          </p:cNvSpPr>
          <p:nvPr/>
        </p:nvSpPr>
        <p:spPr bwMode="auto">
          <a:xfrm>
            <a:off x="1865455" y="4378871"/>
            <a:ext cx="647614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M O Res</a:t>
            </a: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1916469" y="4679132"/>
            <a:ext cx="1229824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Reachable Time</a:t>
            </a:r>
          </a:p>
        </p:txBody>
      </p:sp>
      <p:sp>
        <p:nvSpPr>
          <p:cNvPr id="25630" name="Line 30"/>
          <p:cNvSpPr>
            <a:spLocks noChangeShapeType="1"/>
          </p:cNvSpPr>
          <p:nvPr/>
        </p:nvSpPr>
        <p:spPr bwMode="auto">
          <a:xfrm>
            <a:off x="970360" y="4857750"/>
            <a:ext cx="318789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5631" name="Line 31"/>
          <p:cNvSpPr>
            <a:spLocks noChangeShapeType="1"/>
          </p:cNvSpPr>
          <p:nvPr/>
        </p:nvSpPr>
        <p:spPr bwMode="auto">
          <a:xfrm>
            <a:off x="970360" y="5188148"/>
            <a:ext cx="318789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5632" name="Rectangle 32"/>
          <p:cNvSpPr>
            <a:spLocks/>
          </p:cNvSpPr>
          <p:nvPr/>
        </p:nvSpPr>
        <p:spPr bwMode="auto">
          <a:xfrm>
            <a:off x="1941446" y="5419179"/>
            <a:ext cx="613951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Options</a:t>
            </a:r>
          </a:p>
        </p:txBody>
      </p:sp>
      <p:grpSp>
        <p:nvGrpSpPr>
          <p:cNvPr id="25633" name="Group 33"/>
          <p:cNvGrpSpPr>
            <a:grpSpLocks/>
          </p:cNvGrpSpPr>
          <p:nvPr/>
        </p:nvGrpSpPr>
        <p:grpSpPr bwMode="auto">
          <a:xfrm>
            <a:off x="1720453" y="1817192"/>
            <a:ext cx="7670602" cy="2581796"/>
            <a:chOff x="0" y="0"/>
            <a:chExt cx="6872" cy="2313"/>
          </a:xfrm>
        </p:grpSpPr>
        <p:sp>
          <p:nvSpPr>
            <p:cNvPr id="25634" name="Line 34"/>
            <p:cNvSpPr>
              <a:spLocks noChangeShapeType="1"/>
            </p:cNvSpPr>
            <p:nvPr/>
          </p:nvSpPr>
          <p:spPr bwMode="auto">
            <a:xfrm flipH="1">
              <a:off x="0" y="404"/>
              <a:ext cx="2745" cy="19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5635" name="Rectangle 35"/>
            <p:cNvSpPr>
              <a:spLocks/>
            </p:cNvSpPr>
            <p:nvPr/>
          </p:nvSpPr>
          <p:spPr bwMode="auto">
            <a:xfrm>
              <a:off x="2680" y="0"/>
              <a:ext cx="4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Value of hop limit to be used by hosts when sending IPv6 packets</a:t>
              </a:r>
            </a:p>
          </p:txBody>
        </p:sp>
      </p:grpSp>
      <p:grpSp>
        <p:nvGrpSpPr>
          <p:cNvPr id="25636" name="Group 36"/>
          <p:cNvGrpSpPr>
            <a:grpSpLocks/>
          </p:cNvGrpSpPr>
          <p:nvPr/>
        </p:nvGrpSpPr>
        <p:grpSpPr bwMode="auto">
          <a:xfrm>
            <a:off x="3836789" y="2611934"/>
            <a:ext cx="5554266" cy="1783705"/>
            <a:chOff x="0" y="0"/>
            <a:chExt cx="4976" cy="1598"/>
          </a:xfrm>
        </p:grpSpPr>
        <p:sp>
          <p:nvSpPr>
            <p:cNvPr id="25637" name="Line 37"/>
            <p:cNvSpPr>
              <a:spLocks noChangeShapeType="1"/>
            </p:cNvSpPr>
            <p:nvPr/>
          </p:nvSpPr>
          <p:spPr bwMode="auto">
            <a:xfrm flipH="1">
              <a:off x="0" y="412"/>
              <a:ext cx="846" cy="11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5638" name="Rectangle 38"/>
            <p:cNvSpPr>
              <a:spLocks/>
            </p:cNvSpPr>
            <p:nvPr/>
          </p:nvSpPr>
          <p:spPr bwMode="auto">
            <a:xfrm>
              <a:off x="784" y="0"/>
              <a:ext cx="4192" cy="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The lifetime associated with the default router in units of seconds. 0 is the router sending the advertisement is not a default router.</a:t>
              </a:r>
            </a:p>
          </p:txBody>
        </p:sp>
      </p:grpSp>
      <p:grpSp>
        <p:nvGrpSpPr>
          <p:cNvPr id="25639" name="Group 39"/>
          <p:cNvGrpSpPr>
            <a:grpSpLocks/>
          </p:cNvGrpSpPr>
          <p:nvPr/>
        </p:nvGrpSpPr>
        <p:grpSpPr bwMode="auto">
          <a:xfrm>
            <a:off x="3158133" y="3719215"/>
            <a:ext cx="6420445" cy="1696641"/>
            <a:chOff x="0" y="0"/>
            <a:chExt cx="5752" cy="1520"/>
          </a:xfrm>
        </p:grpSpPr>
        <p:grpSp>
          <p:nvGrpSpPr>
            <p:cNvPr id="25640" name="Group 40"/>
            <p:cNvGrpSpPr>
              <a:grpSpLocks/>
            </p:cNvGrpSpPr>
            <p:nvPr/>
          </p:nvGrpSpPr>
          <p:grpSpPr bwMode="auto">
            <a:xfrm>
              <a:off x="96" y="0"/>
              <a:ext cx="5488" cy="968"/>
              <a:chOff x="0" y="0"/>
              <a:chExt cx="5488" cy="968"/>
            </a:xfrm>
          </p:grpSpPr>
          <p:sp>
            <p:nvSpPr>
              <p:cNvPr id="25641" name="Line 41"/>
              <p:cNvSpPr>
                <a:spLocks noChangeShapeType="1"/>
              </p:cNvSpPr>
              <p:nvPr/>
            </p:nvSpPr>
            <p:spPr bwMode="auto">
              <a:xfrm flipH="1">
                <a:off x="0" y="628"/>
                <a:ext cx="1331" cy="3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sz="2180"/>
              </a:p>
            </p:txBody>
          </p:sp>
          <p:sp>
            <p:nvSpPr>
              <p:cNvPr id="25642" name="Rectangle 42"/>
              <p:cNvSpPr>
                <a:spLocks/>
              </p:cNvSpPr>
              <p:nvPr/>
            </p:nvSpPr>
            <p:spPr bwMode="auto">
              <a:xfrm>
                <a:off x="1296" y="0"/>
                <a:ext cx="4192" cy="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r>
                  <a:rPr lang="en-US" sz="1547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The time, in milliseconds, that a node assumes a neighbour is reachable after having received a reachability confirmation. </a:t>
                </a:r>
              </a:p>
            </p:txBody>
          </p:sp>
        </p:grpSp>
        <p:sp>
          <p:nvSpPr>
            <p:cNvPr id="25643" name="Line 43"/>
            <p:cNvSpPr>
              <a:spLocks noChangeShapeType="1"/>
            </p:cNvSpPr>
            <p:nvPr/>
          </p:nvSpPr>
          <p:spPr bwMode="auto">
            <a:xfrm rot="10800000">
              <a:off x="0" y="1220"/>
              <a:ext cx="1620" cy="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5644" name="Rectangle 44"/>
            <p:cNvSpPr>
              <a:spLocks/>
            </p:cNvSpPr>
            <p:nvPr/>
          </p:nvSpPr>
          <p:spPr bwMode="auto">
            <a:xfrm>
              <a:off x="1560" y="1040"/>
              <a:ext cx="4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The time, in milliseconds, between retransmitted Neighbor Solicitation messages.  </a:t>
              </a:r>
            </a:p>
          </p:txBody>
        </p:sp>
      </p:grpSp>
      <p:grpSp>
        <p:nvGrpSpPr>
          <p:cNvPr id="25645" name="Group 45"/>
          <p:cNvGrpSpPr>
            <a:grpSpLocks/>
          </p:cNvGrpSpPr>
          <p:nvPr/>
        </p:nvGrpSpPr>
        <p:grpSpPr bwMode="auto">
          <a:xfrm>
            <a:off x="2836664" y="5348883"/>
            <a:ext cx="6741914" cy="638473"/>
            <a:chOff x="0" y="0"/>
            <a:chExt cx="6040" cy="572"/>
          </a:xfrm>
        </p:grpSpPr>
        <p:sp>
          <p:nvSpPr>
            <p:cNvPr id="25646" name="Line 46"/>
            <p:cNvSpPr>
              <a:spLocks noChangeShapeType="1"/>
            </p:cNvSpPr>
            <p:nvPr/>
          </p:nvSpPr>
          <p:spPr bwMode="auto">
            <a:xfrm rot="10800000">
              <a:off x="0" y="0"/>
              <a:ext cx="1744" cy="4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5647" name="Rectangle 47"/>
            <p:cNvSpPr>
              <a:spLocks/>
            </p:cNvSpPr>
            <p:nvPr/>
          </p:nvSpPr>
          <p:spPr bwMode="auto">
            <a:xfrm>
              <a:off x="1848" y="92"/>
              <a:ext cx="41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MTU to be used on the LAN</a:t>
              </a:r>
            </a:p>
            <a:p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Prefixes to be used on the LAN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77970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1050726" y="0"/>
            <a:ext cx="7893844" cy="1205508"/>
          </a:xfrm>
          <a:ln/>
        </p:spPr>
        <p:txBody>
          <a:bodyPr/>
          <a:lstStyle/>
          <a:p>
            <a:r>
              <a:rPr lang="en-US" dirty="0"/>
              <a:t>RA options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37332" y="623962"/>
            <a:ext cx="7813477" cy="4741664"/>
          </a:xfrm>
          <a:ln/>
        </p:spPr>
        <p:txBody>
          <a:bodyPr/>
          <a:lstStyle/>
          <a:p>
            <a:pPr marL="625056"/>
            <a:r>
              <a:rPr lang="en-US"/>
              <a:t>Format of the options</a:t>
            </a:r>
            <a:br>
              <a:rPr lang="en-US"/>
            </a:br>
            <a:endParaRPr lang="en-US"/>
          </a:p>
          <a:p>
            <a:pPr marL="625056"/>
            <a:r>
              <a:rPr lang="en-US"/>
              <a:t>MTU option</a:t>
            </a:r>
            <a:br>
              <a:rPr lang="en-US"/>
            </a:br>
            <a:endParaRPr lang="en-US"/>
          </a:p>
          <a:p>
            <a:pPr marL="625056"/>
            <a:endParaRPr lang="en-US"/>
          </a:p>
          <a:p>
            <a:pPr marL="625056"/>
            <a:r>
              <a:rPr lang="en-US"/>
              <a:t>Prefix option</a:t>
            </a:r>
          </a:p>
        </p:txBody>
      </p:sp>
      <p:sp>
        <p:nvSpPr>
          <p:cNvPr id="27651" name="AutoShape 3"/>
          <p:cNvSpPr>
            <a:spLocks/>
          </p:cNvSpPr>
          <p:nvPr/>
        </p:nvSpPr>
        <p:spPr bwMode="auto">
          <a:xfrm>
            <a:off x="5819180" y="1276946"/>
            <a:ext cx="3210223" cy="318120"/>
          </a:xfrm>
          <a:prstGeom prst="roundRect">
            <a:avLst>
              <a:gd name="adj" fmla="val 347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27652" name="AutoShape 4"/>
          <p:cNvSpPr>
            <a:spLocks/>
          </p:cNvSpPr>
          <p:nvPr/>
        </p:nvSpPr>
        <p:spPr bwMode="auto">
          <a:xfrm>
            <a:off x="5816947" y="1596182"/>
            <a:ext cx="3214688" cy="303609"/>
          </a:xfrm>
          <a:prstGeom prst="roundRect">
            <a:avLst>
              <a:gd name="adj" fmla="val 366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5807951" y="1362869"/>
            <a:ext cx="1446743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Type            Length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7846760" y="1360636"/>
            <a:ext cx="613951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Options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7457778" y="1295921"/>
            <a:ext cx="2232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6611689" y="1300386"/>
            <a:ext cx="1117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6879337" y="1637457"/>
            <a:ext cx="1155766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Options (cont.)</a:t>
            </a:r>
          </a:p>
        </p:txBody>
      </p:sp>
      <p:sp>
        <p:nvSpPr>
          <p:cNvPr id="27658" name="AutoShape 10"/>
          <p:cNvSpPr>
            <a:spLocks/>
          </p:cNvSpPr>
          <p:nvPr/>
        </p:nvSpPr>
        <p:spPr bwMode="auto">
          <a:xfrm>
            <a:off x="5819180" y="2312789"/>
            <a:ext cx="3210223" cy="318120"/>
          </a:xfrm>
          <a:prstGeom prst="roundRect">
            <a:avLst>
              <a:gd name="adj" fmla="val 347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27659" name="AutoShape 11"/>
          <p:cNvSpPr>
            <a:spLocks/>
          </p:cNvSpPr>
          <p:nvPr/>
        </p:nvSpPr>
        <p:spPr bwMode="auto">
          <a:xfrm>
            <a:off x="5816947" y="2633142"/>
            <a:ext cx="3214688" cy="303609"/>
          </a:xfrm>
          <a:prstGeom prst="roundRect">
            <a:avLst>
              <a:gd name="adj" fmla="val 366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5806909" y="2399829"/>
            <a:ext cx="1600631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Type : 5       Length:1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7848455" y="2374156"/>
            <a:ext cx="727763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Reserved</a:t>
            </a: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7457778" y="2332881"/>
            <a:ext cx="2232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6611689" y="2337346"/>
            <a:ext cx="1117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884319" y="2674417"/>
            <a:ext cx="351058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MTU</a:t>
            </a:r>
          </a:p>
        </p:txBody>
      </p:sp>
      <p:sp>
        <p:nvSpPr>
          <p:cNvPr id="27665" name="AutoShape 17"/>
          <p:cNvSpPr>
            <a:spLocks/>
          </p:cNvSpPr>
          <p:nvPr/>
        </p:nvSpPr>
        <p:spPr bwMode="auto">
          <a:xfrm>
            <a:off x="5819180" y="3616524"/>
            <a:ext cx="3210223" cy="318120"/>
          </a:xfrm>
          <a:prstGeom prst="roundRect">
            <a:avLst>
              <a:gd name="adj" fmla="val 347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27666" name="AutoShape 18"/>
          <p:cNvSpPr>
            <a:spLocks/>
          </p:cNvSpPr>
          <p:nvPr/>
        </p:nvSpPr>
        <p:spPr bwMode="auto">
          <a:xfrm>
            <a:off x="5816947" y="3935760"/>
            <a:ext cx="3214688" cy="303609"/>
          </a:xfrm>
          <a:prstGeom prst="roundRect">
            <a:avLst>
              <a:gd name="adj" fmla="val 366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5806909" y="3702447"/>
            <a:ext cx="1600631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Type : 3       Length:4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7526655" y="3687937"/>
            <a:ext cx="549831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PreLen</a:t>
            </a:r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7457778" y="3634383"/>
            <a:ext cx="2232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6611689" y="3638848"/>
            <a:ext cx="1117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8366418" y="3687937"/>
            <a:ext cx="632802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 A Res.</a:t>
            </a:r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8206756" y="3634383"/>
            <a:ext cx="1116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7059829" y="3999359"/>
            <a:ext cx="1045927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Valid Lifetime</a:t>
            </a:r>
          </a:p>
        </p:txBody>
      </p:sp>
      <p:sp>
        <p:nvSpPr>
          <p:cNvPr id="27674" name="AutoShape 26"/>
          <p:cNvSpPr>
            <a:spLocks/>
          </p:cNvSpPr>
          <p:nvPr/>
        </p:nvSpPr>
        <p:spPr bwMode="auto">
          <a:xfrm>
            <a:off x="5816947" y="4234904"/>
            <a:ext cx="3214688" cy="303609"/>
          </a:xfrm>
          <a:prstGeom prst="roundRect">
            <a:avLst>
              <a:gd name="adj" fmla="val 366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7059159" y="4298504"/>
            <a:ext cx="1386598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Preferred Lifetime</a:t>
            </a:r>
          </a:p>
        </p:txBody>
      </p:sp>
      <p:sp>
        <p:nvSpPr>
          <p:cNvPr id="27676" name="AutoShape 28"/>
          <p:cNvSpPr>
            <a:spLocks/>
          </p:cNvSpPr>
          <p:nvPr/>
        </p:nvSpPr>
        <p:spPr bwMode="auto">
          <a:xfrm>
            <a:off x="5816947" y="4534049"/>
            <a:ext cx="3214688" cy="303609"/>
          </a:xfrm>
          <a:prstGeom prst="roundRect">
            <a:avLst>
              <a:gd name="adj" fmla="val 366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7062407" y="4597648"/>
            <a:ext cx="817531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Reserved2</a:t>
            </a:r>
          </a:p>
        </p:txBody>
      </p:sp>
      <p:sp>
        <p:nvSpPr>
          <p:cNvPr id="27678" name="AutoShape 30"/>
          <p:cNvSpPr>
            <a:spLocks/>
          </p:cNvSpPr>
          <p:nvPr/>
        </p:nvSpPr>
        <p:spPr bwMode="auto">
          <a:xfrm>
            <a:off x="5816947" y="4834310"/>
            <a:ext cx="3214688" cy="750094"/>
          </a:xfrm>
          <a:prstGeom prst="roundRect">
            <a:avLst>
              <a:gd name="adj" fmla="val 148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061605" y="4897909"/>
            <a:ext cx="819135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IPv6 prefix</a:t>
            </a:r>
          </a:p>
        </p:txBody>
      </p:sp>
      <p:grpSp>
        <p:nvGrpSpPr>
          <p:cNvPr id="27680" name="Group 32"/>
          <p:cNvGrpSpPr>
            <a:grpSpLocks/>
          </p:cNvGrpSpPr>
          <p:nvPr/>
        </p:nvGrpSpPr>
        <p:grpSpPr bwMode="auto">
          <a:xfrm>
            <a:off x="613172" y="3884414"/>
            <a:ext cx="6929438" cy="339328"/>
            <a:chOff x="0" y="0"/>
            <a:chExt cx="6208" cy="304"/>
          </a:xfrm>
        </p:grpSpPr>
        <p:sp>
          <p:nvSpPr>
            <p:cNvPr id="27681" name="Line 33"/>
            <p:cNvSpPr>
              <a:spLocks noChangeShapeType="1"/>
            </p:cNvSpPr>
            <p:nvPr/>
          </p:nvSpPr>
          <p:spPr bwMode="auto">
            <a:xfrm flipH="1">
              <a:off x="4072" y="0"/>
              <a:ext cx="2136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7682" name="Rectangle 34"/>
            <p:cNvSpPr>
              <a:spLocks/>
            </p:cNvSpPr>
            <p:nvPr/>
          </p:nvSpPr>
          <p:spPr bwMode="auto">
            <a:xfrm>
              <a:off x="0" y="32"/>
              <a:ext cx="442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Number of bits in IPv6 prefix that identify subnet</a:t>
              </a:r>
            </a:p>
          </p:txBody>
        </p:sp>
      </p:grpSp>
      <p:grpSp>
        <p:nvGrpSpPr>
          <p:cNvPr id="27683" name="Group 35"/>
          <p:cNvGrpSpPr>
            <a:grpSpLocks/>
          </p:cNvGrpSpPr>
          <p:nvPr/>
        </p:nvGrpSpPr>
        <p:grpSpPr bwMode="auto">
          <a:xfrm>
            <a:off x="586383" y="4107656"/>
            <a:ext cx="6246316" cy="928688"/>
            <a:chOff x="0" y="0"/>
            <a:chExt cx="5596" cy="832"/>
          </a:xfrm>
        </p:grpSpPr>
        <p:sp>
          <p:nvSpPr>
            <p:cNvPr id="27684" name="Rectangle 36"/>
            <p:cNvSpPr>
              <a:spLocks/>
            </p:cNvSpPr>
            <p:nvPr/>
          </p:nvSpPr>
          <p:spPr bwMode="auto">
            <a:xfrm>
              <a:off x="0" y="560"/>
              <a:ext cx="442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The validity period of the prefix in seconds</a:t>
              </a:r>
            </a:p>
          </p:txBody>
        </p:sp>
        <p:sp>
          <p:nvSpPr>
            <p:cNvPr id="27685" name="Line 37"/>
            <p:cNvSpPr>
              <a:spLocks noChangeShapeType="1"/>
            </p:cNvSpPr>
            <p:nvPr/>
          </p:nvSpPr>
          <p:spPr bwMode="auto">
            <a:xfrm flipH="1">
              <a:off x="3656" y="0"/>
              <a:ext cx="1940" cy="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</p:grpSp>
      <p:grpSp>
        <p:nvGrpSpPr>
          <p:cNvPr id="27686" name="Group 38"/>
          <p:cNvGrpSpPr>
            <a:grpSpLocks/>
          </p:cNvGrpSpPr>
          <p:nvPr/>
        </p:nvGrpSpPr>
        <p:grpSpPr bwMode="auto">
          <a:xfrm>
            <a:off x="702469" y="4393406"/>
            <a:ext cx="6316638" cy="1790402"/>
            <a:chOff x="0" y="0"/>
            <a:chExt cx="5659" cy="1604"/>
          </a:xfrm>
        </p:grpSpPr>
        <p:sp>
          <p:nvSpPr>
            <p:cNvPr id="27687" name="Rectangle 39"/>
            <p:cNvSpPr>
              <a:spLocks/>
            </p:cNvSpPr>
            <p:nvPr/>
          </p:nvSpPr>
          <p:spPr bwMode="auto">
            <a:xfrm>
              <a:off x="0" y="916"/>
              <a:ext cx="4424" cy="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The duration in seconds that addresses generated from the prefix via stateless address autoconfiguration remain preferred.</a:t>
              </a:r>
            </a:p>
          </p:txBody>
        </p:sp>
        <p:sp>
          <p:nvSpPr>
            <p:cNvPr id="27688" name="Line 40"/>
            <p:cNvSpPr>
              <a:spLocks noChangeShapeType="1"/>
            </p:cNvSpPr>
            <p:nvPr/>
          </p:nvSpPr>
          <p:spPr bwMode="auto">
            <a:xfrm flipH="1">
              <a:off x="4256" y="0"/>
              <a:ext cx="1403" cy="10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114696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651867" y="-50241"/>
            <a:ext cx="8325445" cy="1714500"/>
          </a:xfrm>
          <a:ln/>
        </p:spPr>
        <p:txBody>
          <a:bodyPr>
            <a:normAutofit fontScale="90000"/>
          </a:bodyPr>
          <a:lstStyle/>
          <a:p>
            <a:r>
              <a:rPr lang="en-US" dirty="0"/>
              <a:t>ICMPv6 </a:t>
            </a:r>
            <a:r>
              <a:rPr lang="en-US" dirty="0" err="1"/>
              <a:t>Neighbour</a:t>
            </a:r>
            <a:r>
              <a:rPr lang="en-US" dirty="0"/>
              <a:t> Discovery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1430" y="1241227"/>
            <a:ext cx="7805663" cy="5577706"/>
          </a:xfrm>
          <a:ln/>
        </p:spPr>
        <p:txBody>
          <a:bodyPr/>
          <a:lstStyle/>
          <a:p>
            <a:pPr marL="625056"/>
            <a:r>
              <a:rPr lang="en-US"/>
              <a:t>Neighbour solicitation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pPr marL="625056"/>
            <a:r>
              <a:rPr lang="en-US"/>
              <a:t>Neighbour advertisement</a:t>
            </a:r>
          </a:p>
        </p:txBody>
      </p:sp>
      <p:sp>
        <p:nvSpPr>
          <p:cNvPr id="21507" name="AutoShape 3"/>
          <p:cNvSpPr>
            <a:spLocks/>
          </p:cNvSpPr>
          <p:nvPr/>
        </p:nvSpPr>
        <p:spPr bwMode="auto">
          <a:xfrm>
            <a:off x="5819180" y="2312789"/>
            <a:ext cx="3210223" cy="318120"/>
          </a:xfrm>
          <a:prstGeom prst="roundRect">
            <a:avLst>
              <a:gd name="adj" fmla="val 347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21508" name="AutoShape 4"/>
          <p:cNvSpPr>
            <a:spLocks/>
          </p:cNvSpPr>
          <p:nvPr/>
        </p:nvSpPr>
        <p:spPr bwMode="auto">
          <a:xfrm>
            <a:off x="5816947" y="2633142"/>
            <a:ext cx="3214688" cy="955477"/>
          </a:xfrm>
          <a:prstGeom prst="roundRect">
            <a:avLst>
              <a:gd name="adj" fmla="val 116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5808065" y="2399829"/>
            <a:ext cx="1464376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Type : 135   Code:0</a:t>
            </a:r>
          </a:p>
        </p:txBody>
      </p:sp>
      <p:sp>
        <p:nvSpPr>
          <p:cNvPr id="21510" name="Rectangle 6"/>
          <p:cNvSpPr>
            <a:spLocks/>
          </p:cNvSpPr>
          <p:nvPr/>
        </p:nvSpPr>
        <p:spPr bwMode="auto">
          <a:xfrm>
            <a:off x="7847417" y="2397597"/>
            <a:ext cx="819135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Checksum</a:t>
            </a: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7457778" y="2332881"/>
            <a:ext cx="2232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6611689" y="2337346"/>
            <a:ext cx="1117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1513" name="Rectangle 9"/>
          <p:cNvSpPr>
            <a:spLocks/>
          </p:cNvSpPr>
          <p:nvPr/>
        </p:nvSpPr>
        <p:spPr bwMode="auto">
          <a:xfrm>
            <a:off x="6683687" y="3019326"/>
            <a:ext cx="1548181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Target IPv6 Address</a:t>
            </a:r>
          </a:p>
        </p:txBody>
      </p:sp>
      <p:sp>
        <p:nvSpPr>
          <p:cNvPr id="21514" name="Rectangle 10"/>
          <p:cNvSpPr>
            <a:spLocks/>
          </p:cNvSpPr>
          <p:nvPr/>
        </p:nvSpPr>
        <p:spPr bwMode="auto">
          <a:xfrm>
            <a:off x="6866189" y="2696741"/>
            <a:ext cx="727763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Reserved</a:t>
            </a: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5828110" y="2893219"/>
            <a:ext cx="3204642" cy="1116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grpSp>
        <p:nvGrpSpPr>
          <p:cNvPr id="21516" name="Group 12"/>
          <p:cNvGrpSpPr>
            <a:grpSpLocks/>
          </p:cNvGrpSpPr>
          <p:nvPr/>
        </p:nvGrpSpPr>
        <p:grpSpPr bwMode="auto">
          <a:xfrm>
            <a:off x="613172" y="2603004"/>
            <a:ext cx="5694908" cy="1000125"/>
            <a:chOff x="0" y="0"/>
            <a:chExt cx="5102" cy="896"/>
          </a:xfrm>
        </p:grpSpPr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rot="10800000">
              <a:off x="3472" y="268"/>
              <a:ext cx="1630" cy="2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1518" name="Rectangle 14"/>
            <p:cNvSpPr>
              <a:spLocks/>
            </p:cNvSpPr>
            <p:nvPr/>
          </p:nvSpPr>
          <p:spPr bwMode="auto">
            <a:xfrm>
              <a:off x="0" y="0"/>
              <a:ext cx="4424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The IPv6 address for which the link-layer</a:t>
              </a:r>
              <a:b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(e.g. Ethernet) address is needed.</a:t>
              </a:r>
            </a:p>
            <a:p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May also contain an optional field with the link-layer (e.g. Ethernet) address of the sender.</a:t>
              </a:r>
            </a:p>
          </p:txBody>
        </p:sp>
      </p:grpSp>
      <p:sp>
        <p:nvSpPr>
          <p:cNvPr id="21519" name="AutoShape 15"/>
          <p:cNvSpPr>
            <a:spLocks/>
          </p:cNvSpPr>
          <p:nvPr/>
        </p:nvSpPr>
        <p:spPr bwMode="auto">
          <a:xfrm>
            <a:off x="5830342" y="4670227"/>
            <a:ext cx="3210223" cy="318120"/>
          </a:xfrm>
          <a:prstGeom prst="roundRect">
            <a:avLst>
              <a:gd name="adj" fmla="val 347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21520" name="AutoShape 16"/>
          <p:cNvSpPr>
            <a:spLocks/>
          </p:cNvSpPr>
          <p:nvPr/>
        </p:nvSpPr>
        <p:spPr bwMode="auto">
          <a:xfrm>
            <a:off x="5829226" y="4983882"/>
            <a:ext cx="3214688" cy="866180"/>
          </a:xfrm>
          <a:prstGeom prst="roundRect">
            <a:avLst>
              <a:gd name="adj" fmla="val 125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sp>
        <p:nvSpPr>
          <p:cNvPr id="21521" name="Rectangle 17"/>
          <p:cNvSpPr>
            <a:spLocks/>
          </p:cNvSpPr>
          <p:nvPr/>
        </p:nvSpPr>
        <p:spPr bwMode="auto">
          <a:xfrm>
            <a:off x="5819227" y="4750569"/>
            <a:ext cx="1464376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Type : 136   Code:0</a:t>
            </a:r>
          </a:p>
        </p:txBody>
      </p:sp>
      <p:sp>
        <p:nvSpPr>
          <p:cNvPr id="21522" name="Rectangle 18"/>
          <p:cNvSpPr>
            <a:spLocks/>
          </p:cNvSpPr>
          <p:nvPr/>
        </p:nvSpPr>
        <p:spPr bwMode="auto">
          <a:xfrm>
            <a:off x="7856347" y="4747220"/>
            <a:ext cx="819135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Checksum</a:t>
            </a:r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7470056" y="4682505"/>
            <a:ext cx="1116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6622851" y="4686970"/>
            <a:ext cx="1117" cy="30360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1525" name="Rectangle 21"/>
          <p:cNvSpPr>
            <a:spLocks/>
          </p:cNvSpPr>
          <p:nvPr/>
        </p:nvSpPr>
        <p:spPr bwMode="auto">
          <a:xfrm>
            <a:off x="6683687" y="5461595"/>
            <a:ext cx="1548181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Target IPv6 Address</a:t>
            </a:r>
          </a:p>
        </p:txBody>
      </p:sp>
      <p:sp>
        <p:nvSpPr>
          <p:cNvPr id="21526" name="Rectangle 22"/>
          <p:cNvSpPr>
            <a:spLocks/>
          </p:cNvSpPr>
          <p:nvPr/>
        </p:nvSpPr>
        <p:spPr bwMode="auto">
          <a:xfrm>
            <a:off x="5896989" y="5024041"/>
            <a:ext cx="2067875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 S O                    Reserved</a:t>
            </a:r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>
            <a:off x="5819180" y="5268516"/>
            <a:ext cx="3204642" cy="1116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1528" name="Rectangle 24"/>
          <p:cNvSpPr>
            <a:spLocks/>
          </p:cNvSpPr>
          <p:nvPr/>
        </p:nvSpPr>
        <p:spPr bwMode="auto">
          <a:xfrm>
            <a:off x="6504608" y="6004074"/>
            <a:ext cx="1915269" cy="1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266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Target link layer Address</a:t>
            </a:r>
          </a:p>
        </p:txBody>
      </p:sp>
      <p:sp>
        <p:nvSpPr>
          <p:cNvPr id="21529" name="AutoShape 25"/>
          <p:cNvSpPr>
            <a:spLocks/>
          </p:cNvSpPr>
          <p:nvPr/>
        </p:nvSpPr>
        <p:spPr bwMode="auto">
          <a:xfrm>
            <a:off x="5829226" y="5847829"/>
            <a:ext cx="3214688" cy="544711"/>
          </a:xfrm>
          <a:prstGeom prst="roundRect">
            <a:avLst>
              <a:gd name="adj" fmla="val 204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2180"/>
          </a:p>
        </p:txBody>
      </p:sp>
      <p:grpSp>
        <p:nvGrpSpPr>
          <p:cNvPr id="21530" name="Group 26"/>
          <p:cNvGrpSpPr>
            <a:grpSpLocks/>
          </p:cNvGrpSpPr>
          <p:nvPr/>
        </p:nvGrpSpPr>
        <p:grpSpPr bwMode="auto">
          <a:xfrm>
            <a:off x="684609" y="5286375"/>
            <a:ext cx="5685979" cy="506760"/>
            <a:chOff x="0" y="0"/>
            <a:chExt cx="5094" cy="454"/>
          </a:xfrm>
        </p:grpSpPr>
        <p:sp>
          <p:nvSpPr>
            <p:cNvPr id="21531" name="Line 27"/>
            <p:cNvSpPr>
              <a:spLocks noChangeShapeType="1"/>
            </p:cNvSpPr>
            <p:nvPr/>
          </p:nvSpPr>
          <p:spPr bwMode="auto">
            <a:xfrm rot="10800000">
              <a:off x="3464" y="247"/>
              <a:ext cx="1630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1532" name="Rectangle 28"/>
            <p:cNvSpPr>
              <a:spLocks/>
            </p:cNvSpPr>
            <p:nvPr/>
          </p:nvSpPr>
          <p:spPr bwMode="auto">
            <a:xfrm>
              <a:off x="0" y="0"/>
              <a:ext cx="442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The IPv6 and link-layer addresses</a:t>
              </a:r>
            </a:p>
          </p:txBody>
        </p:sp>
      </p:grpSp>
      <p:grpSp>
        <p:nvGrpSpPr>
          <p:cNvPr id="21533" name="Group 29"/>
          <p:cNvGrpSpPr>
            <a:grpSpLocks/>
          </p:cNvGrpSpPr>
          <p:nvPr/>
        </p:nvGrpSpPr>
        <p:grpSpPr bwMode="auto">
          <a:xfrm>
            <a:off x="684610" y="4406801"/>
            <a:ext cx="5075411" cy="767953"/>
            <a:chOff x="0" y="0"/>
            <a:chExt cx="4547" cy="688"/>
          </a:xfrm>
        </p:grpSpPr>
        <p:sp>
          <p:nvSpPr>
            <p:cNvPr id="21534" name="Line 30"/>
            <p:cNvSpPr>
              <a:spLocks noChangeShapeType="1"/>
            </p:cNvSpPr>
            <p:nvPr/>
          </p:nvSpPr>
          <p:spPr bwMode="auto">
            <a:xfrm rot="10800000">
              <a:off x="3464" y="260"/>
              <a:ext cx="1083" cy="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1535" name="Rectangle 31"/>
            <p:cNvSpPr>
              <a:spLocks/>
            </p:cNvSpPr>
            <p:nvPr/>
          </p:nvSpPr>
          <p:spPr bwMode="auto">
            <a:xfrm>
              <a:off x="0" y="0"/>
              <a:ext cx="4424" cy="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 : true if node is a router</a:t>
              </a:r>
            </a:p>
            <a:p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 : true if answers to a neighbour solicitation</a:t>
              </a:r>
            </a:p>
            <a:p>
              <a:endParaRPr lang="en-US" sz="154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95449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735211" y="289099"/>
            <a:ext cx="8919270" cy="6875859"/>
          </a:xfrm>
          <a:ln/>
        </p:spPr>
        <p:txBody>
          <a:bodyPr/>
          <a:lstStyle/>
          <a:p>
            <a:pPr marL="473588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/>
              <a:t>Principle</a:t>
            </a:r>
          </a:p>
          <a:p>
            <a:pPr marL="685241" lvl="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/>
              <a:t>Two types of destination Ethernet addresses</a:t>
            </a:r>
          </a:p>
          <a:p>
            <a:pPr marL="898063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/>
              <a:t>Physical addresses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898063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/>
              <a:t>Logical addresses</a:t>
            </a:r>
          </a:p>
          <a:p>
            <a:pPr marL="1109716" lvl="3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/>
              <a:t>logical group of Ethernet destinations</a:t>
            </a:r>
          </a:p>
          <a:p>
            <a:pPr marL="685241" lvl="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/>
              <a:t>Transmission of multicast frames</a:t>
            </a:r>
          </a:p>
          <a:p>
            <a:pPr marL="685241" lvl="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/>
              <a:t>Reception of multicast frames</a:t>
            </a:r>
          </a:p>
        </p:txBody>
      </p:sp>
      <p:sp>
        <p:nvSpPr>
          <p:cNvPr id="23554" name="AutoShape 2"/>
          <p:cNvSpPr>
            <a:spLocks/>
          </p:cNvSpPr>
          <p:nvPr/>
        </p:nvSpPr>
        <p:spPr bwMode="auto">
          <a:xfrm>
            <a:off x="1580462" y="3146599"/>
            <a:ext cx="7194910" cy="320352"/>
          </a:xfrm>
          <a:prstGeom prst="roundRect">
            <a:avLst>
              <a:gd name="adj" fmla="val 347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1579252" y="3097486"/>
            <a:ext cx="7221513" cy="1116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3556" name="Rectangle 4"/>
          <p:cNvSpPr>
            <a:spLocks/>
          </p:cNvSpPr>
          <p:nvPr/>
        </p:nvSpPr>
        <p:spPr bwMode="auto">
          <a:xfrm>
            <a:off x="4644837" y="2926021"/>
            <a:ext cx="56674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5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48 bits</a:t>
            </a:r>
          </a:p>
        </p:txBody>
      </p:sp>
      <p:sp>
        <p:nvSpPr>
          <p:cNvPr id="23557" name="AutoShape 5"/>
          <p:cNvSpPr>
            <a:spLocks/>
          </p:cNvSpPr>
          <p:nvPr/>
        </p:nvSpPr>
        <p:spPr bwMode="auto">
          <a:xfrm>
            <a:off x="1579252" y="3146599"/>
            <a:ext cx="174129" cy="320352"/>
          </a:xfrm>
          <a:prstGeom prst="roundRect">
            <a:avLst>
              <a:gd name="adj" fmla="val 690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1660271" y="3405560"/>
            <a:ext cx="187430" cy="17301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3559" name="Rectangle 7"/>
          <p:cNvSpPr>
            <a:spLocks/>
          </p:cNvSpPr>
          <p:nvPr/>
        </p:nvSpPr>
        <p:spPr bwMode="auto">
          <a:xfrm>
            <a:off x="1955072" y="3510222"/>
            <a:ext cx="2657178" cy="42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14509" algn="l"/>
                <a:tab pos="692257" algn="l"/>
                <a:tab pos="1375159" algn="l"/>
                <a:tab pos="2067415" algn="l"/>
                <a:tab pos="2750317" algn="l"/>
                <a:tab pos="3414509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0 : physical address (unicast)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14509" algn="l"/>
                <a:tab pos="692257" algn="l"/>
                <a:tab pos="1375159" algn="l"/>
                <a:tab pos="2067415" algn="l"/>
                <a:tab pos="2750317" algn="l"/>
                <a:tab pos="3414509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 : logical address (multicast)</a:t>
            </a: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4896167" y="3146599"/>
            <a:ext cx="1209" cy="32035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3561" name="Rectangle 9"/>
          <p:cNvSpPr>
            <a:spLocks/>
          </p:cNvSpPr>
          <p:nvPr/>
        </p:nvSpPr>
        <p:spPr bwMode="auto">
          <a:xfrm>
            <a:off x="3161906" y="3204043"/>
            <a:ext cx="410381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OUI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title"/>
          </p:nvPr>
        </p:nvSpPr>
        <p:spPr>
          <a:xfrm>
            <a:off x="2116150" y="0"/>
            <a:ext cx="7156214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/>
              <a:t>LAN-level multicast</a:t>
            </a:r>
          </a:p>
        </p:txBody>
      </p:sp>
    </p:spTree>
    <p:extLst>
      <p:ext uri="{BB962C8B-B14F-4D97-AF65-F5344CB8AC3E}">
        <p14:creationId xmlns:p14="http://schemas.microsoft.com/office/powerpoint/2010/main" val="387477334"/>
      </p:ext>
    </p:extLst>
  </p:cSld>
  <p:clrMapOvr>
    <a:masterClrMapping/>
  </p:clrMapOvr>
  <p:transition advTm="49479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1400101" y="-15627"/>
            <a:ext cx="7429500" cy="1204392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875525" algn="l"/>
              </a:tabLst>
            </a:pPr>
            <a:r>
              <a:rPr lang="en-US"/>
              <a:t>Global IPv6 address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1705" y="4152305"/>
            <a:ext cx="8233172" cy="2696766"/>
          </a:xfrm>
          <a:ln/>
        </p:spPr>
        <p:txBody>
          <a:bodyPr/>
          <a:lstStyle/>
          <a:p>
            <a:pPr marL="654076" lvl="1">
              <a:lnSpc>
                <a:spcPct val="84000"/>
              </a:lnSpc>
              <a:buClr>
                <a:srgbClr val="000000"/>
              </a:buClr>
              <a:buSzPct val="75000"/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</a:tabLst>
            </a:pPr>
            <a:r>
              <a:rPr lang="en-US" dirty="0"/>
              <a:t>IPv6 addresses are allocated for limited lifetime</a:t>
            </a:r>
          </a:p>
          <a:p>
            <a:pPr marL="857220" lvl="2">
              <a:lnSpc>
                <a:spcPct val="84000"/>
              </a:lnSpc>
              <a:buClr>
                <a:srgbClr val="000000"/>
              </a:buClr>
              <a:buSzPct val="75000"/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</a:tabLst>
            </a:pPr>
            <a:r>
              <a:rPr lang="en-US" dirty="0"/>
              <a:t>This allows IPv6 to easily support renumbering</a:t>
            </a:r>
          </a:p>
        </p:txBody>
      </p:sp>
      <p:pic>
        <p:nvPicPr>
          <p:cNvPr id="32771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422" y="3115346"/>
            <a:ext cx="562570" cy="56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Line 4"/>
          <p:cNvSpPr>
            <a:spLocks noChangeShapeType="1"/>
          </p:cNvSpPr>
          <p:nvPr/>
        </p:nvSpPr>
        <p:spPr bwMode="auto">
          <a:xfrm flipH="1">
            <a:off x="3977431" y="2616399"/>
            <a:ext cx="8930" cy="50229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5237634" y="2214563"/>
            <a:ext cx="1116" cy="32035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3298775" y="2590726"/>
            <a:ext cx="3080742" cy="1116"/>
          </a:xfrm>
          <a:prstGeom prst="line">
            <a:avLst/>
          </a:prstGeom>
          <a:noFill/>
          <a:ln w="889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5018857" y="1809378"/>
            <a:ext cx="564803" cy="400719"/>
            <a:chOff x="0" y="0"/>
            <a:chExt cx="505" cy="358"/>
          </a:xfrm>
        </p:grpSpPr>
        <p:sp>
          <p:nvSpPr>
            <p:cNvPr id="32776" name="AutoShape 8"/>
            <p:cNvSpPr>
              <a:spLocks/>
            </p:cNvSpPr>
            <p:nvPr/>
          </p:nvSpPr>
          <p:spPr bwMode="auto">
            <a:xfrm>
              <a:off x="0" y="123"/>
              <a:ext cx="341" cy="234"/>
            </a:xfrm>
            <a:prstGeom prst="roundRect">
              <a:avLst>
                <a:gd name="adj" fmla="val 431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2180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rot="10800000" flipH="1">
              <a:off x="0" y="2"/>
              <a:ext cx="162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rot="10800000" flipH="1">
              <a:off x="341" y="2"/>
              <a:ext cx="163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rot="10800000" flipH="1">
              <a:off x="341" y="232"/>
              <a:ext cx="163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>
              <a:off x="163" y="0"/>
              <a:ext cx="34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>
              <a:off x="504" y="0"/>
              <a:ext cx="1" cy="2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32782" name="Rectangle 14"/>
            <p:cNvSpPr>
              <a:spLocks/>
            </p:cNvSpPr>
            <p:nvPr/>
          </p:nvSpPr>
          <p:spPr bwMode="auto">
            <a:xfrm>
              <a:off x="68" y="139"/>
              <a:ext cx="17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547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</a:t>
              </a:r>
            </a:p>
          </p:txBody>
        </p:sp>
      </p:grpSp>
      <p:grpSp>
        <p:nvGrpSpPr>
          <p:cNvPr id="32783" name="Group 15"/>
          <p:cNvGrpSpPr>
            <a:grpSpLocks/>
          </p:cNvGrpSpPr>
          <p:nvPr/>
        </p:nvGrpSpPr>
        <p:grpSpPr bwMode="auto">
          <a:xfrm>
            <a:off x="4533305" y="2175496"/>
            <a:ext cx="5764113" cy="3084090"/>
            <a:chOff x="0" y="0"/>
            <a:chExt cx="5164" cy="2762"/>
          </a:xfrm>
        </p:grpSpPr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>
              <a:off x="0" y="0"/>
              <a:ext cx="1" cy="9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grpSp>
          <p:nvGrpSpPr>
            <p:cNvPr id="32785" name="Group 17"/>
            <p:cNvGrpSpPr>
              <a:grpSpLocks/>
            </p:cNvGrpSpPr>
            <p:nvPr/>
          </p:nvGrpSpPr>
          <p:grpSpPr bwMode="auto">
            <a:xfrm>
              <a:off x="68" y="650"/>
              <a:ext cx="5096" cy="2112"/>
              <a:chOff x="0" y="0"/>
              <a:chExt cx="5096" cy="2112"/>
            </a:xfrm>
          </p:grpSpPr>
          <p:sp>
            <p:nvSpPr>
              <p:cNvPr id="32786" name="Rectangle 18"/>
              <p:cNvSpPr>
                <a:spLocks/>
              </p:cNvSpPr>
              <p:nvPr/>
            </p:nvSpPr>
            <p:spPr bwMode="auto">
              <a:xfrm>
                <a:off x="0" y="0"/>
                <a:ext cx="4272" cy="15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2180"/>
              </a:p>
            </p:txBody>
          </p:sp>
          <p:sp>
            <p:nvSpPr>
              <p:cNvPr id="32787" name="Rectangle 19"/>
              <p:cNvSpPr>
                <a:spLocks/>
              </p:cNvSpPr>
              <p:nvPr/>
            </p:nvSpPr>
            <p:spPr bwMode="auto">
              <a:xfrm>
                <a:off x="0" y="0"/>
                <a:ext cx="5096" cy="2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marL="1501251" indent="-391776" algn="l">
                  <a:lnSpc>
                    <a:spcPct val="84000"/>
                  </a:lnSpc>
                  <a:tabLst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</a:tabLst>
                </a:pPr>
                <a:r>
                  <a:rPr lang="en-US" sz="1687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ICMPv6 : Router Advertisement</a:t>
                </a:r>
              </a:p>
              <a:p>
                <a:pPr marL="1501251" indent="-391776" algn="l">
                  <a:lnSpc>
                    <a:spcPct val="84000"/>
                  </a:lnSpc>
                  <a:tabLst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</a:tabLst>
                </a:pPr>
                <a:r>
                  <a:rPr lang="en-US" sz="1687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IPv6 Src: </a:t>
                </a:r>
                <a:r>
                  <a:rPr lang="en-US" sz="168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FE80:</a:t>
                </a:r>
                <a:r>
                  <a:rPr lang="en-US" sz="168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:</a:t>
                </a:r>
                <a:r>
                  <a:rPr lang="en-US" sz="1687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M</a:t>
                </a:r>
                <a:r>
                  <a:rPr lang="en-US" sz="1687" baseline="-33000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64</a:t>
                </a:r>
                <a:r>
                  <a:rPr lang="en-US" sz="1687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(EthernetR)</a:t>
                </a:r>
              </a:p>
              <a:p>
                <a:pPr marL="1501251" indent="-391776" algn="l">
                  <a:lnSpc>
                    <a:spcPct val="84000"/>
                  </a:lnSpc>
                  <a:tabLst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</a:tabLst>
                </a:pPr>
                <a:r>
                  <a:rPr lang="en-US" sz="1687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IPv6 Dest: FF02::1</a:t>
                </a:r>
              </a:p>
              <a:p>
                <a:pPr marL="1501251" indent="-391776" algn="l">
                  <a:lnSpc>
                    <a:spcPct val="84000"/>
                  </a:lnSpc>
                  <a:tabLst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</a:tabLst>
                </a:pPr>
                <a:r>
                  <a:rPr lang="en-US" sz="1687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IPv6 Prefix = 2001:6a8:1100::/48</a:t>
                </a:r>
              </a:p>
              <a:p>
                <a:pPr marL="1501251" indent="-391776" algn="l">
                  <a:lnSpc>
                    <a:spcPct val="84000"/>
                  </a:lnSpc>
                  <a:tabLst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  <a:tab pos="3286008" algn="l"/>
                    <a:tab pos="3937852" algn="l"/>
                    <a:tab pos="4562908" algn="l"/>
                    <a:tab pos="660773" algn="l"/>
                    <a:tab pos="1312617" algn="l"/>
                    <a:tab pos="1973391" algn="l"/>
                    <a:tab pos="2625235" algn="l"/>
                  </a:tabLst>
                </a:pPr>
                <a:r>
                  <a:rPr lang="en-US" sz="1687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Prefix lifetime</a:t>
                </a:r>
              </a:p>
            </p:txBody>
          </p:sp>
        </p:grpSp>
      </p:grpSp>
      <p:sp>
        <p:nvSpPr>
          <p:cNvPr id="32788" name="Rectangle 20"/>
          <p:cNvSpPr>
            <a:spLocks/>
          </p:cNvSpPr>
          <p:nvPr/>
        </p:nvSpPr>
        <p:spPr bwMode="auto">
          <a:xfrm>
            <a:off x="617637" y="3841998"/>
            <a:ext cx="5125641" cy="66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1501251" indent="-391776"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1475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14752" algn="l"/>
              </a:tabLst>
            </a:pPr>
            <a:r>
              <a:rPr lang="en-US" sz="154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Ethernet : </a:t>
            </a:r>
            <a:r>
              <a:rPr lang="en-US" sz="1547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0800:200C:417A</a:t>
            </a:r>
            <a:br>
              <a:rPr lang="en-US" sz="1547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547">
                <a:solidFill>
                  <a:srgbClr val="FF0000"/>
                </a:solidFill>
                <a:ea typeface="ＭＳ Ｐゴシック" charset="0"/>
                <a:cs typeface="Gill Sans" charset="0"/>
              </a:rPr>
              <a:t>FE80:</a:t>
            </a:r>
            <a:r>
              <a:rPr lang="en-US" sz="1547">
                <a:solidFill>
                  <a:srgbClr val="0000FF"/>
                </a:solidFill>
                <a:ea typeface="ＭＳ Ｐゴシック" charset="0"/>
                <a:cs typeface="Gill Sans" charset="0"/>
              </a:rPr>
              <a:t>:</a:t>
            </a:r>
            <a:r>
              <a:rPr lang="en-US" sz="1547">
                <a:solidFill>
                  <a:schemeClr val="tx1"/>
                </a:solidFill>
                <a:ea typeface="ＭＳ Ｐゴシック" charset="0"/>
                <a:cs typeface="Gill Sans" charset="0"/>
              </a:rPr>
              <a:t>M</a:t>
            </a:r>
            <a:r>
              <a:rPr lang="en-US" sz="1547" baseline="-35000">
                <a:solidFill>
                  <a:schemeClr val="tx1"/>
                </a:solidFill>
                <a:ea typeface="ＭＳ Ｐゴシック" charset="0"/>
                <a:cs typeface="Gill Sans" charset="0"/>
              </a:rPr>
              <a:t>64</a:t>
            </a:r>
            <a:r>
              <a:rPr lang="en-US" sz="1547">
                <a:solidFill>
                  <a:schemeClr val="tx1"/>
                </a:solidFill>
                <a:ea typeface="ＭＳ Ｐゴシック" charset="0"/>
                <a:cs typeface="Gill Sans" charset="0"/>
              </a:rPr>
              <a:t>(</a:t>
            </a:r>
            <a:r>
              <a:rPr lang="en-US" sz="1547">
                <a:solidFill>
                  <a:srgbClr val="0000FF"/>
                </a:solidFill>
                <a:ea typeface="ＭＳ Ｐゴシック" charset="0"/>
                <a:cs typeface="Gill Sans" charset="0"/>
              </a:rPr>
              <a:t>800:200C:417A)</a:t>
            </a:r>
          </a:p>
          <a:p>
            <a:pPr marL="1501251" indent="-391776"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1475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14752" algn="l"/>
              </a:tabLst>
            </a:pPr>
            <a:endParaRPr lang="en-US" sz="1547">
              <a:solidFill>
                <a:schemeClr val="tx1"/>
              </a:solidFill>
              <a:ea typeface="ＭＳ Ｐゴシック" charset="0"/>
              <a:cs typeface="Gill Sans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668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1202531" y="178594"/>
            <a:ext cx="7358063" cy="1714500"/>
          </a:xfrm>
          <a:ln/>
        </p:spPr>
        <p:txBody>
          <a:bodyPr/>
          <a:lstStyle/>
          <a:p>
            <a:r>
              <a:rPr lang="en-US" dirty="0"/>
              <a:t>Privacy concerns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0727" y="1326059"/>
            <a:ext cx="7805663" cy="5577706"/>
          </a:xfrm>
          <a:ln/>
        </p:spPr>
        <p:txBody>
          <a:bodyPr>
            <a:normAutofit lnSpcReduction="10000"/>
          </a:bodyPr>
          <a:lstStyle/>
          <a:p>
            <a:pPr marL="625056"/>
            <a:r>
              <a:rPr lang="en-US" dirty="0"/>
              <a:t>Autoconfigured IPv6 addresses contain the MAC address of the hosts</a:t>
            </a:r>
          </a:p>
          <a:p>
            <a:pPr marL="625056"/>
            <a:r>
              <a:rPr lang="en-US" dirty="0"/>
              <a:t>How to maintain privacy with IPv6 ?</a:t>
            </a:r>
          </a:p>
          <a:p>
            <a:pPr marL="937584" lvl="1"/>
            <a:r>
              <a:rPr lang="en-US" dirty="0"/>
              <a:t>Use DHCPv6 and configure server to never reallocate the same IPv6 address</a:t>
            </a:r>
          </a:p>
          <a:p>
            <a:pPr marL="937584" lvl="1"/>
            <a:r>
              <a:rPr lang="en-US" dirty="0"/>
              <a:t>Allow hosts to use random host ids in lower 64 bits of their IPv6 address</a:t>
            </a:r>
          </a:p>
          <a:p>
            <a:pPr marL="1250112" lvl="2"/>
            <a:r>
              <a:rPr lang="en-US" dirty="0"/>
              <a:t>algorithms have been implemented to generate such random host ids on nodes with and without stable storage</a:t>
            </a:r>
          </a:p>
        </p:txBody>
      </p:sp>
    </p:spTree>
    <p:extLst>
      <p:ext uri="{BB962C8B-B14F-4D97-AF65-F5344CB8AC3E}">
        <p14:creationId xmlns:p14="http://schemas.microsoft.com/office/powerpoint/2010/main" val="2901012578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ChangeArrowheads="1"/>
          </p:cNvSpPr>
          <p:nvPr>
            <p:ph type="title"/>
          </p:nvPr>
        </p:nvSpPr>
        <p:spPr>
          <a:xfrm>
            <a:off x="1552310" y="138010"/>
            <a:ext cx="7721264" cy="1207740"/>
          </a:xfrm>
          <a:ln/>
        </p:spPr>
        <p:txBody>
          <a:bodyPr/>
          <a:lstStyle/>
          <a:p>
            <a:pPr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</a:pPr>
            <a:r>
              <a:rPr lang="en-US" dirty="0"/>
              <a:t>IPv6 over Ethernet </a:t>
            </a:r>
          </a:p>
        </p:txBody>
      </p:sp>
      <p:pic>
        <p:nvPicPr>
          <p:cNvPr id="74755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63" y="3072929"/>
            <a:ext cx="60945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6" name="Rectangle 4"/>
          <p:cNvSpPr>
            <a:spLocks/>
          </p:cNvSpPr>
          <p:nvPr/>
        </p:nvSpPr>
        <p:spPr bwMode="auto">
          <a:xfrm>
            <a:off x="5688211" y="1544836"/>
            <a:ext cx="780243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B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ND table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Empty</a:t>
            </a:r>
          </a:p>
        </p:txBody>
      </p:sp>
      <p:pic>
        <p:nvPicPr>
          <p:cNvPr id="74757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671" y="1679898"/>
            <a:ext cx="61066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246" y="1603996"/>
            <a:ext cx="60945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Rectangle 7"/>
          <p:cNvSpPr>
            <a:spLocks/>
          </p:cNvSpPr>
          <p:nvPr/>
        </p:nvSpPr>
        <p:spPr bwMode="auto">
          <a:xfrm>
            <a:off x="493871" y="1401876"/>
            <a:ext cx="780663" cy="780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C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ND table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endParaRPr lang="en-US" sz="1500" b="1" dirty="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Empty</a:t>
            </a:r>
          </a:p>
        </p:txBody>
      </p:sp>
      <p:sp>
        <p:nvSpPr>
          <p:cNvPr id="74760" name="Rectangle 8"/>
          <p:cNvSpPr>
            <a:spLocks/>
          </p:cNvSpPr>
          <p:nvPr/>
        </p:nvSpPr>
        <p:spPr bwMode="auto">
          <a:xfrm>
            <a:off x="345613" y="3682153"/>
            <a:ext cx="780243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A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ND table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Empty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 flipH="1">
            <a:off x="2224980" y="2178844"/>
            <a:ext cx="35068" cy="1000125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74762" name="Group 10"/>
          <p:cNvGrpSpPr>
            <a:grpSpLocks/>
          </p:cNvGrpSpPr>
          <p:nvPr/>
        </p:nvGrpSpPr>
        <p:grpSpPr bwMode="auto">
          <a:xfrm>
            <a:off x="3412443" y="3159994"/>
            <a:ext cx="611870" cy="400719"/>
            <a:chOff x="0" y="0"/>
            <a:chExt cx="505" cy="358"/>
          </a:xfrm>
        </p:grpSpPr>
        <p:sp>
          <p:nvSpPr>
            <p:cNvPr id="74763" name="AutoShape 11"/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65" name="Line 13"/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 rot="10800000" flipH="1">
              <a:off x="341" y="232"/>
              <a:ext cx="163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>
              <a:off x="163" y="1"/>
              <a:ext cx="34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69" name="Rectangle 17"/>
            <p:cNvSpPr>
              <a:spLocks/>
            </p:cNvSpPr>
            <p:nvPr/>
          </p:nvSpPr>
          <p:spPr bwMode="auto">
            <a:xfrm>
              <a:off x="78" y="127"/>
              <a:ext cx="26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6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6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R1</a:t>
              </a:r>
            </a:p>
          </p:txBody>
        </p:sp>
      </p:grpSp>
      <p:sp>
        <p:nvSpPr>
          <p:cNvPr id="74770" name="Line 18"/>
          <p:cNvSpPr>
            <a:spLocks noChangeShapeType="1"/>
          </p:cNvSpPr>
          <p:nvPr/>
        </p:nvSpPr>
        <p:spPr bwMode="auto">
          <a:xfrm flipH="1">
            <a:off x="2442642" y="3372074"/>
            <a:ext cx="951663" cy="3348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4771" name="Rectangle 19"/>
          <p:cNvSpPr>
            <a:spLocks/>
          </p:cNvSpPr>
          <p:nvPr/>
        </p:nvSpPr>
        <p:spPr bwMode="auto">
          <a:xfrm>
            <a:off x="3216548" y="3623221"/>
            <a:ext cx="1193799" cy="78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R1-West</a:t>
            </a:r>
          </a:p>
          <a:p>
            <a:pPr algn="l"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R1-East</a:t>
            </a:r>
          </a:p>
          <a:p>
            <a:pPr algn="l"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ND table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Empty</a:t>
            </a:r>
          </a:p>
        </p:txBody>
      </p:sp>
      <p:grpSp>
        <p:nvGrpSpPr>
          <p:cNvPr id="74772" name="Group 20"/>
          <p:cNvGrpSpPr>
            <a:grpSpLocks/>
          </p:cNvGrpSpPr>
          <p:nvPr/>
        </p:nvGrpSpPr>
        <p:grpSpPr bwMode="auto">
          <a:xfrm>
            <a:off x="1931139" y="3148832"/>
            <a:ext cx="610660" cy="402952"/>
            <a:chOff x="0" y="0"/>
            <a:chExt cx="505" cy="361"/>
          </a:xfrm>
        </p:grpSpPr>
        <p:sp>
          <p:nvSpPr>
            <p:cNvPr id="74773" name="AutoShape 21"/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4774" name="Line 2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75" name="Line 23"/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 rot="10800000" flipH="1">
              <a:off x="341" y="234"/>
              <a:ext cx="163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>
              <a:off x="162" y="1"/>
              <a:ext cx="34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79" name="Rectangle 27"/>
            <p:cNvSpPr>
              <a:spLocks/>
            </p:cNvSpPr>
            <p:nvPr/>
          </p:nvSpPr>
          <p:spPr bwMode="auto">
            <a:xfrm>
              <a:off x="71" y="127"/>
              <a:ext cx="21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H1</a:t>
              </a:r>
            </a:p>
          </p:txBody>
        </p:sp>
      </p:grpSp>
      <p:grpSp>
        <p:nvGrpSpPr>
          <p:cNvPr id="74780" name="Group 28"/>
          <p:cNvGrpSpPr>
            <a:grpSpLocks/>
          </p:cNvGrpSpPr>
          <p:nvPr/>
        </p:nvGrpSpPr>
        <p:grpSpPr bwMode="auto">
          <a:xfrm>
            <a:off x="4985650" y="3099718"/>
            <a:ext cx="610660" cy="401836"/>
            <a:chOff x="0" y="0"/>
            <a:chExt cx="505" cy="359"/>
          </a:xfrm>
        </p:grpSpPr>
        <p:sp>
          <p:nvSpPr>
            <p:cNvPr id="74781" name="AutoShape 29"/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4782" name="Line 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84" name="Line 32"/>
            <p:cNvSpPr>
              <a:spLocks noChangeShapeType="1"/>
            </p:cNvSpPr>
            <p:nvPr/>
          </p:nvSpPr>
          <p:spPr bwMode="auto">
            <a:xfrm rot="10800000" flipH="1">
              <a:off x="341" y="233"/>
              <a:ext cx="163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>
              <a:off x="163" y="1"/>
              <a:ext cx="34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87" name="Rectangle 35"/>
            <p:cNvSpPr>
              <a:spLocks/>
            </p:cNvSpPr>
            <p:nvPr/>
          </p:nvSpPr>
          <p:spPr bwMode="auto">
            <a:xfrm>
              <a:off x="71" y="129"/>
              <a:ext cx="21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6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S2</a:t>
              </a:r>
            </a:p>
          </p:txBody>
        </p:sp>
      </p:grpSp>
      <p:sp>
        <p:nvSpPr>
          <p:cNvPr id="74788" name="Line 36"/>
          <p:cNvSpPr>
            <a:spLocks noChangeShapeType="1"/>
          </p:cNvSpPr>
          <p:nvPr/>
        </p:nvSpPr>
        <p:spPr bwMode="auto">
          <a:xfrm flipH="1">
            <a:off x="1077423" y="3366492"/>
            <a:ext cx="842832" cy="75902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74789" name="Group 37"/>
          <p:cNvGrpSpPr>
            <a:grpSpLocks/>
          </p:cNvGrpSpPr>
          <p:nvPr/>
        </p:nvGrpSpPr>
        <p:grpSpPr bwMode="auto">
          <a:xfrm>
            <a:off x="6806748" y="3076277"/>
            <a:ext cx="610660" cy="401836"/>
            <a:chOff x="0" y="0"/>
            <a:chExt cx="504" cy="359"/>
          </a:xfrm>
        </p:grpSpPr>
        <p:sp>
          <p:nvSpPr>
            <p:cNvPr id="74790" name="AutoShape 38"/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4791" name="Line 39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92" name="Line 40"/>
            <p:cNvSpPr>
              <a:spLocks noChangeShapeType="1"/>
            </p:cNvSpPr>
            <p:nvPr/>
          </p:nvSpPr>
          <p:spPr bwMode="auto">
            <a:xfrm rot="10800000" flipH="1">
              <a:off x="340" y="0"/>
              <a:ext cx="163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93" name="Line 41"/>
            <p:cNvSpPr>
              <a:spLocks noChangeShapeType="1"/>
            </p:cNvSpPr>
            <p:nvPr/>
          </p:nvSpPr>
          <p:spPr bwMode="auto">
            <a:xfrm rot="10800000" flipH="1">
              <a:off x="340" y="233"/>
              <a:ext cx="163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94" name="Line 42"/>
            <p:cNvSpPr>
              <a:spLocks noChangeShapeType="1"/>
            </p:cNvSpPr>
            <p:nvPr/>
          </p:nvSpPr>
          <p:spPr bwMode="auto">
            <a:xfrm>
              <a:off x="162" y="1"/>
              <a:ext cx="34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95" name="Line 43"/>
            <p:cNvSpPr>
              <a:spLocks noChangeShapeType="1"/>
            </p:cNvSpPr>
            <p:nvPr/>
          </p:nvSpPr>
          <p:spPr bwMode="auto">
            <a:xfrm>
              <a:off x="503" y="1"/>
              <a:ext cx="1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96" name="Rectangle 44"/>
            <p:cNvSpPr>
              <a:spLocks/>
            </p:cNvSpPr>
            <p:nvPr/>
          </p:nvSpPr>
          <p:spPr bwMode="auto">
            <a:xfrm>
              <a:off x="77" y="127"/>
              <a:ext cx="26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6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6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R2</a:t>
              </a:r>
            </a:p>
          </p:txBody>
        </p:sp>
      </p:grpSp>
      <p:pic>
        <p:nvPicPr>
          <p:cNvPr id="74797" name="Picture 4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074" y="2964656"/>
            <a:ext cx="61066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98" name="Rectangle 46"/>
          <p:cNvSpPr>
            <a:spLocks/>
          </p:cNvSpPr>
          <p:nvPr/>
        </p:nvSpPr>
        <p:spPr bwMode="auto">
          <a:xfrm>
            <a:off x="1961369" y="3588618"/>
            <a:ext cx="35288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</a:pPr>
            <a:r>
              <a:rPr lang="en-US" sz="15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Hub</a:t>
            </a:r>
          </a:p>
        </p:txBody>
      </p:sp>
      <p:sp>
        <p:nvSpPr>
          <p:cNvPr id="74799" name="Rectangle 47"/>
          <p:cNvSpPr>
            <a:spLocks/>
          </p:cNvSpPr>
          <p:nvPr/>
        </p:nvSpPr>
        <p:spPr bwMode="auto">
          <a:xfrm>
            <a:off x="3445093" y="2940099"/>
            <a:ext cx="57736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15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Router</a:t>
            </a:r>
          </a:p>
        </p:txBody>
      </p:sp>
      <p:sp>
        <p:nvSpPr>
          <p:cNvPr id="74800" name="Rectangle 48"/>
          <p:cNvSpPr>
            <a:spLocks/>
          </p:cNvSpPr>
          <p:nvPr/>
        </p:nvSpPr>
        <p:spPr bwMode="auto">
          <a:xfrm>
            <a:off x="5018299" y="2915543"/>
            <a:ext cx="56656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</a:pPr>
            <a:r>
              <a:rPr lang="en-US" sz="15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</a:t>
            </a:r>
          </a:p>
        </p:txBody>
      </p:sp>
      <p:sp>
        <p:nvSpPr>
          <p:cNvPr id="74801" name="Rectangle 49"/>
          <p:cNvSpPr>
            <a:spLocks/>
          </p:cNvSpPr>
          <p:nvPr/>
        </p:nvSpPr>
        <p:spPr bwMode="auto">
          <a:xfrm>
            <a:off x="6864790" y="2866429"/>
            <a:ext cx="57736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15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Router</a:t>
            </a:r>
          </a:p>
        </p:txBody>
      </p:sp>
      <p:sp>
        <p:nvSpPr>
          <p:cNvPr id="74802" name="Line 50"/>
          <p:cNvSpPr>
            <a:spLocks noChangeShapeType="1"/>
          </p:cNvSpPr>
          <p:nvPr/>
        </p:nvSpPr>
        <p:spPr bwMode="auto">
          <a:xfrm>
            <a:off x="3926366" y="3359795"/>
            <a:ext cx="1052029" cy="1117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4803" name="Line 51"/>
          <p:cNvSpPr>
            <a:spLocks noChangeShapeType="1"/>
          </p:cNvSpPr>
          <p:nvPr/>
        </p:nvSpPr>
        <p:spPr bwMode="auto">
          <a:xfrm>
            <a:off x="5446366" y="3336355"/>
            <a:ext cx="1351917" cy="1116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4804" name="Line 52"/>
          <p:cNvSpPr>
            <a:spLocks noChangeShapeType="1"/>
          </p:cNvSpPr>
          <p:nvPr/>
        </p:nvSpPr>
        <p:spPr bwMode="auto">
          <a:xfrm>
            <a:off x="7279556" y="3311798"/>
            <a:ext cx="1078632" cy="1116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4805" name="Line 53"/>
          <p:cNvSpPr>
            <a:spLocks noChangeShapeType="1"/>
          </p:cNvSpPr>
          <p:nvPr/>
        </p:nvSpPr>
        <p:spPr bwMode="auto">
          <a:xfrm>
            <a:off x="5251680" y="2243584"/>
            <a:ext cx="1209" cy="6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4806" name="Rectangle 54"/>
          <p:cNvSpPr>
            <a:spLocks/>
          </p:cNvSpPr>
          <p:nvPr/>
        </p:nvSpPr>
        <p:spPr bwMode="auto">
          <a:xfrm>
            <a:off x="8070391" y="3608710"/>
            <a:ext cx="780243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F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ND table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Empty</a:t>
            </a:r>
          </a:p>
        </p:txBody>
      </p:sp>
      <p:sp>
        <p:nvSpPr>
          <p:cNvPr id="74807" name="Rectangle 55"/>
          <p:cNvSpPr>
            <a:spLocks/>
          </p:cNvSpPr>
          <p:nvPr/>
        </p:nvSpPr>
        <p:spPr bwMode="auto">
          <a:xfrm>
            <a:off x="6379096" y="3530262"/>
            <a:ext cx="1193799" cy="78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R2-West</a:t>
            </a:r>
          </a:p>
          <a:p>
            <a:pPr algn="l"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R2-East</a:t>
            </a:r>
          </a:p>
          <a:p>
            <a:pPr algn="l"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ND table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Empty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6E978-9C15-B543-A71F-F6781FE02F2C}"/>
              </a:ext>
            </a:extLst>
          </p:cNvPr>
          <p:cNvSpPr txBox="1"/>
          <p:nvPr/>
        </p:nvSpPr>
        <p:spPr>
          <a:xfrm>
            <a:off x="22219" y="4328081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p1::AA/64 East</a:t>
            </a:r>
          </a:p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::/0 via p1::11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11AF104-826D-C845-8720-D031016F6B34}"/>
              </a:ext>
            </a:extLst>
          </p:cNvPr>
          <p:cNvSpPr txBox="1"/>
          <p:nvPr/>
        </p:nvSpPr>
        <p:spPr>
          <a:xfrm>
            <a:off x="114866" y="2057802"/>
            <a:ext cx="1552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p1::CC/64</a:t>
            </a:r>
          </a:p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::/0 via p1::11</a:t>
            </a:r>
          </a:p>
          <a:p>
            <a:endParaRPr lang="en-BE" sz="18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3762B4-02F4-2145-8A9B-080D59CC802B}"/>
              </a:ext>
            </a:extLst>
          </p:cNvPr>
          <p:cNvSpPr txBox="1"/>
          <p:nvPr/>
        </p:nvSpPr>
        <p:spPr>
          <a:xfrm>
            <a:off x="2292478" y="4404974"/>
            <a:ext cx="1954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p1::11/64 West</a:t>
            </a:r>
          </a:p>
          <a:p>
            <a:r>
              <a:rPr lang="en-BE" sz="1800" dirty="0">
                <a:solidFill>
                  <a:srgbClr val="0070C0"/>
                </a:solidFill>
                <a:latin typeface="Helvetica" pitchFamily="2" charset="0"/>
              </a:rPr>
              <a:t>p2::11/64 </a:t>
            </a:r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East</a:t>
            </a:r>
          </a:p>
          <a:p>
            <a:r>
              <a:rPr lang="en-BE" sz="1800" dirty="0">
                <a:solidFill>
                  <a:srgbClr val="00B050"/>
                </a:solidFill>
                <a:latin typeface="Helvetica" pitchFamily="2" charset="0"/>
              </a:rPr>
              <a:t>p3::/64 </a:t>
            </a:r>
            <a:r>
              <a:rPr lang="en-BE" sz="1800" dirty="0">
                <a:solidFill>
                  <a:srgbClr val="0070C0"/>
                </a:solidFill>
                <a:latin typeface="Helvetica" pitchFamily="2" charset="0"/>
              </a:rPr>
              <a:t>via p2::22</a:t>
            </a:r>
          </a:p>
          <a:p>
            <a:endParaRPr lang="en-BE" sz="18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FE522B-3313-CB4E-81C0-F1CE20978AE6}"/>
              </a:ext>
            </a:extLst>
          </p:cNvPr>
          <p:cNvSpPr txBox="1"/>
          <p:nvPr/>
        </p:nvSpPr>
        <p:spPr>
          <a:xfrm>
            <a:off x="5896095" y="4382817"/>
            <a:ext cx="1937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p1::/64 </a:t>
            </a:r>
            <a:r>
              <a:rPr lang="en-BE" sz="1800" dirty="0">
                <a:solidFill>
                  <a:srgbClr val="0070C0"/>
                </a:solidFill>
                <a:latin typeface="Helvetica" pitchFamily="2" charset="0"/>
              </a:rPr>
              <a:t>via p2::11</a:t>
            </a:r>
          </a:p>
          <a:p>
            <a:r>
              <a:rPr lang="en-BE" sz="1800" dirty="0">
                <a:solidFill>
                  <a:srgbClr val="0070C0"/>
                </a:solidFill>
                <a:latin typeface="Helvetica" pitchFamily="2" charset="0"/>
              </a:rPr>
              <a:t>p2::22/64 </a:t>
            </a:r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West</a:t>
            </a:r>
          </a:p>
          <a:p>
            <a:r>
              <a:rPr lang="en-BE" sz="1800" dirty="0">
                <a:solidFill>
                  <a:srgbClr val="00B050"/>
                </a:solidFill>
                <a:latin typeface="Helvetica" pitchFamily="2" charset="0"/>
              </a:rPr>
              <a:t>p3::22/64 </a:t>
            </a:r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East</a:t>
            </a:r>
          </a:p>
          <a:p>
            <a:endParaRPr lang="en-BE" sz="18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923B9C-1667-634D-A1EB-842F3FB79FDF}"/>
              </a:ext>
            </a:extLst>
          </p:cNvPr>
          <p:cNvSpPr txBox="1"/>
          <p:nvPr/>
        </p:nvSpPr>
        <p:spPr>
          <a:xfrm>
            <a:off x="5440418" y="21249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0070C0"/>
                </a:solidFill>
                <a:latin typeface="Helvetica" pitchFamily="2" charset="0"/>
              </a:rPr>
              <a:t>p2::BB/64</a:t>
            </a:r>
          </a:p>
          <a:p>
            <a:r>
              <a:rPr lang="en-BE" sz="1800" dirty="0">
                <a:solidFill>
                  <a:srgbClr val="0070C0"/>
                </a:solidFill>
                <a:latin typeface="Helvetica" pitchFamily="2" charset="0"/>
              </a:rPr>
              <a:t>::/0 via p2::22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AA45B8-5BE2-D24E-BF8C-583991B0E224}"/>
              </a:ext>
            </a:extLst>
          </p:cNvPr>
          <p:cNvSpPr txBox="1"/>
          <p:nvPr/>
        </p:nvSpPr>
        <p:spPr>
          <a:xfrm>
            <a:off x="7996180" y="42203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00B050"/>
                </a:solidFill>
                <a:latin typeface="Helvetica" pitchFamily="2" charset="0"/>
              </a:rPr>
              <a:t>p3::FF</a:t>
            </a:r>
            <a:r>
              <a:rPr lang="en-BE" sz="1800">
                <a:solidFill>
                  <a:srgbClr val="00B050"/>
                </a:solidFill>
                <a:latin typeface="Helvetica" pitchFamily="2" charset="0"/>
              </a:rPr>
              <a:t>/64</a:t>
            </a:r>
            <a:endParaRPr lang="en-BE" sz="1800" dirty="0">
              <a:solidFill>
                <a:srgbClr val="00B050"/>
              </a:solidFill>
              <a:latin typeface="Helvetica" pitchFamily="2" charset="0"/>
            </a:endParaRP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8FC69FE5-C645-A041-8186-69EF1D6F2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477">
            <a:off x="409646" y="5908384"/>
            <a:ext cx="1244840" cy="66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BE7756-1C9C-7540-A2F5-F7B4786234CA}"/>
              </a:ext>
            </a:extLst>
          </p:cNvPr>
          <p:cNvCxnSpPr/>
          <p:nvPr/>
        </p:nvCxnSpPr>
        <p:spPr bwMode="auto">
          <a:xfrm flipV="1">
            <a:off x="1288047" y="3068233"/>
            <a:ext cx="789335" cy="127500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7378599-4A0F-4D43-8739-3B5A70DFD05D}"/>
              </a:ext>
            </a:extLst>
          </p:cNvPr>
          <p:cNvSpPr txBox="1"/>
          <p:nvPr/>
        </p:nvSpPr>
        <p:spPr>
          <a:xfrm>
            <a:off x="645732" y="273947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ND ? p1::CC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D66844D-E2EF-644F-BAF8-4BF2F066CF17}"/>
              </a:ext>
            </a:extLst>
          </p:cNvPr>
          <p:cNvCxnSpPr>
            <a:cxnSpLocks/>
          </p:cNvCxnSpPr>
          <p:nvPr/>
        </p:nvCxnSpPr>
        <p:spPr bwMode="auto">
          <a:xfrm flipH="1">
            <a:off x="2402573" y="2303248"/>
            <a:ext cx="2656" cy="741651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0E862CE-C080-584E-8603-D76B9F94E690}"/>
              </a:ext>
            </a:extLst>
          </p:cNvPr>
          <p:cNvSpPr txBox="1"/>
          <p:nvPr/>
        </p:nvSpPr>
        <p:spPr>
          <a:xfrm>
            <a:off x="2335105" y="2461982"/>
            <a:ext cx="16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ND  p1::CC=C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FA4DA-2F40-1B6F-E51A-46E818B24341}"/>
              </a:ext>
            </a:extLst>
          </p:cNvPr>
          <p:cNvSpPr txBox="1"/>
          <p:nvPr/>
        </p:nvSpPr>
        <p:spPr>
          <a:xfrm>
            <a:off x="1961369" y="5498333"/>
            <a:ext cx="73109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2400" dirty="0">
                <a:solidFill>
                  <a:srgbClr val="FF0000"/>
                </a:solidFill>
                <a:latin typeface="Helvetica" pitchFamily="2" charset="0"/>
              </a:rPr>
              <a:t>p1::AA sends a packet to p1::CC</a:t>
            </a:r>
            <a:endParaRPr lang="en-BE" sz="2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B2D845-4C33-CDA8-6118-578DC82E995E}"/>
              </a:ext>
            </a:extLst>
          </p:cNvPr>
          <p:cNvCxnSpPr>
            <a:cxnSpLocks/>
          </p:cNvCxnSpPr>
          <p:nvPr/>
        </p:nvCxnSpPr>
        <p:spPr bwMode="auto">
          <a:xfrm flipV="1">
            <a:off x="1295241" y="2090273"/>
            <a:ext cx="775361" cy="716133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A9C051-3581-565F-4AE7-0849C46A9BAA}"/>
              </a:ext>
            </a:extLst>
          </p:cNvPr>
          <p:cNvSpPr txBox="1"/>
          <p:nvPr/>
        </p:nvSpPr>
        <p:spPr>
          <a:xfrm>
            <a:off x="33650" y="4029117"/>
            <a:ext cx="14670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p1::CC ==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06D50-EB5A-DAC0-A536-7862654C604E}"/>
              </a:ext>
            </a:extLst>
          </p:cNvPr>
          <p:cNvSpPr txBox="1"/>
          <p:nvPr/>
        </p:nvSpPr>
        <p:spPr>
          <a:xfrm>
            <a:off x="1881327" y="6051647"/>
            <a:ext cx="73109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2400" dirty="0">
                <a:solidFill>
                  <a:schemeClr val="tx1"/>
                </a:solidFill>
                <a:latin typeface="Helvetica" pitchFamily="2" charset="0"/>
              </a:rPr>
              <a:t>IP: src=p1::AA dest = p1::CC</a:t>
            </a:r>
          </a:p>
          <a:p>
            <a:r>
              <a:rPr lang="en-BE" sz="2400" dirty="0">
                <a:solidFill>
                  <a:schemeClr val="tx1"/>
                </a:solidFill>
                <a:latin typeface="Helvetica" pitchFamily="2" charset="0"/>
              </a:rPr>
              <a:t>Ethernet src=A dest = C</a:t>
            </a:r>
            <a:endParaRPr lang="en-B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00374"/>
      </p:ext>
    </p:extLst>
  </p:cSld>
  <p:clrMapOvr>
    <a:masterClrMapping/>
  </p:clrMapOvr>
  <p:transition advTm="645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0" grpId="0"/>
      <p:bldP spid="61" grpId="0"/>
      <p:bldP spid="62" grpId="0"/>
      <p:bldP spid="63" grpId="0"/>
      <p:bldP spid="64" grpId="0"/>
      <p:bldP spid="68" grpId="0"/>
      <p:bldP spid="71" grpId="0"/>
      <p:bldP spid="8" grpId="0" animBg="1"/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ChangeArrowheads="1"/>
          </p:cNvSpPr>
          <p:nvPr>
            <p:ph type="title"/>
          </p:nvPr>
        </p:nvSpPr>
        <p:spPr>
          <a:xfrm>
            <a:off x="1552310" y="138010"/>
            <a:ext cx="7721264" cy="1207740"/>
          </a:xfrm>
          <a:ln/>
        </p:spPr>
        <p:txBody>
          <a:bodyPr/>
          <a:lstStyle/>
          <a:p>
            <a:pPr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</a:pPr>
            <a:r>
              <a:rPr lang="en-US" dirty="0"/>
              <a:t>IPv6 over Ethernet </a:t>
            </a:r>
          </a:p>
        </p:txBody>
      </p:sp>
      <p:pic>
        <p:nvPicPr>
          <p:cNvPr id="74755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63" y="3072929"/>
            <a:ext cx="60945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246" y="1603996"/>
            <a:ext cx="60945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Rectangle 7"/>
          <p:cNvSpPr>
            <a:spLocks/>
          </p:cNvSpPr>
          <p:nvPr/>
        </p:nvSpPr>
        <p:spPr bwMode="auto">
          <a:xfrm>
            <a:off x="489409" y="1345750"/>
            <a:ext cx="780243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C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ND table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Empty</a:t>
            </a:r>
          </a:p>
        </p:txBody>
      </p:sp>
      <p:sp>
        <p:nvSpPr>
          <p:cNvPr id="74760" name="Rectangle 8"/>
          <p:cNvSpPr>
            <a:spLocks/>
          </p:cNvSpPr>
          <p:nvPr/>
        </p:nvSpPr>
        <p:spPr bwMode="auto">
          <a:xfrm>
            <a:off x="345613" y="3682153"/>
            <a:ext cx="780243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A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ND table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Empty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 flipH="1">
            <a:off x="2224980" y="2178844"/>
            <a:ext cx="35068" cy="1000125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74762" name="Group 10"/>
          <p:cNvGrpSpPr>
            <a:grpSpLocks/>
          </p:cNvGrpSpPr>
          <p:nvPr/>
        </p:nvGrpSpPr>
        <p:grpSpPr bwMode="auto">
          <a:xfrm>
            <a:off x="3412443" y="3159994"/>
            <a:ext cx="611870" cy="400719"/>
            <a:chOff x="0" y="0"/>
            <a:chExt cx="505" cy="358"/>
          </a:xfrm>
        </p:grpSpPr>
        <p:sp>
          <p:nvSpPr>
            <p:cNvPr id="74763" name="AutoShape 11"/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65" name="Line 13"/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 rot="10800000" flipH="1">
              <a:off x="341" y="232"/>
              <a:ext cx="163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>
              <a:off x="163" y="1"/>
              <a:ext cx="34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69" name="Rectangle 17"/>
            <p:cNvSpPr>
              <a:spLocks/>
            </p:cNvSpPr>
            <p:nvPr/>
          </p:nvSpPr>
          <p:spPr bwMode="auto">
            <a:xfrm>
              <a:off x="78" y="127"/>
              <a:ext cx="26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6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6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R1</a:t>
              </a:r>
            </a:p>
          </p:txBody>
        </p:sp>
      </p:grpSp>
      <p:sp>
        <p:nvSpPr>
          <p:cNvPr id="74770" name="Line 18"/>
          <p:cNvSpPr>
            <a:spLocks noChangeShapeType="1"/>
          </p:cNvSpPr>
          <p:nvPr/>
        </p:nvSpPr>
        <p:spPr bwMode="auto">
          <a:xfrm flipH="1">
            <a:off x="2442642" y="3372074"/>
            <a:ext cx="951663" cy="3348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4771" name="Rectangle 19"/>
          <p:cNvSpPr>
            <a:spLocks/>
          </p:cNvSpPr>
          <p:nvPr/>
        </p:nvSpPr>
        <p:spPr bwMode="auto">
          <a:xfrm>
            <a:off x="3216548" y="3623221"/>
            <a:ext cx="1193799" cy="78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R1-West</a:t>
            </a:r>
          </a:p>
          <a:p>
            <a:pPr algn="l"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R1-East</a:t>
            </a:r>
          </a:p>
          <a:p>
            <a:pPr algn="l"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ND table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Empty</a:t>
            </a:r>
          </a:p>
        </p:txBody>
      </p:sp>
      <p:grpSp>
        <p:nvGrpSpPr>
          <p:cNvPr id="74772" name="Group 20"/>
          <p:cNvGrpSpPr>
            <a:grpSpLocks/>
          </p:cNvGrpSpPr>
          <p:nvPr/>
        </p:nvGrpSpPr>
        <p:grpSpPr bwMode="auto">
          <a:xfrm>
            <a:off x="1931139" y="3148832"/>
            <a:ext cx="610660" cy="402952"/>
            <a:chOff x="0" y="0"/>
            <a:chExt cx="505" cy="361"/>
          </a:xfrm>
        </p:grpSpPr>
        <p:sp>
          <p:nvSpPr>
            <p:cNvPr id="74773" name="AutoShape 21"/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4774" name="Line 2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75" name="Line 23"/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 rot="10800000" flipH="1">
              <a:off x="341" y="234"/>
              <a:ext cx="163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>
              <a:off x="162" y="1"/>
              <a:ext cx="34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79" name="Rectangle 27"/>
            <p:cNvSpPr>
              <a:spLocks/>
            </p:cNvSpPr>
            <p:nvPr/>
          </p:nvSpPr>
          <p:spPr bwMode="auto">
            <a:xfrm>
              <a:off x="71" y="127"/>
              <a:ext cx="21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H1</a:t>
              </a:r>
            </a:p>
          </p:txBody>
        </p:sp>
      </p:grpSp>
      <p:grpSp>
        <p:nvGrpSpPr>
          <p:cNvPr id="74780" name="Group 28"/>
          <p:cNvGrpSpPr>
            <a:grpSpLocks/>
          </p:cNvGrpSpPr>
          <p:nvPr/>
        </p:nvGrpSpPr>
        <p:grpSpPr bwMode="auto">
          <a:xfrm>
            <a:off x="4985650" y="3099718"/>
            <a:ext cx="610660" cy="401836"/>
            <a:chOff x="0" y="0"/>
            <a:chExt cx="505" cy="359"/>
          </a:xfrm>
        </p:grpSpPr>
        <p:sp>
          <p:nvSpPr>
            <p:cNvPr id="74781" name="AutoShape 29"/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4782" name="Line 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 rot="10800000" flipH="1">
              <a:off x="341" y="0"/>
              <a:ext cx="163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84" name="Line 32"/>
            <p:cNvSpPr>
              <a:spLocks noChangeShapeType="1"/>
            </p:cNvSpPr>
            <p:nvPr/>
          </p:nvSpPr>
          <p:spPr bwMode="auto">
            <a:xfrm rot="10800000" flipH="1">
              <a:off x="341" y="233"/>
              <a:ext cx="163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>
              <a:off x="163" y="1"/>
              <a:ext cx="34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>
              <a:off x="504" y="1"/>
              <a:ext cx="1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87" name="Rectangle 35"/>
            <p:cNvSpPr>
              <a:spLocks/>
            </p:cNvSpPr>
            <p:nvPr/>
          </p:nvSpPr>
          <p:spPr bwMode="auto">
            <a:xfrm>
              <a:off x="71" y="129"/>
              <a:ext cx="21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6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S2</a:t>
              </a:r>
            </a:p>
          </p:txBody>
        </p:sp>
      </p:grpSp>
      <p:sp>
        <p:nvSpPr>
          <p:cNvPr id="74788" name="Line 36"/>
          <p:cNvSpPr>
            <a:spLocks noChangeShapeType="1"/>
          </p:cNvSpPr>
          <p:nvPr/>
        </p:nvSpPr>
        <p:spPr bwMode="auto">
          <a:xfrm flipH="1">
            <a:off x="1077423" y="3366492"/>
            <a:ext cx="842832" cy="75902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74789" name="Group 37"/>
          <p:cNvGrpSpPr>
            <a:grpSpLocks/>
          </p:cNvGrpSpPr>
          <p:nvPr/>
        </p:nvGrpSpPr>
        <p:grpSpPr bwMode="auto">
          <a:xfrm>
            <a:off x="6806748" y="3076277"/>
            <a:ext cx="610660" cy="401836"/>
            <a:chOff x="0" y="0"/>
            <a:chExt cx="504" cy="359"/>
          </a:xfrm>
        </p:grpSpPr>
        <p:sp>
          <p:nvSpPr>
            <p:cNvPr id="74790" name="AutoShape 38"/>
            <p:cNvSpPr>
              <a:spLocks/>
            </p:cNvSpPr>
            <p:nvPr/>
          </p:nvSpPr>
          <p:spPr bwMode="auto">
            <a:xfrm>
              <a:off x="0" y="125"/>
              <a:ext cx="341" cy="233"/>
            </a:xfrm>
            <a:prstGeom prst="roundRect">
              <a:avLst>
                <a:gd name="adj" fmla="val 43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4791" name="Line 39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2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92" name="Line 40"/>
            <p:cNvSpPr>
              <a:spLocks noChangeShapeType="1"/>
            </p:cNvSpPr>
            <p:nvPr/>
          </p:nvSpPr>
          <p:spPr bwMode="auto">
            <a:xfrm rot="10800000" flipH="1">
              <a:off x="340" y="0"/>
              <a:ext cx="163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93" name="Line 41"/>
            <p:cNvSpPr>
              <a:spLocks noChangeShapeType="1"/>
            </p:cNvSpPr>
            <p:nvPr/>
          </p:nvSpPr>
          <p:spPr bwMode="auto">
            <a:xfrm rot="10800000" flipH="1">
              <a:off x="340" y="233"/>
              <a:ext cx="163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94" name="Line 42"/>
            <p:cNvSpPr>
              <a:spLocks noChangeShapeType="1"/>
            </p:cNvSpPr>
            <p:nvPr/>
          </p:nvSpPr>
          <p:spPr bwMode="auto">
            <a:xfrm>
              <a:off x="162" y="1"/>
              <a:ext cx="34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95" name="Line 43"/>
            <p:cNvSpPr>
              <a:spLocks noChangeShapeType="1"/>
            </p:cNvSpPr>
            <p:nvPr/>
          </p:nvSpPr>
          <p:spPr bwMode="auto">
            <a:xfrm>
              <a:off x="503" y="1"/>
              <a:ext cx="1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96" name="Rectangle 44"/>
            <p:cNvSpPr>
              <a:spLocks/>
            </p:cNvSpPr>
            <p:nvPr/>
          </p:nvSpPr>
          <p:spPr bwMode="auto">
            <a:xfrm>
              <a:off x="77" y="127"/>
              <a:ext cx="26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6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6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R2</a:t>
              </a:r>
            </a:p>
          </p:txBody>
        </p:sp>
      </p:grpSp>
      <p:pic>
        <p:nvPicPr>
          <p:cNvPr id="74797" name="Picture 4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074" y="2964656"/>
            <a:ext cx="610661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98" name="Rectangle 46"/>
          <p:cNvSpPr>
            <a:spLocks/>
          </p:cNvSpPr>
          <p:nvPr/>
        </p:nvSpPr>
        <p:spPr bwMode="auto">
          <a:xfrm>
            <a:off x="1961369" y="3588618"/>
            <a:ext cx="35288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</a:pPr>
            <a:r>
              <a:rPr lang="en-US" sz="15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Hub</a:t>
            </a:r>
          </a:p>
        </p:txBody>
      </p:sp>
      <p:sp>
        <p:nvSpPr>
          <p:cNvPr id="74799" name="Rectangle 47"/>
          <p:cNvSpPr>
            <a:spLocks/>
          </p:cNvSpPr>
          <p:nvPr/>
        </p:nvSpPr>
        <p:spPr bwMode="auto">
          <a:xfrm>
            <a:off x="3445093" y="2940099"/>
            <a:ext cx="57736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15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Router</a:t>
            </a:r>
          </a:p>
        </p:txBody>
      </p:sp>
      <p:sp>
        <p:nvSpPr>
          <p:cNvPr id="74800" name="Rectangle 48"/>
          <p:cNvSpPr>
            <a:spLocks/>
          </p:cNvSpPr>
          <p:nvPr/>
        </p:nvSpPr>
        <p:spPr bwMode="auto">
          <a:xfrm>
            <a:off x="5018299" y="2915543"/>
            <a:ext cx="56656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</a:pPr>
            <a:r>
              <a:rPr lang="en-US" sz="15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Switch</a:t>
            </a:r>
          </a:p>
        </p:txBody>
      </p:sp>
      <p:sp>
        <p:nvSpPr>
          <p:cNvPr id="74801" name="Rectangle 49"/>
          <p:cNvSpPr>
            <a:spLocks/>
          </p:cNvSpPr>
          <p:nvPr/>
        </p:nvSpPr>
        <p:spPr bwMode="auto">
          <a:xfrm>
            <a:off x="6864790" y="2866429"/>
            <a:ext cx="57736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15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Router</a:t>
            </a:r>
          </a:p>
        </p:txBody>
      </p:sp>
      <p:sp>
        <p:nvSpPr>
          <p:cNvPr id="74802" name="Line 50"/>
          <p:cNvSpPr>
            <a:spLocks noChangeShapeType="1"/>
          </p:cNvSpPr>
          <p:nvPr/>
        </p:nvSpPr>
        <p:spPr bwMode="auto">
          <a:xfrm>
            <a:off x="3926366" y="3359795"/>
            <a:ext cx="1052029" cy="1117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4803" name="Line 51"/>
          <p:cNvSpPr>
            <a:spLocks noChangeShapeType="1"/>
          </p:cNvSpPr>
          <p:nvPr/>
        </p:nvSpPr>
        <p:spPr bwMode="auto">
          <a:xfrm>
            <a:off x="5446366" y="3336355"/>
            <a:ext cx="1351917" cy="1116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4804" name="Line 52"/>
          <p:cNvSpPr>
            <a:spLocks noChangeShapeType="1"/>
          </p:cNvSpPr>
          <p:nvPr/>
        </p:nvSpPr>
        <p:spPr bwMode="auto">
          <a:xfrm>
            <a:off x="7279556" y="3311798"/>
            <a:ext cx="1078632" cy="1116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4806" name="Rectangle 54"/>
          <p:cNvSpPr>
            <a:spLocks/>
          </p:cNvSpPr>
          <p:nvPr/>
        </p:nvSpPr>
        <p:spPr bwMode="auto">
          <a:xfrm>
            <a:off x="8070391" y="3608710"/>
            <a:ext cx="780243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F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ND table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Empty</a:t>
            </a:r>
          </a:p>
        </p:txBody>
      </p:sp>
      <p:sp>
        <p:nvSpPr>
          <p:cNvPr id="74807" name="Rectangle 55"/>
          <p:cNvSpPr>
            <a:spLocks/>
          </p:cNvSpPr>
          <p:nvPr/>
        </p:nvSpPr>
        <p:spPr bwMode="auto">
          <a:xfrm>
            <a:off x="6379096" y="3530262"/>
            <a:ext cx="1193799" cy="78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R2-West</a:t>
            </a:r>
          </a:p>
          <a:p>
            <a:pPr algn="l"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 : R2-East</a:t>
            </a:r>
          </a:p>
          <a:p>
            <a:pPr algn="l"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b="1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ND table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65804" algn="l"/>
                <a:tab pos="692257" algn="l"/>
                <a:tab pos="1375159" algn="l"/>
                <a:tab pos="2048706" algn="l"/>
                <a:tab pos="692257" algn="l"/>
                <a:tab pos="1375159" algn="l"/>
                <a:tab pos="2048706" algn="l"/>
              </a:tabLst>
            </a:pPr>
            <a:r>
              <a:rPr lang="en-US" sz="15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Empty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6E978-9C15-B543-A71F-F6781FE02F2C}"/>
              </a:ext>
            </a:extLst>
          </p:cNvPr>
          <p:cNvSpPr txBox="1"/>
          <p:nvPr/>
        </p:nvSpPr>
        <p:spPr>
          <a:xfrm>
            <a:off x="22219" y="4328081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p1::AA/64 East</a:t>
            </a:r>
          </a:p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::/0 via p1::11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11AF104-826D-C845-8720-D031016F6B34}"/>
              </a:ext>
            </a:extLst>
          </p:cNvPr>
          <p:cNvSpPr txBox="1"/>
          <p:nvPr/>
        </p:nvSpPr>
        <p:spPr>
          <a:xfrm>
            <a:off x="114866" y="2057802"/>
            <a:ext cx="1552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p1::CC/64</a:t>
            </a:r>
          </a:p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::/0 via p1::11</a:t>
            </a:r>
          </a:p>
          <a:p>
            <a:endParaRPr lang="en-BE" sz="18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3762B4-02F4-2145-8A9B-080D59CC802B}"/>
              </a:ext>
            </a:extLst>
          </p:cNvPr>
          <p:cNvSpPr txBox="1"/>
          <p:nvPr/>
        </p:nvSpPr>
        <p:spPr>
          <a:xfrm>
            <a:off x="2279396" y="4729643"/>
            <a:ext cx="1954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p1::11/64 West</a:t>
            </a:r>
          </a:p>
          <a:p>
            <a:r>
              <a:rPr lang="en-BE" sz="1800" dirty="0">
                <a:solidFill>
                  <a:srgbClr val="0070C0"/>
                </a:solidFill>
                <a:latin typeface="Helvetica" pitchFamily="2" charset="0"/>
              </a:rPr>
              <a:t>p2::11/64 </a:t>
            </a:r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East</a:t>
            </a:r>
          </a:p>
          <a:p>
            <a:r>
              <a:rPr lang="en-BE" sz="1800" dirty="0">
                <a:solidFill>
                  <a:srgbClr val="00B050"/>
                </a:solidFill>
                <a:latin typeface="Helvetica" pitchFamily="2" charset="0"/>
              </a:rPr>
              <a:t>p3::/64 </a:t>
            </a:r>
            <a:r>
              <a:rPr lang="en-BE" sz="1800" dirty="0">
                <a:solidFill>
                  <a:srgbClr val="0070C0"/>
                </a:solidFill>
                <a:latin typeface="Helvetica" pitchFamily="2" charset="0"/>
              </a:rPr>
              <a:t>via p2::22</a:t>
            </a:r>
          </a:p>
          <a:p>
            <a:endParaRPr lang="en-BE" sz="18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FE522B-3313-CB4E-81C0-F1CE20978AE6}"/>
              </a:ext>
            </a:extLst>
          </p:cNvPr>
          <p:cNvSpPr txBox="1"/>
          <p:nvPr/>
        </p:nvSpPr>
        <p:spPr>
          <a:xfrm>
            <a:off x="5896095" y="4382817"/>
            <a:ext cx="1937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p1::/64 </a:t>
            </a:r>
            <a:r>
              <a:rPr lang="en-BE" sz="1800" dirty="0">
                <a:solidFill>
                  <a:srgbClr val="0070C0"/>
                </a:solidFill>
                <a:latin typeface="Helvetica" pitchFamily="2" charset="0"/>
              </a:rPr>
              <a:t>via p2::11</a:t>
            </a:r>
          </a:p>
          <a:p>
            <a:r>
              <a:rPr lang="en-BE" sz="1800" dirty="0">
                <a:solidFill>
                  <a:srgbClr val="0070C0"/>
                </a:solidFill>
                <a:latin typeface="Helvetica" pitchFamily="2" charset="0"/>
              </a:rPr>
              <a:t>p2::22/64 </a:t>
            </a:r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West</a:t>
            </a:r>
          </a:p>
          <a:p>
            <a:r>
              <a:rPr lang="en-BE" sz="1800" dirty="0">
                <a:solidFill>
                  <a:srgbClr val="00B050"/>
                </a:solidFill>
                <a:latin typeface="Helvetica" pitchFamily="2" charset="0"/>
              </a:rPr>
              <a:t>p3::22/64 </a:t>
            </a:r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East</a:t>
            </a:r>
          </a:p>
          <a:p>
            <a:endParaRPr lang="en-BE" sz="18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AA45B8-5BE2-D24E-BF8C-583991B0E224}"/>
              </a:ext>
            </a:extLst>
          </p:cNvPr>
          <p:cNvSpPr txBox="1"/>
          <p:nvPr/>
        </p:nvSpPr>
        <p:spPr>
          <a:xfrm>
            <a:off x="7996180" y="42203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00B050"/>
                </a:solidFill>
                <a:latin typeface="Helvetica" pitchFamily="2" charset="0"/>
              </a:rPr>
              <a:t>p3::FF</a:t>
            </a:r>
            <a:r>
              <a:rPr lang="en-BE" sz="1800">
                <a:solidFill>
                  <a:srgbClr val="00B050"/>
                </a:solidFill>
                <a:latin typeface="Helvetica" pitchFamily="2" charset="0"/>
              </a:rPr>
              <a:t>/64</a:t>
            </a:r>
            <a:endParaRPr lang="en-BE" sz="1800" dirty="0">
              <a:solidFill>
                <a:srgbClr val="00B050"/>
              </a:solidFill>
              <a:latin typeface="Helvetica" pitchFamily="2" charset="0"/>
            </a:endParaRP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8FC69FE5-C645-A041-8186-69EF1D6F2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477">
            <a:off x="409646" y="5908384"/>
            <a:ext cx="1244840" cy="66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4FA4DA-2F40-1B6F-E51A-46E818B24341}"/>
              </a:ext>
            </a:extLst>
          </p:cNvPr>
          <p:cNvSpPr txBox="1"/>
          <p:nvPr/>
        </p:nvSpPr>
        <p:spPr>
          <a:xfrm>
            <a:off x="2002349" y="5637585"/>
            <a:ext cx="73109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3200" dirty="0">
                <a:solidFill>
                  <a:srgbClr val="FF0000"/>
                </a:solidFill>
                <a:latin typeface="Helvetica" pitchFamily="2" charset="0"/>
              </a:rPr>
              <a:t>p1::CC sends a packet to p3::FF</a:t>
            </a:r>
            <a:endParaRPr lang="en-BE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A59D196-AFF1-3BEA-15EF-048ECFBBC820}"/>
              </a:ext>
            </a:extLst>
          </p:cNvPr>
          <p:cNvCxnSpPr>
            <a:cxnSpLocks/>
          </p:cNvCxnSpPr>
          <p:nvPr/>
        </p:nvCxnSpPr>
        <p:spPr bwMode="auto">
          <a:xfrm>
            <a:off x="2576736" y="2582696"/>
            <a:ext cx="0" cy="556148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C75336D-C176-A0AC-1725-674FD568181B}"/>
              </a:ext>
            </a:extLst>
          </p:cNvPr>
          <p:cNvSpPr txBox="1"/>
          <p:nvPr/>
        </p:nvSpPr>
        <p:spPr>
          <a:xfrm>
            <a:off x="1125856" y="2610029"/>
            <a:ext cx="13987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ND ? p1::11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E5C68-5E40-CC0F-478F-A843C9351704}"/>
              </a:ext>
            </a:extLst>
          </p:cNvPr>
          <p:cNvSpPr txBox="1"/>
          <p:nvPr/>
        </p:nvSpPr>
        <p:spPr>
          <a:xfrm>
            <a:off x="22219" y="1688872"/>
            <a:ext cx="21939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p1::CC == R1-West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9CACC3-E60F-8C61-DC9E-79490CDE97A5}"/>
              </a:ext>
            </a:extLst>
          </p:cNvPr>
          <p:cNvCxnSpPr>
            <a:cxnSpLocks/>
            <a:endCxn id="74799" idx="1"/>
          </p:cNvCxnSpPr>
          <p:nvPr/>
        </p:nvCxnSpPr>
        <p:spPr bwMode="auto">
          <a:xfrm>
            <a:off x="2442037" y="2257824"/>
            <a:ext cx="1003056" cy="782303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59F2BC-A4FE-3C4C-F7E4-B3DBB491E261}"/>
              </a:ext>
            </a:extLst>
          </p:cNvPr>
          <p:cNvSpPr txBox="1"/>
          <p:nvPr/>
        </p:nvSpPr>
        <p:spPr>
          <a:xfrm>
            <a:off x="2742650" y="1834631"/>
            <a:ext cx="21275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chemeClr val="tx1"/>
                </a:solidFill>
                <a:latin typeface="Helvetica" pitchFamily="2" charset="0"/>
              </a:rPr>
              <a:t>IP: p1::CC-&gt;p3::FF</a:t>
            </a:r>
          </a:p>
          <a:p>
            <a:r>
              <a:rPr lang="en-BE" sz="1800" dirty="0">
                <a:solidFill>
                  <a:schemeClr val="tx1"/>
                </a:solidFill>
                <a:latin typeface="Helvetica" pitchFamily="2" charset="0"/>
              </a:rPr>
              <a:t>Eth: C -&gt; R1-West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24884F-5E23-1CBF-FA8F-437E2A8ED000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2380" y="3490196"/>
            <a:ext cx="2016074" cy="37030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E07D91-5B1E-C1C1-20C6-E50C31538893}"/>
              </a:ext>
            </a:extLst>
          </p:cNvPr>
          <p:cNvSpPr txBox="1"/>
          <p:nvPr/>
        </p:nvSpPr>
        <p:spPr>
          <a:xfrm>
            <a:off x="4584574" y="3577012"/>
            <a:ext cx="14157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ND ? p2::22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3407DE-45C5-4055-2CD5-6B6F5C7262CC}"/>
              </a:ext>
            </a:extLst>
          </p:cNvPr>
          <p:cNvCxnSpPr>
            <a:cxnSpLocks/>
          </p:cNvCxnSpPr>
          <p:nvPr/>
        </p:nvCxnSpPr>
        <p:spPr bwMode="auto">
          <a:xfrm flipH="1">
            <a:off x="2685697" y="3206581"/>
            <a:ext cx="708608" cy="33052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E331D7-CDA2-DAC2-FB94-E5EB5027094A}"/>
              </a:ext>
            </a:extLst>
          </p:cNvPr>
          <p:cNvSpPr txBox="1"/>
          <p:nvPr/>
        </p:nvSpPr>
        <p:spPr>
          <a:xfrm>
            <a:off x="1196892" y="3805312"/>
            <a:ext cx="22347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ND p1::11=R1-West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6B2B8-5B63-DE2C-DF95-8383EED64668}"/>
              </a:ext>
            </a:extLst>
          </p:cNvPr>
          <p:cNvSpPr txBox="1"/>
          <p:nvPr/>
        </p:nvSpPr>
        <p:spPr>
          <a:xfrm>
            <a:off x="2771406" y="4157225"/>
            <a:ext cx="21170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p2::22 == R2-West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F9C354-8A48-912F-9D53-313E0603EF5E}"/>
              </a:ext>
            </a:extLst>
          </p:cNvPr>
          <p:cNvSpPr txBox="1"/>
          <p:nvPr/>
        </p:nvSpPr>
        <p:spPr>
          <a:xfrm>
            <a:off x="4705320" y="2043258"/>
            <a:ext cx="272619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800" dirty="0">
                <a:solidFill>
                  <a:schemeClr val="tx1"/>
                </a:solidFill>
                <a:latin typeface="Helvetica" pitchFamily="2" charset="0"/>
              </a:rPr>
              <a:t>IP: p1::CC-&gt;p3::FF</a:t>
            </a:r>
          </a:p>
          <a:p>
            <a:r>
              <a:rPr lang="en-BE" sz="1800" dirty="0">
                <a:solidFill>
                  <a:schemeClr val="tx1"/>
                </a:solidFill>
                <a:latin typeface="Helvetica" pitchFamily="2" charset="0"/>
              </a:rPr>
              <a:t>Eth: R1-East -&gt; R2-West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95A1FD-F797-B470-C30F-3A8E61E3C9A2}"/>
              </a:ext>
            </a:extLst>
          </p:cNvPr>
          <p:cNvCxnSpPr>
            <a:cxnSpLocks/>
          </p:cNvCxnSpPr>
          <p:nvPr/>
        </p:nvCxnSpPr>
        <p:spPr bwMode="auto">
          <a:xfrm>
            <a:off x="4195367" y="2766132"/>
            <a:ext cx="2264313" cy="21572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53BE5D-0559-3C90-4F34-95A8F78750C1}"/>
              </a:ext>
            </a:extLst>
          </p:cNvPr>
          <p:cNvCxnSpPr>
            <a:cxnSpLocks/>
            <a:endCxn id="74771" idx="3"/>
          </p:cNvCxnSpPr>
          <p:nvPr/>
        </p:nvCxnSpPr>
        <p:spPr bwMode="auto">
          <a:xfrm flipH="1" flipV="1">
            <a:off x="4410347" y="4014098"/>
            <a:ext cx="1843086" cy="15893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5741DA-1C92-03F1-8833-57BD90CB4719}"/>
              </a:ext>
            </a:extLst>
          </p:cNvPr>
          <p:cNvSpPr txBox="1"/>
          <p:nvPr/>
        </p:nvSpPr>
        <p:spPr>
          <a:xfrm>
            <a:off x="4899159" y="4071228"/>
            <a:ext cx="22347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E" sz="1800" dirty="0">
                <a:solidFill>
                  <a:srgbClr val="FF0000"/>
                </a:solidFill>
                <a:latin typeface="Helvetica" pitchFamily="2" charset="0"/>
              </a:rPr>
              <a:t>ND p2::22=R2-West</a:t>
            </a:r>
          </a:p>
        </p:txBody>
      </p:sp>
    </p:spTree>
    <p:extLst>
      <p:ext uri="{BB962C8B-B14F-4D97-AF65-F5344CB8AC3E}">
        <p14:creationId xmlns:p14="http://schemas.microsoft.com/office/powerpoint/2010/main" val="2333119948"/>
      </p:ext>
    </p:extLst>
  </p:cSld>
  <p:clrMapOvr>
    <a:masterClrMapping/>
  </p:clrMapOvr>
  <p:transition advTm="645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Issues with IPv6 subnet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dirty="0"/>
              <a:t>How can a host learn the MAC address of the destination based on its IPv6 address 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741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408" y="4487168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Line 4"/>
          <p:cNvSpPr>
            <a:spLocks noChangeShapeType="1"/>
          </p:cNvSpPr>
          <p:nvPr/>
        </p:nvSpPr>
        <p:spPr bwMode="auto">
          <a:xfrm rot="10800000" flipH="1">
            <a:off x="1544092" y="5409159"/>
            <a:ext cx="6467326" cy="15627"/>
          </a:xfrm>
          <a:prstGeom prst="line">
            <a:avLst/>
          </a:prstGeom>
          <a:noFill/>
          <a:ln w="889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pic>
        <p:nvPicPr>
          <p:cNvPr id="17413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281" y="4487168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260" y="4501679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5" name="Group 7"/>
          <p:cNvGrpSpPr>
            <a:grpSpLocks/>
          </p:cNvGrpSpPr>
          <p:nvPr/>
        </p:nvGrpSpPr>
        <p:grpSpPr bwMode="auto">
          <a:xfrm>
            <a:off x="7408664" y="4417963"/>
            <a:ext cx="607219" cy="526852"/>
            <a:chOff x="0" y="0"/>
            <a:chExt cx="543" cy="471"/>
          </a:xfrm>
        </p:grpSpPr>
        <p:sp>
          <p:nvSpPr>
            <p:cNvPr id="17416" name="AutoShape 8"/>
            <p:cNvSpPr>
              <a:spLocks/>
            </p:cNvSpPr>
            <p:nvPr/>
          </p:nvSpPr>
          <p:spPr bwMode="auto">
            <a:xfrm>
              <a:off x="0" y="162"/>
              <a:ext cx="367" cy="308"/>
            </a:xfrm>
            <a:prstGeom prst="roundRect">
              <a:avLst>
                <a:gd name="adj" fmla="val 324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2180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 rot="10800000" flipH="1">
              <a:off x="0" y="2"/>
              <a:ext cx="189" cy="1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 rot="10800000" flipH="1">
              <a:off x="367" y="2"/>
              <a:ext cx="190" cy="1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 rot="10800000" flipH="1">
              <a:off x="367" y="305"/>
              <a:ext cx="190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176" y="0"/>
              <a:ext cx="36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542" y="0"/>
              <a:ext cx="2" cy="3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17422" name="Rectangle 14"/>
            <p:cNvSpPr>
              <a:spLocks/>
            </p:cNvSpPr>
            <p:nvPr/>
          </p:nvSpPr>
          <p:spPr bwMode="auto">
            <a:xfrm>
              <a:off x="14" y="166"/>
              <a:ext cx="30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</a:pPr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547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</a:t>
              </a:r>
            </a:p>
          </p:txBody>
        </p:sp>
      </p:grp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1904628" y="5045274"/>
            <a:ext cx="3348" cy="3426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H="1">
            <a:off x="4056683" y="5045274"/>
            <a:ext cx="3348" cy="3426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H="1">
            <a:off x="6315894" y="5045274"/>
            <a:ext cx="2232" cy="3426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H="1">
            <a:off x="7637488" y="4924723"/>
            <a:ext cx="1116" cy="463228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17427" name="Rectangle 19"/>
          <p:cNvSpPr>
            <a:spLocks/>
          </p:cNvSpPr>
          <p:nvPr/>
        </p:nvSpPr>
        <p:spPr bwMode="auto">
          <a:xfrm>
            <a:off x="3496423" y="5678950"/>
            <a:ext cx="2399696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>
                <a:solidFill>
                  <a:srgbClr val="FF2712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2001:db8:1234:5678::/64</a:t>
            </a:r>
          </a:p>
        </p:txBody>
      </p:sp>
      <p:sp>
        <p:nvSpPr>
          <p:cNvPr id="17428" name="Rectangle 20"/>
          <p:cNvSpPr>
            <a:spLocks/>
          </p:cNvSpPr>
          <p:nvPr/>
        </p:nvSpPr>
        <p:spPr bwMode="auto">
          <a:xfrm>
            <a:off x="805269" y="4053747"/>
            <a:ext cx="2388474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2001:db8:1234:5678::AA</a:t>
            </a:r>
          </a:p>
        </p:txBody>
      </p:sp>
      <p:sp>
        <p:nvSpPr>
          <p:cNvPr id="17429" name="Rectangle 21"/>
          <p:cNvSpPr>
            <a:spLocks/>
          </p:cNvSpPr>
          <p:nvPr/>
        </p:nvSpPr>
        <p:spPr bwMode="auto">
          <a:xfrm>
            <a:off x="3403808" y="3732278"/>
            <a:ext cx="2388474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2001:db8:1234:5678::BB</a:t>
            </a:r>
          </a:p>
        </p:txBody>
      </p:sp>
      <p:sp>
        <p:nvSpPr>
          <p:cNvPr id="17430" name="Rectangle 22"/>
          <p:cNvSpPr>
            <a:spLocks/>
          </p:cNvSpPr>
          <p:nvPr/>
        </p:nvSpPr>
        <p:spPr bwMode="auto">
          <a:xfrm>
            <a:off x="5107087" y="4053747"/>
            <a:ext cx="2410916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2001:db8:1234:5678::CC</a:t>
            </a:r>
          </a:p>
        </p:txBody>
      </p:sp>
      <p:sp>
        <p:nvSpPr>
          <p:cNvPr id="17431" name="Rectangle 23"/>
          <p:cNvSpPr>
            <a:spLocks/>
          </p:cNvSpPr>
          <p:nvPr/>
        </p:nvSpPr>
        <p:spPr bwMode="auto">
          <a:xfrm>
            <a:off x="6747301" y="3732278"/>
            <a:ext cx="2220160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2001:db8:1234:5678::1</a:t>
            </a:r>
          </a:p>
        </p:txBody>
      </p:sp>
    </p:spTree>
    <p:extLst>
      <p:ext uri="{BB962C8B-B14F-4D97-AF65-F5344CB8AC3E}">
        <p14:creationId xmlns:p14="http://schemas.microsoft.com/office/powerpoint/2010/main" val="727404405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DHCPv6 versus SLAAC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/>
              <a:t>What are the pros and cons and these solutions ?</a:t>
            </a:r>
          </a:p>
        </p:txBody>
      </p:sp>
    </p:spTree>
    <p:extLst>
      <p:ext uri="{BB962C8B-B14F-4D97-AF65-F5344CB8AC3E}">
        <p14:creationId xmlns:p14="http://schemas.microsoft.com/office/powerpoint/2010/main" val="2565477523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ICMP Redirect</a:t>
            </a:r>
          </a:p>
        </p:txBody>
      </p:sp>
      <p:pic>
        <p:nvPicPr>
          <p:cNvPr id="3789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830" y="3415606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Line 3"/>
          <p:cNvSpPr>
            <a:spLocks noChangeShapeType="1"/>
          </p:cNvSpPr>
          <p:nvPr/>
        </p:nvSpPr>
        <p:spPr bwMode="auto">
          <a:xfrm rot="10800000" flipH="1">
            <a:off x="1490514" y="4337596"/>
            <a:ext cx="6467326" cy="15627"/>
          </a:xfrm>
          <a:prstGeom prst="line">
            <a:avLst/>
          </a:prstGeom>
          <a:noFill/>
          <a:ln w="889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pic>
        <p:nvPicPr>
          <p:cNvPr id="37892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703" y="3415606"/>
            <a:ext cx="562570" cy="56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7355086" y="3346400"/>
            <a:ext cx="607219" cy="526852"/>
            <a:chOff x="0" y="0"/>
            <a:chExt cx="543" cy="471"/>
          </a:xfrm>
        </p:grpSpPr>
        <p:sp>
          <p:nvSpPr>
            <p:cNvPr id="37894" name="AutoShape 6"/>
            <p:cNvSpPr>
              <a:spLocks/>
            </p:cNvSpPr>
            <p:nvPr/>
          </p:nvSpPr>
          <p:spPr bwMode="auto">
            <a:xfrm>
              <a:off x="0" y="162"/>
              <a:ext cx="367" cy="308"/>
            </a:xfrm>
            <a:prstGeom prst="roundRect">
              <a:avLst>
                <a:gd name="adj" fmla="val 324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2180"/>
            </a:p>
          </p:txBody>
        </p:sp>
        <p:sp>
          <p:nvSpPr>
            <p:cNvPr id="37895" name="Line 7"/>
            <p:cNvSpPr>
              <a:spLocks noChangeShapeType="1"/>
            </p:cNvSpPr>
            <p:nvPr/>
          </p:nvSpPr>
          <p:spPr bwMode="auto">
            <a:xfrm rot="10800000" flipH="1">
              <a:off x="0" y="2"/>
              <a:ext cx="189" cy="1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 rot="10800000" flipH="1">
              <a:off x="367" y="2"/>
              <a:ext cx="190" cy="1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37897" name="Line 9"/>
            <p:cNvSpPr>
              <a:spLocks noChangeShapeType="1"/>
            </p:cNvSpPr>
            <p:nvPr/>
          </p:nvSpPr>
          <p:spPr bwMode="auto">
            <a:xfrm rot="10800000" flipH="1">
              <a:off x="367" y="305"/>
              <a:ext cx="190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37898" name="Line 10"/>
            <p:cNvSpPr>
              <a:spLocks noChangeShapeType="1"/>
            </p:cNvSpPr>
            <p:nvPr/>
          </p:nvSpPr>
          <p:spPr bwMode="auto">
            <a:xfrm>
              <a:off x="176" y="0"/>
              <a:ext cx="36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37899" name="Line 11"/>
            <p:cNvSpPr>
              <a:spLocks noChangeShapeType="1"/>
            </p:cNvSpPr>
            <p:nvPr/>
          </p:nvSpPr>
          <p:spPr bwMode="auto">
            <a:xfrm>
              <a:off x="542" y="0"/>
              <a:ext cx="2" cy="3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37900" name="Rectangle 12"/>
            <p:cNvSpPr>
              <a:spLocks/>
            </p:cNvSpPr>
            <p:nvPr/>
          </p:nvSpPr>
          <p:spPr bwMode="auto">
            <a:xfrm>
              <a:off x="14" y="166"/>
              <a:ext cx="30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</a:pPr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547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R1</a:t>
              </a:r>
            </a:p>
          </p:txBody>
        </p:sp>
      </p:grpSp>
      <p:sp>
        <p:nvSpPr>
          <p:cNvPr id="37901" name="Line 13"/>
          <p:cNvSpPr>
            <a:spLocks noChangeShapeType="1"/>
          </p:cNvSpPr>
          <p:nvPr/>
        </p:nvSpPr>
        <p:spPr bwMode="auto">
          <a:xfrm flipH="1">
            <a:off x="1851050" y="3973711"/>
            <a:ext cx="3348" cy="3426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 flipH="1">
            <a:off x="4003105" y="3973711"/>
            <a:ext cx="3348" cy="3426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H="1">
            <a:off x="6257851" y="4340945"/>
            <a:ext cx="5581" cy="60387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 flipH="1">
            <a:off x="7583910" y="3853160"/>
            <a:ext cx="1116" cy="463228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37905" name="Rectangle 17"/>
          <p:cNvSpPr>
            <a:spLocks/>
          </p:cNvSpPr>
          <p:nvPr/>
        </p:nvSpPr>
        <p:spPr bwMode="auto">
          <a:xfrm>
            <a:off x="3139236" y="4509161"/>
            <a:ext cx="2399696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>
                <a:solidFill>
                  <a:srgbClr val="FF2712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2001:db8:1234:5678::/64</a:t>
            </a:r>
          </a:p>
        </p:txBody>
      </p:sp>
      <p:sp>
        <p:nvSpPr>
          <p:cNvPr id="37906" name="Rectangle 18"/>
          <p:cNvSpPr>
            <a:spLocks/>
          </p:cNvSpPr>
          <p:nvPr/>
        </p:nvSpPr>
        <p:spPr bwMode="auto">
          <a:xfrm>
            <a:off x="751691" y="2982185"/>
            <a:ext cx="2388474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2001:db8:1234:5678::AA</a:t>
            </a:r>
          </a:p>
        </p:txBody>
      </p:sp>
      <p:sp>
        <p:nvSpPr>
          <p:cNvPr id="37907" name="Rectangle 19"/>
          <p:cNvSpPr>
            <a:spLocks/>
          </p:cNvSpPr>
          <p:nvPr/>
        </p:nvSpPr>
        <p:spPr bwMode="auto">
          <a:xfrm>
            <a:off x="3350230" y="2660716"/>
            <a:ext cx="2388474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2001:db8:1234:5678::BB</a:t>
            </a:r>
          </a:p>
        </p:txBody>
      </p:sp>
      <p:sp>
        <p:nvSpPr>
          <p:cNvPr id="37908" name="Rectangle 20"/>
          <p:cNvSpPr>
            <a:spLocks/>
          </p:cNvSpPr>
          <p:nvPr/>
        </p:nvSpPr>
        <p:spPr bwMode="auto">
          <a:xfrm>
            <a:off x="5157817" y="5821825"/>
            <a:ext cx="2220160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2001:db8:1234:5678::2</a:t>
            </a:r>
          </a:p>
        </p:txBody>
      </p:sp>
      <p:sp>
        <p:nvSpPr>
          <p:cNvPr id="37909" name="Rectangle 21"/>
          <p:cNvSpPr>
            <a:spLocks/>
          </p:cNvSpPr>
          <p:nvPr/>
        </p:nvSpPr>
        <p:spPr bwMode="auto">
          <a:xfrm>
            <a:off x="6693723" y="2660716"/>
            <a:ext cx="2220160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2001:db8:1234:5678::1</a:t>
            </a:r>
          </a:p>
        </p:txBody>
      </p:sp>
      <p:grpSp>
        <p:nvGrpSpPr>
          <p:cNvPr id="37910" name="Group 22"/>
          <p:cNvGrpSpPr>
            <a:grpSpLocks/>
          </p:cNvGrpSpPr>
          <p:nvPr/>
        </p:nvGrpSpPr>
        <p:grpSpPr bwMode="auto">
          <a:xfrm>
            <a:off x="5953125" y="4926955"/>
            <a:ext cx="607219" cy="526852"/>
            <a:chOff x="0" y="0"/>
            <a:chExt cx="543" cy="471"/>
          </a:xfrm>
        </p:grpSpPr>
        <p:sp>
          <p:nvSpPr>
            <p:cNvPr id="37911" name="AutoShape 23"/>
            <p:cNvSpPr>
              <a:spLocks/>
            </p:cNvSpPr>
            <p:nvPr/>
          </p:nvSpPr>
          <p:spPr bwMode="auto">
            <a:xfrm>
              <a:off x="0" y="162"/>
              <a:ext cx="367" cy="308"/>
            </a:xfrm>
            <a:prstGeom prst="roundRect">
              <a:avLst>
                <a:gd name="adj" fmla="val 324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2180"/>
            </a:p>
          </p:txBody>
        </p:sp>
        <p:sp>
          <p:nvSpPr>
            <p:cNvPr id="37912" name="Line 24"/>
            <p:cNvSpPr>
              <a:spLocks noChangeShapeType="1"/>
            </p:cNvSpPr>
            <p:nvPr/>
          </p:nvSpPr>
          <p:spPr bwMode="auto">
            <a:xfrm rot="10800000" flipH="1">
              <a:off x="0" y="2"/>
              <a:ext cx="189" cy="1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37913" name="Line 25"/>
            <p:cNvSpPr>
              <a:spLocks noChangeShapeType="1"/>
            </p:cNvSpPr>
            <p:nvPr/>
          </p:nvSpPr>
          <p:spPr bwMode="auto">
            <a:xfrm rot="10800000" flipH="1">
              <a:off x="367" y="2"/>
              <a:ext cx="190" cy="1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37914" name="Line 26"/>
            <p:cNvSpPr>
              <a:spLocks noChangeShapeType="1"/>
            </p:cNvSpPr>
            <p:nvPr/>
          </p:nvSpPr>
          <p:spPr bwMode="auto">
            <a:xfrm rot="10800000" flipH="1">
              <a:off x="367" y="305"/>
              <a:ext cx="190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37915" name="Line 27"/>
            <p:cNvSpPr>
              <a:spLocks noChangeShapeType="1"/>
            </p:cNvSpPr>
            <p:nvPr/>
          </p:nvSpPr>
          <p:spPr bwMode="auto">
            <a:xfrm>
              <a:off x="176" y="0"/>
              <a:ext cx="36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37916" name="Line 28"/>
            <p:cNvSpPr>
              <a:spLocks noChangeShapeType="1"/>
            </p:cNvSpPr>
            <p:nvPr/>
          </p:nvSpPr>
          <p:spPr bwMode="auto">
            <a:xfrm>
              <a:off x="542" y="0"/>
              <a:ext cx="2" cy="3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37917" name="Rectangle 29"/>
            <p:cNvSpPr>
              <a:spLocks/>
            </p:cNvSpPr>
            <p:nvPr/>
          </p:nvSpPr>
          <p:spPr bwMode="auto">
            <a:xfrm>
              <a:off x="14" y="166"/>
              <a:ext cx="30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</a:pPr>
              <a:r>
                <a:rPr lang="en-US" sz="1547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547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R2</a:t>
              </a:r>
            </a:p>
          </p:txBody>
        </p:sp>
      </p:grpSp>
      <p:sp>
        <p:nvSpPr>
          <p:cNvPr id="37918" name="Line 30"/>
          <p:cNvSpPr>
            <a:spLocks noChangeShapeType="1"/>
          </p:cNvSpPr>
          <p:nvPr/>
        </p:nvSpPr>
        <p:spPr bwMode="auto">
          <a:xfrm rot="10800000">
            <a:off x="6490023" y="5221635"/>
            <a:ext cx="1346150" cy="334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37919" name="Rectangle 31"/>
          <p:cNvSpPr>
            <a:spLocks/>
          </p:cNvSpPr>
          <p:nvPr/>
        </p:nvSpPr>
        <p:spPr bwMode="auto">
          <a:xfrm>
            <a:off x="7284269" y="5393200"/>
            <a:ext cx="1859483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>
                <a:solidFill>
                  <a:srgbClr val="0044FE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2001:db8:2345::/48</a:t>
            </a:r>
          </a:p>
        </p:txBody>
      </p:sp>
      <p:sp>
        <p:nvSpPr>
          <p:cNvPr id="37920" name="Line 32"/>
          <p:cNvSpPr>
            <a:spLocks noChangeShapeType="1"/>
          </p:cNvSpPr>
          <p:nvPr/>
        </p:nvSpPr>
        <p:spPr bwMode="auto">
          <a:xfrm rot="10800000">
            <a:off x="7829476" y="3605361"/>
            <a:ext cx="1346150" cy="446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37921" name="Rectangle 33"/>
          <p:cNvSpPr>
            <a:spLocks/>
          </p:cNvSpPr>
          <p:nvPr/>
        </p:nvSpPr>
        <p:spPr bwMode="auto">
          <a:xfrm>
            <a:off x="8520904" y="3714419"/>
            <a:ext cx="298160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87">
                <a:solidFill>
                  <a:srgbClr val="0044FE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::/0</a:t>
            </a:r>
          </a:p>
        </p:txBody>
      </p:sp>
    </p:spTree>
    <p:extLst>
      <p:ext uri="{BB962C8B-B14F-4D97-AF65-F5344CB8AC3E}">
        <p14:creationId xmlns:p14="http://schemas.microsoft.com/office/powerpoint/2010/main" val="3217955685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7383" y="1946672"/>
            <a:ext cx="8203406" cy="4830961"/>
          </a:xfrm>
          <a:ln/>
        </p:spPr>
        <p:txBody>
          <a:bodyPr/>
          <a:lstStyle/>
          <a:p>
            <a:pPr marL="654837"/>
            <a:r>
              <a:rPr lang="en-US" dirty="0">
                <a:solidFill>
                  <a:srgbClr val="FF2712"/>
                </a:solidFill>
              </a:rPr>
              <a:t>Local Area Networks</a:t>
            </a:r>
          </a:p>
          <a:p>
            <a:pPr marL="982256" lvl="1"/>
            <a:r>
              <a:rPr lang="en-US" dirty="0"/>
              <a:t>Ethernet</a:t>
            </a:r>
          </a:p>
          <a:p>
            <a:pPr marL="982256" lvl="1"/>
            <a:r>
              <a:rPr lang="en-US" dirty="0"/>
              <a:t>IP over Ethernet</a:t>
            </a:r>
          </a:p>
          <a:p>
            <a:pPr marL="982256" lvl="1"/>
            <a:r>
              <a:rPr lang="en-US" dirty="0">
                <a:solidFill>
                  <a:srgbClr val="FF0000"/>
                </a:solidFill>
              </a:rPr>
              <a:t>Wi-Fi</a:t>
            </a:r>
          </a:p>
          <a:p>
            <a:pPr marL="654837"/>
            <a:r>
              <a:rPr lang="en-US" dirty="0"/>
              <a:t>Protocol stack</a:t>
            </a:r>
          </a:p>
        </p:txBody>
      </p:sp>
    </p:spTree>
    <p:extLst>
      <p:ext uri="{BB962C8B-B14F-4D97-AF65-F5344CB8AC3E}">
        <p14:creationId xmlns:p14="http://schemas.microsoft.com/office/powerpoint/2010/main" val="768327489"/>
      </p:ext>
    </p:extLst>
  </p:cSld>
  <p:clrMapOvr>
    <a:masterClrMapping/>
  </p:clrMapOvr>
  <p:transition advTm="8293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619862" y="188640"/>
            <a:ext cx="8938617" cy="17145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How to regulate transmission of frames ?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94112" y="391162"/>
            <a:ext cx="8203406" cy="4830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>
            <a:lvl1pPr marL="838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654837"/>
            <a:r>
              <a:rPr lang="en-US" dirty="0"/>
              <a:t>Medium Access Control algorithms</a:t>
            </a:r>
          </a:p>
        </p:txBody>
      </p:sp>
      <p:pic>
        <p:nvPicPr>
          <p:cNvPr id="5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032" y="4611451"/>
            <a:ext cx="472808" cy="43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886" y="3923865"/>
            <a:ext cx="472808" cy="43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250" y="4745396"/>
            <a:ext cx="610660" cy="63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6"/>
          <p:cNvSpPr>
            <a:spLocks noChangeShapeType="1"/>
          </p:cNvSpPr>
          <p:nvPr/>
        </p:nvSpPr>
        <p:spPr bwMode="auto">
          <a:xfrm rot="10800000">
            <a:off x="3143748" y="4864831"/>
            <a:ext cx="1886396" cy="186408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rot="10800000" flipH="1">
            <a:off x="5997527" y="4418346"/>
            <a:ext cx="1006078" cy="632892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5107535" y="3918283"/>
            <a:ext cx="841623" cy="812602"/>
            <a:chOff x="0" y="0"/>
            <a:chExt cx="696" cy="728"/>
          </a:xfrm>
        </p:grpSpPr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0" y="0"/>
              <a:ext cx="696" cy="728"/>
              <a:chOff x="0" y="0"/>
              <a:chExt cx="696" cy="728"/>
            </a:xfrm>
          </p:grpSpPr>
          <p:sp>
            <p:nvSpPr>
              <p:cNvPr id="19" name="Oval 10"/>
              <p:cNvSpPr>
                <a:spLocks/>
              </p:cNvSpPr>
              <p:nvPr/>
            </p:nvSpPr>
            <p:spPr bwMode="auto">
              <a:xfrm>
                <a:off x="88" y="96"/>
                <a:ext cx="520" cy="49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0" name="Oval 11"/>
              <p:cNvSpPr>
                <a:spLocks/>
              </p:cNvSpPr>
              <p:nvPr/>
            </p:nvSpPr>
            <p:spPr bwMode="auto">
              <a:xfrm>
                <a:off x="0" y="0"/>
                <a:ext cx="696" cy="6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1" name="Oval 12"/>
              <p:cNvSpPr>
                <a:spLocks/>
              </p:cNvSpPr>
              <p:nvPr/>
            </p:nvSpPr>
            <p:spPr bwMode="auto">
              <a:xfrm>
                <a:off x="200" y="200"/>
                <a:ext cx="296" cy="29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2" name="AutoShape 13"/>
              <p:cNvSpPr>
                <a:spLocks/>
              </p:cNvSpPr>
              <p:nvPr/>
            </p:nvSpPr>
            <p:spPr bwMode="auto">
              <a:xfrm>
                <a:off x="56" y="240"/>
                <a:ext cx="576" cy="48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GB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240" y="335"/>
              <a:ext cx="213" cy="352"/>
              <a:chOff x="0" y="0"/>
              <a:chExt cx="213" cy="352"/>
            </a:xfrm>
          </p:grpSpPr>
          <p:sp>
            <p:nvSpPr>
              <p:cNvPr id="13" name="Line 15"/>
              <p:cNvSpPr>
                <a:spLocks noChangeShapeType="1"/>
              </p:cNvSpPr>
              <p:nvPr/>
            </p:nvSpPr>
            <p:spPr bwMode="auto">
              <a:xfrm flipH="1">
                <a:off x="0" y="1"/>
                <a:ext cx="106" cy="35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" name="Line 16"/>
              <p:cNvSpPr>
                <a:spLocks noChangeShapeType="1"/>
              </p:cNvSpPr>
              <p:nvPr/>
            </p:nvSpPr>
            <p:spPr bwMode="auto">
              <a:xfrm rot="10800000">
                <a:off x="105" y="0"/>
                <a:ext cx="108" cy="35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 flipH="1">
                <a:off x="20" y="204"/>
                <a:ext cx="148" cy="79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" name="Line 18"/>
              <p:cNvSpPr>
                <a:spLocks noChangeShapeType="1"/>
              </p:cNvSpPr>
              <p:nvPr/>
            </p:nvSpPr>
            <p:spPr bwMode="auto">
              <a:xfrm>
                <a:off x="45" y="206"/>
                <a:ext cx="147" cy="7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 flipH="1">
                <a:off x="63" y="105"/>
                <a:ext cx="76" cy="39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75" y="106"/>
                <a:ext cx="75" cy="39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2281182"/>
      </p:ext>
    </p:extLst>
  </p:cSld>
  <p:clrMapOvr>
    <a:masterClrMapping/>
  </p:clrMapOvr>
  <p:transition advTm="1583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ALOHA</a:t>
            </a:r>
          </a:p>
        </p:txBody>
      </p:sp>
      <p:sp>
        <p:nvSpPr>
          <p:cNvPr id="4" name="Rectangle 2"/>
          <p:cNvSpPr>
            <a:spLocks/>
          </p:cNvSpPr>
          <p:nvPr/>
        </p:nvSpPr>
        <p:spPr bwMode="auto">
          <a:xfrm>
            <a:off x="1497460" y="2467019"/>
            <a:ext cx="7326010" cy="380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332247" algn="l"/>
                <a:tab pos="5865472" algn="l"/>
                <a:tab pos="636127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N=1;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332247" algn="l"/>
                <a:tab pos="5865472" algn="l"/>
                <a:tab pos="636127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while ( N&lt;= max) do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332247" algn="l"/>
                <a:tab pos="5865472" algn="l"/>
                <a:tab pos="636127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send frame;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332247" algn="l"/>
                <a:tab pos="5865472" algn="l"/>
                <a:tab pos="636127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wait for </a:t>
            </a:r>
            <a:r>
              <a:rPr lang="en-US" sz="2100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ack</a:t>
            </a: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 on return channel or timeout: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332247" algn="l"/>
                <a:tab pos="5865472" algn="l"/>
                <a:tab pos="636127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if </a:t>
            </a:r>
            <a:r>
              <a:rPr lang="en-US" sz="2100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ack</a:t>
            </a: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 on return channel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332247" algn="l"/>
                <a:tab pos="5865472" algn="l"/>
                <a:tab pos="636127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	exit while;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332247" algn="l"/>
                <a:tab pos="5865472" algn="l"/>
                <a:tab pos="636127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else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332247" algn="l"/>
                <a:tab pos="5865472" algn="l"/>
                <a:tab pos="636127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	/* timeout */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332247" algn="l"/>
                <a:tab pos="5865472" algn="l"/>
                <a:tab pos="636127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	/* retransmission is needed */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332247" algn="l"/>
                <a:tab pos="5865472" algn="l"/>
                <a:tab pos="6361278" algn="l"/>
              </a:tabLst>
            </a:pPr>
            <a:r>
              <a:rPr lang="en-US" sz="2100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	wait for random time;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332247" algn="l"/>
                <a:tab pos="5865472" algn="l"/>
                <a:tab pos="636127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	N=N+1;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332247" algn="l"/>
                <a:tab pos="5865472" algn="l"/>
                <a:tab pos="636127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end do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332247" algn="l"/>
                <a:tab pos="5865472" algn="l"/>
                <a:tab pos="636127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/* too many attempts */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332247" algn="l"/>
                <a:tab pos="5865472" algn="l"/>
                <a:tab pos="636127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41246474"/>
      </p:ext>
    </p:extLst>
  </p:cSld>
  <p:clrMapOvr>
    <a:masterClrMapping/>
  </p:clrMapOvr>
  <p:transition advTm="58646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3348354" y="0"/>
            <a:ext cx="5925220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</a:pPr>
            <a:r>
              <a:rPr lang="en-US"/>
              <a:t>Ethernet Frames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8147" y="-1227832"/>
            <a:ext cx="8457344" cy="5576590"/>
          </a:xfrm>
          <a:ln/>
        </p:spPr>
        <p:txBody>
          <a:bodyPr/>
          <a:lstStyle/>
          <a:p>
            <a:pPr marL="473588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</a:pPr>
            <a:r>
              <a:rPr lang="en-US" dirty="0"/>
              <a:t>DIX Format </a:t>
            </a:r>
          </a:p>
          <a:p>
            <a:pPr marL="982256" lvl="1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</a:pPr>
            <a:r>
              <a:rPr lang="en-US" dirty="0"/>
              <a:t>proposed by Digital, Intel and Xerox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3422117" y="2363019"/>
            <a:ext cx="1451074" cy="785813"/>
            <a:chOff x="0" y="0"/>
            <a:chExt cx="1200" cy="704"/>
          </a:xfrm>
        </p:grpSpPr>
        <p:sp>
          <p:nvSpPr>
            <p:cNvPr id="24580" name="AutoShape 4"/>
            <p:cNvSpPr>
              <a:spLocks/>
            </p:cNvSpPr>
            <p:nvPr/>
          </p:nvSpPr>
          <p:spPr bwMode="auto">
            <a:xfrm>
              <a:off x="0" y="0"/>
              <a:ext cx="1200" cy="704"/>
            </a:xfrm>
            <a:prstGeom prst="roundRect">
              <a:avLst>
                <a:gd name="adj" fmla="val 139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4581" name="Rectangle 5"/>
            <p:cNvSpPr>
              <a:spLocks/>
            </p:cNvSpPr>
            <p:nvPr/>
          </p:nvSpPr>
          <p:spPr bwMode="auto">
            <a:xfrm>
              <a:off x="0" y="170"/>
              <a:ext cx="120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Preamble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[8 bytes]</a:t>
              </a:r>
            </a:p>
          </p:txBody>
        </p:sp>
      </p:grpSp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3422117" y="3143250"/>
            <a:ext cx="1451074" cy="539130"/>
            <a:chOff x="0" y="0"/>
            <a:chExt cx="1200" cy="483"/>
          </a:xfrm>
        </p:grpSpPr>
        <p:sp>
          <p:nvSpPr>
            <p:cNvPr id="24583" name="AutoShape 7"/>
            <p:cNvSpPr>
              <a:spLocks/>
            </p:cNvSpPr>
            <p:nvPr/>
          </p:nvSpPr>
          <p:spPr bwMode="auto">
            <a:xfrm>
              <a:off x="0" y="0"/>
              <a:ext cx="1200" cy="483"/>
            </a:xfrm>
            <a:prstGeom prst="roundRect">
              <a:avLst>
                <a:gd name="adj" fmla="val 204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4584" name="Rectangle 8"/>
            <p:cNvSpPr>
              <a:spLocks/>
            </p:cNvSpPr>
            <p:nvPr/>
          </p:nvSpPr>
          <p:spPr bwMode="auto">
            <a:xfrm>
              <a:off x="0" y="62"/>
              <a:ext cx="120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Destination address</a:t>
              </a:r>
            </a:p>
          </p:txBody>
        </p:sp>
      </p:grpSp>
      <p:sp>
        <p:nvSpPr>
          <p:cNvPr id="24585" name="AutoShape 9"/>
          <p:cNvSpPr>
            <a:spLocks/>
          </p:cNvSpPr>
          <p:nvPr/>
        </p:nvSpPr>
        <p:spPr bwMode="auto">
          <a:xfrm>
            <a:off x="3422117" y="3687961"/>
            <a:ext cx="1451074" cy="539130"/>
          </a:xfrm>
          <a:prstGeom prst="roundRect">
            <a:avLst>
              <a:gd name="adj" fmla="val 204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grpSp>
        <p:nvGrpSpPr>
          <p:cNvPr id="24586" name="Group 10"/>
          <p:cNvGrpSpPr>
            <a:grpSpLocks/>
          </p:cNvGrpSpPr>
          <p:nvPr/>
        </p:nvGrpSpPr>
        <p:grpSpPr bwMode="auto">
          <a:xfrm>
            <a:off x="3422117" y="4204767"/>
            <a:ext cx="1451074" cy="508992"/>
            <a:chOff x="0" y="0"/>
            <a:chExt cx="1200" cy="456"/>
          </a:xfrm>
        </p:grpSpPr>
        <p:sp>
          <p:nvSpPr>
            <p:cNvPr id="24587" name="AutoShape 11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4588" name="Rectangle 12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Type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[2 bytes]</a:t>
              </a:r>
            </a:p>
          </p:txBody>
        </p:sp>
      </p:grpSp>
      <p:grpSp>
        <p:nvGrpSpPr>
          <p:cNvPr id="24589" name="Group 13"/>
          <p:cNvGrpSpPr>
            <a:grpSpLocks/>
          </p:cNvGrpSpPr>
          <p:nvPr/>
        </p:nvGrpSpPr>
        <p:grpSpPr bwMode="auto">
          <a:xfrm>
            <a:off x="3422117" y="5858992"/>
            <a:ext cx="1451074" cy="363885"/>
            <a:chOff x="0" y="0"/>
            <a:chExt cx="1200" cy="326"/>
          </a:xfrm>
        </p:grpSpPr>
        <p:sp>
          <p:nvSpPr>
            <p:cNvPr id="24590" name="AutoShape 14"/>
            <p:cNvSpPr>
              <a:spLocks/>
            </p:cNvSpPr>
            <p:nvPr/>
          </p:nvSpPr>
          <p:spPr bwMode="auto">
            <a:xfrm>
              <a:off x="0" y="0"/>
              <a:ext cx="1200" cy="326"/>
            </a:xfrm>
            <a:prstGeom prst="roundRect">
              <a:avLst>
                <a:gd name="adj" fmla="val 301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4591" name="Rectangle 15"/>
            <p:cNvSpPr>
              <a:spLocks/>
            </p:cNvSpPr>
            <p:nvPr/>
          </p:nvSpPr>
          <p:spPr bwMode="auto">
            <a:xfrm>
              <a:off x="0" y="57"/>
              <a:ext cx="120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CRC [32 bits]</a:t>
              </a:r>
            </a:p>
          </p:txBody>
        </p:sp>
      </p:grpSp>
      <p:grpSp>
        <p:nvGrpSpPr>
          <p:cNvPr id="24592" name="Group 16"/>
          <p:cNvGrpSpPr>
            <a:grpSpLocks/>
          </p:cNvGrpSpPr>
          <p:nvPr/>
        </p:nvGrpSpPr>
        <p:grpSpPr bwMode="auto">
          <a:xfrm>
            <a:off x="3422117" y="3687961"/>
            <a:ext cx="1451074" cy="539130"/>
            <a:chOff x="0" y="0"/>
            <a:chExt cx="1200" cy="483"/>
          </a:xfrm>
        </p:grpSpPr>
        <p:sp>
          <p:nvSpPr>
            <p:cNvPr id="24593" name="AutoShape 17"/>
            <p:cNvSpPr>
              <a:spLocks/>
            </p:cNvSpPr>
            <p:nvPr/>
          </p:nvSpPr>
          <p:spPr bwMode="auto">
            <a:xfrm>
              <a:off x="0" y="0"/>
              <a:ext cx="1200" cy="483"/>
            </a:xfrm>
            <a:prstGeom prst="roundRect">
              <a:avLst>
                <a:gd name="adj" fmla="val 204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4594" name="Rectangle 18"/>
            <p:cNvSpPr>
              <a:spLocks/>
            </p:cNvSpPr>
            <p:nvPr/>
          </p:nvSpPr>
          <p:spPr bwMode="auto">
            <a:xfrm>
              <a:off x="0" y="146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Source address</a:t>
              </a:r>
            </a:p>
          </p:txBody>
        </p:sp>
      </p:grpSp>
      <p:sp>
        <p:nvSpPr>
          <p:cNvPr id="24595" name="Rectangle 19"/>
          <p:cNvSpPr>
            <a:spLocks/>
          </p:cNvSpPr>
          <p:nvPr/>
        </p:nvSpPr>
        <p:spPr bwMode="auto">
          <a:xfrm>
            <a:off x="3587123" y="4963208"/>
            <a:ext cx="1102922" cy="36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r>
              <a:rPr lang="en-US" sz="15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Data</a:t>
            </a:r>
          </a:p>
          <a:p>
            <a:pPr>
              <a:lnSpc>
                <a:spcPct val="84000"/>
              </a:lnSpc>
              <a:tabLst>
                <a:tab pos="692257" algn="l"/>
                <a:tab pos="1365804" algn="l"/>
                <a:tab pos="692257" algn="l"/>
                <a:tab pos="1365804" algn="l"/>
              </a:tabLst>
            </a:pPr>
            <a:r>
              <a:rPr lang="en-US" sz="13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[46-1500 bytes</a:t>
            </a: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3422117" y="4590976"/>
            <a:ext cx="1210" cy="1268016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4869564" y="4590976"/>
            <a:ext cx="1209" cy="1268016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24598" name="Group 22"/>
          <p:cNvGrpSpPr>
            <a:grpSpLocks/>
          </p:cNvGrpSpPr>
          <p:nvPr/>
        </p:nvGrpSpPr>
        <p:grpSpPr bwMode="auto">
          <a:xfrm>
            <a:off x="4869563" y="2455664"/>
            <a:ext cx="4545490" cy="625078"/>
            <a:chOff x="0" y="0"/>
            <a:chExt cx="3758" cy="560"/>
          </a:xfrm>
        </p:grpSpPr>
        <p:sp>
          <p:nvSpPr>
            <p:cNvPr id="24599" name="Rectangle 23"/>
            <p:cNvSpPr>
              <a:spLocks/>
            </p:cNvSpPr>
            <p:nvPr/>
          </p:nvSpPr>
          <p:spPr bwMode="auto">
            <a:xfrm>
              <a:off x="610" y="0"/>
              <a:ext cx="3148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Used to mark the beginning of the frame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Allows the receiver to synchronise its</a:t>
              </a:r>
              <a:b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clock to the sender</a:t>
              </a:r>
              <a:r>
                <a:rPr lang="ja-JP" altLang="en-US" sz="1600">
                  <a:solidFill>
                    <a:schemeClr val="tx1"/>
                  </a:solidFill>
                  <a:latin typeface="Arial"/>
                  <a:ea typeface="ＭＳ Ｐゴシック" charset="0"/>
                  <a:cs typeface="Helvetica" charset="0"/>
                  <a:sym typeface="Helvetica" charset="0"/>
                </a:rPr>
                <a:t>’</a:t>
              </a: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 clock</a:t>
              </a:r>
            </a:p>
          </p:txBody>
        </p:sp>
        <p:sp>
          <p:nvSpPr>
            <p:cNvPr id="24600" name="Line 24"/>
            <p:cNvSpPr>
              <a:spLocks noChangeShapeType="1"/>
            </p:cNvSpPr>
            <p:nvPr/>
          </p:nvSpPr>
          <p:spPr bwMode="auto">
            <a:xfrm>
              <a:off x="0" y="308"/>
              <a:ext cx="5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4601" name="Group 25"/>
          <p:cNvGrpSpPr>
            <a:grpSpLocks/>
          </p:cNvGrpSpPr>
          <p:nvPr/>
        </p:nvGrpSpPr>
        <p:grpSpPr bwMode="auto">
          <a:xfrm>
            <a:off x="4869564" y="4150072"/>
            <a:ext cx="4505566" cy="419695"/>
            <a:chOff x="0" y="4"/>
            <a:chExt cx="3725" cy="376"/>
          </a:xfrm>
        </p:grpSpPr>
        <p:sp>
          <p:nvSpPr>
            <p:cNvPr id="24602" name="Line 26"/>
            <p:cNvSpPr>
              <a:spLocks noChangeShapeType="1"/>
            </p:cNvSpPr>
            <p:nvPr/>
          </p:nvSpPr>
          <p:spPr bwMode="auto">
            <a:xfrm>
              <a:off x="0" y="216"/>
              <a:ext cx="54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03" name="Rectangle 27"/>
            <p:cNvSpPr>
              <a:spLocks/>
            </p:cNvSpPr>
            <p:nvPr/>
          </p:nvSpPr>
          <p:spPr bwMode="auto">
            <a:xfrm>
              <a:off x="641" y="4"/>
              <a:ext cx="308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14509" algn="l"/>
                  <a:tab pos="692257" algn="l"/>
                  <a:tab pos="1375159" algn="l"/>
                  <a:tab pos="2067415" algn="l"/>
                  <a:tab pos="2750317" algn="l"/>
                  <a:tab pos="3414509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Indication of the type of packet contained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14509" algn="l"/>
                  <a:tab pos="692257" algn="l"/>
                  <a:tab pos="1375159" algn="l"/>
                  <a:tab pos="2067415" algn="l"/>
                  <a:tab pos="2750317" algn="l"/>
                  <a:tab pos="3414509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inside the frame</a:t>
              </a:r>
            </a:p>
          </p:txBody>
        </p:sp>
      </p:grpSp>
      <p:grpSp>
        <p:nvGrpSpPr>
          <p:cNvPr id="24604" name="Group 28"/>
          <p:cNvGrpSpPr>
            <a:grpSpLocks/>
          </p:cNvGrpSpPr>
          <p:nvPr/>
        </p:nvGrpSpPr>
        <p:grpSpPr bwMode="auto">
          <a:xfrm>
            <a:off x="4869564" y="4899050"/>
            <a:ext cx="4539424" cy="627310"/>
            <a:chOff x="0" y="-1"/>
            <a:chExt cx="3753" cy="562"/>
          </a:xfrm>
        </p:grpSpPr>
        <p:sp>
          <p:nvSpPr>
            <p:cNvPr id="24605" name="Line 29"/>
            <p:cNvSpPr>
              <a:spLocks noChangeShapeType="1"/>
            </p:cNvSpPr>
            <p:nvPr/>
          </p:nvSpPr>
          <p:spPr bwMode="auto">
            <a:xfrm>
              <a:off x="0" y="283"/>
              <a:ext cx="54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06" name="Rectangle 30"/>
            <p:cNvSpPr>
              <a:spLocks/>
            </p:cNvSpPr>
            <p:nvPr/>
          </p:nvSpPr>
          <p:spPr bwMode="auto">
            <a:xfrm>
              <a:off x="707" y="-1"/>
              <a:ext cx="304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Upper layer protocol must ensure that</a:t>
              </a:r>
              <a:b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the payload of the Ethernet frame is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at least 46 bytes and at most 1500 bytes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12246619"/>
      </p:ext>
    </p:extLst>
  </p:cSld>
  <p:clrMapOvr>
    <a:masterClrMapping/>
  </p:clrMapOvr>
  <p:transition advTm="30205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CSMA</a:t>
            </a:r>
          </a:p>
        </p:txBody>
      </p:sp>
      <p:sp>
        <p:nvSpPr>
          <p:cNvPr id="19458" name="Rectangle 2"/>
          <p:cNvSpPr>
            <a:spLocks/>
          </p:cNvSpPr>
          <p:nvPr/>
        </p:nvSpPr>
        <p:spPr bwMode="auto">
          <a:xfrm>
            <a:off x="2134289" y="2347392"/>
            <a:ext cx="5925133" cy="380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29482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N=1;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29482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while ( N&lt;= max) do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29482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wait until channel becomes free;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29482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send frame immediately;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29482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wait for </a:t>
            </a:r>
            <a:r>
              <a:rPr lang="en-US" sz="2100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ack</a:t>
            </a: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 or timeout: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29482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if </a:t>
            </a:r>
            <a:r>
              <a:rPr lang="en-US" sz="2100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ack</a:t>
            </a: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 received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29482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	exit while;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29482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else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29482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	/* timeout */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29482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	/* retransmission is needed */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29482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	N=N+1;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29482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end do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29482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/* too many attempts */</a:t>
            </a:r>
          </a:p>
          <a:p>
            <a:pPr algn="l">
              <a:lnSpc>
                <a:spcPct val="84000"/>
              </a:lnSpc>
              <a:tabLst>
                <a:tab pos="533225" algn="l"/>
                <a:tab pos="1066449" algn="l"/>
                <a:tab pos="1599674" algn="l"/>
                <a:tab pos="2132899" algn="l"/>
                <a:tab pos="2666124" algn="l"/>
                <a:tab pos="3199348" algn="l"/>
                <a:tab pos="3732573" algn="l"/>
                <a:tab pos="4265798" algn="l"/>
                <a:tab pos="4799023" algn="l"/>
                <a:tab pos="5294828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38671928"/>
      </p:ext>
    </p:extLst>
  </p:cSld>
  <p:clrMapOvr>
    <a:masterClrMapping/>
  </p:clrMapOvr>
  <p:transition advTm="22289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CSMA/CA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4837">
              <a:defRPr/>
            </a:pPr>
            <a:r>
              <a:rPr lang="en-US" dirty="0"/>
              <a:t>A MAC for wireless networks</a:t>
            </a:r>
          </a:p>
          <a:p>
            <a:pPr marL="654837">
              <a:defRPr/>
            </a:pPr>
            <a:r>
              <a:rPr lang="en-US" dirty="0"/>
              <a:t>Improvements to CSMA</a:t>
            </a:r>
          </a:p>
          <a:p>
            <a:pPr marL="982256" lvl="1">
              <a:defRPr/>
            </a:pPr>
            <a:r>
              <a:rPr lang="en-US" dirty="0"/>
              <a:t>Initial delay to transmit (EIFS)</a:t>
            </a:r>
          </a:p>
          <a:p>
            <a:pPr marL="982256" lvl="1">
              <a:defRPr/>
            </a:pPr>
            <a:r>
              <a:rPr lang="en-US" dirty="0"/>
              <a:t>Min. delay between frames (DIFS)</a:t>
            </a:r>
          </a:p>
          <a:p>
            <a:pPr marL="982256" lvl="1">
              <a:defRPr/>
            </a:pPr>
            <a:r>
              <a:rPr lang="en-US" dirty="0"/>
              <a:t>Delay between frame and </a:t>
            </a:r>
            <a:r>
              <a:rPr lang="en-US" dirty="0" err="1"/>
              <a:t>ack</a:t>
            </a:r>
            <a:r>
              <a:rPr lang="en-US" dirty="0"/>
              <a:t> (SIFS)</a:t>
            </a:r>
          </a:p>
        </p:txBody>
      </p:sp>
    </p:spTree>
    <p:extLst>
      <p:ext uri="{BB962C8B-B14F-4D97-AF65-F5344CB8AC3E}">
        <p14:creationId xmlns:p14="http://schemas.microsoft.com/office/powerpoint/2010/main" val="4038285302"/>
      </p:ext>
    </p:extLst>
  </p:cSld>
  <p:clrMapOvr>
    <a:masterClrMapping/>
  </p:clrMapOvr>
  <p:transition advTm="44197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334957" y="1116"/>
            <a:ext cx="8938617" cy="120550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/>
              <a:t>CSMA/CA : receiver</a:t>
            </a:r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1487351" y="2058293"/>
            <a:ext cx="7797105" cy="252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 sz="27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While (true)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 sz="27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{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 sz="27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 Wait for data frame;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 sz="27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if not(duplicate)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 sz="27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	{ deliver (frame) }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 sz="27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 wait </a:t>
            </a:r>
            <a:r>
              <a:rPr lang="en-US" sz="270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during SIFS;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 sz="2700">
                <a:solidFill>
                  <a:srgbClr val="D90B00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 send ack (frame) ;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 sz="27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6088854"/>
      </p:ext>
    </p:extLst>
  </p:cSld>
  <p:clrMapOvr>
    <a:masterClrMapping/>
  </p:clrMapOvr>
  <p:transition advTm="26096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1021799" y="1116"/>
            <a:ext cx="8251775" cy="120550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/>
              <a:t>CSMA/CA : sender</a:t>
            </a:r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510163" y="1758189"/>
            <a:ext cx="8551664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N=1;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while ( N&lt;= max) do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Times New Roman" charset="0"/>
              </a:rPr>
              <a:t>	</a:t>
            </a:r>
            <a:r>
              <a:rPr lang="en-US" sz="2100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if (previous frame corrupted)</a:t>
            </a:r>
          </a:p>
          <a:p>
            <a:pPr algn="l">
              <a:lnSpc>
                <a:spcPct val="9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{ wait until channel free during t&gt;=EIFS; }</a:t>
            </a:r>
          </a:p>
          <a:p>
            <a:pPr algn="l">
              <a:lnSpc>
                <a:spcPct val="9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</a:t>
            </a:r>
            <a:r>
              <a:rPr lang="en-US" sz="2100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else</a:t>
            </a:r>
          </a:p>
          <a:p>
            <a:pPr algn="l">
              <a:lnSpc>
                <a:spcPct val="9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{ wait until </a:t>
            </a:r>
            <a:r>
              <a:rPr lang="en-US" sz="2100" dirty="0" err="1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endofframe</a:t>
            </a:r>
            <a:r>
              <a:rPr lang="en-US" sz="2100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;</a:t>
            </a:r>
          </a:p>
          <a:p>
            <a:pPr algn="l">
              <a:lnSpc>
                <a:spcPct val="9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  wait until channel free during t&gt;=DIFS; }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Times New Roman" charset="0"/>
              </a:rPr>
              <a:t>	</a:t>
            </a: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send data  frame ;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Times New Roman" charset="0"/>
              </a:rPr>
              <a:t>	</a:t>
            </a: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wait for </a:t>
            </a:r>
            <a:r>
              <a:rPr lang="en-US" sz="2100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ack</a:t>
            </a: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 or timeout: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Times New Roman" charset="0"/>
              </a:rPr>
              <a:t>	</a:t>
            </a: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if </a:t>
            </a:r>
            <a:r>
              <a:rPr lang="en-US" sz="2100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ack</a:t>
            </a: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 received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Times New Roman" charset="0"/>
              </a:rPr>
              <a:t>		</a:t>
            </a: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exit while;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Times New Roman" charset="0"/>
              </a:rPr>
              <a:t>	</a:t>
            </a: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else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Times New Roman" charset="0"/>
              </a:rPr>
              <a:t>		</a:t>
            </a: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/* timeout retransmission is needed */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Times New Roman" charset="0"/>
              </a:rPr>
              <a:t>		</a:t>
            </a: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N=N+1;</a:t>
            </a:r>
          </a:p>
          <a:p>
            <a:pPr algn="l">
              <a:lnSpc>
                <a:spcPct val="9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end do</a:t>
            </a:r>
          </a:p>
          <a:p>
            <a:pPr algn="l">
              <a:lnSpc>
                <a:spcPct val="9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/* too many attempts */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21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Times New Roman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53829328"/>
      </p:ext>
    </p:extLst>
  </p:cSld>
  <p:clrMapOvr>
    <a:masterClrMapping/>
  </p:clrMapOvr>
  <p:transition advTm="91382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3348354" y="0"/>
            <a:ext cx="5925220" cy="1207740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/>
              <a:t>Example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1685746" y="2130248"/>
            <a:ext cx="166712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A</a:t>
            </a:r>
          </a:p>
        </p:txBody>
      </p:sp>
      <p:sp>
        <p:nvSpPr>
          <p:cNvPr id="31747" name="Rectangle 3"/>
          <p:cNvSpPr>
            <a:spLocks/>
          </p:cNvSpPr>
          <p:nvPr/>
        </p:nvSpPr>
        <p:spPr bwMode="auto">
          <a:xfrm>
            <a:off x="4906250" y="2052113"/>
            <a:ext cx="153963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B</a:t>
            </a:r>
          </a:p>
        </p:txBody>
      </p:sp>
      <p:sp>
        <p:nvSpPr>
          <p:cNvPr id="31748" name="Rectangle 4"/>
          <p:cNvSpPr>
            <a:spLocks/>
          </p:cNvSpPr>
          <p:nvPr/>
        </p:nvSpPr>
        <p:spPr bwMode="auto">
          <a:xfrm>
            <a:off x="7924766" y="1987373"/>
            <a:ext cx="166700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C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1857375" y="2397622"/>
            <a:ext cx="1210" cy="39636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5030390" y="2319486"/>
            <a:ext cx="1210" cy="39647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8100623" y="2254746"/>
            <a:ext cx="1209" cy="39647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969802" y="2485802"/>
            <a:ext cx="747303" cy="406301"/>
            <a:chOff x="5" y="0"/>
            <a:chExt cx="618" cy="363"/>
          </a:xfrm>
        </p:grpSpPr>
        <p:sp>
          <p:nvSpPr>
            <p:cNvPr id="31784" name="Line 9"/>
            <p:cNvSpPr>
              <a:spLocks noChangeShapeType="1"/>
            </p:cNvSpPr>
            <p:nvPr/>
          </p:nvSpPr>
          <p:spPr bwMode="auto">
            <a:xfrm>
              <a:off x="621" y="0"/>
              <a:ext cx="2" cy="36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85" name="Rectangle 10"/>
            <p:cNvSpPr>
              <a:spLocks/>
            </p:cNvSpPr>
            <p:nvPr/>
          </p:nvSpPr>
          <p:spPr bwMode="auto">
            <a:xfrm>
              <a:off x="5" y="68"/>
              <a:ext cx="43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8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DIFS</a:t>
              </a:r>
            </a:p>
          </p:txBody>
        </p:sp>
      </p:grpSp>
      <p:sp>
        <p:nvSpPr>
          <p:cNvPr id="31753" name="Line 11"/>
          <p:cNvSpPr>
            <a:spLocks noChangeShapeType="1"/>
          </p:cNvSpPr>
          <p:nvPr/>
        </p:nvSpPr>
        <p:spPr bwMode="auto">
          <a:xfrm>
            <a:off x="821066" y="2473523"/>
            <a:ext cx="1035100" cy="11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1754" name="Line 12"/>
          <p:cNvSpPr>
            <a:spLocks noChangeShapeType="1"/>
          </p:cNvSpPr>
          <p:nvPr/>
        </p:nvSpPr>
        <p:spPr bwMode="auto">
          <a:xfrm>
            <a:off x="1857375" y="2473523"/>
            <a:ext cx="6243247" cy="111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1755" name="Line 13"/>
          <p:cNvSpPr>
            <a:spLocks noChangeShapeType="1"/>
          </p:cNvSpPr>
          <p:nvPr/>
        </p:nvSpPr>
        <p:spPr bwMode="auto">
          <a:xfrm>
            <a:off x="1857375" y="2899916"/>
            <a:ext cx="6243247" cy="111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0734" name="Group 14"/>
          <p:cNvGrpSpPr>
            <a:grpSpLocks/>
          </p:cNvGrpSpPr>
          <p:nvPr/>
        </p:nvGrpSpPr>
        <p:grpSpPr bwMode="auto">
          <a:xfrm>
            <a:off x="1857375" y="2899916"/>
            <a:ext cx="3171807" cy="1283643"/>
            <a:chOff x="0" y="0"/>
            <a:chExt cx="2622" cy="1150"/>
          </a:xfrm>
        </p:grpSpPr>
        <p:sp>
          <p:nvSpPr>
            <p:cNvPr id="31781" name="Line 15"/>
            <p:cNvSpPr>
              <a:spLocks noChangeShapeType="1"/>
            </p:cNvSpPr>
            <p:nvPr/>
          </p:nvSpPr>
          <p:spPr bwMode="auto">
            <a:xfrm>
              <a:off x="0" y="0"/>
              <a:ext cx="2622" cy="50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82" name="Line 16"/>
            <p:cNvSpPr>
              <a:spLocks noChangeShapeType="1"/>
            </p:cNvSpPr>
            <p:nvPr/>
          </p:nvSpPr>
          <p:spPr bwMode="auto">
            <a:xfrm>
              <a:off x="0" y="641"/>
              <a:ext cx="2622" cy="50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83" name="Rectangle 17"/>
            <p:cNvSpPr>
              <a:spLocks/>
            </p:cNvSpPr>
            <p:nvPr/>
          </p:nvSpPr>
          <p:spPr bwMode="auto">
            <a:xfrm>
              <a:off x="850" y="401"/>
              <a:ext cx="9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Data frame</a:t>
              </a:r>
            </a:p>
          </p:txBody>
        </p:sp>
      </p:grpSp>
      <p:sp>
        <p:nvSpPr>
          <p:cNvPr id="31757" name="Line 18"/>
          <p:cNvSpPr>
            <a:spLocks noChangeShapeType="1"/>
          </p:cNvSpPr>
          <p:nvPr/>
        </p:nvSpPr>
        <p:spPr bwMode="auto">
          <a:xfrm>
            <a:off x="1857375" y="4184675"/>
            <a:ext cx="6243247" cy="1116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0739" name="Group 19"/>
          <p:cNvGrpSpPr>
            <a:grpSpLocks/>
          </p:cNvGrpSpPr>
          <p:nvPr/>
        </p:nvGrpSpPr>
        <p:grpSpPr bwMode="auto">
          <a:xfrm>
            <a:off x="8233638" y="2861965"/>
            <a:ext cx="773907" cy="2110755"/>
            <a:chOff x="0" y="0"/>
            <a:chExt cx="640" cy="1891"/>
          </a:xfrm>
        </p:grpSpPr>
        <p:sp>
          <p:nvSpPr>
            <p:cNvPr id="31779" name="Line 20"/>
            <p:cNvSpPr>
              <a:spLocks noChangeShapeType="1"/>
            </p:cNvSpPr>
            <p:nvPr/>
          </p:nvSpPr>
          <p:spPr bwMode="auto">
            <a:xfrm>
              <a:off x="0" y="0"/>
              <a:ext cx="5" cy="189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80" name="Rectangle 21"/>
            <p:cNvSpPr>
              <a:spLocks/>
            </p:cNvSpPr>
            <p:nvPr/>
          </p:nvSpPr>
          <p:spPr bwMode="auto">
            <a:xfrm>
              <a:off x="216" y="691"/>
              <a:ext cx="42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Busy</a:t>
              </a:r>
            </a:p>
          </p:txBody>
        </p:sp>
      </p:grpSp>
      <p:grpSp>
        <p:nvGrpSpPr>
          <p:cNvPr id="30742" name="Group 22"/>
          <p:cNvGrpSpPr>
            <a:grpSpLocks/>
          </p:cNvGrpSpPr>
          <p:nvPr/>
        </p:nvGrpSpPr>
        <p:grpSpPr bwMode="auto">
          <a:xfrm>
            <a:off x="5030391" y="4183559"/>
            <a:ext cx="743676" cy="248915"/>
            <a:chOff x="0" y="0"/>
            <a:chExt cx="615" cy="223"/>
          </a:xfrm>
        </p:grpSpPr>
        <p:sp>
          <p:nvSpPr>
            <p:cNvPr id="31777" name="Line 23"/>
            <p:cNvSpPr>
              <a:spLocks noChangeShapeType="1"/>
            </p:cNvSpPr>
            <p:nvPr/>
          </p:nvSpPr>
          <p:spPr bwMode="auto">
            <a:xfrm>
              <a:off x="0" y="0"/>
              <a:ext cx="1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78" name="Rectangle 24"/>
            <p:cNvSpPr>
              <a:spLocks/>
            </p:cNvSpPr>
            <p:nvPr/>
          </p:nvSpPr>
          <p:spPr bwMode="auto">
            <a:xfrm>
              <a:off x="191" y="8"/>
              <a:ext cx="42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8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SIFS</a:t>
              </a:r>
            </a:p>
          </p:txBody>
        </p:sp>
      </p:grpSp>
      <p:grpSp>
        <p:nvGrpSpPr>
          <p:cNvPr id="30745" name="Group 25"/>
          <p:cNvGrpSpPr>
            <a:grpSpLocks/>
          </p:cNvGrpSpPr>
          <p:nvPr/>
        </p:nvGrpSpPr>
        <p:grpSpPr bwMode="auto">
          <a:xfrm>
            <a:off x="1856167" y="4396755"/>
            <a:ext cx="3174224" cy="598289"/>
            <a:chOff x="0" y="0"/>
            <a:chExt cx="2625" cy="535"/>
          </a:xfrm>
        </p:grpSpPr>
        <p:sp>
          <p:nvSpPr>
            <p:cNvPr id="31772" name="Line 26"/>
            <p:cNvSpPr>
              <a:spLocks noChangeShapeType="1"/>
            </p:cNvSpPr>
            <p:nvPr/>
          </p:nvSpPr>
          <p:spPr bwMode="auto">
            <a:xfrm flipH="1">
              <a:off x="0" y="0"/>
              <a:ext cx="2625" cy="37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73" name="Line 27"/>
            <p:cNvSpPr>
              <a:spLocks noChangeShapeType="1"/>
            </p:cNvSpPr>
            <p:nvPr/>
          </p:nvSpPr>
          <p:spPr bwMode="auto">
            <a:xfrm flipH="1">
              <a:off x="0" y="159"/>
              <a:ext cx="2625" cy="37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1774" name="Group 28"/>
            <p:cNvGrpSpPr>
              <a:grpSpLocks/>
            </p:cNvGrpSpPr>
            <p:nvPr/>
          </p:nvGrpSpPr>
          <p:grpSpPr bwMode="auto">
            <a:xfrm>
              <a:off x="624" y="159"/>
              <a:ext cx="1027" cy="239"/>
              <a:chOff x="0" y="0"/>
              <a:chExt cx="1026" cy="238"/>
            </a:xfrm>
          </p:grpSpPr>
          <p:sp>
            <p:nvSpPr>
              <p:cNvPr id="31775" name="Rectangle 29"/>
              <p:cNvSpPr>
                <a:spLocks/>
              </p:cNvSpPr>
              <p:nvPr/>
            </p:nvSpPr>
            <p:spPr bwMode="auto">
              <a:xfrm>
                <a:off x="0" y="0"/>
                <a:ext cx="1026" cy="2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31776" name="Rectangle 30"/>
              <p:cNvSpPr>
                <a:spLocks/>
              </p:cNvSpPr>
              <p:nvPr/>
            </p:nvSpPr>
            <p:spPr bwMode="auto">
              <a:xfrm>
                <a:off x="7" y="9"/>
                <a:ext cx="933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65804" algn="l"/>
                  </a:tabLst>
                </a:pPr>
                <a:r>
                  <a:rPr lang="en-US" sz="1800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ＭＳ Ｐゴシック" charset="0"/>
                    <a:sym typeface="Helvetica" charset="0"/>
                  </a:rPr>
                  <a:t>ACK frame</a:t>
                </a:r>
              </a:p>
            </p:txBody>
          </p:sp>
        </p:grpSp>
      </p:grpSp>
      <p:sp>
        <p:nvSpPr>
          <p:cNvPr id="31761" name="Line 31"/>
          <p:cNvSpPr>
            <a:spLocks noChangeShapeType="1"/>
          </p:cNvSpPr>
          <p:nvPr/>
        </p:nvSpPr>
        <p:spPr bwMode="auto">
          <a:xfrm>
            <a:off x="1857375" y="4995045"/>
            <a:ext cx="6243247" cy="223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0752" name="Group 32"/>
          <p:cNvGrpSpPr>
            <a:grpSpLocks/>
          </p:cNvGrpSpPr>
          <p:nvPr/>
        </p:nvGrpSpPr>
        <p:grpSpPr bwMode="auto">
          <a:xfrm>
            <a:off x="5026764" y="4972720"/>
            <a:ext cx="3885249" cy="1245691"/>
            <a:chOff x="0" y="0"/>
            <a:chExt cx="3212" cy="1115"/>
          </a:xfrm>
        </p:grpSpPr>
        <p:sp>
          <p:nvSpPr>
            <p:cNvPr id="31767" name="Line 33"/>
            <p:cNvSpPr>
              <a:spLocks noChangeShapeType="1"/>
            </p:cNvSpPr>
            <p:nvPr/>
          </p:nvSpPr>
          <p:spPr bwMode="auto">
            <a:xfrm>
              <a:off x="2656" y="0"/>
              <a:ext cx="1" cy="36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68" name="Rectangle 34"/>
            <p:cNvSpPr>
              <a:spLocks/>
            </p:cNvSpPr>
            <p:nvPr/>
          </p:nvSpPr>
          <p:spPr bwMode="auto">
            <a:xfrm>
              <a:off x="2777" y="185"/>
              <a:ext cx="43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8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DIFS</a:t>
              </a:r>
            </a:p>
          </p:txBody>
        </p:sp>
        <p:sp>
          <p:nvSpPr>
            <p:cNvPr id="31769" name="Line 35"/>
            <p:cNvSpPr>
              <a:spLocks noChangeShapeType="1"/>
            </p:cNvSpPr>
            <p:nvPr/>
          </p:nvSpPr>
          <p:spPr bwMode="auto">
            <a:xfrm flipH="1">
              <a:off x="0" y="392"/>
              <a:ext cx="2542" cy="34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70" name="Line 36"/>
            <p:cNvSpPr>
              <a:spLocks noChangeShapeType="1"/>
            </p:cNvSpPr>
            <p:nvPr/>
          </p:nvSpPr>
          <p:spPr bwMode="auto">
            <a:xfrm flipH="1">
              <a:off x="0" y="740"/>
              <a:ext cx="2542" cy="37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71" name="Rectangle 37"/>
            <p:cNvSpPr>
              <a:spLocks/>
            </p:cNvSpPr>
            <p:nvPr/>
          </p:nvSpPr>
          <p:spPr bwMode="auto">
            <a:xfrm>
              <a:off x="880" y="617"/>
              <a:ext cx="9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Data frame</a:t>
              </a:r>
            </a:p>
          </p:txBody>
        </p:sp>
      </p:grpSp>
      <p:pic>
        <p:nvPicPr>
          <p:cNvPr id="31763" name="Picture 3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348" y="1311548"/>
            <a:ext cx="883946" cy="69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4" name="Picture 3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46" y="1351732"/>
            <a:ext cx="883946" cy="69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5" name="Picture 4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25" y="1285875"/>
            <a:ext cx="883946" cy="69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1" name="Line 41"/>
          <p:cNvSpPr>
            <a:spLocks noChangeShapeType="1"/>
          </p:cNvSpPr>
          <p:nvPr/>
        </p:nvSpPr>
        <p:spPr bwMode="auto">
          <a:xfrm flipH="1">
            <a:off x="8096994" y="4595441"/>
            <a:ext cx="720700" cy="55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1416904"/>
      </p:ext>
    </p:extLst>
  </p:cSld>
  <p:clrMapOvr>
    <a:masterClrMapping/>
  </p:clrMapOvr>
  <p:transition advTm="958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3348354" y="0"/>
            <a:ext cx="5925220" cy="1207740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/>
              <a:t>Collisions</a:t>
            </a:r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1685746" y="2130248"/>
            <a:ext cx="166712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A</a:t>
            </a:r>
          </a:p>
        </p:txBody>
      </p:sp>
      <p:sp>
        <p:nvSpPr>
          <p:cNvPr id="32771" name="Rectangle 3"/>
          <p:cNvSpPr>
            <a:spLocks/>
          </p:cNvSpPr>
          <p:nvPr/>
        </p:nvSpPr>
        <p:spPr bwMode="auto">
          <a:xfrm>
            <a:off x="4906250" y="2052113"/>
            <a:ext cx="153963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B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7924766" y="1987373"/>
            <a:ext cx="166700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C</a:t>
            </a: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1857375" y="2397622"/>
            <a:ext cx="1210" cy="39636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5030390" y="2319486"/>
            <a:ext cx="1210" cy="39647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8100623" y="2254746"/>
            <a:ext cx="1209" cy="39647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1752" name="Group 8"/>
          <p:cNvGrpSpPr>
            <a:grpSpLocks/>
          </p:cNvGrpSpPr>
          <p:nvPr/>
        </p:nvGrpSpPr>
        <p:grpSpPr bwMode="auto">
          <a:xfrm>
            <a:off x="969802" y="2485802"/>
            <a:ext cx="747303" cy="406301"/>
            <a:chOff x="5" y="0"/>
            <a:chExt cx="618" cy="363"/>
          </a:xfrm>
        </p:grpSpPr>
        <p:sp>
          <p:nvSpPr>
            <p:cNvPr id="32821" name="Line 9"/>
            <p:cNvSpPr>
              <a:spLocks noChangeShapeType="1"/>
            </p:cNvSpPr>
            <p:nvPr/>
          </p:nvSpPr>
          <p:spPr bwMode="auto">
            <a:xfrm>
              <a:off x="621" y="0"/>
              <a:ext cx="2" cy="36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22" name="Rectangle 10"/>
            <p:cNvSpPr>
              <a:spLocks/>
            </p:cNvSpPr>
            <p:nvPr/>
          </p:nvSpPr>
          <p:spPr bwMode="auto">
            <a:xfrm>
              <a:off x="5" y="68"/>
              <a:ext cx="43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8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DIFS</a:t>
              </a:r>
            </a:p>
          </p:txBody>
        </p:sp>
      </p:grp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821066" y="2473523"/>
            <a:ext cx="1035100" cy="11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H="1">
            <a:off x="8096994" y="2566170"/>
            <a:ext cx="771488" cy="11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1757" name="Group 13"/>
          <p:cNvGrpSpPr>
            <a:grpSpLocks/>
          </p:cNvGrpSpPr>
          <p:nvPr/>
        </p:nvGrpSpPr>
        <p:grpSpPr bwMode="auto">
          <a:xfrm>
            <a:off x="8319492" y="2565053"/>
            <a:ext cx="672332" cy="458763"/>
            <a:chOff x="0" y="0"/>
            <a:chExt cx="556" cy="410"/>
          </a:xfrm>
        </p:grpSpPr>
        <p:sp>
          <p:nvSpPr>
            <p:cNvPr id="32819" name="Line 14"/>
            <p:cNvSpPr>
              <a:spLocks noChangeShapeType="1"/>
            </p:cNvSpPr>
            <p:nvPr/>
          </p:nvSpPr>
          <p:spPr bwMode="auto">
            <a:xfrm>
              <a:off x="0" y="0"/>
              <a:ext cx="1" cy="41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20" name="Rectangle 15"/>
            <p:cNvSpPr>
              <a:spLocks/>
            </p:cNvSpPr>
            <p:nvPr/>
          </p:nvSpPr>
          <p:spPr bwMode="auto">
            <a:xfrm>
              <a:off x="121" y="184"/>
              <a:ext cx="43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8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DIFS</a:t>
              </a:r>
            </a:p>
          </p:txBody>
        </p:sp>
      </p:grpSp>
      <p:sp>
        <p:nvSpPr>
          <p:cNvPr id="32780" name="Line 16"/>
          <p:cNvSpPr>
            <a:spLocks noChangeShapeType="1"/>
          </p:cNvSpPr>
          <p:nvPr/>
        </p:nvSpPr>
        <p:spPr bwMode="auto">
          <a:xfrm>
            <a:off x="1857375" y="2473523"/>
            <a:ext cx="6243247" cy="111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81" name="Line 17"/>
          <p:cNvSpPr>
            <a:spLocks noChangeShapeType="1"/>
          </p:cNvSpPr>
          <p:nvPr/>
        </p:nvSpPr>
        <p:spPr bwMode="auto">
          <a:xfrm>
            <a:off x="1857375" y="2899916"/>
            <a:ext cx="6243247" cy="111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1762" name="Group 18"/>
          <p:cNvGrpSpPr>
            <a:grpSpLocks/>
          </p:cNvGrpSpPr>
          <p:nvPr/>
        </p:nvGrpSpPr>
        <p:grpSpPr bwMode="auto">
          <a:xfrm>
            <a:off x="1857375" y="2899916"/>
            <a:ext cx="3171807" cy="1283643"/>
            <a:chOff x="0" y="0"/>
            <a:chExt cx="2622" cy="1150"/>
          </a:xfrm>
        </p:grpSpPr>
        <p:sp>
          <p:nvSpPr>
            <p:cNvPr id="32816" name="Line 19"/>
            <p:cNvSpPr>
              <a:spLocks noChangeShapeType="1"/>
            </p:cNvSpPr>
            <p:nvPr/>
          </p:nvSpPr>
          <p:spPr bwMode="auto">
            <a:xfrm>
              <a:off x="0" y="0"/>
              <a:ext cx="2622" cy="50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17" name="Line 20"/>
            <p:cNvSpPr>
              <a:spLocks noChangeShapeType="1"/>
            </p:cNvSpPr>
            <p:nvPr/>
          </p:nvSpPr>
          <p:spPr bwMode="auto">
            <a:xfrm>
              <a:off x="0" y="641"/>
              <a:ext cx="2622" cy="50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18" name="Rectangle 21"/>
            <p:cNvSpPr>
              <a:spLocks/>
            </p:cNvSpPr>
            <p:nvPr/>
          </p:nvSpPr>
          <p:spPr bwMode="auto">
            <a:xfrm>
              <a:off x="850" y="401"/>
              <a:ext cx="9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Data frame</a:t>
              </a:r>
            </a:p>
          </p:txBody>
        </p:sp>
      </p:grpSp>
      <p:sp>
        <p:nvSpPr>
          <p:cNvPr id="32783" name="Line 22"/>
          <p:cNvSpPr>
            <a:spLocks noChangeShapeType="1"/>
          </p:cNvSpPr>
          <p:nvPr/>
        </p:nvSpPr>
        <p:spPr bwMode="auto">
          <a:xfrm>
            <a:off x="1857375" y="4184675"/>
            <a:ext cx="6243247" cy="1116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1767" name="Group 23"/>
          <p:cNvGrpSpPr>
            <a:grpSpLocks/>
          </p:cNvGrpSpPr>
          <p:nvPr/>
        </p:nvGrpSpPr>
        <p:grpSpPr bwMode="auto">
          <a:xfrm>
            <a:off x="8239683" y="2944564"/>
            <a:ext cx="767861" cy="1246808"/>
            <a:chOff x="0" y="0"/>
            <a:chExt cx="635" cy="1117"/>
          </a:xfrm>
        </p:grpSpPr>
        <p:sp>
          <p:nvSpPr>
            <p:cNvPr id="32814" name="Line 24"/>
            <p:cNvSpPr>
              <a:spLocks noChangeShapeType="1"/>
            </p:cNvSpPr>
            <p:nvPr/>
          </p:nvSpPr>
          <p:spPr bwMode="auto">
            <a:xfrm>
              <a:off x="0" y="0"/>
              <a:ext cx="5" cy="111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15" name="Rectangle 25"/>
            <p:cNvSpPr>
              <a:spLocks/>
            </p:cNvSpPr>
            <p:nvPr/>
          </p:nvSpPr>
          <p:spPr bwMode="auto">
            <a:xfrm>
              <a:off x="211" y="618"/>
              <a:ext cx="42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Busy</a:t>
              </a:r>
            </a:p>
          </p:txBody>
        </p:sp>
      </p:grpSp>
      <p:sp>
        <p:nvSpPr>
          <p:cNvPr id="32785" name="Line 26"/>
          <p:cNvSpPr>
            <a:spLocks noChangeShapeType="1"/>
          </p:cNvSpPr>
          <p:nvPr/>
        </p:nvSpPr>
        <p:spPr bwMode="auto">
          <a:xfrm>
            <a:off x="1857375" y="4995045"/>
            <a:ext cx="6243247" cy="223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1771" name="Group 27"/>
          <p:cNvGrpSpPr>
            <a:grpSpLocks/>
          </p:cNvGrpSpPr>
          <p:nvPr/>
        </p:nvGrpSpPr>
        <p:grpSpPr bwMode="auto">
          <a:xfrm>
            <a:off x="5026763" y="2986981"/>
            <a:ext cx="3075068" cy="1196578"/>
            <a:chOff x="0" y="0"/>
            <a:chExt cx="2542" cy="1072"/>
          </a:xfrm>
        </p:grpSpPr>
        <p:sp>
          <p:nvSpPr>
            <p:cNvPr id="32811" name="Line 28"/>
            <p:cNvSpPr>
              <a:spLocks noChangeShapeType="1"/>
            </p:cNvSpPr>
            <p:nvPr/>
          </p:nvSpPr>
          <p:spPr bwMode="auto">
            <a:xfrm flipH="1">
              <a:off x="0" y="0"/>
              <a:ext cx="2542" cy="34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12" name="Line 29"/>
            <p:cNvSpPr>
              <a:spLocks noChangeShapeType="1"/>
            </p:cNvSpPr>
            <p:nvPr/>
          </p:nvSpPr>
          <p:spPr bwMode="auto">
            <a:xfrm flipH="1">
              <a:off x="0" y="696"/>
              <a:ext cx="2542" cy="37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13" name="Rectangle 30"/>
            <p:cNvSpPr>
              <a:spLocks/>
            </p:cNvSpPr>
            <p:nvPr/>
          </p:nvSpPr>
          <p:spPr bwMode="auto">
            <a:xfrm>
              <a:off x="880" y="353"/>
              <a:ext cx="9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Data frame</a:t>
              </a:r>
            </a:p>
          </p:txBody>
        </p:sp>
      </p:grpSp>
      <p:pic>
        <p:nvPicPr>
          <p:cNvPr id="32787" name="Picture 3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348" y="1311548"/>
            <a:ext cx="883946" cy="69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8" name="Picture 3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46" y="1351732"/>
            <a:ext cx="883946" cy="69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9" name="Picture 3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25" y="1285875"/>
            <a:ext cx="883946" cy="69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78" name="Oval 34"/>
          <p:cNvSpPr>
            <a:spLocks/>
          </p:cNvSpPr>
          <p:nvPr/>
        </p:nvSpPr>
        <p:spPr bwMode="auto">
          <a:xfrm>
            <a:off x="4863517" y="3071813"/>
            <a:ext cx="482483" cy="1204392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grpSp>
        <p:nvGrpSpPr>
          <p:cNvPr id="31779" name="Group 35"/>
          <p:cNvGrpSpPr>
            <a:grpSpLocks/>
          </p:cNvGrpSpPr>
          <p:nvPr/>
        </p:nvGrpSpPr>
        <p:grpSpPr bwMode="auto">
          <a:xfrm>
            <a:off x="949254" y="2935635"/>
            <a:ext cx="772687" cy="1246808"/>
            <a:chOff x="5" y="0"/>
            <a:chExt cx="638" cy="1117"/>
          </a:xfrm>
        </p:grpSpPr>
        <p:sp>
          <p:nvSpPr>
            <p:cNvPr id="32809" name="Line 36"/>
            <p:cNvSpPr>
              <a:spLocks noChangeShapeType="1"/>
            </p:cNvSpPr>
            <p:nvPr/>
          </p:nvSpPr>
          <p:spPr bwMode="auto">
            <a:xfrm>
              <a:off x="638" y="0"/>
              <a:ext cx="5" cy="111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10" name="Rectangle 37"/>
            <p:cNvSpPr>
              <a:spLocks/>
            </p:cNvSpPr>
            <p:nvPr/>
          </p:nvSpPr>
          <p:spPr bwMode="auto">
            <a:xfrm>
              <a:off x="5" y="441"/>
              <a:ext cx="42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Busy</a:t>
              </a:r>
            </a:p>
          </p:txBody>
        </p:sp>
      </p:grpSp>
      <p:grpSp>
        <p:nvGrpSpPr>
          <p:cNvPr id="31782" name="Group 38"/>
          <p:cNvGrpSpPr>
            <a:grpSpLocks/>
          </p:cNvGrpSpPr>
          <p:nvPr/>
        </p:nvGrpSpPr>
        <p:grpSpPr bwMode="auto">
          <a:xfrm>
            <a:off x="633636" y="4196954"/>
            <a:ext cx="8687096" cy="1030263"/>
            <a:chOff x="6" y="0"/>
            <a:chExt cx="7183" cy="923"/>
          </a:xfrm>
        </p:grpSpPr>
        <p:sp>
          <p:nvSpPr>
            <p:cNvPr id="32804" name="Line 39"/>
            <p:cNvSpPr>
              <a:spLocks noChangeShapeType="1"/>
            </p:cNvSpPr>
            <p:nvPr/>
          </p:nvSpPr>
          <p:spPr bwMode="auto">
            <a:xfrm>
              <a:off x="6299" y="0"/>
              <a:ext cx="1" cy="92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05" name="Rectangle 40"/>
            <p:cNvSpPr>
              <a:spLocks/>
            </p:cNvSpPr>
            <p:nvPr/>
          </p:nvSpPr>
          <p:spPr bwMode="auto">
            <a:xfrm>
              <a:off x="6507" y="120"/>
              <a:ext cx="68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8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Timeout</a:t>
              </a:r>
            </a:p>
          </p:txBody>
        </p:sp>
        <p:grpSp>
          <p:nvGrpSpPr>
            <p:cNvPr id="32806" name="Group 41"/>
            <p:cNvGrpSpPr>
              <a:grpSpLocks/>
            </p:cNvGrpSpPr>
            <p:nvPr/>
          </p:nvGrpSpPr>
          <p:grpSpPr bwMode="auto">
            <a:xfrm>
              <a:off x="6" y="14"/>
              <a:ext cx="908" cy="701"/>
              <a:chOff x="6" y="0"/>
              <a:chExt cx="908" cy="700"/>
            </a:xfrm>
          </p:grpSpPr>
          <p:sp>
            <p:nvSpPr>
              <p:cNvPr id="32807" name="Line 42"/>
              <p:cNvSpPr>
                <a:spLocks noChangeShapeType="1"/>
              </p:cNvSpPr>
              <p:nvPr/>
            </p:nvSpPr>
            <p:spPr bwMode="auto">
              <a:xfrm flipH="1">
                <a:off x="906" y="0"/>
                <a:ext cx="8" cy="70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808" name="Rectangle 43"/>
              <p:cNvSpPr>
                <a:spLocks/>
              </p:cNvSpPr>
              <p:nvPr/>
            </p:nvSpPr>
            <p:spPr bwMode="auto">
              <a:xfrm>
                <a:off x="6" y="112"/>
                <a:ext cx="682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65804" algn="l"/>
                  </a:tabLst>
                </a:pPr>
                <a:r>
                  <a:rPr lang="en-US" sz="180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  <a:sym typeface="Helvetica" charset="0"/>
                  </a:rPr>
                  <a:t>Timeout</a:t>
                </a:r>
              </a:p>
            </p:txBody>
          </p:sp>
        </p:grpSp>
      </p:grpSp>
      <p:grpSp>
        <p:nvGrpSpPr>
          <p:cNvPr id="31788" name="Group 44"/>
          <p:cNvGrpSpPr>
            <a:grpSpLocks/>
          </p:cNvGrpSpPr>
          <p:nvPr/>
        </p:nvGrpSpPr>
        <p:grpSpPr bwMode="auto">
          <a:xfrm>
            <a:off x="1730406" y="5000625"/>
            <a:ext cx="7219093" cy="1544836"/>
            <a:chOff x="0" y="0"/>
            <a:chExt cx="5969" cy="1384"/>
          </a:xfrm>
        </p:grpSpPr>
        <p:sp>
          <p:nvSpPr>
            <p:cNvPr id="32794" name="Line 45"/>
            <p:cNvSpPr>
              <a:spLocks noChangeShapeType="1"/>
            </p:cNvSpPr>
            <p:nvPr/>
          </p:nvSpPr>
          <p:spPr bwMode="auto">
            <a:xfrm>
              <a:off x="117" y="0"/>
              <a:ext cx="2623" cy="50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795" name="Line 46"/>
            <p:cNvSpPr>
              <a:spLocks noChangeShapeType="1"/>
            </p:cNvSpPr>
            <p:nvPr/>
          </p:nvSpPr>
          <p:spPr bwMode="auto">
            <a:xfrm>
              <a:off x="117" y="641"/>
              <a:ext cx="2623" cy="50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796" name="Rectangle 47"/>
            <p:cNvSpPr>
              <a:spLocks/>
            </p:cNvSpPr>
            <p:nvPr/>
          </p:nvSpPr>
          <p:spPr bwMode="auto">
            <a:xfrm>
              <a:off x="967" y="401"/>
              <a:ext cx="9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Data frame</a:t>
              </a:r>
            </a:p>
          </p:txBody>
        </p:sp>
        <p:sp>
          <p:nvSpPr>
            <p:cNvPr id="32797" name="Line 48"/>
            <p:cNvSpPr>
              <a:spLocks noChangeShapeType="1"/>
            </p:cNvSpPr>
            <p:nvPr/>
          </p:nvSpPr>
          <p:spPr bwMode="auto">
            <a:xfrm>
              <a:off x="0" y="32"/>
              <a:ext cx="5" cy="111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798" name="Line 49"/>
            <p:cNvSpPr>
              <a:spLocks noChangeShapeType="1"/>
            </p:cNvSpPr>
            <p:nvPr/>
          </p:nvSpPr>
          <p:spPr bwMode="auto">
            <a:xfrm>
              <a:off x="5334" y="167"/>
              <a:ext cx="5" cy="111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799" name="Rectangle 50"/>
            <p:cNvSpPr>
              <a:spLocks/>
            </p:cNvSpPr>
            <p:nvPr/>
          </p:nvSpPr>
          <p:spPr bwMode="auto">
            <a:xfrm>
              <a:off x="5545" y="782"/>
              <a:ext cx="42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Busy</a:t>
              </a:r>
            </a:p>
          </p:txBody>
        </p:sp>
        <p:sp>
          <p:nvSpPr>
            <p:cNvPr id="32800" name="Line 51"/>
            <p:cNvSpPr>
              <a:spLocks noChangeShapeType="1"/>
            </p:cNvSpPr>
            <p:nvPr/>
          </p:nvSpPr>
          <p:spPr bwMode="auto">
            <a:xfrm flipH="1">
              <a:off x="2678" y="202"/>
              <a:ext cx="2542" cy="34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01" name="Line 52"/>
            <p:cNvSpPr>
              <a:spLocks noChangeShapeType="1"/>
            </p:cNvSpPr>
            <p:nvPr/>
          </p:nvSpPr>
          <p:spPr bwMode="auto">
            <a:xfrm flipH="1">
              <a:off x="2678" y="899"/>
              <a:ext cx="2542" cy="37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02" name="Rectangle 53"/>
            <p:cNvSpPr>
              <a:spLocks/>
            </p:cNvSpPr>
            <p:nvPr/>
          </p:nvSpPr>
          <p:spPr bwMode="auto">
            <a:xfrm>
              <a:off x="3558" y="556"/>
              <a:ext cx="9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Data frame</a:t>
              </a:r>
            </a:p>
          </p:txBody>
        </p:sp>
        <p:sp>
          <p:nvSpPr>
            <p:cNvPr id="32803" name="Oval 54"/>
            <p:cNvSpPr>
              <a:spLocks/>
            </p:cNvSpPr>
            <p:nvPr/>
          </p:nvSpPr>
          <p:spPr bwMode="auto">
            <a:xfrm>
              <a:off x="2544" y="304"/>
              <a:ext cx="398" cy="108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GB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79316690"/>
      </p:ext>
    </p:extLst>
  </p:cSld>
  <p:clrMapOvr>
    <a:masterClrMapping/>
  </p:clrMapOvr>
  <p:transition advTm="5870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5" grpId="0" animBg="1"/>
      <p:bldP spid="31756" grpId="0" animBg="1"/>
      <p:bldP spid="3177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837996" y="1116"/>
            <a:ext cx="8435578" cy="120550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/>
              <a:t>CSMA/CA : sender</a:t>
            </a:r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772697" y="2261444"/>
            <a:ext cx="8948291" cy="373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N=1;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while ( N&lt;= max) do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Times New Roman" charset="0"/>
              </a:rPr>
              <a:t>	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if (previous frame corruped)</a:t>
            </a:r>
          </a:p>
          <a:p>
            <a:pPr algn="l">
              <a:lnSpc>
                <a:spcPct val="9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{ wait until channel free during t&gt;=EIFS; }</a:t>
            </a:r>
          </a:p>
          <a:p>
            <a:pPr algn="l">
              <a:lnSpc>
                <a:spcPct val="9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else</a:t>
            </a:r>
          </a:p>
          <a:p>
            <a:pPr algn="l">
              <a:lnSpc>
                <a:spcPct val="9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{ wait until endofframe;</a:t>
            </a:r>
          </a:p>
          <a:p>
            <a:pPr algn="l">
              <a:lnSpc>
                <a:spcPct val="9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  wait until channel free during t&gt;=DIFS; }</a:t>
            </a:r>
          </a:p>
          <a:p>
            <a:pPr algn="l">
              <a:lnSpc>
                <a:spcPct val="9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backoff_time = int(random[0,min(255,7*2</a:t>
            </a:r>
            <a:r>
              <a:rPr lang="en-US" sz="1800" baseline="3300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N-1</a:t>
            </a:r>
            <a:r>
              <a:rPr lang="en-US" sz="180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)])*T</a:t>
            </a:r>
          </a:p>
          <a:p>
            <a:pPr algn="l">
              <a:lnSpc>
                <a:spcPct val="9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     wait(channel free during backoff_time)</a:t>
            </a:r>
          </a:p>
          <a:p>
            <a:pPr algn="l">
              <a:lnSpc>
                <a:spcPct val="9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	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send data  frame ;</a:t>
            </a:r>
          </a:p>
          <a:p>
            <a:pPr marL="505160" lvl="1"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Times New Roman" charset="0"/>
              </a:rPr>
              <a:t>   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wait for ack or timeout:</a:t>
            </a:r>
          </a:p>
          <a:p>
            <a:pPr algn="l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Times New Roman" charset="0"/>
              </a:rPr>
              <a:t>	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if ack received</a:t>
            </a:r>
          </a:p>
          <a:p>
            <a:pPr algn="l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Times New Roman" charset="0"/>
              </a:rPr>
              <a:t>		 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exit while;</a:t>
            </a:r>
          </a:p>
          <a:p>
            <a:pPr algn="l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Times New Roman" charset="0"/>
              </a:rPr>
              <a:t>	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else /* timeout retransmission is needed */</a:t>
            </a:r>
          </a:p>
          <a:p>
            <a:pPr algn="l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Times New Roman" charset="0"/>
              </a:rPr>
              <a:t>		</a:t>
            </a:r>
            <a:r>
              <a:rPr lang="en-US" sz="1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N=N+1; </a:t>
            </a:r>
            <a:r>
              <a:rPr lang="en-US" sz="180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}</a:t>
            </a:r>
          </a:p>
          <a:p>
            <a:pPr algn="l">
              <a:lnSpc>
                <a:spcPct val="9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  <a:sym typeface="Courier New" charset="0"/>
              </a:rPr>
              <a:t>end do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sz="18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  <a:sym typeface="Times New Roman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23645339"/>
      </p:ext>
    </p:extLst>
  </p:cSld>
  <p:clrMapOvr>
    <a:masterClrMapping/>
  </p:clrMapOvr>
  <p:transition advTm="33795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3348354" y="0"/>
            <a:ext cx="5925220" cy="1207740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/>
              <a:t>Backoff</a:t>
            </a:r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1628912" y="1320995"/>
            <a:ext cx="166712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A</a:t>
            </a:r>
          </a:p>
        </p:txBody>
      </p:sp>
      <p:sp>
        <p:nvSpPr>
          <p:cNvPr id="35843" name="Rectangle 3"/>
          <p:cNvSpPr>
            <a:spLocks/>
          </p:cNvSpPr>
          <p:nvPr/>
        </p:nvSpPr>
        <p:spPr bwMode="auto">
          <a:xfrm>
            <a:off x="4779280" y="1361179"/>
            <a:ext cx="153963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B</a:t>
            </a:r>
          </a:p>
        </p:txBody>
      </p:sp>
      <p:sp>
        <p:nvSpPr>
          <p:cNvPr id="35844" name="Rectangle 4"/>
          <p:cNvSpPr>
            <a:spLocks/>
          </p:cNvSpPr>
          <p:nvPr/>
        </p:nvSpPr>
        <p:spPr bwMode="auto">
          <a:xfrm>
            <a:off x="7647248" y="1295322"/>
            <a:ext cx="166700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C</a:t>
            </a: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1869468" y="2147590"/>
            <a:ext cx="2418" cy="4489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5040064" y="2652117"/>
            <a:ext cx="1210" cy="39647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H="1">
            <a:off x="8110296" y="2005831"/>
            <a:ext cx="3627" cy="448716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831949" y="2224609"/>
            <a:ext cx="1033891" cy="11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 flipH="1">
            <a:off x="8116342" y="2316139"/>
            <a:ext cx="771488" cy="22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5850" name="Group 10"/>
          <p:cNvGrpSpPr>
            <a:grpSpLocks/>
          </p:cNvGrpSpPr>
          <p:nvPr/>
        </p:nvGrpSpPr>
        <p:grpSpPr bwMode="auto">
          <a:xfrm>
            <a:off x="981895" y="2239120"/>
            <a:ext cx="8024439" cy="534665"/>
            <a:chOff x="5" y="0"/>
            <a:chExt cx="6635" cy="479"/>
          </a:xfrm>
        </p:grpSpPr>
        <p:sp>
          <p:nvSpPr>
            <p:cNvPr id="2" name="Line 11"/>
            <p:cNvSpPr>
              <a:spLocks noChangeShapeType="1"/>
            </p:cNvSpPr>
            <p:nvPr/>
          </p:nvSpPr>
          <p:spPr bwMode="auto">
            <a:xfrm>
              <a:off x="621" y="0"/>
              <a:ext cx="2" cy="36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89" name="Rectangle 12"/>
            <p:cNvSpPr>
              <a:spLocks/>
            </p:cNvSpPr>
            <p:nvPr/>
          </p:nvSpPr>
          <p:spPr bwMode="auto">
            <a:xfrm>
              <a:off x="5" y="65"/>
              <a:ext cx="43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8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DIFS</a:t>
              </a:r>
            </a:p>
          </p:txBody>
        </p:sp>
        <p:sp>
          <p:nvSpPr>
            <p:cNvPr id="35890" name="Line 13"/>
            <p:cNvSpPr>
              <a:spLocks noChangeShapeType="1"/>
            </p:cNvSpPr>
            <p:nvPr/>
          </p:nvSpPr>
          <p:spPr bwMode="auto">
            <a:xfrm>
              <a:off x="6087" y="69"/>
              <a:ext cx="2" cy="41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91" name="Rectangle 14"/>
            <p:cNvSpPr>
              <a:spLocks/>
            </p:cNvSpPr>
            <p:nvPr/>
          </p:nvSpPr>
          <p:spPr bwMode="auto">
            <a:xfrm>
              <a:off x="6205" y="254"/>
              <a:ext cx="43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8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DIFS</a:t>
              </a:r>
            </a:p>
          </p:txBody>
        </p:sp>
      </p:grpSp>
      <p:sp>
        <p:nvSpPr>
          <p:cNvPr id="35851" name="Line 15"/>
          <p:cNvSpPr>
            <a:spLocks noChangeShapeType="1"/>
          </p:cNvSpPr>
          <p:nvPr/>
        </p:nvSpPr>
        <p:spPr bwMode="auto">
          <a:xfrm>
            <a:off x="1869468" y="2224609"/>
            <a:ext cx="6243247" cy="1116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5852" name="Line 16"/>
          <p:cNvSpPr>
            <a:spLocks noChangeShapeType="1"/>
          </p:cNvSpPr>
          <p:nvPr/>
        </p:nvSpPr>
        <p:spPr bwMode="auto">
          <a:xfrm>
            <a:off x="1869468" y="2652117"/>
            <a:ext cx="6243247" cy="111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35853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348" y="1311548"/>
            <a:ext cx="883946" cy="69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4" name="Picture 1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46" y="1351732"/>
            <a:ext cx="883946" cy="69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5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25" y="1285875"/>
            <a:ext cx="883946" cy="69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60" name="Group 20"/>
          <p:cNvGrpSpPr>
            <a:grpSpLocks/>
          </p:cNvGrpSpPr>
          <p:nvPr/>
        </p:nvGrpSpPr>
        <p:grpSpPr bwMode="auto">
          <a:xfrm>
            <a:off x="256358" y="2687836"/>
            <a:ext cx="9354591" cy="728886"/>
            <a:chOff x="7" y="0"/>
            <a:chExt cx="7736" cy="652"/>
          </a:xfrm>
        </p:grpSpPr>
        <p:sp>
          <p:nvSpPr>
            <p:cNvPr id="35884" name="Line 21"/>
            <p:cNvSpPr>
              <a:spLocks noChangeShapeType="1"/>
            </p:cNvSpPr>
            <p:nvPr/>
          </p:nvSpPr>
          <p:spPr bwMode="auto">
            <a:xfrm>
              <a:off x="6619" y="7"/>
              <a:ext cx="1" cy="64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85" name="Rectangle 22"/>
            <p:cNvSpPr>
              <a:spLocks/>
            </p:cNvSpPr>
            <p:nvPr/>
          </p:nvSpPr>
          <p:spPr bwMode="auto">
            <a:xfrm>
              <a:off x="6738" y="377"/>
              <a:ext cx="100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Backoff[0,7]</a:t>
              </a:r>
            </a:p>
          </p:txBody>
        </p:sp>
        <p:sp>
          <p:nvSpPr>
            <p:cNvPr id="35886" name="Line 23"/>
            <p:cNvSpPr>
              <a:spLocks noChangeShapeType="1"/>
            </p:cNvSpPr>
            <p:nvPr/>
          </p:nvSpPr>
          <p:spPr bwMode="auto">
            <a:xfrm>
              <a:off x="1224" y="0"/>
              <a:ext cx="1" cy="15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87" name="Rectangle 24"/>
            <p:cNvSpPr>
              <a:spLocks/>
            </p:cNvSpPr>
            <p:nvPr/>
          </p:nvSpPr>
          <p:spPr bwMode="auto">
            <a:xfrm>
              <a:off x="7" y="30"/>
              <a:ext cx="100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Backoff[0,7]</a:t>
              </a:r>
            </a:p>
          </p:txBody>
        </p:sp>
      </p:grpSp>
      <p:sp>
        <p:nvSpPr>
          <p:cNvPr id="35857" name="Line 25"/>
          <p:cNvSpPr>
            <a:spLocks noChangeShapeType="1"/>
          </p:cNvSpPr>
          <p:nvPr/>
        </p:nvSpPr>
        <p:spPr bwMode="auto">
          <a:xfrm>
            <a:off x="2010948" y="2874244"/>
            <a:ext cx="6243246" cy="1116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5866" name="Group 26"/>
          <p:cNvGrpSpPr>
            <a:grpSpLocks/>
          </p:cNvGrpSpPr>
          <p:nvPr/>
        </p:nvGrpSpPr>
        <p:grpSpPr bwMode="auto">
          <a:xfrm>
            <a:off x="8246939" y="3416722"/>
            <a:ext cx="1552649" cy="1583903"/>
            <a:chOff x="0" y="0"/>
            <a:chExt cx="1284" cy="1419"/>
          </a:xfrm>
        </p:grpSpPr>
        <p:sp>
          <p:nvSpPr>
            <p:cNvPr id="35881" name="Line 27"/>
            <p:cNvSpPr>
              <a:spLocks noChangeShapeType="1"/>
            </p:cNvSpPr>
            <p:nvPr/>
          </p:nvSpPr>
          <p:spPr bwMode="auto">
            <a:xfrm>
              <a:off x="0" y="0"/>
              <a:ext cx="5" cy="141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82" name="Rectangle 28"/>
            <p:cNvSpPr>
              <a:spLocks/>
            </p:cNvSpPr>
            <p:nvPr/>
          </p:nvSpPr>
          <p:spPr bwMode="auto">
            <a:xfrm>
              <a:off x="121" y="583"/>
              <a:ext cx="42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Busy</a:t>
              </a:r>
            </a:p>
          </p:txBody>
        </p:sp>
        <p:sp>
          <p:nvSpPr>
            <p:cNvPr id="35883" name="Rectangle 29"/>
            <p:cNvSpPr>
              <a:spLocks/>
            </p:cNvSpPr>
            <p:nvPr/>
          </p:nvSpPr>
          <p:spPr bwMode="auto">
            <a:xfrm>
              <a:off x="64" y="77"/>
              <a:ext cx="122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8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Channel busy!</a:t>
              </a:r>
            </a:p>
          </p:txBody>
        </p:sp>
      </p:grpSp>
      <p:grpSp>
        <p:nvGrpSpPr>
          <p:cNvPr id="35870" name="Group 30"/>
          <p:cNvGrpSpPr>
            <a:grpSpLocks/>
          </p:cNvGrpSpPr>
          <p:nvPr/>
        </p:nvGrpSpPr>
        <p:grpSpPr bwMode="auto">
          <a:xfrm>
            <a:off x="5037646" y="5819924"/>
            <a:ext cx="3076277" cy="897434"/>
            <a:chOff x="0" y="0"/>
            <a:chExt cx="2544" cy="803"/>
          </a:xfrm>
        </p:grpSpPr>
        <p:sp>
          <p:nvSpPr>
            <p:cNvPr id="35878" name="Line 31"/>
            <p:cNvSpPr>
              <a:spLocks noChangeShapeType="1"/>
            </p:cNvSpPr>
            <p:nvPr/>
          </p:nvSpPr>
          <p:spPr bwMode="auto">
            <a:xfrm flipH="1">
              <a:off x="0" y="428"/>
              <a:ext cx="2542" cy="37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79" name="Line 32"/>
            <p:cNvSpPr>
              <a:spLocks noChangeShapeType="1"/>
            </p:cNvSpPr>
            <p:nvPr/>
          </p:nvSpPr>
          <p:spPr bwMode="auto">
            <a:xfrm flipH="1">
              <a:off x="1" y="0"/>
              <a:ext cx="2543" cy="34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80" name="Rectangle 33"/>
            <p:cNvSpPr>
              <a:spLocks/>
            </p:cNvSpPr>
            <p:nvPr/>
          </p:nvSpPr>
          <p:spPr bwMode="auto">
            <a:xfrm>
              <a:off x="729" y="274"/>
              <a:ext cx="9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Data frame</a:t>
              </a:r>
            </a:p>
          </p:txBody>
        </p:sp>
      </p:grpSp>
      <p:sp>
        <p:nvSpPr>
          <p:cNvPr id="35874" name="Line 34"/>
          <p:cNvSpPr>
            <a:spLocks noChangeShapeType="1"/>
          </p:cNvSpPr>
          <p:nvPr/>
        </p:nvSpPr>
        <p:spPr bwMode="auto">
          <a:xfrm flipH="1">
            <a:off x="1968624" y="4678041"/>
            <a:ext cx="3073859" cy="386209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5875" name="Group 35"/>
          <p:cNvGrpSpPr>
            <a:grpSpLocks/>
          </p:cNvGrpSpPr>
          <p:nvPr/>
        </p:nvGrpSpPr>
        <p:grpSpPr bwMode="auto">
          <a:xfrm>
            <a:off x="1869468" y="2873128"/>
            <a:ext cx="6243247" cy="2217911"/>
            <a:chOff x="0" y="0"/>
            <a:chExt cx="5162" cy="1986"/>
          </a:xfrm>
        </p:grpSpPr>
        <p:sp>
          <p:nvSpPr>
            <p:cNvPr id="3" name="Line 36"/>
            <p:cNvSpPr>
              <a:spLocks noChangeShapeType="1"/>
            </p:cNvSpPr>
            <p:nvPr/>
          </p:nvSpPr>
          <p:spPr bwMode="auto">
            <a:xfrm>
              <a:off x="0" y="0"/>
              <a:ext cx="2622" cy="50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67" name="Line 37"/>
            <p:cNvSpPr>
              <a:spLocks noChangeShapeType="1"/>
            </p:cNvSpPr>
            <p:nvPr/>
          </p:nvSpPr>
          <p:spPr bwMode="auto">
            <a:xfrm>
              <a:off x="0" y="641"/>
              <a:ext cx="2622" cy="50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68" name="Rectangle 38"/>
            <p:cNvSpPr>
              <a:spLocks/>
            </p:cNvSpPr>
            <p:nvPr/>
          </p:nvSpPr>
          <p:spPr bwMode="auto">
            <a:xfrm>
              <a:off x="850" y="402"/>
              <a:ext cx="9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Data frame</a:t>
              </a:r>
            </a:p>
          </p:txBody>
        </p:sp>
        <p:sp>
          <p:nvSpPr>
            <p:cNvPr id="35869" name="Line 39"/>
            <p:cNvSpPr>
              <a:spLocks noChangeShapeType="1"/>
            </p:cNvSpPr>
            <p:nvPr/>
          </p:nvSpPr>
          <p:spPr bwMode="auto">
            <a:xfrm>
              <a:off x="0" y="1149"/>
              <a:ext cx="516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Dot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Line 40"/>
            <p:cNvSpPr>
              <a:spLocks noChangeShapeType="1"/>
            </p:cNvSpPr>
            <p:nvPr/>
          </p:nvSpPr>
          <p:spPr bwMode="auto">
            <a:xfrm>
              <a:off x="2621" y="1197"/>
              <a:ext cx="1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71" name="Rectangle 41"/>
            <p:cNvSpPr>
              <a:spLocks/>
            </p:cNvSpPr>
            <p:nvPr/>
          </p:nvSpPr>
          <p:spPr bwMode="auto">
            <a:xfrm>
              <a:off x="2814" y="1158"/>
              <a:ext cx="42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8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SIFS</a:t>
              </a:r>
            </a:p>
          </p:txBody>
        </p:sp>
        <p:sp>
          <p:nvSpPr>
            <p:cNvPr id="35872" name="Line 42"/>
            <p:cNvSpPr>
              <a:spLocks noChangeShapeType="1"/>
            </p:cNvSpPr>
            <p:nvPr/>
          </p:nvSpPr>
          <p:spPr bwMode="auto">
            <a:xfrm>
              <a:off x="0" y="1368"/>
              <a:ext cx="5162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Dot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73" name="Line 43"/>
            <p:cNvSpPr>
              <a:spLocks noChangeShapeType="1"/>
            </p:cNvSpPr>
            <p:nvPr/>
          </p:nvSpPr>
          <p:spPr bwMode="auto">
            <a:xfrm flipH="1">
              <a:off x="81" y="1389"/>
              <a:ext cx="2543" cy="34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833" y="1616"/>
              <a:ext cx="974" cy="239"/>
              <a:chOff x="0" y="0"/>
              <a:chExt cx="974" cy="238"/>
            </a:xfrm>
          </p:grpSpPr>
          <p:sp>
            <p:nvSpPr>
              <p:cNvPr id="35876" name="Rectangle 45"/>
              <p:cNvSpPr>
                <a:spLocks/>
              </p:cNvSpPr>
              <p:nvPr/>
            </p:nvSpPr>
            <p:spPr bwMode="auto">
              <a:xfrm>
                <a:off x="0" y="0"/>
                <a:ext cx="974" cy="2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35877" name="Rectangle 46"/>
              <p:cNvSpPr>
                <a:spLocks/>
              </p:cNvSpPr>
              <p:nvPr/>
            </p:nvSpPr>
            <p:spPr bwMode="auto">
              <a:xfrm>
                <a:off x="6" y="9"/>
                <a:ext cx="859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65804" algn="l"/>
                  </a:tabLst>
                </a:pPr>
                <a:r>
                  <a:rPr lang="en-US" sz="1800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ＭＳ Ｐゴシック" charset="0"/>
                    <a:sym typeface="Helvetica" charset="0"/>
                  </a:rPr>
                  <a:t>Ack frame</a:t>
                </a:r>
              </a:p>
            </p:txBody>
          </p:sp>
        </p:grpSp>
        <p:sp>
          <p:nvSpPr>
            <p:cNvPr id="6" name="Line 47"/>
            <p:cNvSpPr>
              <a:spLocks noChangeShapeType="1"/>
            </p:cNvSpPr>
            <p:nvPr/>
          </p:nvSpPr>
          <p:spPr bwMode="auto">
            <a:xfrm>
              <a:off x="0" y="1985"/>
              <a:ext cx="516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Dot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5888" name="Group 48"/>
          <p:cNvGrpSpPr>
            <a:grpSpLocks/>
          </p:cNvGrpSpPr>
          <p:nvPr/>
        </p:nvGrpSpPr>
        <p:grpSpPr bwMode="auto">
          <a:xfrm>
            <a:off x="8232428" y="5116711"/>
            <a:ext cx="1679619" cy="699865"/>
            <a:chOff x="0" y="0"/>
            <a:chExt cx="1389" cy="627"/>
          </a:xfrm>
        </p:grpSpPr>
        <p:sp>
          <p:nvSpPr>
            <p:cNvPr id="35864" name="Line 49"/>
            <p:cNvSpPr>
              <a:spLocks noChangeShapeType="1"/>
            </p:cNvSpPr>
            <p:nvPr/>
          </p:nvSpPr>
          <p:spPr bwMode="auto">
            <a:xfrm>
              <a:off x="0" y="0"/>
              <a:ext cx="5" cy="62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65" name="Rectangle 50"/>
            <p:cNvSpPr>
              <a:spLocks/>
            </p:cNvSpPr>
            <p:nvPr/>
          </p:nvSpPr>
          <p:spPr bwMode="auto">
            <a:xfrm>
              <a:off x="149" y="195"/>
              <a:ext cx="124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Remaining  backoff</a:t>
              </a:r>
            </a:p>
          </p:txBody>
        </p:sp>
      </p:grpSp>
      <p:sp>
        <p:nvSpPr>
          <p:cNvPr id="35863" name="Line 51"/>
          <p:cNvSpPr>
            <a:spLocks noChangeShapeType="1"/>
          </p:cNvSpPr>
          <p:nvPr/>
        </p:nvSpPr>
        <p:spPr bwMode="auto">
          <a:xfrm>
            <a:off x="1875514" y="5821041"/>
            <a:ext cx="6243246" cy="1116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675207"/>
      </p:ext>
    </p:extLst>
  </p:cSld>
  <p:clrMapOvr>
    <a:masterClrMapping/>
  </p:clrMapOvr>
  <p:transition advTm="8363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963756" y="1116"/>
            <a:ext cx="8309818" cy="120550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 dirty="0"/>
              <a:t>Hidden station problem</a:t>
            </a:r>
          </a:p>
        </p:txBody>
      </p:sp>
      <p:pic>
        <p:nvPicPr>
          <p:cNvPr id="3686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89" y="4087565"/>
            <a:ext cx="885155" cy="69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999" y="2529334"/>
            <a:ext cx="885155" cy="69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913" y="4165699"/>
            <a:ext cx="885155" cy="69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5"/>
          <p:cNvSpPr>
            <a:spLocks/>
          </p:cNvSpPr>
          <p:nvPr/>
        </p:nvSpPr>
        <p:spPr bwMode="auto">
          <a:xfrm>
            <a:off x="2054561" y="4097011"/>
            <a:ext cx="166712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A</a:t>
            </a:r>
          </a:p>
        </p:txBody>
      </p:sp>
      <p:sp>
        <p:nvSpPr>
          <p:cNvPr id="36870" name="Rectangle 6"/>
          <p:cNvSpPr>
            <a:spLocks/>
          </p:cNvSpPr>
          <p:nvPr/>
        </p:nvSpPr>
        <p:spPr bwMode="auto">
          <a:xfrm>
            <a:off x="4330657" y="2538781"/>
            <a:ext cx="153963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B</a:t>
            </a:r>
          </a:p>
        </p:txBody>
      </p:sp>
      <p:sp>
        <p:nvSpPr>
          <p:cNvPr id="36871" name="Rectangle 7"/>
          <p:cNvSpPr>
            <a:spLocks/>
          </p:cNvSpPr>
          <p:nvPr/>
        </p:nvSpPr>
        <p:spPr bwMode="auto">
          <a:xfrm>
            <a:off x="5628441" y="3898326"/>
            <a:ext cx="166700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C</a:t>
            </a:r>
          </a:p>
        </p:txBody>
      </p:sp>
      <p:sp>
        <p:nvSpPr>
          <p:cNvPr id="36872" name="AutoShape 8"/>
          <p:cNvSpPr>
            <a:spLocks/>
          </p:cNvSpPr>
          <p:nvPr/>
        </p:nvSpPr>
        <p:spPr bwMode="auto">
          <a:xfrm>
            <a:off x="4849006" y="3507135"/>
            <a:ext cx="155991" cy="1808262"/>
          </a:xfrm>
          <a:prstGeom prst="roundRect">
            <a:avLst>
              <a:gd name="adj" fmla="val 773"/>
            </a:avLst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6873" name="AutoShape 9"/>
          <p:cNvSpPr>
            <a:spLocks/>
          </p:cNvSpPr>
          <p:nvPr/>
        </p:nvSpPr>
        <p:spPr bwMode="auto">
          <a:xfrm rot="-5400000">
            <a:off x="4373129" y="2869685"/>
            <a:ext cx="143992" cy="1119746"/>
          </a:xfrm>
          <a:prstGeom prst="roundRect">
            <a:avLst>
              <a:gd name="adj" fmla="val 773"/>
            </a:avLst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6874" name="AutoShape 10"/>
          <p:cNvSpPr>
            <a:spLocks/>
          </p:cNvSpPr>
          <p:nvPr/>
        </p:nvSpPr>
        <p:spPr bwMode="auto">
          <a:xfrm rot="-5400000">
            <a:off x="1841004" y="2455665"/>
            <a:ext cx="143991" cy="1900907"/>
          </a:xfrm>
          <a:prstGeom prst="roundRect">
            <a:avLst>
              <a:gd name="adj" fmla="val 773"/>
            </a:avLst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6875" name="AutoShape 11"/>
          <p:cNvSpPr>
            <a:spLocks/>
          </p:cNvSpPr>
          <p:nvPr/>
        </p:nvSpPr>
        <p:spPr bwMode="auto">
          <a:xfrm rot="-5400000">
            <a:off x="6989900" y="2689790"/>
            <a:ext cx="143991" cy="1530883"/>
          </a:xfrm>
          <a:prstGeom prst="roundRect">
            <a:avLst>
              <a:gd name="adj" fmla="val 773"/>
            </a:avLst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H="1">
            <a:off x="1983135" y="4777383"/>
            <a:ext cx="314399" cy="5335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6878" name="Rectangle 14"/>
          <p:cNvSpPr>
            <a:spLocks/>
          </p:cNvSpPr>
          <p:nvPr/>
        </p:nvSpPr>
        <p:spPr bwMode="auto">
          <a:xfrm>
            <a:off x="379855" y="5358330"/>
            <a:ext cx="2014261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</a:tabLst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Only hears B, not C</a:t>
            </a:r>
          </a:p>
        </p:txBody>
      </p:sp>
      <p:sp>
        <p:nvSpPr>
          <p:cNvPr id="36879" name="Rectangle 15"/>
          <p:cNvSpPr>
            <a:spLocks/>
          </p:cNvSpPr>
          <p:nvPr/>
        </p:nvSpPr>
        <p:spPr bwMode="auto">
          <a:xfrm>
            <a:off x="5463927" y="5329308"/>
            <a:ext cx="1885131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</a:tabLst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Hears B, but not A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6121115" y="4657949"/>
            <a:ext cx="287796" cy="66079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6881" name="Rectangle 17"/>
          <p:cNvSpPr>
            <a:spLocks/>
          </p:cNvSpPr>
          <p:nvPr/>
        </p:nvSpPr>
        <p:spPr bwMode="auto">
          <a:xfrm>
            <a:off x="5604106" y="2841274"/>
            <a:ext cx="1488689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780313" algn="l"/>
              </a:tabLst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Hears A and C</a:t>
            </a:r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 rot="10800000" flipH="1">
            <a:off x="5004997" y="3009305"/>
            <a:ext cx="590104" cy="1451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6883" name="AutoShape 19"/>
          <p:cNvSpPr>
            <a:spLocks/>
          </p:cNvSpPr>
          <p:nvPr/>
        </p:nvSpPr>
        <p:spPr bwMode="auto">
          <a:xfrm>
            <a:off x="963756" y="3474765"/>
            <a:ext cx="155990" cy="1807145"/>
          </a:xfrm>
          <a:prstGeom prst="roundRect">
            <a:avLst>
              <a:gd name="adj" fmla="val 773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6884" name="AutoShape 20"/>
          <p:cNvSpPr>
            <a:spLocks/>
          </p:cNvSpPr>
          <p:nvPr/>
        </p:nvSpPr>
        <p:spPr bwMode="auto">
          <a:xfrm>
            <a:off x="7672556" y="3382119"/>
            <a:ext cx="155990" cy="1807146"/>
          </a:xfrm>
          <a:prstGeom prst="roundRect">
            <a:avLst>
              <a:gd name="adj" fmla="val 773"/>
            </a:avLst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6885" name="AutoShape 21"/>
          <p:cNvSpPr>
            <a:spLocks/>
          </p:cNvSpPr>
          <p:nvPr/>
        </p:nvSpPr>
        <p:spPr bwMode="auto">
          <a:xfrm>
            <a:off x="4849006" y="3507135"/>
            <a:ext cx="155991" cy="1808262"/>
          </a:xfrm>
          <a:prstGeom prst="roundRect">
            <a:avLst>
              <a:gd name="adj" fmla="val 773"/>
            </a:avLst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6886" name="AutoShape 22"/>
          <p:cNvSpPr>
            <a:spLocks/>
          </p:cNvSpPr>
          <p:nvPr/>
        </p:nvSpPr>
        <p:spPr bwMode="auto">
          <a:xfrm rot="-5400000">
            <a:off x="8436137" y="2689790"/>
            <a:ext cx="143991" cy="1530883"/>
          </a:xfrm>
          <a:prstGeom prst="roundRect">
            <a:avLst>
              <a:gd name="adj" fmla="val 773"/>
            </a:avLst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24" name="AutoShape 10"/>
          <p:cNvSpPr>
            <a:spLocks/>
          </p:cNvSpPr>
          <p:nvPr/>
        </p:nvSpPr>
        <p:spPr bwMode="auto">
          <a:xfrm rot="16200000">
            <a:off x="4988864" y="-2134040"/>
            <a:ext cx="202523" cy="8392027"/>
          </a:xfrm>
          <a:prstGeom prst="roundRect">
            <a:avLst>
              <a:gd name="adj" fmla="val 773"/>
            </a:avLst>
          </a:prstGeom>
          <a:solidFill>
            <a:srgbClr val="00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24090"/>
      </p:ext>
    </p:extLst>
  </p:cSld>
  <p:clrMapOvr>
    <a:masterClrMapping/>
  </p:clrMapOvr>
  <p:transition advTm="42916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Hidden station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4837">
              <a:defRPr/>
            </a:pPr>
            <a:r>
              <a:rPr lang="en-US"/>
              <a:t>How to solve it ?</a:t>
            </a:r>
          </a:p>
          <a:p>
            <a:pPr marL="982256" lvl="1">
              <a:defRPr/>
            </a:pPr>
            <a:r>
              <a:rPr lang="en-US"/>
              <a:t>Sender reserves time slot</a:t>
            </a:r>
          </a:p>
          <a:p>
            <a:pPr marL="982256" lvl="1">
              <a:defRPr/>
            </a:pPr>
            <a:r>
              <a:rPr lang="en-US"/>
              <a:t>Receiver confirms the time reservation</a:t>
            </a:r>
          </a:p>
        </p:txBody>
      </p:sp>
    </p:spTree>
    <p:extLst>
      <p:ext uri="{BB962C8B-B14F-4D97-AF65-F5344CB8AC3E}">
        <p14:creationId xmlns:p14="http://schemas.microsoft.com/office/powerpoint/2010/main" val="1249685756"/>
      </p:ext>
    </p:extLst>
  </p:cSld>
  <p:clrMapOvr>
    <a:masterClrMapping/>
  </p:clrMapOvr>
  <p:transition advTm="11513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348354" y="0"/>
            <a:ext cx="5925220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</a:pPr>
            <a:r>
              <a:rPr lang="en-US"/>
              <a:t>Ethernet Service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6516" y="1280294"/>
            <a:ext cx="8756024" cy="5577706"/>
          </a:xfrm>
          <a:ln/>
        </p:spPr>
        <p:txBody>
          <a:bodyPr/>
          <a:lstStyle/>
          <a:p>
            <a:pPr marL="473588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/>
              <a:t>An Ethernet network provides a connectionless unreliable service</a:t>
            </a:r>
          </a:p>
          <a:p>
            <a:pPr marL="473588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/>
              <a:t>Transmission modes</a:t>
            </a:r>
          </a:p>
          <a:p>
            <a:pPr marL="685241" lvl="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/>
              <a:t>unicast, multicast, broadcast</a:t>
            </a:r>
          </a:p>
          <a:p>
            <a:pPr marL="473588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/>
              <a:t>Even if in theory the Ethernet service is unreliable, a good Ethernet network should</a:t>
            </a:r>
          </a:p>
          <a:p>
            <a:pPr marL="685241" lvl="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>
                <a:solidFill>
                  <a:srgbClr val="FF0000"/>
                </a:solidFill>
              </a:rPr>
              <a:t>deliver frames to their destination with a very high probability of delivery</a:t>
            </a:r>
          </a:p>
          <a:p>
            <a:pPr marL="685241" lvl="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>
                <a:solidFill>
                  <a:srgbClr val="FF0000"/>
                </a:solidFill>
              </a:rPr>
              <a:t>not reorder the transmitted frames</a:t>
            </a:r>
          </a:p>
          <a:p>
            <a:pPr marL="1309675" lvl="2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dirty="0">
                <a:solidFill>
                  <a:srgbClr val="FF0000"/>
                </a:solidFill>
              </a:rPr>
              <a:t>reordering is obviously impossible on a bus</a:t>
            </a:r>
          </a:p>
        </p:txBody>
      </p:sp>
    </p:spTree>
    <p:extLst>
      <p:ext uri="{BB962C8B-B14F-4D97-AF65-F5344CB8AC3E}">
        <p14:creationId xmlns:p14="http://schemas.microsoft.com/office/powerpoint/2010/main" val="188677363"/>
      </p:ext>
    </p:extLst>
  </p:cSld>
  <p:clrMapOvr>
    <a:masterClrMapping/>
  </p:clrMapOvr>
  <p:transition advTm="51745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3348354" y="0"/>
            <a:ext cx="5925220" cy="1207740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/>
              <a:t>RTS/CTS</a:t>
            </a: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1538220" y="1320995"/>
            <a:ext cx="166712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A</a:t>
            </a:r>
          </a:p>
        </p:txBody>
      </p:sp>
      <p:sp>
        <p:nvSpPr>
          <p:cNvPr id="38915" name="Rectangle 3"/>
          <p:cNvSpPr>
            <a:spLocks/>
          </p:cNvSpPr>
          <p:nvPr/>
        </p:nvSpPr>
        <p:spPr bwMode="auto">
          <a:xfrm>
            <a:off x="4636591" y="1361179"/>
            <a:ext cx="153963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B</a:t>
            </a:r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7647248" y="1295322"/>
            <a:ext cx="166700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</a:pPr>
            <a:r>
              <a:rPr lang="en-US" sz="18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  <a:sym typeface="Helvetica" charset="0"/>
              </a:rPr>
              <a:t>C</a:t>
            </a: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1876722" y="2121917"/>
            <a:ext cx="1210" cy="39647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5042484" y="2044899"/>
            <a:ext cx="2418" cy="39636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8113924" y="1980159"/>
            <a:ext cx="2418" cy="39636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8920" name="Group 8"/>
          <p:cNvGrpSpPr>
            <a:grpSpLocks/>
          </p:cNvGrpSpPr>
          <p:nvPr/>
        </p:nvGrpSpPr>
        <p:grpSpPr bwMode="auto">
          <a:xfrm>
            <a:off x="124552" y="2214563"/>
            <a:ext cx="1605855" cy="405185"/>
            <a:chOff x="7" y="0"/>
            <a:chExt cx="1328" cy="363"/>
          </a:xfrm>
        </p:grpSpPr>
        <p:sp>
          <p:nvSpPr>
            <p:cNvPr id="38971" name="Line 9"/>
            <p:cNvSpPr>
              <a:spLocks noChangeShapeType="1"/>
            </p:cNvSpPr>
            <p:nvPr/>
          </p:nvSpPr>
          <p:spPr bwMode="auto">
            <a:xfrm>
              <a:off x="1334" y="0"/>
              <a:ext cx="1" cy="36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72" name="Rectangle 10"/>
            <p:cNvSpPr>
              <a:spLocks/>
            </p:cNvSpPr>
            <p:nvPr/>
          </p:nvSpPr>
          <p:spPr bwMode="auto">
            <a:xfrm>
              <a:off x="7" y="64"/>
              <a:ext cx="118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8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DIFS+Backoff</a:t>
              </a:r>
            </a:p>
          </p:txBody>
        </p:sp>
      </p:grpSp>
      <p:sp>
        <p:nvSpPr>
          <p:cNvPr id="38921" name="Line 11"/>
          <p:cNvSpPr>
            <a:spLocks noChangeShapeType="1"/>
          </p:cNvSpPr>
          <p:nvPr/>
        </p:nvSpPr>
        <p:spPr bwMode="auto">
          <a:xfrm>
            <a:off x="831949" y="2198935"/>
            <a:ext cx="1033891" cy="11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8922" name="Line 12"/>
          <p:cNvSpPr>
            <a:spLocks noChangeShapeType="1"/>
          </p:cNvSpPr>
          <p:nvPr/>
        </p:nvSpPr>
        <p:spPr bwMode="auto">
          <a:xfrm>
            <a:off x="1875514" y="2198935"/>
            <a:ext cx="6243246" cy="111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8925" name="Group 13"/>
          <p:cNvGrpSpPr>
            <a:grpSpLocks/>
          </p:cNvGrpSpPr>
          <p:nvPr/>
        </p:nvGrpSpPr>
        <p:grpSpPr bwMode="auto">
          <a:xfrm>
            <a:off x="7864822" y="3360911"/>
            <a:ext cx="1795704" cy="2973586"/>
            <a:chOff x="0" y="0"/>
            <a:chExt cx="1485" cy="2663"/>
          </a:xfrm>
        </p:grpSpPr>
        <p:sp>
          <p:nvSpPr>
            <p:cNvPr id="38969" name="Line 14"/>
            <p:cNvSpPr>
              <a:spLocks noChangeShapeType="1"/>
            </p:cNvSpPr>
            <p:nvPr/>
          </p:nvSpPr>
          <p:spPr bwMode="auto">
            <a:xfrm>
              <a:off x="0" y="0"/>
              <a:ext cx="11" cy="266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70" name="Rectangle 15"/>
            <p:cNvSpPr>
              <a:spLocks/>
            </p:cNvSpPr>
            <p:nvPr/>
          </p:nvSpPr>
          <p:spPr bwMode="auto">
            <a:xfrm>
              <a:off x="291" y="428"/>
              <a:ext cx="1194" cy="1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Busy[</a:t>
              </a:r>
              <a:b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</a:b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100microsec+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SIFS+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CTS+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SIFS+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ACK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8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]</a:t>
              </a:r>
            </a:p>
          </p:txBody>
        </p:sp>
      </p:grpSp>
      <p:pic>
        <p:nvPicPr>
          <p:cNvPr id="38924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348" y="1311548"/>
            <a:ext cx="883946" cy="69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46" y="1351732"/>
            <a:ext cx="883946" cy="69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6" name="Picture 1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25" y="1285875"/>
            <a:ext cx="883946" cy="69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31" name="Group 19"/>
          <p:cNvGrpSpPr>
            <a:grpSpLocks/>
          </p:cNvGrpSpPr>
          <p:nvPr/>
        </p:nvGrpSpPr>
        <p:grpSpPr bwMode="auto">
          <a:xfrm>
            <a:off x="1875514" y="2624212"/>
            <a:ext cx="6243246" cy="717723"/>
            <a:chOff x="0" y="0"/>
            <a:chExt cx="5162" cy="642"/>
          </a:xfrm>
        </p:grpSpPr>
        <p:sp>
          <p:nvSpPr>
            <p:cNvPr id="38962" name="Line 20"/>
            <p:cNvSpPr>
              <a:spLocks noChangeShapeType="1"/>
            </p:cNvSpPr>
            <p:nvPr/>
          </p:nvSpPr>
          <p:spPr bwMode="auto">
            <a:xfrm>
              <a:off x="0" y="0"/>
              <a:ext cx="516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Dot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63" name="Line 21"/>
            <p:cNvSpPr>
              <a:spLocks noChangeShapeType="1"/>
            </p:cNvSpPr>
            <p:nvPr/>
          </p:nvSpPr>
          <p:spPr bwMode="auto">
            <a:xfrm>
              <a:off x="0" y="0"/>
              <a:ext cx="2622" cy="50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64" name="Line 22"/>
            <p:cNvSpPr>
              <a:spLocks noChangeShapeType="1"/>
            </p:cNvSpPr>
            <p:nvPr/>
          </p:nvSpPr>
          <p:spPr bwMode="auto">
            <a:xfrm>
              <a:off x="0" y="132"/>
              <a:ext cx="2622" cy="51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8965" name="Group 23"/>
            <p:cNvGrpSpPr>
              <a:grpSpLocks/>
            </p:cNvGrpSpPr>
            <p:nvPr/>
          </p:nvGrpSpPr>
          <p:grpSpPr bwMode="auto">
            <a:xfrm>
              <a:off x="1062" y="144"/>
              <a:ext cx="1911" cy="239"/>
              <a:chOff x="0" y="0"/>
              <a:chExt cx="1910" cy="238"/>
            </a:xfrm>
          </p:grpSpPr>
          <p:sp>
            <p:nvSpPr>
              <p:cNvPr id="38967" name="Rectangle 24"/>
              <p:cNvSpPr>
                <a:spLocks/>
              </p:cNvSpPr>
              <p:nvPr/>
            </p:nvSpPr>
            <p:spPr bwMode="auto">
              <a:xfrm>
                <a:off x="0" y="0"/>
                <a:ext cx="1910" cy="2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38968" name="Rectangle 25"/>
              <p:cNvSpPr>
                <a:spLocks/>
              </p:cNvSpPr>
              <p:nvPr/>
            </p:nvSpPr>
            <p:spPr bwMode="auto">
              <a:xfrm>
                <a:off x="9" y="9"/>
                <a:ext cx="1672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67415" algn="l"/>
                    <a:tab pos="2740962" algn="l"/>
                  </a:tabLst>
                </a:pPr>
                <a:r>
                  <a:rPr lang="en-US" sz="1800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ＭＳ Ｐゴシック" charset="0"/>
                    <a:sym typeface="Helvetica" charset="0"/>
                  </a:rPr>
                  <a:t>RTS [100 microsec]</a:t>
                </a:r>
              </a:p>
            </p:txBody>
          </p:sp>
        </p:grpSp>
        <p:sp>
          <p:nvSpPr>
            <p:cNvPr id="3" name="Line 26"/>
            <p:cNvSpPr>
              <a:spLocks noChangeShapeType="1"/>
            </p:cNvSpPr>
            <p:nvPr/>
          </p:nvSpPr>
          <p:spPr bwMode="auto">
            <a:xfrm>
              <a:off x="0" y="640"/>
              <a:ext cx="516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Dot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8939" name="Group 27"/>
          <p:cNvGrpSpPr>
            <a:grpSpLocks/>
          </p:cNvGrpSpPr>
          <p:nvPr/>
        </p:nvGrpSpPr>
        <p:grpSpPr bwMode="auto">
          <a:xfrm>
            <a:off x="1835609" y="3339703"/>
            <a:ext cx="6283151" cy="857250"/>
            <a:chOff x="0" y="0"/>
            <a:chExt cx="5196" cy="768"/>
          </a:xfrm>
        </p:grpSpPr>
        <p:sp>
          <p:nvSpPr>
            <p:cNvPr id="38953" name="Line 28"/>
            <p:cNvSpPr>
              <a:spLocks noChangeShapeType="1"/>
            </p:cNvSpPr>
            <p:nvPr/>
          </p:nvSpPr>
          <p:spPr bwMode="auto">
            <a:xfrm>
              <a:off x="0" y="231"/>
              <a:ext cx="5162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Dot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54" name="Line 29"/>
            <p:cNvSpPr>
              <a:spLocks noChangeShapeType="1"/>
            </p:cNvSpPr>
            <p:nvPr/>
          </p:nvSpPr>
          <p:spPr bwMode="auto">
            <a:xfrm>
              <a:off x="2652" y="0"/>
              <a:ext cx="1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Rectangle 30"/>
            <p:cNvSpPr>
              <a:spLocks/>
            </p:cNvSpPr>
            <p:nvPr/>
          </p:nvSpPr>
          <p:spPr bwMode="auto">
            <a:xfrm>
              <a:off x="2742" y="8"/>
              <a:ext cx="42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8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SIFS</a:t>
              </a:r>
            </a:p>
          </p:txBody>
        </p:sp>
        <p:sp>
          <p:nvSpPr>
            <p:cNvPr id="38956" name="Line 31"/>
            <p:cNvSpPr>
              <a:spLocks noChangeShapeType="1"/>
            </p:cNvSpPr>
            <p:nvPr/>
          </p:nvSpPr>
          <p:spPr bwMode="auto">
            <a:xfrm>
              <a:off x="33" y="767"/>
              <a:ext cx="516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Dot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57" name="Line 32"/>
            <p:cNvSpPr>
              <a:spLocks noChangeShapeType="1"/>
            </p:cNvSpPr>
            <p:nvPr/>
          </p:nvSpPr>
          <p:spPr bwMode="auto">
            <a:xfrm flipH="1">
              <a:off x="28" y="231"/>
              <a:ext cx="2625" cy="37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58" name="Line 33"/>
            <p:cNvSpPr>
              <a:spLocks noChangeShapeType="1"/>
            </p:cNvSpPr>
            <p:nvPr/>
          </p:nvSpPr>
          <p:spPr bwMode="auto">
            <a:xfrm flipH="1">
              <a:off x="28" y="392"/>
              <a:ext cx="2625" cy="37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651" y="392"/>
              <a:ext cx="1808" cy="238"/>
              <a:chOff x="0" y="0"/>
              <a:chExt cx="1808" cy="238"/>
            </a:xfrm>
          </p:grpSpPr>
          <p:sp>
            <p:nvSpPr>
              <p:cNvPr id="38960" name="Rectangle 35"/>
              <p:cNvSpPr>
                <a:spLocks/>
              </p:cNvSpPr>
              <p:nvPr/>
            </p:nvSpPr>
            <p:spPr bwMode="auto">
              <a:xfrm>
                <a:off x="0" y="0"/>
                <a:ext cx="1808" cy="2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38961" name="Rectangle 36"/>
              <p:cNvSpPr>
                <a:spLocks/>
              </p:cNvSpPr>
              <p:nvPr/>
            </p:nvSpPr>
            <p:spPr bwMode="auto">
              <a:xfrm>
                <a:off x="8" y="8"/>
                <a:ext cx="1570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67415" algn="l"/>
                    <a:tab pos="2740962" algn="l"/>
                  </a:tabLst>
                </a:pPr>
                <a:r>
                  <a:rPr lang="en-US" sz="1800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ＭＳ Ｐゴシック" charset="0"/>
                    <a:sym typeface="Helvetica" charset="0"/>
                  </a:rPr>
                  <a:t>CTS[100microsec]</a:t>
                </a:r>
              </a:p>
            </p:txBody>
          </p:sp>
        </p:grpSp>
      </p:grpSp>
      <p:grpSp>
        <p:nvGrpSpPr>
          <p:cNvPr id="38949" name="Group 37"/>
          <p:cNvGrpSpPr>
            <a:grpSpLocks/>
          </p:cNvGrpSpPr>
          <p:nvPr/>
        </p:nvGrpSpPr>
        <p:grpSpPr bwMode="auto">
          <a:xfrm>
            <a:off x="1876723" y="4410150"/>
            <a:ext cx="3170597" cy="1116211"/>
            <a:chOff x="0" y="0"/>
            <a:chExt cx="2622" cy="999"/>
          </a:xfrm>
        </p:grpSpPr>
        <p:sp>
          <p:nvSpPr>
            <p:cNvPr id="38948" name="Line 38"/>
            <p:cNvSpPr>
              <a:spLocks noChangeShapeType="1"/>
            </p:cNvSpPr>
            <p:nvPr/>
          </p:nvSpPr>
          <p:spPr bwMode="auto">
            <a:xfrm>
              <a:off x="0" y="490"/>
              <a:ext cx="2622" cy="50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6" name="Group 39"/>
            <p:cNvGrpSpPr>
              <a:grpSpLocks/>
            </p:cNvGrpSpPr>
            <p:nvPr/>
          </p:nvGrpSpPr>
          <p:grpSpPr bwMode="auto">
            <a:xfrm>
              <a:off x="523" y="349"/>
              <a:ext cx="1956" cy="239"/>
              <a:chOff x="0" y="0"/>
              <a:chExt cx="1955" cy="238"/>
            </a:xfrm>
          </p:grpSpPr>
          <p:sp>
            <p:nvSpPr>
              <p:cNvPr id="38951" name="Rectangle 40"/>
              <p:cNvSpPr>
                <a:spLocks/>
              </p:cNvSpPr>
              <p:nvPr/>
            </p:nvSpPr>
            <p:spPr bwMode="auto">
              <a:xfrm>
                <a:off x="0" y="0"/>
                <a:ext cx="1955" cy="2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38952" name="Rectangle 41"/>
              <p:cNvSpPr>
                <a:spLocks/>
              </p:cNvSpPr>
              <p:nvPr/>
            </p:nvSpPr>
            <p:spPr bwMode="auto">
              <a:xfrm>
                <a:off x="9" y="9"/>
                <a:ext cx="1697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67415" algn="l"/>
                    <a:tab pos="2740962" algn="l"/>
                  </a:tabLst>
                </a:pPr>
                <a:r>
                  <a:rPr lang="en-US" sz="1800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ＭＳ Ｐゴシック" charset="0"/>
                    <a:sym typeface="Helvetica" charset="0"/>
                  </a:rPr>
                  <a:t>Data [100 microsec]</a:t>
                </a:r>
              </a:p>
            </p:txBody>
          </p:sp>
        </p:grpSp>
        <p:sp>
          <p:nvSpPr>
            <p:cNvPr id="38950" name="Line 42"/>
            <p:cNvSpPr>
              <a:spLocks noChangeShapeType="1"/>
            </p:cNvSpPr>
            <p:nvPr/>
          </p:nvSpPr>
          <p:spPr bwMode="auto">
            <a:xfrm>
              <a:off x="0" y="0"/>
              <a:ext cx="2622" cy="50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8955" name="Group 43"/>
          <p:cNvGrpSpPr>
            <a:grpSpLocks/>
          </p:cNvGrpSpPr>
          <p:nvPr/>
        </p:nvGrpSpPr>
        <p:grpSpPr bwMode="auto">
          <a:xfrm>
            <a:off x="1114909" y="4195837"/>
            <a:ext cx="7003851" cy="319236"/>
            <a:chOff x="5" y="0"/>
            <a:chExt cx="5792" cy="286"/>
          </a:xfrm>
        </p:grpSpPr>
        <p:sp>
          <p:nvSpPr>
            <p:cNvPr id="38945" name="Line 44"/>
            <p:cNvSpPr>
              <a:spLocks noChangeShapeType="1"/>
            </p:cNvSpPr>
            <p:nvPr/>
          </p:nvSpPr>
          <p:spPr bwMode="auto">
            <a:xfrm>
              <a:off x="634" y="0"/>
              <a:ext cx="2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46" name="Rectangle 45"/>
            <p:cNvSpPr>
              <a:spLocks/>
            </p:cNvSpPr>
            <p:nvPr/>
          </p:nvSpPr>
          <p:spPr bwMode="auto">
            <a:xfrm>
              <a:off x="5" y="71"/>
              <a:ext cx="42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8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SIFS</a:t>
              </a:r>
            </a:p>
          </p:txBody>
        </p:sp>
        <p:sp>
          <p:nvSpPr>
            <p:cNvPr id="38947" name="Line 46"/>
            <p:cNvSpPr>
              <a:spLocks noChangeShapeType="1"/>
            </p:cNvSpPr>
            <p:nvPr/>
          </p:nvSpPr>
          <p:spPr bwMode="auto">
            <a:xfrm>
              <a:off x="634" y="192"/>
              <a:ext cx="516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Dot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8959" name="Group 47"/>
          <p:cNvGrpSpPr>
            <a:grpSpLocks/>
          </p:cNvGrpSpPr>
          <p:nvPr/>
        </p:nvGrpSpPr>
        <p:grpSpPr bwMode="auto">
          <a:xfrm>
            <a:off x="1869467" y="5732859"/>
            <a:ext cx="6249293" cy="602754"/>
            <a:chOff x="0" y="0"/>
            <a:chExt cx="5168" cy="540"/>
          </a:xfrm>
        </p:grpSpPr>
        <p:sp>
          <p:nvSpPr>
            <p:cNvPr id="7" name="Line 48"/>
            <p:cNvSpPr>
              <a:spLocks noChangeShapeType="1"/>
            </p:cNvSpPr>
            <p:nvPr/>
          </p:nvSpPr>
          <p:spPr bwMode="auto">
            <a:xfrm flipH="1">
              <a:off x="0" y="0"/>
              <a:ext cx="2625" cy="37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40" name="Line 49"/>
            <p:cNvSpPr>
              <a:spLocks noChangeShapeType="1"/>
            </p:cNvSpPr>
            <p:nvPr/>
          </p:nvSpPr>
          <p:spPr bwMode="auto">
            <a:xfrm flipH="1">
              <a:off x="0" y="163"/>
              <a:ext cx="2625" cy="37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8941" name="Group 50"/>
            <p:cNvGrpSpPr>
              <a:grpSpLocks/>
            </p:cNvGrpSpPr>
            <p:nvPr/>
          </p:nvGrpSpPr>
          <p:grpSpPr bwMode="auto">
            <a:xfrm>
              <a:off x="623" y="163"/>
              <a:ext cx="1027" cy="239"/>
              <a:chOff x="0" y="0"/>
              <a:chExt cx="1026" cy="238"/>
            </a:xfrm>
          </p:grpSpPr>
          <p:sp>
            <p:nvSpPr>
              <p:cNvPr id="38943" name="Rectangle 51"/>
              <p:cNvSpPr>
                <a:spLocks/>
              </p:cNvSpPr>
              <p:nvPr/>
            </p:nvSpPr>
            <p:spPr bwMode="auto">
              <a:xfrm>
                <a:off x="0" y="0"/>
                <a:ext cx="1026" cy="2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38944" name="Rectangle 52"/>
              <p:cNvSpPr>
                <a:spLocks/>
              </p:cNvSpPr>
              <p:nvPr/>
            </p:nvSpPr>
            <p:spPr bwMode="auto">
              <a:xfrm>
                <a:off x="7" y="9"/>
                <a:ext cx="933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65804" algn="l"/>
                  </a:tabLst>
                </a:pPr>
                <a:r>
                  <a:rPr lang="en-US" sz="1800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ＭＳ Ｐゴシック" charset="0"/>
                    <a:sym typeface="Helvetica" charset="0"/>
                  </a:rPr>
                  <a:t>ACK frame</a:t>
                </a:r>
              </a:p>
            </p:txBody>
          </p:sp>
        </p:grpSp>
        <p:sp>
          <p:nvSpPr>
            <p:cNvPr id="38942" name="Line 53"/>
            <p:cNvSpPr>
              <a:spLocks noChangeShapeType="1"/>
            </p:cNvSpPr>
            <p:nvPr/>
          </p:nvSpPr>
          <p:spPr bwMode="auto">
            <a:xfrm>
              <a:off x="5" y="539"/>
              <a:ext cx="516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Dot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8966" name="Group 54"/>
          <p:cNvGrpSpPr>
            <a:grpSpLocks/>
          </p:cNvGrpSpPr>
          <p:nvPr/>
        </p:nvGrpSpPr>
        <p:grpSpPr bwMode="auto">
          <a:xfrm>
            <a:off x="1875514" y="5525245"/>
            <a:ext cx="6243246" cy="265658"/>
            <a:chOff x="0" y="0"/>
            <a:chExt cx="5162" cy="238"/>
          </a:xfrm>
        </p:grpSpPr>
        <p:sp>
          <p:nvSpPr>
            <p:cNvPr id="38933" name="Line 55"/>
            <p:cNvSpPr>
              <a:spLocks noChangeShapeType="1"/>
            </p:cNvSpPr>
            <p:nvPr/>
          </p:nvSpPr>
          <p:spPr bwMode="auto">
            <a:xfrm>
              <a:off x="0" y="0"/>
              <a:ext cx="516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Dot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34" name="Line 56"/>
            <p:cNvSpPr>
              <a:spLocks noChangeShapeType="1"/>
            </p:cNvSpPr>
            <p:nvPr/>
          </p:nvSpPr>
          <p:spPr bwMode="auto">
            <a:xfrm>
              <a:off x="0" y="185"/>
              <a:ext cx="5162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Dot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35" name="Line 57"/>
            <p:cNvSpPr>
              <a:spLocks noChangeShapeType="1"/>
            </p:cNvSpPr>
            <p:nvPr/>
          </p:nvSpPr>
          <p:spPr bwMode="auto">
            <a:xfrm>
              <a:off x="2618" y="0"/>
              <a:ext cx="2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8936" name="Group 58"/>
            <p:cNvGrpSpPr>
              <a:grpSpLocks/>
            </p:cNvGrpSpPr>
            <p:nvPr/>
          </p:nvGrpSpPr>
          <p:grpSpPr bwMode="auto">
            <a:xfrm>
              <a:off x="2887" y="0"/>
              <a:ext cx="459" cy="238"/>
              <a:chOff x="0" y="0"/>
              <a:chExt cx="459" cy="238"/>
            </a:xfrm>
          </p:grpSpPr>
          <p:sp>
            <p:nvSpPr>
              <p:cNvPr id="38937" name="Rectangle 59"/>
              <p:cNvSpPr>
                <a:spLocks/>
              </p:cNvSpPr>
              <p:nvPr/>
            </p:nvSpPr>
            <p:spPr bwMode="auto">
              <a:xfrm>
                <a:off x="0" y="0"/>
                <a:ext cx="459" cy="2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38938" name="Rectangle 60"/>
              <p:cNvSpPr>
                <a:spLocks/>
              </p:cNvSpPr>
              <p:nvPr/>
            </p:nvSpPr>
            <p:spPr bwMode="auto">
              <a:xfrm>
                <a:off x="5" y="8"/>
                <a:ext cx="424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80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  <a:sym typeface="Helvetica" charset="0"/>
                  </a:rPr>
                  <a:t>SIFS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86224609"/>
      </p:ext>
    </p:extLst>
  </p:cSld>
  <p:clrMapOvr>
    <a:masterClrMapping/>
  </p:clrMapOvr>
  <p:transition advTm="10389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The WiFi zoo</a:t>
            </a:r>
          </a:p>
        </p:txBody>
      </p:sp>
      <p:graphicFrame>
        <p:nvGraphicFramePr>
          <p:cNvPr id="77826" name="Group 2"/>
          <p:cNvGraphicFramePr>
            <a:graphicFrameLocks noGrp="1"/>
          </p:cNvGraphicFramePr>
          <p:nvPr/>
        </p:nvGraphicFramePr>
        <p:xfrm>
          <a:off x="1251552" y="1564928"/>
          <a:ext cx="7400480" cy="4455916"/>
        </p:xfrm>
        <a:graphic>
          <a:graphicData uri="http://schemas.openxmlformats.org/drawingml/2006/table">
            <a:tbl>
              <a:tblPr/>
              <a:tblGrid>
                <a:gridCol w="1480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0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0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46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Standard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Frequency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Typical throughput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Raw bandwidth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Range in/out (m)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802 .11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2.4 GHz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0.9 Mbps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2 Mbps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20 / 100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3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802 .11a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5 GHz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23 Mbps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54 Mbps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35 / 120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802 .11b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2.4 GHz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4.3 Mbps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11 Mbps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38 / 140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4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802 .11g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2.4 GHz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19 Mbps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54 Mbps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38 / 140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4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802 .11n</a:t>
                      </a:r>
                    </a:p>
                  </a:txBody>
                  <a:tcPr marL="38695" marR="38695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2.4 / 5 GHz 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74 Mbps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up to 600 Mbps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5000"/>
                        <a:buFont typeface="Helvetica" charset="0"/>
                        <a:buNone/>
                        <a:tabLst>
                          <a:tab pos="7239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Heiti SC Light" charset="0"/>
                          <a:cs typeface="Heiti SC Light" charset="0"/>
                          <a:sym typeface="Helvetica" charset="0"/>
                        </a:rPr>
                        <a:t>70 / 250</a:t>
                      </a:r>
                    </a:p>
                  </a:txBody>
                  <a:tcPr marL="38695" marR="38695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7928" name="Rectangle 104"/>
          <p:cNvSpPr>
            <a:spLocks/>
          </p:cNvSpPr>
          <p:nvPr/>
        </p:nvSpPr>
        <p:spPr bwMode="auto">
          <a:xfrm>
            <a:off x="2283023" y="6429375"/>
            <a:ext cx="408013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300">
                <a:solidFill>
                  <a:schemeClr val="tx1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Source </a:t>
            </a:r>
            <a:r>
              <a:rPr lang="en-US" sz="1300" u="sng">
                <a:solidFill>
                  <a:schemeClr val="tx1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  <a:hlinkClick r:id="rId2"/>
              </a:rPr>
              <a:t>http://en.wikipedia.org/wiki/IEEE_802.11n</a:t>
            </a:r>
            <a:endParaRPr lang="en-US" sz="1300" u="sng">
              <a:solidFill>
                <a:schemeClr val="tx1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637313"/>
      </p:ext>
    </p:extLst>
  </p:cSld>
  <p:clrMapOvr>
    <a:masterClrMapping/>
  </p:clrMapOvr>
  <p:transition advTm="74597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400" dirty="0"/>
              <a:t>Home networks</a:t>
            </a:r>
          </a:p>
        </p:txBody>
      </p:sp>
      <p:sp>
        <p:nvSpPr>
          <p:cNvPr id="79875" name="Oval 3"/>
          <p:cNvSpPr>
            <a:spLocks/>
          </p:cNvSpPr>
          <p:nvPr/>
        </p:nvSpPr>
        <p:spPr bwMode="auto">
          <a:xfrm>
            <a:off x="1102816" y="3500437"/>
            <a:ext cx="6239619" cy="238422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pic>
        <p:nvPicPr>
          <p:cNvPr id="79876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663" y="5060901"/>
            <a:ext cx="885155" cy="69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251" y="3527226"/>
            <a:ext cx="932316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8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435" y="4703713"/>
            <a:ext cx="885155" cy="69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462" y="3777258"/>
            <a:ext cx="93231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0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624" y="4703713"/>
            <a:ext cx="883946" cy="69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1" name="Oval 9"/>
          <p:cNvSpPr>
            <a:spLocks/>
          </p:cNvSpPr>
          <p:nvPr/>
        </p:nvSpPr>
        <p:spPr bwMode="auto">
          <a:xfrm>
            <a:off x="3008561" y="3482578"/>
            <a:ext cx="6017121" cy="238422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79882" name="Line 10"/>
          <p:cNvSpPr>
            <a:spLocks noChangeShapeType="1"/>
          </p:cNvSpPr>
          <p:nvPr/>
        </p:nvSpPr>
        <p:spPr bwMode="auto">
          <a:xfrm rot="10800000" flipH="1">
            <a:off x="6810376" y="3777258"/>
            <a:ext cx="12092" cy="379512"/>
          </a:xfrm>
          <a:prstGeom prst="line">
            <a:avLst/>
          </a:prstGeom>
          <a:noFill/>
          <a:ln w="15875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79883" name="Rectangle 11"/>
          <p:cNvSpPr>
            <a:spLocks/>
          </p:cNvSpPr>
          <p:nvPr/>
        </p:nvSpPr>
        <p:spPr bwMode="auto">
          <a:xfrm>
            <a:off x="1818680" y="2973586"/>
            <a:ext cx="2205633" cy="298251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79884" name="AutoShape 12"/>
          <p:cNvSpPr>
            <a:spLocks/>
          </p:cNvSpPr>
          <p:nvPr/>
        </p:nvSpPr>
        <p:spPr bwMode="auto">
          <a:xfrm>
            <a:off x="1818680" y="1821656"/>
            <a:ext cx="2205633" cy="115193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79885" name="Rectangle 13"/>
          <p:cNvSpPr>
            <a:spLocks/>
          </p:cNvSpPr>
          <p:nvPr/>
        </p:nvSpPr>
        <p:spPr bwMode="auto">
          <a:xfrm>
            <a:off x="6104185" y="2973586"/>
            <a:ext cx="2205633" cy="298251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79886" name="AutoShape 14"/>
          <p:cNvSpPr>
            <a:spLocks/>
          </p:cNvSpPr>
          <p:nvPr/>
        </p:nvSpPr>
        <p:spPr bwMode="auto">
          <a:xfrm>
            <a:off x="6094512" y="1812726"/>
            <a:ext cx="2205633" cy="115193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79887" name="Rectangle 15"/>
          <p:cNvSpPr>
            <a:spLocks/>
          </p:cNvSpPr>
          <p:nvPr/>
        </p:nvSpPr>
        <p:spPr bwMode="auto">
          <a:xfrm>
            <a:off x="720700" y="5957218"/>
            <a:ext cx="8464600" cy="109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685241" lvl="1" indent="-420967" algn="l">
              <a:lnSpc>
                <a:spcPct val="84000"/>
              </a:lnSpc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-US" sz="29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 WLAN can interfere with the </a:t>
            </a:r>
            <a:r>
              <a:rPr lang="en-US" sz="2900" dirty="0" err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neighbour</a:t>
            </a:r>
            <a:r>
              <a:rPr lang="ja-JP" altLang="en-US" sz="2900" dirty="0">
                <a:solidFill>
                  <a:schemeClr val="tx1"/>
                </a:solidFill>
                <a:latin typeface="Arial"/>
                <a:ea typeface="ＭＳ Ｐゴシック" charset="0"/>
                <a:cs typeface="Helvetica" charset="0"/>
                <a:sym typeface="Helvetica" charset="0"/>
              </a:rPr>
              <a:t>’</a:t>
            </a:r>
            <a:r>
              <a:rPr lang="en-US" sz="29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 WLAN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472261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ChangeArrowheads="1"/>
          </p:cNvSpPr>
          <p:nvPr>
            <p:ph type="title"/>
          </p:nvPr>
        </p:nvSpPr>
        <p:spPr>
          <a:xfrm>
            <a:off x="1113511" y="239271"/>
            <a:ext cx="7971234" cy="1714500"/>
          </a:xfrm>
          <a:ln/>
        </p:spPr>
        <p:txBody>
          <a:bodyPr/>
          <a:lstStyle/>
          <a:p>
            <a:r>
              <a:rPr lang="en-US" sz="4400" dirty="0"/>
              <a:t>Enterprise networks</a:t>
            </a:r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16" y="3045023"/>
            <a:ext cx="932316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976" y="3045023"/>
            <a:ext cx="932316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1" name="Rectangle 5"/>
          <p:cNvSpPr>
            <a:spLocks/>
          </p:cNvSpPr>
          <p:nvPr/>
        </p:nvSpPr>
        <p:spPr bwMode="auto">
          <a:xfrm>
            <a:off x="1818680" y="2973586"/>
            <a:ext cx="6587877" cy="298251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pic>
        <p:nvPicPr>
          <p:cNvPr id="809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054" y="5152429"/>
            <a:ext cx="931106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Oval 7"/>
          <p:cNvSpPr>
            <a:spLocks/>
          </p:cNvSpPr>
          <p:nvPr/>
        </p:nvSpPr>
        <p:spPr bwMode="auto">
          <a:xfrm>
            <a:off x="164455" y="2411015"/>
            <a:ext cx="6017121" cy="238422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80904" name="Oval 8"/>
          <p:cNvSpPr>
            <a:spLocks/>
          </p:cNvSpPr>
          <p:nvPr/>
        </p:nvSpPr>
        <p:spPr bwMode="auto">
          <a:xfrm>
            <a:off x="3298775" y="2232422"/>
            <a:ext cx="6017121" cy="238422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80905" name="Oval 9"/>
          <p:cNvSpPr>
            <a:spLocks/>
          </p:cNvSpPr>
          <p:nvPr/>
        </p:nvSpPr>
        <p:spPr bwMode="auto">
          <a:xfrm>
            <a:off x="1934766" y="3893344"/>
            <a:ext cx="6017121" cy="238422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pic>
        <p:nvPicPr>
          <p:cNvPr id="80906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401" y="3828603"/>
            <a:ext cx="883946" cy="69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870731"/>
      </p:ext>
    </p:extLst>
  </p:cSld>
  <p:clrMapOvr>
    <a:masterClrMapping/>
  </p:clrMapOvr>
  <p:transition advTm="30744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ChangeArrowheads="1"/>
          </p:cNvSpPr>
          <p:nvPr>
            <p:ph type="title"/>
          </p:nvPr>
        </p:nvSpPr>
        <p:spPr>
          <a:xfrm>
            <a:off x="510162" y="0"/>
            <a:ext cx="8767039" cy="1205508"/>
          </a:xfrm>
          <a:ln/>
        </p:spPr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channel frequencies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9562" y="1150622"/>
            <a:ext cx="8456135" cy="5577706"/>
          </a:xfrm>
          <a:ln/>
        </p:spPr>
        <p:txBody>
          <a:bodyPr>
            <a:normAutofit lnSpcReduction="10000"/>
          </a:bodyPr>
          <a:lstStyle/>
          <a:p>
            <a:r>
              <a:rPr lang="en-US" dirty="0" err="1"/>
              <a:t>WiFi</a:t>
            </a:r>
            <a:r>
              <a:rPr lang="en-US" dirty="0"/>
              <a:t> standards operate on several channels</a:t>
            </a:r>
          </a:p>
          <a:p>
            <a:pPr lvl="1"/>
            <a:r>
              <a:rPr lang="en-US" dirty="0"/>
              <a:t>Usually about a dozen channels</a:t>
            </a:r>
          </a:p>
          <a:p>
            <a:r>
              <a:rPr lang="en-US" dirty="0"/>
              <a:t>Why multiple channels ?</a:t>
            </a:r>
          </a:p>
          <a:p>
            <a:pPr lvl="1"/>
            <a:r>
              <a:rPr lang="en-US" dirty="0"/>
              <a:t>Some channels may have interference</a:t>
            </a:r>
          </a:p>
          <a:p>
            <a:pPr lvl="1"/>
            <a:r>
              <a:rPr lang="en-US" dirty="0"/>
              <a:t>Some frequencies reserved for specific usage </a:t>
            </a:r>
          </a:p>
          <a:p>
            <a:pPr lvl="1"/>
            <a:r>
              <a:rPr lang="en-US" dirty="0"/>
              <a:t>Allows frequency reuse when there are multiple </a:t>
            </a:r>
            <a:r>
              <a:rPr lang="en-US" dirty="0" err="1"/>
              <a:t>WiFi</a:t>
            </a:r>
            <a:r>
              <a:rPr lang="en-US" dirty="0"/>
              <a:t> networks in the same area</a:t>
            </a:r>
          </a:p>
          <a:p>
            <a:pPr lvl="2"/>
            <a:r>
              <a:rPr lang="en-US" dirty="0"/>
              <a:t>Unfortunately, many home access points operate by default on the same channel</a:t>
            </a:r>
          </a:p>
        </p:txBody>
      </p:sp>
    </p:spTree>
    <p:extLst>
      <p:ext uri="{BB962C8B-B14F-4D97-AF65-F5344CB8AC3E}">
        <p14:creationId xmlns:p14="http://schemas.microsoft.com/office/powerpoint/2010/main" val="587911683"/>
      </p:ext>
    </p:extLst>
  </p:cSld>
  <p:clrMapOvr>
    <a:masterClrMapping/>
  </p:clrMapOvr>
  <p:transition advTm="18409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>
            <a:spLocks noGrp="1" noChangeArrowheads="1"/>
          </p:cNvSpPr>
          <p:nvPr>
            <p:ph type="title"/>
          </p:nvPr>
        </p:nvSpPr>
        <p:spPr>
          <a:xfrm>
            <a:off x="948962" y="-216405"/>
            <a:ext cx="7971234" cy="1714500"/>
          </a:xfrm>
          <a:ln/>
        </p:spPr>
        <p:txBody>
          <a:bodyPr/>
          <a:lstStyle/>
          <a:p>
            <a:r>
              <a:rPr lang="en-US" dirty="0"/>
              <a:t>Enterprise networks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8962" y="0"/>
            <a:ext cx="7971234" cy="4018359"/>
          </a:xfrm>
          <a:ln/>
        </p:spPr>
        <p:txBody>
          <a:bodyPr/>
          <a:lstStyle/>
          <a:p>
            <a:r>
              <a:rPr lang="en-US" dirty="0"/>
              <a:t>What could be done to improve the performance of WLANs ?</a:t>
            </a:r>
          </a:p>
          <a:p>
            <a:pPr lvl="1"/>
            <a:r>
              <a:rPr lang="en-US" dirty="0"/>
              <a:t>Reduce interference as much as possible</a:t>
            </a: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685" y="3825255"/>
            <a:ext cx="598568" cy="50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154" y="3825255"/>
            <a:ext cx="598568" cy="50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3" name="Rectangle 5"/>
          <p:cNvSpPr>
            <a:spLocks/>
          </p:cNvSpPr>
          <p:nvPr/>
        </p:nvSpPr>
        <p:spPr bwMode="auto">
          <a:xfrm>
            <a:off x="3614385" y="3780607"/>
            <a:ext cx="4243182" cy="1920999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pic>
        <p:nvPicPr>
          <p:cNvPr id="839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057" y="5159127"/>
            <a:ext cx="597359" cy="50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5" name="Oval 7"/>
          <p:cNvSpPr>
            <a:spLocks/>
          </p:cNvSpPr>
          <p:nvPr/>
        </p:nvSpPr>
        <p:spPr bwMode="auto">
          <a:xfrm>
            <a:off x="2545426" y="3417838"/>
            <a:ext cx="3873159" cy="1534790"/>
          </a:xfrm>
          <a:prstGeom prst="ellipse">
            <a:avLst/>
          </a:prstGeom>
          <a:noFill/>
          <a:ln w="25400">
            <a:solidFill>
              <a:srgbClr val="0044FE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83976" name="Oval 8"/>
          <p:cNvSpPr>
            <a:spLocks/>
          </p:cNvSpPr>
          <p:nvPr/>
        </p:nvSpPr>
        <p:spPr bwMode="auto">
          <a:xfrm>
            <a:off x="4986859" y="3303985"/>
            <a:ext cx="3873159" cy="1534790"/>
          </a:xfrm>
          <a:prstGeom prst="ellipse">
            <a:avLst/>
          </a:prstGeom>
          <a:noFill/>
          <a:ln w="25400">
            <a:solidFill>
              <a:srgbClr val="FF2712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83977" name="Oval 9"/>
          <p:cNvSpPr>
            <a:spLocks/>
          </p:cNvSpPr>
          <p:nvPr/>
        </p:nvSpPr>
        <p:spPr bwMode="auto">
          <a:xfrm>
            <a:off x="2500685" y="4512841"/>
            <a:ext cx="3873159" cy="1534790"/>
          </a:xfrm>
          <a:prstGeom prst="ellipse">
            <a:avLst/>
          </a:prstGeom>
          <a:noFill/>
          <a:ln w="25400">
            <a:solidFill>
              <a:srgbClr val="558E28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83978" name="Rectangle 10"/>
          <p:cNvSpPr>
            <a:spLocks/>
          </p:cNvSpPr>
          <p:nvPr/>
        </p:nvSpPr>
        <p:spPr bwMode="auto">
          <a:xfrm>
            <a:off x="209197" y="5669236"/>
            <a:ext cx="8464600" cy="316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370685" indent="-318064" algn="l">
              <a:lnSpc>
                <a:spcPct val="84000"/>
              </a:lnSpc>
              <a:buClr>
                <a:srgbClr val="000000"/>
              </a:buClr>
              <a:buSzPct val="75000"/>
              <a:buFont typeface="Helvetica" charset="0"/>
              <a:buChar char="l"/>
            </a:pPr>
            <a:endParaRPr lang="en-US" sz="2900" dirty="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marL="901571" lvl="4" algn="l">
              <a:lnSpc>
                <a:spcPct val="84000"/>
              </a:lnSpc>
              <a:buClr>
                <a:srgbClr val="000000"/>
              </a:buClr>
              <a:buSzPct val="75000"/>
            </a:pPr>
            <a:r>
              <a:rPr lang="en-US" sz="22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Recent deployments rely on </a:t>
            </a:r>
            <a:r>
              <a:rPr lang="en-US" sz="2200" dirty="0" err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centralised</a:t>
            </a:r>
            <a:r>
              <a:rPr lang="en-US" sz="2200" dirty="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controllers and thin access points</a:t>
            </a:r>
          </a:p>
        </p:txBody>
      </p:sp>
      <p:sp>
        <p:nvSpPr>
          <p:cNvPr id="83979" name="Oval 11"/>
          <p:cNvSpPr>
            <a:spLocks/>
          </p:cNvSpPr>
          <p:nvPr/>
        </p:nvSpPr>
        <p:spPr bwMode="auto">
          <a:xfrm>
            <a:off x="4747432" y="4512841"/>
            <a:ext cx="3873159" cy="1534790"/>
          </a:xfrm>
          <a:prstGeom prst="ellipse">
            <a:avLst/>
          </a:prstGeom>
          <a:noFill/>
          <a:ln w="25400">
            <a:solidFill>
              <a:srgbClr val="0044FE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pic>
        <p:nvPicPr>
          <p:cNvPr id="8398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308" y="5032995"/>
            <a:ext cx="597359" cy="503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3898675"/>
      </p:ext>
    </p:extLst>
  </p:cSld>
  <p:clrMapOvr>
    <a:masterClrMapping/>
  </p:clrMapOvr>
  <p:transition advTm="508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3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3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 animBg="1"/>
      <p:bldP spid="83976" grpId="0" animBg="1"/>
      <p:bldP spid="83977" grpId="0" animBg="1"/>
      <p:bldP spid="8397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802.11 frame format</a:t>
            </a:r>
          </a:p>
        </p:txBody>
      </p:sp>
      <p:grpSp>
        <p:nvGrpSpPr>
          <p:cNvPr id="84994" name="Group 2"/>
          <p:cNvGrpSpPr>
            <a:grpSpLocks/>
          </p:cNvGrpSpPr>
          <p:nvPr/>
        </p:nvGrpSpPr>
        <p:grpSpPr bwMode="auto">
          <a:xfrm>
            <a:off x="1025426" y="1740173"/>
            <a:ext cx="1451074" cy="785813"/>
            <a:chOff x="0" y="0"/>
            <a:chExt cx="1200" cy="704"/>
          </a:xfrm>
        </p:grpSpPr>
        <p:sp>
          <p:nvSpPr>
            <p:cNvPr id="84995" name="AutoShape 3"/>
            <p:cNvSpPr>
              <a:spLocks/>
            </p:cNvSpPr>
            <p:nvPr/>
          </p:nvSpPr>
          <p:spPr bwMode="auto">
            <a:xfrm>
              <a:off x="0" y="0"/>
              <a:ext cx="1200" cy="704"/>
            </a:xfrm>
            <a:prstGeom prst="roundRect">
              <a:avLst>
                <a:gd name="adj" fmla="val 139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4996" name="Rectangle 4"/>
            <p:cNvSpPr>
              <a:spLocks/>
            </p:cNvSpPr>
            <p:nvPr/>
          </p:nvSpPr>
          <p:spPr bwMode="auto">
            <a:xfrm>
              <a:off x="0" y="180"/>
              <a:ext cx="12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Frame control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[2 bytes]</a:t>
              </a:r>
            </a:p>
          </p:txBody>
        </p:sp>
      </p:grpSp>
      <p:grpSp>
        <p:nvGrpSpPr>
          <p:cNvPr id="84997" name="Group 5"/>
          <p:cNvGrpSpPr>
            <a:grpSpLocks/>
          </p:cNvGrpSpPr>
          <p:nvPr/>
        </p:nvGrpSpPr>
        <p:grpSpPr bwMode="auto">
          <a:xfrm>
            <a:off x="1025426" y="2527102"/>
            <a:ext cx="1451074" cy="539130"/>
            <a:chOff x="0" y="0"/>
            <a:chExt cx="1200" cy="483"/>
          </a:xfrm>
        </p:grpSpPr>
        <p:sp>
          <p:nvSpPr>
            <p:cNvPr id="84998" name="AutoShape 6"/>
            <p:cNvSpPr>
              <a:spLocks/>
            </p:cNvSpPr>
            <p:nvPr/>
          </p:nvSpPr>
          <p:spPr bwMode="auto">
            <a:xfrm>
              <a:off x="0" y="0"/>
              <a:ext cx="1200" cy="483"/>
            </a:xfrm>
            <a:prstGeom prst="roundRect">
              <a:avLst>
                <a:gd name="adj" fmla="val 204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4999" name="Rectangle 7"/>
            <p:cNvSpPr>
              <a:spLocks/>
            </p:cNvSpPr>
            <p:nvPr/>
          </p:nvSpPr>
          <p:spPr bwMode="auto">
            <a:xfrm>
              <a:off x="0" y="67"/>
              <a:ext cx="12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Duration/Id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[2 bytes]</a:t>
              </a:r>
            </a:p>
          </p:txBody>
        </p:sp>
      </p:grpSp>
      <p:sp>
        <p:nvSpPr>
          <p:cNvPr id="85000" name="AutoShape 8"/>
          <p:cNvSpPr>
            <a:spLocks/>
          </p:cNvSpPr>
          <p:nvPr/>
        </p:nvSpPr>
        <p:spPr bwMode="auto">
          <a:xfrm>
            <a:off x="1025426" y="3062883"/>
            <a:ext cx="1451074" cy="539130"/>
          </a:xfrm>
          <a:prstGeom prst="roundRect">
            <a:avLst>
              <a:gd name="adj" fmla="val 204"/>
            </a:avLst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grpSp>
        <p:nvGrpSpPr>
          <p:cNvPr id="85001" name="Group 9"/>
          <p:cNvGrpSpPr>
            <a:grpSpLocks/>
          </p:cNvGrpSpPr>
          <p:nvPr/>
        </p:nvGrpSpPr>
        <p:grpSpPr bwMode="auto">
          <a:xfrm>
            <a:off x="1025426" y="3583037"/>
            <a:ext cx="1451074" cy="508992"/>
            <a:chOff x="0" y="0"/>
            <a:chExt cx="1200" cy="456"/>
          </a:xfrm>
        </p:grpSpPr>
        <p:sp>
          <p:nvSpPr>
            <p:cNvPr id="85002" name="AutoShape 10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5003" name="Rectangle 11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Address 2</a:t>
              </a:r>
              <a:b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[6 bytes]</a:t>
              </a:r>
            </a:p>
          </p:txBody>
        </p:sp>
      </p:grpSp>
      <p:grpSp>
        <p:nvGrpSpPr>
          <p:cNvPr id="85004" name="Group 12"/>
          <p:cNvGrpSpPr>
            <a:grpSpLocks/>
          </p:cNvGrpSpPr>
          <p:nvPr/>
        </p:nvGrpSpPr>
        <p:grpSpPr bwMode="auto">
          <a:xfrm>
            <a:off x="1025426" y="3062883"/>
            <a:ext cx="1451074" cy="539130"/>
            <a:chOff x="0" y="0"/>
            <a:chExt cx="1200" cy="483"/>
          </a:xfrm>
        </p:grpSpPr>
        <p:sp>
          <p:nvSpPr>
            <p:cNvPr id="85005" name="AutoShape 13"/>
            <p:cNvSpPr>
              <a:spLocks/>
            </p:cNvSpPr>
            <p:nvPr/>
          </p:nvSpPr>
          <p:spPr bwMode="auto">
            <a:xfrm>
              <a:off x="0" y="0"/>
              <a:ext cx="1200" cy="483"/>
            </a:xfrm>
            <a:prstGeom prst="roundRect">
              <a:avLst>
                <a:gd name="adj" fmla="val 204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5006" name="Rectangle 14"/>
            <p:cNvSpPr>
              <a:spLocks/>
            </p:cNvSpPr>
            <p:nvPr/>
          </p:nvSpPr>
          <p:spPr bwMode="auto">
            <a:xfrm>
              <a:off x="0" y="72"/>
              <a:ext cx="12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Address 1</a:t>
              </a:r>
              <a:b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[6 bytes]</a:t>
              </a:r>
            </a:p>
          </p:txBody>
        </p:sp>
      </p:grpSp>
      <p:sp>
        <p:nvSpPr>
          <p:cNvPr id="85007" name="Rectangle 15"/>
          <p:cNvSpPr>
            <a:spLocks/>
          </p:cNvSpPr>
          <p:nvPr/>
        </p:nvSpPr>
        <p:spPr bwMode="auto">
          <a:xfrm>
            <a:off x="3399142" y="1396380"/>
            <a:ext cx="5576947" cy="290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</a:tabLst>
            </a:pPr>
            <a:r>
              <a:rPr lang="en-US" sz="1600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Standard header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Protocol version [2 bits] : current version 0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Type [2 bits] : control / data / management frame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Subtype [2 bits] : specific subtype of frame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to DS [1 bit] :  frame is sent to distribution system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from DS [1 bit] : frame is from distribution system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more fragment [1 bit] : used when packets are fragmented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Retry [1 bit] : retransmission 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Power Management [1 bit] : used for power management fct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More data [1 bit] : indicates that there are other frames </a:t>
            </a:r>
            <a:b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                             for this station at the access point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WEP [1 bit] : 1 if frame has been encrypted with WEP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order [1 bit] : for strictly ordered class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</a:tabLst>
            </a:pPr>
            <a:endParaRPr lang="en-US" sz="160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 rot="10800000" flipH="1">
            <a:off x="2486174" y="1742405"/>
            <a:ext cx="835577" cy="468809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85009" name="Group 17"/>
          <p:cNvGrpSpPr>
            <a:grpSpLocks/>
          </p:cNvGrpSpPr>
          <p:nvPr/>
        </p:nvGrpSpPr>
        <p:grpSpPr bwMode="auto">
          <a:xfrm>
            <a:off x="1025426" y="4031754"/>
            <a:ext cx="1451074" cy="508992"/>
            <a:chOff x="0" y="0"/>
            <a:chExt cx="1200" cy="456"/>
          </a:xfrm>
        </p:grpSpPr>
        <p:sp>
          <p:nvSpPr>
            <p:cNvPr id="85010" name="AutoShape 18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5011" name="Rectangle 19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Address 3</a:t>
              </a:r>
              <a:b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[6 bytes]</a:t>
              </a:r>
            </a:p>
          </p:txBody>
        </p:sp>
      </p:grpSp>
      <p:grpSp>
        <p:nvGrpSpPr>
          <p:cNvPr id="85012" name="Group 20"/>
          <p:cNvGrpSpPr>
            <a:grpSpLocks/>
          </p:cNvGrpSpPr>
          <p:nvPr/>
        </p:nvGrpSpPr>
        <p:grpSpPr bwMode="auto">
          <a:xfrm>
            <a:off x="1025426" y="4492749"/>
            <a:ext cx="1451074" cy="508992"/>
            <a:chOff x="0" y="0"/>
            <a:chExt cx="1200" cy="456"/>
          </a:xfrm>
        </p:grpSpPr>
        <p:sp>
          <p:nvSpPr>
            <p:cNvPr id="85013" name="AutoShape 21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5014" name="Rectangle 22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Sequence control </a:t>
              </a: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[2 bytes]</a:t>
              </a:r>
            </a:p>
          </p:txBody>
        </p:sp>
      </p:grpSp>
      <p:grpSp>
        <p:nvGrpSpPr>
          <p:cNvPr id="85015" name="Group 23"/>
          <p:cNvGrpSpPr>
            <a:grpSpLocks/>
          </p:cNvGrpSpPr>
          <p:nvPr/>
        </p:nvGrpSpPr>
        <p:grpSpPr bwMode="auto">
          <a:xfrm>
            <a:off x="1025426" y="4953744"/>
            <a:ext cx="1451074" cy="508992"/>
            <a:chOff x="0" y="0"/>
            <a:chExt cx="1200" cy="456"/>
          </a:xfrm>
        </p:grpSpPr>
        <p:sp>
          <p:nvSpPr>
            <p:cNvPr id="85016" name="AutoShape 24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5017" name="Rectangle 25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Frame body</a:t>
              </a:r>
              <a:b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[0-2312 bytes]</a:t>
              </a:r>
            </a:p>
          </p:txBody>
        </p:sp>
      </p:grpSp>
      <p:grpSp>
        <p:nvGrpSpPr>
          <p:cNvPr id="85018" name="Group 26"/>
          <p:cNvGrpSpPr>
            <a:grpSpLocks/>
          </p:cNvGrpSpPr>
          <p:nvPr/>
        </p:nvGrpSpPr>
        <p:grpSpPr bwMode="auto">
          <a:xfrm>
            <a:off x="1025426" y="5425902"/>
            <a:ext cx="1451074" cy="508992"/>
            <a:chOff x="0" y="0"/>
            <a:chExt cx="1200" cy="456"/>
          </a:xfrm>
        </p:grpSpPr>
        <p:sp>
          <p:nvSpPr>
            <p:cNvPr id="85019" name="AutoShape 27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5020" name="Rectangle 28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Frame Check Sequence</a:t>
              </a:r>
            </a:p>
          </p:txBody>
        </p:sp>
      </p:grpSp>
      <p:sp>
        <p:nvSpPr>
          <p:cNvPr id="85021" name="Rectangle 29"/>
          <p:cNvSpPr>
            <a:spLocks/>
          </p:cNvSpPr>
          <p:nvPr/>
        </p:nvSpPr>
        <p:spPr bwMode="auto">
          <a:xfrm>
            <a:off x="3298776" y="4403453"/>
            <a:ext cx="3010940" cy="62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</a:tabLst>
            </a:pPr>
            <a:r>
              <a:rPr lang="en-US" sz="1600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Sequence number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- 12 bits frame sequence number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- 4 bits fragment number</a:t>
            </a:r>
          </a:p>
        </p:txBody>
      </p:sp>
      <p:sp>
        <p:nvSpPr>
          <p:cNvPr id="85022" name="Line 30"/>
          <p:cNvSpPr>
            <a:spLocks noChangeShapeType="1"/>
          </p:cNvSpPr>
          <p:nvPr/>
        </p:nvSpPr>
        <p:spPr bwMode="auto">
          <a:xfrm flipH="1">
            <a:off x="2524869" y="4616649"/>
            <a:ext cx="785999" cy="80367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578828"/>
      </p:ext>
    </p:extLst>
  </p:cSld>
  <p:clrMapOvr>
    <a:masterClrMapping/>
  </p:clrMapOvr>
  <p:transition advTm="36579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802.11 control frames</a:t>
            </a:r>
          </a:p>
        </p:txBody>
      </p:sp>
      <p:grpSp>
        <p:nvGrpSpPr>
          <p:cNvPr id="86018" name="Group 2"/>
          <p:cNvGrpSpPr>
            <a:grpSpLocks/>
          </p:cNvGrpSpPr>
          <p:nvPr/>
        </p:nvGrpSpPr>
        <p:grpSpPr bwMode="auto">
          <a:xfrm>
            <a:off x="7440384" y="1867421"/>
            <a:ext cx="1451074" cy="785813"/>
            <a:chOff x="0" y="0"/>
            <a:chExt cx="1200" cy="704"/>
          </a:xfrm>
        </p:grpSpPr>
        <p:sp>
          <p:nvSpPr>
            <p:cNvPr id="86019" name="AutoShape 3"/>
            <p:cNvSpPr>
              <a:spLocks/>
            </p:cNvSpPr>
            <p:nvPr/>
          </p:nvSpPr>
          <p:spPr bwMode="auto">
            <a:xfrm>
              <a:off x="0" y="0"/>
              <a:ext cx="1200" cy="704"/>
            </a:xfrm>
            <a:prstGeom prst="roundRect">
              <a:avLst>
                <a:gd name="adj" fmla="val 139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6020" name="Rectangle 4"/>
            <p:cNvSpPr>
              <a:spLocks/>
            </p:cNvSpPr>
            <p:nvPr/>
          </p:nvSpPr>
          <p:spPr bwMode="auto">
            <a:xfrm>
              <a:off x="0" y="180"/>
              <a:ext cx="12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Frame control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[2 bytes]</a:t>
              </a:r>
            </a:p>
          </p:txBody>
        </p:sp>
      </p:grpSp>
      <p:grpSp>
        <p:nvGrpSpPr>
          <p:cNvPr id="86021" name="Group 5"/>
          <p:cNvGrpSpPr>
            <a:grpSpLocks/>
          </p:cNvGrpSpPr>
          <p:nvPr/>
        </p:nvGrpSpPr>
        <p:grpSpPr bwMode="auto">
          <a:xfrm>
            <a:off x="7440384" y="2652118"/>
            <a:ext cx="1451074" cy="539130"/>
            <a:chOff x="0" y="0"/>
            <a:chExt cx="1200" cy="483"/>
          </a:xfrm>
        </p:grpSpPr>
        <p:sp>
          <p:nvSpPr>
            <p:cNvPr id="86022" name="AutoShape 6"/>
            <p:cNvSpPr>
              <a:spLocks/>
            </p:cNvSpPr>
            <p:nvPr/>
          </p:nvSpPr>
          <p:spPr bwMode="auto">
            <a:xfrm>
              <a:off x="0" y="0"/>
              <a:ext cx="1200" cy="483"/>
            </a:xfrm>
            <a:prstGeom prst="roundRect">
              <a:avLst>
                <a:gd name="adj" fmla="val 204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6023" name="Rectangle 7"/>
            <p:cNvSpPr>
              <a:spLocks/>
            </p:cNvSpPr>
            <p:nvPr/>
          </p:nvSpPr>
          <p:spPr bwMode="auto">
            <a:xfrm>
              <a:off x="0" y="69"/>
              <a:ext cx="12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Duration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[2 bytes]</a:t>
              </a:r>
            </a:p>
          </p:txBody>
        </p:sp>
      </p:grpSp>
      <p:grpSp>
        <p:nvGrpSpPr>
          <p:cNvPr id="86024" name="Group 8"/>
          <p:cNvGrpSpPr>
            <a:grpSpLocks/>
          </p:cNvGrpSpPr>
          <p:nvPr/>
        </p:nvGrpSpPr>
        <p:grpSpPr bwMode="auto">
          <a:xfrm>
            <a:off x="7440384" y="3177853"/>
            <a:ext cx="1451074" cy="562570"/>
            <a:chOff x="0" y="0"/>
            <a:chExt cx="1200" cy="504"/>
          </a:xfrm>
        </p:grpSpPr>
        <p:sp>
          <p:nvSpPr>
            <p:cNvPr id="86025" name="AutoShape 9"/>
            <p:cNvSpPr>
              <a:spLocks/>
            </p:cNvSpPr>
            <p:nvPr/>
          </p:nvSpPr>
          <p:spPr bwMode="auto">
            <a:xfrm>
              <a:off x="0" y="8"/>
              <a:ext cx="1200" cy="483"/>
            </a:xfrm>
            <a:prstGeom prst="roundRect">
              <a:avLst>
                <a:gd name="adj" fmla="val 204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6026" name="Rectangle 10"/>
            <p:cNvSpPr>
              <a:spLocks/>
            </p:cNvSpPr>
            <p:nvPr/>
          </p:nvSpPr>
          <p:spPr bwMode="auto">
            <a:xfrm>
              <a:off x="0" y="0"/>
              <a:ext cx="1200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Receiver address</a:t>
              </a:r>
              <a:b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[6 bytes]</a:t>
              </a:r>
            </a:p>
          </p:txBody>
        </p:sp>
      </p:grpSp>
      <p:grpSp>
        <p:nvGrpSpPr>
          <p:cNvPr id="86027" name="Group 11"/>
          <p:cNvGrpSpPr>
            <a:grpSpLocks/>
          </p:cNvGrpSpPr>
          <p:nvPr/>
        </p:nvGrpSpPr>
        <p:grpSpPr bwMode="auto">
          <a:xfrm>
            <a:off x="7440384" y="3709169"/>
            <a:ext cx="1451074" cy="508992"/>
            <a:chOff x="0" y="0"/>
            <a:chExt cx="1200" cy="456"/>
          </a:xfrm>
        </p:grpSpPr>
        <p:sp>
          <p:nvSpPr>
            <p:cNvPr id="86028" name="AutoShape 12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6029" name="Rectangle 13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Frame Check Sequence</a:t>
              </a:r>
            </a:p>
          </p:txBody>
        </p:sp>
      </p:grpSp>
      <p:grpSp>
        <p:nvGrpSpPr>
          <p:cNvPr id="86030" name="Group 14"/>
          <p:cNvGrpSpPr>
            <a:grpSpLocks/>
          </p:cNvGrpSpPr>
          <p:nvPr/>
        </p:nvGrpSpPr>
        <p:grpSpPr bwMode="auto">
          <a:xfrm>
            <a:off x="4008593" y="1740173"/>
            <a:ext cx="1451074" cy="785813"/>
            <a:chOff x="0" y="0"/>
            <a:chExt cx="1200" cy="704"/>
          </a:xfrm>
        </p:grpSpPr>
        <p:sp>
          <p:nvSpPr>
            <p:cNvPr id="86031" name="AutoShape 15"/>
            <p:cNvSpPr>
              <a:spLocks/>
            </p:cNvSpPr>
            <p:nvPr/>
          </p:nvSpPr>
          <p:spPr bwMode="auto">
            <a:xfrm>
              <a:off x="0" y="0"/>
              <a:ext cx="1200" cy="704"/>
            </a:xfrm>
            <a:prstGeom prst="roundRect">
              <a:avLst>
                <a:gd name="adj" fmla="val 139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6032" name="Rectangle 16"/>
            <p:cNvSpPr>
              <a:spLocks/>
            </p:cNvSpPr>
            <p:nvPr/>
          </p:nvSpPr>
          <p:spPr bwMode="auto">
            <a:xfrm>
              <a:off x="0" y="180"/>
              <a:ext cx="12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Frame control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[2 bytes]</a:t>
              </a:r>
            </a:p>
          </p:txBody>
        </p:sp>
      </p:grpSp>
      <p:grpSp>
        <p:nvGrpSpPr>
          <p:cNvPr id="86033" name="Group 17"/>
          <p:cNvGrpSpPr>
            <a:grpSpLocks/>
          </p:cNvGrpSpPr>
          <p:nvPr/>
        </p:nvGrpSpPr>
        <p:grpSpPr bwMode="auto">
          <a:xfrm>
            <a:off x="4008593" y="2527102"/>
            <a:ext cx="1451074" cy="539130"/>
            <a:chOff x="0" y="0"/>
            <a:chExt cx="1200" cy="483"/>
          </a:xfrm>
        </p:grpSpPr>
        <p:sp>
          <p:nvSpPr>
            <p:cNvPr id="86034" name="AutoShape 18"/>
            <p:cNvSpPr>
              <a:spLocks/>
            </p:cNvSpPr>
            <p:nvPr/>
          </p:nvSpPr>
          <p:spPr bwMode="auto">
            <a:xfrm>
              <a:off x="0" y="0"/>
              <a:ext cx="1200" cy="483"/>
            </a:xfrm>
            <a:prstGeom prst="roundRect">
              <a:avLst>
                <a:gd name="adj" fmla="val 204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6035" name="Rectangle 19"/>
            <p:cNvSpPr>
              <a:spLocks/>
            </p:cNvSpPr>
            <p:nvPr/>
          </p:nvSpPr>
          <p:spPr bwMode="auto">
            <a:xfrm>
              <a:off x="0" y="67"/>
              <a:ext cx="12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Duration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[2 bytes]</a:t>
              </a:r>
            </a:p>
          </p:txBody>
        </p:sp>
      </p:grpSp>
      <p:grpSp>
        <p:nvGrpSpPr>
          <p:cNvPr id="86036" name="Group 20"/>
          <p:cNvGrpSpPr>
            <a:grpSpLocks/>
          </p:cNvGrpSpPr>
          <p:nvPr/>
        </p:nvGrpSpPr>
        <p:grpSpPr bwMode="auto">
          <a:xfrm>
            <a:off x="4008593" y="3051721"/>
            <a:ext cx="1451074" cy="562570"/>
            <a:chOff x="0" y="0"/>
            <a:chExt cx="1200" cy="504"/>
          </a:xfrm>
        </p:grpSpPr>
        <p:sp>
          <p:nvSpPr>
            <p:cNvPr id="86037" name="AutoShape 21"/>
            <p:cNvSpPr>
              <a:spLocks/>
            </p:cNvSpPr>
            <p:nvPr/>
          </p:nvSpPr>
          <p:spPr bwMode="auto">
            <a:xfrm>
              <a:off x="0" y="9"/>
              <a:ext cx="1200" cy="484"/>
            </a:xfrm>
            <a:prstGeom prst="roundRect">
              <a:avLst>
                <a:gd name="adj" fmla="val 204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6038" name="Rectangle 22"/>
            <p:cNvSpPr>
              <a:spLocks/>
            </p:cNvSpPr>
            <p:nvPr/>
          </p:nvSpPr>
          <p:spPr bwMode="auto">
            <a:xfrm>
              <a:off x="0" y="0"/>
              <a:ext cx="1200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Receiver address</a:t>
              </a:r>
              <a:b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[6 bytes]</a:t>
              </a:r>
            </a:p>
          </p:txBody>
        </p:sp>
      </p:grpSp>
      <p:grpSp>
        <p:nvGrpSpPr>
          <p:cNvPr id="86039" name="Group 23"/>
          <p:cNvGrpSpPr>
            <a:grpSpLocks/>
          </p:cNvGrpSpPr>
          <p:nvPr/>
        </p:nvGrpSpPr>
        <p:grpSpPr bwMode="auto">
          <a:xfrm>
            <a:off x="4008593" y="4124400"/>
            <a:ext cx="1451074" cy="508992"/>
            <a:chOff x="0" y="0"/>
            <a:chExt cx="1200" cy="456"/>
          </a:xfrm>
        </p:grpSpPr>
        <p:sp>
          <p:nvSpPr>
            <p:cNvPr id="86040" name="AutoShape 24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6041" name="Rectangle 25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Frame Check Sequence</a:t>
              </a:r>
            </a:p>
          </p:txBody>
        </p:sp>
      </p:grpSp>
      <p:grpSp>
        <p:nvGrpSpPr>
          <p:cNvPr id="86042" name="Group 26"/>
          <p:cNvGrpSpPr>
            <a:grpSpLocks/>
          </p:cNvGrpSpPr>
          <p:nvPr/>
        </p:nvGrpSpPr>
        <p:grpSpPr bwMode="auto">
          <a:xfrm>
            <a:off x="4008593" y="3604246"/>
            <a:ext cx="1451074" cy="562570"/>
            <a:chOff x="0" y="0"/>
            <a:chExt cx="1200" cy="504"/>
          </a:xfrm>
        </p:grpSpPr>
        <p:sp>
          <p:nvSpPr>
            <p:cNvPr id="86043" name="AutoShape 27"/>
            <p:cNvSpPr>
              <a:spLocks/>
            </p:cNvSpPr>
            <p:nvPr/>
          </p:nvSpPr>
          <p:spPr bwMode="auto">
            <a:xfrm>
              <a:off x="0" y="10"/>
              <a:ext cx="1200" cy="484"/>
            </a:xfrm>
            <a:prstGeom prst="roundRect">
              <a:avLst>
                <a:gd name="adj" fmla="val 204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6044" name="Rectangle 28"/>
            <p:cNvSpPr>
              <a:spLocks/>
            </p:cNvSpPr>
            <p:nvPr/>
          </p:nvSpPr>
          <p:spPr bwMode="auto">
            <a:xfrm>
              <a:off x="0" y="0"/>
              <a:ext cx="1200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Transmitter address</a:t>
              </a:r>
              <a:b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[6 bytes]</a:t>
              </a:r>
            </a:p>
          </p:txBody>
        </p:sp>
      </p:grpSp>
      <p:grpSp>
        <p:nvGrpSpPr>
          <p:cNvPr id="86045" name="Group 29"/>
          <p:cNvGrpSpPr>
            <a:grpSpLocks/>
          </p:cNvGrpSpPr>
          <p:nvPr/>
        </p:nvGrpSpPr>
        <p:grpSpPr bwMode="auto">
          <a:xfrm>
            <a:off x="1151186" y="1855142"/>
            <a:ext cx="1451074" cy="785813"/>
            <a:chOff x="0" y="0"/>
            <a:chExt cx="1200" cy="704"/>
          </a:xfrm>
        </p:grpSpPr>
        <p:sp>
          <p:nvSpPr>
            <p:cNvPr id="86046" name="AutoShape 30"/>
            <p:cNvSpPr>
              <a:spLocks/>
            </p:cNvSpPr>
            <p:nvPr/>
          </p:nvSpPr>
          <p:spPr bwMode="auto">
            <a:xfrm>
              <a:off x="0" y="0"/>
              <a:ext cx="1200" cy="704"/>
            </a:xfrm>
            <a:prstGeom prst="roundRect">
              <a:avLst>
                <a:gd name="adj" fmla="val 139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6047" name="Rectangle 31"/>
            <p:cNvSpPr>
              <a:spLocks/>
            </p:cNvSpPr>
            <p:nvPr/>
          </p:nvSpPr>
          <p:spPr bwMode="auto">
            <a:xfrm>
              <a:off x="0" y="180"/>
              <a:ext cx="12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Frame control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[2 bytes]</a:t>
              </a:r>
            </a:p>
          </p:txBody>
        </p:sp>
      </p:grpSp>
      <p:grpSp>
        <p:nvGrpSpPr>
          <p:cNvPr id="86048" name="Group 32"/>
          <p:cNvGrpSpPr>
            <a:grpSpLocks/>
          </p:cNvGrpSpPr>
          <p:nvPr/>
        </p:nvGrpSpPr>
        <p:grpSpPr bwMode="auto">
          <a:xfrm>
            <a:off x="1151186" y="2634258"/>
            <a:ext cx="1451074" cy="539130"/>
            <a:chOff x="0" y="0"/>
            <a:chExt cx="1200" cy="483"/>
          </a:xfrm>
        </p:grpSpPr>
        <p:sp>
          <p:nvSpPr>
            <p:cNvPr id="86049" name="AutoShape 33"/>
            <p:cNvSpPr>
              <a:spLocks/>
            </p:cNvSpPr>
            <p:nvPr/>
          </p:nvSpPr>
          <p:spPr bwMode="auto">
            <a:xfrm>
              <a:off x="0" y="0"/>
              <a:ext cx="1200" cy="483"/>
            </a:xfrm>
            <a:prstGeom prst="roundRect">
              <a:avLst>
                <a:gd name="adj" fmla="val 204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6050" name="Rectangle 34"/>
            <p:cNvSpPr>
              <a:spLocks/>
            </p:cNvSpPr>
            <p:nvPr/>
          </p:nvSpPr>
          <p:spPr bwMode="auto">
            <a:xfrm>
              <a:off x="0" y="75"/>
              <a:ext cx="12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Duration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[2 bytes]</a:t>
              </a:r>
            </a:p>
          </p:txBody>
        </p:sp>
      </p:grpSp>
      <p:grpSp>
        <p:nvGrpSpPr>
          <p:cNvPr id="86051" name="Group 35"/>
          <p:cNvGrpSpPr>
            <a:grpSpLocks/>
          </p:cNvGrpSpPr>
          <p:nvPr/>
        </p:nvGrpSpPr>
        <p:grpSpPr bwMode="auto">
          <a:xfrm>
            <a:off x="1151186" y="3166691"/>
            <a:ext cx="1451074" cy="562570"/>
            <a:chOff x="0" y="0"/>
            <a:chExt cx="1200" cy="504"/>
          </a:xfrm>
        </p:grpSpPr>
        <p:sp>
          <p:nvSpPr>
            <p:cNvPr id="86052" name="AutoShape 36"/>
            <p:cNvSpPr>
              <a:spLocks/>
            </p:cNvSpPr>
            <p:nvPr/>
          </p:nvSpPr>
          <p:spPr bwMode="auto">
            <a:xfrm>
              <a:off x="0" y="10"/>
              <a:ext cx="1200" cy="484"/>
            </a:xfrm>
            <a:prstGeom prst="roundRect">
              <a:avLst>
                <a:gd name="adj" fmla="val 204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6053" name="Rectangle 37"/>
            <p:cNvSpPr>
              <a:spLocks/>
            </p:cNvSpPr>
            <p:nvPr/>
          </p:nvSpPr>
          <p:spPr bwMode="auto">
            <a:xfrm>
              <a:off x="0" y="0"/>
              <a:ext cx="1200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Receiver address</a:t>
              </a:r>
              <a:b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[6 bytes]</a:t>
              </a:r>
            </a:p>
          </p:txBody>
        </p:sp>
      </p:grpSp>
      <p:grpSp>
        <p:nvGrpSpPr>
          <p:cNvPr id="86054" name="Group 38"/>
          <p:cNvGrpSpPr>
            <a:grpSpLocks/>
          </p:cNvGrpSpPr>
          <p:nvPr/>
        </p:nvGrpSpPr>
        <p:grpSpPr bwMode="auto">
          <a:xfrm>
            <a:off x="1151186" y="3698007"/>
            <a:ext cx="1451074" cy="508992"/>
            <a:chOff x="0" y="0"/>
            <a:chExt cx="1200" cy="456"/>
          </a:xfrm>
        </p:grpSpPr>
        <p:sp>
          <p:nvSpPr>
            <p:cNvPr id="86055" name="AutoShape 39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6056" name="Rectangle 40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Frame Check Sequence</a:t>
              </a:r>
            </a:p>
          </p:txBody>
        </p:sp>
      </p:grpSp>
      <p:sp>
        <p:nvSpPr>
          <p:cNvPr id="86057" name="Rectangle 41"/>
          <p:cNvSpPr>
            <a:spLocks/>
          </p:cNvSpPr>
          <p:nvPr/>
        </p:nvSpPr>
        <p:spPr bwMode="auto">
          <a:xfrm>
            <a:off x="852507" y="4702597"/>
            <a:ext cx="1064394" cy="213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</a:tabLst>
            </a:pPr>
            <a:r>
              <a:rPr lang="en-US" sz="1600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ACK frame</a:t>
            </a:r>
          </a:p>
        </p:txBody>
      </p:sp>
      <p:sp>
        <p:nvSpPr>
          <p:cNvPr id="86058" name="Rectangle 42"/>
          <p:cNvSpPr>
            <a:spLocks/>
          </p:cNvSpPr>
          <p:nvPr/>
        </p:nvSpPr>
        <p:spPr bwMode="auto">
          <a:xfrm>
            <a:off x="3786095" y="4875609"/>
            <a:ext cx="1026222" cy="42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</a:tabLst>
            </a:pPr>
            <a:r>
              <a:rPr lang="en-US" sz="1600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RTS frame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</a:tabLst>
            </a:pPr>
            <a:endParaRPr lang="en-US" sz="160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6059" name="Rectangle 43"/>
          <p:cNvSpPr>
            <a:spLocks/>
          </p:cNvSpPr>
          <p:nvPr/>
        </p:nvSpPr>
        <p:spPr bwMode="auto">
          <a:xfrm>
            <a:off x="7729389" y="4702597"/>
            <a:ext cx="1026222" cy="42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</a:tabLst>
            </a:pPr>
            <a:r>
              <a:rPr lang="en-US" sz="1600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CTS frame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</a:tabLst>
            </a:pPr>
            <a:endParaRPr lang="en-US" sz="160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96530"/>
      </p:ext>
    </p:extLst>
  </p:cSld>
  <p:clrMapOvr>
    <a:masterClrMapping/>
  </p:clrMapOvr>
  <p:transition advTm="18070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IP over 802.11</a:t>
            </a: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5537" y="1245692"/>
            <a:ext cx="8456135" cy="5577706"/>
          </a:xfrm>
          <a:ln/>
        </p:spPr>
        <p:txBody>
          <a:bodyPr/>
          <a:lstStyle/>
          <a:p>
            <a:endParaRPr lang="en-US"/>
          </a:p>
        </p:txBody>
      </p:sp>
      <p:grpSp>
        <p:nvGrpSpPr>
          <p:cNvPr id="87043" name="Group 3"/>
          <p:cNvGrpSpPr>
            <a:grpSpLocks/>
          </p:cNvGrpSpPr>
          <p:nvPr/>
        </p:nvGrpSpPr>
        <p:grpSpPr bwMode="auto">
          <a:xfrm>
            <a:off x="2249165" y="1683246"/>
            <a:ext cx="1451074" cy="392906"/>
            <a:chOff x="0" y="0"/>
            <a:chExt cx="1200" cy="352"/>
          </a:xfrm>
        </p:grpSpPr>
        <p:sp>
          <p:nvSpPr>
            <p:cNvPr id="87044" name="AutoShape 4"/>
            <p:cNvSpPr>
              <a:spLocks/>
            </p:cNvSpPr>
            <p:nvPr/>
          </p:nvSpPr>
          <p:spPr bwMode="auto">
            <a:xfrm>
              <a:off x="0" y="0"/>
              <a:ext cx="1200" cy="352"/>
            </a:xfrm>
            <a:prstGeom prst="roundRect">
              <a:avLst>
                <a:gd name="adj" fmla="val 278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7045" name="Rectangle 5"/>
            <p:cNvSpPr>
              <a:spLocks/>
            </p:cNvSpPr>
            <p:nvPr/>
          </p:nvSpPr>
          <p:spPr bwMode="auto">
            <a:xfrm>
              <a:off x="0" y="85"/>
              <a:ext cx="120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Frame control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endParaRPr lang="en-US" sz="15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endParaRPr>
            </a:p>
          </p:txBody>
        </p:sp>
      </p:grpSp>
      <p:grpSp>
        <p:nvGrpSpPr>
          <p:cNvPr id="87046" name="Group 6"/>
          <p:cNvGrpSpPr>
            <a:grpSpLocks/>
          </p:cNvGrpSpPr>
          <p:nvPr/>
        </p:nvGrpSpPr>
        <p:grpSpPr bwMode="auto">
          <a:xfrm>
            <a:off x="2249165" y="2070572"/>
            <a:ext cx="1451074" cy="540246"/>
            <a:chOff x="0" y="0"/>
            <a:chExt cx="1200" cy="483"/>
          </a:xfrm>
        </p:grpSpPr>
        <p:sp>
          <p:nvSpPr>
            <p:cNvPr id="87047" name="AutoShape 7"/>
            <p:cNvSpPr>
              <a:spLocks/>
            </p:cNvSpPr>
            <p:nvPr/>
          </p:nvSpPr>
          <p:spPr bwMode="auto">
            <a:xfrm>
              <a:off x="0" y="0"/>
              <a:ext cx="1200" cy="483"/>
            </a:xfrm>
            <a:prstGeom prst="roundRect">
              <a:avLst>
                <a:gd name="adj" fmla="val 204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7048" name="Rectangle 8"/>
            <p:cNvSpPr>
              <a:spLocks/>
            </p:cNvSpPr>
            <p:nvPr/>
          </p:nvSpPr>
          <p:spPr bwMode="auto">
            <a:xfrm>
              <a:off x="0" y="73"/>
              <a:ext cx="12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Duration/Id</a:t>
              </a:r>
            </a:p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  <a:tab pos="692257" algn="l"/>
                  <a:tab pos="1375159" algn="l"/>
                  <a:tab pos="2048706" algn="l"/>
                </a:tabLst>
              </a:pP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[2 bytes]</a:t>
              </a:r>
            </a:p>
          </p:txBody>
        </p:sp>
      </p:grpSp>
      <p:sp>
        <p:nvSpPr>
          <p:cNvPr id="87049" name="AutoShape 9"/>
          <p:cNvSpPr>
            <a:spLocks/>
          </p:cNvSpPr>
          <p:nvPr/>
        </p:nvSpPr>
        <p:spPr bwMode="auto">
          <a:xfrm>
            <a:off x="2249165" y="2616399"/>
            <a:ext cx="1451074" cy="539130"/>
          </a:xfrm>
          <a:prstGeom prst="roundRect">
            <a:avLst>
              <a:gd name="adj" fmla="val 204"/>
            </a:avLst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grpSp>
        <p:nvGrpSpPr>
          <p:cNvPr id="87050" name="Group 10"/>
          <p:cNvGrpSpPr>
            <a:grpSpLocks/>
          </p:cNvGrpSpPr>
          <p:nvPr/>
        </p:nvGrpSpPr>
        <p:grpSpPr bwMode="auto">
          <a:xfrm>
            <a:off x="2249165" y="3133205"/>
            <a:ext cx="1451074" cy="508992"/>
            <a:chOff x="0" y="0"/>
            <a:chExt cx="1200" cy="456"/>
          </a:xfrm>
        </p:grpSpPr>
        <p:sp>
          <p:nvSpPr>
            <p:cNvPr id="87051" name="AutoShape 11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7052" name="Rectangle 12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Address 2</a:t>
              </a:r>
              <a:b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[6 bytes]</a:t>
              </a:r>
            </a:p>
          </p:txBody>
        </p:sp>
      </p:grpSp>
      <p:grpSp>
        <p:nvGrpSpPr>
          <p:cNvPr id="87053" name="Group 13"/>
          <p:cNvGrpSpPr>
            <a:grpSpLocks/>
          </p:cNvGrpSpPr>
          <p:nvPr/>
        </p:nvGrpSpPr>
        <p:grpSpPr bwMode="auto">
          <a:xfrm>
            <a:off x="2249165" y="2616399"/>
            <a:ext cx="1451074" cy="539130"/>
            <a:chOff x="0" y="0"/>
            <a:chExt cx="1200" cy="483"/>
          </a:xfrm>
        </p:grpSpPr>
        <p:sp>
          <p:nvSpPr>
            <p:cNvPr id="87054" name="AutoShape 14"/>
            <p:cNvSpPr>
              <a:spLocks/>
            </p:cNvSpPr>
            <p:nvPr/>
          </p:nvSpPr>
          <p:spPr bwMode="auto">
            <a:xfrm>
              <a:off x="0" y="0"/>
              <a:ext cx="1200" cy="483"/>
            </a:xfrm>
            <a:prstGeom prst="roundRect">
              <a:avLst>
                <a:gd name="adj" fmla="val 204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7055" name="Rectangle 15"/>
            <p:cNvSpPr>
              <a:spLocks/>
            </p:cNvSpPr>
            <p:nvPr/>
          </p:nvSpPr>
          <p:spPr bwMode="auto">
            <a:xfrm>
              <a:off x="0" y="70"/>
              <a:ext cx="1200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Address 1</a:t>
              </a:r>
              <a:b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[6 bytes]</a:t>
              </a:r>
            </a:p>
          </p:txBody>
        </p:sp>
      </p:grpSp>
      <p:grpSp>
        <p:nvGrpSpPr>
          <p:cNvPr id="87056" name="Group 16"/>
          <p:cNvGrpSpPr>
            <a:grpSpLocks/>
          </p:cNvGrpSpPr>
          <p:nvPr/>
        </p:nvGrpSpPr>
        <p:grpSpPr bwMode="auto">
          <a:xfrm>
            <a:off x="2249165" y="3583037"/>
            <a:ext cx="1451074" cy="508992"/>
            <a:chOff x="0" y="0"/>
            <a:chExt cx="1200" cy="456"/>
          </a:xfrm>
        </p:grpSpPr>
        <p:sp>
          <p:nvSpPr>
            <p:cNvPr id="87057" name="AutoShape 17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7058" name="Rectangle 18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Address 3</a:t>
              </a:r>
              <a:b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[6 bytes]</a:t>
              </a:r>
            </a:p>
          </p:txBody>
        </p:sp>
      </p:grpSp>
      <p:grpSp>
        <p:nvGrpSpPr>
          <p:cNvPr id="87059" name="Group 19"/>
          <p:cNvGrpSpPr>
            <a:grpSpLocks/>
          </p:cNvGrpSpPr>
          <p:nvPr/>
        </p:nvGrpSpPr>
        <p:grpSpPr bwMode="auto">
          <a:xfrm>
            <a:off x="2249165" y="4044033"/>
            <a:ext cx="1451074" cy="508992"/>
            <a:chOff x="0" y="0"/>
            <a:chExt cx="1200" cy="456"/>
          </a:xfrm>
        </p:grpSpPr>
        <p:sp>
          <p:nvSpPr>
            <p:cNvPr id="87060" name="AutoShape 20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7061" name="Rectangle 21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Sequence control </a:t>
              </a:r>
              <a:r>
                <a:rPr lang="en-US" sz="13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[2 bytes]</a:t>
              </a:r>
            </a:p>
          </p:txBody>
        </p:sp>
      </p:grpSp>
      <p:grpSp>
        <p:nvGrpSpPr>
          <p:cNvPr id="87062" name="Group 22"/>
          <p:cNvGrpSpPr>
            <a:grpSpLocks/>
          </p:cNvGrpSpPr>
          <p:nvPr/>
        </p:nvGrpSpPr>
        <p:grpSpPr bwMode="auto">
          <a:xfrm>
            <a:off x="2249165" y="5425902"/>
            <a:ext cx="1451074" cy="508992"/>
            <a:chOff x="0" y="0"/>
            <a:chExt cx="1200" cy="456"/>
          </a:xfrm>
        </p:grpSpPr>
        <p:sp>
          <p:nvSpPr>
            <p:cNvPr id="87063" name="AutoShape 23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7064" name="Rectangle 24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IP packet</a:t>
              </a:r>
            </a:p>
          </p:txBody>
        </p:sp>
      </p:grpSp>
      <p:grpSp>
        <p:nvGrpSpPr>
          <p:cNvPr id="87065" name="Group 25"/>
          <p:cNvGrpSpPr>
            <a:grpSpLocks/>
          </p:cNvGrpSpPr>
          <p:nvPr/>
        </p:nvGrpSpPr>
        <p:grpSpPr bwMode="auto">
          <a:xfrm>
            <a:off x="2249165" y="5875734"/>
            <a:ext cx="1451074" cy="508992"/>
            <a:chOff x="0" y="0"/>
            <a:chExt cx="1200" cy="456"/>
          </a:xfrm>
        </p:grpSpPr>
        <p:sp>
          <p:nvSpPr>
            <p:cNvPr id="87066" name="AutoShape 26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7067" name="Rectangle 27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Frame Check Sequence</a:t>
              </a:r>
            </a:p>
          </p:txBody>
        </p:sp>
      </p:grpSp>
      <p:grpSp>
        <p:nvGrpSpPr>
          <p:cNvPr id="87068" name="Group 28"/>
          <p:cNvGrpSpPr>
            <a:grpSpLocks/>
          </p:cNvGrpSpPr>
          <p:nvPr/>
        </p:nvGrpSpPr>
        <p:grpSpPr bwMode="auto">
          <a:xfrm>
            <a:off x="2249165" y="4505027"/>
            <a:ext cx="1451074" cy="508992"/>
            <a:chOff x="0" y="0"/>
            <a:chExt cx="1200" cy="456"/>
          </a:xfrm>
        </p:grpSpPr>
        <p:sp>
          <p:nvSpPr>
            <p:cNvPr id="87069" name="AutoShape 29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7070" name="Rectangle 30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LLC/SNAP</a:t>
              </a:r>
            </a:p>
          </p:txBody>
        </p:sp>
      </p:grpSp>
      <p:grpSp>
        <p:nvGrpSpPr>
          <p:cNvPr id="87071" name="Group 31"/>
          <p:cNvGrpSpPr>
            <a:grpSpLocks/>
          </p:cNvGrpSpPr>
          <p:nvPr/>
        </p:nvGrpSpPr>
        <p:grpSpPr bwMode="auto">
          <a:xfrm>
            <a:off x="2249165" y="4964906"/>
            <a:ext cx="1451074" cy="508992"/>
            <a:chOff x="0" y="0"/>
            <a:chExt cx="1200" cy="456"/>
          </a:xfrm>
        </p:grpSpPr>
        <p:sp>
          <p:nvSpPr>
            <p:cNvPr id="87072" name="AutoShape 32"/>
            <p:cNvSpPr>
              <a:spLocks/>
            </p:cNvSpPr>
            <p:nvPr/>
          </p:nvSpPr>
          <p:spPr bwMode="auto">
            <a:xfrm>
              <a:off x="0" y="21"/>
              <a:ext cx="1200" cy="411"/>
            </a:xfrm>
            <a:prstGeom prst="roundRect">
              <a:avLst>
                <a:gd name="adj" fmla="val 241"/>
              </a:avLst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7073" name="Rectangle 33"/>
            <p:cNvSpPr>
              <a:spLocks/>
            </p:cNvSpPr>
            <p:nvPr/>
          </p:nvSpPr>
          <p:spPr bwMode="auto">
            <a:xfrm>
              <a:off x="0" y="0"/>
              <a:ext cx="1200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0x800</a:t>
              </a:r>
            </a:p>
          </p:txBody>
        </p:sp>
      </p:grpSp>
      <p:sp>
        <p:nvSpPr>
          <p:cNvPr id="87074" name="Rectangle 34"/>
          <p:cNvSpPr>
            <a:spLocks/>
          </p:cNvSpPr>
          <p:nvPr/>
        </p:nvSpPr>
        <p:spPr bwMode="auto">
          <a:xfrm>
            <a:off x="4521306" y="4276205"/>
            <a:ext cx="1482778" cy="62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</a:tabLst>
            </a:pPr>
            <a:r>
              <a:rPr lang="en-US" sz="1600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LLC/SNAP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- 4 bytes header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</a:tabLst>
            </a:pPr>
            <a:endParaRPr lang="en-US" sz="160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7075" name="Line 35"/>
          <p:cNvSpPr>
            <a:spLocks noChangeShapeType="1"/>
          </p:cNvSpPr>
          <p:nvPr/>
        </p:nvSpPr>
        <p:spPr bwMode="auto">
          <a:xfrm flipH="1">
            <a:off x="3743772" y="4491633"/>
            <a:ext cx="785999" cy="80367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87076" name="Rectangle 36"/>
          <p:cNvSpPr>
            <a:spLocks/>
          </p:cNvSpPr>
          <p:nvPr/>
        </p:nvSpPr>
        <p:spPr bwMode="auto">
          <a:xfrm>
            <a:off x="4521306" y="4990580"/>
            <a:ext cx="2824591" cy="62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</a:tabLst>
            </a:pPr>
            <a:r>
              <a:rPr lang="en-US" sz="1600" b="1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EtherType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</a:tabLst>
            </a:pPr>
            <a:r>
              <a:rPr lang="en-US" sz="16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- 0x800 for IP, 0x86DD for IPv6 </a:t>
            </a:r>
          </a:p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06766" algn="l"/>
              </a:tabLst>
            </a:pPr>
            <a:endParaRPr lang="en-US" sz="1600">
              <a:solidFill>
                <a:schemeClr val="tx1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7077" name="Line 37"/>
          <p:cNvSpPr>
            <a:spLocks noChangeShapeType="1"/>
          </p:cNvSpPr>
          <p:nvPr/>
        </p:nvSpPr>
        <p:spPr bwMode="auto">
          <a:xfrm flipH="1">
            <a:off x="3695402" y="5134570"/>
            <a:ext cx="785999" cy="22324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413457"/>
      </p:ext>
    </p:extLst>
  </p:cSld>
  <p:clrMapOvr>
    <a:masterClrMapping/>
  </p:clrMapOvr>
  <p:transition advTm="63433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7383" y="1946672"/>
            <a:ext cx="8203406" cy="4830961"/>
          </a:xfrm>
          <a:ln/>
        </p:spPr>
        <p:txBody>
          <a:bodyPr/>
          <a:lstStyle/>
          <a:p>
            <a:pPr marL="654837"/>
            <a:r>
              <a:rPr lang="en-US" dirty="0"/>
              <a:t>Local Area Networks</a:t>
            </a:r>
          </a:p>
          <a:p>
            <a:pPr marL="982256" lvl="1"/>
            <a:r>
              <a:rPr lang="en-US" dirty="0"/>
              <a:t>Ethernet</a:t>
            </a:r>
          </a:p>
          <a:p>
            <a:pPr marL="982256" lvl="1"/>
            <a:r>
              <a:rPr lang="en-US" dirty="0"/>
              <a:t>IP over Ethernet</a:t>
            </a:r>
          </a:p>
          <a:p>
            <a:pPr marL="982256" lvl="1"/>
            <a:r>
              <a:rPr lang="en-US" dirty="0"/>
              <a:t>Wi-Fi</a:t>
            </a:r>
          </a:p>
          <a:p>
            <a:pPr marL="654837"/>
            <a:r>
              <a:rPr lang="en-US" dirty="0">
                <a:solidFill>
                  <a:srgbClr val="FF0000"/>
                </a:solidFill>
              </a:rPr>
              <a:t>Protocol stack</a:t>
            </a:r>
          </a:p>
        </p:txBody>
      </p:sp>
    </p:spTree>
    <p:extLst>
      <p:ext uri="{BB962C8B-B14F-4D97-AF65-F5344CB8AC3E}">
        <p14:creationId xmlns:p14="http://schemas.microsoft.com/office/powerpoint/2010/main" val="390654834"/>
      </p:ext>
    </p:extLst>
  </p:cSld>
  <p:clrMapOvr>
    <a:masterClrMapping/>
  </p:clrMapOvr>
  <p:transition advTm="8293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3348354" y="0"/>
            <a:ext cx="5925220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</a:pPr>
            <a:r>
              <a:rPr lang="en-US"/>
              <a:t>Ethernet hub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6516" y="1382986"/>
            <a:ext cx="8457344" cy="3087439"/>
          </a:xfrm>
          <a:ln/>
        </p:spPr>
        <p:txBody>
          <a:bodyPr/>
          <a:lstStyle/>
          <a:p>
            <a:pPr marL="473588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</a:pPr>
            <a:r>
              <a:rPr lang="en-US" dirty="0"/>
              <a:t>A hub is a relay operating in the physical layer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7651" name="AutoShape 3"/>
          <p:cNvSpPr>
            <a:spLocks/>
          </p:cNvSpPr>
          <p:nvPr/>
        </p:nvSpPr>
        <p:spPr bwMode="auto">
          <a:xfrm>
            <a:off x="1601019" y="4756175"/>
            <a:ext cx="3118601" cy="93762"/>
          </a:xfrm>
          <a:prstGeom prst="roundRect">
            <a:avLst>
              <a:gd name="adj" fmla="val 1208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27652" name="AutoShape 4"/>
          <p:cNvSpPr>
            <a:spLocks/>
          </p:cNvSpPr>
          <p:nvPr/>
        </p:nvSpPr>
        <p:spPr bwMode="auto">
          <a:xfrm>
            <a:off x="5486270" y="4759524"/>
            <a:ext cx="3118600" cy="92646"/>
          </a:xfrm>
          <a:prstGeom prst="roundRect">
            <a:avLst>
              <a:gd name="adj" fmla="val 1208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27653" name="AutoShape 5"/>
          <p:cNvSpPr>
            <a:spLocks/>
          </p:cNvSpPr>
          <p:nvPr/>
        </p:nvSpPr>
        <p:spPr bwMode="auto">
          <a:xfrm>
            <a:off x="1601019" y="4250531"/>
            <a:ext cx="1588926" cy="508992"/>
          </a:xfrm>
          <a:prstGeom prst="roundRect">
            <a:avLst>
              <a:gd name="adj" fmla="val 218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27654" name="AutoShape 6"/>
          <p:cNvSpPr>
            <a:spLocks/>
          </p:cNvSpPr>
          <p:nvPr/>
        </p:nvSpPr>
        <p:spPr bwMode="auto">
          <a:xfrm>
            <a:off x="1601019" y="3741539"/>
            <a:ext cx="1588926" cy="508992"/>
          </a:xfrm>
          <a:prstGeom prst="roundRect">
            <a:avLst>
              <a:gd name="adj" fmla="val 218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7014735" y="4250531"/>
            <a:ext cx="1587717" cy="508992"/>
          </a:xfrm>
          <a:prstGeom prst="roundRect">
            <a:avLst>
              <a:gd name="adj" fmla="val 218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27656" name="AutoShape 8"/>
          <p:cNvSpPr>
            <a:spLocks/>
          </p:cNvSpPr>
          <p:nvPr/>
        </p:nvSpPr>
        <p:spPr bwMode="auto">
          <a:xfrm>
            <a:off x="7014735" y="3741539"/>
            <a:ext cx="1587717" cy="508992"/>
          </a:xfrm>
          <a:prstGeom prst="roundRect">
            <a:avLst>
              <a:gd name="adj" fmla="val 218"/>
            </a:avLst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27657" name="AutoShape 9"/>
          <p:cNvSpPr>
            <a:spLocks/>
          </p:cNvSpPr>
          <p:nvPr/>
        </p:nvSpPr>
        <p:spPr bwMode="auto">
          <a:xfrm>
            <a:off x="4359270" y="4250531"/>
            <a:ext cx="1588926" cy="508992"/>
          </a:xfrm>
          <a:prstGeom prst="roundRect">
            <a:avLst>
              <a:gd name="adj" fmla="val 218"/>
            </a:avLst>
          </a:prstGeom>
          <a:noFill/>
          <a:ln w="12700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1750963" y="5033628"/>
            <a:ext cx="833562" cy="29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22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Host A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7043757" y="4980050"/>
            <a:ext cx="846661" cy="29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22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Host B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4944536" y="5047022"/>
            <a:ext cx="517557" cy="29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</a:pPr>
            <a:r>
              <a:rPr lang="en-US" sz="220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Hub</a:t>
            </a:r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4359270" y="4250531"/>
            <a:ext cx="779952" cy="506760"/>
          </a:xfrm>
          <a:prstGeom prst="line">
            <a:avLst/>
          </a:prstGeom>
          <a:noFill/>
          <a:ln w="12700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flipH="1">
            <a:off x="5136803" y="4250531"/>
            <a:ext cx="811393" cy="506760"/>
          </a:xfrm>
          <a:prstGeom prst="line">
            <a:avLst/>
          </a:prstGeom>
          <a:noFill/>
          <a:ln w="12700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 rot="10800000" flipH="1">
            <a:off x="1601019" y="3009305"/>
            <a:ext cx="2418" cy="73558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rot="10800000" flipH="1">
            <a:off x="3189945" y="3009305"/>
            <a:ext cx="1210" cy="73558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 rot="10800000" flipH="1">
            <a:off x="7014735" y="3009305"/>
            <a:ext cx="1209" cy="73558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rot="10800000" flipH="1">
            <a:off x="8602452" y="2935635"/>
            <a:ext cx="2418" cy="73558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1819890" y="4335996"/>
            <a:ext cx="1050543" cy="29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22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Physical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1913000" y="3853793"/>
            <a:ext cx="1019272" cy="29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2200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Datalink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7078377" y="3793776"/>
            <a:ext cx="1436247" cy="41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Datalink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7053927" y="4293839"/>
            <a:ext cx="1480311" cy="41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>
                <a:solidFill>
                  <a:schemeClr val="tx1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Physical</a:t>
            </a:r>
          </a:p>
        </p:txBody>
      </p:sp>
    </p:spTree>
    <p:extLst>
      <p:ext uri="{BB962C8B-B14F-4D97-AF65-F5344CB8AC3E}">
        <p14:creationId xmlns:p14="http://schemas.microsoft.com/office/powerpoint/2010/main" val="1450874656"/>
      </p:ext>
    </p:extLst>
  </p:cSld>
  <p:clrMapOvr>
    <a:masterClrMapping/>
  </p:clrMapOvr>
  <p:transition advTm="43106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2BBE-61BD-DF58-6E51-94E7C3AD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Recruiter’s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4EDE-7AF7-1A99-3607-E59F05DFE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Describe the TCP three-way handshake</a:t>
            </a:r>
          </a:p>
          <a:p>
            <a:r>
              <a:rPr lang="en-BE" dirty="0"/>
              <a:t>You have a blackbox with ethernet ports, two laptops. How can you determine whether this is a switch or a router ?</a:t>
            </a:r>
          </a:p>
          <a:p>
            <a:r>
              <a:rPr lang="en-BE" dirty="0"/>
              <a:t>What can you do to mitigate a SYN flooding attack ?</a:t>
            </a:r>
          </a:p>
          <a:p>
            <a:r>
              <a:rPr lang="en-BE" dirty="0"/>
              <a:t>All the packets that are exchanged when you go to www.something.com</a:t>
            </a:r>
          </a:p>
        </p:txBody>
      </p:sp>
    </p:spTree>
    <p:extLst>
      <p:ext uri="{BB962C8B-B14F-4D97-AF65-F5344CB8AC3E}">
        <p14:creationId xmlns:p14="http://schemas.microsoft.com/office/powerpoint/2010/main" val="2770221745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re 1">
            <a:extLst>
              <a:ext uri="{FF2B5EF4-FFF2-40B4-BE49-F238E27FC236}">
                <a16:creationId xmlns:a16="http://schemas.microsoft.com/office/drawing/2014/main" id="{12660A2D-04EB-4B75-8EAF-D8972ECFD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Protocol stack</a:t>
            </a:r>
            <a:br>
              <a:rPr lang="en-GB" altLang="en-US" dirty="0"/>
            </a:br>
            <a:r>
              <a:rPr lang="en-GB" altLang="en-US" dirty="0"/>
              <a:t>Physical layer</a:t>
            </a:r>
          </a:p>
        </p:txBody>
      </p:sp>
      <p:sp>
        <p:nvSpPr>
          <p:cNvPr id="82946" name="Espace réservé du contenu 2">
            <a:extLst>
              <a:ext uri="{FF2B5EF4-FFF2-40B4-BE49-F238E27FC236}">
                <a16:creationId xmlns:a16="http://schemas.microsoft.com/office/drawing/2014/main" id="{252E85F2-F80F-48A8-85DB-2961BCD28A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6788" y="3713163"/>
            <a:ext cx="7972425" cy="2535238"/>
          </a:xfrm>
        </p:spPr>
        <p:txBody>
          <a:bodyPr>
            <a:normAutofit lnSpcReduction="10000"/>
          </a:bodyPr>
          <a:lstStyle/>
          <a:p>
            <a:r>
              <a:rPr lang="en-GB" altLang="en-US" dirty="0"/>
              <a:t>Unit of information : bit</a:t>
            </a:r>
          </a:p>
          <a:p>
            <a:r>
              <a:rPr lang="en-GB" altLang="en-US" dirty="0"/>
              <a:t>Reliability</a:t>
            </a:r>
          </a:p>
          <a:p>
            <a:pPr lvl="1"/>
            <a:r>
              <a:rPr lang="en-GB" altLang="en-US" dirty="0"/>
              <a:t>transmission errors</a:t>
            </a:r>
          </a:p>
          <a:p>
            <a:pPr lvl="1"/>
            <a:r>
              <a:rPr lang="en-GB" altLang="en-US" dirty="0"/>
              <a:t>creation/suppression of bits</a:t>
            </a:r>
          </a:p>
          <a:p>
            <a:pPr lvl="1"/>
            <a:endParaRPr lang="en-GB" altLang="en-US" dirty="0"/>
          </a:p>
        </p:txBody>
      </p:sp>
      <p:grpSp>
        <p:nvGrpSpPr>
          <p:cNvPr id="82947" name="Group 3">
            <a:extLst>
              <a:ext uri="{FF2B5EF4-FFF2-40B4-BE49-F238E27FC236}">
                <a16:creationId xmlns:a16="http://schemas.microsoft.com/office/drawing/2014/main" id="{87DCB601-E530-4995-8740-5ABB37A67911}"/>
              </a:ext>
            </a:extLst>
          </p:cNvPr>
          <p:cNvGrpSpPr>
            <a:grpSpLocks/>
          </p:cNvGrpSpPr>
          <p:nvPr/>
        </p:nvGrpSpPr>
        <p:grpSpPr bwMode="auto">
          <a:xfrm>
            <a:off x="840740" y="2629376"/>
            <a:ext cx="1701800" cy="306387"/>
            <a:chOff x="0" y="0"/>
            <a:chExt cx="1408" cy="274"/>
          </a:xfrm>
        </p:grpSpPr>
        <p:sp>
          <p:nvSpPr>
            <p:cNvPr id="82990" name="AutoShape 4">
              <a:extLst>
                <a:ext uri="{FF2B5EF4-FFF2-40B4-BE49-F238E27FC236}">
                  <a16:creationId xmlns:a16="http://schemas.microsoft.com/office/drawing/2014/main" id="{40891AAB-7981-46E1-9A40-822FDC2B5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91" name="Rectangle 5">
              <a:extLst>
                <a:ext uri="{FF2B5EF4-FFF2-40B4-BE49-F238E27FC236}">
                  <a16:creationId xmlns:a16="http://schemas.microsoft.com/office/drawing/2014/main" id="{1F467D22-0039-48B9-811A-07E5DC74D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sp>
        <p:nvSpPr>
          <p:cNvPr id="82949" name="AutoShape 9">
            <a:extLst>
              <a:ext uri="{FF2B5EF4-FFF2-40B4-BE49-F238E27FC236}">
                <a16:creationId xmlns:a16="http://schemas.microsoft.com/office/drawing/2014/main" id="{72DA12DB-B0DF-41D5-8833-279CA94903D5}"/>
              </a:ext>
            </a:extLst>
          </p:cNvPr>
          <p:cNvSpPr>
            <a:spLocks/>
          </p:cNvSpPr>
          <p:nvPr/>
        </p:nvSpPr>
        <p:spPr bwMode="auto">
          <a:xfrm>
            <a:off x="1583690" y="2935763"/>
            <a:ext cx="2535238" cy="136525"/>
          </a:xfrm>
          <a:prstGeom prst="roundRect">
            <a:avLst>
              <a:gd name="adj" fmla="val 819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grpSp>
        <p:nvGrpSpPr>
          <p:cNvPr id="82956" name="Group 25">
            <a:extLst>
              <a:ext uri="{FF2B5EF4-FFF2-40B4-BE49-F238E27FC236}">
                <a16:creationId xmlns:a16="http://schemas.microsoft.com/office/drawing/2014/main" id="{773CEE9D-09E4-40D7-971B-00365D009899}"/>
              </a:ext>
            </a:extLst>
          </p:cNvPr>
          <p:cNvGrpSpPr>
            <a:grpSpLocks/>
          </p:cNvGrpSpPr>
          <p:nvPr/>
        </p:nvGrpSpPr>
        <p:grpSpPr bwMode="auto">
          <a:xfrm>
            <a:off x="3801428" y="2640488"/>
            <a:ext cx="1701800" cy="284163"/>
            <a:chOff x="0" y="0"/>
            <a:chExt cx="1408" cy="254"/>
          </a:xfrm>
        </p:grpSpPr>
        <p:sp>
          <p:nvSpPr>
            <p:cNvPr id="82978" name="AutoShape 26">
              <a:extLst>
                <a:ext uri="{FF2B5EF4-FFF2-40B4-BE49-F238E27FC236}">
                  <a16:creationId xmlns:a16="http://schemas.microsoft.com/office/drawing/2014/main" id="{B39B37B6-B0D5-4E28-AFEB-3A84360D1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9" name="Rectangle 27">
              <a:extLst>
                <a:ext uri="{FF2B5EF4-FFF2-40B4-BE49-F238E27FC236}">
                  <a16:creationId xmlns:a16="http://schemas.microsoft.com/office/drawing/2014/main" id="{FB8AFEAE-6489-4FCD-AF16-1A83BEF56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grpSp>
        <p:nvGrpSpPr>
          <p:cNvPr id="49" name="Group 6">
            <a:extLst>
              <a:ext uri="{FF2B5EF4-FFF2-40B4-BE49-F238E27FC236}">
                <a16:creationId xmlns:a16="http://schemas.microsoft.com/office/drawing/2014/main" id="{FA4903D0-0298-7447-A9B7-34D218B27C14}"/>
              </a:ext>
            </a:extLst>
          </p:cNvPr>
          <p:cNvGrpSpPr>
            <a:grpSpLocks/>
          </p:cNvGrpSpPr>
          <p:nvPr/>
        </p:nvGrpSpPr>
        <p:grpSpPr bwMode="auto">
          <a:xfrm>
            <a:off x="7237413" y="2653188"/>
            <a:ext cx="1701800" cy="282575"/>
            <a:chOff x="0" y="0"/>
            <a:chExt cx="1408" cy="254"/>
          </a:xfrm>
        </p:grpSpPr>
        <p:sp>
          <p:nvSpPr>
            <p:cNvPr id="50" name="AutoShape 7">
              <a:extLst>
                <a:ext uri="{FF2B5EF4-FFF2-40B4-BE49-F238E27FC236}">
                  <a16:creationId xmlns:a16="http://schemas.microsoft.com/office/drawing/2014/main" id="{3D8C5643-6F8C-4C49-A1E9-CD632F48B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51" name="Rectangle 8">
              <a:extLst>
                <a:ext uri="{FF2B5EF4-FFF2-40B4-BE49-F238E27FC236}">
                  <a16:creationId xmlns:a16="http://schemas.microsoft.com/office/drawing/2014/main" id="{6FFDF5E2-4893-2F41-8686-C1B5D490B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sp>
        <p:nvSpPr>
          <p:cNvPr id="52" name="AutoShape 35">
            <a:extLst>
              <a:ext uri="{FF2B5EF4-FFF2-40B4-BE49-F238E27FC236}">
                <a16:creationId xmlns:a16="http://schemas.microsoft.com/office/drawing/2014/main" id="{948E6219-92FD-BA4B-8B1E-1FB920CCD609}"/>
              </a:ext>
            </a:extLst>
          </p:cNvPr>
          <p:cNvSpPr>
            <a:spLocks/>
          </p:cNvSpPr>
          <p:nvPr/>
        </p:nvSpPr>
        <p:spPr bwMode="auto">
          <a:xfrm>
            <a:off x="5145406" y="2924457"/>
            <a:ext cx="2535238" cy="136525"/>
          </a:xfrm>
          <a:prstGeom prst="roundRect">
            <a:avLst>
              <a:gd name="adj" fmla="val 819"/>
            </a:avLst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re 1">
            <a:extLst>
              <a:ext uri="{FF2B5EF4-FFF2-40B4-BE49-F238E27FC236}">
                <a16:creationId xmlns:a16="http://schemas.microsoft.com/office/drawing/2014/main" id="{12660A2D-04EB-4B75-8EAF-D8972ECFD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Protocol stack</a:t>
            </a:r>
            <a:br>
              <a:rPr lang="en-GB" altLang="en-US" dirty="0"/>
            </a:br>
            <a:r>
              <a:rPr lang="en-GB" altLang="en-US" dirty="0"/>
              <a:t>Datalink layer</a:t>
            </a:r>
          </a:p>
        </p:txBody>
      </p:sp>
      <p:sp>
        <p:nvSpPr>
          <p:cNvPr id="82946" name="Espace réservé du contenu 2">
            <a:extLst>
              <a:ext uri="{FF2B5EF4-FFF2-40B4-BE49-F238E27FC236}">
                <a16:creationId xmlns:a16="http://schemas.microsoft.com/office/drawing/2014/main" id="{252E85F2-F80F-48A8-85DB-2961BCD28A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6788" y="4023090"/>
            <a:ext cx="7972425" cy="1941148"/>
          </a:xfrm>
        </p:spPr>
        <p:txBody>
          <a:bodyPr/>
          <a:lstStyle/>
          <a:p>
            <a:r>
              <a:rPr lang="en-GB" altLang="en-US" dirty="0"/>
              <a:t>Unit of information</a:t>
            </a:r>
          </a:p>
          <a:p>
            <a:pPr lvl="1"/>
            <a:r>
              <a:rPr lang="en-GB" altLang="en-US" dirty="0"/>
              <a:t>Frame</a:t>
            </a:r>
          </a:p>
          <a:p>
            <a:r>
              <a:rPr lang="en-GB" altLang="en-US" dirty="0"/>
              <a:t>Services</a:t>
            </a:r>
          </a:p>
          <a:p>
            <a:pPr lvl="1"/>
            <a:r>
              <a:rPr lang="en-GB" altLang="en-US" dirty="0"/>
              <a:t>Unreliable connectionless</a:t>
            </a:r>
          </a:p>
          <a:p>
            <a:pPr lvl="1"/>
            <a:r>
              <a:rPr lang="en-GB" altLang="en-US" dirty="0"/>
              <a:t>Reliable connection-oriented</a:t>
            </a:r>
          </a:p>
        </p:txBody>
      </p:sp>
      <p:grpSp>
        <p:nvGrpSpPr>
          <p:cNvPr id="82947" name="Group 3">
            <a:extLst>
              <a:ext uri="{FF2B5EF4-FFF2-40B4-BE49-F238E27FC236}">
                <a16:creationId xmlns:a16="http://schemas.microsoft.com/office/drawing/2014/main" id="{87DCB601-E530-4995-8740-5ABB37A67911}"/>
              </a:ext>
            </a:extLst>
          </p:cNvPr>
          <p:cNvGrpSpPr>
            <a:grpSpLocks/>
          </p:cNvGrpSpPr>
          <p:nvPr/>
        </p:nvGrpSpPr>
        <p:grpSpPr bwMode="auto">
          <a:xfrm>
            <a:off x="1080770" y="2669810"/>
            <a:ext cx="1701800" cy="306387"/>
            <a:chOff x="0" y="0"/>
            <a:chExt cx="1408" cy="274"/>
          </a:xfrm>
        </p:grpSpPr>
        <p:sp>
          <p:nvSpPr>
            <p:cNvPr id="82990" name="AutoShape 4">
              <a:extLst>
                <a:ext uri="{FF2B5EF4-FFF2-40B4-BE49-F238E27FC236}">
                  <a16:creationId xmlns:a16="http://schemas.microsoft.com/office/drawing/2014/main" id="{40891AAB-7981-46E1-9A40-822FDC2B5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91" name="Rectangle 5">
              <a:extLst>
                <a:ext uri="{FF2B5EF4-FFF2-40B4-BE49-F238E27FC236}">
                  <a16:creationId xmlns:a16="http://schemas.microsoft.com/office/drawing/2014/main" id="{1F467D22-0039-48B9-811A-07E5DC74D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grpSp>
        <p:nvGrpSpPr>
          <p:cNvPr id="82948" name="Group 6">
            <a:extLst>
              <a:ext uri="{FF2B5EF4-FFF2-40B4-BE49-F238E27FC236}">
                <a16:creationId xmlns:a16="http://schemas.microsoft.com/office/drawing/2014/main" id="{C30DEEAD-9B49-4919-9CF9-1E444DEC6556}"/>
              </a:ext>
            </a:extLst>
          </p:cNvPr>
          <p:cNvGrpSpPr>
            <a:grpSpLocks/>
          </p:cNvGrpSpPr>
          <p:nvPr/>
        </p:nvGrpSpPr>
        <p:grpSpPr bwMode="auto">
          <a:xfrm>
            <a:off x="6805295" y="2693622"/>
            <a:ext cx="1701800" cy="282575"/>
            <a:chOff x="0" y="0"/>
            <a:chExt cx="1408" cy="254"/>
          </a:xfrm>
        </p:grpSpPr>
        <p:sp>
          <p:nvSpPr>
            <p:cNvPr id="82988" name="AutoShape 7">
              <a:extLst>
                <a:ext uri="{FF2B5EF4-FFF2-40B4-BE49-F238E27FC236}">
                  <a16:creationId xmlns:a16="http://schemas.microsoft.com/office/drawing/2014/main" id="{B2AFACF9-9231-4D86-8602-3E5EF3DD1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9" name="Rectangle 8">
              <a:extLst>
                <a:ext uri="{FF2B5EF4-FFF2-40B4-BE49-F238E27FC236}">
                  <a16:creationId xmlns:a16="http://schemas.microsoft.com/office/drawing/2014/main" id="{356A86A8-696C-4DC3-9342-1E7D11EFF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sp>
        <p:nvSpPr>
          <p:cNvPr id="82949" name="AutoShape 9">
            <a:extLst>
              <a:ext uri="{FF2B5EF4-FFF2-40B4-BE49-F238E27FC236}">
                <a16:creationId xmlns:a16="http://schemas.microsoft.com/office/drawing/2014/main" id="{72DA12DB-B0DF-41D5-8833-279CA94903D5}"/>
              </a:ext>
            </a:extLst>
          </p:cNvPr>
          <p:cNvSpPr>
            <a:spLocks/>
          </p:cNvSpPr>
          <p:nvPr/>
        </p:nvSpPr>
        <p:spPr bwMode="auto">
          <a:xfrm>
            <a:off x="1823720" y="2976197"/>
            <a:ext cx="2535238" cy="136525"/>
          </a:xfrm>
          <a:prstGeom prst="roundRect">
            <a:avLst>
              <a:gd name="adj" fmla="val 819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2950" name="Line 10">
            <a:extLst>
              <a:ext uri="{FF2B5EF4-FFF2-40B4-BE49-F238E27FC236}">
                <a16:creationId xmlns:a16="http://schemas.microsoft.com/office/drawing/2014/main" id="{602711AF-1066-4AB6-828A-DFD496C933D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082358" y="2158635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82951" name="Line 11">
            <a:extLst>
              <a:ext uri="{FF2B5EF4-FFF2-40B4-BE49-F238E27FC236}">
                <a16:creationId xmlns:a16="http://schemas.microsoft.com/office/drawing/2014/main" id="{0F7976F7-5BEF-4083-BE8C-5501A442600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782570" y="2158635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82952" name="Group 13">
            <a:extLst>
              <a:ext uri="{FF2B5EF4-FFF2-40B4-BE49-F238E27FC236}">
                <a16:creationId xmlns:a16="http://schemas.microsoft.com/office/drawing/2014/main" id="{BE8C23B7-7F2F-4CEA-9092-A1CC6DCE75AA}"/>
              </a:ext>
            </a:extLst>
          </p:cNvPr>
          <p:cNvGrpSpPr>
            <a:grpSpLocks/>
          </p:cNvGrpSpPr>
          <p:nvPr/>
        </p:nvGrpSpPr>
        <p:grpSpPr bwMode="auto">
          <a:xfrm>
            <a:off x="1080770" y="2352310"/>
            <a:ext cx="1701800" cy="306387"/>
            <a:chOff x="0" y="0"/>
            <a:chExt cx="1408" cy="274"/>
          </a:xfrm>
        </p:grpSpPr>
        <p:sp>
          <p:nvSpPr>
            <p:cNvPr id="82986" name="AutoShape 14">
              <a:extLst>
                <a:ext uri="{FF2B5EF4-FFF2-40B4-BE49-F238E27FC236}">
                  <a16:creationId xmlns:a16="http://schemas.microsoft.com/office/drawing/2014/main" id="{87949781-F8DC-4F64-A2DF-B2199FC07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7" name="Rectangle 15">
              <a:extLst>
                <a:ext uri="{FF2B5EF4-FFF2-40B4-BE49-F238E27FC236}">
                  <a16:creationId xmlns:a16="http://schemas.microsoft.com/office/drawing/2014/main" id="{695C4469-A79A-4FC7-ADAE-6275C704F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3" name="Group 16">
            <a:extLst>
              <a:ext uri="{FF2B5EF4-FFF2-40B4-BE49-F238E27FC236}">
                <a16:creationId xmlns:a16="http://schemas.microsoft.com/office/drawing/2014/main" id="{AA863B79-C01A-44D6-A4AF-1E9949ACE4A5}"/>
              </a:ext>
            </a:extLst>
          </p:cNvPr>
          <p:cNvGrpSpPr>
            <a:grpSpLocks/>
          </p:cNvGrpSpPr>
          <p:nvPr/>
        </p:nvGrpSpPr>
        <p:grpSpPr bwMode="auto">
          <a:xfrm>
            <a:off x="6797358" y="2376122"/>
            <a:ext cx="1703387" cy="304800"/>
            <a:chOff x="0" y="0"/>
            <a:chExt cx="1408" cy="274"/>
          </a:xfrm>
        </p:grpSpPr>
        <p:sp>
          <p:nvSpPr>
            <p:cNvPr id="82984" name="AutoShape 17">
              <a:extLst>
                <a:ext uri="{FF2B5EF4-FFF2-40B4-BE49-F238E27FC236}">
                  <a16:creationId xmlns:a16="http://schemas.microsoft.com/office/drawing/2014/main" id="{55B61E95-0046-4171-9D08-52F81DBEA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5" name="Rectangle 18">
              <a:extLst>
                <a:ext uri="{FF2B5EF4-FFF2-40B4-BE49-F238E27FC236}">
                  <a16:creationId xmlns:a16="http://schemas.microsoft.com/office/drawing/2014/main" id="{ED427285-EFCE-4CA1-9179-1FC4862D1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6" name="Group 25">
            <a:extLst>
              <a:ext uri="{FF2B5EF4-FFF2-40B4-BE49-F238E27FC236}">
                <a16:creationId xmlns:a16="http://schemas.microsoft.com/office/drawing/2014/main" id="{773CEE9D-09E4-40D7-971B-00365D009899}"/>
              </a:ext>
            </a:extLst>
          </p:cNvPr>
          <p:cNvGrpSpPr>
            <a:grpSpLocks/>
          </p:cNvGrpSpPr>
          <p:nvPr/>
        </p:nvGrpSpPr>
        <p:grpSpPr bwMode="auto">
          <a:xfrm>
            <a:off x="4041458" y="2680922"/>
            <a:ext cx="1701800" cy="284163"/>
            <a:chOff x="0" y="0"/>
            <a:chExt cx="1408" cy="254"/>
          </a:xfrm>
        </p:grpSpPr>
        <p:sp>
          <p:nvSpPr>
            <p:cNvPr id="82978" name="AutoShape 26">
              <a:extLst>
                <a:ext uri="{FF2B5EF4-FFF2-40B4-BE49-F238E27FC236}">
                  <a16:creationId xmlns:a16="http://schemas.microsoft.com/office/drawing/2014/main" id="{B39B37B6-B0D5-4E28-AFEB-3A84360D1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9" name="Rectangle 27">
              <a:extLst>
                <a:ext uri="{FF2B5EF4-FFF2-40B4-BE49-F238E27FC236}">
                  <a16:creationId xmlns:a16="http://schemas.microsoft.com/office/drawing/2014/main" id="{FB8AFEAE-6489-4FCD-AF16-1A83BEF56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grpSp>
        <p:nvGrpSpPr>
          <p:cNvPr id="82957" name="Group 29">
            <a:extLst>
              <a:ext uri="{FF2B5EF4-FFF2-40B4-BE49-F238E27FC236}">
                <a16:creationId xmlns:a16="http://schemas.microsoft.com/office/drawing/2014/main" id="{F1F2363D-6AE9-43FF-ADC0-D80DC77AB4D1}"/>
              </a:ext>
            </a:extLst>
          </p:cNvPr>
          <p:cNvGrpSpPr>
            <a:grpSpLocks/>
          </p:cNvGrpSpPr>
          <p:nvPr/>
        </p:nvGrpSpPr>
        <p:grpSpPr bwMode="auto">
          <a:xfrm>
            <a:off x="4031933" y="2365010"/>
            <a:ext cx="1703387" cy="304800"/>
            <a:chOff x="0" y="0"/>
            <a:chExt cx="1408" cy="274"/>
          </a:xfrm>
        </p:grpSpPr>
        <p:sp>
          <p:nvSpPr>
            <p:cNvPr id="82976" name="AutoShape 30">
              <a:extLst>
                <a:ext uri="{FF2B5EF4-FFF2-40B4-BE49-F238E27FC236}">
                  <a16:creationId xmlns:a16="http://schemas.microsoft.com/office/drawing/2014/main" id="{484E10FA-FF70-429D-B749-8D0523A2C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7" name="Rectangle 31">
              <a:extLst>
                <a:ext uri="{FF2B5EF4-FFF2-40B4-BE49-F238E27FC236}">
                  <a16:creationId xmlns:a16="http://schemas.microsoft.com/office/drawing/2014/main" id="{1C02DEF1-0642-4EEB-88E5-DE47185CA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sp>
        <p:nvSpPr>
          <p:cNvPr id="82959" name="AutoShape 35">
            <a:extLst>
              <a:ext uri="{FF2B5EF4-FFF2-40B4-BE49-F238E27FC236}">
                <a16:creationId xmlns:a16="http://schemas.microsoft.com/office/drawing/2014/main" id="{86128656-DEE3-4A6E-B25B-FE4891ED1D68}"/>
              </a:ext>
            </a:extLst>
          </p:cNvPr>
          <p:cNvSpPr>
            <a:spLocks/>
          </p:cNvSpPr>
          <p:nvPr/>
        </p:nvSpPr>
        <p:spPr bwMode="auto">
          <a:xfrm>
            <a:off x="5046345" y="2965085"/>
            <a:ext cx="2535238" cy="136525"/>
          </a:xfrm>
          <a:prstGeom prst="roundRect">
            <a:avLst>
              <a:gd name="adj" fmla="val 819"/>
            </a:avLst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2960" name="Line 36">
            <a:extLst>
              <a:ext uri="{FF2B5EF4-FFF2-40B4-BE49-F238E27FC236}">
                <a16:creationId xmlns:a16="http://schemas.microsoft.com/office/drawing/2014/main" id="{291C65F9-0B7C-4317-8ECC-EFBBF4A8C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1458" y="2365010"/>
            <a:ext cx="836612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49" name="Line 36">
            <a:extLst>
              <a:ext uri="{FF2B5EF4-FFF2-40B4-BE49-F238E27FC236}">
                <a16:creationId xmlns:a16="http://schemas.microsoft.com/office/drawing/2014/main" id="{3EE5F86A-2682-3A44-98A1-AED11CAC28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0951" y="2398156"/>
            <a:ext cx="703159" cy="2549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50" name="Line 10">
            <a:extLst>
              <a:ext uri="{FF2B5EF4-FFF2-40B4-BE49-F238E27FC236}">
                <a16:creationId xmlns:a16="http://schemas.microsoft.com/office/drawing/2014/main" id="{9BFDBE87-16D9-B241-A3E8-8A2905E2C06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799323" y="2186416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51" name="Line 11">
            <a:extLst>
              <a:ext uri="{FF2B5EF4-FFF2-40B4-BE49-F238E27FC236}">
                <a16:creationId xmlns:a16="http://schemas.microsoft.com/office/drawing/2014/main" id="{B1F492A1-1C47-6D4D-8B50-D3C00C56173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499535" y="2186416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2FB623-52AA-6E4F-8D0B-157EFA64DAE8}"/>
              </a:ext>
            </a:extLst>
          </p:cNvPr>
          <p:cNvCxnSpPr>
            <a:stCxn id="82986" idx="3"/>
            <a:endCxn id="82977" idx="1"/>
          </p:cNvCxnSpPr>
          <p:nvPr/>
        </p:nvCxnSpPr>
        <p:spPr bwMode="auto">
          <a:xfrm>
            <a:off x="2781362" y="2505504"/>
            <a:ext cx="1250571" cy="1190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05CFC3-B1B5-6C40-9A30-76D877CBB4FB}"/>
              </a:ext>
            </a:extLst>
          </p:cNvPr>
          <p:cNvSpPr txBox="1"/>
          <p:nvPr/>
        </p:nvSpPr>
        <p:spPr>
          <a:xfrm>
            <a:off x="3017614" y="2185005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B0F0"/>
                </a:solidFill>
              </a:rPr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739253401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re 1">
            <a:extLst>
              <a:ext uri="{FF2B5EF4-FFF2-40B4-BE49-F238E27FC236}">
                <a16:creationId xmlns:a16="http://schemas.microsoft.com/office/drawing/2014/main" id="{12660A2D-04EB-4B75-8EAF-D8972ECFD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Protocol stack</a:t>
            </a:r>
            <a:br>
              <a:rPr lang="en-GB" altLang="en-US" dirty="0"/>
            </a:br>
            <a:r>
              <a:rPr lang="en-GB" altLang="en-US" dirty="0"/>
              <a:t>Network layer</a:t>
            </a:r>
          </a:p>
        </p:txBody>
      </p:sp>
      <p:sp>
        <p:nvSpPr>
          <p:cNvPr id="82946" name="Espace réservé du contenu 2">
            <a:extLst>
              <a:ext uri="{FF2B5EF4-FFF2-40B4-BE49-F238E27FC236}">
                <a16:creationId xmlns:a16="http://schemas.microsoft.com/office/drawing/2014/main" id="{252E85F2-F80F-48A8-85DB-2961BCD28A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6788" y="3551665"/>
            <a:ext cx="7972425" cy="3126947"/>
          </a:xfrm>
        </p:spPr>
        <p:txBody>
          <a:bodyPr>
            <a:normAutofit fontScale="85000" lnSpcReduction="20000"/>
          </a:bodyPr>
          <a:lstStyle/>
          <a:p>
            <a:r>
              <a:rPr lang="en-GB" altLang="en-US" dirty="0"/>
              <a:t>Unit of information</a:t>
            </a:r>
          </a:p>
          <a:p>
            <a:pPr lvl="1"/>
            <a:r>
              <a:rPr lang="en-GB" altLang="en-US" dirty="0"/>
              <a:t>packet</a:t>
            </a:r>
          </a:p>
          <a:p>
            <a:r>
              <a:rPr lang="en-GB" altLang="en-US" dirty="0"/>
              <a:t>Services</a:t>
            </a:r>
          </a:p>
          <a:p>
            <a:pPr lvl="1"/>
            <a:r>
              <a:rPr lang="en-GB" altLang="en-US" dirty="0"/>
              <a:t>Unreliable connectionless</a:t>
            </a:r>
          </a:p>
          <a:p>
            <a:r>
              <a:rPr lang="en-GB" altLang="en-US" dirty="0"/>
              <a:t>Organisation</a:t>
            </a:r>
          </a:p>
          <a:p>
            <a:pPr lvl="1"/>
            <a:r>
              <a:rPr lang="en-GB" altLang="en-US" dirty="0"/>
              <a:t>Datagram, virtual circuits</a:t>
            </a:r>
          </a:p>
        </p:txBody>
      </p:sp>
      <p:grpSp>
        <p:nvGrpSpPr>
          <p:cNvPr id="82947" name="Group 3">
            <a:extLst>
              <a:ext uri="{FF2B5EF4-FFF2-40B4-BE49-F238E27FC236}">
                <a16:creationId xmlns:a16="http://schemas.microsoft.com/office/drawing/2014/main" id="{87DCB601-E530-4995-8740-5ABB37A67911}"/>
              </a:ext>
            </a:extLst>
          </p:cNvPr>
          <p:cNvGrpSpPr>
            <a:grpSpLocks/>
          </p:cNvGrpSpPr>
          <p:nvPr/>
        </p:nvGrpSpPr>
        <p:grpSpPr bwMode="auto">
          <a:xfrm>
            <a:off x="1377950" y="2986088"/>
            <a:ext cx="1701800" cy="306387"/>
            <a:chOff x="0" y="0"/>
            <a:chExt cx="1408" cy="274"/>
          </a:xfrm>
        </p:grpSpPr>
        <p:sp>
          <p:nvSpPr>
            <p:cNvPr id="82990" name="AutoShape 4">
              <a:extLst>
                <a:ext uri="{FF2B5EF4-FFF2-40B4-BE49-F238E27FC236}">
                  <a16:creationId xmlns:a16="http://schemas.microsoft.com/office/drawing/2014/main" id="{40891AAB-7981-46E1-9A40-822FDC2B5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91" name="Rectangle 5">
              <a:extLst>
                <a:ext uri="{FF2B5EF4-FFF2-40B4-BE49-F238E27FC236}">
                  <a16:creationId xmlns:a16="http://schemas.microsoft.com/office/drawing/2014/main" id="{1F467D22-0039-48B9-811A-07E5DC74D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grpSp>
        <p:nvGrpSpPr>
          <p:cNvPr id="82948" name="Group 6">
            <a:extLst>
              <a:ext uri="{FF2B5EF4-FFF2-40B4-BE49-F238E27FC236}">
                <a16:creationId xmlns:a16="http://schemas.microsoft.com/office/drawing/2014/main" id="{C30DEEAD-9B49-4919-9CF9-1E444DEC6556}"/>
              </a:ext>
            </a:extLst>
          </p:cNvPr>
          <p:cNvGrpSpPr>
            <a:grpSpLocks/>
          </p:cNvGrpSpPr>
          <p:nvPr/>
        </p:nvGrpSpPr>
        <p:grpSpPr bwMode="auto">
          <a:xfrm>
            <a:off x="7102475" y="3009900"/>
            <a:ext cx="1701800" cy="282575"/>
            <a:chOff x="0" y="0"/>
            <a:chExt cx="1408" cy="254"/>
          </a:xfrm>
        </p:grpSpPr>
        <p:sp>
          <p:nvSpPr>
            <p:cNvPr id="82988" name="AutoShape 7">
              <a:extLst>
                <a:ext uri="{FF2B5EF4-FFF2-40B4-BE49-F238E27FC236}">
                  <a16:creationId xmlns:a16="http://schemas.microsoft.com/office/drawing/2014/main" id="{B2AFACF9-9231-4D86-8602-3E5EF3DD1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9" name="Rectangle 8">
              <a:extLst>
                <a:ext uri="{FF2B5EF4-FFF2-40B4-BE49-F238E27FC236}">
                  <a16:creationId xmlns:a16="http://schemas.microsoft.com/office/drawing/2014/main" id="{356A86A8-696C-4DC3-9342-1E7D11EFF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sp>
        <p:nvSpPr>
          <p:cNvPr id="82949" name="AutoShape 9">
            <a:extLst>
              <a:ext uri="{FF2B5EF4-FFF2-40B4-BE49-F238E27FC236}">
                <a16:creationId xmlns:a16="http://schemas.microsoft.com/office/drawing/2014/main" id="{72DA12DB-B0DF-41D5-8833-279CA94903D5}"/>
              </a:ext>
            </a:extLst>
          </p:cNvPr>
          <p:cNvSpPr>
            <a:spLocks/>
          </p:cNvSpPr>
          <p:nvPr/>
        </p:nvSpPr>
        <p:spPr bwMode="auto">
          <a:xfrm>
            <a:off x="2120900" y="3292475"/>
            <a:ext cx="2535238" cy="136525"/>
          </a:xfrm>
          <a:prstGeom prst="roundRect">
            <a:avLst>
              <a:gd name="adj" fmla="val 819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2950" name="Line 10">
            <a:extLst>
              <a:ext uri="{FF2B5EF4-FFF2-40B4-BE49-F238E27FC236}">
                <a16:creationId xmlns:a16="http://schemas.microsoft.com/office/drawing/2014/main" id="{602711AF-1066-4AB6-828A-DFD496C933D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379538" y="2474913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82951" name="Line 11">
            <a:extLst>
              <a:ext uri="{FF2B5EF4-FFF2-40B4-BE49-F238E27FC236}">
                <a16:creationId xmlns:a16="http://schemas.microsoft.com/office/drawing/2014/main" id="{0F7976F7-5BEF-4083-BE8C-5501A442600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079750" y="2474913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82952" name="Group 13">
            <a:extLst>
              <a:ext uri="{FF2B5EF4-FFF2-40B4-BE49-F238E27FC236}">
                <a16:creationId xmlns:a16="http://schemas.microsoft.com/office/drawing/2014/main" id="{BE8C23B7-7F2F-4CEA-9092-A1CC6DCE75AA}"/>
              </a:ext>
            </a:extLst>
          </p:cNvPr>
          <p:cNvGrpSpPr>
            <a:grpSpLocks/>
          </p:cNvGrpSpPr>
          <p:nvPr/>
        </p:nvGrpSpPr>
        <p:grpSpPr bwMode="auto">
          <a:xfrm>
            <a:off x="1377950" y="2668588"/>
            <a:ext cx="1701800" cy="306387"/>
            <a:chOff x="0" y="0"/>
            <a:chExt cx="1408" cy="274"/>
          </a:xfrm>
        </p:grpSpPr>
        <p:sp>
          <p:nvSpPr>
            <p:cNvPr id="82986" name="AutoShape 14">
              <a:extLst>
                <a:ext uri="{FF2B5EF4-FFF2-40B4-BE49-F238E27FC236}">
                  <a16:creationId xmlns:a16="http://schemas.microsoft.com/office/drawing/2014/main" id="{87949781-F8DC-4F64-A2DF-B2199FC07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7" name="Rectangle 15">
              <a:extLst>
                <a:ext uri="{FF2B5EF4-FFF2-40B4-BE49-F238E27FC236}">
                  <a16:creationId xmlns:a16="http://schemas.microsoft.com/office/drawing/2014/main" id="{695C4469-A79A-4FC7-ADAE-6275C704F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3" name="Group 16">
            <a:extLst>
              <a:ext uri="{FF2B5EF4-FFF2-40B4-BE49-F238E27FC236}">
                <a16:creationId xmlns:a16="http://schemas.microsoft.com/office/drawing/2014/main" id="{AA863B79-C01A-44D6-A4AF-1E9949ACE4A5}"/>
              </a:ext>
            </a:extLst>
          </p:cNvPr>
          <p:cNvGrpSpPr>
            <a:grpSpLocks/>
          </p:cNvGrpSpPr>
          <p:nvPr/>
        </p:nvGrpSpPr>
        <p:grpSpPr bwMode="auto">
          <a:xfrm>
            <a:off x="7094538" y="2692400"/>
            <a:ext cx="1703387" cy="304800"/>
            <a:chOff x="0" y="0"/>
            <a:chExt cx="1408" cy="274"/>
          </a:xfrm>
        </p:grpSpPr>
        <p:sp>
          <p:nvSpPr>
            <p:cNvPr id="82984" name="AutoShape 17">
              <a:extLst>
                <a:ext uri="{FF2B5EF4-FFF2-40B4-BE49-F238E27FC236}">
                  <a16:creationId xmlns:a16="http://schemas.microsoft.com/office/drawing/2014/main" id="{55B61E95-0046-4171-9D08-52F81DBEA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5" name="Rectangle 18">
              <a:extLst>
                <a:ext uri="{FF2B5EF4-FFF2-40B4-BE49-F238E27FC236}">
                  <a16:creationId xmlns:a16="http://schemas.microsoft.com/office/drawing/2014/main" id="{ED427285-EFCE-4CA1-9179-1FC4862D1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4" name="Group 19">
            <a:extLst>
              <a:ext uri="{FF2B5EF4-FFF2-40B4-BE49-F238E27FC236}">
                <a16:creationId xmlns:a16="http://schemas.microsoft.com/office/drawing/2014/main" id="{8BA625FC-FE80-46DC-8503-7D764EACA0A3}"/>
              </a:ext>
            </a:extLst>
          </p:cNvPr>
          <p:cNvGrpSpPr>
            <a:grpSpLocks/>
          </p:cNvGrpSpPr>
          <p:nvPr/>
        </p:nvGrpSpPr>
        <p:grpSpPr bwMode="auto">
          <a:xfrm>
            <a:off x="7094538" y="2384425"/>
            <a:ext cx="1703387" cy="306388"/>
            <a:chOff x="0" y="0"/>
            <a:chExt cx="1408" cy="274"/>
          </a:xfrm>
        </p:grpSpPr>
        <p:sp>
          <p:nvSpPr>
            <p:cNvPr id="82982" name="AutoShape 20">
              <a:extLst>
                <a:ext uri="{FF2B5EF4-FFF2-40B4-BE49-F238E27FC236}">
                  <a16:creationId xmlns:a16="http://schemas.microsoft.com/office/drawing/2014/main" id="{05233565-3D6D-4E0B-8DD3-70CFF6CB3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3" name="Rectangle 21">
              <a:extLst>
                <a:ext uri="{FF2B5EF4-FFF2-40B4-BE49-F238E27FC236}">
                  <a16:creationId xmlns:a16="http://schemas.microsoft.com/office/drawing/2014/main" id="{88CEB6D8-9012-41A0-AD48-5FAA0FEB7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grpSp>
        <p:nvGrpSpPr>
          <p:cNvPr id="82955" name="Group 22">
            <a:extLst>
              <a:ext uri="{FF2B5EF4-FFF2-40B4-BE49-F238E27FC236}">
                <a16:creationId xmlns:a16="http://schemas.microsoft.com/office/drawing/2014/main" id="{DFED56C5-C89D-4886-AF00-31B2CB48B86D}"/>
              </a:ext>
            </a:extLst>
          </p:cNvPr>
          <p:cNvGrpSpPr>
            <a:grpSpLocks/>
          </p:cNvGrpSpPr>
          <p:nvPr/>
        </p:nvGrpSpPr>
        <p:grpSpPr bwMode="auto">
          <a:xfrm>
            <a:off x="1377950" y="2351088"/>
            <a:ext cx="1701800" cy="306387"/>
            <a:chOff x="0" y="0"/>
            <a:chExt cx="1408" cy="274"/>
          </a:xfrm>
        </p:grpSpPr>
        <p:sp>
          <p:nvSpPr>
            <p:cNvPr id="82980" name="AutoShape 23">
              <a:extLst>
                <a:ext uri="{FF2B5EF4-FFF2-40B4-BE49-F238E27FC236}">
                  <a16:creationId xmlns:a16="http://schemas.microsoft.com/office/drawing/2014/main" id="{7D19E7D4-1627-4C05-B3BA-4F9BFF1D7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1" name="Rectangle 24">
              <a:extLst>
                <a:ext uri="{FF2B5EF4-FFF2-40B4-BE49-F238E27FC236}">
                  <a16:creationId xmlns:a16="http://schemas.microsoft.com/office/drawing/2014/main" id="{109EAAF2-CC79-47A1-8C8A-39396C8A4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grpSp>
        <p:nvGrpSpPr>
          <p:cNvPr id="82956" name="Group 25">
            <a:extLst>
              <a:ext uri="{FF2B5EF4-FFF2-40B4-BE49-F238E27FC236}">
                <a16:creationId xmlns:a16="http://schemas.microsoft.com/office/drawing/2014/main" id="{773CEE9D-09E4-40D7-971B-00365D009899}"/>
              </a:ext>
            </a:extLst>
          </p:cNvPr>
          <p:cNvGrpSpPr>
            <a:grpSpLocks/>
          </p:cNvGrpSpPr>
          <p:nvPr/>
        </p:nvGrpSpPr>
        <p:grpSpPr bwMode="auto">
          <a:xfrm>
            <a:off x="4338638" y="2997200"/>
            <a:ext cx="1701800" cy="284163"/>
            <a:chOff x="0" y="0"/>
            <a:chExt cx="1408" cy="254"/>
          </a:xfrm>
        </p:grpSpPr>
        <p:sp>
          <p:nvSpPr>
            <p:cNvPr id="82978" name="AutoShape 26">
              <a:extLst>
                <a:ext uri="{FF2B5EF4-FFF2-40B4-BE49-F238E27FC236}">
                  <a16:creationId xmlns:a16="http://schemas.microsoft.com/office/drawing/2014/main" id="{B39B37B6-B0D5-4E28-AFEB-3A84360D1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9" name="Rectangle 27">
              <a:extLst>
                <a:ext uri="{FF2B5EF4-FFF2-40B4-BE49-F238E27FC236}">
                  <a16:creationId xmlns:a16="http://schemas.microsoft.com/office/drawing/2014/main" id="{FB8AFEAE-6489-4FCD-AF16-1A83BEF56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grpSp>
        <p:nvGrpSpPr>
          <p:cNvPr id="82957" name="Group 29">
            <a:extLst>
              <a:ext uri="{FF2B5EF4-FFF2-40B4-BE49-F238E27FC236}">
                <a16:creationId xmlns:a16="http://schemas.microsoft.com/office/drawing/2014/main" id="{F1F2363D-6AE9-43FF-ADC0-D80DC77AB4D1}"/>
              </a:ext>
            </a:extLst>
          </p:cNvPr>
          <p:cNvGrpSpPr>
            <a:grpSpLocks/>
          </p:cNvGrpSpPr>
          <p:nvPr/>
        </p:nvGrpSpPr>
        <p:grpSpPr bwMode="auto">
          <a:xfrm>
            <a:off x="4329113" y="2681288"/>
            <a:ext cx="1703387" cy="304800"/>
            <a:chOff x="0" y="0"/>
            <a:chExt cx="1408" cy="274"/>
          </a:xfrm>
        </p:grpSpPr>
        <p:sp>
          <p:nvSpPr>
            <p:cNvPr id="82976" name="AutoShape 30">
              <a:extLst>
                <a:ext uri="{FF2B5EF4-FFF2-40B4-BE49-F238E27FC236}">
                  <a16:creationId xmlns:a16="http://schemas.microsoft.com/office/drawing/2014/main" id="{484E10FA-FF70-429D-B749-8D0523A2C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7" name="Rectangle 31">
              <a:extLst>
                <a:ext uri="{FF2B5EF4-FFF2-40B4-BE49-F238E27FC236}">
                  <a16:creationId xmlns:a16="http://schemas.microsoft.com/office/drawing/2014/main" id="{1C02DEF1-0642-4EEB-88E5-DE47185CA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8" name="Group 32">
            <a:extLst>
              <a:ext uri="{FF2B5EF4-FFF2-40B4-BE49-F238E27FC236}">
                <a16:creationId xmlns:a16="http://schemas.microsoft.com/office/drawing/2014/main" id="{FE05F01F-EB95-4970-A24C-4177A7E19CDF}"/>
              </a:ext>
            </a:extLst>
          </p:cNvPr>
          <p:cNvGrpSpPr>
            <a:grpSpLocks/>
          </p:cNvGrpSpPr>
          <p:nvPr/>
        </p:nvGrpSpPr>
        <p:grpSpPr bwMode="auto">
          <a:xfrm>
            <a:off x="4329113" y="2373313"/>
            <a:ext cx="1703387" cy="306387"/>
            <a:chOff x="0" y="0"/>
            <a:chExt cx="1408" cy="274"/>
          </a:xfrm>
        </p:grpSpPr>
        <p:sp>
          <p:nvSpPr>
            <p:cNvPr id="82974" name="AutoShape 33">
              <a:extLst>
                <a:ext uri="{FF2B5EF4-FFF2-40B4-BE49-F238E27FC236}">
                  <a16:creationId xmlns:a16="http://schemas.microsoft.com/office/drawing/2014/main" id="{9C45A3D9-592B-4555-9852-A0DF575C3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5" name="Rectangle 34">
              <a:extLst>
                <a:ext uri="{FF2B5EF4-FFF2-40B4-BE49-F238E27FC236}">
                  <a16:creationId xmlns:a16="http://schemas.microsoft.com/office/drawing/2014/main" id="{6AB3F5BF-32D4-46E0-B037-F7E82DF63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sp>
        <p:nvSpPr>
          <p:cNvPr id="82959" name="AutoShape 35">
            <a:extLst>
              <a:ext uri="{FF2B5EF4-FFF2-40B4-BE49-F238E27FC236}">
                <a16:creationId xmlns:a16="http://schemas.microsoft.com/office/drawing/2014/main" id="{86128656-DEE3-4A6E-B25B-FE4891ED1D68}"/>
              </a:ext>
            </a:extLst>
          </p:cNvPr>
          <p:cNvSpPr>
            <a:spLocks/>
          </p:cNvSpPr>
          <p:nvPr/>
        </p:nvSpPr>
        <p:spPr bwMode="auto">
          <a:xfrm>
            <a:off x="5343525" y="3281363"/>
            <a:ext cx="2535238" cy="136525"/>
          </a:xfrm>
          <a:prstGeom prst="roundRect">
            <a:avLst>
              <a:gd name="adj" fmla="val 819"/>
            </a:avLst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2960" name="Line 36">
            <a:extLst>
              <a:ext uri="{FF2B5EF4-FFF2-40B4-BE49-F238E27FC236}">
                <a16:creationId xmlns:a16="http://schemas.microsoft.com/office/drawing/2014/main" id="{291C65F9-0B7C-4317-8ECC-EFBBF4A8C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8163" y="2384425"/>
            <a:ext cx="836612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82961" name="Line 37">
            <a:extLst>
              <a:ext uri="{FF2B5EF4-FFF2-40B4-BE49-F238E27FC236}">
                <a16:creationId xmlns:a16="http://schemas.microsoft.com/office/drawing/2014/main" id="{AA49DDF5-072D-4228-86A5-A376ED98A0E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135563" y="2382838"/>
            <a:ext cx="909637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D53BE5F-C483-0447-8A4E-B36F0E726133}"/>
              </a:ext>
            </a:extLst>
          </p:cNvPr>
          <p:cNvCxnSpPr/>
          <p:nvPr/>
        </p:nvCxnSpPr>
        <p:spPr bwMode="auto">
          <a:xfrm>
            <a:off x="3088672" y="2529126"/>
            <a:ext cx="1250571" cy="1190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64CA97A-7D68-194A-BE3C-70CF92634EFE}"/>
              </a:ext>
            </a:extLst>
          </p:cNvPr>
          <p:cNvSpPr txBox="1"/>
          <p:nvPr/>
        </p:nvSpPr>
        <p:spPr>
          <a:xfrm>
            <a:off x="3315214" y="2151033"/>
            <a:ext cx="861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dirty="0">
                <a:solidFill>
                  <a:srgbClr val="00B0F0"/>
                </a:solidFill>
              </a:rPr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907194748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re 1">
            <a:extLst>
              <a:ext uri="{FF2B5EF4-FFF2-40B4-BE49-F238E27FC236}">
                <a16:creationId xmlns:a16="http://schemas.microsoft.com/office/drawing/2014/main" id="{12660A2D-04EB-4B75-8EAF-D8972ECFD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Protocol stack</a:t>
            </a:r>
            <a:br>
              <a:rPr lang="en-GB" altLang="en-US" dirty="0"/>
            </a:br>
            <a:r>
              <a:rPr lang="en-GB" altLang="en-US" dirty="0"/>
              <a:t>Transport layer</a:t>
            </a:r>
          </a:p>
        </p:txBody>
      </p:sp>
      <p:sp>
        <p:nvSpPr>
          <p:cNvPr id="82946" name="Espace réservé du contenu 2">
            <a:extLst>
              <a:ext uri="{FF2B5EF4-FFF2-40B4-BE49-F238E27FC236}">
                <a16:creationId xmlns:a16="http://schemas.microsoft.com/office/drawing/2014/main" id="{252E85F2-F80F-48A8-85DB-2961BCD28A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42976" y="4001197"/>
            <a:ext cx="7919403" cy="3103915"/>
          </a:xfrm>
        </p:spPr>
        <p:txBody>
          <a:bodyPr>
            <a:normAutofit fontScale="92500" lnSpcReduction="10000"/>
          </a:bodyPr>
          <a:lstStyle/>
          <a:p>
            <a:r>
              <a:rPr lang="en-GB" altLang="en-US" dirty="0"/>
              <a:t>Unit of information</a:t>
            </a:r>
          </a:p>
          <a:p>
            <a:pPr lvl="1"/>
            <a:r>
              <a:rPr lang="en-GB" altLang="en-US" dirty="0"/>
              <a:t>segment</a:t>
            </a:r>
          </a:p>
          <a:p>
            <a:r>
              <a:rPr lang="en-GB" altLang="en-US" dirty="0"/>
              <a:t>Services</a:t>
            </a:r>
          </a:p>
          <a:p>
            <a:pPr lvl="1"/>
            <a:r>
              <a:rPr lang="en-GB" altLang="en-US" dirty="0"/>
              <a:t>Unreliable connectionless</a:t>
            </a:r>
          </a:p>
          <a:p>
            <a:pPr lvl="1"/>
            <a:r>
              <a:rPr lang="en-GB" altLang="en-US" dirty="0"/>
              <a:t>Reliable connection-oriented	</a:t>
            </a:r>
          </a:p>
          <a:p>
            <a:endParaRPr lang="en-GB" altLang="en-US" dirty="0"/>
          </a:p>
        </p:txBody>
      </p:sp>
      <p:grpSp>
        <p:nvGrpSpPr>
          <p:cNvPr id="82947" name="Group 3">
            <a:extLst>
              <a:ext uri="{FF2B5EF4-FFF2-40B4-BE49-F238E27FC236}">
                <a16:creationId xmlns:a16="http://schemas.microsoft.com/office/drawing/2014/main" id="{87DCB601-E530-4995-8740-5ABB37A67911}"/>
              </a:ext>
            </a:extLst>
          </p:cNvPr>
          <p:cNvGrpSpPr>
            <a:grpSpLocks/>
          </p:cNvGrpSpPr>
          <p:nvPr/>
        </p:nvGrpSpPr>
        <p:grpSpPr bwMode="auto">
          <a:xfrm>
            <a:off x="1217930" y="3228658"/>
            <a:ext cx="1701800" cy="306387"/>
            <a:chOff x="0" y="0"/>
            <a:chExt cx="1408" cy="274"/>
          </a:xfrm>
        </p:grpSpPr>
        <p:sp>
          <p:nvSpPr>
            <p:cNvPr id="82990" name="AutoShape 4">
              <a:extLst>
                <a:ext uri="{FF2B5EF4-FFF2-40B4-BE49-F238E27FC236}">
                  <a16:creationId xmlns:a16="http://schemas.microsoft.com/office/drawing/2014/main" id="{40891AAB-7981-46E1-9A40-822FDC2B5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91" name="Rectangle 5">
              <a:extLst>
                <a:ext uri="{FF2B5EF4-FFF2-40B4-BE49-F238E27FC236}">
                  <a16:creationId xmlns:a16="http://schemas.microsoft.com/office/drawing/2014/main" id="{1F467D22-0039-48B9-811A-07E5DC74D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grpSp>
        <p:nvGrpSpPr>
          <p:cNvPr id="82948" name="Group 6">
            <a:extLst>
              <a:ext uri="{FF2B5EF4-FFF2-40B4-BE49-F238E27FC236}">
                <a16:creationId xmlns:a16="http://schemas.microsoft.com/office/drawing/2014/main" id="{C30DEEAD-9B49-4919-9CF9-1E444DEC6556}"/>
              </a:ext>
            </a:extLst>
          </p:cNvPr>
          <p:cNvGrpSpPr>
            <a:grpSpLocks/>
          </p:cNvGrpSpPr>
          <p:nvPr/>
        </p:nvGrpSpPr>
        <p:grpSpPr bwMode="auto">
          <a:xfrm>
            <a:off x="6942455" y="3252470"/>
            <a:ext cx="1701800" cy="282575"/>
            <a:chOff x="0" y="0"/>
            <a:chExt cx="1408" cy="254"/>
          </a:xfrm>
        </p:grpSpPr>
        <p:sp>
          <p:nvSpPr>
            <p:cNvPr id="82988" name="AutoShape 7">
              <a:extLst>
                <a:ext uri="{FF2B5EF4-FFF2-40B4-BE49-F238E27FC236}">
                  <a16:creationId xmlns:a16="http://schemas.microsoft.com/office/drawing/2014/main" id="{B2AFACF9-9231-4D86-8602-3E5EF3DD1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9" name="Rectangle 8">
              <a:extLst>
                <a:ext uri="{FF2B5EF4-FFF2-40B4-BE49-F238E27FC236}">
                  <a16:creationId xmlns:a16="http://schemas.microsoft.com/office/drawing/2014/main" id="{356A86A8-696C-4DC3-9342-1E7D11EFF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sp>
        <p:nvSpPr>
          <p:cNvPr id="82949" name="AutoShape 9">
            <a:extLst>
              <a:ext uri="{FF2B5EF4-FFF2-40B4-BE49-F238E27FC236}">
                <a16:creationId xmlns:a16="http://schemas.microsoft.com/office/drawing/2014/main" id="{72DA12DB-B0DF-41D5-8833-279CA94903D5}"/>
              </a:ext>
            </a:extLst>
          </p:cNvPr>
          <p:cNvSpPr>
            <a:spLocks/>
          </p:cNvSpPr>
          <p:nvPr/>
        </p:nvSpPr>
        <p:spPr bwMode="auto">
          <a:xfrm>
            <a:off x="1960880" y="3535045"/>
            <a:ext cx="2535238" cy="136525"/>
          </a:xfrm>
          <a:prstGeom prst="roundRect">
            <a:avLst>
              <a:gd name="adj" fmla="val 819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2950" name="Line 10">
            <a:extLst>
              <a:ext uri="{FF2B5EF4-FFF2-40B4-BE49-F238E27FC236}">
                <a16:creationId xmlns:a16="http://schemas.microsoft.com/office/drawing/2014/main" id="{602711AF-1066-4AB6-828A-DFD496C933D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219518" y="2717483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82951" name="Line 11">
            <a:extLst>
              <a:ext uri="{FF2B5EF4-FFF2-40B4-BE49-F238E27FC236}">
                <a16:creationId xmlns:a16="http://schemas.microsoft.com/office/drawing/2014/main" id="{0F7976F7-5BEF-4083-BE8C-5501A442600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919730" y="2717483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82952" name="Group 13">
            <a:extLst>
              <a:ext uri="{FF2B5EF4-FFF2-40B4-BE49-F238E27FC236}">
                <a16:creationId xmlns:a16="http://schemas.microsoft.com/office/drawing/2014/main" id="{BE8C23B7-7F2F-4CEA-9092-A1CC6DCE75AA}"/>
              </a:ext>
            </a:extLst>
          </p:cNvPr>
          <p:cNvGrpSpPr>
            <a:grpSpLocks/>
          </p:cNvGrpSpPr>
          <p:nvPr/>
        </p:nvGrpSpPr>
        <p:grpSpPr bwMode="auto">
          <a:xfrm>
            <a:off x="1217930" y="2911158"/>
            <a:ext cx="1701800" cy="306387"/>
            <a:chOff x="0" y="0"/>
            <a:chExt cx="1408" cy="274"/>
          </a:xfrm>
        </p:grpSpPr>
        <p:sp>
          <p:nvSpPr>
            <p:cNvPr id="82986" name="AutoShape 14">
              <a:extLst>
                <a:ext uri="{FF2B5EF4-FFF2-40B4-BE49-F238E27FC236}">
                  <a16:creationId xmlns:a16="http://schemas.microsoft.com/office/drawing/2014/main" id="{87949781-F8DC-4F64-A2DF-B2199FC07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7" name="Rectangle 15">
              <a:extLst>
                <a:ext uri="{FF2B5EF4-FFF2-40B4-BE49-F238E27FC236}">
                  <a16:creationId xmlns:a16="http://schemas.microsoft.com/office/drawing/2014/main" id="{695C4469-A79A-4FC7-ADAE-6275C704F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3" name="Group 16">
            <a:extLst>
              <a:ext uri="{FF2B5EF4-FFF2-40B4-BE49-F238E27FC236}">
                <a16:creationId xmlns:a16="http://schemas.microsoft.com/office/drawing/2014/main" id="{AA863B79-C01A-44D6-A4AF-1E9949ACE4A5}"/>
              </a:ext>
            </a:extLst>
          </p:cNvPr>
          <p:cNvGrpSpPr>
            <a:grpSpLocks/>
          </p:cNvGrpSpPr>
          <p:nvPr/>
        </p:nvGrpSpPr>
        <p:grpSpPr bwMode="auto">
          <a:xfrm>
            <a:off x="6934518" y="2934970"/>
            <a:ext cx="1703387" cy="304800"/>
            <a:chOff x="0" y="0"/>
            <a:chExt cx="1408" cy="274"/>
          </a:xfrm>
        </p:grpSpPr>
        <p:sp>
          <p:nvSpPr>
            <p:cNvPr id="82984" name="AutoShape 17">
              <a:extLst>
                <a:ext uri="{FF2B5EF4-FFF2-40B4-BE49-F238E27FC236}">
                  <a16:creationId xmlns:a16="http://schemas.microsoft.com/office/drawing/2014/main" id="{55B61E95-0046-4171-9D08-52F81DBEA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5" name="Rectangle 18">
              <a:extLst>
                <a:ext uri="{FF2B5EF4-FFF2-40B4-BE49-F238E27FC236}">
                  <a16:creationId xmlns:a16="http://schemas.microsoft.com/office/drawing/2014/main" id="{ED427285-EFCE-4CA1-9179-1FC4862D1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4" name="Group 19">
            <a:extLst>
              <a:ext uri="{FF2B5EF4-FFF2-40B4-BE49-F238E27FC236}">
                <a16:creationId xmlns:a16="http://schemas.microsoft.com/office/drawing/2014/main" id="{8BA625FC-FE80-46DC-8503-7D764EACA0A3}"/>
              </a:ext>
            </a:extLst>
          </p:cNvPr>
          <p:cNvGrpSpPr>
            <a:grpSpLocks/>
          </p:cNvGrpSpPr>
          <p:nvPr/>
        </p:nvGrpSpPr>
        <p:grpSpPr bwMode="auto">
          <a:xfrm>
            <a:off x="6934518" y="2626995"/>
            <a:ext cx="1703387" cy="306388"/>
            <a:chOff x="0" y="0"/>
            <a:chExt cx="1408" cy="274"/>
          </a:xfrm>
        </p:grpSpPr>
        <p:sp>
          <p:nvSpPr>
            <p:cNvPr id="82982" name="AutoShape 20">
              <a:extLst>
                <a:ext uri="{FF2B5EF4-FFF2-40B4-BE49-F238E27FC236}">
                  <a16:creationId xmlns:a16="http://schemas.microsoft.com/office/drawing/2014/main" id="{05233565-3D6D-4E0B-8DD3-70CFF6CB3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3" name="Rectangle 21">
              <a:extLst>
                <a:ext uri="{FF2B5EF4-FFF2-40B4-BE49-F238E27FC236}">
                  <a16:creationId xmlns:a16="http://schemas.microsoft.com/office/drawing/2014/main" id="{88CEB6D8-9012-41A0-AD48-5FAA0FEB7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grpSp>
        <p:nvGrpSpPr>
          <p:cNvPr id="82955" name="Group 22">
            <a:extLst>
              <a:ext uri="{FF2B5EF4-FFF2-40B4-BE49-F238E27FC236}">
                <a16:creationId xmlns:a16="http://schemas.microsoft.com/office/drawing/2014/main" id="{DFED56C5-C89D-4886-AF00-31B2CB48B86D}"/>
              </a:ext>
            </a:extLst>
          </p:cNvPr>
          <p:cNvGrpSpPr>
            <a:grpSpLocks/>
          </p:cNvGrpSpPr>
          <p:nvPr/>
        </p:nvGrpSpPr>
        <p:grpSpPr bwMode="auto">
          <a:xfrm>
            <a:off x="1217930" y="2593658"/>
            <a:ext cx="1701800" cy="306387"/>
            <a:chOff x="0" y="0"/>
            <a:chExt cx="1408" cy="274"/>
          </a:xfrm>
        </p:grpSpPr>
        <p:sp>
          <p:nvSpPr>
            <p:cNvPr id="82980" name="AutoShape 23">
              <a:extLst>
                <a:ext uri="{FF2B5EF4-FFF2-40B4-BE49-F238E27FC236}">
                  <a16:creationId xmlns:a16="http://schemas.microsoft.com/office/drawing/2014/main" id="{7D19E7D4-1627-4C05-B3BA-4F9BFF1D7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1" name="Rectangle 24">
              <a:extLst>
                <a:ext uri="{FF2B5EF4-FFF2-40B4-BE49-F238E27FC236}">
                  <a16:creationId xmlns:a16="http://schemas.microsoft.com/office/drawing/2014/main" id="{109EAAF2-CC79-47A1-8C8A-39396C8A4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grpSp>
        <p:nvGrpSpPr>
          <p:cNvPr id="82956" name="Group 25">
            <a:extLst>
              <a:ext uri="{FF2B5EF4-FFF2-40B4-BE49-F238E27FC236}">
                <a16:creationId xmlns:a16="http://schemas.microsoft.com/office/drawing/2014/main" id="{773CEE9D-09E4-40D7-971B-00365D009899}"/>
              </a:ext>
            </a:extLst>
          </p:cNvPr>
          <p:cNvGrpSpPr>
            <a:grpSpLocks/>
          </p:cNvGrpSpPr>
          <p:nvPr/>
        </p:nvGrpSpPr>
        <p:grpSpPr bwMode="auto">
          <a:xfrm>
            <a:off x="4178618" y="3239770"/>
            <a:ext cx="1701800" cy="284163"/>
            <a:chOff x="0" y="0"/>
            <a:chExt cx="1408" cy="254"/>
          </a:xfrm>
        </p:grpSpPr>
        <p:sp>
          <p:nvSpPr>
            <p:cNvPr id="82978" name="AutoShape 26">
              <a:extLst>
                <a:ext uri="{FF2B5EF4-FFF2-40B4-BE49-F238E27FC236}">
                  <a16:creationId xmlns:a16="http://schemas.microsoft.com/office/drawing/2014/main" id="{B39B37B6-B0D5-4E28-AFEB-3A84360D1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9" name="Rectangle 27">
              <a:extLst>
                <a:ext uri="{FF2B5EF4-FFF2-40B4-BE49-F238E27FC236}">
                  <a16:creationId xmlns:a16="http://schemas.microsoft.com/office/drawing/2014/main" id="{FB8AFEAE-6489-4FCD-AF16-1A83BEF56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grpSp>
        <p:nvGrpSpPr>
          <p:cNvPr id="82957" name="Group 29">
            <a:extLst>
              <a:ext uri="{FF2B5EF4-FFF2-40B4-BE49-F238E27FC236}">
                <a16:creationId xmlns:a16="http://schemas.microsoft.com/office/drawing/2014/main" id="{F1F2363D-6AE9-43FF-ADC0-D80DC77AB4D1}"/>
              </a:ext>
            </a:extLst>
          </p:cNvPr>
          <p:cNvGrpSpPr>
            <a:grpSpLocks/>
          </p:cNvGrpSpPr>
          <p:nvPr/>
        </p:nvGrpSpPr>
        <p:grpSpPr bwMode="auto">
          <a:xfrm>
            <a:off x="4169093" y="2923858"/>
            <a:ext cx="1703387" cy="304800"/>
            <a:chOff x="0" y="0"/>
            <a:chExt cx="1408" cy="274"/>
          </a:xfrm>
        </p:grpSpPr>
        <p:sp>
          <p:nvSpPr>
            <p:cNvPr id="82976" name="AutoShape 30">
              <a:extLst>
                <a:ext uri="{FF2B5EF4-FFF2-40B4-BE49-F238E27FC236}">
                  <a16:creationId xmlns:a16="http://schemas.microsoft.com/office/drawing/2014/main" id="{484E10FA-FF70-429D-B749-8D0523A2C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7" name="Rectangle 31">
              <a:extLst>
                <a:ext uri="{FF2B5EF4-FFF2-40B4-BE49-F238E27FC236}">
                  <a16:creationId xmlns:a16="http://schemas.microsoft.com/office/drawing/2014/main" id="{1C02DEF1-0642-4EEB-88E5-DE47185CA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8" name="Group 32">
            <a:extLst>
              <a:ext uri="{FF2B5EF4-FFF2-40B4-BE49-F238E27FC236}">
                <a16:creationId xmlns:a16="http://schemas.microsoft.com/office/drawing/2014/main" id="{FE05F01F-EB95-4970-A24C-4177A7E19CDF}"/>
              </a:ext>
            </a:extLst>
          </p:cNvPr>
          <p:cNvGrpSpPr>
            <a:grpSpLocks/>
          </p:cNvGrpSpPr>
          <p:nvPr/>
        </p:nvGrpSpPr>
        <p:grpSpPr bwMode="auto">
          <a:xfrm>
            <a:off x="4169093" y="2615883"/>
            <a:ext cx="1703387" cy="306387"/>
            <a:chOff x="0" y="0"/>
            <a:chExt cx="1408" cy="274"/>
          </a:xfrm>
        </p:grpSpPr>
        <p:sp>
          <p:nvSpPr>
            <p:cNvPr id="82974" name="AutoShape 33">
              <a:extLst>
                <a:ext uri="{FF2B5EF4-FFF2-40B4-BE49-F238E27FC236}">
                  <a16:creationId xmlns:a16="http://schemas.microsoft.com/office/drawing/2014/main" id="{9C45A3D9-592B-4555-9852-A0DF575C3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5" name="Rectangle 34">
              <a:extLst>
                <a:ext uri="{FF2B5EF4-FFF2-40B4-BE49-F238E27FC236}">
                  <a16:creationId xmlns:a16="http://schemas.microsoft.com/office/drawing/2014/main" id="{6AB3F5BF-32D4-46E0-B037-F7E82DF63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sp>
        <p:nvSpPr>
          <p:cNvPr id="82959" name="AutoShape 35">
            <a:extLst>
              <a:ext uri="{FF2B5EF4-FFF2-40B4-BE49-F238E27FC236}">
                <a16:creationId xmlns:a16="http://schemas.microsoft.com/office/drawing/2014/main" id="{86128656-DEE3-4A6E-B25B-FE4891ED1D68}"/>
              </a:ext>
            </a:extLst>
          </p:cNvPr>
          <p:cNvSpPr>
            <a:spLocks/>
          </p:cNvSpPr>
          <p:nvPr/>
        </p:nvSpPr>
        <p:spPr bwMode="auto">
          <a:xfrm>
            <a:off x="5183505" y="3523933"/>
            <a:ext cx="2535238" cy="136525"/>
          </a:xfrm>
          <a:prstGeom prst="roundRect">
            <a:avLst>
              <a:gd name="adj" fmla="val 819"/>
            </a:avLst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2960" name="Line 36">
            <a:extLst>
              <a:ext uri="{FF2B5EF4-FFF2-40B4-BE49-F238E27FC236}">
                <a16:creationId xmlns:a16="http://schemas.microsoft.com/office/drawing/2014/main" id="{291C65F9-0B7C-4317-8ECC-EFBBF4A8C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8143" y="2626995"/>
            <a:ext cx="836612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82961" name="Line 37">
            <a:extLst>
              <a:ext uri="{FF2B5EF4-FFF2-40B4-BE49-F238E27FC236}">
                <a16:creationId xmlns:a16="http://schemas.microsoft.com/office/drawing/2014/main" id="{AA49DDF5-072D-4228-86A5-A376ED98A0E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975543" y="2625408"/>
            <a:ext cx="909637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82962" name="Group 42">
            <a:extLst>
              <a:ext uri="{FF2B5EF4-FFF2-40B4-BE49-F238E27FC236}">
                <a16:creationId xmlns:a16="http://schemas.microsoft.com/office/drawing/2014/main" id="{F370F2C4-2C51-4777-B157-1986C02E97E4}"/>
              </a:ext>
            </a:extLst>
          </p:cNvPr>
          <p:cNvGrpSpPr>
            <a:grpSpLocks/>
          </p:cNvGrpSpPr>
          <p:nvPr/>
        </p:nvGrpSpPr>
        <p:grpSpPr bwMode="auto">
          <a:xfrm>
            <a:off x="1219518" y="2276158"/>
            <a:ext cx="1701800" cy="306387"/>
            <a:chOff x="0" y="0"/>
            <a:chExt cx="1408" cy="274"/>
          </a:xfrm>
        </p:grpSpPr>
        <p:sp>
          <p:nvSpPr>
            <p:cNvPr id="82972" name="AutoShape 43">
              <a:extLst>
                <a:ext uri="{FF2B5EF4-FFF2-40B4-BE49-F238E27FC236}">
                  <a16:creationId xmlns:a16="http://schemas.microsoft.com/office/drawing/2014/main" id="{79AA2860-E5D7-41B6-932B-F1A0FB7B3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3" name="Rectangle 44">
              <a:extLst>
                <a:ext uri="{FF2B5EF4-FFF2-40B4-BE49-F238E27FC236}">
                  <a16:creationId xmlns:a16="http://schemas.microsoft.com/office/drawing/2014/main" id="{AEE3F2AD-E497-4466-9AFA-580476FDB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Transport</a:t>
              </a:r>
            </a:p>
          </p:txBody>
        </p:sp>
      </p:grpSp>
      <p:grpSp>
        <p:nvGrpSpPr>
          <p:cNvPr id="82963" name="Group 45">
            <a:extLst>
              <a:ext uri="{FF2B5EF4-FFF2-40B4-BE49-F238E27FC236}">
                <a16:creationId xmlns:a16="http://schemas.microsoft.com/office/drawing/2014/main" id="{3A0F2D44-9C33-4460-B1A8-3647BD844041}"/>
              </a:ext>
            </a:extLst>
          </p:cNvPr>
          <p:cNvGrpSpPr>
            <a:grpSpLocks/>
          </p:cNvGrpSpPr>
          <p:nvPr/>
        </p:nvGrpSpPr>
        <p:grpSpPr bwMode="auto">
          <a:xfrm>
            <a:off x="6936105" y="2311083"/>
            <a:ext cx="1692275" cy="304800"/>
            <a:chOff x="0" y="0"/>
            <a:chExt cx="1400" cy="274"/>
          </a:xfrm>
        </p:grpSpPr>
        <p:sp>
          <p:nvSpPr>
            <p:cNvPr id="82970" name="AutoShape 46">
              <a:extLst>
                <a:ext uri="{FF2B5EF4-FFF2-40B4-BE49-F238E27FC236}">
                  <a16:creationId xmlns:a16="http://schemas.microsoft.com/office/drawing/2014/main" id="{CCD9B96E-5DAE-4296-944B-0D4DD2556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397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1" name="Rectangle 47">
              <a:extLst>
                <a:ext uri="{FF2B5EF4-FFF2-40B4-BE49-F238E27FC236}">
                  <a16:creationId xmlns:a16="http://schemas.microsoft.com/office/drawing/2014/main" id="{049F2058-F467-4462-8EF2-060DB422F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Transport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A864BE-3F1D-A64D-9644-37E3024B4507}"/>
              </a:ext>
            </a:extLst>
          </p:cNvPr>
          <p:cNvCxnSpPr>
            <a:cxnSpLocks/>
          </p:cNvCxnSpPr>
          <p:nvPr/>
        </p:nvCxnSpPr>
        <p:spPr bwMode="auto">
          <a:xfrm>
            <a:off x="2928047" y="2437770"/>
            <a:ext cx="3981451" cy="1834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2104391-1276-FA49-8897-D2DAC8575E83}"/>
              </a:ext>
            </a:extLst>
          </p:cNvPr>
          <p:cNvSpPr txBox="1"/>
          <p:nvPr/>
        </p:nvSpPr>
        <p:spPr>
          <a:xfrm>
            <a:off x="4190940" y="2059829"/>
            <a:ext cx="1179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00B0F0"/>
                </a:solidFill>
              </a:rPr>
              <a:t>Segment</a:t>
            </a:r>
          </a:p>
        </p:txBody>
      </p:sp>
    </p:spTree>
    <p:extLst>
      <p:ext uri="{BB962C8B-B14F-4D97-AF65-F5344CB8AC3E}">
        <p14:creationId xmlns:p14="http://schemas.microsoft.com/office/powerpoint/2010/main" val="2805088394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re 1">
            <a:extLst>
              <a:ext uri="{FF2B5EF4-FFF2-40B4-BE49-F238E27FC236}">
                <a16:creationId xmlns:a16="http://schemas.microsoft.com/office/drawing/2014/main" id="{12660A2D-04EB-4B75-8EAF-D8972ECFD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Protocol stack</a:t>
            </a:r>
            <a:br>
              <a:rPr lang="en-GB" altLang="en-US" dirty="0"/>
            </a:br>
            <a:r>
              <a:rPr lang="en-GB" altLang="en-US" dirty="0"/>
              <a:t>Application layer</a:t>
            </a:r>
          </a:p>
        </p:txBody>
      </p:sp>
      <p:sp>
        <p:nvSpPr>
          <p:cNvPr id="82946" name="Espace réservé du contenu 2">
            <a:extLst>
              <a:ext uri="{FF2B5EF4-FFF2-40B4-BE49-F238E27FC236}">
                <a16:creationId xmlns:a16="http://schemas.microsoft.com/office/drawing/2014/main" id="{252E85F2-F80F-48A8-85DB-2961BCD28A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/>
          </a:p>
        </p:txBody>
      </p:sp>
      <p:grpSp>
        <p:nvGrpSpPr>
          <p:cNvPr id="82947" name="Group 3">
            <a:extLst>
              <a:ext uri="{FF2B5EF4-FFF2-40B4-BE49-F238E27FC236}">
                <a16:creationId xmlns:a16="http://schemas.microsoft.com/office/drawing/2014/main" id="{87DCB601-E530-4995-8740-5ABB37A67911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3983038"/>
            <a:ext cx="1701800" cy="306387"/>
            <a:chOff x="0" y="0"/>
            <a:chExt cx="1408" cy="274"/>
          </a:xfrm>
        </p:grpSpPr>
        <p:sp>
          <p:nvSpPr>
            <p:cNvPr id="82990" name="AutoShape 4">
              <a:extLst>
                <a:ext uri="{FF2B5EF4-FFF2-40B4-BE49-F238E27FC236}">
                  <a16:creationId xmlns:a16="http://schemas.microsoft.com/office/drawing/2014/main" id="{40891AAB-7981-46E1-9A40-822FDC2B5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91" name="Rectangle 5">
              <a:extLst>
                <a:ext uri="{FF2B5EF4-FFF2-40B4-BE49-F238E27FC236}">
                  <a16:creationId xmlns:a16="http://schemas.microsoft.com/office/drawing/2014/main" id="{1F467D22-0039-48B9-811A-07E5DC74D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grpSp>
        <p:nvGrpSpPr>
          <p:cNvPr id="82948" name="Group 6">
            <a:extLst>
              <a:ext uri="{FF2B5EF4-FFF2-40B4-BE49-F238E27FC236}">
                <a16:creationId xmlns:a16="http://schemas.microsoft.com/office/drawing/2014/main" id="{C30DEEAD-9B49-4919-9CF9-1E444DEC6556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4006850"/>
            <a:ext cx="1701800" cy="282575"/>
            <a:chOff x="0" y="0"/>
            <a:chExt cx="1408" cy="254"/>
          </a:xfrm>
        </p:grpSpPr>
        <p:sp>
          <p:nvSpPr>
            <p:cNvPr id="82988" name="AutoShape 7">
              <a:extLst>
                <a:ext uri="{FF2B5EF4-FFF2-40B4-BE49-F238E27FC236}">
                  <a16:creationId xmlns:a16="http://schemas.microsoft.com/office/drawing/2014/main" id="{B2AFACF9-9231-4D86-8602-3E5EF3DD1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9" name="Rectangle 8">
              <a:extLst>
                <a:ext uri="{FF2B5EF4-FFF2-40B4-BE49-F238E27FC236}">
                  <a16:creationId xmlns:a16="http://schemas.microsoft.com/office/drawing/2014/main" id="{356A86A8-696C-4DC3-9342-1E7D11EFF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dirty="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sp>
        <p:nvSpPr>
          <p:cNvPr id="82949" name="AutoShape 9">
            <a:extLst>
              <a:ext uri="{FF2B5EF4-FFF2-40B4-BE49-F238E27FC236}">
                <a16:creationId xmlns:a16="http://schemas.microsoft.com/office/drawing/2014/main" id="{72DA12DB-B0DF-41D5-8833-279CA94903D5}"/>
              </a:ext>
            </a:extLst>
          </p:cNvPr>
          <p:cNvSpPr>
            <a:spLocks/>
          </p:cNvSpPr>
          <p:nvPr/>
        </p:nvSpPr>
        <p:spPr bwMode="auto">
          <a:xfrm>
            <a:off x="1606550" y="4289425"/>
            <a:ext cx="2535238" cy="136525"/>
          </a:xfrm>
          <a:prstGeom prst="roundRect">
            <a:avLst>
              <a:gd name="adj" fmla="val 819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2950" name="Line 10">
            <a:extLst>
              <a:ext uri="{FF2B5EF4-FFF2-40B4-BE49-F238E27FC236}">
                <a16:creationId xmlns:a16="http://schemas.microsoft.com/office/drawing/2014/main" id="{602711AF-1066-4AB6-828A-DFD496C933D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65188" y="3471863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82951" name="Line 11">
            <a:extLst>
              <a:ext uri="{FF2B5EF4-FFF2-40B4-BE49-F238E27FC236}">
                <a16:creationId xmlns:a16="http://schemas.microsoft.com/office/drawing/2014/main" id="{0F7976F7-5BEF-4083-BE8C-5501A442600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565400" y="3471863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82952" name="Group 13">
            <a:extLst>
              <a:ext uri="{FF2B5EF4-FFF2-40B4-BE49-F238E27FC236}">
                <a16:creationId xmlns:a16="http://schemas.microsoft.com/office/drawing/2014/main" id="{BE8C23B7-7F2F-4CEA-9092-A1CC6DCE75AA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3665538"/>
            <a:ext cx="1701800" cy="306387"/>
            <a:chOff x="0" y="0"/>
            <a:chExt cx="1408" cy="274"/>
          </a:xfrm>
        </p:grpSpPr>
        <p:sp>
          <p:nvSpPr>
            <p:cNvPr id="82986" name="AutoShape 14">
              <a:extLst>
                <a:ext uri="{FF2B5EF4-FFF2-40B4-BE49-F238E27FC236}">
                  <a16:creationId xmlns:a16="http://schemas.microsoft.com/office/drawing/2014/main" id="{87949781-F8DC-4F64-A2DF-B2199FC07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7" name="Rectangle 15">
              <a:extLst>
                <a:ext uri="{FF2B5EF4-FFF2-40B4-BE49-F238E27FC236}">
                  <a16:creationId xmlns:a16="http://schemas.microsoft.com/office/drawing/2014/main" id="{695C4469-A79A-4FC7-ADAE-6275C704F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3" name="Group 16">
            <a:extLst>
              <a:ext uri="{FF2B5EF4-FFF2-40B4-BE49-F238E27FC236}">
                <a16:creationId xmlns:a16="http://schemas.microsoft.com/office/drawing/2014/main" id="{AA863B79-C01A-44D6-A4AF-1E9949ACE4A5}"/>
              </a:ext>
            </a:extLst>
          </p:cNvPr>
          <p:cNvGrpSpPr>
            <a:grpSpLocks/>
          </p:cNvGrpSpPr>
          <p:nvPr/>
        </p:nvGrpSpPr>
        <p:grpSpPr bwMode="auto">
          <a:xfrm>
            <a:off x="6580188" y="3689350"/>
            <a:ext cx="1703387" cy="304800"/>
            <a:chOff x="0" y="0"/>
            <a:chExt cx="1408" cy="274"/>
          </a:xfrm>
        </p:grpSpPr>
        <p:sp>
          <p:nvSpPr>
            <p:cNvPr id="82984" name="AutoShape 17">
              <a:extLst>
                <a:ext uri="{FF2B5EF4-FFF2-40B4-BE49-F238E27FC236}">
                  <a16:creationId xmlns:a16="http://schemas.microsoft.com/office/drawing/2014/main" id="{55B61E95-0046-4171-9D08-52F81DBEA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5" name="Rectangle 18">
              <a:extLst>
                <a:ext uri="{FF2B5EF4-FFF2-40B4-BE49-F238E27FC236}">
                  <a16:creationId xmlns:a16="http://schemas.microsoft.com/office/drawing/2014/main" id="{ED427285-EFCE-4CA1-9179-1FC4862D1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4" name="Group 19">
            <a:extLst>
              <a:ext uri="{FF2B5EF4-FFF2-40B4-BE49-F238E27FC236}">
                <a16:creationId xmlns:a16="http://schemas.microsoft.com/office/drawing/2014/main" id="{8BA625FC-FE80-46DC-8503-7D764EACA0A3}"/>
              </a:ext>
            </a:extLst>
          </p:cNvPr>
          <p:cNvGrpSpPr>
            <a:grpSpLocks/>
          </p:cNvGrpSpPr>
          <p:nvPr/>
        </p:nvGrpSpPr>
        <p:grpSpPr bwMode="auto">
          <a:xfrm>
            <a:off x="6580188" y="3381375"/>
            <a:ext cx="1703387" cy="306388"/>
            <a:chOff x="0" y="0"/>
            <a:chExt cx="1408" cy="274"/>
          </a:xfrm>
        </p:grpSpPr>
        <p:sp>
          <p:nvSpPr>
            <p:cNvPr id="82982" name="AutoShape 20">
              <a:extLst>
                <a:ext uri="{FF2B5EF4-FFF2-40B4-BE49-F238E27FC236}">
                  <a16:creationId xmlns:a16="http://schemas.microsoft.com/office/drawing/2014/main" id="{05233565-3D6D-4E0B-8DD3-70CFF6CB3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3" name="Rectangle 21">
              <a:extLst>
                <a:ext uri="{FF2B5EF4-FFF2-40B4-BE49-F238E27FC236}">
                  <a16:creationId xmlns:a16="http://schemas.microsoft.com/office/drawing/2014/main" id="{88CEB6D8-9012-41A0-AD48-5FAA0FEB7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grpSp>
        <p:nvGrpSpPr>
          <p:cNvPr id="82955" name="Group 22">
            <a:extLst>
              <a:ext uri="{FF2B5EF4-FFF2-40B4-BE49-F238E27FC236}">
                <a16:creationId xmlns:a16="http://schemas.microsoft.com/office/drawing/2014/main" id="{DFED56C5-C89D-4886-AF00-31B2CB48B86D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3348038"/>
            <a:ext cx="1701800" cy="306387"/>
            <a:chOff x="0" y="0"/>
            <a:chExt cx="1408" cy="274"/>
          </a:xfrm>
        </p:grpSpPr>
        <p:sp>
          <p:nvSpPr>
            <p:cNvPr id="82980" name="AutoShape 23">
              <a:extLst>
                <a:ext uri="{FF2B5EF4-FFF2-40B4-BE49-F238E27FC236}">
                  <a16:creationId xmlns:a16="http://schemas.microsoft.com/office/drawing/2014/main" id="{7D19E7D4-1627-4C05-B3BA-4F9BFF1D7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1" name="Rectangle 24">
              <a:extLst>
                <a:ext uri="{FF2B5EF4-FFF2-40B4-BE49-F238E27FC236}">
                  <a16:creationId xmlns:a16="http://schemas.microsoft.com/office/drawing/2014/main" id="{109EAAF2-CC79-47A1-8C8A-39396C8A4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grpSp>
        <p:nvGrpSpPr>
          <p:cNvPr id="82956" name="Group 25">
            <a:extLst>
              <a:ext uri="{FF2B5EF4-FFF2-40B4-BE49-F238E27FC236}">
                <a16:creationId xmlns:a16="http://schemas.microsoft.com/office/drawing/2014/main" id="{773CEE9D-09E4-40D7-971B-00365D009899}"/>
              </a:ext>
            </a:extLst>
          </p:cNvPr>
          <p:cNvGrpSpPr>
            <a:grpSpLocks/>
          </p:cNvGrpSpPr>
          <p:nvPr/>
        </p:nvGrpSpPr>
        <p:grpSpPr bwMode="auto">
          <a:xfrm>
            <a:off x="3824288" y="3994150"/>
            <a:ext cx="1701800" cy="284163"/>
            <a:chOff x="0" y="0"/>
            <a:chExt cx="1408" cy="254"/>
          </a:xfrm>
        </p:grpSpPr>
        <p:sp>
          <p:nvSpPr>
            <p:cNvPr id="82978" name="AutoShape 26">
              <a:extLst>
                <a:ext uri="{FF2B5EF4-FFF2-40B4-BE49-F238E27FC236}">
                  <a16:creationId xmlns:a16="http://schemas.microsoft.com/office/drawing/2014/main" id="{B39B37B6-B0D5-4E28-AFEB-3A84360D1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9" name="Rectangle 27">
              <a:extLst>
                <a:ext uri="{FF2B5EF4-FFF2-40B4-BE49-F238E27FC236}">
                  <a16:creationId xmlns:a16="http://schemas.microsoft.com/office/drawing/2014/main" id="{FB8AFEAE-6489-4FCD-AF16-1A83BEF56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grpSp>
        <p:nvGrpSpPr>
          <p:cNvPr id="82957" name="Group 29">
            <a:extLst>
              <a:ext uri="{FF2B5EF4-FFF2-40B4-BE49-F238E27FC236}">
                <a16:creationId xmlns:a16="http://schemas.microsoft.com/office/drawing/2014/main" id="{F1F2363D-6AE9-43FF-ADC0-D80DC77AB4D1}"/>
              </a:ext>
            </a:extLst>
          </p:cNvPr>
          <p:cNvGrpSpPr>
            <a:grpSpLocks/>
          </p:cNvGrpSpPr>
          <p:nvPr/>
        </p:nvGrpSpPr>
        <p:grpSpPr bwMode="auto">
          <a:xfrm>
            <a:off x="3814763" y="3678238"/>
            <a:ext cx="1703387" cy="304800"/>
            <a:chOff x="0" y="0"/>
            <a:chExt cx="1408" cy="274"/>
          </a:xfrm>
        </p:grpSpPr>
        <p:sp>
          <p:nvSpPr>
            <p:cNvPr id="82976" name="AutoShape 30">
              <a:extLst>
                <a:ext uri="{FF2B5EF4-FFF2-40B4-BE49-F238E27FC236}">
                  <a16:creationId xmlns:a16="http://schemas.microsoft.com/office/drawing/2014/main" id="{484E10FA-FF70-429D-B749-8D0523A2C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7" name="Rectangle 31">
              <a:extLst>
                <a:ext uri="{FF2B5EF4-FFF2-40B4-BE49-F238E27FC236}">
                  <a16:creationId xmlns:a16="http://schemas.microsoft.com/office/drawing/2014/main" id="{1C02DEF1-0642-4EEB-88E5-DE47185CA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8" name="Group 32">
            <a:extLst>
              <a:ext uri="{FF2B5EF4-FFF2-40B4-BE49-F238E27FC236}">
                <a16:creationId xmlns:a16="http://schemas.microsoft.com/office/drawing/2014/main" id="{FE05F01F-EB95-4970-A24C-4177A7E19CDF}"/>
              </a:ext>
            </a:extLst>
          </p:cNvPr>
          <p:cNvGrpSpPr>
            <a:grpSpLocks/>
          </p:cNvGrpSpPr>
          <p:nvPr/>
        </p:nvGrpSpPr>
        <p:grpSpPr bwMode="auto">
          <a:xfrm>
            <a:off x="3814763" y="3370263"/>
            <a:ext cx="1703387" cy="306387"/>
            <a:chOff x="0" y="0"/>
            <a:chExt cx="1408" cy="274"/>
          </a:xfrm>
        </p:grpSpPr>
        <p:sp>
          <p:nvSpPr>
            <p:cNvPr id="82974" name="AutoShape 33">
              <a:extLst>
                <a:ext uri="{FF2B5EF4-FFF2-40B4-BE49-F238E27FC236}">
                  <a16:creationId xmlns:a16="http://schemas.microsoft.com/office/drawing/2014/main" id="{9C45A3D9-592B-4555-9852-A0DF575C3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5" name="Rectangle 34">
              <a:extLst>
                <a:ext uri="{FF2B5EF4-FFF2-40B4-BE49-F238E27FC236}">
                  <a16:creationId xmlns:a16="http://schemas.microsoft.com/office/drawing/2014/main" id="{6AB3F5BF-32D4-46E0-B037-F7E82DF63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sp>
        <p:nvSpPr>
          <p:cNvPr id="82959" name="AutoShape 35">
            <a:extLst>
              <a:ext uri="{FF2B5EF4-FFF2-40B4-BE49-F238E27FC236}">
                <a16:creationId xmlns:a16="http://schemas.microsoft.com/office/drawing/2014/main" id="{86128656-DEE3-4A6E-B25B-FE4891ED1D68}"/>
              </a:ext>
            </a:extLst>
          </p:cNvPr>
          <p:cNvSpPr>
            <a:spLocks/>
          </p:cNvSpPr>
          <p:nvPr/>
        </p:nvSpPr>
        <p:spPr bwMode="auto">
          <a:xfrm>
            <a:off x="4829175" y="4278313"/>
            <a:ext cx="2535238" cy="136525"/>
          </a:xfrm>
          <a:prstGeom prst="roundRect">
            <a:avLst>
              <a:gd name="adj" fmla="val 819"/>
            </a:avLst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2960" name="Line 36">
            <a:extLst>
              <a:ext uri="{FF2B5EF4-FFF2-40B4-BE49-F238E27FC236}">
                <a16:creationId xmlns:a16="http://schemas.microsoft.com/office/drawing/2014/main" id="{291C65F9-0B7C-4317-8ECC-EFBBF4A8C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3813" y="3381375"/>
            <a:ext cx="836612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82961" name="Line 37">
            <a:extLst>
              <a:ext uri="{FF2B5EF4-FFF2-40B4-BE49-F238E27FC236}">
                <a16:creationId xmlns:a16="http://schemas.microsoft.com/office/drawing/2014/main" id="{AA49DDF5-072D-4228-86A5-A376ED98A0E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621213" y="3379788"/>
            <a:ext cx="909637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82962" name="Group 42">
            <a:extLst>
              <a:ext uri="{FF2B5EF4-FFF2-40B4-BE49-F238E27FC236}">
                <a16:creationId xmlns:a16="http://schemas.microsoft.com/office/drawing/2014/main" id="{F370F2C4-2C51-4777-B157-1986C02E97E4}"/>
              </a:ext>
            </a:extLst>
          </p:cNvPr>
          <p:cNvGrpSpPr>
            <a:grpSpLocks/>
          </p:cNvGrpSpPr>
          <p:nvPr/>
        </p:nvGrpSpPr>
        <p:grpSpPr bwMode="auto">
          <a:xfrm>
            <a:off x="865188" y="3030538"/>
            <a:ext cx="1701800" cy="306387"/>
            <a:chOff x="0" y="0"/>
            <a:chExt cx="1408" cy="274"/>
          </a:xfrm>
        </p:grpSpPr>
        <p:sp>
          <p:nvSpPr>
            <p:cNvPr id="82972" name="AutoShape 43">
              <a:extLst>
                <a:ext uri="{FF2B5EF4-FFF2-40B4-BE49-F238E27FC236}">
                  <a16:creationId xmlns:a16="http://schemas.microsoft.com/office/drawing/2014/main" id="{79AA2860-E5D7-41B6-932B-F1A0FB7B3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3" name="Rectangle 44">
              <a:extLst>
                <a:ext uri="{FF2B5EF4-FFF2-40B4-BE49-F238E27FC236}">
                  <a16:creationId xmlns:a16="http://schemas.microsoft.com/office/drawing/2014/main" id="{AEE3F2AD-E497-4466-9AFA-580476FDB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Transport</a:t>
              </a:r>
            </a:p>
          </p:txBody>
        </p:sp>
      </p:grpSp>
      <p:grpSp>
        <p:nvGrpSpPr>
          <p:cNvPr id="82963" name="Group 45">
            <a:extLst>
              <a:ext uri="{FF2B5EF4-FFF2-40B4-BE49-F238E27FC236}">
                <a16:creationId xmlns:a16="http://schemas.microsoft.com/office/drawing/2014/main" id="{3A0F2D44-9C33-4460-B1A8-3647BD844041}"/>
              </a:ext>
            </a:extLst>
          </p:cNvPr>
          <p:cNvGrpSpPr>
            <a:grpSpLocks/>
          </p:cNvGrpSpPr>
          <p:nvPr/>
        </p:nvGrpSpPr>
        <p:grpSpPr bwMode="auto">
          <a:xfrm>
            <a:off x="6581775" y="3065463"/>
            <a:ext cx="1692275" cy="304800"/>
            <a:chOff x="0" y="0"/>
            <a:chExt cx="1400" cy="274"/>
          </a:xfrm>
        </p:grpSpPr>
        <p:sp>
          <p:nvSpPr>
            <p:cNvPr id="82970" name="AutoShape 46">
              <a:extLst>
                <a:ext uri="{FF2B5EF4-FFF2-40B4-BE49-F238E27FC236}">
                  <a16:creationId xmlns:a16="http://schemas.microsoft.com/office/drawing/2014/main" id="{CCD9B96E-5DAE-4296-944B-0D4DD2556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397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1" name="Rectangle 47">
              <a:extLst>
                <a:ext uri="{FF2B5EF4-FFF2-40B4-BE49-F238E27FC236}">
                  <a16:creationId xmlns:a16="http://schemas.microsoft.com/office/drawing/2014/main" id="{049F2058-F467-4462-8EF2-060DB422F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Transport</a:t>
              </a:r>
            </a:p>
          </p:txBody>
        </p:sp>
      </p:grpSp>
      <p:grpSp>
        <p:nvGrpSpPr>
          <p:cNvPr id="82964" name="Group 42">
            <a:extLst>
              <a:ext uri="{FF2B5EF4-FFF2-40B4-BE49-F238E27FC236}">
                <a16:creationId xmlns:a16="http://schemas.microsoft.com/office/drawing/2014/main" id="{9A6EA616-E046-4C98-9419-FBD02610F1B4}"/>
              </a:ext>
            </a:extLst>
          </p:cNvPr>
          <p:cNvGrpSpPr>
            <a:grpSpLocks/>
          </p:cNvGrpSpPr>
          <p:nvPr/>
        </p:nvGrpSpPr>
        <p:grpSpPr bwMode="auto">
          <a:xfrm>
            <a:off x="873348" y="2720975"/>
            <a:ext cx="1703388" cy="304800"/>
            <a:chOff x="0" y="0"/>
            <a:chExt cx="1408" cy="274"/>
          </a:xfrm>
        </p:grpSpPr>
        <p:sp>
          <p:nvSpPr>
            <p:cNvPr id="82968" name="AutoShape 43">
              <a:extLst>
                <a:ext uri="{FF2B5EF4-FFF2-40B4-BE49-F238E27FC236}">
                  <a16:creationId xmlns:a16="http://schemas.microsoft.com/office/drawing/2014/main" id="{5A29CB77-32DD-4A1F-BE03-9BFA511A6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69" name="Rectangle 50">
              <a:extLst>
                <a:ext uri="{FF2B5EF4-FFF2-40B4-BE49-F238E27FC236}">
                  <a16:creationId xmlns:a16="http://schemas.microsoft.com/office/drawing/2014/main" id="{02E4D5FC-93E4-4CB5-8772-FCF2933AE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dirty="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Application</a:t>
              </a:r>
            </a:p>
          </p:txBody>
        </p:sp>
      </p:grpSp>
      <p:grpSp>
        <p:nvGrpSpPr>
          <p:cNvPr id="82965" name="Group 42">
            <a:extLst>
              <a:ext uri="{FF2B5EF4-FFF2-40B4-BE49-F238E27FC236}">
                <a16:creationId xmlns:a16="http://schemas.microsoft.com/office/drawing/2014/main" id="{97CC1EA6-D00F-477E-9609-75B371FF06EB}"/>
              </a:ext>
            </a:extLst>
          </p:cNvPr>
          <p:cNvGrpSpPr>
            <a:grpSpLocks/>
          </p:cNvGrpSpPr>
          <p:nvPr/>
        </p:nvGrpSpPr>
        <p:grpSpPr bwMode="auto">
          <a:xfrm>
            <a:off x="6596063" y="2768600"/>
            <a:ext cx="1703387" cy="304800"/>
            <a:chOff x="0" y="0"/>
            <a:chExt cx="1408" cy="274"/>
          </a:xfrm>
        </p:grpSpPr>
        <p:sp>
          <p:nvSpPr>
            <p:cNvPr id="82966" name="AutoShape 43">
              <a:extLst>
                <a:ext uri="{FF2B5EF4-FFF2-40B4-BE49-F238E27FC236}">
                  <a16:creationId xmlns:a16="http://schemas.microsoft.com/office/drawing/2014/main" id="{DD875C61-8EAD-499B-8AA4-162501791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67" name="Rectangle 53">
              <a:extLst>
                <a:ext uri="{FF2B5EF4-FFF2-40B4-BE49-F238E27FC236}">
                  <a16:creationId xmlns:a16="http://schemas.microsoft.com/office/drawing/2014/main" id="{F0A924C0-FD78-4C94-B610-82DF8AD2F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Application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8839F9-19A7-F044-B46D-002C15C5144E}"/>
              </a:ext>
            </a:extLst>
          </p:cNvPr>
          <p:cNvCxnSpPr>
            <a:cxnSpLocks/>
          </p:cNvCxnSpPr>
          <p:nvPr/>
        </p:nvCxnSpPr>
        <p:spPr bwMode="auto">
          <a:xfrm>
            <a:off x="2630487" y="2895493"/>
            <a:ext cx="3981451" cy="1834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36ACB5A-B4FD-124D-B784-026906993BEA}"/>
              </a:ext>
            </a:extLst>
          </p:cNvPr>
          <p:cNvSpPr txBox="1"/>
          <p:nvPr/>
        </p:nvSpPr>
        <p:spPr>
          <a:xfrm>
            <a:off x="3893380" y="2517552"/>
            <a:ext cx="1179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00B0F0"/>
                </a:solidFill>
              </a:rPr>
              <a:t>SDU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454294-3371-16E7-A192-AB98E2A01588}"/>
              </a:ext>
            </a:extLst>
          </p:cNvPr>
          <p:cNvSpPr txBox="1"/>
          <p:nvPr/>
        </p:nvSpPr>
        <p:spPr>
          <a:xfrm>
            <a:off x="8510781" y="398195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latin typeface="Helvetica" pitchFamily="2" charset="0"/>
              </a:rPr>
              <a:t>Layer1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9293F-350E-4738-DD8A-1968A7C2D7E0}"/>
              </a:ext>
            </a:extLst>
          </p:cNvPr>
          <p:cNvSpPr txBox="1"/>
          <p:nvPr/>
        </p:nvSpPr>
        <p:spPr>
          <a:xfrm>
            <a:off x="8516751" y="365949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latin typeface="Helvetica" pitchFamily="2" charset="0"/>
              </a:rPr>
              <a:t>Layer2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C88E0-F21B-E162-D97E-00C3AFF11653}"/>
              </a:ext>
            </a:extLst>
          </p:cNvPr>
          <p:cNvSpPr txBox="1"/>
          <p:nvPr/>
        </p:nvSpPr>
        <p:spPr>
          <a:xfrm>
            <a:off x="8530661" y="332694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latin typeface="Helvetica" pitchFamily="2" charset="0"/>
              </a:rPr>
              <a:t>Layer3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DF9A5-8EBC-F89B-D418-0E8B580D08AF}"/>
              </a:ext>
            </a:extLst>
          </p:cNvPr>
          <p:cNvSpPr txBox="1"/>
          <p:nvPr/>
        </p:nvSpPr>
        <p:spPr>
          <a:xfrm>
            <a:off x="8516751" y="300260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latin typeface="Helvetica" pitchFamily="2" charset="0"/>
              </a:rPr>
              <a:t>Layer4</a:t>
            </a:r>
          </a:p>
        </p:txBody>
      </p:sp>
    </p:spTree>
    <p:extLst>
      <p:ext uri="{BB962C8B-B14F-4D97-AF65-F5344CB8AC3E}">
        <p14:creationId xmlns:p14="http://schemas.microsoft.com/office/powerpoint/2010/main" val="79378111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re 1">
            <a:extLst>
              <a:ext uri="{FF2B5EF4-FFF2-40B4-BE49-F238E27FC236}">
                <a16:creationId xmlns:a16="http://schemas.microsoft.com/office/drawing/2014/main" id="{12660A2D-04EB-4B75-8EAF-D8972ECFD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OSI Reference Model</a:t>
            </a:r>
          </a:p>
        </p:txBody>
      </p:sp>
      <p:sp>
        <p:nvSpPr>
          <p:cNvPr id="82946" name="Espace réservé du contenu 2">
            <a:extLst>
              <a:ext uri="{FF2B5EF4-FFF2-40B4-BE49-F238E27FC236}">
                <a16:creationId xmlns:a16="http://schemas.microsoft.com/office/drawing/2014/main" id="{252E85F2-F80F-48A8-85DB-2961BCD28A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/>
          </a:p>
        </p:txBody>
      </p:sp>
      <p:grpSp>
        <p:nvGrpSpPr>
          <p:cNvPr id="82947" name="Group 3">
            <a:extLst>
              <a:ext uri="{FF2B5EF4-FFF2-40B4-BE49-F238E27FC236}">
                <a16:creationId xmlns:a16="http://schemas.microsoft.com/office/drawing/2014/main" id="{87DCB601-E530-4995-8740-5ABB37A67911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3983038"/>
            <a:ext cx="1701800" cy="306387"/>
            <a:chOff x="0" y="0"/>
            <a:chExt cx="1408" cy="274"/>
          </a:xfrm>
        </p:grpSpPr>
        <p:sp>
          <p:nvSpPr>
            <p:cNvPr id="82990" name="AutoShape 4">
              <a:extLst>
                <a:ext uri="{FF2B5EF4-FFF2-40B4-BE49-F238E27FC236}">
                  <a16:creationId xmlns:a16="http://schemas.microsoft.com/office/drawing/2014/main" id="{40891AAB-7981-46E1-9A40-822FDC2B5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91" name="Rectangle 5">
              <a:extLst>
                <a:ext uri="{FF2B5EF4-FFF2-40B4-BE49-F238E27FC236}">
                  <a16:creationId xmlns:a16="http://schemas.microsoft.com/office/drawing/2014/main" id="{1F467D22-0039-48B9-811A-07E5DC74D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grpSp>
        <p:nvGrpSpPr>
          <p:cNvPr id="82948" name="Group 6">
            <a:extLst>
              <a:ext uri="{FF2B5EF4-FFF2-40B4-BE49-F238E27FC236}">
                <a16:creationId xmlns:a16="http://schemas.microsoft.com/office/drawing/2014/main" id="{C30DEEAD-9B49-4919-9CF9-1E444DEC6556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4006850"/>
            <a:ext cx="1701800" cy="282575"/>
            <a:chOff x="0" y="0"/>
            <a:chExt cx="1408" cy="254"/>
          </a:xfrm>
        </p:grpSpPr>
        <p:sp>
          <p:nvSpPr>
            <p:cNvPr id="82988" name="AutoShape 7">
              <a:extLst>
                <a:ext uri="{FF2B5EF4-FFF2-40B4-BE49-F238E27FC236}">
                  <a16:creationId xmlns:a16="http://schemas.microsoft.com/office/drawing/2014/main" id="{B2AFACF9-9231-4D86-8602-3E5EF3DD1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9" name="Rectangle 8">
              <a:extLst>
                <a:ext uri="{FF2B5EF4-FFF2-40B4-BE49-F238E27FC236}">
                  <a16:creationId xmlns:a16="http://schemas.microsoft.com/office/drawing/2014/main" id="{356A86A8-696C-4DC3-9342-1E7D11EFF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sp>
        <p:nvSpPr>
          <p:cNvPr id="82949" name="AutoShape 9">
            <a:extLst>
              <a:ext uri="{FF2B5EF4-FFF2-40B4-BE49-F238E27FC236}">
                <a16:creationId xmlns:a16="http://schemas.microsoft.com/office/drawing/2014/main" id="{72DA12DB-B0DF-41D5-8833-279CA94903D5}"/>
              </a:ext>
            </a:extLst>
          </p:cNvPr>
          <p:cNvSpPr>
            <a:spLocks/>
          </p:cNvSpPr>
          <p:nvPr/>
        </p:nvSpPr>
        <p:spPr bwMode="auto">
          <a:xfrm>
            <a:off x="1606550" y="4289425"/>
            <a:ext cx="2535238" cy="136525"/>
          </a:xfrm>
          <a:prstGeom prst="roundRect">
            <a:avLst>
              <a:gd name="adj" fmla="val 819"/>
            </a:avLst>
          </a:prstGeom>
          <a:solidFill>
            <a:srgbClr val="C0C0C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2950" name="Line 10">
            <a:extLst>
              <a:ext uri="{FF2B5EF4-FFF2-40B4-BE49-F238E27FC236}">
                <a16:creationId xmlns:a16="http://schemas.microsoft.com/office/drawing/2014/main" id="{602711AF-1066-4AB6-828A-DFD496C933D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65188" y="3471863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82951" name="Line 11">
            <a:extLst>
              <a:ext uri="{FF2B5EF4-FFF2-40B4-BE49-F238E27FC236}">
                <a16:creationId xmlns:a16="http://schemas.microsoft.com/office/drawing/2014/main" id="{0F7976F7-5BEF-4083-BE8C-5501A442600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565400" y="3471863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82952" name="Group 13">
            <a:extLst>
              <a:ext uri="{FF2B5EF4-FFF2-40B4-BE49-F238E27FC236}">
                <a16:creationId xmlns:a16="http://schemas.microsoft.com/office/drawing/2014/main" id="{BE8C23B7-7F2F-4CEA-9092-A1CC6DCE75AA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3665538"/>
            <a:ext cx="1701800" cy="306387"/>
            <a:chOff x="0" y="0"/>
            <a:chExt cx="1408" cy="274"/>
          </a:xfrm>
        </p:grpSpPr>
        <p:sp>
          <p:nvSpPr>
            <p:cNvPr id="82986" name="AutoShape 14">
              <a:extLst>
                <a:ext uri="{FF2B5EF4-FFF2-40B4-BE49-F238E27FC236}">
                  <a16:creationId xmlns:a16="http://schemas.microsoft.com/office/drawing/2014/main" id="{87949781-F8DC-4F64-A2DF-B2199FC07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7" name="Rectangle 15">
              <a:extLst>
                <a:ext uri="{FF2B5EF4-FFF2-40B4-BE49-F238E27FC236}">
                  <a16:creationId xmlns:a16="http://schemas.microsoft.com/office/drawing/2014/main" id="{695C4469-A79A-4FC7-ADAE-6275C704F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3" name="Group 16">
            <a:extLst>
              <a:ext uri="{FF2B5EF4-FFF2-40B4-BE49-F238E27FC236}">
                <a16:creationId xmlns:a16="http://schemas.microsoft.com/office/drawing/2014/main" id="{AA863B79-C01A-44D6-A4AF-1E9949ACE4A5}"/>
              </a:ext>
            </a:extLst>
          </p:cNvPr>
          <p:cNvGrpSpPr>
            <a:grpSpLocks/>
          </p:cNvGrpSpPr>
          <p:nvPr/>
        </p:nvGrpSpPr>
        <p:grpSpPr bwMode="auto">
          <a:xfrm>
            <a:off x="6580188" y="3689350"/>
            <a:ext cx="1703387" cy="304800"/>
            <a:chOff x="0" y="0"/>
            <a:chExt cx="1408" cy="274"/>
          </a:xfrm>
        </p:grpSpPr>
        <p:sp>
          <p:nvSpPr>
            <p:cNvPr id="82984" name="AutoShape 17">
              <a:extLst>
                <a:ext uri="{FF2B5EF4-FFF2-40B4-BE49-F238E27FC236}">
                  <a16:creationId xmlns:a16="http://schemas.microsoft.com/office/drawing/2014/main" id="{55B61E95-0046-4171-9D08-52F81DBEA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5" name="Rectangle 18">
              <a:extLst>
                <a:ext uri="{FF2B5EF4-FFF2-40B4-BE49-F238E27FC236}">
                  <a16:creationId xmlns:a16="http://schemas.microsoft.com/office/drawing/2014/main" id="{ED427285-EFCE-4CA1-9179-1FC4862D1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4" name="Group 19">
            <a:extLst>
              <a:ext uri="{FF2B5EF4-FFF2-40B4-BE49-F238E27FC236}">
                <a16:creationId xmlns:a16="http://schemas.microsoft.com/office/drawing/2014/main" id="{8BA625FC-FE80-46DC-8503-7D764EACA0A3}"/>
              </a:ext>
            </a:extLst>
          </p:cNvPr>
          <p:cNvGrpSpPr>
            <a:grpSpLocks/>
          </p:cNvGrpSpPr>
          <p:nvPr/>
        </p:nvGrpSpPr>
        <p:grpSpPr bwMode="auto">
          <a:xfrm>
            <a:off x="6580188" y="3381375"/>
            <a:ext cx="1703387" cy="306388"/>
            <a:chOff x="0" y="0"/>
            <a:chExt cx="1408" cy="274"/>
          </a:xfrm>
        </p:grpSpPr>
        <p:sp>
          <p:nvSpPr>
            <p:cNvPr id="82982" name="AutoShape 20">
              <a:extLst>
                <a:ext uri="{FF2B5EF4-FFF2-40B4-BE49-F238E27FC236}">
                  <a16:creationId xmlns:a16="http://schemas.microsoft.com/office/drawing/2014/main" id="{05233565-3D6D-4E0B-8DD3-70CFF6CB3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3" name="Rectangle 21">
              <a:extLst>
                <a:ext uri="{FF2B5EF4-FFF2-40B4-BE49-F238E27FC236}">
                  <a16:creationId xmlns:a16="http://schemas.microsoft.com/office/drawing/2014/main" id="{88CEB6D8-9012-41A0-AD48-5FAA0FEB7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grpSp>
        <p:nvGrpSpPr>
          <p:cNvPr id="82955" name="Group 22">
            <a:extLst>
              <a:ext uri="{FF2B5EF4-FFF2-40B4-BE49-F238E27FC236}">
                <a16:creationId xmlns:a16="http://schemas.microsoft.com/office/drawing/2014/main" id="{DFED56C5-C89D-4886-AF00-31B2CB48B86D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3348038"/>
            <a:ext cx="1701800" cy="306387"/>
            <a:chOff x="0" y="0"/>
            <a:chExt cx="1408" cy="274"/>
          </a:xfrm>
        </p:grpSpPr>
        <p:sp>
          <p:nvSpPr>
            <p:cNvPr id="82980" name="AutoShape 23">
              <a:extLst>
                <a:ext uri="{FF2B5EF4-FFF2-40B4-BE49-F238E27FC236}">
                  <a16:creationId xmlns:a16="http://schemas.microsoft.com/office/drawing/2014/main" id="{7D19E7D4-1627-4C05-B3BA-4F9BFF1D7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81" name="Rectangle 24">
              <a:extLst>
                <a:ext uri="{FF2B5EF4-FFF2-40B4-BE49-F238E27FC236}">
                  <a16:creationId xmlns:a16="http://schemas.microsoft.com/office/drawing/2014/main" id="{109EAAF2-CC79-47A1-8C8A-39396C8A4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grpSp>
        <p:nvGrpSpPr>
          <p:cNvPr id="82956" name="Group 25">
            <a:extLst>
              <a:ext uri="{FF2B5EF4-FFF2-40B4-BE49-F238E27FC236}">
                <a16:creationId xmlns:a16="http://schemas.microsoft.com/office/drawing/2014/main" id="{773CEE9D-09E4-40D7-971B-00365D009899}"/>
              </a:ext>
            </a:extLst>
          </p:cNvPr>
          <p:cNvGrpSpPr>
            <a:grpSpLocks/>
          </p:cNvGrpSpPr>
          <p:nvPr/>
        </p:nvGrpSpPr>
        <p:grpSpPr bwMode="auto">
          <a:xfrm>
            <a:off x="3824288" y="3994150"/>
            <a:ext cx="1701800" cy="284163"/>
            <a:chOff x="0" y="0"/>
            <a:chExt cx="1408" cy="254"/>
          </a:xfrm>
        </p:grpSpPr>
        <p:sp>
          <p:nvSpPr>
            <p:cNvPr id="82978" name="AutoShape 26">
              <a:extLst>
                <a:ext uri="{FF2B5EF4-FFF2-40B4-BE49-F238E27FC236}">
                  <a16:creationId xmlns:a16="http://schemas.microsoft.com/office/drawing/2014/main" id="{B39B37B6-B0D5-4E28-AFEB-3A84360D1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54"/>
            </a:xfrm>
            <a:prstGeom prst="roundRect">
              <a:avLst>
                <a:gd name="adj" fmla="val 39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9" name="Rectangle 27">
              <a:extLst>
                <a:ext uri="{FF2B5EF4-FFF2-40B4-BE49-F238E27FC236}">
                  <a16:creationId xmlns:a16="http://schemas.microsoft.com/office/drawing/2014/main" id="{FB8AFEAE-6489-4FCD-AF16-1A83BEF56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Physical</a:t>
              </a:r>
            </a:p>
          </p:txBody>
        </p:sp>
      </p:grpSp>
      <p:grpSp>
        <p:nvGrpSpPr>
          <p:cNvPr id="82957" name="Group 29">
            <a:extLst>
              <a:ext uri="{FF2B5EF4-FFF2-40B4-BE49-F238E27FC236}">
                <a16:creationId xmlns:a16="http://schemas.microsoft.com/office/drawing/2014/main" id="{F1F2363D-6AE9-43FF-ADC0-D80DC77AB4D1}"/>
              </a:ext>
            </a:extLst>
          </p:cNvPr>
          <p:cNvGrpSpPr>
            <a:grpSpLocks/>
          </p:cNvGrpSpPr>
          <p:nvPr/>
        </p:nvGrpSpPr>
        <p:grpSpPr bwMode="auto">
          <a:xfrm>
            <a:off x="3814763" y="3678238"/>
            <a:ext cx="1703387" cy="304800"/>
            <a:chOff x="0" y="0"/>
            <a:chExt cx="1408" cy="274"/>
          </a:xfrm>
        </p:grpSpPr>
        <p:sp>
          <p:nvSpPr>
            <p:cNvPr id="82976" name="AutoShape 30">
              <a:extLst>
                <a:ext uri="{FF2B5EF4-FFF2-40B4-BE49-F238E27FC236}">
                  <a16:creationId xmlns:a16="http://schemas.microsoft.com/office/drawing/2014/main" id="{484E10FA-FF70-429D-B749-8D0523A2C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7" name="Rectangle 31">
              <a:extLst>
                <a:ext uri="{FF2B5EF4-FFF2-40B4-BE49-F238E27FC236}">
                  <a16:creationId xmlns:a16="http://schemas.microsoft.com/office/drawing/2014/main" id="{1C02DEF1-0642-4EEB-88E5-DE47185CA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Datalink</a:t>
              </a:r>
            </a:p>
          </p:txBody>
        </p:sp>
      </p:grpSp>
      <p:grpSp>
        <p:nvGrpSpPr>
          <p:cNvPr id="82958" name="Group 32">
            <a:extLst>
              <a:ext uri="{FF2B5EF4-FFF2-40B4-BE49-F238E27FC236}">
                <a16:creationId xmlns:a16="http://schemas.microsoft.com/office/drawing/2014/main" id="{FE05F01F-EB95-4970-A24C-4177A7E19CDF}"/>
              </a:ext>
            </a:extLst>
          </p:cNvPr>
          <p:cNvGrpSpPr>
            <a:grpSpLocks/>
          </p:cNvGrpSpPr>
          <p:nvPr/>
        </p:nvGrpSpPr>
        <p:grpSpPr bwMode="auto">
          <a:xfrm>
            <a:off x="3814763" y="3370263"/>
            <a:ext cx="1703387" cy="306387"/>
            <a:chOff x="0" y="0"/>
            <a:chExt cx="1408" cy="274"/>
          </a:xfrm>
        </p:grpSpPr>
        <p:sp>
          <p:nvSpPr>
            <p:cNvPr id="82974" name="AutoShape 33">
              <a:extLst>
                <a:ext uri="{FF2B5EF4-FFF2-40B4-BE49-F238E27FC236}">
                  <a16:creationId xmlns:a16="http://schemas.microsoft.com/office/drawing/2014/main" id="{9C45A3D9-592B-4555-9852-A0DF575C3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5" name="Rectangle 34">
              <a:extLst>
                <a:ext uri="{FF2B5EF4-FFF2-40B4-BE49-F238E27FC236}">
                  <a16:creationId xmlns:a16="http://schemas.microsoft.com/office/drawing/2014/main" id="{6AB3F5BF-32D4-46E0-B037-F7E82DF63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Network</a:t>
              </a:r>
            </a:p>
          </p:txBody>
        </p:sp>
      </p:grpSp>
      <p:sp>
        <p:nvSpPr>
          <p:cNvPr id="82959" name="AutoShape 35">
            <a:extLst>
              <a:ext uri="{FF2B5EF4-FFF2-40B4-BE49-F238E27FC236}">
                <a16:creationId xmlns:a16="http://schemas.microsoft.com/office/drawing/2014/main" id="{86128656-DEE3-4A6E-B25B-FE4891ED1D68}"/>
              </a:ext>
            </a:extLst>
          </p:cNvPr>
          <p:cNvSpPr>
            <a:spLocks/>
          </p:cNvSpPr>
          <p:nvPr/>
        </p:nvSpPr>
        <p:spPr bwMode="auto">
          <a:xfrm>
            <a:off x="4829175" y="4278313"/>
            <a:ext cx="2535238" cy="136525"/>
          </a:xfrm>
          <a:prstGeom prst="roundRect">
            <a:avLst>
              <a:gd name="adj" fmla="val 819"/>
            </a:avLst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>
              <a:spcBef>
                <a:spcPts val="1763"/>
              </a:spcBef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itchFamily="6" charset="0"/>
              <a:buChar char="•"/>
              <a:defRPr sz="3100">
                <a:solidFill>
                  <a:schemeClr val="tx1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82960" name="Line 36">
            <a:extLst>
              <a:ext uri="{FF2B5EF4-FFF2-40B4-BE49-F238E27FC236}">
                <a16:creationId xmlns:a16="http://schemas.microsoft.com/office/drawing/2014/main" id="{291C65F9-0B7C-4317-8ECC-EFBBF4A8C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3813" y="3381375"/>
            <a:ext cx="836612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82961" name="Line 37">
            <a:extLst>
              <a:ext uri="{FF2B5EF4-FFF2-40B4-BE49-F238E27FC236}">
                <a16:creationId xmlns:a16="http://schemas.microsoft.com/office/drawing/2014/main" id="{AA49DDF5-072D-4228-86A5-A376ED98A0E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621213" y="3379788"/>
            <a:ext cx="909637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82962" name="Group 42">
            <a:extLst>
              <a:ext uri="{FF2B5EF4-FFF2-40B4-BE49-F238E27FC236}">
                <a16:creationId xmlns:a16="http://schemas.microsoft.com/office/drawing/2014/main" id="{F370F2C4-2C51-4777-B157-1986C02E97E4}"/>
              </a:ext>
            </a:extLst>
          </p:cNvPr>
          <p:cNvGrpSpPr>
            <a:grpSpLocks/>
          </p:cNvGrpSpPr>
          <p:nvPr/>
        </p:nvGrpSpPr>
        <p:grpSpPr bwMode="auto">
          <a:xfrm>
            <a:off x="865188" y="3030538"/>
            <a:ext cx="1701800" cy="306387"/>
            <a:chOff x="0" y="0"/>
            <a:chExt cx="1408" cy="274"/>
          </a:xfrm>
        </p:grpSpPr>
        <p:sp>
          <p:nvSpPr>
            <p:cNvPr id="82972" name="AutoShape 43">
              <a:extLst>
                <a:ext uri="{FF2B5EF4-FFF2-40B4-BE49-F238E27FC236}">
                  <a16:creationId xmlns:a16="http://schemas.microsoft.com/office/drawing/2014/main" id="{79AA2860-E5D7-41B6-932B-F1A0FB7B3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3" name="Rectangle 44">
              <a:extLst>
                <a:ext uri="{FF2B5EF4-FFF2-40B4-BE49-F238E27FC236}">
                  <a16:creationId xmlns:a16="http://schemas.microsoft.com/office/drawing/2014/main" id="{AEE3F2AD-E497-4466-9AFA-580476FDB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Transport</a:t>
              </a:r>
            </a:p>
          </p:txBody>
        </p:sp>
      </p:grpSp>
      <p:grpSp>
        <p:nvGrpSpPr>
          <p:cNvPr id="82963" name="Group 45">
            <a:extLst>
              <a:ext uri="{FF2B5EF4-FFF2-40B4-BE49-F238E27FC236}">
                <a16:creationId xmlns:a16="http://schemas.microsoft.com/office/drawing/2014/main" id="{3A0F2D44-9C33-4460-B1A8-3647BD844041}"/>
              </a:ext>
            </a:extLst>
          </p:cNvPr>
          <p:cNvGrpSpPr>
            <a:grpSpLocks/>
          </p:cNvGrpSpPr>
          <p:nvPr/>
        </p:nvGrpSpPr>
        <p:grpSpPr bwMode="auto">
          <a:xfrm>
            <a:off x="6581775" y="3065463"/>
            <a:ext cx="1692275" cy="304800"/>
            <a:chOff x="0" y="0"/>
            <a:chExt cx="1400" cy="274"/>
          </a:xfrm>
        </p:grpSpPr>
        <p:sp>
          <p:nvSpPr>
            <p:cNvPr id="82970" name="AutoShape 46">
              <a:extLst>
                <a:ext uri="{FF2B5EF4-FFF2-40B4-BE49-F238E27FC236}">
                  <a16:creationId xmlns:a16="http://schemas.microsoft.com/office/drawing/2014/main" id="{CCD9B96E-5DAE-4296-944B-0D4DD2556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397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71" name="Rectangle 47">
              <a:extLst>
                <a:ext uri="{FF2B5EF4-FFF2-40B4-BE49-F238E27FC236}">
                  <a16:creationId xmlns:a16="http://schemas.microsoft.com/office/drawing/2014/main" id="{049F2058-F467-4462-8EF2-060DB422F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Transport</a:t>
              </a:r>
            </a:p>
          </p:txBody>
        </p:sp>
      </p:grpSp>
      <p:grpSp>
        <p:nvGrpSpPr>
          <p:cNvPr id="82964" name="Group 42">
            <a:extLst>
              <a:ext uri="{FF2B5EF4-FFF2-40B4-BE49-F238E27FC236}">
                <a16:creationId xmlns:a16="http://schemas.microsoft.com/office/drawing/2014/main" id="{9A6EA616-E046-4C98-9419-FBD02610F1B4}"/>
              </a:ext>
            </a:extLst>
          </p:cNvPr>
          <p:cNvGrpSpPr>
            <a:grpSpLocks/>
          </p:cNvGrpSpPr>
          <p:nvPr/>
        </p:nvGrpSpPr>
        <p:grpSpPr bwMode="auto">
          <a:xfrm>
            <a:off x="859500" y="2104857"/>
            <a:ext cx="1703388" cy="304800"/>
            <a:chOff x="0" y="0"/>
            <a:chExt cx="1408" cy="274"/>
          </a:xfrm>
        </p:grpSpPr>
        <p:sp>
          <p:nvSpPr>
            <p:cNvPr id="82968" name="AutoShape 43">
              <a:extLst>
                <a:ext uri="{FF2B5EF4-FFF2-40B4-BE49-F238E27FC236}">
                  <a16:creationId xmlns:a16="http://schemas.microsoft.com/office/drawing/2014/main" id="{5A29CB77-32DD-4A1F-BE03-9BFA511A6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69" name="Rectangle 50">
              <a:extLst>
                <a:ext uri="{FF2B5EF4-FFF2-40B4-BE49-F238E27FC236}">
                  <a16:creationId xmlns:a16="http://schemas.microsoft.com/office/drawing/2014/main" id="{02E4D5FC-93E4-4CB5-8772-FCF2933AE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dirty="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Application</a:t>
              </a:r>
            </a:p>
          </p:txBody>
        </p:sp>
      </p:grpSp>
      <p:grpSp>
        <p:nvGrpSpPr>
          <p:cNvPr id="82965" name="Group 42">
            <a:extLst>
              <a:ext uri="{FF2B5EF4-FFF2-40B4-BE49-F238E27FC236}">
                <a16:creationId xmlns:a16="http://schemas.microsoft.com/office/drawing/2014/main" id="{97CC1EA6-D00F-477E-9609-75B371FF06EB}"/>
              </a:ext>
            </a:extLst>
          </p:cNvPr>
          <p:cNvGrpSpPr>
            <a:grpSpLocks/>
          </p:cNvGrpSpPr>
          <p:nvPr/>
        </p:nvGrpSpPr>
        <p:grpSpPr bwMode="auto">
          <a:xfrm>
            <a:off x="6587331" y="2133183"/>
            <a:ext cx="1703387" cy="304800"/>
            <a:chOff x="0" y="0"/>
            <a:chExt cx="1408" cy="274"/>
          </a:xfrm>
        </p:grpSpPr>
        <p:sp>
          <p:nvSpPr>
            <p:cNvPr id="82966" name="AutoShape 43">
              <a:extLst>
                <a:ext uri="{FF2B5EF4-FFF2-40B4-BE49-F238E27FC236}">
                  <a16:creationId xmlns:a16="http://schemas.microsoft.com/office/drawing/2014/main" id="{DD875C61-8EAD-499B-8AA4-162501791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82967" name="Rectangle 53">
              <a:extLst>
                <a:ext uri="{FF2B5EF4-FFF2-40B4-BE49-F238E27FC236}">
                  <a16:creationId xmlns:a16="http://schemas.microsoft.com/office/drawing/2014/main" id="{F0A924C0-FD78-4C94-B610-82DF8AD2F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Application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8839F9-19A7-F044-B46D-002C15C5144E}"/>
              </a:ext>
            </a:extLst>
          </p:cNvPr>
          <p:cNvCxnSpPr>
            <a:cxnSpLocks/>
          </p:cNvCxnSpPr>
          <p:nvPr/>
        </p:nvCxnSpPr>
        <p:spPr bwMode="auto">
          <a:xfrm>
            <a:off x="2597812" y="2279375"/>
            <a:ext cx="3981451" cy="1834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36ACB5A-B4FD-124D-B784-026906993BEA}"/>
              </a:ext>
            </a:extLst>
          </p:cNvPr>
          <p:cNvSpPr txBox="1"/>
          <p:nvPr/>
        </p:nvSpPr>
        <p:spPr>
          <a:xfrm>
            <a:off x="3893380" y="2517552"/>
            <a:ext cx="1179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00B0F0"/>
                </a:solidFill>
              </a:rPr>
              <a:t>SDU</a:t>
            </a:r>
          </a:p>
        </p:txBody>
      </p:sp>
      <p:grpSp>
        <p:nvGrpSpPr>
          <p:cNvPr id="2" name="Group 42">
            <a:extLst>
              <a:ext uri="{FF2B5EF4-FFF2-40B4-BE49-F238E27FC236}">
                <a16:creationId xmlns:a16="http://schemas.microsoft.com/office/drawing/2014/main" id="{6C4ED641-29DD-9BDD-6E1A-2978DB5EA59A}"/>
              </a:ext>
            </a:extLst>
          </p:cNvPr>
          <p:cNvGrpSpPr>
            <a:grpSpLocks/>
          </p:cNvGrpSpPr>
          <p:nvPr/>
        </p:nvGrpSpPr>
        <p:grpSpPr bwMode="auto">
          <a:xfrm>
            <a:off x="867408" y="2725357"/>
            <a:ext cx="1701800" cy="306387"/>
            <a:chOff x="0" y="0"/>
            <a:chExt cx="1408" cy="274"/>
          </a:xfrm>
        </p:grpSpPr>
        <p:sp>
          <p:nvSpPr>
            <p:cNvPr id="3" name="AutoShape 43">
              <a:extLst>
                <a:ext uri="{FF2B5EF4-FFF2-40B4-BE49-F238E27FC236}">
                  <a16:creationId xmlns:a16="http://schemas.microsoft.com/office/drawing/2014/main" id="{0225684C-7F46-1A8F-AE37-8634388C6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4" name="Rectangle 44">
              <a:extLst>
                <a:ext uri="{FF2B5EF4-FFF2-40B4-BE49-F238E27FC236}">
                  <a16:creationId xmlns:a16="http://schemas.microsoft.com/office/drawing/2014/main" id="{20A74B86-1EC7-063D-A7A5-D25181743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dirty="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Session</a:t>
              </a:r>
            </a:p>
          </p:txBody>
        </p:sp>
      </p:grpSp>
      <p:grpSp>
        <p:nvGrpSpPr>
          <p:cNvPr id="8" name="Group 42">
            <a:extLst>
              <a:ext uri="{FF2B5EF4-FFF2-40B4-BE49-F238E27FC236}">
                <a16:creationId xmlns:a16="http://schemas.microsoft.com/office/drawing/2014/main" id="{FD144503-84ED-B8D8-6FA5-93D266DE9F46}"/>
              </a:ext>
            </a:extLst>
          </p:cNvPr>
          <p:cNvGrpSpPr>
            <a:grpSpLocks/>
          </p:cNvGrpSpPr>
          <p:nvPr/>
        </p:nvGrpSpPr>
        <p:grpSpPr bwMode="auto">
          <a:xfrm>
            <a:off x="6580188" y="2748399"/>
            <a:ext cx="1701800" cy="306387"/>
            <a:chOff x="0" y="0"/>
            <a:chExt cx="1408" cy="274"/>
          </a:xfrm>
        </p:grpSpPr>
        <p:sp>
          <p:nvSpPr>
            <p:cNvPr id="9" name="AutoShape 43">
              <a:extLst>
                <a:ext uri="{FF2B5EF4-FFF2-40B4-BE49-F238E27FC236}">
                  <a16:creationId xmlns:a16="http://schemas.microsoft.com/office/drawing/2014/main" id="{3CF7EBE3-A380-133C-3F51-BCE1E486C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Rectangle 44">
              <a:extLst>
                <a:ext uri="{FF2B5EF4-FFF2-40B4-BE49-F238E27FC236}">
                  <a16:creationId xmlns:a16="http://schemas.microsoft.com/office/drawing/2014/main" id="{4739D9B8-B145-F5D0-3E63-2E130EE62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dirty="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Session</a:t>
              </a:r>
            </a:p>
          </p:txBody>
        </p:sp>
      </p:grpSp>
      <p:grpSp>
        <p:nvGrpSpPr>
          <p:cNvPr id="12" name="Group 42">
            <a:extLst>
              <a:ext uri="{FF2B5EF4-FFF2-40B4-BE49-F238E27FC236}">
                <a16:creationId xmlns:a16="http://schemas.microsoft.com/office/drawing/2014/main" id="{A817E347-5E69-72B4-FDB6-5151F4F353DE}"/>
              </a:ext>
            </a:extLst>
          </p:cNvPr>
          <p:cNvGrpSpPr>
            <a:grpSpLocks/>
          </p:cNvGrpSpPr>
          <p:nvPr/>
        </p:nvGrpSpPr>
        <p:grpSpPr bwMode="auto">
          <a:xfrm>
            <a:off x="859500" y="2410999"/>
            <a:ext cx="1701800" cy="306387"/>
            <a:chOff x="0" y="0"/>
            <a:chExt cx="1408" cy="274"/>
          </a:xfrm>
        </p:grpSpPr>
        <p:sp>
          <p:nvSpPr>
            <p:cNvPr id="13" name="AutoShape 43">
              <a:extLst>
                <a:ext uri="{FF2B5EF4-FFF2-40B4-BE49-F238E27FC236}">
                  <a16:creationId xmlns:a16="http://schemas.microsoft.com/office/drawing/2014/main" id="{D06C408A-908D-FE20-C810-4CAA5BFDF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Rectangle 44">
              <a:extLst>
                <a:ext uri="{FF2B5EF4-FFF2-40B4-BE49-F238E27FC236}">
                  <a16:creationId xmlns:a16="http://schemas.microsoft.com/office/drawing/2014/main" id="{E21F5479-3893-1C7E-E974-A7B9912AC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dirty="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Presentation</a:t>
              </a:r>
            </a:p>
          </p:txBody>
        </p:sp>
      </p:grpSp>
      <p:grpSp>
        <p:nvGrpSpPr>
          <p:cNvPr id="15" name="Group 42">
            <a:extLst>
              <a:ext uri="{FF2B5EF4-FFF2-40B4-BE49-F238E27FC236}">
                <a16:creationId xmlns:a16="http://schemas.microsoft.com/office/drawing/2014/main" id="{91A4DD84-08E6-588C-23CA-02D0312ED2AE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2445167"/>
            <a:ext cx="1701800" cy="306387"/>
            <a:chOff x="0" y="0"/>
            <a:chExt cx="1408" cy="274"/>
          </a:xfrm>
        </p:grpSpPr>
        <p:sp>
          <p:nvSpPr>
            <p:cNvPr id="16" name="AutoShape 43">
              <a:extLst>
                <a:ext uri="{FF2B5EF4-FFF2-40B4-BE49-F238E27FC236}">
                  <a16:creationId xmlns:a16="http://schemas.microsoft.com/office/drawing/2014/main" id="{49F8D3F1-0B72-8EFD-92EA-2C193075E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406" cy="274"/>
            </a:xfrm>
            <a:prstGeom prst="roundRect">
              <a:avLst>
                <a:gd name="adj" fmla="val 35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Rectangle 44">
              <a:extLst>
                <a:ext uri="{FF2B5EF4-FFF2-40B4-BE49-F238E27FC236}">
                  <a16:creationId xmlns:a16="http://schemas.microsoft.com/office/drawing/2014/main" id="{F96A9ADC-A49D-9827-2E89-478DE4285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1"/>
              <a:ext cx="1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4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00" dirty="0">
                  <a:solidFill>
                    <a:srgbClr val="00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Presentation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EB2B658-32F9-F253-F483-FD1CE10F3CD3}"/>
              </a:ext>
            </a:extLst>
          </p:cNvPr>
          <p:cNvSpPr txBox="1"/>
          <p:nvPr/>
        </p:nvSpPr>
        <p:spPr>
          <a:xfrm>
            <a:off x="8446787" y="210485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 dirty="0">
                <a:latin typeface="Helvetica" pitchFamily="2" charset="0"/>
              </a:rPr>
              <a:t>Layer7</a:t>
            </a:r>
          </a:p>
        </p:txBody>
      </p:sp>
    </p:spTree>
    <p:extLst>
      <p:ext uri="{BB962C8B-B14F-4D97-AF65-F5344CB8AC3E}">
        <p14:creationId xmlns:p14="http://schemas.microsoft.com/office/powerpoint/2010/main" val="102392251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34.8|3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1|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|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5.8|15|4|8.3|42.6|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4.1|7.1|3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2|20.6|14|10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6.8|30.7|29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8.4|5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4|12.8|3.6|0.9|1|2.5|0.6|15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4|12.8|3.6|0.9|1|2.5|0.6|15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1.3|37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1|5.9|0|7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60078</TotalTime>
  <Pages>0</Pages>
  <Words>6927</Words>
  <Characters>0</Characters>
  <Application>Microsoft Macintosh PowerPoint</Application>
  <PresentationFormat>A4 Paper (210x297 mm)</PresentationFormat>
  <Lines>0</Lines>
  <Paragraphs>1430</Paragraphs>
  <Slides>96</Slides>
  <Notes>17</Notes>
  <HiddenSlides>13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96</vt:i4>
      </vt:variant>
    </vt:vector>
  </HeadingPairs>
  <TitlesOfParts>
    <vt:vector size="119" baseType="lpstr">
      <vt:lpstr>ＭＳ Ｐゴシック</vt:lpstr>
      <vt:lpstr>Arial</vt:lpstr>
      <vt:lpstr>Courier</vt:lpstr>
      <vt:lpstr>Courier New</vt:lpstr>
      <vt:lpstr>Gill Sans</vt:lpstr>
      <vt:lpstr>Helvetica</vt:lpstr>
      <vt:lpstr>Lucida Grande</vt:lpstr>
      <vt:lpstr>Times New Roman</vt:lpstr>
      <vt:lpstr>Verdana</vt:lpstr>
      <vt:lpstr>Title &amp; Subtitle</vt:lpstr>
      <vt:lpstr>Title &amp; Bullets</vt:lpstr>
      <vt:lpstr>Title - Center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Part 12 Local Area Networks</vt:lpstr>
      <vt:lpstr>Agenda</vt:lpstr>
      <vt:lpstr>PowerPoint Presentation</vt:lpstr>
      <vt:lpstr>First Ethernet</vt:lpstr>
      <vt:lpstr>Ethernet Addresses </vt:lpstr>
      <vt:lpstr>LAN-level multicast</vt:lpstr>
      <vt:lpstr>Ethernet Frames</vt:lpstr>
      <vt:lpstr>Ethernet Service</vt:lpstr>
      <vt:lpstr>Ethernet hub</vt:lpstr>
      <vt:lpstr>Larger Ethernet ?</vt:lpstr>
      <vt:lpstr>Ethernet switch</vt:lpstr>
      <vt:lpstr>The Ethernet zoo</vt:lpstr>
      <vt:lpstr>Some Ethernet cables and plugs</vt:lpstr>
      <vt:lpstr>Ethernet Switch</vt:lpstr>
      <vt:lpstr>Frame processing</vt:lpstr>
      <vt:lpstr>Network redundancy</vt:lpstr>
      <vt:lpstr>Network redundancy (2)</vt:lpstr>
      <vt:lpstr>Spanning tree</vt:lpstr>
      <vt:lpstr>Building spanning tree </vt:lpstr>
      <vt:lpstr>Ordering for BPDUs</vt:lpstr>
      <vt:lpstr>Ordering of BPDUs</vt:lpstr>
      <vt:lpstr>BPDU format</vt:lpstr>
      <vt:lpstr>802.1d : Root behavior</vt:lpstr>
      <vt:lpstr>Switch behaviour</vt:lpstr>
      <vt:lpstr>802.1d port states</vt:lpstr>
      <vt:lpstr>Example network</vt:lpstr>
      <vt:lpstr>Example network</vt:lpstr>
      <vt:lpstr>Port activity</vt:lpstr>
      <vt:lpstr>Port states and activity</vt:lpstr>
      <vt:lpstr>Behaviour of the ports </vt:lpstr>
      <vt:lpstr>Port states and activity</vt:lpstr>
      <vt:lpstr>Behaviour of the ports </vt:lpstr>
      <vt:lpstr>Influencing Spanning Tree</vt:lpstr>
      <vt:lpstr>Impact of failures</vt:lpstr>
      <vt:lpstr>Dealing with failures</vt:lpstr>
      <vt:lpstr>Another example</vt:lpstr>
      <vt:lpstr>A failure</vt:lpstr>
      <vt:lpstr>Spanning Tree check list</vt:lpstr>
      <vt:lpstr>Recomputing the spanning tree</vt:lpstr>
      <vt:lpstr>Congestion in Ethernet switches</vt:lpstr>
      <vt:lpstr>Ethernet flow control</vt:lpstr>
      <vt:lpstr>Virtual LANs</vt:lpstr>
      <vt:lpstr>VLANs in campus networks</vt:lpstr>
      <vt:lpstr>VLAN frame format</vt:lpstr>
      <vt:lpstr>Agenda</vt:lpstr>
      <vt:lpstr>Datalink layer service</vt:lpstr>
      <vt:lpstr>IPv4 subnet</vt:lpstr>
      <vt:lpstr>IPv4 subnet</vt:lpstr>
      <vt:lpstr>IPv4 over Ethernet</vt:lpstr>
      <vt:lpstr>Address Resolution Protocol</vt:lpstr>
      <vt:lpstr>IPv6 subnet</vt:lpstr>
      <vt:lpstr>Why using subnets ?</vt:lpstr>
      <vt:lpstr>Neighbour discovery</vt:lpstr>
      <vt:lpstr>Autoconfiguration </vt:lpstr>
      <vt:lpstr>IPv6 link-local addresses</vt:lpstr>
      <vt:lpstr>Global IPv6 address</vt:lpstr>
      <vt:lpstr>Router advertisements</vt:lpstr>
      <vt:lpstr>RA options</vt:lpstr>
      <vt:lpstr>ICMPv6 Neighbour Discovery</vt:lpstr>
      <vt:lpstr>Global IPv6 address</vt:lpstr>
      <vt:lpstr>Privacy concerns</vt:lpstr>
      <vt:lpstr>IPv6 over Ethernet </vt:lpstr>
      <vt:lpstr>IPv6 over Ethernet </vt:lpstr>
      <vt:lpstr>Issues with IPv6 subnet</vt:lpstr>
      <vt:lpstr>DHCPv6 versus SLAAC</vt:lpstr>
      <vt:lpstr>ICMP Redirect</vt:lpstr>
      <vt:lpstr>Agenda</vt:lpstr>
      <vt:lpstr>How to regulate transmission of frames ?</vt:lpstr>
      <vt:lpstr>ALOHA</vt:lpstr>
      <vt:lpstr>CSMA</vt:lpstr>
      <vt:lpstr>CSMA/CA</vt:lpstr>
      <vt:lpstr>CSMA/CA : receiver</vt:lpstr>
      <vt:lpstr>CSMA/CA : sender</vt:lpstr>
      <vt:lpstr>Example</vt:lpstr>
      <vt:lpstr>Collisions</vt:lpstr>
      <vt:lpstr>CSMA/CA : sender</vt:lpstr>
      <vt:lpstr>Backoff</vt:lpstr>
      <vt:lpstr>Hidden station problem</vt:lpstr>
      <vt:lpstr>Hidden station</vt:lpstr>
      <vt:lpstr>RTS/CTS</vt:lpstr>
      <vt:lpstr>The WiFi zoo</vt:lpstr>
      <vt:lpstr>Home networks</vt:lpstr>
      <vt:lpstr>Enterprise networks</vt:lpstr>
      <vt:lpstr>WiFi channel frequencies</vt:lpstr>
      <vt:lpstr>Enterprise networks</vt:lpstr>
      <vt:lpstr>802.11 frame format</vt:lpstr>
      <vt:lpstr>802.11 control frames</vt:lpstr>
      <vt:lpstr>IP over 802.11</vt:lpstr>
      <vt:lpstr>Agenda</vt:lpstr>
      <vt:lpstr>Recruiter’s questions</vt:lpstr>
      <vt:lpstr>Protocol stack Physical layer</vt:lpstr>
      <vt:lpstr>Protocol stack Datalink layer</vt:lpstr>
      <vt:lpstr>Protocol stack Network layer</vt:lpstr>
      <vt:lpstr>Protocol stack Transport layer</vt:lpstr>
      <vt:lpstr>Protocol stack Application layer</vt:lpstr>
      <vt:lpstr>OSI Reference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</dc:title>
  <dc:subject/>
  <dc:creator/>
  <cp:keywords/>
  <dc:description/>
  <cp:lastModifiedBy>Olivier Bonaventure</cp:lastModifiedBy>
  <cp:revision>128</cp:revision>
  <cp:lastPrinted>2016-12-15T12:50:23Z</cp:lastPrinted>
  <dcterms:modified xsi:type="dcterms:W3CDTF">2025-05-07T15:45:14Z</dcterms:modified>
</cp:coreProperties>
</file>