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6"/>
  </p:notesMasterIdLst>
  <p:sldIdLst>
    <p:sldId id="257" r:id="rId2"/>
    <p:sldId id="345" r:id="rId3"/>
    <p:sldId id="596" r:id="rId4"/>
    <p:sldId id="601" r:id="rId5"/>
    <p:sldId id="597" r:id="rId6"/>
    <p:sldId id="599" r:id="rId7"/>
    <p:sldId id="600" r:id="rId8"/>
    <p:sldId id="602" r:id="rId9"/>
    <p:sldId id="369" r:id="rId10"/>
    <p:sldId id="367" r:id="rId11"/>
    <p:sldId id="681" r:id="rId12"/>
    <p:sldId id="683" r:id="rId13"/>
    <p:sldId id="682" r:id="rId14"/>
    <p:sldId id="676" r:id="rId15"/>
    <p:sldId id="444" r:id="rId16"/>
    <p:sldId id="677" r:id="rId17"/>
    <p:sldId id="465" r:id="rId18"/>
    <p:sldId id="466" r:id="rId19"/>
    <p:sldId id="427" r:id="rId20"/>
    <p:sldId id="426" r:id="rId21"/>
    <p:sldId id="428" r:id="rId22"/>
    <p:sldId id="429" r:id="rId23"/>
    <p:sldId id="430" r:id="rId24"/>
    <p:sldId id="431" r:id="rId25"/>
    <p:sldId id="517" r:id="rId26"/>
    <p:sldId id="523" r:id="rId27"/>
    <p:sldId id="519" r:id="rId28"/>
    <p:sldId id="520" r:id="rId29"/>
    <p:sldId id="521" r:id="rId30"/>
    <p:sldId id="524" r:id="rId31"/>
    <p:sldId id="679" r:id="rId32"/>
    <p:sldId id="680" r:id="rId33"/>
    <p:sldId id="527" r:id="rId34"/>
    <p:sldId id="390" r:id="rId35"/>
    <p:sldId id="391" r:id="rId36"/>
    <p:sldId id="533" r:id="rId37"/>
    <p:sldId id="534" r:id="rId38"/>
    <p:sldId id="392" r:id="rId39"/>
    <p:sldId id="394" r:id="rId40"/>
    <p:sldId id="678" r:id="rId41"/>
    <p:sldId id="684" r:id="rId42"/>
    <p:sldId id="269" r:id="rId43"/>
    <p:sldId id="339" r:id="rId44"/>
    <p:sldId id="270" r:id="rId45"/>
    <p:sldId id="316" r:id="rId46"/>
    <p:sldId id="301" r:id="rId47"/>
    <p:sldId id="271" r:id="rId48"/>
    <p:sldId id="320" r:id="rId49"/>
    <p:sldId id="348" r:id="rId50"/>
    <p:sldId id="340" r:id="rId51"/>
    <p:sldId id="342" r:id="rId52"/>
    <p:sldId id="341" r:id="rId53"/>
    <p:sldId id="343" r:id="rId54"/>
    <p:sldId id="344" r:id="rId55"/>
    <p:sldId id="355" r:id="rId56"/>
    <p:sldId id="349" r:id="rId57"/>
    <p:sldId id="272" r:id="rId58"/>
    <p:sldId id="347" r:id="rId59"/>
    <p:sldId id="317" r:id="rId60"/>
    <p:sldId id="300" r:id="rId61"/>
    <p:sldId id="318" r:id="rId62"/>
    <p:sldId id="323" r:id="rId63"/>
    <p:sldId id="359" r:id="rId64"/>
    <p:sldId id="273" r:id="rId65"/>
    <p:sldId id="360" r:id="rId66"/>
    <p:sldId id="357" r:id="rId67"/>
    <p:sldId id="356" r:id="rId68"/>
    <p:sldId id="303" r:id="rId69"/>
    <p:sldId id="352" r:id="rId70"/>
    <p:sldId id="358" r:id="rId71"/>
    <p:sldId id="324" r:id="rId72"/>
    <p:sldId id="350" r:id="rId73"/>
    <p:sldId id="326" r:id="rId74"/>
    <p:sldId id="275" r:id="rId75"/>
    <p:sldId id="351" r:id="rId76"/>
    <p:sldId id="276" r:id="rId77"/>
    <p:sldId id="277" r:id="rId78"/>
    <p:sldId id="278" r:id="rId79"/>
    <p:sldId id="279" r:id="rId80"/>
    <p:sldId id="304" r:id="rId81"/>
    <p:sldId id="354" r:id="rId82"/>
    <p:sldId id="266" r:id="rId83"/>
    <p:sldId id="331" r:id="rId84"/>
    <p:sldId id="312" r:id="rId85"/>
    <p:sldId id="267" r:id="rId86"/>
    <p:sldId id="332" r:id="rId87"/>
    <p:sldId id="319" r:id="rId88"/>
    <p:sldId id="353" r:id="rId89"/>
    <p:sldId id="361" r:id="rId90"/>
    <p:sldId id="280" r:id="rId91"/>
    <p:sldId id="363" r:id="rId92"/>
    <p:sldId id="364" r:id="rId93"/>
    <p:sldId id="365" r:id="rId94"/>
    <p:sldId id="289" r:id="rId95"/>
    <p:sldId id="283" r:id="rId96"/>
    <p:sldId id="290" r:id="rId97"/>
    <p:sldId id="285" r:id="rId98"/>
    <p:sldId id="366" r:id="rId99"/>
    <p:sldId id="281" r:id="rId100"/>
    <p:sldId id="259" r:id="rId101"/>
    <p:sldId id="334" r:id="rId102"/>
    <p:sldId id="335" r:id="rId103"/>
    <p:sldId id="336" r:id="rId104"/>
    <p:sldId id="309" r:id="rId105"/>
    <p:sldId id="308" r:id="rId106"/>
    <p:sldId id="307" r:id="rId107"/>
    <p:sldId id="260" r:id="rId108"/>
    <p:sldId id="261" r:id="rId109"/>
    <p:sldId id="330" r:id="rId110"/>
    <p:sldId id="310" r:id="rId111"/>
    <p:sldId id="263" r:id="rId112"/>
    <p:sldId id="337" r:id="rId113"/>
    <p:sldId id="302" r:id="rId114"/>
    <p:sldId id="338" r:id="rId115"/>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19A80-F4D2-5041-873D-27B87DC4014D}" v="141" dt="2025-02-19T15:40:07.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97"/>
    <p:restoredTop sz="96327"/>
  </p:normalViewPr>
  <p:slideViewPr>
    <p:cSldViewPr snapToGrid="0">
      <p:cViewPr varScale="1">
        <p:scale>
          <a:sx n="87" d="100"/>
          <a:sy n="87" d="100"/>
        </p:scale>
        <p:origin x="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Bonaventure" userId="2cfde838-01f0-4cfb-adb8-e4ec77c79c17" providerId="ADAL" clId="{B3419A80-F4D2-5041-873D-27B87DC4014D}"/>
    <pc:docChg chg="undo custSel addSld delSld modSld sldOrd">
      <pc:chgData name="Olivier Bonaventure" userId="2cfde838-01f0-4cfb-adb8-e4ec77c79c17" providerId="ADAL" clId="{B3419A80-F4D2-5041-873D-27B87DC4014D}" dt="2025-02-19T15:40:17.162" v="676" actId="729"/>
      <pc:docMkLst>
        <pc:docMk/>
      </pc:docMkLst>
      <pc:sldChg chg="mod modShow">
        <pc:chgData name="Olivier Bonaventure" userId="2cfde838-01f0-4cfb-adb8-e4ec77c79c17" providerId="ADAL" clId="{B3419A80-F4D2-5041-873D-27B87DC4014D}" dt="2025-02-19T15:40:17.162" v="676" actId="729"/>
        <pc:sldMkLst>
          <pc:docMk/>
          <pc:sldMk cId="0" sldId="285"/>
        </pc:sldMkLst>
      </pc:sldChg>
      <pc:sldChg chg="mod modShow">
        <pc:chgData name="Olivier Bonaventure" userId="2cfde838-01f0-4cfb-adb8-e4ec77c79c17" providerId="ADAL" clId="{B3419A80-F4D2-5041-873D-27B87DC4014D}" dt="2025-02-19T15:40:17.162" v="676" actId="729"/>
        <pc:sldMkLst>
          <pc:docMk/>
          <pc:sldMk cId="0" sldId="290"/>
        </pc:sldMkLst>
      </pc:sldChg>
      <pc:sldChg chg="modSp">
        <pc:chgData name="Olivier Bonaventure" userId="2cfde838-01f0-4cfb-adb8-e4ec77c79c17" providerId="ADAL" clId="{B3419A80-F4D2-5041-873D-27B87DC4014D}" dt="2025-02-19T15:36:01.339" v="666" actId="20577"/>
        <pc:sldMkLst>
          <pc:docMk/>
          <pc:sldMk cId="3135547719" sldId="300"/>
        </pc:sldMkLst>
        <pc:spChg chg="mod">
          <ac:chgData name="Olivier Bonaventure" userId="2cfde838-01f0-4cfb-adb8-e4ec77c79c17" providerId="ADAL" clId="{B3419A80-F4D2-5041-873D-27B87DC4014D}" dt="2025-02-19T15:36:01.339" v="666" actId="20577"/>
          <ac:spMkLst>
            <pc:docMk/>
            <pc:sldMk cId="3135547719" sldId="300"/>
            <ac:spMk id="4" creationId="{FDFB8DB5-3452-6A93-37EA-A972969E18DB}"/>
          </ac:spMkLst>
        </pc:spChg>
      </pc:sldChg>
      <pc:sldChg chg="mod modShow">
        <pc:chgData name="Olivier Bonaventure" userId="2cfde838-01f0-4cfb-adb8-e4ec77c79c17" providerId="ADAL" clId="{B3419A80-F4D2-5041-873D-27B87DC4014D}" dt="2025-02-19T15:37:34.177" v="667" actId="729"/>
        <pc:sldMkLst>
          <pc:docMk/>
          <pc:sldMk cId="0" sldId="304"/>
        </pc:sldMkLst>
      </pc:sldChg>
      <pc:sldChg chg="mod modShow">
        <pc:chgData name="Olivier Bonaventure" userId="2cfde838-01f0-4cfb-adb8-e4ec77c79c17" providerId="ADAL" clId="{B3419A80-F4D2-5041-873D-27B87DC4014D}" dt="2025-02-19T15:37:53.581" v="668" actId="729"/>
        <pc:sldMkLst>
          <pc:docMk/>
          <pc:sldMk cId="701369126" sldId="312"/>
        </pc:sldMkLst>
      </pc:sldChg>
      <pc:sldChg chg="addSp modSp modAnim">
        <pc:chgData name="Olivier Bonaventure" userId="2cfde838-01f0-4cfb-adb8-e4ec77c79c17" providerId="ADAL" clId="{B3419A80-F4D2-5041-873D-27B87DC4014D}" dt="2025-02-19T15:29:31.435" v="550" actId="1076"/>
        <pc:sldMkLst>
          <pc:docMk/>
          <pc:sldMk cId="1363089876" sldId="316"/>
        </pc:sldMkLst>
        <pc:picChg chg="add mod">
          <ac:chgData name="Olivier Bonaventure" userId="2cfde838-01f0-4cfb-adb8-e4ec77c79c17" providerId="ADAL" clId="{B3419A80-F4D2-5041-873D-27B87DC4014D}" dt="2025-02-19T15:29:31.435" v="550" actId="1076"/>
          <ac:picMkLst>
            <pc:docMk/>
            <pc:sldMk cId="1363089876" sldId="316"/>
            <ac:picMk id="4" creationId="{2F461A40-6C52-0E86-9695-BC3F99B4127C}"/>
          </ac:picMkLst>
        </pc:picChg>
      </pc:sldChg>
      <pc:sldChg chg="mod modShow">
        <pc:chgData name="Olivier Bonaventure" userId="2cfde838-01f0-4cfb-adb8-e4ec77c79c17" providerId="ADAL" clId="{B3419A80-F4D2-5041-873D-27B87DC4014D}" dt="2025-02-19T15:39:44.906" v="669" actId="729"/>
        <pc:sldMkLst>
          <pc:docMk/>
          <pc:sldMk cId="164204950" sldId="319"/>
        </pc:sldMkLst>
      </pc:sldChg>
      <pc:sldChg chg="modSp mod">
        <pc:chgData name="Olivier Bonaventure" userId="2cfde838-01f0-4cfb-adb8-e4ec77c79c17" providerId="ADAL" clId="{B3419A80-F4D2-5041-873D-27B87DC4014D}" dt="2025-02-19T15:30:35.529" v="604" actId="20577"/>
        <pc:sldMkLst>
          <pc:docMk/>
          <pc:sldMk cId="2906573343" sldId="320"/>
        </pc:sldMkLst>
        <pc:spChg chg="mod">
          <ac:chgData name="Olivier Bonaventure" userId="2cfde838-01f0-4cfb-adb8-e4ec77c79c17" providerId="ADAL" clId="{B3419A80-F4D2-5041-873D-27B87DC4014D}" dt="2025-02-19T15:30:35.529" v="604" actId="20577"/>
          <ac:spMkLst>
            <pc:docMk/>
            <pc:sldMk cId="2906573343" sldId="320"/>
            <ac:spMk id="3" creationId="{A75C9201-29A7-834E-A8ED-D2E2CFB1CE50}"/>
          </ac:spMkLst>
        </pc:spChg>
      </pc:sldChg>
      <pc:sldChg chg="mod modShow">
        <pc:chgData name="Olivier Bonaventure" userId="2cfde838-01f0-4cfb-adb8-e4ec77c79c17" providerId="ADAL" clId="{B3419A80-F4D2-5041-873D-27B87DC4014D}" dt="2025-02-19T15:39:44.906" v="669" actId="729"/>
        <pc:sldMkLst>
          <pc:docMk/>
          <pc:sldMk cId="2655771271" sldId="332"/>
        </pc:sldMkLst>
      </pc:sldChg>
      <pc:sldChg chg="mod modShow">
        <pc:chgData name="Olivier Bonaventure" userId="2cfde838-01f0-4cfb-adb8-e4ec77c79c17" providerId="ADAL" clId="{B3419A80-F4D2-5041-873D-27B87DC4014D}" dt="2025-02-19T15:33:15.272" v="605" actId="729"/>
        <pc:sldMkLst>
          <pc:docMk/>
          <pc:sldMk cId="3792046739" sldId="341"/>
        </pc:sldMkLst>
      </pc:sldChg>
      <pc:sldChg chg="mod modShow">
        <pc:chgData name="Olivier Bonaventure" userId="2cfde838-01f0-4cfb-adb8-e4ec77c79c17" providerId="ADAL" clId="{B3419A80-F4D2-5041-873D-27B87DC4014D}" dt="2025-02-19T15:33:18.272" v="606" actId="729"/>
        <pc:sldMkLst>
          <pc:docMk/>
          <pc:sldMk cId="2503384242" sldId="344"/>
        </pc:sldMkLst>
      </pc:sldChg>
      <pc:sldChg chg="ord">
        <pc:chgData name="Olivier Bonaventure" userId="2cfde838-01f0-4cfb-adb8-e4ec77c79c17" providerId="ADAL" clId="{B3419A80-F4D2-5041-873D-27B87DC4014D}" dt="2025-02-19T14:24:27.007" v="0" actId="20578"/>
        <pc:sldMkLst>
          <pc:docMk/>
          <pc:sldMk cId="208945930" sldId="345"/>
        </pc:sldMkLst>
      </pc:sldChg>
      <pc:sldChg chg="mod modShow">
        <pc:chgData name="Olivier Bonaventure" userId="2cfde838-01f0-4cfb-adb8-e4ec77c79c17" providerId="ADAL" clId="{B3419A80-F4D2-5041-873D-27B87DC4014D}" dt="2025-02-19T15:37:34.177" v="667" actId="729"/>
        <pc:sldMkLst>
          <pc:docMk/>
          <pc:sldMk cId="3116914933" sldId="354"/>
        </pc:sldMkLst>
      </pc:sldChg>
      <pc:sldChg chg="mod modShow">
        <pc:chgData name="Olivier Bonaventure" userId="2cfde838-01f0-4cfb-adb8-e4ec77c79c17" providerId="ADAL" clId="{B3419A80-F4D2-5041-873D-27B87DC4014D}" dt="2025-02-19T15:33:20.206" v="607" actId="729"/>
        <pc:sldMkLst>
          <pc:docMk/>
          <pc:sldMk cId="3446559113" sldId="355"/>
        </pc:sldMkLst>
      </pc:sldChg>
      <pc:sldChg chg="modSp mod">
        <pc:chgData name="Olivier Bonaventure" userId="2cfde838-01f0-4cfb-adb8-e4ec77c79c17" providerId="ADAL" clId="{B3419A80-F4D2-5041-873D-27B87DC4014D}" dt="2025-02-19T15:40:07.965" v="675" actId="20577"/>
        <pc:sldMkLst>
          <pc:docMk/>
          <pc:sldMk cId="0" sldId="365"/>
        </pc:sldMkLst>
        <pc:spChg chg="mod">
          <ac:chgData name="Olivier Bonaventure" userId="2cfde838-01f0-4cfb-adb8-e4ec77c79c17" providerId="ADAL" clId="{B3419A80-F4D2-5041-873D-27B87DC4014D}" dt="2025-02-19T15:40:07.965" v="675" actId="20577"/>
          <ac:spMkLst>
            <pc:docMk/>
            <pc:sldMk cId="0" sldId="365"/>
            <ac:spMk id="2" creationId="{8BD06F3D-B45D-7C42-A6F1-F26005F59698}"/>
          </ac:spMkLst>
        </pc:spChg>
      </pc:sldChg>
      <pc:sldChg chg="add mod modTransition modShow">
        <pc:chgData name="Olivier Bonaventure" userId="2cfde838-01f0-4cfb-adb8-e4ec77c79c17" providerId="ADAL" clId="{B3419A80-F4D2-5041-873D-27B87DC4014D}" dt="2025-02-19T14:55:00.947" v="96" actId="729"/>
        <pc:sldMkLst>
          <pc:docMk/>
          <pc:sldMk cId="2291171603" sldId="390"/>
        </pc:sldMkLst>
      </pc:sldChg>
      <pc:sldChg chg="modSp add mod modTransition modShow">
        <pc:chgData name="Olivier Bonaventure" userId="2cfde838-01f0-4cfb-adb8-e4ec77c79c17" providerId="ADAL" clId="{B3419A80-F4D2-5041-873D-27B87DC4014D}" dt="2025-02-19T14:55:00.947" v="96" actId="729"/>
        <pc:sldMkLst>
          <pc:docMk/>
          <pc:sldMk cId="2113554966" sldId="391"/>
        </pc:sldMkLst>
        <pc:spChg chg="mod">
          <ac:chgData name="Olivier Bonaventure" userId="2cfde838-01f0-4cfb-adb8-e4ec77c79c17" providerId="ADAL" clId="{B3419A80-F4D2-5041-873D-27B87DC4014D}" dt="2025-02-19T14:54:57.861" v="95" actId="27636"/>
          <ac:spMkLst>
            <pc:docMk/>
            <pc:sldMk cId="2113554966" sldId="391"/>
            <ac:spMk id="3" creationId="{8976965B-ABC0-CA4C-96FC-944EA8CDAAF4}"/>
          </ac:spMkLst>
        </pc:spChg>
      </pc:sldChg>
      <pc:sldChg chg="modSp add mod modTransition modShow">
        <pc:chgData name="Olivier Bonaventure" userId="2cfde838-01f0-4cfb-adb8-e4ec77c79c17" providerId="ADAL" clId="{B3419A80-F4D2-5041-873D-27B87DC4014D}" dt="2025-02-19T14:55:20.654" v="97" actId="207"/>
        <pc:sldMkLst>
          <pc:docMk/>
          <pc:sldMk cId="339818370" sldId="392"/>
        </pc:sldMkLst>
        <pc:spChg chg="mod">
          <ac:chgData name="Olivier Bonaventure" userId="2cfde838-01f0-4cfb-adb8-e4ec77c79c17" providerId="ADAL" clId="{B3419A80-F4D2-5041-873D-27B87DC4014D}" dt="2025-02-19T14:55:20.654" v="97" actId="207"/>
          <ac:spMkLst>
            <pc:docMk/>
            <pc:sldMk cId="339818370" sldId="392"/>
            <ac:spMk id="3" creationId="{F8D30B14-93E8-D646-ADED-D31DD23D50E6}"/>
          </ac:spMkLst>
        </pc:spChg>
      </pc:sldChg>
      <pc:sldChg chg="add mod modTransition modShow">
        <pc:chgData name="Olivier Bonaventure" userId="2cfde838-01f0-4cfb-adb8-e4ec77c79c17" providerId="ADAL" clId="{B3419A80-F4D2-5041-873D-27B87DC4014D}" dt="2025-02-19T14:55:00.947" v="96" actId="729"/>
        <pc:sldMkLst>
          <pc:docMk/>
          <pc:sldMk cId="952851372" sldId="394"/>
        </pc:sldMkLst>
      </pc:sldChg>
      <pc:sldChg chg="add modTransition">
        <pc:chgData name="Olivier Bonaventure" userId="2cfde838-01f0-4cfb-adb8-e4ec77c79c17" providerId="ADAL" clId="{B3419A80-F4D2-5041-873D-27B87DC4014D}" dt="2025-02-19T14:45:06.928" v="83"/>
        <pc:sldMkLst>
          <pc:docMk/>
          <pc:sldMk cId="0" sldId="426"/>
        </pc:sldMkLst>
      </pc:sldChg>
      <pc:sldChg chg="add mod modTransition modShow">
        <pc:chgData name="Olivier Bonaventure" userId="2cfde838-01f0-4cfb-adb8-e4ec77c79c17" providerId="ADAL" clId="{B3419A80-F4D2-5041-873D-27B87DC4014D}" dt="2025-02-19T14:45:10.978" v="84" actId="729"/>
        <pc:sldMkLst>
          <pc:docMk/>
          <pc:sldMk cId="0" sldId="427"/>
        </pc:sldMkLst>
      </pc:sldChg>
      <pc:sldChg chg="add mod modTransition modShow">
        <pc:chgData name="Olivier Bonaventure" userId="2cfde838-01f0-4cfb-adb8-e4ec77c79c17" providerId="ADAL" clId="{B3419A80-F4D2-5041-873D-27B87DC4014D}" dt="2025-02-19T14:45:24.495" v="85" actId="729"/>
        <pc:sldMkLst>
          <pc:docMk/>
          <pc:sldMk cId="0" sldId="428"/>
        </pc:sldMkLst>
      </pc:sldChg>
      <pc:sldChg chg="add mod modTransition modShow">
        <pc:chgData name="Olivier Bonaventure" userId="2cfde838-01f0-4cfb-adb8-e4ec77c79c17" providerId="ADAL" clId="{B3419A80-F4D2-5041-873D-27B87DC4014D}" dt="2025-02-19T14:45:24.495" v="85" actId="729"/>
        <pc:sldMkLst>
          <pc:docMk/>
          <pc:sldMk cId="0" sldId="429"/>
        </pc:sldMkLst>
      </pc:sldChg>
      <pc:sldChg chg="add mod modTransition modShow">
        <pc:chgData name="Olivier Bonaventure" userId="2cfde838-01f0-4cfb-adb8-e4ec77c79c17" providerId="ADAL" clId="{B3419A80-F4D2-5041-873D-27B87DC4014D}" dt="2025-02-19T14:45:24.495" v="85" actId="729"/>
        <pc:sldMkLst>
          <pc:docMk/>
          <pc:sldMk cId="0" sldId="430"/>
        </pc:sldMkLst>
      </pc:sldChg>
      <pc:sldChg chg="add mod modTransition modShow">
        <pc:chgData name="Olivier Bonaventure" userId="2cfde838-01f0-4cfb-adb8-e4ec77c79c17" providerId="ADAL" clId="{B3419A80-F4D2-5041-873D-27B87DC4014D}" dt="2025-02-19T14:45:24.495" v="85" actId="729"/>
        <pc:sldMkLst>
          <pc:docMk/>
          <pc:sldMk cId="0" sldId="431"/>
        </pc:sldMkLst>
      </pc:sldChg>
      <pc:sldChg chg="delSp add mod modTransition modAnim modShow">
        <pc:chgData name="Olivier Bonaventure" userId="2cfde838-01f0-4cfb-adb8-e4ec77c79c17" providerId="ADAL" clId="{B3419A80-F4D2-5041-873D-27B87DC4014D}" dt="2025-02-19T14:42:35.984" v="77" actId="478"/>
        <pc:sldMkLst>
          <pc:docMk/>
          <pc:sldMk cId="0" sldId="444"/>
        </pc:sldMkLst>
        <pc:picChg chg="del">
          <ac:chgData name="Olivier Bonaventure" userId="2cfde838-01f0-4cfb-adb8-e4ec77c79c17" providerId="ADAL" clId="{B3419A80-F4D2-5041-873D-27B87DC4014D}" dt="2025-02-19T14:42:35.984" v="77" actId="478"/>
          <ac:picMkLst>
            <pc:docMk/>
            <pc:sldMk cId="0" sldId="444"/>
            <ac:picMk id="46" creationId="{9E39E5AD-1D12-B640-92BE-43E98850FF92}"/>
          </ac:picMkLst>
        </pc:picChg>
      </pc:sldChg>
      <pc:sldChg chg="add mod modTransition modShow">
        <pc:chgData name="Olivier Bonaventure" userId="2cfde838-01f0-4cfb-adb8-e4ec77c79c17" providerId="ADAL" clId="{B3419A80-F4D2-5041-873D-27B87DC4014D}" dt="2025-02-19T14:43:07.881" v="80" actId="729"/>
        <pc:sldMkLst>
          <pc:docMk/>
          <pc:sldMk cId="0" sldId="465"/>
        </pc:sldMkLst>
      </pc:sldChg>
      <pc:sldChg chg="modSp add mod modTransition modShow">
        <pc:chgData name="Olivier Bonaventure" userId="2cfde838-01f0-4cfb-adb8-e4ec77c79c17" providerId="ADAL" clId="{B3419A80-F4D2-5041-873D-27B87DC4014D}" dt="2025-02-19T14:44:06.156" v="81" actId="1076"/>
        <pc:sldMkLst>
          <pc:docMk/>
          <pc:sldMk cId="0" sldId="466"/>
        </pc:sldMkLst>
        <pc:spChg chg="mod">
          <ac:chgData name="Olivier Bonaventure" userId="2cfde838-01f0-4cfb-adb8-e4ec77c79c17" providerId="ADAL" clId="{B3419A80-F4D2-5041-873D-27B87DC4014D}" dt="2025-02-19T14:44:06.156" v="81" actId="1076"/>
          <ac:spMkLst>
            <pc:docMk/>
            <pc:sldMk cId="0" sldId="466"/>
            <ac:spMk id="156677" creationId="{84E02039-C4D1-4759-954E-655C202DF0AB}"/>
          </ac:spMkLst>
        </pc:spChg>
      </pc:sldChg>
      <pc:sldChg chg="add modTransition">
        <pc:chgData name="Olivier Bonaventure" userId="2cfde838-01f0-4cfb-adb8-e4ec77c79c17" providerId="ADAL" clId="{B3419A80-F4D2-5041-873D-27B87DC4014D}" dt="2025-02-19T14:53:03.415" v="86"/>
        <pc:sldMkLst>
          <pc:docMk/>
          <pc:sldMk cId="201474656" sldId="517"/>
        </pc:sldMkLst>
      </pc:sldChg>
      <pc:sldChg chg="add mod modTransition modShow">
        <pc:chgData name="Olivier Bonaventure" userId="2cfde838-01f0-4cfb-adb8-e4ec77c79c17" providerId="ADAL" clId="{B3419A80-F4D2-5041-873D-27B87DC4014D}" dt="2025-02-19T14:53:27.125" v="88" actId="729"/>
        <pc:sldMkLst>
          <pc:docMk/>
          <pc:sldMk cId="2591228539" sldId="519"/>
        </pc:sldMkLst>
      </pc:sldChg>
      <pc:sldChg chg="add mod modTransition modShow">
        <pc:chgData name="Olivier Bonaventure" userId="2cfde838-01f0-4cfb-adb8-e4ec77c79c17" providerId="ADAL" clId="{B3419A80-F4D2-5041-873D-27B87DC4014D}" dt="2025-02-19T14:53:27.125" v="88" actId="729"/>
        <pc:sldMkLst>
          <pc:docMk/>
          <pc:sldMk cId="3328643387" sldId="520"/>
        </pc:sldMkLst>
      </pc:sldChg>
      <pc:sldChg chg="add mod modTransition modShow">
        <pc:chgData name="Olivier Bonaventure" userId="2cfde838-01f0-4cfb-adb8-e4ec77c79c17" providerId="ADAL" clId="{B3419A80-F4D2-5041-873D-27B87DC4014D}" dt="2025-02-19T14:53:27.125" v="88" actId="729"/>
        <pc:sldMkLst>
          <pc:docMk/>
          <pc:sldMk cId="3898119896" sldId="521"/>
        </pc:sldMkLst>
      </pc:sldChg>
      <pc:sldChg chg="add mod modTransition modShow">
        <pc:chgData name="Olivier Bonaventure" userId="2cfde838-01f0-4cfb-adb8-e4ec77c79c17" providerId="ADAL" clId="{B3419A80-F4D2-5041-873D-27B87DC4014D}" dt="2025-02-19T14:53:50.802" v="90" actId="729"/>
        <pc:sldMkLst>
          <pc:docMk/>
          <pc:sldMk cId="2213015078" sldId="523"/>
        </pc:sldMkLst>
      </pc:sldChg>
      <pc:sldChg chg="add mod ord modTransition modShow">
        <pc:chgData name="Olivier Bonaventure" userId="2cfde838-01f0-4cfb-adb8-e4ec77c79c17" providerId="ADAL" clId="{B3419A80-F4D2-5041-873D-27B87DC4014D}" dt="2025-02-19T14:54:39.791" v="93" actId="729"/>
        <pc:sldMkLst>
          <pc:docMk/>
          <pc:sldMk cId="1529781700" sldId="524"/>
        </pc:sldMkLst>
      </pc:sldChg>
      <pc:sldChg chg="addSp modSp add mod ord modTransition modAnim modShow">
        <pc:chgData name="Olivier Bonaventure" userId="2cfde838-01f0-4cfb-adb8-e4ec77c79c17" providerId="ADAL" clId="{B3419A80-F4D2-5041-873D-27B87DC4014D}" dt="2025-02-19T15:28:06.116" v="521" actId="1076"/>
        <pc:sldMkLst>
          <pc:docMk/>
          <pc:sldMk cId="3920222268" sldId="527"/>
        </pc:sldMkLst>
        <pc:spChg chg="mod">
          <ac:chgData name="Olivier Bonaventure" userId="2cfde838-01f0-4cfb-adb8-e4ec77c79c17" providerId="ADAL" clId="{B3419A80-F4D2-5041-873D-27B87DC4014D}" dt="2025-02-19T15:27:34.690" v="490" actId="1076"/>
          <ac:spMkLst>
            <pc:docMk/>
            <pc:sldMk cId="3920222268" sldId="527"/>
            <ac:spMk id="3" creationId="{F07EBDF8-598B-4E6A-82C8-38723038227A}"/>
          </ac:spMkLst>
        </pc:spChg>
        <pc:spChg chg="add mod">
          <ac:chgData name="Olivier Bonaventure" userId="2cfde838-01f0-4cfb-adb8-e4ec77c79c17" providerId="ADAL" clId="{B3419A80-F4D2-5041-873D-27B87DC4014D}" dt="2025-02-19T15:28:06.116" v="521" actId="1076"/>
          <ac:spMkLst>
            <pc:docMk/>
            <pc:sldMk cId="3920222268" sldId="527"/>
            <ac:spMk id="4" creationId="{2EF3D1F8-E9A4-5D72-4B50-B2DB52D8B415}"/>
          </ac:spMkLst>
        </pc:spChg>
        <pc:spChg chg="mod">
          <ac:chgData name="Olivier Bonaventure" userId="2cfde838-01f0-4cfb-adb8-e4ec77c79c17" providerId="ADAL" clId="{B3419A80-F4D2-5041-873D-27B87DC4014D}" dt="2025-02-19T15:27:18.014" v="486" actId="1076"/>
          <ac:spMkLst>
            <pc:docMk/>
            <pc:sldMk cId="3920222268" sldId="527"/>
            <ac:spMk id="69636" creationId="{BD876405-7961-4E7D-9697-8774AC0D291C}"/>
          </ac:spMkLst>
        </pc:spChg>
        <pc:spChg chg="mod">
          <ac:chgData name="Olivier Bonaventure" userId="2cfde838-01f0-4cfb-adb8-e4ec77c79c17" providerId="ADAL" clId="{B3419A80-F4D2-5041-873D-27B87DC4014D}" dt="2025-02-19T15:27:18.014" v="486" actId="1076"/>
          <ac:spMkLst>
            <pc:docMk/>
            <pc:sldMk cId="3920222268" sldId="527"/>
            <ac:spMk id="69639" creationId="{E19D5E03-5199-448A-8D36-957017FF2EE6}"/>
          </ac:spMkLst>
        </pc:spChg>
        <pc:spChg chg="mod">
          <ac:chgData name="Olivier Bonaventure" userId="2cfde838-01f0-4cfb-adb8-e4ec77c79c17" providerId="ADAL" clId="{B3419A80-F4D2-5041-873D-27B87DC4014D}" dt="2025-02-19T15:27:18.014" v="486" actId="1076"/>
          <ac:spMkLst>
            <pc:docMk/>
            <pc:sldMk cId="3920222268" sldId="527"/>
            <ac:spMk id="69640" creationId="{FA21D507-7F32-4BC2-A620-56600D7D7168}"/>
          </ac:spMkLst>
        </pc:spChg>
        <pc:spChg chg="mod">
          <ac:chgData name="Olivier Bonaventure" userId="2cfde838-01f0-4cfb-adb8-e4ec77c79c17" providerId="ADAL" clId="{B3419A80-F4D2-5041-873D-27B87DC4014D}" dt="2025-02-19T15:27:18.014" v="486" actId="1076"/>
          <ac:spMkLst>
            <pc:docMk/>
            <pc:sldMk cId="3920222268" sldId="527"/>
            <ac:spMk id="69643" creationId="{C5561BEB-FB45-44C1-A424-3F84A086570F}"/>
          </ac:spMkLst>
        </pc:spChg>
        <pc:spChg chg="mod">
          <ac:chgData name="Olivier Bonaventure" userId="2cfde838-01f0-4cfb-adb8-e4ec77c79c17" providerId="ADAL" clId="{B3419A80-F4D2-5041-873D-27B87DC4014D}" dt="2025-02-19T15:27:18.014" v="486" actId="1076"/>
          <ac:spMkLst>
            <pc:docMk/>
            <pc:sldMk cId="3920222268" sldId="527"/>
            <ac:spMk id="69653" creationId="{01D07635-F783-4474-BECA-DEBDB03E4852}"/>
          </ac:spMkLst>
        </pc:spChg>
        <pc:spChg chg="mod">
          <ac:chgData name="Olivier Bonaventure" userId="2cfde838-01f0-4cfb-adb8-e4ec77c79c17" providerId="ADAL" clId="{B3419A80-F4D2-5041-873D-27B87DC4014D}" dt="2025-02-19T15:27:18.014" v="486" actId="1076"/>
          <ac:spMkLst>
            <pc:docMk/>
            <pc:sldMk cId="3920222268" sldId="527"/>
            <ac:spMk id="69657" creationId="{3A1AD63E-9691-4DA9-A612-C7AB296DAA01}"/>
          </ac:spMkLst>
        </pc:spChg>
        <pc:spChg chg="mod">
          <ac:chgData name="Olivier Bonaventure" userId="2cfde838-01f0-4cfb-adb8-e4ec77c79c17" providerId="ADAL" clId="{B3419A80-F4D2-5041-873D-27B87DC4014D}" dt="2025-02-19T15:27:18.014" v="486" actId="1076"/>
          <ac:spMkLst>
            <pc:docMk/>
            <pc:sldMk cId="3920222268" sldId="527"/>
            <ac:spMk id="69660" creationId="{06E17FB9-B568-4B87-8836-0C1AE0009B1F}"/>
          </ac:spMkLst>
        </pc:spChg>
        <pc:spChg chg="mod">
          <ac:chgData name="Olivier Bonaventure" userId="2cfde838-01f0-4cfb-adb8-e4ec77c79c17" providerId="ADAL" clId="{B3419A80-F4D2-5041-873D-27B87DC4014D}" dt="2025-02-19T15:27:18.014" v="486" actId="1076"/>
          <ac:spMkLst>
            <pc:docMk/>
            <pc:sldMk cId="3920222268" sldId="527"/>
            <ac:spMk id="69666" creationId="{0268A9B6-FDA5-48F8-8939-9DCA63D07823}"/>
          </ac:spMkLst>
        </pc:spChg>
        <pc:spChg chg="mod">
          <ac:chgData name="Olivier Bonaventure" userId="2cfde838-01f0-4cfb-adb8-e4ec77c79c17" providerId="ADAL" clId="{B3419A80-F4D2-5041-873D-27B87DC4014D}" dt="2025-02-19T15:27:18.014" v="486" actId="1076"/>
          <ac:spMkLst>
            <pc:docMk/>
            <pc:sldMk cId="3920222268" sldId="527"/>
            <ac:spMk id="69669" creationId="{26B09964-BF52-4125-BAE2-0F0596EF6E58}"/>
          </ac:spMkLst>
        </pc:spChg>
        <pc:spChg chg="mod">
          <ac:chgData name="Olivier Bonaventure" userId="2cfde838-01f0-4cfb-adb8-e4ec77c79c17" providerId="ADAL" clId="{B3419A80-F4D2-5041-873D-27B87DC4014D}" dt="2025-02-19T15:27:18.014" v="486" actId="1076"/>
          <ac:spMkLst>
            <pc:docMk/>
            <pc:sldMk cId="3920222268" sldId="527"/>
            <ac:spMk id="69671" creationId="{8C6A78A2-CCA5-4CAB-AD4E-AB6ED23FA881}"/>
          </ac:spMkLst>
        </pc:spChg>
      </pc:sldChg>
      <pc:sldChg chg="addSp modSp add mod modTransition modAnim modShow">
        <pc:chgData name="Olivier Bonaventure" userId="2cfde838-01f0-4cfb-adb8-e4ec77c79c17" providerId="ADAL" clId="{B3419A80-F4D2-5041-873D-27B87DC4014D}" dt="2025-02-19T15:25:27.528" v="483" actId="20577"/>
        <pc:sldMkLst>
          <pc:docMk/>
          <pc:sldMk cId="3068995294" sldId="533"/>
        </pc:sldMkLst>
        <pc:spChg chg="add mod">
          <ac:chgData name="Olivier Bonaventure" userId="2cfde838-01f0-4cfb-adb8-e4ec77c79c17" providerId="ADAL" clId="{B3419A80-F4D2-5041-873D-27B87DC4014D}" dt="2025-02-19T15:25:27.528" v="483" actId="20577"/>
          <ac:spMkLst>
            <pc:docMk/>
            <pc:sldMk cId="3068995294" sldId="533"/>
            <ac:spMk id="5" creationId="{098D361F-BC35-4C2E-C17A-7F492EAA1BD6}"/>
          </ac:spMkLst>
        </pc:spChg>
        <pc:picChg chg="add mod">
          <ac:chgData name="Olivier Bonaventure" userId="2cfde838-01f0-4cfb-adb8-e4ec77c79c17" providerId="ADAL" clId="{B3419A80-F4D2-5041-873D-27B87DC4014D}" dt="2025-02-19T15:25:15.990" v="459" actId="1076"/>
          <ac:picMkLst>
            <pc:docMk/>
            <pc:sldMk cId="3068995294" sldId="533"/>
            <ac:picMk id="4" creationId="{7AD26193-4302-50E9-6B19-BDA653E0E29D}"/>
          </ac:picMkLst>
        </pc:picChg>
      </pc:sldChg>
      <pc:sldChg chg="add mod modTransition modShow">
        <pc:chgData name="Olivier Bonaventure" userId="2cfde838-01f0-4cfb-adb8-e4ec77c79c17" providerId="ADAL" clId="{B3419A80-F4D2-5041-873D-27B87DC4014D}" dt="2025-02-19T14:55:00.947" v="96" actId="729"/>
        <pc:sldMkLst>
          <pc:docMk/>
          <pc:sldMk cId="1794415227" sldId="534"/>
        </pc:sldMkLst>
      </pc:sldChg>
      <pc:sldChg chg="add mod modTransition modShow">
        <pc:chgData name="Olivier Bonaventure" userId="2cfde838-01f0-4cfb-adb8-e4ec77c79c17" providerId="ADAL" clId="{B3419A80-F4D2-5041-873D-27B87DC4014D}" dt="2025-02-19T14:24:43.688" v="2" actId="729"/>
        <pc:sldMkLst>
          <pc:docMk/>
          <pc:sldMk cId="1873383234" sldId="596"/>
        </pc:sldMkLst>
      </pc:sldChg>
      <pc:sldChg chg="addSp modSp add mod modTransition modAnim modShow">
        <pc:chgData name="Olivier Bonaventure" userId="2cfde838-01f0-4cfb-adb8-e4ec77c79c17" providerId="ADAL" clId="{B3419A80-F4D2-5041-873D-27B87DC4014D}" dt="2025-02-19T14:29:59.707" v="29" actId="14100"/>
        <pc:sldMkLst>
          <pc:docMk/>
          <pc:sldMk cId="3247724556" sldId="597"/>
        </pc:sldMkLst>
        <pc:spChg chg="mod">
          <ac:chgData name="Olivier Bonaventure" userId="2cfde838-01f0-4cfb-adb8-e4ec77c79c17" providerId="ADAL" clId="{B3419A80-F4D2-5041-873D-27B87DC4014D}" dt="2025-02-19T14:29:41.604" v="15" actId="27636"/>
          <ac:spMkLst>
            <pc:docMk/>
            <pc:sldMk cId="3247724556" sldId="597"/>
            <ac:spMk id="3" creationId="{B632C3B0-4351-8F06-CB21-F5EB56CC289D}"/>
          </ac:spMkLst>
        </pc:spChg>
        <pc:spChg chg="mod">
          <ac:chgData name="Olivier Bonaventure" userId="2cfde838-01f0-4cfb-adb8-e4ec77c79c17" providerId="ADAL" clId="{B3419A80-F4D2-5041-873D-27B87DC4014D}" dt="2025-02-19T14:29:35.922" v="13" actId="1076"/>
          <ac:spMkLst>
            <pc:docMk/>
            <pc:sldMk cId="3247724556" sldId="597"/>
            <ac:spMk id="7" creationId="{1EA0E110-108B-B184-D00D-B399746FCA21}"/>
          </ac:spMkLst>
        </pc:spChg>
        <pc:spChg chg="add mod">
          <ac:chgData name="Olivier Bonaventure" userId="2cfde838-01f0-4cfb-adb8-e4ec77c79c17" providerId="ADAL" clId="{B3419A80-F4D2-5041-873D-27B87DC4014D}" dt="2025-02-19T14:29:59.707" v="29" actId="14100"/>
          <ac:spMkLst>
            <pc:docMk/>
            <pc:sldMk cId="3247724556" sldId="597"/>
            <ac:spMk id="10" creationId="{A9D30919-41D9-3316-53BF-99EA3D171EC7}"/>
          </ac:spMkLst>
        </pc:spChg>
        <pc:spChg chg="add mod">
          <ac:chgData name="Olivier Bonaventure" userId="2cfde838-01f0-4cfb-adb8-e4ec77c79c17" providerId="ADAL" clId="{B3419A80-F4D2-5041-873D-27B87DC4014D}" dt="2025-02-19T14:29:55.172" v="28" actId="20577"/>
          <ac:spMkLst>
            <pc:docMk/>
            <pc:sldMk cId="3247724556" sldId="597"/>
            <ac:spMk id="11" creationId="{4E50C190-B09E-EEF5-673B-7CA33EB236D1}"/>
          </ac:spMkLst>
        </pc:spChg>
      </pc:sldChg>
      <pc:sldChg chg="add mod ord modTransition modShow">
        <pc:chgData name="Olivier Bonaventure" userId="2cfde838-01f0-4cfb-adb8-e4ec77c79c17" providerId="ADAL" clId="{B3419A80-F4D2-5041-873D-27B87DC4014D}" dt="2025-02-19T14:35:07.179" v="74" actId="20578"/>
        <pc:sldMkLst>
          <pc:docMk/>
          <pc:sldMk cId="1836413156" sldId="599"/>
        </pc:sldMkLst>
      </pc:sldChg>
      <pc:sldChg chg="addSp modSp add mod ord modTransition modAnim modShow">
        <pc:chgData name="Olivier Bonaventure" userId="2cfde838-01f0-4cfb-adb8-e4ec77c79c17" providerId="ADAL" clId="{B3419A80-F4D2-5041-873D-27B87DC4014D}" dt="2025-02-19T14:34:58.789" v="73" actId="208"/>
        <pc:sldMkLst>
          <pc:docMk/>
          <pc:sldMk cId="2063062178" sldId="600"/>
        </pc:sldMkLst>
        <pc:spChg chg="add mod">
          <ac:chgData name="Olivier Bonaventure" userId="2cfde838-01f0-4cfb-adb8-e4ec77c79c17" providerId="ADAL" clId="{B3419A80-F4D2-5041-873D-27B87DC4014D}" dt="2025-02-19T14:32:39.191" v="34" actId="207"/>
          <ac:spMkLst>
            <pc:docMk/>
            <pc:sldMk cId="2063062178" sldId="600"/>
            <ac:spMk id="6" creationId="{A0773A3F-B426-331C-F270-A62C246B297C}"/>
          </ac:spMkLst>
        </pc:spChg>
        <pc:spChg chg="add mod">
          <ac:chgData name="Olivier Bonaventure" userId="2cfde838-01f0-4cfb-adb8-e4ec77c79c17" providerId="ADAL" clId="{B3419A80-F4D2-5041-873D-27B87DC4014D}" dt="2025-02-19T14:33:56.735" v="63" actId="114"/>
          <ac:spMkLst>
            <pc:docMk/>
            <pc:sldMk cId="2063062178" sldId="600"/>
            <ac:spMk id="9" creationId="{68CED0AB-2190-F8E1-D33F-68A598654910}"/>
          </ac:spMkLst>
        </pc:spChg>
        <pc:spChg chg="add mod">
          <ac:chgData name="Olivier Bonaventure" userId="2cfde838-01f0-4cfb-adb8-e4ec77c79c17" providerId="ADAL" clId="{B3419A80-F4D2-5041-873D-27B87DC4014D}" dt="2025-02-19T14:34:51.649" v="72" actId="1076"/>
          <ac:spMkLst>
            <pc:docMk/>
            <pc:sldMk cId="2063062178" sldId="600"/>
            <ac:spMk id="12" creationId="{B9A75115-9B87-5B27-1CC5-5EDA21F80ABA}"/>
          </ac:spMkLst>
        </pc:spChg>
        <pc:picChg chg="add mod">
          <ac:chgData name="Olivier Bonaventure" userId="2cfde838-01f0-4cfb-adb8-e4ec77c79c17" providerId="ADAL" clId="{B3419A80-F4D2-5041-873D-27B87DC4014D}" dt="2025-02-19T14:30:26.531" v="31" actId="1076"/>
          <ac:picMkLst>
            <pc:docMk/>
            <pc:sldMk cId="2063062178" sldId="600"/>
            <ac:picMk id="5" creationId="{5C62044E-28D3-DC7E-03B2-79AABDB33AD4}"/>
          </ac:picMkLst>
        </pc:picChg>
        <pc:cxnChg chg="add mod">
          <ac:chgData name="Olivier Bonaventure" userId="2cfde838-01f0-4cfb-adb8-e4ec77c79c17" providerId="ADAL" clId="{B3419A80-F4D2-5041-873D-27B87DC4014D}" dt="2025-02-19T14:33:22.945" v="45" actId="208"/>
          <ac:cxnSpMkLst>
            <pc:docMk/>
            <pc:sldMk cId="2063062178" sldId="600"/>
            <ac:cxnSpMk id="8" creationId="{CBEF3EDC-3D13-203D-7B74-02E67626DE42}"/>
          </ac:cxnSpMkLst>
        </pc:cxnChg>
        <pc:cxnChg chg="add mod">
          <ac:chgData name="Olivier Bonaventure" userId="2cfde838-01f0-4cfb-adb8-e4ec77c79c17" providerId="ADAL" clId="{B3419A80-F4D2-5041-873D-27B87DC4014D}" dt="2025-02-19T14:34:58.789" v="73" actId="208"/>
          <ac:cxnSpMkLst>
            <pc:docMk/>
            <pc:sldMk cId="2063062178" sldId="600"/>
            <ac:cxnSpMk id="15" creationId="{9B320BBC-F11D-F5FC-B0D3-74AFAE6DF38C}"/>
          </ac:cxnSpMkLst>
        </pc:cxnChg>
      </pc:sldChg>
      <pc:sldChg chg="add mod modTransition modShow">
        <pc:chgData name="Olivier Bonaventure" userId="2cfde838-01f0-4cfb-adb8-e4ec77c79c17" providerId="ADAL" clId="{B3419A80-F4D2-5041-873D-27B87DC4014D}" dt="2025-02-19T14:27:40.172" v="5" actId="729"/>
        <pc:sldMkLst>
          <pc:docMk/>
          <pc:sldMk cId="3730362088" sldId="601"/>
        </pc:sldMkLst>
      </pc:sldChg>
      <pc:sldChg chg="add ord modTransition">
        <pc:chgData name="Olivier Bonaventure" userId="2cfde838-01f0-4cfb-adb8-e4ec77c79c17" providerId="ADAL" clId="{B3419A80-F4D2-5041-873D-27B87DC4014D}" dt="2025-02-19T14:27:53.975" v="7" actId="20578"/>
        <pc:sldMkLst>
          <pc:docMk/>
          <pc:sldMk cId="965617863" sldId="602"/>
        </pc:sldMkLst>
      </pc:sldChg>
      <pc:sldChg chg="add mod modTransition modShow">
        <pc:chgData name="Olivier Bonaventure" userId="2cfde838-01f0-4cfb-adb8-e4ec77c79c17" providerId="ADAL" clId="{B3419A80-F4D2-5041-873D-27B87DC4014D}" dt="2025-02-19T14:41:19.119" v="76" actId="729"/>
        <pc:sldMkLst>
          <pc:docMk/>
          <pc:sldMk cId="1428760855" sldId="676"/>
        </pc:sldMkLst>
      </pc:sldChg>
      <pc:sldChg chg="modSp add mod modTransition modShow">
        <pc:chgData name="Olivier Bonaventure" userId="2cfde838-01f0-4cfb-adb8-e4ec77c79c17" providerId="ADAL" clId="{B3419A80-F4D2-5041-873D-27B87DC4014D}" dt="2025-02-19T14:43:07.881" v="80" actId="729"/>
        <pc:sldMkLst>
          <pc:docMk/>
          <pc:sldMk cId="4130637835" sldId="677"/>
        </pc:sldMkLst>
        <pc:spChg chg="mod">
          <ac:chgData name="Olivier Bonaventure" userId="2cfde838-01f0-4cfb-adb8-e4ec77c79c17" providerId="ADAL" clId="{B3419A80-F4D2-5041-873D-27B87DC4014D}" dt="2025-02-19T14:43:03.142" v="79" actId="1076"/>
          <ac:spMkLst>
            <pc:docMk/>
            <pc:sldMk cId="4130637835" sldId="677"/>
            <ac:spMk id="148485" creationId="{371B1916-569B-6091-64A2-F2BCA10F8972}"/>
          </ac:spMkLst>
        </pc:spChg>
      </pc:sldChg>
      <pc:sldChg chg="delSp add mod modTransition delAnim modShow">
        <pc:chgData name="Olivier Bonaventure" userId="2cfde838-01f0-4cfb-adb8-e4ec77c79c17" providerId="ADAL" clId="{B3419A80-F4D2-5041-873D-27B87DC4014D}" dt="2025-02-19T15:26:49.751" v="485" actId="729"/>
        <pc:sldMkLst>
          <pc:docMk/>
          <pc:sldMk cId="1950288814" sldId="678"/>
        </pc:sldMkLst>
        <pc:spChg chg="del">
          <ac:chgData name="Olivier Bonaventure" userId="2cfde838-01f0-4cfb-adb8-e4ec77c79c17" providerId="ADAL" clId="{B3419A80-F4D2-5041-873D-27B87DC4014D}" dt="2025-02-19T15:26:46.613" v="484" actId="21"/>
          <ac:spMkLst>
            <pc:docMk/>
            <pc:sldMk cId="1950288814" sldId="678"/>
            <ac:spMk id="16" creationId="{A47F2EA1-F2CE-F462-FE4D-ECEBE67194CD}"/>
          </ac:spMkLst>
        </pc:spChg>
      </pc:sldChg>
      <pc:sldChg chg="addSp delSp modSp new mod modAnim">
        <pc:chgData name="Olivier Bonaventure" userId="2cfde838-01f0-4cfb-adb8-e4ec77c79c17" providerId="ADAL" clId="{B3419A80-F4D2-5041-873D-27B87DC4014D}" dt="2025-02-19T15:11:29.126" v="457" actId="1076"/>
        <pc:sldMkLst>
          <pc:docMk/>
          <pc:sldMk cId="1964320671" sldId="679"/>
        </pc:sldMkLst>
        <pc:spChg chg="mod">
          <ac:chgData name="Olivier Bonaventure" userId="2cfde838-01f0-4cfb-adb8-e4ec77c79c17" providerId="ADAL" clId="{B3419A80-F4D2-5041-873D-27B87DC4014D}" dt="2025-02-19T14:56:12.221" v="144" actId="20577"/>
          <ac:spMkLst>
            <pc:docMk/>
            <pc:sldMk cId="1964320671" sldId="679"/>
            <ac:spMk id="2" creationId="{5AA4733B-2D50-65A8-78F6-61E3273E98FE}"/>
          </ac:spMkLst>
        </pc:spChg>
        <pc:spChg chg="mod">
          <ac:chgData name="Olivier Bonaventure" userId="2cfde838-01f0-4cfb-adb8-e4ec77c79c17" providerId="ADAL" clId="{B3419A80-F4D2-5041-873D-27B87DC4014D}" dt="2025-02-19T14:58:39.134" v="330" actId="20577"/>
          <ac:spMkLst>
            <pc:docMk/>
            <pc:sldMk cId="1964320671" sldId="679"/>
            <ac:spMk id="3" creationId="{13029061-B4E1-EFB8-4211-EC233CCC9EBF}"/>
          </ac:spMkLst>
        </pc:spChg>
        <pc:spChg chg="add mod">
          <ac:chgData name="Olivier Bonaventure" userId="2cfde838-01f0-4cfb-adb8-e4ec77c79c17" providerId="ADAL" clId="{B3419A80-F4D2-5041-873D-27B87DC4014D}" dt="2025-02-19T15:00:30.775" v="332" actId="1076"/>
          <ac:spMkLst>
            <pc:docMk/>
            <pc:sldMk cId="1964320671" sldId="679"/>
            <ac:spMk id="5" creationId="{6AEFFCDF-4159-ECC2-4AB5-D861C4897EA9}"/>
          </ac:spMkLst>
        </pc:spChg>
        <pc:spChg chg="add mod">
          <ac:chgData name="Olivier Bonaventure" userId="2cfde838-01f0-4cfb-adb8-e4ec77c79c17" providerId="ADAL" clId="{B3419A80-F4D2-5041-873D-27B87DC4014D}" dt="2025-02-19T15:00:41.884" v="334" actId="1076"/>
          <ac:spMkLst>
            <pc:docMk/>
            <pc:sldMk cId="1964320671" sldId="679"/>
            <ac:spMk id="7" creationId="{D51C236E-3BAD-A6AB-51AF-479FA607390B}"/>
          </ac:spMkLst>
        </pc:spChg>
        <pc:spChg chg="add mod">
          <ac:chgData name="Olivier Bonaventure" userId="2cfde838-01f0-4cfb-adb8-e4ec77c79c17" providerId="ADAL" clId="{B3419A80-F4D2-5041-873D-27B87DC4014D}" dt="2025-02-19T15:00:54.677" v="336" actId="1076"/>
          <ac:spMkLst>
            <pc:docMk/>
            <pc:sldMk cId="1964320671" sldId="679"/>
            <ac:spMk id="9" creationId="{164C722A-A5C8-B480-836F-3B45DFD8FC26}"/>
          </ac:spMkLst>
        </pc:spChg>
        <pc:spChg chg="add del mod">
          <ac:chgData name="Olivier Bonaventure" userId="2cfde838-01f0-4cfb-adb8-e4ec77c79c17" providerId="ADAL" clId="{B3419A80-F4D2-5041-873D-27B87DC4014D}" dt="2025-02-19T15:03:59.169" v="348" actId="21"/>
          <ac:spMkLst>
            <pc:docMk/>
            <pc:sldMk cId="1964320671" sldId="679"/>
            <ac:spMk id="11" creationId="{D5ADC14E-0B92-A7E2-B0BA-D1A6E213D682}"/>
          </ac:spMkLst>
        </pc:spChg>
        <pc:picChg chg="add mod">
          <ac:chgData name="Olivier Bonaventure" userId="2cfde838-01f0-4cfb-adb8-e4ec77c79c17" providerId="ADAL" clId="{B3419A80-F4D2-5041-873D-27B87DC4014D}" dt="2025-02-19T15:11:29.126" v="457" actId="1076"/>
          <ac:picMkLst>
            <pc:docMk/>
            <pc:sldMk cId="1964320671" sldId="679"/>
            <ac:picMk id="12" creationId="{E9D0B341-4D47-BBA7-80BB-F1175BF0DA99}"/>
          </ac:picMkLst>
        </pc:picChg>
      </pc:sldChg>
      <pc:sldChg chg="addSp modSp new mod modAnim">
        <pc:chgData name="Olivier Bonaventure" userId="2cfde838-01f0-4cfb-adb8-e4ec77c79c17" providerId="ADAL" clId="{B3419A80-F4D2-5041-873D-27B87DC4014D}" dt="2025-02-19T15:04:36.826" v="363"/>
        <pc:sldMkLst>
          <pc:docMk/>
          <pc:sldMk cId="440223882" sldId="680"/>
        </pc:sldMkLst>
        <pc:spChg chg="mod">
          <ac:chgData name="Olivier Bonaventure" userId="2cfde838-01f0-4cfb-adb8-e4ec77c79c17" providerId="ADAL" clId="{B3419A80-F4D2-5041-873D-27B87DC4014D}" dt="2025-02-19T15:04:21.384" v="360" actId="20577"/>
          <ac:spMkLst>
            <pc:docMk/>
            <pc:sldMk cId="440223882" sldId="680"/>
            <ac:spMk id="2" creationId="{B6EE6CBC-7B3E-4A46-6D3C-C0CF52C4BB8A}"/>
          </ac:spMkLst>
        </pc:spChg>
        <pc:spChg chg="add mod">
          <ac:chgData name="Olivier Bonaventure" userId="2cfde838-01f0-4cfb-adb8-e4ec77c79c17" providerId="ADAL" clId="{B3419A80-F4D2-5041-873D-27B87DC4014D}" dt="2025-02-19T15:04:26.363" v="361" actId="1076"/>
          <ac:spMkLst>
            <pc:docMk/>
            <pc:sldMk cId="440223882" sldId="680"/>
            <ac:spMk id="5" creationId="{47FD4863-CBB1-0E50-00AD-AEED80617F3D}"/>
          </ac:spMkLst>
        </pc:spChg>
        <pc:spChg chg="add mod">
          <ac:chgData name="Olivier Bonaventure" userId="2cfde838-01f0-4cfb-adb8-e4ec77c79c17" providerId="ADAL" clId="{B3419A80-F4D2-5041-873D-27B87DC4014D}" dt="2025-02-19T15:04:31.268" v="362" actId="1076"/>
          <ac:spMkLst>
            <pc:docMk/>
            <pc:sldMk cId="440223882" sldId="680"/>
            <ac:spMk id="6" creationId="{5A0456B8-DE08-C042-F80A-7E8782FAFB07}"/>
          </ac:spMkLst>
        </pc:spChg>
      </pc:sldChg>
      <pc:sldChg chg="addSp modSp new mod">
        <pc:chgData name="Olivier Bonaventure" userId="2cfde838-01f0-4cfb-adb8-e4ec77c79c17" providerId="ADAL" clId="{B3419A80-F4D2-5041-873D-27B87DC4014D}" dt="2025-02-19T15:10:00.855" v="454" actId="1076"/>
        <pc:sldMkLst>
          <pc:docMk/>
          <pc:sldMk cId="3189283990" sldId="681"/>
        </pc:sldMkLst>
        <pc:spChg chg="mod">
          <ac:chgData name="Olivier Bonaventure" userId="2cfde838-01f0-4cfb-adb8-e4ec77c79c17" providerId="ADAL" clId="{B3419A80-F4D2-5041-873D-27B87DC4014D}" dt="2025-02-19T15:06:45.056" v="413" actId="20577"/>
          <ac:spMkLst>
            <pc:docMk/>
            <pc:sldMk cId="3189283990" sldId="681"/>
            <ac:spMk id="2" creationId="{1D88072F-16A0-0A0A-F5CE-161F1A96933C}"/>
          </ac:spMkLst>
        </pc:spChg>
        <pc:spChg chg="add mod">
          <ac:chgData name="Olivier Bonaventure" userId="2cfde838-01f0-4cfb-adb8-e4ec77c79c17" providerId="ADAL" clId="{B3419A80-F4D2-5041-873D-27B87DC4014D}" dt="2025-02-19T15:09:11.965" v="447" actId="1076"/>
          <ac:spMkLst>
            <pc:docMk/>
            <pc:sldMk cId="3189283990" sldId="681"/>
            <ac:spMk id="5" creationId="{18B7E35F-359A-308F-678D-A4B1A4505178}"/>
          </ac:spMkLst>
        </pc:spChg>
        <pc:spChg chg="add mod">
          <ac:chgData name="Olivier Bonaventure" userId="2cfde838-01f0-4cfb-adb8-e4ec77c79c17" providerId="ADAL" clId="{B3419A80-F4D2-5041-873D-27B87DC4014D}" dt="2025-02-19T15:08:22.188" v="428"/>
          <ac:spMkLst>
            <pc:docMk/>
            <pc:sldMk cId="3189283990" sldId="681"/>
            <ac:spMk id="6" creationId="{3095B590-3B58-0D16-85E3-5F318D9E45C9}"/>
          </ac:spMkLst>
        </pc:spChg>
        <pc:spChg chg="add mod">
          <ac:chgData name="Olivier Bonaventure" userId="2cfde838-01f0-4cfb-adb8-e4ec77c79c17" providerId="ADAL" clId="{B3419A80-F4D2-5041-873D-27B87DC4014D}" dt="2025-02-19T15:10:00.855" v="454" actId="1076"/>
          <ac:spMkLst>
            <pc:docMk/>
            <pc:sldMk cId="3189283990" sldId="681"/>
            <ac:spMk id="8" creationId="{F2DD0E5B-CEC8-D618-588E-D3FA1F1BAB44}"/>
          </ac:spMkLst>
        </pc:spChg>
      </pc:sldChg>
      <pc:sldChg chg="modSp add mod">
        <pc:chgData name="Olivier Bonaventure" userId="2cfde838-01f0-4cfb-adb8-e4ec77c79c17" providerId="ADAL" clId="{B3419A80-F4D2-5041-873D-27B87DC4014D}" dt="2025-02-19T15:10:24.275" v="455" actId="1076"/>
        <pc:sldMkLst>
          <pc:docMk/>
          <pc:sldMk cId="4082953361" sldId="682"/>
        </pc:sldMkLst>
        <pc:spChg chg="mod">
          <ac:chgData name="Olivier Bonaventure" userId="2cfde838-01f0-4cfb-adb8-e4ec77c79c17" providerId="ADAL" clId="{B3419A80-F4D2-5041-873D-27B87DC4014D}" dt="2025-02-19T15:06:55.013" v="422" actId="20577"/>
          <ac:spMkLst>
            <pc:docMk/>
            <pc:sldMk cId="4082953361" sldId="682"/>
            <ac:spMk id="2" creationId="{030C9C42-155E-ABCE-8703-FE8FBF35292A}"/>
          </ac:spMkLst>
        </pc:spChg>
        <pc:spChg chg="mod">
          <ac:chgData name="Olivier Bonaventure" userId="2cfde838-01f0-4cfb-adb8-e4ec77c79c17" providerId="ADAL" clId="{B3419A80-F4D2-5041-873D-27B87DC4014D}" dt="2025-02-19T15:10:24.275" v="455" actId="1076"/>
          <ac:spMkLst>
            <pc:docMk/>
            <pc:sldMk cId="4082953361" sldId="682"/>
            <ac:spMk id="5" creationId="{B8BCD302-CAA7-96D4-C8F2-776B2CA951B7}"/>
          </ac:spMkLst>
        </pc:spChg>
      </pc:sldChg>
      <pc:sldChg chg="add del">
        <pc:chgData name="Olivier Bonaventure" userId="2cfde838-01f0-4cfb-adb8-e4ec77c79c17" providerId="ADAL" clId="{B3419A80-F4D2-5041-873D-27B87DC4014D}" dt="2025-02-19T15:06:58.712" v="424"/>
        <pc:sldMkLst>
          <pc:docMk/>
          <pc:sldMk cId="972116971" sldId="683"/>
        </pc:sldMkLst>
      </pc:sldChg>
      <pc:sldChg chg="modSp add mod">
        <pc:chgData name="Olivier Bonaventure" userId="2cfde838-01f0-4cfb-adb8-e4ec77c79c17" providerId="ADAL" clId="{B3419A80-F4D2-5041-873D-27B87DC4014D}" dt="2025-02-19T15:08:47.698" v="446"/>
        <pc:sldMkLst>
          <pc:docMk/>
          <pc:sldMk cId="1719468960" sldId="683"/>
        </pc:sldMkLst>
        <pc:spChg chg="mod">
          <ac:chgData name="Olivier Bonaventure" userId="2cfde838-01f0-4cfb-adb8-e4ec77c79c17" providerId="ADAL" clId="{B3419A80-F4D2-5041-873D-27B87DC4014D}" dt="2025-02-19T15:08:30.241" v="445" actId="20577"/>
          <ac:spMkLst>
            <pc:docMk/>
            <pc:sldMk cId="1719468960" sldId="683"/>
            <ac:spMk id="2" creationId="{71398C0E-8F27-BAF7-7DEB-F6D8A5448A53}"/>
          </ac:spMkLst>
        </pc:spChg>
        <pc:spChg chg="mod">
          <ac:chgData name="Olivier Bonaventure" userId="2cfde838-01f0-4cfb-adb8-e4ec77c79c17" providerId="ADAL" clId="{B3419A80-F4D2-5041-873D-27B87DC4014D}" dt="2025-02-19T15:08:47.698" v="446"/>
          <ac:spMkLst>
            <pc:docMk/>
            <pc:sldMk cId="1719468960" sldId="683"/>
            <ac:spMk id="5" creationId="{D4092522-C0CA-1037-A950-2CD5364A29B5}"/>
          </ac:spMkLst>
        </pc:spChg>
      </pc:sldChg>
      <pc:sldChg chg="modSp add mod ord">
        <pc:chgData name="Olivier Bonaventure" userId="2cfde838-01f0-4cfb-adb8-e4ec77c79c17" providerId="ADAL" clId="{B3419A80-F4D2-5041-873D-27B87DC4014D}" dt="2025-02-19T15:28:57.227" v="548" actId="20577"/>
        <pc:sldMkLst>
          <pc:docMk/>
          <pc:sldMk cId="2221731686" sldId="684"/>
        </pc:sldMkLst>
        <pc:spChg chg="mod">
          <ac:chgData name="Olivier Bonaventure" userId="2cfde838-01f0-4cfb-adb8-e4ec77c79c17" providerId="ADAL" clId="{B3419A80-F4D2-5041-873D-27B87DC4014D}" dt="2025-02-19T15:28:57.227" v="548" actId="20577"/>
          <ac:spMkLst>
            <pc:docMk/>
            <pc:sldMk cId="2221731686" sldId="684"/>
            <ac:spMk id="3" creationId="{39CB1C50-963A-3E67-F6BC-1FCD38D50D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86BA9-AB50-894B-B886-BFABE66AFB1D}" type="datetimeFigureOut">
              <a:rPr lang="en-BE" smtClean="0"/>
              <a:t>2/19/25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EAAB7-BF8C-EB46-97A9-3710D71165E7}" type="slidenum">
              <a:rPr lang="en-BE" smtClean="0"/>
              <a:t>‹#›</a:t>
            </a:fld>
            <a:endParaRPr lang="en-BE"/>
          </a:p>
        </p:txBody>
      </p:sp>
    </p:spTree>
    <p:extLst>
      <p:ext uri="{BB962C8B-B14F-4D97-AF65-F5344CB8AC3E}">
        <p14:creationId xmlns:p14="http://schemas.microsoft.com/office/powerpoint/2010/main" val="160696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C0A23-D4BD-336C-0062-4721FFD8E4DF}"/>
            </a:ext>
          </a:extLst>
        </p:cNvPr>
        <p:cNvGrpSpPr/>
        <p:nvPr/>
      </p:nvGrpSpPr>
      <p:grpSpPr>
        <a:xfrm>
          <a:off x="0" y="0"/>
          <a:ext cx="0" cy="0"/>
          <a:chOff x="0" y="0"/>
          <a:chExt cx="0" cy="0"/>
        </a:xfrm>
      </p:grpSpPr>
      <p:sp>
        <p:nvSpPr>
          <p:cNvPr id="56321" name="Rectangle 1">
            <a:extLst>
              <a:ext uri="{FF2B5EF4-FFF2-40B4-BE49-F238E27FC236}">
                <a16:creationId xmlns:a16="http://schemas.microsoft.com/office/drawing/2014/main" id="{D03D1587-514B-B3F1-3F5D-94342B131182}"/>
              </a:ext>
            </a:extLst>
          </p:cNvPr>
          <p:cNvSpPr>
            <a:spLocks noGrp="1" noRot="1" noChangeAspect="1" noChangeArrowheads="1" noTextEdit="1"/>
          </p:cNvSpPr>
          <p:nvPr>
            <p:ph type="sldImg"/>
          </p:nvPr>
        </p:nvSpPr>
        <p:spPr>
          <a:solidFill>
            <a:srgbClr val="FFFFFF"/>
          </a:solidFill>
          <a:ln/>
        </p:spPr>
      </p:sp>
      <p:sp>
        <p:nvSpPr>
          <p:cNvPr id="56322" name="Rectangle 2">
            <a:extLst>
              <a:ext uri="{FF2B5EF4-FFF2-40B4-BE49-F238E27FC236}">
                <a16:creationId xmlns:a16="http://schemas.microsoft.com/office/drawing/2014/main" id="{118B34B4-94C5-D1C8-122E-2A9F02BD26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29200" algn="l"/>
              </a:tabLst>
            </a:pPr>
            <a:r>
              <a:rPr lang="en-US" altLang="en-US" sz="130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the example above, hash(VVBG)=ZROK</a:t>
            </a:r>
          </a:p>
        </p:txBody>
      </p:sp>
    </p:spTree>
    <p:extLst>
      <p:ext uri="{BB962C8B-B14F-4D97-AF65-F5344CB8AC3E}">
        <p14:creationId xmlns:p14="http://schemas.microsoft.com/office/powerpoint/2010/main" val="343358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C34D49AF-1675-4F8F-A7D3-3604FBEAA738}"/>
              </a:ext>
            </a:extLst>
          </p:cNvPr>
          <p:cNvSpPr>
            <a:spLocks noGrp="1" noRot="1" noChangeAspect="1" noChangeArrowheads="1" noTextEdit="1"/>
          </p:cNvSpPr>
          <p:nvPr>
            <p:ph type="sldImg"/>
          </p:nvPr>
        </p:nvSpPr>
        <p:spPr>
          <a:solidFill>
            <a:srgbClr val="FFFFFF"/>
          </a:solidFill>
          <a:ln/>
        </p:spPr>
      </p:sp>
      <p:sp>
        <p:nvSpPr>
          <p:cNvPr id="58370" name="Rectangle 2">
            <a:extLst>
              <a:ext uri="{FF2B5EF4-FFF2-40B4-BE49-F238E27FC236}">
                <a16:creationId xmlns:a16="http://schemas.microsoft.com/office/drawing/2014/main" id="{F4E90953-DA05-4BFF-9E2A-91AFC7D43F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292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To avoid this Problem, Alice must remember the last value of n used by each server with whom she is communicating and should be warned when </a:t>
            </a:r>
          </a:p>
          <a:p>
            <a:pPr>
              <a:lnSpc>
                <a:spcPct val="83000"/>
              </a:lnSpc>
              <a:tabLst>
                <a:tab pos="723900" algn="l"/>
                <a:tab pos="1447800" algn="l"/>
                <a:tab pos="2171700" algn="l"/>
                <a:tab pos="2895600" algn="l"/>
                <a:tab pos="3619500" algn="l"/>
                <a:tab pos="4343400" algn="l"/>
                <a:tab pos="50292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the server requests a different value of n that the previous value.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9BF70-5EB8-EDB2-4E39-F5954B094CF2}"/>
            </a:ext>
          </a:extLst>
        </p:cNvPr>
        <p:cNvGrpSpPr/>
        <p:nvPr/>
      </p:nvGrpSpPr>
      <p:grpSpPr>
        <a:xfrm>
          <a:off x="0" y="0"/>
          <a:ext cx="0" cy="0"/>
          <a:chOff x="0" y="0"/>
          <a:chExt cx="0" cy="0"/>
        </a:xfrm>
      </p:grpSpPr>
      <p:sp>
        <p:nvSpPr>
          <p:cNvPr id="67585" name="Rectangle 1">
            <a:extLst>
              <a:ext uri="{FF2B5EF4-FFF2-40B4-BE49-F238E27FC236}">
                <a16:creationId xmlns:a16="http://schemas.microsoft.com/office/drawing/2014/main" id="{E373D2B8-8A08-DBD9-A2AC-E7C19E0103EE}"/>
              </a:ext>
            </a:extLst>
          </p:cNvPr>
          <p:cNvSpPr>
            <a:spLocks noGrp="1" noRot="1" noChangeAspect="1" noChangeArrowheads="1" noTextEdit="1"/>
          </p:cNvSpPr>
          <p:nvPr>
            <p:ph type="sldImg"/>
          </p:nvPr>
        </p:nvSpPr>
        <p:spPr>
          <a:solidFill>
            <a:srgbClr val="FFFFFF"/>
          </a:solidFill>
          <a:ln/>
        </p:spPr>
      </p:sp>
      <p:sp>
        <p:nvSpPr>
          <p:cNvPr id="67586" name="Rectangle 2">
            <a:extLst>
              <a:ext uri="{FF2B5EF4-FFF2-40B4-BE49-F238E27FC236}">
                <a16:creationId xmlns:a16="http://schemas.microsoft.com/office/drawing/2014/main" id="{4F127B28-9020-A0B9-45ED-34EAC6C994B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the example above, we use </a:t>
            </a:r>
            <a:r>
              <a:rPr lang="en-US" altLang="en-US">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S(Pub</a:t>
            </a:r>
            <a:r>
              <a:rPr lang="en-US" altLang="en-US"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 </a:t>
            </a:r>
            <a:r>
              <a:rPr lang="en-US" altLang="en-US">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Priv</a:t>
            </a:r>
            <a:r>
              <a:rPr lang="en-US" altLang="en-US" baseline="-33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C</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to indicate a certificate for Bob's key issued by Charles.</a:t>
            </a:r>
          </a:p>
          <a:p>
            <a:pPr>
              <a:lnSpc>
                <a:spcPct val="83000"/>
              </a:lnSpc>
              <a:tabLst>
                <a:tab pos="723900" algn="l"/>
                <a:tab pos="1447800" algn="l"/>
                <a:tab pos="2171700" algn="l"/>
                <a:tab pos="2895600" algn="l"/>
                <a:tab pos="3619500" algn="l"/>
                <a:tab pos="4343400" algn="l"/>
                <a:tab pos="5067300" algn="l"/>
                <a:tab pos="5753100" algn="l"/>
              </a:tabLst>
            </a:pPr>
            <a:endPar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endParaRPr>
          </a:p>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Charles usually checks the identity of Bob offline and then creates the certificate. Charles is sometimes referred to as a Trusted Third Party (TTP).</a:t>
            </a:r>
          </a:p>
        </p:txBody>
      </p:sp>
    </p:spTree>
    <p:extLst>
      <p:ext uri="{BB962C8B-B14F-4D97-AF65-F5344CB8AC3E}">
        <p14:creationId xmlns:p14="http://schemas.microsoft.com/office/powerpoint/2010/main" val="97544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C27BA768-AEFC-4DF7-9311-4BAE7116A1FD}"/>
              </a:ext>
            </a:extLst>
          </p:cNvPr>
          <p:cNvSpPr>
            <a:spLocks noGrp="1" noRot="1" noChangeAspect="1" noChangeArrowheads="1" noTextEdit="1"/>
          </p:cNvSpPr>
          <p:nvPr>
            <p:ph type="sldImg"/>
          </p:nvPr>
        </p:nvSpPr>
        <p:spPr>
          <a:solidFill>
            <a:srgbClr val="FFFFFF"/>
          </a:solidFill>
          <a:ln/>
        </p:spPr>
      </p:sp>
      <p:sp>
        <p:nvSpPr>
          <p:cNvPr id="69634" name="Rectangle 2">
            <a:extLst>
              <a:ext uri="{FF2B5EF4-FFF2-40B4-BE49-F238E27FC236}">
                <a16:creationId xmlns:a16="http://schemas.microsoft.com/office/drawing/2014/main" id="{2177A3D5-0500-48D7-AC33-1CD538AB43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Replay attacks are common threats to security protocols.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6925077F-DB49-4B6C-8920-F79FBC24A3B5}"/>
              </a:ext>
            </a:extLst>
          </p:cNvPr>
          <p:cNvSpPr>
            <a:spLocks noGrp="1" noRot="1" noChangeAspect="1" noChangeArrowheads="1" noTextEdit="1"/>
          </p:cNvSpPr>
          <p:nvPr>
            <p:ph type="sldImg"/>
          </p:nvPr>
        </p:nvSpPr>
        <p:spPr>
          <a:solidFill>
            <a:srgbClr val="FFFFFF"/>
          </a:solidFill>
          <a:ln/>
        </p:spPr>
      </p:sp>
      <p:sp>
        <p:nvSpPr>
          <p:cNvPr id="71682" name="Rectangle 2">
            <a:extLst>
              <a:ext uri="{FF2B5EF4-FFF2-40B4-BE49-F238E27FC236}">
                <a16:creationId xmlns:a16="http://schemas.microsoft.com/office/drawing/2014/main" id="{826C5773-572C-4CE7-A7D0-9FE6A78266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The nonce is a random number. Note that to be secure, this nonce should be truly random. In practice, generating random numbers is not easy, For a detailed discussion, see :</a:t>
            </a:r>
          </a:p>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RFC1750 Randomness Recommendations for Security. D. Eastlake, S. Crocker,      J. Schiller. December 1994.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993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txBody>
          <a:bodyPr/>
          <a:lstStyle/>
          <a:p>
            <a:pPr>
              <a:lnSpc>
                <a:spcPct val="84000"/>
              </a:lnSpc>
              <a:tabLst>
                <a:tab pos="939800" algn="l"/>
                <a:tab pos="1866900" algn="l"/>
                <a:tab pos="2806700" algn="l"/>
                <a:tab pos="3733800" algn="l"/>
                <a:tab pos="4673600" algn="l"/>
                <a:tab pos="5600700" algn="l"/>
                <a:tab pos="6540500" algn="l"/>
                <a:tab pos="7416800" algn="l"/>
              </a:tabLst>
            </a:pPr>
            <a:r>
              <a:rPr lang="en-US" sz="1400">
                <a:solidFill>
                  <a:srgbClr val="000000"/>
                </a:solidFill>
                <a:latin typeface="Helvetica" charset="0"/>
                <a:cs typeface="Helvetica" charset="0"/>
                <a:sym typeface="Helvetica" charset="0"/>
              </a:rPr>
              <a:t>MSL means  Maximum Segment Lifetime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66EF-165E-9578-4DDF-B48B3AEE938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05F906EC-2E99-2A36-804D-8F3AF8FEA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5303D869-6882-54A7-2EDF-F5E3392890B1}"/>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5" name="Footer Placeholder 4">
            <a:extLst>
              <a:ext uri="{FF2B5EF4-FFF2-40B4-BE49-F238E27FC236}">
                <a16:creationId xmlns:a16="http://schemas.microsoft.com/office/drawing/2014/main" id="{684365B9-1986-7C3B-957C-F516205A71A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8A8F76-E79C-E290-DAF2-725A07154C47}"/>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176778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66C8-CEDD-4F50-64DD-3F8C96F07F8D}"/>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0844DB01-6FAA-5407-0033-AC95448F247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DB6E0B21-5A47-8EA1-01AF-E6B979115046}"/>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5" name="Footer Placeholder 4">
            <a:extLst>
              <a:ext uri="{FF2B5EF4-FFF2-40B4-BE49-F238E27FC236}">
                <a16:creationId xmlns:a16="http://schemas.microsoft.com/office/drawing/2014/main" id="{A45FB15E-DF11-DEC8-7610-1CAFB1AAED5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C848862-73D3-F10C-9739-315314758405}"/>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162375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E1C499-B9C9-C143-3EAA-1A26D5ED1E5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68AFDC6-117E-0530-76A3-68C6D02F8CC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DA1AADCF-E9ED-17D2-F575-F12D959B3DDE}"/>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5" name="Footer Placeholder 4">
            <a:extLst>
              <a:ext uri="{FF2B5EF4-FFF2-40B4-BE49-F238E27FC236}">
                <a16:creationId xmlns:a16="http://schemas.microsoft.com/office/drawing/2014/main" id="{DB4D7E9D-8763-C5E3-01D4-45575954683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CD4D6278-3663-F41C-AA13-B0A53ECE85D4}"/>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289410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6C8E-733F-E84E-B74E-2B52DF48F44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D219DD8C-B410-CA1B-DA9B-B02E9568FEC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EF6CB8E-7C5A-45D0-19BC-8154E92C3416}"/>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5" name="Footer Placeholder 4">
            <a:extLst>
              <a:ext uri="{FF2B5EF4-FFF2-40B4-BE49-F238E27FC236}">
                <a16:creationId xmlns:a16="http://schemas.microsoft.com/office/drawing/2014/main" id="{CDAD8AC7-8B5F-8949-53ED-287DBE48913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F9928B2-F950-4311-6D72-45720FB17EB0}"/>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183720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C9B9-A463-A003-819F-31FFF0BB51D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D737CC7-5CBA-C954-40DE-CB9BE6010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A51AAAA-8330-F7A0-7C1B-E8D16A2D9D38}"/>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5" name="Footer Placeholder 4">
            <a:extLst>
              <a:ext uri="{FF2B5EF4-FFF2-40B4-BE49-F238E27FC236}">
                <a16:creationId xmlns:a16="http://schemas.microsoft.com/office/drawing/2014/main" id="{E846EADC-E4E6-57C0-1C69-96F0E2C8013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1B8BC3B-EF07-4923-ACC6-0C8C7F0B4FE4}"/>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68479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C5FC-2319-06A7-221B-29855522012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5337C90-0427-EE9B-AED4-3BD5AD5A7E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D24A8FA6-08BC-1C93-9CB6-E376F33E50F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E1BDE78-6AC2-E813-1959-0D5127B5004B}"/>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6" name="Footer Placeholder 5">
            <a:extLst>
              <a:ext uri="{FF2B5EF4-FFF2-40B4-BE49-F238E27FC236}">
                <a16:creationId xmlns:a16="http://schemas.microsoft.com/office/drawing/2014/main" id="{38863487-153D-5941-66A5-47B6DA88561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2B52E9A-2448-A392-70CE-44F9E70F4BE6}"/>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324870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7376-C280-7A2D-EC67-2CFDCA12C0EA}"/>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B5ADF5C-2534-EF3C-D3EB-69109F94A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135BAF1-71DA-93F1-9E10-16EEA9DF0E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FC32DC41-9467-62B4-66A7-AAC299BDFC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ADDC14-8A08-0B36-6F0D-8AC5514A24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A2BEBE08-CB67-DCE8-CE23-4F01C24EBE10}"/>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8" name="Footer Placeholder 7">
            <a:extLst>
              <a:ext uri="{FF2B5EF4-FFF2-40B4-BE49-F238E27FC236}">
                <a16:creationId xmlns:a16="http://schemas.microsoft.com/office/drawing/2014/main" id="{98A733CE-629B-A189-3B10-BDF6873CD3D7}"/>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FDF7F5C6-09DE-0ED9-90D5-F5943FEE0435}"/>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26441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8FC4-8E20-9FCD-8D91-78FEFFCE86B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FDBB2C6-A3A3-0705-6FB8-B0AA52A6A4D6}"/>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4" name="Footer Placeholder 3">
            <a:extLst>
              <a:ext uri="{FF2B5EF4-FFF2-40B4-BE49-F238E27FC236}">
                <a16:creationId xmlns:a16="http://schemas.microsoft.com/office/drawing/2014/main" id="{6F0EC9C0-BE39-CD90-94ED-8E851AEDED7A}"/>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6A11164A-F239-D817-75B8-02E6E8F24396}"/>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322321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3F714-CC89-43EB-97D5-AC87AEA5A6BE}"/>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3" name="Footer Placeholder 2">
            <a:extLst>
              <a:ext uri="{FF2B5EF4-FFF2-40B4-BE49-F238E27FC236}">
                <a16:creationId xmlns:a16="http://schemas.microsoft.com/office/drawing/2014/main" id="{E68CB235-0731-D993-7089-AC7EC8FE7A1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8A606E14-482E-E097-1094-9189CB943D57}"/>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228218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FEB2-F8D8-4F00-FB98-E39B4F1633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FFCB5F97-C16F-3B62-596F-C5FA24E94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33CE6D4D-DF45-E03C-9E90-B293BD58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0D0CE3-9515-1BB7-4B27-F29FDDFF189F}"/>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6" name="Footer Placeholder 5">
            <a:extLst>
              <a:ext uri="{FF2B5EF4-FFF2-40B4-BE49-F238E27FC236}">
                <a16:creationId xmlns:a16="http://schemas.microsoft.com/office/drawing/2014/main" id="{4175A191-30D9-B198-A131-3B1323FCBE1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0361DB1-B7DF-0D12-5E0E-CAF3FDBD3717}"/>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7882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ABFB-1FD8-2C2C-F7D7-4419BD18E4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C72B4CB4-BE63-EEAA-9624-9C953A972A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8ED85833-43FB-4FE9-D11B-B64B9988E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E2583D9-CFBD-8D5D-DD76-670E961F3A3A}"/>
              </a:ext>
            </a:extLst>
          </p:cNvPr>
          <p:cNvSpPr>
            <a:spLocks noGrp="1"/>
          </p:cNvSpPr>
          <p:nvPr>
            <p:ph type="dt" sz="half" idx="10"/>
          </p:nvPr>
        </p:nvSpPr>
        <p:spPr/>
        <p:txBody>
          <a:bodyPr/>
          <a:lstStyle/>
          <a:p>
            <a:fld id="{421698CD-4ECD-0241-8666-B129EEF8B2FE}" type="datetimeFigureOut">
              <a:rPr lang="en-BE" smtClean="0"/>
              <a:t>2/19/25</a:t>
            </a:fld>
            <a:endParaRPr lang="en-BE"/>
          </a:p>
        </p:txBody>
      </p:sp>
      <p:sp>
        <p:nvSpPr>
          <p:cNvPr id="6" name="Footer Placeholder 5">
            <a:extLst>
              <a:ext uri="{FF2B5EF4-FFF2-40B4-BE49-F238E27FC236}">
                <a16:creationId xmlns:a16="http://schemas.microsoft.com/office/drawing/2014/main" id="{B54DA52F-9F8F-5B36-140F-43CC9958FD6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1C49D07-9732-3BE3-507D-F9DF6B2B5558}"/>
              </a:ext>
            </a:extLst>
          </p:cNvPr>
          <p:cNvSpPr>
            <a:spLocks noGrp="1"/>
          </p:cNvSpPr>
          <p:nvPr>
            <p:ph type="sldNum" sz="quarter" idx="12"/>
          </p:nvPr>
        </p:nvSpPr>
        <p:spPr/>
        <p:txBody>
          <a:bodyPr/>
          <a:lstStyle/>
          <a:p>
            <a:fld id="{1647ABB0-AEA5-FB4E-A702-D1BADEA4F002}" type="slidenum">
              <a:rPr lang="en-BE" smtClean="0"/>
              <a:t>‹#›</a:t>
            </a:fld>
            <a:endParaRPr lang="en-BE"/>
          </a:p>
        </p:txBody>
      </p:sp>
    </p:spTree>
    <p:extLst>
      <p:ext uri="{BB962C8B-B14F-4D97-AF65-F5344CB8AC3E}">
        <p14:creationId xmlns:p14="http://schemas.microsoft.com/office/powerpoint/2010/main" val="136732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82AD3C-9654-BC6A-A30A-0D00B9D22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27ED78A-30F9-D168-158D-318A178FD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D4A64956-E64B-4777-2AFF-4102729EC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698CD-4ECD-0241-8666-B129EEF8B2FE}" type="datetimeFigureOut">
              <a:rPr lang="en-BE" smtClean="0"/>
              <a:t>2/19/25</a:t>
            </a:fld>
            <a:endParaRPr lang="en-BE"/>
          </a:p>
        </p:txBody>
      </p:sp>
      <p:sp>
        <p:nvSpPr>
          <p:cNvPr id="5" name="Footer Placeholder 4">
            <a:extLst>
              <a:ext uri="{FF2B5EF4-FFF2-40B4-BE49-F238E27FC236}">
                <a16:creationId xmlns:a16="http://schemas.microsoft.com/office/drawing/2014/main" id="{7B7ABC76-18F8-8BA8-562A-FDE122FCF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DFBB8E2B-C2E6-360C-24B5-A35CC3636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7ABB0-AEA5-FB4E-A702-D1BADEA4F002}" type="slidenum">
              <a:rPr lang="en-BE" smtClean="0"/>
              <a:t>‹#›</a:t>
            </a:fld>
            <a:endParaRPr lang="en-BE"/>
          </a:p>
        </p:txBody>
      </p:sp>
    </p:spTree>
    <p:extLst>
      <p:ext uri="{BB962C8B-B14F-4D97-AF65-F5344CB8AC3E}">
        <p14:creationId xmlns:p14="http://schemas.microsoft.com/office/powerpoint/2010/main" val="19324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DE8A3A52-A9B0-4141-9738-3C20C4670DDD}"/>
              </a:ext>
            </a:extLst>
          </p:cNvPr>
          <p:cNvSpPr>
            <a:spLocks noGrp="1" noChangeArrowheads="1"/>
          </p:cNvSpPr>
          <p:nvPr>
            <p:ph type="ctrTitle"/>
          </p:nvPr>
        </p:nvSpPr>
        <p:spPr/>
        <p:txBody>
          <a:bodyPr/>
          <a:lstStyle/>
          <a:p>
            <a:pPr eaLnBrk="1" hangingPunct="1"/>
            <a:r>
              <a:rPr lang="en-US" altLang="en-US" dirty="0"/>
              <a:t>Part 3</a:t>
            </a:r>
          </a:p>
        </p:txBody>
      </p:sp>
      <p:sp>
        <p:nvSpPr>
          <p:cNvPr id="16386" name="Rectangle 2">
            <a:extLst>
              <a:ext uri="{FF2B5EF4-FFF2-40B4-BE49-F238E27FC236}">
                <a16:creationId xmlns:a16="http://schemas.microsoft.com/office/drawing/2014/main" id="{3CBCA9EE-EC59-4C14-8657-EF76DA5F4E47}"/>
              </a:ext>
            </a:extLst>
          </p:cNvPr>
          <p:cNvSpPr>
            <a:spLocks noGrp="1" noChangeArrowheads="1"/>
          </p:cNvSpPr>
          <p:nvPr>
            <p:ph type="subTitle" idx="1"/>
          </p:nvPr>
        </p:nvSpPr>
        <p:spPr/>
        <p:txBody>
          <a:bodyPr/>
          <a:lstStyle/>
          <a:p>
            <a:pPr marL="0" indent="0"/>
            <a:r>
              <a:rPr lang="en-US" altLang="en-US" dirty="0"/>
              <a:t>Reliable data transfer over an unreliable network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F7D3D-72EA-83CC-3343-429232527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3E54F-DCF2-9774-9348-8D235E18506F}"/>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E57EBC41-DA39-F3E1-E35B-77DD30AC84D8}"/>
              </a:ext>
            </a:extLst>
          </p:cNvPr>
          <p:cNvSpPr>
            <a:spLocks noGrp="1"/>
          </p:cNvSpPr>
          <p:nvPr>
            <p:ph idx="1"/>
          </p:nvPr>
        </p:nvSpPr>
        <p:spPr/>
        <p:txBody>
          <a:bodyPr/>
          <a:lstStyle/>
          <a:p>
            <a:r>
              <a:rPr lang="nl-BE" dirty="0">
                <a:solidFill>
                  <a:srgbClr val="FF0000"/>
                </a:solidFill>
              </a:rPr>
              <a:t>Network security</a:t>
            </a:r>
          </a:p>
          <a:p>
            <a:r>
              <a:rPr lang="en-BE"/>
              <a:t>Reliable </a:t>
            </a:r>
            <a:r>
              <a:rPr lang="en-BE" dirty="0"/>
              <a:t>data transfer over a reliable network</a:t>
            </a:r>
          </a:p>
          <a:p>
            <a:r>
              <a:rPr lang="en-BE" dirty="0"/>
              <a:t>How unreliable is the Internet ?</a:t>
            </a:r>
          </a:p>
          <a:p>
            <a:r>
              <a:rPr lang="en-BE" dirty="0"/>
              <a:t>Reliable data transfer techniques</a:t>
            </a:r>
          </a:p>
          <a:p>
            <a:pPr lvl="1"/>
            <a:r>
              <a:rPr lang="en-BE" dirty="0"/>
              <a:t>The Alternating Bit Protocol</a:t>
            </a:r>
          </a:p>
          <a:p>
            <a:pPr lvl="1"/>
            <a:r>
              <a:rPr lang="en-BE" dirty="0"/>
              <a:t>Go-Back-N</a:t>
            </a:r>
          </a:p>
          <a:p>
            <a:pPr lvl="1"/>
            <a:r>
              <a:rPr lang="en-BE" dirty="0"/>
              <a:t>Selective repeat</a:t>
            </a:r>
          </a:p>
        </p:txBody>
      </p:sp>
    </p:spTree>
    <p:extLst>
      <p:ext uri="{BB962C8B-B14F-4D97-AF65-F5344CB8AC3E}">
        <p14:creationId xmlns:p14="http://schemas.microsoft.com/office/powerpoint/2010/main" val="39569219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B4A986-ADEA-D84B-90A5-43006F300CFF}"/>
              </a:ext>
            </a:extLst>
          </p:cNvPr>
          <p:cNvSpPr>
            <a:spLocks noGrp="1" noChangeArrowheads="1"/>
          </p:cNvSpPr>
          <p:nvPr>
            <p:ph type="title"/>
          </p:nvPr>
        </p:nvSpPr>
        <p:spPr/>
        <p:txBody>
          <a:bodyPr/>
          <a:lstStyle/>
          <a:p>
            <a:pPr eaLnBrk="1" hangingPunct="1">
              <a:defRPr/>
            </a:pPr>
            <a:r>
              <a:rPr lang="en-US">
                <a:sym typeface="Gill Sans" charset="0"/>
              </a:rPr>
              <a:t>Checksums</a:t>
            </a:r>
          </a:p>
        </p:txBody>
      </p:sp>
      <p:sp>
        <p:nvSpPr>
          <p:cNvPr id="18434" name="Rectangle 2">
            <a:extLst>
              <a:ext uri="{FF2B5EF4-FFF2-40B4-BE49-F238E27FC236}">
                <a16:creationId xmlns:a16="http://schemas.microsoft.com/office/drawing/2014/main" id="{58BAA750-5410-1B46-AD75-19BECA80B1DA}"/>
              </a:ext>
            </a:extLst>
          </p:cNvPr>
          <p:cNvSpPr>
            <a:spLocks noGrp="1" noChangeArrowheads="1"/>
          </p:cNvSpPr>
          <p:nvPr>
            <p:ph type="body" idx="1"/>
          </p:nvPr>
        </p:nvSpPr>
        <p:spPr/>
        <p:txBody>
          <a:bodyPr/>
          <a:lstStyle/>
          <a:p>
            <a:pPr marL="654837" indent="-420967">
              <a:spcBef>
                <a:spcPts val="1768"/>
              </a:spcBef>
              <a:buFont typeface="Gill Sans" charset="0"/>
              <a:buChar char="•"/>
              <a:defRPr/>
            </a:pPr>
            <a:r>
              <a:rPr lang="en-US" dirty="0">
                <a:sym typeface="Gill Sans" charset="0"/>
              </a:rPr>
              <a:t>How to verify that a transmission has not been affected by random errors</a:t>
            </a:r>
            <a:r>
              <a:rPr lang="fr-FR" dirty="0">
                <a:sym typeface="Gill Sans" charset="0"/>
              </a:rPr>
              <a:t> ?</a:t>
            </a:r>
            <a:endParaRPr lang="en-US" dirty="0">
              <a:sym typeface="Gill Sans" charset="0"/>
            </a:endParaRPr>
          </a:p>
          <a:p>
            <a:pPr marL="982256" lvl="1" indent="-420967">
              <a:spcBef>
                <a:spcPts val="1768"/>
              </a:spcBef>
              <a:buFont typeface="Gill Sans" charset="0"/>
              <a:buChar char="•"/>
              <a:defRPr/>
            </a:pPr>
            <a:r>
              <a:rPr lang="en-US" dirty="0">
                <a:sym typeface="Gill Sans" charset="0"/>
              </a:rPr>
              <a:t>Checksum</a:t>
            </a:r>
          </a:p>
          <a:p>
            <a:pPr marL="982256" lvl="1" indent="-420967">
              <a:spcBef>
                <a:spcPts val="1768"/>
              </a:spcBef>
              <a:buFont typeface="Gill Sans" charset="0"/>
              <a:buChar char="•"/>
              <a:defRPr/>
            </a:pPr>
            <a:r>
              <a:rPr lang="en-US" dirty="0">
                <a:sym typeface="Gill Sans" charset="0"/>
              </a:rPr>
              <a:t>CRC</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878704A3-46D4-CA4D-B17D-3D2673C12683}"/>
              </a:ext>
            </a:extLst>
          </p:cNvPr>
          <p:cNvSpPr>
            <a:spLocks noGrp="1" noChangeArrowheads="1"/>
          </p:cNvSpPr>
          <p:nvPr>
            <p:ph type="title"/>
          </p:nvPr>
        </p:nvSpPr>
        <p:spPr/>
        <p:txBody>
          <a:bodyPr/>
          <a:lstStyle/>
          <a:p>
            <a:pPr eaLnBrk="1" hangingPunct="1">
              <a:defRPr/>
            </a:pPr>
            <a:r>
              <a:rPr lang="en-US">
                <a:sym typeface="Gill Sans" charset="0"/>
              </a:rPr>
              <a:t>Selective repeat</a:t>
            </a:r>
          </a:p>
        </p:txBody>
      </p:sp>
      <p:grpSp>
        <p:nvGrpSpPr>
          <p:cNvPr id="32770" name="Group 2">
            <a:extLst>
              <a:ext uri="{FF2B5EF4-FFF2-40B4-BE49-F238E27FC236}">
                <a16:creationId xmlns:a16="http://schemas.microsoft.com/office/drawing/2014/main" id="{DFBE94C4-C156-9E4D-8567-4860A2AB072D}"/>
              </a:ext>
            </a:extLst>
          </p:cNvPr>
          <p:cNvGrpSpPr>
            <a:grpSpLocks/>
          </p:cNvGrpSpPr>
          <p:nvPr/>
        </p:nvGrpSpPr>
        <p:grpSpPr bwMode="auto">
          <a:xfrm>
            <a:off x="5386389" y="1946276"/>
            <a:ext cx="2016125" cy="3846513"/>
            <a:chOff x="0" y="0"/>
            <a:chExt cx="1668" cy="3445"/>
          </a:xfrm>
        </p:grpSpPr>
        <p:sp>
          <p:nvSpPr>
            <p:cNvPr id="32881" name="Line 3">
              <a:extLst>
                <a:ext uri="{FF2B5EF4-FFF2-40B4-BE49-F238E27FC236}">
                  <a16:creationId xmlns:a16="http://schemas.microsoft.com/office/drawing/2014/main" id="{9109050B-6CBC-B045-B11B-E40E80E02359}"/>
                </a:ext>
              </a:extLst>
            </p:cNvPr>
            <p:cNvSpPr>
              <a:spLocks noChangeShapeType="1"/>
            </p:cNvSpPr>
            <p:nvPr/>
          </p:nvSpPr>
          <p:spPr bwMode="auto">
            <a:xfrm>
              <a:off x="0" y="0"/>
              <a:ext cx="0" cy="3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32882" name="Line 4">
              <a:extLst>
                <a:ext uri="{FF2B5EF4-FFF2-40B4-BE49-F238E27FC236}">
                  <a16:creationId xmlns:a16="http://schemas.microsoft.com/office/drawing/2014/main" id="{3D5C9EBB-A0AC-5E49-AC1A-DD1F05F24F6B}"/>
                </a:ext>
              </a:extLst>
            </p:cNvPr>
            <p:cNvSpPr>
              <a:spLocks noChangeShapeType="1"/>
            </p:cNvSpPr>
            <p:nvPr/>
          </p:nvSpPr>
          <p:spPr bwMode="auto">
            <a:xfrm>
              <a:off x="1668" y="21"/>
              <a:ext cx="0" cy="3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32771" name="Rectangle 5">
            <a:extLst>
              <a:ext uri="{FF2B5EF4-FFF2-40B4-BE49-F238E27FC236}">
                <a16:creationId xmlns:a16="http://schemas.microsoft.com/office/drawing/2014/main" id="{0E4B39C3-DCB1-3B42-8A07-17170FEA3A7F}"/>
              </a:ext>
            </a:extLst>
          </p:cNvPr>
          <p:cNvSpPr>
            <a:spLocks/>
          </p:cNvSpPr>
          <p:nvPr/>
        </p:nvSpPr>
        <p:spPr bwMode="auto">
          <a:xfrm>
            <a:off x="3419476" y="1844676"/>
            <a:ext cx="446246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800">
                <a:solidFill>
                  <a:schemeClr val="tx1"/>
                </a:solidFill>
                <a:latin typeface="Helvetica" pitchFamily="2" charset="0"/>
                <a:ea typeface="ＭＳ Ｐゴシック" panose="020B0600070205080204" pitchFamily="34" charset="-128"/>
                <a:sym typeface="Helvetica" pitchFamily="2" charset="0"/>
              </a:rPr>
              <a:t>A                                                                 B</a:t>
            </a:r>
          </a:p>
        </p:txBody>
      </p:sp>
      <p:sp>
        <p:nvSpPr>
          <p:cNvPr id="32772" name="Rectangle 6">
            <a:extLst>
              <a:ext uri="{FF2B5EF4-FFF2-40B4-BE49-F238E27FC236}">
                <a16:creationId xmlns:a16="http://schemas.microsoft.com/office/drawing/2014/main" id="{7533C070-C0F0-1C4D-A559-B1E397E52373}"/>
              </a:ext>
            </a:extLst>
          </p:cNvPr>
          <p:cNvSpPr>
            <a:spLocks/>
          </p:cNvSpPr>
          <p:nvPr/>
        </p:nvSpPr>
        <p:spPr bwMode="auto">
          <a:xfrm>
            <a:off x="2820989" y="2339975"/>
            <a:ext cx="641201"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solidFill>
                  <a:schemeClr val="tx1"/>
                </a:solidFill>
                <a:latin typeface="Helvetica" pitchFamily="2" charset="0"/>
                <a:ea typeface="ＭＳ Ｐゴシック" panose="020B0600070205080204" pitchFamily="34" charset="-128"/>
                <a:sym typeface="Helvetica" pitchFamily="2" charset="0"/>
              </a:rPr>
              <a:t> 3 </a:t>
            </a:r>
          </a:p>
        </p:txBody>
      </p:sp>
      <p:sp>
        <p:nvSpPr>
          <p:cNvPr id="32773" name="AutoShape 7">
            <a:extLst>
              <a:ext uri="{FF2B5EF4-FFF2-40B4-BE49-F238E27FC236}">
                <a16:creationId xmlns:a16="http://schemas.microsoft.com/office/drawing/2014/main" id="{6A4255C0-547D-CC4B-ACE5-208520532057}"/>
              </a:ext>
            </a:extLst>
          </p:cNvPr>
          <p:cNvSpPr>
            <a:spLocks/>
          </p:cNvSpPr>
          <p:nvPr/>
        </p:nvSpPr>
        <p:spPr bwMode="auto">
          <a:xfrm>
            <a:off x="2797175" y="2330450"/>
            <a:ext cx="484188" cy="203200"/>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nvGrpSpPr>
          <p:cNvPr id="29704" name="Group 8">
            <a:extLst>
              <a:ext uri="{FF2B5EF4-FFF2-40B4-BE49-F238E27FC236}">
                <a16:creationId xmlns:a16="http://schemas.microsoft.com/office/drawing/2014/main" id="{A6A12CDD-3925-D343-B992-75A263E3452A}"/>
              </a:ext>
            </a:extLst>
          </p:cNvPr>
          <p:cNvGrpSpPr>
            <a:grpSpLocks/>
          </p:cNvGrpSpPr>
          <p:nvPr/>
        </p:nvGrpSpPr>
        <p:grpSpPr bwMode="auto">
          <a:xfrm>
            <a:off x="2786064" y="2573338"/>
            <a:ext cx="674995" cy="203200"/>
            <a:chOff x="0" y="0"/>
            <a:chExt cx="558" cy="182"/>
          </a:xfrm>
        </p:grpSpPr>
        <p:sp>
          <p:nvSpPr>
            <p:cNvPr id="32879" name="Rectangle 9">
              <a:extLst>
                <a:ext uri="{FF2B5EF4-FFF2-40B4-BE49-F238E27FC236}">
                  <a16:creationId xmlns:a16="http://schemas.microsoft.com/office/drawing/2014/main" id="{96ED2E37-EB71-154E-A7A7-373E7368FADB}"/>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i="1">
                  <a:solidFill>
                    <a:srgbClr val="FF0000"/>
                  </a:solidFill>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1 2</a:t>
              </a:r>
              <a:r>
                <a:rPr lang="en-US" altLang="en-BE" sz="1500">
                  <a:solidFill>
                    <a:schemeClr val="tx1"/>
                  </a:solidFill>
                  <a:latin typeface="Helvetica" pitchFamily="2" charset="0"/>
                  <a:ea typeface="ＭＳ Ｐゴシック" panose="020B0600070205080204" pitchFamily="34" charset="-128"/>
                  <a:sym typeface="Helvetica" pitchFamily="2" charset="0"/>
                </a:rPr>
                <a:t> 3 </a:t>
              </a:r>
            </a:p>
          </p:txBody>
        </p:sp>
        <p:sp>
          <p:nvSpPr>
            <p:cNvPr id="32880" name="AutoShape 10">
              <a:extLst>
                <a:ext uri="{FF2B5EF4-FFF2-40B4-BE49-F238E27FC236}">
                  <a16:creationId xmlns:a16="http://schemas.microsoft.com/office/drawing/2014/main" id="{837DDDCD-8CED-7047-97BE-6B51498BC2FE}"/>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9707" name="Group 11">
            <a:extLst>
              <a:ext uri="{FF2B5EF4-FFF2-40B4-BE49-F238E27FC236}">
                <a16:creationId xmlns:a16="http://schemas.microsoft.com/office/drawing/2014/main" id="{7D0E785D-9BFA-B248-BCD4-81CCC5D9BDDA}"/>
              </a:ext>
            </a:extLst>
          </p:cNvPr>
          <p:cNvGrpSpPr>
            <a:grpSpLocks/>
          </p:cNvGrpSpPr>
          <p:nvPr/>
        </p:nvGrpSpPr>
        <p:grpSpPr bwMode="auto">
          <a:xfrm>
            <a:off x="2786064" y="2797176"/>
            <a:ext cx="674995" cy="214313"/>
            <a:chOff x="0" y="0"/>
            <a:chExt cx="558" cy="192"/>
          </a:xfrm>
        </p:grpSpPr>
        <p:sp>
          <p:nvSpPr>
            <p:cNvPr id="32877" name="Rectangle 12">
              <a:extLst>
                <a:ext uri="{FF2B5EF4-FFF2-40B4-BE49-F238E27FC236}">
                  <a16:creationId xmlns:a16="http://schemas.microsoft.com/office/drawing/2014/main" id="{C8F98E17-910E-794E-B1F8-178212B45600}"/>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i="1">
                  <a:solidFill>
                    <a:srgbClr val="FF0000"/>
                  </a:solidFill>
                  <a:latin typeface="Helvetica" pitchFamily="2" charset="0"/>
                  <a:ea typeface="ＭＳ Ｐゴシック" panose="020B0600070205080204" pitchFamily="34" charset="-128"/>
                  <a:sym typeface="Helvetica" pitchFamily="2" charset="0"/>
                </a:rPr>
                <a:t>0 1</a:t>
              </a:r>
              <a:r>
                <a:rPr lang="en-US" altLang="en-BE" sz="1500" i="1">
                  <a:solidFill>
                    <a:srgbClr val="008000"/>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2</a:t>
              </a:r>
              <a:r>
                <a:rPr lang="en-US" altLang="en-BE" sz="1500">
                  <a:solidFill>
                    <a:schemeClr val="tx1"/>
                  </a:solidFill>
                  <a:latin typeface="Helvetica" pitchFamily="2" charset="0"/>
                  <a:ea typeface="ＭＳ Ｐゴシック" panose="020B0600070205080204" pitchFamily="34" charset="-128"/>
                  <a:sym typeface="Helvetica" pitchFamily="2" charset="0"/>
                </a:rPr>
                <a:t> 3 </a:t>
              </a:r>
            </a:p>
          </p:txBody>
        </p:sp>
        <p:sp>
          <p:nvSpPr>
            <p:cNvPr id="32878" name="AutoShape 13">
              <a:extLst>
                <a:ext uri="{FF2B5EF4-FFF2-40B4-BE49-F238E27FC236}">
                  <a16:creationId xmlns:a16="http://schemas.microsoft.com/office/drawing/2014/main" id="{54AC805F-F121-4846-A220-033BE509EB25}"/>
                </a:ext>
              </a:extLst>
            </p:cNvPr>
            <p:cNvSpPr>
              <a:spLocks/>
            </p:cNvSpPr>
            <p:nvPr/>
          </p:nvSpPr>
          <p:spPr bwMode="auto">
            <a:xfrm>
              <a:off x="0" y="1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9710" name="Group 14">
            <a:extLst>
              <a:ext uri="{FF2B5EF4-FFF2-40B4-BE49-F238E27FC236}">
                <a16:creationId xmlns:a16="http://schemas.microsoft.com/office/drawing/2014/main" id="{9478709E-B6C5-CB4D-A1C9-F1CB9DA6CAAA}"/>
              </a:ext>
            </a:extLst>
          </p:cNvPr>
          <p:cNvGrpSpPr>
            <a:grpSpLocks/>
          </p:cNvGrpSpPr>
          <p:nvPr/>
        </p:nvGrpSpPr>
        <p:grpSpPr bwMode="auto">
          <a:xfrm>
            <a:off x="2820989" y="3762375"/>
            <a:ext cx="641725" cy="203200"/>
            <a:chOff x="0" y="0"/>
            <a:chExt cx="532" cy="182"/>
          </a:xfrm>
        </p:grpSpPr>
        <p:sp>
          <p:nvSpPr>
            <p:cNvPr id="32875" name="Rectangle 15">
              <a:extLst>
                <a:ext uri="{FF2B5EF4-FFF2-40B4-BE49-F238E27FC236}">
                  <a16:creationId xmlns:a16="http://schemas.microsoft.com/office/drawing/2014/main" id="{D00F472D-C7CF-1E4F-AB84-E4FD42A9708B}"/>
                </a:ext>
              </a:extLst>
            </p:cNvPr>
            <p:cNvSpPr>
              <a:spLocks/>
            </p:cNvSpPr>
            <p:nvPr/>
          </p:nvSpPr>
          <p:spPr bwMode="auto">
            <a:xfrm>
              <a:off x="0" y="0"/>
              <a:ext cx="53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32876" name="AutoShape 16">
              <a:extLst>
                <a:ext uri="{FF2B5EF4-FFF2-40B4-BE49-F238E27FC236}">
                  <a16:creationId xmlns:a16="http://schemas.microsoft.com/office/drawing/2014/main" id="{486F0293-4F5F-D44B-8065-65BB157D5332}"/>
                </a:ext>
              </a:extLst>
            </p:cNvPr>
            <p:cNvSpPr>
              <a:spLocks/>
            </p:cNvSpPr>
            <p:nvPr/>
          </p:nvSpPr>
          <p:spPr bwMode="auto">
            <a:xfrm>
              <a:off x="10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9713" name="Group 17">
            <a:extLst>
              <a:ext uri="{FF2B5EF4-FFF2-40B4-BE49-F238E27FC236}">
                <a16:creationId xmlns:a16="http://schemas.microsoft.com/office/drawing/2014/main" id="{E2DFCE33-820D-BB4D-B5AA-18B40D02BBCC}"/>
              </a:ext>
            </a:extLst>
          </p:cNvPr>
          <p:cNvGrpSpPr>
            <a:grpSpLocks/>
          </p:cNvGrpSpPr>
          <p:nvPr/>
        </p:nvGrpSpPr>
        <p:grpSpPr bwMode="auto">
          <a:xfrm>
            <a:off x="7427914" y="4919663"/>
            <a:ext cx="1169987" cy="252412"/>
            <a:chOff x="0" y="0"/>
            <a:chExt cx="968" cy="226"/>
          </a:xfrm>
        </p:grpSpPr>
        <p:sp>
          <p:nvSpPr>
            <p:cNvPr id="32873" name="Line 18">
              <a:extLst>
                <a:ext uri="{FF2B5EF4-FFF2-40B4-BE49-F238E27FC236}">
                  <a16:creationId xmlns:a16="http://schemas.microsoft.com/office/drawing/2014/main" id="{E3BC6E2E-73A8-224C-AE73-9C6928F3A1EF}"/>
                </a:ext>
              </a:extLst>
            </p:cNvPr>
            <p:cNvSpPr>
              <a:spLocks noChangeShapeType="1"/>
            </p:cNvSpPr>
            <p:nvPr/>
          </p:nvSpPr>
          <p:spPr bwMode="auto">
            <a:xfrm rot="10800000" flipH="1">
              <a:off x="0" y="223"/>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74" name="Rectangle 19">
              <a:extLst>
                <a:ext uri="{FF2B5EF4-FFF2-40B4-BE49-F238E27FC236}">
                  <a16:creationId xmlns:a16="http://schemas.microsoft.com/office/drawing/2014/main" id="{E97507A9-5BAB-E442-A175-736A32B4D46A}"/>
                </a:ext>
              </a:extLst>
            </p:cNvPr>
            <p:cNvSpPr>
              <a:spLocks/>
            </p:cNvSpPr>
            <p:nvPr/>
          </p:nvSpPr>
          <p:spPr bwMode="auto">
            <a:xfrm>
              <a:off x="181" y="0"/>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grpSp>
        <p:nvGrpSpPr>
          <p:cNvPr id="29716" name="Group 20">
            <a:extLst>
              <a:ext uri="{FF2B5EF4-FFF2-40B4-BE49-F238E27FC236}">
                <a16:creationId xmlns:a16="http://schemas.microsoft.com/office/drawing/2014/main" id="{CE1E5CAD-6E22-BF46-B0F2-BF5DC15A8407}"/>
              </a:ext>
            </a:extLst>
          </p:cNvPr>
          <p:cNvGrpSpPr>
            <a:grpSpLocks/>
          </p:cNvGrpSpPr>
          <p:nvPr/>
        </p:nvGrpSpPr>
        <p:grpSpPr bwMode="auto">
          <a:xfrm>
            <a:off x="4337051" y="2401888"/>
            <a:ext cx="4238625" cy="1198562"/>
            <a:chOff x="0" y="0"/>
            <a:chExt cx="3506" cy="1072"/>
          </a:xfrm>
        </p:grpSpPr>
        <p:sp>
          <p:nvSpPr>
            <p:cNvPr id="32865" name="Line 21">
              <a:extLst>
                <a:ext uri="{FF2B5EF4-FFF2-40B4-BE49-F238E27FC236}">
                  <a16:creationId xmlns:a16="http://schemas.microsoft.com/office/drawing/2014/main" id="{9BC79DB8-D526-8D43-936C-49C5993E2CC8}"/>
                </a:ext>
              </a:extLst>
            </p:cNvPr>
            <p:cNvSpPr>
              <a:spLocks noChangeShapeType="1"/>
            </p:cNvSpPr>
            <p:nvPr/>
          </p:nvSpPr>
          <p:spPr bwMode="auto">
            <a:xfrm>
              <a:off x="2571" y="1071"/>
              <a:ext cx="538"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66" name="Line 22">
              <a:extLst>
                <a:ext uri="{FF2B5EF4-FFF2-40B4-BE49-F238E27FC236}">
                  <a16:creationId xmlns:a16="http://schemas.microsoft.com/office/drawing/2014/main" id="{348D234B-F886-9F47-B0C3-369ECD089A8F}"/>
                </a:ext>
              </a:extLst>
            </p:cNvPr>
            <p:cNvSpPr>
              <a:spLocks noChangeShapeType="1"/>
            </p:cNvSpPr>
            <p:nvPr/>
          </p:nvSpPr>
          <p:spPr bwMode="auto">
            <a:xfrm>
              <a:off x="841" y="237"/>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67" name="Line 23">
              <a:extLst>
                <a:ext uri="{FF2B5EF4-FFF2-40B4-BE49-F238E27FC236}">
                  <a16:creationId xmlns:a16="http://schemas.microsoft.com/office/drawing/2014/main" id="{680CEF2B-6B47-FC4D-998E-9DE087AADD32}"/>
                </a:ext>
              </a:extLst>
            </p:cNvPr>
            <p:cNvSpPr>
              <a:spLocks noChangeShapeType="1"/>
            </p:cNvSpPr>
            <p:nvPr/>
          </p:nvSpPr>
          <p:spPr bwMode="auto">
            <a:xfrm>
              <a:off x="382" y="227"/>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68" name="Rectangle 24">
              <a:extLst>
                <a:ext uri="{FF2B5EF4-FFF2-40B4-BE49-F238E27FC236}">
                  <a16:creationId xmlns:a16="http://schemas.microsoft.com/office/drawing/2014/main" id="{C24FA82D-F73B-F946-BAD9-FF0C615D155D}"/>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sp>
          <p:nvSpPr>
            <p:cNvPr id="32869" name="Rectangle 25">
              <a:extLst>
                <a:ext uri="{FF2B5EF4-FFF2-40B4-BE49-F238E27FC236}">
                  <a16:creationId xmlns:a16="http://schemas.microsoft.com/office/drawing/2014/main" id="{0F4B2881-2F5E-7942-A006-0380AA9B8291}"/>
                </a:ext>
              </a:extLst>
            </p:cNvPr>
            <p:cNvSpPr>
              <a:spLocks/>
            </p:cNvSpPr>
            <p:nvPr/>
          </p:nvSpPr>
          <p:spPr bwMode="auto">
            <a:xfrm>
              <a:off x="2719" y="855"/>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nvGrpSpPr>
            <p:cNvPr id="32870" name="Group 26">
              <a:extLst>
                <a:ext uri="{FF2B5EF4-FFF2-40B4-BE49-F238E27FC236}">
                  <a16:creationId xmlns:a16="http://schemas.microsoft.com/office/drawing/2014/main" id="{2BE28A38-9D8D-6540-9A85-EF3B5E7B2CA4}"/>
                </a:ext>
              </a:extLst>
            </p:cNvPr>
            <p:cNvGrpSpPr>
              <a:grpSpLocks/>
            </p:cNvGrpSpPr>
            <p:nvPr/>
          </p:nvGrpSpPr>
          <p:grpSpPr bwMode="auto">
            <a:xfrm>
              <a:off x="1173" y="327"/>
              <a:ext cx="404" cy="168"/>
              <a:chOff x="0" y="0"/>
              <a:chExt cx="404" cy="168"/>
            </a:xfrm>
          </p:grpSpPr>
          <p:sp>
            <p:nvSpPr>
              <p:cNvPr id="32871" name="Rectangle 27">
                <a:extLst>
                  <a:ext uri="{FF2B5EF4-FFF2-40B4-BE49-F238E27FC236}">
                    <a16:creationId xmlns:a16="http://schemas.microsoft.com/office/drawing/2014/main" id="{2484BC0B-5292-0C4B-A088-379977DEB36C}"/>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72" name="Rectangle 28">
                <a:extLst>
                  <a:ext uri="{FF2B5EF4-FFF2-40B4-BE49-F238E27FC236}">
                    <a16:creationId xmlns:a16="http://schemas.microsoft.com/office/drawing/2014/main" id="{AE983F88-5575-3A4D-8118-DF65E6708A4E}"/>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D(0</a:t>
                </a:r>
                <a:r>
                  <a:rPr lang="en-US" altLang="en-BE" sz="1300">
                    <a:solidFill>
                      <a:srgbClr val="0000FF"/>
                    </a:solidFill>
                    <a:latin typeface="Helvetica" pitchFamily="2" charset="0"/>
                    <a:ea typeface="ＭＳ Ｐゴシック" panose="020B0600070205080204" pitchFamily="34" charset="-128"/>
                    <a:sym typeface="Helvetica" pitchFamily="2" charset="0"/>
                  </a:rPr>
                  <a:t>,a</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29725" name="Group 29">
            <a:extLst>
              <a:ext uri="{FF2B5EF4-FFF2-40B4-BE49-F238E27FC236}">
                <a16:creationId xmlns:a16="http://schemas.microsoft.com/office/drawing/2014/main" id="{68ACC52A-BFD4-FC47-86F4-0A20331E491B}"/>
              </a:ext>
            </a:extLst>
          </p:cNvPr>
          <p:cNvGrpSpPr>
            <a:grpSpLocks/>
          </p:cNvGrpSpPr>
          <p:nvPr/>
        </p:nvGrpSpPr>
        <p:grpSpPr bwMode="auto">
          <a:xfrm>
            <a:off x="2797175" y="3041651"/>
            <a:ext cx="4591050" cy="1046163"/>
            <a:chOff x="0" y="0"/>
            <a:chExt cx="3796" cy="937"/>
          </a:xfrm>
        </p:grpSpPr>
        <p:sp>
          <p:nvSpPr>
            <p:cNvPr id="32857" name="Line 30">
              <a:extLst>
                <a:ext uri="{FF2B5EF4-FFF2-40B4-BE49-F238E27FC236}">
                  <a16:creationId xmlns:a16="http://schemas.microsoft.com/office/drawing/2014/main" id="{D333D4DE-081B-4F4A-9784-BB7B847564B9}"/>
                </a:ext>
              </a:extLst>
            </p:cNvPr>
            <p:cNvSpPr>
              <a:spLocks noChangeShapeType="1"/>
            </p:cNvSpPr>
            <p:nvPr/>
          </p:nvSpPr>
          <p:spPr bwMode="auto">
            <a:xfrm>
              <a:off x="2132" y="104"/>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58" name="Line 31">
              <a:extLst>
                <a:ext uri="{FF2B5EF4-FFF2-40B4-BE49-F238E27FC236}">
                  <a16:creationId xmlns:a16="http://schemas.microsoft.com/office/drawing/2014/main" id="{C9E30FFA-956D-A24D-B1AE-70263D301BC3}"/>
                </a:ext>
              </a:extLst>
            </p:cNvPr>
            <p:cNvSpPr>
              <a:spLocks noChangeShapeType="1"/>
            </p:cNvSpPr>
            <p:nvPr/>
          </p:nvSpPr>
          <p:spPr bwMode="auto">
            <a:xfrm>
              <a:off x="1702" y="93"/>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59" name="Rectangle 32">
              <a:extLst>
                <a:ext uri="{FF2B5EF4-FFF2-40B4-BE49-F238E27FC236}">
                  <a16:creationId xmlns:a16="http://schemas.microsoft.com/office/drawing/2014/main" id="{222AD1F5-7D43-844A-8E66-43DB060487EE}"/>
                </a:ext>
              </a:extLst>
            </p:cNvPr>
            <p:cNvSpPr>
              <a:spLocks/>
            </p:cNvSpPr>
            <p:nvPr/>
          </p:nvSpPr>
          <p:spPr bwMode="auto">
            <a:xfrm>
              <a:off x="19"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i="1">
                  <a:solidFill>
                    <a:srgbClr val="FF0000"/>
                  </a:solidFill>
                  <a:latin typeface="Helvetica" pitchFamily="2" charset="0"/>
                  <a:ea typeface="ＭＳ Ｐゴシック" panose="020B0600070205080204" pitchFamily="34" charset="-128"/>
                  <a:sym typeface="Helvetica" pitchFamily="2" charset="0"/>
                </a:rPr>
                <a:t>0 1 2</a:t>
              </a:r>
              <a:r>
                <a:rPr lang="en-US" altLang="en-BE" sz="1500">
                  <a:solidFill>
                    <a:schemeClr val="tx1"/>
                  </a:solidFill>
                  <a:latin typeface="Helvetica" pitchFamily="2" charset="0"/>
                  <a:ea typeface="ＭＳ Ｐゴシック" panose="020B0600070205080204" pitchFamily="34" charset="-128"/>
                  <a:sym typeface="Helvetica" pitchFamily="2" charset="0"/>
                </a:rPr>
                <a:t> 3 </a:t>
              </a:r>
            </a:p>
          </p:txBody>
        </p:sp>
        <p:sp>
          <p:nvSpPr>
            <p:cNvPr id="32860" name="AutoShape 33">
              <a:extLst>
                <a:ext uri="{FF2B5EF4-FFF2-40B4-BE49-F238E27FC236}">
                  <a16:creationId xmlns:a16="http://schemas.microsoft.com/office/drawing/2014/main" id="{0E675F67-5175-D245-8C09-5CD307695B5B}"/>
                </a:ext>
              </a:extLst>
            </p:cNvPr>
            <p:cNvSpPr>
              <a:spLocks/>
            </p:cNvSpPr>
            <p:nvPr/>
          </p:nvSpPr>
          <p:spPr bwMode="auto">
            <a:xfrm>
              <a:off x="0" y="9"/>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61" name="Rectangle 34">
              <a:extLst>
                <a:ext uri="{FF2B5EF4-FFF2-40B4-BE49-F238E27FC236}">
                  <a16:creationId xmlns:a16="http://schemas.microsoft.com/office/drawing/2014/main" id="{1F0E6479-7A73-384F-B680-3C1325F991E1}"/>
                </a:ext>
              </a:extLst>
            </p:cNvPr>
            <p:cNvSpPr>
              <a:spLocks/>
            </p:cNvSpPr>
            <p:nvPr/>
          </p:nvSpPr>
          <p:spPr bwMode="auto">
            <a:xfrm>
              <a:off x="1301" y="136"/>
              <a:ext cx="7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nvGrpSpPr>
            <p:cNvPr id="32862" name="Group 35">
              <a:extLst>
                <a:ext uri="{FF2B5EF4-FFF2-40B4-BE49-F238E27FC236}">
                  <a16:creationId xmlns:a16="http://schemas.microsoft.com/office/drawing/2014/main" id="{7173BD7B-14C8-D342-ACDC-59D3710656D3}"/>
                </a:ext>
              </a:extLst>
            </p:cNvPr>
            <p:cNvGrpSpPr>
              <a:grpSpLocks/>
            </p:cNvGrpSpPr>
            <p:nvPr/>
          </p:nvGrpSpPr>
          <p:grpSpPr bwMode="auto">
            <a:xfrm>
              <a:off x="2592" y="400"/>
              <a:ext cx="398" cy="168"/>
              <a:chOff x="0" y="0"/>
              <a:chExt cx="398" cy="168"/>
            </a:xfrm>
          </p:grpSpPr>
          <p:sp>
            <p:nvSpPr>
              <p:cNvPr id="32863" name="Rectangle 36">
                <a:extLst>
                  <a:ext uri="{FF2B5EF4-FFF2-40B4-BE49-F238E27FC236}">
                    <a16:creationId xmlns:a16="http://schemas.microsoft.com/office/drawing/2014/main" id="{52DBA600-74ED-D749-B0CA-FC18C41C62D0}"/>
                  </a:ext>
                </a:extLst>
              </p:cNvPr>
              <p:cNvSpPr>
                <a:spLocks/>
              </p:cNvSpPr>
              <p:nvPr/>
            </p:nvSpPr>
            <p:spPr bwMode="auto">
              <a:xfrm>
                <a:off x="0" y="0"/>
                <a:ext cx="39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64" name="Rectangle 37">
                <a:extLst>
                  <a:ext uri="{FF2B5EF4-FFF2-40B4-BE49-F238E27FC236}">
                    <a16:creationId xmlns:a16="http://schemas.microsoft.com/office/drawing/2014/main" id="{327EFAB0-A044-D446-92E0-2C0E5B527FDF}"/>
                  </a:ext>
                </a:extLst>
              </p:cNvPr>
              <p:cNvSpPr>
                <a:spLocks/>
              </p:cNvSpPr>
              <p:nvPr/>
            </p:nvSpPr>
            <p:spPr bwMode="auto">
              <a:xfrm>
                <a:off x="0" y="0"/>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D(2</a:t>
                </a:r>
                <a:r>
                  <a:rPr lang="en-US" altLang="en-BE" sz="1300">
                    <a:solidFill>
                      <a:srgbClr val="0000FF"/>
                    </a:solidFill>
                    <a:latin typeface="Helvetica" pitchFamily="2" charset="0"/>
                    <a:ea typeface="ＭＳ Ｐゴシック" panose="020B0600070205080204" pitchFamily="34" charset="-128"/>
                    <a:sym typeface="Helvetica" pitchFamily="2" charset="0"/>
                  </a:rPr>
                  <a:t>,c</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29734" name="Group 38">
            <a:extLst>
              <a:ext uri="{FF2B5EF4-FFF2-40B4-BE49-F238E27FC236}">
                <a16:creationId xmlns:a16="http://schemas.microsoft.com/office/drawing/2014/main" id="{DC97296D-F09F-CC46-B422-D72BF15DEEDB}"/>
              </a:ext>
            </a:extLst>
          </p:cNvPr>
          <p:cNvGrpSpPr>
            <a:grpSpLocks/>
          </p:cNvGrpSpPr>
          <p:nvPr/>
        </p:nvGrpSpPr>
        <p:grpSpPr bwMode="auto">
          <a:xfrm>
            <a:off x="5411789" y="3641726"/>
            <a:ext cx="1965325" cy="377825"/>
            <a:chOff x="0" y="0"/>
            <a:chExt cx="1625" cy="337"/>
          </a:xfrm>
        </p:grpSpPr>
        <p:sp>
          <p:nvSpPr>
            <p:cNvPr id="32853" name="Line 39">
              <a:extLst>
                <a:ext uri="{FF2B5EF4-FFF2-40B4-BE49-F238E27FC236}">
                  <a16:creationId xmlns:a16="http://schemas.microsoft.com/office/drawing/2014/main" id="{8AE238DD-FEC5-2843-A899-6C49CC67874B}"/>
                </a:ext>
              </a:extLst>
            </p:cNvPr>
            <p:cNvSpPr>
              <a:spLocks noChangeShapeType="1"/>
            </p:cNvSpPr>
            <p:nvPr/>
          </p:nvSpPr>
          <p:spPr bwMode="auto">
            <a:xfrm flipH="1">
              <a:off x="0" y="0"/>
              <a:ext cx="1625" cy="337"/>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32854" name="Group 40">
              <a:extLst>
                <a:ext uri="{FF2B5EF4-FFF2-40B4-BE49-F238E27FC236}">
                  <a16:creationId xmlns:a16="http://schemas.microsoft.com/office/drawing/2014/main" id="{1256F2B7-E67D-6F4E-9E76-1EE71EDC73E7}"/>
                </a:ext>
              </a:extLst>
            </p:cNvPr>
            <p:cNvGrpSpPr>
              <a:grpSpLocks/>
            </p:cNvGrpSpPr>
            <p:nvPr/>
          </p:nvGrpSpPr>
          <p:grpSpPr bwMode="auto">
            <a:xfrm>
              <a:off x="129" y="138"/>
              <a:ext cx="529" cy="168"/>
              <a:chOff x="0" y="0"/>
              <a:chExt cx="529" cy="168"/>
            </a:xfrm>
          </p:grpSpPr>
          <p:sp>
            <p:nvSpPr>
              <p:cNvPr id="32855" name="Rectangle 41">
                <a:extLst>
                  <a:ext uri="{FF2B5EF4-FFF2-40B4-BE49-F238E27FC236}">
                    <a16:creationId xmlns:a16="http://schemas.microsoft.com/office/drawing/2014/main" id="{5D4D935F-FA53-5745-AB27-19E65853DEB5}"/>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56" name="Rectangle 42">
                <a:extLst>
                  <a:ext uri="{FF2B5EF4-FFF2-40B4-BE49-F238E27FC236}">
                    <a16:creationId xmlns:a16="http://schemas.microsoft.com/office/drawing/2014/main" id="{A1241AF6-8620-D142-9F19-05811BC3738E}"/>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grpSp>
        <p:nvGrpSpPr>
          <p:cNvPr id="29739" name="Group 43">
            <a:extLst>
              <a:ext uri="{FF2B5EF4-FFF2-40B4-BE49-F238E27FC236}">
                <a16:creationId xmlns:a16="http://schemas.microsoft.com/office/drawing/2014/main" id="{7D057FF6-E11E-2F4B-AB1E-EDBCDA7AF251}"/>
              </a:ext>
            </a:extLst>
          </p:cNvPr>
          <p:cNvGrpSpPr>
            <a:grpSpLocks/>
          </p:cNvGrpSpPr>
          <p:nvPr/>
        </p:nvGrpSpPr>
        <p:grpSpPr bwMode="auto">
          <a:xfrm>
            <a:off x="5422901" y="4116388"/>
            <a:ext cx="1979613" cy="588962"/>
            <a:chOff x="0" y="0"/>
            <a:chExt cx="1637" cy="526"/>
          </a:xfrm>
        </p:grpSpPr>
        <p:sp>
          <p:nvSpPr>
            <p:cNvPr id="32849" name="Line 44">
              <a:extLst>
                <a:ext uri="{FF2B5EF4-FFF2-40B4-BE49-F238E27FC236}">
                  <a16:creationId xmlns:a16="http://schemas.microsoft.com/office/drawing/2014/main" id="{E4307926-6462-594E-8517-C3DCFA834057}"/>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32850" name="Group 45">
              <a:extLst>
                <a:ext uri="{FF2B5EF4-FFF2-40B4-BE49-F238E27FC236}">
                  <a16:creationId xmlns:a16="http://schemas.microsoft.com/office/drawing/2014/main" id="{68FC17FE-B7AA-EE47-9750-A8475C7378CF}"/>
                </a:ext>
              </a:extLst>
            </p:cNvPr>
            <p:cNvGrpSpPr>
              <a:grpSpLocks/>
            </p:cNvGrpSpPr>
            <p:nvPr/>
          </p:nvGrpSpPr>
          <p:grpSpPr bwMode="auto">
            <a:xfrm>
              <a:off x="903" y="55"/>
              <a:ext cx="529" cy="168"/>
              <a:chOff x="0" y="0"/>
              <a:chExt cx="529" cy="168"/>
            </a:xfrm>
          </p:grpSpPr>
          <p:sp>
            <p:nvSpPr>
              <p:cNvPr id="32851" name="Rectangle 46">
                <a:extLst>
                  <a:ext uri="{FF2B5EF4-FFF2-40B4-BE49-F238E27FC236}">
                    <a16:creationId xmlns:a16="http://schemas.microsoft.com/office/drawing/2014/main" id="{738EB4CA-E66B-974B-8BB8-E436F4F237AC}"/>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52" name="Rectangle 47">
                <a:extLst>
                  <a:ext uri="{FF2B5EF4-FFF2-40B4-BE49-F238E27FC236}">
                    <a16:creationId xmlns:a16="http://schemas.microsoft.com/office/drawing/2014/main" id="{7A8EB19D-5B31-0C42-9DB1-1770BB99384B}"/>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sp>
        <p:nvSpPr>
          <p:cNvPr id="32782" name="Rectangle 48">
            <a:extLst>
              <a:ext uri="{FF2B5EF4-FFF2-40B4-BE49-F238E27FC236}">
                <a16:creationId xmlns:a16="http://schemas.microsoft.com/office/drawing/2014/main" id="{71D55E9F-283F-2B4B-8410-8951F948F3A2}"/>
              </a:ext>
            </a:extLst>
          </p:cNvPr>
          <p:cNvSpPr>
            <a:spLocks/>
          </p:cNvSpPr>
          <p:nvPr/>
        </p:nvSpPr>
        <p:spPr bwMode="auto">
          <a:xfrm>
            <a:off x="2495551" y="2070101"/>
            <a:ext cx="14017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Sending window</a:t>
            </a:r>
          </a:p>
        </p:txBody>
      </p:sp>
      <p:grpSp>
        <p:nvGrpSpPr>
          <p:cNvPr id="29745" name="Group 49">
            <a:extLst>
              <a:ext uri="{FF2B5EF4-FFF2-40B4-BE49-F238E27FC236}">
                <a16:creationId xmlns:a16="http://schemas.microsoft.com/office/drawing/2014/main" id="{D8147D56-7B35-374F-B27C-CBC1E8AEA9FE}"/>
              </a:ext>
            </a:extLst>
          </p:cNvPr>
          <p:cNvGrpSpPr>
            <a:grpSpLocks/>
          </p:cNvGrpSpPr>
          <p:nvPr/>
        </p:nvGrpSpPr>
        <p:grpSpPr bwMode="auto">
          <a:xfrm>
            <a:off x="4346575" y="2711450"/>
            <a:ext cx="2641600" cy="947738"/>
            <a:chOff x="0" y="0"/>
            <a:chExt cx="2184" cy="849"/>
          </a:xfrm>
        </p:grpSpPr>
        <p:sp>
          <p:nvSpPr>
            <p:cNvPr id="32840" name="Line 50">
              <a:extLst>
                <a:ext uri="{FF2B5EF4-FFF2-40B4-BE49-F238E27FC236}">
                  <a16:creationId xmlns:a16="http://schemas.microsoft.com/office/drawing/2014/main" id="{C0B61244-915E-E549-A81B-D2304342D43C}"/>
                </a:ext>
              </a:extLst>
            </p:cNvPr>
            <p:cNvSpPr>
              <a:spLocks noChangeShapeType="1"/>
            </p:cNvSpPr>
            <p:nvPr/>
          </p:nvSpPr>
          <p:spPr bwMode="auto">
            <a:xfrm>
              <a:off x="833" y="218"/>
              <a:ext cx="1142" cy="56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41" name="Line 51">
              <a:extLst>
                <a:ext uri="{FF2B5EF4-FFF2-40B4-BE49-F238E27FC236}">
                  <a16:creationId xmlns:a16="http://schemas.microsoft.com/office/drawing/2014/main" id="{A2CF039B-B1F8-FE4B-8890-35088BBE16E8}"/>
                </a:ext>
              </a:extLst>
            </p:cNvPr>
            <p:cNvSpPr>
              <a:spLocks noChangeShapeType="1"/>
            </p:cNvSpPr>
            <p:nvPr/>
          </p:nvSpPr>
          <p:spPr bwMode="auto">
            <a:xfrm>
              <a:off x="389" y="210"/>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42" name="Rectangle 52">
              <a:extLst>
                <a:ext uri="{FF2B5EF4-FFF2-40B4-BE49-F238E27FC236}">
                  <a16:creationId xmlns:a16="http://schemas.microsoft.com/office/drawing/2014/main" id="{494E9CFD-F339-BC43-80DF-0D633995C530}"/>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nvGrpSpPr>
            <p:cNvPr id="32843" name="Group 53">
              <a:extLst>
                <a:ext uri="{FF2B5EF4-FFF2-40B4-BE49-F238E27FC236}">
                  <a16:creationId xmlns:a16="http://schemas.microsoft.com/office/drawing/2014/main" id="{80B69E91-3E6E-1241-8D4D-D810EE987498}"/>
                </a:ext>
              </a:extLst>
            </p:cNvPr>
            <p:cNvGrpSpPr>
              <a:grpSpLocks/>
            </p:cNvGrpSpPr>
            <p:nvPr/>
          </p:nvGrpSpPr>
          <p:grpSpPr bwMode="auto">
            <a:xfrm>
              <a:off x="1220" y="377"/>
              <a:ext cx="400" cy="168"/>
              <a:chOff x="0" y="0"/>
              <a:chExt cx="400" cy="168"/>
            </a:xfrm>
          </p:grpSpPr>
          <p:sp>
            <p:nvSpPr>
              <p:cNvPr id="32847" name="Rectangle 54">
                <a:extLst>
                  <a:ext uri="{FF2B5EF4-FFF2-40B4-BE49-F238E27FC236}">
                    <a16:creationId xmlns:a16="http://schemas.microsoft.com/office/drawing/2014/main" id="{ACA91CE6-3E9E-8341-94D6-7D73A96D5FA8}"/>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48" name="Rectangle 55">
                <a:extLst>
                  <a:ext uri="{FF2B5EF4-FFF2-40B4-BE49-F238E27FC236}">
                    <a16:creationId xmlns:a16="http://schemas.microsoft.com/office/drawing/2014/main" id="{BAA2AEDF-DF15-7041-A6B3-D7CED3F39106}"/>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32844" name="Line 56">
              <a:extLst>
                <a:ext uri="{FF2B5EF4-FFF2-40B4-BE49-F238E27FC236}">
                  <a16:creationId xmlns:a16="http://schemas.microsoft.com/office/drawing/2014/main" id="{46FD2F57-ED78-E641-B42F-AA1512ABA3A4}"/>
                </a:ext>
              </a:extLst>
            </p:cNvPr>
            <p:cNvSpPr>
              <a:spLocks noChangeShapeType="1"/>
            </p:cNvSpPr>
            <p:nvPr/>
          </p:nvSpPr>
          <p:spPr bwMode="auto">
            <a:xfrm flipH="1">
              <a:off x="1934" y="297"/>
              <a:ext cx="250" cy="405"/>
            </a:xfrm>
            <a:prstGeom prst="line">
              <a:avLst/>
            </a:prstGeom>
            <a:noFill/>
            <a:ln w="12700">
              <a:solidFill>
                <a:srgbClr val="8500AF"/>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45" name="Oval 57">
              <a:extLst>
                <a:ext uri="{FF2B5EF4-FFF2-40B4-BE49-F238E27FC236}">
                  <a16:creationId xmlns:a16="http://schemas.microsoft.com/office/drawing/2014/main" id="{B3C312AC-B790-0D46-8794-31246160A525}"/>
                </a:ext>
              </a:extLst>
            </p:cNvPr>
            <p:cNvSpPr>
              <a:spLocks/>
            </p:cNvSpPr>
            <p:nvPr/>
          </p:nvSpPr>
          <p:spPr bwMode="auto">
            <a:xfrm>
              <a:off x="1898" y="694"/>
              <a:ext cx="155" cy="155"/>
            </a:xfrm>
            <a:prstGeom prst="ellipse">
              <a:avLst/>
            </a:prstGeom>
            <a:solidFill>
              <a:srgbClr val="8500AF"/>
            </a:solidFill>
            <a:ln w="12700">
              <a:solidFill>
                <a:schemeClr val="tx1"/>
              </a:solidFill>
              <a:round/>
              <a:headEnd/>
              <a:tailEnd/>
            </a:ln>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46" name="Rectangle 58">
              <a:extLst>
                <a:ext uri="{FF2B5EF4-FFF2-40B4-BE49-F238E27FC236}">
                  <a16:creationId xmlns:a16="http://schemas.microsoft.com/office/drawing/2014/main" id="{A6F42A8D-99C1-F443-A2BF-28B5965672AD}"/>
                </a:ext>
              </a:extLst>
            </p:cNvPr>
            <p:cNvSpPr>
              <a:spLocks/>
            </p:cNvSpPr>
            <p:nvPr/>
          </p:nvSpPr>
          <p:spPr bwMode="auto">
            <a:xfrm>
              <a:off x="1785" y="122"/>
              <a:ext cx="34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97000"/>
                </a:lnSpc>
              </a:pPr>
              <a:r>
                <a:rPr lang="en-US" altLang="en-BE" sz="1500" i="1">
                  <a:solidFill>
                    <a:srgbClr val="8500AF"/>
                  </a:solidFill>
                  <a:latin typeface="Helvetica" pitchFamily="2" charset="0"/>
                  <a:ea typeface="ＭＳ Ｐゴシック" panose="020B0600070205080204" pitchFamily="34" charset="-128"/>
                  <a:sym typeface="Helvetica" pitchFamily="2" charset="0"/>
                </a:rPr>
                <a:t>Lost </a:t>
              </a:r>
            </a:p>
          </p:txBody>
        </p:sp>
      </p:grpSp>
      <p:sp>
        <p:nvSpPr>
          <p:cNvPr id="29755" name="Rectangle 59">
            <a:extLst>
              <a:ext uri="{FF2B5EF4-FFF2-40B4-BE49-F238E27FC236}">
                <a16:creationId xmlns:a16="http://schemas.microsoft.com/office/drawing/2014/main" id="{69DA1333-1EC2-6741-9489-D5A459BB81A3}"/>
              </a:ext>
            </a:extLst>
          </p:cNvPr>
          <p:cNvSpPr>
            <a:spLocks/>
          </p:cNvSpPr>
          <p:nvPr/>
        </p:nvSpPr>
        <p:spPr bwMode="auto">
          <a:xfrm>
            <a:off x="7451726" y="4013201"/>
            <a:ext cx="11842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97000"/>
              </a:lnSpc>
            </a:pPr>
            <a:r>
              <a:rPr lang="en-US" altLang="en-BE" sz="1500" i="1">
                <a:solidFill>
                  <a:schemeClr val="tx1"/>
                </a:solidFill>
                <a:latin typeface="Helvetica" pitchFamily="2" charset="0"/>
                <a:ea typeface="ＭＳ Ｐゴシック" panose="020B0600070205080204" pitchFamily="34" charset="-128"/>
                <a:sym typeface="Helvetica" pitchFamily="2" charset="0"/>
              </a:rPr>
              <a:t>Frame stored</a:t>
            </a:r>
          </a:p>
        </p:txBody>
      </p:sp>
      <p:grpSp>
        <p:nvGrpSpPr>
          <p:cNvPr id="29756" name="Group 60">
            <a:extLst>
              <a:ext uri="{FF2B5EF4-FFF2-40B4-BE49-F238E27FC236}">
                <a16:creationId xmlns:a16="http://schemas.microsoft.com/office/drawing/2014/main" id="{2DFCB9A2-1169-D748-90C8-F228A74E9C87}"/>
              </a:ext>
            </a:extLst>
          </p:cNvPr>
          <p:cNvGrpSpPr>
            <a:grpSpLocks/>
          </p:cNvGrpSpPr>
          <p:nvPr/>
        </p:nvGrpSpPr>
        <p:grpSpPr bwMode="auto">
          <a:xfrm>
            <a:off x="5427664" y="4249738"/>
            <a:ext cx="2016125" cy="889000"/>
            <a:chOff x="0" y="0"/>
            <a:chExt cx="1668" cy="796"/>
          </a:xfrm>
        </p:grpSpPr>
        <p:sp>
          <p:nvSpPr>
            <p:cNvPr id="32836" name="Line 61">
              <a:extLst>
                <a:ext uri="{FF2B5EF4-FFF2-40B4-BE49-F238E27FC236}">
                  <a16:creationId xmlns:a16="http://schemas.microsoft.com/office/drawing/2014/main" id="{24CF5F6A-EC25-A245-994E-6514FB11941D}"/>
                </a:ext>
              </a:extLst>
            </p:cNvPr>
            <p:cNvSpPr>
              <a:spLocks noChangeShapeType="1"/>
            </p:cNvSpPr>
            <p:nvPr/>
          </p:nvSpPr>
          <p:spPr bwMode="auto">
            <a:xfrm>
              <a:off x="0" y="0"/>
              <a:ext cx="1668" cy="7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32837" name="Group 62">
              <a:extLst>
                <a:ext uri="{FF2B5EF4-FFF2-40B4-BE49-F238E27FC236}">
                  <a16:creationId xmlns:a16="http://schemas.microsoft.com/office/drawing/2014/main" id="{1E552DD6-9E80-694A-830E-C62D52341C12}"/>
                </a:ext>
              </a:extLst>
            </p:cNvPr>
            <p:cNvGrpSpPr>
              <a:grpSpLocks/>
            </p:cNvGrpSpPr>
            <p:nvPr/>
          </p:nvGrpSpPr>
          <p:grpSpPr bwMode="auto">
            <a:xfrm>
              <a:off x="750" y="214"/>
              <a:ext cx="400" cy="168"/>
              <a:chOff x="0" y="0"/>
              <a:chExt cx="400" cy="168"/>
            </a:xfrm>
          </p:grpSpPr>
          <p:sp>
            <p:nvSpPr>
              <p:cNvPr id="32838" name="Rectangle 63">
                <a:extLst>
                  <a:ext uri="{FF2B5EF4-FFF2-40B4-BE49-F238E27FC236}">
                    <a16:creationId xmlns:a16="http://schemas.microsoft.com/office/drawing/2014/main" id="{3948309C-625C-E849-9EEC-BF4090606D34}"/>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39" name="Rectangle 64">
                <a:extLst>
                  <a:ext uri="{FF2B5EF4-FFF2-40B4-BE49-F238E27FC236}">
                    <a16:creationId xmlns:a16="http://schemas.microsoft.com/office/drawing/2014/main" id="{97405D2F-62E7-004B-B818-D2148FEE5BC8}"/>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sp>
        <p:nvSpPr>
          <p:cNvPr id="29761" name="Rectangle 65">
            <a:extLst>
              <a:ext uri="{FF2B5EF4-FFF2-40B4-BE49-F238E27FC236}">
                <a16:creationId xmlns:a16="http://schemas.microsoft.com/office/drawing/2014/main" id="{DB9341C1-A44D-E347-AB57-288670E805FC}"/>
              </a:ext>
            </a:extLst>
          </p:cNvPr>
          <p:cNvSpPr>
            <a:spLocks/>
          </p:cNvSpPr>
          <p:nvPr/>
        </p:nvSpPr>
        <p:spPr bwMode="auto">
          <a:xfrm>
            <a:off x="3862389" y="3881438"/>
            <a:ext cx="136683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97000"/>
              </a:lnSpc>
            </a:pPr>
            <a:r>
              <a:rPr lang="en-US" altLang="en-BE" sz="1500" i="1">
                <a:solidFill>
                  <a:schemeClr val="tx1"/>
                </a:solidFill>
                <a:latin typeface="Helvetica" pitchFamily="2" charset="0"/>
                <a:ea typeface="ＭＳ Ｐゴシック" panose="020B0600070205080204" pitchFamily="34" charset="-128"/>
                <a:sym typeface="Helvetica" pitchFamily="2" charset="0"/>
              </a:rPr>
              <a:t>Retransmission</a:t>
            </a:r>
            <a:br>
              <a:rPr lang="en-US" altLang="en-BE" sz="1500" i="1">
                <a:solidFill>
                  <a:schemeClr val="tx1"/>
                </a:solidFill>
                <a:latin typeface="Helvetica" pitchFamily="2" charset="0"/>
                <a:ea typeface="ＭＳ Ｐゴシック" panose="020B0600070205080204" pitchFamily="34" charset="-128"/>
                <a:sym typeface="Helvetica" pitchFamily="2" charset="0"/>
              </a:rPr>
            </a:br>
            <a:r>
              <a:rPr lang="en-US" altLang="en-BE" sz="1500" i="1">
                <a:solidFill>
                  <a:schemeClr val="tx1"/>
                </a:solidFill>
                <a:latin typeface="Helvetica" pitchFamily="2" charset="0"/>
                <a:ea typeface="ＭＳ Ｐゴシック" panose="020B0600070205080204" pitchFamily="34" charset="-128"/>
                <a:sym typeface="Helvetica" pitchFamily="2" charset="0"/>
              </a:rPr>
              <a:t>timer expires</a:t>
            </a:r>
          </a:p>
        </p:txBody>
      </p:sp>
      <p:grpSp>
        <p:nvGrpSpPr>
          <p:cNvPr id="29762" name="Group 66">
            <a:extLst>
              <a:ext uri="{FF2B5EF4-FFF2-40B4-BE49-F238E27FC236}">
                <a16:creationId xmlns:a16="http://schemas.microsoft.com/office/drawing/2014/main" id="{A394C92C-9F1A-8349-849F-C65C6F193F43}"/>
              </a:ext>
            </a:extLst>
          </p:cNvPr>
          <p:cNvGrpSpPr>
            <a:grpSpLocks/>
          </p:cNvGrpSpPr>
          <p:nvPr/>
        </p:nvGrpSpPr>
        <p:grpSpPr bwMode="auto">
          <a:xfrm>
            <a:off x="2820988" y="4125913"/>
            <a:ext cx="640916" cy="203200"/>
            <a:chOff x="0" y="0"/>
            <a:chExt cx="531" cy="182"/>
          </a:xfrm>
        </p:grpSpPr>
        <p:sp>
          <p:nvSpPr>
            <p:cNvPr id="32834" name="Rectangle 67">
              <a:extLst>
                <a:ext uri="{FF2B5EF4-FFF2-40B4-BE49-F238E27FC236}">
                  <a16:creationId xmlns:a16="http://schemas.microsoft.com/office/drawing/2014/main" id="{74EB7399-D361-734B-82FC-4F0679BA3EBE}"/>
                </a:ext>
              </a:extLst>
            </p:cNvPr>
            <p:cNvSpPr>
              <a:spLocks/>
            </p:cNvSpPr>
            <p:nvPr/>
          </p:nvSpPr>
          <p:spPr bwMode="auto">
            <a:xfrm>
              <a:off x="0" y="0"/>
              <a:ext cx="53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32835" name="AutoShape 68">
              <a:extLst>
                <a:ext uri="{FF2B5EF4-FFF2-40B4-BE49-F238E27FC236}">
                  <a16:creationId xmlns:a16="http://schemas.microsoft.com/office/drawing/2014/main" id="{640B95E4-52E4-3F47-BD20-32A493E397F5}"/>
                </a:ext>
              </a:extLst>
            </p:cNvPr>
            <p:cNvSpPr>
              <a:spLocks/>
            </p:cNvSpPr>
            <p:nvPr/>
          </p:nvSpPr>
          <p:spPr bwMode="auto">
            <a:xfrm>
              <a:off x="109"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sp>
        <p:nvSpPr>
          <p:cNvPr id="29765" name="Rectangle 69">
            <a:extLst>
              <a:ext uri="{FF2B5EF4-FFF2-40B4-BE49-F238E27FC236}">
                <a16:creationId xmlns:a16="http://schemas.microsoft.com/office/drawing/2014/main" id="{AABCD366-4E79-2A43-8EF8-315563D99C09}"/>
              </a:ext>
            </a:extLst>
          </p:cNvPr>
          <p:cNvSpPr>
            <a:spLocks/>
          </p:cNvSpPr>
          <p:nvPr/>
        </p:nvSpPr>
        <p:spPr bwMode="auto">
          <a:xfrm>
            <a:off x="2820989" y="4370388"/>
            <a:ext cx="641201"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29766" name="AutoShape 70">
            <a:extLst>
              <a:ext uri="{FF2B5EF4-FFF2-40B4-BE49-F238E27FC236}">
                <a16:creationId xmlns:a16="http://schemas.microsoft.com/office/drawing/2014/main" id="{F706AC98-A7D5-8D4C-A4CC-67F4E5379EBD}"/>
              </a:ext>
            </a:extLst>
          </p:cNvPr>
          <p:cNvSpPr>
            <a:spLocks/>
          </p:cNvSpPr>
          <p:nvPr/>
        </p:nvSpPr>
        <p:spPr bwMode="auto">
          <a:xfrm>
            <a:off x="2952750" y="4370388"/>
            <a:ext cx="482600" cy="203200"/>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nvGrpSpPr>
          <p:cNvPr id="29767" name="Group 71">
            <a:extLst>
              <a:ext uri="{FF2B5EF4-FFF2-40B4-BE49-F238E27FC236}">
                <a16:creationId xmlns:a16="http://schemas.microsoft.com/office/drawing/2014/main" id="{59ACD7AD-9C5E-AF4D-9DB6-EE9F12F830B8}"/>
              </a:ext>
            </a:extLst>
          </p:cNvPr>
          <p:cNvGrpSpPr>
            <a:grpSpLocks/>
          </p:cNvGrpSpPr>
          <p:nvPr/>
        </p:nvGrpSpPr>
        <p:grpSpPr bwMode="auto">
          <a:xfrm>
            <a:off x="2832100" y="4614863"/>
            <a:ext cx="641362" cy="203200"/>
            <a:chOff x="0" y="0"/>
            <a:chExt cx="530" cy="182"/>
          </a:xfrm>
        </p:grpSpPr>
        <p:sp>
          <p:nvSpPr>
            <p:cNvPr id="32832" name="Rectangle 72">
              <a:extLst>
                <a:ext uri="{FF2B5EF4-FFF2-40B4-BE49-F238E27FC236}">
                  <a16:creationId xmlns:a16="http://schemas.microsoft.com/office/drawing/2014/main" id="{02A0A760-175B-EC4D-8588-B1F830E972FE}"/>
                </a:ext>
              </a:extLst>
            </p:cNvPr>
            <p:cNvSpPr>
              <a:spLocks/>
            </p:cNvSpPr>
            <p:nvPr/>
          </p:nvSpPr>
          <p:spPr bwMode="auto">
            <a:xfrm>
              <a:off x="0"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32833" name="AutoShape 73">
              <a:extLst>
                <a:ext uri="{FF2B5EF4-FFF2-40B4-BE49-F238E27FC236}">
                  <a16:creationId xmlns:a16="http://schemas.microsoft.com/office/drawing/2014/main" id="{4ECF5917-81E8-D941-8BF9-CF12458E4BDC}"/>
                </a:ext>
              </a:extLst>
            </p:cNvPr>
            <p:cNvSpPr>
              <a:spLocks/>
            </p:cNvSpPr>
            <p:nvPr/>
          </p:nvSpPr>
          <p:spPr bwMode="auto">
            <a:xfrm>
              <a:off x="10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9770" name="Group 74">
            <a:extLst>
              <a:ext uri="{FF2B5EF4-FFF2-40B4-BE49-F238E27FC236}">
                <a16:creationId xmlns:a16="http://schemas.microsoft.com/office/drawing/2014/main" id="{C5EEE4D0-E906-484C-90CA-50E46EE9E254}"/>
              </a:ext>
            </a:extLst>
          </p:cNvPr>
          <p:cNvGrpSpPr>
            <a:grpSpLocks/>
          </p:cNvGrpSpPr>
          <p:nvPr/>
        </p:nvGrpSpPr>
        <p:grpSpPr bwMode="auto">
          <a:xfrm>
            <a:off x="9043989" y="3513139"/>
            <a:ext cx="641589" cy="212725"/>
            <a:chOff x="0" y="0"/>
            <a:chExt cx="530" cy="190"/>
          </a:xfrm>
        </p:grpSpPr>
        <p:sp>
          <p:nvSpPr>
            <p:cNvPr id="32830" name="Rectangle 75">
              <a:extLst>
                <a:ext uri="{FF2B5EF4-FFF2-40B4-BE49-F238E27FC236}">
                  <a16:creationId xmlns:a16="http://schemas.microsoft.com/office/drawing/2014/main" id="{C04CB2D0-1B2D-C148-A32F-8592729D5DBA}"/>
                </a:ext>
              </a:extLst>
            </p:cNvPr>
            <p:cNvSpPr>
              <a:spLocks/>
            </p:cNvSpPr>
            <p:nvPr/>
          </p:nvSpPr>
          <p:spPr bwMode="auto">
            <a:xfrm>
              <a:off x="0"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32831" name="AutoShape 76">
              <a:extLst>
                <a:ext uri="{FF2B5EF4-FFF2-40B4-BE49-F238E27FC236}">
                  <a16:creationId xmlns:a16="http://schemas.microsoft.com/office/drawing/2014/main" id="{0677565A-39B0-C543-9E9C-EEADAF09BBA2}"/>
                </a:ext>
              </a:extLst>
            </p:cNvPr>
            <p:cNvSpPr>
              <a:spLocks/>
            </p:cNvSpPr>
            <p:nvPr/>
          </p:nvSpPr>
          <p:spPr bwMode="auto">
            <a:xfrm>
              <a:off x="118" y="8"/>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9773" name="Group 77">
            <a:extLst>
              <a:ext uri="{FF2B5EF4-FFF2-40B4-BE49-F238E27FC236}">
                <a16:creationId xmlns:a16="http://schemas.microsoft.com/office/drawing/2014/main" id="{4B29FDB8-366F-D343-9458-C49BCFE9D8C4}"/>
              </a:ext>
            </a:extLst>
          </p:cNvPr>
          <p:cNvGrpSpPr>
            <a:grpSpLocks/>
          </p:cNvGrpSpPr>
          <p:nvPr/>
        </p:nvGrpSpPr>
        <p:grpSpPr bwMode="auto">
          <a:xfrm>
            <a:off x="8986839" y="3994150"/>
            <a:ext cx="641589" cy="203200"/>
            <a:chOff x="0" y="0"/>
            <a:chExt cx="530" cy="182"/>
          </a:xfrm>
        </p:grpSpPr>
        <p:sp>
          <p:nvSpPr>
            <p:cNvPr id="32828" name="Rectangle 78">
              <a:extLst>
                <a:ext uri="{FF2B5EF4-FFF2-40B4-BE49-F238E27FC236}">
                  <a16:creationId xmlns:a16="http://schemas.microsoft.com/office/drawing/2014/main" id="{9C108150-F7C0-1B40-B92F-82C3DBCA442B}"/>
                </a:ext>
              </a:extLst>
            </p:cNvPr>
            <p:cNvSpPr>
              <a:spLocks/>
            </p:cNvSpPr>
            <p:nvPr/>
          </p:nvSpPr>
          <p:spPr bwMode="auto">
            <a:xfrm>
              <a:off x="0"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a:t>
              </a:r>
              <a:r>
                <a:rPr lang="en-US" altLang="en-BE" sz="1500" i="1">
                  <a:solidFill>
                    <a:srgbClr val="FF0000"/>
                  </a:solidFill>
                  <a:latin typeface="Helvetica" pitchFamily="2" charset="0"/>
                  <a:ea typeface="ＭＳ Ｐゴシック" panose="020B0600070205080204" pitchFamily="34" charset="-128"/>
                  <a:sym typeface="Helvetica" pitchFamily="2" charset="0"/>
                </a:rPr>
                <a:t>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32829" name="AutoShape 79">
              <a:extLst>
                <a:ext uri="{FF2B5EF4-FFF2-40B4-BE49-F238E27FC236}">
                  <a16:creationId xmlns:a16="http://schemas.microsoft.com/office/drawing/2014/main" id="{ACFAC854-C98F-BC47-9FCD-D2E261787990}"/>
                </a:ext>
              </a:extLst>
            </p:cNvPr>
            <p:cNvSpPr>
              <a:spLocks/>
            </p:cNvSpPr>
            <p:nvPr/>
          </p:nvSpPr>
          <p:spPr bwMode="auto">
            <a:xfrm>
              <a:off x="11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9776" name="Group 80">
            <a:extLst>
              <a:ext uri="{FF2B5EF4-FFF2-40B4-BE49-F238E27FC236}">
                <a16:creationId xmlns:a16="http://schemas.microsoft.com/office/drawing/2014/main" id="{25AC97F2-D3F3-3A41-8123-1E7B909D2E61}"/>
              </a:ext>
            </a:extLst>
          </p:cNvPr>
          <p:cNvGrpSpPr>
            <a:grpSpLocks/>
          </p:cNvGrpSpPr>
          <p:nvPr/>
        </p:nvGrpSpPr>
        <p:grpSpPr bwMode="auto">
          <a:xfrm>
            <a:off x="7445376" y="5183188"/>
            <a:ext cx="1160463" cy="252412"/>
            <a:chOff x="0" y="0"/>
            <a:chExt cx="959" cy="226"/>
          </a:xfrm>
        </p:grpSpPr>
        <p:sp>
          <p:nvSpPr>
            <p:cNvPr id="32826" name="Line 81">
              <a:extLst>
                <a:ext uri="{FF2B5EF4-FFF2-40B4-BE49-F238E27FC236}">
                  <a16:creationId xmlns:a16="http://schemas.microsoft.com/office/drawing/2014/main" id="{91DAA439-201C-9447-BC77-100C9BAD2979}"/>
                </a:ext>
              </a:extLst>
            </p:cNvPr>
            <p:cNvSpPr>
              <a:spLocks noChangeShapeType="1"/>
            </p:cNvSpPr>
            <p:nvPr/>
          </p:nvSpPr>
          <p:spPr bwMode="auto">
            <a:xfrm rot="10800000" flipH="1">
              <a:off x="0" y="223"/>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27" name="Rectangle 82">
              <a:extLst>
                <a:ext uri="{FF2B5EF4-FFF2-40B4-BE49-F238E27FC236}">
                  <a16:creationId xmlns:a16="http://schemas.microsoft.com/office/drawing/2014/main" id="{68B648E6-2E75-824E-A950-F7454E3BD0FA}"/>
                </a:ext>
              </a:extLst>
            </p:cNvPr>
            <p:cNvSpPr>
              <a:spLocks/>
            </p:cNvSpPr>
            <p:nvPr/>
          </p:nvSpPr>
          <p:spPr bwMode="auto">
            <a:xfrm>
              <a:off x="181" y="0"/>
              <a:ext cx="77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grpSp>
        <p:nvGrpSpPr>
          <p:cNvPr id="29779" name="Group 83">
            <a:extLst>
              <a:ext uri="{FF2B5EF4-FFF2-40B4-BE49-F238E27FC236}">
                <a16:creationId xmlns:a16="http://schemas.microsoft.com/office/drawing/2014/main" id="{DAD52673-F091-4E45-8DFF-741ADB10DF9D}"/>
              </a:ext>
            </a:extLst>
          </p:cNvPr>
          <p:cNvGrpSpPr>
            <a:grpSpLocks/>
          </p:cNvGrpSpPr>
          <p:nvPr/>
        </p:nvGrpSpPr>
        <p:grpSpPr bwMode="auto">
          <a:xfrm>
            <a:off x="4392613" y="4351339"/>
            <a:ext cx="4241800" cy="1387475"/>
            <a:chOff x="0" y="0"/>
            <a:chExt cx="3508" cy="1244"/>
          </a:xfrm>
        </p:grpSpPr>
        <p:sp>
          <p:nvSpPr>
            <p:cNvPr id="32818" name="Line 84">
              <a:extLst>
                <a:ext uri="{FF2B5EF4-FFF2-40B4-BE49-F238E27FC236}">
                  <a16:creationId xmlns:a16="http://schemas.microsoft.com/office/drawing/2014/main" id="{834510AF-BEF4-9D44-97E6-998CCD7C0518}"/>
                </a:ext>
              </a:extLst>
            </p:cNvPr>
            <p:cNvSpPr>
              <a:spLocks noChangeShapeType="1"/>
            </p:cNvSpPr>
            <p:nvPr/>
          </p:nvSpPr>
          <p:spPr bwMode="auto">
            <a:xfrm>
              <a:off x="837" y="137"/>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19" name="Line 85">
              <a:extLst>
                <a:ext uri="{FF2B5EF4-FFF2-40B4-BE49-F238E27FC236}">
                  <a16:creationId xmlns:a16="http://schemas.microsoft.com/office/drawing/2014/main" id="{A85403BB-7FE8-EF41-A756-E125D9E12E77}"/>
                </a:ext>
              </a:extLst>
            </p:cNvPr>
            <p:cNvSpPr>
              <a:spLocks noChangeShapeType="1"/>
            </p:cNvSpPr>
            <p:nvPr/>
          </p:nvSpPr>
          <p:spPr bwMode="auto">
            <a:xfrm>
              <a:off x="353" y="216"/>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20" name="Rectangle 86">
              <a:extLst>
                <a:ext uri="{FF2B5EF4-FFF2-40B4-BE49-F238E27FC236}">
                  <a16:creationId xmlns:a16="http://schemas.microsoft.com/office/drawing/2014/main" id="{06254DC7-29F4-1B48-9F90-A40FF09B9520}"/>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nvGrpSpPr>
            <p:cNvPr id="32821" name="Group 87">
              <a:extLst>
                <a:ext uri="{FF2B5EF4-FFF2-40B4-BE49-F238E27FC236}">
                  <a16:creationId xmlns:a16="http://schemas.microsoft.com/office/drawing/2014/main" id="{2A1D9191-CFCD-0341-85FE-94513EB43290}"/>
                </a:ext>
              </a:extLst>
            </p:cNvPr>
            <p:cNvGrpSpPr>
              <a:grpSpLocks/>
            </p:cNvGrpSpPr>
            <p:nvPr/>
          </p:nvGrpSpPr>
          <p:grpSpPr bwMode="auto">
            <a:xfrm>
              <a:off x="1709" y="590"/>
              <a:ext cx="404" cy="168"/>
              <a:chOff x="0" y="0"/>
              <a:chExt cx="404" cy="168"/>
            </a:xfrm>
          </p:grpSpPr>
          <p:sp>
            <p:nvSpPr>
              <p:cNvPr id="32824" name="Rectangle 88">
                <a:extLst>
                  <a:ext uri="{FF2B5EF4-FFF2-40B4-BE49-F238E27FC236}">
                    <a16:creationId xmlns:a16="http://schemas.microsoft.com/office/drawing/2014/main" id="{1D54F223-09A5-1A42-810C-F74FCAAD489B}"/>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25" name="Rectangle 89">
                <a:extLst>
                  <a:ext uri="{FF2B5EF4-FFF2-40B4-BE49-F238E27FC236}">
                    <a16:creationId xmlns:a16="http://schemas.microsoft.com/office/drawing/2014/main" id="{6AB78103-F374-504E-9BBA-5D652E6D783E}"/>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D(3</a:t>
                </a:r>
                <a:r>
                  <a:rPr lang="en-US" altLang="en-BE" sz="1300">
                    <a:solidFill>
                      <a:srgbClr val="0000FF"/>
                    </a:solidFill>
                    <a:latin typeface="Helvetica" pitchFamily="2" charset="0"/>
                    <a:ea typeface="ＭＳ Ｐゴシック" panose="020B0600070205080204" pitchFamily="34" charset="-128"/>
                    <a:sym typeface="Helvetica" pitchFamily="2" charset="0"/>
                  </a:rPr>
                  <a:t>,d</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32822" name="Line 90">
              <a:extLst>
                <a:ext uri="{FF2B5EF4-FFF2-40B4-BE49-F238E27FC236}">
                  <a16:creationId xmlns:a16="http://schemas.microsoft.com/office/drawing/2014/main" id="{B20C62E7-B7B9-134D-8A5B-64FDD9F40AB3}"/>
                </a:ext>
              </a:extLst>
            </p:cNvPr>
            <p:cNvSpPr>
              <a:spLocks noChangeShapeType="1"/>
            </p:cNvSpPr>
            <p:nvPr/>
          </p:nvSpPr>
          <p:spPr bwMode="auto">
            <a:xfrm rot="10800000" flipH="1">
              <a:off x="2540" y="1241"/>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2823" name="Rectangle 91">
              <a:extLst>
                <a:ext uri="{FF2B5EF4-FFF2-40B4-BE49-F238E27FC236}">
                  <a16:creationId xmlns:a16="http://schemas.microsoft.com/office/drawing/2014/main" id="{85D0818D-A91D-2D43-9476-90F0B9FE9580}"/>
                </a:ext>
              </a:extLst>
            </p:cNvPr>
            <p:cNvSpPr>
              <a:spLocks/>
            </p:cNvSpPr>
            <p:nvPr/>
          </p:nvSpPr>
          <p:spPr bwMode="auto">
            <a:xfrm>
              <a:off x="2721" y="1017"/>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grpSp>
        <p:nvGrpSpPr>
          <p:cNvPr id="29788" name="Group 92">
            <a:extLst>
              <a:ext uri="{FF2B5EF4-FFF2-40B4-BE49-F238E27FC236}">
                <a16:creationId xmlns:a16="http://schemas.microsoft.com/office/drawing/2014/main" id="{A1562A40-DED2-714B-A0BF-2273820D17C7}"/>
              </a:ext>
            </a:extLst>
          </p:cNvPr>
          <p:cNvGrpSpPr>
            <a:grpSpLocks/>
          </p:cNvGrpSpPr>
          <p:nvPr/>
        </p:nvGrpSpPr>
        <p:grpSpPr bwMode="auto">
          <a:xfrm>
            <a:off x="8921751" y="4908550"/>
            <a:ext cx="641203" cy="203200"/>
            <a:chOff x="0" y="0"/>
            <a:chExt cx="530" cy="183"/>
          </a:xfrm>
        </p:grpSpPr>
        <p:sp>
          <p:nvSpPr>
            <p:cNvPr id="32816" name="Rectangle 93">
              <a:extLst>
                <a:ext uri="{FF2B5EF4-FFF2-40B4-BE49-F238E27FC236}">
                  <a16:creationId xmlns:a16="http://schemas.microsoft.com/office/drawing/2014/main" id="{B154E174-0AE6-6E4F-990D-393FC45ECA03}"/>
                </a:ext>
              </a:extLst>
            </p:cNvPr>
            <p:cNvSpPr>
              <a:spLocks/>
            </p:cNvSpPr>
            <p:nvPr/>
          </p:nvSpPr>
          <p:spPr bwMode="auto">
            <a:xfrm>
              <a:off x="0" y="0"/>
              <a:ext cx="53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1</a:t>
              </a:r>
              <a:r>
                <a:rPr lang="en-US" altLang="en-BE" sz="1500" i="1">
                  <a:solidFill>
                    <a:srgbClr val="008000"/>
                  </a:solidFill>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32817" name="AutoShape 94">
              <a:extLst>
                <a:ext uri="{FF2B5EF4-FFF2-40B4-BE49-F238E27FC236}">
                  <a16:creationId xmlns:a16="http://schemas.microsoft.com/office/drawing/2014/main" id="{7ABD1E84-FE48-0F4A-8F70-49F5329C52F4}"/>
                </a:ext>
              </a:extLst>
            </p:cNvPr>
            <p:cNvSpPr>
              <a:spLocks/>
            </p:cNvSpPr>
            <p:nvPr/>
          </p:nvSpPr>
          <p:spPr bwMode="auto">
            <a:xfrm>
              <a:off x="117" y="1"/>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9791" name="Group 95">
            <a:extLst>
              <a:ext uri="{FF2B5EF4-FFF2-40B4-BE49-F238E27FC236}">
                <a16:creationId xmlns:a16="http://schemas.microsoft.com/office/drawing/2014/main" id="{36D8CBB0-6DEF-BE43-AD51-F4B802034A4C}"/>
              </a:ext>
            </a:extLst>
          </p:cNvPr>
          <p:cNvGrpSpPr>
            <a:grpSpLocks/>
          </p:cNvGrpSpPr>
          <p:nvPr/>
        </p:nvGrpSpPr>
        <p:grpSpPr bwMode="auto">
          <a:xfrm>
            <a:off x="8910639" y="5608639"/>
            <a:ext cx="663921" cy="208435"/>
            <a:chOff x="0" y="0"/>
            <a:chExt cx="550" cy="187"/>
          </a:xfrm>
        </p:grpSpPr>
        <p:sp>
          <p:nvSpPr>
            <p:cNvPr id="32814" name="Rectangle 96">
              <a:extLst>
                <a:ext uri="{FF2B5EF4-FFF2-40B4-BE49-F238E27FC236}">
                  <a16:creationId xmlns:a16="http://schemas.microsoft.com/office/drawing/2014/main" id="{A65A3158-3CC7-A541-B3F0-81C068840EDA}"/>
                </a:ext>
              </a:extLst>
            </p:cNvPr>
            <p:cNvSpPr>
              <a:spLocks/>
            </p:cNvSpPr>
            <p:nvPr/>
          </p:nvSpPr>
          <p:spPr bwMode="auto">
            <a:xfrm>
              <a:off x="19" y="9"/>
              <a:ext cx="53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solidFill>
                    <a:schemeClr val="tx1"/>
                  </a:solidFill>
                  <a:latin typeface="Helvetica" pitchFamily="2" charset="0"/>
                  <a:ea typeface="ＭＳ Ｐゴシック" panose="020B0600070205080204" pitchFamily="34" charset="-128"/>
                  <a:sym typeface="Helvetica" pitchFamily="2" charset="0"/>
                </a:rPr>
                <a:t> 3 </a:t>
              </a:r>
            </a:p>
          </p:txBody>
        </p:sp>
        <p:sp>
          <p:nvSpPr>
            <p:cNvPr id="32815" name="AutoShape 97">
              <a:extLst>
                <a:ext uri="{FF2B5EF4-FFF2-40B4-BE49-F238E27FC236}">
                  <a16:creationId xmlns:a16="http://schemas.microsoft.com/office/drawing/2014/main" id="{B08DD0E4-937C-9A40-ABDE-0901F7F6BE0E}"/>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9794" name="Group 98">
            <a:extLst>
              <a:ext uri="{FF2B5EF4-FFF2-40B4-BE49-F238E27FC236}">
                <a16:creationId xmlns:a16="http://schemas.microsoft.com/office/drawing/2014/main" id="{835D1FFE-7717-CE4F-8420-52797EFEEF2C}"/>
              </a:ext>
            </a:extLst>
          </p:cNvPr>
          <p:cNvGrpSpPr>
            <a:grpSpLocks/>
          </p:cNvGrpSpPr>
          <p:nvPr/>
        </p:nvGrpSpPr>
        <p:grpSpPr bwMode="auto">
          <a:xfrm>
            <a:off x="5451476" y="5137151"/>
            <a:ext cx="1979613" cy="588963"/>
            <a:chOff x="0" y="0"/>
            <a:chExt cx="1637" cy="526"/>
          </a:xfrm>
        </p:grpSpPr>
        <p:sp>
          <p:nvSpPr>
            <p:cNvPr id="32810" name="Line 99">
              <a:extLst>
                <a:ext uri="{FF2B5EF4-FFF2-40B4-BE49-F238E27FC236}">
                  <a16:creationId xmlns:a16="http://schemas.microsoft.com/office/drawing/2014/main" id="{30D5AD1F-5F1E-504E-A3E5-7C848DF13C0F}"/>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32811" name="Group 100">
              <a:extLst>
                <a:ext uri="{FF2B5EF4-FFF2-40B4-BE49-F238E27FC236}">
                  <a16:creationId xmlns:a16="http://schemas.microsoft.com/office/drawing/2014/main" id="{78D7D9F8-FF08-3142-B8B5-AEEC29D055D7}"/>
                </a:ext>
              </a:extLst>
            </p:cNvPr>
            <p:cNvGrpSpPr>
              <a:grpSpLocks/>
            </p:cNvGrpSpPr>
            <p:nvPr/>
          </p:nvGrpSpPr>
          <p:grpSpPr bwMode="auto">
            <a:xfrm>
              <a:off x="267" y="264"/>
              <a:ext cx="529" cy="168"/>
              <a:chOff x="0" y="0"/>
              <a:chExt cx="529" cy="168"/>
            </a:xfrm>
          </p:grpSpPr>
          <p:sp>
            <p:nvSpPr>
              <p:cNvPr id="32812" name="Rectangle 101">
                <a:extLst>
                  <a:ext uri="{FF2B5EF4-FFF2-40B4-BE49-F238E27FC236}">
                    <a16:creationId xmlns:a16="http://schemas.microsoft.com/office/drawing/2014/main" id="{01934CBC-1379-8F4F-98D7-13FED8561895}"/>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13" name="Rectangle 102">
                <a:extLst>
                  <a:ext uri="{FF2B5EF4-FFF2-40B4-BE49-F238E27FC236}">
                    <a16:creationId xmlns:a16="http://schemas.microsoft.com/office/drawing/2014/main" id="{9B7E8F95-BCDE-C343-9C8E-142AFCA25FCC}"/>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C(OK,</a:t>
                </a:r>
                <a:r>
                  <a:rPr lang="en-US" altLang="en-BE" sz="1300" b="1">
                    <a:solidFill>
                      <a:srgbClr val="FF0000"/>
                    </a:solidFill>
                    <a:latin typeface="Helvetica" pitchFamily="2" charset="0"/>
                    <a:ea typeface="ＭＳ Ｐゴシック" panose="020B0600070205080204" pitchFamily="34" charset="-128"/>
                    <a:sym typeface="Helvetica" pitchFamily="2" charset="0"/>
                  </a:rPr>
                  <a:t>2</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29799" name="Group 103">
            <a:extLst>
              <a:ext uri="{FF2B5EF4-FFF2-40B4-BE49-F238E27FC236}">
                <a16:creationId xmlns:a16="http://schemas.microsoft.com/office/drawing/2014/main" id="{F3F5758C-040E-8244-BE46-C48B25C6C6C0}"/>
              </a:ext>
            </a:extLst>
          </p:cNvPr>
          <p:cNvGrpSpPr>
            <a:grpSpLocks/>
          </p:cNvGrpSpPr>
          <p:nvPr/>
        </p:nvGrpSpPr>
        <p:grpSpPr bwMode="auto">
          <a:xfrm>
            <a:off x="5459413" y="5459413"/>
            <a:ext cx="1979612" cy="588962"/>
            <a:chOff x="0" y="0"/>
            <a:chExt cx="1637" cy="526"/>
          </a:xfrm>
        </p:grpSpPr>
        <p:sp>
          <p:nvSpPr>
            <p:cNvPr id="32806" name="Line 104">
              <a:extLst>
                <a:ext uri="{FF2B5EF4-FFF2-40B4-BE49-F238E27FC236}">
                  <a16:creationId xmlns:a16="http://schemas.microsoft.com/office/drawing/2014/main" id="{528EDCF8-0DF9-5C40-A637-D5363A24D38B}"/>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32807" name="Group 105">
              <a:extLst>
                <a:ext uri="{FF2B5EF4-FFF2-40B4-BE49-F238E27FC236}">
                  <a16:creationId xmlns:a16="http://schemas.microsoft.com/office/drawing/2014/main" id="{DE8FCF5F-D7FD-C849-B2FD-40C562C9B7DA}"/>
                </a:ext>
              </a:extLst>
            </p:cNvPr>
            <p:cNvGrpSpPr>
              <a:grpSpLocks/>
            </p:cNvGrpSpPr>
            <p:nvPr/>
          </p:nvGrpSpPr>
          <p:grpSpPr bwMode="auto">
            <a:xfrm>
              <a:off x="461" y="212"/>
              <a:ext cx="529" cy="168"/>
              <a:chOff x="0" y="0"/>
              <a:chExt cx="529" cy="168"/>
            </a:xfrm>
          </p:grpSpPr>
          <p:sp>
            <p:nvSpPr>
              <p:cNvPr id="32808" name="Rectangle 106">
                <a:extLst>
                  <a:ext uri="{FF2B5EF4-FFF2-40B4-BE49-F238E27FC236}">
                    <a16:creationId xmlns:a16="http://schemas.microsoft.com/office/drawing/2014/main" id="{05F87056-4D1E-FD4D-BAC6-693C07CC1792}"/>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09" name="Rectangle 107">
                <a:extLst>
                  <a:ext uri="{FF2B5EF4-FFF2-40B4-BE49-F238E27FC236}">
                    <a16:creationId xmlns:a16="http://schemas.microsoft.com/office/drawing/2014/main" id="{BD752FED-FCEC-0D4A-B897-B2B1F18F479F}"/>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C(OK,3)</a:t>
                </a:r>
              </a:p>
            </p:txBody>
          </p:sp>
        </p:grpSp>
      </p:grpSp>
      <p:sp>
        <p:nvSpPr>
          <p:cNvPr id="32799" name="Rectangle 108">
            <a:extLst>
              <a:ext uri="{FF2B5EF4-FFF2-40B4-BE49-F238E27FC236}">
                <a16:creationId xmlns:a16="http://schemas.microsoft.com/office/drawing/2014/main" id="{6FDB981E-FE42-D840-A011-2331BEE49F0E}"/>
              </a:ext>
            </a:extLst>
          </p:cNvPr>
          <p:cNvSpPr>
            <a:spLocks/>
          </p:cNvSpPr>
          <p:nvPr/>
        </p:nvSpPr>
        <p:spPr bwMode="auto">
          <a:xfrm>
            <a:off x="8339138" y="2159001"/>
            <a:ext cx="109061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Rec. window</a:t>
            </a:r>
          </a:p>
        </p:txBody>
      </p:sp>
      <p:sp>
        <p:nvSpPr>
          <p:cNvPr id="32800" name="Rectangle 109">
            <a:extLst>
              <a:ext uri="{FF2B5EF4-FFF2-40B4-BE49-F238E27FC236}">
                <a16:creationId xmlns:a16="http://schemas.microsoft.com/office/drawing/2014/main" id="{89E19EB9-B8B0-B843-9559-D87C372FC85B}"/>
              </a:ext>
            </a:extLst>
          </p:cNvPr>
          <p:cNvSpPr>
            <a:spLocks/>
          </p:cNvSpPr>
          <p:nvPr/>
        </p:nvSpPr>
        <p:spPr bwMode="auto">
          <a:xfrm>
            <a:off x="8577264" y="2405063"/>
            <a:ext cx="641201"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solidFill>
                  <a:schemeClr val="tx1"/>
                </a:solidFill>
                <a:latin typeface="Helvetica" pitchFamily="2" charset="0"/>
                <a:ea typeface="ＭＳ Ｐゴシック" panose="020B0600070205080204" pitchFamily="34" charset="-128"/>
                <a:sym typeface="Helvetica" pitchFamily="2" charset="0"/>
              </a:rPr>
              <a:t> 3 </a:t>
            </a:r>
          </a:p>
        </p:txBody>
      </p:sp>
      <p:sp>
        <p:nvSpPr>
          <p:cNvPr id="32801" name="AutoShape 110">
            <a:extLst>
              <a:ext uri="{FF2B5EF4-FFF2-40B4-BE49-F238E27FC236}">
                <a16:creationId xmlns:a16="http://schemas.microsoft.com/office/drawing/2014/main" id="{6F6FAF45-8240-1149-8B9C-73BD635CB128}"/>
              </a:ext>
            </a:extLst>
          </p:cNvPr>
          <p:cNvSpPr>
            <a:spLocks/>
          </p:cNvSpPr>
          <p:nvPr/>
        </p:nvSpPr>
        <p:spPr bwMode="auto">
          <a:xfrm>
            <a:off x="8555038" y="2395538"/>
            <a:ext cx="482600" cy="203200"/>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nvGrpSpPr>
          <p:cNvPr id="29807" name="Group 111">
            <a:extLst>
              <a:ext uri="{FF2B5EF4-FFF2-40B4-BE49-F238E27FC236}">
                <a16:creationId xmlns:a16="http://schemas.microsoft.com/office/drawing/2014/main" id="{947E781F-2C38-B343-9A5F-C83FA52A1E21}"/>
              </a:ext>
            </a:extLst>
          </p:cNvPr>
          <p:cNvGrpSpPr>
            <a:grpSpLocks/>
          </p:cNvGrpSpPr>
          <p:nvPr/>
        </p:nvGrpSpPr>
        <p:grpSpPr bwMode="auto">
          <a:xfrm>
            <a:off x="8920163" y="5130800"/>
            <a:ext cx="663796" cy="204788"/>
            <a:chOff x="0" y="0"/>
            <a:chExt cx="549" cy="183"/>
          </a:xfrm>
        </p:grpSpPr>
        <p:sp>
          <p:nvSpPr>
            <p:cNvPr id="32803" name="Rectangle 112">
              <a:extLst>
                <a:ext uri="{FF2B5EF4-FFF2-40B4-BE49-F238E27FC236}">
                  <a16:creationId xmlns:a16="http://schemas.microsoft.com/office/drawing/2014/main" id="{1CD79097-A2AC-5B40-8E16-AA53D67CE566}"/>
                </a:ext>
              </a:extLst>
            </p:cNvPr>
            <p:cNvSpPr>
              <a:spLocks/>
            </p:cNvSpPr>
            <p:nvPr/>
          </p:nvSpPr>
          <p:spPr bwMode="auto">
            <a:xfrm>
              <a:off x="19"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8000"/>
                  </a:solidFill>
                  <a:latin typeface="Helvetica" pitchFamily="2" charset="0"/>
                  <a:ea typeface="ＭＳ Ｐゴシック" panose="020B0600070205080204" pitchFamily="34" charset="-128"/>
                  <a:sym typeface="Helvetica" pitchFamily="2" charset="0"/>
                </a:rPr>
                <a:t>0 1 </a:t>
              </a:r>
              <a:r>
                <a:rPr lang="en-US" altLang="en-BE" sz="1500">
                  <a:solidFill>
                    <a:schemeClr val="tx1"/>
                  </a:solidFill>
                  <a:latin typeface="Helvetica" pitchFamily="2" charset="0"/>
                  <a:ea typeface="ＭＳ Ｐゴシック" panose="020B0600070205080204" pitchFamily="34" charset="-128"/>
                  <a:sym typeface="Helvetica" pitchFamily="2" charset="0"/>
                </a:rPr>
                <a:t>2 </a:t>
              </a:r>
              <a:r>
                <a:rPr lang="en-US" altLang="en-BE" sz="1500">
                  <a:solidFill>
                    <a:srgbClr val="66B132"/>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32804" name="AutoShape 113">
              <a:extLst>
                <a:ext uri="{FF2B5EF4-FFF2-40B4-BE49-F238E27FC236}">
                  <a16:creationId xmlns:a16="http://schemas.microsoft.com/office/drawing/2014/main" id="{5FC7B9A7-E995-244F-B4C0-F11FABEA4D60}"/>
                </a:ext>
              </a:extLst>
            </p:cNvPr>
            <p:cNvSpPr>
              <a:spLocks/>
            </p:cNvSpPr>
            <p:nvPr/>
          </p:nvSpPr>
          <p:spPr bwMode="auto">
            <a:xfrm>
              <a:off x="391" y="1"/>
              <a:ext cx="146" cy="182"/>
            </a:xfrm>
            <a:prstGeom prst="roundRect">
              <a:avLst>
                <a:gd name="adj" fmla="val 676"/>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32805" name="AutoShape 114">
              <a:extLst>
                <a:ext uri="{FF2B5EF4-FFF2-40B4-BE49-F238E27FC236}">
                  <a16:creationId xmlns:a16="http://schemas.microsoft.com/office/drawing/2014/main" id="{94B579DA-2D2B-FE4E-BA9F-FA74670D165F}"/>
                </a:ext>
              </a:extLst>
            </p:cNvPr>
            <p:cNvSpPr>
              <a:spLocks/>
            </p:cNvSpPr>
            <p:nvPr/>
          </p:nvSpPr>
          <p:spPr bwMode="auto">
            <a:xfrm>
              <a:off x="0" y="1"/>
              <a:ext cx="246"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spTree>
    <p:extLst>
      <p:ext uri="{BB962C8B-B14F-4D97-AF65-F5344CB8AC3E}">
        <p14:creationId xmlns:p14="http://schemas.microsoft.com/office/powerpoint/2010/main" val="3318167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16"/>
                                        </p:tgtEl>
                                        <p:attrNameLst>
                                          <p:attrName>style.visibility</p:attrName>
                                        </p:attrNameLst>
                                      </p:cBhvr>
                                      <p:to>
                                        <p:strVal val="visible"/>
                                      </p:to>
                                    </p:set>
                                    <p:animEffect transition="in" filter="wipe(left)">
                                      <p:cBhvr>
                                        <p:cTn id="7" dur="500"/>
                                        <p:tgtEl>
                                          <p:spTgt spid="2971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9704"/>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29770"/>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297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9745"/>
                                        </p:tgtEl>
                                        <p:attrNameLst>
                                          <p:attrName>style.visibility</p:attrName>
                                        </p:attrNameLst>
                                      </p:cBhvr>
                                      <p:to>
                                        <p:strVal val="visible"/>
                                      </p:to>
                                    </p:set>
                                    <p:animEffect transition="in" filter="wipe(left)">
                                      <p:cBhvr>
                                        <p:cTn id="21" dur="500"/>
                                        <p:tgtEl>
                                          <p:spTgt spid="297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9725"/>
                                        </p:tgtEl>
                                        <p:attrNameLst>
                                          <p:attrName>style.visibility</p:attrName>
                                        </p:attrNameLst>
                                      </p:cBhvr>
                                      <p:to>
                                        <p:strVal val="visible"/>
                                      </p:to>
                                    </p:set>
                                    <p:animEffect transition="in" filter="wipe(left)">
                                      <p:cBhvr>
                                        <p:cTn id="26" dur="500"/>
                                        <p:tgtEl>
                                          <p:spTgt spid="297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755"/>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nodeType="afterEffect">
                                  <p:stCondLst>
                                    <p:cond delay="1000"/>
                                  </p:stCondLst>
                                  <p:childTnLst>
                                    <p:set>
                                      <p:cBhvr>
                                        <p:cTn id="33" dur="1" fill="hold">
                                          <p:stCondLst>
                                            <p:cond delay="499"/>
                                          </p:stCondLst>
                                        </p:cTn>
                                        <p:tgtEl>
                                          <p:spTgt spid="2977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29734"/>
                                        </p:tgtEl>
                                        <p:attrNameLst>
                                          <p:attrName>style.visibility</p:attrName>
                                        </p:attrNameLst>
                                      </p:cBhvr>
                                      <p:to>
                                        <p:strVal val="visible"/>
                                      </p:to>
                                    </p:set>
                                    <p:animEffect transition="in" filter="wipe(right)">
                                      <p:cBhvr>
                                        <p:cTn id="38" dur="500"/>
                                        <p:tgtEl>
                                          <p:spTgt spid="29734"/>
                                        </p:tgtEl>
                                      </p:cBhvr>
                                    </p:animEffect>
                                  </p:childTnLst>
                                </p:cTn>
                              </p:par>
                            </p:childTnLst>
                          </p:cTn>
                        </p:par>
                        <p:par>
                          <p:cTn id="39" fill="hold" nodeType="afterGroup">
                            <p:stCondLst>
                              <p:cond delay="500"/>
                            </p:stCondLst>
                            <p:childTnLst>
                              <p:par>
                                <p:cTn id="40" presetID="1" presetClass="entr" presetSubtype="0" fill="hold" nodeType="afterEffect">
                                  <p:stCondLst>
                                    <p:cond delay="1000"/>
                                  </p:stCondLst>
                                  <p:childTnLst>
                                    <p:set>
                                      <p:cBhvr>
                                        <p:cTn id="41" dur="1" fill="hold">
                                          <p:stCondLst>
                                            <p:cond delay="499"/>
                                          </p:stCondLst>
                                        </p:cTn>
                                        <p:tgtEl>
                                          <p:spTgt spid="29710"/>
                                        </p:tgtEl>
                                        <p:attrNameLst>
                                          <p:attrName>style.visibility</p:attrName>
                                        </p:attrNameLst>
                                      </p:cBhvr>
                                      <p:to>
                                        <p:strVal val="visible"/>
                                      </p:to>
                                    </p:set>
                                  </p:childTnLst>
                                </p:cTn>
                              </p:par>
                            </p:childTnLst>
                          </p:cTn>
                        </p:par>
                        <p:par>
                          <p:cTn id="42" fill="hold" nodeType="afterGroup">
                            <p:stCondLst>
                              <p:cond delay="2000"/>
                            </p:stCondLst>
                            <p:childTnLst>
                              <p:par>
                                <p:cTn id="43" presetID="1" presetClass="entr" presetSubtype="0" fill="hold" nodeType="afterEffect">
                                  <p:stCondLst>
                                    <p:cond delay="0"/>
                                  </p:stCondLst>
                                  <p:childTnLst>
                                    <p:set>
                                      <p:cBhvr>
                                        <p:cTn id="44" dur="1" fill="hold">
                                          <p:stCondLst>
                                            <p:cond delay="499"/>
                                          </p:stCondLst>
                                        </p:cTn>
                                        <p:tgtEl>
                                          <p:spTgt spid="2976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2973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9761"/>
                                        </p:tgtEl>
                                        <p:attrNameLst>
                                          <p:attrName>style.visibility</p:attrName>
                                        </p:attrNameLst>
                                      </p:cBhvr>
                                      <p:to>
                                        <p:strVal val="visible"/>
                                      </p:to>
                                    </p:set>
                                  </p:childTnLst>
                                </p:cTn>
                              </p:par>
                            </p:childTnLst>
                          </p:cTn>
                        </p:par>
                        <p:par>
                          <p:cTn id="53" fill="hold" nodeType="afterGroup">
                            <p:stCondLst>
                              <p:cond delay="500"/>
                            </p:stCondLst>
                            <p:childTnLst>
                              <p:par>
                                <p:cTn id="54" presetID="22" presetClass="entr" presetSubtype="8" fill="hold" nodeType="afterEffect">
                                  <p:stCondLst>
                                    <p:cond delay="2500"/>
                                  </p:stCondLst>
                                  <p:childTnLst>
                                    <p:set>
                                      <p:cBhvr>
                                        <p:cTn id="55" dur="1" fill="hold">
                                          <p:stCondLst>
                                            <p:cond delay="0"/>
                                          </p:stCondLst>
                                        </p:cTn>
                                        <p:tgtEl>
                                          <p:spTgt spid="29756"/>
                                        </p:tgtEl>
                                        <p:attrNameLst>
                                          <p:attrName>style.visibility</p:attrName>
                                        </p:attrNameLst>
                                      </p:cBhvr>
                                      <p:to>
                                        <p:strVal val="visible"/>
                                      </p:to>
                                    </p:set>
                                    <p:animEffect transition="in" filter="wipe(left)">
                                      <p:cBhvr>
                                        <p:cTn id="56" dur="500"/>
                                        <p:tgtEl>
                                          <p:spTgt spid="29756"/>
                                        </p:tgtEl>
                                      </p:cBhvr>
                                    </p:animEffect>
                                  </p:childTnLst>
                                </p:cTn>
                              </p:par>
                            </p:childTnLst>
                          </p:cTn>
                        </p:par>
                        <p:par>
                          <p:cTn id="57" fill="hold" nodeType="afterGroup">
                            <p:stCondLst>
                              <p:cond delay="3500"/>
                            </p:stCondLst>
                            <p:childTnLst>
                              <p:par>
                                <p:cTn id="58" presetID="1" presetClass="entr" presetSubtype="0" fill="hold" nodeType="afterEffect">
                                  <p:stCondLst>
                                    <p:cond delay="1000"/>
                                  </p:stCondLst>
                                  <p:childTnLst>
                                    <p:set>
                                      <p:cBhvr>
                                        <p:cTn id="59" dur="1" fill="hold">
                                          <p:stCondLst>
                                            <p:cond delay="499"/>
                                          </p:stCondLst>
                                        </p:cTn>
                                        <p:tgtEl>
                                          <p:spTgt spid="29788"/>
                                        </p:tgtEl>
                                        <p:attrNameLst>
                                          <p:attrName>style.visibility</p:attrName>
                                        </p:attrNameLst>
                                      </p:cBhvr>
                                      <p:to>
                                        <p:strVal val="visible"/>
                                      </p:to>
                                    </p:set>
                                  </p:childTnLst>
                                </p:cTn>
                              </p:par>
                            </p:childTnLst>
                          </p:cTn>
                        </p:par>
                        <p:par>
                          <p:cTn id="60" fill="hold" nodeType="afterGroup">
                            <p:stCondLst>
                              <p:cond delay="5000"/>
                            </p:stCondLst>
                            <p:childTnLst>
                              <p:par>
                                <p:cTn id="61" presetID="1" presetClass="entr" presetSubtype="0" fill="hold" nodeType="afterEffect">
                                  <p:stCondLst>
                                    <p:cond delay="2000"/>
                                  </p:stCondLst>
                                  <p:childTnLst>
                                    <p:set>
                                      <p:cBhvr>
                                        <p:cTn id="62" dur="1" fill="hold">
                                          <p:stCondLst>
                                            <p:cond delay="499"/>
                                          </p:stCondLst>
                                        </p:cTn>
                                        <p:tgtEl>
                                          <p:spTgt spid="29713"/>
                                        </p:tgtEl>
                                        <p:attrNameLst>
                                          <p:attrName>style.visibility</p:attrName>
                                        </p:attrNameLst>
                                      </p:cBhvr>
                                      <p:to>
                                        <p:strVal val="visible"/>
                                      </p:to>
                                    </p:set>
                                  </p:childTnLst>
                                </p:cTn>
                              </p:par>
                            </p:childTnLst>
                          </p:cTn>
                        </p:par>
                        <p:par>
                          <p:cTn id="63" fill="hold" nodeType="afterGroup">
                            <p:stCondLst>
                              <p:cond delay="7500"/>
                            </p:stCondLst>
                            <p:childTnLst>
                              <p:par>
                                <p:cTn id="64" presetID="1" presetClass="entr" presetSubtype="0" fill="hold" nodeType="afterEffect">
                                  <p:stCondLst>
                                    <p:cond delay="1000"/>
                                  </p:stCondLst>
                                  <p:childTnLst>
                                    <p:set>
                                      <p:cBhvr>
                                        <p:cTn id="65" dur="1" fill="hold">
                                          <p:stCondLst>
                                            <p:cond delay="499"/>
                                          </p:stCondLst>
                                        </p:cTn>
                                        <p:tgtEl>
                                          <p:spTgt spid="2977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29794"/>
                                        </p:tgtEl>
                                        <p:attrNameLst>
                                          <p:attrName>style.visibility</p:attrName>
                                        </p:attrNameLst>
                                      </p:cBhvr>
                                      <p:to>
                                        <p:strVal val="visible"/>
                                      </p:to>
                                    </p:set>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2980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9779"/>
                                        </p:tgtEl>
                                        <p:attrNameLst>
                                          <p:attrName>style.visibility</p:attrName>
                                        </p:attrNameLst>
                                      </p:cBhvr>
                                      <p:to>
                                        <p:strVal val="visible"/>
                                      </p:to>
                                    </p:set>
                                    <p:animEffect transition="in" filter="wipe(left)">
                                      <p:cBhvr>
                                        <p:cTn id="77" dur="500"/>
                                        <p:tgtEl>
                                          <p:spTgt spid="29779"/>
                                        </p:tgtEl>
                                      </p:cBhvr>
                                    </p:animEffect>
                                  </p:childTnLst>
                                </p:cTn>
                              </p:par>
                            </p:childTnLst>
                          </p:cTn>
                        </p:par>
                        <p:par>
                          <p:cTn id="78" fill="hold" nodeType="afterGroup">
                            <p:stCondLst>
                              <p:cond delay="500"/>
                            </p:stCondLst>
                            <p:childTnLst>
                              <p:par>
                                <p:cTn id="79" presetID="1" presetClass="entr" presetSubtype="0" fill="hold" nodeType="afterEffect">
                                  <p:stCondLst>
                                    <p:cond delay="0"/>
                                  </p:stCondLst>
                                  <p:childTnLst>
                                    <p:set>
                                      <p:cBhvr>
                                        <p:cTn id="80" dur="1" fill="hold">
                                          <p:stCondLst>
                                            <p:cond delay="499"/>
                                          </p:stCondLst>
                                        </p:cTn>
                                        <p:tgtEl>
                                          <p:spTgt spid="29791"/>
                                        </p:tgtEl>
                                        <p:attrNameLst>
                                          <p:attrName>style.visibility</p:attrName>
                                        </p:attrNameLst>
                                      </p:cBhvr>
                                      <p:to>
                                        <p:strVal val="visible"/>
                                      </p:to>
                                    </p:set>
                                  </p:childTnLst>
                                </p:cTn>
                              </p:par>
                            </p:childTnLst>
                          </p:cTn>
                        </p:par>
                        <p:par>
                          <p:cTn id="81" fill="hold" nodeType="afterGroup">
                            <p:stCondLst>
                              <p:cond delay="1000"/>
                            </p:stCondLst>
                            <p:childTnLst>
                              <p:par>
                                <p:cTn id="82" presetID="1" presetClass="entr" presetSubtype="0" fill="hold" grpId="0" nodeType="afterEffect">
                                  <p:stCondLst>
                                    <p:cond delay="0"/>
                                  </p:stCondLst>
                                  <p:childTnLst>
                                    <p:set>
                                      <p:cBhvr>
                                        <p:cTn id="83" dur="1" fill="hold">
                                          <p:stCondLst>
                                            <p:cond delay="499"/>
                                          </p:stCondLst>
                                        </p:cTn>
                                        <p:tgtEl>
                                          <p:spTgt spid="29765"/>
                                        </p:tgtEl>
                                        <p:attrNameLst>
                                          <p:attrName>style.visibility</p:attrName>
                                        </p:attrNameLst>
                                      </p:cBhvr>
                                      <p:to>
                                        <p:strVal val="visible"/>
                                      </p:to>
                                    </p:set>
                                  </p:childTnLst>
                                </p:cTn>
                              </p:par>
                            </p:childTnLst>
                          </p:cTn>
                        </p:par>
                        <p:par>
                          <p:cTn id="84" fill="hold" nodeType="afterGroup">
                            <p:stCondLst>
                              <p:cond delay="1500"/>
                            </p:stCondLst>
                            <p:childTnLst>
                              <p:par>
                                <p:cTn id="85" presetID="1" presetClass="entr" presetSubtype="0" fill="hold" grpId="0" nodeType="afterEffect">
                                  <p:stCondLst>
                                    <p:cond delay="0"/>
                                  </p:stCondLst>
                                  <p:childTnLst>
                                    <p:set>
                                      <p:cBhvr>
                                        <p:cTn id="86" dur="1" fill="hold">
                                          <p:stCondLst>
                                            <p:cond delay="499"/>
                                          </p:stCondLst>
                                        </p:cTn>
                                        <p:tgtEl>
                                          <p:spTgt spid="297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2976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29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55" grpId="0" autoUpdateAnimBg="0"/>
      <p:bldP spid="29761" grpId="0" autoUpdateAnimBg="0"/>
      <p:bldP spid="29765" grpId="0" autoUpdateAnimBg="0"/>
      <p:bldP spid="29766"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a:xfrm>
            <a:off x="1487488" y="2239559"/>
            <a:ext cx="7972425" cy="4017963"/>
          </a:xfrm>
        </p:spPr>
        <p:txBody>
          <a:bodyPr>
            <a:normAutofit lnSpcReduction="10000"/>
          </a:bodyPr>
          <a:lstStyle/>
          <a:p>
            <a:pPr marL="654837" indent="-420967">
              <a:spcBef>
                <a:spcPts val="1768"/>
              </a:spcBef>
              <a:buFont typeface="Gill Sans" charset="0"/>
              <a:buChar char="•"/>
              <a:defRPr/>
            </a:pPr>
            <a:r>
              <a:rPr lang="en-US" dirty="0">
                <a:sym typeface="Gill Sans" charset="0"/>
              </a:rPr>
              <a:t>You implement a selective repeat receiver using 3 bits to encode the sequence number. You have correctly received segment </a:t>
            </a:r>
            <a:r>
              <a:rPr lang="en-US" b="1" dirty="0">
                <a:solidFill>
                  <a:srgbClr val="0070C0"/>
                </a:solidFill>
                <a:sym typeface="Gill Sans" charset="0"/>
              </a:rPr>
              <a:t>6 </a:t>
            </a:r>
            <a:r>
              <a:rPr lang="en-US" dirty="0">
                <a:sym typeface="Gill Sans" charset="0"/>
              </a:rPr>
              <a:t>and delivered its content. You receive a correct segment </a:t>
            </a:r>
            <a:r>
              <a:rPr lang="en-US" b="1" dirty="0">
                <a:sym typeface="Gill Sans" charset="0"/>
              </a:rPr>
              <a:t>1</a:t>
            </a:r>
            <a:r>
              <a:rPr lang="en-US" dirty="0">
                <a:sym typeface="Gill Sans" charset="0"/>
              </a:rPr>
              <a:t>, what do you do ?</a:t>
            </a:r>
          </a:p>
          <a:p>
            <a:pPr marL="983450" lvl="1" indent="-420967">
              <a:spcBef>
                <a:spcPts val="1768"/>
              </a:spcBef>
              <a:buFont typeface="Gill Sans" charset="0"/>
              <a:buChar char="•"/>
              <a:defRPr/>
            </a:pPr>
            <a:r>
              <a:rPr lang="en-US" dirty="0">
                <a:sym typeface="Gill Sans" charset="0"/>
              </a:rPr>
              <a:t>you ignore the segment and send ACK(6)</a:t>
            </a:r>
          </a:p>
          <a:p>
            <a:pPr marL="983450" lvl="1" indent="-420967">
              <a:spcBef>
                <a:spcPts val="1768"/>
              </a:spcBef>
              <a:buFont typeface="Gill Sans" charset="0"/>
              <a:buChar char="•"/>
              <a:defRPr/>
            </a:pPr>
            <a:r>
              <a:rPr lang="en-US" dirty="0">
                <a:sym typeface="Gill Sans" charset="0"/>
              </a:rPr>
              <a:t>you accept the segment, store it in your buffer and send ACK(6)</a:t>
            </a:r>
          </a:p>
          <a:p>
            <a:pPr marL="983450" lvl="1" indent="-420967">
              <a:spcBef>
                <a:spcPts val="1768"/>
              </a:spcBef>
              <a:buFont typeface="Gill Sans" charset="0"/>
              <a:buChar char="•"/>
              <a:defRPr/>
            </a:pPr>
            <a:r>
              <a:rPr lang="en-US" dirty="0">
                <a:sym typeface="Gill Sans" charset="0"/>
              </a:rPr>
              <a:t>you accept the segment, store it in your buffer and send ACK(1)</a:t>
            </a:r>
            <a:endParaRPr lang="en-US" dirty="0">
              <a:solidFill>
                <a:srgbClr val="0070C0"/>
              </a:solidFill>
              <a:sym typeface="Gill Sans" charset="0"/>
            </a:endParaRPr>
          </a:p>
          <a:p>
            <a:pPr marL="562483" lvl="1" indent="0">
              <a:spcBef>
                <a:spcPts val="1768"/>
              </a:spcBef>
              <a:buNone/>
              <a:defRPr/>
            </a:pPr>
            <a:endParaRPr lang="en-US" dirty="0">
              <a:solidFill>
                <a:srgbClr val="0070C0"/>
              </a:solidFill>
              <a:sym typeface="Gill Sans" charset="0"/>
            </a:endParaRPr>
          </a:p>
          <a:p>
            <a:pPr marL="983450" lvl="1" indent="-420967">
              <a:spcBef>
                <a:spcPts val="1768"/>
              </a:spcBef>
              <a:buFont typeface="Gill Sans" charset="0"/>
              <a:buChar char="•"/>
              <a:defRPr/>
            </a:pPr>
            <a:endParaRPr lang="en-US" dirty="0">
              <a:sym typeface="Gill Sans" charset="0"/>
            </a:endParaRP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520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a:xfrm>
            <a:off x="1812077" y="2013415"/>
            <a:ext cx="7972425" cy="4017963"/>
          </a:xfrm>
        </p:spPr>
        <p:txBody>
          <a:bodyPr>
            <a:normAutofit lnSpcReduction="10000"/>
          </a:bodyPr>
          <a:lstStyle/>
          <a:p>
            <a:pPr marL="654837" indent="-420967">
              <a:spcBef>
                <a:spcPts val="1768"/>
              </a:spcBef>
              <a:buFont typeface="Gill Sans" charset="0"/>
              <a:buChar char="•"/>
              <a:defRPr/>
            </a:pPr>
            <a:r>
              <a:rPr lang="en-US" dirty="0">
                <a:sym typeface="Gill Sans" charset="0"/>
              </a:rPr>
              <a:t>You implement a selective repeat receiver using 3 bits to encode the sequence number. You have correctly received segment </a:t>
            </a:r>
            <a:r>
              <a:rPr lang="en-US" b="1" dirty="0">
                <a:solidFill>
                  <a:srgbClr val="0070C0"/>
                </a:solidFill>
                <a:sym typeface="Gill Sans" charset="0"/>
              </a:rPr>
              <a:t>7 </a:t>
            </a:r>
            <a:r>
              <a:rPr lang="en-US" dirty="0">
                <a:sym typeface="Gill Sans" charset="0"/>
              </a:rPr>
              <a:t>and delivered its content. You receive a correct segment </a:t>
            </a:r>
            <a:r>
              <a:rPr lang="en-US" b="1" dirty="0">
                <a:sym typeface="Gill Sans" charset="0"/>
              </a:rPr>
              <a:t>3</a:t>
            </a:r>
            <a:r>
              <a:rPr lang="en-US" dirty="0">
                <a:sym typeface="Gill Sans" charset="0"/>
              </a:rPr>
              <a:t>, what do you do ?</a:t>
            </a:r>
          </a:p>
          <a:p>
            <a:pPr marL="983450" lvl="1" indent="-420967">
              <a:spcBef>
                <a:spcPts val="1768"/>
              </a:spcBef>
              <a:buFont typeface="Gill Sans" charset="0"/>
              <a:buChar char="•"/>
              <a:defRPr/>
            </a:pPr>
            <a:r>
              <a:rPr lang="en-US" dirty="0">
                <a:sym typeface="Gill Sans" charset="0"/>
              </a:rPr>
              <a:t>you ignore the segment and send ACK(7)</a:t>
            </a:r>
          </a:p>
          <a:p>
            <a:pPr marL="983450" lvl="1" indent="-420967">
              <a:spcBef>
                <a:spcPts val="1768"/>
              </a:spcBef>
              <a:buFont typeface="Gill Sans" charset="0"/>
              <a:buChar char="•"/>
              <a:defRPr/>
            </a:pPr>
            <a:r>
              <a:rPr lang="en-US" dirty="0">
                <a:sym typeface="Gill Sans" charset="0"/>
              </a:rPr>
              <a:t>you accept the segment, store it in your buffer and send ACK(7)</a:t>
            </a:r>
          </a:p>
          <a:p>
            <a:pPr marL="983450" lvl="1" indent="-420967">
              <a:spcBef>
                <a:spcPts val="1768"/>
              </a:spcBef>
              <a:buFont typeface="Gill Sans" charset="0"/>
              <a:buChar char="•"/>
              <a:defRPr/>
            </a:pPr>
            <a:r>
              <a:rPr lang="en-US" dirty="0">
                <a:sym typeface="Gill Sans" charset="0"/>
              </a:rPr>
              <a:t>you accept the segment, store it in your buffer and send ACK(3)</a:t>
            </a:r>
            <a:endParaRPr lang="en-US" dirty="0">
              <a:solidFill>
                <a:srgbClr val="0070C0"/>
              </a:solidFill>
              <a:sym typeface="Gill Sans" charset="0"/>
            </a:endParaRPr>
          </a:p>
          <a:p>
            <a:pPr marL="562483" lvl="1" indent="0">
              <a:spcBef>
                <a:spcPts val="1768"/>
              </a:spcBef>
              <a:buNone/>
              <a:defRPr/>
            </a:pPr>
            <a:endParaRPr lang="en-US" dirty="0">
              <a:solidFill>
                <a:srgbClr val="0070C0"/>
              </a:solidFill>
              <a:sym typeface="Gill Sans" charset="0"/>
            </a:endParaRPr>
          </a:p>
          <a:p>
            <a:pPr marL="983450" lvl="1" indent="-420967">
              <a:spcBef>
                <a:spcPts val="1768"/>
              </a:spcBef>
              <a:buFont typeface="Gill Sans" charset="0"/>
              <a:buChar char="•"/>
              <a:defRPr/>
            </a:pPr>
            <a:endParaRPr lang="en-US" dirty="0">
              <a:sym typeface="Gill Sans" charset="0"/>
            </a:endParaRP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5563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pPr marL="654837" indent="-420967">
              <a:spcBef>
                <a:spcPts val="1768"/>
              </a:spcBef>
              <a:buFont typeface="Gill Sans" charset="0"/>
              <a:buChar char="•"/>
              <a:defRPr/>
            </a:pPr>
            <a:r>
              <a:rPr lang="en-US" dirty="0">
                <a:sym typeface="Gill Sans" charset="0"/>
              </a:rPr>
              <a:t>Which of these two techniques provides the best error detection capability ?</a:t>
            </a:r>
          </a:p>
          <a:p>
            <a:pPr marL="983450" lvl="1" indent="-420967">
              <a:spcBef>
                <a:spcPts val="1768"/>
              </a:spcBef>
              <a:buFont typeface="Gill Sans" charset="0"/>
              <a:buChar char="•"/>
              <a:defRPr/>
            </a:pPr>
            <a:r>
              <a:rPr lang="en-US" dirty="0">
                <a:sym typeface="Gill Sans" charset="0"/>
              </a:rPr>
              <a:t>CRC</a:t>
            </a:r>
          </a:p>
          <a:p>
            <a:pPr marL="983450" lvl="1" indent="-420967">
              <a:spcBef>
                <a:spcPts val="1768"/>
              </a:spcBef>
              <a:buFont typeface="Gill Sans" charset="0"/>
              <a:buChar char="•"/>
              <a:defRPr/>
            </a:pPr>
            <a:r>
              <a:rPr lang="en-US" dirty="0">
                <a:sym typeface="Gill Sans" charset="0"/>
              </a:rPr>
              <a:t>Internet checksum</a:t>
            </a: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8448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pPr marL="654837" indent="-420967">
              <a:spcBef>
                <a:spcPts val="1768"/>
              </a:spcBef>
              <a:buFont typeface="Gill Sans" charset="0"/>
              <a:buChar char="•"/>
              <a:defRPr/>
            </a:pPr>
            <a:r>
              <a:rPr lang="en-US" dirty="0">
                <a:sym typeface="Gill Sans" charset="0"/>
              </a:rPr>
              <a:t>Where should we place the CRC/checksum ?</a:t>
            </a: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8517F0-4BE2-1742-996C-3C8856C6414A}"/>
              </a:ext>
            </a:extLst>
          </p:cNvPr>
          <p:cNvSpPr/>
          <p:nvPr/>
        </p:nvSpPr>
        <p:spPr bwMode="auto">
          <a:xfrm>
            <a:off x="3539716" y="2636912"/>
            <a:ext cx="5112568" cy="648072"/>
          </a:xfrm>
          <a:prstGeom prst="rect">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6" name="Rectangle 5">
            <a:extLst>
              <a:ext uri="{FF2B5EF4-FFF2-40B4-BE49-F238E27FC236}">
                <a16:creationId xmlns:a16="http://schemas.microsoft.com/office/drawing/2014/main" id="{7B2DEAA4-3B0D-734A-BBA4-C6FAB56DDD29}"/>
              </a:ext>
            </a:extLst>
          </p:cNvPr>
          <p:cNvSpPr/>
          <p:nvPr/>
        </p:nvSpPr>
        <p:spPr bwMode="auto">
          <a:xfrm>
            <a:off x="2229762" y="2633170"/>
            <a:ext cx="1309954" cy="648072"/>
          </a:xfrm>
          <a:prstGeom prst="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7" name="Rectangle 6">
            <a:extLst>
              <a:ext uri="{FF2B5EF4-FFF2-40B4-BE49-F238E27FC236}">
                <a16:creationId xmlns:a16="http://schemas.microsoft.com/office/drawing/2014/main" id="{F2E6B017-275C-A04A-8A05-BBC843CAD8C9}"/>
              </a:ext>
            </a:extLst>
          </p:cNvPr>
          <p:cNvSpPr/>
          <p:nvPr/>
        </p:nvSpPr>
        <p:spPr bwMode="auto">
          <a:xfrm>
            <a:off x="8652284" y="2640654"/>
            <a:ext cx="1309954" cy="648072"/>
          </a:xfrm>
          <a:prstGeom prst="rect">
            <a:avLst/>
          </a:prstGeom>
          <a:noFill/>
          <a:ln w="25400" cap="flat" cmpd="sng" algn="ctr">
            <a:solidFill>
              <a:srgbClr val="0070C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8" name="TextBox 7">
            <a:extLst>
              <a:ext uri="{FF2B5EF4-FFF2-40B4-BE49-F238E27FC236}">
                <a16:creationId xmlns:a16="http://schemas.microsoft.com/office/drawing/2014/main" id="{FA5A293D-992D-A040-97B3-DB325CFFB048}"/>
              </a:ext>
            </a:extLst>
          </p:cNvPr>
          <p:cNvSpPr txBox="1"/>
          <p:nvPr/>
        </p:nvSpPr>
        <p:spPr>
          <a:xfrm>
            <a:off x="5087888" y="2635604"/>
            <a:ext cx="916020" cy="369332"/>
          </a:xfrm>
          <a:prstGeom prst="rect">
            <a:avLst/>
          </a:prstGeom>
          <a:noFill/>
        </p:spPr>
        <p:txBody>
          <a:bodyPr wrap="none" rtlCol="0">
            <a:spAutoFit/>
          </a:bodyPr>
          <a:lstStyle/>
          <a:p>
            <a:r>
              <a:rPr lang="en-BE" dirty="0"/>
              <a:t>Payload</a:t>
            </a:r>
          </a:p>
        </p:txBody>
      </p:sp>
      <p:sp>
        <p:nvSpPr>
          <p:cNvPr id="9" name="TextBox 8">
            <a:extLst>
              <a:ext uri="{FF2B5EF4-FFF2-40B4-BE49-F238E27FC236}">
                <a16:creationId xmlns:a16="http://schemas.microsoft.com/office/drawing/2014/main" id="{2F546211-5430-2A4F-89B6-EA1A91B59853}"/>
              </a:ext>
            </a:extLst>
          </p:cNvPr>
          <p:cNvSpPr txBox="1"/>
          <p:nvPr/>
        </p:nvSpPr>
        <p:spPr>
          <a:xfrm>
            <a:off x="2201500" y="2636912"/>
            <a:ext cx="872355" cy="369332"/>
          </a:xfrm>
          <a:prstGeom prst="rect">
            <a:avLst/>
          </a:prstGeom>
          <a:noFill/>
        </p:spPr>
        <p:txBody>
          <a:bodyPr wrap="none" rtlCol="0">
            <a:spAutoFit/>
          </a:bodyPr>
          <a:lstStyle/>
          <a:p>
            <a:r>
              <a:rPr lang="en-BE" dirty="0">
                <a:solidFill>
                  <a:srgbClr val="FF0000"/>
                </a:solidFill>
              </a:rPr>
              <a:t>Header</a:t>
            </a:r>
          </a:p>
        </p:txBody>
      </p:sp>
      <p:sp>
        <p:nvSpPr>
          <p:cNvPr id="10" name="TextBox 9">
            <a:extLst>
              <a:ext uri="{FF2B5EF4-FFF2-40B4-BE49-F238E27FC236}">
                <a16:creationId xmlns:a16="http://schemas.microsoft.com/office/drawing/2014/main" id="{87BF75C2-6754-E740-93A8-273BDB4CB3DF}"/>
              </a:ext>
            </a:extLst>
          </p:cNvPr>
          <p:cNvSpPr txBox="1"/>
          <p:nvPr/>
        </p:nvSpPr>
        <p:spPr>
          <a:xfrm>
            <a:off x="8622110" y="2640654"/>
            <a:ext cx="769954" cy="369332"/>
          </a:xfrm>
          <a:prstGeom prst="rect">
            <a:avLst/>
          </a:prstGeom>
          <a:noFill/>
        </p:spPr>
        <p:txBody>
          <a:bodyPr wrap="none" rtlCol="0">
            <a:spAutoFit/>
          </a:bodyPr>
          <a:lstStyle/>
          <a:p>
            <a:r>
              <a:rPr lang="en-BE" dirty="0">
                <a:solidFill>
                  <a:srgbClr val="0070C0"/>
                </a:solidFill>
              </a:rPr>
              <a:t>Trailer</a:t>
            </a:r>
          </a:p>
        </p:txBody>
      </p:sp>
    </p:spTree>
    <p:extLst>
      <p:ext uri="{BB962C8B-B14F-4D97-AF65-F5344CB8AC3E}">
        <p14:creationId xmlns:p14="http://schemas.microsoft.com/office/powerpoint/2010/main" val="24062734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pPr marL="654837" indent="-420967">
              <a:spcBef>
                <a:spcPts val="1768"/>
              </a:spcBef>
              <a:buFont typeface="Gill Sans" charset="0"/>
              <a:buChar char="•"/>
              <a:defRPr/>
            </a:pPr>
            <a:r>
              <a:rPr lang="en-US" dirty="0">
                <a:sym typeface="Gill Sans" charset="0"/>
              </a:rPr>
              <a:t>Should the Checksum/CRC also protect the header ?</a:t>
            </a: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8517F0-4BE2-1742-996C-3C8856C6414A}"/>
              </a:ext>
            </a:extLst>
          </p:cNvPr>
          <p:cNvSpPr/>
          <p:nvPr/>
        </p:nvSpPr>
        <p:spPr bwMode="auto">
          <a:xfrm>
            <a:off x="3539716" y="4725144"/>
            <a:ext cx="5112568" cy="648072"/>
          </a:xfrm>
          <a:prstGeom prst="rect">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6" name="Rectangle 5">
            <a:extLst>
              <a:ext uri="{FF2B5EF4-FFF2-40B4-BE49-F238E27FC236}">
                <a16:creationId xmlns:a16="http://schemas.microsoft.com/office/drawing/2014/main" id="{7B2DEAA4-3B0D-734A-BBA4-C6FAB56DDD29}"/>
              </a:ext>
            </a:extLst>
          </p:cNvPr>
          <p:cNvSpPr/>
          <p:nvPr/>
        </p:nvSpPr>
        <p:spPr bwMode="auto">
          <a:xfrm>
            <a:off x="2229762" y="4721402"/>
            <a:ext cx="1309954" cy="648072"/>
          </a:xfrm>
          <a:prstGeom prst="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7" name="Rectangle 6">
            <a:extLst>
              <a:ext uri="{FF2B5EF4-FFF2-40B4-BE49-F238E27FC236}">
                <a16:creationId xmlns:a16="http://schemas.microsoft.com/office/drawing/2014/main" id="{F2E6B017-275C-A04A-8A05-BBC843CAD8C9}"/>
              </a:ext>
            </a:extLst>
          </p:cNvPr>
          <p:cNvSpPr/>
          <p:nvPr/>
        </p:nvSpPr>
        <p:spPr bwMode="auto">
          <a:xfrm>
            <a:off x="8652284" y="4728886"/>
            <a:ext cx="1309954" cy="648072"/>
          </a:xfrm>
          <a:prstGeom prst="rect">
            <a:avLst/>
          </a:prstGeom>
          <a:noFill/>
          <a:ln w="25400" cap="flat" cmpd="sng" algn="ctr">
            <a:solidFill>
              <a:srgbClr val="0070C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8" name="TextBox 7">
            <a:extLst>
              <a:ext uri="{FF2B5EF4-FFF2-40B4-BE49-F238E27FC236}">
                <a16:creationId xmlns:a16="http://schemas.microsoft.com/office/drawing/2014/main" id="{FA5A293D-992D-A040-97B3-DB325CFFB048}"/>
              </a:ext>
            </a:extLst>
          </p:cNvPr>
          <p:cNvSpPr txBox="1"/>
          <p:nvPr/>
        </p:nvSpPr>
        <p:spPr>
          <a:xfrm>
            <a:off x="5087888" y="4723836"/>
            <a:ext cx="916020" cy="369332"/>
          </a:xfrm>
          <a:prstGeom prst="rect">
            <a:avLst/>
          </a:prstGeom>
          <a:noFill/>
        </p:spPr>
        <p:txBody>
          <a:bodyPr wrap="none" rtlCol="0">
            <a:spAutoFit/>
          </a:bodyPr>
          <a:lstStyle/>
          <a:p>
            <a:r>
              <a:rPr lang="en-BE" dirty="0"/>
              <a:t>Payload</a:t>
            </a:r>
          </a:p>
        </p:txBody>
      </p:sp>
      <p:sp>
        <p:nvSpPr>
          <p:cNvPr id="9" name="TextBox 8">
            <a:extLst>
              <a:ext uri="{FF2B5EF4-FFF2-40B4-BE49-F238E27FC236}">
                <a16:creationId xmlns:a16="http://schemas.microsoft.com/office/drawing/2014/main" id="{2F546211-5430-2A4F-89B6-EA1A91B59853}"/>
              </a:ext>
            </a:extLst>
          </p:cNvPr>
          <p:cNvSpPr txBox="1"/>
          <p:nvPr/>
        </p:nvSpPr>
        <p:spPr>
          <a:xfrm>
            <a:off x="2201500" y="4725144"/>
            <a:ext cx="872355" cy="369332"/>
          </a:xfrm>
          <a:prstGeom prst="rect">
            <a:avLst/>
          </a:prstGeom>
          <a:noFill/>
        </p:spPr>
        <p:txBody>
          <a:bodyPr wrap="none" rtlCol="0">
            <a:spAutoFit/>
          </a:bodyPr>
          <a:lstStyle/>
          <a:p>
            <a:r>
              <a:rPr lang="en-BE" dirty="0">
                <a:solidFill>
                  <a:srgbClr val="FF0000"/>
                </a:solidFill>
              </a:rPr>
              <a:t>Header</a:t>
            </a:r>
          </a:p>
        </p:txBody>
      </p:sp>
      <p:sp>
        <p:nvSpPr>
          <p:cNvPr id="10" name="TextBox 9">
            <a:extLst>
              <a:ext uri="{FF2B5EF4-FFF2-40B4-BE49-F238E27FC236}">
                <a16:creationId xmlns:a16="http://schemas.microsoft.com/office/drawing/2014/main" id="{87BF75C2-6754-E740-93A8-273BDB4CB3DF}"/>
              </a:ext>
            </a:extLst>
          </p:cNvPr>
          <p:cNvSpPr txBox="1"/>
          <p:nvPr/>
        </p:nvSpPr>
        <p:spPr>
          <a:xfrm>
            <a:off x="8622110" y="4728886"/>
            <a:ext cx="769954" cy="369332"/>
          </a:xfrm>
          <a:prstGeom prst="rect">
            <a:avLst/>
          </a:prstGeom>
          <a:noFill/>
        </p:spPr>
        <p:txBody>
          <a:bodyPr wrap="none" rtlCol="0">
            <a:spAutoFit/>
          </a:bodyPr>
          <a:lstStyle/>
          <a:p>
            <a:r>
              <a:rPr lang="en-BE" dirty="0">
                <a:solidFill>
                  <a:srgbClr val="0070C0"/>
                </a:solidFill>
              </a:rPr>
              <a:t>Trailer</a:t>
            </a:r>
          </a:p>
        </p:txBody>
      </p:sp>
    </p:spTree>
    <p:extLst>
      <p:ext uri="{BB962C8B-B14F-4D97-AF65-F5344CB8AC3E}">
        <p14:creationId xmlns:p14="http://schemas.microsoft.com/office/powerpoint/2010/main" val="13488881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87A9098A-BD18-314C-AF3B-6164667FD6FD}"/>
              </a:ext>
            </a:extLst>
          </p:cNvPr>
          <p:cNvSpPr>
            <a:spLocks noGrp="1" noChangeArrowheads="1"/>
          </p:cNvSpPr>
          <p:nvPr>
            <p:ph type="title"/>
          </p:nvPr>
        </p:nvSpPr>
        <p:spPr/>
        <p:txBody>
          <a:bodyPr/>
          <a:lstStyle/>
          <a:p>
            <a:pPr eaLnBrk="1" hangingPunct="1">
              <a:defRPr/>
            </a:pPr>
            <a:r>
              <a:rPr lang="en-US">
                <a:sym typeface="Gill Sans" charset="0"/>
              </a:rPr>
              <a:t>Hash functions</a:t>
            </a:r>
          </a:p>
        </p:txBody>
      </p:sp>
      <p:sp>
        <p:nvSpPr>
          <p:cNvPr id="19458" name="Rectangle 2">
            <a:extLst>
              <a:ext uri="{FF2B5EF4-FFF2-40B4-BE49-F238E27FC236}">
                <a16:creationId xmlns:a16="http://schemas.microsoft.com/office/drawing/2014/main" id="{626A5668-0DFA-DA41-BD74-0214336A812D}"/>
              </a:ext>
            </a:extLst>
          </p:cNvPr>
          <p:cNvSpPr>
            <a:spLocks noGrp="1" noChangeArrowheads="1"/>
          </p:cNvSpPr>
          <p:nvPr>
            <p:ph type="body" idx="1"/>
          </p:nvPr>
        </p:nvSpPr>
        <p:spPr/>
        <p:txBody>
          <a:bodyPr/>
          <a:lstStyle/>
          <a:p>
            <a:pPr marL="654837" indent="-420967">
              <a:spcBef>
                <a:spcPts val="1768"/>
              </a:spcBef>
              <a:buFont typeface="Gill Sans" charset="0"/>
              <a:buChar char="•"/>
              <a:defRPr/>
            </a:pPr>
            <a:r>
              <a:rPr lang="en-US" dirty="0">
                <a:sym typeface="Gill Sans" charset="0"/>
              </a:rPr>
              <a:t>What is the role of hash functions like MD5 or SHA-1 ?</a:t>
            </a:r>
          </a:p>
          <a:p>
            <a:pPr marL="982256" lvl="1" indent="-420967">
              <a:spcBef>
                <a:spcPts val="1768"/>
              </a:spcBef>
              <a:buFont typeface="Gill Sans" charset="0"/>
              <a:buChar char="•"/>
              <a:defRPr/>
            </a:pPr>
            <a:r>
              <a:rPr lang="en-US" dirty="0">
                <a:sym typeface="Gill Sans" charset="0"/>
              </a:rPr>
              <a:t>Do they play the same role as CRCs and checksums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E1B9202C-E3CF-E24A-B6DF-D99DA22712B2}"/>
              </a:ext>
            </a:extLst>
          </p:cNvPr>
          <p:cNvSpPr>
            <a:spLocks noGrp="1" noChangeArrowheads="1"/>
          </p:cNvSpPr>
          <p:nvPr>
            <p:ph type="title"/>
          </p:nvPr>
        </p:nvSpPr>
        <p:spPr/>
        <p:txBody>
          <a:bodyPr/>
          <a:lstStyle/>
          <a:p>
            <a:pPr eaLnBrk="1" hangingPunct="1">
              <a:defRPr/>
            </a:pPr>
            <a:r>
              <a:rPr lang="en-US">
                <a:sym typeface="Gill Sans" charset="0"/>
              </a:rPr>
              <a:t>Agenda</a:t>
            </a:r>
          </a:p>
        </p:txBody>
      </p:sp>
      <p:sp>
        <p:nvSpPr>
          <p:cNvPr id="20482" name="Rectangle 2">
            <a:extLst>
              <a:ext uri="{FF2B5EF4-FFF2-40B4-BE49-F238E27FC236}">
                <a16:creationId xmlns:a16="http://schemas.microsoft.com/office/drawing/2014/main" id="{B303662A-AAC0-F240-8518-BA056B1CC4CD}"/>
              </a:ext>
            </a:extLst>
          </p:cNvPr>
          <p:cNvSpPr>
            <a:spLocks noGrp="1" noChangeArrowheads="1"/>
          </p:cNvSpPr>
          <p:nvPr>
            <p:ph type="body" idx="1"/>
          </p:nvPr>
        </p:nvSpPr>
        <p:spPr/>
        <p:txBody>
          <a:bodyPr/>
          <a:lstStyle/>
          <a:p>
            <a:pPr marL="654837" indent="-420967">
              <a:spcBef>
                <a:spcPts val="1768"/>
              </a:spcBef>
              <a:buFont typeface="Gill Sans" charset="0"/>
              <a:buChar char="•"/>
              <a:defRPr/>
            </a:pPr>
            <a:r>
              <a:rPr lang="en-US" dirty="0">
                <a:sym typeface="Gill Sans" charset="0"/>
              </a:rPr>
              <a:t>Reliable transmission</a:t>
            </a:r>
          </a:p>
          <a:p>
            <a:pPr marL="982256" lvl="1" indent="-420967">
              <a:spcBef>
                <a:spcPts val="1768"/>
              </a:spcBef>
              <a:buFont typeface="Gill Sans" charset="0"/>
              <a:buChar char="•"/>
              <a:defRPr/>
            </a:pPr>
            <a:r>
              <a:rPr lang="en-US" dirty="0">
                <a:sym typeface="Gill Sans" charset="0"/>
              </a:rPr>
              <a:t>Checksums</a:t>
            </a:r>
          </a:p>
          <a:p>
            <a:pPr marL="982256" lvl="1" indent="-420967">
              <a:spcBef>
                <a:spcPts val="1768"/>
              </a:spcBef>
              <a:buFont typeface="Gill Sans" charset="0"/>
              <a:buChar char="•"/>
              <a:defRPr/>
            </a:pPr>
            <a:r>
              <a:rPr lang="en-US" dirty="0">
                <a:solidFill>
                  <a:srgbClr val="FF2712"/>
                </a:solidFill>
                <a:sym typeface="Gill Sans" charset="0"/>
              </a:rPr>
              <a:t>Framing</a:t>
            </a:r>
            <a:endParaRPr lang="en-US" dirty="0">
              <a:sym typeface="Gill Sans" charset="0"/>
            </a:endParaRPr>
          </a:p>
          <a:p>
            <a:pPr marL="982256" lvl="1" indent="-420967">
              <a:spcBef>
                <a:spcPts val="1768"/>
              </a:spcBef>
              <a:buFont typeface="Gill Sans" charset="0"/>
              <a:buChar char="•"/>
              <a:defRPr/>
            </a:pPr>
            <a:r>
              <a:rPr lang="en-US" dirty="0">
                <a:sym typeface="Gill Sans" charset="0"/>
              </a:rPr>
              <a:t>Go-back-n</a:t>
            </a:r>
          </a:p>
          <a:p>
            <a:pPr marL="982256" lvl="1" indent="-420967">
              <a:spcBef>
                <a:spcPts val="1768"/>
              </a:spcBef>
              <a:buFont typeface="Gill Sans" charset="0"/>
              <a:buChar char="•"/>
              <a:defRPr/>
            </a:pPr>
            <a:r>
              <a:rPr lang="en-US" dirty="0">
                <a:sym typeface="Gill Sans" charset="0"/>
              </a:rPr>
              <a:t>Selective repeat</a:t>
            </a:r>
          </a:p>
          <a:p>
            <a:pPr marL="654837" indent="-420967">
              <a:spcBef>
                <a:spcPts val="1768"/>
              </a:spcBef>
              <a:buFont typeface="Gill Sans" charset="0"/>
              <a:buChar char="•"/>
              <a:defRPr/>
            </a:pPr>
            <a:r>
              <a:rPr lang="en-US" dirty="0">
                <a:sym typeface="Gill Sans" charset="0"/>
              </a:rPr>
              <a:t>Building a network</a:t>
            </a:r>
          </a:p>
        </p:txBody>
      </p:sp>
      <p:sp>
        <p:nvSpPr>
          <p:cNvPr id="20483" name="AutoShape 3">
            <a:extLst>
              <a:ext uri="{FF2B5EF4-FFF2-40B4-BE49-F238E27FC236}">
                <a16:creationId xmlns:a16="http://schemas.microsoft.com/office/drawing/2014/main" id="{19249265-C7A5-2141-9424-AD22169BBB52}"/>
              </a:ext>
            </a:extLst>
          </p:cNvPr>
          <p:cNvSpPr>
            <a:spLocks/>
          </p:cNvSpPr>
          <p:nvPr/>
        </p:nvSpPr>
        <p:spPr bwMode="auto">
          <a:xfrm>
            <a:off x="1665289" y="3249613"/>
            <a:ext cx="966787" cy="893762"/>
          </a:xfrm>
          <a:prstGeom prst="rightArrow">
            <a:avLst>
              <a:gd name="adj1" fmla="val 32000"/>
              <a:gd name="adj2" fmla="val 43934"/>
            </a:avLst>
          </a:prstGeom>
          <a:solidFill>
            <a:schemeClr val="accent1"/>
          </a:solidFill>
          <a:ln w="25400">
            <a:solidFill>
              <a:srgbClr val="D90B00"/>
            </a:solidFill>
            <a:miter lim="800000"/>
            <a:headEnd/>
            <a:tailEnd/>
          </a:ln>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7A1D-2693-BE46-8986-A4C8AF6F9234}"/>
              </a:ext>
            </a:extLst>
          </p:cNvPr>
          <p:cNvSpPr>
            <a:spLocks noGrp="1"/>
          </p:cNvSpPr>
          <p:nvPr>
            <p:ph type="title"/>
          </p:nvPr>
        </p:nvSpPr>
        <p:spPr/>
        <p:txBody>
          <a:bodyPr/>
          <a:lstStyle/>
          <a:p>
            <a:r>
              <a:rPr lang="en-GB" dirty="0"/>
              <a:t>Framing techniques</a:t>
            </a:r>
            <a:endParaRPr lang="en-BE" dirty="0"/>
          </a:p>
        </p:txBody>
      </p:sp>
      <p:sp>
        <p:nvSpPr>
          <p:cNvPr id="3" name="Content Placeholder 2">
            <a:extLst>
              <a:ext uri="{FF2B5EF4-FFF2-40B4-BE49-F238E27FC236}">
                <a16:creationId xmlns:a16="http://schemas.microsoft.com/office/drawing/2014/main" id="{E42B023B-5805-D84E-B67A-7037D3D8AAEB}"/>
              </a:ext>
            </a:extLst>
          </p:cNvPr>
          <p:cNvSpPr>
            <a:spLocks noGrp="1"/>
          </p:cNvSpPr>
          <p:nvPr>
            <p:ph idx="1"/>
          </p:nvPr>
        </p:nvSpPr>
        <p:spPr/>
        <p:txBody>
          <a:bodyPr/>
          <a:lstStyle/>
          <a:p>
            <a:r>
              <a:rPr lang="en-GB" dirty="0"/>
              <a:t>Bit stuffing</a:t>
            </a:r>
          </a:p>
          <a:p>
            <a:r>
              <a:rPr lang="en-GB" dirty="0"/>
              <a:t>Character stuffing</a:t>
            </a:r>
            <a:endParaRPr lang="en-BE" dirty="0"/>
          </a:p>
        </p:txBody>
      </p:sp>
    </p:spTree>
    <p:extLst>
      <p:ext uri="{BB962C8B-B14F-4D97-AF65-F5344CB8AC3E}">
        <p14:creationId xmlns:p14="http://schemas.microsoft.com/office/powerpoint/2010/main" val="209106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072F-16A0-0A0A-F5CE-161F1A96933C}"/>
              </a:ext>
            </a:extLst>
          </p:cNvPr>
          <p:cNvSpPr>
            <a:spLocks noGrp="1"/>
          </p:cNvSpPr>
          <p:nvPr>
            <p:ph type="title"/>
          </p:nvPr>
        </p:nvSpPr>
        <p:spPr/>
        <p:txBody>
          <a:bodyPr/>
          <a:lstStyle/>
          <a:p>
            <a:r>
              <a:rPr lang="en-US" dirty="0"/>
              <a:t>How fast are hash functions</a:t>
            </a:r>
          </a:p>
        </p:txBody>
      </p:sp>
      <p:sp>
        <p:nvSpPr>
          <p:cNvPr id="3" name="Content Placeholder 2">
            <a:extLst>
              <a:ext uri="{FF2B5EF4-FFF2-40B4-BE49-F238E27FC236}">
                <a16:creationId xmlns:a16="http://schemas.microsoft.com/office/drawing/2014/main" id="{958D9A11-84F5-1C90-FEBF-FFA30FF61428}"/>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18B7E35F-359A-308F-678D-A4B1A4505178}"/>
              </a:ext>
            </a:extLst>
          </p:cNvPr>
          <p:cNvSpPr txBox="1"/>
          <p:nvPr/>
        </p:nvSpPr>
        <p:spPr>
          <a:xfrm>
            <a:off x="838200" y="3065869"/>
            <a:ext cx="11153468" cy="3539430"/>
          </a:xfrm>
          <a:prstGeom prst="rect">
            <a:avLst/>
          </a:prstGeom>
          <a:noFill/>
        </p:spPr>
        <p:txBody>
          <a:bodyPr wrap="square">
            <a:spAutoFit/>
          </a:bodyPr>
          <a:lstStyle/>
          <a:p>
            <a:r>
              <a:rPr lang="en-US" sz="1400" dirty="0" err="1">
                <a:solidFill>
                  <a:srgbClr val="000000"/>
                </a:solidFill>
                <a:effectLst/>
                <a:latin typeface="Menlo" panose="020B0609030804020204" pitchFamily="49" charset="0"/>
              </a:rPr>
              <a:t>openssl</a:t>
            </a:r>
            <a:r>
              <a:rPr lang="en-US" sz="1400" dirty="0">
                <a:solidFill>
                  <a:srgbClr val="000000"/>
                </a:solidFill>
                <a:effectLst/>
                <a:latin typeface="Menlo" panose="020B0609030804020204" pitchFamily="49" charset="0"/>
              </a:rPr>
              <a:t> speed sha256</a:t>
            </a:r>
          </a:p>
          <a:p>
            <a:r>
              <a:rPr lang="en-US" sz="1400" dirty="0">
                <a:solidFill>
                  <a:srgbClr val="000000"/>
                </a:solidFill>
                <a:effectLst/>
                <a:latin typeface="Menlo" panose="020B0609030804020204" pitchFamily="49" charset="0"/>
              </a:rPr>
              <a:t>Doing sha256 ops for 3s on 16 size blocks: 28754762 sha256 ops in 3.00s</a:t>
            </a:r>
          </a:p>
          <a:p>
            <a:r>
              <a:rPr lang="en-US" sz="1400" dirty="0">
                <a:solidFill>
                  <a:srgbClr val="000000"/>
                </a:solidFill>
                <a:effectLst/>
                <a:latin typeface="Menlo" panose="020B0609030804020204" pitchFamily="49" charset="0"/>
              </a:rPr>
              <a:t>Doing sha256 ops for 3s on 64 size blocks: 24879496 sha256 ops in 2.98s</a:t>
            </a:r>
          </a:p>
          <a:p>
            <a:r>
              <a:rPr lang="en-US" sz="1400" dirty="0">
                <a:solidFill>
                  <a:srgbClr val="000000"/>
                </a:solidFill>
                <a:effectLst/>
                <a:latin typeface="Menlo" panose="020B0609030804020204" pitchFamily="49" charset="0"/>
              </a:rPr>
              <a:t>Doing sha256 ops for 3s on 256 size blocks: 16001414 sha256 ops in 2.99s</a:t>
            </a:r>
          </a:p>
          <a:p>
            <a:r>
              <a:rPr lang="en-US" sz="1400" dirty="0">
                <a:solidFill>
                  <a:srgbClr val="000000"/>
                </a:solidFill>
                <a:effectLst/>
                <a:latin typeface="Menlo" panose="020B0609030804020204" pitchFamily="49" charset="0"/>
              </a:rPr>
              <a:t>Doing sha256 ops for 3s on 1024 size blocks: 6468584 sha256 ops in 3.00s</a:t>
            </a:r>
          </a:p>
          <a:p>
            <a:r>
              <a:rPr lang="en-US" sz="1400" dirty="0">
                <a:solidFill>
                  <a:srgbClr val="000000"/>
                </a:solidFill>
                <a:effectLst/>
                <a:latin typeface="Menlo" panose="020B0609030804020204" pitchFamily="49" charset="0"/>
              </a:rPr>
              <a:t>Doing sha256 ops for 3s on 8192 size blocks: 962646 sha256 ops in 3.00s</a:t>
            </a:r>
          </a:p>
          <a:p>
            <a:r>
              <a:rPr lang="en-US" sz="1400" dirty="0">
                <a:solidFill>
                  <a:srgbClr val="000000"/>
                </a:solidFill>
                <a:effectLst/>
                <a:latin typeface="Menlo" panose="020B0609030804020204" pitchFamily="49" charset="0"/>
              </a:rPr>
              <a:t>Doing sha256 ops for 3s on 16384 size blocks: 473203 sha256 ops in 3.00s</a:t>
            </a:r>
          </a:p>
          <a:p>
            <a:r>
              <a:rPr lang="en-US" sz="1400" dirty="0">
                <a:solidFill>
                  <a:srgbClr val="000000"/>
                </a:solidFill>
                <a:effectLst/>
                <a:latin typeface="Menlo" panose="020B0609030804020204" pitchFamily="49" charset="0"/>
              </a:rPr>
              <a:t>version: 3.4.0</a:t>
            </a:r>
          </a:p>
          <a:p>
            <a:r>
              <a:rPr lang="en-US" sz="1400" dirty="0">
                <a:solidFill>
                  <a:srgbClr val="000000"/>
                </a:solidFill>
                <a:effectLst/>
                <a:latin typeface="Menlo" panose="020B0609030804020204" pitchFamily="49" charset="0"/>
              </a:rPr>
              <a:t>built on: Tue Oct 22 12:26:59 2024 UTC</a:t>
            </a:r>
          </a:p>
          <a:p>
            <a:r>
              <a:rPr lang="en-US" sz="1400" dirty="0">
                <a:solidFill>
                  <a:srgbClr val="000000"/>
                </a:solidFill>
                <a:effectLst/>
                <a:latin typeface="Menlo" panose="020B0609030804020204" pitchFamily="49" charset="0"/>
              </a:rPr>
              <a:t>options: bn(64,64)</a:t>
            </a:r>
          </a:p>
          <a:p>
            <a:r>
              <a:rPr lang="en-US" sz="1400" dirty="0">
                <a:solidFill>
                  <a:srgbClr val="000000"/>
                </a:solidFill>
                <a:effectLst/>
                <a:latin typeface="Menlo" panose="020B0609030804020204" pitchFamily="49" charset="0"/>
              </a:rPr>
              <a:t>compiler: clang -</a:t>
            </a:r>
            <a:r>
              <a:rPr lang="en-US" sz="1400" dirty="0" err="1">
                <a:solidFill>
                  <a:srgbClr val="000000"/>
                </a:solidFill>
                <a:effectLst/>
                <a:latin typeface="Menlo" panose="020B0609030804020204" pitchFamily="49" charset="0"/>
              </a:rPr>
              <a:t>fPIC</a:t>
            </a:r>
            <a:r>
              <a:rPr lang="en-US" sz="1400" dirty="0">
                <a:solidFill>
                  <a:srgbClr val="000000"/>
                </a:solidFill>
                <a:effectLst/>
                <a:latin typeface="Menlo" panose="020B0609030804020204" pitchFamily="49" charset="0"/>
              </a:rPr>
              <a:t> -arch arm64 -O3 -Wall -DL_ENDIAN -DOPENSSL_PIC -D_REENTRANT -DOPENSSL_BUILDING_OPENSSL -DNDEBUG</a:t>
            </a:r>
          </a:p>
          <a:p>
            <a:r>
              <a:rPr lang="en-US" sz="1400" dirty="0">
                <a:solidFill>
                  <a:srgbClr val="000000"/>
                </a:solidFill>
                <a:effectLst/>
                <a:latin typeface="Menlo" panose="020B0609030804020204" pitchFamily="49" charset="0"/>
              </a:rPr>
              <a:t>CPUINFO: </a:t>
            </a:r>
            <a:r>
              <a:rPr lang="en-US" sz="1400" dirty="0" err="1">
                <a:solidFill>
                  <a:srgbClr val="000000"/>
                </a:solidFill>
                <a:effectLst/>
                <a:latin typeface="Menlo" panose="020B0609030804020204" pitchFamily="49" charset="0"/>
              </a:rPr>
              <a:t>OPENSSL_armcap</a:t>
            </a:r>
            <a:r>
              <a:rPr lang="en-US" sz="1400" dirty="0">
                <a:solidFill>
                  <a:srgbClr val="000000"/>
                </a:solidFill>
                <a:effectLst/>
                <a:latin typeface="Menlo" panose="020B0609030804020204" pitchFamily="49" charset="0"/>
              </a:rPr>
              <a:t>=0x987d</a:t>
            </a:r>
          </a:p>
          <a:p>
            <a:r>
              <a:rPr lang="en-US" sz="1400" dirty="0">
                <a:solidFill>
                  <a:srgbClr val="000000"/>
                </a:solidFill>
                <a:effectLst/>
                <a:latin typeface="Menlo" panose="020B0609030804020204" pitchFamily="49" charset="0"/>
              </a:rPr>
              <a:t>The 'numbers' are in 1000s of bytes per second processed.</a:t>
            </a:r>
          </a:p>
          <a:p>
            <a:r>
              <a:rPr lang="en-US" sz="1400" dirty="0">
                <a:solidFill>
                  <a:srgbClr val="000000"/>
                </a:solidFill>
                <a:effectLst/>
                <a:latin typeface="Menlo" panose="020B0609030804020204" pitchFamily="49" charset="0"/>
              </a:rPr>
              <a:t>type             16 bytes     64 bytes    256 bytes   1024 bytes   8192 bytes  16384 bytes</a:t>
            </a:r>
          </a:p>
          <a:p>
            <a:r>
              <a:rPr lang="en-US" sz="1400" dirty="0">
                <a:solidFill>
                  <a:srgbClr val="000000"/>
                </a:solidFill>
                <a:effectLst/>
                <a:latin typeface="Menlo" panose="020B0609030804020204" pitchFamily="49" charset="0"/>
              </a:rPr>
              <a:t>sha256          153358.73k   534324.75k  1370020.73k  2207943.34k  2628665.34k  2584319.32k</a:t>
            </a:r>
          </a:p>
        </p:txBody>
      </p:sp>
      <p:sp>
        <p:nvSpPr>
          <p:cNvPr id="8" name="TextBox 7">
            <a:extLst>
              <a:ext uri="{FF2B5EF4-FFF2-40B4-BE49-F238E27FC236}">
                <a16:creationId xmlns:a16="http://schemas.microsoft.com/office/drawing/2014/main" id="{F2DD0E5B-CEC8-D618-588E-D3FA1F1BAB44}"/>
              </a:ext>
            </a:extLst>
          </p:cNvPr>
          <p:cNvSpPr txBox="1"/>
          <p:nvPr/>
        </p:nvSpPr>
        <p:spPr>
          <a:xfrm>
            <a:off x="838200" y="2111762"/>
            <a:ext cx="10135829" cy="954107"/>
          </a:xfrm>
          <a:prstGeom prst="rect">
            <a:avLst/>
          </a:prstGeom>
          <a:noFill/>
        </p:spPr>
        <p:txBody>
          <a:bodyPr wrap="square">
            <a:spAutoFit/>
          </a:bodyPr>
          <a:lstStyle/>
          <a:p>
            <a:r>
              <a:rPr lang="en-US" sz="1400" dirty="0" err="1">
                <a:solidFill>
                  <a:srgbClr val="000000"/>
                </a:solidFill>
                <a:effectLst/>
                <a:latin typeface="Menlo" panose="020B0609030804020204" pitchFamily="49" charset="0"/>
              </a:rPr>
              <a:t>openssl</a:t>
            </a:r>
            <a:r>
              <a:rPr lang="en-US" sz="1400" dirty="0">
                <a:solidFill>
                  <a:srgbClr val="000000"/>
                </a:solidFill>
                <a:effectLst/>
                <a:latin typeface="Menlo" panose="020B0609030804020204" pitchFamily="49" charset="0"/>
              </a:rPr>
              <a:t> speed md5        </a:t>
            </a:r>
          </a:p>
          <a:p>
            <a:r>
              <a:rPr lang="en-US" sz="1400" dirty="0">
                <a:solidFill>
                  <a:srgbClr val="000000"/>
                </a:solidFill>
                <a:effectLst/>
                <a:latin typeface="Menlo" panose="020B0609030804020204" pitchFamily="49" charset="0"/>
              </a:rPr>
              <a:t>The 'numbers' are in 1000s of bytes per second processed.</a:t>
            </a:r>
          </a:p>
          <a:p>
            <a:r>
              <a:rPr lang="en-US" sz="1400" dirty="0">
                <a:solidFill>
                  <a:srgbClr val="000000"/>
                </a:solidFill>
                <a:effectLst/>
                <a:latin typeface="Menlo" panose="020B0609030804020204" pitchFamily="49" charset="0"/>
              </a:rPr>
              <a:t>type             16 bytes     64 bytes    256 bytes   1024 bytes   8192 bytes  16384 bytes</a:t>
            </a:r>
          </a:p>
          <a:p>
            <a:r>
              <a:rPr lang="en-US" sz="1400" dirty="0">
                <a:solidFill>
                  <a:srgbClr val="000000"/>
                </a:solidFill>
                <a:effectLst/>
                <a:latin typeface="Menlo" panose="020B0609030804020204" pitchFamily="49" charset="0"/>
              </a:rPr>
              <a:t>md5             103456.24k   270895.85k   516739.84k   663504.55k   721971.88k   706901.11k</a:t>
            </a:r>
          </a:p>
        </p:txBody>
      </p:sp>
    </p:spTree>
    <p:extLst>
      <p:ext uri="{BB962C8B-B14F-4D97-AF65-F5344CB8AC3E}">
        <p14:creationId xmlns:p14="http://schemas.microsoft.com/office/powerpoint/2010/main" val="318928399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pPr marL="654837" indent="-420967">
              <a:spcBef>
                <a:spcPts val="1768"/>
              </a:spcBef>
              <a:buFont typeface="Gill Sans" charset="0"/>
              <a:buChar char="•"/>
              <a:defRPr/>
            </a:pPr>
            <a:r>
              <a:rPr lang="en-US" dirty="0">
                <a:sym typeface="Gill Sans" charset="0"/>
              </a:rPr>
              <a:t>How to combine bit stuffing and checksums ?</a:t>
            </a:r>
          </a:p>
          <a:p>
            <a:pPr marL="982256" lvl="1" indent="-420967">
              <a:spcBef>
                <a:spcPts val="1768"/>
              </a:spcBef>
              <a:buFont typeface="Gill Sans" charset="0"/>
              <a:buChar char="•"/>
              <a:defRPr/>
            </a:pPr>
            <a:r>
              <a:rPr lang="en-US" dirty="0">
                <a:sym typeface="Gill Sans" charset="0"/>
              </a:rPr>
              <a:t>Apply stuffing first and then compute checksum on the sender </a:t>
            </a:r>
          </a:p>
          <a:p>
            <a:pPr marL="982256" lvl="1" indent="-420967">
              <a:spcBef>
                <a:spcPts val="1768"/>
              </a:spcBef>
              <a:buFont typeface="Gill Sans" charset="0"/>
              <a:buChar char="•"/>
              <a:defRPr/>
            </a:pPr>
            <a:r>
              <a:rPr lang="en-US" dirty="0">
                <a:sym typeface="Gill Sans" charset="0"/>
              </a:rPr>
              <a:t>Compute checksum and then apply stuffing</a:t>
            </a: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8517F0-4BE2-1742-996C-3C8856C6414A}"/>
              </a:ext>
            </a:extLst>
          </p:cNvPr>
          <p:cNvSpPr/>
          <p:nvPr/>
        </p:nvSpPr>
        <p:spPr bwMode="auto">
          <a:xfrm>
            <a:off x="3539716" y="5445224"/>
            <a:ext cx="5112568" cy="648072"/>
          </a:xfrm>
          <a:prstGeom prst="rect">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6" name="Rectangle 5">
            <a:extLst>
              <a:ext uri="{FF2B5EF4-FFF2-40B4-BE49-F238E27FC236}">
                <a16:creationId xmlns:a16="http://schemas.microsoft.com/office/drawing/2014/main" id="{7B2DEAA4-3B0D-734A-BBA4-C6FAB56DDD29}"/>
              </a:ext>
            </a:extLst>
          </p:cNvPr>
          <p:cNvSpPr/>
          <p:nvPr/>
        </p:nvSpPr>
        <p:spPr bwMode="auto">
          <a:xfrm>
            <a:off x="2229762" y="5441482"/>
            <a:ext cx="1309954" cy="648072"/>
          </a:xfrm>
          <a:prstGeom prst="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7" name="Rectangle 6">
            <a:extLst>
              <a:ext uri="{FF2B5EF4-FFF2-40B4-BE49-F238E27FC236}">
                <a16:creationId xmlns:a16="http://schemas.microsoft.com/office/drawing/2014/main" id="{F2E6B017-275C-A04A-8A05-BBC843CAD8C9}"/>
              </a:ext>
            </a:extLst>
          </p:cNvPr>
          <p:cNvSpPr/>
          <p:nvPr/>
        </p:nvSpPr>
        <p:spPr bwMode="auto">
          <a:xfrm>
            <a:off x="8652284" y="5448966"/>
            <a:ext cx="1309954" cy="648072"/>
          </a:xfrm>
          <a:prstGeom prst="rect">
            <a:avLst/>
          </a:prstGeom>
          <a:noFill/>
          <a:ln w="25400" cap="flat" cmpd="sng" algn="ctr">
            <a:solidFill>
              <a:srgbClr val="0070C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8" name="TextBox 7">
            <a:extLst>
              <a:ext uri="{FF2B5EF4-FFF2-40B4-BE49-F238E27FC236}">
                <a16:creationId xmlns:a16="http://schemas.microsoft.com/office/drawing/2014/main" id="{FA5A293D-992D-A040-97B3-DB325CFFB048}"/>
              </a:ext>
            </a:extLst>
          </p:cNvPr>
          <p:cNvSpPr txBox="1"/>
          <p:nvPr/>
        </p:nvSpPr>
        <p:spPr>
          <a:xfrm>
            <a:off x="5087888" y="5443916"/>
            <a:ext cx="916020" cy="369332"/>
          </a:xfrm>
          <a:prstGeom prst="rect">
            <a:avLst/>
          </a:prstGeom>
          <a:noFill/>
        </p:spPr>
        <p:txBody>
          <a:bodyPr wrap="none" rtlCol="0">
            <a:spAutoFit/>
          </a:bodyPr>
          <a:lstStyle/>
          <a:p>
            <a:r>
              <a:rPr lang="en-BE" dirty="0"/>
              <a:t>Payload</a:t>
            </a:r>
          </a:p>
        </p:txBody>
      </p:sp>
      <p:sp>
        <p:nvSpPr>
          <p:cNvPr id="9" name="TextBox 8">
            <a:extLst>
              <a:ext uri="{FF2B5EF4-FFF2-40B4-BE49-F238E27FC236}">
                <a16:creationId xmlns:a16="http://schemas.microsoft.com/office/drawing/2014/main" id="{2F546211-5430-2A4F-89B6-EA1A91B59853}"/>
              </a:ext>
            </a:extLst>
          </p:cNvPr>
          <p:cNvSpPr txBox="1"/>
          <p:nvPr/>
        </p:nvSpPr>
        <p:spPr>
          <a:xfrm>
            <a:off x="2201500" y="5445224"/>
            <a:ext cx="872355" cy="369332"/>
          </a:xfrm>
          <a:prstGeom prst="rect">
            <a:avLst/>
          </a:prstGeom>
          <a:noFill/>
        </p:spPr>
        <p:txBody>
          <a:bodyPr wrap="none" rtlCol="0">
            <a:spAutoFit/>
          </a:bodyPr>
          <a:lstStyle/>
          <a:p>
            <a:r>
              <a:rPr lang="en-BE" dirty="0">
                <a:solidFill>
                  <a:srgbClr val="FF0000"/>
                </a:solidFill>
              </a:rPr>
              <a:t>Header</a:t>
            </a:r>
          </a:p>
        </p:txBody>
      </p:sp>
      <p:sp>
        <p:nvSpPr>
          <p:cNvPr id="10" name="TextBox 9">
            <a:extLst>
              <a:ext uri="{FF2B5EF4-FFF2-40B4-BE49-F238E27FC236}">
                <a16:creationId xmlns:a16="http://schemas.microsoft.com/office/drawing/2014/main" id="{87BF75C2-6754-E740-93A8-273BDB4CB3DF}"/>
              </a:ext>
            </a:extLst>
          </p:cNvPr>
          <p:cNvSpPr txBox="1"/>
          <p:nvPr/>
        </p:nvSpPr>
        <p:spPr>
          <a:xfrm>
            <a:off x="8622110" y="5448966"/>
            <a:ext cx="769954" cy="369332"/>
          </a:xfrm>
          <a:prstGeom prst="rect">
            <a:avLst/>
          </a:prstGeom>
          <a:noFill/>
        </p:spPr>
        <p:txBody>
          <a:bodyPr wrap="none" rtlCol="0">
            <a:spAutoFit/>
          </a:bodyPr>
          <a:lstStyle/>
          <a:p>
            <a:r>
              <a:rPr lang="en-BE" dirty="0">
                <a:solidFill>
                  <a:srgbClr val="0070C0"/>
                </a:solidFill>
              </a:rPr>
              <a:t>Trailer</a:t>
            </a:r>
          </a:p>
        </p:txBody>
      </p:sp>
    </p:spTree>
    <p:extLst>
      <p:ext uri="{BB962C8B-B14F-4D97-AF65-F5344CB8AC3E}">
        <p14:creationId xmlns:p14="http://schemas.microsoft.com/office/powerpoint/2010/main" val="5549861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BC40C2DA-991F-5F4C-B62A-3758BC94E652}"/>
              </a:ext>
            </a:extLst>
          </p:cNvPr>
          <p:cNvSpPr>
            <a:spLocks noGrp="1" noChangeArrowheads="1"/>
          </p:cNvSpPr>
          <p:nvPr>
            <p:ph type="title"/>
          </p:nvPr>
        </p:nvSpPr>
        <p:spPr/>
        <p:txBody>
          <a:bodyPr/>
          <a:lstStyle/>
          <a:p>
            <a:pPr eaLnBrk="1" hangingPunct="1">
              <a:defRPr/>
            </a:pPr>
            <a:r>
              <a:rPr lang="en-US">
                <a:sym typeface="Gill Sans" charset="0"/>
              </a:rPr>
              <a:t>Character stuffing</a:t>
            </a:r>
          </a:p>
        </p:txBody>
      </p:sp>
      <p:sp>
        <p:nvSpPr>
          <p:cNvPr id="22530" name="Rectangle 2">
            <a:extLst>
              <a:ext uri="{FF2B5EF4-FFF2-40B4-BE49-F238E27FC236}">
                <a16:creationId xmlns:a16="http://schemas.microsoft.com/office/drawing/2014/main" id="{A4D42499-6317-2F49-A4B7-24340132F5A7}"/>
              </a:ext>
            </a:extLst>
          </p:cNvPr>
          <p:cNvSpPr>
            <a:spLocks noGrp="1" noChangeArrowheads="1"/>
          </p:cNvSpPr>
          <p:nvPr>
            <p:ph type="body" idx="1"/>
          </p:nvPr>
        </p:nvSpPr>
        <p:spPr/>
        <p:txBody>
          <a:bodyPr/>
          <a:lstStyle/>
          <a:p>
            <a:pPr marL="654837" indent="-420967">
              <a:spcBef>
                <a:spcPts val="1768"/>
              </a:spcBef>
              <a:buFont typeface="Gill Sans" charset="0"/>
              <a:buChar char="•"/>
              <a:defRPr/>
            </a:pPr>
            <a:r>
              <a:rPr lang="en-US" dirty="0">
                <a:sym typeface="Gill Sans" charset="0"/>
              </a:rPr>
              <a:t>What are the advantages/drawbacks of character stuffing compared to bit stuffing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9A584230-1354-B148-9322-D2BD3F64FEC2}"/>
              </a:ext>
            </a:extLst>
          </p:cNvPr>
          <p:cNvSpPr>
            <a:spLocks noGrp="1" noChangeArrowheads="1"/>
          </p:cNvSpPr>
          <p:nvPr>
            <p:ph type="title"/>
          </p:nvPr>
        </p:nvSpPr>
        <p:spPr/>
        <p:txBody>
          <a:bodyPr/>
          <a:lstStyle/>
          <a:p>
            <a:pPr eaLnBrk="1" hangingPunct="1">
              <a:defRPr/>
            </a:pPr>
            <a:r>
              <a:rPr lang="en-US">
                <a:sym typeface="Gill Sans" charset="0"/>
              </a:rPr>
              <a:t>Maximum window</a:t>
            </a:r>
          </a:p>
        </p:txBody>
      </p:sp>
      <p:sp>
        <p:nvSpPr>
          <p:cNvPr id="26626" name="Rectangle 2">
            <a:extLst>
              <a:ext uri="{FF2B5EF4-FFF2-40B4-BE49-F238E27FC236}">
                <a16:creationId xmlns:a16="http://schemas.microsoft.com/office/drawing/2014/main" id="{5D3E2BBE-C2E3-A24F-8580-77C3FA65A715}"/>
              </a:ext>
            </a:extLst>
          </p:cNvPr>
          <p:cNvSpPr>
            <a:spLocks noGrp="1" noChangeArrowheads="1"/>
          </p:cNvSpPr>
          <p:nvPr>
            <p:ph type="body" idx="1"/>
          </p:nvPr>
        </p:nvSpPr>
        <p:spPr/>
        <p:txBody>
          <a:bodyPr/>
          <a:lstStyle/>
          <a:p>
            <a:pPr marL="654837" indent="-420967">
              <a:spcBef>
                <a:spcPts val="1768"/>
              </a:spcBef>
              <a:buFont typeface="Gill Sans" charset="0"/>
              <a:buChar char="•"/>
              <a:defRPr/>
            </a:pPr>
            <a:r>
              <a:rPr lang="en-US" dirty="0">
                <a:sym typeface="Gill Sans" charset="0"/>
              </a:rPr>
              <a:t>What is the maximum window size that can be used with selective repeat ?</a:t>
            </a:r>
          </a:p>
          <a:p>
            <a:pPr marL="982256" lvl="1" indent="-420967">
              <a:spcBef>
                <a:spcPts val="1768"/>
              </a:spcBef>
              <a:buFont typeface="Gill Sans" charset="0"/>
              <a:buChar char="•"/>
              <a:defRPr/>
            </a:pPr>
            <a:r>
              <a:rPr lang="en-US" dirty="0">
                <a:sym typeface="Gill Sans" charset="0"/>
              </a:rPr>
              <a:t>Sequence numbers are encoded in N bits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D0E54-B620-284B-B6DC-4D17F9C6B6F9}"/>
              </a:ext>
            </a:extLst>
          </p:cNvPr>
          <p:cNvSpPr>
            <a:spLocks noGrp="1"/>
          </p:cNvSpPr>
          <p:nvPr>
            <p:ph type="title"/>
          </p:nvPr>
        </p:nvSpPr>
        <p:spPr/>
        <p:txBody>
          <a:bodyPr/>
          <a:lstStyle/>
          <a:p>
            <a:pPr eaLnBrk="1" hangingPunct="1">
              <a:defRPr/>
            </a:pPr>
            <a:r>
              <a:rPr lang="en-GB" dirty="0">
                <a:sym typeface="Gill Sans" charset="0"/>
              </a:rPr>
              <a:t>Performance</a:t>
            </a:r>
          </a:p>
        </p:txBody>
      </p:sp>
      <p:sp>
        <p:nvSpPr>
          <p:cNvPr id="3" name="Espace réservé du contenu 2">
            <a:extLst>
              <a:ext uri="{FF2B5EF4-FFF2-40B4-BE49-F238E27FC236}">
                <a16:creationId xmlns:a16="http://schemas.microsoft.com/office/drawing/2014/main" id="{D1ED0DB0-A474-0046-B0B2-2D2EBDF864F4}"/>
              </a:ext>
            </a:extLst>
          </p:cNvPr>
          <p:cNvSpPr>
            <a:spLocks noGrp="1"/>
          </p:cNvSpPr>
          <p:nvPr>
            <p:ph idx="1"/>
          </p:nvPr>
        </p:nvSpPr>
        <p:spPr/>
        <p:txBody>
          <a:bodyPr/>
          <a:lstStyle/>
          <a:p>
            <a:pPr marL="617418" indent="-420967">
              <a:spcBef>
                <a:spcPts val="1768"/>
              </a:spcBef>
              <a:buFont typeface="Gill Sans" charset="0"/>
              <a:buChar char="•"/>
              <a:defRPr/>
            </a:pPr>
            <a:r>
              <a:rPr lang="en-GB" dirty="0">
                <a:sym typeface="Gill Sans" charset="0"/>
              </a:rPr>
              <a:t>What is the minimum window size required to achieve high throughput </a:t>
            </a:r>
          </a:p>
          <a:p>
            <a:pPr marL="944837" lvl="1" indent="-420967">
              <a:spcBef>
                <a:spcPts val="1768"/>
              </a:spcBef>
              <a:buFont typeface="Gill Sans" charset="0"/>
              <a:buChar char="•"/>
              <a:defRPr/>
            </a:pPr>
            <a:r>
              <a:rPr lang="en-GB" dirty="0">
                <a:sym typeface="Gill Sans" charset="0"/>
              </a:rPr>
              <a:t>When there are no losses ?</a:t>
            </a:r>
          </a:p>
          <a:p>
            <a:pPr marL="944837" lvl="1" indent="-420967">
              <a:spcBef>
                <a:spcPts val="1768"/>
              </a:spcBef>
              <a:buFont typeface="Gill Sans" charset="0"/>
              <a:buChar char="•"/>
              <a:defRPr/>
            </a:pPr>
            <a:r>
              <a:rPr lang="en-GB" dirty="0">
                <a:sym typeface="Gill Sans" charset="0"/>
              </a:rPr>
              <a:t>When a few frames are </a:t>
            </a:r>
            <a:r>
              <a:rPr lang="en-GB" dirty="0" err="1">
                <a:sym typeface="Gill Sans" charset="0"/>
              </a:rPr>
              <a:t>errored</a:t>
            </a:r>
            <a:r>
              <a:rPr lang="en-GB" dirty="0">
                <a:sym typeface="Gill Sans" charset="0"/>
              </a:rPr>
              <a:t>/lost ?</a:t>
            </a:r>
          </a:p>
          <a:p>
            <a:pPr marL="1272256" lvl="2" indent="-420967">
              <a:spcBef>
                <a:spcPts val="1768"/>
              </a:spcBef>
              <a:buFont typeface="Gill Sans" charset="0"/>
              <a:buChar char="•"/>
              <a:defRPr/>
            </a:pPr>
            <a:r>
              <a:rPr lang="en-GB" dirty="0">
                <a:sym typeface="Gill Sans" charset="0"/>
              </a:rPr>
              <a:t>Go-back-n</a:t>
            </a:r>
          </a:p>
          <a:p>
            <a:pPr marL="1272256" lvl="2" indent="-420967">
              <a:spcBef>
                <a:spcPts val="1768"/>
              </a:spcBef>
              <a:buFont typeface="Gill Sans" charset="0"/>
              <a:buChar char="•"/>
              <a:defRPr/>
            </a:pPr>
            <a:r>
              <a:rPr lang="en-GB" dirty="0">
                <a:sym typeface="Gill Sans" charset="0"/>
              </a:rPr>
              <a:t>Selective repeat</a:t>
            </a:r>
          </a:p>
          <a:p>
            <a:pPr marL="944837" lvl="1" indent="-420967">
              <a:spcBef>
                <a:spcPts val="1768"/>
              </a:spcBef>
              <a:buFont typeface="Gill Sans" charset="0"/>
              <a:buChar char="•"/>
              <a:defRPr/>
            </a:pPr>
            <a:endParaRPr lang="en-GB" dirty="0">
              <a:sym typeface="Gill Sans"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3DBFB-0CA2-FA44-A377-747AAD86A611}"/>
              </a:ext>
            </a:extLst>
          </p:cNvPr>
          <p:cNvSpPr>
            <a:spLocks noGrp="1"/>
          </p:cNvSpPr>
          <p:nvPr>
            <p:ph type="title"/>
          </p:nvPr>
        </p:nvSpPr>
        <p:spPr/>
        <p:txBody>
          <a:bodyPr/>
          <a:lstStyle/>
          <a:p>
            <a:pPr eaLnBrk="1" hangingPunct="1">
              <a:defRPr/>
            </a:pPr>
            <a:r>
              <a:rPr lang="en-GB" dirty="0">
                <a:sym typeface="Gill Sans" charset="0"/>
              </a:rPr>
              <a:t>Take back lessons</a:t>
            </a:r>
          </a:p>
        </p:txBody>
      </p:sp>
      <p:sp>
        <p:nvSpPr>
          <p:cNvPr id="3" name="Espace réservé du contenu 2">
            <a:extLst>
              <a:ext uri="{FF2B5EF4-FFF2-40B4-BE49-F238E27FC236}">
                <a16:creationId xmlns:a16="http://schemas.microsoft.com/office/drawing/2014/main" id="{417B0BA1-9A63-D644-BCA4-29B3C99A7303}"/>
              </a:ext>
            </a:extLst>
          </p:cNvPr>
          <p:cNvSpPr>
            <a:spLocks noGrp="1"/>
          </p:cNvSpPr>
          <p:nvPr>
            <p:ph idx="1"/>
          </p:nvPr>
        </p:nvSpPr>
        <p:spPr/>
        <p:txBody>
          <a:bodyPr/>
          <a:lstStyle/>
          <a:p>
            <a:pPr marL="617418" indent="-420967">
              <a:spcBef>
                <a:spcPts val="1768"/>
              </a:spcBef>
              <a:buFont typeface="Gill Sans" charset="0"/>
              <a:buChar char="•"/>
              <a:defRPr/>
            </a:pPr>
            <a:r>
              <a:rPr lang="en-GB" dirty="0">
                <a:sym typeface="Gill Sans" charset="0"/>
              </a:rPr>
              <a:t>Usage of Checksums/CRCs</a:t>
            </a:r>
          </a:p>
          <a:p>
            <a:pPr marL="617418" indent="-420967">
              <a:spcBef>
                <a:spcPts val="1768"/>
              </a:spcBef>
              <a:buFont typeface="Gill Sans" charset="0"/>
              <a:buChar char="•"/>
              <a:defRPr/>
            </a:pPr>
            <a:r>
              <a:rPr lang="en-GB" dirty="0">
                <a:sym typeface="Gill Sans" charset="0"/>
              </a:rPr>
              <a:t>Finite State Machines</a:t>
            </a:r>
          </a:p>
          <a:p>
            <a:pPr marL="617418" indent="-420967">
              <a:spcBef>
                <a:spcPts val="1768"/>
              </a:spcBef>
              <a:buFont typeface="Gill Sans" charset="0"/>
              <a:buChar char="•"/>
              <a:defRPr/>
            </a:pPr>
            <a:r>
              <a:rPr lang="en-GB" dirty="0">
                <a:sym typeface="Gill Sans" charset="0"/>
              </a:rPr>
              <a:t>Cumulative acknowledgements</a:t>
            </a:r>
          </a:p>
          <a:p>
            <a:pPr marL="617418" indent="-420967">
              <a:spcBef>
                <a:spcPts val="1768"/>
              </a:spcBef>
              <a:buFont typeface="Gill Sans" charset="0"/>
              <a:buChar char="•"/>
              <a:defRPr/>
            </a:pPr>
            <a:r>
              <a:rPr lang="en-GB" dirty="0">
                <a:sym typeface="Gill Sans" charset="0"/>
              </a:rPr>
              <a:t>Bandwidth x delay product</a:t>
            </a:r>
          </a:p>
          <a:p>
            <a:pPr marL="617418" indent="-420967">
              <a:spcBef>
                <a:spcPts val="1768"/>
              </a:spcBef>
              <a:buFont typeface="Gill Sans" charset="0"/>
              <a:buChar char="•"/>
              <a:defRPr/>
            </a:pPr>
            <a:endParaRPr lang="en-GB" dirty="0">
              <a:sym typeface="Gill San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0E5DB-ED8D-F9BA-48C3-1D66A3A5E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398C0E-8F27-BAF7-7DEB-F6D8A5448A53}"/>
              </a:ext>
            </a:extLst>
          </p:cNvPr>
          <p:cNvSpPr>
            <a:spLocks noGrp="1"/>
          </p:cNvSpPr>
          <p:nvPr>
            <p:ph type="title"/>
          </p:nvPr>
        </p:nvSpPr>
        <p:spPr/>
        <p:txBody>
          <a:bodyPr/>
          <a:lstStyle/>
          <a:p>
            <a:r>
              <a:rPr lang="en-US" dirty="0"/>
              <a:t>How fast is encryption ?</a:t>
            </a:r>
          </a:p>
        </p:txBody>
      </p:sp>
      <p:sp>
        <p:nvSpPr>
          <p:cNvPr id="3" name="Content Placeholder 2">
            <a:extLst>
              <a:ext uri="{FF2B5EF4-FFF2-40B4-BE49-F238E27FC236}">
                <a16:creationId xmlns:a16="http://schemas.microsoft.com/office/drawing/2014/main" id="{9904BFDE-4962-935E-2B59-6282202F71CE}"/>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D4092522-C0CA-1037-A950-2CD5364A29B5}"/>
              </a:ext>
            </a:extLst>
          </p:cNvPr>
          <p:cNvSpPr txBox="1"/>
          <p:nvPr/>
        </p:nvSpPr>
        <p:spPr>
          <a:xfrm>
            <a:off x="838200" y="2121972"/>
            <a:ext cx="11153468" cy="3539430"/>
          </a:xfrm>
          <a:prstGeom prst="rect">
            <a:avLst/>
          </a:prstGeom>
          <a:noFill/>
        </p:spPr>
        <p:txBody>
          <a:bodyPr wrap="square">
            <a:spAutoFit/>
          </a:bodyPr>
          <a:lstStyle/>
          <a:p>
            <a:r>
              <a:rPr lang="en-US" sz="1400" dirty="0" err="1">
                <a:solidFill>
                  <a:srgbClr val="000000"/>
                </a:solidFill>
                <a:effectLst/>
                <a:latin typeface="Menlo" panose="020B0609030804020204" pitchFamily="49" charset="0"/>
              </a:rPr>
              <a:t>openssl</a:t>
            </a:r>
            <a:r>
              <a:rPr lang="en-US" sz="1400" dirty="0">
                <a:solidFill>
                  <a:srgbClr val="000000"/>
                </a:solidFill>
                <a:effectLst/>
                <a:latin typeface="Menlo" panose="020B0609030804020204" pitchFamily="49" charset="0"/>
              </a:rPr>
              <a:t> speed aes-256-cbc</a:t>
            </a:r>
          </a:p>
          <a:p>
            <a:r>
              <a:rPr lang="en-US" sz="1400" dirty="0">
                <a:solidFill>
                  <a:srgbClr val="000000"/>
                </a:solidFill>
                <a:effectLst/>
                <a:latin typeface="Menlo" panose="020B0609030804020204" pitchFamily="49" charset="0"/>
              </a:rPr>
              <a:t>Doing aes-256-cbc ops for 3s on 16 size blocks: 182049098 aes-256-cbc ops in 3.00s</a:t>
            </a:r>
          </a:p>
          <a:p>
            <a:r>
              <a:rPr lang="en-US" sz="1400" dirty="0">
                <a:solidFill>
                  <a:srgbClr val="000000"/>
                </a:solidFill>
                <a:effectLst/>
                <a:latin typeface="Menlo" panose="020B0609030804020204" pitchFamily="49" charset="0"/>
              </a:rPr>
              <a:t>Doing aes-256-cbc ops for 3s on 64 size blocks: 57304593 aes-256-cbc ops in 3.00s</a:t>
            </a:r>
          </a:p>
          <a:p>
            <a:r>
              <a:rPr lang="en-US" sz="1400" dirty="0">
                <a:solidFill>
                  <a:srgbClr val="000000"/>
                </a:solidFill>
                <a:effectLst/>
                <a:latin typeface="Menlo" panose="020B0609030804020204" pitchFamily="49" charset="0"/>
              </a:rPr>
              <a:t>Doing aes-256-cbc ops for 3s on 256 size blocks: 15250040 aes-256-cbc ops in 3.00s</a:t>
            </a:r>
          </a:p>
          <a:p>
            <a:r>
              <a:rPr lang="en-US" sz="1400" dirty="0">
                <a:solidFill>
                  <a:srgbClr val="000000"/>
                </a:solidFill>
                <a:effectLst/>
                <a:latin typeface="Menlo" panose="020B0609030804020204" pitchFamily="49" charset="0"/>
              </a:rPr>
              <a:t>Doing aes-256-cbc ops for 3s on 1024 size blocks: 3852487 aes-256-cbc ops in 3.00s</a:t>
            </a:r>
          </a:p>
          <a:p>
            <a:r>
              <a:rPr lang="en-US" sz="1400" dirty="0">
                <a:solidFill>
                  <a:srgbClr val="000000"/>
                </a:solidFill>
                <a:effectLst/>
                <a:latin typeface="Menlo" panose="020B0609030804020204" pitchFamily="49" charset="0"/>
              </a:rPr>
              <a:t>Doing aes-256-cbc ops for 3s on 8192 size blocks: 479772 aes-256-cbc ops in 2.98s</a:t>
            </a:r>
          </a:p>
          <a:p>
            <a:r>
              <a:rPr lang="en-US" sz="1400" dirty="0">
                <a:solidFill>
                  <a:srgbClr val="000000"/>
                </a:solidFill>
                <a:effectLst/>
                <a:latin typeface="Menlo" panose="020B0609030804020204" pitchFamily="49" charset="0"/>
              </a:rPr>
              <a:t>Doing aes-256-cbc ops for 3s on 16384 size blocks: 240162 aes-256-cbc ops in 3.00s</a:t>
            </a:r>
          </a:p>
          <a:p>
            <a:r>
              <a:rPr lang="en-US" sz="1400" dirty="0">
                <a:solidFill>
                  <a:srgbClr val="000000"/>
                </a:solidFill>
                <a:effectLst/>
                <a:latin typeface="Menlo" panose="020B0609030804020204" pitchFamily="49" charset="0"/>
              </a:rPr>
              <a:t>version: 3.4.0</a:t>
            </a:r>
          </a:p>
          <a:p>
            <a:r>
              <a:rPr lang="en-US" sz="1400" dirty="0">
                <a:solidFill>
                  <a:srgbClr val="000000"/>
                </a:solidFill>
                <a:effectLst/>
                <a:latin typeface="Menlo" panose="020B0609030804020204" pitchFamily="49" charset="0"/>
              </a:rPr>
              <a:t>built on: Tue Oct 22 12:26:59 2024 UTC</a:t>
            </a:r>
          </a:p>
          <a:p>
            <a:r>
              <a:rPr lang="en-US" sz="1400" dirty="0">
                <a:solidFill>
                  <a:srgbClr val="000000"/>
                </a:solidFill>
                <a:effectLst/>
                <a:latin typeface="Menlo" panose="020B0609030804020204" pitchFamily="49" charset="0"/>
              </a:rPr>
              <a:t>options: bn(64,64)</a:t>
            </a:r>
          </a:p>
          <a:p>
            <a:r>
              <a:rPr lang="en-US" sz="1400" dirty="0">
                <a:solidFill>
                  <a:srgbClr val="000000"/>
                </a:solidFill>
                <a:effectLst/>
                <a:latin typeface="Menlo" panose="020B0609030804020204" pitchFamily="49" charset="0"/>
              </a:rPr>
              <a:t>compiler: clang -</a:t>
            </a:r>
            <a:r>
              <a:rPr lang="en-US" sz="1400" dirty="0" err="1">
                <a:solidFill>
                  <a:srgbClr val="000000"/>
                </a:solidFill>
                <a:effectLst/>
                <a:latin typeface="Menlo" panose="020B0609030804020204" pitchFamily="49" charset="0"/>
              </a:rPr>
              <a:t>fPIC</a:t>
            </a:r>
            <a:r>
              <a:rPr lang="en-US" sz="1400" dirty="0">
                <a:solidFill>
                  <a:srgbClr val="000000"/>
                </a:solidFill>
                <a:effectLst/>
                <a:latin typeface="Menlo" panose="020B0609030804020204" pitchFamily="49" charset="0"/>
              </a:rPr>
              <a:t> -arch arm64 -O3 -Wall -DL_ENDIAN -DOPENSSL_PIC -D_REENTRANT -DOPENSSL_BUILDING_OPENSSL -DNDEBUG</a:t>
            </a:r>
          </a:p>
          <a:p>
            <a:r>
              <a:rPr lang="en-US" sz="1400" dirty="0">
                <a:solidFill>
                  <a:srgbClr val="000000"/>
                </a:solidFill>
                <a:effectLst/>
                <a:latin typeface="Menlo" panose="020B0609030804020204" pitchFamily="49" charset="0"/>
              </a:rPr>
              <a:t>CPUINFO: </a:t>
            </a:r>
            <a:r>
              <a:rPr lang="en-US" sz="1400" dirty="0" err="1">
                <a:solidFill>
                  <a:srgbClr val="000000"/>
                </a:solidFill>
                <a:effectLst/>
                <a:latin typeface="Menlo" panose="020B0609030804020204" pitchFamily="49" charset="0"/>
              </a:rPr>
              <a:t>OPENSSL_armcap</a:t>
            </a:r>
            <a:r>
              <a:rPr lang="en-US" sz="1400" dirty="0">
                <a:solidFill>
                  <a:srgbClr val="000000"/>
                </a:solidFill>
                <a:effectLst/>
                <a:latin typeface="Menlo" panose="020B0609030804020204" pitchFamily="49" charset="0"/>
              </a:rPr>
              <a:t>=0x987d</a:t>
            </a:r>
          </a:p>
          <a:p>
            <a:r>
              <a:rPr lang="en-US" sz="1400" dirty="0">
                <a:solidFill>
                  <a:srgbClr val="000000"/>
                </a:solidFill>
                <a:effectLst/>
                <a:latin typeface="Menlo" panose="020B0609030804020204" pitchFamily="49" charset="0"/>
              </a:rPr>
              <a:t>The 'numbers' are in 1000s of bytes per second processed.</a:t>
            </a:r>
          </a:p>
          <a:p>
            <a:r>
              <a:rPr lang="en-US" sz="1400" dirty="0">
                <a:solidFill>
                  <a:srgbClr val="000000"/>
                </a:solidFill>
                <a:effectLst/>
                <a:latin typeface="Menlo" panose="020B0609030804020204" pitchFamily="49" charset="0"/>
              </a:rPr>
              <a:t>type             16 bytes     64 bytes    256 bytes   1024 bytes   8192 bytes  16384 bytes</a:t>
            </a:r>
          </a:p>
          <a:p>
            <a:r>
              <a:rPr lang="en-US" sz="1400" dirty="0">
                <a:solidFill>
                  <a:srgbClr val="000000"/>
                </a:solidFill>
                <a:effectLst/>
                <a:latin typeface="Menlo" panose="020B0609030804020204" pitchFamily="49" charset="0"/>
              </a:rPr>
              <a:t>aes-256-cbc     970928.52k  1222497.98k  1301336.75k  1314982.23k  1318890.01k  1311604.74k</a:t>
            </a:r>
          </a:p>
        </p:txBody>
      </p:sp>
    </p:spTree>
    <p:extLst>
      <p:ext uri="{BB962C8B-B14F-4D97-AF65-F5344CB8AC3E}">
        <p14:creationId xmlns:p14="http://schemas.microsoft.com/office/powerpoint/2010/main" val="171946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1C90D-B62F-3DFD-25EE-159EA9ADB8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9C42-155E-ABCE-8703-FE8FBF35292A}"/>
              </a:ext>
            </a:extLst>
          </p:cNvPr>
          <p:cNvSpPr>
            <a:spLocks noGrp="1"/>
          </p:cNvSpPr>
          <p:nvPr>
            <p:ph type="title"/>
          </p:nvPr>
        </p:nvSpPr>
        <p:spPr/>
        <p:txBody>
          <a:bodyPr/>
          <a:lstStyle/>
          <a:p>
            <a:r>
              <a:rPr lang="en-US" dirty="0"/>
              <a:t>How fast is RSA ?</a:t>
            </a:r>
          </a:p>
        </p:txBody>
      </p:sp>
      <p:sp>
        <p:nvSpPr>
          <p:cNvPr id="3" name="Content Placeholder 2">
            <a:extLst>
              <a:ext uri="{FF2B5EF4-FFF2-40B4-BE49-F238E27FC236}">
                <a16:creationId xmlns:a16="http://schemas.microsoft.com/office/drawing/2014/main" id="{4C187F28-45C8-3387-9720-500A3257BDC6}"/>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B8BCD302-CAA7-96D4-C8F2-776B2CA951B7}"/>
              </a:ext>
            </a:extLst>
          </p:cNvPr>
          <p:cNvSpPr txBox="1"/>
          <p:nvPr/>
        </p:nvSpPr>
        <p:spPr>
          <a:xfrm>
            <a:off x="838200" y="1825625"/>
            <a:ext cx="11153468" cy="3323987"/>
          </a:xfrm>
          <a:prstGeom prst="rect">
            <a:avLst/>
          </a:prstGeom>
          <a:noFill/>
        </p:spPr>
        <p:txBody>
          <a:bodyPr wrap="square">
            <a:spAutoFit/>
          </a:bodyPr>
          <a:lstStyle/>
          <a:p>
            <a:r>
              <a:rPr lang="en-US" sz="1400" dirty="0" err="1">
                <a:solidFill>
                  <a:srgbClr val="000000"/>
                </a:solidFill>
                <a:effectLst/>
                <a:latin typeface="Menlo" panose="020B0609030804020204" pitchFamily="49" charset="0"/>
              </a:rPr>
              <a:t>openssl</a:t>
            </a:r>
            <a:r>
              <a:rPr lang="en-US" sz="1400" dirty="0">
                <a:solidFill>
                  <a:srgbClr val="000000"/>
                </a:solidFill>
                <a:effectLst/>
                <a:latin typeface="Menlo" panose="020B0609030804020204" pitchFamily="49" charset="0"/>
              </a:rPr>
              <a:t> speed </a:t>
            </a:r>
            <a:r>
              <a:rPr lang="en-US" sz="1400" dirty="0" err="1">
                <a:solidFill>
                  <a:srgbClr val="000000"/>
                </a:solidFill>
                <a:effectLst/>
                <a:latin typeface="Menlo" panose="020B0609030804020204" pitchFamily="49" charset="0"/>
              </a:rPr>
              <a:t>rsa</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version: 3.4.0</a:t>
            </a:r>
          </a:p>
          <a:p>
            <a:r>
              <a:rPr lang="en-US" sz="1400" dirty="0">
                <a:solidFill>
                  <a:srgbClr val="000000"/>
                </a:solidFill>
                <a:effectLst/>
                <a:latin typeface="Menlo" panose="020B0609030804020204" pitchFamily="49" charset="0"/>
              </a:rPr>
              <a:t>built on: Tue Oct 22 12:26:59 2024 UTC</a:t>
            </a:r>
          </a:p>
          <a:p>
            <a:r>
              <a:rPr lang="en-US" sz="1400" dirty="0">
                <a:solidFill>
                  <a:srgbClr val="000000"/>
                </a:solidFill>
                <a:effectLst/>
                <a:latin typeface="Menlo" panose="020B0609030804020204" pitchFamily="49" charset="0"/>
              </a:rPr>
              <a:t>options: bn(64,64)</a:t>
            </a:r>
          </a:p>
          <a:p>
            <a:r>
              <a:rPr lang="en-US" sz="1400" dirty="0">
                <a:solidFill>
                  <a:srgbClr val="000000"/>
                </a:solidFill>
                <a:effectLst/>
                <a:latin typeface="Menlo" panose="020B0609030804020204" pitchFamily="49" charset="0"/>
              </a:rPr>
              <a:t>compiler: clang -</a:t>
            </a:r>
            <a:r>
              <a:rPr lang="en-US" sz="1400" dirty="0" err="1">
                <a:solidFill>
                  <a:srgbClr val="000000"/>
                </a:solidFill>
                <a:effectLst/>
                <a:latin typeface="Menlo" panose="020B0609030804020204" pitchFamily="49" charset="0"/>
              </a:rPr>
              <a:t>fPIC</a:t>
            </a:r>
            <a:r>
              <a:rPr lang="en-US" sz="1400" dirty="0">
                <a:solidFill>
                  <a:srgbClr val="000000"/>
                </a:solidFill>
                <a:effectLst/>
                <a:latin typeface="Menlo" panose="020B0609030804020204" pitchFamily="49" charset="0"/>
              </a:rPr>
              <a:t> -arch arm64 -O3 -Wall -DL_ENDIAN -DOPENSSL_PIC -D_REENTRANT -DOPENSSL_BUILDING_OPENSSL -DNDEBUG</a:t>
            </a:r>
          </a:p>
          <a:p>
            <a:r>
              <a:rPr lang="en-US" sz="1400" dirty="0">
                <a:solidFill>
                  <a:srgbClr val="000000"/>
                </a:solidFill>
                <a:effectLst/>
                <a:latin typeface="Menlo" panose="020B0609030804020204" pitchFamily="49" charset="0"/>
              </a:rPr>
              <a:t>CPUINFO: </a:t>
            </a:r>
            <a:r>
              <a:rPr lang="en-US" sz="1400" dirty="0" err="1">
                <a:solidFill>
                  <a:srgbClr val="000000"/>
                </a:solidFill>
                <a:effectLst/>
                <a:latin typeface="Menlo" panose="020B0609030804020204" pitchFamily="49" charset="0"/>
              </a:rPr>
              <a:t>OPENSSL_armcap</a:t>
            </a:r>
            <a:r>
              <a:rPr lang="en-US" sz="1400" dirty="0">
                <a:solidFill>
                  <a:srgbClr val="000000"/>
                </a:solidFill>
                <a:effectLst/>
                <a:latin typeface="Menlo" panose="020B0609030804020204" pitchFamily="49" charset="0"/>
              </a:rPr>
              <a:t>=0x987d</a:t>
            </a:r>
          </a:p>
          <a:p>
            <a:r>
              <a:rPr lang="en-US" sz="1400" dirty="0">
                <a:solidFill>
                  <a:srgbClr val="000000"/>
                </a:solidFill>
                <a:effectLst/>
                <a:latin typeface="Menlo" panose="020B0609030804020204" pitchFamily="49" charset="0"/>
              </a:rPr>
              <a:t>                   sign    verify    encrypt   decrypt   sign/s verify/s  </a:t>
            </a:r>
            <a:r>
              <a:rPr lang="en-US" sz="1400" dirty="0" err="1">
                <a:solidFill>
                  <a:srgbClr val="000000"/>
                </a:solidFill>
                <a:effectLst/>
                <a:latin typeface="Menlo" panose="020B0609030804020204" pitchFamily="49" charset="0"/>
              </a:rPr>
              <a:t>encr</a:t>
            </a:r>
            <a:r>
              <a:rPr lang="en-US" sz="1400" dirty="0">
                <a:solidFill>
                  <a:srgbClr val="000000"/>
                </a:solidFill>
                <a:effectLst/>
                <a:latin typeface="Menlo" panose="020B0609030804020204" pitchFamily="49" charset="0"/>
              </a:rPr>
              <a:t>./s  </a:t>
            </a:r>
            <a:r>
              <a:rPr lang="en-US" sz="1400" dirty="0" err="1">
                <a:solidFill>
                  <a:srgbClr val="000000"/>
                </a:solidFill>
                <a:effectLst/>
                <a:latin typeface="Menlo" panose="020B0609030804020204" pitchFamily="49" charset="0"/>
              </a:rPr>
              <a:t>decr</a:t>
            </a:r>
            <a:r>
              <a:rPr lang="en-US" sz="1400" dirty="0">
                <a:solidFill>
                  <a:srgbClr val="000000"/>
                </a:solidFill>
                <a:effectLst/>
                <a:latin typeface="Menlo" panose="020B0609030804020204" pitchFamily="49" charset="0"/>
              </a:rPr>
              <a:t>./s</a:t>
            </a:r>
          </a:p>
          <a:p>
            <a:r>
              <a:rPr lang="en-US" sz="1400" dirty="0" err="1">
                <a:solidFill>
                  <a:srgbClr val="000000"/>
                </a:solidFill>
                <a:effectLst/>
                <a:latin typeface="Menlo" panose="020B0609030804020204" pitchFamily="49" charset="0"/>
              </a:rPr>
              <a:t>rsa</a:t>
            </a:r>
            <a:r>
              <a:rPr lang="en-US" sz="1400" dirty="0">
                <a:solidFill>
                  <a:srgbClr val="000000"/>
                </a:solidFill>
                <a:effectLst/>
                <a:latin typeface="Menlo" panose="020B0609030804020204" pitchFamily="49" charset="0"/>
              </a:rPr>
              <a:t>   512 bits 0.000017s 0.000002s 0.000002s 0.000021s  58008.2 666143.2 574215.3  47738.5</a:t>
            </a:r>
          </a:p>
          <a:p>
            <a:r>
              <a:rPr lang="en-US" sz="1400" dirty="0" err="1">
                <a:solidFill>
                  <a:srgbClr val="000000"/>
                </a:solidFill>
                <a:effectLst/>
                <a:latin typeface="Menlo" panose="020B0609030804020204" pitchFamily="49" charset="0"/>
              </a:rPr>
              <a:t>rsa</a:t>
            </a:r>
            <a:r>
              <a:rPr lang="en-US" sz="1400" dirty="0">
                <a:solidFill>
                  <a:srgbClr val="000000"/>
                </a:solidFill>
                <a:effectLst/>
                <a:latin typeface="Menlo" panose="020B0609030804020204" pitchFamily="49" charset="0"/>
              </a:rPr>
              <a:t>  1024 bits 0.000086s 0.000004s 0.000004s 0.000090s  11692.7 251421.5 231645.1  11099.6</a:t>
            </a:r>
          </a:p>
          <a:p>
            <a:r>
              <a:rPr lang="en-US" sz="1400" dirty="0" err="1">
                <a:solidFill>
                  <a:srgbClr val="000000"/>
                </a:solidFill>
                <a:effectLst/>
                <a:latin typeface="Menlo" panose="020B0609030804020204" pitchFamily="49" charset="0"/>
              </a:rPr>
              <a:t>rsa</a:t>
            </a:r>
            <a:r>
              <a:rPr lang="en-US" sz="1400" dirty="0">
                <a:solidFill>
                  <a:srgbClr val="000000"/>
                </a:solidFill>
                <a:effectLst/>
                <a:latin typeface="Menlo" panose="020B0609030804020204" pitchFamily="49" charset="0"/>
              </a:rPr>
              <a:t>  2048 bits 0.000536s 0.000013s 0.000014s 0.000537s   1866.7  74949.8  72287.2   1860.7</a:t>
            </a:r>
          </a:p>
          <a:p>
            <a:r>
              <a:rPr lang="en-US" sz="1400" dirty="0" err="1">
                <a:solidFill>
                  <a:srgbClr val="000000"/>
                </a:solidFill>
                <a:effectLst/>
                <a:latin typeface="Menlo" panose="020B0609030804020204" pitchFamily="49" charset="0"/>
              </a:rPr>
              <a:t>rsa</a:t>
            </a:r>
            <a:r>
              <a:rPr lang="en-US" sz="1400" dirty="0">
                <a:solidFill>
                  <a:srgbClr val="000000"/>
                </a:solidFill>
                <a:effectLst/>
                <a:latin typeface="Menlo" panose="020B0609030804020204" pitchFamily="49" charset="0"/>
              </a:rPr>
              <a:t>  3072 bits 0.001544s 0.000029s 0.000029s 0.001548s    647.5  34937.6  34066.1    646.2</a:t>
            </a:r>
          </a:p>
          <a:p>
            <a:r>
              <a:rPr lang="en-US" sz="1400" dirty="0" err="1">
                <a:solidFill>
                  <a:srgbClr val="000000"/>
                </a:solidFill>
                <a:effectLst/>
                <a:latin typeface="Menlo" panose="020B0609030804020204" pitchFamily="49" charset="0"/>
              </a:rPr>
              <a:t>rsa</a:t>
            </a:r>
            <a:r>
              <a:rPr lang="en-US" sz="1400" dirty="0">
                <a:solidFill>
                  <a:srgbClr val="000000"/>
                </a:solidFill>
                <a:effectLst/>
                <a:latin typeface="Menlo" panose="020B0609030804020204" pitchFamily="49" charset="0"/>
              </a:rPr>
              <a:t>  4096 bits 0.003411s 0.000050s 0.000050s 0.003413s    293.2  20079.2  19871.5    293.0</a:t>
            </a:r>
          </a:p>
          <a:p>
            <a:r>
              <a:rPr lang="en-US" sz="1400" dirty="0" err="1">
                <a:solidFill>
                  <a:srgbClr val="000000"/>
                </a:solidFill>
                <a:effectLst/>
                <a:latin typeface="Menlo" panose="020B0609030804020204" pitchFamily="49" charset="0"/>
              </a:rPr>
              <a:t>rsa</a:t>
            </a:r>
            <a:r>
              <a:rPr lang="en-US" sz="1400" dirty="0">
                <a:solidFill>
                  <a:srgbClr val="000000"/>
                </a:solidFill>
                <a:effectLst/>
                <a:latin typeface="Menlo" panose="020B0609030804020204" pitchFamily="49" charset="0"/>
              </a:rPr>
              <a:t>  7680 bits 0.027855s 0.000169s 0.000171s 0.027827s     35.9   5927.8   5841.4     35.9</a:t>
            </a:r>
          </a:p>
          <a:p>
            <a:r>
              <a:rPr lang="en-US" sz="1400" dirty="0" err="1">
                <a:solidFill>
                  <a:srgbClr val="000000"/>
                </a:solidFill>
                <a:effectLst/>
                <a:latin typeface="Menlo" panose="020B0609030804020204" pitchFamily="49" charset="0"/>
              </a:rPr>
              <a:t>rsa</a:t>
            </a:r>
            <a:r>
              <a:rPr lang="en-US" sz="1400" dirty="0">
                <a:solidFill>
                  <a:srgbClr val="000000"/>
                </a:solidFill>
                <a:effectLst/>
                <a:latin typeface="Menlo" panose="020B0609030804020204" pitchFamily="49" charset="0"/>
              </a:rPr>
              <a:t> 15360 bits 0.149701s 0.000661s 0.000667s 0.149701s      6.7   1512.2   1500.0      6.7</a:t>
            </a:r>
          </a:p>
        </p:txBody>
      </p:sp>
    </p:spTree>
    <p:extLst>
      <p:ext uri="{BB962C8B-B14F-4D97-AF65-F5344CB8AC3E}">
        <p14:creationId xmlns:p14="http://schemas.microsoft.com/office/powerpoint/2010/main" val="408295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E37B8-D8B9-51A7-446D-7E2DAFDE5CBF}"/>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87D1C4E2-6829-4249-4D80-D4834279337B}"/>
              </a:ext>
            </a:extLst>
          </p:cNvPr>
          <p:cNvSpPr>
            <a:spLocks noGrp="1" noChangeArrowheads="1"/>
          </p:cNvSpPr>
          <p:nvPr>
            <p:ph type="title"/>
          </p:nvPr>
        </p:nvSpPr>
        <p:spPr>
          <a:xfrm>
            <a:off x="2809876" y="0"/>
            <a:ext cx="7605713"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18400" algn="l"/>
              </a:tabLst>
            </a:pPr>
            <a:r>
              <a:rPr lang="en-US" altLang="en-US"/>
              <a:t>One time passwords</a:t>
            </a:r>
          </a:p>
        </p:txBody>
      </p:sp>
      <p:sp>
        <p:nvSpPr>
          <p:cNvPr id="55299" name="Rectangle 7">
            <a:extLst>
              <a:ext uri="{FF2B5EF4-FFF2-40B4-BE49-F238E27FC236}">
                <a16:creationId xmlns:a16="http://schemas.microsoft.com/office/drawing/2014/main" id="{C2DAE770-B3F3-1E3D-83F5-2ACD3C3D072E}"/>
              </a:ext>
            </a:extLst>
          </p:cNvPr>
          <p:cNvSpPr>
            <a:spLocks/>
          </p:cNvSpPr>
          <p:nvPr/>
        </p:nvSpPr>
        <p:spPr bwMode="auto">
          <a:xfrm>
            <a:off x="1600201" y="2686051"/>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5301" name="Rectangle 9">
            <a:extLst>
              <a:ext uri="{FF2B5EF4-FFF2-40B4-BE49-F238E27FC236}">
                <a16:creationId xmlns:a16="http://schemas.microsoft.com/office/drawing/2014/main" id="{7FD3E888-F0B6-B73F-C082-817EC7162E5E}"/>
              </a:ext>
            </a:extLst>
          </p:cNvPr>
          <p:cNvSpPr>
            <a:spLocks/>
          </p:cNvSpPr>
          <p:nvPr/>
        </p:nvSpPr>
        <p:spPr bwMode="auto">
          <a:xfrm>
            <a:off x="7851776" y="2584451"/>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10602" name="Line 10">
            <a:extLst>
              <a:ext uri="{FF2B5EF4-FFF2-40B4-BE49-F238E27FC236}">
                <a16:creationId xmlns:a16="http://schemas.microsoft.com/office/drawing/2014/main" id="{17F89037-C595-89B6-114E-2B72DC59516E}"/>
              </a:ext>
            </a:extLst>
          </p:cNvPr>
          <p:cNvSpPr>
            <a:spLocks noChangeShapeType="1"/>
          </p:cNvSpPr>
          <p:nvPr/>
        </p:nvSpPr>
        <p:spPr bwMode="auto">
          <a:xfrm>
            <a:off x="1919289" y="3681414"/>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5303" name="Line 11">
            <a:extLst>
              <a:ext uri="{FF2B5EF4-FFF2-40B4-BE49-F238E27FC236}">
                <a16:creationId xmlns:a16="http://schemas.microsoft.com/office/drawing/2014/main" id="{41E54C7B-5009-6B93-E80B-A112867BEAC4}"/>
              </a:ext>
            </a:extLst>
          </p:cNvPr>
          <p:cNvSpPr>
            <a:spLocks noChangeShapeType="1"/>
          </p:cNvSpPr>
          <p:nvPr/>
        </p:nvSpPr>
        <p:spPr bwMode="auto">
          <a:xfrm>
            <a:off x="1952625" y="3051175"/>
            <a:ext cx="1588" cy="27638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5304" name="Line 12">
            <a:extLst>
              <a:ext uri="{FF2B5EF4-FFF2-40B4-BE49-F238E27FC236}">
                <a16:creationId xmlns:a16="http://schemas.microsoft.com/office/drawing/2014/main" id="{1EAA01B7-4E97-A8BB-887F-0F203E994234}"/>
              </a:ext>
            </a:extLst>
          </p:cNvPr>
          <p:cNvSpPr>
            <a:spLocks noChangeShapeType="1"/>
          </p:cNvSpPr>
          <p:nvPr/>
        </p:nvSpPr>
        <p:spPr bwMode="auto">
          <a:xfrm flipH="1">
            <a:off x="8264526" y="2876550"/>
            <a:ext cx="4763"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0605" name="Group 13">
            <a:extLst>
              <a:ext uri="{FF2B5EF4-FFF2-40B4-BE49-F238E27FC236}">
                <a16:creationId xmlns:a16="http://schemas.microsoft.com/office/drawing/2014/main" id="{AC937F78-C237-FF98-1C38-638FB0B57D91}"/>
              </a:ext>
            </a:extLst>
          </p:cNvPr>
          <p:cNvGrpSpPr>
            <a:grpSpLocks/>
          </p:cNvGrpSpPr>
          <p:nvPr/>
        </p:nvGrpSpPr>
        <p:grpSpPr bwMode="auto">
          <a:xfrm>
            <a:off x="2586039" y="3238501"/>
            <a:ext cx="4892675" cy="334963"/>
            <a:chOff x="0" y="0"/>
            <a:chExt cx="3136" cy="232"/>
          </a:xfrm>
        </p:grpSpPr>
        <p:sp>
          <p:nvSpPr>
            <p:cNvPr id="55325" name="Rectangle 14">
              <a:extLst>
                <a:ext uri="{FF2B5EF4-FFF2-40B4-BE49-F238E27FC236}">
                  <a16:creationId xmlns:a16="http://schemas.microsoft.com/office/drawing/2014/main" id="{EA457A26-7D40-6ECC-42F6-AE3D84C6068D}"/>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6" name="Rectangle 15">
              <a:extLst>
                <a:ext uri="{FF2B5EF4-FFF2-40B4-BE49-F238E27FC236}">
                  <a16:creationId xmlns:a16="http://schemas.microsoft.com/office/drawing/2014/main" id="{2A86371C-F2F9-314A-4DC0-7A743D3243E8}"/>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nvGrpSpPr>
          <p:cNvPr id="2" name="Grouper 1">
            <a:extLst>
              <a:ext uri="{FF2B5EF4-FFF2-40B4-BE49-F238E27FC236}">
                <a16:creationId xmlns:a16="http://schemas.microsoft.com/office/drawing/2014/main" id="{20223E69-6AFE-EF60-D234-BD3EB10F7061}"/>
              </a:ext>
            </a:extLst>
          </p:cNvPr>
          <p:cNvGrpSpPr>
            <a:grpSpLocks/>
          </p:cNvGrpSpPr>
          <p:nvPr/>
        </p:nvGrpSpPr>
        <p:grpSpPr bwMode="auto">
          <a:xfrm>
            <a:off x="1982788" y="4044950"/>
            <a:ext cx="6318250" cy="338138"/>
            <a:chOff x="1101825" y="5753437"/>
            <a:chExt cx="8294400" cy="481330"/>
          </a:xfrm>
        </p:grpSpPr>
        <p:sp>
          <p:nvSpPr>
            <p:cNvPr id="55321" name="Line 16">
              <a:extLst>
                <a:ext uri="{FF2B5EF4-FFF2-40B4-BE49-F238E27FC236}">
                  <a16:creationId xmlns:a16="http://schemas.microsoft.com/office/drawing/2014/main" id="{AFDCE883-E41E-EF44-3550-FD44E8CD78F9}"/>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5322" name="Group 17">
              <a:extLst>
                <a:ext uri="{FF2B5EF4-FFF2-40B4-BE49-F238E27FC236}">
                  <a16:creationId xmlns:a16="http://schemas.microsoft.com/office/drawing/2014/main" id="{2DAE45B9-D251-F13F-371F-73684E8D6AAC}"/>
                </a:ext>
              </a:extLst>
            </p:cNvPr>
            <p:cNvGrpSpPr>
              <a:grpSpLocks/>
            </p:cNvGrpSpPr>
            <p:nvPr/>
          </p:nvGrpSpPr>
          <p:grpSpPr bwMode="auto">
            <a:xfrm>
              <a:off x="2080768" y="5753437"/>
              <a:ext cx="6422528" cy="475186"/>
              <a:chOff x="0" y="0"/>
              <a:chExt cx="3136" cy="232"/>
            </a:xfrm>
          </p:grpSpPr>
          <p:sp>
            <p:nvSpPr>
              <p:cNvPr id="55323" name="Rectangle 18">
                <a:extLst>
                  <a:ext uri="{FF2B5EF4-FFF2-40B4-BE49-F238E27FC236}">
                    <a16:creationId xmlns:a16="http://schemas.microsoft.com/office/drawing/2014/main" id="{29BEFC43-F4CE-056F-8F9E-F2DAF1DF04E2}"/>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4" name="Rectangle 19">
                <a:extLst>
                  <a:ext uri="{FF2B5EF4-FFF2-40B4-BE49-F238E27FC236}">
                    <a16:creationId xmlns:a16="http://schemas.microsoft.com/office/drawing/2014/main" id="{9D6182AF-F2E1-4665-3D86-E330A452D93F}"/>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My current </a:t>
                </a:r>
                <a:r>
                  <a:rPr lang="en-US" altLang="en-US" i="1">
                    <a:latin typeface="Helvetica" panose="020B0604020202020204" pitchFamily="34" charset="0"/>
                    <a:sym typeface="Helvetica" panose="020B0604020202020204" pitchFamily="34" charset="0"/>
                  </a:rPr>
                  <a:t>n</a:t>
                </a:r>
                <a:r>
                  <a:rPr lang="en-US" altLang="en-US">
                    <a:latin typeface="Helvetica" panose="020B0604020202020204" pitchFamily="34" charset="0"/>
                    <a:sym typeface="Helvetica" panose="020B0604020202020204" pitchFamily="34" charset="0"/>
                  </a:rPr>
                  <a:t> is 123</a:t>
                </a:r>
              </a:p>
            </p:txBody>
          </p:sp>
        </p:grpSp>
      </p:grpSp>
      <p:grpSp>
        <p:nvGrpSpPr>
          <p:cNvPr id="3" name="Grouper 2">
            <a:extLst>
              <a:ext uri="{FF2B5EF4-FFF2-40B4-BE49-F238E27FC236}">
                <a16:creationId xmlns:a16="http://schemas.microsoft.com/office/drawing/2014/main" id="{C0D66391-2DD4-0B33-17DE-1D7AE78BE135}"/>
              </a:ext>
            </a:extLst>
          </p:cNvPr>
          <p:cNvGrpSpPr>
            <a:grpSpLocks/>
          </p:cNvGrpSpPr>
          <p:nvPr/>
        </p:nvGrpSpPr>
        <p:grpSpPr bwMode="auto">
          <a:xfrm>
            <a:off x="2032001" y="4673600"/>
            <a:ext cx="6188075" cy="400050"/>
            <a:chOff x="1167361" y="6646458"/>
            <a:chExt cx="8122368" cy="569404"/>
          </a:xfrm>
        </p:grpSpPr>
        <p:sp>
          <p:nvSpPr>
            <p:cNvPr id="55317" name="Line 20">
              <a:extLst>
                <a:ext uri="{FF2B5EF4-FFF2-40B4-BE49-F238E27FC236}">
                  <a16:creationId xmlns:a16="http://schemas.microsoft.com/office/drawing/2014/main" id="{6F07E789-5B90-806D-0E35-21E7F5BF7EB7}"/>
                </a:ext>
              </a:extLst>
            </p:cNvPr>
            <p:cNvSpPr>
              <a:spLocks noChangeShapeType="1"/>
            </p:cNvSpPr>
            <p:nvPr/>
          </p:nvSpPr>
          <p:spPr bwMode="auto">
            <a:xfrm>
              <a:off x="1167361" y="7213813"/>
              <a:ext cx="8122368" cy="2049"/>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5318" name="Group 21">
              <a:extLst>
                <a:ext uri="{FF2B5EF4-FFF2-40B4-BE49-F238E27FC236}">
                  <a16:creationId xmlns:a16="http://schemas.microsoft.com/office/drawing/2014/main" id="{5B1A15E6-67D1-90D7-C45F-64984A58879D}"/>
                </a:ext>
              </a:extLst>
            </p:cNvPr>
            <p:cNvGrpSpPr>
              <a:grpSpLocks/>
            </p:cNvGrpSpPr>
            <p:nvPr/>
          </p:nvGrpSpPr>
          <p:grpSpPr bwMode="auto">
            <a:xfrm>
              <a:off x="1955841" y="6646458"/>
              <a:ext cx="7292927" cy="491572"/>
              <a:chOff x="0" y="0"/>
              <a:chExt cx="3560" cy="240"/>
            </a:xfrm>
          </p:grpSpPr>
          <p:sp>
            <p:nvSpPr>
              <p:cNvPr id="55319" name="Rectangle 22">
                <a:extLst>
                  <a:ext uri="{FF2B5EF4-FFF2-40B4-BE49-F238E27FC236}">
                    <a16:creationId xmlns:a16="http://schemas.microsoft.com/office/drawing/2014/main" id="{A77E8A46-E2B2-9CE1-5632-107ECFC2FFEE}"/>
                  </a:ext>
                </a:extLst>
              </p:cNvPr>
              <p:cNvSpPr>
                <a:spLocks/>
              </p:cNvSpPr>
              <p:nvPr/>
            </p:nvSpPr>
            <p:spPr bwMode="auto">
              <a:xfrm>
                <a:off x="0" y="0"/>
                <a:ext cx="3560"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0" name="Rectangle 23">
                <a:extLst>
                  <a:ext uri="{FF2B5EF4-FFF2-40B4-BE49-F238E27FC236}">
                    <a16:creationId xmlns:a16="http://schemas.microsoft.com/office/drawing/2014/main" id="{D4F893BD-4EDD-4C3E-4E8F-09BFC7B608DD}"/>
                  </a:ext>
                </a:extLst>
              </p:cNvPr>
              <p:cNvSpPr>
                <a:spLocks/>
              </p:cNvSpPr>
              <p:nvPr/>
            </p:nvSpPr>
            <p:spPr bwMode="auto">
              <a:xfrm>
                <a:off x="0" y="0"/>
                <a:ext cx="35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Password : Hash</a:t>
                </a:r>
                <a:r>
                  <a:rPr lang="en-US" altLang="en-US" baseline="33000">
                    <a:latin typeface="Helvetica" panose="020B0604020202020204" pitchFamily="34" charset="0"/>
                    <a:sym typeface="Helvetica" panose="020B0604020202020204" pitchFamily="34" charset="0"/>
                  </a:rPr>
                  <a:t>122</a:t>
                </a:r>
                <a:r>
                  <a:rPr lang="en-US" altLang="en-US">
                    <a:latin typeface="Helvetica" panose="020B0604020202020204" pitchFamily="34" charset="0"/>
                    <a:sym typeface="Helvetica" panose="020B0604020202020204" pitchFamily="34" charset="0"/>
                  </a:rPr>
                  <a:t>(</a:t>
                </a:r>
                <a:r>
                  <a:rPr lang="en-US" altLang="en-US">
                    <a:solidFill>
                      <a:srgbClr val="0000FF"/>
                    </a:solidFill>
                    <a:latin typeface="Helvetica" panose="020B0604020202020204" pitchFamily="34" charset="0"/>
                    <a:sym typeface="Helvetica" panose="020B0604020202020204" pitchFamily="34" charset="0"/>
                  </a:rPr>
                  <a:t>P</a:t>
                </a:r>
                <a:r>
                  <a:rPr lang="en-US" altLang="en-US">
                    <a:latin typeface="Helvetica" panose="020B0604020202020204" pitchFamily="34" charset="0"/>
                    <a:sym typeface="Helvetica" panose="020B0604020202020204" pitchFamily="34" charset="0"/>
                  </a:rPr>
                  <a:t>)=VVBG</a:t>
                </a:r>
              </a:p>
            </p:txBody>
          </p:sp>
        </p:grpSp>
      </p:grpSp>
      <p:grpSp>
        <p:nvGrpSpPr>
          <p:cNvPr id="55308" name="Group 24">
            <a:extLst>
              <a:ext uri="{FF2B5EF4-FFF2-40B4-BE49-F238E27FC236}">
                <a16:creationId xmlns:a16="http://schemas.microsoft.com/office/drawing/2014/main" id="{F25670D9-40CB-9712-776B-1B31E375444B}"/>
              </a:ext>
            </a:extLst>
          </p:cNvPr>
          <p:cNvGrpSpPr>
            <a:grpSpLocks/>
          </p:cNvGrpSpPr>
          <p:nvPr/>
        </p:nvGrpSpPr>
        <p:grpSpPr bwMode="auto">
          <a:xfrm>
            <a:off x="8343901" y="3340100"/>
            <a:ext cx="2708275" cy="941388"/>
            <a:chOff x="0" y="0"/>
            <a:chExt cx="1736" cy="653"/>
          </a:xfrm>
        </p:grpSpPr>
        <p:sp>
          <p:nvSpPr>
            <p:cNvPr id="55315" name="Rectangle 25">
              <a:extLst>
                <a:ext uri="{FF2B5EF4-FFF2-40B4-BE49-F238E27FC236}">
                  <a16:creationId xmlns:a16="http://schemas.microsoft.com/office/drawing/2014/main" id="{033FC638-865D-ACC0-6485-9F26BB64E3A4}"/>
                </a:ext>
              </a:extLst>
            </p:cNvPr>
            <p:cNvSpPr>
              <a:spLocks/>
            </p:cNvSpPr>
            <p:nvPr/>
          </p:nvSpPr>
          <p:spPr bwMode="auto">
            <a:xfrm>
              <a:off x="0" y="0"/>
              <a:ext cx="1734"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6" name="Rectangle 26">
              <a:extLst>
                <a:ext uri="{FF2B5EF4-FFF2-40B4-BE49-F238E27FC236}">
                  <a16:creationId xmlns:a16="http://schemas.microsoft.com/office/drawing/2014/main" id="{554948F4-A4B7-C51A-0745-5DB74DBAAEAC}"/>
                </a:ext>
              </a:extLst>
            </p:cNvPr>
            <p:cNvSpPr>
              <a:spLocks/>
            </p:cNvSpPr>
            <p:nvPr/>
          </p:nvSpPr>
          <p:spPr bwMode="auto">
            <a:xfrm>
              <a:off x="0" y="0"/>
              <a:ext cx="173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n=123</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Hash</a:t>
              </a:r>
              <a:r>
                <a:rPr lang="en-US" altLang="en-US" sz="2100" baseline="33000">
                  <a:latin typeface="Helvetica" panose="020B0604020202020204" pitchFamily="34" charset="0"/>
                  <a:sym typeface="Helvetica" panose="020B0604020202020204" pitchFamily="34" charset="0"/>
                </a:rPr>
                <a:t>123</a:t>
              </a:r>
              <a:r>
                <a:rPr lang="en-US" altLang="en-US" sz="2100">
                  <a:latin typeface="Helvetica" panose="020B0604020202020204" pitchFamily="34" charset="0"/>
                  <a:sym typeface="Helvetica" panose="020B0604020202020204" pitchFamily="34" charset="0"/>
                </a:rPr>
                <a:t>(</a:t>
              </a:r>
              <a:r>
                <a:rPr lang="en-US" altLang="en-US" sz="2100">
                  <a:solidFill>
                    <a:srgbClr val="0000FF"/>
                  </a:solidFill>
                  <a:latin typeface="Helvetica" panose="020B0604020202020204" pitchFamily="34" charset="0"/>
                  <a:sym typeface="Helvetica" panose="020B0604020202020204" pitchFamily="34" charset="0"/>
                </a:rPr>
                <a:t>P</a:t>
              </a:r>
              <a:r>
                <a:rPr lang="en-US" altLang="en-US" sz="2100">
                  <a:latin typeface="Helvetica" panose="020B0604020202020204" pitchFamily="34" charset="0"/>
                  <a:sym typeface="Helvetica" panose="020B0604020202020204" pitchFamily="34" charset="0"/>
                </a:rPr>
                <a:t>)=ZROK</a:t>
              </a:r>
            </a:p>
          </p:txBody>
        </p:sp>
      </p:grpSp>
      <p:grpSp>
        <p:nvGrpSpPr>
          <p:cNvPr id="110619" name="Group 27">
            <a:extLst>
              <a:ext uri="{FF2B5EF4-FFF2-40B4-BE49-F238E27FC236}">
                <a16:creationId xmlns:a16="http://schemas.microsoft.com/office/drawing/2014/main" id="{C3D2FE5D-3261-0DB8-A657-4F0708518C59}"/>
              </a:ext>
            </a:extLst>
          </p:cNvPr>
          <p:cNvGrpSpPr>
            <a:grpSpLocks/>
          </p:cNvGrpSpPr>
          <p:nvPr/>
        </p:nvGrpSpPr>
        <p:grpSpPr bwMode="auto">
          <a:xfrm>
            <a:off x="8439151" y="5245100"/>
            <a:ext cx="2384425" cy="939800"/>
            <a:chOff x="0" y="0"/>
            <a:chExt cx="1528" cy="653"/>
          </a:xfrm>
        </p:grpSpPr>
        <p:sp>
          <p:nvSpPr>
            <p:cNvPr id="55313" name="Rectangle 28">
              <a:extLst>
                <a:ext uri="{FF2B5EF4-FFF2-40B4-BE49-F238E27FC236}">
                  <a16:creationId xmlns:a16="http://schemas.microsoft.com/office/drawing/2014/main" id="{9AD17CE9-BCC4-51C1-C90C-E102DD350D4F}"/>
                </a:ext>
              </a:extLst>
            </p:cNvPr>
            <p:cNvSpPr>
              <a:spLocks/>
            </p:cNvSpPr>
            <p:nvPr/>
          </p:nvSpPr>
          <p:spPr bwMode="auto">
            <a:xfrm>
              <a:off x="0" y="0"/>
              <a:ext cx="1526"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4" name="Rectangle 29">
              <a:extLst>
                <a:ext uri="{FF2B5EF4-FFF2-40B4-BE49-F238E27FC236}">
                  <a16:creationId xmlns:a16="http://schemas.microsoft.com/office/drawing/2014/main" id="{8F9A6A42-CCCB-E651-78AD-261E655B0159}"/>
                </a:ext>
              </a:extLst>
            </p:cNvPr>
            <p:cNvSpPr>
              <a:spLocks/>
            </p:cNvSpPr>
            <p:nvPr/>
          </p:nvSpPr>
          <p:spPr bwMode="auto">
            <a:xfrm>
              <a:off x="0" y="0"/>
              <a:ext cx="152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n=122</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Hash</a:t>
              </a:r>
              <a:r>
                <a:rPr lang="en-US" altLang="en-US" sz="2100" baseline="33000">
                  <a:latin typeface="Helvetica" panose="020B0604020202020204" pitchFamily="34" charset="0"/>
                  <a:sym typeface="Helvetica" panose="020B0604020202020204" pitchFamily="34" charset="0"/>
                </a:rPr>
                <a:t>122</a:t>
              </a:r>
              <a:r>
                <a:rPr lang="en-US" altLang="en-US" sz="2100">
                  <a:latin typeface="Helvetica" panose="020B0604020202020204" pitchFamily="34" charset="0"/>
                  <a:sym typeface="Helvetica" panose="020B0604020202020204" pitchFamily="34" charset="0"/>
                </a:rPr>
                <a:t>(P)=VVBG</a:t>
              </a:r>
            </a:p>
          </p:txBody>
        </p:sp>
      </p:grpSp>
      <p:grpSp>
        <p:nvGrpSpPr>
          <p:cNvPr id="110622" name="Group 30">
            <a:extLst>
              <a:ext uri="{FF2B5EF4-FFF2-40B4-BE49-F238E27FC236}">
                <a16:creationId xmlns:a16="http://schemas.microsoft.com/office/drawing/2014/main" id="{D9DC0E00-B002-9C20-F5D1-2F7045192D2D}"/>
              </a:ext>
            </a:extLst>
          </p:cNvPr>
          <p:cNvGrpSpPr>
            <a:grpSpLocks/>
          </p:cNvGrpSpPr>
          <p:nvPr/>
        </p:nvGrpSpPr>
        <p:grpSpPr bwMode="auto">
          <a:xfrm>
            <a:off x="4117975" y="6330950"/>
            <a:ext cx="6297613" cy="400050"/>
            <a:chOff x="0" y="0"/>
            <a:chExt cx="2264" cy="278"/>
          </a:xfrm>
        </p:grpSpPr>
        <p:sp>
          <p:nvSpPr>
            <p:cNvPr id="55311" name="Rectangle 31">
              <a:extLst>
                <a:ext uri="{FF2B5EF4-FFF2-40B4-BE49-F238E27FC236}">
                  <a16:creationId xmlns:a16="http://schemas.microsoft.com/office/drawing/2014/main" id="{A50CA13C-5989-2D0C-9999-92FE15A9D96D}"/>
                </a:ext>
              </a:extLst>
            </p:cNvPr>
            <p:cNvSpPr>
              <a:spLocks/>
            </p:cNvSpPr>
            <p:nvPr/>
          </p:nvSpPr>
          <p:spPr bwMode="auto">
            <a:xfrm>
              <a:off x="0" y="0"/>
              <a:ext cx="2263" cy="27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2" name="Rectangle 32">
              <a:extLst>
                <a:ext uri="{FF2B5EF4-FFF2-40B4-BE49-F238E27FC236}">
                  <a16:creationId xmlns:a16="http://schemas.microsoft.com/office/drawing/2014/main" id="{14C3A72F-7A3D-D34F-FD78-611492F65470}"/>
                </a:ext>
              </a:extLst>
            </p:cNvPr>
            <p:cNvSpPr>
              <a:spLocks/>
            </p:cNvSpPr>
            <p:nvPr/>
          </p:nvSpPr>
          <p:spPr bwMode="auto">
            <a:xfrm>
              <a:off x="0" y="0"/>
              <a:ext cx="22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Can Terrence attack this protocol ?</a:t>
              </a:r>
            </a:p>
          </p:txBody>
        </p:sp>
      </p:grpSp>
      <p:pic>
        <p:nvPicPr>
          <p:cNvPr id="32" name="Picture 2">
            <a:extLst>
              <a:ext uri="{FF2B5EF4-FFF2-40B4-BE49-F238E27FC236}">
                <a16:creationId xmlns:a16="http://schemas.microsoft.com/office/drawing/2014/main" id="{46DC7841-CC07-DD2C-976F-9889FC1C1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2478581" y="5651317"/>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6">
            <a:extLst>
              <a:ext uri="{FF2B5EF4-FFF2-40B4-BE49-F238E27FC236}">
                <a16:creationId xmlns:a16="http://schemas.microsoft.com/office/drawing/2014/main" id="{60631FE6-99DA-9D5D-2939-573226C3E37D}"/>
              </a:ext>
            </a:extLst>
          </p:cNvPr>
          <p:cNvGrpSpPr>
            <a:grpSpLocks/>
          </p:cNvGrpSpPr>
          <p:nvPr/>
        </p:nvGrpSpPr>
        <p:grpSpPr bwMode="auto">
          <a:xfrm>
            <a:off x="7999792" y="1383610"/>
            <a:ext cx="411990" cy="1003300"/>
            <a:chOff x="0" y="0"/>
            <a:chExt cx="506" cy="1003"/>
          </a:xfrm>
        </p:grpSpPr>
        <p:sp>
          <p:nvSpPr>
            <p:cNvPr id="5" name="Rectangle 7">
              <a:extLst>
                <a:ext uri="{FF2B5EF4-FFF2-40B4-BE49-F238E27FC236}">
                  <a16:creationId xmlns:a16="http://schemas.microsoft.com/office/drawing/2014/main" id="{242668C1-8FA6-00E1-98E3-5E6F5B6A997F}"/>
                </a:ext>
              </a:extLst>
            </p:cNvPr>
            <p:cNvSpPr>
              <a:spLocks/>
            </p:cNvSpPr>
            <p:nvPr/>
          </p:nvSpPr>
          <p:spPr bwMode="auto">
            <a:xfrm>
              <a:off x="0" y="0"/>
              <a:ext cx="506" cy="1003"/>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53EC1F7C-95BE-0604-F236-17F33D95498F}"/>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5" name="Group 12">
            <a:extLst>
              <a:ext uri="{FF2B5EF4-FFF2-40B4-BE49-F238E27FC236}">
                <a16:creationId xmlns:a16="http://schemas.microsoft.com/office/drawing/2014/main" id="{54B09B33-2CAF-120C-F93D-2D70B9687A57}"/>
              </a:ext>
            </a:extLst>
          </p:cNvPr>
          <p:cNvGrpSpPr>
            <a:grpSpLocks/>
          </p:cNvGrpSpPr>
          <p:nvPr/>
        </p:nvGrpSpPr>
        <p:grpSpPr bwMode="auto">
          <a:xfrm>
            <a:off x="1764714" y="1398587"/>
            <a:ext cx="531397" cy="1025526"/>
            <a:chOff x="0" y="0"/>
            <a:chExt cx="656" cy="1194"/>
          </a:xfrm>
        </p:grpSpPr>
        <p:sp>
          <p:nvSpPr>
            <p:cNvPr id="16" name="Rectangle 13">
              <a:extLst>
                <a:ext uri="{FF2B5EF4-FFF2-40B4-BE49-F238E27FC236}">
                  <a16:creationId xmlns:a16="http://schemas.microsoft.com/office/drawing/2014/main" id="{22E9F477-17E0-20F3-2DC8-BEB9695A7779}"/>
                </a:ext>
              </a:extLst>
            </p:cNvPr>
            <p:cNvSpPr>
              <a:spLocks/>
            </p:cNvSpPr>
            <p:nvPr/>
          </p:nvSpPr>
          <p:spPr bwMode="auto">
            <a:xfrm>
              <a:off x="1" y="0"/>
              <a:ext cx="654" cy="1194"/>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9FE0C656-7627-FF50-3728-15C0F4E144FF}"/>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1428760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602"/>
                                        </p:tgtEl>
                                        <p:attrNameLst>
                                          <p:attrName>style.visibility</p:attrName>
                                        </p:attrNameLst>
                                      </p:cBhvr>
                                      <p:to>
                                        <p:strVal val="visible"/>
                                      </p:to>
                                    </p:set>
                                    <p:animEffect transition="in" filter="wipe(left)">
                                      <p:cBhvr>
                                        <p:cTn id="7" dur="500"/>
                                        <p:tgtEl>
                                          <p:spTgt spid="110602"/>
                                        </p:tgtEl>
                                      </p:cBhvr>
                                    </p:animEffect>
                                  </p:childTnLst>
                                </p:cTn>
                              </p:par>
                              <p:par>
                                <p:cTn id="8" presetID="22" presetClass="entr" presetSubtype="8" fill="hold" nodeType="withEffect">
                                  <p:stCondLst>
                                    <p:cond delay="0"/>
                                  </p:stCondLst>
                                  <p:childTnLst>
                                    <p:set>
                                      <p:cBhvr>
                                        <p:cTn id="9" dur="1" fill="hold">
                                          <p:stCondLst>
                                            <p:cond delay="0"/>
                                          </p:stCondLst>
                                        </p:cTn>
                                        <p:tgtEl>
                                          <p:spTgt spid="110605"/>
                                        </p:tgtEl>
                                        <p:attrNameLst>
                                          <p:attrName>style.visibility</p:attrName>
                                        </p:attrNameLst>
                                      </p:cBhvr>
                                      <p:to>
                                        <p:strVal val="visible"/>
                                      </p:to>
                                    </p:set>
                                    <p:animEffect transition="in" filter="wipe(left)">
                                      <p:cBhvr>
                                        <p:cTn id="10" dur="500"/>
                                        <p:tgtEl>
                                          <p:spTgt spid="1106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1106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0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a:extLst>
              <a:ext uri="{FF2B5EF4-FFF2-40B4-BE49-F238E27FC236}">
                <a16:creationId xmlns:a16="http://schemas.microsoft.com/office/drawing/2014/main" id="{3586D7D1-5A11-4887-834A-F77B74C19080}"/>
              </a:ext>
            </a:extLst>
          </p:cNvPr>
          <p:cNvSpPr>
            <a:spLocks noGrp="1" noChangeArrowheads="1"/>
          </p:cNvSpPr>
          <p:nvPr>
            <p:ph type="title"/>
          </p:nvPr>
        </p:nvSpPr>
        <p:spPr>
          <a:xfrm>
            <a:off x="1919288" y="28575"/>
            <a:ext cx="8496300" cy="115093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One-time passwords</a:t>
            </a:r>
          </a:p>
        </p:txBody>
      </p:sp>
      <p:sp>
        <p:nvSpPr>
          <p:cNvPr id="57347" name="Rectangle 7">
            <a:extLst>
              <a:ext uri="{FF2B5EF4-FFF2-40B4-BE49-F238E27FC236}">
                <a16:creationId xmlns:a16="http://schemas.microsoft.com/office/drawing/2014/main" id="{5C3BB2F8-9301-417B-88C3-B3D25E321134}"/>
              </a:ext>
            </a:extLst>
          </p:cNvPr>
          <p:cNvSpPr>
            <a:spLocks/>
          </p:cNvSpPr>
          <p:nvPr/>
        </p:nvSpPr>
        <p:spPr bwMode="auto">
          <a:xfrm>
            <a:off x="1763713" y="2114551"/>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7349" name="Rectangle 9">
            <a:extLst>
              <a:ext uri="{FF2B5EF4-FFF2-40B4-BE49-F238E27FC236}">
                <a16:creationId xmlns:a16="http://schemas.microsoft.com/office/drawing/2014/main" id="{01B61A52-F640-4D72-A1B8-EE19B2C8F1CF}"/>
              </a:ext>
            </a:extLst>
          </p:cNvPr>
          <p:cNvSpPr>
            <a:spLocks/>
          </p:cNvSpPr>
          <p:nvPr/>
        </p:nvSpPr>
        <p:spPr bwMode="auto">
          <a:xfrm>
            <a:off x="8015289" y="2012951"/>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57350" name="Line 11">
            <a:extLst>
              <a:ext uri="{FF2B5EF4-FFF2-40B4-BE49-F238E27FC236}">
                <a16:creationId xmlns:a16="http://schemas.microsoft.com/office/drawing/2014/main" id="{CDA45500-D599-480E-BB28-E6F473273D40}"/>
              </a:ext>
            </a:extLst>
          </p:cNvPr>
          <p:cNvSpPr>
            <a:spLocks noChangeShapeType="1"/>
          </p:cNvSpPr>
          <p:nvPr/>
        </p:nvSpPr>
        <p:spPr bwMode="auto">
          <a:xfrm flipH="1">
            <a:off x="2098676" y="2479675"/>
            <a:ext cx="17463" cy="36718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7351" name="Line 12">
            <a:extLst>
              <a:ext uri="{FF2B5EF4-FFF2-40B4-BE49-F238E27FC236}">
                <a16:creationId xmlns:a16="http://schemas.microsoft.com/office/drawing/2014/main" id="{52DCFC07-EBBD-4F58-A39D-BD455E125965}"/>
              </a:ext>
            </a:extLst>
          </p:cNvPr>
          <p:cNvSpPr>
            <a:spLocks noChangeShapeType="1"/>
          </p:cNvSpPr>
          <p:nvPr/>
        </p:nvSpPr>
        <p:spPr bwMode="auto">
          <a:xfrm flipH="1">
            <a:off x="8428038" y="2306639"/>
            <a:ext cx="4762" cy="39909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4" name="Grouper 3">
            <a:extLst>
              <a:ext uri="{FF2B5EF4-FFF2-40B4-BE49-F238E27FC236}">
                <a16:creationId xmlns:a16="http://schemas.microsoft.com/office/drawing/2014/main" id="{B0662E80-6942-4DFD-A89D-247C467CDFF4}"/>
              </a:ext>
            </a:extLst>
          </p:cNvPr>
          <p:cNvGrpSpPr>
            <a:grpSpLocks/>
          </p:cNvGrpSpPr>
          <p:nvPr/>
        </p:nvGrpSpPr>
        <p:grpSpPr bwMode="auto">
          <a:xfrm>
            <a:off x="2146301" y="3473450"/>
            <a:ext cx="5210175" cy="336550"/>
            <a:chOff x="1316865" y="4940295"/>
            <a:chExt cx="6840320" cy="477234"/>
          </a:xfrm>
        </p:grpSpPr>
        <p:sp>
          <p:nvSpPr>
            <p:cNvPr id="57385" name="Line 13">
              <a:extLst>
                <a:ext uri="{FF2B5EF4-FFF2-40B4-BE49-F238E27FC236}">
                  <a16:creationId xmlns:a16="http://schemas.microsoft.com/office/drawing/2014/main" id="{F008F125-2AAF-42D7-8941-ADD18569A7C2}"/>
                </a:ext>
              </a:extLst>
            </p:cNvPr>
            <p:cNvSpPr>
              <a:spLocks noChangeShapeType="1"/>
            </p:cNvSpPr>
            <p:nvPr/>
          </p:nvSpPr>
          <p:spPr bwMode="auto">
            <a:xfrm flipH="1">
              <a:off x="1316865" y="5415480"/>
              <a:ext cx="5001216" cy="204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86" name="Group 14">
              <a:extLst>
                <a:ext uri="{FF2B5EF4-FFF2-40B4-BE49-F238E27FC236}">
                  <a16:creationId xmlns:a16="http://schemas.microsoft.com/office/drawing/2014/main" id="{DD0CCE87-8AAF-421A-B7C5-97AE616CDD6A}"/>
                </a:ext>
              </a:extLst>
            </p:cNvPr>
            <p:cNvGrpSpPr>
              <a:grpSpLocks/>
            </p:cNvGrpSpPr>
            <p:nvPr/>
          </p:nvGrpSpPr>
          <p:grpSpPr bwMode="auto">
            <a:xfrm>
              <a:off x="1734657" y="4940295"/>
              <a:ext cx="6422528" cy="475186"/>
              <a:chOff x="0" y="0"/>
              <a:chExt cx="3136" cy="232"/>
            </a:xfrm>
          </p:grpSpPr>
          <p:sp>
            <p:nvSpPr>
              <p:cNvPr id="57387" name="Rectangle 15">
                <a:extLst>
                  <a:ext uri="{FF2B5EF4-FFF2-40B4-BE49-F238E27FC236}">
                    <a16:creationId xmlns:a16="http://schemas.microsoft.com/office/drawing/2014/main" id="{46E4B3EB-2D28-4428-AE76-C8FCFE0ACE60}"/>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88" name="Rectangle 16">
                <a:extLst>
                  <a:ext uri="{FF2B5EF4-FFF2-40B4-BE49-F238E27FC236}">
                    <a16:creationId xmlns:a16="http://schemas.microsoft.com/office/drawing/2014/main" id="{946E256C-EFDE-4574-97FB-A3F1AF6AC7B8}"/>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My current </a:t>
                </a:r>
                <a:r>
                  <a:rPr lang="en-US" altLang="en-US" i="1">
                    <a:latin typeface="Helvetica" panose="020B0604020202020204" pitchFamily="34" charset="0"/>
                    <a:sym typeface="Helvetica" panose="020B0604020202020204" pitchFamily="34" charset="0"/>
                  </a:rPr>
                  <a:t>n</a:t>
                </a:r>
                <a:r>
                  <a:rPr lang="en-US" altLang="en-US">
                    <a:latin typeface="Helvetica" panose="020B0604020202020204" pitchFamily="34" charset="0"/>
                    <a:sym typeface="Helvetica" panose="020B0604020202020204" pitchFamily="34" charset="0"/>
                  </a:rPr>
                  <a:t> is 8</a:t>
                </a:r>
              </a:p>
            </p:txBody>
          </p:sp>
        </p:grpSp>
      </p:grpSp>
      <p:grpSp>
        <p:nvGrpSpPr>
          <p:cNvPr id="5" name="Grouper 4">
            <a:extLst>
              <a:ext uri="{FF2B5EF4-FFF2-40B4-BE49-F238E27FC236}">
                <a16:creationId xmlns:a16="http://schemas.microsoft.com/office/drawing/2014/main" id="{3ACC00B3-4417-4873-B60C-12FE34CF9A2D}"/>
              </a:ext>
            </a:extLst>
          </p:cNvPr>
          <p:cNvGrpSpPr>
            <a:grpSpLocks/>
          </p:cNvGrpSpPr>
          <p:nvPr/>
        </p:nvGrpSpPr>
        <p:grpSpPr bwMode="auto">
          <a:xfrm>
            <a:off x="2195513" y="4178300"/>
            <a:ext cx="3759200" cy="325438"/>
            <a:chOff x="1382401" y="5941873"/>
            <a:chExt cx="4933631" cy="462896"/>
          </a:xfrm>
        </p:grpSpPr>
        <p:sp>
          <p:nvSpPr>
            <p:cNvPr id="57381" name="Line 17">
              <a:extLst>
                <a:ext uri="{FF2B5EF4-FFF2-40B4-BE49-F238E27FC236}">
                  <a16:creationId xmlns:a16="http://schemas.microsoft.com/office/drawing/2014/main" id="{9C10B75E-EB1E-4492-B756-FA84B64AE95D}"/>
                </a:ext>
              </a:extLst>
            </p:cNvPr>
            <p:cNvSpPr>
              <a:spLocks noChangeShapeType="1"/>
            </p:cNvSpPr>
            <p:nvPr/>
          </p:nvSpPr>
          <p:spPr bwMode="auto">
            <a:xfrm rot="10800000" flipH="1">
              <a:off x="1382401" y="6394527"/>
              <a:ext cx="4933631" cy="10242"/>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82" name="Group 18">
              <a:extLst>
                <a:ext uri="{FF2B5EF4-FFF2-40B4-BE49-F238E27FC236}">
                  <a16:creationId xmlns:a16="http://schemas.microsoft.com/office/drawing/2014/main" id="{D8B6758C-628E-42AC-A309-3F7D7BEA5F9A}"/>
                </a:ext>
              </a:extLst>
            </p:cNvPr>
            <p:cNvGrpSpPr>
              <a:grpSpLocks/>
            </p:cNvGrpSpPr>
            <p:nvPr/>
          </p:nvGrpSpPr>
          <p:grpSpPr bwMode="auto">
            <a:xfrm>
              <a:off x="1542145" y="5941873"/>
              <a:ext cx="4653056" cy="456751"/>
              <a:chOff x="0" y="0"/>
              <a:chExt cx="2272" cy="223"/>
            </a:xfrm>
          </p:grpSpPr>
          <p:sp>
            <p:nvSpPr>
              <p:cNvPr id="57383" name="Rectangle 19">
                <a:extLst>
                  <a:ext uri="{FF2B5EF4-FFF2-40B4-BE49-F238E27FC236}">
                    <a16:creationId xmlns:a16="http://schemas.microsoft.com/office/drawing/2014/main" id="{60FE43C1-F86D-4A3C-B53A-8691ECBD82E8}"/>
                  </a:ext>
                </a:extLst>
              </p:cNvPr>
              <p:cNvSpPr>
                <a:spLocks/>
              </p:cNvSpPr>
              <p:nvPr/>
            </p:nvSpPr>
            <p:spPr bwMode="auto">
              <a:xfrm>
                <a:off x="0" y="0"/>
                <a:ext cx="2268"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84" name="Rectangle 20">
                <a:extLst>
                  <a:ext uri="{FF2B5EF4-FFF2-40B4-BE49-F238E27FC236}">
                    <a16:creationId xmlns:a16="http://schemas.microsoft.com/office/drawing/2014/main" id="{8AC46957-5E81-4F86-8C0D-68A6004224C5}"/>
                  </a:ext>
                </a:extLst>
              </p:cNvPr>
              <p:cNvSpPr>
                <a:spLocks/>
              </p:cNvSpPr>
              <p:nvPr/>
            </p:nvSpPr>
            <p:spPr bwMode="auto">
              <a:xfrm>
                <a:off x="0" y="0"/>
                <a:ext cx="22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Password : Hash</a:t>
                </a:r>
                <a:r>
                  <a:rPr lang="en-US" altLang="en-US" sz="1900" baseline="33000">
                    <a:latin typeface="Helvetica" panose="020B0604020202020204" pitchFamily="34" charset="0"/>
                    <a:sym typeface="Helvetica" panose="020B0604020202020204" pitchFamily="34" charset="0"/>
                  </a:rPr>
                  <a:t>7</a:t>
                </a:r>
                <a:r>
                  <a:rPr lang="en-US" altLang="en-US" sz="1900">
                    <a:latin typeface="Helvetica" panose="020B0604020202020204" pitchFamily="34" charset="0"/>
                    <a:sym typeface="Helvetica" panose="020B0604020202020204" pitchFamily="34" charset="0"/>
                  </a:rPr>
                  <a:t>(</a:t>
                </a:r>
                <a:r>
                  <a:rPr lang="en-US" altLang="en-US" sz="1900">
                    <a:solidFill>
                      <a:srgbClr val="0000FF"/>
                    </a:solidFill>
                    <a:latin typeface="Helvetica" panose="020B0604020202020204" pitchFamily="34" charset="0"/>
                    <a:sym typeface="Helvetica" panose="020B0604020202020204" pitchFamily="34" charset="0"/>
                  </a:rPr>
                  <a:t>P</a:t>
                </a:r>
                <a:r>
                  <a:rPr lang="en-US" altLang="en-US" sz="1900">
                    <a:latin typeface="Helvetica" panose="020B0604020202020204" pitchFamily="34" charset="0"/>
                    <a:sym typeface="Helvetica" panose="020B0604020202020204" pitchFamily="34" charset="0"/>
                  </a:rPr>
                  <a:t>)=ABCT</a:t>
                </a:r>
              </a:p>
            </p:txBody>
          </p:sp>
        </p:grpSp>
      </p:grpSp>
      <p:grpSp>
        <p:nvGrpSpPr>
          <p:cNvPr id="57354" name="Group 21">
            <a:extLst>
              <a:ext uri="{FF2B5EF4-FFF2-40B4-BE49-F238E27FC236}">
                <a16:creationId xmlns:a16="http://schemas.microsoft.com/office/drawing/2014/main" id="{1F21F15C-574D-46F3-B389-B4EED0A3BCA4}"/>
              </a:ext>
            </a:extLst>
          </p:cNvPr>
          <p:cNvGrpSpPr>
            <a:grpSpLocks/>
          </p:cNvGrpSpPr>
          <p:nvPr/>
        </p:nvGrpSpPr>
        <p:grpSpPr bwMode="auto">
          <a:xfrm>
            <a:off x="7870825" y="2566988"/>
            <a:ext cx="3327400" cy="946150"/>
            <a:chOff x="0" y="-4"/>
            <a:chExt cx="2132" cy="657"/>
          </a:xfrm>
        </p:grpSpPr>
        <p:sp>
          <p:nvSpPr>
            <p:cNvPr id="57379" name="Rectangle 22">
              <a:extLst>
                <a:ext uri="{FF2B5EF4-FFF2-40B4-BE49-F238E27FC236}">
                  <a16:creationId xmlns:a16="http://schemas.microsoft.com/office/drawing/2014/main" id="{994E19DA-8081-43E2-840F-3EEAC7735125}"/>
                </a:ext>
              </a:extLst>
            </p:cNvPr>
            <p:cNvSpPr>
              <a:spLocks/>
            </p:cNvSpPr>
            <p:nvPr/>
          </p:nvSpPr>
          <p:spPr bwMode="auto">
            <a:xfrm>
              <a:off x="0" y="0"/>
              <a:ext cx="1667"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80" name="Rectangle 23">
              <a:extLst>
                <a:ext uri="{FF2B5EF4-FFF2-40B4-BE49-F238E27FC236}">
                  <a16:creationId xmlns:a16="http://schemas.microsoft.com/office/drawing/2014/main" id="{13F2C262-5E34-441A-B41A-0B14B0ACFAEA}"/>
                </a:ext>
              </a:extLst>
            </p:cNvPr>
            <p:cNvSpPr>
              <a:spLocks/>
            </p:cNvSpPr>
            <p:nvPr/>
          </p:nvSpPr>
          <p:spPr bwMode="auto">
            <a:xfrm>
              <a:off x="468" y="-4"/>
              <a:ext cx="166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1800">
                  <a:latin typeface="Helvetica" panose="020B0604020202020204" pitchFamily="34" charset="0"/>
                  <a:sym typeface="Helvetica" panose="020B0604020202020204" pitchFamily="34" charset="0"/>
                </a:rPr>
                <a:t>Info about </a:t>
              </a:r>
              <a:r>
                <a:rPr lang="en-US" altLang="en-US" sz="18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1800">
                  <a:latin typeface="Helvetica" panose="020B0604020202020204" pitchFamily="34" charset="0"/>
                  <a:sym typeface="Helvetica" panose="020B0604020202020204" pitchFamily="34" charset="0"/>
                </a:rPr>
                <a:t>n=122</a:t>
              </a:r>
            </a:p>
            <a:p>
              <a:pPr eaLnBrk="1" hangingPunct="1">
                <a:lnSpc>
                  <a:spcPct val="83000"/>
                </a:lnSpc>
                <a:spcBef>
                  <a:spcPct val="0"/>
                </a:spcBef>
                <a:buClr>
                  <a:srgbClr val="000000"/>
                </a:buClr>
                <a:buSzPct val="44000"/>
                <a:buFontTx/>
                <a:buNone/>
              </a:pPr>
              <a:r>
                <a:rPr lang="en-US" altLang="en-US" sz="1800">
                  <a:latin typeface="Helvetica" panose="020B0604020202020204" pitchFamily="34" charset="0"/>
                  <a:sym typeface="Helvetica" panose="020B0604020202020204" pitchFamily="34" charset="0"/>
                </a:rPr>
                <a:t>Hash</a:t>
              </a:r>
              <a:r>
                <a:rPr lang="en-US" altLang="en-US" sz="1800" baseline="33000">
                  <a:latin typeface="Helvetica" panose="020B0604020202020204" pitchFamily="34" charset="0"/>
                  <a:sym typeface="Helvetica" panose="020B0604020202020204" pitchFamily="34" charset="0"/>
                </a:rPr>
                <a:t>122</a:t>
              </a:r>
              <a:r>
                <a:rPr lang="en-US" altLang="en-US" sz="1800">
                  <a:latin typeface="Helvetica" panose="020B0604020202020204" pitchFamily="34" charset="0"/>
                  <a:sym typeface="Helvetica" panose="020B0604020202020204" pitchFamily="34" charset="0"/>
                </a:rPr>
                <a:t>(P)=VVBG</a:t>
              </a:r>
            </a:p>
          </p:txBody>
        </p:sp>
      </p:grpSp>
      <p:sp>
        <p:nvSpPr>
          <p:cNvPr id="57356" name="Rectangle 25">
            <a:extLst>
              <a:ext uri="{FF2B5EF4-FFF2-40B4-BE49-F238E27FC236}">
                <a16:creationId xmlns:a16="http://schemas.microsoft.com/office/drawing/2014/main" id="{A6F9808F-9DF4-4AEB-BB63-29D401381CE3}"/>
              </a:ext>
            </a:extLst>
          </p:cNvPr>
          <p:cNvSpPr>
            <a:spLocks/>
          </p:cNvSpPr>
          <p:nvPr/>
        </p:nvSpPr>
        <p:spPr bwMode="auto">
          <a:xfrm>
            <a:off x="3424238" y="2112963"/>
            <a:ext cx="440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800" i="1">
                <a:solidFill>
                  <a:srgbClr val="FF0000"/>
                </a:solidFill>
                <a:latin typeface="Helvetica" panose="020B0604020202020204" pitchFamily="34" charset="0"/>
                <a:sym typeface="Helvetica" panose="020B0604020202020204" pitchFamily="34" charset="0"/>
              </a:rPr>
              <a:t>Terrence impersonates </a:t>
            </a:r>
            <a:r>
              <a:rPr lang="en-US" altLang="en-US" sz="2800" i="1">
                <a:solidFill>
                  <a:srgbClr val="008000"/>
                </a:solidFill>
                <a:latin typeface="Helvetica" panose="020B0604020202020204" pitchFamily="34" charset="0"/>
                <a:sym typeface="Helvetica" panose="020B0604020202020204" pitchFamily="34" charset="0"/>
              </a:rPr>
              <a:t>Bob</a:t>
            </a:r>
          </a:p>
        </p:txBody>
      </p:sp>
      <p:sp>
        <p:nvSpPr>
          <p:cNvPr id="57357" name="Line 26">
            <a:extLst>
              <a:ext uri="{FF2B5EF4-FFF2-40B4-BE49-F238E27FC236}">
                <a16:creationId xmlns:a16="http://schemas.microsoft.com/office/drawing/2014/main" id="{01590019-8738-472F-B58A-6A9C50CA694C}"/>
              </a:ext>
            </a:extLst>
          </p:cNvPr>
          <p:cNvSpPr>
            <a:spLocks noChangeShapeType="1"/>
          </p:cNvSpPr>
          <p:nvPr/>
        </p:nvSpPr>
        <p:spPr bwMode="auto">
          <a:xfrm>
            <a:off x="6019800" y="2347914"/>
            <a:ext cx="0" cy="40528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6" name="Grouper 5">
            <a:extLst>
              <a:ext uri="{FF2B5EF4-FFF2-40B4-BE49-F238E27FC236}">
                <a16:creationId xmlns:a16="http://schemas.microsoft.com/office/drawing/2014/main" id="{23CBBB21-EA84-47E0-8A00-5840A19188C9}"/>
              </a:ext>
            </a:extLst>
          </p:cNvPr>
          <p:cNvGrpSpPr>
            <a:grpSpLocks/>
          </p:cNvGrpSpPr>
          <p:nvPr/>
        </p:nvGrpSpPr>
        <p:grpSpPr bwMode="auto">
          <a:xfrm>
            <a:off x="6016625" y="4997450"/>
            <a:ext cx="2984500" cy="369888"/>
            <a:chOff x="6400001" y="7107306"/>
            <a:chExt cx="3917824" cy="526392"/>
          </a:xfrm>
        </p:grpSpPr>
        <p:sp>
          <p:nvSpPr>
            <p:cNvPr id="57375" name="Line 10">
              <a:extLst>
                <a:ext uri="{FF2B5EF4-FFF2-40B4-BE49-F238E27FC236}">
                  <a16:creationId xmlns:a16="http://schemas.microsoft.com/office/drawing/2014/main" id="{3FEBB140-1FED-4634-B1B1-B55B6C7AB161}"/>
                </a:ext>
              </a:extLst>
            </p:cNvPr>
            <p:cNvSpPr>
              <a:spLocks noChangeShapeType="1"/>
            </p:cNvSpPr>
            <p:nvPr/>
          </p:nvSpPr>
          <p:spPr bwMode="auto">
            <a:xfrm rot="10800000" flipH="1">
              <a:off x="6400001" y="7623456"/>
              <a:ext cx="3082239" cy="102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76" name="Group 27">
              <a:extLst>
                <a:ext uri="{FF2B5EF4-FFF2-40B4-BE49-F238E27FC236}">
                  <a16:creationId xmlns:a16="http://schemas.microsoft.com/office/drawing/2014/main" id="{25A0D0DE-3384-47E6-9FC0-0ADFE9E45E15}"/>
                </a:ext>
              </a:extLst>
            </p:cNvPr>
            <p:cNvGrpSpPr>
              <a:grpSpLocks/>
            </p:cNvGrpSpPr>
            <p:nvPr/>
          </p:nvGrpSpPr>
          <p:grpSpPr bwMode="auto">
            <a:xfrm>
              <a:off x="6502401" y="7107306"/>
              <a:ext cx="3815424" cy="440366"/>
              <a:chOff x="0" y="0"/>
              <a:chExt cx="1863" cy="215"/>
            </a:xfrm>
          </p:grpSpPr>
          <p:sp>
            <p:nvSpPr>
              <p:cNvPr id="57377" name="Rectangle 28">
                <a:extLst>
                  <a:ext uri="{FF2B5EF4-FFF2-40B4-BE49-F238E27FC236}">
                    <a16:creationId xmlns:a16="http://schemas.microsoft.com/office/drawing/2014/main" id="{1F4FDF4C-992F-48C0-866D-AA832AB37511}"/>
                  </a:ext>
                </a:extLst>
              </p:cNvPr>
              <p:cNvSpPr>
                <a:spLocks/>
              </p:cNvSpPr>
              <p:nvPr/>
            </p:nvSpPr>
            <p:spPr bwMode="auto">
              <a:xfrm>
                <a:off x="0" y="0"/>
                <a:ext cx="1394"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78" name="Rectangle 29">
                <a:extLst>
                  <a:ext uri="{FF2B5EF4-FFF2-40B4-BE49-F238E27FC236}">
                    <a16:creationId xmlns:a16="http://schemas.microsoft.com/office/drawing/2014/main" id="{449D5B31-2CA8-4797-B59B-817C0E655FDA}"/>
                  </a:ext>
                </a:extLst>
              </p:cNvPr>
              <p:cNvSpPr>
                <a:spLocks/>
              </p:cNvSpPr>
              <p:nvPr/>
            </p:nvSpPr>
            <p:spPr bwMode="auto">
              <a:xfrm>
                <a:off x="0" y="0"/>
                <a:ext cx="18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grpSp>
        <p:nvGrpSpPr>
          <p:cNvPr id="112670" name="Group 30">
            <a:extLst>
              <a:ext uri="{FF2B5EF4-FFF2-40B4-BE49-F238E27FC236}">
                <a16:creationId xmlns:a16="http://schemas.microsoft.com/office/drawing/2014/main" id="{7BF8AE59-ED95-4DB9-A8B6-9E02867DE8A9}"/>
              </a:ext>
            </a:extLst>
          </p:cNvPr>
          <p:cNvGrpSpPr>
            <a:grpSpLocks/>
          </p:cNvGrpSpPr>
          <p:nvPr/>
        </p:nvGrpSpPr>
        <p:grpSpPr bwMode="auto">
          <a:xfrm>
            <a:off x="6208713" y="4084639"/>
            <a:ext cx="4557712" cy="534987"/>
            <a:chOff x="0" y="0"/>
            <a:chExt cx="2922" cy="371"/>
          </a:xfrm>
        </p:grpSpPr>
        <p:sp>
          <p:nvSpPr>
            <p:cNvPr id="57373" name="Rectangle 31">
              <a:extLst>
                <a:ext uri="{FF2B5EF4-FFF2-40B4-BE49-F238E27FC236}">
                  <a16:creationId xmlns:a16="http://schemas.microsoft.com/office/drawing/2014/main" id="{4691DF5E-4941-4DD0-BF2E-5CF05F0782C1}"/>
                </a:ext>
              </a:extLst>
            </p:cNvPr>
            <p:cNvSpPr>
              <a:spLocks/>
            </p:cNvSpPr>
            <p:nvPr/>
          </p:nvSpPr>
          <p:spPr bwMode="auto">
            <a:xfrm>
              <a:off x="0" y="0"/>
              <a:ext cx="2922" cy="3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74" name="Rectangle 32">
              <a:extLst>
                <a:ext uri="{FF2B5EF4-FFF2-40B4-BE49-F238E27FC236}">
                  <a16:creationId xmlns:a16="http://schemas.microsoft.com/office/drawing/2014/main" id="{918C4D65-3F9C-417B-A5B6-93D9B55480E3}"/>
                </a:ext>
              </a:extLst>
            </p:cNvPr>
            <p:cNvSpPr>
              <a:spLocks/>
            </p:cNvSpPr>
            <p:nvPr/>
          </p:nvSpPr>
          <p:spPr bwMode="auto">
            <a:xfrm>
              <a:off x="0" y="0"/>
              <a:ext cx="29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Terrence already knows Hash</a:t>
              </a:r>
              <a:r>
                <a:rPr lang="en-US" altLang="en-US" sz="1900" baseline="33000">
                  <a:solidFill>
                    <a:srgbClr val="FF0000"/>
                  </a:solidFill>
                  <a:latin typeface="Helvetica" panose="020B0604020202020204" pitchFamily="34" charset="0"/>
                  <a:sym typeface="Helvetica" panose="020B0604020202020204" pitchFamily="34" charset="0"/>
                </a:rPr>
                <a:t>7</a:t>
              </a:r>
              <a:r>
                <a:rPr lang="en-US" altLang="en-US" sz="1900">
                  <a:solidFill>
                    <a:srgbClr val="FF0000"/>
                  </a:solidFill>
                  <a:latin typeface="Helvetica" panose="020B0604020202020204" pitchFamily="34" charset="0"/>
                  <a:sym typeface="Helvetica" panose="020B0604020202020204" pitchFamily="34" charset="0"/>
                </a:rPr>
                <a:t>(</a:t>
              </a:r>
              <a:r>
                <a:rPr lang="en-US" altLang="en-US" sz="1900">
                  <a:solidFill>
                    <a:srgbClr val="0000FF"/>
                  </a:solidFill>
                  <a:latin typeface="Helvetica" panose="020B0604020202020204" pitchFamily="34" charset="0"/>
                  <a:sym typeface="Helvetica" panose="020B0604020202020204" pitchFamily="34" charset="0"/>
                </a:rPr>
                <a:t>P</a:t>
              </a:r>
              <a:r>
                <a:rPr lang="en-US" altLang="en-US" sz="1900">
                  <a:solidFill>
                    <a:srgbClr val="FF0000"/>
                  </a:solidFill>
                  <a:latin typeface="Helvetica" panose="020B0604020202020204" pitchFamily="34" charset="0"/>
                  <a:sym typeface="Helvetica" panose="020B0604020202020204" pitchFamily="34" charset="0"/>
                </a:rPr>
                <a:t>) ! </a:t>
              </a:r>
              <a:br>
                <a:rPr lang="en-US" altLang="en-US" sz="1900">
                  <a:solidFill>
                    <a:srgbClr val="FF0000"/>
                  </a:solidFill>
                  <a:latin typeface="Helvetica" panose="020B0604020202020204" pitchFamily="34" charset="0"/>
                  <a:sym typeface="Helvetica" panose="020B0604020202020204" pitchFamily="34" charset="0"/>
                </a:rPr>
              </a:br>
              <a:r>
                <a:rPr lang="en-US" altLang="en-US" sz="1900">
                  <a:solidFill>
                    <a:srgbClr val="FF0000"/>
                  </a:solidFill>
                  <a:latin typeface="Helvetica" panose="020B0604020202020204" pitchFamily="34" charset="0"/>
                  <a:sym typeface="Helvetica" panose="020B0604020202020204" pitchFamily="34" charset="0"/>
                </a:rPr>
                <a:t>and can compute Hash</a:t>
              </a:r>
              <a:r>
                <a:rPr lang="en-US" altLang="en-US" sz="1900" baseline="33000">
                  <a:solidFill>
                    <a:srgbClr val="FF0000"/>
                  </a:solidFill>
                  <a:latin typeface="Helvetica" panose="020B0604020202020204" pitchFamily="34" charset="0"/>
                  <a:sym typeface="Helvetica" panose="020B0604020202020204" pitchFamily="34" charset="0"/>
                </a:rPr>
                <a:t>N</a:t>
              </a:r>
              <a:r>
                <a:rPr lang="en-US" altLang="en-US" sz="1900">
                  <a:solidFill>
                    <a:srgbClr val="FF0000"/>
                  </a:solidFill>
                  <a:latin typeface="Helvetica" panose="020B0604020202020204" pitchFamily="34" charset="0"/>
                  <a:sym typeface="Helvetica" panose="020B0604020202020204" pitchFamily="34" charset="0"/>
                </a:rPr>
                <a:t>(</a:t>
              </a:r>
              <a:r>
                <a:rPr lang="en-US" altLang="en-US" sz="1900">
                  <a:solidFill>
                    <a:srgbClr val="0000FF"/>
                  </a:solidFill>
                  <a:latin typeface="Helvetica" panose="020B0604020202020204" pitchFamily="34" charset="0"/>
                  <a:sym typeface="Helvetica" panose="020B0604020202020204" pitchFamily="34" charset="0"/>
                </a:rPr>
                <a:t>P</a:t>
              </a:r>
              <a:r>
                <a:rPr lang="en-US" altLang="en-US" sz="1900">
                  <a:solidFill>
                    <a:srgbClr val="FF0000"/>
                  </a:solidFill>
                  <a:latin typeface="Helvetica" panose="020B0604020202020204" pitchFamily="34" charset="0"/>
                  <a:sym typeface="Helvetica" panose="020B0604020202020204" pitchFamily="34" charset="0"/>
                </a:rPr>
                <a:t>) with N&gt;=7</a:t>
              </a:r>
            </a:p>
          </p:txBody>
        </p:sp>
      </p:grpSp>
      <p:grpSp>
        <p:nvGrpSpPr>
          <p:cNvPr id="8" name="Grouper 7">
            <a:extLst>
              <a:ext uri="{FF2B5EF4-FFF2-40B4-BE49-F238E27FC236}">
                <a16:creationId xmlns:a16="http://schemas.microsoft.com/office/drawing/2014/main" id="{BA0143D9-DF04-40BF-85C0-FAD8FB6A8F88}"/>
              </a:ext>
            </a:extLst>
          </p:cNvPr>
          <p:cNvGrpSpPr>
            <a:grpSpLocks/>
          </p:cNvGrpSpPr>
          <p:nvPr/>
        </p:nvGrpSpPr>
        <p:grpSpPr bwMode="auto">
          <a:xfrm>
            <a:off x="6064251" y="5465763"/>
            <a:ext cx="2436813" cy="349250"/>
            <a:chOff x="6461441" y="7772977"/>
            <a:chExt cx="3198976" cy="497716"/>
          </a:xfrm>
        </p:grpSpPr>
        <p:sp>
          <p:nvSpPr>
            <p:cNvPr id="57369" name="Line 33">
              <a:extLst>
                <a:ext uri="{FF2B5EF4-FFF2-40B4-BE49-F238E27FC236}">
                  <a16:creationId xmlns:a16="http://schemas.microsoft.com/office/drawing/2014/main" id="{AA5862D7-23A1-4E19-9698-65122CB3CB69}"/>
                </a:ext>
              </a:extLst>
            </p:cNvPr>
            <p:cNvSpPr>
              <a:spLocks noChangeShapeType="1"/>
            </p:cNvSpPr>
            <p:nvPr/>
          </p:nvSpPr>
          <p:spPr bwMode="auto">
            <a:xfrm flipH="1">
              <a:off x="6461441" y="8268645"/>
              <a:ext cx="3127295" cy="2048"/>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70" name="Group 34">
              <a:extLst>
                <a:ext uri="{FF2B5EF4-FFF2-40B4-BE49-F238E27FC236}">
                  <a16:creationId xmlns:a16="http://schemas.microsoft.com/office/drawing/2014/main" id="{FE50DCFB-E5A9-461A-8E5A-AFB3900935D0}"/>
                </a:ext>
              </a:extLst>
            </p:cNvPr>
            <p:cNvGrpSpPr>
              <a:grpSpLocks/>
            </p:cNvGrpSpPr>
            <p:nvPr/>
          </p:nvGrpSpPr>
          <p:grpSpPr bwMode="auto">
            <a:xfrm>
              <a:off x="6647808" y="7772977"/>
              <a:ext cx="3012609" cy="430125"/>
              <a:chOff x="0" y="0"/>
              <a:chExt cx="1471" cy="210"/>
            </a:xfrm>
          </p:grpSpPr>
          <p:sp>
            <p:nvSpPr>
              <p:cNvPr id="57371" name="Rectangle 35">
                <a:extLst>
                  <a:ext uri="{FF2B5EF4-FFF2-40B4-BE49-F238E27FC236}">
                    <a16:creationId xmlns:a16="http://schemas.microsoft.com/office/drawing/2014/main" id="{4E1DFA8D-95A4-46C6-A511-02F785B2E8CF}"/>
                  </a:ext>
                </a:extLst>
              </p:cNvPr>
              <p:cNvSpPr>
                <a:spLocks/>
              </p:cNvSpPr>
              <p:nvPr/>
            </p:nvSpPr>
            <p:spPr bwMode="auto">
              <a:xfrm>
                <a:off x="0" y="0"/>
                <a:ext cx="1471" cy="21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72" name="Rectangle 36">
                <a:extLst>
                  <a:ext uri="{FF2B5EF4-FFF2-40B4-BE49-F238E27FC236}">
                    <a16:creationId xmlns:a16="http://schemas.microsoft.com/office/drawing/2014/main" id="{AA8C56AA-996B-45E7-9F37-6E450878B3E0}"/>
                  </a:ext>
                </a:extLst>
              </p:cNvPr>
              <p:cNvSpPr>
                <a:spLocks/>
              </p:cNvSpPr>
              <p:nvPr/>
            </p:nvSpPr>
            <p:spPr bwMode="auto">
              <a:xfrm>
                <a:off x="0" y="0"/>
                <a:ext cx="14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100">
                    <a:latin typeface="Helvetica" panose="020B0604020202020204" pitchFamily="34" charset="0"/>
                    <a:sym typeface="Helvetica" panose="020B0604020202020204" pitchFamily="34" charset="0"/>
                  </a:rPr>
                  <a:t>Current </a:t>
                </a:r>
                <a:r>
                  <a:rPr lang="en-US" altLang="en-US" sz="2100" i="1">
                    <a:latin typeface="Helvetica" panose="020B0604020202020204" pitchFamily="34" charset="0"/>
                    <a:sym typeface="Helvetica" panose="020B0604020202020204" pitchFamily="34" charset="0"/>
                  </a:rPr>
                  <a:t>n</a:t>
                </a:r>
                <a:r>
                  <a:rPr lang="en-US" altLang="en-US" sz="2100">
                    <a:latin typeface="Helvetica" panose="020B0604020202020204" pitchFamily="34" charset="0"/>
                    <a:sym typeface="Helvetica" panose="020B0604020202020204" pitchFamily="34" charset="0"/>
                  </a:rPr>
                  <a:t> is 122</a:t>
                </a:r>
              </a:p>
            </p:txBody>
          </p:sp>
        </p:grpSp>
      </p:grpSp>
      <p:grpSp>
        <p:nvGrpSpPr>
          <p:cNvPr id="7" name="Grouper 6">
            <a:extLst>
              <a:ext uri="{FF2B5EF4-FFF2-40B4-BE49-F238E27FC236}">
                <a16:creationId xmlns:a16="http://schemas.microsoft.com/office/drawing/2014/main" id="{925F5BD0-EAFE-4552-80D0-1E5891AF5AF1}"/>
              </a:ext>
            </a:extLst>
          </p:cNvPr>
          <p:cNvGrpSpPr>
            <a:grpSpLocks/>
          </p:cNvGrpSpPr>
          <p:nvPr/>
        </p:nvGrpSpPr>
        <p:grpSpPr bwMode="auto">
          <a:xfrm>
            <a:off x="6035676" y="5903914"/>
            <a:ext cx="2519363" cy="357187"/>
            <a:chOff x="6422528" y="8395634"/>
            <a:chExt cx="3307521" cy="507958"/>
          </a:xfrm>
        </p:grpSpPr>
        <p:sp>
          <p:nvSpPr>
            <p:cNvPr id="57367" name="Line 37">
              <a:extLst>
                <a:ext uri="{FF2B5EF4-FFF2-40B4-BE49-F238E27FC236}">
                  <a16:creationId xmlns:a16="http://schemas.microsoft.com/office/drawing/2014/main" id="{9A1A6E7B-70A0-47DB-8E85-04F79F21911D}"/>
                </a:ext>
              </a:extLst>
            </p:cNvPr>
            <p:cNvSpPr>
              <a:spLocks noChangeShapeType="1"/>
            </p:cNvSpPr>
            <p:nvPr/>
          </p:nvSpPr>
          <p:spPr bwMode="auto">
            <a:xfrm rot="10800000" flipH="1">
              <a:off x="6422528" y="8893350"/>
              <a:ext cx="3082241" cy="102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sp>
          <p:nvSpPr>
            <p:cNvPr id="57368" name="Rectangle 38">
              <a:extLst>
                <a:ext uri="{FF2B5EF4-FFF2-40B4-BE49-F238E27FC236}">
                  <a16:creationId xmlns:a16="http://schemas.microsoft.com/office/drawing/2014/main" id="{3808E757-B500-4A50-BD5B-92FFBBD928DA}"/>
                </a:ext>
              </a:extLst>
            </p:cNvPr>
            <p:cNvSpPr>
              <a:spLocks/>
            </p:cNvSpPr>
            <p:nvPr/>
          </p:nvSpPr>
          <p:spPr bwMode="auto">
            <a:xfrm>
              <a:off x="6584321" y="8395634"/>
              <a:ext cx="3145728"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a:latin typeface="Helvetica" panose="020B0604020202020204" pitchFamily="34" charset="0"/>
                  <a:sym typeface="Helvetica" panose="020B0604020202020204" pitchFamily="34" charset="0"/>
                </a:rPr>
                <a:t>Hash</a:t>
              </a:r>
              <a:r>
                <a:rPr lang="en-US" altLang="en-US" sz="2400" baseline="33000">
                  <a:latin typeface="Helvetica" panose="020B0604020202020204" pitchFamily="34" charset="0"/>
                  <a:sym typeface="Helvetica" panose="020B0604020202020204" pitchFamily="34" charset="0"/>
                </a:rPr>
                <a:t>121</a:t>
              </a:r>
              <a:r>
                <a:rPr lang="en-US" altLang="en-US" sz="2400">
                  <a:latin typeface="Helvetica" panose="020B0604020202020204" pitchFamily="34" charset="0"/>
                  <a:sym typeface="Helvetica" panose="020B0604020202020204" pitchFamily="34" charset="0"/>
                </a:rPr>
                <a:t>(</a:t>
              </a:r>
              <a:r>
                <a:rPr lang="en-US" altLang="en-US" sz="2400">
                  <a:solidFill>
                    <a:srgbClr val="0000FF"/>
                  </a:solidFill>
                  <a:latin typeface="Helvetica" panose="020B0604020202020204" pitchFamily="34" charset="0"/>
                  <a:sym typeface="Helvetica" panose="020B0604020202020204" pitchFamily="34" charset="0"/>
                </a:rPr>
                <a:t>P</a:t>
              </a:r>
              <a:r>
                <a:rPr lang="en-US" altLang="en-US" sz="2400">
                  <a:latin typeface="Helvetica" panose="020B0604020202020204" pitchFamily="34" charset="0"/>
                  <a:sym typeface="Helvetica" panose="020B0604020202020204" pitchFamily="34" charset="0"/>
                </a:rPr>
                <a:t>)=Z4FT</a:t>
              </a:r>
            </a:p>
          </p:txBody>
        </p:sp>
      </p:grpSp>
      <p:grpSp>
        <p:nvGrpSpPr>
          <p:cNvPr id="3" name="Grouper 2">
            <a:extLst>
              <a:ext uri="{FF2B5EF4-FFF2-40B4-BE49-F238E27FC236}">
                <a16:creationId xmlns:a16="http://schemas.microsoft.com/office/drawing/2014/main" id="{5EFD2C9A-B047-443B-B65E-6DC42949B37B}"/>
              </a:ext>
            </a:extLst>
          </p:cNvPr>
          <p:cNvGrpSpPr>
            <a:grpSpLocks/>
          </p:cNvGrpSpPr>
          <p:nvPr/>
        </p:nvGrpSpPr>
        <p:grpSpPr bwMode="auto">
          <a:xfrm>
            <a:off x="2132013" y="2565401"/>
            <a:ext cx="5556250" cy="442913"/>
            <a:chOff x="1298432" y="3647872"/>
            <a:chExt cx="7294976" cy="630850"/>
          </a:xfrm>
        </p:grpSpPr>
        <p:sp>
          <p:nvSpPr>
            <p:cNvPr id="57363" name="Line 39">
              <a:extLst>
                <a:ext uri="{FF2B5EF4-FFF2-40B4-BE49-F238E27FC236}">
                  <a16:creationId xmlns:a16="http://schemas.microsoft.com/office/drawing/2014/main" id="{5B07C06D-628F-44AF-B4A4-6524A1BD431B}"/>
                </a:ext>
              </a:extLst>
            </p:cNvPr>
            <p:cNvSpPr>
              <a:spLocks noChangeShapeType="1"/>
            </p:cNvSpPr>
            <p:nvPr/>
          </p:nvSpPr>
          <p:spPr bwMode="auto">
            <a:xfrm rot="10800000" flipH="1">
              <a:off x="1298432" y="4268480"/>
              <a:ext cx="5038080" cy="10242"/>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64" name="Group 40">
              <a:extLst>
                <a:ext uri="{FF2B5EF4-FFF2-40B4-BE49-F238E27FC236}">
                  <a16:creationId xmlns:a16="http://schemas.microsoft.com/office/drawing/2014/main" id="{7BCEEAA9-9DC5-4533-A7EB-BC3452199DE6}"/>
                </a:ext>
              </a:extLst>
            </p:cNvPr>
            <p:cNvGrpSpPr>
              <a:grpSpLocks/>
            </p:cNvGrpSpPr>
            <p:nvPr/>
          </p:nvGrpSpPr>
          <p:grpSpPr bwMode="auto">
            <a:xfrm>
              <a:off x="2170880" y="3647872"/>
              <a:ext cx="6422528" cy="475186"/>
              <a:chOff x="0" y="0"/>
              <a:chExt cx="3136" cy="232"/>
            </a:xfrm>
          </p:grpSpPr>
          <p:sp>
            <p:nvSpPr>
              <p:cNvPr id="57365" name="Rectangle 41">
                <a:extLst>
                  <a:ext uri="{FF2B5EF4-FFF2-40B4-BE49-F238E27FC236}">
                    <a16:creationId xmlns:a16="http://schemas.microsoft.com/office/drawing/2014/main" id="{7BA13947-D149-4A9A-9E66-B436716092D2}"/>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66" name="Rectangle 42">
                <a:extLst>
                  <a:ext uri="{FF2B5EF4-FFF2-40B4-BE49-F238E27FC236}">
                    <a16:creationId xmlns:a16="http://schemas.microsoft.com/office/drawing/2014/main" id="{386306E1-86FD-4A45-B305-D26BE1B6E4F2}"/>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grpSp>
        <p:nvGrpSpPr>
          <p:cNvPr id="47" name="Group 30">
            <a:extLst>
              <a:ext uri="{FF2B5EF4-FFF2-40B4-BE49-F238E27FC236}">
                <a16:creationId xmlns:a16="http://schemas.microsoft.com/office/drawing/2014/main" id="{FEBE65B6-458C-414D-B985-3105DF295397}"/>
              </a:ext>
            </a:extLst>
          </p:cNvPr>
          <p:cNvGrpSpPr>
            <a:grpSpLocks/>
          </p:cNvGrpSpPr>
          <p:nvPr/>
        </p:nvGrpSpPr>
        <p:grpSpPr bwMode="auto">
          <a:xfrm>
            <a:off x="2796518" y="6330950"/>
            <a:ext cx="7619070" cy="400050"/>
            <a:chOff x="0" y="0"/>
            <a:chExt cx="2264" cy="278"/>
          </a:xfrm>
        </p:grpSpPr>
        <p:sp>
          <p:nvSpPr>
            <p:cNvPr id="48" name="Rectangle 31">
              <a:extLst>
                <a:ext uri="{FF2B5EF4-FFF2-40B4-BE49-F238E27FC236}">
                  <a16:creationId xmlns:a16="http://schemas.microsoft.com/office/drawing/2014/main" id="{A58D690B-79B2-844F-9BBC-7F697B656460}"/>
                </a:ext>
              </a:extLst>
            </p:cNvPr>
            <p:cNvSpPr>
              <a:spLocks/>
            </p:cNvSpPr>
            <p:nvPr/>
          </p:nvSpPr>
          <p:spPr bwMode="auto">
            <a:xfrm>
              <a:off x="0" y="0"/>
              <a:ext cx="2263" cy="27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9" name="Rectangle 32">
              <a:extLst>
                <a:ext uri="{FF2B5EF4-FFF2-40B4-BE49-F238E27FC236}">
                  <a16:creationId xmlns:a16="http://schemas.microsoft.com/office/drawing/2014/main" id="{B53EF4B6-CEFF-FE49-8A6F-11ED58E646CF}"/>
                </a:ext>
              </a:extLst>
            </p:cNvPr>
            <p:cNvSpPr>
              <a:spLocks/>
            </p:cNvSpPr>
            <p:nvPr/>
          </p:nvSpPr>
          <p:spPr bwMode="auto">
            <a:xfrm>
              <a:off x="0" y="0"/>
              <a:ext cx="22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What can Alice do to counter this attack ?</a:t>
              </a:r>
            </a:p>
          </p:txBody>
        </p:sp>
      </p:grpSp>
      <p:grpSp>
        <p:nvGrpSpPr>
          <p:cNvPr id="2" name="Group 6">
            <a:extLst>
              <a:ext uri="{FF2B5EF4-FFF2-40B4-BE49-F238E27FC236}">
                <a16:creationId xmlns:a16="http://schemas.microsoft.com/office/drawing/2014/main" id="{7FC01251-EC4F-CD7C-FBBB-4A43CCD331F0}"/>
              </a:ext>
            </a:extLst>
          </p:cNvPr>
          <p:cNvGrpSpPr>
            <a:grpSpLocks/>
          </p:cNvGrpSpPr>
          <p:nvPr/>
        </p:nvGrpSpPr>
        <p:grpSpPr bwMode="auto">
          <a:xfrm>
            <a:off x="8174204" y="1095182"/>
            <a:ext cx="544513" cy="769936"/>
            <a:chOff x="0" y="0"/>
            <a:chExt cx="506" cy="1003"/>
          </a:xfrm>
        </p:grpSpPr>
        <p:sp>
          <p:nvSpPr>
            <p:cNvPr id="9" name="Rectangle 7">
              <a:extLst>
                <a:ext uri="{FF2B5EF4-FFF2-40B4-BE49-F238E27FC236}">
                  <a16:creationId xmlns:a16="http://schemas.microsoft.com/office/drawing/2014/main" id="{921DC85B-2827-C601-B6E6-C98B7961F3AD}"/>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0" name="Rectangle 8">
              <a:extLst>
                <a:ext uri="{FF2B5EF4-FFF2-40B4-BE49-F238E27FC236}">
                  <a16:creationId xmlns:a16="http://schemas.microsoft.com/office/drawing/2014/main" id="{B9348665-1FA1-94DC-E143-9207B70C938C}"/>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1" name="Group 16">
            <a:extLst>
              <a:ext uri="{FF2B5EF4-FFF2-40B4-BE49-F238E27FC236}">
                <a16:creationId xmlns:a16="http://schemas.microsoft.com/office/drawing/2014/main" id="{F624B487-981A-922A-974E-1FDC05F695CE}"/>
              </a:ext>
            </a:extLst>
          </p:cNvPr>
          <p:cNvGrpSpPr>
            <a:grpSpLocks/>
          </p:cNvGrpSpPr>
          <p:nvPr/>
        </p:nvGrpSpPr>
        <p:grpSpPr bwMode="auto">
          <a:xfrm>
            <a:off x="5720282" y="1057927"/>
            <a:ext cx="498013" cy="1014566"/>
            <a:chOff x="6440791" y="4293096"/>
            <a:chExt cx="787450" cy="1512168"/>
          </a:xfrm>
        </p:grpSpPr>
        <p:sp>
          <p:nvSpPr>
            <p:cNvPr id="12" name="Rectangle 7">
              <a:extLst>
                <a:ext uri="{FF2B5EF4-FFF2-40B4-BE49-F238E27FC236}">
                  <a16:creationId xmlns:a16="http://schemas.microsoft.com/office/drawing/2014/main" id="{456371BE-5E7C-6412-64CA-773470E2C14F}"/>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3" name="Rectangle 8">
              <a:extLst>
                <a:ext uri="{FF2B5EF4-FFF2-40B4-BE49-F238E27FC236}">
                  <a16:creationId xmlns:a16="http://schemas.microsoft.com/office/drawing/2014/main" id="{627BA41A-1B88-CE06-05AE-6466843AB490}"/>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14" name="Straight Connector 19">
              <a:extLst>
                <a:ext uri="{FF2B5EF4-FFF2-40B4-BE49-F238E27FC236}">
                  <a16:creationId xmlns:a16="http://schemas.microsoft.com/office/drawing/2014/main" id="{A72D27CC-1D6B-B0B6-7F2B-20A425251242}"/>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5" name="Snip Same-side Corner of Rectangle 14">
              <a:extLst>
                <a:ext uri="{FF2B5EF4-FFF2-40B4-BE49-F238E27FC236}">
                  <a16:creationId xmlns:a16="http://schemas.microsoft.com/office/drawing/2014/main" id="{0966CFD9-837B-4C9D-4671-F40104E0E70C}"/>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6" name="Rounded Rectangle 21">
              <a:extLst>
                <a:ext uri="{FF2B5EF4-FFF2-40B4-BE49-F238E27FC236}">
                  <a16:creationId xmlns:a16="http://schemas.microsoft.com/office/drawing/2014/main" id="{63FFD117-455C-D791-5B03-F0D9E377B87B}"/>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7" name="Oval 22">
              <a:extLst>
                <a:ext uri="{FF2B5EF4-FFF2-40B4-BE49-F238E27FC236}">
                  <a16:creationId xmlns:a16="http://schemas.microsoft.com/office/drawing/2014/main" id="{181A0A72-BD36-A226-D4AD-D1FA9C901B15}"/>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8" name="Oval 23">
              <a:extLst>
                <a:ext uri="{FF2B5EF4-FFF2-40B4-BE49-F238E27FC236}">
                  <a16:creationId xmlns:a16="http://schemas.microsoft.com/office/drawing/2014/main" id="{49CEDCAA-D0C7-7C9B-3419-0C4C4F56C551}"/>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9" name="Group 12">
            <a:extLst>
              <a:ext uri="{FF2B5EF4-FFF2-40B4-BE49-F238E27FC236}">
                <a16:creationId xmlns:a16="http://schemas.microsoft.com/office/drawing/2014/main" id="{B96419DD-C4DC-E833-6B3F-F54DD2BCEC0F}"/>
              </a:ext>
            </a:extLst>
          </p:cNvPr>
          <p:cNvGrpSpPr>
            <a:grpSpLocks/>
          </p:cNvGrpSpPr>
          <p:nvPr/>
        </p:nvGrpSpPr>
        <p:grpSpPr bwMode="auto">
          <a:xfrm>
            <a:off x="1839048" y="1126100"/>
            <a:ext cx="477380" cy="907068"/>
            <a:chOff x="0" y="0"/>
            <a:chExt cx="656" cy="1194"/>
          </a:xfrm>
        </p:grpSpPr>
        <p:sp>
          <p:nvSpPr>
            <p:cNvPr id="20" name="Rectangle 13">
              <a:extLst>
                <a:ext uri="{FF2B5EF4-FFF2-40B4-BE49-F238E27FC236}">
                  <a16:creationId xmlns:a16="http://schemas.microsoft.com/office/drawing/2014/main" id="{4867100D-B508-0710-18A6-5C8CF0EAC947}"/>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21" name="Rectangle 14">
              <a:extLst>
                <a:ext uri="{FF2B5EF4-FFF2-40B4-BE49-F238E27FC236}">
                  <a16:creationId xmlns:a16="http://schemas.microsoft.com/office/drawing/2014/main" id="{87055064-3C87-6A7E-C26D-FB7F013AFD80}"/>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1267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267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575FE-C46B-7C11-B239-1265DDBCEB3F}"/>
            </a:ext>
          </a:extLst>
        </p:cNvPr>
        <p:cNvGrpSpPr/>
        <p:nvPr/>
      </p:nvGrpSpPr>
      <p:grpSpPr>
        <a:xfrm>
          <a:off x="0" y="0"/>
          <a:ext cx="0" cy="0"/>
          <a:chOff x="0" y="0"/>
          <a:chExt cx="0" cy="0"/>
        </a:xfrm>
      </p:grpSpPr>
      <p:sp>
        <p:nvSpPr>
          <p:cNvPr id="66561" name="Rectangle 4">
            <a:extLst>
              <a:ext uri="{FF2B5EF4-FFF2-40B4-BE49-F238E27FC236}">
                <a16:creationId xmlns:a16="http://schemas.microsoft.com/office/drawing/2014/main" id="{3978FCA7-96F6-3F33-72D6-417879E0BD97}"/>
              </a:ext>
            </a:extLst>
          </p:cNvPr>
          <p:cNvSpPr>
            <a:spLocks noGrp="1" noChangeArrowheads="1"/>
          </p:cNvSpPr>
          <p:nvPr>
            <p:ph type="title"/>
          </p:nvPr>
        </p:nvSpPr>
        <p:spPr>
          <a:xfrm>
            <a:off x="1831975" y="0"/>
            <a:ext cx="85852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Server authentication</a:t>
            </a:r>
          </a:p>
        </p:txBody>
      </p:sp>
      <p:sp>
        <p:nvSpPr>
          <p:cNvPr id="148485" name="Rectangle 5">
            <a:extLst>
              <a:ext uri="{FF2B5EF4-FFF2-40B4-BE49-F238E27FC236}">
                <a16:creationId xmlns:a16="http://schemas.microsoft.com/office/drawing/2014/main" id="{371B1916-569B-6091-64A2-F2BCA10F8972}"/>
              </a:ext>
            </a:extLst>
          </p:cNvPr>
          <p:cNvSpPr>
            <a:spLocks noGrp="1" noChangeArrowheads="1"/>
          </p:cNvSpPr>
          <p:nvPr>
            <p:ph type="body" idx="1"/>
          </p:nvPr>
        </p:nvSpPr>
        <p:spPr>
          <a:xfrm>
            <a:off x="1826917" y="1342232"/>
            <a:ext cx="8705850" cy="5576888"/>
          </a:xfrm>
        </p:spPr>
        <p:txBody>
          <a:bodyPr/>
          <a:lstStyle/>
          <a:p>
            <a:pP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dirty="0"/>
              <a:t>Public-key certificates</a:t>
            </a:r>
          </a:p>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dirty="0"/>
              <a:t>To authenticate public keys, Alice and Bob must trust a third party</a:t>
            </a:r>
          </a:p>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dirty="0"/>
              <a:t>Certificates</a:t>
            </a:r>
          </a:p>
          <a:p>
            <a:pPr marL="1023938" lvl="3" indent="-203200">
              <a:buSzPct val="44000"/>
              <a:buFont typeface="Helvetica" panose="020B0604020202020204" pitchFamily="34" charset="0"/>
              <a:buChar char="l"/>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sz="2700" dirty="0">
                <a:solidFill>
                  <a:srgbClr val="008000"/>
                </a:solidFill>
              </a:rPr>
              <a:t>S(</a:t>
            </a:r>
            <a:r>
              <a:rPr lang="en-US" altLang="en-US" sz="2700" dirty="0" err="1">
                <a:solidFill>
                  <a:srgbClr val="008000"/>
                </a:solidFill>
              </a:rPr>
              <a:t>Pub</a:t>
            </a:r>
            <a:r>
              <a:rPr lang="en-US" altLang="en-US" sz="2700" baseline="-33000" dirty="0" err="1">
                <a:solidFill>
                  <a:srgbClr val="008000"/>
                </a:solidFill>
              </a:rPr>
              <a:t>Bob</a:t>
            </a:r>
            <a:r>
              <a:rPr lang="en-US" altLang="en-US" sz="2700" dirty="0"/>
              <a:t> , </a:t>
            </a:r>
            <a:r>
              <a:rPr lang="en-US" altLang="en-US" sz="2700" dirty="0" err="1">
                <a:solidFill>
                  <a:srgbClr val="FF0000"/>
                </a:solidFill>
              </a:rPr>
              <a:t>Priv</a:t>
            </a:r>
            <a:r>
              <a:rPr lang="en-US" altLang="en-US" sz="2700" baseline="-33000" dirty="0" err="1">
                <a:solidFill>
                  <a:srgbClr val="FF0000"/>
                </a:solidFill>
              </a:rPr>
              <a:t>C</a:t>
            </a:r>
            <a:r>
              <a:rPr lang="en-US" altLang="en-US" sz="2700" dirty="0"/>
              <a:t>)‏</a:t>
            </a:r>
          </a:p>
        </p:txBody>
      </p:sp>
      <p:sp>
        <p:nvSpPr>
          <p:cNvPr id="66564" name="Rectangle 7">
            <a:extLst>
              <a:ext uri="{FF2B5EF4-FFF2-40B4-BE49-F238E27FC236}">
                <a16:creationId xmlns:a16="http://schemas.microsoft.com/office/drawing/2014/main" id="{EA4D7168-BB52-706B-6FC6-CDC7EACF87BE}"/>
              </a:ext>
            </a:extLst>
          </p:cNvPr>
          <p:cNvSpPr>
            <a:spLocks/>
          </p:cNvSpPr>
          <p:nvPr/>
        </p:nvSpPr>
        <p:spPr bwMode="auto">
          <a:xfrm>
            <a:off x="2211388" y="4152901"/>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6566" name="Rectangle 9">
            <a:extLst>
              <a:ext uri="{FF2B5EF4-FFF2-40B4-BE49-F238E27FC236}">
                <a16:creationId xmlns:a16="http://schemas.microsoft.com/office/drawing/2014/main" id="{7FA2AAAE-A3F8-8DF6-DFB9-6FA5602EEA5D}"/>
              </a:ext>
            </a:extLst>
          </p:cNvPr>
          <p:cNvSpPr>
            <a:spLocks/>
          </p:cNvSpPr>
          <p:nvPr/>
        </p:nvSpPr>
        <p:spPr bwMode="auto">
          <a:xfrm>
            <a:off x="8524876" y="3925889"/>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6567" name="Line 10">
            <a:extLst>
              <a:ext uri="{FF2B5EF4-FFF2-40B4-BE49-F238E27FC236}">
                <a16:creationId xmlns:a16="http://schemas.microsoft.com/office/drawing/2014/main" id="{FFB1BEEF-0B45-99DC-6AB7-B6C5AAE327B7}"/>
              </a:ext>
            </a:extLst>
          </p:cNvPr>
          <p:cNvSpPr>
            <a:spLocks noChangeShapeType="1"/>
          </p:cNvSpPr>
          <p:nvPr/>
        </p:nvSpPr>
        <p:spPr bwMode="auto">
          <a:xfrm flipH="1">
            <a:off x="2581275" y="4518025"/>
            <a:ext cx="7938" cy="16065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6568" name="Line 11">
            <a:extLst>
              <a:ext uri="{FF2B5EF4-FFF2-40B4-BE49-F238E27FC236}">
                <a16:creationId xmlns:a16="http://schemas.microsoft.com/office/drawing/2014/main" id="{2F89DA3B-564A-3CC5-2B69-4B8A0A80630C}"/>
              </a:ext>
            </a:extLst>
          </p:cNvPr>
          <p:cNvSpPr>
            <a:spLocks noChangeShapeType="1"/>
          </p:cNvSpPr>
          <p:nvPr/>
        </p:nvSpPr>
        <p:spPr bwMode="auto">
          <a:xfrm>
            <a:off x="8897939" y="4738689"/>
            <a:ext cx="1587" cy="13747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8492" name="Group 12">
            <a:extLst>
              <a:ext uri="{FF2B5EF4-FFF2-40B4-BE49-F238E27FC236}">
                <a16:creationId xmlns:a16="http://schemas.microsoft.com/office/drawing/2014/main" id="{AE4D7BB5-CD22-2981-B17D-806388338E23}"/>
              </a:ext>
            </a:extLst>
          </p:cNvPr>
          <p:cNvGrpSpPr>
            <a:grpSpLocks/>
          </p:cNvGrpSpPr>
          <p:nvPr/>
        </p:nvGrpSpPr>
        <p:grpSpPr bwMode="auto">
          <a:xfrm>
            <a:off x="2563814" y="4545014"/>
            <a:ext cx="6188075" cy="352425"/>
            <a:chOff x="0" y="0"/>
            <a:chExt cx="3966" cy="245"/>
          </a:xfrm>
        </p:grpSpPr>
        <p:sp>
          <p:nvSpPr>
            <p:cNvPr id="66582" name="Line 13">
              <a:extLst>
                <a:ext uri="{FF2B5EF4-FFF2-40B4-BE49-F238E27FC236}">
                  <a16:creationId xmlns:a16="http://schemas.microsoft.com/office/drawing/2014/main" id="{4C4758F0-DF3B-E571-2B43-F42E17B8ECE2}"/>
                </a:ext>
              </a:extLst>
            </p:cNvPr>
            <p:cNvSpPr>
              <a:spLocks noChangeShapeType="1"/>
            </p:cNvSpPr>
            <p:nvPr/>
          </p:nvSpPr>
          <p:spPr bwMode="auto">
            <a:xfrm>
              <a:off x="0" y="23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3" name="Group 14">
              <a:extLst>
                <a:ext uri="{FF2B5EF4-FFF2-40B4-BE49-F238E27FC236}">
                  <a16:creationId xmlns:a16="http://schemas.microsoft.com/office/drawing/2014/main" id="{C4306889-167D-7553-F2D9-EB11311779AD}"/>
                </a:ext>
              </a:extLst>
            </p:cNvPr>
            <p:cNvGrpSpPr>
              <a:grpSpLocks/>
            </p:cNvGrpSpPr>
            <p:nvPr/>
          </p:nvGrpSpPr>
          <p:grpSpPr bwMode="auto">
            <a:xfrm>
              <a:off x="487" y="0"/>
              <a:ext cx="1988" cy="245"/>
              <a:chOff x="0" y="0"/>
              <a:chExt cx="1988" cy="245"/>
            </a:xfrm>
          </p:grpSpPr>
          <p:sp>
            <p:nvSpPr>
              <p:cNvPr id="66584" name="Rectangle 15">
                <a:extLst>
                  <a:ext uri="{FF2B5EF4-FFF2-40B4-BE49-F238E27FC236}">
                    <a16:creationId xmlns:a16="http://schemas.microsoft.com/office/drawing/2014/main" id="{D5841DCD-BD4B-E0E6-87F6-236B18FDF27B}"/>
                  </a:ext>
                </a:extLst>
              </p:cNvPr>
              <p:cNvSpPr>
                <a:spLocks/>
              </p:cNvSpPr>
              <p:nvPr/>
            </p:nvSpPr>
            <p:spPr bwMode="auto">
              <a:xfrm>
                <a:off x="0" y="0"/>
                <a:ext cx="1277"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85" name="Rectangle 16">
                <a:extLst>
                  <a:ext uri="{FF2B5EF4-FFF2-40B4-BE49-F238E27FC236}">
                    <a16:creationId xmlns:a16="http://schemas.microsoft.com/office/drawing/2014/main" id="{14152E72-5DAD-F0E6-95D0-4A8EEAA13F10}"/>
                  </a:ext>
                </a:extLst>
              </p:cNvPr>
              <p:cNvSpPr>
                <a:spLocks/>
              </p:cNvSpPr>
              <p:nvPr/>
            </p:nvSpPr>
            <p:spPr bwMode="auto">
              <a:xfrm>
                <a:off x="0" y="0"/>
                <a:ext cx="198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8497" name="Group 17">
            <a:extLst>
              <a:ext uri="{FF2B5EF4-FFF2-40B4-BE49-F238E27FC236}">
                <a16:creationId xmlns:a16="http://schemas.microsoft.com/office/drawing/2014/main" id="{DD1CDBAA-57F0-F566-5C6F-E7C34608B39B}"/>
              </a:ext>
            </a:extLst>
          </p:cNvPr>
          <p:cNvGrpSpPr>
            <a:grpSpLocks/>
          </p:cNvGrpSpPr>
          <p:nvPr/>
        </p:nvGrpSpPr>
        <p:grpSpPr bwMode="auto">
          <a:xfrm>
            <a:off x="2673351" y="4938713"/>
            <a:ext cx="6253163" cy="1016000"/>
            <a:chOff x="0" y="0"/>
            <a:chExt cx="4009" cy="706"/>
          </a:xfrm>
        </p:grpSpPr>
        <p:sp>
          <p:nvSpPr>
            <p:cNvPr id="66578" name="Line 18">
              <a:extLst>
                <a:ext uri="{FF2B5EF4-FFF2-40B4-BE49-F238E27FC236}">
                  <a16:creationId xmlns:a16="http://schemas.microsoft.com/office/drawing/2014/main" id="{70A8C0E8-4A46-5450-732E-B5E975B276C4}"/>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79" name="Group 19">
              <a:extLst>
                <a:ext uri="{FF2B5EF4-FFF2-40B4-BE49-F238E27FC236}">
                  <a16:creationId xmlns:a16="http://schemas.microsoft.com/office/drawing/2014/main" id="{B4C6E60F-F13D-76B4-820C-127B530C074E}"/>
                </a:ext>
              </a:extLst>
            </p:cNvPr>
            <p:cNvGrpSpPr>
              <a:grpSpLocks/>
            </p:cNvGrpSpPr>
            <p:nvPr/>
          </p:nvGrpSpPr>
          <p:grpSpPr bwMode="auto">
            <a:xfrm>
              <a:off x="1054" y="164"/>
              <a:ext cx="2054" cy="542"/>
              <a:chOff x="0" y="0"/>
              <a:chExt cx="2054" cy="542"/>
            </a:xfrm>
          </p:grpSpPr>
          <p:sp>
            <p:nvSpPr>
              <p:cNvPr id="66580" name="Rectangle 20">
                <a:extLst>
                  <a:ext uri="{FF2B5EF4-FFF2-40B4-BE49-F238E27FC236}">
                    <a16:creationId xmlns:a16="http://schemas.microsoft.com/office/drawing/2014/main" id="{891E9408-798B-C8F0-39F7-EA981EA53960}"/>
                  </a:ext>
                </a:extLst>
              </p:cNvPr>
              <p:cNvSpPr>
                <a:spLocks/>
              </p:cNvSpPr>
              <p:nvPr/>
            </p:nvSpPr>
            <p:spPr bwMode="auto">
              <a:xfrm>
                <a:off x="0" y="0"/>
                <a:ext cx="1563"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81" name="Rectangle 21">
                <a:extLst>
                  <a:ext uri="{FF2B5EF4-FFF2-40B4-BE49-F238E27FC236}">
                    <a16:creationId xmlns:a16="http://schemas.microsoft.com/office/drawing/2014/main" id="{47CD5F26-B23B-458F-A3B2-C8BB94284323}"/>
                  </a:ext>
                </a:extLst>
              </p:cNvPr>
              <p:cNvSpPr>
                <a:spLocks/>
              </p:cNvSpPr>
              <p:nvPr/>
            </p:nvSpPr>
            <p:spPr bwMode="auto">
              <a:xfrm>
                <a:off x="0" y="0"/>
                <a:ext cx="2054"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 </a:t>
                </a:r>
                <a:r>
                  <a:rPr lang="en-US" altLang="en-US">
                    <a:solidFill>
                      <a:srgbClr val="FF0000"/>
                    </a:solidFill>
                    <a:latin typeface="Helvetica" panose="020B0604020202020204" pitchFamily="34" charset="0"/>
                    <a:sym typeface="Helvetica" panose="020B0604020202020204" pitchFamily="34" charset="0"/>
                  </a:rPr>
                  <a:t>Priv</a:t>
                </a:r>
                <a:r>
                  <a:rPr lang="en-US" altLang="en-US" baseline="-33000">
                    <a:solidFill>
                      <a:srgbClr val="FF0000"/>
                    </a:solidFill>
                    <a:latin typeface="Helvetica" panose="020B0604020202020204" pitchFamily="34" charset="0"/>
                    <a:sym typeface="Helvetica" panose="020B0604020202020204" pitchFamily="34" charset="0"/>
                  </a:rPr>
                  <a:t>C</a:t>
                </a:r>
                <a:r>
                  <a:rPr lang="en-US" altLang="en-US">
                    <a:latin typeface="Helvetica" panose="020B0604020202020204" pitchFamily="34" charset="0"/>
                    <a:sym typeface="Helvetica" panose="020B0604020202020204" pitchFamily="34" charset="0"/>
                  </a:rPr>
                  <a:t> )</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p:txBody>
          </p:sp>
        </p:grpSp>
      </p:grpSp>
      <p:sp>
        <p:nvSpPr>
          <p:cNvPr id="66571" name="Rectangle 22">
            <a:extLst>
              <a:ext uri="{FF2B5EF4-FFF2-40B4-BE49-F238E27FC236}">
                <a16:creationId xmlns:a16="http://schemas.microsoft.com/office/drawing/2014/main" id="{DA67343F-96F3-E982-4924-B53090F7146F}"/>
              </a:ext>
            </a:extLst>
          </p:cNvPr>
          <p:cNvSpPr>
            <a:spLocks/>
          </p:cNvSpPr>
          <p:nvPr/>
        </p:nvSpPr>
        <p:spPr bwMode="auto">
          <a:xfrm>
            <a:off x="7888288" y="4237038"/>
            <a:ext cx="25336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sp>
        <p:nvSpPr>
          <p:cNvPr id="66573" name="Rectangle 24">
            <a:extLst>
              <a:ext uri="{FF2B5EF4-FFF2-40B4-BE49-F238E27FC236}">
                <a16:creationId xmlns:a16="http://schemas.microsoft.com/office/drawing/2014/main" id="{9641E168-01E8-9DEC-9FBC-1D4A73F8E9E0}"/>
              </a:ext>
            </a:extLst>
          </p:cNvPr>
          <p:cNvSpPr>
            <a:spLocks/>
          </p:cNvSpPr>
          <p:nvPr/>
        </p:nvSpPr>
        <p:spPr bwMode="auto">
          <a:xfrm>
            <a:off x="6662738" y="3081339"/>
            <a:ext cx="1370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Charles</a:t>
            </a:r>
          </a:p>
        </p:txBody>
      </p:sp>
      <p:sp>
        <p:nvSpPr>
          <p:cNvPr id="66574" name="Rectangle 25">
            <a:extLst>
              <a:ext uri="{FF2B5EF4-FFF2-40B4-BE49-F238E27FC236}">
                <a16:creationId xmlns:a16="http://schemas.microsoft.com/office/drawing/2014/main" id="{2D0688A0-5073-51A0-047A-C798C13029DF}"/>
              </a:ext>
            </a:extLst>
          </p:cNvPr>
          <p:cNvSpPr>
            <a:spLocks/>
          </p:cNvSpPr>
          <p:nvPr/>
        </p:nvSpPr>
        <p:spPr bwMode="auto">
          <a:xfrm>
            <a:off x="6664325" y="3438526"/>
            <a:ext cx="13223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nvGrpSpPr>
          <p:cNvPr id="66575" name="Group 26">
            <a:extLst>
              <a:ext uri="{FF2B5EF4-FFF2-40B4-BE49-F238E27FC236}">
                <a16:creationId xmlns:a16="http://schemas.microsoft.com/office/drawing/2014/main" id="{37675AED-C39B-E298-A175-285A732676D8}"/>
              </a:ext>
            </a:extLst>
          </p:cNvPr>
          <p:cNvGrpSpPr>
            <a:grpSpLocks/>
          </p:cNvGrpSpPr>
          <p:nvPr/>
        </p:nvGrpSpPr>
        <p:grpSpPr bwMode="auto">
          <a:xfrm>
            <a:off x="2209800" y="4411663"/>
            <a:ext cx="750888" cy="392112"/>
            <a:chOff x="0" y="0"/>
            <a:chExt cx="481" cy="272"/>
          </a:xfrm>
        </p:grpSpPr>
        <p:sp>
          <p:nvSpPr>
            <p:cNvPr id="66576" name="Rectangle 27">
              <a:extLst>
                <a:ext uri="{FF2B5EF4-FFF2-40B4-BE49-F238E27FC236}">
                  <a16:creationId xmlns:a16="http://schemas.microsoft.com/office/drawing/2014/main" id="{B1CA0B03-6BCD-79C2-B138-0DC26D05C995}"/>
                </a:ext>
              </a:extLst>
            </p:cNvPr>
            <p:cNvSpPr>
              <a:spLocks/>
            </p:cNvSpPr>
            <p:nvPr/>
          </p:nvSpPr>
          <p:spPr bwMode="auto">
            <a:xfrm>
              <a:off x="0" y="0"/>
              <a:ext cx="481" cy="27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77" name="Rectangle 28">
              <a:extLst>
                <a:ext uri="{FF2B5EF4-FFF2-40B4-BE49-F238E27FC236}">
                  <a16:creationId xmlns:a16="http://schemas.microsoft.com/office/drawing/2014/main" id="{8AB1BA58-A167-1777-5772-7DF3911DA606}"/>
                </a:ext>
              </a:extLst>
            </p:cNvPr>
            <p:cNvSpPr>
              <a:spLocks/>
            </p:cNvSpPr>
            <p:nvPr/>
          </p:nvSpPr>
          <p:spPr bwMode="auto">
            <a:xfrm>
              <a:off x="0" y="0"/>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sp>
        <p:nvSpPr>
          <p:cNvPr id="29" name="Rectangle 33">
            <a:extLst>
              <a:ext uri="{FF2B5EF4-FFF2-40B4-BE49-F238E27FC236}">
                <a16:creationId xmlns:a16="http://schemas.microsoft.com/office/drawing/2014/main" id="{F0DE83B5-F17D-A682-BAC4-F6857265FB38}"/>
              </a:ext>
            </a:extLst>
          </p:cNvPr>
          <p:cNvSpPr>
            <a:spLocks/>
          </p:cNvSpPr>
          <p:nvPr/>
        </p:nvSpPr>
        <p:spPr bwMode="auto">
          <a:xfrm>
            <a:off x="3121600" y="6150312"/>
            <a:ext cx="5594863" cy="4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Is this protocol secure (justify) ?</a:t>
            </a:r>
          </a:p>
        </p:txBody>
      </p:sp>
      <p:pic>
        <p:nvPicPr>
          <p:cNvPr id="30" name="Picture 2">
            <a:extLst>
              <a:ext uri="{FF2B5EF4-FFF2-40B4-BE49-F238E27FC236}">
                <a16:creationId xmlns:a16="http://schemas.microsoft.com/office/drawing/2014/main" id="{4B93EB2E-7233-151D-7D07-F3A4562D4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1358841" y="5575261"/>
            <a:ext cx="2409942" cy="538932"/>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Judge male outline">
            <a:extLst>
              <a:ext uri="{FF2B5EF4-FFF2-40B4-BE49-F238E27FC236}">
                <a16:creationId xmlns:a16="http://schemas.microsoft.com/office/drawing/2014/main" id="{3AB5A023-B0F4-B465-EBC1-EAFFC4935A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38998" y="2177256"/>
            <a:ext cx="914400" cy="914400"/>
          </a:xfrm>
          <a:prstGeom prst="rect">
            <a:avLst/>
          </a:prstGeom>
        </p:spPr>
      </p:pic>
      <p:grpSp>
        <p:nvGrpSpPr>
          <p:cNvPr id="5" name="Group 6">
            <a:extLst>
              <a:ext uri="{FF2B5EF4-FFF2-40B4-BE49-F238E27FC236}">
                <a16:creationId xmlns:a16="http://schemas.microsoft.com/office/drawing/2014/main" id="{8CE60EEB-8063-1DF0-C07B-CC988406711D}"/>
              </a:ext>
            </a:extLst>
          </p:cNvPr>
          <p:cNvGrpSpPr>
            <a:grpSpLocks/>
          </p:cNvGrpSpPr>
          <p:nvPr/>
        </p:nvGrpSpPr>
        <p:grpSpPr bwMode="auto">
          <a:xfrm>
            <a:off x="8651876" y="3066207"/>
            <a:ext cx="417512" cy="728581"/>
            <a:chOff x="0" y="0"/>
            <a:chExt cx="506" cy="1003"/>
          </a:xfrm>
        </p:grpSpPr>
        <p:sp>
          <p:nvSpPr>
            <p:cNvPr id="6" name="Rectangle 7">
              <a:extLst>
                <a:ext uri="{FF2B5EF4-FFF2-40B4-BE49-F238E27FC236}">
                  <a16:creationId xmlns:a16="http://schemas.microsoft.com/office/drawing/2014/main" id="{50D68AEC-BD75-9D23-E2F7-D4B784B27E6C}"/>
                </a:ext>
              </a:extLst>
            </p:cNvPr>
            <p:cNvSpPr>
              <a:spLocks/>
            </p:cNvSpPr>
            <p:nvPr/>
          </p:nvSpPr>
          <p:spPr bwMode="auto">
            <a:xfrm>
              <a:off x="0" y="0"/>
              <a:ext cx="506" cy="1003"/>
            </a:xfrm>
            <a:prstGeom prst="rect">
              <a:avLst/>
            </a:prstGeom>
            <a:blipFill dpi="0" rotWithShape="0">
              <a:blip r:embed="rId6"/>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42888A15-27BB-0E06-34CD-A8C1AB9DAC3B}"/>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6" name="Group 15">
            <a:extLst>
              <a:ext uri="{FF2B5EF4-FFF2-40B4-BE49-F238E27FC236}">
                <a16:creationId xmlns:a16="http://schemas.microsoft.com/office/drawing/2014/main" id="{DE79B1D4-2DEE-5DE3-B2FE-24426138389D}"/>
              </a:ext>
            </a:extLst>
          </p:cNvPr>
          <p:cNvGrpSpPr>
            <a:grpSpLocks/>
          </p:cNvGrpSpPr>
          <p:nvPr/>
        </p:nvGrpSpPr>
        <p:grpSpPr bwMode="auto">
          <a:xfrm>
            <a:off x="2077530" y="3198540"/>
            <a:ext cx="615422" cy="949325"/>
            <a:chOff x="0" y="0"/>
            <a:chExt cx="656" cy="1194"/>
          </a:xfrm>
        </p:grpSpPr>
        <p:sp>
          <p:nvSpPr>
            <p:cNvPr id="17" name="Rectangle 16">
              <a:extLst>
                <a:ext uri="{FF2B5EF4-FFF2-40B4-BE49-F238E27FC236}">
                  <a16:creationId xmlns:a16="http://schemas.microsoft.com/office/drawing/2014/main" id="{4B50960C-2D79-C659-2204-2626A25C3B2A}"/>
                </a:ext>
              </a:extLst>
            </p:cNvPr>
            <p:cNvSpPr>
              <a:spLocks/>
            </p:cNvSpPr>
            <p:nvPr/>
          </p:nvSpPr>
          <p:spPr bwMode="auto">
            <a:xfrm>
              <a:off x="1" y="0"/>
              <a:ext cx="654" cy="1194"/>
            </a:xfrm>
            <a:prstGeom prst="rect">
              <a:avLst/>
            </a:prstGeom>
            <a:blipFill dpi="0" rotWithShape="0">
              <a:blip r:embed="rId7"/>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03ACA7A1-6770-E3DE-7CB8-492E248A7CF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4130637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8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8497"/>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48485">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Line 4">
            <a:extLst>
              <a:ext uri="{FF2B5EF4-FFF2-40B4-BE49-F238E27FC236}">
                <a16:creationId xmlns:a16="http://schemas.microsoft.com/office/drawing/2014/main" id="{927673AA-0D49-4115-BA29-B12BE3DD4E61}"/>
              </a:ext>
            </a:extLst>
          </p:cNvPr>
          <p:cNvSpPr>
            <a:spLocks noChangeShapeType="1"/>
          </p:cNvSpPr>
          <p:nvPr/>
        </p:nvSpPr>
        <p:spPr bwMode="auto">
          <a:xfrm>
            <a:off x="5659438" y="2798764"/>
            <a:ext cx="4762" cy="33432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8610" name="Rectangle 5">
            <a:extLst>
              <a:ext uri="{FF2B5EF4-FFF2-40B4-BE49-F238E27FC236}">
                <a16:creationId xmlns:a16="http://schemas.microsoft.com/office/drawing/2014/main" id="{C025E0D9-80BC-4337-AB3C-55B61EC3AA5A}"/>
              </a:ext>
            </a:extLst>
          </p:cNvPr>
          <p:cNvSpPr>
            <a:spLocks noGrp="1" noChangeArrowheads="1"/>
          </p:cNvSpPr>
          <p:nvPr>
            <p:ph type="title"/>
          </p:nvPr>
        </p:nvSpPr>
        <p:spPr>
          <a:xfrm>
            <a:off x="1831975" y="0"/>
            <a:ext cx="96393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Are certificates sufficient ?</a:t>
            </a:r>
          </a:p>
        </p:txBody>
      </p:sp>
      <p:sp>
        <p:nvSpPr>
          <p:cNvPr id="68612" name="Rectangle 8">
            <a:extLst>
              <a:ext uri="{FF2B5EF4-FFF2-40B4-BE49-F238E27FC236}">
                <a16:creationId xmlns:a16="http://schemas.microsoft.com/office/drawing/2014/main" id="{FF4C5AE8-4623-4F83-AA82-2D68649B658F}"/>
              </a:ext>
            </a:extLst>
          </p:cNvPr>
          <p:cNvSpPr>
            <a:spLocks/>
          </p:cNvSpPr>
          <p:nvPr/>
        </p:nvSpPr>
        <p:spPr bwMode="auto">
          <a:xfrm>
            <a:off x="2235201" y="2155826"/>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8614" name="Rectangle 10">
            <a:extLst>
              <a:ext uri="{FF2B5EF4-FFF2-40B4-BE49-F238E27FC236}">
                <a16:creationId xmlns:a16="http://schemas.microsoft.com/office/drawing/2014/main" id="{B2614D82-006C-43AF-97A6-86A0B43060FA}"/>
              </a:ext>
            </a:extLst>
          </p:cNvPr>
          <p:cNvSpPr>
            <a:spLocks/>
          </p:cNvSpPr>
          <p:nvPr/>
        </p:nvSpPr>
        <p:spPr bwMode="auto">
          <a:xfrm>
            <a:off x="8488364" y="2054226"/>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8615" name="Line 11">
            <a:extLst>
              <a:ext uri="{FF2B5EF4-FFF2-40B4-BE49-F238E27FC236}">
                <a16:creationId xmlns:a16="http://schemas.microsoft.com/office/drawing/2014/main" id="{B99A2DB0-8314-49AB-AFDB-9D4624BB51B9}"/>
              </a:ext>
            </a:extLst>
          </p:cNvPr>
          <p:cNvSpPr>
            <a:spLocks noChangeShapeType="1"/>
          </p:cNvSpPr>
          <p:nvPr/>
        </p:nvSpPr>
        <p:spPr bwMode="auto">
          <a:xfrm flipH="1">
            <a:off x="2619375" y="2828925"/>
            <a:ext cx="19050" cy="32210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8616" name="Line 12">
            <a:extLst>
              <a:ext uri="{FF2B5EF4-FFF2-40B4-BE49-F238E27FC236}">
                <a16:creationId xmlns:a16="http://schemas.microsoft.com/office/drawing/2014/main" id="{5914E7AD-7D9E-4BA5-A31C-2052A42D7460}"/>
              </a:ext>
            </a:extLst>
          </p:cNvPr>
          <p:cNvSpPr>
            <a:spLocks noChangeShapeType="1"/>
          </p:cNvSpPr>
          <p:nvPr/>
        </p:nvSpPr>
        <p:spPr bwMode="auto">
          <a:xfrm>
            <a:off x="8947150" y="3049589"/>
            <a:ext cx="1588" cy="29876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54637" name="Group 13">
            <a:extLst>
              <a:ext uri="{FF2B5EF4-FFF2-40B4-BE49-F238E27FC236}">
                <a16:creationId xmlns:a16="http://schemas.microsoft.com/office/drawing/2014/main" id="{A3358D4D-1035-4253-84DF-BB56DF49F5EC}"/>
              </a:ext>
            </a:extLst>
          </p:cNvPr>
          <p:cNvGrpSpPr>
            <a:grpSpLocks/>
          </p:cNvGrpSpPr>
          <p:nvPr/>
        </p:nvGrpSpPr>
        <p:grpSpPr bwMode="auto">
          <a:xfrm>
            <a:off x="2613025" y="2854326"/>
            <a:ext cx="6186488" cy="339725"/>
            <a:chOff x="0" y="0"/>
            <a:chExt cx="3966" cy="236"/>
          </a:xfrm>
        </p:grpSpPr>
        <p:sp>
          <p:nvSpPr>
            <p:cNvPr id="68645" name="Line 14">
              <a:extLst>
                <a:ext uri="{FF2B5EF4-FFF2-40B4-BE49-F238E27FC236}">
                  <a16:creationId xmlns:a16="http://schemas.microsoft.com/office/drawing/2014/main" id="{FE0D4AF1-2BEC-4660-8D01-36D1C5AE305A}"/>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46" name="Group 15">
              <a:extLst>
                <a:ext uri="{FF2B5EF4-FFF2-40B4-BE49-F238E27FC236}">
                  <a16:creationId xmlns:a16="http://schemas.microsoft.com/office/drawing/2014/main" id="{F2D155C3-8921-4C94-BA6F-F97B35F1907F}"/>
                </a:ext>
              </a:extLst>
            </p:cNvPr>
            <p:cNvGrpSpPr>
              <a:grpSpLocks/>
            </p:cNvGrpSpPr>
            <p:nvPr/>
          </p:nvGrpSpPr>
          <p:grpSpPr bwMode="auto">
            <a:xfrm>
              <a:off x="487" y="0"/>
              <a:ext cx="1921" cy="223"/>
              <a:chOff x="0" y="0"/>
              <a:chExt cx="1921" cy="223"/>
            </a:xfrm>
          </p:grpSpPr>
          <p:sp>
            <p:nvSpPr>
              <p:cNvPr id="68647" name="Rectangle 16">
                <a:extLst>
                  <a:ext uri="{FF2B5EF4-FFF2-40B4-BE49-F238E27FC236}">
                    <a16:creationId xmlns:a16="http://schemas.microsoft.com/office/drawing/2014/main" id="{87F4BBD1-B74A-40CB-B263-F9D8A406C148}"/>
                  </a:ext>
                </a:extLst>
              </p:cNvPr>
              <p:cNvSpPr>
                <a:spLocks/>
              </p:cNvSpPr>
              <p:nvPr/>
            </p:nvSpPr>
            <p:spPr bwMode="auto">
              <a:xfrm>
                <a:off x="0" y="0"/>
                <a:ext cx="1277"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48" name="Rectangle 17">
                <a:extLst>
                  <a:ext uri="{FF2B5EF4-FFF2-40B4-BE49-F238E27FC236}">
                    <a16:creationId xmlns:a16="http://schemas.microsoft.com/office/drawing/2014/main" id="{78094A50-1B5B-48FC-960A-A839C6457E1D}"/>
                  </a:ext>
                </a:extLst>
              </p:cNvPr>
              <p:cNvSpPr>
                <a:spLocks/>
              </p:cNvSpPr>
              <p:nvPr/>
            </p:nvSpPr>
            <p:spPr bwMode="auto">
              <a:xfrm>
                <a:off x="0" y="0"/>
                <a:ext cx="192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sp>
        <p:nvSpPr>
          <p:cNvPr id="68619" name="Rectangle 19">
            <a:extLst>
              <a:ext uri="{FF2B5EF4-FFF2-40B4-BE49-F238E27FC236}">
                <a16:creationId xmlns:a16="http://schemas.microsoft.com/office/drawing/2014/main" id="{40309DFB-EF1D-4A0E-9DFD-17098A580F3B}"/>
              </a:ext>
            </a:extLst>
          </p:cNvPr>
          <p:cNvSpPr>
            <a:spLocks/>
          </p:cNvSpPr>
          <p:nvPr/>
        </p:nvSpPr>
        <p:spPr bwMode="auto">
          <a:xfrm>
            <a:off x="4940301" y="2119313"/>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grpSp>
        <p:nvGrpSpPr>
          <p:cNvPr id="154644" name="Group 20">
            <a:extLst>
              <a:ext uri="{FF2B5EF4-FFF2-40B4-BE49-F238E27FC236}">
                <a16:creationId xmlns:a16="http://schemas.microsoft.com/office/drawing/2014/main" id="{BE6BACAA-7591-4D4D-A6F3-3A78D0B9A761}"/>
              </a:ext>
            </a:extLst>
          </p:cNvPr>
          <p:cNvGrpSpPr>
            <a:grpSpLocks/>
          </p:cNvGrpSpPr>
          <p:nvPr/>
        </p:nvGrpSpPr>
        <p:grpSpPr bwMode="auto">
          <a:xfrm>
            <a:off x="2687639" y="4265614"/>
            <a:ext cx="2968625" cy="338137"/>
            <a:chOff x="0" y="0"/>
            <a:chExt cx="1903" cy="236"/>
          </a:xfrm>
        </p:grpSpPr>
        <p:sp>
          <p:nvSpPr>
            <p:cNvPr id="68641" name="Line 21">
              <a:extLst>
                <a:ext uri="{FF2B5EF4-FFF2-40B4-BE49-F238E27FC236}">
                  <a16:creationId xmlns:a16="http://schemas.microsoft.com/office/drawing/2014/main" id="{44167070-7C6F-448B-89CC-97F60849241A}"/>
                </a:ext>
              </a:extLst>
            </p:cNvPr>
            <p:cNvSpPr>
              <a:spLocks noChangeShapeType="1"/>
            </p:cNvSpPr>
            <p:nvPr/>
          </p:nvSpPr>
          <p:spPr bwMode="auto">
            <a:xfrm>
              <a:off x="0" y="236"/>
              <a:ext cx="1898"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42" name="Group 22">
              <a:extLst>
                <a:ext uri="{FF2B5EF4-FFF2-40B4-BE49-F238E27FC236}">
                  <a16:creationId xmlns:a16="http://schemas.microsoft.com/office/drawing/2014/main" id="{F10B9DDD-5C63-4197-AD6D-F959FEBB81B5}"/>
                </a:ext>
              </a:extLst>
            </p:cNvPr>
            <p:cNvGrpSpPr>
              <a:grpSpLocks/>
            </p:cNvGrpSpPr>
            <p:nvPr/>
          </p:nvGrpSpPr>
          <p:grpSpPr bwMode="auto">
            <a:xfrm>
              <a:off x="233" y="0"/>
              <a:ext cx="1670" cy="228"/>
              <a:chOff x="0" y="0"/>
              <a:chExt cx="1670" cy="228"/>
            </a:xfrm>
          </p:grpSpPr>
          <p:sp>
            <p:nvSpPr>
              <p:cNvPr id="68643" name="Rectangle 23">
                <a:extLst>
                  <a:ext uri="{FF2B5EF4-FFF2-40B4-BE49-F238E27FC236}">
                    <a16:creationId xmlns:a16="http://schemas.microsoft.com/office/drawing/2014/main" id="{46610288-C106-48B8-8DD4-E453C030C90A}"/>
                  </a:ext>
                </a:extLst>
              </p:cNvPr>
              <p:cNvSpPr>
                <a:spLocks/>
              </p:cNvSpPr>
              <p:nvPr/>
            </p:nvSpPr>
            <p:spPr bwMode="auto">
              <a:xfrm>
                <a:off x="0" y="0"/>
                <a:ext cx="1342"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44" name="Rectangle 24">
                <a:extLst>
                  <a:ext uri="{FF2B5EF4-FFF2-40B4-BE49-F238E27FC236}">
                    <a16:creationId xmlns:a16="http://schemas.microsoft.com/office/drawing/2014/main" id="{BDFF1A5C-17FF-4CE3-977C-87FE2C2A18AB}"/>
                  </a:ext>
                </a:extLst>
              </p:cNvPr>
              <p:cNvSpPr>
                <a:spLocks/>
              </p:cNvSpPr>
              <p:nvPr/>
            </p:nvSpPr>
            <p:spPr bwMode="auto">
              <a:xfrm>
                <a:off x="0" y="0"/>
                <a:ext cx="167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Are you Bob ?</a:t>
                </a:r>
              </a:p>
            </p:txBody>
          </p:sp>
        </p:grpSp>
      </p:grpSp>
      <p:grpSp>
        <p:nvGrpSpPr>
          <p:cNvPr id="154649" name="Group 25">
            <a:extLst>
              <a:ext uri="{FF2B5EF4-FFF2-40B4-BE49-F238E27FC236}">
                <a16:creationId xmlns:a16="http://schemas.microsoft.com/office/drawing/2014/main" id="{EB8CDF95-C875-4953-AA89-061BB0B652A2}"/>
              </a:ext>
            </a:extLst>
          </p:cNvPr>
          <p:cNvGrpSpPr>
            <a:grpSpLocks/>
          </p:cNvGrpSpPr>
          <p:nvPr/>
        </p:nvGrpSpPr>
        <p:grpSpPr bwMode="auto">
          <a:xfrm>
            <a:off x="5910057" y="4103688"/>
            <a:ext cx="4957968" cy="709612"/>
            <a:chOff x="0" y="0"/>
            <a:chExt cx="3178" cy="493"/>
          </a:xfrm>
        </p:grpSpPr>
        <p:sp>
          <p:nvSpPr>
            <p:cNvPr id="68639" name="Rectangle 26">
              <a:extLst>
                <a:ext uri="{FF2B5EF4-FFF2-40B4-BE49-F238E27FC236}">
                  <a16:creationId xmlns:a16="http://schemas.microsoft.com/office/drawing/2014/main" id="{DDAF19DD-B9D0-4041-B2C3-8FC5AE21DC3E}"/>
                </a:ext>
              </a:extLst>
            </p:cNvPr>
            <p:cNvSpPr>
              <a:spLocks/>
            </p:cNvSpPr>
            <p:nvPr/>
          </p:nvSpPr>
          <p:spPr bwMode="auto">
            <a:xfrm>
              <a:off x="0" y="0"/>
              <a:ext cx="3178" cy="49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40" name="Rectangle 27">
              <a:extLst>
                <a:ext uri="{FF2B5EF4-FFF2-40B4-BE49-F238E27FC236}">
                  <a16:creationId xmlns:a16="http://schemas.microsoft.com/office/drawing/2014/main" id="{430E316F-C58E-4B09-9DD0-4B8200843908}"/>
                </a:ext>
              </a:extLst>
            </p:cNvPr>
            <p:cNvSpPr>
              <a:spLocks/>
            </p:cNvSpPr>
            <p:nvPr/>
          </p:nvSpPr>
          <p:spPr bwMode="auto">
            <a:xfrm>
              <a:off x="150" y="15"/>
              <a:ext cx="30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a:solidFill>
                    <a:srgbClr val="FF0000"/>
                  </a:solidFill>
                  <a:latin typeface="Helvetica" panose="020B0604020202020204" pitchFamily="34" charset="0"/>
                  <a:sym typeface="Helvetica" panose="020B0604020202020204" pitchFamily="34" charset="0"/>
                </a:rPr>
                <a:t>Terrence copies the message sent</a:t>
              </a:r>
            </a:p>
            <a:p>
              <a:pPr algn="ctr" eaLnBrk="1" hangingPunct="1">
                <a:lnSpc>
                  <a:spcPct val="83000"/>
                </a:lnSpc>
                <a:spcBef>
                  <a:spcPct val="0"/>
                </a:spcBef>
                <a:buSzTx/>
                <a:buFontTx/>
                <a:buNone/>
              </a:pPr>
              <a:r>
                <a:rPr lang="en-US" altLang="en-US" sz="2400">
                  <a:solidFill>
                    <a:srgbClr val="FF0000"/>
                  </a:solidFill>
                  <a:latin typeface="Helvetica" panose="020B0604020202020204" pitchFamily="34" charset="0"/>
                  <a:sym typeface="Helvetica" panose="020B0604020202020204" pitchFamily="34" charset="0"/>
                </a:rPr>
                <a:t>by Bob for later...</a:t>
              </a:r>
            </a:p>
          </p:txBody>
        </p:sp>
      </p:grpSp>
      <p:grpSp>
        <p:nvGrpSpPr>
          <p:cNvPr id="154652" name="Group 28">
            <a:extLst>
              <a:ext uri="{FF2B5EF4-FFF2-40B4-BE49-F238E27FC236}">
                <a16:creationId xmlns:a16="http://schemas.microsoft.com/office/drawing/2014/main" id="{5C4CB552-4C46-49A7-A969-D070B08A7F7F}"/>
              </a:ext>
            </a:extLst>
          </p:cNvPr>
          <p:cNvGrpSpPr>
            <a:grpSpLocks/>
          </p:cNvGrpSpPr>
          <p:nvPr/>
        </p:nvGrpSpPr>
        <p:grpSpPr bwMode="auto">
          <a:xfrm>
            <a:off x="5798892" y="4948238"/>
            <a:ext cx="4958009" cy="728662"/>
            <a:chOff x="0" y="-13"/>
            <a:chExt cx="3178" cy="506"/>
          </a:xfrm>
        </p:grpSpPr>
        <p:sp>
          <p:nvSpPr>
            <p:cNvPr id="68637" name="Rectangle 29">
              <a:extLst>
                <a:ext uri="{FF2B5EF4-FFF2-40B4-BE49-F238E27FC236}">
                  <a16:creationId xmlns:a16="http://schemas.microsoft.com/office/drawing/2014/main" id="{562618AB-C362-4842-B350-CAD182E03167}"/>
                </a:ext>
              </a:extLst>
            </p:cNvPr>
            <p:cNvSpPr>
              <a:spLocks/>
            </p:cNvSpPr>
            <p:nvPr/>
          </p:nvSpPr>
          <p:spPr bwMode="auto">
            <a:xfrm>
              <a:off x="0" y="0"/>
              <a:ext cx="3178" cy="49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38" name="Rectangle 30">
              <a:extLst>
                <a:ext uri="{FF2B5EF4-FFF2-40B4-BE49-F238E27FC236}">
                  <a16:creationId xmlns:a16="http://schemas.microsoft.com/office/drawing/2014/main" id="{964ED18D-0EE7-4C47-B863-17DE17DA210E}"/>
                </a:ext>
              </a:extLst>
            </p:cNvPr>
            <p:cNvSpPr>
              <a:spLocks/>
            </p:cNvSpPr>
            <p:nvPr/>
          </p:nvSpPr>
          <p:spPr bwMode="auto">
            <a:xfrm>
              <a:off x="160" y="-13"/>
              <a:ext cx="27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a:solidFill>
                    <a:srgbClr val="FF0000"/>
                  </a:solidFill>
                  <a:latin typeface="Helvetica" panose="020B0604020202020204" pitchFamily="34" charset="0"/>
                  <a:sym typeface="Helvetica" panose="020B0604020202020204" pitchFamily="34" charset="0"/>
                </a:rPr>
                <a:t>Terrence sends the saved copy</a:t>
              </a:r>
            </a:p>
            <a:p>
              <a:pPr algn="ctr" eaLnBrk="1" hangingPunct="1">
                <a:lnSpc>
                  <a:spcPct val="83000"/>
                </a:lnSpc>
                <a:spcBef>
                  <a:spcPct val="0"/>
                </a:spcBef>
                <a:buSzTx/>
                <a:buFontTx/>
                <a:buNone/>
              </a:pPr>
              <a:r>
                <a:rPr lang="en-US" altLang="en-US" sz="2400">
                  <a:solidFill>
                    <a:srgbClr val="FF0000"/>
                  </a:solidFill>
                  <a:latin typeface="Helvetica" panose="020B0604020202020204" pitchFamily="34" charset="0"/>
                  <a:sym typeface="Helvetica" panose="020B0604020202020204" pitchFamily="34" charset="0"/>
                </a:rPr>
                <a:t>of Bob's message</a:t>
              </a:r>
            </a:p>
          </p:txBody>
        </p:sp>
      </p:grpSp>
      <p:grpSp>
        <p:nvGrpSpPr>
          <p:cNvPr id="154655" name="Group 31">
            <a:extLst>
              <a:ext uri="{FF2B5EF4-FFF2-40B4-BE49-F238E27FC236}">
                <a16:creationId xmlns:a16="http://schemas.microsoft.com/office/drawing/2014/main" id="{A4F281BC-0DD1-4ED6-B6C7-A0CA6B99AD6F}"/>
              </a:ext>
            </a:extLst>
          </p:cNvPr>
          <p:cNvGrpSpPr>
            <a:grpSpLocks/>
          </p:cNvGrpSpPr>
          <p:nvPr/>
        </p:nvGrpSpPr>
        <p:grpSpPr bwMode="auto">
          <a:xfrm>
            <a:off x="2722563" y="3248026"/>
            <a:ext cx="6253162" cy="1171575"/>
            <a:chOff x="0" y="0"/>
            <a:chExt cx="4009" cy="814"/>
          </a:xfrm>
        </p:grpSpPr>
        <p:sp>
          <p:nvSpPr>
            <p:cNvPr id="68633" name="Line 32">
              <a:extLst>
                <a:ext uri="{FF2B5EF4-FFF2-40B4-BE49-F238E27FC236}">
                  <a16:creationId xmlns:a16="http://schemas.microsoft.com/office/drawing/2014/main" id="{B3664DFB-AD7B-4F51-8F35-B78F4A8BA4DD}"/>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34" name="Group 33">
              <a:extLst>
                <a:ext uri="{FF2B5EF4-FFF2-40B4-BE49-F238E27FC236}">
                  <a16:creationId xmlns:a16="http://schemas.microsoft.com/office/drawing/2014/main" id="{7321FB5C-8AC7-40F9-B1EB-4D9A035A4EEB}"/>
                </a:ext>
              </a:extLst>
            </p:cNvPr>
            <p:cNvGrpSpPr>
              <a:grpSpLocks/>
            </p:cNvGrpSpPr>
            <p:nvPr/>
          </p:nvGrpSpPr>
          <p:grpSpPr bwMode="auto">
            <a:xfrm>
              <a:off x="991" y="54"/>
              <a:ext cx="2472" cy="760"/>
              <a:chOff x="0" y="0"/>
              <a:chExt cx="2472" cy="760"/>
            </a:xfrm>
          </p:grpSpPr>
          <p:sp>
            <p:nvSpPr>
              <p:cNvPr id="68635" name="Rectangle 34">
                <a:extLst>
                  <a:ext uri="{FF2B5EF4-FFF2-40B4-BE49-F238E27FC236}">
                    <a16:creationId xmlns:a16="http://schemas.microsoft.com/office/drawing/2014/main" id="{C33F5B17-4986-4C24-B6ED-309195A30A93}"/>
                  </a:ext>
                </a:extLst>
              </p:cNvPr>
              <p:cNvSpPr>
                <a:spLocks/>
              </p:cNvSpPr>
              <p:nvPr/>
            </p:nvSpPr>
            <p:spPr bwMode="auto">
              <a:xfrm>
                <a:off x="0" y="0"/>
                <a:ext cx="1445"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36" name="Rectangle 35">
                <a:extLst>
                  <a:ext uri="{FF2B5EF4-FFF2-40B4-BE49-F238E27FC236}">
                    <a16:creationId xmlns:a16="http://schemas.microsoft.com/office/drawing/2014/main" id="{04BC2C0C-C551-4EDB-B1AF-FEDF51D8533E}"/>
                  </a:ext>
                </a:extLst>
              </p:cNvPr>
              <p:cNvSpPr>
                <a:spLocks/>
              </p:cNvSpPr>
              <p:nvPr/>
            </p:nvSpPr>
            <p:spPr bwMode="auto">
              <a:xfrm>
                <a:off x="0" y="0"/>
                <a:ext cx="2472"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 </a:t>
                </a:r>
                <a:r>
                  <a:rPr lang="en-US" altLang="en-US">
                    <a:solidFill>
                      <a:srgbClr val="FF0000"/>
                    </a:solidFill>
                    <a:latin typeface="Helvetica" panose="020B0604020202020204" pitchFamily="34" charset="0"/>
                    <a:sym typeface="Helvetica" panose="020B0604020202020204" pitchFamily="34" charset="0"/>
                  </a:rPr>
                  <a:t>Priv</a:t>
                </a:r>
                <a:r>
                  <a:rPr lang="en-US" altLang="en-US" baseline="-33000">
                    <a:solidFill>
                      <a:srgbClr val="FF0000"/>
                    </a:solidFill>
                    <a:latin typeface="Helvetica" panose="020B0604020202020204" pitchFamily="34" charset="0"/>
                    <a:sym typeface="Helvetica" panose="020B0604020202020204" pitchFamily="34" charset="0"/>
                  </a:rPr>
                  <a:t>C</a:t>
                </a:r>
                <a:r>
                  <a:rPr lang="en-US" altLang="en-US">
                    <a:latin typeface="Helvetica" panose="020B0604020202020204" pitchFamily="34" charset="0"/>
                    <a:sym typeface="Helvetica" panose="020B0604020202020204" pitchFamily="34" charset="0"/>
                  </a:rPr>
                  <a:t> )</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p:txBody>
          </p:sp>
        </p:grpSp>
      </p:grpSp>
      <p:grpSp>
        <p:nvGrpSpPr>
          <p:cNvPr id="154660" name="Group 36">
            <a:extLst>
              <a:ext uri="{FF2B5EF4-FFF2-40B4-BE49-F238E27FC236}">
                <a16:creationId xmlns:a16="http://schemas.microsoft.com/office/drawing/2014/main" id="{6C3BFA14-75A0-4728-A603-0FB3CF5A91F2}"/>
              </a:ext>
            </a:extLst>
          </p:cNvPr>
          <p:cNvGrpSpPr>
            <a:grpSpLocks/>
          </p:cNvGrpSpPr>
          <p:nvPr/>
        </p:nvGrpSpPr>
        <p:grpSpPr bwMode="auto">
          <a:xfrm>
            <a:off x="2687638" y="4810125"/>
            <a:ext cx="3903662" cy="1150938"/>
            <a:chOff x="0" y="0"/>
            <a:chExt cx="2501" cy="799"/>
          </a:xfrm>
        </p:grpSpPr>
        <p:sp>
          <p:nvSpPr>
            <p:cNvPr id="68629" name="Line 37">
              <a:extLst>
                <a:ext uri="{FF2B5EF4-FFF2-40B4-BE49-F238E27FC236}">
                  <a16:creationId xmlns:a16="http://schemas.microsoft.com/office/drawing/2014/main" id="{FFF00069-F6ED-4399-A914-8F77E6C2D61C}"/>
                </a:ext>
              </a:extLst>
            </p:cNvPr>
            <p:cNvSpPr>
              <a:spLocks noChangeShapeType="1"/>
            </p:cNvSpPr>
            <p:nvPr/>
          </p:nvSpPr>
          <p:spPr bwMode="auto">
            <a:xfrm flipH="1">
              <a:off x="0" y="0"/>
              <a:ext cx="1900" cy="26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30" name="Group 38">
              <a:extLst>
                <a:ext uri="{FF2B5EF4-FFF2-40B4-BE49-F238E27FC236}">
                  <a16:creationId xmlns:a16="http://schemas.microsoft.com/office/drawing/2014/main" id="{ECA5A38A-171C-44C9-911F-3AF2EC16A1B0}"/>
                </a:ext>
              </a:extLst>
            </p:cNvPr>
            <p:cNvGrpSpPr>
              <a:grpSpLocks/>
            </p:cNvGrpSpPr>
            <p:nvPr/>
          </p:nvGrpSpPr>
          <p:grpSpPr bwMode="auto">
            <a:xfrm>
              <a:off x="240" y="3"/>
              <a:ext cx="2261" cy="796"/>
              <a:chOff x="0" y="0"/>
              <a:chExt cx="2261" cy="796"/>
            </a:xfrm>
          </p:grpSpPr>
          <p:sp>
            <p:nvSpPr>
              <p:cNvPr id="68631" name="Rectangle 39">
                <a:extLst>
                  <a:ext uri="{FF2B5EF4-FFF2-40B4-BE49-F238E27FC236}">
                    <a16:creationId xmlns:a16="http://schemas.microsoft.com/office/drawing/2014/main" id="{53035FDA-FFFD-4C3C-99C2-40BD43BB0E3E}"/>
                  </a:ext>
                </a:extLst>
              </p:cNvPr>
              <p:cNvSpPr>
                <a:spLocks/>
              </p:cNvSpPr>
              <p:nvPr/>
            </p:nvSpPr>
            <p:spPr bwMode="auto">
              <a:xfrm>
                <a:off x="0" y="0"/>
                <a:ext cx="1413" cy="76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32" name="Rectangle 40">
                <a:extLst>
                  <a:ext uri="{FF2B5EF4-FFF2-40B4-BE49-F238E27FC236}">
                    <a16:creationId xmlns:a16="http://schemas.microsoft.com/office/drawing/2014/main" id="{E00ABBE4-473E-400F-AE83-2620DD8AC449}"/>
                  </a:ext>
                </a:extLst>
              </p:cNvPr>
              <p:cNvSpPr>
                <a:spLocks/>
              </p:cNvSpPr>
              <p:nvPr/>
            </p:nvSpPr>
            <p:spPr bwMode="auto">
              <a:xfrm>
                <a:off x="0" y="0"/>
                <a:ext cx="2261"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S(Yes,</a:t>
                </a:r>
                <a:r>
                  <a:rPr lang="en-US" altLang="en-US" sz="2700">
                    <a:solidFill>
                      <a:srgbClr val="008000"/>
                    </a:solidFill>
                    <a:latin typeface="Helvetica" panose="020B0604020202020204" pitchFamily="34" charset="0"/>
                    <a:sym typeface="Helvetica" panose="020B0604020202020204" pitchFamily="34" charset="0"/>
                  </a:rPr>
                  <a:t>Priv</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a:t>
                </a:r>
                <a:r>
                  <a:rPr lang="en-US" altLang="en-US" sz="2700">
                    <a:solidFill>
                      <a:srgbClr val="008000"/>
                    </a:solidFill>
                    <a:latin typeface="Helvetica" panose="020B0604020202020204" pitchFamily="34" charset="0"/>
                    <a:sym typeface="Helvetica" panose="020B0604020202020204" pitchFamily="34" charset="0"/>
                  </a:rPr>
                  <a:t>Pub</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 , </a:t>
                </a:r>
                <a:r>
                  <a:rPr lang="en-US" altLang="en-US" sz="2700">
                    <a:solidFill>
                      <a:srgbClr val="FF0000"/>
                    </a:solidFill>
                    <a:latin typeface="Helvetica" panose="020B0604020202020204" pitchFamily="34" charset="0"/>
                    <a:sym typeface="Helvetica" panose="020B0604020202020204" pitchFamily="34" charset="0"/>
                  </a:rPr>
                  <a:t>Priv</a:t>
                </a:r>
                <a:r>
                  <a:rPr lang="en-US" altLang="en-US" sz="2700" baseline="-33000">
                    <a:solidFill>
                      <a:srgbClr val="FF0000"/>
                    </a:solidFill>
                    <a:latin typeface="Helvetica" panose="020B0604020202020204" pitchFamily="34" charset="0"/>
                    <a:sym typeface="Helvetica" panose="020B0604020202020204" pitchFamily="34" charset="0"/>
                  </a:rPr>
                  <a:t>C</a:t>
                </a:r>
                <a:r>
                  <a:rPr lang="en-US" altLang="en-US" sz="2700">
                    <a:latin typeface="Helvetica" panose="020B0604020202020204" pitchFamily="34" charset="0"/>
                    <a:sym typeface="Helvetica" panose="020B0604020202020204" pitchFamily="34" charset="0"/>
                  </a:rPr>
                  <a:t> )</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p:txBody>
          </p:sp>
        </p:grpSp>
      </p:grpSp>
      <p:sp>
        <p:nvSpPr>
          <p:cNvPr id="68625" name="Rectangle 41">
            <a:extLst>
              <a:ext uri="{FF2B5EF4-FFF2-40B4-BE49-F238E27FC236}">
                <a16:creationId xmlns:a16="http://schemas.microsoft.com/office/drawing/2014/main" id="{0144E2CE-C153-4146-9DB0-7F8843C170E1}"/>
              </a:ext>
            </a:extLst>
          </p:cNvPr>
          <p:cNvSpPr>
            <a:spLocks/>
          </p:cNvSpPr>
          <p:nvPr/>
        </p:nvSpPr>
        <p:spPr bwMode="auto">
          <a:xfrm>
            <a:off x="7654925" y="2341563"/>
            <a:ext cx="25336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grpSp>
        <p:nvGrpSpPr>
          <p:cNvPr id="68626" name="Group 42">
            <a:extLst>
              <a:ext uri="{FF2B5EF4-FFF2-40B4-BE49-F238E27FC236}">
                <a16:creationId xmlns:a16="http://schemas.microsoft.com/office/drawing/2014/main" id="{4BE9A45F-3654-4C3E-857D-7FB94557182C}"/>
              </a:ext>
            </a:extLst>
          </p:cNvPr>
          <p:cNvGrpSpPr>
            <a:grpSpLocks/>
          </p:cNvGrpSpPr>
          <p:nvPr/>
        </p:nvGrpSpPr>
        <p:grpSpPr bwMode="auto">
          <a:xfrm>
            <a:off x="2411414" y="2411413"/>
            <a:ext cx="579437" cy="620712"/>
            <a:chOff x="0" y="0"/>
            <a:chExt cx="371" cy="432"/>
          </a:xfrm>
        </p:grpSpPr>
        <p:sp>
          <p:nvSpPr>
            <p:cNvPr id="68627" name="Rectangle 43">
              <a:extLst>
                <a:ext uri="{FF2B5EF4-FFF2-40B4-BE49-F238E27FC236}">
                  <a16:creationId xmlns:a16="http://schemas.microsoft.com/office/drawing/2014/main" id="{F2BAD02C-088F-4C6B-916D-36AAC644A178}"/>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28" name="Rectangle 44">
              <a:extLst>
                <a:ext uri="{FF2B5EF4-FFF2-40B4-BE49-F238E27FC236}">
                  <a16:creationId xmlns:a16="http://schemas.microsoft.com/office/drawing/2014/main" id="{345CE00E-3035-45BD-9132-F54FC74D82EA}"/>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grpSp>
        <p:nvGrpSpPr>
          <p:cNvPr id="2" name="Group 6">
            <a:extLst>
              <a:ext uri="{FF2B5EF4-FFF2-40B4-BE49-F238E27FC236}">
                <a16:creationId xmlns:a16="http://schemas.microsoft.com/office/drawing/2014/main" id="{A28E4CCB-7D24-4EF3-9781-B614C76CF162}"/>
              </a:ext>
            </a:extLst>
          </p:cNvPr>
          <p:cNvGrpSpPr>
            <a:grpSpLocks/>
          </p:cNvGrpSpPr>
          <p:nvPr/>
        </p:nvGrpSpPr>
        <p:grpSpPr bwMode="auto">
          <a:xfrm>
            <a:off x="8712994" y="1145054"/>
            <a:ext cx="417512" cy="728581"/>
            <a:chOff x="0" y="0"/>
            <a:chExt cx="506" cy="1003"/>
          </a:xfrm>
        </p:grpSpPr>
        <p:sp>
          <p:nvSpPr>
            <p:cNvPr id="3" name="Rectangle 7">
              <a:extLst>
                <a:ext uri="{FF2B5EF4-FFF2-40B4-BE49-F238E27FC236}">
                  <a16:creationId xmlns:a16="http://schemas.microsoft.com/office/drawing/2014/main" id="{74460FE2-628B-28B1-317F-A62619CEB2C9}"/>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C2C08CF0-083C-3940-5710-102F7131531B}"/>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BD67117F-B08A-8D90-C196-098125F86658}"/>
              </a:ext>
            </a:extLst>
          </p:cNvPr>
          <p:cNvGrpSpPr>
            <a:grpSpLocks/>
          </p:cNvGrpSpPr>
          <p:nvPr/>
        </p:nvGrpSpPr>
        <p:grpSpPr bwMode="auto">
          <a:xfrm>
            <a:off x="5422106" y="1262062"/>
            <a:ext cx="484188" cy="759888"/>
            <a:chOff x="6440791" y="4293096"/>
            <a:chExt cx="787450" cy="1512168"/>
          </a:xfrm>
        </p:grpSpPr>
        <p:sp>
          <p:nvSpPr>
            <p:cNvPr id="6" name="Rectangle 7">
              <a:extLst>
                <a:ext uri="{FF2B5EF4-FFF2-40B4-BE49-F238E27FC236}">
                  <a16:creationId xmlns:a16="http://schemas.microsoft.com/office/drawing/2014/main" id="{E92A32A3-81F0-FEE2-0805-2397E9073D6C}"/>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A546FD5B-F437-E4C0-E6C3-95400A047FBF}"/>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8" name="Straight Connector 19">
              <a:extLst>
                <a:ext uri="{FF2B5EF4-FFF2-40B4-BE49-F238E27FC236}">
                  <a16:creationId xmlns:a16="http://schemas.microsoft.com/office/drawing/2014/main" id="{F8D42C40-8ECF-B8AB-4FD0-9A03D09AB6AD}"/>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9" name="Snip Same-side Corner of Rectangle 8">
              <a:extLst>
                <a:ext uri="{FF2B5EF4-FFF2-40B4-BE49-F238E27FC236}">
                  <a16:creationId xmlns:a16="http://schemas.microsoft.com/office/drawing/2014/main" id="{A50DAAC1-7A32-ABBC-B55E-87ACBCC4DEFD}"/>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0" name="Rounded Rectangle 21">
              <a:extLst>
                <a:ext uri="{FF2B5EF4-FFF2-40B4-BE49-F238E27FC236}">
                  <a16:creationId xmlns:a16="http://schemas.microsoft.com/office/drawing/2014/main" id="{22CDF9AB-B16B-CA63-8C8C-CC447623ADD3}"/>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1" name="Oval 22">
              <a:extLst>
                <a:ext uri="{FF2B5EF4-FFF2-40B4-BE49-F238E27FC236}">
                  <a16:creationId xmlns:a16="http://schemas.microsoft.com/office/drawing/2014/main" id="{1A07856A-8F2D-992F-D162-746790AA7F51}"/>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2" name="Oval 23">
              <a:extLst>
                <a:ext uri="{FF2B5EF4-FFF2-40B4-BE49-F238E27FC236}">
                  <a16:creationId xmlns:a16="http://schemas.microsoft.com/office/drawing/2014/main" id="{B9E828B0-882F-3A06-C7BD-3BB740F1FAF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3" name="Group 12">
            <a:extLst>
              <a:ext uri="{FF2B5EF4-FFF2-40B4-BE49-F238E27FC236}">
                <a16:creationId xmlns:a16="http://schemas.microsoft.com/office/drawing/2014/main" id="{0649D890-52D2-0CC2-27B5-7735EF82CBB6}"/>
              </a:ext>
            </a:extLst>
          </p:cNvPr>
          <p:cNvGrpSpPr>
            <a:grpSpLocks/>
          </p:cNvGrpSpPr>
          <p:nvPr/>
        </p:nvGrpSpPr>
        <p:grpSpPr bwMode="auto">
          <a:xfrm>
            <a:off x="2370743" y="1160336"/>
            <a:ext cx="615422" cy="949325"/>
            <a:chOff x="0" y="0"/>
            <a:chExt cx="656" cy="1194"/>
          </a:xfrm>
        </p:grpSpPr>
        <p:sp>
          <p:nvSpPr>
            <p:cNvPr id="14" name="Rectangle 13">
              <a:extLst>
                <a:ext uri="{FF2B5EF4-FFF2-40B4-BE49-F238E27FC236}">
                  <a16:creationId xmlns:a16="http://schemas.microsoft.com/office/drawing/2014/main" id="{A45003C8-5333-37B2-1C59-8F2F83036AB8}"/>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72C567BC-AF6B-5998-C38F-D5CD1995CC96}"/>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6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46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46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46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46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4">
            <a:extLst>
              <a:ext uri="{FF2B5EF4-FFF2-40B4-BE49-F238E27FC236}">
                <a16:creationId xmlns:a16="http://schemas.microsoft.com/office/drawing/2014/main" id="{9EFB7FBC-3905-4966-A843-D689EC977C43}"/>
              </a:ext>
            </a:extLst>
          </p:cNvPr>
          <p:cNvSpPr>
            <a:spLocks noGrp="1" noChangeArrowheads="1"/>
          </p:cNvSpPr>
          <p:nvPr>
            <p:ph type="title"/>
          </p:nvPr>
        </p:nvSpPr>
        <p:spPr>
          <a:xfrm>
            <a:off x="1744664" y="0"/>
            <a:ext cx="8670925"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Improved authentication</a:t>
            </a:r>
          </a:p>
        </p:txBody>
      </p:sp>
      <p:sp>
        <p:nvSpPr>
          <p:cNvPr id="156677" name="Rectangle 5">
            <a:extLst>
              <a:ext uri="{FF2B5EF4-FFF2-40B4-BE49-F238E27FC236}">
                <a16:creationId xmlns:a16="http://schemas.microsoft.com/office/drawing/2014/main" id="{84E02039-C4D1-4759-954E-655C202DF0AB}"/>
              </a:ext>
            </a:extLst>
          </p:cNvPr>
          <p:cNvSpPr>
            <a:spLocks noGrp="1" noChangeArrowheads="1"/>
          </p:cNvSpPr>
          <p:nvPr>
            <p:ph type="body" idx="1"/>
          </p:nvPr>
        </p:nvSpPr>
        <p:spPr>
          <a:xfrm>
            <a:off x="1885134" y="6053252"/>
            <a:ext cx="8458200" cy="5578475"/>
          </a:xfrm>
        </p:spPr>
        <p:txBody>
          <a:bodyPr/>
          <a:lstStyle/>
          <a:p>
            <a:pPr>
              <a:lnSpc>
                <a:spcPct val="83000"/>
              </a:lnSpc>
              <a:tabLst>
                <a:tab pos="687388" algn="l"/>
                <a:tab pos="1374775" algn="l"/>
                <a:tab pos="2062163" algn="l"/>
                <a:tab pos="2751138" algn="l"/>
                <a:tab pos="3438525" algn="l"/>
                <a:tab pos="4102100" algn="l"/>
              </a:tabLst>
            </a:pPr>
            <a:r>
              <a:rPr lang="en-US" altLang="en-US" sz="3200" dirty="0" err="1">
                <a:solidFill>
                  <a:srgbClr val="0000FF"/>
                </a:solidFill>
                <a:latin typeface="Helvetica" panose="020B0604020202020204" pitchFamily="34" charset="0"/>
                <a:sym typeface="Helvetica" panose="020B0604020202020204" pitchFamily="34" charset="0"/>
              </a:rPr>
              <a:t>Random</a:t>
            </a:r>
            <a:r>
              <a:rPr lang="en-US" altLang="en-US" sz="3200" baseline="-33000" dirty="0" err="1">
                <a:solidFill>
                  <a:srgbClr val="0000FF"/>
                </a:solidFill>
                <a:latin typeface="Helvetica" panose="020B0604020202020204" pitchFamily="34" charset="0"/>
                <a:sym typeface="Helvetica" panose="020B0604020202020204" pitchFamily="34" charset="0"/>
              </a:rPr>
              <a:t>Alice</a:t>
            </a:r>
            <a:r>
              <a:rPr lang="en-US" altLang="en-US" sz="3200" baseline="-33000" dirty="0">
                <a:solidFill>
                  <a:srgbClr val="0000FF"/>
                </a:solidFill>
                <a:latin typeface="Helvetica" panose="020B0604020202020204" pitchFamily="34" charset="0"/>
                <a:sym typeface="Helvetica" panose="020B0604020202020204" pitchFamily="34" charset="0"/>
              </a:rPr>
              <a:t>  </a:t>
            </a:r>
            <a:r>
              <a:rPr lang="en-US" altLang="en-US" sz="3200" dirty="0">
                <a:solidFill>
                  <a:srgbClr val="0000FF"/>
                </a:solidFill>
                <a:latin typeface="Helvetica" panose="020B0604020202020204" pitchFamily="34" charset="0"/>
                <a:sym typeface="Helvetica" panose="020B0604020202020204" pitchFamily="34" charset="0"/>
              </a:rPr>
              <a:t>is a nonce</a:t>
            </a:r>
          </a:p>
        </p:txBody>
      </p:sp>
      <p:sp>
        <p:nvSpPr>
          <p:cNvPr id="70659" name="Line 6">
            <a:extLst>
              <a:ext uri="{FF2B5EF4-FFF2-40B4-BE49-F238E27FC236}">
                <a16:creationId xmlns:a16="http://schemas.microsoft.com/office/drawing/2014/main" id="{60F5D5DD-BC21-4D48-81E3-B6F81BF39340}"/>
              </a:ext>
            </a:extLst>
          </p:cNvPr>
          <p:cNvSpPr>
            <a:spLocks noChangeShapeType="1"/>
          </p:cNvSpPr>
          <p:nvPr/>
        </p:nvSpPr>
        <p:spPr bwMode="auto">
          <a:xfrm>
            <a:off x="5743576" y="2541589"/>
            <a:ext cx="4763" cy="33416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0661" name="Rectangle 8">
            <a:extLst>
              <a:ext uri="{FF2B5EF4-FFF2-40B4-BE49-F238E27FC236}">
                <a16:creationId xmlns:a16="http://schemas.microsoft.com/office/drawing/2014/main" id="{1BB7306A-DE37-4BE4-A96F-AB680CC64DCA}"/>
              </a:ext>
            </a:extLst>
          </p:cNvPr>
          <p:cNvSpPr>
            <a:spLocks/>
          </p:cNvSpPr>
          <p:nvPr/>
        </p:nvSpPr>
        <p:spPr bwMode="auto">
          <a:xfrm>
            <a:off x="2317751" y="1898651"/>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0663" name="Rectangle 10">
            <a:extLst>
              <a:ext uri="{FF2B5EF4-FFF2-40B4-BE49-F238E27FC236}">
                <a16:creationId xmlns:a16="http://schemas.microsoft.com/office/drawing/2014/main" id="{F52BE8C6-67B5-4771-A273-2441C2373186}"/>
              </a:ext>
            </a:extLst>
          </p:cNvPr>
          <p:cNvSpPr>
            <a:spLocks/>
          </p:cNvSpPr>
          <p:nvPr/>
        </p:nvSpPr>
        <p:spPr bwMode="auto">
          <a:xfrm>
            <a:off x="8570914" y="1795464"/>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70664" name="Line 11">
            <a:extLst>
              <a:ext uri="{FF2B5EF4-FFF2-40B4-BE49-F238E27FC236}">
                <a16:creationId xmlns:a16="http://schemas.microsoft.com/office/drawing/2014/main" id="{C479CF57-9E0B-434B-B408-800B9D69B1E2}"/>
              </a:ext>
            </a:extLst>
          </p:cNvPr>
          <p:cNvSpPr>
            <a:spLocks noChangeShapeType="1"/>
          </p:cNvSpPr>
          <p:nvPr/>
        </p:nvSpPr>
        <p:spPr bwMode="auto">
          <a:xfrm flipH="1">
            <a:off x="2695576" y="2517775"/>
            <a:ext cx="17463" cy="32210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0665" name="Line 12">
            <a:extLst>
              <a:ext uri="{FF2B5EF4-FFF2-40B4-BE49-F238E27FC236}">
                <a16:creationId xmlns:a16="http://schemas.microsoft.com/office/drawing/2014/main" id="{9ED8E0D6-DB87-4B6E-BEB5-46DA4C19E568}"/>
              </a:ext>
            </a:extLst>
          </p:cNvPr>
          <p:cNvSpPr>
            <a:spLocks noChangeShapeType="1"/>
          </p:cNvSpPr>
          <p:nvPr/>
        </p:nvSpPr>
        <p:spPr bwMode="auto">
          <a:xfrm>
            <a:off x="9031288" y="2792414"/>
            <a:ext cx="0" cy="29876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56685" name="Group 13">
            <a:extLst>
              <a:ext uri="{FF2B5EF4-FFF2-40B4-BE49-F238E27FC236}">
                <a16:creationId xmlns:a16="http://schemas.microsoft.com/office/drawing/2014/main" id="{6A23D57D-8869-4232-A258-C2237DEA4288}"/>
              </a:ext>
            </a:extLst>
          </p:cNvPr>
          <p:cNvGrpSpPr>
            <a:grpSpLocks/>
          </p:cNvGrpSpPr>
          <p:nvPr/>
        </p:nvGrpSpPr>
        <p:grpSpPr bwMode="auto">
          <a:xfrm>
            <a:off x="2695575" y="2517776"/>
            <a:ext cx="6186488" cy="506413"/>
            <a:chOff x="0" y="0"/>
            <a:chExt cx="3966" cy="352"/>
          </a:xfrm>
        </p:grpSpPr>
        <p:sp>
          <p:nvSpPr>
            <p:cNvPr id="70681" name="Line 14">
              <a:extLst>
                <a:ext uri="{FF2B5EF4-FFF2-40B4-BE49-F238E27FC236}">
                  <a16:creationId xmlns:a16="http://schemas.microsoft.com/office/drawing/2014/main" id="{DB9ABB99-BBF5-47BA-A9B6-98A3C13E28AD}"/>
                </a:ext>
              </a:extLst>
            </p:cNvPr>
            <p:cNvSpPr>
              <a:spLocks noChangeShapeType="1"/>
            </p:cNvSpPr>
            <p:nvPr/>
          </p:nvSpPr>
          <p:spPr bwMode="auto">
            <a:xfrm>
              <a:off x="0" y="291"/>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70682" name="Group 15">
              <a:extLst>
                <a:ext uri="{FF2B5EF4-FFF2-40B4-BE49-F238E27FC236}">
                  <a16:creationId xmlns:a16="http://schemas.microsoft.com/office/drawing/2014/main" id="{375AC3F9-28E8-46E6-82C1-C45C9121D9E3}"/>
                </a:ext>
              </a:extLst>
            </p:cNvPr>
            <p:cNvGrpSpPr>
              <a:grpSpLocks/>
            </p:cNvGrpSpPr>
            <p:nvPr/>
          </p:nvGrpSpPr>
          <p:grpSpPr bwMode="auto">
            <a:xfrm>
              <a:off x="487" y="0"/>
              <a:ext cx="3029" cy="352"/>
              <a:chOff x="0" y="0"/>
              <a:chExt cx="3029" cy="352"/>
            </a:xfrm>
          </p:grpSpPr>
          <p:sp>
            <p:nvSpPr>
              <p:cNvPr id="70683" name="Rectangle 16">
                <a:extLst>
                  <a:ext uri="{FF2B5EF4-FFF2-40B4-BE49-F238E27FC236}">
                    <a16:creationId xmlns:a16="http://schemas.microsoft.com/office/drawing/2014/main" id="{A7286D59-0825-4CA2-8380-88AA0CBF2395}"/>
                  </a:ext>
                </a:extLst>
              </p:cNvPr>
              <p:cNvSpPr>
                <a:spLocks/>
              </p:cNvSpPr>
              <p:nvPr/>
            </p:nvSpPr>
            <p:spPr bwMode="auto">
              <a:xfrm>
                <a:off x="0" y="0"/>
                <a:ext cx="254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84" name="Rectangle 17">
                <a:extLst>
                  <a:ext uri="{FF2B5EF4-FFF2-40B4-BE49-F238E27FC236}">
                    <a16:creationId xmlns:a16="http://schemas.microsoft.com/office/drawing/2014/main" id="{2E3068EF-79C5-4208-8AA7-179A40D3D6F9}"/>
                  </a:ext>
                </a:extLst>
              </p:cNvPr>
              <p:cNvSpPr>
                <a:spLocks/>
              </p:cNvSpPr>
              <p:nvPr/>
            </p:nvSpPr>
            <p:spPr bwMode="auto">
              <a:xfrm>
                <a:off x="0" y="0"/>
                <a:ext cx="302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Are you Bob ?, </a:t>
                </a:r>
                <a:r>
                  <a:rPr lang="en-US" altLang="en-US" sz="2700">
                    <a:solidFill>
                      <a:srgbClr val="0000FF"/>
                    </a:solidFill>
                    <a:latin typeface="Helvetica" panose="020B0604020202020204" pitchFamily="34" charset="0"/>
                    <a:sym typeface="Helvetica" panose="020B0604020202020204" pitchFamily="34" charset="0"/>
                  </a:rPr>
                  <a:t>Random</a:t>
                </a:r>
                <a:r>
                  <a:rPr lang="en-US" altLang="en-US" sz="2700" baseline="-33000">
                    <a:solidFill>
                      <a:srgbClr val="0000FF"/>
                    </a:solidFill>
                    <a:latin typeface="Helvetica" panose="020B0604020202020204" pitchFamily="34" charset="0"/>
                    <a:sym typeface="Helvetica" panose="020B0604020202020204" pitchFamily="34" charset="0"/>
                  </a:rPr>
                  <a:t>Alice</a:t>
                </a:r>
              </a:p>
            </p:txBody>
          </p:sp>
        </p:grpSp>
      </p:grpSp>
      <p:sp>
        <p:nvSpPr>
          <p:cNvPr id="70668" name="Rectangle 19">
            <a:extLst>
              <a:ext uri="{FF2B5EF4-FFF2-40B4-BE49-F238E27FC236}">
                <a16:creationId xmlns:a16="http://schemas.microsoft.com/office/drawing/2014/main" id="{3106E1E4-3B1B-4D60-84B4-03452F52D768}"/>
              </a:ext>
            </a:extLst>
          </p:cNvPr>
          <p:cNvSpPr>
            <a:spLocks/>
          </p:cNvSpPr>
          <p:nvPr/>
        </p:nvSpPr>
        <p:spPr bwMode="auto">
          <a:xfrm>
            <a:off x="5022851" y="1863725"/>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grpSp>
        <p:nvGrpSpPr>
          <p:cNvPr id="156692" name="Group 20">
            <a:extLst>
              <a:ext uri="{FF2B5EF4-FFF2-40B4-BE49-F238E27FC236}">
                <a16:creationId xmlns:a16="http://schemas.microsoft.com/office/drawing/2014/main" id="{444214D7-7E4C-41EB-B559-E33A7445F7AB}"/>
              </a:ext>
            </a:extLst>
          </p:cNvPr>
          <p:cNvGrpSpPr>
            <a:grpSpLocks/>
          </p:cNvGrpSpPr>
          <p:nvPr/>
        </p:nvGrpSpPr>
        <p:grpSpPr bwMode="auto">
          <a:xfrm>
            <a:off x="5923033" y="3902727"/>
            <a:ext cx="4980067" cy="1494110"/>
            <a:chOff x="285" y="-58"/>
            <a:chExt cx="3192" cy="1038"/>
          </a:xfrm>
        </p:grpSpPr>
        <p:sp>
          <p:nvSpPr>
            <p:cNvPr id="70679" name="Rectangle 21">
              <a:extLst>
                <a:ext uri="{FF2B5EF4-FFF2-40B4-BE49-F238E27FC236}">
                  <a16:creationId xmlns:a16="http://schemas.microsoft.com/office/drawing/2014/main" id="{249A61A7-F5C1-41B5-8086-C1E8F0A01606}"/>
                </a:ext>
              </a:extLst>
            </p:cNvPr>
            <p:cNvSpPr>
              <a:spLocks/>
            </p:cNvSpPr>
            <p:nvPr/>
          </p:nvSpPr>
          <p:spPr bwMode="auto">
            <a:xfrm>
              <a:off x="285" y="-58"/>
              <a:ext cx="3192" cy="103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80" name="Rectangle 22">
              <a:extLst>
                <a:ext uri="{FF2B5EF4-FFF2-40B4-BE49-F238E27FC236}">
                  <a16:creationId xmlns:a16="http://schemas.microsoft.com/office/drawing/2014/main" id="{2CBAC93A-62A0-434B-B9D6-D944DD5C34BA}"/>
                </a:ext>
              </a:extLst>
            </p:cNvPr>
            <p:cNvSpPr>
              <a:spLocks/>
            </p:cNvSpPr>
            <p:nvPr/>
          </p:nvSpPr>
          <p:spPr bwMode="auto">
            <a:xfrm>
              <a:off x="367" y="-12"/>
              <a:ext cx="2545"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Terrence copies the message sent</a:t>
              </a:r>
            </a:p>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by Bob for later...</a:t>
              </a:r>
            </a:p>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This is useless as the next request</a:t>
              </a:r>
            </a:p>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sent by Alice will contain a different</a:t>
              </a:r>
            </a:p>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random number</a:t>
              </a:r>
            </a:p>
          </p:txBody>
        </p:sp>
      </p:grpSp>
      <p:grpSp>
        <p:nvGrpSpPr>
          <p:cNvPr id="156695" name="Group 23">
            <a:extLst>
              <a:ext uri="{FF2B5EF4-FFF2-40B4-BE49-F238E27FC236}">
                <a16:creationId xmlns:a16="http://schemas.microsoft.com/office/drawing/2014/main" id="{C8DE5421-C555-40AD-AC47-BA0BF49527AD}"/>
              </a:ext>
            </a:extLst>
          </p:cNvPr>
          <p:cNvGrpSpPr>
            <a:grpSpLocks/>
          </p:cNvGrpSpPr>
          <p:nvPr/>
        </p:nvGrpSpPr>
        <p:grpSpPr bwMode="auto">
          <a:xfrm>
            <a:off x="2805113" y="2990850"/>
            <a:ext cx="6253162" cy="858838"/>
            <a:chOff x="0" y="0"/>
            <a:chExt cx="4009" cy="596"/>
          </a:xfrm>
        </p:grpSpPr>
        <p:sp>
          <p:nvSpPr>
            <p:cNvPr id="70675" name="Line 24">
              <a:extLst>
                <a:ext uri="{FF2B5EF4-FFF2-40B4-BE49-F238E27FC236}">
                  <a16:creationId xmlns:a16="http://schemas.microsoft.com/office/drawing/2014/main" id="{DF605E1A-59C0-486A-8B96-D1E30AC2DF2F}"/>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70676" name="Group 25">
              <a:extLst>
                <a:ext uri="{FF2B5EF4-FFF2-40B4-BE49-F238E27FC236}">
                  <a16:creationId xmlns:a16="http://schemas.microsoft.com/office/drawing/2014/main" id="{207DA03B-CB0B-4994-92F2-88A04F2C6BA8}"/>
                </a:ext>
              </a:extLst>
            </p:cNvPr>
            <p:cNvGrpSpPr>
              <a:grpSpLocks/>
            </p:cNvGrpSpPr>
            <p:nvPr/>
          </p:nvGrpSpPr>
          <p:grpSpPr bwMode="auto">
            <a:xfrm>
              <a:off x="992" y="54"/>
              <a:ext cx="2981" cy="542"/>
              <a:chOff x="0" y="0"/>
              <a:chExt cx="2981" cy="542"/>
            </a:xfrm>
          </p:grpSpPr>
          <p:sp>
            <p:nvSpPr>
              <p:cNvPr id="70677" name="Rectangle 26">
                <a:extLst>
                  <a:ext uri="{FF2B5EF4-FFF2-40B4-BE49-F238E27FC236}">
                    <a16:creationId xmlns:a16="http://schemas.microsoft.com/office/drawing/2014/main" id="{75B0FF00-5735-483A-B80D-28EA7D25A121}"/>
                  </a:ext>
                </a:extLst>
              </p:cNvPr>
              <p:cNvSpPr>
                <a:spLocks/>
              </p:cNvSpPr>
              <p:nvPr/>
            </p:nvSpPr>
            <p:spPr bwMode="auto">
              <a:xfrm>
                <a:off x="0" y="0"/>
                <a:ext cx="2344"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78" name="Rectangle 27">
                <a:extLst>
                  <a:ext uri="{FF2B5EF4-FFF2-40B4-BE49-F238E27FC236}">
                    <a16:creationId xmlns:a16="http://schemas.microsoft.com/office/drawing/2014/main" id="{E3D8BCF4-5C96-4C53-A6AE-C26951503BBE}"/>
                  </a:ext>
                </a:extLst>
              </p:cNvPr>
              <p:cNvSpPr>
                <a:spLocks/>
              </p:cNvSpPr>
              <p:nvPr/>
            </p:nvSpPr>
            <p:spPr bwMode="auto">
              <a:xfrm>
                <a:off x="0" y="0"/>
                <a:ext cx="298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S(Yes,</a:t>
                </a:r>
                <a:r>
                  <a:rPr lang="en-US" altLang="en-US" sz="2700">
                    <a:solidFill>
                      <a:srgbClr val="0000FF"/>
                    </a:solidFill>
                    <a:latin typeface="Helvetica" panose="020B0604020202020204" pitchFamily="34" charset="0"/>
                    <a:sym typeface="Helvetica" panose="020B0604020202020204" pitchFamily="34" charset="0"/>
                  </a:rPr>
                  <a:t>Random</a:t>
                </a:r>
                <a:r>
                  <a:rPr lang="en-US" altLang="en-US" sz="2700" baseline="-33000">
                    <a:solidFill>
                      <a:srgbClr val="0000FF"/>
                    </a:solidFill>
                    <a:latin typeface="Helvetica" panose="020B0604020202020204" pitchFamily="34" charset="0"/>
                    <a:sym typeface="Helvetica" panose="020B0604020202020204" pitchFamily="34" charset="0"/>
                  </a:rPr>
                  <a:t>Alice</a:t>
                </a:r>
                <a:r>
                  <a:rPr lang="en-US" altLang="en-US" sz="2700">
                    <a:latin typeface="Helvetica" panose="020B0604020202020204" pitchFamily="34" charset="0"/>
                    <a:sym typeface="Helvetica" panose="020B0604020202020204" pitchFamily="34" charset="0"/>
                  </a:rPr>
                  <a:t> ,</a:t>
                </a:r>
                <a:r>
                  <a:rPr lang="en-US" altLang="en-US" sz="2700">
                    <a:solidFill>
                      <a:srgbClr val="008000"/>
                    </a:solidFill>
                    <a:latin typeface="Helvetica" panose="020B0604020202020204" pitchFamily="34" charset="0"/>
                    <a:sym typeface="Helvetica" panose="020B0604020202020204" pitchFamily="34" charset="0"/>
                  </a:rPr>
                  <a:t>Priv</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a:t>
                </a:r>
                <a:r>
                  <a:rPr lang="en-US" altLang="en-US" sz="2700">
                    <a:solidFill>
                      <a:srgbClr val="008000"/>
                    </a:solidFill>
                    <a:latin typeface="Helvetica" panose="020B0604020202020204" pitchFamily="34" charset="0"/>
                    <a:sym typeface="Helvetica" panose="020B0604020202020204" pitchFamily="34" charset="0"/>
                  </a:rPr>
                  <a:t>Pub</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 , </a:t>
                </a:r>
                <a:r>
                  <a:rPr lang="en-US" altLang="en-US" sz="2700">
                    <a:solidFill>
                      <a:srgbClr val="FF0000"/>
                    </a:solidFill>
                    <a:latin typeface="Helvetica" panose="020B0604020202020204" pitchFamily="34" charset="0"/>
                    <a:sym typeface="Helvetica" panose="020B0604020202020204" pitchFamily="34" charset="0"/>
                  </a:rPr>
                  <a:t>Priv</a:t>
                </a:r>
                <a:r>
                  <a:rPr lang="en-US" altLang="en-US" sz="2700" baseline="-33000">
                    <a:solidFill>
                      <a:srgbClr val="FF0000"/>
                    </a:solidFill>
                    <a:latin typeface="Helvetica" panose="020B0604020202020204" pitchFamily="34" charset="0"/>
                    <a:sym typeface="Helvetica" panose="020B0604020202020204" pitchFamily="34" charset="0"/>
                  </a:rPr>
                  <a:t>C</a:t>
                </a:r>
                <a:r>
                  <a:rPr lang="en-US" altLang="en-US" sz="2700">
                    <a:latin typeface="Helvetica" panose="020B0604020202020204" pitchFamily="34" charset="0"/>
                    <a:sym typeface="Helvetica" panose="020B0604020202020204" pitchFamily="34" charset="0"/>
                  </a:rPr>
                  <a:t> )</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p:txBody>
          </p:sp>
        </p:grpSp>
      </p:grpSp>
      <p:sp>
        <p:nvSpPr>
          <p:cNvPr id="70671" name="Rectangle 28">
            <a:extLst>
              <a:ext uri="{FF2B5EF4-FFF2-40B4-BE49-F238E27FC236}">
                <a16:creationId xmlns:a16="http://schemas.microsoft.com/office/drawing/2014/main" id="{D8612F5F-C548-4A63-851A-BE871F57AFAE}"/>
              </a:ext>
            </a:extLst>
          </p:cNvPr>
          <p:cNvSpPr>
            <a:spLocks/>
          </p:cNvSpPr>
          <p:nvPr/>
        </p:nvSpPr>
        <p:spPr bwMode="auto">
          <a:xfrm>
            <a:off x="7737476" y="2084389"/>
            <a:ext cx="2532063"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grpSp>
        <p:nvGrpSpPr>
          <p:cNvPr id="70672" name="Group 29">
            <a:extLst>
              <a:ext uri="{FF2B5EF4-FFF2-40B4-BE49-F238E27FC236}">
                <a16:creationId xmlns:a16="http://schemas.microsoft.com/office/drawing/2014/main" id="{D50EBDE6-DE29-477D-A1A3-9324AA2B5566}"/>
              </a:ext>
            </a:extLst>
          </p:cNvPr>
          <p:cNvGrpSpPr>
            <a:grpSpLocks/>
          </p:cNvGrpSpPr>
          <p:nvPr/>
        </p:nvGrpSpPr>
        <p:grpSpPr bwMode="auto">
          <a:xfrm>
            <a:off x="2493964" y="2154238"/>
            <a:ext cx="579437" cy="622300"/>
            <a:chOff x="0" y="0"/>
            <a:chExt cx="371" cy="432"/>
          </a:xfrm>
        </p:grpSpPr>
        <p:sp>
          <p:nvSpPr>
            <p:cNvPr id="70673" name="Rectangle 30">
              <a:extLst>
                <a:ext uri="{FF2B5EF4-FFF2-40B4-BE49-F238E27FC236}">
                  <a16:creationId xmlns:a16="http://schemas.microsoft.com/office/drawing/2014/main" id="{5E9EE546-7A67-482F-B8FF-4EA8AFD24464}"/>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74" name="Rectangle 31">
              <a:extLst>
                <a:ext uri="{FF2B5EF4-FFF2-40B4-BE49-F238E27FC236}">
                  <a16:creationId xmlns:a16="http://schemas.microsoft.com/office/drawing/2014/main" id="{36969342-5DF3-47AC-8B8E-6E2A0331559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err="1">
                  <a:solidFill>
                    <a:srgbClr val="FF0000"/>
                  </a:solidFill>
                  <a:latin typeface="Helvetica" panose="020B0604020202020204" pitchFamily="34" charset="0"/>
                  <a:sym typeface="Helvetica" panose="020B0604020202020204" pitchFamily="34" charset="0"/>
                </a:rPr>
                <a:t>Pub</a:t>
              </a:r>
              <a:r>
                <a:rPr lang="en-US" altLang="en-US" sz="1900" baseline="-33000" err="1">
                  <a:solidFill>
                    <a:srgbClr val="FF0000"/>
                  </a:solidFill>
                  <a:latin typeface="Helvetica" panose="020B0604020202020204" pitchFamily="34" charset="0"/>
                  <a:sym typeface="Helvetica" panose="020B0604020202020204" pitchFamily="34" charset="0"/>
                </a:rPr>
                <a:t>C</a:t>
              </a:r>
              <a:endParaRPr lang="en-US" altLang="en-US" sz="1900" baseline="-33000">
                <a:solidFill>
                  <a:srgbClr val="FF0000"/>
                </a:solidFill>
                <a:latin typeface="Helvetica" panose="020B0604020202020204" pitchFamily="34" charset="0"/>
                <a:sym typeface="Helvetica" panose="020B0604020202020204" pitchFamily="34" charset="0"/>
              </a:endParaRPr>
            </a:p>
          </p:txBody>
        </p:sp>
      </p:grpSp>
      <p:grpSp>
        <p:nvGrpSpPr>
          <p:cNvPr id="2" name="Group 6">
            <a:extLst>
              <a:ext uri="{FF2B5EF4-FFF2-40B4-BE49-F238E27FC236}">
                <a16:creationId xmlns:a16="http://schemas.microsoft.com/office/drawing/2014/main" id="{0A9DFBDB-DF86-5C19-412F-A21D2BFE8E40}"/>
              </a:ext>
            </a:extLst>
          </p:cNvPr>
          <p:cNvGrpSpPr>
            <a:grpSpLocks/>
          </p:cNvGrpSpPr>
          <p:nvPr/>
        </p:nvGrpSpPr>
        <p:grpSpPr bwMode="auto">
          <a:xfrm>
            <a:off x="8793367" y="986937"/>
            <a:ext cx="417512" cy="728581"/>
            <a:chOff x="0" y="0"/>
            <a:chExt cx="506" cy="1003"/>
          </a:xfrm>
        </p:grpSpPr>
        <p:sp>
          <p:nvSpPr>
            <p:cNvPr id="3" name="Rectangle 7">
              <a:extLst>
                <a:ext uri="{FF2B5EF4-FFF2-40B4-BE49-F238E27FC236}">
                  <a16:creationId xmlns:a16="http://schemas.microsoft.com/office/drawing/2014/main" id="{4332DE0A-7922-70C0-4F00-63195BF43515}"/>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67719D4D-FF3D-D352-4233-54E3C9F75F89}"/>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92B580B8-89C6-D010-53C9-9D33E64F3150}"/>
              </a:ext>
            </a:extLst>
          </p:cNvPr>
          <p:cNvGrpSpPr>
            <a:grpSpLocks/>
          </p:cNvGrpSpPr>
          <p:nvPr/>
        </p:nvGrpSpPr>
        <p:grpSpPr bwMode="auto">
          <a:xfrm>
            <a:off x="5501481" y="998119"/>
            <a:ext cx="484188" cy="759888"/>
            <a:chOff x="6440791" y="4293096"/>
            <a:chExt cx="787450" cy="1512168"/>
          </a:xfrm>
        </p:grpSpPr>
        <p:sp>
          <p:nvSpPr>
            <p:cNvPr id="6" name="Rectangle 7">
              <a:extLst>
                <a:ext uri="{FF2B5EF4-FFF2-40B4-BE49-F238E27FC236}">
                  <a16:creationId xmlns:a16="http://schemas.microsoft.com/office/drawing/2014/main" id="{435265AC-2EC5-3C2D-7FE3-9831EA485C1D}"/>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A3663B70-7450-191A-56E5-848352BA7748}"/>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8" name="Straight Connector 19">
              <a:extLst>
                <a:ext uri="{FF2B5EF4-FFF2-40B4-BE49-F238E27FC236}">
                  <a16:creationId xmlns:a16="http://schemas.microsoft.com/office/drawing/2014/main" id="{FA7E1E91-8F00-409E-A0C6-15E50BD7A6AB}"/>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9" name="Snip Same-side Corner of Rectangle 8">
              <a:extLst>
                <a:ext uri="{FF2B5EF4-FFF2-40B4-BE49-F238E27FC236}">
                  <a16:creationId xmlns:a16="http://schemas.microsoft.com/office/drawing/2014/main" id="{A1BD0995-D7D7-6A1E-7B6E-4CE2147028B9}"/>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0" name="Rounded Rectangle 21">
              <a:extLst>
                <a:ext uri="{FF2B5EF4-FFF2-40B4-BE49-F238E27FC236}">
                  <a16:creationId xmlns:a16="http://schemas.microsoft.com/office/drawing/2014/main" id="{17A57053-AE7B-5F74-2882-AF78F31D4019}"/>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1" name="Oval 22">
              <a:extLst>
                <a:ext uri="{FF2B5EF4-FFF2-40B4-BE49-F238E27FC236}">
                  <a16:creationId xmlns:a16="http://schemas.microsoft.com/office/drawing/2014/main" id="{A9CCC7FA-0047-F876-56C9-9DA0237ACFEB}"/>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2" name="Oval 23">
              <a:extLst>
                <a:ext uri="{FF2B5EF4-FFF2-40B4-BE49-F238E27FC236}">
                  <a16:creationId xmlns:a16="http://schemas.microsoft.com/office/drawing/2014/main" id="{EB255450-70FA-2584-A747-5CF13B9ADF8D}"/>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3" name="Group 12">
            <a:extLst>
              <a:ext uri="{FF2B5EF4-FFF2-40B4-BE49-F238E27FC236}">
                <a16:creationId xmlns:a16="http://schemas.microsoft.com/office/drawing/2014/main" id="{33AAE996-23DE-8226-F693-93F311E1926B}"/>
              </a:ext>
            </a:extLst>
          </p:cNvPr>
          <p:cNvGrpSpPr>
            <a:grpSpLocks/>
          </p:cNvGrpSpPr>
          <p:nvPr/>
        </p:nvGrpSpPr>
        <p:grpSpPr bwMode="auto">
          <a:xfrm>
            <a:off x="2444518" y="986831"/>
            <a:ext cx="673643" cy="861615"/>
            <a:chOff x="0" y="0"/>
            <a:chExt cx="656" cy="1194"/>
          </a:xfrm>
        </p:grpSpPr>
        <p:sp>
          <p:nvSpPr>
            <p:cNvPr id="14" name="Rectangle 13">
              <a:extLst>
                <a:ext uri="{FF2B5EF4-FFF2-40B4-BE49-F238E27FC236}">
                  <a16:creationId xmlns:a16="http://schemas.microsoft.com/office/drawing/2014/main" id="{2B2B4445-DDE7-0045-F94B-29AFA46C7921}"/>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19C3AC99-F655-82E4-BE44-06B1F58C17B7}"/>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66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66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66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Titre 1">
            <a:extLst>
              <a:ext uri="{FF2B5EF4-FFF2-40B4-BE49-F238E27FC236}">
                <a16:creationId xmlns:a16="http://schemas.microsoft.com/office/drawing/2014/main" id="{3D0B0549-4BFB-46EF-9C6C-00D1D3931A64}"/>
              </a:ext>
            </a:extLst>
          </p:cNvPr>
          <p:cNvSpPr>
            <a:spLocks noGrp="1" noChangeArrowheads="1"/>
          </p:cNvSpPr>
          <p:nvPr>
            <p:ph type="title"/>
          </p:nvPr>
        </p:nvSpPr>
        <p:spPr>
          <a:xfrm>
            <a:off x="1268414" y="138113"/>
            <a:ext cx="7970837" cy="1714500"/>
          </a:xfrm>
        </p:spPr>
        <p:txBody>
          <a:bodyPr/>
          <a:lstStyle/>
          <a:p>
            <a:r>
              <a:rPr lang="en-GB" altLang="en-US"/>
              <a:t>Diffie-Hellman </a:t>
            </a:r>
            <a:br>
              <a:rPr lang="en-GB" altLang="en-US"/>
            </a:br>
            <a:r>
              <a:rPr lang="en-GB" altLang="en-US"/>
              <a:t>g=5, p=23</a:t>
            </a:r>
          </a:p>
        </p:txBody>
      </p:sp>
      <p:sp>
        <p:nvSpPr>
          <p:cNvPr id="76803" name="Rectangle 7">
            <a:extLst>
              <a:ext uri="{FF2B5EF4-FFF2-40B4-BE49-F238E27FC236}">
                <a16:creationId xmlns:a16="http://schemas.microsoft.com/office/drawing/2014/main" id="{8A897857-0E84-4044-9C0C-D6EBE24A95B7}"/>
              </a:ext>
            </a:extLst>
          </p:cNvPr>
          <p:cNvSpPr>
            <a:spLocks/>
          </p:cNvSpPr>
          <p:nvPr/>
        </p:nvSpPr>
        <p:spPr bwMode="auto">
          <a:xfrm>
            <a:off x="1584326" y="3349626"/>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6805" name="Rectangle 9">
            <a:extLst>
              <a:ext uri="{FF2B5EF4-FFF2-40B4-BE49-F238E27FC236}">
                <a16:creationId xmlns:a16="http://schemas.microsoft.com/office/drawing/2014/main" id="{39CFC7D0-C86D-4904-99C2-3EEF92571847}"/>
              </a:ext>
            </a:extLst>
          </p:cNvPr>
          <p:cNvSpPr>
            <a:spLocks/>
          </p:cNvSpPr>
          <p:nvPr/>
        </p:nvSpPr>
        <p:spPr bwMode="auto">
          <a:xfrm>
            <a:off x="7837489" y="3246439"/>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3F70E348-61B1-443C-9DEA-886EB7F28FAD}"/>
              </a:ext>
            </a:extLst>
          </p:cNvPr>
          <p:cNvSpPr>
            <a:spLocks noChangeShapeType="1"/>
          </p:cNvSpPr>
          <p:nvPr/>
        </p:nvSpPr>
        <p:spPr bwMode="auto">
          <a:xfrm>
            <a:off x="1905001" y="4344989"/>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6807" name="Line 11">
            <a:extLst>
              <a:ext uri="{FF2B5EF4-FFF2-40B4-BE49-F238E27FC236}">
                <a16:creationId xmlns:a16="http://schemas.microsoft.com/office/drawing/2014/main" id="{12DF1994-80A7-499B-A24A-9BC9B2C8C6BD}"/>
              </a:ext>
            </a:extLst>
          </p:cNvPr>
          <p:cNvSpPr>
            <a:spLocks noChangeShapeType="1"/>
          </p:cNvSpPr>
          <p:nvPr/>
        </p:nvSpPr>
        <p:spPr bwMode="auto">
          <a:xfrm>
            <a:off x="1936750" y="3713164"/>
            <a:ext cx="1588" cy="27638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6808" name="Line 12">
            <a:extLst>
              <a:ext uri="{FF2B5EF4-FFF2-40B4-BE49-F238E27FC236}">
                <a16:creationId xmlns:a16="http://schemas.microsoft.com/office/drawing/2014/main" id="{2AE155AB-066E-4F4C-AAD8-473D89932FC6}"/>
              </a:ext>
            </a:extLst>
          </p:cNvPr>
          <p:cNvSpPr>
            <a:spLocks noChangeShapeType="1"/>
          </p:cNvSpPr>
          <p:nvPr/>
        </p:nvSpPr>
        <p:spPr bwMode="auto">
          <a:xfrm flipH="1">
            <a:off x="8250238" y="3540125"/>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0D7757A7-EF15-4410-884C-BDE98F92C5AA}"/>
              </a:ext>
            </a:extLst>
          </p:cNvPr>
          <p:cNvGrpSpPr>
            <a:grpSpLocks/>
          </p:cNvGrpSpPr>
          <p:nvPr/>
        </p:nvGrpSpPr>
        <p:grpSpPr bwMode="auto">
          <a:xfrm>
            <a:off x="2571751" y="3902076"/>
            <a:ext cx="4892675" cy="334963"/>
            <a:chOff x="0" y="0"/>
            <a:chExt cx="3136" cy="232"/>
          </a:xfrm>
        </p:grpSpPr>
        <p:sp>
          <p:nvSpPr>
            <p:cNvPr id="76827" name="Rectangle 14">
              <a:extLst>
                <a:ext uri="{FF2B5EF4-FFF2-40B4-BE49-F238E27FC236}">
                  <a16:creationId xmlns:a16="http://schemas.microsoft.com/office/drawing/2014/main" id="{5F150084-AB76-4866-9B43-9BEA0651A44C}"/>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8" name="Rectangle 15">
              <a:extLst>
                <a:ext uri="{FF2B5EF4-FFF2-40B4-BE49-F238E27FC236}">
                  <a16:creationId xmlns:a16="http://schemas.microsoft.com/office/drawing/2014/main" id="{D906B0D7-71BF-4A90-8AC3-E1A2A6143E6D}"/>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p=16</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24330DAC-28E9-4282-959E-AC4BFE0EC0AF}"/>
              </a:ext>
            </a:extLst>
          </p:cNvPr>
          <p:cNvGrpSpPr>
            <a:grpSpLocks/>
          </p:cNvGrpSpPr>
          <p:nvPr/>
        </p:nvGrpSpPr>
        <p:grpSpPr bwMode="auto">
          <a:xfrm>
            <a:off x="1966913" y="4708526"/>
            <a:ext cx="6318250" cy="339725"/>
            <a:chOff x="1101825" y="5753437"/>
            <a:chExt cx="8294400" cy="481330"/>
          </a:xfrm>
        </p:grpSpPr>
        <p:sp>
          <p:nvSpPr>
            <p:cNvPr id="76823" name="Line 16">
              <a:extLst>
                <a:ext uri="{FF2B5EF4-FFF2-40B4-BE49-F238E27FC236}">
                  <a16:creationId xmlns:a16="http://schemas.microsoft.com/office/drawing/2014/main" id="{21E3532B-108F-4510-B6DF-557F9D0506BA}"/>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6824" name="Group 17">
              <a:extLst>
                <a:ext uri="{FF2B5EF4-FFF2-40B4-BE49-F238E27FC236}">
                  <a16:creationId xmlns:a16="http://schemas.microsoft.com/office/drawing/2014/main" id="{92F767DF-E044-4DAA-9D74-0B92710FB3EB}"/>
                </a:ext>
              </a:extLst>
            </p:cNvPr>
            <p:cNvGrpSpPr>
              <a:grpSpLocks/>
            </p:cNvGrpSpPr>
            <p:nvPr/>
          </p:nvGrpSpPr>
          <p:grpSpPr bwMode="auto">
            <a:xfrm>
              <a:off x="2080768" y="5753437"/>
              <a:ext cx="6422528" cy="475186"/>
              <a:chOff x="0" y="0"/>
              <a:chExt cx="3136" cy="232"/>
            </a:xfrm>
          </p:grpSpPr>
          <p:sp>
            <p:nvSpPr>
              <p:cNvPr id="76825" name="Rectangle 18">
                <a:extLst>
                  <a:ext uri="{FF2B5EF4-FFF2-40B4-BE49-F238E27FC236}">
                    <a16:creationId xmlns:a16="http://schemas.microsoft.com/office/drawing/2014/main" id="{C4DA7BEE-2E49-498C-A6B7-D9756A059E68}"/>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6" name="Rectangle 19">
                <a:extLst>
                  <a:ext uri="{FF2B5EF4-FFF2-40B4-BE49-F238E27FC236}">
                    <a16:creationId xmlns:a16="http://schemas.microsoft.com/office/drawing/2014/main" id="{42319A20-B1C6-41F0-8D23-8C9A3661FA55}"/>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p=21</a:t>
                </a:r>
              </a:p>
            </p:txBody>
          </p:sp>
        </p:grpSp>
      </p:grpSp>
      <p:sp>
        <p:nvSpPr>
          <p:cNvPr id="76811" name="ZoneTexte 29">
            <a:extLst>
              <a:ext uri="{FF2B5EF4-FFF2-40B4-BE49-F238E27FC236}">
                <a16:creationId xmlns:a16="http://schemas.microsoft.com/office/drawing/2014/main" id="{BBA5791E-8D4B-4F9E-86D3-956C44ACD379}"/>
              </a:ext>
            </a:extLst>
          </p:cNvPr>
          <p:cNvSpPr txBox="1">
            <a:spLocks noChangeArrowheads="1"/>
          </p:cNvSpPr>
          <p:nvPr/>
        </p:nvSpPr>
        <p:spPr bwMode="auto">
          <a:xfrm>
            <a:off x="1273176" y="1887539"/>
            <a:ext cx="136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200">
              <a:solidFill>
                <a:srgbClr val="000000"/>
              </a:solidFill>
            </a:endParaRPr>
          </a:p>
        </p:txBody>
      </p:sp>
      <p:grpSp>
        <p:nvGrpSpPr>
          <p:cNvPr id="33" name="Grouper 32">
            <a:extLst>
              <a:ext uri="{FF2B5EF4-FFF2-40B4-BE49-F238E27FC236}">
                <a16:creationId xmlns:a16="http://schemas.microsoft.com/office/drawing/2014/main" id="{33552618-E529-427F-8014-1A3758ED239F}"/>
              </a:ext>
            </a:extLst>
          </p:cNvPr>
          <p:cNvGrpSpPr>
            <a:grpSpLocks/>
          </p:cNvGrpSpPr>
          <p:nvPr/>
        </p:nvGrpSpPr>
        <p:grpSpPr bwMode="auto">
          <a:xfrm>
            <a:off x="2530475" y="2112964"/>
            <a:ext cx="3016250" cy="1114425"/>
            <a:chOff x="1821880" y="3004592"/>
            <a:chExt cx="3960440" cy="1584176"/>
          </a:xfrm>
        </p:grpSpPr>
        <p:sp>
          <p:nvSpPr>
            <p:cNvPr id="76821" name="Bulle ronde 30">
              <a:extLst>
                <a:ext uri="{FF2B5EF4-FFF2-40B4-BE49-F238E27FC236}">
                  <a16:creationId xmlns:a16="http://schemas.microsoft.com/office/drawing/2014/main" id="{144E8998-514C-4CE9-8950-984B316ACAA6}"/>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2" name="ZoneTexte 31">
              <a:extLst>
                <a:ext uri="{FF2B5EF4-FFF2-40B4-BE49-F238E27FC236}">
                  <a16:creationId xmlns:a16="http://schemas.microsoft.com/office/drawing/2014/main" id="{47A2A599-C41D-40AC-9FD4-20EE80FB2A02}"/>
                </a:ext>
              </a:extLst>
            </p:cNvPr>
            <p:cNvSpPr txBox="1">
              <a:spLocks noChangeArrowheads="1"/>
            </p:cNvSpPr>
            <p:nvPr/>
          </p:nvSpPr>
          <p:spPr bwMode="auto">
            <a:xfrm>
              <a:off x="3099891" y="3364632"/>
              <a:ext cx="1311076" cy="105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4200">
                  <a:solidFill>
                    <a:srgbClr val="3366FF"/>
                  </a:solidFill>
                </a:rPr>
                <a:t>a</a:t>
              </a:r>
              <a:r>
                <a:rPr lang="en-GB" altLang="en-US" sz="4200">
                  <a:solidFill>
                    <a:srgbClr val="000000"/>
                  </a:solidFill>
                </a:rPr>
                <a:t>=8</a:t>
              </a:r>
            </a:p>
          </p:txBody>
        </p:sp>
      </p:grpSp>
      <p:grpSp>
        <p:nvGrpSpPr>
          <p:cNvPr id="34" name="Grouper 33">
            <a:extLst>
              <a:ext uri="{FF2B5EF4-FFF2-40B4-BE49-F238E27FC236}">
                <a16:creationId xmlns:a16="http://schemas.microsoft.com/office/drawing/2014/main" id="{8D33A547-8448-437D-B0F2-ED91159C8947}"/>
              </a:ext>
            </a:extLst>
          </p:cNvPr>
          <p:cNvGrpSpPr>
            <a:grpSpLocks/>
          </p:cNvGrpSpPr>
          <p:nvPr/>
        </p:nvGrpSpPr>
        <p:grpSpPr bwMode="auto">
          <a:xfrm>
            <a:off x="8509000" y="1252539"/>
            <a:ext cx="2522538" cy="1417637"/>
            <a:chOff x="1821880" y="3004592"/>
            <a:chExt cx="3960440" cy="1584176"/>
          </a:xfrm>
        </p:grpSpPr>
        <p:sp>
          <p:nvSpPr>
            <p:cNvPr id="76819" name="Bulle ronde 34">
              <a:extLst>
                <a:ext uri="{FF2B5EF4-FFF2-40B4-BE49-F238E27FC236}">
                  <a16:creationId xmlns:a16="http://schemas.microsoft.com/office/drawing/2014/main" id="{94D0A643-DE7F-419D-8F54-4FF8FB2D209B}"/>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0" name="ZoneTexte 35">
              <a:extLst>
                <a:ext uri="{FF2B5EF4-FFF2-40B4-BE49-F238E27FC236}">
                  <a16:creationId xmlns:a16="http://schemas.microsoft.com/office/drawing/2014/main" id="{170EA9EB-0311-44FE-917A-A0CCEAEDA70F}"/>
                </a:ext>
              </a:extLst>
            </p:cNvPr>
            <p:cNvSpPr txBox="1">
              <a:spLocks noChangeArrowheads="1"/>
            </p:cNvSpPr>
            <p:nvPr/>
          </p:nvSpPr>
          <p:spPr bwMode="auto">
            <a:xfrm>
              <a:off x="1908038" y="3364632"/>
              <a:ext cx="3532447" cy="82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4200">
                  <a:solidFill>
                    <a:srgbClr val="008000"/>
                  </a:solidFill>
                </a:rPr>
                <a:t>b</a:t>
              </a:r>
              <a:r>
                <a:rPr lang="en-GB" altLang="en-US" sz="4200">
                  <a:solidFill>
                    <a:srgbClr val="000000"/>
                  </a:solidFill>
                </a:rPr>
                <a:t>=13</a:t>
              </a:r>
            </a:p>
          </p:txBody>
        </p:sp>
      </p:grpSp>
      <p:grpSp>
        <p:nvGrpSpPr>
          <p:cNvPr id="37" name="Grouper 36">
            <a:extLst>
              <a:ext uri="{FF2B5EF4-FFF2-40B4-BE49-F238E27FC236}">
                <a16:creationId xmlns:a16="http://schemas.microsoft.com/office/drawing/2014/main" id="{0D22DFC5-1558-48E6-BC24-5E15A66E62C1}"/>
              </a:ext>
            </a:extLst>
          </p:cNvPr>
          <p:cNvGrpSpPr>
            <a:grpSpLocks/>
          </p:cNvGrpSpPr>
          <p:nvPr/>
        </p:nvGrpSpPr>
        <p:grpSpPr bwMode="auto">
          <a:xfrm>
            <a:off x="1828800" y="5100638"/>
            <a:ext cx="3498850" cy="1522412"/>
            <a:chOff x="1821880" y="3004592"/>
            <a:chExt cx="3960440" cy="1584176"/>
          </a:xfrm>
          <a:solidFill>
            <a:schemeClr val="bg1"/>
          </a:solidFill>
        </p:grpSpPr>
        <p:sp>
          <p:nvSpPr>
            <p:cNvPr id="76817" name="Bulle ronde 37">
              <a:extLst>
                <a:ext uri="{FF2B5EF4-FFF2-40B4-BE49-F238E27FC236}">
                  <a16:creationId xmlns:a16="http://schemas.microsoft.com/office/drawing/2014/main" id="{2AB1C025-4A74-43CE-949D-D9425DE28370}"/>
                </a:ext>
              </a:extLst>
            </p:cNvPr>
            <p:cNvSpPr>
              <a:spLocks noChangeArrowheads="1"/>
            </p:cNvSpPr>
            <p:nvPr/>
          </p:nvSpPr>
          <p:spPr bwMode="auto">
            <a:xfrm>
              <a:off x="1821880" y="3004592"/>
              <a:ext cx="3960440" cy="1584176"/>
            </a:xfrm>
            <a:prstGeom prst="wedgeEllipseCallout">
              <a:avLst>
                <a:gd name="adj1" fmla="val -44759"/>
                <a:gd name="adj2" fmla="val -160370"/>
              </a:avLst>
            </a:prstGeom>
            <a:grpFill/>
            <a:ln w="25400">
              <a:solidFill>
                <a:schemeClr val="tx1"/>
              </a:solidFill>
              <a:round/>
              <a:headEnd/>
              <a:tailEnd/>
            </a:ln>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18" name="ZoneTexte 38">
              <a:extLst>
                <a:ext uri="{FF2B5EF4-FFF2-40B4-BE49-F238E27FC236}">
                  <a16:creationId xmlns:a16="http://schemas.microsoft.com/office/drawing/2014/main" id="{F1BA1302-E530-4FB6-9353-0E1BE5B98EB6}"/>
                </a:ext>
              </a:extLst>
            </p:cNvPr>
            <p:cNvSpPr txBox="1">
              <a:spLocks noChangeArrowheads="1"/>
            </p:cNvSpPr>
            <p:nvPr/>
          </p:nvSpPr>
          <p:spPr bwMode="auto">
            <a:xfrm>
              <a:off x="2053079" y="3364632"/>
              <a:ext cx="3404705" cy="11206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Secret=</a:t>
              </a:r>
              <a:r>
                <a:rPr lang="en-GB" altLang="en-US" sz="3200">
                  <a:solidFill>
                    <a:srgbClr val="008000"/>
                  </a:solidFill>
                </a:rPr>
                <a:t>B</a:t>
              </a:r>
              <a:r>
                <a:rPr lang="en-GB" altLang="en-US" sz="3200" baseline="30000">
                  <a:solidFill>
                    <a:srgbClr val="3366FF"/>
                  </a:solidFill>
                </a:rPr>
                <a:t>a</a:t>
              </a:r>
              <a:r>
                <a:rPr lang="en-GB" altLang="en-US" sz="3200">
                  <a:solidFill>
                    <a:srgbClr val="000000"/>
                  </a:solidFill>
                </a:rPr>
                <a:t> mod p</a:t>
              </a:r>
            </a:p>
            <a:p>
              <a:pPr algn="ctr" eaLnBrk="1" hangingPunct="1">
                <a:spcBef>
                  <a:spcPct val="0"/>
                </a:spcBef>
                <a:buSzTx/>
                <a:buFontTx/>
                <a:buNone/>
              </a:pPr>
              <a:r>
                <a:rPr lang="en-GB" altLang="en-US" sz="3200">
                  <a:solidFill>
                    <a:srgbClr val="000000"/>
                  </a:solidFill>
                </a:rPr>
                <a:t>=</a:t>
              </a:r>
              <a:r>
                <a:rPr lang="en-GB" altLang="en-US" sz="3200">
                  <a:solidFill>
                    <a:srgbClr val="008000"/>
                  </a:solidFill>
                </a:rPr>
                <a:t>21</a:t>
              </a:r>
              <a:r>
                <a:rPr lang="en-GB" altLang="en-US" sz="3200" baseline="30000">
                  <a:solidFill>
                    <a:srgbClr val="3366FF"/>
                  </a:solidFill>
                </a:rPr>
                <a:t>8</a:t>
              </a:r>
              <a:r>
                <a:rPr lang="en-GB" altLang="en-US" sz="3200">
                  <a:solidFill>
                    <a:srgbClr val="000000"/>
                  </a:solidFill>
                </a:rPr>
                <a:t>mod 23=</a:t>
              </a:r>
              <a:r>
                <a:rPr lang="en-GB" altLang="en-US" sz="3200">
                  <a:solidFill>
                    <a:srgbClr val="FF0000"/>
                  </a:solidFill>
                </a:rPr>
                <a:t>3</a:t>
              </a:r>
            </a:p>
          </p:txBody>
        </p:sp>
      </p:grpSp>
      <p:sp>
        <p:nvSpPr>
          <p:cNvPr id="40" name="Bulle ronde 39">
            <a:extLst>
              <a:ext uri="{FF2B5EF4-FFF2-40B4-BE49-F238E27FC236}">
                <a16:creationId xmlns:a16="http://schemas.microsoft.com/office/drawing/2014/main" id="{A880F8ED-E323-4FC9-B625-083EDAC5543B}"/>
              </a:ext>
            </a:extLst>
          </p:cNvPr>
          <p:cNvSpPr>
            <a:spLocks noChangeArrowheads="1"/>
          </p:cNvSpPr>
          <p:nvPr/>
        </p:nvSpPr>
        <p:spPr bwMode="auto">
          <a:xfrm>
            <a:off x="5438776" y="5149850"/>
            <a:ext cx="4113213" cy="1708150"/>
          </a:xfrm>
          <a:prstGeom prst="wedgeEllipseCallout">
            <a:avLst>
              <a:gd name="adj1" fmla="val 20644"/>
              <a:gd name="adj2" fmla="val -140204"/>
            </a:avLst>
          </a:prstGeom>
          <a:solidFill>
            <a:schemeClr val="bg1"/>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40">
            <a:extLst>
              <a:ext uri="{FF2B5EF4-FFF2-40B4-BE49-F238E27FC236}">
                <a16:creationId xmlns:a16="http://schemas.microsoft.com/office/drawing/2014/main" id="{BA4167B0-A83D-4053-943A-63B483655C66}"/>
              </a:ext>
            </a:extLst>
          </p:cNvPr>
          <p:cNvSpPr>
            <a:spLocks noChangeArrowheads="1"/>
          </p:cNvSpPr>
          <p:nvPr/>
        </p:nvSpPr>
        <p:spPr bwMode="auto">
          <a:xfrm>
            <a:off x="6034088" y="5605463"/>
            <a:ext cx="2932112"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Secret=</a:t>
            </a:r>
            <a:r>
              <a:rPr lang="en-GB" altLang="en-US">
                <a:solidFill>
                  <a:srgbClr val="3366FF"/>
                </a:solidFill>
              </a:rPr>
              <a:t>A</a:t>
            </a:r>
            <a:r>
              <a:rPr lang="en-GB" altLang="en-US" baseline="30000">
                <a:solidFill>
                  <a:srgbClr val="008000"/>
                </a:solidFill>
              </a:rPr>
              <a:t>b</a:t>
            </a:r>
            <a:r>
              <a:rPr lang="en-GB" altLang="en-US">
                <a:solidFill>
                  <a:srgbClr val="000000"/>
                </a:solidFill>
              </a:rPr>
              <a:t> mod p</a:t>
            </a:r>
          </a:p>
          <a:p>
            <a:pPr algn="ctr" eaLnBrk="1" hangingPunct="1">
              <a:spcBef>
                <a:spcPct val="0"/>
              </a:spcBef>
              <a:buSzTx/>
              <a:buFontTx/>
              <a:buNone/>
            </a:pPr>
            <a:r>
              <a:rPr lang="en-GB" altLang="en-US">
                <a:solidFill>
                  <a:srgbClr val="000000"/>
                </a:solidFill>
              </a:rPr>
              <a:t>=</a:t>
            </a:r>
            <a:r>
              <a:rPr lang="en-GB" altLang="en-US">
                <a:solidFill>
                  <a:srgbClr val="0000FF"/>
                </a:solidFill>
              </a:rPr>
              <a:t>16</a:t>
            </a:r>
            <a:r>
              <a:rPr lang="en-GB" altLang="en-US" baseline="30000">
                <a:solidFill>
                  <a:srgbClr val="008000"/>
                </a:solidFill>
              </a:rPr>
              <a:t>13</a:t>
            </a:r>
            <a:r>
              <a:rPr lang="en-GB" altLang="en-US">
                <a:solidFill>
                  <a:srgbClr val="000000"/>
                </a:solidFill>
              </a:rPr>
              <a:t> mod 23=</a:t>
            </a:r>
            <a:r>
              <a:rPr lang="en-GB" altLang="en-US">
                <a:solidFill>
                  <a:srgbClr val="FF0000"/>
                </a:solidFill>
              </a:rPr>
              <a:t>3</a:t>
            </a:r>
          </a:p>
        </p:txBody>
      </p:sp>
      <p:grpSp>
        <p:nvGrpSpPr>
          <p:cNvPr id="2" name="Group 6">
            <a:extLst>
              <a:ext uri="{FF2B5EF4-FFF2-40B4-BE49-F238E27FC236}">
                <a16:creationId xmlns:a16="http://schemas.microsoft.com/office/drawing/2014/main" id="{D9BCE0C0-3B1F-D008-73DF-5227484E74DF}"/>
              </a:ext>
            </a:extLst>
          </p:cNvPr>
          <p:cNvGrpSpPr>
            <a:grpSpLocks/>
          </p:cNvGrpSpPr>
          <p:nvPr/>
        </p:nvGrpSpPr>
        <p:grpSpPr bwMode="auto">
          <a:xfrm>
            <a:off x="7837488" y="2456771"/>
            <a:ext cx="417512" cy="728581"/>
            <a:chOff x="0" y="0"/>
            <a:chExt cx="506" cy="1003"/>
          </a:xfrm>
        </p:grpSpPr>
        <p:sp>
          <p:nvSpPr>
            <p:cNvPr id="3" name="Rectangle 7">
              <a:extLst>
                <a:ext uri="{FF2B5EF4-FFF2-40B4-BE49-F238E27FC236}">
                  <a16:creationId xmlns:a16="http://schemas.microsoft.com/office/drawing/2014/main" id="{58EB046D-4A49-2F4B-50A2-BF8B07E340C8}"/>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CB1A5DF2-4B0E-A0C3-36EE-922F7C838314}"/>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4">
            <a:extLst>
              <a:ext uri="{FF2B5EF4-FFF2-40B4-BE49-F238E27FC236}">
                <a16:creationId xmlns:a16="http://schemas.microsoft.com/office/drawing/2014/main" id="{D5608960-5638-636D-823B-4C4D1F7DF45A}"/>
              </a:ext>
            </a:extLst>
          </p:cNvPr>
          <p:cNvGrpSpPr>
            <a:grpSpLocks/>
          </p:cNvGrpSpPr>
          <p:nvPr/>
        </p:nvGrpSpPr>
        <p:grpSpPr bwMode="auto">
          <a:xfrm>
            <a:off x="1519599" y="2416995"/>
            <a:ext cx="673643" cy="861615"/>
            <a:chOff x="0" y="0"/>
            <a:chExt cx="656" cy="1194"/>
          </a:xfrm>
        </p:grpSpPr>
        <p:sp>
          <p:nvSpPr>
            <p:cNvPr id="6" name="Rectangle 5">
              <a:extLst>
                <a:ext uri="{FF2B5EF4-FFF2-40B4-BE49-F238E27FC236}">
                  <a16:creationId xmlns:a16="http://schemas.microsoft.com/office/drawing/2014/main" id="{E44D0659-DAEF-98B1-0D09-EE5FEAF968E0}"/>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6">
              <a:extLst>
                <a:ext uri="{FF2B5EF4-FFF2-40B4-BE49-F238E27FC236}">
                  <a16:creationId xmlns:a16="http://schemas.microsoft.com/office/drawing/2014/main" id="{1BFC93F9-224E-6DCA-DAB9-2B770A8F35A2}"/>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ED2-E72C-6E2D-0AF5-0A2ED116D9CA}"/>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1C331332-1518-1966-D7AE-997035D0842E}"/>
              </a:ext>
            </a:extLst>
          </p:cNvPr>
          <p:cNvSpPr>
            <a:spLocks noGrp="1"/>
          </p:cNvSpPr>
          <p:nvPr>
            <p:ph idx="1"/>
          </p:nvPr>
        </p:nvSpPr>
        <p:spPr/>
        <p:txBody>
          <a:bodyPr/>
          <a:lstStyle/>
          <a:p>
            <a:r>
              <a:rPr lang="nl-BE" dirty="0">
                <a:solidFill>
                  <a:srgbClr val="FF0000"/>
                </a:solidFill>
              </a:rPr>
              <a:t>Making HTTP faster</a:t>
            </a:r>
          </a:p>
          <a:p>
            <a:r>
              <a:rPr lang="nl-BE" dirty="0"/>
              <a:t>Network security</a:t>
            </a:r>
          </a:p>
          <a:p>
            <a:r>
              <a:rPr lang="en-BE"/>
              <a:t>Reliable </a:t>
            </a:r>
            <a:r>
              <a:rPr lang="en-BE" dirty="0"/>
              <a:t>data transfer over a reliable network</a:t>
            </a:r>
          </a:p>
          <a:p>
            <a:r>
              <a:rPr lang="en-BE" dirty="0"/>
              <a:t>How unreliable is the Internet ?</a:t>
            </a:r>
          </a:p>
          <a:p>
            <a:r>
              <a:rPr lang="en-BE" dirty="0"/>
              <a:t>Reliable data transfer techniques</a:t>
            </a:r>
          </a:p>
          <a:p>
            <a:pPr lvl="1"/>
            <a:r>
              <a:rPr lang="en-BE" dirty="0"/>
              <a:t>The Alternating Bit Protocol</a:t>
            </a:r>
          </a:p>
          <a:p>
            <a:pPr lvl="1"/>
            <a:r>
              <a:rPr lang="en-BE" dirty="0"/>
              <a:t>Go-Back-N</a:t>
            </a:r>
          </a:p>
          <a:p>
            <a:pPr lvl="1"/>
            <a:r>
              <a:rPr lang="en-BE" dirty="0"/>
              <a:t>Selective repeat</a:t>
            </a:r>
          </a:p>
        </p:txBody>
      </p:sp>
    </p:spTree>
    <p:extLst>
      <p:ext uri="{BB962C8B-B14F-4D97-AF65-F5344CB8AC3E}">
        <p14:creationId xmlns:p14="http://schemas.microsoft.com/office/powerpoint/2010/main" val="208945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re 1">
            <a:extLst>
              <a:ext uri="{FF2B5EF4-FFF2-40B4-BE49-F238E27FC236}">
                <a16:creationId xmlns:a16="http://schemas.microsoft.com/office/drawing/2014/main" id="{7CBCEDB8-17AF-4FF7-B583-193162F2DCA7}"/>
              </a:ext>
            </a:extLst>
          </p:cNvPr>
          <p:cNvSpPr>
            <a:spLocks noGrp="1" noChangeArrowheads="1"/>
          </p:cNvSpPr>
          <p:nvPr>
            <p:ph type="title"/>
          </p:nvPr>
        </p:nvSpPr>
        <p:spPr>
          <a:xfrm>
            <a:off x="1268414" y="138113"/>
            <a:ext cx="7970837" cy="1714500"/>
          </a:xfrm>
        </p:spPr>
        <p:txBody>
          <a:bodyPr/>
          <a:lstStyle/>
          <a:p>
            <a:r>
              <a:rPr lang="en-GB" altLang="en-US"/>
              <a:t>Diffie-Hellman </a:t>
            </a:r>
            <a:br>
              <a:rPr lang="en-GB" altLang="en-US"/>
            </a:br>
            <a:r>
              <a:rPr lang="en-GB" altLang="en-US"/>
              <a:t>key exchange</a:t>
            </a:r>
          </a:p>
        </p:txBody>
      </p:sp>
      <p:sp>
        <p:nvSpPr>
          <p:cNvPr id="75779" name="Rectangle 7">
            <a:extLst>
              <a:ext uri="{FF2B5EF4-FFF2-40B4-BE49-F238E27FC236}">
                <a16:creationId xmlns:a16="http://schemas.microsoft.com/office/drawing/2014/main" id="{90DBCB86-AD8A-4C7E-B131-0C840ED35501}"/>
              </a:ext>
            </a:extLst>
          </p:cNvPr>
          <p:cNvSpPr>
            <a:spLocks/>
          </p:cNvSpPr>
          <p:nvPr/>
        </p:nvSpPr>
        <p:spPr bwMode="auto">
          <a:xfrm>
            <a:off x="1584326" y="3349626"/>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5781" name="Rectangle 9">
            <a:extLst>
              <a:ext uri="{FF2B5EF4-FFF2-40B4-BE49-F238E27FC236}">
                <a16:creationId xmlns:a16="http://schemas.microsoft.com/office/drawing/2014/main" id="{6ED4C47E-E0B1-42C3-A08C-A5303C043550}"/>
              </a:ext>
            </a:extLst>
          </p:cNvPr>
          <p:cNvSpPr>
            <a:spLocks/>
          </p:cNvSpPr>
          <p:nvPr/>
        </p:nvSpPr>
        <p:spPr bwMode="auto">
          <a:xfrm>
            <a:off x="7837489" y="3246439"/>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2D792839-E260-4D67-9E99-35BF261DE0CC}"/>
              </a:ext>
            </a:extLst>
          </p:cNvPr>
          <p:cNvSpPr>
            <a:spLocks noChangeShapeType="1"/>
          </p:cNvSpPr>
          <p:nvPr/>
        </p:nvSpPr>
        <p:spPr bwMode="auto">
          <a:xfrm>
            <a:off x="1905001" y="4344989"/>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5783" name="Line 11">
            <a:extLst>
              <a:ext uri="{FF2B5EF4-FFF2-40B4-BE49-F238E27FC236}">
                <a16:creationId xmlns:a16="http://schemas.microsoft.com/office/drawing/2014/main" id="{02FE1ED7-ECDE-401F-985A-5FDA50E2B819}"/>
              </a:ext>
            </a:extLst>
          </p:cNvPr>
          <p:cNvSpPr>
            <a:spLocks noChangeShapeType="1"/>
          </p:cNvSpPr>
          <p:nvPr/>
        </p:nvSpPr>
        <p:spPr bwMode="auto">
          <a:xfrm>
            <a:off x="1936750" y="3713164"/>
            <a:ext cx="1588" cy="27638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5784" name="Line 12">
            <a:extLst>
              <a:ext uri="{FF2B5EF4-FFF2-40B4-BE49-F238E27FC236}">
                <a16:creationId xmlns:a16="http://schemas.microsoft.com/office/drawing/2014/main" id="{5FC0E496-8E5B-40CB-9F7B-1D778A2FC90B}"/>
              </a:ext>
            </a:extLst>
          </p:cNvPr>
          <p:cNvSpPr>
            <a:spLocks noChangeShapeType="1"/>
          </p:cNvSpPr>
          <p:nvPr/>
        </p:nvSpPr>
        <p:spPr bwMode="auto">
          <a:xfrm flipH="1">
            <a:off x="8250238" y="3540125"/>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D9ED844B-E5FA-4FD3-8091-0B7388D8957E}"/>
              </a:ext>
            </a:extLst>
          </p:cNvPr>
          <p:cNvGrpSpPr>
            <a:grpSpLocks/>
          </p:cNvGrpSpPr>
          <p:nvPr/>
        </p:nvGrpSpPr>
        <p:grpSpPr bwMode="auto">
          <a:xfrm>
            <a:off x="2571751" y="3902076"/>
            <a:ext cx="4892675" cy="334963"/>
            <a:chOff x="0" y="0"/>
            <a:chExt cx="3136" cy="232"/>
          </a:xfrm>
        </p:grpSpPr>
        <p:sp>
          <p:nvSpPr>
            <p:cNvPr id="75803" name="Rectangle 14">
              <a:extLst>
                <a:ext uri="{FF2B5EF4-FFF2-40B4-BE49-F238E27FC236}">
                  <a16:creationId xmlns:a16="http://schemas.microsoft.com/office/drawing/2014/main" id="{BAA4D9D5-30D5-4131-8465-F662BF15B53B}"/>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804" name="Rectangle 15">
              <a:extLst>
                <a:ext uri="{FF2B5EF4-FFF2-40B4-BE49-F238E27FC236}">
                  <a16:creationId xmlns:a16="http://schemas.microsoft.com/office/drawing/2014/main" id="{DAEC1E51-2BA0-431D-A8E0-FA7328BD7DFD}"/>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0BA08ED7-F4DC-4EB5-8671-260163C4234D}"/>
              </a:ext>
            </a:extLst>
          </p:cNvPr>
          <p:cNvGrpSpPr>
            <a:grpSpLocks/>
          </p:cNvGrpSpPr>
          <p:nvPr/>
        </p:nvGrpSpPr>
        <p:grpSpPr bwMode="auto">
          <a:xfrm>
            <a:off x="1966913" y="4708526"/>
            <a:ext cx="6318250" cy="339725"/>
            <a:chOff x="1101825" y="5753437"/>
            <a:chExt cx="8294400" cy="481330"/>
          </a:xfrm>
        </p:grpSpPr>
        <p:sp>
          <p:nvSpPr>
            <p:cNvPr id="75799" name="Line 16">
              <a:extLst>
                <a:ext uri="{FF2B5EF4-FFF2-40B4-BE49-F238E27FC236}">
                  <a16:creationId xmlns:a16="http://schemas.microsoft.com/office/drawing/2014/main" id="{7CDBDFFF-5247-4A42-9A9D-611D85AB509B}"/>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5800" name="Group 17">
              <a:extLst>
                <a:ext uri="{FF2B5EF4-FFF2-40B4-BE49-F238E27FC236}">
                  <a16:creationId xmlns:a16="http://schemas.microsoft.com/office/drawing/2014/main" id="{B7F0A809-23FB-4F33-AC43-3DFF136620F0}"/>
                </a:ext>
              </a:extLst>
            </p:cNvPr>
            <p:cNvGrpSpPr>
              <a:grpSpLocks/>
            </p:cNvGrpSpPr>
            <p:nvPr/>
          </p:nvGrpSpPr>
          <p:grpSpPr bwMode="auto">
            <a:xfrm>
              <a:off x="2080768" y="5753437"/>
              <a:ext cx="6422528" cy="475186"/>
              <a:chOff x="0" y="0"/>
              <a:chExt cx="3136" cy="232"/>
            </a:xfrm>
          </p:grpSpPr>
          <p:sp>
            <p:nvSpPr>
              <p:cNvPr id="75801" name="Rectangle 18">
                <a:extLst>
                  <a:ext uri="{FF2B5EF4-FFF2-40B4-BE49-F238E27FC236}">
                    <a16:creationId xmlns:a16="http://schemas.microsoft.com/office/drawing/2014/main" id="{53F0887B-B90D-4C78-B965-F803D4B9D23A}"/>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802" name="Rectangle 19">
                <a:extLst>
                  <a:ext uri="{FF2B5EF4-FFF2-40B4-BE49-F238E27FC236}">
                    <a16:creationId xmlns:a16="http://schemas.microsoft.com/office/drawing/2014/main" id="{5B72EDFC-87C6-4262-BE0E-CEEE58D54B26}"/>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a:t>
                </a:r>
              </a:p>
            </p:txBody>
          </p:sp>
        </p:grpSp>
      </p:grpSp>
      <p:sp>
        <p:nvSpPr>
          <p:cNvPr id="75787" name="ZoneTexte 29">
            <a:extLst>
              <a:ext uri="{FF2B5EF4-FFF2-40B4-BE49-F238E27FC236}">
                <a16:creationId xmlns:a16="http://schemas.microsoft.com/office/drawing/2014/main" id="{8FDB7813-A7CA-4384-A512-A1FCDC1E9F2B}"/>
              </a:ext>
            </a:extLst>
          </p:cNvPr>
          <p:cNvSpPr txBox="1">
            <a:spLocks noChangeArrowheads="1"/>
          </p:cNvSpPr>
          <p:nvPr/>
        </p:nvSpPr>
        <p:spPr bwMode="auto">
          <a:xfrm>
            <a:off x="1273176" y="1887539"/>
            <a:ext cx="136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200">
              <a:solidFill>
                <a:srgbClr val="000000"/>
              </a:solidFill>
            </a:endParaRPr>
          </a:p>
        </p:txBody>
      </p:sp>
      <p:grpSp>
        <p:nvGrpSpPr>
          <p:cNvPr id="33" name="Grouper 32">
            <a:extLst>
              <a:ext uri="{FF2B5EF4-FFF2-40B4-BE49-F238E27FC236}">
                <a16:creationId xmlns:a16="http://schemas.microsoft.com/office/drawing/2014/main" id="{1C6FAF49-22EB-4354-9C5A-A0D8A6A36BE0}"/>
              </a:ext>
            </a:extLst>
          </p:cNvPr>
          <p:cNvGrpSpPr>
            <a:grpSpLocks/>
          </p:cNvGrpSpPr>
          <p:nvPr/>
        </p:nvGrpSpPr>
        <p:grpSpPr bwMode="auto">
          <a:xfrm>
            <a:off x="2532063" y="2112964"/>
            <a:ext cx="3014662" cy="1114425"/>
            <a:chOff x="1821880" y="3004592"/>
            <a:chExt cx="3960440" cy="1584176"/>
          </a:xfrm>
        </p:grpSpPr>
        <p:sp>
          <p:nvSpPr>
            <p:cNvPr id="75797" name="Bulle ronde 30">
              <a:extLst>
                <a:ext uri="{FF2B5EF4-FFF2-40B4-BE49-F238E27FC236}">
                  <a16:creationId xmlns:a16="http://schemas.microsoft.com/office/drawing/2014/main" id="{590B5FEA-DFEE-408B-8FD5-FF3062773EBD}"/>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798" name="ZoneTexte 31">
              <a:extLst>
                <a:ext uri="{FF2B5EF4-FFF2-40B4-BE49-F238E27FC236}">
                  <a16:creationId xmlns:a16="http://schemas.microsoft.com/office/drawing/2014/main" id="{18975758-5DEC-4546-9F93-3DD40BB0612F}"/>
                </a:ext>
              </a:extLst>
            </p:cNvPr>
            <p:cNvSpPr txBox="1">
              <a:spLocks noChangeArrowheads="1"/>
            </p:cNvSpPr>
            <p:nvPr/>
          </p:nvSpPr>
          <p:spPr bwMode="auto">
            <a:xfrm>
              <a:off x="2337165" y="3364631"/>
              <a:ext cx="2836525" cy="74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2800">
                  <a:solidFill>
                    <a:srgbClr val="3366FF"/>
                  </a:solidFill>
                </a:rPr>
                <a:t>a</a:t>
              </a:r>
              <a:r>
                <a:rPr lang="en-GB" altLang="en-US" sz="2800">
                  <a:solidFill>
                    <a:srgbClr val="000000"/>
                  </a:solidFill>
                </a:rPr>
                <a:t>=random int</a:t>
              </a:r>
            </a:p>
          </p:txBody>
        </p:sp>
      </p:grpSp>
      <p:grpSp>
        <p:nvGrpSpPr>
          <p:cNvPr id="34" name="Grouper 33">
            <a:extLst>
              <a:ext uri="{FF2B5EF4-FFF2-40B4-BE49-F238E27FC236}">
                <a16:creationId xmlns:a16="http://schemas.microsoft.com/office/drawing/2014/main" id="{C0BE896A-636E-4644-807C-23410AB74341}"/>
              </a:ext>
            </a:extLst>
          </p:cNvPr>
          <p:cNvGrpSpPr>
            <a:grpSpLocks/>
          </p:cNvGrpSpPr>
          <p:nvPr/>
        </p:nvGrpSpPr>
        <p:grpSpPr bwMode="auto">
          <a:xfrm>
            <a:off x="8509000" y="1252539"/>
            <a:ext cx="2522538" cy="1417637"/>
            <a:chOff x="1821880" y="3004592"/>
            <a:chExt cx="3960440" cy="1584176"/>
          </a:xfrm>
        </p:grpSpPr>
        <p:sp>
          <p:nvSpPr>
            <p:cNvPr id="75795" name="Bulle ronde 34">
              <a:extLst>
                <a:ext uri="{FF2B5EF4-FFF2-40B4-BE49-F238E27FC236}">
                  <a16:creationId xmlns:a16="http://schemas.microsoft.com/office/drawing/2014/main" id="{F1AD1B9D-9CF7-4ED3-842D-399B228C63D0}"/>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796" name="ZoneTexte 35">
              <a:extLst>
                <a:ext uri="{FF2B5EF4-FFF2-40B4-BE49-F238E27FC236}">
                  <a16:creationId xmlns:a16="http://schemas.microsoft.com/office/drawing/2014/main" id="{473752A6-9B82-4539-BD0A-928D27AEEEC8}"/>
                </a:ext>
              </a:extLst>
            </p:cNvPr>
            <p:cNvSpPr txBox="1">
              <a:spLocks noChangeArrowheads="1"/>
            </p:cNvSpPr>
            <p:nvPr/>
          </p:nvSpPr>
          <p:spPr bwMode="auto">
            <a:xfrm>
              <a:off x="1908038" y="3364633"/>
              <a:ext cx="3532447" cy="12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8000"/>
                  </a:solidFill>
                </a:rPr>
                <a:t>b</a:t>
              </a:r>
              <a:r>
                <a:rPr lang="en-GB" altLang="en-US" sz="3200">
                  <a:solidFill>
                    <a:srgbClr val="000000"/>
                  </a:solidFill>
                </a:rPr>
                <a:t>=random int</a:t>
              </a:r>
            </a:p>
          </p:txBody>
        </p:sp>
      </p:grpSp>
      <p:grpSp>
        <p:nvGrpSpPr>
          <p:cNvPr id="37" name="Grouper 36">
            <a:extLst>
              <a:ext uri="{FF2B5EF4-FFF2-40B4-BE49-F238E27FC236}">
                <a16:creationId xmlns:a16="http://schemas.microsoft.com/office/drawing/2014/main" id="{679BE58C-C7B6-4A37-818D-206CE03AF7D7}"/>
              </a:ext>
            </a:extLst>
          </p:cNvPr>
          <p:cNvGrpSpPr>
            <a:grpSpLocks/>
          </p:cNvGrpSpPr>
          <p:nvPr/>
        </p:nvGrpSpPr>
        <p:grpSpPr bwMode="auto">
          <a:xfrm>
            <a:off x="1795463" y="5100639"/>
            <a:ext cx="3048000" cy="1163637"/>
            <a:chOff x="1779436" y="3004592"/>
            <a:chExt cx="4002884" cy="1584176"/>
          </a:xfrm>
        </p:grpSpPr>
        <p:sp>
          <p:nvSpPr>
            <p:cNvPr id="75793" name="Bulle ronde 37">
              <a:extLst>
                <a:ext uri="{FF2B5EF4-FFF2-40B4-BE49-F238E27FC236}">
                  <a16:creationId xmlns:a16="http://schemas.microsoft.com/office/drawing/2014/main" id="{8E110C65-9CD4-40EE-913A-24DA802A2916}"/>
                </a:ext>
              </a:extLst>
            </p:cNvPr>
            <p:cNvSpPr>
              <a:spLocks noChangeArrowheads="1"/>
            </p:cNvSpPr>
            <p:nvPr/>
          </p:nvSpPr>
          <p:spPr bwMode="auto">
            <a:xfrm>
              <a:off x="1821880" y="3004592"/>
              <a:ext cx="3960440" cy="1584176"/>
            </a:xfrm>
            <a:prstGeom prst="wedgeEllipseCallout">
              <a:avLst>
                <a:gd name="adj1" fmla="val -44759"/>
                <a:gd name="adj2" fmla="val -160370"/>
              </a:avLst>
            </a:prstGeom>
            <a:solidFill>
              <a:srgbClr val="FFFFFF"/>
            </a:solidFill>
            <a:ln w="25400">
              <a:solidFill>
                <a:schemeClr val="tx1"/>
              </a:solidFill>
              <a:round/>
              <a:headEnd/>
              <a:tailEnd/>
            </a:ln>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794" name="ZoneTexte 38">
              <a:extLst>
                <a:ext uri="{FF2B5EF4-FFF2-40B4-BE49-F238E27FC236}">
                  <a16:creationId xmlns:a16="http://schemas.microsoft.com/office/drawing/2014/main" id="{0376958E-2053-4238-B3D3-EEC3B871DABE}"/>
                </a:ext>
              </a:extLst>
            </p:cNvPr>
            <p:cNvSpPr txBox="1">
              <a:spLocks noChangeArrowheads="1"/>
            </p:cNvSpPr>
            <p:nvPr/>
          </p:nvSpPr>
          <p:spPr bwMode="auto">
            <a:xfrm>
              <a:off x="1779436" y="3364632"/>
              <a:ext cx="3951989" cy="79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Secret=</a:t>
              </a:r>
              <a:r>
                <a:rPr lang="en-GB" altLang="en-US" sz="3200">
                  <a:solidFill>
                    <a:srgbClr val="008000"/>
                  </a:solidFill>
                </a:rPr>
                <a:t>B</a:t>
              </a:r>
              <a:r>
                <a:rPr lang="en-GB" altLang="en-US" sz="3200" baseline="30000">
                  <a:solidFill>
                    <a:srgbClr val="3366FF"/>
                  </a:solidFill>
                </a:rPr>
                <a:t>a</a:t>
              </a:r>
              <a:r>
                <a:rPr lang="en-GB" altLang="en-US" sz="3200">
                  <a:solidFill>
                    <a:srgbClr val="000000"/>
                  </a:solidFill>
                </a:rPr>
                <a:t> mod p</a:t>
              </a:r>
            </a:p>
          </p:txBody>
        </p:sp>
      </p:grpSp>
      <p:sp>
        <p:nvSpPr>
          <p:cNvPr id="40" name="Bulle ronde 39">
            <a:extLst>
              <a:ext uri="{FF2B5EF4-FFF2-40B4-BE49-F238E27FC236}">
                <a16:creationId xmlns:a16="http://schemas.microsoft.com/office/drawing/2014/main" id="{A3501F0C-4B5E-4CC9-B895-01617D3564F4}"/>
              </a:ext>
            </a:extLst>
          </p:cNvPr>
          <p:cNvSpPr>
            <a:spLocks noChangeArrowheads="1"/>
          </p:cNvSpPr>
          <p:nvPr/>
        </p:nvSpPr>
        <p:spPr bwMode="auto">
          <a:xfrm>
            <a:off x="5438776" y="5149851"/>
            <a:ext cx="3014663" cy="1165225"/>
          </a:xfrm>
          <a:prstGeom prst="wedgeEllipseCallout">
            <a:avLst>
              <a:gd name="adj1" fmla="val 37704"/>
              <a:gd name="adj2" fmla="val -163792"/>
            </a:avLst>
          </a:prstGeom>
          <a:solidFill>
            <a:srgbClr val="FFFFFF"/>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40">
            <a:extLst>
              <a:ext uri="{FF2B5EF4-FFF2-40B4-BE49-F238E27FC236}">
                <a16:creationId xmlns:a16="http://schemas.microsoft.com/office/drawing/2014/main" id="{3D3DE176-CD10-4DDC-A230-3C7ED49784D7}"/>
              </a:ext>
            </a:extLst>
          </p:cNvPr>
          <p:cNvSpPr>
            <a:spLocks noChangeArrowheads="1"/>
          </p:cNvSpPr>
          <p:nvPr/>
        </p:nvSpPr>
        <p:spPr bwMode="auto">
          <a:xfrm>
            <a:off x="5508626" y="5505451"/>
            <a:ext cx="293211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Secret=</a:t>
            </a:r>
            <a:r>
              <a:rPr lang="en-GB" altLang="en-US">
                <a:solidFill>
                  <a:srgbClr val="3366FF"/>
                </a:solidFill>
              </a:rPr>
              <a:t>A</a:t>
            </a:r>
            <a:r>
              <a:rPr lang="en-GB" altLang="en-US" baseline="30000">
                <a:solidFill>
                  <a:srgbClr val="008000"/>
                </a:solidFill>
              </a:rPr>
              <a:t>b</a:t>
            </a:r>
            <a:r>
              <a:rPr lang="en-GB" altLang="en-US">
                <a:solidFill>
                  <a:srgbClr val="000000"/>
                </a:solidFill>
              </a:rPr>
              <a:t> mod p</a:t>
            </a:r>
          </a:p>
        </p:txBody>
      </p:sp>
      <p:grpSp>
        <p:nvGrpSpPr>
          <p:cNvPr id="2" name="Group 6">
            <a:extLst>
              <a:ext uri="{FF2B5EF4-FFF2-40B4-BE49-F238E27FC236}">
                <a16:creationId xmlns:a16="http://schemas.microsoft.com/office/drawing/2014/main" id="{DCC66CAA-2B31-56B8-0137-2CA107408CAD}"/>
              </a:ext>
            </a:extLst>
          </p:cNvPr>
          <p:cNvGrpSpPr>
            <a:grpSpLocks/>
          </p:cNvGrpSpPr>
          <p:nvPr/>
        </p:nvGrpSpPr>
        <p:grpSpPr bwMode="auto">
          <a:xfrm>
            <a:off x="7884319" y="2460567"/>
            <a:ext cx="417512" cy="728581"/>
            <a:chOff x="0" y="0"/>
            <a:chExt cx="506" cy="1003"/>
          </a:xfrm>
        </p:grpSpPr>
        <p:sp>
          <p:nvSpPr>
            <p:cNvPr id="3" name="Rectangle 7">
              <a:extLst>
                <a:ext uri="{FF2B5EF4-FFF2-40B4-BE49-F238E27FC236}">
                  <a16:creationId xmlns:a16="http://schemas.microsoft.com/office/drawing/2014/main" id="{8B92B984-E1A7-3480-B5A2-182CE26E27EF}"/>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1B915E8E-27A5-2E00-6E34-5FBC67949427}"/>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4">
            <a:extLst>
              <a:ext uri="{FF2B5EF4-FFF2-40B4-BE49-F238E27FC236}">
                <a16:creationId xmlns:a16="http://schemas.microsoft.com/office/drawing/2014/main" id="{8F07F51E-99E7-D74D-EE32-2CD2FF220EE3}"/>
              </a:ext>
            </a:extLst>
          </p:cNvPr>
          <p:cNvGrpSpPr>
            <a:grpSpLocks/>
          </p:cNvGrpSpPr>
          <p:nvPr/>
        </p:nvGrpSpPr>
        <p:grpSpPr bwMode="auto">
          <a:xfrm>
            <a:off x="1616870" y="2458654"/>
            <a:ext cx="673643" cy="861615"/>
            <a:chOff x="0" y="0"/>
            <a:chExt cx="656" cy="1194"/>
          </a:xfrm>
        </p:grpSpPr>
        <p:sp>
          <p:nvSpPr>
            <p:cNvPr id="6" name="Rectangle 5">
              <a:extLst>
                <a:ext uri="{FF2B5EF4-FFF2-40B4-BE49-F238E27FC236}">
                  <a16:creationId xmlns:a16="http://schemas.microsoft.com/office/drawing/2014/main" id="{49E2541F-F219-7CE9-86A7-0B40B5901C14}"/>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6">
              <a:extLst>
                <a:ext uri="{FF2B5EF4-FFF2-40B4-BE49-F238E27FC236}">
                  <a16:creationId xmlns:a16="http://schemas.microsoft.com/office/drawing/2014/main" id="{BF230447-E0D0-665B-8D1F-7D43130D82CC}"/>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re 1">
            <a:extLst>
              <a:ext uri="{FF2B5EF4-FFF2-40B4-BE49-F238E27FC236}">
                <a16:creationId xmlns:a16="http://schemas.microsoft.com/office/drawing/2014/main" id="{D8E55FAE-4FB7-4FEE-841C-D3F97C2E6C5E}"/>
              </a:ext>
            </a:extLst>
          </p:cNvPr>
          <p:cNvSpPr>
            <a:spLocks noGrp="1" noChangeArrowheads="1"/>
          </p:cNvSpPr>
          <p:nvPr>
            <p:ph type="title"/>
          </p:nvPr>
        </p:nvSpPr>
        <p:spPr/>
        <p:txBody>
          <a:bodyPr/>
          <a:lstStyle/>
          <a:p>
            <a:r>
              <a:rPr lang="en-GB" altLang="en-US"/>
              <a:t>Diffie-Hellman</a:t>
            </a:r>
          </a:p>
        </p:txBody>
      </p:sp>
      <p:sp>
        <p:nvSpPr>
          <p:cNvPr id="3" name="Espace réservé du contenu 2">
            <a:extLst>
              <a:ext uri="{FF2B5EF4-FFF2-40B4-BE49-F238E27FC236}">
                <a16:creationId xmlns:a16="http://schemas.microsoft.com/office/drawing/2014/main" id="{F0C48F65-DC53-4092-81E8-78CBB6004057}"/>
              </a:ext>
            </a:extLst>
          </p:cNvPr>
          <p:cNvSpPr>
            <a:spLocks noGrp="1" noChangeArrowheads="1"/>
          </p:cNvSpPr>
          <p:nvPr>
            <p:ph idx="1"/>
          </p:nvPr>
        </p:nvSpPr>
        <p:spPr/>
        <p:txBody>
          <a:bodyPr/>
          <a:lstStyle/>
          <a:p>
            <a:r>
              <a:rPr lang="en-GB" altLang="en-US"/>
              <a:t>Is this safe ?</a:t>
            </a:r>
          </a:p>
          <a:p>
            <a:pPr lvl="1"/>
            <a:r>
              <a:rPr lang="en-GB" altLang="en-US"/>
              <a:t>Mathematics</a:t>
            </a:r>
          </a:p>
          <a:p>
            <a:pPr lvl="2"/>
            <a:r>
              <a:rPr lang="en-GB" altLang="en-US"/>
              <a:t>Researchers have tried to break the scheme for more than 4 decades</a:t>
            </a:r>
          </a:p>
          <a:p>
            <a:pPr lvl="1"/>
            <a:r>
              <a:rPr lang="en-GB" altLang="en-US"/>
              <a:t>Attackers</a:t>
            </a:r>
          </a:p>
          <a:p>
            <a:pPr lvl="2"/>
            <a:r>
              <a:rPr lang="en-GB" altLang="en-US"/>
              <a:t>Can Terrence find an attack against Diffie-Hellman ?</a:t>
            </a:r>
          </a:p>
        </p:txBody>
      </p:sp>
      <p:pic>
        <p:nvPicPr>
          <p:cNvPr id="4" name="Picture 2">
            <a:extLst>
              <a:ext uri="{FF2B5EF4-FFF2-40B4-BE49-F238E27FC236}">
                <a16:creationId xmlns:a16="http://schemas.microsoft.com/office/drawing/2014/main" id="{A5DF01E2-25AB-E041-AFB9-F55ED4F0B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194393" y="5369738"/>
            <a:ext cx="2409942" cy="5389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284CA32E-647D-0B36-D4EE-C604759D9026}"/>
              </a:ext>
            </a:extLst>
          </p:cNvPr>
          <p:cNvGrpSpPr>
            <a:grpSpLocks/>
          </p:cNvGrpSpPr>
          <p:nvPr/>
        </p:nvGrpSpPr>
        <p:grpSpPr bwMode="auto">
          <a:xfrm>
            <a:off x="8054184" y="2470152"/>
            <a:ext cx="417512" cy="728581"/>
            <a:chOff x="0" y="0"/>
            <a:chExt cx="506" cy="1003"/>
          </a:xfrm>
        </p:grpSpPr>
        <p:sp>
          <p:nvSpPr>
            <p:cNvPr id="3" name="Rectangle 7">
              <a:extLst>
                <a:ext uri="{FF2B5EF4-FFF2-40B4-BE49-F238E27FC236}">
                  <a16:creationId xmlns:a16="http://schemas.microsoft.com/office/drawing/2014/main" id="{13C840D2-6037-179A-B2D0-134889071038}"/>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BC453BE1-9574-D742-FBB7-FE98B171207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ECDE27B3-385F-89BB-5DCF-E1540DBA46E5}"/>
              </a:ext>
            </a:extLst>
          </p:cNvPr>
          <p:cNvGrpSpPr>
            <a:grpSpLocks/>
          </p:cNvGrpSpPr>
          <p:nvPr/>
        </p:nvGrpSpPr>
        <p:grpSpPr bwMode="auto">
          <a:xfrm>
            <a:off x="5158553" y="2494341"/>
            <a:ext cx="484188" cy="759888"/>
            <a:chOff x="6440791" y="4293096"/>
            <a:chExt cx="787450" cy="1512168"/>
          </a:xfrm>
        </p:grpSpPr>
        <p:sp>
          <p:nvSpPr>
            <p:cNvPr id="6" name="Rectangle 7">
              <a:extLst>
                <a:ext uri="{FF2B5EF4-FFF2-40B4-BE49-F238E27FC236}">
                  <a16:creationId xmlns:a16="http://schemas.microsoft.com/office/drawing/2014/main" id="{3CE63B1D-5A92-AE99-0EE5-85118DC05562}"/>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747F608D-A29B-0EDC-6BC4-DDE63D97E937}"/>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9" name="Straight Connector 19">
              <a:extLst>
                <a:ext uri="{FF2B5EF4-FFF2-40B4-BE49-F238E27FC236}">
                  <a16:creationId xmlns:a16="http://schemas.microsoft.com/office/drawing/2014/main" id="{AD439D4A-D3EA-FD46-2724-A63AE0204790}"/>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0" name="Snip Same-side Corner of Rectangle 9">
              <a:extLst>
                <a:ext uri="{FF2B5EF4-FFF2-40B4-BE49-F238E27FC236}">
                  <a16:creationId xmlns:a16="http://schemas.microsoft.com/office/drawing/2014/main" id="{E8FF1566-3E8A-ECC9-F419-B3014EF5E91C}"/>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2" name="Rounded Rectangle 21">
              <a:extLst>
                <a:ext uri="{FF2B5EF4-FFF2-40B4-BE49-F238E27FC236}">
                  <a16:creationId xmlns:a16="http://schemas.microsoft.com/office/drawing/2014/main" id="{304D6FED-04AD-28B7-1275-12C42647C724}"/>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3" name="Oval 22">
              <a:extLst>
                <a:ext uri="{FF2B5EF4-FFF2-40B4-BE49-F238E27FC236}">
                  <a16:creationId xmlns:a16="http://schemas.microsoft.com/office/drawing/2014/main" id="{8B0A29D6-8664-A789-82CB-DF0AEE07C5F5}"/>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5" name="Oval 23">
              <a:extLst>
                <a:ext uri="{FF2B5EF4-FFF2-40B4-BE49-F238E27FC236}">
                  <a16:creationId xmlns:a16="http://schemas.microsoft.com/office/drawing/2014/main" id="{DF33876F-D559-0BBC-B123-3AA1A35D370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sp>
        <p:nvSpPr>
          <p:cNvPr id="29" name="Bulle ronde 28">
            <a:extLst>
              <a:ext uri="{FF2B5EF4-FFF2-40B4-BE49-F238E27FC236}">
                <a16:creationId xmlns:a16="http://schemas.microsoft.com/office/drawing/2014/main" id="{5446A691-8C46-404E-8139-995A325164F3}"/>
              </a:ext>
            </a:extLst>
          </p:cNvPr>
          <p:cNvSpPr>
            <a:spLocks noChangeArrowheads="1"/>
          </p:cNvSpPr>
          <p:nvPr/>
        </p:nvSpPr>
        <p:spPr bwMode="auto">
          <a:xfrm>
            <a:off x="4505325" y="5707064"/>
            <a:ext cx="3016250" cy="1163637"/>
          </a:xfrm>
          <a:prstGeom prst="wedgeEllipseCallout">
            <a:avLst>
              <a:gd name="adj1" fmla="val -28315"/>
              <a:gd name="adj2" fmla="val -198380"/>
            </a:avLst>
          </a:prstGeom>
          <a:solidFill>
            <a:schemeClr val="bg1"/>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50" name="Titre 1">
            <a:extLst>
              <a:ext uri="{FF2B5EF4-FFF2-40B4-BE49-F238E27FC236}">
                <a16:creationId xmlns:a16="http://schemas.microsoft.com/office/drawing/2014/main" id="{6788BC9F-6032-4DD8-A598-EB98CE9152EF}"/>
              </a:ext>
            </a:extLst>
          </p:cNvPr>
          <p:cNvSpPr>
            <a:spLocks noGrp="1" noChangeArrowheads="1"/>
          </p:cNvSpPr>
          <p:nvPr>
            <p:ph type="title"/>
          </p:nvPr>
        </p:nvSpPr>
        <p:spPr/>
        <p:txBody>
          <a:bodyPr/>
          <a:lstStyle/>
          <a:p>
            <a:r>
              <a:rPr lang="en-GB" altLang="en-US"/>
              <a:t>A possible MITM attack</a:t>
            </a:r>
          </a:p>
        </p:txBody>
      </p:sp>
      <p:sp>
        <p:nvSpPr>
          <p:cNvPr id="78852" name="Rectangle 7">
            <a:extLst>
              <a:ext uri="{FF2B5EF4-FFF2-40B4-BE49-F238E27FC236}">
                <a16:creationId xmlns:a16="http://schemas.microsoft.com/office/drawing/2014/main" id="{5E259F8F-C1CC-4474-898E-B74CAEB9D46E}"/>
              </a:ext>
            </a:extLst>
          </p:cNvPr>
          <p:cNvSpPr>
            <a:spLocks/>
          </p:cNvSpPr>
          <p:nvPr/>
        </p:nvSpPr>
        <p:spPr bwMode="auto">
          <a:xfrm>
            <a:off x="1584326" y="3349626"/>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8854" name="Rectangle 9">
            <a:extLst>
              <a:ext uri="{FF2B5EF4-FFF2-40B4-BE49-F238E27FC236}">
                <a16:creationId xmlns:a16="http://schemas.microsoft.com/office/drawing/2014/main" id="{EB19BAAE-32CA-4EE6-B0EB-17D7D50F00FB}"/>
              </a:ext>
            </a:extLst>
          </p:cNvPr>
          <p:cNvSpPr>
            <a:spLocks/>
          </p:cNvSpPr>
          <p:nvPr/>
        </p:nvSpPr>
        <p:spPr bwMode="auto">
          <a:xfrm>
            <a:off x="7837489" y="3246439"/>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2A052E19-F955-43DF-A176-2D3EA3ED7A24}"/>
              </a:ext>
            </a:extLst>
          </p:cNvPr>
          <p:cNvSpPr>
            <a:spLocks noChangeShapeType="1"/>
          </p:cNvSpPr>
          <p:nvPr/>
        </p:nvSpPr>
        <p:spPr bwMode="auto">
          <a:xfrm flipV="1">
            <a:off x="1905000" y="4340226"/>
            <a:ext cx="3094038" cy="4763"/>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8856" name="Line 11">
            <a:extLst>
              <a:ext uri="{FF2B5EF4-FFF2-40B4-BE49-F238E27FC236}">
                <a16:creationId xmlns:a16="http://schemas.microsoft.com/office/drawing/2014/main" id="{50F0D19E-BAD2-4416-92B7-E8EA16C46529}"/>
              </a:ext>
            </a:extLst>
          </p:cNvPr>
          <p:cNvSpPr>
            <a:spLocks noChangeShapeType="1"/>
          </p:cNvSpPr>
          <p:nvPr/>
        </p:nvSpPr>
        <p:spPr bwMode="auto">
          <a:xfrm>
            <a:off x="1936750" y="3713164"/>
            <a:ext cx="1588" cy="27638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8857" name="Line 12">
            <a:extLst>
              <a:ext uri="{FF2B5EF4-FFF2-40B4-BE49-F238E27FC236}">
                <a16:creationId xmlns:a16="http://schemas.microsoft.com/office/drawing/2014/main" id="{454E5A80-7443-406B-B0BB-66CC476DAE90}"/>
              </a:ext>
            </a:extLst>
          </p:cNvPr>
          <p:cNvSpPr>
            <a:spLocks noChangeShapeType="1"/>
          </p:cNvSpPr>
          <p:nvPr/>
        </p:nvSpPr>
        <p:spPr bwMode="auto">
          <a:xfrm flipH="1">
            <a:off x="8250238" y="3540125"/>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03F5703F-560B-4681-B558-698E69D75178}"/>
              </a:ext>
            </a:extLst>
          </p:cNvPr>
          <p:cNvGrpSpPr>
            <a:grpSpLocks/>
          </p:cNvGrpSpPr>
          <p:nvPr/>
        </p:nvGrpSpPr>
        <p:grpSpPr bwMode="auto">
          <a:xfrm>
            <a:off x="1489076" y="3829051"/>
            <a:ext cx="3584575" cy="390525"/>
            <a:chOff x="-903" y="23"/>
            <a:chExt cx="2424" cy="197"/>
          </a:xfrm>
        </p:grpSpPr>
        <p:sp>
          <p:nvSpPr>
            <p:cNvPr id="78892" name="Rectangle 14">
              <a:extLst>
                <a:ext uri="{FF2B5EF4-FFF2-40B4-BE49-F238E27FC236}">
                  <a16:creationId xmlns:a16="http://schemas.microsoft.com/office/drawing/2014/main" id="{524699C5-B3C5-4CFA-A8AE-CB3CD098A4E7}"/>
                </a:ext>
              </a:extLst>
            </p:cNvPr>
            <p:cNvSpPr>
              <a:spLocks/>
            </p:cNvSpPr>
            <p:nvPr/>
          </p:nvSpPr>
          <p:spPr bwMode="auto">
            <a:xfrm>
              <a:off x="0" y="77"/>
              <a:ext cx="1248" cy="13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93" name="Rectangle 15">
              <a:extLst>
                <a:ext uri="{FF2B5EF4-FFF2-40B4-BE49-F238E27FC236}">
                  <a16:creationId xmlns:a16="http://schemas.microsoft.com/office/drawing/2014/main" id="{85A8B4F3-F7F8-457C-86C4-4B66C0ABDC3E}"/>
                </a:ext>
              </a:extLst>
            </p:cNvPr>
            <p:cNvSpPr>
              <a:spLocks/>
            </p:cNvSpPr>
            <p:nvPr/>
          </p:nvSpPr>
          <p:spPr bwMode="auto">
            <a:xfrm>
              <a:off x="-903" y="23"/>
              <a:ext cx="242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79FD89FE-F85B-4254-8341-5EF1A54AE662}"/>
              </a:ext>
            </a:extLst>
          </p:cNvPr>
          <p:cNvGrpSpPr>
            <a:grpSpLocks/>
          </p:cNvGrpSpPr>
          <p:nvPr/>
        </p:nvGrpSpPr>
        <p:grpSpPr bwMode="auto">
          <a:xfrm>
            <a:off x="5053013" y="4860926"/>
            <a:ext cx="3232150" cy="542925"/>
            <a:chOff x="1101825" y="5753437"/>
            <a:chExt cx="8294400" cy="481330"/>
          </a:xfrm>
        </p:grpSpPr>
        <p:sp>
          <p:nvSpPr>
            <p:cNvPr id="78888" name="Line 16">
              <a:extLst>
                <a:ext uri="{FF2B5EF4-FFF2-40B4-BE49-F238E27FC236}">
                  <a16:creationId xmlns:a16="http://schemas.microsoft.com/office/drawing/2014/main" id="{8C7FB996-CABD-444A-927C-0E67FC6F5749}"/>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8889" name="Group 17">
              <a:extLst>
                <a:ext uri="{FF2B5EF4-FFF2-40B4-BE49-F238E27FC236}">
                  <a16:creationId xmlns:a16="http://schemas.microsoft.com/office/drawing/2014/main" id="{8970F7CF-10C8-40FA-A353-4C099255BDD8}"/>
                </a:ext>
              </a:extLst>
            </p:cNvPr>
            <p:cNvGrpSpPr>
              <a:grpSpLocks/>
            </p:cNvGrpSpPr>
            <p:nvPr/>
          </p:nvGrpSpPr>
          <p:grpSpPr bwMode="auto">
            <a:xfrm>
              <a:off x="2080768" y="5753437"/>
              <a:ext cx="6422528" cy="475186"/>
              <a:chOff x="0" y="0"/>
              <a:chExt cx="3136" cy="232"/>
            </a:xfrm>
          </p:grpSpPr>
          <p:sp>
            <p:nvSpPr>
              <p:cNvPr id="78890" name="Rectangle 18">
                <a:extLst>
                  <a:ext uri="{FF2B5EF4-FFF2-40B4-BE49-F238E27FC236}">
                    <a16:creationId xmlns:a16="http://schemas.microsoft.com/office/drawing/2014/main" id="{4004BCF2-30F0-4935-BA2E-12971B0B59F0}"/>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91" name="Rectangle 19">
                <a:extLst>
                  <a:ext uri="{FF2B5EF4-FFF2-40B4-BE49-F238E27FC236}">
                    <a16:creationId xmlns:a16="http://schemas.microsoft.com/office/drawing/2014/main" id="{36B746F2-89A2-4D59-8E3D-CAF02A64C5D4}"/>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a:t>
                </a:r>
              </a:p>
            </p:txBody>
          </p:sp>
        </p:grpSp>
      </p:grpSp>
      <p:sp>
        <p:nvSpPr>
          <p:cNvPr id="78860" name="ZoneTexte 18">
            <a:extLst>
              <a:ext uri="{FF2B5EF4-FFF2-40B4-BE49-F238E27FC236}">
                <a16:creationId xmlns:a16="http://schemas.microsoft.com/office/drawing/2014/main" id="{566A64BA-AD79-41B6-915C-98118973D112}"/>
              </a:ext>
            </a:extLst>
          </p:cNvPr>
          <p:cNvSpPr txBox="1">
            <a:spLocks noChangeArrowheads="1"/>
          </p:cNvSpPr>
          <p:nvPr/>
        </p:nvSpPr>
        <p:spPr bwMode="auto">
          <a:xfrm>
            <a:off x="1273176" y="1887539"/>
            <a:ext cx="136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200">
              <a:solidFill>
                <a:srgbClr val="000000"/>
              </a:solidFill>
            </a:endParaRPr>
          </a:p>
        </p:txBody>
      </p:sp>
      <p:grpSp>
        <p:nvGrpSpPr>
          <p:cNvPr id="20" name="Grouper 19">
            <a:extLst>
              <a:ext uri="{FF2B5EF4-FFF2-40B4-BE49-F238E27FC236}">
                <a16:creationId xmlns:a16="http://schemas.microsoft.com/office/drawing/2014/main" id="{745C0695-011F-43FC-A59D-79C88F1433B6}"/>
              </a:ext>
            </a:extLst>
          </p:cNvPr>
          <p:cNvGrpSpPr>
            <a:grpSpLocks/>
          </p:cNvGrpSpPr>
          <p:nvPr/>
        </p:nvGrpSpPr>
        <p:grpSpPr bwMode="auto">
          <a:xfrm>
            <a:off x="2532063" y="2112964"/>
            <a:ext cx="3014662" cy="1114425"/>
            <a:chOff x="1821880" y="3004592"/>
            <a:chExt cx="3960440" cy="1584176"/>
          </a:xfrm>
        </p:grpSpPr>
        <p:sp>
          <p:nvSpPr>
            <p:cNvPr id="78886" name="Bulle ronde 20">
              <a:extLst>
                <a:ext uri="{FF2B5EF4-FFF2-40B4-BE49-F238E27FC236}">
                  <a16:creationId xmlns:a16="http://schemas.microsoft.com/office/drawing/2014/main" id="{44F557BA-F438-4E86-A69E-01B74E3BD6C4}"/>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7" name="ZoneTexte 21">
              <a:extLst>
                <a:ext uri="{FF2B5EF4-FFF2-40B4-BE49-F238E27FC236}">
                  <a16:creationId xmlns:a16="http://schemas.microsoft.com/office/drawing/2014/main" id="{5006997E-70D0-4E9B-AE4B-2FF4C95D0D1D}"/>
                </a:ext>
              </a:extLst>
            </p:cNvPr>
            <p:cNvSpPr txBox="1">
              <a:spLocks noChangeArrowheads="1"/>
            </p:cNvSpPr>
            <p:nvPr/>
          </p:nvSpPr>
          <p:spPr bwMode="auto">
            <a:xfrm>
              <a:off x="2151882" y="3364631"/>
              <a:ext cx="3207091" cy="83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3366FF"/>
                  </a:solidFill>
                </a:rPr>
                <a:t>a</a:t>
              </a:r>
              <a:r>
                <a:rPr lang="en-GB" altLang="en-US" sz="3200">
                  <a:solidFill>
                    <a:srgbClr val="000000"/>
                  </a:solidFill>
                </a:rPr>
                <a:t>=random int</a:t>
              </a:r>
            </a:p>
          </p:txBody>
        </p:sp>
      </p:grpSp>
      <p:grpSp>
        <p:nvGrpSpPr>
          <p:cNvPr id="23" name="Grouper 22">
            <a:extLst>
              <a:ext uri="{FF2B5EF4-FFF2-40B4-BE49-F238E27FC236}">
                <a16:creationId xmlns:a16="http://schemas.microsoft.com/office/drawing/2014/main" id="{097FBD3A-B784-459C-AFE3-1840D949F596}"/>
              </a:ext>
            </a:extLst>
          </p:cNvPr>
          <p:cNvGrpSpPr>
            <a:grpSpLocks/>
          </p:cNvGrpSpPr>
          <p:nvPr/>
        </p:nvGrpSpPr>
        <p:grpSpPr bwMode="auto">
          <a:xfrm>
            <a:off x="8509000" y="1252539"/>
            <a:ext cx="2522538" cy="1417637"/>
            <a:chOff x="1821880" y="3004592"/>
            <a:chExt cx="3960440" cy="1584176"/>
          </a:xfrm>
        </p:grpSpPr>
        <p:sp>
          <p:nvSpPr>
            <p:cNvPr id="78884" name="Bulle ronde 23">
              <a:extLst>
                <a:ext uri="{FF2B5EF4-FFF2-40B4-BE49-F238E27FC236}">
                  <a16:creationId xmlns:a16="http://schemas.microsoft.com/office/drawing/2014/main" id="{295B72E8-2BB3-4804-97E8-763022BEE03F}"/>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5" name="ZoneTexte 24">
              <a:extLst>
                <a:ext uri="{FF2B5EF4-FFF2-40B4-BE49-F238E27FC236}">
                  <a16:creationId xmlns:a16="http://schemas.microsoft.com/office/drawing/2014/main" id="{ABBE16C5-EAF1-4C3D-85E2-7589E6A2FE46}"/>
                </a:ext>
              </a:extLst>
            </p:cNvPr>
            <p:cNvSpPr txBox="1">
              <a:spLocks noChangeArrowheads="1"/>
            </p:cNvSpPr>
            <p:nvPr/>
          </p:nvSpPr>
          <p:spPr bwMode="auto">
            <a:xfrm>
              <a:off x="1908038" y="3364633"/>
              <a:ext cx="3532447" cy="12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8000"/>
                  </a:solidFill>
                </a:rPr>
                <a:t>b</a:t>
              </a:r>
              <a:r>
                <a:rPr lang="en-GB" altLang="en-US" sz="3200">
                  <a:solidFill>
                    <a:srgbClr val="000000"/>
                  </a:solidFill>
                </a:rPr>
                <a:t>=random int</a:t>
              </a:r>
            </a:p>
          </p:txBody>
        </p:sp>
      </p:grpSp>
      <p:grpSp>
        <p:nvGrpSpPr>
          <p:cNvPr id="26" name="Grouper 25">
            <a:extLst>
              <a:ext uri="{FF2B5EF4-FFF2-40B4-BE49-F238E27FC236}">
                <a16:creationId xmlns:a16="http://schemas.microsoft.com/office/drawing/2014/main" id="{57DCF2E6-C692-408B-B31E-982282EBECCD}"/>
              </a:ext>
            </a:extLst>
          </p:cNvPr>
          <p:cNvGrpSpPr>
            <a:grpSpLocks/>
          </p:cNvGrpSpPr>
          <p:nvPr/>
        </p:nvGrpSpPr>
        <p:grpSpPr bwMode="auto">
          <a:xfrm>
            <a:off x="1443038" y="5691189"/>
            <a:ext cx="3016250" cy="1163637"/>
            <a:chOff x="1821880" y="3004592"/>
            <a:chExt cx="3960440" cy="1584176"/>
          </a:xfrm>
          <a:solidFill>
            <a:schemeClr val="bg1"/>
          </a:solidFill>
        </p:grpSpPr>
        <p:sp>
          <p:nvSpPr>
            <p:cNvPr id="78882" name="Bulle ronde 26">
              <a:extLst>
                <a:ext uri="{FF2B5EF4-FFF2-40B4-BE49-F238E27FC236}">
                  <a16:creationId xmlns:a16="http://schemas.microsoft.com/office/drawing/2014/main" id="{DBF072AA-57C8-4605-B952-7CC8393804AF}"/>
                </a:ext>
              </a:extLst>
            </p:cNvPr>
            <p:cNvSpPr>
              <a:spLocks noChangeArrowheads="1"/>
            </p:cNvSpPr>
            <p:nvPr/>
          </p:nvSpPr>
          <p:spPr bwMode="auto">
            <a:xfrm>
              <a:off x="1821880" y="3004592"/>
              <a:ext cx="3960440" cy="1584176"/>
            </a:xfrm>
            <a:prstGeom prst="wedgeEllipseCallout">
              <a:avLst>
                <a:gd name="adj1" fmla="val -39097"/>
                <a:gd name="adj2" fmla="val -216009"/>
              </a:avLst>
            </a:prstGeom>
            <a:grpFill/>
            <a:ln w="25400">
              <a:solidFill>
                <a:schemeClr val="tx1"/>
              </a:solidFill>
              <a:round/>
              <a:headEnd/>
              <a:tailEnd/>
            </a:ln>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3" name="ZoneTexte 27">
              <a:extLst>
                <a:ext uri="{FF2B5EF4-FFF2-40B4-BE49-F238E27FC236}">
                  <a16:creationId xmlns:a16="http://schemas.microsoft.com/office/drawing/2014/main" id="{990C683D-7942-456F-ADE4-50F051B00D4A}"/>
                </a:ext>
              </a:extLst>
            </p:cNvPr>
            <p:cNvSpPr txBox="1">
              <a:spLocks noChangeArrowheads="1"/>
            </p:cNvSpPr>
            <p:nvPr/>
          </p:nvSpPr>
          <p:spPr bwMode="auto">
            <a:xfrm>
              <a:off x="2216025" y="3364632"/>
              <a:ext cx="3078809" cy="7961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a:t>
              </a:r>
              <a:r>
                <a:rPr lang="en-GB" altLang="en-US" sz="3200" baseline="-25000">
                  <a:solidFill>
                    <a:srgbClr val="000000"/>
                  </a:solidFill>
                </a:rPr>
                <a:t>A</a:t>
              </a:r>
              <a:r>
                <a:rPr lang="en-GB" altLang="en-US" sz="3200">
                  <a:solidFill>
                    <a:srgbClr val="000000"/>
                  </a:solidFill>
                </a:rPr>
                <a:t>=</a:t>
              </a:r>
              <a:r>
                <a:rPr lang="en-GB" altLang="en-US" sz="3200">
                  <a:solidFill>
                    <a:srgbClr val="FF0000"/>
                  </a:solidFill>
                </a:rPr>
                <a:t>T</a:t>
              </a:r>
              <a:r>
                <a:rPr lang="en-GB" altLang="en-US" sz="3200" baseline="30000">
                  <a:solidFill>
                    <a:srgbClr val="3366FF"/>
                  </a:solidFill>
                </a:rPr>
                <a:t>a</a:t>
              </a:r>
              <a:r>
                <a:rPr lang="en-GB" altLang="en-US" sz="3200">
                  <a:solidFill>
                    <a:srgbClr val="000000"/>
                  </a:solidFill>
                </a:rPr>
                <a:t> mod p</a:t>
              </a:r>
            </a:p>
          </p:txBody>
        </p:sp>
      </p:grpSp>
      <p:sp>
        <p:nvSpPr>
          <p:cNvPr id="78866" name="Rectangle 8">
            <a:extLst>
              <a:ext uri="{FF2B5EF4-FFF2-40B4-BE49-F238E27FC236}">
                <a16:creationId xmlns:a16="http://schemas.microsoft.com/office/drawing/2014/main" id="{0F74FBE3-9902-4FD0-B47E-2CEC72D98DD9}"/>
              </a:ext>
            </a:extLst>
          </p:cNvPr>
          <p:cNvSpPr>
            <a:spLocks/>
          </p:cNvSpPr>
          <p:nvPr/>
        </p:nvSpPr>
        <p:spPr bwMode="auto">
          <a:xfrm>
            <a:off x="4333876" y="3382963"/>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sp>
        <p:nvSpPr>
          <p:cNvPr id="78867" name="Line 14">
            <a:extLst>
              <a:ext uri="{FF2B5EF4-FFF2-40B4-BE49-F238E27FC236}">
                <a16:creationId xmlns:a16="http://schemas.microsoft.com/office/drawing/2014/main" id="{3E130044-AB45-497A-8384-B0B4B8BB8276}"/>
              </a:ext>
            </a:extLst>
          </p:cNvPr>
          <p:cNvSpPr>
            <a:spLocks noChangeShapeType="1"/>
          </p:cNvSpPr>
          <p:nvPr/>
        </p:nvSpPr>
        <p:spPr bwMode="auto">
          <a:xfrm flipH="1">
            <a:off x="5053014" y="3609975"/>
            <a:ext cx="28575" cy="28575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34" name="Grouper 33">
            <a:extLst>
              <a:ext uri="{FF2B5EF4-FFF2-40B4-BE49-F238E27FC236}">
                <a16:creationId xmlns:a16="http://schemas.microsoft.com/office/drawing/2014/main" id="{E3269CAC-1223-4D83-929F-5A5EB9996758}"/>
              </a:ext>
            </a:extLst>
          </p:cNvPr>
          <p:cNvGrpSpPr>
            <a:grpSpLocks/>
          </p:cNvGrpSpPr>
          <p:nvPr/>
        </p:nvGrpSpPr>
        <p:grpSpPr bwMode="auto">
          <a:xfrm>
            <a:off x="5767388" y="1809750"/>
            <a:ext cx="2520950" cy="1417638"/>
            <a:chOff x="1821880" y="3004592"/>
            <a:chExt cx="3960440" cy="1584176"/>
          </a:xfrm>
        </p:grpSpPr>
        <p:sp>
          <p:nvSpPr>
            <p:cNvPr id="78880" name="Bulle ronde 34">
              <a:extLst>
                <a:ext uri="{FF2B5EF4-FFF2-40B4-BE49-F238E27FC236}">
                  <a16:creationId xmlns:a16="http://schemas.microsoft.com/office/drawing/2014/main" id="{9D3BA4DE-FD6D-4781-9268-9D42D5CC6980}"/>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1" name="ZoneTexte 35">
              <a:extLst>
                <a:ext uri="{FF2B5EF4-FFF2-40B4-BE49-F238E27FC236}">
                  <a16:creationId xmlns:a16="http://schemas.microsoft.com/office/drawing/2014/main" id="{654B9B22-30B9-4130-9020-EA82A9140256}"/>
                </a:ext>
              </a:extLst>
            </p:cNvPr>
            <p:cNvSpPr txBox="1">
              <a:spLocks noChangeArrowheads="1"/>
            </p:cNvSpPr>
            <p:nvPr/>
          </p:nvSpPr>
          <p:spPr bwMode="auto">
            <a:xfrm>
              <a:off x="1908037" y="3364632"/>
              <a:ext cx="3532446" cy="12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FF0000"/>
                  </a:solidFill>
                </a:rPr>
                <a:t>t</a:t>
              </a:r>
              <a:r>
                <a:rPr lang="en-GB" altLang="en-US" sz="3200">
                  <a:solidFill>
                    <a:srgbClr val="000000"/>
                  </a:solidFill>
                </a:rPr>
                <a:t>=random int</a:t>
              </a:r>
            </a:p>
          </p:txBody>
        </p:sp>
      </p:grpSp>
      <p:sp>
        <p:nvSpPr>
          <p:cNvPr id="37" name="Line 10">
            <a:extLst>
              <a:ext uri="{FF2B5EF4-FFF2-40B4-BE49-F238E27FC236}">
                <a16:creationId xmlns:a16="http://schemas.microsoft.com/office/drawing/2014/main" id="{95C65F19-8AE2-4824-8A1D-A43E2115F213}"/>
              </a:ext>
            </a:extLst>
          </p:cNvPr>
          <p:cNvSpPr>
            <a:spLocks noChangeShapeType="1"/>
          </p:cNvSpPr>
          <p:nvPr/>
        </p:nvSpPr>
        <p:spPr bwMode="auto">
          <a:xfrm flipV="1">
            <a:off x="5140325" y="4745038"/>
            <a:ext cx="3094038" cy="4762"/>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38" name="Group 13">
            <a:extLst>
              <a:ext uri="{FF2B5EF4-FFF2-40B4-BE49-F238E27FC236}">
                <a16:creationId xmlns:a16="http://schemas.microsoft.com/office/drawing/2014/main" id="{5B01FFA9-BF24-4FE8-924D-456904F6F797}"/>
              </a:ext>
            </a:extLst>
          </p:cNvPr>
          <p:cNvGrpSpPr>
            <a:grpSpLocks/>
          </p:cNvGrpSpPr>
          <p:nvPr/>
        </p:nvGrpSpPr>
        <p:grpSpPr bwMode="auto">
          <a:xfrm>
            <a:off x="5214939" y="4187826"/>
            <a:ext cx="2801937" cy="436563"/>
            <a:chOff x="-478" y="0"/>
            <a:chExt cx="2424" cy="220"/>
          </a:xfrm>
        </p:grpSpPr>
        <p:sp>
          <p:nvSpPr>
            <p:cNvPr id="78878" name="Rectangle 14">
              <a:extLst>
                <a:ext uri="{FF2B5EF4-FFF2-40B4-BE49-F238E27FC236}">
                  <a16:creationId xmlns:a16="http://schemas.microsoft.com/office/drawing/2014/main" id="{ADDFB444-B653-43FE-B39E-6BA52FBD4223}"/>
                </a:ext>
              </a:extLst>
            </p:cNvPr>
            <p:cNvSpPr>
              <a:spLocks/>
            </p:cNvSpPr>
            <p:nvPr/>
          </p:nvSpPr>
          <p:spPr bwMode="auto">
            <a:xfrm>
              <a:off x="-383" y="0"/>
              <a:ext cx="1898"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79" name="Rectangle 15">
              <a:extLst>
                <a:ext uri="{FF2B5EF4-FFF2-40B4-BE49-F238E27FC236}">
                  <a16:creationId xmlns:a16="http://schemas.microsoft.com/office/drawing/2014/main" id="{163A203D-18B7-4AB4-9558-2FB2CFFA5370}"/>
                </a:ext>
              </a:extLst>
            </p:cNvPr>
            <p:cNvSpPr>
              <a:spLocks/>
            </p:cNvSpPr>
            <p:nvPr/>
          </p:nvSpPr>
          <p:spPr bwMode="auto">
            <a:xfrm>
              <a:off x="-478" y="23"/>
              <a:ext cx="242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T</a:t>
              </a:r>
              <a:r>
                <a:rPr lang="en-US" altLang="en-US">
                  <a:latin typeface="Helvetica" panose="020B0604020202020204" pitchFamily="34" charset="0"/>
                  <a:sym typeface="Helvetica" panose="020B0604020202020204" pitchFamily="34" charset="0"/>
                </a:rPr>
                <a:t>=g</a:t>
              </a:r>
              <a:r>
                <a:rPr lang="en-US" altLang="en-US" baseline="30000">
                  <a:solidFill>
                    <a:srgbClr val="FF0000"/>
                  </a:solidFill>
                  <a:latin typeface="Helvetica" panose="020B0604020202020204" pitchFamily="34" charset="0"/>
                  <a:sym typeface="Helvetica" panose="020B0604020202020204" pitchFamily="34" charset="0"/>
                </a:rPr>
                <a:t>t</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41" name="Grouper 40">
            <a:extLst>
              <a:ext uri="{FF2B5EF4-FFF2-40B4-BE49-F238E27FC236}">
                <a16:creationId xmlns:a16="http://schemas.microsoft.com/office/drawing/2014/main" id="{333489B3-0B98-495C-987E-4CE5D8FCB158}"/>
              </a:ext>
            </a:extLst>
          </p:cNvPr>
          <p:cNvGrpSpPr>
            <a:grpSpLocks/>
          </p:cNvGrpSpPr>
          <p:nvPr/>
        </p:nvGrpSpPr>
        <p:grpSpPr bwMode="auto">
          <a:xfrm>
            <a:off x="1927225" y="4897439"/>
            <a:ext cx="3232150" cy="542925"/>
            <a:chOff x="1101825" y="5753437"/>
            <a:chExt cx="8294400" cy="481330"/>
          </a:xfrm>
        </p:grpSpPr>
        <p:sp>
          <p:nvSpPr>
            <p:cNvPr id="78874" name="Line 16">
              <a:extLst>
                <a:ext uri="{FF2B5EF4-FFF2-40B4-BE49-F238E27FC236}">
                  <a16:creationId xmlns:a16="http://schemas.microsoft.com/office/drawing/2014/main" id="{03682BCE-8ECC-4ECA-BC06-F1E3A488AF9F}"/>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8875" name="Group 17">
              <a:extLst>
                <a:ext uri="{FF2B5EF4-FFF2-40B4-BE49-F238E27FC236}">
                  <a16:creationId xmlns:a16="http://schemas.microsoft.com/office/drawing/2014/main" id="{75E880CD-C970-4525-BBA3-12D703E411F3}"/>
                </a:ext>
              </a:extLst>
            </p:cNvPr>
            <p:cNvGrpSpPr>
              <a:grpSpLocks/>
            </p:cNvGrpSpPr>
            <p:nvPr/>
          </p:nvGrpSpPr>
          <p:grpSpPr bwMode="auto">
            <a:xfrm>
              <a:off x="2080768" y="5753437"/>
              <a:ext cx="6422528" cy="475186"/>
              <a:chOff x="0" y="0"/>
              <a:chExt cx="3136" cy="232"/>
            </a:xfrm>
          </p:grpSpPr>
          <p:sp>
            <p:nvSpPr>
              <p:cNvPr id="78876" name="Rectangle 18">
                <a:extLst>
                  <a:ext uri="{FF2B5EF4-FFF2-40B4-BE49-F238E27FC236}">
                    <a16:creationId xmlns:a16="http://schemas.microsoft.com/office/drawing/2014/main" id="{E010B94B-DEB8-4FF4-A884-9779476C7540}"/>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77" name="Rectangle 19">
                <a:extLst>
                  <a:ext uri="{FF2B5EF4-FFF2-40B4-BE49-F238E27FC236}">
                    <a16:creationId xmlns:a16="http://schemas.microsoft.com/office/drawing/2014/main" id="{68D49685-3271-42D1-A76A-C3428B2288D8}"/>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T</a:t>
                </a:r>
                <a:r>
                  <a:rPr lang="en-US" altLang="en-US">
                    <a:latin typeface="Helvetica" panose="020B0604020202020204" pitchFamily="34" charset="0"/>
                    <a:sym typeface="Helvetica" panose="020B0604020202020204" pitchFamily="34" charset="0"/>
                  </a:rPr>
                  <a:t>=g</a:t>
                </a:r>
                <a:r>
                  <a:rPr lang="en-US" altLang="en-US" baseline="30000">
                    <a:solidFill>
                      <a:srgbClr val="FF0000"/>
                    </a:solidFill>
                    <a:latin typeface="Helvetica" panose="020B0604020202020204" pitchFamily="34" charset="0"/>
                    <a:sym typeface="Helvetica" panose="020B0604020202020204" pitchFamily="34" charset="0"/>
                  </a:rPr>
                  <a:t>t</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a:t>
                </a:r>
              </a:p>
            </p:txBody>
          </p:sp>
        </p:grpSp>
      </p:grpSp>
      <p:sp>
        <p:nvSpPr>
          <p:cNvPr id="46" name="Bulle ronde 45">
            <a:extLst>
              <a:ext uri="{FF2B5EF4-FFF2-40B4-BE49-F238E27FC236}">
                <a16:creationId xmlns:a16="http://schemas.microsoft.com/office/drawing/2014/main" id="{4686C7DA-A87F-4C8E-B68A-13841A8A79AA}"/>
              </a:ext>
            </a:extLst>
          </p:cNvPr>
          <p:cNvSpPr>
            <a:spLocks noChangeArrowheads="1"/>
          </p:cNvSpPr>
          <p:nvPr/>
        </p:nvSpPr>
        <p:spPr bwMode="auto">
          <a:xfrm>
            <a:off x="7861743" y="5513388"/>
            <a:ext cx="3016250" cy="1165225"/>
          </a:xfrm>
          <a:prstGeom prst="wedgeEllipseCallout">
            <a:avLst>
              <a:gd name="adj1" fmla="val -33977"/>
              <a:gd name="adj2" fmla="val -232968"/>
            </a:avLst>
          </a:prstGeom>
          <a:solidFill>
            <a:schemeClr val="bg1"/>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7" name="Rectangle 46">
            <a:extLst>
              <a:ext uri="{FF2B5EF4-FFF2-40B4-BE49-F238E27FC236}">
                <a16:creationId xmlns:a16="http://schemas.microsoft.com/office/drawing/2014/main" id="{79220BFE-EB61-43DD-B3FE-F21BF898ABD4}"/>
              </a:ext>
            </a:extLst>
          </p:cNvPr>
          <p:cNvSpPr>
            <a:spLocks noChangeArrowheads="1"/>
          </p:cNvSpPr>
          <p:nvPr/>
        </p:nvSpPr>
        <p:spPr bwMode="auto">
          <a:xfrm>
            <a:off x="4865688" y="5859463"/>
            <a:ext cx="22288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a:t>
            </a:r>
            <a:r>
              <a:rPr lang="en-GB" altLang="en-US" baseline="-25000">
                <a:solidFill>
                  <a:srgbClr val="000000"/>
                </a:solidFill>
              </a:rPr>
              <a:t>B</a:t>
            </a:r>
            <a:r>
              <a:rPr lang="en-GB" altLang="en-US">
                <a:solidFill>
                  <a:srgbClr val="000000"/>
                </a:solidFill>
              </a:rPr>
              <a:t>=</a:t>
            </a:r>
            <a:r>
              <a:rPr lang="en-GB" altLang="en-US">
                <a:solidFill>
                  <a:srgbClr val="FF0000"/>
                </a:solidFill>
              </a:rPr>
              <a:t>B</a:t>
            </a:r>
            <a:r>
              <a:rPr lang="en-GB" altLang="en-US" baseline="30000">
                <a:solidFill>
                  <a:srgbClr val="008000"/>
                </a:solidFill>
              </a:rPr>
              <a:t>t</a:t>
            </a:r>
            <a:r>
              <a:rPr lang="en-GB" altLang="en-US">
                <a:solidFill>
                  <a:srgbClr val="000000"/>
                </a:solidFill>
              </a:rPr>
              <a:t> mod p</a:t>
            </a:r>
          </a:p>
          <a:p>
            <a:pPr algn="ctr" eaLnBrk="1" hangingPunct="1">
              <a:spcBef>
                <a:spcPct val="0"/>
              </a:spcBef>
              <a:buSzTx/>
              <a:buFontTx/>
              <a:buNone/>
            </a:pPr>
            <a:r>
              <a:rPr lang="en-GB" altLang="en-US">
                <a:solidFill>
                  <a:srgbClr val="000000"/>
                </a:solidFill>
              </a:rPr>
              <a:t>S</a:t>
            </a:r>
            <a:r>
              <a:rPr lang="en-GB" altLang="en-US" baseline="-25000">
                <a:solidFill>
                  <a:srgbClr val="000000"/>
                </a:solidFill>
              </a:rPr>
              <a:t>A</a:t>
            </a:r>
            <a:r>
              <a:rPr lang="en-GB" altLang="en-US">
                <a:solidFill>
                  <a:srgbClr val="000000"/>
                </a:solidFill>
              </a:rPr>
              <a:t>=</a:t>
            </a:r>
            <a:r>
              <a:rPr lang="en-GB" altLang="en-US">
                <a:solidFill>
                  <a:srgbClr val="3366FF"/>
                </a:solidFill>
              </a:rPr>
              <a:t>A</a:t>
            </a:r>
            <a:r>
              <a:rPr lang="en-GB" altLang="en-US" baseline="30000">
                <a:solidFill>
                  <a:srgbClr val="008000"/>
                </a:solidFill>
              </a:rPr>
              <a:t>t</a:t>
            </a:r>
            <a:r>
              <a:rPr lang="en-GB" altLang="en-US">
                <a:solidFill>
                  <a:srgbClr val="000000"/>
                </a:solidFill>
              </a:rPr>
              <a:t> mod p</a:t>
            </a:r>
          </a:p>
        </p:txBody>
      </p:sp>
      <p:sp>
        <p:nvSpPr>
          <p:cNvPr id="30" name="Rectangle 29">
            <a:extLst>
              <a:ext uri="{FF2B5EF4-FFF2-40B4-BE49-F238E27FC236}">
                <a16:creationId xmlns:a16="http://schemas.microsoft.com/office/drawing/2014/main" id="{B3B7B957-F7E1-4365-8155-BF2913EC6888}"/>
              </a:ext>
            </a:extLst>
          </p:cNvPr>
          <p:cNvSpPr>
            <a:spLocks noChangeArrowheads="1"/>
          </p:cNvSpPr>
          <p:nvPr/>
        </p:nvSpPr>
        <p:spPr bwMode="auto">
          <a:xfrm>
            <a:off x="8404829" y="5757933"/>
            <a:ext cx="222091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a:t>
            </a:r>
            <a:r>
              <a:rPr lang="en-GB" altLang="en-US" baseline="-25000">
                <a:solidFill>
                  <a:srgbClr val="000000"/>
                </a:solidFill>
              </a:rPr>
              <a:t>B</a:t>
            </a:r>
            <a:r>
              <a:rPr lang="en-GB" altLang="en-US">
                <a:solidFill>
                  <a:srgbClr val="000000"/>
                </a:solidFill>
              </a:rPr>
              <a:t>=</a:t>
            </a:r>
            <a:r>
              <a:rPr lang="en-GB" altLang="en-US">
                <a:solidFill>
                  <a:srgbClr val="FF0000"/>
                </a:solidFill>
              </a:rPr>
              <a:t>T</a:t>
            </a:r>
            <a:r>
              <a:rPr lang="en-GB" altLang="en-US" baseline="30000">
                <a:solidFill>
                  <a:srgbClr val="008000"/>
                </a:solidFill>
              </a:rPr>
              <a:t>b</a:t>
            </a:r>
            <a:r>
              <a:rPr lang="en-GB" altLang="en-US">
                <a:solidFill>
                  <a:srgbClr val="000000"/>
                </a:solidFill>
              </a:rPr>
              <a:t> mod p</a:t>
            </a:r>
          </a:p>
        </p:txBody>
      </p:sp>
      <p:grpSp>
        <p:nvGrpSpPr>
          <p:cNvPr id="16" name="Group 15">
            <a:extLst>
              <a:ext uri="{FF2B5EF4-FFF2-40B4-BE49-F238E27FC236}">
                <a16:creationId xmlns:a16="http://schemas.microsoft.com/office/drawing/2014/main" id="{BEA2F9CB-05E7-D0F2-AE8F-F35A3207F01E}"/>
              </a:ext>
            </a:extLst>
          </p:cNvPr>
          <p:cNvGrpSpPr>
            <a:grpSpLocks/>
          </p:cNvGrpSpPr>
          <p:nvPr/>
        </p:nvGrpSpPr>
        <p:grpSpPr bwMode="auto">
          <a:xfrm>
            <a:off x="1621098" y="2314418"/>
            <a:ext cx="673643" cy="861615"/>
            <a:chOff x="0" y="0"/>
            <a:chExt cx="656" cy="1194"/>
          </a:xfrm>
        </p:grpSpPr>
        <p:sp>
          <p:nvSpPr>
            <p:cNvPr id="17" name="Rectangle 16">
              <a:extLst>
                <a:ext uri="{FF2B5EF4-FFF2-40B4-BE49-F238E27FC236}">
                  <a16:creationId xmlns:a16="http://schemas.microsoft.com/office/drawing/2014/main" id="{B1416E2B-18F9-0654-D4A7-3C4254210E83}"/>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2FECCFB2-B455-DBDF-0DAC-D00552721239}"/>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par>
                                <p:cTn id="22" presetID="22" presetClass="entr" presetSubtype="8"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2"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right)">
                                      <p:cBhvr>
                                        <p:cTn id="48" dur="500"/>
                                        <p:tgtEl>
                                          <p:spTgt spid="41"/>
                                        </p:tgtEl>
                                      </p:cBhvr>
                                    </p:animEffect>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6" grpId="0" animBg="1"/>
      <p:bldP spid="47"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re 1">
            <a:extLst>
              <a:ext uri="{FF2B5EF4-FFF2-40B4-BE49-F238E27FC236}">
                <a16:creationId xmlns:a16="http://schemas.microsoft.com/office/drawing/2014/main" id="{A1DF8FDF-1B62-4243-AAC1-57B9082F1737}"/>
              </a:ext>
            </a:extLst>
          </p:cNvPr>
          <p:cNvSpPr>
            <a:spLocks noGrp="1" noChangeArrowheads="1"/>
          </p:cNvSpPr>
          <p:nvPr>
            <p:ph type="title"/>
          </p:nvPr>
        </p:nvSpPr>
        <p:spPr>
          <a:xfrm>
            <a:off x="1892300" y="179388"/>
            <a:ext cx="8591550" cy="1714500"/>
          </a:xfrm>
        </p:spPr>
        <p:txBody>
          <a:bodyPr/>
          <a:lstStyle/>
          <a:p>
            <a:r>
              <a:rPr lang="en-GB" altLang="en-US"/>
              <a:t>Solving the MITM attack</a:t>
            </a:r>
          </a:p>
        </p:txBody>
      </p:sp>
      <p:sp>
        <p:nvSpPr>
          <p:cNvPr id="79874" name="Espace réservé du contenu 2">
            <a:extLst>
              <a:ext uri="{FF2B5EF4-FFF2-40B4-BE49-F238E27FC236}">
                <a16:creationId xmlns:a16="http://schemas.microsoft.com/office/drawing/2014/main" id="{642C73D6-3AD2-4E31-8362-84AD27F0B317}"/>
              </a:ext>
            </a:extLst>
          </p:cNvPr>
          <p:cNvSpPr>
            <a:spLocks noGrp="1" noChangeArrowheads="1"/>
          </p:cNvSpPr>
          <p:nvPr>
            <p:ph idx="1"/>
          </p:nvPr>
        </p:nvSpPr>
        <p:spPr/>
        <p:txBody>
          <a:bodyPr/>
          <a:lstStyle/>
          <a:p>
            <a:r>
              <a:rPr lang="en-GB" altLang="en-US"/>
              <a:t>What can we do to prevent this Man in the Middle Attack ?</a:t>
            </a:r>
          </a:p>
          <a:p>
            <a:pPr lvl="1"/>
            <a:r>
              <a:rPr lang="en-GB" altLang="en-US"/>
              <a:t>Pre-negotiated Shared secret </a:t>
            </a:r>
          </a:p>
          <a:p>
            <a:pPr lvl="1"/>
            <a:r>
              <a:rPr lang="en-GB" altLang="en-US"/>
              <a:t>Use public keys</a:t>
            </a:r>
          </a:p>
          <a:p>
            <a:pPr lvl="2"/>
            <a:r>
              <a:rPr lang="en-GB" altLang="en-US"/>
              <a:t>Public/Private keypair on Client</a:t>
            </a:r>
          </a:p>
          <a:p>
            <a:pPr lvl="2"/>
            <a:r>
              <a:rPr lang="en-GB" altLang="en-US"/>
              <a:t>Public/Private keypair on Server</a:t>
            </a:r>
            <a:br>
              <a:rPr lang="en-GB" altLang="en-US"/>
            </a:br>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re 1">
            <a:extLst>
              <a:ext uri="{FF2B5EF4-FFF2-40B4-BE49-F238E27FC236}">
                <a16:creationId xmlns:a16="http://schemas.microsoft.com/office/drawing/2014/main" id="{2E84A6DF-3F1F-4EFF-B4E9-EC9B7C141F03}"/>
              </a:ext>
            </a:extLst>
          </p:cNvPr>
          <p:cNvSpPr>
            <a:spLocks noGrp="1" noChangeArrowheads="1"/>
          </p:cNvSpPr>
          <p:nvPr>
            <p:ph type="title"/>
          </p:nvPr>
        </p:nvSpPr>
        <p:spPr>
          <a:xfrm>
            <a:off x="1268414" y="138113"/>
            <a:ext cx="9780587" cy="1714500"/>
          </a:xfrm>
        </p:spPr>
        <p:txBody>
          <a:bodyPr/>
          <a:lstStyle/>
          <a:p>
            <a:r>
              <a:rPr lang="en-GB" altLang="en-US"/>
              <a:t>Authenticated Diffie-Hellman </a:t>
            </a:r>
            <a:br>
              <a:rPr lang="en-GB" altLang="en-US"/>
            </a:br>
            <a:endParaRPr lang="en-GB" altLang="en-US"/>
          </a:p>
        </p:txBody>
      </p:sp>
      <p:sp>
        <p:nvSpPr>
          <p:cNvPr id="80899" name="Rectangle 7">
            <a:extLst>
              <a:ext uri="{FF2B5EF4-FFF2-40B4-BE49-F238E27FC236}">
                <a16:creationId xmlns:a16="http://schemas.microsoft.com/office/drawing/2014/main" id="{2E5F99BE-4283-47BE-908B-52B2D8AD3E4A}"/>
              </a:ext>
            </a:extLst>
          </p:cNvPr>
          <p:cNvSpPr>
            <a:spLocks/>
          </p:cNvSpPr>
          <p:nvPr/>
        </p:nvSpPr>
        <p:spPr bwMode="auto">
          <a:xfrm>
            <a:off x="2587626" y="2724151"/>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80901" name="Rectangle 9">
            <a:extLst>
              <a:ext uri="{FF2B5EF4-FFF2-40B4-BE49-F238E27FC236}">
                <a16:creationId xmlns:a16="http://schemas.microsoft.com/office/drawing/2014/main" id="{9A2A3A85-864B-4E75-BBDD-711E80605ADC}"/>
              </a:ext>
            </a:extLst>
          </p:cNvPr>
          <p:cNvSpPr>
            <a:spLocks/>
          </p:cNvSpPr>
          <p:nvPr/>
        </p:nvSpPr>
        <p:spPr bwMode="auto">
          <a:xfrm>
            <a:off x="8839201" y="2622551"/>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5B386229-DA99-4D12-B0A6-6833C7B2A996}"/>
              </a:ext>
            </a:extLst>
          </p:cNvPr>
          <p:cNvSpPr>
            <a:spLocks noChangeShapeType="1"/>
          </p:cNvSpPr>
          <p:nvPr/>
        </p:nvSpPr>
        <p:spPr bwMode="auto">
          <a:xfrm>
            <a:off x="2906714" y="3719514"/>
            <a:ext cx="6186487"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80903" name="Line 11">
            <a:extLst>
              <a:ext uri="{FF2B5EF4-FFF2-40B4-BE49-F238E27FC236}">
                <a16:creationId xmlns:a16="http://schemas.microsoft.com/office/drawing/2014/main" id="{3796A436-9BA8-4240-8B8A-EE616279A162}"/>
              </a:ext>
            </a:extLst>
          </p:cNvPr>
          <p:cNvSpPr>
            <a:spLocks noChangeShapeType="1"/>
          </p:cNvSpPr>
          <p:nvPr/>
        </p:nvSpPr>
        <p:spPr bwMode="auto">
          <a:xfrm>
            <a:off x="2940050" y="3089275"/>
            <a:ext cx="1588" cy="27622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80904" name="Line 12">
            <a:extLst>
              <a:ext uri="{FF2B5EF4-FFF2-40B4-BE49-F238E27FC236}">
                <a16:creationId xmlns:a16="http://schemas.microsoft.com/office/drawing/2014/main" id="{B5596C34-96A8-4937-A1F9-790E0DEF72AD}"/>
              </a:ext>
            </a:extLst>
          </p:cNvPr>
          <p:cNvSpPr>
            <a:spLocks noChangeShapeType="1"/>
          </p:cNvSpPr>
          <p:nvPr/>
        </p:nvSpPr>
        <p:spPr bwMode="auto">
          <a:xfrm flipH="1">
            <a:off x="9250363" y="2914650"/>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5C4C4DCA-D0E3-4A9A-A69D-4B744D9FBEBB}"/>
              </a:ext>
            </a:extLst>
          </p:cNvPr>
          <p:cNvGrpSpPr>
            <a:grpSpLocks/>
          </p:cNvGrpSpPr>
          <p:nvPr/>
        </p:nvGrpSpPr>
        <p:grpSpPr bwMode="auto">
          <a:xfrm>
            <a:off x="3571876" y="3276601"/>
            <a:ext cx="4892675" cy="334963"/>
            <a:chOff x="0" y="0"/>
            <a:chExt cx="3136" cy="232"/>
          </a:xfrm>
        </p:grpSpPr>
        <p:sp>
          <p:nvSpPr>
            <p:cNvPr id="80920" name="Rectangle 14">
              <a:extLst>
                <a:ext uri="{FF2B5EF4-FFF2-40B4-BE49-F238E27FC236}">
                  <a16:creationId xmlns:a16="http://schemas.microsoft.com/office/drawing/2014/main" id="{9D84EDAC-D840-41DC-97B4-09DED89D52F4}"/>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0921" name="Rectangle 15">
              <a:extLst>
                <a:ext uri="{FF2B5EF4-FFF2-40B4-BE49-F238E27FC236}">
                  <a16:creationId xmlns:a16="http://schemas.microsoft.com/office/drawing/2014/main" id="{806B6420-ED7E-4BE7-948E-BB23D9516966}"/>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E4A479E6-B6BC-4E57-B905-6AF05EE97294}"/>
              </a:ext>
            </a:extLst>
          </p:cNvPr>
          <p:cNvGrpSpPr>
            <a:grpSpLocks/>
          </p:cNvGrpSpPr>
          <p:nvPr/>
        </p:nvGrpSpPr>
        <p:grpSpPr bwMode="auto">
          <a:xfrm>
            <a:off x="2968625" y="4083051"/>
            <a:ext cx="6318250" cy="339725"/>
            <a:chOff x="1101825" y="5753437"/>
            <a:chExt cx="8294400" cy="481330"/>
          </a:xfrm>
        </p:grpSpPr>
        <p:sp>
          <p:nvSpPr>
            <p:cNvPr id="80916" name="Line 16">
              <a:extLst>
                <a:ext uri="{FF2B5EF4-FFF2-40B4-BE49-F238E27FC236}">
                  <a16:creationId xmlns:a16="http://schemas.microsoft.com/office/drawing/2014/main" id="{A9FF0E9B-6964-484A-BC1E-27004B983930}"/>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80917" name="Group 17">
              <a:extLst>
                <a:ext uri="{FF2B5EF4-FFF2-40B4-BE49-F238E27FC236}">
                  <a16:creationId xmlns:a16="http://schemas.microsoft.com/office/drawing/2014/main" id="{C2436DAB-EAE1-41AA-8B0F-C02B93A49D4B}"/>
                </a:ext>
              </a:extLst>
            </p:cNvPr>
            <p:cNvGrpSpPr>
              <a:grpSpLocks/>
            </p:cNvGrpSpPr>
            <p:nvPr/>
          </p:nvGrpSpPr>
          <p:grpSpPr bwMode="auto">
            <a:xfrm>
              <a:off x="2080768" y="5753437"/>
              <a:ext cx="6422528" cy="475186"/>
              <a:chOff x="0" y="0"/>
              <a:chExt cx="3136" cy="232"/>
            </a:xfrm>
          </p:grpSpPr>
          <p:sp>
            <p:nvSpPr>
              <p:cNvPr id="80918" name="Rectangle 18">
                <a:extLst>
                  <a:ext uri="{FF2B5EF4-FFF2-40B4-BE49-F238E27FC236}">
                    <a16:creationId xmlns:a16="http://schemas.microsoft.com/office/drawing/2014/main" id="{8FB49B2B-1266-4FF3-BCB4-C595AB955FEC}"/>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0919" name="Rectangle 19">
                <a:extLst>
                  <a:ext uri="{FF2B5EF4-FFF2-40B4-BE49-F238E27FC236}">
                    <a16:creationId xmlns:a16="http://schemas.microsoft.com/office/drawing/2014/main" id="{CEDF2955-9C33-4259-90CF-556CBE02A7EA}"/>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S(B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 </a:t>
                </a:r>
                <a:r>
                  <a:rPr lang="en-US" altLang="en-US">
                    <a:solidFill>
                      <a:srgbClr val="008000"/>
                    </a:solidFill>
                    <a:latin typeface="Helvetica" panose="020B0604020202020204" pitchFamily="34" charset="0"/>
                    <a:sym typeface="Helvetica" panose="020B0604020202020204" pitchFamily="34" charset="0"/>
                  </a:rPr>
                  <a:t>Priv</a:t>
                </a:r>
                <a:r>
                  <a:rPr lang="en-US" altLang="en-US" baseline="-25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p>
              <a:p>
                <a:pPr algn="ctr" eaLnBrk="1" hangingPunct="1">
                  <a:lnSpc>
                    <a:spcPct val="83000"/>
                  </a:lnSpc>
                  <a:spcBef>
                    <a:spcPct val="0"/>
                  </a:spcBef>
                  <a:buSzTx/>
                  <a:buFontTx/>
                  <a:buNone/>
                </a:pPr>
                <a:r>
                  <a:rPr lang="en-US" altLang="en-US" sz="3200">
                    <a:latin typeface="Helvetica" panose="020B0604020202020204" pitchFamily="34" charset="0"/>
                    <a:sym typeface="Helvetica" panose="020B0604020202020204" pitchFamily="34" charset="0"/>
                  </a:rPr>
                  <a:t>Cert(</a:t>
                </a:r>
                <a:r>
                  <a:rPr lang="en-US" altLang="en-US" sz="3200">
                    <a:solidFill>
                      <a:srgbClr val="008000"/>
                    </a:solidFill>
                    <a:latin typeface="Helvetica" panose="020B0604020202020204" pitchFamily="34" charset="0"/>
                    <a:sym typeface="Helvetica" panose="020B0604020202020204" pitchFamily="34" charset="0"/>
                  </a:rPr>
                  <a:t>Pub</a:t>
                </a:r>
                <a:r>
                  <a:rPr lang="en-US" altLang="en-US" sz="3200" baseline="-33000">
                    <a:solidFill>
                      <a:srgbClr val="008000"/>
                    </a:solidFill>
                    <a:latin typeface="Helvetica" panose="020B0604020202020204" pitchFamily="34" charset="0"/>
                    <a:sym typeface="Helvetica" panose="020B0604020202020204" pitchFamily="34" charset="0"/>
                  </a:rPr>
                  <a:t>Bob</a:t>
                </a:r>
                <a:r>
                  <a:rPr lang="en-US" altLang="en-US" sz="3200">
                    <a:latin typeface="Helvetica" panose="020B0604020202020204" pitchFamily="34" charset="0"/>
                    <a:sym typeface="Helvetica" panose="020B0604020202020204" pitchFamily="34" charset="0"/>
                  </a:rPr>
                  <a:t> , </a:t>
                </a:r>
                <a:r>
                  <a:rPr lang="en-US" altLang="en-US" sz="3200">
                    <a:solidFill>
                      <a:srgbClr val="FF0000"/>
                    </a:solidFill>
                    <a:latin typeface="Helvetica" panose="020B0604020202020204" pitchFamily="34" charset="0"/>
                    <a:sym typeface="Helvetica" panose="020B0604020202020204" pitchFamily="34" charset="0"/>
                  </a:rPr>
                  <a:t>Priv</a:t>
                </a:r>
                <a:r>
                  <a:rPr lang="en-US" altLang="en-US" sz="3200" baseline="-33000">
                    <a:solidFill>
                      <a:srgbClr val="FF0000"/>
                    </a:solidFill>
                    <a:latin typeface="Helvetica" panose="020B0604020202020204" pitchFamily="34" charset="0"/>
                    <a:sym typeface="Helvetica" panose="020B0604020202020204" pitchFamily="34" charset="0"/>
                  </a:rPr>
                  <a:t>C</a:t>
                </a:r>
                <a:r>
                  <a:rPr lang="en-US" altLang="en-US" sz="3200">
                    <a:latin typeface="Helvetica" panose="020B0604020202020204" pitchFamily="34" charset="0"/>
                    <a:sym typeface="Helvetica" panose="020B0604020202020204" pitchFamily="34" charset="0"/>
                  </a:rPr>
                  <a:t> )</a:t>
                </a:r>
                <a:r>
                  <a:rPr lang="ar-SA" altLang="en-US" sz="3200">
                    <a:latin typeface="Helvetica" panose="020B0604020202020204" pitchFamily="34" charset="0"/>
                    <a:cs typeface="Arial" panose="020B0604020202020204" pitchFamily="34" charset="0"/>
                    <a:sym typeface="Helvetica" panose="020B0604020202020204" pitchFamily="34" charset="0"/>
                  </a:rPr>
                  <a:t>‏</a:t>
                </a:r>
                <a:endParaRPr lang="en-US" altLang="en-US" sz="3200">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p:txBody>
          </p:sp>
        </p:grpSp>
      </p:grpSp>
      <p:grpSp>
        <p:nvGrpSpPr>
          <p:cNvPr id="37" name="Grouper 36">
            <a:extLst>
              <a:ext uri="{FF2B5EF4-FFF2-40B4-BE49-F238E27FC236}">
                <a16:creationId xmlns:a16="http://schemas.microsoft.com/office/drawing/2014/main" id="{60F1741B-0F12-4F74-89DE-0BCBB5B43890}"/>
              </a:ext>
            </a:extLst>
          </p:cNvPr>
          <p:cNvGrpSpPr>
            <a:grpSpLocks/>
          </p:cNvGrpSpPr>
          <p:nvPr/>
        </p:nvGrpSpPr>
        <p:grpSpPr bwMode="auto">
          <a:xfrm>
            <a:off x="2398713" y="5353051"/>
            <a:ext cx="3048000" cy="1165225"/>
            <a:chOff x="1779436" y="3004592"/>
            <a:chExt cx="4002884" cy="1584176"/>
          </a:xfrm>
        </p:grpSpPr>
        <p:sp>
          <p:nvSpPr>
            <p:cNvPr id="80914" name="Bulle ronde 37">
              <a:extLst>
                <a:ext uri="{FF2B5EF4-FFF2-40B4-BE49-F238E27FC236}">
                  <a16:creationId xmlns:a16="http://schemas.microsoft.com/office/drawing/2014/main" id="{25B4BAA6-2388-48EA-A2B5-B8178615DE4C}"/>
                </a:ext>
              </a:extLst>
            </p:cNvPr>
            <p:cNvSpPr>
              <a:spLocks noChangeArrowheads="1"/>
            </p:cNvSpPr>
            <p:nvPr/>
          </p:nvSpPr>
          <p:spPr bwMode="auto">
            <a:xfrm>
              <a:off x="1821880" y="3004592"/>
              <a:ext cx="3960440" cy="1584176"/>
            </a:xfrm>
            <a:prstGeom prst="wedgeEllipseCallout">
              <a:avLst>
                <a:gd name="adj1" fmla="val -33440"/>
                <a:gd name="adj2" fmla="val -23556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0915" name="ZoneTexte 38">
              <a:extLst>
                <a:ext uri="{FF2B5EF4-FFF2-40B4-BE49-F238E27FC236}">
                  <a16:creationId xmlns:a16="http://schemas.microsoft.com/office/drawing/2014/main" id="{20B90051-8FF7-48B6-A230-2A28F2A22A36}"/>
                </a:ext>
              </a:extLst>
            </p:cNvPr>
            <p:cNvSpPr txBox="1">
              <a:spLocks noChangeArrowheads="1"/>
            </p:cNvSpPr>
            <p:nvPr/>
          </p:nvSpPr>
          <p:spPr bwMode="auto">
            <a:xfrm>
              <a:off x="1779436" y="3364632"/>
              <a:ext cx="3951989" cy="79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Secret=</a:t>
              </a:r>
              <a:r>
                <a:rPr lang="en-GB" altLang="en-US" sz="3200">
                  <a:solidFill>
                    <a:srgbClr val="008000"/>
                  </a:solidFill>
                </a:rPr>
                <a:t>B</a:t>
              </a:r>
              <a:r>
                <a:rPr lang="en-GB" altLang="en-US" sz="3200" baseline="30000">
                  <a:solidFill>
                    <a:srgbClr val="3366FF"/>
                  </a:solidFill>
                </a:rPr>
                <a:t>a</a:t>
              </a:r>
              <a:r>
                <a:rPr lang="en-GB" altLang="en-US" sz="3200">
                  <a:solidFill>
                    <a:srgbClr val="000000"/>
                  </a:solidFill>
                </a:rPr>
                <a:t> mod p</a:t>
              </a:r>
            </a:p>
          </p:txBody>
        </p:sp>
      </p:grpSp>
      <p:sp>
        <p:nvSpPr>
          <p:cNvPr id="40" name="Bulle ronde 39">
            <a:extLst>
              <a:ext uri="{FF2B5EF4-FFF2-40B4-BE49-F238E27FC236}">
                <a16:creationId xmlns:a16="http://schemas.microsoft.com/office/drawing/2014/main" id="{73F84F37-07A2-463E-9C91-13C281E070FF}"/>
              </a:ext>
            </a:extLst>
          </p:cNvPr>
          <p:cNvSpPr>
            <a:spLocks noChangeArrowheads="1"/>
          </p:cNvSpPr>
          <p:nvPr/>
        </p:nvSpPr>
        <p:spPr bwMode="auto">
          <a:xfrm>
            <a:off x="6753225" y="5251451"/>
            <a:ext cx="3017838" cy="1165225"/>
          </a:xfrm>
          <a:prstGeom prst="wedgeEllipseCallout">
            <a:avLst>
              <a:gd name="adj1" fmla="val 29528"/>
              <a:gd name="adj2" fmla="val -24499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40">
            <a:extLst>
              <a:ext uri="{FF2B5EF4-FFF2-40B4-BE49-F238E27FC236}">
                <a16:creationId xmlns:a16="http://schemas.microsoft.com/office/drawing/2014/main" id="{D412BB99-F974-45EA-84D5-1709043984D6}"/>
              </a:ext>
            </a:extLst>
          </p:cNvPr>
          <p:cNvSpPr>
            <a:spLocks noChangeArrowheads="1"/>
          </p:cNvSpPr>
          <p:nvPr/>
        </p:nvSpPr>
        <p:spPr bwMode="auto">
          <a:xfrm>
            <a:off x="6845300" y="5605463"/>
            <a:ext cx="29337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Secret=</a:t>
            </a:r>
            <a:r>
              <a:rPr lang="en-GB" altLang="en-US">
                <a:solidFill>
                  <a:srgbClr val="3366FF"/>
                </a:solidFill>
              </a:rPr>
              <a:t>A</a:t>
            </a:r>
            <a:r>
              <a:rPr lang="en-GB" altLang="en-US" baseline="30000">
                <a:solidFill>
                  <a:srgbClr val="008000"/>
                </a:solidFill>
              </a:rPr>
              <a:t>b</a:t>
            </a:r>
            <a:r>
              <a:rPr lang="en-GB" altLang="en-US">
                <a:solidFill>
                  <a:srgbClr val="000000"/>
                </a:solidFill>
              </a:rPr>
              <a:t> mod p</a:t>
            </a:r>
          </a:p>
        </p:txBody>
      </p:sp>
      <p:sp>
        <p:nvSpPr>
          <p:cNvPr id="80910" name="Rectangle 22">
            <a:extLst>
              <a:ext uri="{FF2B5EF4-FFF2-40B4-BE49-F238E27FC236}">
                <a16:creationId xmlns:a16="http://schemas.microsoft.com/office/drawing/2014/main" id="{7501B0F7-F173-4830-911E-966CE58B5BCA}"/>
              </a:ext>
            </a:extLst>
          </p:cNvPr>
          <p:cNvSpPr>
            <a:spLocks/>
          </p:cNvSpPr>
          <p:nvPr/>
        </p:nvSpPr>
        <p:spPr bwMode="auto">
          <a:xfrm>
            <a:off x="7961313" y="1252538"/>
            <a:ext cx="25320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sp>
        <p:nvSpPr>
          <p:cNvPr id="80912" name="Rectangle 24">
            <a:extLst>
              <a:ext uri="{FF2B5EF4-FFF2-40B4-BE49-F238E27FC236}">
                <a16:creationId xmlns:a16="http://schemas.microsoft.com/office/drawing/2014/main" id="{59959506-9CCD-4CBB-A3A5-D3ACF36E9D5E}"/>
              </a:ext>
            </a:extLst>
          </p:cNvPr>
          <p:cNvSpPr>
            <a:spLocks/>
          </p:cNvSpPr>
          <p:nvPr/>
        </p:nvSpPr>
        <p:spPr bwMode="auto">
          <a:xfrm>
            <a:off x="4908551" y="1865314"/>
            <a:ext cx="1370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Charles</a:t>
            </a:r>
          </a:p>
        </p:txBody>
      </p:sp>
      <p:sp>
        <p:nvSpPr>
          <p:cNvPr id="80913" name="Rectangle 25">
            <a:extLst>
              <a:ext uri="{FF2B5EF4-FFF2-40B4-BE49-F238E27FC236}">
                <a16:creationId xmlns:a16="http://schemas.microsoft.com/office/drawing/2014/main" id="{B829CA8B-B3F5-4D59-9686-167E3487A0F1}"/>
              </a:ext>
            </a:extLst>
          </p:cNvPr>
          <p:cNvSpPr>
            <a:spLocks/>
          </p:cNvSpPr>
          <p:nvPr/>
        </p:nvSpPr>
        <p:spPr bwMode="auto">
          <a:xfrm>
            <a:off x="4910139" y="2224089"/>
            <a:ext cx="13223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nvGrpSpPr>
          <p:cNvPr id="2" name="Group 6">
            <a:extLst>
              <a:ext uri="{FF2B5EF4-FFF2-40B4-BE49-F238E27FC236}">
                <a16:creationId xmlns:a16="http://schemas.microsoft.com/office/drawing/2014/main" id="{D1CE026C-B16B-9344-0EF7-472F8A252AE9}"/>
              </a:ext>
            </a:extLst>
          </p:cNvPr>
          <p:cNvGrpSpPr>
            <a:grpSpLocks/>
          </p:cNvGrpSpPr>
          <p:nvPr/>
        </p:nvGrpSpPr>
        <p:grpSpPr bwMode="auto">
          <a:xfrm>
            <a:off x="9041607" y="1875363"/>
            <a:ext cx="417512" cy="728581"/>
            <a:chOff x="0" y="0"/>
            <a:chExt cx="506" cy="1003"/>
          </a:xfrm>
        </p:grpSpPr>
        <p:sp>
          <p:nvSpPr>
            <p:cNvPr id="3" name="Rectangle 7">
              <a:extLst>
                <a:ext uri="{FF2B5EF4-FFF2-40B4-BE49-F238E27FC236}">
                  <a16:creationId xmlns:a16="http://schemas.microsoft.com/office/drawing/2014/main" id="{9BB4B406-A2FB-50BD-545B-AE31B4F04B04}"/>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4C67F7B2-2DB1-C358-C878-1EF50181D52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6" name="Group 15">
            <a:extLst>
              <a:ext uri="{FF2B5EF4-FFF2-40B4-BE49-F238E27FC236}">
                <a16:creationId xmlns:a16="http://schemas.microsoft.com/office/drawing/2014/main" id="{450AFFA5-4822-AE1A-6827-2160F202108D}"/>
              </a:ext>
            </a:extLst>
          </p:cNvPr>
          <p:cNvGrpSpPr>
            <a:grpSpLocks/>
          </p:cNvGrpSpPr>
          <p:nvPr/>
        </p:nvGrpSpPr>
        <p:grpSpPr bwMode="auto">
          <a:xfrm>
            <a:off x="2743974" y="1836144"/>
            <a:ext cx="673643" cy="861615"/>
            <a:chOff x="0" y="0"/>
            <a:chExt cx="656" cy="1194"/>
          </a:xfrm>
        </p:grpSpPr>
        <p:sp>
          <p:nvSpPr>
            <p:cNvPr id="17" name="Rectangle 16">
              <a:extLst>
                <a:ext uri="{FF2B5EF4-FFF2-40B4-BE49-F238E27FC236}">
                  <a16:creationId xmlns:a16="http://schemas.microsoft.com/office/drawing/2014/main" id="{571B3028-35BE-2CBD-E35A-8793443762B0}"/>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EDE232D9-8149-0B0D-654E-F8B8C2F338C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pic>
        <p:nvPicPr>
          <p:cNvPr id="20" name="Graphic 19" descr="Judge male outline">
            <a:extLst>
              <a:ext uri="{FF2B5EF4-FFF2-40B4-BE49-F238E27FC236}">
                <a16:creationId xmlns:a16="http://schemas.microsoft.com/office/drawing/2014/main" id="{77B5CC81-DC4C-C5B3-5E6E-95F91CC12E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4131" y="918817"/>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63B2D-355B-4531-BB08-B3097CBC0545}"/>
              </a:ext>
            </a:extLst>
          </p:cNvPr>
          <p:cNvSpPr>
            <a:spLocks noGrp="1"/>
          </p:cNvSpPr>
          <p:nvPr>
            <p:ph type="title"/>
          </p:nvPr>
        </p:nvSpPr>
        <p:spPr/>
        <p:txBody>
          <a:bodyPr/>
          <a:lstStyle/>
          <a:p>
            <a:pPr>
              <a:defRPr/>
            </a:pPr>
            <a:r>
              <a:rPr lang="en-GB">
                <a:sym typeface="Gill Sans" charset="0"/>
              </a:rPr>
              <a:t>TLS handshake</a:t>
            </a:r>
          </a:p>
        </p:txBody>
      </p:sp>
      <p:sp>
        <p:nvSpPr>
          <p:cNvPr id="3" name="Espace réservé du contenu 2">
            <a:extLst>
              <a:ext uri="{FF2B5EF4-FFF2-40B4-BE49-F238E27FC236}">
                <a16:creationId xmlns:a16="http://schemas.microsoft.com/office/drawing/2014/main" id="{6D8F6EC2-05BA-4202-9DCA-0904A7C68446}"/>
              </a:ext>
            </a:extLst>
          </p:cNvPr>
          <p:cNvSpPr>
            <a:spLocks noGrp="1"/>
          </p:cNvSpPr>
          <p:nvPr>
            <p:ph idx="1"/>
          </p:nvPr>
        </p:nvSpPr>
        <p:spPr/>
        <p:txBody>
          <a:bodyPr/>
          <a:lstStyle/>
          <a:p>
            <a:pPr marL="617418" indent="-420967">
              <a:spcBef>
                <a:spcPts val="1768"/>
              </a:spcBef>
              <a:buFont typeface="Gill Sans" charset="0"/>
              <a:buChar char="•"/>
              <a:defRPr/>
            </a:pPr>
            <a:endParaRPr lang="en-GB">
              <a:sym typeface="Gill Sans" charset="0"/>
            </a:endParaRPr>
          </a:p>
        </p:txBody>
      </p:sp>
      <p:sp>
        <p:nvSpPr>
          <p:cNvPr id="58372" name="Rectangle 7">
            <a:extLst>
              <a:ext uri="{FF2B5EF4-FFF2-40B4-BE49-F238E27FC236}">
                <a16:creationId xmlns:a16="http://schemas.microsoft.com/office/drawing/2014/main" id="{24004004-D194-409D-BE0D-F40E28E157DB}"/>
              </a:ext>
            </a:extLst>
          </p:cNvPr>
          <p:cNvSpPr>
            <a:spLocks/>
          </p:cNvSpPr>
          <p:nvPr/>
        </p:nvSpPr>
        <p:spPr bwMode="auto">
          <a:xfrm>
            <a:off x="3367061" y="2744982"/>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sp>
        <p:nvSpPr>
          <p:cNvPr id="58374" name="Rectangle 9">
            <a:extLst>
              <a:ext uri="{FF2B5EF4-FFF2-40B4-BE49-F238E27FC236}">
                <a16:creationId xmlns:a16="http://schemas.microsoft.com/office/drawing/2014/main" id="{3593DFEE-6D8A-4E19-BFC2-B3B8B604E945}"/>
              </a:ext>
            </a:extLst>
          </p:cNvPr>
          <p:cNvSpPr>
            <a:spLocks/>
          </p:cNvSpPr>
          <p:nvPr/>
        </p:nvSpPr>
        <p:spPr bwMode="auto">
          <a:xfrm>
            <a:off x="8234363" y="2694289"/>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sp>
        <p:nvSpPr>
          <p:cNvPr id="58375" name="Line 10">
            <a:extLst>
              <a:ext uri="{FF2B5EF4-FFF2-40B4-BE49-F238E27FC236}">
                <a16:creationId xmlns:a16="http://schemas.microsoft.com/office/drawing/2014/main" id="{B5D88340-CBFB-49E4-A9EE-2B58FA031ED0}"/>
              </a:ext>
            </a:extLst>
          </p:cNvPr>
          <p:cNvSpPr>
            <a:spLocks noChangeShapeType="1"/>
          </p:cNvSpPr>
          <p:nvPr/>
        </p:nvSpPr>
        <p:spPr bwMode="auto">
          <a:xfrm flipH="1">
            <a:off x="3797300" y="3509964"/>
            <a:ext cx="14288" cy="24971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8376" name="Line 11">
            <a:extLst>
              <a:ext uri="{FF2B5EF4-FFF2-40B4-BE49-F238E27FC236}">
                <a16:creationId xmlns:a16="http://schemas.microsoft.com/office/drawing/2014/main" id="{B7E40E0D-A51E-46D5-B41F-32397B13655C}"/>
              </a:ext>
            </a:extLst>
          </p:cNvPr>
          <p:cNvSpPr>
            <a:spLocks noChangeShapeType="1"/>
          </p:cNvSpPr>
          <p:nvPr/>
        </p:nvSpPr>
        <p:spPr bwMode="auto">
          <a:xfrm>
            <a:off x="8702675" y="3681413"/>
            <a:ext cx="0" cy="23161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10" name="Group 12">
            <a:extLst>
              <a:ext uri="{FF2B5EF4-FFF2-40B4-BE49-F238E27FC236}">
                <a16:creationId xmlns:a16="http://schemas.microsoft.com/office/drawing/2014/main" id="{3234D0D3-33E4-4918-89FB-A323756E6D4E}"/>
              </a:ext>
            </a:extLst>
          </p:cNvPr>
          <p:cNvGrpSpPr>
            <a:grpSpLocks/>
          </p:cNvGrpSpPr>
          <p:nvPr/>
        </p:nvGrpSpPr>
        <p:grpSpPr bwMode="auto">
          <a:xfrm>
            <a:off x="3792539" y="3530601"/>
            <a:ext cx="4795837" cy="303213"/>
            <a:chOff x="0" y="0"/>
            <a:chExt cx="3966" cy="271"/>
          </a:xfrm>
        </p:grpSpPr>
        <p:sp>
          <p:nvSpPr>
            <p:cNvPr id="58405" name="Line 13">
              <a:extLst>
                <a:ext uri="{FF2B5EF4-FFF2-40B4-BE49-F238E27FC236}">
                  <a16:creationId xmlns:a16="http://schemas.microsoft.com/office/drawing/2014/main" id="{81ABC779-2295-424A-BFC8-27A71FD8B31D}"/>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6" name="Group 14">
              <a:extLst>
                <a:ext uri="{FF2B5EF4-FFF2-40B4-BE49-F238E27FC236}">
                  <a16:creationId xmlns:a16="http://schemas.microsoft.com/office/drawing/2014/main" id="{CC8BACEE-B1DD-45EB-B934-906FFDE3EC7E}"/>
                </a:ext>
              </a:extLst>
            </p:cNvPr>
            <p:cNvGrpSpPr>
              <a:grpSpLocks/>
            </p:cNvGrpSpPr>
            <p:nvPr/>
          </p:nvGrpSpPr>
          <p:grpSpPr bwMode="auto">
            <a:xfrm>
              <a:off x="361" y="0"/>
              <a:ext cx="2512" cy="271"/>
              <a:chOff x="0" y="0"/>
              <a:chExt cx="2512" cy="271"/>
            </a:xfrm>
          </p:grpSpPr>
          <p:sp>
            <p:nvSpPr>
              <p:cNvPr id="58407" name="Rectangle 15">
                <a:extLst>
                  <a:ext uri="{FF2B5EF4-FFF2-40B4-BE49-F238E27FC236}">
                    <a16:creationId xmlns:a16="http://schemas.microsoft.com/office/drawing/2014/main" id="{DF811F1E-D4C8-408F-9754-361EDA5A3DC3}"/>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8" name="Rectangle 16">
                <a:extLst>
                  <a:ext uri="{FF2B5EF4-FFF2-40B4-BE49-F238E27FC236}">
                    <a16:creationId xmlns:a16="http://schemas.microsoft.com/office/drawing/2014/main" id="{EE396CF1-7C34-4344-A8AC-5AACC96E0A01}"/>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DFF09855-2898-477D-81FB-B26741F57240}"/>
              </a:ext>
            </a:extLst>
          </p:cNvPr>
          <p:cNvGrpSpPr>
            <a:grpSpLocks/>
          </p:cNvGrpSpPr>
          <p:nvPr/>
        </p:nvGrpSpPr>
        <p:grpSpPr bwMode="auto">
          <a:xfrm>
            <a:off x="3876676" y="3835401"/>
            <a:ext cx="4848225" cy="682625"/>
            <a:chOff x="0" y="0"/>
            <a:chExt cx="4009" cy="612"/>
          </a:xfrm>
        </p:grpSpPr>
        <p:sp>
          <p:nvSpPr>
            <p:cNvPr id="58401" name="Line 18">
              <a:extLst>
                <a:ext uri="{FF2B5EF4-FFF2-40B4-BE49-F238E27FC236}">
                  <a16:creationId xmlns:a16="http://schemas.microsoft.com/office/drawing/2014/main" id="{F7E24645-8ADB-47EB-AD56-54A48459CB84}"/>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2" name="Group 19">
              <a:extLst>
                <a:ext uri="{FF2B5EF4-FFF2-40B4-BE49-F238E27FC236}">
                  <a16:creationId xmlns:a16="http://schemas.microsoft.com/office/drawing/2014/main" id="{CEF2EC19-B142-4686-A425-F43C3F4B3E6F}"/>
                </a:ext>
              </a:extLst>
            </p:cNvPr>
            <p:cNvGrpSpPr>
              <a:grpSpLocks/>
            </p:cNvGrpSpPr>
            <p:nvPr/>
          </p:nvGrpSpPr>
          <p:grpSpPr bwMode="auto">
            <a:xfrm>
              <a:off x="786" y="70"/>
              <a:ext cx="2400" cy="542"/>
              <a:chOff x="0" y="0"/>
              <a:chExt cx="2400" cy="542"/>
            </a:xfrm>
          </p:grpSpPr>
          <p:sp>
            <p:nvSpPr>
              <p:cNvPr id="58403" name="Rectangle 20">
                <a:extLst>
                  <a:ext uri="{FF2B5EF4-FFF2-40B4-BE49-F238E27FC236}">
                    <a16:creationId xmlns:a16="http://schemas.microsoft.com/office/drawing/2014/main" id="{3A9A5985-490F-48EE-A0DC-3586A70759C6}"/>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4" name="Rectangle 21">
                <a:extLst>
                  <a:ext uri="{FF2B5EF4-FFF2-40B4-BE49-F238E27FC236}">
                    <a16:creationId xmlns:a16="http://schemas.microsoft.com/office/drawing/2014/main" id="{5A302E3F-C671-4ADD-80FB-E52B0B7E4869}"/>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sp>
        <p:nvSpPr>
          <p:cNvPr id="58379" name="Rectangle 22">
            <a:extLst>
              <a:ext uri="{FF2B5EF4-FFF2-40B4-BE49-F238E27FC236}">
                <a16:creationId xmlns:a16="http://schemas.microsoft.com/office/drawing/2014/main" id="{5655AC45-5950-4C2D-A3FB-A92DCF45652A}"/>
              </a:ext>
            </a:extLst>
          </p:cNvPr>
          <p:cNvSpPr>
            <a:spLocks/>
          </p:cNvSpPr>
          <p:nvPr/>
        </p:nvSpPr>
        <p:spPr bwMode="auto">
          <a:xfrm>
            <a:off x="7729539" y="3089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58380" name="Group 23">
            <a:extLst>
              <a:ext uri="{FF2B5EF4-FFF2-40B4-BE49-F238E27FC236}">
                <a16:creationId xmlns:a16="http://schemas.microsoft.com/office/drawing/2014/main" id="{8208EE30-4939-45E0-82F7-413A0F5E08E9}"/>
              </a:ext>
            </a:extLst>
          </p:cNvPr>
          <p:cNvGrpSpPr>
            <a:grpSpLocks/>
          </p:cNvGrpSpPr>
          <p:nvPr/>
        </p:nvGrpSpPr>
        <p:grpSpPr bwMode="auto">
          <a:xfrm>
            <a:off x="3636964" y="3186113"/>
            <a:ext cx="447675" cy="482600"/>
            <a:chOff x="0" y="0"/>
            <a:chExt cx="371" cy="432"/>
          </a:xfrm>
        </p:grpSpPr>
        <p:sp>
          <p:nvSpPr>
            <p:cNvPr id="58399" name="Rectangle 24">
              <a:extLst>
                <a:ext uri="{FF2B5EF4-FFF2-40B4-BE49-F238E27FC236}">
                  <a16:creationId xmlns:a16="http://schemas.microsoft.com/office/drawing/2014/main" id="{EA630146-AD78-4500-865E-C458BE7B87AC}"/>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0" name="Rectangle 25">
              <a:extLst>
                <a:ext uri="{FF2B5EF4-FFF2-40B4-BE49-F238E27FC236}">
                  <a16:creationId xmlns:a16="http://schemas.microsoft.com/office/drawing/2014/main" id="{8068A6CB-267B-425B-B8BB-99B65AA7956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rgbClr val="FF0000"/>
                  </a:solidFill>
                  <a:latin typeface="Helvetica" panose="020B0604020202020204" pitchFamily="34" charset="0"/>
                  <a:sym typeface="Helvetica" panose="020B0604020202020204" pitchFamily="34" charset="0"/>
                </a:rPr>
                <a:t>Pub</a:t>
              </a:r>
              <a:r>
                <a:rPr lang="en-US" altLang="fr-FR" sz="1500" baseline="-33000" err="1">
                  <a:solidFill>
                    <a:srgbClr val="FF0000"/>
                  </a:solidFill>
                  <a:latin typeface="Helvetica" panose="020B0604020202020204" pitchFamily="34" charset="0"/>
                  <a:sym typeface="Helvetica" panose="020B0604020202020204" pitchFamily="34" charset="0"/>
                </a:rPr>
                <a:t>C</a:t>
              </a:r>
              <a:endParaRPr lang="en-US" altLang="fr-FR" sz="1500" baseline="-33000">
                <a:solidFill>
                  <a:srgbClr val="FF0000"/>
                </a:solidFill>
                <a:latin typeface="Helvetica" panose="020B0604020202020204" pitchFamily="34" charset="0"/>
                <a:sym typeface="Helvetica" panose="020B0604020202020204" pitchFamily="34" charset="0"/>
              </a:endParaRPr>
            </a:p>
          </p:txBody>
        </p:sp>
      </p:grpSp>
      <p:grpSp>
        <p:nvGrpSpPr>
          <p:cNvPr id="24" name="Group 26">
            <a:extLst>
              <a:ext uri="{FF2B5EF4-FFF2-40B4-BE49-F238E27FC236}">
                <a16:creationId xmlns:a16="http://schemas.microsoft.com/office/drawing/2014/main" id="{25ACC0C7-514A-4794-90B5-A40D318C34E4}"/>
              </a:ext>
            </a:extLst>
          </p:cNvPr>
          <p:cNvGrpSpPr>
            <a:grpSpLocks/>
          </p:cNvGrpSpPr>
          <p:nvPr/>
        </p:nvGrpSpPr>
        <p:grpSpPr bwMode="auto">
          <a:xfrm>
            <a:off x="3830639" y="4886325"/>
            <a:ext cx="4795837" cy="306388"/>
            <a:chOff x="0" y="0"/>
            <a:chExt cx="3966" cy="274"/>
          </a:xfrm>
        </p:grpSpPr>
        <p:sp>
          <p:nvSpPr>
            <p:cNvPr id="58395" name="Line 27">
              <a:extLst>
                <a:ext uri="{FF2B5EF4-FFF2-40B4-BE49-F238E27FC236}">
                  <a16:creationId xmlns:a16="http://schemas.microsoft.com/office/drawing/2014/main" id="{83CC5C4A-96E9-4E85-A01D-F2BFD5AD920F}"/>
                </a:ext>
              </a:extLst>
            </p:cNvPr>
            <p:cNvSpPr>
              <a:spLocks noChangeShapeType="1"/>
            </p:cNvSpPr>
            <p:nvPr/>
          </p:nvSpPr>
          <p:spPr bwMode="auto">
            <a:xfrm>
              <a:off x="0" y="117"/>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96" name="Group 28">
              <a:extLst>
                <a:ext uri="{FF2B5EF4-FFF2-40B4-BE49-F238E27FC236}">
                  <a16:creationId xmlns:a16="http://schemas.microsoft.com/office/drawing/2014/main" id="{81FA6E89-01F0-497C-AB4C-731662268093}"/>
                </a:ext>
              </a:extLst>
            </p:cNvPr>
            <p:cNvGrpSpPr>
              <a:grpSpLocks/>
            </p:cNvGrpSpPr>
            <p:nvPr/>
          </p:nvGrpSpPr>
          <p:grpSpPr bwMode="auto">
            <a:xfrm>
              <a:off x="574" y="0"/>
              <a:ext cx="2548" cy="274"/>
              <a:chOff x="0" y="0"/>
              <a:chExt cx="2548" cy="274"/>
            </a:xfrm>
          </p:grpSpPr>
          <p:sp>
            <p:nvSpPr>
              <p:cNvPr id="58397" name="Rectangle 29">
                <a:extLst>
                  <a:ext uri="{FF2B5EF4-FFF2-40B4-BE49-F238E27FC236}">
                    <a16:creationId xmlns:a16="http://schemas.microsoft.com/office/drawing/2014/main" id="{1C1BC3A2-CA1A-44E2-A7F4-5D89D33DA297}"/>
                  </a:ext>
                </a:extLst>
              </p:cNvPr>
              <p:cNvSpPr>
                <a:spLocks/>
              </p:cNvSpPr>
              <p:nvPr/>
            </p:nvSpPr>
            <p:spPr bwMode="auto">
              <a:xfrm>
                <a:off x="0" y="0"/>
                <a:ext cx="2548"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8" name="Rectangle 30">
                <a:extLst>
                  <a:ext uri="{FF2B5EF4-FFF2-40B4-BE49-F238E27FC236}">
                    <a16:creationId xmlns:a16="http://schemas.microsoft.com/office/drawing/2014/main" id="{61CA158F-0039-412D-AB52-5DB329C576E9}"/>
                  </a:ext>
                </a:extLst>
              </p:cNvPr>
              <p:cNvSpPr>
                <a:spLocks/>
              </p:cNvSpPr>
              <p:nvPr/>
            </p:nvSpPr>
            <p:spPr bwMode="auto">
              <a:xfrm>
                <a:off x="0" y="0"/>
                <a:ext cx="25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E( </a:t>
                </a:r>
                <a:r>
                  <a:rPr lang="en-US" altLang="fr-FR" sz="1500" i="1" err="1">
                    <a:solidFill>
                      <a:srgbClr val="0000FF"/>
                    </a:solidFill>
                    <a:latin typeface="Helvetica" panose="020B0604020202020204" pitchFamily="34" charset="0"/>
                    <a:sym typeface="Helvetica" panose="020B0604020202020204" pitchFamily="34" charset="0"/>
                  </a:rPr>
                  <a:t>PreMasterSecret</a:t>
                </a:r>
                <a:r>
                  <a:rPr lang="en-US" altLang="fr-FR" sz="1500" i="1">
                    <a:solidFill>
                      <a:srgbClr val="0000FF"/>
                    </a:solidFill>
                    <a:latin typeface="Helvetica" panose="020B0604020202020204" pitchFamily="34" charset="0"/>
                    <a:sym typeface="Helvetica" panose="020B0604020202020204" pitchFamily="34" charset="0"/>
                  </a:rPr>
                  <a:t> </a:t>
                </a:r>
                <a:r>
                  <a:rPr lang="en-US" altLang="fr-FR" sz="1500" i="1">
                    <a:solidFill>
                      <a:schemeClr val="tx1"/>
                    </a:solidFill>
                    <a:latin typeface="Helvetica" panose="020B0604020202020204" pitchFamily="34" charset="0"/>
                    <a:sym typeface="Helvetica" panose="020B0604020202020204" pitchFamily="34" charset="0"/>
                  </a:rPr>
                  <a:t>, </a:t>
                </a:r>
                <a:r>
                  <a:rPr lang="en-US" altLang="fr-FR" sz="1500" i="1" err="1">
                    <a:solidFill>
                      <a:srgbClr val="008000"/>
                    </a:solidFill>
                    <a:latin typeface="Helvetica" panose="020B0604020202020204" pitchFamily="34" charset="0"/>
                    <a:sym typeface="Helvetica" panose="020B0604020202020204" pitchFamily="34" charset="0"/>
                  </a:rPr>
                  <a:t>Pub</a:t>
                </a:r>
                <a:r>
                  <a:rPr lang="en-US" altLang="fr-FR" sz="1500" i="1" baseline="-33000" err="1">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29" name="Group 31">
            <a:extLst>
              <a:ext uri="{FF2B5EF4-FFF2-40B4-BE49-F238E27FC236}">
                <a16:creationId xmlns:a16="http://schemas.microsoft.com/office/drawing/2014/main" id="{CA22A420-3815-4BF3-A509-01140374932B}"/>
              </a:ext>
            </a:extLst>
          </p:cNvPr>
          <p:cNvGrpSpPr>
            <a:grpSpLocks/>
          </p:cNvGrpSpPr>
          <p:nvPr/>
        </p:nvGrpSpPr>
        <p:grpSpPr bwMode="auto">
          <a:xfrm>
            <a:off x="2998788" y="4576764"/>
            <a:ext cx="3414712" cy="257175"/>
            <a:chOff x="0" y="0"/>
            <a:chExt cx="2823" cy="231"/>
          </a:xfrm>
        </p:grpSpPr>
        <p:sp>
          <p:nvSpPr>
            <p:cNvPr id="58393" name="Rectangle 32">
              <a:extLst>
                <a:ext uri="{FF2B5EF4-FFF2-40B4-BE49-F238E27FC236}">
                  <a16:creationId xmlns:a16="http://schemas.microsoft.com/office/drawing/2014/main" id="{837594D0-BE4A-41A2-B3E2-3E959615C5F0}"/>
                </a:ext>
              </a:extLst>
            </p:cNvPr>
            <p:cNvSpPr>
              <a:spLocks/>
            </p:cNvSpPr>
            <p:nvPr/>
          </p:nvSpPr>
          <p:spPr bwMode="auto">
            <a:xfrm>
              <a:off x="0" y="0"/>
              <a:ext cx="2823" cy="23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4" name="Rectangle 33">
              <a:extLst>
                <a:ext uri="{FF2B5EF4-FFF2-40B4-BE49-F238E27FC236}">
                  <a16:creationId xmlns:a16="http://schemas.microsoft.com/office/drawing/2014/main" id="{1A7282BF-44E6-4B11-B0F7-CAF32A69995B}"/>
                </a:ext>
              </a:extLst>
            </p:cNvPr>
            <p:cNvSpPr>
              <a:spLocks/>
            </p:cNvSpPr>
            <p:nvPr/>
          </p:nvSpPr>
          <p:spPr bwMode="auto">
            <a:xfrm>
              <a:off x="11" y="0"/>
              <a:ext cx="27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chooses </a:t>
              </a:r>
              <a:r>
                <a:rPr lang="en-US" altLang="fr-FR" sz="1800">
                  <a:solidFill>
                    <a:srgbClr val="0000FF"/>
                  </a:solidFill>
                  <a:latin typeface="Helvetica" panose="020B0604020202020204" pitchFamily="34" charset="0"/>
                  <a:sym typeface="Helvetica" panose="020B0604020202020204" pitchFamily="34" charset="0"/>
                </a:rPr>
                <a:t>PreMaster Secret</a:t>
              </a:r>
            </a:p>
          </p:txBody>
        </p:sp>
      </p:grpSp>
      <p:grpSp>
        <p:nvGrpSpPr>
          <p:cNvPr id="32" name="Group 41">
            <a:extLst>
              <a:ext uri="{FF2B5EF4-FFF2-40B4-BE49-F238E27FC236}">
                <a16:creationId xmlns:a16="http://schemas.microsoft.com/office/drawing/2014/main" id="{545F0CD6-069F-4E3D-94B3-029268AD8EF6}"/>
              </a:ext>
            </a:extLst>
          </p:cNvPr>
          <p:cNvGrpSpPr>
            <a:grpSpLocks/>
          </p:cNvGrpSpPr>
          <p:nvPr/>
        </p:nvGrpSpPr>
        <p:grpSpPr bwMode="auto">
          <a:xfrm>
            <a:off x="3849689" y="5414964"/>
            <a:ext cx="4795837" cy="306387"/>
            <a:chOff x="0" y="0"/>
            <a:chExt cx="3966" cy="274"/>
          </a:xfrm>
        </p:grpSpPr>
        <p:sp>
          <p:nvSpPr>
            <p:cNvPr id="58389" name="Line 42">
              <a:extLst>
                <a:ext uri="{FF2B5EF4-FFF2-40B4-BE49-F238E27FC236}">
                  <a16:creationId xmlns:a16="http://schemas.microsoft.com/office/drawing/2014/main" id="{C6804F40-653F-47D9-B7A9-196D04AACD45}"/>
                </a:ext>
              </a:extLst>
            </p:cNvPr>
            <p:cNvSpPr>
              <a:spLocks noChangeShapeType="1"/>
            </p:cNvSpPr>
            <p:nvPr/>
          </p:nvSpPr>
          <p:spPr bwMode="auto">
            <a:xfrm>
              <a:off x="0" y="134"/>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90" name="Group 43">
              <a:extLst>
                <a:ext uri="{FF2B5EF4-FFF2-40B4-BE49-F238E27FC236}">
                  <a16:creationId xmlns:a16="http://schemas.microsoft.com/office/drawing/2014/main" id="{369ECD4D-A2DA-4718-B079-24F40344C4D8}"/>
                </a:ext>
              </a:extLst>
            </p:cNvPr>
            <p:cNvGrpSpPr>
              <a:grpSpLocks/>
            </p:cNvGrpSpPr>
            <p:nvPr/>
          </p:nvGrpSpPr>
          <p:grpSpPr bwMode="auto">
            <a:xfrm>
              <a:off x="503" y="0"/>
              <a:ext cx="2689" cy="274"/>
              <a:chOff x="0" y="0"/>
              <a:chExt cx="2689" cy="274"/>
            </a:xfrm>
          </p:grpSpPr>
          <p:sp>
            <p:nvSpPr>
              <p:cNvPr id="58391" name="Rectangle 44">
                <a:extLst>
                  <a:ext uri="{FF2B5EF4-FFF2-40B4-BE49-F238E27FC236}">
                    <a16:creationId xmlns:a16="http://schemas.microsoft.com/office/drawing/2014/main" id="{D26AD97A-34AD-4B7D-8F45-877F37FC42CC}"/>
                  </a:ext>
                </a:extLst>
              </p:cNvPr>
              <p:cNvSpPr>
                <a:spLocks/>
              </p:cNvSpPr>
              <p:nvPr/>
            </p:nvSpPr>
            <p:spPr bwMode="auto">
              <a:xfrm>
                <a:off x="0" y="0"/>
                <a:ext cx="2689"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2" name="Rectangle 45">
                <a:extLst>
                  <a:ext uri="{FF2B5EF4-FFF2-40B4-BE49-F238E27FC236}">
                    <a16:creationId xmlns:a16="http://schemas.microsoft.com/office/drawing/2014/main" id="{77E945D6-BFE4-4DAE-929A-E952261EA025}"/>
                  </a:ext>
                </a:extLst>
              </p:cNvPr>
              <p:cNvSpPr>
                <a:spLocks/>
              </p:cNvSpPr>
              <p:nvPr/>
            </p:nvSpPr>
            <p:spPr bwMode="auto">
              <a:xfrm>
                <a:off x="0" y="0"/>
                <a:ext cx="26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37" name="Group 46">
            <a:extLst>
              <a:ext uri="{FF2B5EF4-FFF2-40B4-BE49-F238E27FC236}">
                <a16:creationId xmlns:a16="http://schemas.microsoft.com/office/drawing/2014/main" id="{1BD2DDD8-A4E9-4C42-BB78-E1B7B9B51BB9}"/>
              </a:ext>
            </a:extLst>
          </p:cNvPr>
          <p:cNvGrpSpPr>
            <a:grpSpLocks/>
          </p:cNvGrpSpPr>
          <p:nvPr/>
        </p:nvGrpSpPr>
        <p:grpSpPr bwMode="auto">
          <a:xfrm>
            <a:off x="3819526" y="5697538"/>
            <a:ext cx="4854575" cy="398462"/>
            <a:chOff x="0" y="0"/>
            <a:chExt cx="4014" cy="357"/>
          </a:xfrm>
        </p:grpSpPr>
        <p:sp>
          <p:nvSpPr>
            <p:cNvPr id="58385" name="Line 47">
              <a:extLst>
                <a:ext uri="{FF2B5EF4-FFF2-40B4-BE49-F238E27FC236}">
                  <a16:creationId xmlns:a16="http://schemas.microsoft.com/office/drawing/2014/main" id="{8FDF01B5-BAA1-4189-BAF4-D2CE76898ECF}"/>
                </a:ext>
              </a:extLst>
            </p:cNvPr>
            <p:cNvSpPr>
              <a:spLocks noChangeShapeType="1"/>
            </p:cNvSpPr>
            <p:nvPr/>
          </p:nvSpPr>
          <p:spPr bwMode="auto">
            <a:xfrm flipH="1">
              <a:off x="0" y="110"/>
              <a:ext cx="4014" cy="15"/>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86" name="Group 48">
              <a:extLst>
                <a:ext uri="{FF2B5EF4-FFF2-40B4-BE49-F238E27FC236}">
                  <a16:creationId xmlns:a16="http://schemas.microsoft.com/office/drawing/2014/main" id="{F6498341-A17E-4A69-890D-85BE0DEC6105}"/>
                </a:ext>
              </a:extLst>
            </p:cNvPr>
            <p:cNvGrpSpPr>
              <a:grpSpLocks/>
            </p:cNvGrpSpPr>
            <p:nvPr/>
          </p:nvGrpSpPr>
          <p:grpSpPr bwMode="auto">
            <a:xfrm>
              <a:off x="938" y="0"/>
              <a:ext cx="2641" cy="357"/>
              <a:chOff x="0" y="0"/>
              <a:chExt cx="2641" cy="357"/>
            </a:xfrm>
          </p:grpSpPr>
          <p:sp>
            <p:nvSpPr>
              <p:cNvPr id="58387" name="Rectangle 49">
                <a:extLst>
                  <a:ext uri="{FF2B5EF4-FFF2-40B4-BE49-F238E27FC236}">
                    <a16:creationId xmlns:a16="http://schemas.microsoft.com/office/drawing/2014/main" id="{DA601CCC-C3DF-4AA4-B8C3-05C8A75789AA}"/>
                  </a:ext>
                </a:extLst>
              </p:cNvPr>
              <p:cNvSpPr>
                <a:spLocks/>
              </p:cNvSpPr>
              <p:nvPr/>
            </p:nvSpPr>
            <p:spPr bwMode="auto">
              <a:xfrm>
                <a:off x="0" y="0"/>
                <a:ext cx="2641" cy="35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88" name="Rectangle 50">
                <a:extLst>
                  <a:ext uri="{FF2B5EF4-FFF2-40B4-BE49-F238E27FC236}">
                    <a16:creationId xmlns:a16="http://schemas.microsoft.com/office/drawing/2014/main" id="{40863C51-3C81-47A4-8D80-9AD7054BAFDF}"/>
                  </a:ext>
                </a:extLst>
              </p:cNvPr>
              <p:cNvSpPr>
                <a:spLocks/>
              </p:cNvSpPr>
              <p:nvPr/>
            </p:nvSpPr>
            <p:spPr bwMode="auto">
              <a:xfrm>
                <a:off x="0" y="0"/>
                <a:ext cx="2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4" name="Group 6">
            <a:extLst>
              <a:ext uri="{FF2B5EF4-FFF2-40B4-BE49-F238E27FC236}">
                <a16:creationId xmlns:a16="http://schemas.microsoft.com/office/drawing/2014/main" id="{4DE6C8DB-17C9-D515-D539-26C6659A2397}"/>
              </a:ext>
            </a:extLst>
          </p:cNvPr>
          <p:cNvGrpSpPr>
            <a:grpSpLocks/>
          </p:cNvGrpSpPr>
          <p:nvPr/>
        </p:nvGrpSpPr>
        <p:grpSpPr bwMode="auto">
          <a:xfrm>
            <a:off x="8379618" y="1824912"/>
            <a:ext cx="417512" cy="728581"/>
            <a:chOff x="0" y="0"/>
            <a:chExt cx="506" cy="1003"/>
          </a:xfrm>
        </p:grpSpPr>
        <p:sp>
          <p:nvSpPr>
            <p:cNvPr id="5" name="Rectangle 7">
              <a:extLst>
                <a:ext uri="{FF2B5EF4-FFF2-40B4-BE49-F238E27FC236}">
                  <a16:creationId xmlns:a16="http://schemas.microsoft.com/office/drawing/2014/main" id="{D994A5BC-7E6A-E50B-7065-52D03487AE9F}"/>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3D56E83C-0C2E-FABD-8B0F-2E54490A8AEF}"/>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7" name="Group 6">
            <a:extLst>
              <a:ext uri="{FF2B5EF4-FFF2-40B4-BE49-F238E27FC236}">
                <a16:creationId xmlns:a16="http://schemas.microsoft.com/office/drawing/2014/main" id="{472263B9-D267-33BA-D7DB-4D42A9542DE8}"/>
              </a:ext>
            </a:extLst>
          </p:cNvPr>
          <p:cNvGrpSpPr>
            <a:grpSpLocks/>
          </p:cNvGrpSpPr>
          <p:nvPr/>
        </p:nvGrpSpPr>
        <p:grpSpPr bwMode="auto">
          <a:xfrm>
            <a:off x="3482704" y="1783130"/>
            <a:ext cx="673643" cy="861615"/>
            <a:chOff x="0" y="0"/>
            <a:chExt cx="656" cy="1194"/>
          </a:xfrm>
        </p:grpSpPr>
        <p:sp>
          <p:nvSpPr>
            <p:cNvPr id="8" name="Rectangle 7">
              <a:extLst>
                <a:ext uri="{FF2B5EF4-FFF2-40B4-BE49-F238E27FC236}">
                  <a16:creationId xmlns:a16="http://schemas.microsoft.com/office/drawing/2014/main" id="{719060BD-7AF1-1A72-6D66-8B88FDF133F6}"/>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8815EC65-31B4-949E-68CB-DBDF6ACFB2DB}"/>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201474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F53696-A7EE-4B52-B3BD-7EECF292073E}"/>
              </a:ext>
            </a:extLst>
          </p:cNvPr>
          <p:cNvSpPr>
            <a:spLocks noGrp="1"/>
          </p:cNvSpPr>
          <p:nvPr>
            <p:ph type="title"/>
          </p:nvPr>
        </p:nvSpPr>
        <p:spPr/>
        <p:txBody>
          <a:bodyPr/>
          <a:lstStyle/>
          <a:p>
            <a:pPr>
              <a:defRPr/>
            </a:pPr>
            <a:r>
              <a:rPr lang="en-GB">
                <a:sym typeface="Gill Sans" charset="0"/>
              </a:rPr>
              <a:t>Key Derivation</a:t>
            </a:r>
          </a:p>
        </p:txBody>
      </p:sp>
      <p:sp>
        <p:nvSpPr>
          <p:cNvPr id="65538" name="Rectangle 6">
            <a:extLst>
              <a:ext uri="{FF2B5EF4-FFF2-40B4-BE49-F238E27FC236}">
                <a16:creationId xmlns:a16="http://schemas.microsoft.com/office/drawing/2014/main" id="{3C238FF2-D716-4486-9761-EE72F676C10C}"/>
              </a:ext>
            </a:extLst>
          </p:cNvPr>
          <p:cNvSpPr>
            <a:spLocks/>
          </p:cNvSpPr>
          <p:nvPr/>
        </p:nvSpPr>
        <p:spPr bwMode="auto">
          <a:xfrm>
            <a:off x="5038725" y="1809750"/>
            <a:ext cx="1946046" cy="80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PreMaster </a:t>
            </a:r>
          </a:p>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Secret</a:t>
            </a:r>
          </a:p>
        </p:txBody>
      </p:sp>
      <p:sp>
        <p:nvSpPr>
          <p:cNvPr id="65539" name="Rectangle 7">
            <a:extLst>
              <a:ext uri="{FF2B5EF4-FFF2-40B4-BE49-F238E27FC236}">
                <a16:creationId xmlns:a16="http://schemas.microsoft.com/office/drawing/2014/main" id="{A015B448-34E4-4872-A716-9CA3BE2CD77D}"/>
              </a:ext>
            </a:extLst>
          </p:cNvPr>
          <p:cNvSpPr>
            <a:spLocks/>
          </p:cNvSpPr>
          <p:nvPr/>
        </p:nvSpPr>
        <p:spPr bwMode="auto">
          <a:xfrm>
            <a:off x="2162176" y="1655763"/>
            <a:ext cx="15017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Client </a:t>
            </a:r>
          </a:p>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Random</a:t>
            </a:r>
          </a:p>
        </p:txBody>
      </p:sp>
      <p:sp>
        <p:nvSpPr>
          <p:cNvPr id="65540" name="Rectangle 8">
            <a:extLst>
              <a:ext uri="{FF2B5EF4-FFF2-40B4-BE49-F238E27FC236}">
                <a16:creationId xmlns:a16="http://schemas.microsoft.com/office/drawing/2014/main" id="{52CBDBF6-CA09-4AEF-9447-4527398A6F88}"/>
              </a:ext>
            </a:extLst>
          </p:cNvPr>
          <p:cNvSpPr>
            <a:spLocks/>
          </p:cNvSpPr>
          <p:nvPr/>
        </p:nvSpPr>
        <p:spPr bwMode="auto">
          <a:xfrm>
            <a:off x="8218489" y="1751013"/>
            <a:ext cx="150177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Server </a:t>
            </a:r>
          </a:p>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Random</a:t>
            </a:r>
          </a:p>
        </p:txBody>
      </p:sp>
      <p:sp>
        <p:nvSpPr>
          <p:cNvPr id="65541" name="Line 9">
            <a:extLst>
              <a:ext uri="{FF2B5EF4-FFF2-40B4-BE49-F238E27FC236}">
                <a16:creationId xmlns:a16="http://schemas.microsoft.com/office/drawing/2014/main" id="{627CEADA-A95E-4AD3-9DDD-7245842B557A}"/>
              </a:ext>
            </a:extLst>
          </p:cNvPr>
          <p:cNvSpPr>
            <a:spLocks noChangeShapeType="1"/>
          </p:cNvSpPr>
          <p:nvPr/>
        </p:nvSpPr>
        <p:spPr bwMode="auto">
          <a:xfrm>
            <a:off x="5857875" y="2579688"/>
            <a:ext cx="1588" cy="749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2" name="Rectangle 10">
            <a:extLst>
              <a:ext uri="{FF2B5EF4-FFF2-40B4-BE49-F238E27FC236}">
                <a16:creationId xmlns:a16="http://schemas.microsoft.com/office/drawing/2014/main" id="{7CF432DF-491F-48DB-B8ED-27953CAF436C}"/>
              </a:ext>
            </a:extLst>
          </p:cNvPr>
          <p:cNvSpPr>
            <a:spLocks/>
          </p:cNvSpPr>
          <p:nvPr/>
        </p:nvSpPr>
        <p:spPr bwMode="auto">
          <a:xfrm>
            <a:off x="5068888" y="3328988"/>
            <a:ext cx="1327286" cy="80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i="1">
                <a:solidFill>
                  <a:srgbClr val="FF0000"/>
                </a:solidFill>
                <a:latin typeface="Helvetica" panose="020B0604020202020204" pitchFamily="34" charset="0"/>
                <a:sym typeface="Helvetica" panose="020B0604020202020204" pitchFamily="34" charset="0"/>
              </a:rPr>
              <a:t>Master </a:t>
            </a:r>
          </a:p>
          <a:p>
            <a:pPr eaLnBrk="1" hangingPunct="1">
              <a:lnSpc>
                <a:spcPct val="83000"/>
              </a:lnSpc>
            </a:pPr>
            <a:r>
              <a:rPr lang="en-US" altLang="fr-FR" i="1">
                <a:solidFill>
                  <a:srgbClr val="FF0000"/>
                </a:solidFill>
                <a:latin typeface="Helvetica" panose="020B0604020202020204" pitchFamily="34" charset="0"/>
                <a:sym typeface="Helvetica" panose="020B0604020202020204" pitchFamily="34" charset="0"/>
              </a:rPr>
              <a:t>Secret</a:t>
            </a:r>
          </a:p>
        </p:txBody>
      </p:sp>
      <p:sp>
        <p:nvSpPr>
          <p:cNvPr id="65543" name="Line 11">
            <a:extLst>
              <a:ext uri="{FF2B5EF4-FFF2-40B4-BE49-F238E27FC236}">
                <a16:creationId xmlns:a16="http://schemas.microsoft.com/office/drawing/2014/main" id="{1C88A98D-0245-4155-86D2-64367CED42B0}"/>
              </a:ext>
            </a:extLst>
          </p:cNvPr>
          <p:cNvSpPr>
            <a:spLocks noChangeShapeType="1"/>
          </p:cNvSpPr>
          <p:nvPr/>
        </p:nvSpPr>
        <p:spPr bwMode="auto">
          <a:xfrm>
            <a:off x="3260725" y="2555876"/>
            <a:ext cx="1771650" cy="7731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4" name="Line 12">
            <a:extLst>
              <a:ext uri="{FF2B5EF4-FFF2-40B4-BE49-F238E27FC236}">
                <a16:creationId xmlns:a16="http://schemas.microsoft.com/office/drawing/2014/main" id="{FCDC6932-F543-4F89-BECC-529C924FA256}"/>
              </a:ext>
            </a:extLst>
          </p:cNvPr>
          <p:cNvSpPr>
            <a:spLocks noChangeShapeType="1"/>
          </p:cNvSpPr>
          <p:nvPr/>
        </p:nvSpPr>
        <p:spPr bwMode="auto">
          <a:xfrm flipH="1">
            <a:off x="6767513" y="2511425"/>
            <a:ext cx="1909762" cy="8969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65545" name="Group 13">
            <a:extLst>
              <a:ext uri="{FF2B5EF4-FFF2-40B4-BE49-F238E27FC236}">
                <a16:creationId xmlns:a16="http://schemas.microsoft.com/office/drawing/2014/main" id="{E83EE9AB-27F2-456A-93A5-40381767111C}"/>
              </a:ext>
            </a:extLst>
          </p:cNvPr>
          <p:cNvGrpSpPr>
            <a:grpSpLocks/>
          </p:cNvGrpSpPr>
          <p:nvPr/>
        </p:nvGrpSpPr>
        <p:grpSpPr bwMode="auto">
          <a:xfrm>
            <a:off x="2952750" y="4159250"/>
            <a:ext cx="6103938" cy="465138"/>
            <a:chOff x="0" y="0"/>
            <a:chExt cx="3913" cy="323"/>
          </a:xfrm>
        </p:grpSpPr>
        <p:sp>
          <p:nvSpPr>
            <p:cNvPr id="65554" name="Rectangle 14">
              <a:extLst>
                <a:ext uri="{FF2B5EF4-FFF2-40B4-BE49-F238E27FC236}">
                  <a16:creationId xmlns:a16="http://schemas.microsoft.com/office/drawing/2014/main" id="{EF8C8D86-D67D-43DD-90A5-E5B57D621DED}"/>
                </a:ext>
              </a:extLst>
            </p:cNvPr>
            <p:cNvSpPr>
              <a:spLocks/>
            </p:cNvSpPr>
            <p:nvPr/>
          </p:nvSpPr>
          <p:spPr bwMode="auto">
            <a:xfrm>
              <a:off x="0" y="0"/>
              <a:ext cx="3913" cy="323"/>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5555" name="Rectangle 15">
              <a:extLst>
                <a:ext uri="{FF2B5EF4-FFF2-40B4-BE49-F238E27FC236}">
                  <a16:creationId xmlns:a16="http://schemas.microsoft.com/office/drawing/2014/main" id="{660D6897-123E-4692-8A51-6FA08B5B3061}"/>
                </a:ext>
              </a:extLst>
            </p:cNvPr>
            <p:cNvSpPr>
              <a:spLocks/>
            </p:cNvSpPr>
            <p:nvPr/>
          </p:nvSpPr>
          <p:spPr bwMode="auto">
            <a:xfrm>
              <a:off x="0" y="0"/>
              <a:ext cx="391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i="1">
                  <a:solidFill>
                    <a:srgbClr val="FF0000"/>
                  </a:solidFill>
                  <a:latin typeface="Helvetica" panose="020B0604020202020204" pitchFamily="34" charset="0"/>
                  <a:sym typeface="Helvetica" panose="020B0604020202020204" pitchFamily="34" charset="0"/>
                </a:rPr>
                <a:t>			Key Block</a:t>
              </a:r>
            </a:p>
          </p:txBody>
        </p:sp>
      </p:grpSp>
      <p:sp>
        <p:nvSpPr>
          <p:cNvPr id="65546" name="Line 16">
            <a:extLst>
              <a:ext uri="{FF2B5EF4-FFF2-40B4-BE49-F238E27FC236}">
                <a16:creationId xmlns:a16="http://schemas.microsoft.com/office/drawing/2014/main" id="{B8C699F2-269D-4DAC-A82D-BA13E4198884}"/>
              </a:ext>
            </a:extLst>
          </p:cNvPr>
          <p:cNvSpPr>
            <a:spLocks noChangeShapeType="1"/>
          </p:cNvSpPr>
          <p:nvPr/>
        </p:nvSpPr>
        <p:spPr bwMode="auto">
          <a:xfrm flipH="1">
            <a:off x="3148013" y="2555876"/>
            <a:ext cx="114300" cy="148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7" name="Line 17">
            <a:extLst>
              <a:ext uri="{FF2B5EF4-FFF2-40B4-BE49-F238E27FC236}">
                <a16:creationId xmlns:a16="http://schemas.microsoft.com/office/drawing/2014/main" id="{D081F604-60CC-4546-8F9D-EFF74C12270C}"/>
              </a:ext>
            </a:extLst>
          </p:cNvPr>
          <p:cNvSpPr>
            <a:spLocks noChangeShapeType="1"/>
          </p:cNvSpPr>
          <p:nvPr/>
        </p:nvSpPr>
        <p:spPr bwMode="auto">
          <a:xfrm flipH="1">
            <a:off x="8624889" y="2511425"/>
            <a:ext cx="52387" cy="1511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8" name="Rectangle 18">
            <a:extLst>
              <a:ext uri="{FF2B5EF4-FFF2-40B4-BE49-F238E27FC236}">
                <a16:creationId xmlns:a16="http://schemas.microsoft.com/office/drawing/2014/main" id="{B003546F-92C5-4396-A0C3-0969A83895F1}"/>
              </a:ext>
            </a:extLst>
          </p:cNvPr>
          <p:cNvSpPr>
            <a:spLocks/>
          </p:cNvSpPr>
          <p:nvPr/>
        </p:nvSpPr>
        <p:spPr bwMode="auto">
          <a:xfrm>
            <a:off x="2397126" y="4946650"/>
            <a:ext cx="873637" cy="62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Client </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MAC</a:t>
            </a:r>
          </a:p>
        </p:txBody>
      </p:sp>
      <p:sp>
        <p:nvSpPr>
          <p:cNvPr id="65549" name="Rectangle 19">
            <a:extLst>
              <a:ext uri="{FF2B5EF4-FFF2-40B4-BE49-F238E27FC236}">
                <a16:creationId xmlns:a16="http://schemas.microsoft.com/office/drawing/2014/main" id="{E42BA236-EA06-410A-A396-270CFCB650AD}"/>
              </a:ext>
            </a:extLst>
          </p:cNvPr>
          <p:cNvSpPr>
            <a:spLocks/>
          </p:cNvSpPr>
          <p:nvPr/>
        </p:nvSpPr>
        <p:spPr bwMode="auto">
          <a:xfrm>
            <a:off x="3571875" y="4946650"/>
            <a:ext cx="907300" cy="62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Server</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MAC</a:t>
            </a:r>
          </a:p>
        </p:txBody>
      </p:sp>
      <p:sp>
        <p:nvSpPr>
          <p:cNvPr id="65550" name="Rectangle 20">
            <a:extLst>
              <a:ext uri="{FF2B5EF4-FFF2-40B4-BE49-F238E27FC236}">
                <a16:creationId xmlns:a16="http://schemas.microsoft.com/office/drawing/2014/main" id="{6CB57A52-2E9B-4FC2-AB28-5C8130AE2E2D}"/>
              </a:ext>
            </a:extLst>
          </p:cNvPr>
          <p:cNvSpPr>
            <a:spLocks/>
          </p:cNvSpPr>
          <p:nvPr/>
        </p:nvSpPr>
        <p:spPr bwMode="auto">
          <a:xfrm>
            <a:off x="4937126" y="4946650"/>
            <a:ext cx="1043555" cy="62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Client</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Encrypt</a:t>
            </a:r>
          </a:p>
        </p:txBody>
      </p:sp>
      <p:sp>
        <p:nvSpPr>
          <p:cNvPr id="65551" name="Rectangle 21">
            <a:extLst>
              <a:ext uri="{FF2B5EF4-FFF2-40B4-BE49-F238E27FC236}">
                <a16:creationId xmlns:a16="http://schemas.microsoft.com/office/drawing/2014/main" id="{54169B52-4850-48CE-A4BF-ABB3DCCC7DEA}"/>
              </a:ext>
            </a:extLst>
          </p:cNvPr>
          <p:cNvSpPr>
            <a:spLocks/>
          </p:cNvSpPr>
          <p:nvPr/>
        </p:nvSpPr>
        <p:spPr bwMode="auto">
          <a:xfrm>
            <a:off x="6132514" y="4946650"/>
            <a:ext cx="1043555" cy="62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Server</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Encrypt</a:t>
            </a:r>
          </a:p>
        </p:txBody>
      </p:sp>
      <p:sp>
        <p:nvSpPr>
          <p:cNvPr id="65552" name="Rectangle 22">
            <a:extLst>
              <a:ext uri="{FF2B5EF4-FFF2-40B4-BE49-F238E27FC236}">
                <a16:creationId xmlns:a16="http://schemas.microsoft.com/office/drawing/2014/main" id="{012A53E1-0EDE-4AC8-964B-78B2BBEEE078}"/>
              </a:ext>
            </a:extLst>
          </p:cNvPr>
          <p:cNvSpPr>
            <a:spLocks/>
          </p:cNvSpPr>
          <p:nvPr/>
        </p:nvSpPr>
        <p:spPr bwMode="auto">
          <a:xfrm>
            <a:off x="7253289" y="4946650"/>
            <a:ext cx="788677" cy="62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Client</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IV</a:t>
            </a:r>
          </a:p>
        </p:txBody>
      </p:sp>
      <p:sp>
        <p:nvSpPr>
          <p:cNvPr id="65553" name="Rectangle 23">
            <a:extLst>
              <a:ext uri="{FF2B5EF4-FFF2-40B4-BE49-F238E27FC236}">
                <a16:creationId xmlns:a16="http://schemas.microsoft.com/office/drawing/2014/main" id="{5A6CEC75-11F2-4C83-9007-FCEA02FD4262}"/>
              </a:ext>
            </a:extLst>
          </p:cNvPr>
          <p:cNvSpPr>
            <a:spLocks/>
          </p:cNvSpPr>
          <p:nvPr/>
        </p:nvSpPr>
        <p:spPr bwMode="auto">
          <a:xfrm>
            <a:off x="8324850" y="4946650"/>
            <a:ext cx="907300" cy="62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Server</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IV</a:t>
            </a:r>
          </a:p>
        </p:txBody>
      </p:sp>
    </p:spTree>
    <p:extLst>
      <p:ext uri="{BB962C8B-B14F-4D97-AF65-F5344CB8AC3E}">
        <p14:creationId xmlns:p14="http://schemas.microsoft.com/office/powerpoint/2010/main" val="2213015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CB675B-E744-495A-81FC-FDBB2611D866}"/>
              </a:ext>
            </a:extLst>
          </p:cNvPr>
          <p:cNvSpPr>
            <a:spLocks noGrp="1"/>
          </p:cNvSpPr>
          <p:nvPr>
            <p:ph type="title"/>
          </p:nvPr>
        </p:nvSpPr>
        <p:spPr/>
        <p:txBody>
          <a:bodyPr/>
          <a:lstStyle/>
          <a:p>
            <a:pPr>
              <a:defRPr/>
            </a:pPr>
            <a:r>
              <a:rPr lang="en-GB" err="1">
                <a:sym typeface="Gill Sans" charset="0"/>
              </a:rPr>
              <a:t>ClientHello</a:t>
            </a:r>
            <a:r>
              <a:rPr lang="en-GB">
                <a:sym typeface="Gill Sans" charset="0"/>
              </a:rPr>
              <a:t> message</a:t>
            </a:r>
          </a:p>
        </p:txBody>
      </p:sp>
      <p:sp>
        <p:nvSpPr>
          <p:cNvPr id="3" name="Espace réservé du contenu 2">
            <a:extLst>
              <a:ext uri="{FF2B5EF4-FFF2-40B4-BE49-F238E27FC236}">
                <a16:creationId xmlns:a16="http://schemas.microsoft.com/office/drawing/2014/main" id="{42CF2D3D-8C03-43D7-AB26-CAA52BE24066}"/>
              </a:ext>
            </a:extLst>
          </p:cNvPr>
          <p:cNvSpPr>
            <a:spLocks noGrp="1"/>
          </p:cNvSpPr>
          <p:nvPr>
            <p:ph idx="1"/>
          </p:nvPr>
        </p:nvSpPr>
        <p:spPr>
          <a:xfrm>
            <a:off x="2092325" y="2416175"/>
            <a:ext cx="7970838" cy="4019550"/>
          </a:xfrm>
        </p:spPr>
        <p:txBody>
          <a:bodyPr/>
          <a:lstStyle/>
          <a:p>
            <a:r>
              <a:rPr lang="en-GB" altLang="fr-FR"/>
              <a:t>Protocol Version</a:t>
            </a:r>
          </a:p>
          <a:p>
            <a:r>
              <a:rPr lang="en-GB" altLang="fr-FR"/>
              <a:t>32 bytes long random number</a:t>
            </a:r>
          </a:p>
          <a:p>
            <a:pPr lvl="1"/>
            <a:r>
              <a:rPr lang="en-GB" altLang="fr-FR" sz="2100"/>
              <a:t>4 bytes Unix time (seconds since 01/01/1970)</a:t>
            </a:r>
            <a:r>
              <a:rPr lang="ar-SA" altLang="fr-FR" sz="2100">
                <a:cs typeface="Arial" panose="020B0604020202020204" pitchFamily="34" charset="0"/>
              </a:rPr>
              <a:t>‏</a:t>
            </a:r>
            <a:endParaRPr lang="en-GB" altLang="fr-FR" sz="2100"/>
          </a:p>
          <a:p>
            <a:pPr lvl="1"/>
            <a:r>
              <a:rPr lang="en-GB" altLang="fr-FR" sz="2100"/>
              <a:t>28 bytes random number</a:t>
            </a:r>
          </a:p>
          <a:p>
            <a:r>
              <a:rPr lang="en-GB" altLang="fr-FR"/>
              <a:t>Session Id  </a:t>
            </a:r>
          </a:p>
          <a:p>
            <a:pPr lvl="1"/>
            <a:r>
              <a:rPr lang="en-GB" altLang="fr-FR" sz="2100"/>
              <a:t>Each SSL session has an identifier which can be used later to restart a session</a:t>
            </a:r>
          </a:p>
          <a:p>
            <a:r>
              <a:rPr lang="en-GB" altLang="fr-FR"/>
              <a:t>List of supported Ciphers</a:t>
            </a:r>
          </a:p>
          <a:p>
            <a:r>
              <a:rPr lang="en-GB" altLang="fr-FR"/>
              <a:t>List of supported Compression Methods</a:t>
            </a:r>
          </a:p>
          <a:p>
            <a:endParaRPr lang="en-GB" altLang="fr-FR"/>
          </a:p>
        </p:txBody>
      </p:sp>
    </p:spTree>
    <p:extLst>
      <p:ext uri="{BB962C8B-B14F-4D97-AF65-F5344CB8AC3E}">
        <p14:creationId xmlns:p14="http://schemas.microsoft.com/office/powerpoint/2010/main" val="2591228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A6E60-EC04-40E9-9773-C77097E89C5B}"/>
              </a:ext>
            </a:extLst>
          </p:cNvPr>
          <p:cNvSpPr>
            <a:spLocks noGrp="1"/>
          </p:cNvSpPr>
          <p:nvPr>
            <p:ph type="title"/>
          </p:nvPr>
        </p:nvSpPr>
        <p:spPr/>
        <p:txBody>
          <a:bodyPr/>
          <a:lstStyle/>
          <a:p>
            <a:pPr>
              <a:defRPr/>
            </a:pPr>
            <a:r>
              <a:rPr lang="en-GB" err="1">
                <a:sym typeface="Gill Sans" charset="0"/>
              </a:rPr>
              <a:t>ClientHello</a:t>
            </a:r>
            <a:endParaRPr lang="en-GB">
              <a:sym typeface="Gill Sans" charset="0"/>
            </a:endParaRPr>
          </a:p>
        </p:txBody>
      </p:sp>
      <p:sp>
        <p:nvSpPr>
          <p:cNvPr id="3" name="Espace réservé du contenu 2">
            <a:extLst>
              <a:ext uri="{FF2B5EF4-FFF2-40B4-BE49-F238E27FC236}">
                <a16:creationId xmlns:a16="http://schemas.microsoft.com/office/drawing/2014/main" id="{BC1C6BC7-1084-4C87-89ED-5ED5DF95E9E4}"/>
              </a:ext>
            </a:extLst>
          </p:cNvPr>
          <p:cNvSpPr>
            <a:spLocks noGrp="1"/>
          </p:cNvSpPr>
          <p:nvPr>
            <p:ph idx="1"/>
          </p:nvPr>
        </p:nvSpPr>
        <p:spPr>
          <a:xfrm>
            <a:off x="2109788" y="1946276"/>
            <a:ext cx="8648700" cy="4017963"/>
          </a:xfrm>
        </p:spPr>
        <p:txBody>
          <a:bodyPr/>
          <a:lstStyle/>
          <a:p>
            <a:pPr marL="617418" indent="-420967">
              <a:spcBef>
                <a:spcPts val="1768"/>
              </a:spcBef>
              <a:buFont typeface="Gill Sans" charset="0"/>
              <a:buChar char="•"/>
              <a:defRPr/>
            </a:pPr>
            <a:r>
              <a:rPr lang="en-GB">
                <a:sym typeface="Gill Sans" charset="0"/>
              </a:rPr>
              <a:t>Supported ciphers</a:t>
            </a:r>
          </a:p>
          <a:p>
            <a:pPr marL="944837" lvl="1" indent="-420967">
              <a:spcBef>
                <a:spcPts val="1768"/>
              </a:spcBef>
              <a:buFont typeface="Gill Sans" charset="0"/>
              <a:buChar char="•"/>
              <a:defRPr/>
            </a:pPr>
            <a:r>
              <a:rPr lang="en-GB" err="1">
                <a:sym typeface="Gill Sans" charset="0"/>
              </a:rPr>
              <a:t>Authentication+Key</a:t>
            </a:r>
            <a:r>
              <a:rPr lang="en-GB">
                <a:sym typeface="Gill Sans" charset="0"/>
              </a:rPr>
              <a:t> </a:t>
            </a:r>
            <a:r>
              <a:rPr lang="en-GB" err="1">
                <a:sym typeface="Gill Sans" charset="0"/>
              </a:rPr>
              <a:t>Exchange+Cipher+Hash</a:t>
            </a:r>
            <a:endParaRPr lang="en-GB">
              <a:sym typeface="Gill Sans" charset="0"/>
            </a:endParaRP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WITH NULL MD5</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EXPORT WITH RC4 40 MD5</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WITH RC4 128 MD5</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WITH DES CBC SHA</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WITH 3DES EDE CBC SHA</a:t>
            </a:r>
          </a:p>
        </p:txBody>
      </p:sp>
    </p:spTree>
    <p:extLst>
      <p:ext uri="{BB962C8B-B14F-4D97-AF65-F5344CB8AC3E}">
        <p14:creationId xmlns:p14="http://schemas.microsoft.com/office/powerpoint/2010/main" val="3328643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93576-FBC5-49FE-A704-67ED19AB4C3A}"/>
              </a:ext>
            </a:extLst>
          </p:cNvPr>
          <p:cNvSpPr>
            <a:spLocks noGrp="1"/>
          </p:cNvSpPr>
          <p:nvPr>
            <p:ph type="title"/>
          </p:nvPr>
        </p:nvSpPr>
        <p:spPr/>
        <p:txBody>
          <a:bodyPr/>
          <a:lstStyle/>
          <a:p>
            <a:pPr>
              <a:defRPr/>
            </a:pPr>
            <a:r>
              <a:rPr lang="en-GB" err="1">
                <a:sym typeface="Gill Sans" charset="0"/>
              </a:rPr>
              <a:t>ServerHello</a:t>
            </a:r>
            <a:endParaRPr lang="en-GB">
              <a:sym typeface="Gill Sans" charset="0"/>
            </a:endParaRPr>
          </a:p>
        </p:txBody>
      </p:sp>
      <p:sp>
        <p:nvSpPr>
          <p:cNvPr id="3" name="Espace réservé du contenu 2">
            <a:extLst>
              <a:ext uri="{FF2B5EF4-FFF2-40B4-BE49-F238E27FC236}">
                <a16:creationId xmlns:a16="http://schemas.microsoft.com/office/drawing/2014/main" id="{D8A56471-DC9E-4E8A-8C62-BB97D42257A3}"/>
              </a:ext>
            </a:extLst>
          </p:cNvPr>
          <p:cNvSpPr>
            <a:spLocks noGrp="1"/>
          </p:cNvSpPr>
          <p:nvPr>
            <p:ph idx="1"/>
          </p:nvPr>
        </p:nvSpPr>
        <p:spPr/>
        <p:txBody>
          <a:bodyPr/>
          <a:lstStyle/>
          <a:p>
            <a:pPr marL="196451" indent="0">
              <a:spcBef>
                <a:spcPts val="1768"/>
              </a:spcBef>
              <a:buNone/>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endParaRPr lang="en-US">
              <a:sym typeface="Gill Sans" charset="0"/>
            </a:endParaRP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Protocol version</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Random</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Session Id</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Optional, sent by server if it allows sessions to be resumed later</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Cipher Suite</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One of the client cipher suites Compression Method</a:t>
            </a:r>
          </a:p>
          <a:p>
            <a:pPr marL="617418" indent="-420967">
              <a:spcBef>
                <a:spcPts val="1768"/>
              </a:spcBef>
              <a:buFont typeface="Gill Sans" charset="0"/>
              <a:buChar char="•"/>
              <a:defRPr/>
            </a:pPr>
            <a:endParaRPr lang="en-GB">
              <a:sym typeface="Gill Sans" charset="0"/>
            </a:endParaRPr>
          </a:p>
        </p:txBody>
      </p:sp>
    </p:spTree>
    <p:extLst>
      <p:ext uri="{BB962C8B-B14F-4D97-AF65-F5344CB8AC3E}">
        <p14:creationId xmlns:p14="http://schemas.microsoft.com/office/powerpoint/2010/main" val="389811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D292-D511-8CBC-7C99-1A7893F81F1F}"/>
              </a:ext>
            </a:extLst>
          </p:cNvPr>
          <p:cNvSpPr>
            <a:spLocks noGrp="1"/>
          </p:cNvSpPr>
          <p:nvPr>
            <p:ph type="title"/>
          </p:nvPr>
        </p:nvSpPr>
        <p:spPr/>
        <p:txBody>
          <a:bodyPr/>
          <a:lstStyle/>
          <a:p>
            <a:r>
              <a:rPr lang="en-BE"/>
              <a:t>HTTP/2.0</a:t>
            </a:r>
          </a:p>
        </p:txBody>
      </p:sp>
      <p:sp>
        <p:nvSpPr>
          <p:cNvPr id="3" name="Content Placeholder 2">
            <a:extLst>
              <a:ext uri="{FF2B5EF4-FFF2-40B4-BE49-F238E27FC236}">
                <a16:creationId xmlns:a16="http://schemas.microsoft.com/office/drawing/2014/main" id="{49DFF85A-ECB2-A7B2-92C5-27DB5C848B91}"/>
              </a:ext>
            </a:extLst>
          </p:cNvPr>
          <p:cNvSpPr>
            <a:spLocks noGrp="1"/>
          </p:cNvSpPr>
          <p:nvPr>
            <p:ph idx="1"/>
          </p:nvPr>
        </p:nvSpPr>
        <p:spPr>
          <a:xfrm>
            <a:off x="2099013" y="1516962"/>
            <a:ext cx="3501973" cy="1077144"/>
          </a:xfrm>
        </p:spPr>
        <p:txBody>
          <a:bodyPr/>
          <a:lstStyle/>
          <a:p>
            <a:r>
              <a:rPr lang="en-BE"/>
              <a:t>How to realise ?</a:t>
            </a:r>
          </a:p>
        </p:txBody>
      </p:sp>
      <p:pic>
        <p:nvPicPr>
          <p:cNvPr id="4" name="Image 6">
            <a:extLst>
              <a:ext uri="{FF2B5EF4-FFF2-40B4-BE49-F238E27FC236}">
                <a16:creationId xmlns:a16="http://schemas.microsoft.com/office/drawing/2014/main" id="{D5F3EA6E-7381-9BBD-ECE0-EEB400CCAE09}"/>
              </a:ext>
            </a:extLst>
          </p:cNvPr>
          <p:cNvPicPr>
            <a:picLocks noChangeAspect="1"/>
          </p:cNvPicPr>
          <p:nvPr/>
        </p:nvPicPr>
        <p:blipFill>
          <a:blip r:embed="rId2"/>
          <a:stretch>
            <a:fillRect/>
          </a:stretch>
        </p:blipFill>
        <p:spPr>
          <a:xfrm>
            <a:off x="8021400" y="107841"/>
            <a:ext cx="2698195" cy="2554957"/>
          </a:xfrm>
          <a:prstGeom prst="rect">
            <a:avLst/>
          </a:prstGeom>
        </p:spPr>
      </p:pic>
      <p:sp>
        <p:nvSpPr>
          <p:cNvPr id="5" name="Line 2">
            <a:extLst>
              <a:ext uri="{FF2B5EF4-FFF2-40B4-BE49-F238E27FC236}">
                <a16:creationId xmlns:a16="http://schemas.microsoft.com/office/drawing/2014/main" id="{543CE1A9-2DBF-FF07-A4EE-A0A8305E0626}"/>
              </a:ext>
            </a:extLst>
          </p:cNvPr>
          <p:cNvSpPr>
            <a:spLocks noChangeShapeType="1"/>
          </p:cNvSpPr>
          <p:nvPr/>
        </p:nvSpPr>
        <p:spPr bwMode="auto">
          <a:xfrm flipH="1">
            <a:off x="5105400" y="2457450"/>
            <a:ext cx="6350" cy="34115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 name="Line 3">
            <a:extLst>
              <a:ext uri="{FF2B5EF4-FFF2-40B4-BE49-F238E27FC236}">
                <a16:creationId xmlns:a16="http://schemas.microsoft.com/office/drawing/2014/main" id="{2FB24EDB-C4E0-76B6-A5B0-9D05524BEDEA}"/>
              </a:ext>
            </a:extLst>
          </p:cNvPr>
          <p:cNvSpPr>
            <a:spLocks noChangeShapeType="1"/>
          </p:cNvSpPr>
          <p:nvPr/>
        </p:nvSpPr>
        <p:spPr bwMode="auto">
          <a:xfrm>
            <a:off x="7199314" y="2486026"/>
            <a:ext cx="1587" cy="33829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7" name="Rectangle 4">
            <a:extLst>
              <a:ext uri="{FF2B5EF4-FFF2-40B4-BE49-F238E27FC236}">
                <a16:creationId xmlns:a16="http://schemas.microsoft.com/office/drawing/2014/main" id="{4437272B-FA9C-0FBC-FBB2-AA6DE0553FD4}"/>
              </a:ext>
            </a:extLst>
          </p:cNvPr>
          <p:cNvSpPr>
            <a:spLocks/>
          </p:cNvSpPr>
          <p:nvPr/>
        </p:nvSpPr>
        <p:spPr bwMode="auto">
          <a:xfrm>
            <a:off x="3082925" y="2397126"/>
            <a:ext cx="73183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8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Source</a:t>
            </a:r>
          </a:p>
        </p:txBody>
      </p:sp>
      <p:sp>
        <p:nvSpPr>
          <p:cNvPr id="8" name="Rectangle 5">
            <a:extLst>
              <a:ext uri="{FF2B5EF4-FFF2-40B4-BE49-F238E27FC236}">
                <a16:creationId xmlns:a16="http://schemas.microsoft.com/office/drawing/2014/main" id="{75F8D685-8205-A0C8-8D8B-9385257B9063}"/>
              </a:ext>
            </a:extLst>
          </p:cNvPr>
          <p:cNvSpPr>
            <a:spLocks/>
          </p:cNvSpPr>
          <p:nvPr/>
        </p:nvSpPr>
        <p:spPr bwMode="auto">
          <a:xfrm>
            <a:off x="5614989" y="2397126"/>
            <a:ext cx="858837"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8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Provider</a:t>
            </a:r>
          </a:p>
        </p:txBody>
      </p:sp>
      <p:sp>
        <p:nvSpPr>
          <p:cNvPr id="9" name="Rectangle 6">
            <a:extLst>
              <a:ext uri="{FF2B5EF4-FFF2-40B4-BE49-F238E27FC236}">
                <a16:creationId xmlns:a16="http://schemas.microsoft.com/office/drawing/2014/main" id="{61296559-8413-4085-E7F8-7413AB432F0F}"/>
              </a:ext>
            </a:extLst>
          </p:cNvPr>
          <p:cNvSpPr>
            <a:spLocks/>
          </p:cNvSpPr>
          <p:nvPr/>
        </p:nvSpPr>
        <p:spPr bwMode="auto">
          <a:xfrm>
            <a:off x="8475663" y="2397126"/>
            <a:ext cx="11557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8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Destination</a:t>
            </a:r>
          </a:p>
        </p:txBody>
      </p:sp>
      <p:sp>
        <p:nvSpPr>
          <p:cNvPr id="22" name="Rectangle 19">
            <a:extLst>
              <a:ext uri="{FF2B5EF4-FFF2-40B4-BE49-F238E27FC236}">
                <a16:creationId xmlns:a16="http://schemas.microsoft.com/office/drawing/2014/main" id="{921BD892-58C6-3E13-85A1-E30205DC4891}"/>
              </a:ext>
            </a:extLst>
          </p:cNvPr>
          <p:cNvSpPr>
            <a:spLocks/>
          </p:cNvSpPr>
          <p:nvPr/>
        </p:nvSpPr>
        <p:spPr bwMode="auto">
          <a:xfrm>
            <a:off x="7717234" y="3288542"/>
            <a:ext cx="1661503" cy="1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(”GET /b")</a:t>
            </a:r>
          </a:p>
        </p:txBody>
      </p:sp>
      <p:grpSp>
        <p:nvGrpSpPr>
          <p:cNvPr id="23" name="Group 20">
            <a:extLst>
              <a:ext uri="{FF2B5EF4-FFF2-40B4-BE49-F238E27FC236}">
                <a16:creationId xmlns:a16="http://schemas.microsoft.com/office/drawing/2014/main" id="{3A49D41C-A603-4059-EE38-5D03435D8E11}"/>
              </a:ext>
            </a:extLst>
          </p:cNvPr>
          <p:cNvGrpSpPr>
            <a:grpSpLocks/>
          </p:cNvGrpSpPr>
          <p:nvPr/>
        </p:nvGrpSpPr>
        <p:grpSpPr bwMode="auto">
          <a:xfrm>
            <a:off x="2867605" y="2879232"/>
            <a:ext cx="6557737" cy="721330"/>
            <a:chOff x="-45" y="3"/>
            <a:chExt cx="5423" cy="647"/>
          </a:xfrm>
        </p:grpSpPr>
        <p:sp>
          <p:nvSpPr>
            <p:cNvPr id="24" name="Rectangle 21">
              <a:extLst>
                <a:ext uri="{FF2B5EF4-FFF2-40B4-BE49-F238E27FC236}">
                  <a16:creationId xmlns:a16="http://schemas.microsoft.com/office/drawing/2014/main" id="{C8F0BC95-4F98-7B38-EAF4-AF671606F7EF}"/>
                </a:ext>
              </a:extLst>
            </p:cNvPr>
            <p:cNvSpPr>
              <a:spLocks/>
            </p:cNvSpPr>
            <p:nvPr/>
          </p:nvSpPr>
          <p:spPr bwMode="auto">
            <a:xfrm>
              <a:off x="4004" y="136"/>
              <a:ext cx="13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(”GET /a")</a:t>
              </a:r>
            </a:p>
          </p:txBody>
        </p:sp>
        <p:grpSp>
          <p:nvGrpSpPr>
            <p:cNvPr id="25" name="Group 22">
              <a:extLst>
                <a:ext uri="{FF2B5EF4-FFF2-40B4-BE49-F238E27FC236}">
                  <a16:creationId xmlns:a16="http://schemas.microsoft.com/office/drawing/2014/main" id="{CD15242F-BA67-FCC7-B785-BB68BABA4D24}"/>
                </a:ext>
              </a:extLst>
            </p:cNvPr>
            <p:cNvGrpSpPr>
              <a:grpSpLocks/>
            </p:cNvGrpSpPr>
            <p:nvPr/>
          </p:nvGrpSpPr>
          <p:grpSpPr bwMode="auto">
            <a:xfrm>
              <a:off x="-45" y="3"/>
              <a:ext cx="5217" cy="647"/>
              <a:chOff x="-45" y="3"/>
              <a:chExt cx="5217" cy="647"/>
            </a:xfrm>
          </p:grpSpPr>
          <p:grpSp>
            <p:nvGrpSpPr>
              <p:cNvPr id="26" name="Group 23">
                <a:extLst>
                  <a:ext uri="{FF2B5EF4-FFF2-40B4-BE49-F238E27FC236}">
                    <a16:creationId xmlns:a16="http://schemas.microsoft.com/office/drawing/2014/main" id="{CC740909-0B15-502A-487E-5F0DD75426DD}"/>
                  </a:ext>
                </a:extLst>
              </p:cNvPr>
              <p:cNvGrpSpPr>
                <a:grpSpLocks/>
              </p:cNvGrpSpPr>
              <p:nvPr/>
            </p:nvGrpSpPr>
            <p:grpSpPr bwMode="auto">
              <a:xfrm>
                <a:off x="-45" y="3"/>
                <a:ext cx="1851" cy="230"/>
                <a:chOff x="-45" y="0"/>
                <a:chExt cx="1851" cy="230"/>
              </a:xfrm>
            </p:grpSpPr>
            <p:sp>
              <p:nvSpPr>
                <p:cNvPr id="31" name="Line 24">
                  <a:extLst>
                    <a:ext uri="{FF2B5EF4-FFF2-40B4-BE49-F238E27FC236}">
                      <a16:creationId xmlns:a16="http://schemas.microsoft.com/office/drawing/2014/main" id="{B34CB256-2F5F-E9C9-182A-742A442025F3}"/>
                    </a:ext>
                  </a:extLst>
                </p:cNvPr>
                <p:cNvSpPr>
                  <a:spLocks noChangeShapeType="1"/>
                </p:cNvSpPr>
                <p:nvPr/>
              </p:nvSpPr>
              <p:spPr bwMode="auto">
                <a:xfrm>
                  <a:off x="175" y="0"/>
                  <a:ext cx="1613"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2" name="Rectangle 25">
                  <a:extLst>
                    <a:ext uri="{FF2B5EF4-FFF2-40B4-BE49-F238E27FC236}">
                      <a16:creationId xmlns:a16="http://schemas.microsoft.com/office/drawing/2014/main" id="{2420D4A8-9A39-9410-19CD-AB8311C5C142}"/>
                    </a:ext>
                  </a:extLst>
                </p:cNvPr>
                <p:cNvSpPr>
                  <a:spLocks/>
                </p:cNvSpPr>
                <p:nvPr/>
              </p:nvSpPr>
              <p:spPr bwMode="auto">
                <a:xfrm>
                  <a:off x="-45" y="52"/>
                  <a:ext cx="185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DATA.request</a:t>
                  </a:r>
                  <a:r>
                    <a:rPr lang="en-US" altLang="fr-FR" sz="15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(”GET /a…")</a:t>
                  </a:r>
                </a:p>
              </p:txBody>
            </p:sp>
          </p:grpSp>
          <p:sp>
            <p:nvSpPr>
              <p:cNvPr id="27" name="Line 26">
                <a:extLst>
                  <a:ext uri="{FF2B5EF4-FFF2-40B4-BE49-F238E27FC236}">
                    <a16:creationId xmlns:a16="http://schemas.microsoft.com/office/drawing/2014/main" id="{37F59431-D8A6-E583-CFB0-6B01D80A5F64}"/>
                  </a:ext>
                </a:extLst>
              </p:cNvPr>
              <p:cNvSpPr>
                <a:spLocks noChangeShapeType="1"/>
              </p:cNvSpPr>
              <p:nvPr/>
            </p:nvSpPr>
            <p:spPr bwMode="auto">
              <a:xfrm>
                <a:off x="3545" y="136"/>
                <a:ext cx="1613"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 name="Line 27">
                <a:extLst>
                  <a:ext uri="{FF2B5EF4-FFF2-40B4-BE49-F238E27FC236}">
                    <a16:creationId xmlns:a16="http://schemas.microsoft.com/office/drawing/2014/main" id="{CFE1D997-A2C3-07CC-25A4-2605448767D8}"/>
                  </a:ext>
                </a:extLst>
              </p:cNvPr>
              <p:cNvSpPr>
                <a:spLocks noChangeShapeType="1"/>
              </p:cNvSpPr>
              <p:nvPr/>
            </p:nvSpPr>
            <p:spPr bwMode="auto">
              <a:xfrm>
                <a:off x="3559" y="649"/>
                <a:ext cx="1613"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grpSp>
        <p:nvGrpSpPr>
          <p:cNvPr id="33" name="Group 30">
            <a:extLst>
              <a:ext uri="{FF2B5EF4-FFF2-40B4-BE49-F238E27FC236}">
                <a16:creationId xmlns:a16="http://schemas.microsoft.com/office/drawing/2014/main" id="{A8859E18-63B6-3E8C-5ACD-ECF1DFDC6815}"/>
              </a:ext>
            </a:extLst>
          </p:cNvPr>
          <p:cNvGrpSpPr>
            <a:grpSpLocks/>
          </p:cNvGrpSpPr>
          <p:nvPr/>
        </p:nvGrpSpPr>
        <p:grpSpPr bwMode="auto">
          <a:xfrm>
            <a:off x="2906124" y="3302820"/>
            <a:ext cx="2182766" cy="255612"/>
            <a:chOff x="0" y="0"/>
            <a:chExt cx="1805" cy="229"/>
          </a:xfrm>
        </p:grpSpPr>
        <p:sp>
          <p:nvSpPr>
            <p:cNvPr id="34" name="Line 31">
              <a:extLst>
                <a:ext uri="{FF2B5EF4-FFF2-40B4-BE49-F238E27FC236}">
                  <a16:creationId xmlns:a16="http://schemas.microsoft.com/office/drawing/2014/main" id="{F34198FD-2C2B-6839-735A-4CEF8DD8C445}"/>
                </a:ext>
              </a:extLst>
            </p:cNvPr>
            <p:cNvSpPr>
              <a:spLocks noChangeShapeType="1"/>
            </p:cNvSpPr>
            <p:nvPr/>
          </p:nvSpPr>
          <p:spPr bwMode="auto">
            <a:xfrm>
              <a:off x="192" y="0"/>
              <a:ext cx="1613"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5" name="Rectangle 32">
              <a:extLst>
                <a:ext uri="{FF2B5EF4-FFF2-40B4-BE49-F238E27FC236}">
                  <a16:creationId xmlns:a16="http://schemas.microsoft.com/office/drawing/2014/main" id="{57F89CD3-D40E-EEAE-F3C2-9FA5CEED5AA8}"/>
                </a:ext>
              </a:extLst>
            </p:cNvPr>
            <p:cNvSpPr>
              <a:spLocks/>
            </p:cNvSpPr>
            <p:nvPr/>
          </p:nvSpPr>
          <p:spPr bwMode="auto">
            <a:xfrm>
              <a:off x="0" y="51"/>
              <a:ext cx="169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DATA.request</a:t>
              </a:r>
              <a:r>
                <a:rPr lang="en-US" altLang="fr-FR" sz="150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(“GET /b")</a:t>
              </a:r>
            </a:p>
          </p:txBody>
        </p:sp>
      </p:grpSp>
      <p:sp>
        <p:nvSpPr>
          <p:cNvPr id="46" name="Line 26">
            <a:extLst>
              <a:ext uri="{FF2B5EF4-FFF2-40B4-BE49-F238E27FC236}">
                <a16:creationId xmlns:a16="http://schemas.microsoft.com/office/drawing/2014/main" id="{FA977A97-637A-B4AB-759F-7860981AF886}"/>
              </a:ext>
            </a:extLst>
          </p:cNvPr>
          <p:cNvSpPr>
            <a:spLocks noChangeShapeType="1"/>
          </p:cNvSpPr>
          <p:nvPr/>
        </p:nvSpPr>
        <p:spPr bwMode="auto">
          <a:xfrm flipH="1">
            <a:off x="7191419" y="4007450"/>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7" name="Line 26">
            <a:extLst>
              <a:ext uri="{FF2B5EF4-FFF2-40B4-BE49-F238E27FC236}">
                <a16:creationId xmlns:a16="http://schemas.microsoft.com/office/drawing/2014/main" id="{64FF00BB-5565-0D39-5757-26857477BA98}"/>
              </a:ext>
            </a:extLst>
          </p:cNvPr>
          <p:cNvSpPr>
            <a:spLocks noChangeShapeType="1"/>
          </p:cNvSpPr>
          <p:nvPr/>
        </p:nvSpPr>
        <p:spPr bwMode="auto">
          <a:xfrm flipH="1">
            <a:off x="3495939" y="4155325"/>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8" name="Line 26">
            <a:extLst>
              <a:ext uri="{FF2B5EF4-FFF2-40B4-BE49-F238E27FC236}">
                <a16:creationId xmlns:a16="http://schemas.microsoft.com/office/drawing/2014/main" id="{7FF098CA-3B74-74A9-56D3-0DA5EE4631F7}"/>
              </a:ext>
            </a:extLst>
          </p:cNvPr>
          <p:cNvSpPr>
            <a:spLocks noChangeShapeType="1"/>
          </p:cNvSpPr>
          <p:nvPr/>
        </p:nvSpPr>
        <p:spPr bwMode="auto">
          <a:xfrm flipH="1">
            <a:off x="7171307" y="4308985"/>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9" name="Line 26">
            <a:extLst>
              <a:ext uri="{FF2B5EF4-FFF2-40B4-BE49-F238E27FC236}">
                <a16:creationId xmlns:a16="http://schemas.microsoft.com/office/drawing/2014/main" id="{EC7B1E09-B7A8-78B3-9CA9-AA295554497B}"/>
              </a:ext>
            </a:extLst>
          </p:cNvPr>
          <p:cNvSpPr>
            <a:spLocks noChangeShapeType="1"/>
          </p:cNvSpPr>
          <p:nvPr/>
        </p:nvSpPr>
        <p:spPr bwMode="auto">
          <a:xfrm flipH="1">
            <a:off x="3475827" y="4456860"/>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0" name="Line 26">
            <a:extLst>
              <a:ext uri="{FF2B5EF4-FFF2-40B4-BE49-F238E27FC236}">
                <a16:creationId xmlns:a16="http://schemas.microsoft.com/office/drawing/2014/main" id="{65947A43-E386-19B5-738B-F1A27DAC90C2}"/>
              </a:ext>
            </a:extLst>
          </p:cNvPr>
          <p:cNvSpPr>
            <a:spLocks noChangeShapeType="1"/>
          </p:cNvSpPr>
          <p:nvPr/>
        </p:nvSpPr>
        <p:spPr bwMode="auto">
          <a:xfrm flipH="1">
            <a:off x="7191419" y="4610650"/>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1" name="Line 26">
            <a:extLst>
              <a:ext uri="{FF2B5EF4-FFF2-40B4-BE49-F238E27FC236}">
                <a16:creationId xmlns:a16="http://schemas.microsoft.com/office/drawing/2014/main" id="{C6A0F5F9-C67C-95A1-9F37-09DB01A26F80}"/>
              </a:ext>
            </a:extLst>
          </p:cNvPr>
          <p:cNvSpPr>
            <a:spLocks noChangeShapeType="1"/>
          </p:cNvSpPr>
          <p:nvPr/>
        </p:nvSpPr>
        <p:spPr bwMode="auto">
          <a:xfrm flipH="1">
            <a:off x="3495939" y="4758525"/>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2" name="Line 26">
            <a:extLst>
              <a:ext uri="{FF2B5EF4-FFF2-40B4-BE49-F238E27FC236}">
                <a16:creationId xmlns:a16="http://schemas.microsoft.com/office/drawing/2014/main" id="{6521C7C8-18A5-16F9-B4F5-EC71F47CE1EF}"/>
              </a:ext>
            </a:extLst>
          </p:cNvPr>
          <p:cNvSpPr>
            <a:spLocks noChangeShapeType="1"/>
          </p:cNvSpPr>
          <p:nvPr/>
        </p:nvSpPr>
        <p:spPr bwMode="auto">
          <a:xfrm flipH="1">
            <a:off x="7208794" y="4933619"/>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3" name="Line 26">
            <a:extLst>
              <a:ext uri="{FF2B5EF4-FFF2-40B4-BE49-F238E27FC236}">
                <a16:creationId xmlns:a16="http://schemas.microsoft.com/office/drawing/2014/main" id="{3B473723-0011-A905-8D8A-A8AD9DC742DF}"/>
              </a:ext>
            </a:extLst>
          </p:cNvPr>
          <p:cNvSpPr>
            <a:spLocks noChangeShapeType="1"/>
          </p:cNvSpPr>
          <p:nvPr/>
        </p:nvSpPr>
        <p:spPr bwMode="auto">
          <a:xfrm flipH="1">
            <a:off x="3513314" y="5081494"/>
            <a:ext cx="1577924" cy="11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54" name="Rectangle 21">
            <a:extLst>
              <a:ext uri="{FF2B5EF4-FFF2-40B4-BE49-F238E27FC236}">
                <a16:creationId xmlns:a16="http://schemas.microsoft.com/office/drawing/2014/main" id="{B905C2CF-5774-104A-42F5-70D4FF951092}"/>
              </a:ext>
            </a:extLst>
          </p:cNvPr>
          <p:cNvSpPr>
            <a:spLocks/>
          </p:cNvSpPr>
          <p:nvPr/>
        </p:nvSpPr>
        <p:spPr bwMode="auto">
          <a:xfrm>
            <a:off x="7955966" y="3787411"/>
            <a:ext cx="1847172"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(”AAAAAA")</a:t>
            </a:r>
          </a:p>
        </p:txBody>
      </p:sp>
      <p:sp>
        <p:nvSpPr>
          <p:cNvPr id="55" name="Rectangle 21">
            <a:extLst>
              <a:ext uri="{FF2B5EF4-FFF2-40B4-BE49-F238E27FC236}">
                <a16:creationId xmlns:a16="http://schemas.microsoft.com/office/drawing/2014/main" id="{6D5B41AE-9207-D9D7-A2DD-A711A64766B4}"/>
              </a:ext>
            </a:extLst>
          </p:cNvPr>
          <p:cNvSpPr>
            <a:spLocks/>
          </p:cNvSpPr>
          <p:nvPr/>
        </p:nvSpPr>
        <p:spPr bwMode="auto">
          <a:xfrm>
            <a:off x="7997756" y="4404833"/>
            <a:ext cx="1847172"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(”AAAAAA")</a:t>
            </a:r>
          </a:p>
        </p:txBody>
      </p:sp>
      <p:sp>
        <p:nvSpPr>
          <p:cNvPr id="56" name="Rectangle 21">
            <a:extLst>
              <a:ext uri="{FF2B5EF4-FFF2-40B4-BE49-F238E27FC236}">
                <a16:creationId xmlns:a16="http://schemas.microsoft.com/office/drawing/2014/main" id="{4AF528D9-AA5C-1B32-B3DC-7508FBCFB5D0}"/>
              </a:ext>
            </a:extLst>
          </p:cNvPr>
          <p:cNvSpPr>
            <a:spLocks/>
          </p:cNvSpPr>
          <p:nvPr/>
        </p:nvSpPr>
        <p:spPr bwMode="auto">
          <a:xfrm>
            <a:off x="7955966" y="4117681"/>
            <a:ext cx="1590692"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(”BBBB")</a:t>
            </a:r>
          </a:p>
        </p:txBody>
      </p:sp>
      <p:sp>
        <p:nvSpPr>
          <p:cNvPr id="57" name="Rectangle 21">
            <a:extLst>
              <a:ext uri="{FF2B5EF4-FFF2-40B4-BE49-F238E27FC236}">
                <a16:creationId xmlns:a16="http://schemas.microsoft.com/office/drawing/2014/main" id="{49722C63-FB5D-07A6-6315-34630583D8E0}"/>
              </a:ext>
            </a:extLst>
          </p:cNvPr>
          <p:cNvSpPr>
            <a:spLocks/>
          </p:cNvSpPr>
          <p:nvPr/>
        </p:nvSpPr>
        <p:spPr bwMode="auto">
          <a:xfrm>
            <a:off x="7973997" y="4724880"/>
            <a:ext cx="1590692"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DATA.req</a:t>
            </a:r>
            <a:r>
              <a:rPr lang="en-US" altLang="fr-FR" sz="150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(”BBBB")</a:t>
            </a:r>
          </a:p>
        </p:txBody>
      </p:sp>
      <p:sp>
        <p:nvSpPr>
          <p:cNvPr id="58" name="Rectangle 21">
            <a:extLst>
              <a:ext uri="{FF2B5EF4-FFF2-40B4-BE49-F238E27FC236}">
                <a16:creationId xmlns:a16="http://schemas.microsoft.com/office/drawing/2014/main" id="{7DC36C94-EC8F-19C4-D464-E2DE592B0A7B}"/>
              </a:ext>
            </a:extLst>
          </p:cNvPr>
          <p:cNvSpPr>
            <a:spLocks/>
          </p:cNvSpPr>
          <p:nvPr/>
        </p:nvSpPr>
        <p:spPr bwMode="auto">
          <a:xfrm>
            <a:off x="3264578" y="3931680"/>
            <a:ext cx="1826334"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(”AAAAAA")</a:t>
            </a:r>
          </a:p>
        </p:txBody>
      </p:sp>
      <p:sp>
        <p:nvSpPr>
          <p:cNvPr id="59" name="Rectangle 21">
            <a:extLst>
              <a:ext uri="{FF2B5EF4-FFF2-40B4-BE49-F238E27FC236}">
                <a16:creationId xmlns:a16="http://schemas.microsoft.com/office/drawing/2014/main" id="{805955B2-D7BE-F93C-BBC6-3C28104B524C}"/>
              </a:ext>
            </a:extLst>
          </p:cNvPr>
          <p:cNvSpPr>
            <a:spLocks/>
          </p:cNvSpPr>
          <p:nvPr/>
        </p:nvSpPr>
        <p:spPr bwMode="auto">
          <a:xfrm>
            <a:off x="3306368" y="4549102"/>
            <a:ext cx="1826334"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(”AAAAAA")</a:t>
            </a:r>
          </a:p>
        </p:txBody>
      </p:sp>
      <p:sp>
        <p:nvSpPr>
          <p:cNvPr id="60" name="Rectangle 21">
            <a:extLst>
              <a:ext uri="{FF2B5EF4-FFF2-40B4-BE49-F238E27FC236}">
                <a16:creationId xmlns:a16="http://schemas.microsoft.com/office/drawing/2014/main" id="{9AD66778-694A-4B5C-31DE-00E9DD925F32}"/>
              </a:ext>
            </a:extLst>
          </p:cNvPr>
          <p:cNvSpPr>
            <a:spLocks/>
          </p:cNvSpPr>
          <p:nvPr/>
        </p:nvSpPr>
        <p:spPr bwMode="auto">
          <a:xfrm>
            <a:off x="3264579" y="4261950"/>
            <a:ext cx="1569853"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(”BBBB")</a:t>
            </a:r>
          </a:p>
        </p:txBody>
      </p:sp>
      <p:sp>
        <p:nvSpPr>
          <p:cNvPr id="61" name="Rectangle 21">
            <a:extLst>
              <a:ext uri="{FF2B5EF4-FFF2-40B4-BE49-F238E27FC236}">
                <a16:creationId xmlns:a16="http://schemas.microsoft.com/office/drawing/2014/main" id="{639E9F17-7288-C510-8DEE-3177837B10B8}"/>
              </a:ext>
            </a:extLst>
          </p:cNvPr>
          <p:cNvSpPr>
            <a:spLocks/>
          </p:cNvSpPr>
          <p:nvPr/>
        </p:nvSpPr>
        <p:spPr bwMode="auto">
          <a:xfrm>
            <a:off x="3282610" y="4869149"/>
            <a:ext cx="1569853"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500" err="1">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DATA.ind</a:t>
            </a:r>
            <a:r>
              <a:rPr lang="en-US" altLang="fr-FR" sz="1500">
                <a:solidFill>
                  <a:srgbClr val="00B0F0"/>
                </a:solidFill>
                <a:latin typeface="Helvetica" panose="020B0604020202020204" pitchFamily="34" charset="0"/>
                <a:ea typeface="ＭＳ Ｐゴシック" panose="020B0600070205080204" pitchFamily="34" charset="-128"/>
                <a:sym typeface="Helvetica" panose="020B0604020202020204" pitchFamily="34" charset="0"/>
              </a:rPr>
              <a:t>(”BBBB")</a:t>
            </a:r>
          </a:p>
        </p:txBody>
      </p:sp>
    </p:spTree>
    <p:extLst>
      <p:ext uri="{BB962C8B-B14F-4D97-AF65-F5344CB8AC3E}">
        <p14:creationId xmlns:p14="http://schemas.microsoft.com/office/powerpoint/2010/main" val="187338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A3EAA-76FE-42C8-A382-ADD120D563C7}"/>
              </a:ext>
            </a:extLst>
          </p:cNvPr>
          <p:cNvSpPr>
            <a:spLocks noGrp="1"/>
          </p:cNvSpPr>
          <p:nvPr>
            <p:ph type="title"/>
          </p:nvPr>
        </p:nvSpPr>
        <p:spPr/>
        <p:txBody>
          <a:bodyPr/>
          <a:lstStyle/>
          <a:p>
            <a:pPr>
              <a:defRPr/>
            </a:pPr>
            <a:r>
              <a:rPr lang="en-GB">
                <a:sym typeface="Gill Sans" charset="0"/>
              </a:rPr>
              <a:t>Session resumption</a:t>
            </a:r>
          </a:p>
        </p:txBody>
      </p:sp>
      <p:sp>
        <p:nvSpPr>
          <p:cNvPr id="66562" name="Line 6">
            <a:extLst>
              <a:ext uri="{FF2B5EF4-FFF2-40B4-BE49-F238E27FC236}">
                <a16:creationId xmlns:a16="http://schemas.microsoft.com/office/drawing/2014/main" id="{F2AB9623-3F9C-41E7-996D-97B618320AFE}"/>
              </a:ext>
            </a:extLst>
          </p:cNvPr>
          <p:cNvSpPr>
            <a:spLocks noChangeShapeType="1"/>
          </p:cNvSpPr>
          <p:nvPr/>
        </p:nvSpPr>
        <p:spPr bwMode="auto">
          <a:xfrm>
            <a:off x="3571876" y="3327400"/>
            <a:ext cx="4763" cy="22098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6563" name="Line 7">
            <a:extLst>
              <a:ext uri="{FF2B5EF4-FFF2-40B4-BE49-F238E27FC236}">
                <a16:creationId xmlns:a16="http://schemas.microsoft.com/office/drawing/2014/main" id="{4AF1F332-28FA-42B5-A969-0023FA2192D4}"/>
              </a:ext>
            </a:extLst>
          </p:cNvPr>
          <p:cNvSpPr>
            <a:spLocks noChangeShapeType="1"/>
          </p:cNvSpPr>
          <p:nvPr/>
        </p:nvSpPr>
        <p:spPr bwMode="auto">
          <a:xfrm flipH="1">
            <a:off x="8480426" y="3871913"/>
            <a:ext cx="3175" cy="16557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6565" name="Rectangle 9">
            <a:extLst>
              <a:ext uri="{FF2B5EF4-FFF2-40B4-BE49-F238E27FC236}">
                <a16:creationId xmlns:a16="http://schemas.microsoft.com/office/drawing/2014/main" id="{C73636E4-461E-4B76-AA6E-75A08FCFE785}"/>
              </a:ext>
            </a:extLst>
          </p:cNvPr>
          <p:cNvSpPr>
            <a:spLocks/>
          </p:cNvSpPr>
          <p:nvPr/>
        </p:nvSpPr>
        <p:spPr bwMode="auto">
          <a:xfrm>
            <a:off x="3148013" y="2636686"/>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sp>
        <p:nvSpPr>
          <p:cNvPr id="66567" name="Rectangle 11">
            <a:extLst>
              <a:ext uri="{FF2B5EF4-FFF2-40B4-BE49-F238E27FC236}">
                <a16:creationId xmlns:a16="http://schemas.microsoft.com/office/drawing/2014/main" id="{65430239-54AC-4FE3-B65D-0E521BBAC366}"/>
              </a:ext>
            </a:extLst>
          </p:cNvPr>
          <p:cNvSpPr>
            <a:spLocks/>
          </p:cNvSpPr>
          <p:nvPr/>
        </p:nvSpPr>
        <p:spPr bwMode="auto">
          <a:xfrm>
            <a:off x="8005763" y="2585886"/>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grpSp>
        <p:nvGrpSpPr>
          <p:cNvPr id="10" name="Group 12">
            <a:extLst>
              <a:ext uri="{FF2B5EF4-FFF2-40B4-BE49-F238E27FC236}">
                <a16:creationId xmlns:a16="http://schemas.microsoft.com/office/drawing/2014/main" id="{446B1B33-5983-4D73-A701-650BB7E423A3}"/>
              </a:ext>
            </a:extLst>
          </p:cNvPr>
          <p:cNvGrpSpPr>
            <a:grpSpLocks/>
          </p:cNvGrpSpPr>
          <p:nvPr/>
        </p:nvGrpSpPr>
        <p:grpSpPr bwMode="auto">
          <a:xfrm>
            <a:off x="3563939" y="3741739"/>
            <a:ext cx="4795837" cy="301625"/>
            <a:chOff x="0" y="0"/>
            <a:chExt cx="3966" cy="271"/>
          </a:xfrm>
        </p:grpSpPr>
        <p:sp>
          <p:nvSpPr>
            <p:cNvPr id="66587" name="Line 13">
              <a:extLst>
                <a:ext uri="{FF2B5EF4-FFF2-40B4-BE49-F238E27FC236}">
                  <a16:creationId xmlns:a16="http://schemas.microsoft.com/office/drawing/2014/main" id="{3BCA5736-CBDA-4B95-AE23-13D655873C44}"/>
                </a:ext>
              </a:extLst>
            </p:cNvPr>
            <p:cNvSpPr>
              <a:spLocks noChangeShapeType="1"/>
            </p:cNvSpPr>
            <p:nvPr/>
          </p:nvSpPr>
          <p:spPr bwMode="auto">
            <a:xfrm>
              <a:off x="0" y="12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8" name="Group 14">
              <a:extLst>
                <a:ext uri="{FF2B5EF4-FFF2-40B4-BE49-F238E27FC236}">
                  <a16:creationId xmlns:a16="http://schemas.microsoft.com/office/drawing/2014/main" id="{E2F8F651-088C-4A64-B9E3-029B6A490B96}"/>
                </a:ext>
              </a:extLst>
            </p:cNvPr>
            <p:cNvGrpSpPr>
              <a:grpSpLocks/>
            </p:cNvGrpSpPr>
            <p:nvPr/>
          </p:nvGrpSpPr>
          <p:grpSpPr bwMode="auto">
            <a:xfrm>
              <a:off x="392" y="0"/>
              <a:ext cx="2712" cy="271"/>
              <a:chOff x="0" y="0"/>
              <a:chExt cx="2712" cy="271"/>
            </a:xfrm>
          </p:grpSpPr>
          <p:sp>
            <p:nvSpPr>
              <p:cNvPr id="66589" name="Rectangle 15">
                <a:extLst>
                  <a:ext uri="{FF2B5EF4-FFF2-40B4-BE49-F238E27FC236}">
                    <a16:creationId xmlns:a16="http://schemas.microsoft.com/office/drawing/2014/main" id="{EB7719BB-8CBC-4BC4-AB2C-0F6897C30CE0}"/>
                  </a:ext>
                </a:extLst>
              </p:cNvPr>
              <p:cNvSpPr>
                <a:spLocks/>
              </p:cNvSpPr>
              <p:nvPr/>
            </p:nvSpPr>
            <p:spPr bwMode="auto">
              <a:xfrm>
                <a:off x="0" y="0"/>
                <a:ext cx="2712"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90" name="Rectangle 16">
                <a:extLst>
                  <a:ext uri="{FF2B5EF4-FFF2-40B4-BE49-F238E27FC236}">
                    <a16:creationId xmlns:a16="http://schemas.microsoft.com/office/drawing/2014/main" id="{4492E048-52D7-4698-80B4-B49F10E64630}"/>
                  </a:ext>
                </a:extLst>
              </p:cNvPr>
              <p:cNvSpPr>
                <a:spLocks/>
              </p:cNvSpPr>
              <p:nvPr/>
            </p:nvSpPr>
            <p:spPr bwMode="auto">
              <a:xfrm>
                <a:off x="0" y="0"/>
                <a:ext cx="27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Session:123)</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0156CDA8-5667-4902-9C39-05D7C29D171C}"/>
              </a:ext>
            </a:extLst>
          </p:cNvPr>
          <p:cNvGrpSpPr>
            <a:grpSpLocks/>
          </p:cNvGrpSpPr>
          <p:nvPr/>
        </p:nvGrpSpPr>
        <p:grpSpPr bwMode="auto">
          <a:xfrm>
            <a:off x="3648075" y="3922713"/>
            <a:ext cx="4895850" cy="982662"/>
            <a:chOff x="0" y="0"/>
            <a:chExt cx="4049" cy="881"/>
          </a:xfrm>
        </p:grpSpPr>
        <p:sp>
          <p:nvSpPr>
            <p:cNvPr id="66581" name="Line 18">
              <a:extLst>
                <a:ext uri="{FF2B5EF4-FFF2-40B4-BE49-F238E27FC236}">
                  <a16:creationId xmlns:a16="http://schemas.microsoft.com/office/drawing/2014/main" id="{0BF75C4B-59E3-457A-8DA4-F0F1CF7A4AB9}"/>
                </a:ext>
              </a:extLst>
            </p:cNvPr>
            <p:cNvSpPr>
              <a:spLocks noChangeShapeType="1"/>
            </p:cNvSpPr>
            <p:nvPr/>
          </p:nvSpPr>
          <p:spPr bwMode="auto">
            <a:xfrm flipH="1">
              <a:off x="24" y="166"/>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6582" name="Line 19">
              <a:extLst>
                <a:ext uri="{FF2B5EF4-FFF2-40B4-BE49-F238E27FC236}">
                  <a16:creationId xmlns:a16="http://schemas.microsoft.com/office/drawing/2014/main" id="{7291A87A-DF53-47B2-8F85-A312F1B6FCE6}"/>
                </a:ext>
              </a:extLst>
            </p:cNvPr>
            <p:cNvSpPr>
              <a:spLocks noChangeShapeType="1"/>
            </p:cNvSpPr>
            <p:nvPr/>
          </p:nvSpPr>
          <p:spPr bwMode="auto">
            <a:xfrm flipH="1">
              <a:off x="40" y="372"/>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6583" name="Line 20">
              <a:extLst>
                <a:ext uri="{FF2B5EF4-FFF2-40B4-BE49-F238E27FC236}">
                  <a16:creationId xmlns:a16="http://schemas.microsoft.com/office/drawing/2014/main" id="{E234E296-D9DB-4887-B93B-D5AB7AE0142C}"/>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4" name="Group 21">
              <a:extLst>
                <a:ext uri="{FF2B5EF4-FFF2-40B4-BE49-F238E27FC236}">
                  <a16:creationId xmlns:a16="http://schemas.microsoft.com/office/drawing/2014/main" id="{27B97238-8801-4E64-B3A2-8138C9CA8483}"/>
                </a:ext>
              </a:extLst>
            </p:cNvPr>
            <p:cNvGrpSpPr>
              <a:grpSpLocks/>
            </p:cNvGrpSpPr>
            <p:nvPr/>
          </p:nvGrpSpPr>
          <p:grpSpPr bwMode="auto">
            <a:xfrm>
              <a:off x="795" y="173"/>
              <a:ext cx="2580" cy="549"/>
              <a:chOff x="0" y="0"/>
              <a:chExt cx="2580" cy="549"/>
            </a:xfrm>
          </p:grpSpPr>
          <p:sp>
            <p:nvSpPr>
              <p:cNvPr id="66585" name="Rectangle 22">
                <a:extLst>
                  <a:ext uri="{FF2B5EF4-FFF2-40B4-BE49-F238E27FC236}">
                    <a16:creationId xmlns:a16="http://schemas.microsoft.com/office/drawing/2014/main" id="{9AFA8BEE-0DF2-4C28-A6AE-D4F630B61469}"/>
                  </a:ext>
                </a:extLst>
              </p:cNvPr>
              <p:cNvSpPr>
                <a:spLocks/>
              </p:cNvSpPr>
              <p:nvPr/>
            </p:nvSpPr>
            <p:spPr bwMode="auto">
              <a:xfrm>
                <a:off x="0" y="0"/>
                <a:ext cx="2580" cy="549"/>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86" name="Rectangle 23">
                <a:extLst>
                  <a:ext uri="{FF2B5EF4-FFF2-40B4-BE49-F238E27FC236}">
                    <a16:creationId xmlns:a16="http://schemas.microsoft.com/office/drawing/2014/main" id="{3C91B96F-49B1-44AE-8FCE-4007A3F1FCAB}"/>
                  </a:ext>
                </a:extLst>
              </p:cNvPr>
              <p:cNvSpPr>
                <a:spLocks/>
              </p:cNvSpPr>
              <p:nvPr/>
            </p:nvSpPr>
            <p:spPr bwMode="auto">
              <a:xfrm>
                <a:off x="0" y="0"/>
                <a:ext cx="257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8000"/>
                    </a:solidFill>
                    <a:latin typeface="Helvetica" panose="020B0604020202020204" pitchFamily="34" charset="0"/>
                    <a:sym typeface="Helvetica" panose="020B0604020202020204" pitchFamily="34" charset="0"/>
                  </a:rPr>
                  <a:t>Session:123</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ChangeCipherSpec</a:t>
                </a: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66570" name="Rectangle 24">
            <a:extLst>
              <a:ext uri="{FF2B5EF4-FFF2-40B4-BE49-F238E27FC236}">
                <a16:creationId xmlns:a16="http://schemas.microsoft.com/office/drawing/2014/main" id="{168A39C1-8022-40E1-9290-02346E02EE53}"/>
              </a:ext>
            </a:extLst>
          </p:cNvPr>
          <p:cNvSpPr>
            <a:spLocks/>
          </p:cNvSpPr>
          <p:nvPr/>
        </p:nvSpPr>
        <p:spPr bwMode="auto">
          <a:xfrm>
            <a:off x="7472364" y="2990850"/>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6571" name="Group 25">
            <a:extLst>
              <a:ext uri="{FF2B5EF4-FFF2-40B4-BE49-F238E27FC236}">
                <a16:creationId xmlns:a16="http://schemas.microsoft.com/office/drawing/2014/main" id="{BD943480-DC3C-48E9-B8B5-7EE5A8E35F1A}"/>
              </a:ext>
            </a:extLst>
          </p:cNvPr>
          <p:cNvGrpSpPr>
            <a:grpSpLocks/>
          </p:cNvGrpSpPr>
          <p:nvPr/>
        </p:nvGrpSpPr>
        <p:grpSpPr bwMode="auto">
          <a:xfrm>
            <a:off x="2201863" y="3073401"/>
            <a:ext cx="3008312" cy="601663"/>
            <a:chOff x="0" y="0"/>
            <a:chExt cx="1744" cy="376"/>
          </a:xfrm>
        </p:grpSpPr>
        <p:sp>
          <p:nvSpPr>
            <p:cNvPr id="66579" name="Rectangle 26">
              <a:extLst>
                <a:ext uri="{FF2B5EF4-FFF2-40B4-BE49-F238E27FC236}">
                  <a16:creationId xmlns:a16="http://schemas.microsoft.com/office/drawing/2014/main" id="{DBFFA8F7-F8F6-4F94-88C1-7B3230555340}"/>
                </a:ext>
              </a:extLst>
            </p:cNvPr>
            <p:cNvSpPr>
              <a:spLocks/>
            </p:cNvSpPr>
            <p:nvPr/>
          </p:nvSpPr>
          <p:spPr bwMode="auto">
            <a:xfrm>
              <a:off x="1" y="0"/>
              <a:ext cx="1742" cy="376"/>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80" name="Rectangle 27">
              <a:extLst>
                <a:ext uri="{FF2B5EF4-FFF2-40B4-BE49-F238E27FC236}">
                  <a16:creationId xmlns:a16="http://schemas.microsoft.com/office/drawing/2014/main" id="{B3E310E8-2EC8-44A3-94F5-412C4E560DFC}"/>
                </a:ext>
              </a:extLst>
            </p:cNvPr>
            <p:cNvSpPr>
              <a:spLocks/>
            </p:cNvSpPr>
            <p:nvPr/>
          </p:nvSpPr>
          <p:spPr bwMode="auto">
            <a:xfrm>
              <a:off x="0" y="0"/>
              <a:ext cx="1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Session 123 : MasterKey</a:t>
              </a:r>
            </a:p>
          </p:txBody>
        </p:sp>
      </p:grpSp>
      <p:grpSp>
        <p:nvGrpSpPr>
          <p:cNvPr id="26" name="Group 28">
            <a:extLst>
              <a:ext uri="{FF2B5EF4-FFF2-40B4-BE49-F238E27FC236}">
                <a16:creationId xmlns:a16="http://schemas.microsoft.com/office/drawing/2014/main" id="{41053505-2E59-43DA-A3F1-D537695B62D6}"/>
              </a:ext>
            </a:extLst>
          </p:cNvPr>
          <p:cNvGrpSpPr>
            <a:grpSpLocks/>
          </p:cNvGrpSpPr>
          <p:nvPr/>
        </p:nvGrpSpPr>
        <p:grpSpPr bwMode="auto">
          <a:xfrm>
            <a:off x="3640139" y="4938713"/>
            <a:ext cx="4795837" cy="398462"/>
            <a:chOff x="0" y="0"/>
            <a:chExt cx="3966" cy="357"/>
          </a:xfrm>
        </p:grpSpPr>
        <p:sp>
          <p:nvSpPr>
            <p:cNvPr id="66574" name="Line 29">
              <a:extLst>
                <a:ext uri="{FF2B5EF4-FFF2-40B4-BE49-F238E27FC236}">
                  <a16:creationId xmlns:a16="http://schemas.microsoft.com/office/drawing/2014/main" id="{A27B649B-8721-4556-8113-85D919578BB6}"/>
                </a:ext>
              </a:extLst>
            </p:cNvPr>
            <p:cNvSpPr>
              <a:spLocks noChangeShapeType="1"/>
            </p:cNvSpPr>
            <p:nvPr/>
          </p:nvSpPr>
          <p:spPr bwMode="auto">
            <a:xfrm>
              <a:off x="0" y="283"/>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6575" name="Line 30">
              <a:extLst>
                <a:ext uri="{FF2B5EF4-FFF2-40B4-BE49-F238E27FC236}">
                  <a16:creationId xmlns:a16="http://schemas.microsoft.com/office/drawing/2014/main" id="{90B64037-299C-4698-B842-4145E5532E9A}"/>
                </a:ext>
              </a:extLst>
            </p:cNvPr>
            <p:cNvSpPr>
              <a:spLocks noChangeShapeType="1"/>
            </p:cNvSpPr>
            <p:nvPr/>
          </p:nvSpPr>
          <p:spPr bwMode="auto">
            <a:xfrm>
              <a:off x="0" y="141"/>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76" name="Group 31">
              <a:extLst>
                <a:ext uri="{FF2B5EF4-FFF2-40B4-BE49-F238E27FC236}">
                  <a16:creationId xmlns:a16="http://schemas.microsoft.com/office/drawing/2014/main" id="{25C9184B-7E68-40D9-9198-CCB8C3C69562}"/>
                </a:ext>
              </a:extLst>
            </p:cNvPr>
            <p:cNvGrpSpPr>
              <a:grpSpLocks/>
            </p:cNvGrpSpPr>
            <p:nvPr/>
          </p:nvGrpSpPr>
          <p:grpSpPr bwMode="auto">
            <a:xfrm>
              <a:off x="377" y="0"/>
              <a:ext cx="2546" cy="357"/>
              <a:chOff x="0" y="0"/>
              <a:chExt cx="2546" cy="357"/>
            </a:xfrm>
          </p:grpSpPr>
          <p:sp>
            <p:nvSpPr>
              <p:cNvPr id="66577" name="Rectangle 32">
                <a:extLst>
                  <a:ext uri="{FF2B5EF4-FFF2-40B4-BE49-F238E27FC236}">
                    <a16:creationId xmlns:a16="http://schemas.microsoft.com/office/drawing/2014/main" id="{8BA88068-0336-4FCA-8CAB-9C95A9E65F62}"/>
                  </a:ext>
                </a:extLst>
              </p:cNvPr>
              <p:cNvSpPr>
                <a:spLocks/>
              </p:cNvSpPr>
              <p:nvPr/>
            </p:nvSpPr>
            <p:spPr bwMode="auto">
              <a:xfrm>
                <a:off x="0" y="0"/>
                <a:ext cx="2546" cy="35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78" name="Rectangle 33">
                <a:extLst>
                  <a:ext uri="{FF2B5EF4-FFF2-40B4-BE49-F238E27FC236}">
                    <a16:creationId xmlns:a16="http://schemas.microsoft.com/office/drawing/2014/main" id="{7688C9C9-7ED6-4788-A2CF-7312E1F8D32D}"/>
                  </a:ext>
                </a:extLst>
              </p:cNvPr>
              <p:cNvSpPr>
                <a:spLocks/>
              </p:cNvSpPr>
              <p:nvPr/>
            </p:nvSpPr>
            <p:spPr bwMode="auto">
              <a:xfrm>
                <a:off x="0" y="0"/>
                <a:ext cx="25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ChangeCipherSpec</a:t>
                </a: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66573" name="Rectangle 34">
            <a:extLst>
              <a:ext uri="{FF2B5EF4-FFF2-40B4-BE49-F238E27FC236}">
                <a16:creationId xmlns:a16="http://schemas.microsoft.com/office/drawing/2014/main" id="{5B062934-BF5F-4694-9314-AFA71F14EEE4}"/>
              </a:ext>
            </a:extLst>
          </p:cNvPr>
          <p:cNvSpPr>
            <a:spLocks/>
          </p:cNvSpPr>
          <p:nvPr/>
        </p:nvSpPr>
        <p:spPr bwMode="auto">
          <a:xfrm>
            <a:off x="7377114" y="3502026"/>
            <a:ext cx="26130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200">
                <a:solidFill>
                  <a:srgbClr val="FF0000"/>
                </a:solidFill>
                <a:latin typeface="Helvetica" panose="020B0604020202020204" pitchFamily="34" charset="0"/>
                <a:sym typeface="Helvetica" panose="020B0604020202020204" pitchFamily="34" charset="0"/>
              </a:rPr>
              <a:t>Session 123 : MasterKey</a:t>
            </a:r>
          </a:p>
        </p:txBody>
      </p:sp>
      <p:grpSp>
        <p:nvGrpSpPr>
          <p:cNvPr id="3" name="Group 6">
            <a:extLst>
              <a:ext uri="{FF2B5EF4-FFF2-40B4-BE49-F238E27FC236}">
                <a16:creationId xmlns:a16="http://schemas.microsoft.com/office/drawing/2014/main" id="{8A75BD0B-F2C2-408E-3E36-4F049FAF8BC5}"/>
              </a:ext>
            </a:extLst>
          </p:cNvPr>
          <p:cNvGrpSpPr>
            <a:grpSpLocks/>
          </p:cNvGrpSpPr>
          <p:nvPr/>
        </p:nvGrpSpPr>
        <p:grpSpPr bwMode="auto">
          <a:xfrm>
            <a:off x="8379618" y="1824912"/>
            <a:ext cx="417512" cy="728581"/>
            <a:chOff x="0" y="0"/>
            <a:chExt cx="506" cy="1003"/>
          </a:xfrm>
        </p:grpSpPr>
        <p:sp>
          <p:nvSpPr>
            <p:cNvPr id="4" name="Rectangle 7">
              <a:extLst>
                <a:ext uri="{FF2B5EF4-FFF2-40B4-BE49-F238E27FC236}">
                  <a16:creationId xmlns:a16="http://schemas.microsoft.com/office/drawing/2014/main" id="{22FA4581-A165-7344-FE58-B76C2A122EBD}"/>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 name="Rectangle 8">
              <a:extLst>
                <a:ext uri="{FF2B5EF4-FFF2-40B4-BE49-F238E27FC236}">
                  <a16:creationId xmlns:a16="http://schemas.microsoft.com/office/drawing/2014/main" id="{3B20E586-EAC8-7947-38C4-C3F1AFE390E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6" name="Group 5">
            <a:extLst>
              <a:ext uri="{FF2B5EF4-FFF2-40B4-BE49-F238E27FC236}">
                <a16:creationId xmlns:a16="http://schemas.microsoft.com/office/drawing/2014/main" id="{A861A7F6-EDB6-A872-1591-9605D45465CB}"/>
              </a:ext>
            </a:extLst>
          </p:cNvPr>
          <p:cNvGrpSpPr>
            <a:grpSpLocks/>
          </p:cNvGrpSpPr>
          <p:nvPr/>
        </p:nvGrpSpPr>
        <p:grpSpPr bwMode="auto">
          <a:xfrm>
            <a:off x="3482704" y="1783130"/>
            <a:ext cx="673643" cy="861615"/>
            <a:chOff x="0" y="0"/>
            <a:chExt cx="656" cy="1194"/>
          </a:xfrm>
        </p:grpSpPr>
        <p:sp>
          <p:nvSpPr>
            <p:cNvPr id="7" name="Rectangle 6">
              <a:extLst>
                <a:ext uri="{FF2B5EF4-FFF2-40B4-BE49-F238E27FC236}">
                  <a16:creationId xmlns:a16="http://schemas.microsoft.com/office/drawing/2014/main" id="{2D6E22E2-28E7-C2CD-49BD-C2E7E2A9ED8D}"/>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 name="Rectangle 7">
              <a:extLst>
                <a:ext uri="{FF2B5EF4-FFF2-40B4-BE49-F238E27FC236}">
                  <a16:creationId xmlns:a16="http://schemas.microsoft.com/office/drawing/2014/main" id="{E61C6BCF-6B6F-65CC-3955-347BE3D571A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1529781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733B-2D50-65A8-78F6-61E3273E98FE}"/>
              </a:ext>
            </a:extLst>
          </p:cNvPr>
          <p:cNvSpPr>
            <a:spLocks noGrp="1"/>
          </p:cNvSpPr>
          <p:nvPr>
            <p:ph type="title"/>
          </p:nvPr>
        </p:nvSpPr>
        <p:spPr/>
        <p:txBody>
          <a:bodyPr/>
          <a:lstStyle/>
          <a:p>
            <a:r>
              <a:rPr lang="en-US" dirty="0"/>
              <a:t>Multiple https websites on a single server</a:t>
            </a:r>
          </a:p>
        </p:txBody>
      </p:sp>
      <p:sp>
        <p:nvSpPr>
          <p:cNvPr id="3" name="Content Placeholder 2">
            <a:extLst>
              <a:ext uri="{FF2B5EF4-FFF2-40B4-BE49-F238E27FC236}">
                <a16:creationId xmlns:a16="http://schemas.microsoft.com/office/drawing/2014/main" id="{13029061-B4E1-EFB8-4211-EC233CCC9EBF}"/>
              </a:ext>
            </a:extLst>
          </p:cNvPr>
          <p:cNvSpPr>
            <a:spLocks noGrp="1"/>
          </p:cNvSpPr>
          <p:nvPr>
            <p:ph idx="1"/>
          </p:nvPr>
        </p:nvSpPr>
        <p:spPr/>
        <p:txBody>
          <a:bodyPr/>
          <a:lstStyle/>
          <a:p>
            <a:r>
              <a:rPr lang="en-US" dirty="0"/>
              <a:t>Thanks to the Host HTTP header, we can have multiple web sites on the same physical server</a:t>
            </a:r>
          </a:p>
          <a:p>
            <a:endParaRPr lang="en-US" dirty="0"/>
          </a:p>
          <a:p>
            <a:r>
              <a:rPr lang="en-US" dirty="0"/>
              <a:t>When two https servers run on the same machine, do they use the same TLS certificate ?</a:t>
            </a:r>
          </a:p>
        </p:txBody>
      </p:sp>
      <p:sp>
        <p:nvSpPr>
          <p:cNvPr id="5" name="TextBox 4">
            <a:extLst>
              <a:ext uri="{FF2B5EF4-FFF2-40B4-BE49-F238E27FC236}">
                <a16:creationId xmlns:a16="http://schemas.microsoft.com/office/drawing/2014/main" id="{6AEFFCDF-4159-ECC2-4AB5-D861C4897EA9}"/>
              </a:ext>
            </a:extLst>
          </p:cNvPr>
          <p:cNvSpPr txBox="1"/>
          <p:nvPr/>
        </p:nvSpPr>
        <p:spPr>
          <a:xfrm>
            <a:off x="1058197" y="4235697"/>
            <a:ext cx="6098458" cy="923330"/>
          </a:xfrm>
          <a:prstGeom prst="rect">
            <a:avLst/>
          </a:prstGeom>
          <a:noFill/>
        </p:spPr>
        <p:txBody>
          <a:bodyPr wrap="square">
            <a:spAutoFit/>
          </a:bodyPr>
          <a:lstStyle/>
          <a:p>
            <a:r>
              <a:rPr lang="en-US" dirty="0">
                <a:solidFill>
                  <a:srgbClr val="000000"/>
                </a:solidFill>
                <a:effectLst/>
                <a:latin typeface="Menlo" panose="020B0609030804020204" pitchFamily="49" charset="0"/>
              </a:rPr>
              <a:t>dig +short </a:t>
            </a:r>
            <a:r>
              <a:rPr lang="en-US" dirty="0" err="1">
                <a:solidFill>
                  <a:srgbClr val="000000"/>
                </a:solidFill>
                <a:effectLst/>
                <a:latin typeface="Menlo" panose="020B0609030804020204" pitchFamily="49" charset="0"/>
              </a:rPr>
              <a:t>ath.be</a:t>
            </a:r>
            <a:r>
              <a:rPr lang="en-US" dirty="0">
                <a:solidFill>
                  <a:srgbClr val="000000"/>
                </a:solidFill>
                <a:effectLst/>
                <a:latin typeface="Menlo" panose="020B0609030804020204" pitchFamily="49" charset="0"/>
              </a:rPr>
              <a:t>  </a:t>
            </a:r>
          </a:p>
          <a:p>
            <a:r>
              <a:rPr lang="en-US" dirty="0">
                <a:solidFill>
                  <a:srgbClr val="000000"/>
                </a:solidFill>
                <a:effectLst/>
                <a:latin typeface="Menlo" panose="020B0609030804020204" pitchFamily="49" charset="0"/>
              </a:rPr>
              <a:t>188.165.186.179</a:t>
            </a:r>
          </a:p>
          <a:p>
            <a:r>
              <a:rPr lang="en-US" dirty="0">
                <a:solidFill>
                  <a:srgbClr val="000000"/>
                </a:solidFill>
                <a:effectLst/>
                <a:latin typeface="Menlo" panose="020B0609030804020204" pitchFamily="49" charset="0"/>
              </a:rPr>
              <a:t>188.165.186.183</a:t>
            </a:r>
          </a:p>
        </p:txBody>
      </p:sp>
      <p:sp>
        <p:nvSpPr>
          <p:cNvPr id="7" name="TextBox 6">
            <a:extLst>
              <a:ext uri="{FF2B5EF4-FFF2-40B4-BE49-F238E27FC236}">
                <a16:creationId xmlns:a16="http://schemas.microsoft.com/office/drawing/2014/main" id="{D51C236E-3BAD-A6AB-51AF-479FA607390B}"/>
              </a:ext>
            </a:extLst>
          </p:cNvPr>
          <p:cNvSpPr txBox="1"/>
          <p:nvPr/>
        </p:nvSpPr>
        <p:spPr>
          <a:xfrm>
            <a:off x="3830894" y="4235697"/>
            <a:ext cx="6098458" cy="923330"/>
          </a:xfrm>
          <a:prstGeom prst="rect">
            <a:avLst/>
          </a:prstGeom>
          <a:noFill/>
        </p:spPr>
        <p:txBody>
          <a:bodyPr wrap="square">
            <a:spAutoFit/>
          </a:bodyPr>
          <a:lstStyle/>
          <a:p>
            <a:r>
              <a:rPr lang="en-US" dirty="0">
                <a:solidFill>
                  <a:srgbClr val="000000"/>
                </a:solidFill>
                <a:effectLst/>
                <a:latin typeface="Menlo" panose="020B0609030804020204" pitchFamily="49" charset="0"/>
              </a:rPr>
              <a:t>dig +short </a:t>
            </a:r>
            <a:r>
              <a:rPr lang="en-US" dirty="0" err="1">
                <a:solidFill>
                  <a:srgbClr val="000000"/>
                </a:solidFill>
                <a:effectLst/>
                <a:latin typeface="Menlo" panose="020B0609030804020204" pitchFamily="49" charset="0"/>
              </a:rPr>
              <a:t>bastogne.be</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188.165.186.179</a:t>
            </a:r>
          </a:p>
          <a:p>
            <a:r>
              <a:rPr lang="en-US" dirty="0">
                <a:solidFill>
                  <a:srgbClr val="000000"/>
                </a:solidFill>
                <a:effectLst/>
                <a:latin typeface="Menlo" panose="020B0609030804020204" pitchFamily="49" charset="0"/>
              </a:rPr>
              <a:t>188.165.186.183</a:t>
            </a:r>
          </a:p>
        </p:txBody>
      </p:sp>
      <p:sp>
        <p:nvSpPr>
          <p:cNvPr id="9" name="TextBox 8">
            <a:extLst>
              <a:ext uri="{FF2B5EF4-FFF2-40B4-BE49-F238E27FC236}">
                <a16:creationId xmlns:a16="http://schemas.microsoft.com/office/drawing/2014/main" id="{164C722A-A5C8-B480-836F-3B45DFD8FC26}"/>
              </a:ext>
            </a:extLst>
          </p:cNvPr>
          <p:cNvSpPr txBox="1"/>
          <p:nvPr/>
        </p:nvSpPr>
        <p:spPr>
          <a:xfrm>
            <a:off x="7376652" y="4235697"/>
            <a:ext cx="6098458" cy="923330"/>
          </a:xfrm>
          <a:prstGeom prst="rect">
            <a:avLst/>
          </a:prstGeom>
          <a:noFill/>
        </p:spPr>
        <p:txBody>
          <a:bodyPr wrap="square">
            <a:spAutoFit/>
          </a:bodyPr>
          <a:lstStyle/>
          <a:p>
            <a:r>
              <a:rPr lang="en-US" dirty="0">
                <a:solidFill>
                  <a:srgbClr val="000000"/>
                </a:solidFill>
                <a:effectLst/>
                <a:latin typeface="Menlo" panose="020B0609030804020204" pitchFamily="49" charset="0"/>
              </a:rPr>
              <a:t>dig +short </a:t>
            </a:r>
            <a:r>
              <a:rPr lang="en-US" dirty="0" err="1">
                <a:solidFill>
                  <a:srgbClr val="000000"/>
                </a:solidFill>
                <a:effectLst/>
                <a:latin typeface="Menlo" panose="020B0609030804020204" pitchFamily="49" charset="0"/>
              </a:rPr>
              <a:t>namur.be</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188.165.186.179</a:t>
            </a:r>
          </a:p>
          <a:p>
            <a:r>
              <a:rPr lang="en-US" dirty="0">
                <a:solidFill>
                  <a:srgbClr val="000000"/>
                </a:solidFill>
                <a:effectLst/>
                <a:latin typeface="Menlo" panose="020B0609030804020204" pitchFamily="49" charset="0"/>
              </a:rPr>
              <a:t>188.165.186.183</a:t>
            </a:r>
          </a:p>
        </p:txBody>
      </p:sp>
      <p:pic>
        <p:nvPicPr>
          <p:cNvPr id="12" name="Picture 2">
            <a:extLst>
              <a:ext uri="{FF2B5EF4-FFF2-40B4-BE49-F238E27FC236}">
                <a16:creationId xmlns:a16="http://schemas.microsoft.com/office/drawing/2014/main" id="{E9D0B341-4D47-BBA7-80BB-F1175BF0D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621887" y="3159533"/>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32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6CBC-7B3E-4A46-6D3C-C0CF52C4BB8A}"/>
              </a:ext>
            </a:extLst>
          </p:cNvPr>
          <p:cNvSpPr>
            <a:spLocks noGrp="1"/>
          </p:cNvSpPr>
          <p:nvPr>
            <p:ph type="title"/>
          </p:nvPr>
        </p:nvSpPr>
        <p:spPr/>
        <p:txBody>
          <a:bodyPr/>
          <a:lstStyle/>
          <a:p>
            <a:r>
              <a:rPr lang="en-US" dirty="0" err="1"/>
              <a:t>Exemple</a:t>
            </a:r>
            <a:endParaRPr lang="en-US" dirty="0"/>
          </a:p>
        </p:txBody>
      </p:sp>
      <p:sp>
        <p:nvSpPr>
          <p:cNvPr id="3" name="Content Placeholder 2">
            <a:extLst>
              <a:ext uri="{FF2B5EF4-FFF2-40B4-BE49-F238E27FC236}">
                <a16:creationId xmlns:a16="http://schemas.microsoft.com/office/drawing/2014/main" id="{DF80506C-E14C-4E58-738E-DAA47804558A}"/>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47FD4863-CBB1-0E50-00AD-AEED80617F3D}"/>
              </a:ext>
            </a:extLst>
          </p:cNvPr>
          <p:cNvSpPr txBox="1"/>
          <p:nvPr/>
        </p:nvSpPr>
        <p:spPr>
          <a:xfrm>
            <a:off x="132735" y="1690688"/>
            <a:ext cx="7510616" cy="5262979"/>
          </a:xfrm>
          <a:prstGeom prst="rect">
            <a:avLst/>
          </a:prstGeom>
          <a:noFill/>
        </p:spPr>
        <p:txBody>
          <a:bodyPr wrap="square">
            <a:spAutoFit/>
          </a:bodyPr>
          <a:lstStyle/>
          <a:p>
            <a:r>
              <a:rPr lang="en-US" sz="1400" dirty="0" err="1">
                <a:solidFill>
                  <a:srgbClr val="000000"/>
                </a:solidFill>
                <a:effectLst/>
                <a:latin typeface="Menlo" panose="020B0609030804020204" pitchFamily="49" charset="0"/>
              </a:rPr>
              <a:t>openssl</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s_client</a:t>
            </a:r>
            <a:r>
              <a:rPr lang="en-US" sz="1400" dirty="0">
                <a:solidFill>
                  <a:srgbClr val="000000"/>
                </a:solidFill>
                <a:effectLst/>
                <a:latin typeface="Menlo" panose="020B0609030804020204" pitchFamily="49" charset="0"/>
              </a:rPr>
              <a:t> -connect 188.165.186.179:443</a:t>
            </a:r>
          </a:p>
          <a:p>
            <a:r>
              <a:rPr lang="en-US" sz="1400" dirty="0">
                <a:solidFill>
                  <a:srgbClr val="000000"/>
                </a:solidFill>
                <a:effectLst/>
                <a:latin typeface="Menlo" panose="020B0609030804020204" pitchFamily="49" charset="0"/>
              </a:rPr>
              <a:t>Connecting to 188.165.186.179</a:t>
            </a:r>
          </a:p>
          <a:p>
            <a:r>
              <a:rPr lang="en-US" sz="1400" dirty="0">
                <a:solidFill>
                  <a:srgbClr val="000000"/>
                </a:solidFill>
                <a:effectLst/>
                <a:latin typeface="Menlo" panose="020B0609030804020204" pitchFamily="49" charset="0"/>
              </a:rPr>
              <a:t>CONNECTED(00000003)</a:t>
            </a:r>
          </a:p>
          <a:p>
            <a:r>
              <a:rPr lang="en-US" sz="1400" dirty="0">
                <a:solidFill>
                  <a:srgbClr val="000000"/>
                </a:solidFill>
                <a:effectLst/>
                <a:latin typeface="Menlo" panose="020B0609030804020204" pitchFamily="49" charset="0"/>
              </a:rPr>
              <a:t>Can't use </a:t>
            </a:r>
            <a:r>
              <a:rPr lang="en-US" sz="1400" dirty="0" err="1">
                <a:solidFill>
                  <a:srgbClr val="000000"/>
                </a:solidFill>
                <a:effectLst/>
                <a:latin typeface="Menlo" panose="020B0609030804020204" pitchFamily="49" charset="0"/>
              </a:rPr>
              <a:t>SSL_get_servername</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depth=2 C=US, O=Internet Security Research Group, CN=ISRG Root X1</a:t>
            </a:r>
          </a:p>
          <a:p>
            <a:r>
              <a:rPr lang="en-US" sz="1400" dirty="0">
                <a:solidFill>
                  <a:srgbClr val="000000"/>
                </a:solidFill>
                <a:effectLst/>
                <a:latin typeface="Menlo" panose="020B0609030804020204" pitchFamily="49" charset="0"/>
              </a:rPr>
              <a:t>verify return:1</a:t>
            </a:r>
          </a:p>
          <a:p>
            <a:r>
              <a:rPr lang="en-US" sz="1400" dirty="0">
                <a:solidFill>
                  <a:srgbClr val="000000"/>
                </a:solidFill>
                <a:effectLst/>
                <a:latin typeface="Menlo" panose="020B0609030804020204" pitchFamily="49" charset="0"/>
              </a:rPr>
              <a:t>depth=1 C=US, O=Let's Encrypt, CN=R11</a:t>
            </a:r>
          </a:p>
          <a:p>
            <a:r>
              <a:rPr lang="en-US" sz="1400" dirty="0">
                <a:solidFill>
                  <a:srgbClr val="000000"/>
                </a:solidFill>
                <a:effectLst/>
                <a:latin typeface="Menlo" panose="020B0609030804020204" pitchFamily="49" charset="0"/>
              </a:rPr>
              <a:t>verify return:1</a:t>
            </a:r>
          </a:p>
          <a:p>
            <a:r>
              <a:rPr lang="en-US" sz="1400" dirty="0">
                <a:solidFill>
                  <a:srgbClr val="000000"/>
                </a:solidFill>
                <a:effectLst/>
                <a:latin typeface="Menlo" panose="020B0609030804020204" pitchFamily="49" charset="0"/>
              </a:rPr>
              <a:t>depth=0 CN=</a:t>
            </a:r>
            <a:r>
              <a:rPr lang="en-US" sz="1400" dirty="0" err="1">
                <a:solidFill>
                  <a:srgbClr val="000000"/>
                </a:solidFill>
                <a:effectLst/>
                <a:latin typeface="Menlo" panose="020B0609030804020204" pitchFamily="49" charset="0"/>
              </a:rPr>
              <a:t>actualites.enwallonie.be</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verify return:1</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Certificate chain</a:t>
            </a:r>
          </a:p>
          <a:p>
            <a:r>
              <a:rPr lang="en-US" sz="1400" dirty="0">
                <a:solidFill>
                  <a:srgbClr val="000000"/>
                </a:solidFill>
                <a:effectLst/>
                <a:latin typeface="Menlo" panose="020B0609030804020204" pitchFamily="49" charset="0"/>
              </a:rPr>
              <a:t> 0 </a:t>
            </a:r>
            <a:r>
              <a:rPr lang="en-US" sz="1400" dirty="0" err="1">
                <a:solidFill>
                  <a:srgbClr val="000000"/>
                </a:solidFill>
                <a:effectLst/>
                <a:latin typeface="Menlo" panose="020B0609030804020204" pitchFamily="49" charset="0"/>
              </a:rPr>
              <a:t>s:CN</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actualites.enwallonie.be</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i:C</a:t>
            </a:r>
            <a:r>
              <a:rPr lang="en-US" sz="1400" dirty="0">
                <a:solidFill>
                  <a:srgbClr val="000000"/>
                </a:solidFill>
                <a:effectLst/>
                <a:latin typeface="Menlo" panose="020B0609030804020204" pitchFamily="49" charset="0"/>
              </a:rPr>
              <a:t>=US, O=Let's Encrypt, CN=R11</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a:PKEY</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rsaEncryption</a:t>
            </a:r>
            <a:r>
              <a:rPr lang="en-US" sz="1400" dirty="0">
                <a:solidFill>
                  <a:srgbClr val="000000"/>
                </a:solidFill>
                <a:effectLst/>
                <a:latin typeface="Menlo" panose="020B0609030804020204" pitchFamily="49" charset="0"/>
              </a:rPr>
              <a:t>, 4096 (bit); </a:t>
            </a:r>
            <a:r>
              <a:rPr lang="en-US" sz="1400" dirty="0" err="1">
                <a:solidFill>
                  <a:srgbClr val="000000"/>
                </a:solidFill>
                <a:effectLst/>
                <a:latin typeface="Menlo" panose="020B0609030804020204" pitchFamily="49" charset="0"/>
              </a:rPr>
              <a:t>sigalg</a:t>
            </a:r>
            <a:r>
              <a:rPr lang="en-US" sz="1400" dirty="0">
                <a:solidFill>
                  <a:srgbClr val="000000"/>
                </a:solidFill>
                <a:effectLst/>
                <a:latin typeface="Menlo" panose="020B0609030804020204" pitchFamily="49" charset="0"/>
              </a:rPr>
              <a:t>: RSA-SHA256</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v:NotBefore</a:t>
            </a:r>
            <a:r>
              <a:rPr lang="en-US" sz="1400" dirty="0">
                <a:solidFill>
                  <a:srgbClr val="000000"/>
                </a:solidFill>
                <a:effectLst/>
                <a:latin typeface="Menlo" panose="020B0609030804020204" pitchFamily="49" charset="0"/>
              </a:rPr>
              <a:t>: Feb 17 16:20:39 2025 GMT; </a:t>
            </a:r>
            <a:r>
              <a:rPr lang="en-US" sz="1400" dirty="0" err="1">
                <a:solidFill>
                  <a:srgbClr val="000000"/>
                </a:solidFill>
                <a:effectLst/>
                <a:latin typeface="Menlo" panose="020B0609030804020204" pitchFamily="49" charset="0"/>
              </a:rPr>
              <a:t>NotAfter</a:t>
            </a:r>
            <a:r>
              <a:rPr lang="en-US" sz="1400" dirty="0">
                <a:solidFill>
                  <a:srgbClr val="000000"/>
                </a:solidFill>
                <a:effectLst/>
                <a:latin typeface="Menlo" panose="020B0609030804020204" pitchFamily="49" charset="0"/>
              </a:rPr>
              <a:t>: May 18 16:20:38 2025 GMT</a:t>
            </a:r>
          </a:p>
          <a:p>
            <a:r>
              <a:rPr lang="en-US" sz="1400" dirty="0">
                <a:solidFill>
                  <a:srgbClr val="000000"/>
                </a:solidFill>
                <a:effectLst/>
                <a:latin typeface="Menlo" panose="020B0609030804020204" pitchFamily="49" charset="0"/>
              </a:rPr>
              <a:t> 1 </a:t>
            </a:r>
            <a:r>
              <a:rPr lang="en-US" sz="1400" dirty="0" err="1">
                <a:solidFill>
                  <a:srgbClr val="000000"/>
                </a:solidFill>
                <a:effectLst/>
                <a:latin typeface="Menlo" panose="020B0609030804020204" pitchFamily="49" charset="0"/>
              </a:rPr>
              <a:t>s:C</a:t>
            </a:r>
            <a:r>
              <a:rPr lang="en-US" sz="1400" dirty="0">
                <a:solidFill>
                  <a:srgbClr val="000000"/>
                </a:solidFill>
                <a:effectLst/>
                <a:latin typeface="Menlo" panose="020B0609030804020204" pitchFamily="49" charset="0"/>
              </a:rPr>
              <a:t>=US, O=Let's Encrypt, CN=R11</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i:C</a:t>
            </a:r>
            <a:r>
              <a:rPr lang="en-US" sz="1400" dirty="0">
                <a:solidFill>
                  <a:srgbClr val="000000"/>
                </a:solidFill>
                <a:effectLst/>
                <a:latin typeface="Menlo" panose="020B0609030804020204" pitchFamily="49" charset="0"/>
              </a:rPr>
              <a:t>=US, O=Internet Security Research Group, CN=ISRG Root X1</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a:PKEY</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rsaEncryption</a:t>
            </a:r>
            <a:r>
              <a:rPr lang="en-US" sz="1400" dirty="0">
                <a:solidFill>
                  <a:srgbClr val="000000"/>
                </a:solidFill>
                <a:effectLst/>
                <a:latin typeface="Menlo" panose="020B0609030804020204" pitchFamily="49" charset="0"/>
              </a:rPr>
              <a:t>, 2048 (bit); </a:t>
            </a:r>
            <a:r>
              <a:rPr lang="en-US" sz="1400" dirty="0" err="1">
                <a:solidFill>
                  <a:srgbClr val="000000"/>
                </a:solidFill>
                <a:effectLst/>
                <a:latin typeface="Menlo" panose="020B0609030804020204" pitchFamily="49" charset="0"/>
              </a:rPr>
              <a:t>sigalg</a:t>
            </a:r>
            <a:r>
              <a:rPr lang="en-US" sz="1400" dirty="0">
                <a:solidFill>
                  <a:srgbClr val="000000"/>
                </a:solidFill>
                <a:effectLst/>
                <a:latin typeface="Menlo" panose="020B0609030804020204" pitchFamily="49" charset="0"/>
              </a:rPr>
              <a:t>: RSA-SHA256</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v:NotBefore</a:t>
            </a:r>
            <a:r>
              <a:rPr lang="en-US" sz="1400" dirty="0">
                <a:solidFill>
                  <a:srgbClr val="000000"/>
                </a:solidFill>
                <a:effectLst/>
                <a:latin typeface="Menlo" panose="020B0609030804020204" pitchFamily="49" charset="0"/>
              </a:rPr>
              <a:t>: Mar 13 00:00:00 2024 GMT; </a:t>
            </a:r>
            <a:r>
              <a:rPr lang="en-US" sz="1400" dirty="0" err="1">
                <a:solidFill>
                  <a:srgbClr val="000000"/>
                </a:solidFill>
                <a:effectLst/>
                <a:latin typeface="Menlo" panose="020B0609030804020204" pitchFamily="49" charset="0"/>
              </a:rPr>
              <a:t>NotAfter</a:t>
            </a:r>
            <a:r>
              <a:rPr lang="en-US" sz="1400" dirty="0">
                <a:solidFill>
                  <a:srgbClr val="000000"/>
                </a:solidFill>
                <a:effectLst/>
                <a:latin typeface="Menlo" panose="020B0609030804020204" pitchFamily="49" charset="0"/>
              </a:rPr>
              <a:t>: Mar 12 23:59:59 2027 GMT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Server certificate</a:t>
            </a:r>
          </a:p>
        </p:txBody>
      </p:sp>
      <p:sp>
        <p:nvSpPr>
          <p:cNvPr id="6" name="TextBox 5">
            <a:extLst>
              <a:ext uri="{FF2B5EF4-FFF2-40B4-BE49-F238E27FC236}">
                <a16:creationId xmlns:a16="http://schemas.microsoft.com/office/drawing/2014/main" id="{5A0456B8-DE08-C042-F80A-7E8782FAFB07}"/>
              </a:ext>
            </a:extLst>
          </p:cNvPr>
          <p:cNvSpPr txBox="1"/>
          <p:nvPr/>
        </p:nvSpPr>
        <p:spPr>
          <a:xfrm>
            <a:off x="7392629" y="1690688"/>
            <a:ext cx="9598742" cy="4401205"/>
          </a:xfrm>
          <a:prstGeom prst="rect">
            <a:avLst/>
          </a:prstGeom>
          <a:noFill/>
        </p:spPr>
        <p:txBody>
          <a:bodyPr wrap="square">
            <a:spAutoFit/>
          </a:bodyPr>
          <a:lstStyle/>
          <a:p>
            <a:r>
              <a:rPr lang="en-US" sz="1400" dirty="0" err="1">
                <a:solidFill>
                  <a:srgbClr val="000000"/>
                </a:solidFill>
                <a:effectLst/>
                <a:latin typeface="Menlo" panose="020B0609030804020204" pitchFamily="49" charset="0"/>
              </a:rPr>
              <a:t>openssl</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s_client</a:t>
            </a:r>
            <a:r>
              <a:rPr lang="en-US" sz="1400" dirty="0">
                <a:solidFill>
                  <a:srgbClr val="000000"/>
                </a:solidFill>
                <a:effectLst/>
                <a:latin typeface="Menlo" panose="020B0609030804020204" pitchFamily="49" charset="0"/>
              </a:rPr>
              <a:t> -connect nivelles.be:443</a:t>
            </a:r>
          </a:p>
          <a:p>
            <a:r>
              <a:rPr lang="en-US" sz="1400" dirty="0">
                <a:solidFill>
                  <a:srgbClr val="000000"/>
                </a:solidFill>
                <a:effectLst/>
                <a:latin typeface="Menlo" panose="020B0609030804020204" pitchFamily="49" charset="0"/>
              </a:rPr>
              <a:t>Connecting to 188.165.186.183</a:t>
            </a:r>
          </a:p>
          <a:p>
            <a:r>
              <a:rPr lang="en-US" sz="1400" dirty="0">
                <a:solidFill>
                  <a:srgbClr val="000000"/>
                </a:solidFill>
                <a:effectLst/>
                <a:latin typeface="Menlo" panose="020B0609030804020204" pitchFamily="49" charset="0"/>
              </a:rPr>
              <a:t>CONNECTED(00000005)</a:t>
            </a:r>
          </a:p>
          <a:p>
            <a:r>
              <a:rPr lang="en-US" sz="1400" dirty="0">
                <a:solidFill>
                  <a:srgbClr val="000000"/>
                </a:solidFill>
                <a:effectLst/>
                <a:latin typeface="Menlo" panose="020B0609030804020204" pitchFamily="49" charset="0"/>
              </a:rPr>
              <a:t>depth=2 C=US, O=Internet Security Research Group, CN=ISRG Root X1</a:t>
            </a:r>
          </a:p>
          <a:p>
            <a:r>
              <a:rPr lang="en-US" sz="1400" dirty="0">
                <a:solidFill>
                  <a:srgbClr val="000000"/>
                </a:solidFill>
                <a:effectLst/>
                <a:latin typeface="Menlo" panose="020B0609030804020204" pitchFamily="49" charset="0"/>
              </a:rPr>
              <a:t>verify return:1</a:t>
            </a:r>
          </a:p>
          <a:p>
            <a:r>
              <a:rPr lang="en-US" sz="1400" dirty="0">
                <a:solidFill>
                  <a:srgbClr val="000000"/>
                </a:solidFill>
                <a:effectLst/>
                <a:latin typeface="Menlo" panose="020B0609030804020204" pitchFamily="49" charset="0"/>
              </a:rPr>
              <a:t>depth=1 C=US, O=Let's Encrypt, CN=R11</a:t>
            </a:r>
          </a:p>
          <a:p>
            <a:r>
              <a:rPr lang="en-US" sz="1400" dirty="0">
                <a:solidFill>
                  <a:srgbClr val="000000"/>
                </a:solidFill>
                <a:effectLst/>
                <a:latin typeface="Menlo" panose="020B0609030804020204" pitchFamily="49" charset="0"/>
              </a:rPr>
              <a:t>verify return:1</a:t>
            </a:r>
          </a:p>
          <a:p>
            <a:r>
              <a:rPr lang="en-US" sz="1400" dirty="0">
                <a:solidFill>
                  <a:srgbClr val="000000"/>
                </a:solidFill>
                <a:effectLst/>
                <a:latin typeface="Menlo" panose="020B0609030804020204" pitchFamily="49" charset="0"/>
              </a:rPr>
              <a:t>depth=0 CN=</a:t>
            </a:r>
            <a:r>
              <a:rPr lang="en-US" sz="1400" dirty="0" err="1">
                <a:solidFill>
                  <a:srgbClr val="000000"/>
                </a:solidFill>
                <a:effectLst/>
                <a:latin typeface="Menlo" panose="020B0609030804020204" pitchFamily="49" charset="0"/>
              </a:rPr>
              <a:t>www.nivelles.be</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verify return:1</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Certificate chain</a:t>
            </a:r>
          </a:p>
          <a:p>
            <a:r>
              <a:rPr lang="en-US" sz="1400" dirty="0">
                <a:solidFill>
                  <a:srgbClr val="000000"/>
                </a:solidFill>
                <a:effectLst/>
                <a:latin typeface="Menlo" panose="020B0609030804020204" pitchFamily="49" charset="0"/>
              </a:rPr>
              <a:t> 0 </a:t>
            </a:r>
            <a:r>
              <a:rPr lang="en-US" sz="1400" dirty="0" err="1">
                <a:solidFill>
                  <a:srgbClr val="000000"/>
                </a:solidFill>
                <a:effectLst/>
                <a:latin typeface="Menlo" panose="020B0609030804020204" pitchFamily="49" charset="0"/>
              </a:rPr>
              <a:t>s:CN</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www.nivelles.be</a:t>
            </a: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i:C</a:t>
            </a:r>
            <a:r>
              <a:rPr lang="en-US" sz="1400" dirty="0">
                <a:solidFill>
                  <a:srgbClr val="000000"/>
                </a:solidFill>
                <a:effectLst/>
                <a:latin typeface="Menlo" panose="020B0609030804020204" pitchFamily="49" charset="0"/>
              </a:rPr>
              <a:t>=US, O=Let's Encrypt, CN=R11</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a:PKEY</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rsaEncryption</a:t>
            </a:r>
            <a:r>
              <a:rPr lang="en-US" sz="1400" dirty="0">
                <a:solidFill>
                  <a:srgbClr val="000000"/>
                </a:solidFill>
                <a:effectLst/>
                <a:latin typeface="Menlo" panose="020B0609030804020204" pitchFamily="49" charset="0"/>
              </a:rPr>
              <a:t>, 4096 (bit); </a:t>
            </a:r>
            <a:r>
              <a:rPr lang="en-US" sz="1400" dirty="0" err="1">
                <a:solidFill>
                  <a:srgbClr val="000000"/>
                </a:solidFill>
                <a:effectLst/>
                <a:latin typeface="Menlo" panose="020B0609030804020204" pitchFamily="49" charset="0"/>
              </a:rPr>
              <a:t>sigalg</a:t>
            </a:r>
            <a:r>
              <a:rPr lang="en-US" sz="1400" dirty="0">
                <a:solidFill>
                  <a:srgbClr val="000000"/>
                </a:solidFill>
                <a:effectLst/>
                <a:latin typeface="Menlo" panose="020B0609030804020204" pitchFamily="49" charset="0"/>
              </a:rPr>
              <a:t>: RSA-SHA256</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v:NotBefore</a:t>
            </a:r>
            <a:r>
              <a:rPr lang="en-US" sz="1400" dirty="0">
                <a:solidFill>
                  <a:srgbClr val="000000"/>
                </a:solidFill>
                <a:effectLst/>
                <a:latin typeface="Menlo" panose="020B0609030804020204" pitchFamily="49" charset="0"/>
              </a:rPr>
              <a:t>: Dec 31 04:43:02 2024 GMT; </a:t>
            </a:r>
            <a:r>
              <a:rPr lang="en-US" sz="1400" dirty="0" err="1">
                <a:solidFill>
                  <a:srgbClr val="000000"/>
                </a:solidFill>
                <a:effectLst/>
                <a:latin typeface="Menlo" panose="020B0609030804020204" pitchFamily="49" charset="0"/>
              </a:rPr>
              <a:t>NotAfter</a:t>
            </a:r>
            <a:r>
              <a:rPr lang="en-US" sz="1400" dirty="0">
                <a:solidFill>
                  <a:srgbClr val="000000"/>
                </a:solidFill>
                <a:effectLst/>
                <a:latin typeface="Menlo" panose="020B0609030804020204" pitchFamily="49" charset="0"/>
              </a:rPr>
              <a:t>: Mar 31 04:43:01 2025 GMT</a:t>
            </a:r>
          </a:p>
          <a:p>
            <a:r>
              <a:rPr lang="en-US" sz="1400" dirty="0">
                <a:solidFill>
                  <a:srgbClr val="000000"/>
                </a:solidFill>
                <a:effectLst/>
                <a:latin typeface="Menlo" panose="020B0609030804020204" pitchFamily="49" charset="0"/>
              </a:rPr>
              <a:t> 1 </a:t>
            </a:r>
            <a:r>
              <a:rPr lang="en-US" sz="1400" dirty="0" err="1">
                <a:solidFill>
                  <a:srgbClr val="000000"/>
                </a:solidFill>
                <a:effectLst/>
                <a:latin typeface="Menlo" panose="020B0609030804020204" pitchFamily="49" charset="0"/>
              </a:rPr>
              <a:t>s:C</a:t>
            </a:r>
            <a:r>
              <a:rPr lang="en-US" sz="1400" dirty="0">
                <a:solidFill>
                  <a:srgbClr val="000000"/>
                </a:solidFill>
                <a:effectLst/>
                <a:latin typeface="Menlo" panose="020B0609030804020204" pitchFamily="49" charset="0"/>
              </a:rPr>
              <a:t>=US, O=Let's Encrypt, CN=R11</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i:C</a:t>
            </a:r>
            <a:r>
              <a:rPr lang="en-US" sz="1400" dirty="0">
                <a:solidFill>
                  <a:srgbClr val="000000"/>
                </a:solidFill>
                <a:effectLst/>
                <a:latin typeface="Menlo" panose="020B0609030804020204" pitchFamily="49" charset="0"/>
              </a:rPr>
              <a:t>=US, O=Internet Security Research Group, CN=ISRG Root X1</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a:PKEY</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rsaEncryption</a:t>
            </a:r>
            <a:r>
              <a:rPr lang="en-US" sz="1400" dirty="0">
                <a:solidFill>
                  <a:srgbClr val="000000"/>
                </a:solidFill>
                <a:effectLst/>
                <a:latin typeface="Menlo" panose="020B0609030804020204" pitchFamily="49" charset="0"/>
              </a:rPr>
              <a:t>, 2048 (bit); </a:t>
            </a:r>
            <a:r>
              <a:rPr lang="en-US" sz="1400" dirty="0" err="1">
                <a:solidFill>
                  <a:srgbClr val="000000"/>
                </a:solidFill>
                <a:effectLst/>
                <a:latin typeface="Menlo" panose="020B0609030804020204" pitchFamily="49" charset="0"/>
              </a:rPr>
              <a:t>sigalg</a:t>
            </a:r>
            <a:r>
              <a:rPr lang="en-US" sz="1400" dirty="0">
                <a:solidFill>
                  <a:srgbClr val="000000"/>
                </a:solidFill>
                <a:effectLst/>
                <a:latin typeface="Menlo" panose="020B0609030804020204" pitchFamily="49" charset="0"/>
              </a:rPr>
              <a:t>: RSA-SHA256</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v:NotBefore</a:t>
            </a:r>
            <a:r>
              <a:rPr lang="en-US" sz="1400" dirty="0">
                <a:solidFill>
                  <a:srgbClr val="000000"/>
                </a:solidFill>
                <a:effectLst/>
                <a:latin typeface="Menlo" panose="020B0609030804020204" pitchFamily="49" charset="0"/>
              </a:rPr>
              <a:t>: Mar 13 00:00:00 2024 GMT; </a:t>
            </a:r>
            <a:r>
              <a:rPr lang="en-US" sz="1400" dirty="0" err="1">
                <a:solidFill>
                  <a:srgbClr val="000000"/>
                </a:solidFill>
                <a:effectLst/>
                <a:latin typeface="Menlo" panose="020B0609030804020204" pitchFamily="49" charset="0"/>
              </a:rPr>
              <a:t>NotAfter</a:t>
            </a:r>
            <a:r>
              <a:rPr lang="en-US" sz="1400" dirty="0">
                <a:solidFill>
                  <a:srgbClr val="000000"/>
                </a:solidFill>
                <a:effectLst/>
                <a:latin typeface="Menlo" panose="020B0609030804020204" pitchFamily="49" charset="0"/>
              </a:rPr>
              <a:t>: Mar 12 23:59:59 2027 GMT</a:t>
            </a:r>
          </a:p>
          <a:p>
            <a:r>
              <a:rPr lang="en-US" sz="14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44022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3394F-8018-483D-964E-A01A91B639B1}"/>
              </a:ext>
            </a:extLst>
          </p:cNvPr>
          <p:cNvSpPr>
            <a:spLocks noGrp="1"/>
          </p:cNvSpPr>
          <p:nvPr>
            <p:ph type="title"/>
          </p:nvPr>
        </p:nvSpPr>
        <p:spPr>
          <a:xfrm>
            <a:off x="1534694" y="165011"/>
            <a:ext cx="9021972" cy="1714500"/>
          </a:xfrm>
        </p:spPr>
        <p:txBody>
          <a:bodyPr/>
          <a:lstStyle/>
          <a:p>
            <a:pPr>
              <a:defRPr/>
            </a:pPr>
            <a:r>
              <a:rPr lang="en-GB">
                <a:sym typeface="Gill Sans" charset="0"/>
              </a:rPr>
              <a:t>A single physical server for many TLS services</a:t>
            </a:r>
          </a:p>
        </p:txBody>
      </p:sp>
      <p:sp>
        <p:nvSpPr>
          <p:cNvPr id="3" name="Espace réservé du contenu 2">
            <a:extLst>
              <a:ext uri="{FF2B5EF4-FFF2-40B4-BE49-F238E27FC236}">
                <a16:creationId xmlns:a16="http://schemas.microsoft.com/office/drawing/2014/main" id="{F07EBDF8-598B-4E6A-82C8-38723038227A}"/>
              </a:ext>
            </a:extLst>
          </p:cNvPr>
          <p:cNvSpPr>
            <a:spLocks noGrp="1"/>
          </p:cNvSpPr>
          <p:nvPr>
            <p:ph idx="1"/>
          </p:nvPr>
        </p:nvSpPr>
        <p:spPr>
          <a:xfrm>
            <a:off x="778103" y="1739286"/>
            <a:ext cx="10515600" cy="600202"/>
          </a:xfrm>
        </p:spPr>
        <p:txBody>
          <a:bodyPr/>
          <a:lstStyle/>
          <a:p>
            <a:pPr>
              <a:buFont typeface="Gill Sans" charset="0"/>
              <a:buChar char="•"/>
              <a:defRPr/>
            </a:pPr>
            <a:r>
              <a:rPr lang="en-GB" dirty="0">
                <a:sym typeface="Gill Sans" charset="0"/>
              </a:rPr>
              <a:t>Server Name Indication</a:t>
            </a:r>
          </a:p>
          <a:p>
            <a:pPr>
              <a:buFont typeface="Gill Sans" charset="0"/>
              <a:buChar char="•"/>
              <a:defRPr/>
            </a:pPr>
            <a:endParaRPr lang="en-GB" dirty="0">
              <a:sym typeface="Gill Sans" charset="0"/>
            </a:endParaRPr>
          </a:p>
          <a:p>
            <a:pPr>
              <a:buFont typeface="Gill Sans" charset="0"/>
              <a:buChar char="•"/>
              <a:defRPr/>
            </a:pPr>
            <a:endParaRPr lang="en-GB" dirty="0">
              <a:sym typeface="Gill Sans" charset="0"/>
            </a:endParaRPr>
          </a:p>
          <a:p>
            <a:pPr>
              <a:buFont typeface="Gill Sans" charset="0"/>
              <a:buChar char="•"/>
              <a:defRPr/>
            </a:pPr>
            <a:endParaRPr lang="en-GB" dirty="0">
              <a:sym typeface="Gill Sans" charset="0"/>
            </a:endParaRPr>
          </a:p>
          <a:p>
            <a:pPr>
              <a:buFont typeface="Gill Sans" charset="0"/>
              <a:buChar char="•"/>
              <a:defRPr/>
            </a:pPr>
            <a:endParaRPr lang="en-GB" dirty="0">
              <a:sym typeface="Gill Sans" charset="0"/>
            </a:endParaRPr>
          </a:p>
          <a:p>
            <a:pPr>
              <a:buFont typeface="Gill Sans" charset="0"/>
              <a:buChar char="•"/>
              <a:defRPr/>
            </a:pPr>
            <a:endParaRPr lang="en-GB" dirty="0">
              <a:sym typeface="Gill Sans" charset="0"/>
            </a:endParaRPr>
          </a:p>
        </p:txBody>
      </p:sp>
      <p:pic>
        <p:nvPicPr>
          <p:cNvPr id="69635" name="Picture 6">
            <a:extLst>
              <a:ext uri="{FF2B5EF4-FFF2-40B4-BE49-F238E27FC236}">
                <a16:creationId xmlns:a16="http://schemas.microsoft.com/office/drawing/2014/main" id="{2D8122ED-E6D8-484D-BE64-271E6675C1E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950" y="2532575"/>
            <a:ext cx="5905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6" name="Rectangle 7">
            <a:extLst>
              <a:ext uri="{FF2B5EF4-FFF2-40B4-BE49-F238E27FC236}">
                <a16:creationId xmlns:a16="http://schemas.microsoft.com/office/drawing/2014/main" id="{BD876405-7961-4E7D-9697-8774AC0D291C}"/>
              </a:ext>
            </a:extLst>
          </p:cNvPr>
          <p:cNvSpPr>
            <a:spLocks/>
          </p:cNvSpPr>
          <p:nvPr/>
        </p:nvSpPr>
        <p:spPr bwMode="auto">
          <a:xfrm>
            <a:off x="3316288" y="2219838"/>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pic>
        <p:nvPicPr>
          <p:cNvPr id="69637" name="Picture 8">
            <a:extLst>
              <a:ext uri="{FF2B5EF4-FFF2-40B4-BE49-F238E27FC236}">
                <a16:creationId xmlns:a16="http://schemas.microsoft.com/office/drawing/2014/main" id="{6D1121EE-D6E6-4905-9F1D-B14870DB48B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814" y="2454787"/>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8" name="Rectangle 9">
            <a:extLst>
              <a:ext uri="{FF2B5EF4-FFF2-40B4-BE49-F238E27FC236}">
                <a16:creationId xmlns:a16="http://schemas.microsoft.com/office/drawing/2014/main" id="{14041A35-AC7C-4CCF-8D57-20EF1C2B96C7}"/>
              </a:ext>
            </a:extLst>
          </p:cNvPr>
          <p:cNvSpPr>
            <a:spLocks/>
          </p:cNvSpPr>
          <p:nvPr/>
        </p:nvSpPr>
        <p:spPr bwMode="auto">
          <a:xfrm>
            <a:off x="7967664" y="2153163"/>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sp>
        <p:nvSpPr>
          <p:cNvPr id="69639" name="Line 10">
            <a:extLst>
              <a:ext uri="{FF2B5EF4-FFF2-40B4-BE49-F238E27FC236}">
                <a16:creationId xmlns:a16="http://schemas.microsoft.com/office/drawing/2014/main" id="{E19D5E03-5199-448A-8D36-957017FF2EE6}"/>
              </a:ext>
            </a:extLst>
          </p:cNvPr>
          <p:cNvSpPr>
            <a:spLocks noChangeShapeType="1"/>
          </p:cNvSpPr>
          <p:nvPr/>
        </p:nvSpPr>
        <p:spPr bwMode="auto">
          <a:xfrm flipH="1">
            <a:off x="3770314" y="3566037"/>
            <a:ext cx="14287" cy="24971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9640" name="Line 11">
            <a:extLst>
              <a:ext uri="{FF2B5EF4-FFF2-40B4-BE49-F238E27FC236}">
                <a16:creationId xmlns:a16="http://schemas.microsoft.com/office/drawing/2014/main" id="{FA21D507-7F32-4BC2-A620-56600D7D7168}"/>
              </a:ext>
            </a:extLst>
          </p:cNvPr>
          <p:cNvSpPr>
            <a:spLocks noChangeShapeType="1"/>
          </p:cNvSpPr>
          <p:nvPr/>
        </p:nvSpPr>
        <p:spPr bwMode="auto">
          <a:xfrm>
            <a:off x="8675688" y="3737488"/>
            <a:ext cx="0" cy="2316163"/>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10" name="Group 12">
            <a:extLst>
              <a:ext uri="{FF2B5EF4-FFF2-40B4-BE49-F238E27FC236}">
                <a16:creationId xmlns:a16="http://schemas.microsoft.com/office/drawing/2014/main" id="{F1E43F9A-780B-47BB-9EB9-6E0DFB3E7EE2}"/>
              </a:ext>
            </a:extLst>
          </p:cNvPr>
          <p:cNvGrpSpPr>
            <a:grpSpLocks/>
          </p:cNvGrpSpPr>
          <p:nvPr/>
        </p:nvGrpSpPr>
        <p:grpSpPr bwMode="auto">
          <a:xfrm>
            <a:off x="3765550" y="3450151"/>
            <a:ext cx="4795838" cy="439737"/>
            <a:chOff x="0" y="-123"/>
            <a:chExt cx="3966" cy="394"/>
          </a:xfrm>
        </p:grpSpPr>
        <p:sp>
          <p:nvSpPr>
            <p:cNvPr id="69671" name="Line 13">
              <a:extLst>
                <a:ext uri="{FF2B5EF4-FFF2-40B4-BE49-F238E27FC236}">
                  <a16:creationId xmlns:a16="http://schemas.microsoft.com/office/drawing/2014/main" id="{8C6A78A2-CCA5-4CAB-AD4E-AB6ED23FA881}"/>
                </a:ext>
              </a:extLst>
            </p:cNvPr>
            <p:cNvSpPr>
              <a:spLocks noChangeShapeType="1"/>
            </p:cNvSpPr>
            <p:nvPr/>
          </p:nvSpPr>
          <p:spPr bwMode="auto">
            <a:xfrm>
              <a:off x="0" y="13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72" name="Group 14">
              <a:extLst>
                <a:ext uri="{FF2B5EF4-FFF2-40B4-BE49-F238E27FC236}">
                  <a16:creationId xmlns:a16="http://schemas.microsoft.com/office/drawing/2014/main" id="{C07BA2F4-8678-4652-92C0-AE3AC3921FDB}"/>
                </a:ext>
              </a:extLst>
            </p:cNvPr>
            <p:cNvGrpSpPr>
              <a:grpSpLocks/>
            </p:cNvGrpSpPr>
            <p:nvPr/>
          </p:nvGrpSpPr>
          <p:grpSpPr bwMode="auto">
            <a:xfrm>
              <a:off x="361" y="-123"/>
              <a:ext cx="2512" cy="394"/>
              <a:chOff x="0" y="-123"/>
              <a:chExt cx="2512" cy="394"/>
            </a:xfrm>
          </p:grpSpPr>
          <p:sp>
            <p:nvSpPr>
              <p:cNvPr id="69673" name="Rectangle 15">
                <a:extLst>
                  <a:ext uri="{FF2B5EF4-FFF2-40B4-BE49-F238E27FC236}">
                    <a16:creationId xmlns:a16="http://schemas.microsoft.com/office/drawing/2014/main" id="{9437FEC2-49A9-4D52-97D4-0AD8DC6725B9}"/>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74" name="Rectangle 16">
                <a:extLst>
                  <a:ext uri="{FF2B5EF4-FFF2-40B4-BE49-F238E27FC236}">
                    <a16:creationId xmlns:a16="http://schemas.microsoft.com/office/drawing/2014/main" id="{F8E9A83B-4C8D-456C-A986-3B6B4C40EC40}"/>
                  </a:ext>
                </a:extLst>
              </p:cNvPr>
              <p:cNvSpPr>
                <a:spLocks/>
              </p:cNvSpPr>
              <p:nvPr/>
            </p:nvSpPr>
            <p:spPr bwMode="auto">
              <a:xfrm>
                <a:off x="0" y="-123"/>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a:t>
                </a:r>
                <a:r>
                  <a:rPr lang="en-US" altLang="fr-FR" sz="1500" b="1">
                    <a:solidFill>
                      <a:srgbClr val="FF0000"/>
                    </a:solidFill>
                    <a:latin typeface="Helvetica" panose="020B0604020202020204" pitchFamily="34" charset="0"/>
                    <a:sym typeface="Helvetica" panose="020B0604020202020204" pitchFamily="34" charset="0"/>
                  </a:rPr>
                  <a:t>(SNI=bob.be </a:t>
                </a:r>
                <a:r>
                  <a:rPr lang="en-US" altLang="fr-FR" sz="1500">
                    <a:solidFill>
                      <a:schemeClr val="tx1"/>
                    </a:solidFill>
                    <a:latin typeface="Helvetica" panose="020B0604020202020204" pitchFamily="34" charset="0"/>
                    <a:sym typeface="Helvetica" panose="020B0604020202020204" pitchFamily="34" charset="0"/>
                  </a:rPr>
                  <a:t>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B6BA11C2-B762-42E2-AEDE-0297DD375EFA}"/>
              </a:ext>
            </a:extLst>
          </p:cNvPr>
          <p:cNvGrpSpPr>
            <a:grpSpLocks/>
          </p:cNvGrpSpPr>
          <p:nvPr/>
        </p:nvGrpSpPr>
        <p:grpSpPr bwMode="auto">
          <a:xfrm>
            <a:off x="3849689" y="3891476"/>
            <a:ext cx="4848225" cy="682625"/>
            <a:chOff x="0" y="0"/>
            <a:chExt cx="4009" cy="612"/>
          </a:xfrm>
        </p:grpSpPr>
        <p:sp>
          <p:nvSpPr>
            <p:cNvPr id="69667" name="Line 18">
              <a:extLst>
                <a:ext uri="{FF2B5EF4-FFF2-40B4-BE49-F238E27FC236}">
                  <a16:creationId xmlns:a16="http://schemas.microsoft.com/office/drawing/2014/main" id="{6DC5CA1D-2F7B-42D6-938F-227EB5612738}"/>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68" name="Group 19">
              <a:extLst>
                <a:ext uri="{FF2B5EF4-FFF2-40B4-BE49-F238E27FC236}">
                  <a16:creationId xmlns:a16="http://schemas.microsoft.com/office/drawing/2014/main" id="{A16D4BDD-A615-4580-A906-231FB10F5AFE}"/>
                </a:ext>
              </a:extLst>
            </p:cNvPr>
            <p:cNvGrpSpPr>
              <a:grpSpLocks/>
            </p:cNvGrpSpPr>
            <p:nvPr/>
          </p:nvGrpSpPr>
          <p:grpSpPr bwMode="auto">
            <a:xfrm>
              <a:off x="786" y="70"/>
              <a:ext cx="2400" cy="542"/>
              <a:chOff x="0" y="0"/>
              <a:chExt cx="2400" cy="542"/>
            </a:xfrm>
          </p:grpSpPr>
          <p:sp>
            <p:nvSpPr>
              <p:cNvPr id="69669" name="Rectangle 20">
                <a:extLst>
                  <a:ext uri="{FF2B5EF4-FFF2-40B4-BE49-F238E27FC236}">
                    <a16:creationId xmlns:a16="http://schemas.microsoft.com/office/drawing/2014/main" id="{26B09964-BF52-4125-BAE2-0F0596EF6E58}"/>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70" name="Rectangle 21">
                <a:extLst>
                  <a:ext uri="{FF2B5EF4-FFF2-40B4-BE49-F238E27FC236}">
                    <a16:creationId xmlns:a16="http://schemas.microsoft.com/office/drawing/2014/main" id="{0DAFF532-ADA5-445E-A131-C1CC0B047C88}"/>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sp>
        <p:nvSpPr>
          <p:cNvPr id="69643" name="Rectangle 22">
            <a:extLst>
              <a:ext uri="{FF2B5EF4-FFF2-40B4-BE49-F238E27FC236}">
                <a16:creationId xmlns:a16="http://schemas.microsoft.com/office/drawing/2014/main" id="{C5561BEB-FB45-44C1-A424-3F84A086570F}"/>
              </a:ext>
            </a:extLst>
          </p:cNvPr>
          <p:cNvSpPr>
            <a:spLocks/>
          </p:cNvSpPr>
          <p:nvPr/>
        </p:nvSpPr>
        <p:spPr bwMode="auto">
          <a:xfrm>
            <a:off x="7702550" y="3145350"/>
            <a:ext cx="1963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9644" name="Group 23">
            <a:extLst>
              <a:ext uri="{FF2B5EF4-FFF2-40B4-BE49-F238E27FC236}">
                <a16:creationId xmlns:a16="http://schemas.microsoft.com/office/drawing/2014/main" id="{7D7C155E-0BFD-45DE-80B2-5E7038EE6967}"/>
              </a:ext>
            </a:extLst>
          </p:cNvPr>
          <p:cNvGrpSpPr>
            <a:grpSpLocks/>
          </p:cNvGrpSpPr>
          <p:nvPr/>
        </p:nvGrpSpPr>
        <p:grpSpPr bwMode="auto">
          <a:xfrm>
            <a:off x="3609976" y="3242187"/>
            <a:ext cx="447675" cy="482600"/>
            <a:chOff x="0" y="0"/>
            <a:chExt cx="371" cy="432"/>
          </a:xfrm>
        </p:grpSpPr>
        <p:sp>
          <p:nvSpPr>
            <p:cNvPr id="69665" name="Rectangle 24">
              <a:extLst>
                <a:ext uri="{FF2B5EF4-FFF2-40B4-BE49-F238E27FC236}">
                  <a16:creationId xmlns:a16="http://schemas.microsoft.com/office/drawing/2014/main" id="{D03882EA-E4E9-413F-8C5E-E17F242A0A47}"/>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66" name="Rectangle 25">
              <a:extLst>
                <a:ext uri="{FF2B5EF4-FFF2-40B4-BE49-F238E27FC236}">
                  <a16:creationId xmlns:a16="http://schemas.microsoft.com/office/drawing/2014/main" id="{0268A9B6-FDA5-48F8-8939-9DCA63D07823}"/>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p:txBody>
        </p:sp>
      </p:grpSp>
      <p:grpSp>
        <p:nvGrpSpPr>
          <p:cNvPr id="24" name="Group 26">
            <a:extLst>
              <a:ext uri="{FF2B5EF4-FFF2-40B4-BE49-F238E27FC236}">
                <a16:creationId xmlns:a16="http://schemas.microsoft.com/office/drawing/2014/main" id="{DEF1C765-1B5F-466C-8500-E6C5DB804611}"/>
              </a:ext>
            </a:extLst>
          </p:cNvPr>
          <p:cNvGrpSpPr>
            <a:grpSpLocks/>
          </p:cNvGrpSpPr>
          <p:nvPr/>
        </p:nvGrpSpPr>
        <p:grpSpPr bwMode="auto">
          <a:xfrm>
            <a:off x="3803650" y="4942401"/>
            <a:ext cx="4795838" cy="306387"/>
            <a:chOff x="0" y="0"/>
            <a:chExt cx="3966" cy="274"/>
          </a:xfrm>
        </p:grpSpPr>
        <p:sp>
          <p:nvSpPr>
            <p:cNvPr id="69661" name="Line 27">
              <a:extLst>
                <a:ext uri="{FF2B5EF4-FFF2-40B4-BE49-F238E27FC236}">
                  <a16:creationId xmlns:a16="http://schemas.microsoft.com/office/drawing/2014/main" id="{38A7B06F-226E-47F0-AFE7-973C9772B594}"/>
                </a:ext>
              </a:extLst>
            </p:cNvPr>
            <p:cNvSpPr>
              <a:spLocks noChangeShapeType="1"/>
            </p:cNvSpPr>
            <p:nvPr/>
          </p:nvSpPr>
          <p:spPr bwMode="auto">
            <a:xfrm>
              <a:off x="0" y="117"/>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62" name="Group 28">
              <a:extLst>
                <a:ext uri="{FF2B5EF4-FFF2-40B4-BE49-F238E27FC236}">
                  <a16:creationId xmlns:a16="http://schemas.microsoft.com/office/drawing/2014/main" id="{474273AE-6DCB-4389-BFCF-0A444079E688}"/>
                </a:ext>
              </a:extLst>
            </p:cNvPr>
            <p:cNvGrpSpPr>
              <a:grpSpLocks/>
            </p:cNvGrpSpPr>
            <p:nvPr/>
          </p:nvGrpSpPr>
          <p:grpSpPr bwMode="auto">
            <a:xfrm>
              <a:off x="574" y="0"/>
              <a:ext cx="2548" cy="274"/>
              <a:chOff x="0" y="0"/>
              <a:chExt cx="2548" cy="274"/>
            </a:xfrm>
          </p:grpSpPr>
          <p:sp>
            <p:nvSpPr>
              <p:cNvPr id="69663" name="Rectangle 29">
                <a:extLst>
                  <a:ext uri="{FF2B5EF4-FFF2-40B4-BE49-F238E27FC236}">
                    <a16:creationId xmlns:a16="http://schemas.microsoft.com/office/drawing/2014/main" id="{D32B90B3-6488-41DC-B4A1-C169CB33E3AA}"/>
                  </a:ext>
                </a:extLst>
              </p:cNvPr>
              <p:cNvSpPr>
                <a:spLocks/>
              </p:cNvSpPr>
              <p:nvPr/>
            </p:nvSpPr>
            <p:spPr bwMode="auto">
              <a:xfrm>
                <a:off x="0" y="0"/>
                <a:ext cx="2548"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64" name="Rectangle 30">
                <a:extLst>
                  <a:ext uri="{FF2B5EF4-FFF2-40B4-BE49-F238E27FC236}">
                    <a16:creationId xmlns:a16="http://schemas.microsoft.com/office/drawing/2014/main" id="{CF0CF895-2F85-4561-9027-AAAB79BD1ED8}"/>
                  </a:ext>
                </a:extLst>
              </p:cNvPr>
              <p:cNvSpPr>
                <a:spLocks/>
              </p:cNvSpPr>
              <p:nvPr/>
            </p:nvSpPr>
            <p:spPr bwMode="auto">
              <a:xfrm>
                <a:off x="0" y="0"/>
                <a:ext cx="25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E( </a:t>
                </a:r>
                <a:r>
                  <a:rPr lang="en-US" altLang="fr-FR" sz="1500" i="1">
                    <a:solidFill>
                      <a:srgbClr val="0000FF"/>
                    </a:solidFill>
                    <a:latin typeface="Helvetica" panose="020B0604020202020204" pitchFamily="34" charset="0"/>
                    <a:sym typeface="Helvetica" panose="020B0604020202020204" pitchFamily="34" charset="0"/>
                  </a:rPr>
                  <a:t>PreMasterSecret </a:t>
                </a:r>
                <a:r>
                  <a:rPr lang="en-US" altLang="fr-FR" sz="1500" i="1">
                    <a:solidFill>
                      <a:schemeClr val="tx1"/>
                    </a:solidFill>
                    <a:latin typeface="Helvetica" panose="020B0604020202020204" pitchFamily="34" charset="0"/>
                    <a:sym typeface="Helvetica" panose="020B0604020202020204" pitchFamily="34" charset="0"/>
                  </a:rPr>
                  <a:t>, </a:t>
                </a:r>
                <a:r>
                  <a:rPr lang="en-US" altLang="fr-FR" sz="1500" i="1">
                    <a:solidFill>
                      <a:srgbClr val="008000"/>
                    </a:solidFill>
                    <a:latin typeface="Helvetica" panose="020B0604020202020204" pitchFamily="34" charset="0"/>
                    <a:sym typeface="Helvetica" panose="020B0604020202020204" pitchFamily="34" charset="0"/>
                  </a:rPr>
                  <a:t>Pub</a:t>
                </a:r>
                <a:r>
                  <a:rPr lang="en-US" altLang="fr-FR" sz="1500" i="1" baseline="-33000">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29" name="Group 31">
            <a:extLst>
              <a:ext uri="{FF2B5EF4-FFF2-40B4-BE49-F238E27FC236}">
                <a16:creationId xmlns:a16="http://schemas.microsoft.com/office/drawing/2014/main" id="{79C066A2-9B89-4D9E-82E3-E0CC07F03E76}"/>
              </a:ext>
            </a:extLst>
          </p:cNvPr>
          <p:cNvGrpSpPr>
            <a:grpSpLocks/>
          </p:cNvGrpSpPr>
          <p:nvPr/>
        </p:nvGrpSpPr>
        <p:grpSpPr bwMode="auto">
          <a:xfrm>
            <a:off x="2971801" y="4632838"/>
            <a:ext cx="3414713" cy="257175"/>
            <a:chOff x="0" y="0"/>
            <a:chExt cx="2823" cy="231"/>
          </a:xfrm>
        </p:grpSpPr>
        <p:sp>
          <p:nvSpPr>
            <p:cNvPr id="69659" name="Rectangle 32">
              <a:extLst>
                <a:ext uri="{FF2B5EF4-FFF2-40B4-BE49-F238E27FC236}">
                  <a16:creationId xmlns:a16="http://schemas.microsoft.com/office/drawing/2014/main" id="{7E01DD52-B2E0-41A3-B9D5-EEE89C47E4DA}"/>
                </a:ext>
              </a:extLst>
            </p:cNvPr>
            <p:cNvSpPr>
              <a:spLocks/>
            </p:cNvSpPr>
            <p:nvPr/>
          </p:nvSpPr>
          <p:spPr bwMode="auto">
            <a:xfrm>
              <a:off x="0" y="0"/>
              <a:ext cx="2823" cy="23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60" name="Rectangle 33">
              <a:extLst>
                <a:ext uri="{FF2B5EF4-FFF2-40B4-BE49-F238E27FC236}">
                  <a16:creationId xmlns:a16="http://schemas.microsoft.com/office/drawing/2014/main" id="{06E17FB9-B568-4B87-8836-0C1AE0009B1F}"/>
                </a:ext>
              </a:extLst>
            </p:cNvPr>
            <p:cNvSpPr>
              <a:spLocks/>
            </p:cNvSpPr>
            <p:nvPr/>
          </p:nvSpPr>
          <p:spPr bwMode="auto">
            <a:xfrm>
              <a:off x="11" y="0"/>
              <a:ext cx="27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chooses </a:t>
              </a:r>
              <a:r>
                <a:rPr lang="en-US" altLang="fr-FR" sz="1800">
                  <a:solidFill>
                    <a:srgbClr val="0000FF"/>
                  </a:solidFill>
                  <a:latin typeface="Helvetica" panose="020B0604020202020204" pitchFamily="34" charset="0"/>
                  <a:sym typeface="Helvetica" panose="020B0604020202020204" pitchFamily="34" charset="0"/>
                </a:rPr>
                <a:t>PreMaster Secret</a:t>
              </a:r>
            </a:p>
          </p:txBody>
        </p:sp>
      </p:grpSp>
      <p:grpSp>
        <p:nvGrpSpPr>
          <p:cNvPr id="32" name="Group 41">
            <a:extLst>
              <a:ext uri="{FF2B5EF4-FFF2-40B4-BE49-F238E27FC236}">
                <a16:creationId xmlns:a16="http://schemas.microsoft.com/office/drawing/2014/main" id="{A44F534E-CE47-41A1-9711-D72E10685E26}"/>
              </a:ext>
            </a:extLst>
          </p:cNvPr>
          <p:cNvGrpSpPr>
            <a:grpSpLocks/>
          </p:cNvGrpSpPr>
          <p:nvPr/>
        </p:nvGrpSpPr>
        <p:grpSpPr bwMode="auto">
          <a:xfrm>
            <a:off x="3822700" y="5471037"/>
            <a:ext cx="4795838" cy="306388"/>
            <a:chOff x="0" y="0"/>
            <a:chExt cx="3966" cy="274"/>
          </a:xfrm>
        </p:grpSpPr>
        <p:sp>
          <p:nvSpPr>
            <p:cNvPr id="69655" name="Line 42">
              <a:extLst>
                <a:ext uri="{FF2B5EF4-FFF2-40B4-BE49-F238E27FC236}">
                  <a16:creationId xmlns:a16="http://schemas.microsoft.com/office/drawing/2014/main" id="{3DB0623A-7438-4E73-A735-D3D4666F6DD1}"/>
                </a:ext>
              </a:extLst>
            </p:cNvPr>
            <p:cNvSpPr>
              <a:spLocks noChangeShapeType="1"/>
            </p:cNvSpPr>
            <p:nvPr/>
          </p:nvSpPr>
          <p:spPr bwMode="auto">
            <a:xfrm>
              <a:off x="0" y="134"/>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56" name="Group 43">
              <a:extLst>
                <a:ext uri="{FF2B5EF4-FFF2-40B4-BE49-F238E27FC236}">
                  <a16:creationId xmlns:a16="http://schemas.microsoft.com/office/drawing/2014/main" id="{4DB7834C-39EB-4EC7-AA45-FA5215D29E56}"/>
                </a:ext>
              </a:extLst>
            </p:cNvPr>
            <p:cNvGrpSpPr>
              <a:grpSpLocks/>
            </p:cNvGrpSpPr>
            <p:nvPr/>
          </p:nvGrpSpPr>
          <p:grpSpPr bwMode="auto">
            <a:xfrm>
              <a:off x="503" y="0"/>
              <a:ext cx="2689" cy="274"/>
              <a:chOff x="0" y="0"/>
              <a:chExt cx="2689" cy="274"/>
            </a:xfrm>
          </p:grpSpPr>
          <p:sp>
            <p:nvSpPr>
              <p:cNvPr id="69657" name="Rectangle 44">
                <a:extLst>
                  <a:ext uri="{FF2B5EF4-FFF2-40B4-BE49-F238E27FC236}">
                    <a16:creationId xmlns:a16="http://schemas.microsoft.com/office/drawing/2014/main" id="{3A1AD63E-9691-4DA9-A612-C7AB296DAA01}"/>
                  </a:ext>
                </a:extLst>
              </p:cNvPr>
              <p:cNvSpPr>
                <a:spLocks/>
              </p:cNvSpPr>
              <p:nvPr/>
            </p:nvSpPr>
            <p:spPr bwMode="auto">
              <a:xfrm>
                <a:off x="0" y="0"/>
                <a:ext cx="2689"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58" name="Rectangle 45">
                <a:extLst>
                  <a:ext uri="{FF2B5EF4-FFF2-40B4-BE49-F238E27FC236}">
                    <a16:creationId xmlns:a16="http://schemas.microsoft.com/office/drawing/2014/main" id="{AFE50F48-7A24-484D-B9BC-7A924892D71C}"/>
                  </a:ext>
                </a:extLst>
              </p:cNvPr>
              <p:cNvSpPr>
                <a:spLocks/>
              </p:cNvSpPr>
              <p:nvPr/>
            </p:nvSpPr>
            <p:spPr bwMode="auto">
              <a:xfrm>
                <a:off x="0" y="0"/>
                <a:ext cx="26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37" name="Group 46">
            <a:extLst>
              <a:ext uri="{FF2B5EF4-FFF2-40B4-BE49-F238E27FC236}">
                <a16:creationId xmlns:a16="http://schemas.microsoft.com/office/drawing/2014/main" id="{508838FB-C9FE-4506-A127-B7F9D3E2BC8C}"/>
              </a:ext>
            </a:extLst>
          </p:cNvPr>
          <p:cNvGrpSpPr>
            <a:grpSpLocks/>
          </p:cNvGrpSpPr>
          <p:nvPr/>
        </p:nvGrpSpPr>
        <p:grpSpPr bwMode="auto">
          <a:xfrm>
            <a:off x="3792539" y="5753613"/>
            <a:ext cx="4854575" cy="398463"/>
            <a:chOff x="0" y="0"/>
            <a:chExt cx="4014" cy="357"/>
          </a:xfrm>
        </p:grpSpPr>
        <p:sp>
          <p:nvSpPr>
            <p:cNvPr id="69651" name="Line 47">
              <a:extLst>
                <a:ext uri="{FF2B5EF4-FFF2-40B4-BE49-F238E27FC236}">
                  <a16:creationId xmlns:a16="http://schemas.microsoft.com/office/drawing/2014/main" id="{9A6EFD5B-E0FC-4E26-A7BE-FD917DB6E282}"/>
                </a:ext>
              </a:extLst>
            </p:cNvPr>
            <p:cNvSpPr>
              <a:spLocks noChangeShapeType="1"/>
            </p:cNvSpPr>
            <p:nvPr/>
          </p:nvSpPr>
          <p:spPr bwMode="auto">
            <a:xfrm flipH="1">
              <a:off x="0" y="110"/>
              <a:ext cx="4014" cy="15"/>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52" name="Group 48">
              <a:extLst>
                <a:ext uri="{FF2B5EF4-FFF2-40B4-BE49-F238E27FC236}">
                  <a16:creationId xmlns:a16="http://schemas.microsoft.com/office/drawing/2014/main" id="{038857D7-8714-4ACE-A10E-88304B5DA935}"/>
                </a:ext>
              </a:extLst>
            </p:cNvPr>
            <p:cNvGrpSpPr>
              <a:grpSpLocks/>
            </p:cNvGrpSpPr>
            <p:nvPr/>
          </p:nvGrpSpPr>
          <p:grpSpPr bwMode="auto">
            <a:xfrm>
              <a:off x="938" y="0"/>
              <a:ext cx="2641" cy="357"/>
              <a:chOff x="0" y="0"/>
              <a:chExt cx="2641" cy="357"/>
            </a:xfrm>
          </p:grpSpPr>
          <p:sp>
            <p:nvSpPr>
              <p:cNvPr id="69653" name="Rectangle 49">
                <a:extLst>
                  <a:ext uri="{FF2B5EF4-FFF2-40B4-BE49-F238E27FC236}">
                    <a16:creationId xmlns:a16="http://schemas.microsoft.com/office/drawing/2014/main" id="{01D07635-F783-4474-BECA-DEBDB03E4852}"/>
                  </a:ext>
                </a:extLst>
              </p:cNvPr>
              <p:cNvSpPr>
                <a:spLocks/>
              </p:cNvSpPr>
              <p:nvPr/>
            </p:nvSpPr>
            <p:spPr bwMode="auto">
              <a:xfrm>
                <a:off x="0" y="0"/>
                <a:ext cx="2641" cy="35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54" name="Rectangle 50">
                <a:extLst>
                  <a:ext uri="{FF2B5EF4-FFF2-40B4-BE49-F238E27FC236}">
                    <a16:creationId xmlns:a16="http://schemas.microsoft.com/office/drawing/2014/main" id="{8137D630-6C9D-4E0E-AE5B-27526E049147}"/>
                  </a:ext>
                </a:extLst>
              </p:cNvPr>
              <p:cNvSpPr>
                <a:spLocks/>
              </p:cNvSpPr>
              <p:nvPr/>
            </p:nvSpPr>
            <p:spPr bwMode="auto">
              <a:xfrm>
                <a:off x="0" y="0"/>
                <a:ext cx="2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69649" name="Rectangle 9">
            <a:extLst>
              <a:ext uri="{FF2B5EF4-FFF2-40B4-BE49-F238E27FC236}">
                <a16:creationId xmlns:a16="http://schemas.microsoft.com/office/drawing/2014/main" id="{9DC56F90-0D8E-4FDA-96D4-F2AF8DB04BE5}"/>
              </a:ext>
            </a:extLst>
          </p:cNvPr>
          <p:cNvSpPr>
            <a:spLocks/>
          </p:cNvSpPr>
          <p:nvPr/>
        </p:nvSpPr>
        <p:spPr bwMode="auto">
          <a:xfrm>
            <a:off x="9099550" y="1937263"/>
            <a:ext cx="7508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Tom</a:t>
            </a:r>
          </a:p>
        </p:txBody>
      </p:sp>
      <p:sp>
        <p:nvSpPr>
          <p:cNvPr id="69650" name="Rectangle 22">
            <a:extLst>
              <a:ext uri="{FF2B5EF4-FFF2-40B4-BE49-F238E27FC236}">
                <a16:creationId xmlns:a16="http://schemas.microsoft.com/office/drawing/2014/main" id="{72BEF414-A294-4D94-86E5-2BA6D5A6A95B}"/>
              </a:ext>
            </a:extLst>
          </p:cNvPr>
          <p:cNvSpPr>
            <a:spLocks/>
          </p:cNvSpPr>
          <p:nvPr/>
        </p:nvSpPr>
        <p:spPr bwMode="auto">
          <a:xfrm>
            <a:off x="9085264" y="2369062"/>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Tom</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sp>
        <p:nvSpPr>
          <p:cNvPr id="4" name="TextBox 3">
            <a:extLst>
              <a:ext uri="{FF2B5EF4-FFF2-40B4-BE49-F238E27FC236}">
                <a16:creationId xmlns:a16="http://schemas.microsoft.com/office/drawing/2014/main" id="{2EF3D1F8-E9A4-5D72-4B50-B2DB52D8B415}"/>
              </a:ext>
            </a:extLst>
          </p:cNvPr>
          <p:cNvSpPr txBox="1"/>
          <p:nvPr/>
        </p:nvSpPr>
        <p:spPr>
          <a:xfrm>
            <a:off x="1897163" y="5997694"/>
            <a:ext cx="10294837" cy="954107"/>
          </a:xfrm>
          <a:prstGeom prst="rect">
            <a:avLst/>
          </a:prstGeom>
          <a:noFill/>
        </p:spPr>
        <p:txBody>
          <a:bodyPr wrap="square" rtlCol="0">
            <a:spAutoFit/>
          </a:bodyPr>
          <a:lstStyle/>
          <a:p>
            <a:r>
              <a:rPr lang="en-BE" sz="2800"/>
              <a:t>Privacy concern: can be used to track sites visited </a:t>
            </a:r>
            <a:br>
              <a:rPr lang="en-BE" sz="2800"/>
            </a:br>
            <a:r>
              <a:rPr lang="en-BE" sz="2800"/>
              <a:t>by users if ClientHello is captured. </a:t>
            </a:r>
            <a:r>
              <a:rPr lang="nl-BE" sz="2800" dirty="0"/>
              <a:t>Ongoing effort towards </a:t>
            </a:r>
            <a:r>
              <a:rPr lang="en-BE" sz="2800"/>
              <a:t>ESNI</a:t>
            </a:r>
            <a:r>
              <a:rPr lang="nl-BE" sz="2800" dirty="0"/>
              <a:t> </a:t>
            </a:r>
            <a:r>
              <a:rPr lang="en-BE" sz="2800"/>
              <a:t> </a:t>
            </a:r>
          </a:p>
        </p:txBody>
      </p:sp>
    </p:spTree>
    <p:extLst>
      <p:ext uri="{BB962C8B-B14F-4D97-AF65-F5344CB8AC3E}">
        <p14:creationId xmlns:p14="http://schemas.microsoft.com/office/powerpoint/2010/main" val="3920222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419B-27B7-C240-A3DF-4FFCA74F1AD6}"/>
              </a:ext>
            </a:extLst>
          </p:cNvPr>
          <p:cNvSpPr>
            <a:spLocks noGrp="1"/>
          </p:cNvSpPr>
          <p:nvPr>
            <p:ph type="title"/>
          </p:nvPr>
        </p:nvSpPr>
        <p:spPr/>
        <p:txBody>
          <a:bodyPr/>
          <a:lstStyle/>
          <a:p>
            <a:r>
              <a:rPr lang="en-US"/>
              <a:t>TLS 1.3</a:t>
            </a:r>
          </a:p>
        </p:txBody>
      </p:sp>
      <p:sp>
        <p:nvSpPr>
          <p:cNvPr id="3" name="Content Placeholder 2">
            <a:extLst>
              <a:ext uri="{FF2B5EF4-FFF2-40B4-BE49-F238E27FC236}">
                <a16:creationId xmlns:a16="http://schemas.microsoft.com/office/drawing/2014/main" id="{CB766496-3856-F240-9F1F-35FE241BEBB7}"/>
              </a:ext>
            </a:extLst>
          </p:cNvPr>
          <p:cNvSpPr>
            <a:spLocks noGrp="1"/>
          </p:cNvSpPr>
          <p:nvPr>
            <p:ph idx="1"/>
          </p:nvPr>
        </p:nvSpPr>
        <p:spPr/>
        <p:txBody>
          <a:bodyPr/>
          <a:lstStyle/>
          <a:p>
            <a:r>
              <a:rPr lang="en-US"/>
              <a:t>Why changing TLS ?</a:t>
            </a:r>
          </a:p>
          <a:p>
            <a:pPr lvl="1"/>
            <a:r>
              <a:rPr lang="en-US"/>
              <a:t>TLS was considered to be too slow</a:t>
            </a:r>
          </a:p>
          <a:p>
            <a:pPr lvl="2"/>
            <a:r>
              <a:rPr lang="en-US"/>
              <a:t>Two round-trip-times</a:t>
            </a:r>
          </a:p>
          <a:p>
            <a:pPr lvl="1"/>
            <a:r>
              <a:rPr lang="en-US"/>
              <a:t>TLS was considered to be too complex </a:t>
            </a:r>
          </a:p>
          <a:p>
            <a:pPr lvl="2"/>
            <a:r>
              <a:rPr lang="en-US"/>
              <a:t>Some attacks have affected TLS</a:t>
            </a:r>
          </a:p>
          <a:p>
            <a:pPr lvl="1"/>
            <a:r>
              <a:rPr lang="en-US"/>
              <a:t>Privacy became a strong focus within the IETF</a:t>
            </a:r>
          </a:p>
        </p:txBody>
      </p:sp>
    </p:spTree>
    <p:extLst>
      <p:ext uri="{BB962C8B-B14F-4D97-AF65-F5344CB8AC3E}">
        <p14:creationId xmlns:p14="http://schemas.microsoft.com/office/powerpoint/2010/main" val="2291171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D113-2444-0C40-959F-8E0AC5CBA0CF}"/>
              </a:ext>
            </a:extLst>
          </p:cNvPr>
          <p:cNvSpPr>
            <a:spLocks noGrp="1"/>
          </p:cNvSpPr>
          <p:nvPr>
            <p:ph type="title"/>
          </p:nvPr>
        </p:nvSpPr>
        <p:spPr/>
        <p:txBody>
          <a:bodyPr/>
          <a:lstStyle/>
          <a:p>
            <a:r>
              <a:rPr lang="en-US"/>
              <a:t>Design objectives</a:t>
            </a:r>
          </a:p>
        </p:txBody>
      </p:sp>
      <p:sp>
        <p:nvSpPr>
          <p:cNvPr id="3" name="Content Placeholder 2">
            <a:extLst>
              <a:ext uri="{FF2B5EF4-FFF2-40B4-BE49-F238E27FC236}">
                <a16:creationId xmlns:a16="http://schemas.microsoft.com/office/drawing/2014/main" id="{8976965B-ABC0-CA4C-96FC-944EA8CDAAF4}"/>
              </a:ext>
            </a:extLst>
          </p:cNvPr>
          <p:cNvSpPr>
            <a:spLocks noGrp="1"/>
          </p:cNvSpPr>
          <p:nvPr>
            <p:ph idx="1"/>
          </p:nvPr>
        </p:nvSpPr>
        <p:spPr>
          <a:xfrm>
            <a:off x="2109789" y="2162845"/>
            <a:ext cx="7972425" cy="4017963"/>
          </a:xfrm>
        </p:spPr>
        <p:txBody>
          <a:bodyPr>
            <a:normAutofit/>
          </a:bodyPr>
          <a:lstStyle/>
          <a:p>
            <a:r>
              <a:rPr lang="en-US"/>
              <a:t>simplify the design by removing unused or unsafe protocol features</a:t>
            </a:r>
          </a:p>
          <a:p>
            <a:pPr lvl="1"/>
            <a:r>
              <a:rPr lang="en-US"/>
              <a:t>only a small number of cipher suites</a:t>
            </a:r>
          </a:p>
          <a:p>
            <a:r>
              <a:rPr lang="en-US"/>
              <a:t>improve the security of TLS </a:t>
            </a:r>
          </a:p>
          <a:p>
            <a:pPr lvl="1"/>
            <a:r>
              <a:rPr lang="en-US"/>
              <a:t>no compression or unsafe features</a:t>
            </a:r>
          </a:p>
          <a:p>
            <a:r>
              <a:rPr lang="en-US"/>
              <a:t>improve the privacy of the protocol</a:t>
            </a:r>
          </a:p>
          <a:p>
            <a:pPr lvl="1"/>
            <a:r>
              <a:rPr lang="en-US"/>
              <a:t>perfect forward secrecy</a:t>
            </a:r>
          </a:p>
          <a:p>
            <a:r>
              <a:rPr lang="en-US"/>
              <a:t>reduce the latency of TLS</a:t>
            </a:r>
          </a:p>
          <a:p>
            <a:endParaRPr lang="en-US"/>
          </a:p>
        </p:txBody>
      </p:sp>
    </p:spTree>
    <p:extLst>
      <p:ext uri="{BB962C8B-B14F-4D97-AF65-F5344CB8AC3E}">
        <p14:creationId xmlns:p14="http://schemas.microsoft.com/office/powerpoint/2010/main" val="2113554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78E4-1A9D-9C4C-83AE-2CCBDF850A4C}"/>
              </a:ext>
            </a:extLst>
          </p:cNvPr>
          <p:cNvSpPr>
            <a:spLocks noGrp="1"/>
          </p:cNvSpPr>
          <p:nvPr>
            <p:ph type="title"/>
          </p:nvPr>
        </p:nvSpPr>
        <p:spPr>
          <a:xfrm>
            <a:off x="1816769" y="179388"/>
            <a:ext cx="8265445" cy="1714500"/>
          </a:xfrm>
        </p:spPr>
        <p:txBody>
          <a:bodyPr/>
          <a:lstStyle/>
          <a:p>
            <a:r>
              <a:rPr lang="en-BE"/>
              <a:t>Perfect Forward Secrecy</a:t>
            </a:r>
          </a:p>
        </p:txBody>
      </p:sp>
      <p:sp>
        <p:nvSpPr>
          <p:cNvPr id="3" name="Content Placeholder 2">
            <a:extLst>
              <a:ext uri="{FF2B5EF4-FFF2-40B4-BE49-F238E27FC236}">
                <a16:creationId xmlns:a16="http://schemas.microsoft.com/office/drawing/2014/main" id="{207D41CA-0AC0-0C4D-8689-FB31F5496853}"/>
              </a:ext>
            </a:extLst>
          </p:cNvPr>
          <p:cNvSpPr>
            <a:spLocks noGrp="1"/>
          </p:cNvSpPr>
          <p:nvPr>
            <p:ph idx="1"/>
          </p:nvPr>
        </p:nvSpPr>
        <p:spPr/>
        <p:txBody>
          <a:bodyPr/>
          <a:lstStyle/>
          <a:p>
            <a:r>
              <a:rPr lang="en-BE"/>
              <a:t>Definition</a:t>
            </a:r>
          </a:p>
          <a:p>
            <a:pPr lvl="1"/>
            <a:r>
              <a:rPr lang="en-GB" dirty="0"/>
              <a:t>An encryption system has the property of forward secrecy if plain-text (decrypted) inspection of the data exchange that occurs during key agreement phase of session initiation does not reveal the key that was used to encrypt the remainder of the session.</a:t>
            </a:r>
            <a:endParaRPr lang="en-BE"/>
          </a:p>
        </p:txBody>
      </p:sp>
      <p:pic>
        <p:nvPicPr>
          <p:cNvPr id="4" name="Picture 2">
            <a:extLst>
              <a:ext uri="{FF2B5EF4-FFF2-40B4-BE49-F238E27FC236}">
                <a16:creationId xmlns:a16="http://schemas.microsoft.com/office/drawing/2014/main" id="{7AD26193-4302-50E9-6B19-BDA653E0E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44113" y="4694647"/>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98D361F-BC35-4C2E-C17A-7F492EAA1BD6}"/>
              </a:ext>
            </a:extLst>
          </p:cNvPr>
          <p:cNvSpPr txBox="1">
            <a:spLocks/>
          </p:cNvSpPr>
          <p:nvPr/>
        </p:nvSpPr>
        <p:spPr>
          <a:xfrm>
            <a:off x="2083905" y="489005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Does TLS support PFS ?</a:t>
            </a:r>
            <a:endParaRPr lang="en-BE"/>
          </a:p>
        </p:txBody>
      </p:sp>
    </p:spTree>
    <p:extLst>
      <p:ext uri="{BB962C8B-B14F-4D97-AF65-F5344CB8AC3E}">
        <p14:creationId xmlns:p14="http://schemas.microsoft.com/office/powerpoint/2010/main" val="306899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6D25-4EEC-E24F-848E-F89D5EE6F8F4}"/>
              </a:ext>
            </a:extLst>
          </p:cNvPr>
          <p:cNvSpPr>
            <a:spLocks noGrp="1"/>
          </p:cNvSpPr>
          <p:nvPr>
            <p:ph type="title"/>
          </p:nvPr>
        </p:nvSpPr>
        <p:spPr/>
        <p:txBody>
          <a:bodyPr/>
          <a:lstStyle/>
          <a:p>
            <a:r>
              <a:rPr lang="en-BE"/>
              <a:t>Does TLS support PFS ?</a:t>
            </a:r>
          </a:p>
        </p:txBody>
      </p:sp>
      <p:sp>
        <p:nvSpPr>
          <p:cNvPr id="3" name="Content Placeholder 2">
            <a:extLst>
              <a:ext uri="{FF2B5EF4-FFF2-40B4-BE49-F238E27FC236}">
                <a16:creationId xmlns:a16="http://schemas.microsoft.com/office/drawing/2014/main" id="{CD6605D6-F2FC-C24A-81E3-5A99F121BD96}"/>
              </a:ext>
            </a:extLst>
          </p:cNvPr>
          <p:cNvSpPr>
            <a:spLocks noGrp="1"/>
          </p:cNvSpPr>
          <p:nvPr>
            <p:ph idx="1"/>
          </p:nvPr>
        </p:nvSpPr>
        <p:spPr/>
        <p:txBody>
          <a:bodyPr/>
          <a:lstStyle/>
          <a:p>
            <a:r>
              <a:rPr lang="en-BE"/>
              <a:t>Not when RSA is used</a:t>
            </a:r>
          </a:p>
          <a:p>
            <a:endParaRPr lang="en-BE"/>
          </a:p>
          <a:p>
            <a:endParaRPr lang="en-BE"/>
          </a:p>
          <a:p>
            <a:endParaRPr lang="en-BE"/>
          </a:p>
          <a:p>
            <a:endParaRPr lang="en-BE"/>
          </a:p>
        </p:txBody>
      </p:sp>
      <p:sp>
        <p:nvSpPr>
          <p:cNvPr id="4" name="Line 10">
            <a:extLst>
              <a:ext uri="{FF2B5EF4-FFF2-40B4-BE49-F238E27FC236}">
                <a16:creationId xmlns:a16="http://schemas.microsoft.com/office/drawing/2014/main" id="{FEDCE552-0BBE-1541-B5AB-4DE1FBD353E2}"/>
              </a:ext>
            </a:extLst>
          </p:cNvPr>
          <p:cNvSpPr>
            <a:spLocks noChangeShapeType="1"/>
          </p:cNvSpPr>
          <p:nvPr/>
        </p:nvSpPr>
        <p:spPr bwMode="auto">
          <a:xfrm flipH="1">
            <a:off x="3797300" y="3509964"/>
            <a:ext cx="14288" cy="24971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 name="Line 11">
            <a:extLst>
              <a:ext uri="{FF2B5EF4-FFF2-40B4-BE49-F238E27FC236}">
                <a16:creationId xmlns:a16="http://schemas.microsoft.com/office/drawing/2014/main" id="{1D11A47F-379D-1E4E-BA35-890A5B13DA4A}"/>
              </a:ext>
            </a:extLst>
          </p:cNvPr>
          <p:cNvSpPr>
            <a:spLocks noChangeShapeType="1"/>
          </p:cNvSpPr>
          <p:nvPr/>
        </p:nvSpPr>
        <p:spPr bwMode="auto">
          <a:xfrm>
            <a:off x="8702675" y="3681413"/>
            <a:ext cx="0" cy="23161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6" name="Group 12">
            <a:extLst>
              <a:ext uri="{FF2B5EF4-FFF2-40B4-BE49-F238E27FC236}">
                <a16:creationId xmlns:a16="http://schemas.microsoft.com/office/drawing/2014/main" id="{1A1C3BB3-77CD-F64F-B3FE-43642BB400A9}"/>
              </a:ext>
            </a:extLst>
          </p:cNvPr>
          <p:cNvGrpSpPr>
            <a:grpSpLocks/>
          </p:cNvGrpSpPr>
          <p:nvPr/>
        </p:nvGrpSpPr>
        <p:grpSpPr bwMode="auto">
          <a:xfrm>
            <a:off x="3792539" y="3530601"/>
            <a:ext cx="4795837" cy="303213"/>
            <a:chOff x="0" y="0"/>
            <a:chExt cx="3966" cy="271"/>
          </a:xfrm>
        </p:grpSpPr>
        <p:sp>
          <p:nvSpPr>
            <p:cNvPr id="7" name="Line 13">
              <a:extLst>
                <a:ext uri="{FF2B5EF4-FFF2-40B4-BE49-F238E27FC236}">
                  <a16:creationId xmlns:a16="http://schemas.microsoft.com/office/drawing/2014/main" id="{51695F89-4AB1-0646-B791-EDCA8F989EE2}"/>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8" name="Group 14">
              <a:extLst>
                <a:ext uri="{FF2B5EF4-FFF2-40B4-BE49-F238E27FC236}">
                  <a16:creationId xmlns:a16="http://schemas.microsoft.com/office/drawing/2014/main" id="{16D861FD-C247-AF4F-98CF-0EDBB40B4AE2}"/>
                </a:ext>
              </a:extLst>
            </p:cNvPr>
            <p:cNvGrpSpPr>
              <a:grpSpLocks/>
            </p:cNvGrpSpPr>
            <p:nvPr/>
          </p:nvGrpSpPr>
          <p:grpSpPr bwMode="auto">
            <a:xfrm>
              <a:off x="361" y="0"/>
              <a:ext cx="2512" cy="271"/>
              <a:chOff x="0" y="0"/>
              <a:chExt cx="2512" cy="271"/>
            </a:xfrm>
          </p:grpSpPr>
          <p:sp>
            <p:nvSpPr>
              <p:cNvPr id="9" name="Rectangle 15">
                <a:extLst>
                  <a:ext uri="{FF2B5EF4-FFF2-40B4-BE49-F238E27FC236}">
                    <a16:creationId xmlns:a16="http://schemas.microsoft.com/office/drawing/2014/main" id="{5DB32092-F03B-7843-BEBD-6042B6517787}"/>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 name="Rectangle 16">
                <a:extLst>
                  <a:ext uri="{FF2B5EF4-FFF2-40B4-BE49-F238E27FC236}">
                    <a16:creationId xmlns:a16="http://schemas.microsoft.com/office/drawing/2014/main" id="{35F38902-FEAE-564B-B845-1E4DE75707A4}"/>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1" name="Group 17">
            <a:extLst>
              <a:ext uri="{FF2B5EF4-FFF2-40B4-BE49-F238E27FC236}">
                <a16:creationId xmlns:a16="http://schemas.microsoft.com/office/drawing/2014/main" id="{FC584252-CC0A-2C48-9456-8A7AA4466267}"/>
              </a:ext>
            </a:extLst>
          </p:cNvPr>
          <p:cNvGrpSpPr>
            <a:grpSpLocks/>
          </p:cNvGrpSpPr>
          <p:nvPr/>
        </p:nvGrpSpPr>
        <p:grpSpPr bwMode="auto">
          <a:xfrm>
            <a:off x="3876676" y="3835401"/>
            <a:ext cx="4848225" cy="682625"/>
            <a:chOff x="0" y="0"/>
            <a:chExt cx="4009" cy="612"/>
          </a:xfrm>
        </p:grpSpPr>
        <p:sp>
          <p:nvSpPr>
            <p:cNvPr id="12" name="Line 18">
              <a:extLst>
                <a:ext uri="{FF2B5EF4-FFF2-40B4-BE49-F238E27FC236}">
                  <a16:creationId xmlns:a16="http://schemas.microsoft.com/office/drawing/2014/main" id="{7A01A256-EEEA-5743-8597-479BB96008A8}"/>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3" name="Group 19">
              <a:extLst>
                <a:ext uri="{FF2B5EF4-FFF2-40B4-BE49-F238E27FC236}">
                  <a16:creationId xmlns:a16="http://schemas.microsoft.com/office/drawing/2014/main" id="{65050884-79F8-A04A-80C9-B7087B88BFD5}"/>
                </a:ext>
              </a:extLst>
            </p:cNvPr>
            <p:cNvGrpSpPr>
              <a:grpSpLocks/>
            </p:cNvGrpSpPr>
            <p:nvPr/>
          </p:nvGrpSpPr>
          <p:grpSpPr bwMode="auto">
            <a:xfrm>
              <a:off x="786" y="70"/>
              <a:ext cx="2400" cy="542"/>
              <a:chOff x="0" y="0"/>
              <a:chExt cx="2400" cy="542"/>
            </a:xfrm>
          </p:grpSpPr>
          <p:sp>
            <p:nvSpPr>
              <p:cNvPr id="14" name="Rectangle 20">
                <a:extLst>
                  <a:ext uri="{FF2B5EF4-FFF2-40B4-BE49-F238E27FC236}">
                    <a16:creationId xmlns:a16="http://schemas.microsoft.com/office/drawing/2014/main" id="{6C23D6DC-60A5-5E4D-A643-8C4F6534A898}"/>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5" name="Rectangle 21">
                <a:extLst>
                  <a:ext uri="{FF2B5EF4-FFF2-40B4-BE49-F238E27FC236}">
                    <a16:creationId xmlns:a16="http://schemas.microsoft.com/office/drawing/2014/main" id="{E4E5BFB2-B7CD-0F48-A25F-96A6CA7128BB}"/>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sp>
        <p:nvSpPr>
          <p:cNvPr id="17" name="Rectangle 24">
            <a:extLst>
              <a:ext uri="{FF2B5EF4-FFF2-40B4-BE49-F238E27FC236}">
                <a16:creationId xmlns:a16="http://schemas.microsoft.com/office/drawing/2014/main" id="{9EB549B4-B35F-9640-B2E4-AC525BAFF32D}"/>
              </a:ext>
            </a:extLst>
          </p:cNvPr>
          <p:cNvSpPr>
            <a:spLocks/>
          </p:cNvSpPr>
          <p:nvPr/>
        </p:nvSpPr>
        <p:spPr bwMode="auto">
          <a:xfrm>
            <a:off x="3636964" y="3186113"/>
            <a:ext cx="447675" cy="47478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grpSp>
        <p:nvGrpSpPr>
          <p:cNvPr id="19" name="Group 26">
            <a:extLst>
              <a:ext uri="{FF2B5EF4-FFF2-40B4-BE49-F238E27FC236}">
                <a16:creationId xmlns:a16="http://schemas.microsoft.com/office/drawing/2014/main" id="{21CC9A58-0452-DF45-9B56-FF52C8614140}"/>
              </a:ext>
            </a:extLst>
          </p:cNvPr>
          <p:cNvGrpSpPr>
            <a:grpSpLocks/>
          </p:cNvGrpSpPr>
          <p:nvPr/>
        </p:nvGrpSpPr>
        <p:grpSpPr bwMode="auto">
          <a:xfrm>
            <a:off x="3830639" y="4886325"/>
            <a:ext cx="4795837" cy="306388"/>
            <a:chOff x="0" y="0"/>
            <a:chExt cx="3966" cy="274"/>
          </a:xfrm>
        </p:grpSpPr>
        <p:sp>
          <p:nvSpPr>
            <p:cNvPr id="20" name="Line 27">
              <a:extLst>
                <a:ext uri="{FF2B5EF4-FFF2-40B4-BE49-F238E27FC236}">
                  <a16:creationId xmlns:a16="http://schemas.microsoft.com/office/drawing/2014/main" id="{E3E007FA-1A7F-084C-9785-7E20B9F1DEFC}"/>
                </a:ext>
              </a:extLst>
            </p:cNvPr>
            <p:cNvSpPr>
              <a:spLocks noChangeShapeType="1"/>
            </p:cNvSpPr>
            <p:nvPr/>
          </p:nvSpPr>
          <p:spPr bwMode="auto">
            <a:xfrm>
              <a:off x="0" y="117"/>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21" name="Group 28">
              <a:extLst>
                <a:ext uri="{FF2B5EF4-FFF2-40B4-BE49-F238E27FC236}">
                  <a16:creationId xmlns:a16="http://schemas.microsoft.com/office/drawing/2014/main" id="{6DF3D9AA-73D4-B64A-8BC1-6ED819F9902F}"/>
                </a:ext>
              </a:extLst>
            </p:cNvPr>
            <p:cNvGrpSpPr>
              <a:grpSpLocks/>
            </p:cNvGrpSpPr>
            <p:nvPr/>
          </p:nvGrpSpPr>
          <p:grpSpPr bwMode="auto">
            <a:xfrm>
              <a:off x="574" y="0"/>
              <a:ext cx="2548" cy="274"/>
              <a:chOff x="0" y="0"/>
              <a:chExt cx="2548" cy="274"/>
            </a:xfrm>
          </p:grpSpPr>
          <p:sp>
            <p:nvSpPr>
              <p:cNvPr id="22" name="Rectangle 29">
                <a:extLst>
                  <a:ext uri="{FF2B5EF4-FFF2-40B4-BE49-F238E27FC236}">
                    <a16:creationId xmlns:a16="http://schemas.microsoft.com/office/drawing/2014/main" id="{0FA3D8F7-F0B6-7646-9B2B-0435581EEE6F}"/>
                  </a:ext>
                </a:extLst>
              </p:cNvPr>
              <p:cNvSpPr>
                <a:spLocks/>
              </p:cNvSpPr>
              <p:nvPr/>
            </p:nvSpPr>
            <p:spPr bwMode="auto">
              <a:xfrm>
                <a:off x="0" y="0"/>
                <a:ext cx="2548"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3" name="Rectangle 30">
                <a:extLst>
                  <a:ext uri="{FF2B5EF4-FFF2-40B4-BE49-F238E27FC236}">
                    <a16:creationId xmlns:a16="http://schemas.microsoft.com/office/drawing/2014/main" id="{553F08E3-1FD1-8245-89FB-5F5BD8DDF8D3}"/>
                  </a:ext>
                </a:extLst>
              </p:cNvPr>
              <p:cNvSpPr>
                <a:spLocks/>
              </p:cNvSpPr>
              <p:nvPr/>
            </p:nvSpPr>
            <p:spPr bwMode="auto">
              <a:xfrm>
                <a:off x="0" y="0"/>
                <a:ext cx="25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E( </a:t>
                </a:r>
                <a:r>
                  <a:rPr lang="en-US" altLang="fr-FR" sz="1500" i="1" err="1">
                    <a:solidFill>
                      <a:srgbClr val="0000FF"/>
                    </a:solidFill>
                    <a:latin typeface="Helvetica" panose="020B0604020202020204" pitchFamily="34" charset="0"/>
                    <a:sym typeface="Helvetica" panose="020B0604020202020204" pitchFamily="34" charset="0"/>
                  </a:rPr>
                  <a:t>PreMasterSecret</a:t>
                </a:r>
                <a:r>
                  <a:rPr lang="en-US" altLang="fr-FR" sz="1500" i="1">
                    <a:solidFill>
                      <a:srgbClr val="0000FF"/>
                    </a:solidFill>
                    <a:latin typeface="Helvetica" panose="020B0604020202020204" pitchFamily="34" charset="0"/>
                    <a:sym typeface="Helvetica" panose="020B0604020202020204" pitchFamily="34" charset="0"/>
                  </a:rPr>
                  <a:t> </a:t>
                </a:r>
                <a:r>
                  <a:rPr lang="en-US" altLang="fr-FR" sz="1500" i="1">
                    <a:solidFill>
                      <a:schemeClr val="tx1"/>
                    </a:solidFill>
                    <a:latin typeface="Helvetica" panose="020B0604020202020204" pitchFamily="34" charset="0"/>
                    <a:sym typeface="Helvetica" panose="020B0604020202020204" pitchFamily="34" charset="0"/>
                  </a:rPr>
                  <a:t>, </a:t>
                </a:r>
                <a:r>
                  <a:rPr lang="en-US" altLang="fr-FR" sz="1500" i="1" err="1">
                    <a:solidFill>
                      <a:srgbClr val="008000"/>
                    </a:solidFill>
                    <a:latin typeface="Helvetica" panose="020B0604020202020204" pitchFamily="34" charset="0"/>
                    <a:sym typeface="Helvetica" panose="020B0604020202020204" pitchFamily="34" charset="0"/>
                  </a:rPr>
                  <a:t>Pub</a:t>
                </a:r>
                <a:r>
                  <a:rPr lang="en-US" altLang="fr-FR" sz="1500" i="1" baseline="-33000" err="1">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24" name="Group 31">
            <a:extLst>
              <a:ext uri="{FF2B5EF4-FFF2-40B4-BE49-F238E27FC236}">
                <a16:creationId xmlns:a16="http://schemas.microsoft.com/office/drawing/2014/main" id="{05538AEC-217D-0E4B-A55A-0D26CD819024}"/>
              </a:ext>
            </a:extLst>
          </p:cNvPr>
          <p:cNvGrpSpPr>
            <a:grpSpLocks/>
          </p:cNvGrpSpPr>
          <p:nvPr/>
        </p:nvGrpSpPr>
        <p:grpSpPr bwMode="auto">
          <a:xfrm>
            <a:off x="2998788" y="4576764"/>
            <a:ext cx="3414712" cy="257175"/>
            <a:chOff x="0" y="0"/>
            <a:chExt cx="2823" cy="231"/>
          </a:xfrm>
        </p:grpSpPr>
        <p:sp>
          <p:nvSpPr>
            <p:cNvPr id="25" name="Rectangle 32">
              <a:extLst>
                <a:ext uri="{FF2B5EF4-FFF2-40B4-BE49-F238E27FC236}">
                  <a16:creationId xmlns:a16="http://schemas.microsoft.com/office/drawing/2014/main" id="{18FA3E34-64D6-4443-AD5D-81080F51BB78}"/>
                </a:ext>
              </a:extLst>
            </p:cNvPr>
            <p:cNvSpPr>
              <a:spLocks/>
            </p:cNvSpPr>
            <p:nvPr/>
          </p:nvSpPr>
          <p:spPr bwMode="auto">
            <a:xfrm>
              <a:off x="0" y="0"/>
              <a:ext cx="2823" cy="23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6" name="Rectangle 33">
              <a:extLst>
                <a:ext uri="{FF2B5EF4-FFF2-40B4-BE49-F238E27FC236}">
                  <a16:creationId xmlns:a16="http://schemas.microsoft.com/office/drawing/2014/main" id="{7A27B56C-E473-B742-B4ED-A3AE1198A181}"/>
                </a:ext>
              </a:extLst>
            </p:cNvPr>
            <p:cNvSpPr>
              <a:spLocks/>
            </p:cNvSpPr>
            <p:nvPr/>
          </p:nvSpPr>
          <p:spPr bwMode="auto">
            <a:xfrm>
              <a:off x="11" y="0"/>
              <a:ext cx="27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chooses </a:t>
              </a:r>
              <a:r>
                <a:rPr lang="en-US" altLang="fr-FR" sz="1800">
                  <a:solidFill>
                    <a:srgbClr val="0000FF"/>
                  </a:solidFill>
                  <a:latin typeface="Helvetica" panose="020B0604020202020204" pitchFamily="34" charset="0"/>
                  <a:sym typeface="Helvetica" panose="020B0604020202020204" pitchFamily="34" charset="0"/>
                </a:rPr>
                <a:t>PreMaster Secret</a:t>
              </a:r>
            </a:p>
          </p:txBody>
        </p:sp>
      </p:grpSp>
      <p:sp>
        <p:nvSpPr>
          <p:cNvPr id="38" name="Rectangle 14">
            <a:extLst>
              <a:ext uri="{FF2B5EF4-FFF2-40B4-BE49-F238E27FC236}">
                <a16:creationId xmlns:a16="http://schemas.microsoft.com/office/drawing/2014/main" id="{E194911C-BE9A-AB41-85BF-680DE7EF546D}"/>
              </a:ext>
            </a:extLst>
          </p:cNvPr>
          <p:cNvSpPr>
            <a:spLocks/>
          </p:cNvSpPr>
          <p:nvPr/>
        </p:nvSpPr>
        <p:spPr bwMode="auto">
          <a:xfrm>
            <a:off x="9378248" y="5664201"/>
            <a:ext cx="10239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grpSp>
        <p:nvGrpSpPr>
          <p:cNvPr id="39" name="Group 28">
            <a:extLst>
              <a:ext uri="{FF2B5EF4-FFF2-40B4-BE49-F238E27FC236}">
                <a16:creationId xmlns:a16="http://schemas.microsoft.com/office/drawing/2014/main" id="{7DE8ED86-24D2-1A48-9526-D44F5FB841B4}"/>
              </a:ext>
            </a:extLst>
          </p:cNvPr>
          <p:cNvGrpSpPr>
            <a:grpSpLocks/>
          </p:cNvGrpSpPr>
          <p:nvPr/>
        </p:nvGrpSpPr>
        <p:grpSpPr bwMode="auto">
          <a:xfrm>
            <a:off x="9495722" y="4883151"/>
            <a:ext cx="787400" cy="1512887"/>
            <a:chOff x="6440791" y="4293096"/>
            <a:chExt cx="787450" cy="1512168"/>
          </a:xfrm>
        </p:grpSpPr>
        <p:sp>
          <p:nvSpPr>
            <p:cNvPr id="40" name="Rectangle 7">
              <a:extLst>
                <a:ext uri="{FF2B5EF4-FFF2-40B4-BE49-F238E27FC236}">
                  <a16:creationId xmlns:a16="http://schemas.microsoft.com/office/drawing/2014/main" id="{C579A829-AE05-5749-B910-665FDD36DA43}"/>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8">
              <a:extLst>
                <a:ext uri="{FF2B5EF4-FFF2-40B4-BE49-F238E27FC236}">
                  <a16:creationId xmlns:a16="http://schemas.microsoft.com/office/drawing/2014/main" id="{562D714F-33C7-C34A-9081-7CD3EA9D1E49}"/>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Z</a:t>
              </a:r>
            </a:p>
          </p:txBody>
        </p:sp>
        <p:cxnSp>
          <p:nvCxnSpPr>
            <p:cNvPr id="42" name="Straight Connector 31">
              <a:extLst>
                <a:ext uri="{FF2B5EF4-FFF2-40B4-BE49-F238E27FC236}">
                  <a16:creationId xmlns:a16="http://schemas.microsoft.com/office/drawing/2014/main" id="{D569C757-F370-2B4B-AC52-0400289E088D}"/>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43" name="Snip Same-side Corner of Rectangle 42">
              <a:extLst>
                <a:ext uri="{FF2B5EF4-FFF2-40B4-BE49-F238E27FC236}">
                  <a16:creationId xmlns:a16="http://schemas.microsoft.com/office/drawing/2014/main" id="{AABF7280-25C7-314C-A3BA-E2CCA6B78540}"/>
                </a:ext>
              </a:extLst>
            </p:cNvPr>
            <p:cNvSpPr/>
            <p:nvPr/>
          </p:nvSpPr>
          <p:spPr bwMode="auto">
            <a:xfrm>
              <a:off x="6680518" y="4293096"/>
              <a:ext cx="295294" cy="144393"/>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grpSp>
      <p:sp>
        <p:nvSpPr>
          <p:cNvPr id="47" name="Rectangle 22">
            <a:extLst>
              <a:ext uri="{FF2B5EF4-FFF2-40B4-BE49-F238E27FC236}">
                <a16:creationId xmlns:a16="http://schemas.microsoft.com/office/drawing/2014/main" id="{CB105872-2894-1948-BE6D-51F0F80EA675}"/>
              </a:ext>
            </a:extLst>
          </p:cNvPr>
          <p:cNvSpPr>
            <a:spLocks/>
          </p:cNvSpPr>
          <p:nvPr/>
        </p:nvSpPr>
        <p:spPr bwMode="auto">
          <a:xfrm>
            <a:off x="7881939" y="32416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48" name="Group 23">
            <a:extLst>
              <a:ext uri="{FF2B5EF4-FFF2-40B4-BE49-F238E27FC236}">
                <a16:creationId xmlns:a16="http://schemas.microsoft.com/office/drawing/2014/main" id="{585167D4-5728-1547-8068-06BA2A0E259D}"/>
              </a:ext>
            </a:extLst>
          </p:cNvPr>
          <p:cNvGrpSpPr>
            <a:grpSpLocks/>
          </p:cNvGrpSpPr>
          <p:nvPr/>
        </p:nvGrpSpPr>
        <p:grpSpPr bwMode="auto">
          <a:xfrm>
            <a:off x="3754370" y="3290477"/>
            <a:ext cx="482668" cy="522817"/>
            <a:chOff x="-29" y="-43"/>
            <a:chExt cx="400" cy="468"/>
          </a:xfrm>
        </p:grpSpPr>
        <p:sp>
          <p:nvSpPr>
            <p:cNvPr id="49" name="Rectangle 24">
              <a:extLst>
                <a:ext uri="{FF2B5EF4-FFF2-40B4-BE49-F238E27FC236}">
                  <a16:creationId xmlns:a16="http://schemas.microsoft.com/office/drawing/2014/main" id="{BCF2045A-7922-0649-A3A7-77B216E2360C}"/>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0" name="Rectangle 25">
              <a:extLst>
                <a:ext uri="{FF2B5EF4-FFF2-40B4-BE49-F238E27FC236}">
                  <a16:creationId xmlns:a16="http://schemas.microsoft.com/office/drawing/2014/main" id="{D9325708-6F6E-C543-90FC-D12781C139EE}"/>
                </a:ext>
              </a:extLst>
            </p:cNvPr>
            <p:cNvSpPr>
              <a:spLocks/>
            </p:cNvSpPr>
            <p:nvPr/>
          </p:nvSpPr>
          <p:spPr bwMode="auto">
            <a:xfrm>
              <a:off x="-29" y="-43"/>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rgbClr val="FF0000"/>
                  </a:solidFill>
                  <a:latin typeface="Helvetica" panose="020B0604020202020204" pitchFamily="34" charset="0"/>
                  <a:sym typeface="Helvetica" panose="020B0604020202020204" pitchFamily="34" charset="0"/>
                </a:rPr>
                <a:t>Pub</a:t>
              </a:r>
              <a:r>
                <a:rPr lang="en-US" altLang="fr-FR" sz="1500" baseline="-33000" err="1">
                  <a:solidFill>
                    <a:srgbClr val="FF0000"/>
                  </a:solidFill>
                  <a:latin typeface="Helvetica" panose="020B0604020202020204" pitchFamily="34" charset="0"/>
                  <a:sym typeface="Helvetica" panose="020B0604020202020204" pitchFamily="34" charset="0"/>
                </a:rPr>
                <a:t>C</a:t>
              </a:r>
              <a:endParaRPr lang="en-US" altLang="fr-FR" sz="1500" baseline="-33000">
                <a:solidFill>
                  <a:srgbClr val="FF0000"/>
                </a:solidFill>
                <a:latin typeface="Helvetica" panose="020B0604020202020204" pitchFamily="34" charset="0"/>
                <a:sym typeface="Helvetica" panose="020B0604020202020204" pitchFamily="34" charset="0"/>
              </a:endParaRPr>
            </a:p>
          </p:txBody>
        </p:sp>
      </p:grpSp>
      <p:sp>
        <p:nvSpPr>
          <p:cNvPr id="51" name="Content Placeholder 2">
            <a:extLst>
              <a:ext uri="{FF2B5EF4-FFF2-40B4-BE49-F238E27FC236}">
                <a16:creationId xmlns:a16="http://schemas.microsoft.com/office/drawing/2014/main" id="{91F13811-6CFB-414C-ADB5-8E96950504B5}"/>
              </a:ext>
            </a:extLst>
          </p:cNvPr>
          <p:cNvSpPr txBox="1">
            <a:spLocks/>
          </p:cNvSpPr>
          <p:nvPr/>
        </p:nvSpPr>
        <p:spPr bwMode="auto">
          <a:xfrm>
            <a:off x="1956554" y="5766073"/>
            <a:ext cx="7972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lvl1pPr marL="6159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a:lstStyle>
          <a:p>
            <a:r>
              <a:rPr lang="en-BE" kern="0"/>
              <a:t>Some TLS ciphers use Diffie-Hellman</a:t>
            </a:r>
          </a:p>
          <a:p>
            <a:endParaRPr lang="en-BE" kern="0"/>
          </a:p>
          <a:p>
            <a:endParaRPr lang="en-BE" kern="0"/>
          </a:p>
          <a:p>
            <a:endParaRPr lang="en-BE" kern="0"/>
          </a:p>
          <a:p>
            <a:endParaRPr lang="en-BE" kern="0"/>
          </a:p>
        </p:txBody>
      </p:sp>
    </p:spTree>
    <p:extLst>
      <p:ext uri="{BB962C8B-B14F-4D97-AF65-F5344CB8AC3E}">
        <p14:creationId xmlns:p14="http://schemas.microsoft.com/office/powerpoint/2010/main" val="179441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AF67-B30F-1E49-9469-8A3A4C0B85D7}"/>
              </a:ext>
            </a:extLst>
          </p:cNvPr>
          <p:cNvSpPr>
            <a:spLocks noGrp="1"/>
          </p:cNvSpPr>
          <p:nvPr>
            <p:ph type="title"/>
          </p:nvPr>
        </p:nvSpPr>
        <p:spPr/>
        <p:txBody>
          <a:bodyPr/>
          <a:lstStyle/>
          <a:p>
            <a:r>
              <a:rPr lang="en-US"/>
              <a:t>Simplifying the handshake</a:t>
            </a:r>
          </a:p>
        </p:txBody>
      </p:sp>
      <p:sp>
        <p:nvSpPr>
          <p:cNvPr id="3" name="Content Placeholder 2">
            <a:extLst>
              <a:ext uri="{FF2B5EF4-FFF2-40B4-BE49-F238E27FC236}">
                <a16:creationId xmlns:a16="http://schemas.microsoft.com/office/drawing/2014/main" id="{F8D30B14-93E8-D646-ADED-D31DD23D50E6}"/>
              </a:ext>
            </a:extLst>
          </p:cNvPr>
          <p:cNvSpPr>
            <a:spLocks noGrp="1"/>
          </p:cNvSpPr>
          <p:nvPr>
            <p:ph idx="1"/>
          </p:nvPr>
        </p:nvSpPr>
        <p:spPr/>
        <p:txBody>
          <a:bodyPr/>
          <a:lstStyle/>
          <a:p>
            <a:r>
              <a:rPr lang="en-US" dirty="0"/>
              <a:t>Reduce the number of ciphers supported</a:t>
            </a:r>
          </a:p>
          <a:p>
            <a:pPr lvl="1"/>
            <a:r>
              <a:rPr lang="en-US" dirty="0"/>
              <a:t>Less negotiation between client/server</a:t>
            </a:r>
          </a:p>
          <a:p>
            <a:r>
              <a:rPr lang="en-US" dirty="0"/>
              <a:t>Diffie-Hellman </a:t>
            </a:r>
            <a:r>
              <a:rPr lang="en-US" dirty="0">
                <a:solidFill>
                  <a:srgbClr val="FF0000"/>
                </a:solidFill>
              </a:rPr>
              <a:t>is now required</a:t>
            </a:r>
          </a:p>
          <a:p>
            <a:pPr lvl="1"/>
            <a:r>
              <a:rPr lang="en-US" dirty="0"/>
              <a:t>Client immediately starts Diffie-Hellman before having validated the server certificate</a:t>
            </a:r>
          </a:p>
        </p:txBody>
      </p:sp>
    </p:spTree>
    <p:extLst>
      <p:ext uri="{BB962C8B-B14F-4D97-AF65-F5344CB8AC3E}">
        <p14:creationId xmlns:p14="http://schemas.microsoft.com/office/powerpoint/2010/main" val="339818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63B2D-355B-4531-BB08-B3097CBC0545}"/>
              </a:ext>
            </a:extLst>
          </p:cNvPr>
          <p:cNvSpPr>
            <a:spLocks noGrp="1"/>
          </p:cNvSpPr>
          <p:nvPr>
            <p:ph type="title"/>
          </p:nvPr>
        </p:nvSpPr>
        <p:spPr/>
        <p:txBody>
          <a:bodyPr/>
          <a:lstStyle/>
          <a:p>
            <a:pPr>
              <a:defRPr/>
            </a:pPr>
            <a:r>
              <a:rPr lang="en-GB">
                <a:sym typeface="Gill Sans" charset="0"/>
              </a:rPr>
              <a:t>TLS 1.3 handshake</a:t>
            </a:r>
          </a:p>
        </p:txBody>
      </p:sp>
      <p:sp>
        <p:nvSpPr>
          <p:cNvPr id="3" name="Espace réservé du contenu 2">
            <a:extLst>
              <a:ext uri="{FF2B5EF4-FFF2-40B4-BE49-F238E27FC236}">
                <a16:creationId xmlns:a16="http://schemas.microsoft.com/office/drawing/2014/main" id="{6D8F6EC2-05BA-4202-9DCA-0904A7C68446}"/>
              </a:ext>
            </a:extLst>
          </p:cNvPr>
          <p:cNvSpPr>
            <a:spLocks noGrp="1"/>
          </p:cNvSpPr>
          <p:nvPr>
            <p:ph idx="1"/>
          </p:nvPr>
        </p:nvSpPr>
        <p:spPr/>
        <p:txBody>
          <a:bodyPr/>
          <a:lstStyle/>
          <a:p>
            <a:pPr marL="617418" indent="-420967">
              <a:spcBef>
                <a:spcPts val="1768"/>
              </a:spcBef>
              <a:buFont typeface="Gill Sans" charset="0"/>
              <a:buChar char="•"/>
              <a:defRPr/>
            </a:pPr>
            <a:endParaRPr lang="en-GB">
              <a:sym typeface="Gill Sans" charset="0"/>
            </a:endParaRPr>
          </a:p>
        </p:txBody>
      </p:sp>
      <p:sp>
        <p:nvSpPr>
          <p:cNvPr id="58372" name="Rectangle 7">
            <a:extLst>
              <a:ext uri="{FF2B5EF4-FFF2-40B4-BE49-F238E27FC236}">
                <a16:creationId xmlns:a16="http://schemas.microsoft.com/office/drawing/2014/main" id="{24004004-D194-409D-BE0D-F40E28E157DB}"/>
              </a:ext>
            </a:extLst>
          </p:cNvPr>
          <p:cNvSpPr>
            <a:spLocks/>
          </p:cNvSpPr>
          <p:nvPr/>
        </p:nvSpPr>
        <p:spPr bwMode="auto">
          <a:xfrm>
            <a:off x="3361532" y="2786490"/>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sp>
        <p:nvSpPr>
          <p:cNvPr id="58374" name="Rectangle 9">
            <a:extLst>
              <a:ext uri="{FF2B5EF4-FFF2-40B4-BE49-F238E27FC236}">
                <a16:creationId xmlns:a16="http://schemas.microsoft.com/office/drawing/2014/main" id="{3593DFEE-6D8A-4E19-BFC2-B3B8B604E945}"/>
              </a:ext>
            </a:extLst>
          </p:cNvPr>
          <p:cNvSpPr>
            <a:spLocks/>
          </p:cNvSpPr>
          <p:nvPr/>
        </p:nvSpPr>
        <p:spPr bwMode="auto">
          <a:xfrm>
            <a:off x="8234362" y="275089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sp>
        <p:nvSpPr>
          <p:cNvPr id="58375" name="Line 10">
            <a:extLst>
              <a:ext uri="{FF2B5EF4-FFF2-40B4-BE49-F238E27FC236}">
                <a16:creationId xmlns:a16="http://schemas.microsoft.com/office/drawing/2014/main" id="{B5D88340-CBFB-49E4-A9EE-2B58FA031ED0}"/>
              </a:ext>
            </a:extLst>
          </p:cNvPr>
          <p:cNvSpPr>
            <a:spLocks noChangeShapeType="1"/>
          </p:cNvSpPr>
          <p:nvPr/>
        </p:nvSpPr>
        <p:spPr bwMode="auto">
          <a:xfrm flipH="1">
            <a:off x="3797300" y="3509964"/>
            <a:ext cx="14288" cy="24971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8376" name="Line 11">
            <a:extLst>
              <a:ext uri="{FF2B5EF4-FFF2-40B4-BE49-F238E27FC236}">
                <a16:creationId xmlns:a16="http://schemas.microsoft.com/office/drawing/2014/main" id="{B7E40E0D-A51E-46D5-B41F-32397B13655C}"/>
              </a:ext>
            </a:extLst>
          </p:cNvPr>
          <p:cNvSpPr>
            <a:spLocks noChangeShapeType="1"/>
          </p:cNvSpPr>
          <p:nvPr/>
        </p:nvSpPr>
        <p:spPr bwMode="auto">
          <a:xfrm>
            <a:off x="8702675" y="3681413"/>
            <a:ext cx="0" cy="23161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10" name="Group 12">
            <a:extLst>
              <a:ext uri="{FF2B5EF4-FFF2-40B4-BE49-F238E27FC236}">
                <a16:creationId xmlns:a16="http://schemas.microsoft.com/office/drawing/2014/main" id="{3234D0D3-33E4-4918-89FB-A323756E6D4E}"/>
              </a:ext>
            </a:extLst>
          </p:cNvPr>
          <p:cNvGrpSpPr>
            <a:grpSpLocks/>
          </p:cNvGrpSpPr>
          <p:nvPr/>
        </p:nvGrpSpPr>
        <p:grpSpPr bwMode="auto">
          <a:xfrm>
            <a:off x="3792539" y="3530601"/>
            <a:ext cx="4795837" cy="303213"/>
            <a:chOff x="0" y="0"/>
            <a:chExt cx="3966" cy="271"/>
          </a:xfrm>
        </p:grpSpPr>
        <p:sp>
          <p:nvSpPr>
            <p:cNvPr id="58405" name="Line 13">
              <a:extLst>
                <a:ext uri="{FF2B5EF4-FFF2-40B4-BE49-F238E27FC236}">
                  <a16:creationId xmlns:a16="http://schemas.microsoft.com/office/drawing/2014/main" id="{81ABC779-2295-424A-BFC8-27A71FD8B31D}"/>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6" name="Group 14">
              <a:extLst>
                <a:ext uri="{FF2B5EF4-FFF2-40B4-BE49-F238E27FC236}">
                  <a16:creationId xmlns:a16="http://schemas.microsoft.com/office/drawing/2014/main" id="{CC8BACEE-B1DD-45EB-B934-906FFDE3EC7E}"/>
                </a:ext>
              </a:extLst>
            </p:cNvPr>
            <p:cNvGrpSpPr>
              <a:grpSpLocks/>
            </p:cNvGrpSpPr>
            <p:nvPr/>
          </p:nvGrpSpPr>
          <p:grpSpPr bwMode="auto">
            <a:xfrm>
              <a:off x="361" y="0"/>
              <a:ext cx="2512" cy="271"/>
              <a:chOff x="0" y="0"/>
              <a:chExt cx="2512" cy="271"/>
            </a:xfrm>
          </p:grpSpPr>
          <p:sp>
            <p:nvSpPr>
              <p:cNvPr id="58407" name="Rectangle 15">
                <a:extLst>
                  <a:ext uri="{FF2B5EF4-FFF2-40B4-BE49-F238E27FC236}">
                    <a16:creationId xmlns:a16="http://schemas.microsoft.com/office/drawing/2014/main" id="{DF811F1E-D4C8-408F-9754-361EDA5A3DC3}"/>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8" name="Rectangle 16">
                <a:extLst>
                  <a:ext uri="{FF2B5EF4-FFF2-40B4-BE49-F238E27FC236}">
                    <a16:creationId xmlns:a16="http://schemas.microsoft.com/office/drawing/2014/main" id="{EE396CF1-7C34-4344-A8AC-5AACC96E0A01}"/>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chemeClr val="tx1"/>
                    </a:solidFill>
                    <a:latin typeface="Helvetica" panose="020B0604020202020204" pitchFamily="34" charset="0"/>
                    <a:sym typeface="Helvetica" panose="020B0604020202020204" pitchFamily="34" charset="0"/>
                  </a:rPr>
                  <a:t>ClientHello</a:t>
                </a:r>
                <a:r>
                  <a:rPr lang="en-US" altLang="fr-FR" sz="1500">
                    <a:solidFill>
                      <a:schemeClr val="tx1"/>
                    </a:solidFill>
                    <a:latin typeface="Helvetica" panose="020B0604020202020204" pitchFamily="34" charset="0"/>
                    <a:sym typeface="Helvetica" panose="020B0604020202020204" pitchFamily="34" charset="0"/>
                  </a:rPr>
                  <a:t> (</a:t>
                </a:r>
                <a:r>
                  <a:rPr lang="en-GB" altLang="fr-FR" sz="1600" i="1" err="1">
                    <a:solidFill>
                      <a:srgbClr val="3366FF"/>
                    </a:solidFill>
                  </a:rPr>
                  <a:t>g</a:t>
                </a:r>
                <a:r>
                  <a:rPr lang="en-GB" altLang="fr-FR" sz="1600" i="1" baseline="30000" err="1">
                    <a:solidFill>
                      <a:srgbClr val="3366FF"/>
                    </a:solidFill>
                  </a:rPr>
                  <a:t>a</a:t>
                </a:r>
                <a:r>
                  <a:rPr lang="en-GB" altLang="fr-FR" sz="1600" i="1">
                    <a:solidFill>
                      <a:srgbClr val="3366FF"/>
                    </a:solidFill>
                  </a:rPr>
                  <a:t> mod p</a:t>
                </a:r>
                <a:r>
                  <a:rPr lang="en-US" altLang="fr-FR" sz="1500">
                    <a:solidFill>
                      <a:schemeClr val="tx1"/>
                    </a:solidFill>
                    <a:latin typeface="Helvetica" panose="020B0604020202020204" pitchFamily="34" charset="0"/>
                    <a:sym typeface="Helvetica" panose="020B0604020202020204" pitchFamily="34" charset="0"/>
                  </a:rPr>
                  <a:t>, </a:t>
                </a:r>
                <a:r>
                  <a:rPr lang="en-US" altLang="fr-FR" sz="1500" err="1">
                    <a:solidFill>
                      <a:srgbClr val="0000FF"/>
                    </a:solidFill>
                    <a:latin typeface="Helvetica" panose="020B0604020202020204" pitchFamily="34" charset="0"/>
                    <a:sym typeface="Helvetica" panose="020B0604020202020204" pitchFamily="34" charset="0"/>
                  </a:rPr>
                  <a:t>Random</a:t>
                </a:r>
                <a:r>
                  <a:rPr lang="en-US" altLang="fr-FR" sz="1500" baseline="-33000" err="1">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DFF09855-2898-477D-81FB-B26741F57240}"/>
              </a:ext>
            </a:extLst>
          </p:cNvPr>
          <p:cNvGrpSpPr>
            <a:grpSpLocks/>
          </p:cNvGrpSpPr>
          <p:nvPr/>
        </p:nvGrpSpPr>
        <p:grpSpPr bwMode="auto">
          <a:xfrm>
            <a:off x="3876676" y="3835401"/>
            <a:ext cx="4848225" cy="682625"/>
            <a:chOff x="0" y="0"/>
            <a:chExt cx="4009" cy="612"/>
          </a:xfrm>
        </p:grpSpPr>
        <p:sp>
          <p:nvSpPr>
            <p:cNvPr id="58401" name="Line 18">
              <a:extLst>
                <a:ext uri="{FF2B5EF4-FFF2-40B4-BE49-F238E27FC236}">
                  <a16:creationId xmlns:a16="http://schemas.microsoft.com/office/drawing/2014/main" id="{F7E24645-8ADB-47EB-AD56-54A48459CB84}"/>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2" name="Group 19">
              <a:extLst>
                <a:ext uri="{FF2B5EF4-FFF2-40B4-BE49-F238E27FC236}">
                  <a16:creationId xmlns:a16="http://schemas.microsoft.com/office/drawing/2014/main" id="{CEF2EC19-B142-4686-A425-F43C3F4B3E6F}"/>
                </a:ext>
              </a:extLst>
            </p:cNvPr>
            <p:cNvGrpSpPr>
              <a:grpSpLocks/>
            </p:cNvGrpSpPr>
            <p:nvPr/>
          </p:nvGrpSpPr>
          <p:grpSpPr bwMode="auto">
            <a:xfrm>
              <a:off x="786" y="70"/>
              <a:ext cx="2400" cy="542"/>
              <a:chOff x="0" y="0"/>
              <a:chExt cx="2400" cy="542"/>
            </a:xfrm>
          </p:grpSpPr>
          <p:sp>
            <p:nvSpPr>
              <p:cNvPr id="58403" name="Rectangle 20">
                <a:extLst>
                  <a:ext uri="{FF2B5EF4-FFF2-40B4-BE49-F238E27FC236}">
                    <a16:creationId xmlns:a16="http://schemas.microsoft.com/office/drawing/2014/main" id="{3A9A5985-490F-48EE-A0DC-3586A70759C6}"/>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4" name="Rectangle 21">
                <a:extLst>
                  <a:ext uri="{FF2B5EF4-FFF2-40B4-BE49-F238E27FC236}">
                    <a16:creationId xmlns:a16="http://schemas.microsoft.com/office/drawing/2014/main" id="{5A302E3F-C671-4ADD-80FB-E52B0B7E4869}"/>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chemeClr val="tx1"/>
                    </a:solidFill>
                    <a:latin typeface="Helvetica" panose="020B0604020202020204" pitchFamily="34" charset="0"/>
                    <a:sym typeface="Helvetica" panose="020B0604020202020204" pitchFamily="34" charset="0"/>
                  </a:rPr>
                  <a:t>ServerHello</a:t>
                </a:r>
                <a:r>
                  <a:rPr lang="en-US" altLang="fr-FR" sz="1500">
                    <a:solidFill>
                      <a:schemeClr val="tx1"/>
                    </a:solidFill>
                    <a:latin typeface="Helvetica" panose="020B0604020202020204" pitchFamily="34" charset="0"/>
                    <a:sym typeface="Helvetica" panose="020B0604020202020204" pitchFamily="34" charset="0"/>
                  </a:rPr>
                  <a:t>(</a:t>
                </a:r>
                <a:r>
                  <a:rPr lang="en-GB" altLang="fr-FR" sz="1600" i="1" err="1">
                    <a:solidFill>
                      <a:srgbClr val="3366FF"/>
                    </a:solidFill>
                  </a:rPr>
                  <a:t>g</a:t>
                </a:r>
                <a:r>
                  <a:rPr lang="en-GB" altLang="fr-FR" sz="1600" i="1" baseline="30000" err="1">
                    <a:solidFill>
                      <a:srgbClr val="3366FF"/>
                    </a:solidFill>
                  </a:rPr>
                  <a:t>b</a:t>
                </a:r>
                <a:r>
                  <a:rPr lang="en-GB" altLang="fr-FR" sz="1600" i="1">
                    <a:solidFill>
                      <a:srgbClr val="3366FF"/>
                    </a:solidFill>
                  </a:rPr>
                  <a:t> mod p</a:t>
                </a:r>
                <a:r>
                  <a:rPr lang="en-US" altLang="fr-FR" sz="1500">
                    <a:solidFill>
                      <a:schemeClr val="tx1"/>
                    </a:solidFill>
                    <a:latin typeface="Helvetica" panose="020B0604020202020204" pitchFamily="34" charset="0"/>
                    <a:sym typeface="Helvetica" panose="020B0604020202020204" pitchFamily="34" charset="0"/>
                  </a:rPr>
                  <a:t>,</a:t>
                </a:r>
                <a:r>
                  <a:rPr lang="en-US" altLang="fr-FR" sz="1500" err="1">
                    <a:solidFill>
                      <a:srgbClr val="0000FF"/>
                    </a:solidFill>
                    <a:latin typeface="Helvetica" panose="020B0604020202020204" pitchFamily="34" charset="0"/>
                    <a:sym typeface="Helvetica" panose="020B0604020202020204" pitchFamily="34" charset="0"/>
                  </a:rPr>
                  <a:t>Random</a:t>
                </a:r>
                <a:r>
                  <a:rPr lang="en-US" altLang="fr-FR" sz="1500" baseline="-33000" err="1">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Certificate(</a:t>
                </a:r>
                <a:r>
                  <a:rPr lang="en-US" altLang="fr-FR" sz="1500" i="1" err="1">
                    <a:solidFill>
                      <a:srgbClr val="008000"/>
                    </a:solidFill>
                    <a:latin typeface="Helvetica" panose="020B0604020202020204" pitchFamily="34" charset="0"/>
                    <a:sym typeface="Helvetica" panose="020B0604020202020204" pitchFamily="34" charset="0"/>
                  </a:rPr>
                  <a:t>Pub</a:t>
                </a:r>
                <a:r>
                  <a:rPr lang="en-US" altLang="fr-FR" sz="1500" i="1" baseline="-33000" err="1">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 , </a:t>
                </a:r>
                <a:r>
                  <a:rPr lang="en-US" altLang="fr-FR" sz="1500" i="1" err="1">
                    <a:solidFill>
                      <a:srgbClr val="FF0000"/>
                    </a:solidFill>
                    <a:latin typeface="Helvetica" panose="020B0604020202020204" pitchFamily="34" charset="0"/>
                    <a:sym typeface="Helvetica" panose="020B0604020202020204" pitchFamily="34" charset="0"/>
                  </a:rPr>
                  <a:t>Priv</a:t>
                </a:r>
                <a:r>
                  <a:rPr lang="en-US" altLang="fr-FR" sz="1500" i="1" baseline="-33000" err="1">
                    <a:solidFill>
                      <a:srgbClr val="FF0000"/>
                    </a:solidFill>
                    <a:latin typeface="Helvetica" panose="020B0604020202020204" pitchFamily="34" charset="0"/>
                    <a:sym typeface="Helvetica" panose="020B0604020202020204" pitchFamily="34" charset="0"/>
                  </a:rPr>
                  <a:t>C</a:t>
                </a:r>
                <a:r>
                  <a:rPr lang="en-US" altLang="fr-FR" sz="1500" i="1">
                    <a:solidFill>
                      <a:schemeClr val="tx1"/>
                    </a:solidFill>
                    <a:latin typeface="Helvetica" panose="020B0604020202020204" pitchFamily="34" charset="0"/>
                    <a:sym typeface="Helvetica" panose="020B0604020202020204" pitchFamily="34" charset="0"/>
                  </a:rPr>
                  <a:t> )</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Sign(</a:t>
                </a:r>
                <a:r>
                  <a:rPr lang="en-US" altLang="fr-FR" sz="1500" i="1" err="1">
                    <a:solidFill>
                      <a:schemeClr val="tx1"/>
                    </a:solidFill>
                    <a:latin typeface="Helvetica" panose="020B0604020202020204" pitchFamily="34" charset="0"/>
                    <a:cs typeface="Arial" panose="020B0604020202020204" pitchFamily="34" charset="0"/>
                    <a:sym typeface="Helvetica" panose="020B0604020202020204" pitchFamily="34" charset="0"/>
                  </a:rPr>
                  <a:t>DH</a:t>
                </a:r>
                <a:r>
                  <a:rPr lang="en-US" altLang="fr-FR" sz="1500" i="1" baseline="-25000" err="1">
                    <a:solidFill>
                      <a:schemeClr val="tx1"/>
                    </a:solidFill>
                    <a:latin typeface="Helvetica" panose="020B0604020202020204" pitchFamily="34" charset="0"/>
                    <a:cs typeface="Arial" panose="020B0604020202020204" pitchFamily="34" charset="0"/>
                    <a:sym typeface="Helvetica" panose="020B0604020202020204" pitchFamily="34" charset="0"/>
                  </a:rPr>
                  <a:t>key</a:t>
                </a:r>
                <a:r>
                  <a:rPr lang="en-US" altLang="fr-FR" sz="1500" i="1" err="1">
                    <a:solidFill>
                      <a:schemeClr val="tx1"/>
                    </a:solidFill>
                    <a:latin typeface="Helvetica" panose="020B0604020202020204" pitchFamily="34" charset="0"/>
                    <a:cs typeface="Arial" panose="020B0604020202020204" pitchFamily="34" charset="0"/>
                    <a:sym typeface="Helvetica" panose="020B0604020202020204" pitchFamily="34" charset="0"/>
                  </a:rPr>
                  <a:t>,Handshake</a:t>
                </a: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Finished</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Encrypted Data</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nl-BE"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endParaRPr>
              </a:p>
              <a:p>
                <a:pPr eaLnBrk="1" hangingPunct="1">
                  <a:lnSpc>
                    <a:spcPct val="83000"/>
                  </a:lnSpc>
                </a:pP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58379" name="Rectangle 22">
            <a:extLst>
              <a:ext uri="{FF2B5EF4-FFF2-40B4-BE49-F238E27FC236}">
                <a16:creationId xmlns:a16="http://schemas.microsoft.com/office/drawing/2014/main" id="{5655AC45-5950-4C2D-A3FB-A92DCF45652A}"/>
              </a:ext>
            </a:extLst>
          </p:cNvPr>
          <p:cNvSpPr>
            <a:spLocks/>
          </p:cNvSpPr>
          <p:nvPr/>
        </p:nvSpPr>
        <p:spPr bwMode="auto">
          <a:xfrm>
            <a:off x="7729539" y="3089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58380" name="Group 23">
            <a:extLst>
              <a:ext uri="{FF2B5EF4-FFF2-40B4-BE49-F238E27FC236}">
                <a16:creationId xmlns:a16="http://schemas.microsoft.com/office/drawing/2014/main" id="{8208EE30-4939-45E0-82F7-413A0F5E08E9}"/>
              </a:ext>
            </a:extLst>
          </p:cNvPr>
          <p:cNvGrpSpPr>
            <a:grpSpLocks/>
          </p:cNvGrpSpPr>
          <p:nvPr/>
        </p:nvGrpSpPr>
        <p:grpSpPr bwMode="auto">
          <a:xfrm>
            <a:off x="3636964" y="3186113"/>
            <a:ext cx="447675" cy="482600"/>
            <a:chOff x="0" y="0"/>
            <a:chExt cx="371" cy="432"/>
          </a:xfrm>
        </p:grpSpPr>
        <p:sp>
          <p:nvSpPr>
            <p:cNvPr id="58399" name="Rectangle 24">
              <a:extLst>
                <a:ext uri="{FF2B5EF4-FFF2-40B4-BE49-F238E27FC236}">
                  <a16:creationId xmlns:a16="http://schemas.microsoft.com/office/drawing/2014/main" id="{EA630146-AD78-4500-865E-C458BE7B87AC}"/>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0" name="Rectangle 25">
              <a:extLst>
                <a:ext uri="{FF2B5EF4-FFF2-40B4-BE49-F238E27FC236}">
                  <a16:creationId xmlns:a16="http://schemas.microsoft.com/office/drawing/2014/main" id="{8068A6CB-267B-425B-B8BB-99B65AA7956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rgbClr val="FF0000"/>
                  </a:solidFill>
                  <a:latin typeface="Helvetica" panose="020B0604020202020204" pitchFamily="34" charset="0"/>
                  <a:sym typeface="Helvetica" panose="020B0604020202020204" pitchFamily="34" charset="0"/>
                </a:rPr>
                <a:t>Pub</a:t>
              </a:r>
              <a:r>
                <a:rPr lang="en-US" altLang="fr-FR" sz="1500" baseline="-33000" err="1">
                  <a:solidFill>
                    <a:srgbClr val="FF0000"/>
                  </a:solidFill>
                  <a:latin typeface="Helvetica" panose="020B0604020202020204" pitchFamily="34" charset="0"/>
                  <a:sym typeface="Helvetica" panose="020B0604020202020204" pitchFamily="34" charset="0"/>
                </a:rPr>
                <a:t>C</a:t>
              </a:r>
              <a:endParaRPr lang="en-US" altLang="fr-FR" sz="1500" baseline="-33000">
                <a:solidFill>
                  <a:srgbClr val="FF0000"/>
                </a:solidFill>
                <a:latin typeface="Helvetica" panose="020B0604020202020204" pitchFamily="34" charset="0"/>
                <a:sym typeface="Helvetica" panose="020B0604020202020204" pitchFamily="34" charset="0"/>
              </a:endParaRPr>
            </a:p>
          </p:txBody>
        </p:sp>
      </p:grpSp>
      <p:sp>
        <p:nvSpPr>
          <p:cNvPr id="58394" name="Rectangle 33">
            <a:extLst>
              <a:ext uri="{FF2B5EF4-FFF2-40B4-BE49-F238E27FC236}">
                <a16:creationId xmlns:a16="http://schemas.microsoft.com/office/drawing/2014/main" id="{1A7282BF-44E6-4B11-B0F7-CAF32A69995B}"/>
              </a:ext>
            </a:extLst>
          </p:cNvPr>
          <p:cNvSpPr>
            <a:spLocks/>
          </p:cNvSpPr>
          <p:nvPr/>
        </p:nvSpPr>
        <p:spPr bwMode="auto">
          <a:xfrm>
            <a:off x="2388862" y="4529991"/>
            <a:ext cx="2200924"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computes </a:t>
            </a:r>
            <a:r>
              <a:rPr lang="en-US" altLang="fr-FR" sz="1800" err="1">
                <a:solidFill>
                  <a:schemeClr val="tx1"/>
                </a:solidFill>
                <a:latin typeface="Helvetica" panose="020B0604020202020204" pitchFamily="34" charset="0"/>
                <a:sym typeface="Helvetica" panose="020B0604020202020204" pitchFamily="34" charset="0"/>
              </a:rPr>
              <a:t>DH</a:t>
            </a:r>
            <a:r>
              <a:rPr lang="en-US" altLang="fr-FR" sz="1800" baseline="-25000" err="1">
                <a:solidFill>
                  <a:schemeClr val="tx1"/>
                </a:solidFill>
                <a:latin typeface="Helvetica" panose="020B0604020202020204" pitchFamily="34" charset="0"/>
                <a:sym typeface="Helvetica" panose="020B0604020202020204" pitchFamily="34" charset="0"/>
              </a:rPr>
              <a:t>key</a:t>
            </a:r>
            <a:endParaRPr lang="en-US" altLang="fr-FR" sz="1800" baseline="-25000">
              <a:solidFill>
                <a:srgbClr val="0000FF"/>
              </a:solidFill>
              <a:latin typeface="Helvetica" panose="020B0604020202020204" pitchFamily="34" charset="0"/>
              <a:sym typeface="Helvetica" panose="020B0604020202020204" pitchFamily="34" charset="0"/>
            </a:endParaRPr>
          </a:p>
        </p:txBody>
      </p:sp>
      <p:grpSp>
        <p:nvGrpSpPr>
          <p:cNvPr id="32" name="Group 41">
            <a:extLst>
              <a:ext uri="{FF2B5EF4-FFF2-40B4-BE49-F238E27FC236}">
                <a16:creationId xmlns:a16="http://schemas.microsoft.com/office/drawing/2014/main" id="{545F0CD6-069F-4E3D-94B3-029268AD8EF6}"/>
              </a:ext>
            </a:extLst>
          </p:cNvPr>
          <p:cNvGrpSpPr>
            <a:grpSpLocks/>
          </p:cNvGrpSpPr>
          <p:nvPr/>
        </p:nvGrpSpPr>
        <p:grpSpPr bwMode="auto">
          <a:xfrm>
            <a:off x="3828168" y="5078068"/>
            <a:ext cx="4795837" cy="306387"/>
            <a:chOff x="0" y="0"/>
            <a:chExt cx="3966" cy="274"/>
          </a:xfrm>
        </p:grpSpPr>
        <p:sp>
          <p:nvSpPr>
            <p:cNvPr id="58389" name="Line 42">
              <a:extLst>
                <a:ext uri="{FF2B5EF4-FFF2-40B4-BE49-F238E27FC236}">
                  <a16:creationId xmlns:a16="http://schemas.microsoft.com/office/drawing/2014/main" id="{C6804F40-653F-47D9-B7A9-196D04AACD45}"/>
                </a:ext>
              </a:extLst>
            </p:cNvPr>
            <p:cNvSpPr>
              <a:spLocks noChangeShapeType="1"/>
            </p:cNvSpPr>
            <p:nvPr/>
          </p:nvSpPr>
          <p:spPr bwMode="auto">
            <a:xfrm>
              <a:off x="0" y="134"/>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90" name="Group 43">
              <a:extLst>
                <a:ext uri="{FF2B5EF4-FFF2-40B4-BE49-F238E27FC236}">
                  <a16:creationId xmlns:a16="http://schemas.microsoft.com/office/drawing/2014/main" id="{369ECD4D-A2DA-4718-B079-24F40344C4D8}"/>
                </a:ext>
              </a:extLst>
            </p:cNvPr>
            <p:cNvGrpSpPr>
              <a:grpSpLocks/>
            </p:cNvGrpSpPr>
            <p:nvPr/>
          </p:nvGrpSpPr>
          <p:grpSpPr bwMode="auto">
            <a:xfrm>
              <a:off x="503" y="0"/>
              <a:ext cx="2689" cy="274"/>
              <a:chOff x="0" y="0"/>
              <a:chExt cx="2689" cy="274"/>
            </a:xfrm>
          </p:grpSpPr>
          <p:sp>
            <p:nvSpPr>
              <p:cNvPr id="58391" name="Rectangle 44">
                <a:extLst>
                  <a:ext uri="{FF2B5EF4-FFF2-40B4-BE49-F238E27FC236}">
                    <a16:creationId xmlns:a16="http://schemas.microsoft.com/office/drawing/2014/main" id="{D26AD97A-34AD-4B7D-8F45-877F37FC42CC}"/>
                  </a:ext>
                </a:extLst>
              </p:cNvPr>
              <p:cNvSpPr>
                <a:spLocks/>
              </p:cNvSpPr>
              <p:nvPr/>
            </p:nvSpPr>
            <p:spPr bwMode="auto">
              <a:xfrm>
                <a:off x="0" y="0"/>
                <a:ext cx="2689"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2" name="Rectangle 45">
                <a:extLst>
                  <a:ext uri="{FF2B5EF4-FFF2-40B4-BE49-F238E27FC236}">
                    <a16:creationId xmlns:a16="http://schemas.microsoft.com/office/drawing/2014/main" id="{77E945D6-BFE4-4DAE-929A-E952261EA025}"/>
                  </a:ext>
                </a:extLst>
              </p:cNvPr>
              <p:cNvSpPr>
                <a:spLocks/>
              </p:cNvSpPr>
              <p:nvPr/>
            </p:nvSpPr>
            <p:spPr bwMode="auto">
              <a:xfrm>
                <a:off x="0" y="0"/>
                <a:ext cx="26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Encrypted Data</a:t>
                </a:r>
              </a:p>
            </p:txBody>
          </p:sp>
        </p:grpSp>
      </p:grpSp>
      <p:sp>
        <p:nvSpPr>
          <p:cNvPr id="42" name="Rectangle 33">
            <a:extLst>
              <a:ext uri="{FF2B5EF4-FFF2-40B4-BE49-F238E27FC236}">
                <a16:creationId xmlns:a16="http://schemas.microsoft.com/office/drawing/2014/main" id="{56ABC483-1763-F94B-BC3B-27FCB28D9602}"/>
              </a:ext>
            </a:extLst>
          </p:cNvPr>
          <p:cNvSpPr>
            <a:spLocks/>
          </p:cNvSpPr>
          <p:nvPr/>
        </p:nvSpPr>
        <p:spPr bwMode="auto">
          <a:xfrm>
            <a:off x="8537838" y="4215752"/>
            <a:ext cx="2111155"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B050"/>
                </a:solidFill>
                <a:latin typeface="Helvetica" panose="020B0604020202020204" pitchFamily="34" charset="0"/>
                <a:sym typeface="Helvetica" panose="020B0604020202020204" pitchFamily="34" charset="0"/>
              </a:rPr>
              <a:t>Bob</a:t>
            </a:r>
            <a:r>
              <a:rPr lang="en-US" altLang="fr-FR" sz="1800">
                <a:solidFill>
                  <a:schemeClr val="tx1"/>
                </a:solidFill>
                <a:latin typeface="Helvetica" panose="020B0604020202020204" pitchFamily="34" charset="0"/>
                <a:sym typeface="Helvetica" panose="020B0604020202020204" pitchFamily="34" charset="0"/>
              </a:rPr>
              <a:t> computes </a:t>
            </a:r>
            <a:r>
              <a:rPr lang="en-US" altLang="fr-FR" sz="1800" err="1">
                <a:solidFill>
                  <a:schemeClr val="tx1"/>
                </a:solidFill>
                <a:latin typeface="Helvetica" panose="020B0604020202020204" pitchFamily="34" charset="0"/>
                <a:sym typeface="Helvetica" panose="020B0604020202020204" pitchFamily="34" charset="0"/>
              </a:rPr>
              <a:t>DH</a:t>
            </a:r>
            <a:r>
              <a:rPr lang="en-US" altLang="fr-FR" sz="1800" baseline="-25000" err="1">
                <a:solidFill>
                  <a:schemeClr val="tx1"/>
                </a:solidFill>
                <a:latin typeface="Helvetica" panose="020B0604020202020204" pitchFamily="34" charset="0"/>
                <a:sym typeface="Helvetica" panose="020B0604020202020204" pitchFamily="34" charset="0"/>
              </a:rPr>
              <a:t>key</a:t>
            </a:r>
            <a:endParaRPr lang="en-US" altLang="fr-FR" sz="1800" baseline="-25000">
              <a:solidFill>
                <a:srgbClr val="0000FF"/>
              </a:solidFill>
              <a:latin typeface="Helvetica" panose="020B0604020202020204" pitchFamily="34" charset="0"/>
              <a:sym typeface="Helvetica" panose="020B0604020202020204" pitchFamily="34" charset="0"/>
            </a:endParaRPr>
          </a:p>
        </p:txBody>
      </p:sp>
      <p:grpSp>
        <p:nvGrpSpPr>
          <p:cNvPr id="4" name="Group 6">
            <a:extLst>
              <a:ext uri="{FF2B5EF4-FFF2-40B4-BE49-F238E27FC236}">
                <a16:creationId xmlns:a16="http://schemas.microsoft.com/office/drawing/2014/main" id="{E694A982-A70F-1373-899C-A6F17DD582AA}"/>
              </a:ext>
            </a:extLst>
          </p:cNvPr>
          <p:cNvGrpSpPr>
            <a:grpSpLocks/>
          </p:cNvGrpSpPr>
          <p:nvPr/>
        </p:nvGrpSpPr>
        <p:grpSpPr bwMode="auto">
          <a:xfrm>
            <a:off x="8379618" y="1824912"/>
            <a:ext cx="417512" cy="728581"/>
            <a:chOff x="0" y="0"/>
            <a:chExt cx="506" cy="1003"/>
          </a:xfrm>
        </p:grpSpPr>
        <p:sp>
          <p:nvSpPr>
            <p:cNvPr id="5" name="Rectangle 7">
              <a:extLst>
                <a:ext uri="{FF2B5EF4-FFF2-40B4-BE49-F238E27FC236}">
                  <a16:creationId xmlns:a16="http://schemas.microsoft.com/office/drawing/2014/main" id="{3C2D1048-FD10-7E16-5D78-49491064B08A}"/>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A6AB1ADC-418D-789A-5F51-2BD4FBA53F0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7" name="Group 6">
            <a:extLst>
              <a:ext uri="{FF2B5EF4-FFF2-40B4-BE49-F238E27FC236}">
                <a16:creationId xmlns:a16="http://schemas.microsoft.com/office/drawing/2014/main" id="{0003C9C7-7721-2D65-275A-4E7DF4068520}"/>
              </a:ext>
            </a:extLst>
          </p:cNvPr>
          <p:cNvGrpSpPr>
            <a:grpSpLocks/>
          </p:cNvGrpSpPr>
          <p:nvPr/>
        </p:nvGrpSpPr>
        <p:grpSpPr bwMode="auto">
          <a:xfrm>
            <a:off x="3482704" y="1783130"/>
            <a:ext cx="673643" cy="861615"/>
            <a:chOff x="0" y="0"/>
            <a:chExt cx="656" cy="1194"/>
          </a:xfrm>
        </p:grpSpPr>
        <p:sp>
          <p:nvSpPr>
            <p:cNvPr id="8" name="Rectangle 7">
              <a:extLst>
                <a:ext uri="{FF2B5EF4-FFF2-40B4-BE49-F238E27FC236}">
                  <a16:creationId xmlns:a16="http://schemas.microsoft.com/office/drawing/2014/main" id="{A354E630-ECB5-4694-49B3-465E6F45E75D}"/>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97481686-0591-ABE7-8451-D52B12161758}"/>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952851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39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4"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B907E-1DEC-4D44-92DA-536A76140F9C}"/>
              </a:ext>
            </a:extLst>
          </p:cNvPr>
          <p:cNvSpPr>
            <a:spLocks noGrp="1"/>
          </p:cNvSpPr>
          <p:nvPr>
            <p:ph type="title"/>
          </p:nvPr>
        </p:nvSpPr>
        <p:spPr/>
        <p:txBody>
          <a:bodyPr/>
          <a:lstStyle/>
          <a:p>
            <a:pPr>
              <a:defRPr/>
            </a:pPr>
            <a:r>
              <a:rPr lang="en-GB">
                <a:sym typeface="Gill Sans" charset="0"/>
              </a:rPr>
              <a:t>HTTP/2 streams</a:t>
            </a:r>
          </a:p>
        </p:txBody>
      </p:sp>
      <p:pic>
        <p:nvPicPr>
          <p:cNvPr id="4" name="Espace réservé du contenu 3">
            <a:extLst>
              <a:ext uri="{FF2B5EF4-FFF2-40B4-BE49-F238E27FC236}">
                <a16:creationId xmlns:a16="http://schemas.microsoft.com/office/drawing/2014/main" id="{7CDDA885-98C4-4B9C-98EC-7C2598BF8B41}"/>
              </a:ext>
            </a:extLst>
          </p:cNvPr>
          <p:cNvPicPr>
            <a:picLocks noGrp="1" noChangeAspect="1"/>
          </p:cNvPicPr>
          <p:nvPr>
            <p:ph idx="1"/>
          </p:nvPr>
        </p:nvPicPr>
        <p:blipFill>
          <a:blip r:embed="rId2"/>
          <a:srcRect l="17234" r="17234"/>
          <a:stretch>
            <a:fillRect/>
          </a:stretch>
        </p:blipFill>
        <p:spPr/>
      </p:pic>
      <p:sp>
        <p:nvSpPr>
          <p:cNvPr id="51203" name="ZoneTexte 4">
            <a:extLst>
              <a:ext uri="{FF2B5EF4-FFF2-40B4-BE49-F238E27FC236}">
                <a16:creationId xmlns:a16="http://schemas.microsoft.com/office/drawing/2014/main" id="{8E974F16-42E5-4DF8-96D9-39FC85078932}"/>
              </a:ext>
            </a:extLst>
          </p:cNvPr>
          <p:cNvSpPr txBox="1">
            <a:spLocks noChangeArrowheads="1"/>
          </p:cNvSpPr>
          <p:nvPr/>
        </p:nvSpPr>
        <p:spPr bwMode="auto">
          <a:xfrm>
            <a:off x="4878389" y="6467475"/>
            <a:ext cx="21367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1300"/>
              <a:t>Source: https://</a:t>
            </a:r>
            <a:r>
              <a:rPr lang="en-GB" altLang="fr-FR" sz="1300" err="1"/>
              <a:t>hpbn.co</a:t>
            </a:r>
            <a:r>
              <a:rPr lang="en-GB" altLang="fr-FR" sz="1300"/>
              <a:t>/http2/</a:t>
            </a:r>
          </a:p>
        </p:txBody>
      </p:sp>
    </p:spTree>
    <p:extLst>
      <p:ext uri="{BB962C8B-B14F-4D97-AF65-F5344CB8AC3E}">
        <p14:creationId xmlns:p14="http://schemas.microsoft.com/office/powerpoint/2010/main" val="3730362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3394F-8018-483D-964E-A01A91B639B1}"/>
              </a:ext>
            </a:extLst>
          </p:cNvPr>
          <p:cNvSpPr>
            <a:spLocks noGrp="1"/>
          </p:cNvSpPr>
          <p:nvPr>
            <p:ph type="title"/>
          </p:nvPr>
        </p:nvSpPr>
        <p:spPr>
          <a:xfrm>
            <a:off x="1534694" y="165011"/>
            <a:ext cx="9021972" cy="1714500"/>
          </a:xfrm>
        </p:spPr>
        <p:txBody>
          <a:bodyPr/>
          <a:lstStyle/>
          <a:p>
            <a:pPr>
              <a:defRPr/>
            </a:pPr>
            <a:r>
              <a:rPr lang="en-GB">
                <a:sym typeface="Gill Sans" charset="0"/>
              </a:rPr>
              <a:t>A single physical server for many TLS services</a:t>
            </a:r>
          </a:p>
        </p:txBody>
      </p:sp>
      <p:sp>
        <p:nvSpPr>
          <p:cNvPr id="3" name="Espace réservé du contenu 2">
            <a:extLst>
              <a:ext uri="{FF2B5EF4-FFF2-40B4-BE49-F238E27FC236}">
                <a16:creationId xmlns:a16="http://schemas.microsoft.com/office/drawing/2014/main" id="{F07EBDF8-598B-4E6A-82C8-38723038227A}"/>
              </a:ext>
            </a:extLst>
          </p:cNvPr>
          <p:cNvSpPr>
            <a:spLocks noGrp="1"/>
          </p:cNvSpPr>
          <p:nvPr>
            <p:ph idx="1"/>
          </p:nvPr>
        </p:nvSpPr>
        <p:spPr/>
        <p:txBody>
          <a:bodyPr/>
          <a:lstStyle/>
          <a:p>
            <a:pPr>
              <a:buFont typeface="Gill Sans" charset="0"/>
              <a:buChar char="•"/>
              <a:defRPr/>
            </a:pPr>
            <a:r>
              <a:rPr lang="en-GB">
                <a:sym typeface="Gill Sans" charset="0"/>
              </a:rPr>
              <a:t>Server Name Indication</a:t>
            </a:r>
          </a:p>
          <a:p>
            <a:pPr>
              <a:buFont typeface="Gill Sans" charset="0"/>
              <a:buChar char="•"/>
              <a:defRPr/>
            </a:pPr>
            <a:endParaRPr lang="en-GB">
              <a:sym typeface="Gill Sans" charset="0"/>
            </a:endParaRPr>
          </a:p>
          <a:p>
            <a:pPr>
              <a:buFont typeface="Gill Sans" charset="0"/>
              <a:buChar char="•"/>
              <a:defRPr/>
            </a:pPr>
            <a:endParaRPr lang="en-GB">
              <a:sym typeface="Gill Sans" charset="0"/>
            </a:endParaRPr>
          </a:p>
          <a:p>
            <a:pPr>
              <a:buFont typeface="Gill Sans" charset="0"/>
              <a:buChar char="•"/>
              <a:defRPr/>
            </a:pPr>
            <a:endParaRPr lang="en-GB">
              <a:sym typeface="Gill Sans" charset="0"/>
            </a:endParaRPr>
          </a:p>
          <a:p>
            <a:pPr>
              <a:buFont typeface="Gill Sans" charset="0"/>
              <a:buChar char="•"/>
              <a:defRPr/>
            </a:pPr>
            <a:endParaRPr lang="en-GB">
              <a:sym typeface="Gill Sans" charset="0"/>
            </a:endParaRPr>
          </a:p>
          <a:p>
            <a:pPr>
              <a:buFont typeface="Gill Sans" charset="0"/>
              <a:buChar char="•"/>
              <a:defRPr/>
            </a:pPr>
            <a:endParaRPr lang="en-GB">
              <a:sym typeface="Gill Sans" charset="0"/>
            </a:endParaRPr>
          </a:p>
        </p:txBody>
      </p:sp>
      <p:pic>
        <p:nvPicPr>
          <p:cNvPr id="69635" name="Picture 6">
            <a:extLst>
              <a:ext uri="{FF2B5EF4-FFF2-40B4-BE49-F238E27FC236}">
                <a16:creationId xmlns:a16="http://schemas.microsoft.com/office/drawing/2014/main" id="{2D8122ED-E6D8-484D-BE64-271E6675C1E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950" y="2871788"/>
            <a:ext cx="5905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6" name="Rectangle 7">
            <a:extLst>
              <a:ext uri="{FF2B5EF4-FFF2-40B4-BE49-F238E27FC236}">
                <a16:creationId xmlns:a16="http://schemas.microsoft.com/office/drawing/2014/main" id="{BD876405-7961-4E7D-9697-8774AC0D291C}"/>
              </a:ext>
            </a:extLst>
          </p:cNvPr>
          <p:cNvSpPr>
            <a:spLocks/>
          </p:cNvSpPr>
          <p:nvPr/>
        </p:nvSpPr>
        <p:spPr bwMode="auto">
          <a:xfrm>
            <a:off x="3316288" y="2559051"/>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pic>
        <p:nvPicPr>
          <p:cNvPr id="69637" name="Picture 8">
            <a:extLst>
              <a:ext uri="{FF2B5EF4-FFF2-40B4-BE49-F238E27FC236}">
                <a16:creationId xmlns:a16="http://schemas.microsoft.com/office/drawing/2014/main" id="{6D1121EE-D6E6-4905-9F1D-B14870DB48B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814" y="2794000"/>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8" name="Rectangle 9">
            <a:extLst>
              <a:ext uri="{FF2B5EF4-FFF2-40B4-BE49-F238E27FC236}">
                <a16:creationId xmlns:a16="http://schemas.microsoft.com/office/drawing/2014/main" id="{14041A35-AC7C-4CCF-8D57-20EF1C2B96C7}"/>
              </a:ext>
            </a:extLst>
          </p:cNvPr>
          <p:cNvSpPr>
            <a:spLocks/>
          </p:cNvSpPr>
          <p:nvPr/>
        </p:nvSpPr>
        <p:spPr bwMode="auto">
          <a:xfrm>
            <a:off x="7967664" y="2492376"/>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sp>
        <p:nvSpPr>
          <p:cNvPr id="69639" name="Line 10">
            <a:extLst>
              <a:ext uri="{FF2B5EF4-FFF2-40B4-BE49-F238E27FC236}">
                <a16:creationId xmlns:a16="http://schemas.microsoft.com/office/drawing/2014/main" id="{E19D5E03-5199-448A-8D36-957017FF2EE6}"/>
              </a:ext>
            </a:extLst>
          </p:cNvPr>
          <p:cNvSpPr>
            <a:spLocks noChangeShapeType="1"/>
          </p:cNvSpPr>
          <p:nvPr/>
        </p:nvSpPr>
        <p:spPr bwMode="auto">
          <a:xfrm flipH="1">
            <a:off x="3782567" y="3905250"/>
            <a:ext cx="2032" cy="163920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9640" name="Line 11">
            <a:extLst>
              <a:ext uri="{FF2B5EF4-FFF2-40B4-BE49-F238E27FC236}">
                <a16:creationId xmlns:a16="http://schemas.microsoft.com/office/drawing/2014/main" id="{FA21D507-7F32-4BC2-A620-56600D7D7168}"/>
              </a:ext>
            </a:extLst>
          </p:cNvPr>
          <p:cNvSpPr>
            <a:spLocks noChangeShapeType="1"/>
          </p:cNvSpPr>
          <p:nvPr/>
        </p:nvSpPr>
        <p:spPr bwMode="auto">
          <a:xfrm>
            <a:off x="8675688" y="4076701"/>
            <a:ext cx="0" cy="156935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9643" name="Rectangle 22">
            <a:extLst>
              <a:ext uri="{FF2B5EF4-FFF2-40B4-BE49-F238E27FC236}">
                <a16:creationId xmlns:a16="http://schemas.microsoft.com/office/drawing/2014/main" id="{C5561BEB-FB45-44C1-A424-3F84A086570F}"/>
              </a:ext>
            </a:extLst>
          </p:cNvPr>
          <p:cNvSpPr>
            <a:spLocks/>
          </p:cNvSpPr>
          <p:nvPr/>
        </p:nvSpPr>
        <p:spPr bwMode="auto">
          <a:xfrm>
            <a:off x="7702550" y="3484563"/>
            <a:ext cx="1963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9644" name="Group 23">
            <a:extLst>
              <a:ext uri="{FF2B5EF4-FFF2-40B4-BE49-F238E27FC236}">
                <a16:creationId xmlns:a16="http://schemas.microsoft.com/office/drawing/2014/main" id="{7D7C155E-0BFD-45DE-80B2-5E7038EE6967}"/>
              </a:ext>
            </a:extLst>
          </p:cNvPr>
          <p:cNvGrpSpPr>
            <a:grpSpLocks/>
          </p:cNvGrpSpPr>
          <p:nvPr/>
        </p:nvGrpSpPr>
        <p:grpSpPr bwMode="auto">
          <a:xfrm>
            <a:off x="3609976" y="3581400"/>
            <a:ext cx="447675" cy="482600"/>
            <a:chOff x="0" y="0"/>
            <a:chExt cx="371" cy="432"/>
          </a:xfrm>
        </p:grpSpPr>
        <p:sp>
          <p:nvSpPr>
            <p:cNvPr id="69665" name="Rectangle 24">
              <a:extLst>
                <a:ext uri="{FF2B5EF4-FFF2-40B4-BE49-F238E27FC236}">
                  <a16:creationId xmlns:a16="http://schemas.microsoft.com/office/drawing/2014/main" id="{D03882EA-E4E9-413F-8C5E-E17F242A0A47}"/>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66" name="Rectangle 25">
              <a:extLst>
                <a:ext uri="{FF2B5EF4-FFF2-40B4-BE49-F238E27FC236}">
                  <a16:creationId xmlns:a16="http://schemas.microsoft.com/office/drawing/2014/main" id="{0268A9B6-FDA5-48F8-8939-9DCA63D07823}"/>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p:txBody>
        </p:sp>
      </p:grpSp>
      <p:sp>
        <p:nvSpPr>
          <p:cNvPr id="69649" name="Rectangle 9">
            <a:extLst>
              <a:ext uri="{FF2B5EF4-FFF2-40B4-BE49-F238E27FC236}">
                <a16:creationId xmlns:a16="http://schemas.microsoft.com/office/drawing/2014/main" id="{9DC56F90-0D8E-4FDA-96D4-F2AF8DB04BE5}"/>
              </a:ext>
            </a:extLst>
          </p:cNvPr>
          <p:cNvSpPr>
            <a:spLocks/>
          </p:cNvSpPr>
          <p:nvPr/>
        </p:nvSpPr>
        <p:spPr bwMode="auto">
          <a:xfrm>
            <a:off x="9099550" y="2276476"/>
            <a:ext cx="7508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Tom</a:t>
            </a:r>
          </a:p>
        </p:txBody>
      </p:sp>
      <p:sp>
        <p:nvSpPr>
          <p:cNvPr id="69650" name="Rectangle 22">
            <a:extLst>
              <a:ext uri="{FF2B5EF4-FFF2-40B4-BE49-F238E27FC236}">
                <a16:creationId xmlns:a16="http://schemas.microsoft.com/office/drawing/2014/main" id="{72BEF414-A294-4D94-86E5-2BA6D5A6A95B}"/>
              </a:ext>
            </a:extLst>
          </p:cNvPr>
          <p:cNvSpPr>
            <a:spLocks/>
          </p:cNvSpPr>
          <p:nvPr/>
        </p:nvSpPr>
        <p:spPr bwMode="auto">
          <a:xfrm>
            <a:off x="9085264" y="2708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Tom</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4" name="Group 12">
            <a:extLst>
              <a:ext uri="{FF2B5EF4-FFF2-40B4-BE49-F238E27FC236}">
                <a16:creationId xmlns:a16="http://schemas.microsoft.com/office/drawing/2014/main" id="{C8C7FC72-474E-9CD9-07E5-05B514A7D458}"/>
              </a:ext>
            </a:extLst>
          </p:cNvPr>
          <p:cNvGrpSpPr>
            <a:grpSpLocks/>
          </p:cNvGrpSpPr>
          <p:nvPr/>
        </p:nvGrpSpPr>
        <p:grpSpPr bwMode="auto">
          <a:xfrm>
            <a:off x="3786189" y="4039394"/>
            <a:ext cx="4795837" cy="303213"/>
            <a:chOff x="0" y="0"/>
            <a:chExt cx="3966" cy="271"/>
          </a:xfrm>
        </p:grpSpPr>
        <p:sp>
          <p:nvSpPr>
            <p:cNvPr id="5" name="Line 13">
              <a:extLst>
                <a:ext uri="{FF2B5EF4-FFF2-40B4-BE49-F238E27FC236}">
                  <a16:creationId xmlns:a16="http://schemas.microsoft.com/office/drawing/2014/main" id="{9A58E05A-2DD6-2387-E96E-5F15401278CB}"/>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 name="Group 14">
              <a:extLst>
                <a:ext uri="{FF2B5EF4-FFF2-40B4-BE49-F238E27FC236}">
                  <a16:creationId xmlns:a16="http://schemas.microsoft.com/office/drawing/2014/main" id="{7C367329-971F-53A3-EE49-4E1A7ECE6D5A}"/>
                </a:ext>
              </a:extLst>
            </p:cNvPr>
            <p:cNvGrpSpPr>
              <a:grpSpLocks/>
            </p:cNvGrpSpPr>
            <p:nvPr/>
          </p:nvGrpSpPr>
          <p:grpSpPr bwMode="auto">
            <a:xfrm>
              <a:off x="361" y="0"/>
              <a:ext cx="3097" cy="271"/>
              <a:chOff x="0" y="0"/>
              <a:chExt cx="3097" cy="271"/>
            </a:xfrm>
          </p:grpSpPr>
          <p:sp>
            <p:nvSpPr>
              <p:cNvPr id="7" name="Rectangle 15">
                <a:extLst>
                  <a:ext uri="{FF2B5EF4-FFF2-40B4-BE49-F238E27FC236}">
                    <a16:creationId xmlns:a16="http://schemas.microsoft.com/office/drawing/2014/main" id="{F4F4B22F-EEC1-81BD-2033-F70C016EA8D5}"/>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8" name="Rectangle 16">
                <a:extLst>
                  <a:ext uri="{FF2B5EF4-FFF2-40B4-BE49-F238E27FC236}">
                    <a16:creationId xmlns:a16="http://schemas.microsoft.com/office/drawing/2014/main" id="{0F966B2C-31CF-138B-DDE6-E59E7EFC6C86}"/>
                  </a:ext>
                </a:extLst>
              </p:cNvPr>
              <p:cNvSpPr>
                <a:spLocks/>
              </p:cNvSpPr>
              <p:nvPr/>
            </p:nvSpPr>
            <p:spPr bwMode="auto">
              <a:xfrm>
                <a:off x="0" y="0"/>
                <a:ext cx="309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chemeClr val="tx1"/>
                    </a:solidFill>
                    <a:latin typeface="Helvetica" panose="020B0604020202020204" pitchFamily="34" charset="0"/>
                    <a:sym typeface="Helvetica" panose="020B0604020202020204" pitchFamily="34" charset="0"/>
                  </a:rPr>
                  <a:t>ClientHello</a:t>
                </a:r>
                <a:r>
                  <a:rPr lang="en-US" altLang="fr-FR" sz="1500">
                    <a:solidFill>
                      <a:schemeClr val="tx1"/>
                    </a:solidFill>
                    <a:latin typeface="Helvetica" panose="020B0604020202020204" pitchFamily="34" charset="0"/>
                    <a:sym typeface="Helvetica" panose="020B0604020202020204" pitchFamily="34" charset="0"/>
                  </a:rPr>
                  <a:t> (</a:t>
                </a:r>
                <a:r>
                  <a:rPr lang="en-GB" altLang="fr-FR" sz="1600" i="1" err="1">
                    <a:solidFill>
                      <a:srgbClr val="3366FF"/>
                    </a:solidFill>
                  </a:rPr>
                  <a:t>g</a:t>
                </a:r>
                <a:r>
                  <a:rPr lang="en-GB" altLang="fr-FR" sz="1600" i="1" baseline="30000" err="1">
                    <a:solidFill>
                      <a:srgbClr val="3366FF"/>
                    </a:solidFill>
                  </a:rPr>
                  <a:t>a</a:t>
                </a:r>
                <a:r>
                  <a:rPr lang="en-GB" altLang="fr-FR" sz="1600" i="1">
                    <a:solidFill>
                      <a:srgbClr val="3366FF"/>
                    </a:solidFill>
                  </a:rPr>
                  <a:t> mod p</a:t>
                </a:r>
                <a:r>
                  <a:rPr lang="en-US" altLang="fr-FR" sz="1500">
                    <a:solidFill>
                      <a:schemeClr val="tx1"/>
                    </a:solidFill>
                    <a:latin typeface="Helvetica" panose="020B0604020202020204" pitchFamily="34" charset="0"/>
                    <a:sym typeface="Helvetica" panose="020B0604020202020204" pitchFamily="34" charset="0"/>
                  </a:rPr>
                  <a:t>, </a:t>
                </a:r>
                <a:r>
                  <a:rPr lang="en-US" altLang="fr-FR" sz="1500" err="1">
                    <a:solidFill>
                      <a:srgbClr val="0000FF"/>
                    </a:solidFill>
                    <a:latin typeface="Helvetica" panose="020B0604020202020204" pitchFamily="34" charset="0"/>
                    <a:sym typeface="Helvetica" panose="020B0604020202020204" pitchFamily="34" charset="0"/>
                  </a:rPr>
                  <a:t>Random</a:t>
                </a:r>
                <a:r>
                  <a:rPr lang="en-US" altLang="fr-FR" sz="1500" baseline="-33000" err="1">
                    <a:solidFill>
                      <a:srgbClr val="0000FF"/>
                    </a:solidFill>
                    <a:latin typeface="Helvetica" panose="020B0604020202020204" pitchFamily="34" charset="0"/>
                    <a:sym typeface="Helvetica" panose="020B0604020202020204" pitchFamily="34" charset="0"/>
                  </a:rPr>
                  <a:t>Alice,</a:t>
                </a:r>
                <a:r>
                  <a:rPr lang="en-US" altLang="fr-FR" sz="1500" b="1" err="1">
                    <a:solidFill>
                      <a:srgbClr val="FF0000"/>
                    </a:solidFill>
                    <a:latin typeface="Helvetica" panose="020B0604020202020204" pitchFamily="34" charset="0"/>
                    <a:sym typeface="Helvetica" panose="020B0604020202020204" pitchFamily="34" charset="0"/>
                  </a:rPr>
                  <a:t>SNI</a:t>
                </a:r>
                <a:r>
                  <a:rPr lang="en-US" altLang="fr-FR" sz="1500" b="1">
                    <a:solidFill>
                      <a:srgbClr val="FF0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9" name="Group 17">
            <a:extLst>
              <a:ext uri="{FF2B5EF4-FFF2-40B4-BE49-F238E27FC236}">
                <a16:creationId xmlns:a16="http://schemas.microsoft.com/office/drawing/2014/main" id="{94CBD5A7-3E9C-CCA1-A7B1-761043ECB973}"/>
              </a:ext>
            </a:extLst>
          </p:cNvPr>
          <p:cNvGrpSpPr>
            <a:grpSpLocks/>
          </p:cNvGrpSpPr>
          <p:nvPr/>
        </p:nvGrpSpPr>
        <p:grpSpPr bwMode="auto">
          <a:xfrm>
            <a:off x="3747295" y="4584780"/>
            <a:ext cx="4848225" cy="682625"/>
            <a:chOff x="0" y="0"/>
            <a:chExt cx="4009" cy="612"/>
          </a:xfrm>
        </p:grpSpPr>
        <p:sp>
          <p:nvSpPr>
            <p:cNvPr id="11" name="Line 18">
              <a:extLst>
                <a:ext uri="{FF2B5EF4-FFF2-40B4-BE49-F238E27FC236}">
                  <a16:creationId xmlns:a16="http://schemas.microsoft.com/office/drawing/2014/main" id="{68A30AC3-8F2E-2A84-D25A-E980346D4D45}"/>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2" name="Group 19">
              <a:extLst>
                <a:ext uri="{FF2B5EF4-FFF2-40B4-BE49-F238E27FC236}">
                  <a16:creationId xmlns:a16="http://schemas.microsoft.com/office/drawing/2014/main" id="{0790BC5E-1DDD-5EAC-51F7-62F1BCAF20DA}"/>
                </a:ext>
              </a:extLst>
            </p:cNvPr>
            <p:cNvGrpSpPr>
              <a:grpSpLocks/>
            </p:cNvGrpSpPr>
            <p:nvPr/>
          </p:nvGrpSpPr>
          <p:grpSpPr bwMode="auto">
            <a:xfrm>
              <a:off x="786" y="70"/>
              <a:ext cx="2400" cy="542"/>
              <a:chOff x="0" y="0"/>
              <a:chExt cx="2400" cy="542"/>
            </a:xfrm>
          </p:grpSpPr>
          <p:sp>
            <p:nvSpPr>
              <p:cNvPr id="13" name="Rectangle 20">
                <a:extLst>
                  <a:ext uri="{FF2B5EF4-FFF2-40B4-BE49-F238E27FC236}">
                    <a16:creationId xmlns:a16="http://schemas.microsoft.com/office/drawing/2014/main" id="{380F06BD-6E45-505C-627C-BD3CD3152B28}"/>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4" name="Rectangle 21">
                <a:extLst>
                  <a:ext uri="{FF2B5EF4-FFF2-40B4-BE49-F238E27FC236}">
                    <a16:creationId xmlns:a16="http://schemas.microsoft.com/office/drawing/2014/main" id="{74DCA7A3-184D-2CAF-D1E9-25C855BA1B34}"/>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chemeClr val="tx1"/>
                    </a:solidFill>
                    <a:latin typeface="Helvetica" panose="020B0604020202020204" pitchFamily="34" charset="0"/>
                    <a:sym typeface="Helvetica" panose="020B0604020202020204" pitchFamily="34" charset="0"/>
                  </a:rPr>
                  <a:t>ServerHello</a:t>
                </a:r>
                <a:r>
                  <a:rPr lang="en-US" altLang="fr-FR" sz="1500">
                    <a:solidFill>
                      <a:schemeClr val="tx1"/>
                    </a:solidFill>
                    <a:latin typeface="Helvetica" panose="020B0604020202020204" pitchFamily="34" charset="0"/>
                    <a:sym typeface="Helvetica" panose="020B0604020202020204" pitchFamily="34" charset="0"/>
                  </a:rPr>
                  <a:t>(</a:t>
                </a:r>
                <a:r>
                  <a:rPr lang="en-GB" altLang="fr-FR" sz="1600" i="1" err="1">
                    <a:solidFill>
                      <a:srgbClr val="3366FF"/>
                    </a:solidFill>
                  </a:rPr>
                  <a:t>g</a:t>
                </a:r>
                <a:r>
                  <a:rPr lang="en-GB" altLang="fr-FR" sz="1600" i="1" baseline="30000" err="1">
                    <a:solidFill>
                      <a:srgbClr val="3366FF"/>
                    </a:solidFill>
                  </a:rPr>
                  <a:t>b</a:t>
                </a:r>
                <a:r>
                  <a:rPr lang="en-GB" altLang="fr-FR" sz="1600" i="1">
                    <a:solidFill>
                      <a:srgbClr val="3366FF"/>
                    </a:solidFill>
                  </a:rPr>
                  <a:t> mod p</a:t>
                </a:r>
                <a:r>
                  <a:rPr lang="en-US" altLang="fr-FR" sz="1500">
                    <a:solidFill>
                      <a:schemeClr val="tx1"/>
                    </a:solidFill>
                    <a:latin typeface="Helvetica" panose="020B0604020202020204" pitchFamily="34" charset="0"/>
                    <a:sym typeface="Helvetica" panose="020B0604020202020204" pitchFamily="34" charset="0"/>
                  </a:rPr>
                  <a:t>,</a:t>
                </a:r>
                <a:r>
                  <a:rPr lang="en-US" altLang="fr-FR" sz="1500" err="1">
                    <a:solidFill>
                      <a:srgbClr val="0000FF"/>
                    </a:solidFill>
                    <a:latin typeface="Helvetica" panose="020B0604020202020204" pitchFamily="34" charset="0"/>
                    <a:sym typeface="Helvetica" panose="020B0604020202020204" pitchFamily="34" charset="0"/>
                  </a:rPr>
                  <a:t>Random</a:t>
                </a:r>
                <a:r>
                  <a:rPr lang="en-US" altLang="fr-FR" sz="1500" baseline="-33000" err="1">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Certificate(</a:t>
                </a:r>
                <a:r>
                  <a:rPr lang="en-US" altLang="fr-FR" sz="1500" i="1" err="1">
                    <a:solidFill>
                      <a:srgbClr val="008000"/>
                    </a:solidFill>
                    <a:latin typeface="Helvetica" panose="020B0604020202020204" pitchFamily="34" charset="0"/>
                    <a:sym typeface="Helvetica" panose="020B0604020202020204" pitchFamily="34" charset="0"/>
                  </a:rPr>
                  <a:t>Pub</a:t>
                </a:r>
                <a:r>
                  <a:rPr lang="en-US" altLang="fr-FR" sz="1500" i="1" baseline="-33000" err="1">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 , </a:t>
                </a:r>
                <a:r>
                  <a:rPr lang="en-US" altLang="fr-FR" sz="1500" i="1" err="1">
                    <a:solidFill>
                      <a:srgbClr val="FF0000"/>
                    </a:solidFill>
                    <a:latin typeface="Helvetica" panose="020B0604020202020204" pitchFamily="34" charset="0"/>
                    <a:sym typeface="Helvetica" panose="020B0604020202020204" pitchFamily="34" charset="0"/>
                  </a:rPr>
                  <a:t>Priv</a:t>
                </a:r>
                <a:r>
                  <a:rPr lang="en-US" altLang="fr-FR" sz="1500" i="1" baseline="-33000" err="1">
                    <a:solidFill>
                      <a:srgbClr val="FF0000"/>
                    </a:solidFill>
                    <a:latin typeface="Helvetica" panose="020B0604020202020204" pitchFamily="34" charset="0"/>
                    <a:sym typeface="Helvetica" panose="020B0604020202020204" pitchFamily="34" charset="0"/>
                  </a:rPr>
                  <a:t>C</a:t>
                </a:r>
                <a:r>
                  <a:rPr lang="en-US" altLang="fr-FR" sz="1500" i="1">
                    <a:solidFill>
                      <a:schemeClr val="tx1"/>
                    </a:solidFill>
                    <a:latin typeface="Helvetica" panose="020B0604020202020204" pitchFamily="34" charset="0"/>
                    <a:sym typeface="Helvetica" panose="020B0604020202020204" pitchFamily="34" charset="0"/>
                  </a:rPr>
                  <a:t> )</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Sign(</a:t>
                </a:r>
                <a:r>
                  <a:rPr lang="en-US" altLang="fr-FR" sz="1500" i="1" err="1">
                    <a:solidFill>
                      <a:schemeClr val="tx1"/>
                    </a:solidFill>
                    <a:latin typeface="Helvetica" panose="020B0604020202020204" pitchFamily="34" charset="0"/>
                    <a:cs typeface="Arial" panose="020B0604020202020204" pitchFamily="34" charset="0"/>
                    <a:sym typeface="Helvetica" panose="020B0604020202020204" pitchFamily="34" charset="0"/>
                  </a:rPr>
                  <a:t>DH</a:t>
                </a:r>
                <a:r>
                  <a:rPr lang="en-US" altLang="fr-FR" sz="1500" i="1" baseline="-25000" err="1">
                    <a:solidFill>
                      <a:schemeClr val="tx1"/>
                    </a:solidFill>
                    <a:latin typeface="Helvetica" panose="020B0604020202020204" pitchFamily="34" charset="0"/>
                    <a:cs typeface="Arial" panose="020B0604020202020204" pitchFamily="34" charset="0"/>
                    <a:sym typeface="Helvetica" panose="020B0604020202020204" pitchFamily="34" charset="0"/>
                  </a:rPr>
                  <a:t>key</a:t>
                </a:r>
                <a:r>
                  <a:rPr lang="en-US" altLang="fr-FR" sz="1500" i="1" err="1">
                    <a:solidFill>
                      <a:schemeClr val="tx1"/>
                    </a:solidFill>
                    <a:latin typeface="Helvetica" panose="020B0604020202020204" pitchFamily="34" charset="0"/>
                    <a:cs typeface="Arial" panose="020B0604020202020204" pitchFamily="34" charset="0"/>
                    <a:sym typeface="Helvetica" panose="020B0604020202020204" pitchFamily="34" charset="0"/>
                  </a:rPr>
                  <a:t>,Handshake</a:t>
                </a: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Finished</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Encrypted Data</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nl-BE"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endParaRPr>
              </a:p>
              <a:p>
                <a:pPr eaLnBrk="1" hangingPunct="1">
                  <a:lnSpc>
                    <a:spcPct val="83000"/>
                  </a:lnSpc>
                </a:pPr>
                <a:endParaRPr lang="en-US" altLang="fr-FR" sz="1500" i="1">
                  <a:solidFill>
                    <a:schemeClr val="tx1"/>
                  </a:solidFill>
                  <a:latin typeface="Helvetica" panose="020B0604020202020204" pitchFamily="34" charset="0"/>
                  <a:sym typeface="Helvetica" panose="020B0604020202020204" pitchFamily="34" charset="0"/>
                </a:endParaRPr>
              </a:p>
            </p:txBody>
          </p:sp>
        </p:grpSp>
      </p:grpSp>
    </p:spTree>
    <p:extLst>
      <p:ext uri="{BB962C8B-B14F-4D97-AF65-F5344CB8AC3E}">
        <p14:creationId xmlns:p14="http://schemas.microsoft.com/office/powerpoint/2010/main" val="195028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EFA56-D112-C3C3-64BB-51E4AD780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A16E72-9D18-7265-C250-756F21D1D436}"/>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39CB1C50-963A-3E67-F6BC-1FCD38D50DE9}"/>
              </a:ext>
            </a:extLst>
          </p:cNvPr>
          <p:cNvSpPr>
            <a:spLocks noGrp="1"/>
          </p:cNvSpPr>
          <p:nvPr>
            <p:ph idx="1"/>
          </p:nvPr>
        </p:nvSpPr>
        <p:spPr/>
        <p:txBody>
          <a:bodyPr/>
          <a:lstStyle/>
          <a:p>
            <a:r>
              <a:rPr lang="nl-BE" dirty="0"/>
              <a:t>Improving HTTP</a:t>
            </a:r>
          </a:p>
          <a:p>
            <a:r>
              <a:rPr lang="nl-BE" dirty="0"/>
              <a:t>Network security</a:t>
            </a:r>
          </a:p>
          <a:p>
            <a:r>
              <a:rPr lang="en-BE">
                <a:solidFill>
                  <a:srgbClr val="FF0000"/>
                </a:solidFill>
              </a:rPr>
              <a:t>Reliable </a:t>
            </a:r>
            <a:r>
              <a:rPr lang="en-BE" dirty="0">
                <a:solidFill>
                  <a:srgbClr val="FF0000"/>
                </a:solidFill>
              </a:rPr>
              <a:t>data transfer over a reliable network</a:t>
            </a:r>
          </a:p>
          <a:p>
            <a:r>
              <a:rPr lang="en-BE" dirty="0"/>
              <a:t>How unreliable is the Internet ?</a:t>
            </a:r>
          </a:p>
          <a:p>
            <a:r>
              <a:rPr lang="en-BE" dirty="0"/>
              <a:t>Reliable data transfer techniques</a:t>
            </a:r>
          </a:p>
          <a:p>
            <a:pPr lvl="1"/>
            <a:r>
              <a:rPr lang="en-BE" dirty="0"/>
              <a:t>The Alternating Bit Protocol</a:t>
            </a:r>
          </a:p>
          <a:p>
            <a:pPr lvl="1"/>
            <a:r>
              <a:rPr lang="en-BE" dirty="0"/>
              <a:t>Go-Back-N</a:t>
            </a:r>
          </a:p>
          <a:p>
            <a:pPr lvl="1"/>
            <a:r>
              <a:rPr lang="en-BE" dirty="0"/>
              <a:t>Selective repeat</a:t>
            </a:r>
          </a:p>
        </p:txBody>
      </p:sp>
    </p:spTree>
    <p:extLst>
      <p:ext uri="{BB962C8B-B14F-4D97-AF65-F5344CB8AC3E}">
        <p14:creationId xmlns:p14="http://schemas.microsoft.com/office/powerpoint/2010/main" val="2221731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59235642-E420-7443-9668-FB4162E3638F}"/>
              </a:ext>
            </a:extLst>
          </p:cNvPr>
          <p:cNvSpPr>
            <a:spLocks noGrp="1" noChangeArrowheads="1"/>
          </p:cNvSpPr>
          <p:nvPr>
            <p:ph type="title"/>
          </p:nvPr>
        </p:nvSpPr>
        <p:spPr/>
        <p:txBody>
          <a:bodyPr/>
          <a:lstStyle/>
          <a:p>
            <a:pPr eaLnBrk="1" hangingPunct="1"/>
            <a:r>
              <a:rPr lang="en-US" altLang="en-BE" dirty="0"/>
              <a:t>How to reliably transfer data ?</a:t>
            </a:r>
          </a:p>
        </p:txBody>
      </p:sp>
      <p:sp>
        <p:nvSpPr>
          <p:cNvPr id="40962" name="Rectangle 2">
            <a:extLst>
              <a:ext uri="{FF2B5EF4-FFF2-40B4-BE49-F238E27FC236}">
                <a16:creationId xmlns:a16="http://schemas.microsoft.com/office/drawing/2014/main" id="{ABA4DE90-2CF1-1E48-ABC0-A585F2970596}"/>
              </a:ext>
            </a:extLst>
          </p:cNvPr>
          <p:cNvSpPr>
            <a:spLocks noGrp="1" noChangeArrowheads="1"/>
          </p:cNvSpPr>
          <p:nvPr>
            <p:ph type="body" idx="1"/>
          </p:nvPr>
        </p:nvSpPr>
        <p:spPr>
          <a:xfrm>
            <a:off x="1781173" y="1851819"/>
            <a:ext cx="7970838" cy="4017962"/>
          </a:xfrm>
        </p:spPr>
        <p:txBody>
          <a:bodyPr/>
          <a:lstStyle/>
          <a:p>
            <a:pPr marL="654050"/>
            <a:r>
              <a:rPr lang="en-US" altLang="en-BE" dirty="0"/>
              <a:t>Hypothesis</a:t>
            </a:r>
          </a:p>
          <a:p>
            <a:pPr marL="981075" lvl="1"/>
            <a:r>
              <a:rPr lang="en-US" altLang="en-BE" dirty="0"/>
              <a:t>Internet is fully reliable</a:t>
            </a:r>
          </a:p>
        </p:txBody>
      </p:sp>
      <p:grpSp>
        <p:nvGrpSpPr>
          <p:cNvPr id="40963" name="Group 3">
            <a:extLst>
              <a:ext uri="{FF2B5EF4-FFF2-40B4-BE49-F238E27FC236}">
                <a16:creationId xmlns:a16="http://schemas.microsoft.com/office/drawing/2014/main" id="{332B5B96-8415-0842-92E5-3CCDDE40AFF5}"/>
              </a:ext>
            </a:extLst>
          </p:cNvPr>
          <p:cNvGrpSpPr>
            <a:grpSpLocks/>
          </p:cNvGrpSpPr>
          <p:nvPr/>
        </p:nvGrpSpPr>
        <p:grpSpPr bwMode="auto">
          <a:xfrm>
            <a:off x="3203575" y="3417888"/>
            <a:ext cx="5810250" cy="2678112"/>
            <a:chOff x="0" y="0"/>
            <a:chExt cx="4805" cy="2400"/>
          </a:xfrm>
        </p:grpSpPr>
        <p:grpSp>
          <p:nvGrpSpPr>
            <p:cNvPr id="40991" name="Group 4">
              <a:extLst>
                <a:ext uri="{FF2B5EF4-FFF2-40B4-BE49-F238E27FC236}">
                  <a16:creationId xmlns:a16="http://schemas.microsoft.com/office/drawing/2014/main" id="{40099774-D6FC-A041-A54C-FF84561E53A2}"/>
                </a:ext>
              </a:extLst>
            </p:cNvPr>
            <p:cNvGrpSpPr>
              <a:grpSpLocks/>
            </p:cNvGrpSpPr>
            <p:nvPr/>
          </p:nvGrpSpPr>
          <p:grpSpPr bwMode="auto">
            <a:xfrm>
              <a:off x="1628" y="0"/>
              <a:ext cx="1670" cy="2400"/>
              <a:chOff x="0" y="0"/>
              <a:chExt cx="1670" cy="2400"/>
            </a:xfrm>
          </p:grpSpPr>
          <p:sp>
            <p:nvSpPr>
              <p:cNvPr id="40993" name="Line 5">
                <a:extLst>
                  <a:ext uri="{FF2B5EF4-FFF2-40B4-BE49-F238E27FC236}">
                    <a16:creationId xmlns:a16="http://schemas.microsoft.com/office/drawing/2014/main" id="{5A231E66-EE74-E040-B639-89773D8D2EBA}"/>
                  </a:ext>
                </a:extLst>
              </p:cNvPr>
              <p:cNvSpPr>
                <a:spLocks noChangeShapeType="1"/>
              </p:cNvSpPr>
              <p:nvPr/>
            </p:nvSpPr>
            <p:spPr bwMode="auto">
              <a:xfrm>
                <a:off x="0" y="0"/>
                <a:ext cx="1" cy="2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0994" name="Line 6">
                <a:extLst>
                  <a:ext uri="{FF2B5EF4-FFF2-40B4-BE49-F238E27FC236}">
                    <a16:creationId xmlns:a16="http://schemas.microsoft.com/office/drawing/2014/main" id="{8D469546-EDD3-C544-9637-4B3A074D6E50}"/>
                  </a:ext>
                </a:extLst>
              </p:cNvPr>
              <p:cNvSpPr>
                <a:spLocks noChangeShapeType="1"/>
              </p:cNvSpPr>
              <p:nvPr/>
            </p:nvSpPr>
            <p:spPr bwMode="auto">
              <a:xfrm>
                <a:off x="1669" y="14"/>
                <a:ext cx="1" cy="2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0992" name="Rectangle 7">
              <a:extLst>
                <a:ext uri="{FF2B5EF4-FFF2-40B4-BE49-F238E27FC236}">
                  <a16:creationId xmlns:a16="http://schemas.microsoft.com/office/drawing/2014/main" id="{7EE234C7-A4B0-724C-A7A2-D6BADF0DE311}"/>
                </a:ext>
              </a:extLst>
            </p:cNvPr>
            <p:cNvSpPr>
              <a:spLocks/>
            </p:cNvSpPr>
            <p:nvPr/>
          </p:nvSpPr>
          <p:spPr bwMode="auto">
            <a:xfrm>
              <a:off x="0" y="63"/>
              <a:ext cx="480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grpSp>
        <p:nvGrpSpPr>
          <p:cNvPr id="31752" name="Group 8">
            <a:extLst>
              <a:ext uri="{FF2B5EF4-FFF2-40B4-BE49-F238E27FC236}">
                <a16:creationId xmlns:a16="http://schemas.microsoft.com/office/drawing/2014/main" id="{1F128E94-AF8D-6B40-A2CB-806B7D0DB2CB}"/>
              </a:ext>
            </a:extLst>
          </p:cNvPr>
          <p:cNvGrpSpPr>
            <a:grpSpLocks/>
          </p:cNvGrpSpPr>
          <p:nvPr/>
        </p:nvGrpSpPr>
        <p:grpSpPr bwMode="auto">
          <a:xfrm>
            <a:off x="2439989" y="3860800"/>
            <a:ext cx="6924675" cy="863600"/>
            <a:chOff x="0" y="0"/>
            <a:chExt cx="5726" cy="773"/>
          </a:xfrm>
        </p:grpSpPr>
        <p:sp>
          <p:nvSpPr>
            <p:cNvPr id="40983" name="Line 9">
              <a:extLst>
                <a:ext uri="{FF2B5EF4-FFF2-40B4-BE49-F238E27FC236}">
                  <a16:creationId xmlns:a16="http://schemas.microsoft.com/office/drawing/2014/main" id="{B026F5EE-D904-9C4A-8584-30368302029F}"/>
                </a:ext>
              </a:extLst>
            </p:cNvPr>
            <p:cNvSpPr>
              <a:spLocks noChangeShapeType="1"/>
            </p:cNvSpPr>
            <p:nvPr/>
          </p:nvSpPr>
          <p:spPr bwMode="auto">
            <a:xfrm rot="10800000" flipH="1">
              <a:off x="1426" y="86"/>
              <a:ext cx="878" cy="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0984" name="Rectangle 10">
              <a:extLst>
                <a:ext uri="{FF2B5EF4-FFF2-40B4-BE49-F238E27FC236}">
                  <a16:creationId xmlns:a16="http://schemas.microsoft.com/office/drawing/2014/main" id="{A8BD3C7D-DFE8-9146-82AA-3037CF3B624C}"/>
                </a:ext>
              </a:extLst>
            </p:cNvPr>
            <p:cNvSpPr>
              <a:spLocks/>
            </p:cNvSpPr>
            <p:nvPr/>
          </p:nvSpPr>
          <p:spPr bwMode="auto">
            <a:xfrm>
              <a:off x="0" y="0"/>
              <a:ext cx="132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Data.request(</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0985" name="Line 11">
              <a:extLst>
                <a:ext uri="{FF2B5EF4-FFF2-40B4-BE49-F238E27FC236}">
                  <a16:creationId xmlns:a16="http://schemas.microsoft.com/office/drawing/2014/main" id="{9F57DABC-D935-904F-973D-F8354B32F46D}"/>
                </a:ext>
              </a:extLst>
            </p:cNvPr>
            <p:cNvSpPr>
              <a:spLocks noChangeShapeType="1"/>
            </p:cNvSpPr>
            <p:nvPr/>
          </p:nvSpPr>
          <p:spPr bwMode="auto">
            <a:xfrm>
              <a:off x="2304" y="87"/>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0986" name="Line 12">
              <a:extLst>
                <a:ext uri="{FF2B5EF4-FFF2-40B4-BE49-F238E27FC236}">
                  <a16:creationId xmlns:a16="http://schemas.microsoft.com/office/drawing/2014/main" id="{ACBACA49-4209-8C47-99D0-7448C8C2C054}"/>
                </a:ext>
              </a:extLst>
            </p:cNvPr>
            <p:cNvSpPr>
              <a:spLocks noChangeShapeType="1"/>
            </p:cNvSpPr>
            <p:nvPr/>
          </p:nvSpPr>
          <p:spPr bwMode="auto">
            <a:xfrm>
              <a:off x="3977" y="499"/>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0987" name="Group 13">
              <a:extLst>
                <a:ext uri="{FF2B5EF4-FFF2-40B4-BE49-F238E27FC236}">
                  <a16:creationId xmlns:a16="http://schemas.microsoft.com/office/drawing/2014/main" id="{8595BAF7-D1FD-BD46-AD1E-7A13B7293393}"/>
                </a:ext>
              </a:extLst>
            </p:cNvPr>
            <p:cNvGrpSpPr>
              <a:grpSpLocks/>
            </p:cNvGrpSpPr>
            <p:nvPr/>
          </p:nvGrpSpPr>
          <p:grpSpPr bwMode="auto">
            <a:xfrm>
              <a:off x="2814" y="87"/>
              <a:ext cx="1020" cy="223"/>
              <a:chOff x="0" y="0"/>
              <a:chExt cx="1020" cy="223"/>
            </a:xfrm>
          </p:grpSpPr>
          <p:sp>
            <p:nvSpPr>
              <p:cNvPr id="40989" name="Rectangle 14">
                <a:extLst>
                  <a:ext uri="{FF2B5EF4-FFF2-40B4-BE49-F238E27FC236}">
                    <a16:creationId xmlns:a16="http://schemas.microsoft.com/office/drawing/2014/main" id="{6DE99863-3F50-E445-A033-BFA2332F76D5}"/>
                  </a:ext>
                </a:extLst>
              </p:cNvPr>
              <p:cNvSpPr>
                <a:spLocks/>
              </p:cNvSpPr>
              <p:nvPr/>
            </p:nvSpPr>
            <p:spPr bwMode="auto">
              <a:xfrm>
                <a:off x="0" y="0"/>
                <a:ext cx="1020"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0990" name="Rectangle 15">
                <a:extLst>
                  <a:ext uri="{FF2B5EF4-FFF2-40B4-BE49-F238E27FC236}">
                    <a16:creationId xmlns:a16="http://schemas.microsoft.com/office/drawing/2014/main" id="{2A73EDE3-FF08-4F4D-90F5-6AC8DE8D611F}"/>
                  </a:ext>
                </a:extLst>
              </p:cNvPr>
              <p:cNvSpPr>
                <a:spLocks/>
              </p:cNvSpPr>
              <p:nvPr/>
            </p:nvSpPr>
            <p:spPr bwMode="auto">
              <a:xfrm>
                <a:off x="0" y="0"/>
                <a:ext cx="96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a:latin typeface="Helvetica" pitchFamily="2" charset="0"/>
                    <a:ea typeface="ＭＳ Ｐゴシック" panose="020B0600070205080204" pitchFamily="34" charset="-128"/>
                    <a:sym typeface="Helvetica" pitchFamily="2" charset="0"/>
                  </a:rPr>
                  <a:t>segment(</a:t>
                </a:r>
                <a:r>
                  <a:rPr lang="en-US" altLang="en-BE" sz="1800" dirty="0">
                    <a:solidFill>
                      <a:srgbClr val="0000FF"/>
                    </a:solidFill>
                    <a:latin typeface="Helvetica" pitchFamily="2" charset="0"/>
                    <a:ea typeface="ＭＳ Ｐゴシック" panose="020B0600070205080204" pitchFamily="34" charset="-128"/>
                    <a:sym typeface="Helvetica" pitchFamily="2" charset="0"/>
                  </a:rPr>
                  <a:t>a</a:t>
                </a:r>
                <a:r>
                  <a:rPr lang="en-US" altLang="en-BE" sz="1800" dirty="0">
                    <a:latin typeface="Helvetica" pitchFamily="2" charset="0"/>
                    <a:ea typeface="ＭＳ Ｐゴシック" panose="020B0600070205080204" pitchFamily="34" charset="-128"/>
                    <a:sym typeface="Helvetica" pitchFamily="2" charset="0"/>
                  </a:rPr>
                  <a:t>)</a:t>
                </a:r>
              </a:p>
            </p:txBody>
          </p:sp>
        </p:grpSp>
        <p:sp>
          <p:nvSpPr>
            <p:cNvPr id="40988" name="Rectangle 16">
              <a:extLst>
                <a:ext uri="{FF2B5EF4-FFF2-40B4-BE49-F238E27FC236}">
                  <a16:creationId xmlns:a16="http://schemas.microsoft.com/office/drawing/2014/main" id="{92E5173B-DE3E-C442-9602-FA4D82510D2F}"/>
                </a:ext>
              </a:extLst>
            </p:cNvPr>
            <p:cNvSpPr>
              <a:spLocks/>
            </p:cNvSpPr>
            <p:nvPr/>
          </p:nvSpPr>
          <p:spPr bwMode="auto">
            <a:xfrm>
              <a:off x="4782" y="558"/>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1761" name="Group 17">
            <a:extLst>
              <a:ext uri="{FF2B5EF4-FFF2-40B4-BE49-F238E27FC236}">
                <a16:creationId xmlns:a16="http://schemas.microsoft.com/office/drawing/2014/main" id="{D40D19BF-4C8C-2045-8862-199171499000}"/>
              </a:ext>
            </a:extLst>
          </p:cNvPr>
          <p:cNvGrpSpPr>
            <a:grpSpLocks/>
          </p:cNvGrpSpPr>
          <p:nvPr/>
        </p:nvGrpSpPr>
        <p:grpSpPr bwMode="auto">
          <a:xfrm>
            <a:off x="2428876" y="4381501"/>
            <a:ext cx="6924675" cy="862013"/>
            <a:chOff x="0" y="0"/>
            <a:chExt cx="5726" cy="773"/>
          </a:xfrm>
        </p:grpSpPr>
        <p:sp>
          <p:nvSpPr>
            <p:cNvPr id="40975" name="Line 18">
              <a:extLst>
                <a:ext uri="{FF2B5EF4-FFF2-40B4-BE49-F238E27FC236}">
                  <a16:creationId xmlns:a16="http://schemas.microsoft.com/office/drawing/2014/main" id="{C1C0B246-E2C0-2346-844E-C7F2ED002F7C}"/>
                </a:ext>
              </a:extLst>
            </p:cNvPr>
            <p:cNvSpPr>
              <a:spLocks noChangeShapeType="1"/>
            </p:cNvSpPr>
            <p:nvPr/>
          </p:nvSpPr>
          <p:spPr bwMode="auto">
            <a:xfrm>
              <a:off x="1381" y="86"/>
              <a:ext cx="923"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0976" name="Rectangle 19">
              <a:extLst>
                <a:ext uri="{FF2B5EF4-FFF2-40B4-BE49-F238E27FC236}">
                  <a16:creationId xmlns:a16="http://schemas.microsoft.com/office/drawing/2014/main" id="{3ACB6D42-71A4-C74E-ADD0-21D24ED0AB25}"/>
                </a:ext>
              </a:extLst>
            </p:cNvPr>
            <p:cNvSpPr>
              <a:spLocks/>
            </p:cNvSpPr>
            <p:nvPr/>
          </p:nvSpPr>
          <p:spPr bwMode="auto">
            <a:xfrm>
              <a:off x="0" y="0"/>
              <a:ext cx="132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Data.request(</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sp>
          <p:nvSpPr>
            <p:cNvPr id="40977" name="Line 20">
              <a:extLst>
                <a:ext uri="{FF2B5EF4-FFF2-40B4-BE49-F238E27FC236}">
                  <a16:creationId xmlns:a16="http://schemas.microsoft.com/office/drawing/2014/main" id="{AEB9BB9D-B990-8747-8158-D02AD64C7428}"/>
                </a:ext>
              </a:extLst>
            </p:cNvPr>
            <p:cNvSpPr>
              <a:spLocks noChangeShapeType="1"/>
            </p:cNvSpPr>
            <p:nvPr/>
          </p:nvSpPr>
          <p:spPr bwMode="auto">
            <a:xfrm>
              <a:off x="2304" y="87"/>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0978" name="Line 21">
              <a:extLst>
                <a:ext uri="{FF2B5EF4-FFF2-40B4-BE49-F238E27FC236}">
                  <a16:creationId xmlns:a16="http://schemas.microsoft.com/office/drawing/2014/main" id="{3A9FC998-E810-5840-AE11-DADA3D5EB0AC}"/>
                </a:ext>
              </a:extLst>
            </p:cNvPr>
            <p:cNvSpPr>
              <a:spLocks noChangeShapeType="1"/>
            </p:cNvSpPr>
            <p:nvPr/>
          </p:nvSpPr>
          <p:spPr bwMode="auto">
            <a:xfrm>
              <a:off x="3977" y="499"/>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0979" name="Group 22">
              <a:extLst>
                <a:ext uri="{FF2B5EF4-FFF2-40B4-BE49-F238E27FC236}">
                  <a16:creationId xmlns:a16="http://schemas.microsoft.com/office/drawing/2014/main" id="{5A3DB334-676D-1E42-8D74-523DD0D7BEFF}"/>
                </a:ext>
              </a:extLst>
            </p:cNvPr>
            <p:cNvGrpSpPr>
              <a:grpSpLocks/>
            </p:cNvGrpSpPr>
            <p:nvPr/>
          </p:nvGrpSpPr>
          <p:grpSpPr bwMode="auto">
            <a:xfrm>
              <a:off x="2855" y="87"/>
              <a:ext cx="1020" cy="223"/>
              <a:chOff x="0" y="0"/>
              <a:chExt cx="1020" cy="223"/>
            </a:xfrm>
          </p:grpSpPr>
          <p:sp>
            <p:nvSpPr>
              <p:cNvPr id="40981" name="Rectangle 23">
                <a:extLst>
                  <a:ext uri="{FF2B5EF4-FFF2-40B4-BE49-F238E27FC236}">
                    <a16:creationId xmlns:a16="http://schemas.microsoft.com/office/drawing/2014/main" id="{2844CBB4-FDB3-7C43-9AE1-E9A77E655216}"/>
                  </a:ext>
                </a:extLst>
              </p:cNvPr>
              <p:cNvSpPr>
                <a:spLocks/>
              </p:cNvSpPr>
              <p:nvPr/>
            </p:nvSpPr>
            <p:spPr bwMode="auto">
              <a:xfrm>
                <a:off x="0" y="0"/>
                <a:ext cx="1020"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0982" name="Rectangle 24">
                <a:extLst>
                  <a:ext uri="{FF2B5EF4-FFF2-40B4-BE49-F238E27FC236}">
                    <a16:creationId xmlns:a16="http://schemas.microsoft.com/office/drawing/2014/main" id="{5F356883-ABFC-FD43-8B0C-9E87EBE75C84}"/>
                  </a:ext>
                </a:extLst>
              </p:cNvPr>
              <p:cNvSpPr>
                <a:spLocks/>
              </p:cNvSpPr>
              <p:nvPr/>
            </p:nvSpPr>
            <p:spPr bwMode="auto">
              <a:xfrm>
                <a:off x="0" y="0"/>
                <a:ext cx="96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a:latin typeface="Helvetica" pitchFamily="2" charset="0"/>
                    <a:ea typeface="ＭＳ Ｐゴシック" panose="020B0600070205080204" pitchFamily="34" charset="-128"/>
                    <a:sym typeface="Helvetica" pitchFamily="2" charset="0"/>
                  </a:rPr>
                  <a:t>segment(</a:t>
                </a:r>
                <a:r>
                  <a:rPr lang="en-US" altLang="en-BE" sz="1800" dirty="0">
                    <a:solidFill>
                      <a:srgbClr val="0000FF"/>
                    </a:solidFill>
                    <a:latin typeface="Helvetica" pitchFamily="2" charset="0"/>
                    <a:ea typeface="ＭＳ Ｐゴシック" panose="020B0600070205080204" pitchFamily="34" charset="-128"/>
                    <a:sym typeface="Helvetica" pitchFamily="2" charset="0"/>
                  </a:rPr>
                  <a:t>b</a:t>
                </a:r>
                <a:r>
                  <a:rPr lang="en-US" altLang="en-BE" sz="1800" dirty="0">
                    <a:latin typeface="Helvetica" pitchFamily="2" charset="0"/>
                    <a:ea typeface="ＭＳ Ｐゴシック" panose="020B0600070205080204" pitchFamily="34" charset="-128"/>
                    <a:sym typeface="Helvetica" pitchFamily="2" charset="0"/>
                  </a:rPr>
                  <a:t>)</a:t>
                </a:r>
              </a:p>
            </p:txBody>
          </p:sp>
        </p:grpSp>
        <p:sp>
          <p:nvSpPr>
            <p:cNvPr id="40980" name="Rectangle 25">
              <a:extLst>
                <a:ext uri="{FF2B5EF4-FFF2-40B4-BE49-F238E27FC236}">
                  <a16:creationId xmlns:a16="http://schemas.microsoft.com/office/drawing/2014/main" id="{06ECC59E-1738-DA4A-B2C7-70E3A15F992E}"/>
                </a:ext>
              </a:extLst>
            </p:cNvPr>
            <p:cNvSpPr>
              <a:spLocks/>
            </p:cNvSpPr>
            <p:nvPr/>
          </p:nvSpPr>
          <p:spPr bwMode="auto">
            <a:xfrm>
              <a:off x="4782" y="558"/>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1770" name="Group 26">
            <a:extLst>
              <a:ext uri="{FF2B5EF4-FFF2-40B4-BE49-F238E27FC236}">
                <a16:creationId xmlns:a16="http://schemas.microsoft.com/office/drawing/2014/main" id="{7D60DFA2-97A9-FB47-BF3D-29198729B569}"/>
              </a:ext>
            </a:extLst>
          </p:cNvPr>
          <p:cNvGrpSpPr>
            <a:grpSpLocks/>
          </p:cNvGrpSpPr>
          <p:nvPr/>
        </p:nvGrpSpPr>
        <p:grpSpPr bwMode="auto">
          <a:xfrm>
            <a:off x="2428876" y="4953001"/>
            <a:ext cx="6911975" cy="862013"/>
            <a:chOff x="0" y="0"/>
            <a:chExt cx="5716" cy="773"/>
          </a:xfrm>
        </p:grpSpPr>
        <p:sp>
          <p:nvSpPr>
            <p:cNvPr id="40967" name="Line 27">
              <a:extLst>
                <a:ext uri="{FF2B5EF4-FFF2-40B4-BE49-F238E27FC236}">
                  <a16:creationId xmlns:a16="http://schemas.microsoft.com/office/drawing/2014/main" id="{6447BA23-F121-A04B-8272-7E0C40CC82C9}"/>
                </a:ext>
              </a:extLst>
            </p:cNvPr>
            <p:cNvSpPr>
              <a:spLocks noChangeShapeType="1"/>
            </p:cNvSpPr>
            <p:nvPr/>
          </p:nvSpPr>
          <p:spPr bwMode="auto">
            <a:xfrm rot="10800000" flipH="1">
              <a:off x="1390" y="87"/>
              <a:ext cx="914" cy="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0968" name="Rectangle 28">
              <a:extLst>
                <a:ext uri="{FF2B5EF4-FFF2-40B4-BE49-F238E27FC236}">
                  <a16:creationId xmlns:a16="http://schemas.microsoft.com/office/drawing/2014/main" id="{B0AEC56D-2E87-7E4E-AF15-8513F313A437}"/>
                </a:ext>
              </a:extLst>
            </p:cNvPr>
            <p:cNvSpPr>
              <a:spLocks/>
            </p:cNvSpPr>
            <p:nvPr/>
          </p:nvSpPr>
          <p:spPr bwMode="auto">
            <a:xfrm>
              <a:off x="0" y="0"/>
              <a:ext cx="131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Data.request(</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latin typeface="Helvetica" pitchFamily="2" charset="0"/>
                  <a:ea typeface="ＭＳ Ｐゴシック" panose="020B0600070205080204" pitchFamily="34" charset="-128"/>
                  <a:sym typeface="Helvetica" pitchFamily="2" charset="0"/>
                </a:rPr>
                <a:t>)</a:t>
              </a:r>
            </a:p>
          </p:txBody>
        </p:sp>
        <p:sp>
          <p:nvSpPr>
            <p:cNvPr id="40969" name="Line 29">
              <a:extLst>
                <a:ext uri="{FF2B5EF4-FFF2-40B4-BE49-F238E27FC236}">
                  <a16:creationId xmlns:a16="http://schemas.microsoft.com/office/drawing/2014/main" id="{B831C341-AF1B-2C43-8AC1-FA6724393EB6}"/>
                </a:ext>
              </a:extLst>
            </p:cNvPr>
            <p:cNvSpPr>
              <a:spLocks noChangeShapeType="1"/>
            </p:cNvSpPr>
            <p:nvPr/>
          </p:nvSpPr>
          <p:spPr bwMode="auto">
            <a:xfrm>
              <a:off x="2304" y="87"/>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0970" name="Line 30">
              <a:extLst>
                <a:ext uri="{FF2B5EF4-FFF2-40B4-BE49-F238E27FC236}">
                  <a16:creationId xmlns:a16="http://schemas.microsoft.com/office/drawing/2014/main" id="{292BDE1A-FB77-934D-9A54-AD7E5D302AFC}"/>
                </a:ext>
              </a:extLst>
            </p:cNvPr>
            <p:cNvSpPr>
              <a:spLocks noChangeShapeType="1"/>
            </p:cNvSpPr>
            <p:nvPr/>
          </p:nvSpPr>
          <p:spPr bwMode="auto">
            <a:xfrm>
              <a:off x="3977" y="499"/>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0971" name="Group 31">
              <a:extLst>
                <a:ext uri="{FF2B5EF4-FFF2-40B4-BE49-F238E27FC236}">
                  <a16:creationId xmlns:a16="http://schemas.microsoft.com/office/drawing/2014/main" id="{5FA6DB0E-DA01-1E4A-97F5-FDFE2C7E7E96}"/>
                </a:ext>
              </a:extLst>
            </p:cNvPr>
            <p:cNvGrpSpPr>
              <a:grpSpLocks/>
            </p:cNvGrpSpPr>
            <p:nvPr/>
          </p:nvGrpSpPr>
          <p:grpSpPr bwMode="auto">
            <a:xfrm>
              <a:off x="2804" y="98"/>
              <a:ext cx="1014" cy="223"/>
              <a:chOff x="0" y="0"/>
              <a:chExt cx="1014" cy="223"/>
            </a:xfrm>
          </p:grpSpPr>
          <p:sp>
            <p:nvSpPr>
              <p:cNvPr id="40973" name="Rectangle 32">
                <a:extLst>
                  <a:ext uri="{FF2B5EF4-FFF2-40B4-BE49-F238E27FC236}">
                    <a16:creationId xmlns:a16="http://schemas.microsoft.com/office/drawing/2014/main" id="{CECE3457-C993-234F-8038-8DAC50874C51}"/>
                  </a:ext>
                </a:extLst>
              </p:cNvPr>
              <p:cNvSpPr>
                <a:spLocks/>
              </p:cNvSpPr>
              <p:nvPr/>
            </p:nvSpPr>
            <p:spPr bwMode="auto">
              <a:xfrm>
                <a:off x="0" y="0"/>
                <a:ext cx="1014"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0974" name="Rectangle 33">
                <a:extLst>
                  <a:ext uri="{FF2B5EF4-FFF2-40B4-BE49-F238E27FC236}">
                    <a16:creationId xmlns:a16="http://schemas.microsoft.com/office/drawing/2014/main" id="{0D4B3FF7-43C3-AC47-BC19-87603FE0BAB9}"/>
                  </a:ext>
                </a:extLst>
              </p:cNvPr>
              <p:cNvSpPr>
                <a:spLocks/>
              </p:cNvSpPr>
              <p:nvPr/>
            </p:nvSpPr>
            <p:spPr bwMode="auto">
              <a:xfrm>
                <a:off x="0" y="0"/>
                <a:ext cx="95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a:latin typeface="Helvetica" pitchFamily="2" charset="0"/>
                    <a:ea typeface="ＭＳ Ｐゴシック" panose="020B0600070205080204" pitchFamily="34" charset="-128"/>
                    <a:sym typeface="Helvetica" pitchFamily="2" charset="0"/>
                  </a:rPr>
                  <a:t>segment(</a:t>
                </a:r>
                <a:r>
                  <a:rPr lang="en-US" altLang="en-BE" sz="1800" dirty="0">
                    <a:solidFill>
                      <a:srgbClr val="0000FF"/>
                    </a:solidFill>
                    <a:latin typeface="Helvetica" pitchFamily="2" charset="0"/>
                    <a:ea typeface="ＭＳ Ｐゴシック" panose="020B0600070205080204" pitchFamily="34" charset="-128"/>
                    <a:sym typeface="Helvetica" pitchFamily="2" charset="0"/>
                  </a:rPr>
                  <a:t>c</a:t>
                </a:r>
                <a:r>
                  <a:rPr lang="en-US" altLang="en-BE" sz="1800" dirty="0">
                    <a:latin typeface="Helvetica" pitchFamily="2" charset="0"/>
                    <a:ea typeface="ＭＳ Ｐゴシック" panose="020B0600070205080204" pitchFamily="34" charset="-128"/>
                    <a:sym typeface="Helvetica" pitchFamily="2" charset="0"/>
                  </a:rPr>
                  <a:t>)</a:t>
                </a:r>
              </a:p>
            </p:txBody>
          </p:sp>
        </p:grpSp>
        <p:sp>
          <p:nvSpPr>
            <p:cNvPr id="40972" name="Rectangle 34">
              <a:extLst>
                <a:ext uri="{FF2B5EF4-FFF2-40B4-BE49-F238E27FC236}">
                  <a16:creationId xmlns:a16="http://schemas.microsoft.com/office/drawing/2014/main" id="{543724ED-AF5C-C64C-90C9-E284BE67DFEC}"/>
                </a:ext>
              </a:extLst>
            </p:cNvPr>
            <p:cNvSpPr>
              <a:spLocks/>
            </p:cNvSpPr>
            <p:nvPr/>
          </p:nvSpPr>
          <p:spPr bwMode="auto">
            <a:xfrm>
              <a:off x="4782" y="558"/>
              <a:ext cx="93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latin typeface="Helvetica" pitchFamily="2" charset="0"/>
                  <a:ea typeface="ＭＳ Ｐゴシック" panose="020B0600070205080204" pitchFamily="34" charset="-128"/>
                  <a:sym typeface="Helvetica" pitchFamily="2" charset="0"/>
                </a:rPr>
                <a:t>)</a:t>
              </a:r>
            </a:p>
          </p:txBody>
        </p:sp>
      </p:grpSp>
      <p:pic>
        <p:nvPicPr>
          <p:cNvPr id="2" name="Image 30">
            <a:extLst>
              <a:ext uri="{FF2B5EF4-FFF2-40B4-BE49-F238E27FC236}">
                <a16:creationId xmlns:a16="http://schemas.microsoft.com/office/drawing/2014/main" id="{30F26E51-9522-480E-8710-451E049E7F52}"/>
              </a:ext>
            </a:extLst>
          </p:cNvPr>
          <p:cNvPicPr>
            <a:picLocks noChangeAspect="1"/>
          </p:cNvPicPr>
          <p:nvPr/>
        </p:nvPicPr>
        <p:blipFill>
          <a:blip r:embed="rId2"/>
          <a:stretch>
            <a:fillRect/>
          </a:stretch>
        </p:blipFill>
        <p:spPr>
          <a:xfrm>
            <a:off x="664429" y="4491039"/>
            <a:ext cx="609384" cy="609384"/>
          </a:xfrm>
          <a:prstGeom prst="rect">
            <a:avLst/>
          </a:prstGeom>
        </p:spPr>
      </p:pic>
      <p:pic>
        <p:nvPicPr>
          <p:cNvPr id="3" name="Image 28" descr="Une image contenant assis, intérieur, table, moniteur&#10;&#10;Description générée avec un niveau de confiance très élevé">
            <a:extLst>
              <a:ext uri="{FF2B5EF4-FFF2-40B4-BE49-F238E27FC236}">
                <a16:creationId xmlns:a16="http://schemas.microsoft.com/office/drawing/2014/main" id="{6BFC9D3F-8330-6BFE-F6BE-191D810BD523}"/>
              </a:ext>
            </a:extLst>
          </p:cNvPr>
          <p:cNvPicPr>
            <a:picLocks noChangeAspect="1"/>
          </p:cNvPicPr>
          <p:nvPr/>
        </p:nvPicPr>
        <p:blipFill>
          <a:blip r:embed="rId3"/>
          <a:stretch>
            <a:fillRect/>
          </a:stretch>
        </p:blipFill>
        <p:spPr>
          <a:xfrm>
            <a:off x="742616" y="2248960"/>
            <a:ext cx="628395" cy="628395"/>
          </a:xfrm>
          <a:prstGeom prst="rect">
            <a:avLst/>
          </a:prstGeom>
        </p:spPr>
      </p:pic>
      <p:cxnSp>
        <p:nvCxnSpPr>
          <p:cNvPr id="4" name="Straight Connector 3">
            <a:extLst>
              <a:ext uri="{FF2B5EF4-FFF2-40B4-BE49-F238E27FC236}">
                <a16:creationId xmlns:a16="http://schemas.microsoft.com/office/drawing/2014/main" id="{FFEE7DC7-FCC3-BDC1-713D-5E92E3703ED6}"/>
              </a:ext>
            </a:extLst>
          </p:cNvPr>
          <p:cNvCxnSpPr>
            <a:cxnSpLocks/>
            <a:stCxn id="3" idx="2"/>
          </p:cNvCxnSpPr>
          <p:nvPr/>
        </p:nvCxnSpPr>
        <p:spPr bwMode="auto">
          <a:xfrm>
            <a:off x="1056814" y="2877355"/>
            <a:ext cx="0" cy="1760066"/>
          </a:xfrm>
          <a:prstGeom prst="line">
            <a:avLst/>
          </a:prstGeom>
          <a:blipFill dpi="0" rotWithShape="0">
            <a:blip r:embed="rId4"/>
            <a:srcRect/>
            <a:tile tx="0" ty="0" sx="100000" sy="100000" flip="none" algn="tl"/>
          </a:blip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1BE1-5085-448B-FE92-B2D9D44AED1A}"/>
              </a:ext>
            </a:extLst>
          </p:cNvPr>
          <p:cNvSpPr>
            <a:spLocks noGrp="1"/>
          </p:cNvSpPr>
          <p:nvPr>
            <p:ph type="title"/>
          </p:nvPr>
        </p:nvSpPr>
        <p:spPr/>
        <p:txBody>
          <a:bodyPr/>
          <a:lstStyle/>
          <a:p>
            <a:r>
              <a:rPr lang="en-BE" dirty="0"/>
              <a:t>The Internet is imperfect</a:t>
            </a:r>
          </a:p>
        </p:txBody>
      </p:sp>
      <p:sp>
        <p:nvSpPr>
          <p:cNvPr id="3" name="Content Placeholder 2">
            <a:extLst>
              <a:ext uri="{FF2B5EF4-FFF2-40B4-BE49-F238E27FC236}">
                <a16:creationId xmlns:a16="http://schemas.microsoft.com/office/drawing/2014/main" id="{8922C473-D724-EEA3-246A-5DCCAE91020C}"/>
              </a:ext>
            </a:extLst>
          </p:cNvPr>
          <p:cNvSpPr>
            <a:spLocks noGrp="1"/>
          </p:cNvSpPr>
          <p:nvPr>
            <p:ph idx="1"/>
          </p:nvPr>
        </p:nvSpPr>
        <p:spPr/>
        <p:txBody>
          <a:bodyPr/>
          <a:lstStyle/>
          <a:p>
            <a:r>
              <a:rPr lang="en-BE" dirty="0"/>
              <a:t>Packets sent by a host can</a:t>
            </a:r>
          </a:p>
          <a:p>
            <a:pPr lvl="1"/>
            <a:r>
              <a:rPr lang="en-GB" dirty="0"/>
              <a:t>R</a:t>
            </a:r>
            <a:r>
              <a:rPr lang="en-BE" dirty="0"/>
              <a:t>each their destination correctly</a:t>
            </a:r>
          </a:p>
          <a:p>
            <a:pPr lvl="1"/>
            <a:endParaRPr lang="en-BE" dirty="0"/>
          </a:p>
          <a:p>
            <a:pPr lvl="1"/>
            <a:r>
              <a:rPr lang="en-BE" dirty="0"/>
              <a:t>Be affected by transmission errors on their way to their destination</a:t>
            </a:r>
          </a:p>
          <a:p>
            <a:pPr lvl="2"/>
            <a:r>
              <a:rPr lang="en-BE" dirty="0"/>
              <a:t>10^-9 </a:t>
            </a:r>
            <a:br>
              <a:rPr lang="en-BE" dirty="0"/>
            </a:br>
            <a:r>
              <a:rPr lang="en-BE" dirty="0"/>
              <a:t>	</a:t>
            </a:r>
          </a:p>
          <a:p>
            <a:pPr lvl="1"/>
            <a:r>
              <a:rPr lang="en-BE" dirty="0"/>
              <a:t>Never reach their final destination</a:t>
            </a:r>
          </a:p>
          <a:p>
            <a:pPr lvl="2"/>
            <a:r>
              <a:rPr lang="en-BE" dirty="0"/>
              <a:t>Can affect a few percent of the packets</a:t>
            </a:r>
          </a:p>
          <a:p>
            <a:pPr lvl="1"/>
            <a:endParaRPr lang="en-BE" dirty="0"/>
          </a:p>
        </p:txBody>
      </p:sp>
    </p:spTree>
    <p:extLst>
      <p:ext uri="{BB962C8B-B14F-4D97-AF65-F5344CB8AC3E}">
        <p14:creationId xmlns:p14="http://schemas.microsoft.com/office/powerpoint/2010/main" val="1448059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F2EE5FB6-869A-8C47-8F31-748779C2FEE3}"/>
              </a:ext>
            </a:extLst>
          </p:cNvPr>
          <p:cNvSpPr>
            <a:spLocks noGrp="1" noChangeArrowheads="1"/>
          </p:cNvSpPr>
          <p:nvPr>
            <p:ph type="title"/>
          </p:nvPr>
        </p:nvSpPr>
        <p:spPr/>
        <p:txBody>
          <a:bodyPr/>
          <a:lstStyle/>
          <a:p>
            <a:pPr eaLnBrk="1" hangingPunct="1"/>
            <a:r>
              <a:rPr lang="en-US" altLang="en-BE"/>
              <a:t>Does this always work ?</a:t>
            </a:r>
          </a:p>
        </p:txBody>
      </p:sp>
      <p:sp>
        <p:nvSpPr>
          <p:cNvPr id="41986" name="Rectangle 2">
            <a:extLst>
              <a:ext uri="{FF2B5EF4-FFF2-40B4-BE49-F238E27FC236}">
                <a16:creationId xmlns:a16="http://schemas.microsoft.com/office/drawing/2014/main" id="{ED299C12-174E-FF49-BD9F-1EAEC922B828}"/>
              </a:ext>
            </a:extLst>
          </p:cNvPr>
          <p:cNvSpPr>
            <a:spLocks noGrp="1" noChangeArrowheads="1"/>
          </p:cNvSpPr>
          <p:nvPr>
            <p:ph type="body" idx="1"/>
          </p:nvPr>
        </p:nvSpPr>
        <p:spPr/>
        <p:txBody>
          <a:bodyPr/>
          <a:lstStyle/>
          <a:p>
            <a:pPr marL="654050"/>
            <a:endParaRPr lang="en-BE" altLang="en-BE"/>
          </a:p>
        </p:txBody>
      </p:sp>
      <p:pic>
        <p:nvPicPr>
          <p:cNvPr id="32771" name="Picture 3">
            <a:extLst>
              <a:ext uri="{FF2B5EF4-FFF2-40B4-BE49-F238E27FC236}">
                <a16:creationId xmlns:a16="http://schemas.microsoft.com/office/drawing/2014/main" id="{4E28382C-E869-574F-9282-E9456F8B9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839" y="2081213"/>
            <a:ext cx="5591175"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2772" name="Picture 4">
            <a:extLst>
              <a:ext uri="{FF2B5EF4-FFF2-40B4-BE49-F238E27FC236}">
                <a16:creationId xmlns:a16="http://schemas.microsoft.com/office/drawing/2014/main" id="{810DE549-7DEC-5B45-B65B-C4214D4E6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4763" y="4491039"/>
            <a:ext cx="2195512"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7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r>
              <a:rPr lang="en-BE" dirty="0"/>
              <a:t>What do we need to add to our “reliable” transfer to allow a datacenter to send data to an Internet of Things device without overflow ?</a:t>
            </a:r>
          </a:p>
        </p:txBody>
      </p:sp>
      <p:pic>
        <p:nvPicPr>
          <p:cNvPr id="4" name="Picture 2">
            <a:extLst>
              <a:ext uri="{FF2B5EF4-FFF2-40B4-BE49-F238E27FC236}">
                <a16:creationId xmlns:a16="http://schemas.microsoft.com/office/drawing/2014/main" id="{2F461A40-6C52-0E86-9695-BC3F99B41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412822" y="3868737"/>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08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E6B-C02C-A34D-9CF7-012692CC8C9F}"/>
              </a:ext>
            </a:extLst>
          </p:cNvPr>
          <p:cNvSpPr>
            <a:spLocks noGrp="1"/>
          </p:cNvSpPr>
          <p:nvPr>
            <p:ph type="title"/>
          </p:nvPr>
        </p:nvSpPr>
        <p:spPr/>
        <p:txBody>
          <a:bodyPr/>
          <a:lstStyle/>
          <a:p>
            <a:r>
              <a:rPr lang="en-BE" dirty="0"/>
              <a:t>Finite State Machine</a:t>
            </a:r>
          </a:p>
        </p:txBody>
      </p:sp>
      <p:sp>
        <p:nvSpPr>
          <p:cNvPr id="3" name="Content Placeholder 2">
            <a:extLst>
              <a:ext uri="{FF2B5EF4-FFF2-40B4-BE49-F238E27FC236}">
                <a16:creationId xmlns:a16="http://schemas.microsoft.com/office/drawing/2014/main" id="{14B63AAA-74ED-3844-80EB-B0600AB679F6}"/>
              </a:ext>
            </a:extLst>
          </p:cNvPr>
          <p:cNvSpPr>
            <a:spLocks noGrp="1"/>
          </p:cNvSpPr>
          <p:nvPr>
            <p:ph idx="1"/>
          </p:nvPr>
        </p:nvSpPr>
        <p:spPr/>
        <p:txBody>
          <a:bodyPr/>
          <a:lstStyle/>
          <a:p>
            <a:r>
              <a:rPr lang="en-BE" dirty="0"/>
              <a:t>Sender</a:t>
            </a:r>
          </a:p>
          <a:p>
            <a:endParaRPr lang="en-BE" dirty="0"/>
          </a:p>
          <a:p>
            <a:endParaRPr lang="en-BE" dirty="0"/>
          </a:p>
          <a:p>
            <a:endParaRPr lang="en-BE" dirty="0"/>
          </a:p>
          <a:p>
            <a:r>
              <a:rPr lang="en-BE" dirty="0"/>
              <a:t>Receiver</a:t>
            </a:r>
          </a:p>
        </p:txBody>
      </p:sp>
      <p:pic>
        <p:nvPicPr>
          <p:cNvPr id="60418" name="Picture 2">
            <a:extLst>
              <a:ext uri="{FF2B5EF4-FFF2-40B4-BE49-F238E27FC236}">
                <a16:creationId xmlns:a16="http://schemas.microsoft.com/office/drawing/2014/main" id="{F4BCC751-BAFF-4F43-BA32-755F9164C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1893888"/>
            <a:ext cx="4585692" cy="434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2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5195507E-387F-BC41-9D3C-727EC17CE636}"/>
              </a:ext>
            </a:extLst>
          </p:cNvPr>
          <p:cNvSpPr>
            <a:spLocks noGrp="1" noChangeArrowheads="1"/>
          </p:cNvSpPr>
          <p:nvPr>
            <p:ph type="title"/>
          </p:nvPr>
        </p:nvSpPr>
        <p:spPr/>
        <p:txBody>
          <a:bodyPr/>
          <a:lstStyle/>
          <a:p>
            <a:pPr eaLnBrk="1" hangingPunct="1"/>
            <a:r>
              <a:rPr lang="en-US" altLang="en-BE"/>
              <a:t>Control and data segments</a:t>
            </a:r>
          </a:p>
        </p:txBody>
      </p:sp>
      <p:grpSp>
        <p:nvGrpSpPr>
          <p:cNvPr id="43010" name="Group 2">
            <a:extLst>
              <a:ext uri="{FF2B5EF4-FFF2-40B4-BE49-F238E27FC236}">
                <a16:creationId xmlns:a16="http://schemas.microsoft.com/office/drawing/2014/main" id="{853E0D55-41D5-2A49-9C09-94D4AAB0FDD5}"/>
              </a:ext>
            </a:extLst>
          </p:cNvPr>
          <p:cNvGrpSpPr>
            <a:grpSpLocks/>
          </p:cNvGrpSpPr>
          <p:nvPr/>
        </p:nvGrpSpPr>
        <p:grpSpPr bwMode="auto">
          <a:xfrm>
            <a:off x="3287688" y="2117104"/>
            <a:ext cx="5810250" cy="2681287"/>
            <a:chOff x="0" y="0"/>
            <a:chExt cx="4805" cy="2401"/>
          </a:xfrm>
        </p:grpSpPr>
        <p:grpSp>
          <p:nvGrpSpPr>
            <p:cNvPr id="43033" name="Group 3">
              <a:extLst>
                <a:ext uri="{FF2B5EF4-FFF2-40B4-BE49-F238E27FC236}">
                  <a16:creationId xmlns:a16="http://schemas.microsoft.com/office/drawing/2014/main" id="{9823F70F-E508-7B42-B6FF-70B8ED55037F}"/>
                </a:ext>
              </a:extLst>
            </p:cNvPr>
            <p:cNvGrpSpPr>
              <a:grpSpLocks/>
            </p:cNvGrpSpPr>
            <p:nvPr/>
          </p:nvGrpSpPr>
          <p:grpSpPr bwMode="auto">
            <a:xfrm>
              <a:off x="1627" y="0"/>
              <a:ext cx="1670" cy="2401"/>
              <a:chOff x="0" y="0"/>
              <a:chExt cx="1670" cy="2401"/>
            </a:xfrm>
          </p:grpSpPr>
          <p:sp>
            <p:nvSpPr>
              <p:cNvPr id="43035" name="Line 4">
                <a:extLst>
                  <a:ext uri="{FF2B5EF4-FFF2-40B4-BE49-F238E27FC236}">
                    <a16:creationId xmlns:a16="http://schemas.microsoft.com/office/drawing/2014/main" id="{7B0CFEB2-D137-854D-A61A-4E46E434696C}"/>
                  </a:ext>
                </a:extLst>
              </p:cNvPr>
              <p:cNvSpPr>
                <a:spLocks noChangeShapeType="1"/>
              </p:cNvSpPr>
              <p:nvPr/>
            </p:nvSpPr>
            <p:spPr bwMode="auto">
              <a:xfrm>
                <a:off x="0" y="0"/>
                <a:ext cx="1" cy="2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3036" name="Line 5">
                <a:extLst>
                  <a:ext uri="{FF2B5EF4-FFF2-40B4-BE49-F238E27FC236}">
                    <a16:creationId xmlns:a16="http://schemas.microsoft.com/office/drawing/2014/main" id="{4474B81F-B514-CE40-9369-F3EC3C35B41A}"/>
                  </a:ext>
                </a:extLst>
              </p:cNvPr>
              <p:cNvSpPr>
                <a:spLocks noChangeShapeType="1"/>
              </p:cNvSpPr>
              <p:nvPr/>
            </p:nvSpPr>
            <p:spPr bwMode="auto">
              <a:xfrm>
                <a:off x="1669" y="15"/>
                <a:ext cx="1" cy="2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3034" name="Rectangle 6">
              <a:extLst>
                <a:ext uri="{FF2B5EF4-FFF2-40B4-BE49-F238E27FC236}">
                  <a16:creationId xmlns:a16="http://schemas.microsoft.com/office/drawing/2014/main" id="{235CCFAF-94C0-B540-BA90-85D0532CA4E9}"/>
                </a:ext>
              </a:extLst>
            </p:cNvPr>
            <p:cNvSpPr>
              <a:spLocks/>
            </p:cNvSpPr>
            <p:nvPr/>
          </p:nvSpPr>
          <p:spPr bwMode="auto">
            <a:xfrm>
              <a:off x="0" y="64"/>
              <a:ext cx="480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grpSp>
        <p:nvGrpSpPr>
          <p:cNvPr id="33799" name="Group 7">
            <a:extLst>
              <a:ext uri="{FF2B5EF4-FFF2-40B4-BE49-F238E27FC236}">
                <a16:creationId xmlns:a16="http://schemas.microsoft.com/office/drawing/2014/main" id="{A1F0D5AA-44F0-3245-B82F-132DD7ABDBCC}"/>
              </a:ext>
            </a:extLst>
          </p:cNvPr>
          <p:cNvGrpSpPr>
            <a:grpSpLocks/>
          </p:cNvGrpSpPr>
          <p:nvPr/>
        </p:nvGrpSpPr>
        <p:grpSpPr bwMode="auto">
          <a:xfrm>
            <a:off x="2470126" y="3193428"/>
            <a:ext cx="2786063" cy="239712"/>
            <a:chOff x="0" y="0"/>
            <a:chExt cx="2304" cy="215"/>
          </a:xfrm>
        </p:grpSpPr>
        <p:sp>
          <p:nvSpPr>
            <p:cNvPr id="43031" name="Line 8">
              <a:extLst>
                <a:ext uri="{FF2B5EF4-FFF2-40B4-BE49-F238E27FC236}">
                  <a16:creationId xmlns:a16="http://schemas.microsoft.com/office/drawing/2014/main" id="{0E24C145-C331-F542-A960-8E78E40BB0E7}"/>
                </a:ext>
              </a:extLst>
            </p:cNvPr>
            <p:cNvSpPr>
              <a:spLocks noChangeShapeType="1"/>
            </p:cNvSpPr>
            <p:nvPr/>
          </p:nvSpPr>
          <p:spPr bwMode="auto">
            <a:xfrm>
              <a:off x="1134"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32" name="Rectangle 9">
              <a:extLst>
                <a:ext uri="{FF2B5EF4-FFF2-40B4-BE49-F238E27FC236}">
                  <a16:creationId xmlns:a16="http://schemas.microsoft.com/office/drawing/2014/main" id="{479A7DB2-0F04-354A-BB81-414B4AA3235B}"/>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3802" name="Group 10">
            <a:extLst>
              <a:ext uri="{FF2B5EF4-FFF2-40B4-BE49-F238E27FC236}">
                <a16:creationId xmlns:a16="http://schemas.microsoft.com/office/drawing/2014/main" id="{92DB252D-2220-AA48-9EC7-9F78F35B8CF9}"/>
              </a:ext>
            </a:extLst>
          </p:cNvPr>
          <p:cNvGrpSpPr>
            <a:grpSpLocks/>
          </p:cNvGrpSpPr>
          <p:nvPr/>
        </p:nvGrpSpPr>
        <p:grpSpPr bwMode="auto">
          <a:xfrm>
            <a:off x="5254601" y="3102940"/>
            <a:ext cx="2016125" cy="477838"/>
            <a:chOff x="0" y="0"/>
            <a:chExt cx="1666" cy="429"/>
          </a:xfrm>
        </p:grpSpPr>
        <p:sp>
          <p:nvSpPr>
            <p:cNvPr id="43029" name="Rectangle 11">
              <a:extLst>
                <a:ext uri="{FF2B5EF4-FFF2-40B4-BE49-F238E27FC236}">
                  <a16:creationId xmlns:a16="http://schemas.microsoft.com/office/drawing/2014/main" id="{06431956-A1B1-4D4C-B072-972A85BCF711}"/>
                </a:ext>
              </a:extLst>
            </p:cNvPr>
            <p:cNvSpPr>
              <a:spLocks/>
            </p:cNvSpPr>
            <p:nvPr/>
          </p:nvSpPr>
          <p:spPr bwMode="auto">
            <a:xfrm>
              <a:off x="581" y="0"/>
              <a:ext cx="5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a:t>
              </a:r>
            </a:p>
          </p:txBody>
        </p:sp>
        <p:sp>
          <p:nvSpPr>
            <p:cNvPr id="43030" name="Line 12">
              <a:extLst>
                <a:ext uri="{FF2B5EF4-FFF2-40B4-BE49-F238E27FC236}">
                  <a16:creationId xmlns:a16="http://schemas.microsoft.com/office/drawing/2014/main" id="{52D2C8B1-2897-D340-AD96-3D804767334F}"/>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3805" name="Group 13">
            <a:extLst>
              <a:ext uri="{FF2B5EF4-FFF2-40B4-BE49-F238E27FC236}">
                <a16:creationId xmlns:a16="http://schemas.microsoft.com/office/drawing/2014/main" id="{3CFA4034-56BE-6147-A91D-8128858E2AF0}"/>
              </a:ext>
            </a:extLst>
          </p:cNvPr>
          <p:cNvGrpSpPr>
            <a:grpSpLocks/>
          </p:cNvGrpSpPr>
          <p:nvPr/>
        </p:nvGrpSpPr>
        <p:grpSpPr bwMode="auto">
          <a:xfrm>
            <a:off x="2498700" y="2540966"/>
            <a:ext cx="6923088" cy="866775"/>
            <a:chOff x="0" y="0"/>
            <a:chExt cx="5725" cy="777"/>
          </a:xfrm>
        </p:grpSpPr>
        <p:sp>
          <p:nvSpPr>
            <p:cNvPr id="43022" name="Line 14">
              <a:extLst>
                <a:ext uri="{FF2B5EF4-FFF2-40B4-BE49-F238E27FC236}">
                  <a16:creationId xmlns:a16="http://schemas.microsoft.com/office/drawing/2014/main" id="{501F9B5C-6530-FB46-9C71-E39D52417E54}"/>
                </a:ext>
              </a:extLst>
            </p:cNvPr>
            <p:cNvSpPr>
              <a:spLocks noChangeShapeType="1"/>
            </p:cNvSpPr>
            <p:nvPr/>
          </p:nvSpPr>
          <p:spPr bwMode="auto">
            <a:xfrm>
              <a:off x="2304" y="91"/>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3" name="Line 15">
              <a:extLst>
                <a:ext uri="{FF2B5EF4-FFF2-40B4-BE49-F238E27FC236}">
                  <a16:creationId xmlns:a16="http://schemas.microsoft.com/office/drawing/2014/main" id="{4BD94564-2D13-8D4E-8F6B-3CC3D3D8C315}"/>
                </a:ext>
              </a:extLst>
            </p:cNvPr>
            <p:cNvSpPr>
              <a:spLocks noChangeShapeType="1"/>
            </p:cNvSpPr>
            <p:nvPr/>
          </p:nvSpPr>
          <p:spPr bwMode="auto">
            <a:xfrm>
              <a:off x="3977" y="50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4" name="Rectangle 16">
              <a:extLst>
                <a:ext uri="{FF2B5EF4-FFF2-40B4-BE49-F238E27FC236}">
                  <a16:creationId xmlns:a16="http://schemas.microsoft.com/office/drawing/2014/main" id="{1C20978B-648F-BF4C-825C-B2B1B6458284}"/>
                </a:ext>
              </a:extLst>
            </p:cNvPr>
            <p:cNvSpPr>
              <a:spLocks/>
            </p:cNvSpPr>
            <p:nvPr/>
          </p:nvSpPr>
          <p:spPr bwMode="auto">
            <a:xfrm>
              <a:off x="4781" y="56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3025" name="Rectangle 17">
              <a:extLst>
                <a:ext uri="{FF2B5EF4-FFF2-40B4-BE49-F238E27FC236}">
                  <a16:creationId xmlns:a16="http://schemas.microsoft.com/office/drawing/2014/main" id="{310DE8C7-2A7B-C74D-AA3C-4F5B60011D62}"/>
                </a:ext>
              </a:extLst>
            </p:cNvPr>
            <p:cNvSpPr>
              <a:spLocks/>
            </p:cNvSpPr>
            <p:nvPr/>
          </p:nvSpPr>
          <p:spPr bwMode="auto">
            <a:xfrm>
              <a:off x="2934" y="18"/>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nvGrpSpPr>
            <p:cNvPr id="43026" name="Group 18">
              <a:extLst>
                <a:ext uri="{FF2B5EF4-FFF2-40B4-BE49-F238E27FC236}">
                  <a16:creationId xmlns:a16="http://schemas.microsoft.com/office/drawing/2014/main" id="{4393B9DD-3B87-6346-80F3-58AB813A0CB0}"/>
                </a:ext>
              </a:extLst>
            </p:cNvPr>
            <p:cNvGrpSpPr>
              <a:grpSpLocks/>
            </p:cNvGrpSpPr>
            <p:nvPr/>
          </p:nvGrpSpPr>
          <p:grpSpPr bwMode="auto">
            <a:xfrm>
              <a:off x="0" y="0"/>
              <a:ext cx="2303" cy="215"/>
              <a:chOff x="0" y="0"/>
              <a:chExt cx="2303" cy="215"/>
            </a:xfrm>
          </p:grpSpPr>
          <p:sp>
            <p:nvSpPr>
              <p:cNvPr id="43027" name="Line 19">
                <a:extLst>
                  <a:ext uri="{FF2B5EF4-FFF2-40B4-BE49-F238E27FC236}">
                    <a16:creationId xmlns:a16="http://schemas.microsoft.com/office/drawing/2014/main" id="{C97613A6-2B8D-5646-8644-F6445362B20E}"/>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8" name="Rectangle 20">
                <a:extLst>
                  <a:ext uri="{FF2B5EF4-FFF2-40B4-BE49-F238E27FC236}">
                    <a16:creationId xmlns:a16="http://schemas.microsoft.com/office/drawing/2014/main" id="{0C940380-3155-754C-8DC9-B3815319AAD6}"/>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grpSp>
      </p:grpSp>
      <p:grpSp>
        <p:nvGrpSpPr>
          <p:cNvPr id="33813" name="Group 21">
            <a:extLst>
              <a:ext uri="{FF2B5EF4-FFF2-40B4-BE49-F238E27FC236}">
                <a16:creationId xmlns:a16="http://schemas.microsoft.com/office/drawing/2014/main" id="{6928954C-2C65-EA44-9FFE-D8A528F6E2D1}"/>
              </a:ext>
            </a:extLst>
          </p:cNvPr>
          <p:cNvGrpSpPr>
            <a:grpSpLocks/>
          </p:cNvGrpSpPr>
          <p:nvPr/>
        </p:nvGrpSpPr>
        <p:grpSpPr bwMode="auto">
          <a:xfrm>
            <a:off x="5280001" y="3649040"/>
            <a:ext cx="2022475" cy="490538"/>
            <a:chOff x="0" y="0"/>
            <a:chExt cx="1673" cy="439"/>
          </a:xfrm>
        </p:grpSpPr>
        <p:sp>
          <p:nvSpPr>
            <p:cNvPr id="43020" name="Line 22">
              <a:extLst>
                <a:ext uri="{FF2B5EF4-FFF2-40B4-BE49-F238E27FC236}">
                  <a16:creationId xmlns:a16="http://schemas.microsoft.com/office/drawing/2014/main" id="{8FFAA7B9-C8E9-BB4C-81FB-66F33C88A472}"/>
                </a:ext>
              </a:extLst>
            </p:cNvPr>
            <p:cNvSpPr>
              <a:spLocks noChangeShapeType="1"/>
            </p:cNvSpPr>
            <p:nvPr/>
          </p:nvSpPr>
          <p:spPr bwMode="auto">
            <a:xfrm>
              <a:off x="0" y="27"/>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1" name="Rectangle 23">
              <a:extLst>
                <a:ext uri="{FF2B5EF4-FFF2-40B4-BE49-F238E27FC236}">
                  <a16:creationId xmlns:a16="http://schemas.microsoft.com/office/drawing/2014/main" id="{46F02493-4BFE-4D40-AB80-422401AA3093}"/>
                </a:ext>
              </a:extLst>
            </p:cNvPr>
            <p:cNvSpPr>
              <a:spLocks/>
            </p:cNvSpPr>
            <p:nvPr/>
          </p:nvSpPr>
          <p:spPr bwMode="auto">
            <a:xfrm>
              <a:off x="726" y="0"/>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sp>
        <p:nvSpPr>
          <p:cNvPr id="33816" name="Line 24">
            <a:extLst>
              <a:ext uri="{FF2B5EF4-FFF2-40B4-BE49-F238E27FC236}">
                <a16:creationId xmlns:a16="http://schemas.microsoft.com/office/drawing/2014/main" id="{0E926B1C-93D2-2949-AE75-F38D3AB8871B}"/>
              </a:ext>
            </a:extLst>
          </p:cNvPr>
          <p:cNvSpPr>
            <a:spLocks noChangeShapeType="1"/>
          </p:cNvSpPr>
          <p:nvPr/>
        </p:nvSpPr>
        <p:spPr bwMode="auto">
          <a:xfrm>
            <a:off x="7302476" y="4139578"/>
            <a:ext cx="15922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en-BE"/>
          </a:p>
        </p:txBody>
      </p:sp>
      <p:sp>
        <p:nvSpPr>
          <p:cNvPr id="33817" name="Rectangle 25">
            <a:extLst>
              <a:ext uri="{FF2B5EF4-FFF2-40B4-BE49-F238E27FC236}">
                <a16:creationId xmlns:a16="http://schemas.microsoft.com/office/drawing/2014/main" id="{6A6435A8-E0F2-214C-8823-32C8934BA8CB}"/>
              </a:ext>
            </a:extLst>
          </p:cNvPr>
          <p:cNvSpPr>
            <a:spLocks/>
          </p:cNvSpPr>
          <p:nvPr/>
        </p:nvSpPr>
        <p:spPr bwMode="auto">
          <a:xfrm>
            <a:off x="8275613" y="4204666"/>
            <a:ext cx="11430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nvGrpSpPr>
          <p:cNvPr id="33818" name="Group 26">
            <a:extLst>
              <a:ext uri="{FF2B5EF4-FFF2-40B4-BE49-F238E27FC236}">
                <a16:creationId xmlns:a16="http://schemas.microsoft.com/office/drawing/2014/main" id="{CC716797-8950-6B4E-8B3C-B966813C537D}"/>
              </a:ext>
            </a:extLst>
          </p:cNvPr>
          <p:cNvGrpSpPr>
            <a:grpSpLocks/>
          </p:cNvGrpSpPr>
          <p:nvPr/>
        </p:nvGrpSpPr>
        <p:grpSpPr bwMode="auto">
          <a:xfrm>
            <a:off x="5289526" y="4069728"/>
            <a:ext cx="2016125" cy="481012"/>
            <a:chOff x="0" y="0"/>
            <a:chExt cx="1666" cy="429"/>
          </a:xfrm>
        </p:grpSpPr>
        <p:sp>
          <p:nvSpPr>
            <p:cNvPr id="43018" name="Rectangle 27">
              <a:extLst>
                <a:ext uri="{FF2B5EF4-FFF2-40B4-BE49-F238E27FC236}">
                  <a16:creationId xmlns:a16="http://schemas.microsoft.com/office/drawing/2014/main" id="{3EF94FDF-C076-5F45-9262-5402192B46F2}"/>
                </a:ext>
              </a:extLst>
            </p:cNvPr>
            <p:cNvSpPr>
              <a:spLocks/>
            </p:cNvSpPr>
            <p:nvPr/>
          </p:nvSpPr>
          <p:spPr bwMode="auto">
            <a:xfrm>
              <a:off x="390" y="0"/>
              <a:ext cx="5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a:t>
              </a:r>
            </a:p>
          </p:txBody>
        </p:sp>
        <p:sp>
          <p:nvSpPr>
            <p:cNvPr id="43019" name="Line 28">
              <a:extLst>
                <a:ext uri="{FF2B5EF4-FFF2-40B4-BE49-F238E27FC236}">
                  <a16:creationId xmlns:a16="http://schemas.microsoft.com/office/drawing/2014/main" id="{23E0249C-733A-A64B-B9E8-4D1A9CDB67EC}"/>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sp>
        <p:nvSpPr>
          <p:cNvPr id="30" name="Rectangle 29">
            <a:extLst>
              <a:ext uri="{FF2B5EF4-FFF2-40B4-BE49-F238E27FC236}">
                <a16:creationId xmlns:a16="http://schemas.microsoft.com/office/drawing/2014/main" id="{75DA1F59-BC4D-AE4F-AC60-E8FB81D34D03}"/>
              </a:ext>
            </a:extLst>
          </p:cNvPr>
          <p:cNvSpPr/>
          <p:nvPr/>
        </p:nvSpPr>
        <p:spPr bwMode="auto">
          <a:xfrm>
            <a:off x="3401419" y="5374402"/>
            <a:ext cx="5112568" cy="648072"/>
          </a:xfrm>
          <a:prstGeom prst="rect">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31" name="Rectangle 30">
            <a:extLst>
              <a:ext uri="{FF2B5EF4-FFF2-40B4-BE49-F238E27FC236}">
                <a16:creationId xmlns:a16="http://schemas.microsoft.com/office/drawing/2014/main" id="{DCFC0938-7240-F840-9B03-D1B65BD17529}"/>
              </a:ext>
            </a:extLst>
          </p:cNvPr>
          <p:cNvSpPr/>
          <p:nvPr/>
        </p:nvSpPr>
        <p:spPr bwMode="auto">
          <a:xfrm>
            <a:off x="2091465" y="5370660"/>
            <a:ext cx="1309954" cy="648072"/>
          </a:xfrm>
          <a:prstGeom prst="rect">
            <a:avLst/>
          </a:prstGeom>
          <a:no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32" name="Rectangle 31">
            <a:extLst>
              <a:ext uri="{FF2B5EF4-FFF2-40B4-BE49-F238E27FC236}">
                <a16:creationId xmlns:a16="http://schemas.microsoft.com/office/drawing/2014/main" id="{E17728E6-3E3A-6E47-A1BD-450BFFFE003A}"/>
              </a:ext>
            </a:extLst>
          </p:cNvPr>
          <p:cNvSpPr/>
          <p:nvPr/>
        </p:nvSpPr>
        <p:spPr bwMode="auto">
          <a:xfrm>
            <a:off x="8513987" y="5378144"/>
            <a:ext cx="1309954" cy="648072"/>
          </a:xfrm>
          <a:prstGeom prst="rect">
            <a:avLst/>
          </a:prstGeom>
          <a:noFill/>
          <a:ln w="25400" cap="flat" cmpd="sng" algn="ctr">
            <a:solidFill>
              <a:srgbClr val="0070C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33" name="TextBox 32">
            <a:extLst>
              <a:ext uri="{FF2B5EF4-FFF2-40B4-BE49-F238E27FC236}">
                <a16:creationId xmlns:a16="http://schemas.microsoft.com/office/drawing/2014/main" id="{1402D0D3-5D2A-EC4B-B1D7-4020ED3D1685}"/>
              </a:ext>
            </a:extLst>
          </p:cNvPr>
          <p:cNvSpPr txBox="1"/>
          <p:nvPr/>
        </p:nvSpPr>
        <p:spPr>
          <a:xfrm>
            <a:off x="4949591" y="5373094"/>
            <a:ext cx="916020" cy="369332"/>
          </a:xfrm>
          <a:prstGeom prst="rect">
            <a:avLst/>
          </a:prstGeom>
          <a:noFill/>
        </p:spPr>
        <p:txBody>
          <a:bodyPr wrap="none" rtlCol="0">
            <a:spAutoFit/>
          </a:bodyPr>
          <a:lstStyle/>
          <a:p>
            <a:r>
              <a:rPr lang="en-BE"/>
              <a:t>Payload</a:t>
            </a:r>
          </a:p>
        </p:txBody>
      </p:sp>
      <p:sp>
        <p:nvSpPr>
          <p:cNvPr id="34" name="TextBox 33">
            <a:extLst>
              <a:ext uri="{FF2B5EF4-FFF2-40B4-BE49-F238E27FC236}">
                <a16:creationId xmlns:a16="http://schemas.microsoft.com/office/drawing/2014/main" id="{24E652F4-E7C4-7149-A5D6-EC5824234781}"/>
              </a:ext>
            </a:extLst>
          </p:cNvPr>
          <p:cNvSpPr txBox="1"/>
          <p:nvPr/>
        </p:nvSpPr>
        <p:spPr>
          <a:xfrm>
            <a:off x="2063203" y="5374402"/>
            <a:ext cx="872355" cy="369332"/>
          </a:xfrm>
          <a:prstGeom prst="rect">
            <a:avLst/>
          </a:prstGeom>
          <a:noFill/>
        </p:spPr>
        <p:txBody>
          <a:bodyPr wrap="none" rtlCol="0">
            <a:spAutoFit/>
          </a:bodyPr>
          <a:lstStyle/>
          <a:p>
            <a:r>
              <a:rPr lang="en-BE">
                <a:solidFill>
                  <a:srgbClr val="FF0000"/>
                </a:solidFill>
              </a:rPr>
              <a:t>Header</a:t>
            </a:r>
          </a:p>
        </p:txBody>
      </p:sp>
      <p:sp>
        <p:nvSpPr>
          <p:cNvPr id="35" name="TextBox 34">
            <a:extLst>
              <a:ext uri="{FF2B5EF4-FFF2-40B4-BE49-F238E27FC236}">
                <a16:creationId xmlns:a16="http://schemas.microsoft.com/office/drawing/2014/main" id="{97516E29-E16A-4242-A1EF-F0210B0FD766}"/>
              </a:ext>
            </a:extLst>
          </p:cNvPr>
          <p:cNvSpPr txBox="1"/>
          <p:nvPr/>
        </p:nvSpPr>
        <p:spPr>
          <a:xfrm>
            <a:off x="8483813" y="5378144"/>
            <a:ext cx="769954" cy="369332"/>
          </a:xfrm>
          <a:prstGeom prst="rect">
            <a:avLst/>
          </a:prstGeom>
          <a:noFill/>
        </p:spPr>
        <p:txBody>
          <a:bodyPr wrap="none" rtlCol="0">
            <a:spAutoFit/>
          </a:bodyPr>
          <a:lstStyle/>
          <a:p>
            <a:r>
              <a:rPr lang="en-BE">
                <a:solidFill>
                  <a:srgbClr val="0070C0"/>
                </a:solidFill>
              </a:rPr>
              <a:t>Trailer</a:t>
            </a:r>
          </a:p>
        </p:txBody>
      </p:sp>
      <p:cxnSp>
        <p:nvCxnSpPr>
          <p:cNvPr id="3" name="Straight Arrow Connector 2">
            <a:extLst>
              <a:ext uri="{FF2B5EF4-FFF2-40B4-BE49-F238E27FC236}">
                <a16:creationId xmlns:a16="http://schemas.microsoft.com/office/drawing/2014/main" id="{A915D1DE-21FF-3C74-2723-9C3EB9A22E2B}"/>
              </a:ext>
            </a:extLst>
          </p:cNvPr>
          <p:cNvCxnSpPr/>
          <p:nvPr/>
        </p:nvCxnSpPr>
        <p:spPr>
          <a:xfrm>
            <a:off x="5146158" y="3679210"/>
            <a:ext cx="0" cy="8715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7A60DBA-4E0D-5439-CD4B-BC12F356183E}"/>
              </a:ext>
            </a:extLst>
          </p:cNvPr>
          <p:cNvSpPr txBox="1"/>
          <p:nvPr/>
        </p:nvSpPr>
        <p:spPr>
          <a:xfrm>
            <a:off x="2943172" y="3914215"/>
            <a:ext cx="2084225" cy="369332"/>
          </a:xfrm>
          <a:prstGeom prst="rect">
            <a:avLst/>
          </a:prstGeom>
          <a:noFill/>
        </p:spPr>
        <p:txBody>
          <a:bodyPr wrap="none" rtlCol="0">
            <a:spAutoFit/>
          </a:bodyPr>
          <a:lstStyle/>
          <a:p>
            <a:r>
              <a:rPr lang="en-BE"/>
              <a:t>Round trip time (rtt)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805"/>
                                        </p:tgtEl>
                                        <p:attrNameLst>
                                          <p:attrName>style.visibility</p:attrName>
                                        </p:attrNameLst>
                                      </p:cBhvr>
                                      <p:to>
                                        <p:strVal val="visible"/>
                                      </p:to>
                                    </p:set>
                                    <p:animEffect transition="in" filter="wipe(left)">
                                      <p:cBhvr>
                                        <p:cTn id="7" dur="500"/>
                                        <p:tgtEl>
                                          <p:spTgt spid="33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379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33802"/>
                                        </p:tgtEl>
                                        <p:attrNameLst>
                                          <p:attrName>style.visibility</p:attrName>
                                        </p:attrNameLst>
                                      </p:cBhvr>
                                      <p:to>
                                        <p:strVal val="visible"/>
                                      </p:to>
                                    </p:set>
                                    <p:animEffect transition="in" filter="wipe(right)">
                                      <p:cBhvr>
                                        <p:cTn id="16" dur="500"/>
                                        <p:tgtEl>
                                          <p:spTgt spid="338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3813"/>
                                        </p:tgtEl>
                                        <p:attrNameLst>
                                          <p:attrName>style.visibility</p:attrName>
                                        </p:attrNameLst>
                                      </p:cBhvr>
                                      <p:to>
                                        <p:strVal val="visible"/>
                                      </p:to>
                                    </p:set>
                                    <p:animEffect transition="in" filter="wipe(left)">
                                      <p:cBhvr>
                                        <p:cTn id="21" dur="500"/>
                                        <p:tgtEl>
                                          <p:spTgt spid="3381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3816"/>
                                        </p:tgtEl>
                                        <p:attrNameLst>
                                          <p:attrName>style.visibility</p:attrName>
                                        </p:attrNameLst>
                                      </p:cBhvr>
                                      <p:to>
                                        <p:strVal val="visible"/>
                                      </p:to>
                                    </p:set>
                                    <p:animEffect transition="in" filter="wipe(left)">
                                      <p:cBhvr>
                                        <p:cTn id="25" dur="500"/>
                                        <p:tgtEl>
                                          <p:spTgt spid="33816"/>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3817"/>
                                        </p:tgtEl>
                                        <p:attrNameLst>
                                          <p:attrName>style.visibility</p:attrName>
                                        </p:attrNameLst>
                                      </p:cBhvr>
                                      <p:to>
                                        <p:strVal val="visible"/>
                                      </p:to>
                                    </p:set>
                                    <p:animEffect transition="in" filter="wipe(left)">
                                      <p:cBhvr>
                                        <p:cTn id="29" dur="500"/>
                                        <p:tgtEl>
                                          <p:spTgt spid="338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33818"/>
                                        </p:tgtEl>
                                        <p:attrNameLst>
                                          <p:attrName>style.visibility</p:attrName>
                                        </p:attrNameLst>
                                      </p:cBhvr>
                                      <p:to>
                                        <p:strVal val="visible"/>
                                      </p:to>
                                    </p:set>
                                    <p:animEffect transition="in" filter="wipe(right)">
                                      <p:cBhvr>
                                        <p:cTn id="34" dur="500"/>
                                        <p:tgtEl>
                                          <p:spTgt spid="3381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7" grpId="0" autoUpdateAnimBg="0"/>
      <p:bldP spid="30" grpId="0" animBg="1"/>
      <p:bldP spid="31" grpId="0" animBg="1"/>
      <p:bldP spid="32" grpId="0" animBg="1"/>
      <p:bldP spid="33" grpId="0"/>
      <p:bldP spid="34" grpId="0"/>
      <p:bldP spid="35"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r>
              <a:rPr lang="en-BE" dirty="0"/>
              <a:t>Two hosts are connected with a 1 Gbps (10^9 bits/sec) network. It takes one msec to deliver a 1000 bits segment from host A to </a:t>
            </a:r>
            <a:r>
              <a:rPr lang="en-BE"/>
              <a:t>host B</a:t>
            </a:r>
            <a:r>
              <a:rPr lang="nl-BE" dirty="0"/>
              <a:t> (and one msec in the opposite direction)</a:t>
            </a:r>
            <a:r>
              <a:rPr lang="en-BE"/>
              <a:t>. </a:t>
            </a:r>
            <a:r>
              <a:rPr lang="en-BE" dirty="0"/>
              <a:t>What is the bandwidth </a:t>
            </a:r>
            <a:r>
              <a:rPr lang="en-BE"/>
              <a:t>that </a:t>
            </a:r>
            <a:r>
              <a:rPr lang="nl-BE" dirty="0"/>
              <a:t>our</a:t>
            </a:r>
            <a:r>
              <a:rPr lang="en-BE"/>
              <a:t> </a:t>
            </a:r>
            <a:r>
              <a:rPr lang="en-BE" dirty="0"/>
              <a:t>protocol will achieve (in bits per second) ?</a:t>
            </a: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573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ED2-E72C-6E2D-0AF5-0A2ED116D9CA}"/>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1C331332-1518-1966-D7AE-997035D0842E}"/>
              </a:ext>
            </a:extLst>
          </p:cNvPr>
          <p:cNvSpPr>
            <a:spLocks noGrp="1"/>
          </p:cNvSpPr>
          <p:nvPr>
            <p:ph idx="1"/>
          </p:nvPr>
        </p:nvSpPr>
        <p:spPr/>
        <p:txBody>
          <a:bodyPr/>
          <a:lstStyle/>
          <a:p>
            <a:r>
              <a:rPr lang="en-BE" dirty="0"/>
              <a:t>Reliable data transfer over a reliable network</a:t>
            </a:r>
          </a:p>
          <a:p>
            <a:r>
              <a:rPr lang="en-BE" dirty="0">
                <a:solidFill>
                  <a:srgbClr val="FF0000"/>
                </a:solidFill>
              </a:rPr>
              <a:t>How unreliable is the Internet ?</a:t>
            </a:r>
          </a:p>
          <a:p>
            <a:r>
              <a:rPr lang="en-BE" dirty="0"/>
              <a:t>Reliable data transfer techniques</a:t>
            </a:r>
          </a:p>
          <a:p>
            <a:pPr lvl="1"/>
            <a:r>
              <a:rPr lang="en-BE" dirty="0"/>
              <a:t>The Alternating Bit Protocol</a:t>
            </a:r>
          </a:p>
          <a:p>
            <a:pPr lvl="1"/>
            <a:r>
              <a:rPr lang="en-BE" dirty="0"/>
              <a:t>Go-Back-N</a:t>
            </a:r>
          </a:p>
          <a:p>
            <a:pPr lvl="1"/>
            <a:r>
              <a:rPr lang="en-BE" dirty="0"/>
              <a:t>Selective repeat</a:t>
            </a:r>
          </a:p>
        </p:txBody>
      </p:sp>
    </p:spTree>
    <p:extLst>
      <p:ext uri="{BB962C8B-B14F-4D97-AF65-F5344CB8AC3E}">
        <p14:creationId xmlns:p14="http://schemas.microsoft.com/office/powerpoint/2010/main" val="419357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FF0B32-657D-F1FC-3968-B8EBA2C804D6}"/>
              </a:ext>
            </a:extLst>
          </p:cNvPr>
          <p:cNvPicPr>
            <a:picLocks noChangeAspect="1"/>
          </p:cNvPicPr>
          <p:nvPr/>
        </p:nvPicPr>
        <p:blipFill>
          <a:blip r:embed="rId2"/>
          <a:stretch>
            <a:fillRect/>
          </a:stretch>
        </p:blipFill>
        <p:spPr>
          <a:xfrm>
            <a:off x="2457784" y="4122058"/>
            <a:ext cx="8322703" cy="2375807"/>
          </a:xfrm>
          <a:prstGeom prst="rect">
            <a:avLst/>
          </a:prstGeom>
        </p:spPr>
      </p:pic>
      <p:sp>
        <p:nvSpPr>
          <p:cNvPr id="2" name="Title 1">
            <a:extLst>
              <a:ext uri="{FF2B5EF4-FFF2-40B4-BE49-F238E27FC236}">
                <a16:creationId xmlns:a16="http://schemas.microsoft.com/office/drawing/2014/main" id="{727D6EAB-08CB-7936-9617-43B72690C756}"/>
              </a:ext>
            </a:extLst>
          </p:cNvPr>
          <p:cNvSpPr>
            <a:spLocks noGrp="1"/>
          </p:cNvSpPr>
          <p:nvPr>
            <p:ph type="title"/>
          </p:nvPr>
        </p:nvSpPr>
        <p:spPr/>
        <p:txBody>
          <a:bodyPr/>
          <a:lstStyle/>
          <a:p>
            <a:r>
              <a:rPr lang="en-BE"/>
              <a:t>HTTP/2.0 Framing</a:t>
            </a:r>
          </a:p>
        </p:txBody>
      </p:sp>
      <p:sp>
        <p:nvSpPr>
          <p:cNvPr id="3" name="Content Placeholder 2">
            <a:extLst>
              <a:ext uri="{FF2B5EF4-FFF2-40B4-BE49-F238E27FC236}">
                <a16:creationId xmlns:a16="http://schemas.microsoft.com/office/drawing/2014/main" id="{B632C3B0-4351-8F06-CB21-F5EB56CC289D}"/>
              </a:ext>
            </a:extLst>
          </p:cNvPr>
          <p:cNvSpPr>
            <a:spLocks noGrp="1"/>
          </p:cNvSpPr>
          <p:nvPr>
            <p:ph idx="1"/>
          </p:nvPr>
        </p:nvSpPr>
        <p:spPr>
          <a:xfrm>
            <a:off x="838200" y="1825625"/>
            <a:ext cx="10515600" cy="1192925"/>
          </a:xfrm>
        </p:spPr>
        <p:txBody>
          <a:bodyPr>
            <a:normAutofit fontScale="47500" lnSpcReduction="20000"/>
          </a:bodyPr>
          <a:lstStyle/>
          <a:p>
            <a:r>
              <a:rPr lang="en-BE"/>
              <a:t>How to divide the bytestream in different streams ?</a:t>
            </a:r>
            <a:br>
              <a:rPr lang="en-BE"/>
            </a:br>
            <a:br>
              <a:rPr lang="en-BE"/>
            </a:br>
            <a:br>
              <a:rPr lang="en-BE"/>
            </a:br>
            <a:br>
              <a:rPr lang="en-BE"/>
            </a:br>
            <a:br>
              <a:rPr lang="en-BE"/>
            </a:br>
            <a:br>
              <a:rPr lang="en-BE"/>
            </a:br>
            <a:endParaRPr lang="en-BE"/>
          </a:p>
        </p:txBody>
      </p:sp>
      <p:sp>
        <p:nvSpPr>
          <p:cNvPr id="4" name="TextBox 3">
            <a:extLst>
              <a:ext uri="{FF2B5EF4-FFF2-40B4-BE49-F238E27FC236}">
                <a16:creationId xmlns:a16="http://schemas.microsoft.com/office/drawing/2014/main" id="{AAADB610-D56E-45FD-44FE-57CB89532868}"/>
              </a:ext>
            </a:extLst>
          </p:cNvPr>
          <p:cNvSpPr txBox="1"/>
          <p:nvPr/>
        </p:nvSpPr>
        <p:spPr>
          <a:xfrm>
            <a:off x="5224858" y="2621865"/>
            <a:ext cx="2638223" cy="369332"/>
          </a:xfrm>
          <a:prstGeom prst="rect">
            <a:avLst/>
          </a:prstGeom>
          <a:noFill/>
        </p:spPr>
        <p:txBody>
          <a:bodyPr wrap="none" rtlCol="0">
            <a:spAutoFit/>
          </a:bodyPr>
          <a:lstStyle/>
          <a:p>
            <a:r>
              <a:rPr lang="en-BE">
                <a:solidFill>
                  <a:srgbClr val="FF0000"/>
                </a:solidFill>
              </a:rPr>
              <a:t>AAAAA</a:t>
            </a:r>
            <a:r>
              <a:rPr lang="en-BE">
                <a:solidFill>
                  <a:srgbClr val="00B0F0"/>
                </a:solidFill>
              </a:rPr>
              <a:t>BBBBB</a:t>
            </a:r>
            <a:r>
              <a:rPr lang="en-BE">
                <a:solidFill>
                  <a:srgbClr val="FF0000"/>
                </a:solidFill>
              </a:rPr>
              <a:t>AAAAA</a:t>
            </a:r>
            <a:r>
              <a:rPr lang="en-BE">
                <a:solidFill>
                  <a:srgbClr val="00B0F0"/>
                </a:solidFill>
              </a:rPr>
              <a:t>BBBB</a:t>
            </a:r>
          </a:p>
        </p:txBody>
      </p:sp>
      <p:sp>
        <p:nvSpPr>
          <p:cNvPr id="6" name="Oval Callout 5">
            <a:extLst>
              <a:ext uri="{FF2B5EF4-FFF2-40B4-BE49-F238E27FC236}">
                <a16:creationId xmlns:a16="http://schemas.microsoft.com/office/drawing/2014/main" id="{30DAA911-263A-6B93-7040-589F3E38E222}"/>
              </a:ext>
            </a:extLst>
          </p:cNvPr>
          <p:cNvSpPr/>
          <p:nvPr/>
        </p:nvSpPr>
        <p:spPr bwMode="auto">
          <a:xfrm>
            <a:off x="1351131" y="3109387"/>
            <a:ext cx="1473200" cy="1012671"/>
          </a:xfrm>
          <a:prstGeom prst="wedgeEllipseCallout">
            <a:avLst>
              <a:gd name="adj1" fmla="val 66893"/>
              <a:gd name="adj2" fmla="val 144737"/>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7" name="TextBox 6">
            <a:extLst>
              <a:ext uri="{FF2B5EF4-FFF2-40B4-BE49-F238E27FC236}">
                <a16:creationId xmlns:a16="http://schemas.microsoft.com/office/drawing/2014/main" id="{1EA0E110-108B-B184-D00D-B399746FCA21}"/>
              </a:ext>
            </a:extLst>
          </p:cNvPr>
          <p:cNvSpPr txBox="1"/>
          <p:nvPr/>
        </p:nvSpPr>
        <p:spPr>
          <a:xfrm>
            <a:off x="1561786" y="3200224"/>
            <a:ext cx="1051891" cy="830997"/>
          </a:xfrm>
          <a:prstGeom prst="rect">
            <a:avLst/>
          </a:prstGeom>
          <a:noFill/>
        </p:spPr>
        <p:txBody>
          <a:bodyPr wrap="none" rtlCol="0">
            <a:spAutoFit/>
          </a:bodyPr>
          <a:lstStyle/>
          <a:p>
            <a:pPr algn="ctr"/>
            <a:r>
              <a:rPr lang="en-BE" sz="2400"/>
              <a:t>Frame </a:t>
            </a:r>
            <a:br>
              <a:rPr lang="en-BE" sz="2400"/>
            </a:br>
            <a:r>
              <a:rPr lang="en-BE" sz="2400"/>
              <a:t>type</a:t>
            </a:r>
          </a:p>
        </p:txBody>
      </p:sp>
      <p:sp>
        <p:nvSpPr>
          <p:cNvPr id="8" name="Oval Callout 7">
            <a:extLst>
              <a:ext uri="{FF2B5EF4-FFF2-40B4-BE49-F238E27FC236}">
                <a16:creationId xmlns:a16="http://schemas.microsoft.com/office/drawing/2014/main" id="{594074E0-1E8A-CB46-862B-3320ACEFB9B3}"/>
              </a:ext>
            </a:extLst>
          </p:cNvPr>
          <p:cNvSpPr/>
          <p:nvPr/>
        </p:nvSpPr>
        <p:spPr bwMode="auto">
          <a:xfrm>
            <a:off x="4527293" y="3180116"/>
            <a:ext cx="4892764" cy="1012671"/>
          </a:xfrm>
          <a:prstGeom prst="wedgeEllipseCallout">
            <a:avLst>
              <a:gd name="adj1" fmla="val -14982"/>
              <a:gd name="adj2" fmla="val 87406"/>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9" name="TextBox 8">
            <a:extLst>
              <a:ext uri="{FF2B5EF4-FFF2-40B4-BE49-F238E27FC236}">
                <a16:creationId xmlns:a16="http://schemas.microsoft.com/office/drawing/2014/main" id="{104712B9-FB5D-AE75-4AC8-3090E1449E84}"/>
              </a:ext>
            </a:extLst>
          </p:cNvPr>
          <p:cNvSpPr txBox="1"/>
          <p:nvPr/>
        </p:nvSpPr>
        <p:spPr>
          <a:xfrm>
            <a:off x="4527293" y="3311789"/>
            <a:ext cx="5120986" cy="830997"/>
          </a:xfrm>
          <a:prstGeom prst="rect">
            <a:avLst/>
          </a:prstGeom>
          <a:noFill/>
        </p:spPr>
        <p:txBody>
          <a:bodyPr wrap="square" rtlCol="0">
            <a:spAutoFit/>
          </a:bodyPr>
          <a:lstStyle/>
          <a:p>
            <a:pPr algn="ctr"/>
            <a:r>
              <a:rPr lang="en-BE" sz="2400"/>
              <a:t>All implementations must </a:t>
            </a:r>
            <a:br>
              <a:rPr lang="en-BE" sz="2400"/>
            </a:br>
            <a:r>
              <a:rPr lang="en-BE" sz="2400"/>
              <a:t>support 16 KBytes</a:t>
            </a:r>
          </a:p>
        </p:txBody>
      </p:sp>
      <p:cxnSp>
        <p:nvCxnSpPr>
          <p:cNvPr id="12" name="Straight Connector 11">
            <a:extLst>
              <a:ext uri="{FF2B5EF4-FFF2-40B4-BE49-F238E27FC236}">
                <a16:creationId xmlns:a16="http://schemas.microsoft.com/office/drawing/2014/main" id="{F3B57AF2-DE51-0A76-FF78-69A07327774C}"/>
              </a:ext>
            </a:extLst>
          </p:cNvPr>
          <p:cNvCxnSpPr/>
          <p:nvPr/>
        </p:nvCxnSpPr>
        <p:spPr bwMode="auto">
          <a:xfrm>
            <a:off x="5117187" y="5646058"/>
            <a:ext cx="2428677" cy="0"/>
          </a:xfrm>
          <a:prstGeom prst="line">
            <a:avLst/>
          </a:prstGeom>
          <a:blipFill dpi="0" rotWithShape="0">
            <a:blip r:embed="rId3"/>
            <a:srcRect/>
            <a:tile tx="0" ty="0" sx="100000" sy="100000" flip="none" algn="tl"/>
          </a:blipFill>
          <a:ln w="57150" cap="flat" cmpd="sng" algn="ctr">
            <a:solidFill>
              <a:srgbClr val="FFFF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Oval Callout 9">
            <a:extLst>
              <a:ext uri="{FF2B5EF4-FFF2-40B4-BE49-F238E27FC236}">
                <a16:creationId xmlns:a16="http://schemas.microsoft.com/office/drawing/2014/main" id="{A9D30919-41D9-3316-53BF-99EA3D171EC7}"/>
              </a:ext>
            </a:extLst>
          </p:cNvPr>
          <p:cNvSpPr/>
          <p:nvPr/>
        </p:nvSpPr>
        <p:spPr bwMode="auto">
          <a:xfrm>
            <a:off x="391483" y="5309961"/>
            <a:ext cx="1473200" cy="1012671"/>
          </a:xfrm>
          <a:prstGeom prst="wedgeEllipseCallout">
            <a:avLst>
              <a:gd name="adj1" fmla="val 119952"/>
              <a:gd name="adj2" fmla="val -22747"/>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11" name="TextBox 10">
            <a:extLst>
              <a:ext uri="{FF2B5EF4-FFF2-40B4-BE49-F238E27FC236}">
                <a16:creationId xmlns:a16="http://schemas.microsoft.com/office/drawing/2014/main" id="{4E50C190-B09E-EEF5-673B-7CA33EB236D1}"/>
              </a:ext>
            </a:extLst>
          </p:cNvPr>
          <p:cNvSpPr txBox="1"/>
          <p:nvPr/>
        </p:nvSpPr>
        <p:spPr>
          <a:xfrm>
            <a:off x="367582" y="5661878"/>
            <a:ext cx="1336520" cy="461665"/>
          </a:xfrm>
          <a:prstGeom prst="rect">
            <a:avLst/>
          </a:prstGeom>
          <a:noFill/>
        </p:spPr>
        <p:txBody>
          <a:bodyPr wrap="none" rtlCol="0">
            <a:spAutoFit/>
          </a:bodyPr>
          <a:lstStyle/>
          <a:p>
            <a:pPr algn="ctr"/>
            <a:r>
              <a:rPr lang="nl-BE" sz="2400" dirty="0"/>
              <a:t>Reserved</a:t>
            </a:r>
            <a:endParaRPr lang="en-BE" sz="2400"/>
          </a:p>
        </p:txBody>
      </p:sp>
    </p:spTree>
    <p:extLst>
      <p:ext uri="{BB962C8B-B14F-4D97-AF65-F5344CB8AC3E}">
        <p14:creationId xmlns:p14="http://schemas.microsoft.com/office/powerpoint/2010/main" val="324772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F04-2FEE-94AA-20ED-D101FD53CE8C}"/>
              </a:ext>
            </a:extLst>
          </p:cNvPr>
          <p:cNvSpPr>
            <a:spLocks noGrp="1"/>
          </p:cNvSpPr>
          <p:nvPr>
            <p:ph type="title"/>
          </p:nvPr>
        </p:nvSpPr>
        <p:spPr/>
        <p:txBody>
          <a:bodyPr/>
          <a:lstStyle/>
          <a:p>
            <a:r>
              <a:rPr lang="en-BE" dirty="0"/>
              <a:t>The network is imperfect</a:t>
            </a:r>
          </a:p>
        </p:txBody>
      </p:sp>
      <p:sp>
        <p:nvSpPr>
          <p:cNvPr id="3" name="Content Placeholder 2">
            <a:extLst>
              <a:ext uri="{FF2B5EF4-FFF2-40B4-BE49-F238E27FC236}">
                <a16:creationId xmlns:a16="http://schemas.microsoft.com/office/drawing/2014/main" id="{84F6956B-C42B-7130-F418-AB8644AD3BA8}"/>
              </a:ext>
            </a:extLst>
          </p:cNvPr>
          <p:cNvSpPr>
            <a:spLocks noGrp="1"/>
          </p:cNvSpPr>
          <p:nvPr>
            <p:ph idx="1"/>
          </p:nvPr>
        </p:nvSpPr>
        <p:spPr/>
        <p:txBody>
          <a:bodyPr/>
          <a:lstStyle/>
          <a:p>
            <a:r>
              <a:rPr lang="en-BE" dirty="0"/>
              <a:t>What can happen to a packet sent over the Internet ?</a:t>
            </a:r>
          </a:p>
        </p:txBody>
      </p:sp>
      <p:pic>
        <p:nvPicPr>
          <p:cNvPr id="4" name="Image 30">
            <a:extLst>
              <a:ext uri="{FF2B5EF4-FFF2-40B4-BE49-F238E27FC236}">
                <a16:creationId xmlns:a16="http://schemas.microsoft.com/office/drawing/2014/main" id="{0F8EBE61-952A-B26F-FEDF-4CEDB0659525}"/>
              </a:ext>
            </a:extLst>
          </p:cNvPr>
          <p:cNvPicPr>
            <a:picLocks noChangeAspect="1"/>
          </p:cNvPicPr>
          <p:nvPr/>
        </p:nvPicPr>
        <p:blipFill>
          <a:blip r:embed="rId2"/>
          <a:stretch>
            <a:fillRect/>
          </a:stretch>
        </p:blipFill>
        <p:spPr>
          <a:xfrm>
            <a:off x="1661699" y="5042684"/>
            <a:ext cx="609384" cy="609384"/>
          </a:xfrm>
          <a:prstGeom prst="rect">
            <a:avLst/>
          </a:prstGeom>
        </p:spPr>
      </p:pic>
      <p:pic>
        <p:nvPicPr>
          <p:cNvPr id="5" name="Image 28" descr="Une image contenant assis, intérieur, table, moniteur&#10;&#10;Description générée avec un niveau de confiance très élevé">
            <a:extLst>
              <a:ext uri="{FF2B5EF4-FFF2-40B4-BE49-F238E27FC236}">
                <a16:creationId xmlns:a16="http://schemas.microsoft.com/office/drawing/2014/main" id="{9F87CFDD-4F53-807E-7C7C-B73294A8995E}"/>
              </a:ext>
            </a:extLst>
          </p:cNvPr>
          <p:cNvPicPr>
            <a:picLocks noChangeAspect="1"/>
          </p:cNvPicPr>
          <p:nvPr/>
        </p:nvPicPr>
        <p:blipFill>
          <a:blip r:embed="rId3"/>
          <a:stretch>
            <a:fillRect/>
          </a:stretch>
        </p:blipFill>
        <p:spPr>
          <a:xfrm>
            <a:off x="1739886" y="2800605"/>
            <a:ext cx="628395" cy="628395"/>
          </a:xfrm>
          <a:prstGeom prst="rect">
            <a:avLst/>
          </a:prstGeom>
        </p:spPr>
      </p:pic>
      <p:cxnSp>
        <p:nvCxnSpPr>
          <p:cNvPr id="6" name="Straight Connector 5">
            <a:extLst>
              <a:ext uri="{FF2B5EF4-FFF2-40B4-BE49-F238E27FC236}">
                <a16:creationId xmlns:a16="http://schemas.microsoft.com/office/drawing/2014/main" id="{8C5D79F3-CB04-0197-3E90-CB6671B387D1}"/>
              </a:ext>
            </a:extLst>
          </p:cNvPr>
          <p:cNvCxnSpPr>
            <a:cxnSpLocks/>
            <a:stCxn id="5" idx="2"/>
          </p:cNvCxnSpPr>
          <p:nvPr/>
        </p:nvCxnSpPr>
        <p:spPr bwMode="auto">
          <a:xfrm>
            <a:off x="2054084" y="3429000"/>
            <a:ext cx="0" cy="1760066"/>
          </a:xfrm>
          <a:prstGeom prst="line">
            <a:avLst/>
          </a:prstGeom>
          <a:blipFill dpi="0" rotWithShape="0">
            <a:blip r:embed="rId4"/>
            <a:srcRect/>
            <a:tile tx="0" ty="0" sx="100000" sy="100000" flip="none" algn="tl"/>
          </a:blip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Content Placeholder 2">
            <a:extLst>
              <a:ext uri="{FF2B5EF4-FFF2-40B4-BE49-F238E27FC236}">
                <a16:creationId xmlns:a16="http://schemas.microsoft.com/office/drawing/2014/main" id="{AA7A930E-8D25-2EAB-6C0D-2D2A3D3D706F}"/>
              </a:ext>
            </a:extLst>
          </p:cNvPr>
          <p:cNvSpPr txBox="1">
            <a:spLocks/>
          </p:cNvSpPr>
          <p:nvPr/>
        </p:nvSpPr>
        <p:spPr>
          <a:xfrm>
            <a:off x="2585281" y="259425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Packet reaches destination</a:t>
            </a:r>
          </a:p>
          <a:p>
            <a:r>
              <a:rPr lang="nl-BE" dirty="0"/>
              <a:t>Packet can suffer transmission errors</a:t>
            </a:r>
          </a:p>
          <a:p>
            <a:pPr lvl="1"/>
            <a:r>
              <a:rPr lang="nl-BE" dirty="0"/>
              <a:t>Packet contents can be corrupted</a:t>
            </a:r>
          </a:p>
          <a:p>
            <a:pPr lvl="1"/>
            <a:r>
              <a:rPr lang="nl-BE" dirty="0"/>
              <a:t>Links have typically Bit Error Rates of 10</a:t>
            </a:r>
            <a:r>
              <a:rPr lang="nl-BE" baseline="30000" dirty="0"/>
              <a:t>-8</a:t>
            </a:r>
            <a:r>
              <a:rPr lang="nl-BE" dirty="0"/>
              <a:t> to 10</a:t>
            </a:r>
            <a:r>
              <a:rPr lang="nl-BE" baseline="30000" dirty="0"/>
              <a:t>-11</a:t>
            </a:r>
            <a:endParaRPr lang="en-BE" baseline="30000" dirty="0"/>
          </a:p>
          <a:p>
            <a:pPr lvl="1"/>
            <a:r>
              <a:rPr lang="en-BE" dirty="0"/>
              <a:t>Wireless suffers from more errors than cable and fiber</a:t>
            </a:r>
          </a:p>
          <a:p>
            <a:r>
              <a:rPr lang="en-BE" dirty="0"/>
              <a:t>Packet can be dropped before reaching destination</a:t>
            </a:r>
          </a:p>
          <a:p>
            <a:r>
              <a:rPr lang="en-BE" dirty="0"/>
              <a:t>Packet can be delayed</a:t>
            </a:r>
            <a:br>
              <a:rPr lang="en-BE" dirty="0"/>
            </a:br>
            <a:endParaRPr lang="en-BE" dirty="0"/>
          </a:p>
          <a:p>
            <a:pPr marL="0" indent="0">
              <a:buNone/>
            </a:pPr>
            <a:endParaRPr lang="en-BE" dirty="0"/>
          </a:p>
        </p:txBody>
      </p:sp>
    </p:spTree>
    <p:extLst>
      <p:ext uri="{BB962C8B-B14F-4D97-AF65-F5344CB8AC3E}">
        <p14:creationId xmlns:p14="http://schemas.microsoft.com/office/powerpoint/2010/main" val="3568548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2F3C-5BDB-82E8-0DBD-4C34DEE693D8}"/>
              </a:ext>
            </a:extLst>
          </p:cNvPr>
          <p:cNvSpPr>
            <a:spLocks noGrp="1"/>
          </p:cNvSpPr>
          <p:nvPr>
            <p:ph type="title"/>
          </p:nvPr>
        </p:nvSpPr>
        <p:spPr/>
        <p:txBody>
          <a:bodyPr/>
          <a:lstStyle/>
          <a:p>
            <a:r>
              <a:rPr lang="en-BE" dirty="0"/>
              <a:t>Measuring Internet performance</a:t>
            </a:r>
          </a:p>
        </p:txBody>
      </p:sp>
      <p:pic>
        <p:nvPicPr>
          <p:cNvPr id="7" name="Picture 6" descr="Graphical user interface, text, application&#10;&#10;Description automatically generated">
            <a:extLst>
              <a:ext uri="{FF2B5EF4-FFF2-40B4-BE49-F238E27FC236}">
                <a16:creationId xmlns:a16="http://schemas.microsoft.com/office/drawing/2014/main" id="{B51E1CE2-B1FA-B621-5D69-9C6F355881A6}"/>
              </a:ext>
            </a:extLst>
          </p:cNvPr>
          <p:cNvPicPr>
            <a:picLocks noChangeAspect="1"/>
          </p:cNvPicPr>
          <p:nvPr/>
        </p:nvPicPr>
        <p:blipFill>
          <a:blip r:embed="rId2"/>
          <a:stretch>
            <a:fillRect/>
          </a:stretch>
        </p:blipFill>
        <p:spPr>
          <a:xfrm>
            <a:off x="6889407" y="1349892"/>
            <a:ext cx="5302593" cy="4679322"/>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B8D31053-E2A9-84B3-D42C-7797C491A7AB}"/>
              </a:ext>
            </a:extLst>
          </p:cNvPr>
          <p:cNvPicPr>
            <a:picLocks noChangeAspect="1"/>
          </p:cNvPicPr>
          <p:nvPr/>
        </p:nvPicPr>
        <p:blipFill>
          <a:blip r:embed="rId3"/>
          <a:stretch>
            <a:fillRect/>
          </a:stretch>
        </p:blipFill>
        <p:spPr>
          <a:xfrm>
            <a:off x="226753" y="1551873"/>
            <a:ext cx="6591568" cy="4136545"/>
          </a:xfrm>
          <a:prstGeom prst="rect">
            <a:avLst/>
          </a:prstGeom>
        </p:spPr>
      </p:pic>
      <p:sp>
        <p:nvSpPr>
          <p:cNvPr id="11" name="Content Placeholder 10">
            <a:extLst>
              <a:ext uri="{FF2B5EF4-FFF2-40B4-BE49-F238E27FC236}">
                <a16:creationId xmlns:a16="http://schemas.microsoft.com/office/drawing/2014/main" id="{A02A935D-6CA7-638B-83D2-5187E0F66DEA}"/>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3830630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DCC1-CDF0-EAA0-0EBD-6C767815E74D}"/>
              </a:ext>
            </a:extLst>
          </p:cNvPr>
          <p:cNvSpPr>
            <a:spLocks noGrp="1"/>
          </p:cNvSpPr>
          <p:nvPr>
            <p:ph type="title"/>
          </p:nvPr>
        </p:nvSpPr>
        <p:spPr/>
        <p:txBody>
          <a:bodyPr/>
          <a:lstStyle/>
          <a:p>
            <a:r>
              <a:rPr lang="en-BE" dirty="0"/>
              <a:t>Internet packet losses</a:t>
            </a:r>
          </a:p>
        </p:txBody>
      </p:sp>
      <p:pic>
        <p:nvPicPr>
          <p:cNvPr id="5" name="Content Placeholder 4" descr="Chart&#10;&#10;Description automatically generated">
            <a:extLst>
              <a:ext uri="{FF2B5EF4-FFF2-40B4-BE49-F238E27FC236}">
                <a16:creationId xmlns:a16="http://schemas.microsoft.com/office/drawing/2014/main" id="{C95D86DE-9D85-F85D-73A7-D437D967B36E}"/>
              </a:ext>
            </a:extLst>
          </p:cNvPr>
          <p:cNvPicPr>
            <a:picLocks noGrp="1" noChangeAspect="1"/>
          </p:cNvPicPr>
          <p:nvPr>
            <p:ph idx="1"/>
          </p:nvPr>
        </p:nvPicPr>
        <p:blipFill>
          <a:blip r:embed="rId2"/>
          <a:stretch>
            <a:fillRect/>
          </a:stretch>
        </p:blipFill>
        <p:spPr>
          <a:xfrm>
            <a:off x="4602560" y="1793726"/>
            <a:ext cx="6751240" cy="4351338"/>
          </a:xfrm>
        </p:spPr>
      </p:pic>
      <p:sp>
        <p:nvSpPr>
          <p:cNvPr id="6" name="TextBox 5">
            <a:extLst>
              <a:ext uri="{FF2B5EF4-FFF2-40B4-BE49-F238E27FC236}">
                <a16:creationId xmlns:a16="http://schemas.microsoft.com/office/drawing/2014/main" id="{19FB902C-0949-B858-ECEF-7DCD888E928C}"/>
              </a:ext>
            </a:extLst>
          </p:cNvPr>
          <p:cNvSpPr txBox="1"/>
          <p:nvPr/>
        </p:nvSpPr>
        <p:spPr>
          <a:xfrm>
            <a:off x="999461" y="3092232"/>
            <a:ext cx="3515001" cy="1754326"/>
          </a:xfrm>
          <a:prstGeom prst="rect">
            <a:avLst/>
          </a:prstGeom>
          <a:noFill/>
        </p:spPr>
        <p:txBody>
          <a:bodyPr wrap="none" rtlCol="0">
            <a:spAutoFit/>
          </a:bodyPr>
          <a:lstStyle/>
          <a:p>
            <a:r>
              <a:rPr lang="en-BE" sz="3600" dirty="0"/>
              <a:t>What can explain </a:t>
            </a:r>
            <a:br>
              <a:rPr lang="en-BE" sz="3600" dirty="0"/>
            </a:br>
            <a:r>
              <a:rPr lang="en-BE" sz="3600" dirty="0"/>
              <a:t>these packet</a:t>
            </a:r>
            <a:br>
              <a:rPr lang="en-BE" sz="3600" dirty="0"/>
            </a:br>
            <a:r>
              <a:rPr lang="en-BE" sz="3600" dirty="0"/>
              <a:t>loss ratios ?</a:t>
            </a:r>
          </a:p>
        </p:txBody>
      </p:sp>
      <p:pic>
        <p:nvPicPr>
          <p:cNvPr id="7" name="Picture 2">
            <a:extLst>
              <a:ext uri="{FF2B5EF4-FFF2-40B4-BE49-F238E27FC236}">
                <a16:creationId xmlns:a16="http://schemas.microsoft.com/office/drawing/2014/main" id="{D60FFAB7-6888-1F74-40A1-CE777C7C4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35938" y="2358439"/>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C6545C6-9F18-1411-01BC-047505607835}"/>
              </a:ext>
            </a:extLst>
          </p:cNvPr>
          <p:cNvSpPr txBox="1"/>
          <p:nvPr/>
        </p:nvSpPr>
        <p:spPr>
          <a:xfrm>
            <a:off x="1924493" y="6308209"/>
            <a:ext cx="7467429" cy="369332"/>
          </a:xfrm>
          <a:prstGeom prst="rect">
            <a:avLst/>
          </a:prstGeom>
          <a:noFill/>
        </p:spPr>
        <p:txBody>
          <a:bodyPr wrap="none" rtlCol="0">
            <a:spAutoFit/>
          </a:bodyPr>
          <a:lstStyle/>
          <a:p>
            <a:r>
              <a:rPr lang="en-BE" dirty="0"/>
              <a:t>Based on data extracted by François Michel from measurementlab’s big query</a:t>
            </a:r>
          </a:p>
        </p:txBody>
      </p:sp>
    </p:spTree>
    <p:extLst>
      <p:ext uri="{BB962C8B-B14F-4D97-AF65-F5344CB8AC3E}">
        <p14:creationId xmlns:p14="http://schemas.microsoft.com/office/powerpoint/2010/main" val="379204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F0E3-DACA-B262-FEB6-CFCAEE86667F}"/>
              </a:ext>
            </a:extLst>
          </p:cNvPr>
          <p:cNvSpPr>
            <a:spLocks noGrp="1"/>
          </p:cNvSpPr>
          <p:nvPr>
            <p:ph type="title"/>
          </p:nvPr>
        </p:nvSpPr>
        <p:spPr/>
        <p:txBody>
          <a:bodyPr/>
          <a:lstStyle/>
          <a:p>
            <a:r>
              <a:rPr lang="en-BE" dirty="0"/>
              <a:t>Measuring Internet performance (2)</a:t>
            </a:r>
          </a:p>
        </p:txBody>
      </p:sp>
      <p:sp>
        <p:nvSpPr>
          <p:cNvPr id="3" name="Content Placeholder 2">
            <a:extLst>
              <a:ext uri="{FF2B5EF4-FFF2-40B4-BE49-F238E27FC236}">
                <a16:creationId xmlns:a16="http://schemas.microsoft.com/office/drawing/2014/main" id="{A47892E0-AF64-02B2-3B42-DAAED446F387}"/>
              </a:ext>
            </a:extLst>
          </p:cNvPr>
          <p:cNvSpPr>
            <a:spLocks noGrp="1"/>
          </p:cNvSpPr>
          <p:nvPr>
            <p:ph idx="1"/>
          </p:nvPr>
        </p:nvSpPr>
        <p:spPr/>
        <p:txBody>
          <a:bodyPr/>
          <a:lstStyle/>
          <a:p>
            <a:endParaRPr lang="en-BE"/>
          </a:p>
        </p:txBody>
      </p:sp>
      <p:pic>
        <p:nvPicPr>
          <p:cNvPr id="4" name="Content Placeholder 4" descr="A picture containing graphical user interface&#10;&#10;Description automatically generated">
            <a:extLst>
              <a:ext uri="{FF2B5EF4-FFF2-40B4-BE49-F238E27FC236}">
                <a16:creationId xmlns:a16="http://schemas.microsoft.com/office/drawing/2014/main" id="{C3476183-494E-AB79-0A7E-BA870FE298F0}"/>
              </a:ext>
            </a:extLst>
          </p:cNvPr>
          <p:cNvPicPr>
            <a:picLocks noChangeAspect="1"/>
          </p:cNvPicPr>
          <p:nvPr/>
        </p:nvPicPr>
        <p:blipFill>
          <a:blip r:embed="rId2"/>
          <a:stretch>
            <a:fillRect/>
          </a:stretch>
        </p:blipFill>
        <p:spPr>
          <a:xfrm>
            <a:off x="1103498" y="1706637"/>
            <a:ext cx="8560242" cy="4351338"/>
          </a:xfrm>
          <a:prstGeom prst="rect">
            <a:avLst/>
          </a:prstGeom>
        </p:spPr>
      </p:pic>
    </p:spTree>
    <p:extLst>
      <p:ext uri="{BB962C8B-B14F-4D97-AF65-F5344CB8AC3E}">
        <p14:creationId xmlns:p14="http://schemas.microsoft.com/office/powerpoint/2010/main" val="1712446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72EE-F2B1-171D-E37A-19F7AEAADA0B}"/>
              </a:ext>
            </a:extLst>
          </p:cNvPr>
          <p:cNvSpPr>
            <a:spLocks noGrp="1"/>
          </p:cNvSpPr>
          <p:nvPr>
            <p:ph type="title"/>
          </p:nvPr>
        </p:nvSpPr>
        <p:spPr/>
        <p:txBody>
          <a:bodyPr/>
          <a:lstStyle/>
          <a:p>
            <a:r>
              <a:rPr lang="en-BE" dirty="0"/>
              <a:t>Internet performance in Wallonia</a:t>
            </a:r>
          </a:p>
        </p:txBody>
      </p:sp>
      <p:pic>
        <p:nvPicPr>
          <p:cNvPr id="1026" name="Picture 2" descr="No alternative text description for this image">
            <a:extLst>
              <a:ext uri="{FF2B5EF4-FFF2-40B4-BE49-F238E27FC236}">
                <a16:creationId xmlns:a16="http://schemas.microsoft.com/office/drawing/2014/main" id="{CF98AE80-74D5-8929-F50F-B23934F9A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314" y="1562986"/>
            <a:ext cx="4919950" cy="3530009"/>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descr="Map&#10;&#10;Description automatically generated">
            <a:extLst>
              <a:ext uri="{FF2B5EF4-FFF2-40B4-BE49-F238E27FC236}">
                <a16:creationId xmlns:a16="http://schemas.microsoft.com/office/drawing/2014/main" id="{F3768466-E0EB-6131-AD18-65C83F96C0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5821" y="1562986"/>
            <a:ext cx="5416092" cy="4351338"/>
          </a:xfrm>
        </p:spPr>
      </p:pic>
      <p:sp>
        <p:nvSpPr>
          <p:cNvPr id="7" name="TextBox 6">
            <a:extLst>
              <a:ext uri="{FF2B5EF4-FFF2-40B4-BE49-F238E27FC236}">
                <a16:creationId xmlns:a16="http://schemas.microsoft.com/office/drawing/2014/main" id="{EA7DC468-627C-3F81-93AD-B86A11A89C5A}"/>
              </a:ext>
            </a:extLst>
          </p:cNvPr>
          <p:cNvSpPr txBox="1"/>
          <p:nvPr/>
        </p:nvSpPr>
        <p:spPr>
          <a:xfrm>
            <a:off x="1684867" y="6051127"/>
            <a:ext cx="6096000" cy="369332"/>
          </a:xfrm>
          <a:prstGeom prst="rect">
            <a:avLst/>
          </a:prstGeom>
          <a:noFill/>
        </p:spPr>
        <p:txBody>
          <a:bodyPr wrap="square">
            <a:spAutoFit/>
          </a:bodyPr>
          <a:lstStyle/>
          <a:p>
            <a:r>
              <a:rPr lang="en-BE" dirty="0"/>
              <a:t>Broadband access at 30 Mbps or better</a:t>
            </a:r>
          </a:p>
        </p:txBody>
      </p:sp>
    </p:spTree>
    <p:extLst>
      <p:ext uri="{BB962C8B-B14F-4D97-AF65-F5344CB8AC3E}">
        <p14:creationId xmlns:p14="http://schemas.microsoft.com/office/powerpoint/2010/main" val="2503384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9923-6FE6-56A0-1F53-5EC3F6BE3C27}"/>
              </a:ext>
            </a:extLst>
          </p:cNvPr>
          <p:cNvSpPr>
            <a:spLocks noGrp="1"/>
          </p:cNvSpPr>
          <p:nvPr>
            <p:ph type="title"/>
          </p:nvPr>
        </p:nvSpPr>
        <p:spPr/>
        <p:txBody>
          <a:bodyPr/>
          <a:lstStyle/>
          <a:p>
            <a:r>
              <a:rPr lang="en-BE" dirty="0"/>
              <a:t>Initiative Amélie</a:t>
            </a:r>
            <a:br>
              <a:rPr lang="en-BE" dirty="0"/>
            </a:br>
            <a:r>
              <a:rPr lang="en-BE" i="1" dirty="0"/>
              <a:t>Améliorer Internet partout</a:t>
            </a:r>
          </a:p>
        </p:txBody>
      </p:sp>
      <p:sp>
        <p:nvSpPr>
          <p:cNvPr id="3" name="Content Placeholder 2">
            <a:extLst>
              <a:ext uri="{FF2B5EF4-FFF2-40B4-BE49-F238E27FC236}">
                <a16:creationId xmlns:a16="http://schemas.microsoft.com/office/drawing/2014/main" id="{01F72CC5-9FD7-3DFC-1F47-3DCF68890DD0}"/>
              </a:ext>
            </a:extLst>
          </p:cNvPr>
          <p:cNvSpPr>
            <a:spLocks noGrp="1"/>
          </p:cNvSpPr>
          <p:nvPr>
            <p:ph idx="1"/>
          </p:nvPr>
        </p:nvSpPr>
        <p:spPr/>
        <p:txBody>
          <a:bodyPr/>
          <a:lstStyle/>
          <a:p>
            <a:r>
              <a:rPr lang="en-BE" dirty="0"/>
              <a:t>Objectif</a:t>
            </a:r>
          </a:p>
          <a:p>
            <a:pPr lvl="1"/>
            <a:r>
              <a:rPr lang="en-BE" dirty="0"/>
              <a:t>L’initiative Amélie vise à mettre sur pied une équipe d’étudiant.e.s bénévoles afin de proposer un service de diagnostic Internet d’habitations privées. L’objectif est d’aider les habitants à améliorer la qualité de leur connexion Internet sans nécessairement changer d’offre ou de fournisseur</a:t>
            </a:r>
            <a:br>
              <a:rPr lang="en-BE" dirty="0"/>
            </a:br>
            <a:endParaRPr lang="en-BE" dirty="0"/>
          </a:p>
          <a:p>
            <a:r>
              <a:rPr lang="en-BE" dirty="0"/>
              <a:t>Mise en oeuvre</a:t>
            </a:r>
          </a:p>
          <a:p>
            <a:pPr lvl="1"/>
            <a:r>
              <a:rPr lang="en-BE" dirty="0"/>
              <a:t>Formation à l’analyse des performances en utilisant des outils adaptés et au diagnostic des facteurs qui réduisent les performances</a:t>
            </a:r>
          </a:p>
          <a:p>
            <a:pPr lvl="1"/>
            <a:r>
              <a:rPr lang="en-BE" dirty="0"/>
              <a:t>Coaching par des chercheurs qui améliorent Internet et des étudiant.e.s de Master</a:t>
            </a:r>
          </a:p>
          <a:p>
            <a:pPr lvl="1"/>
            <a:endParaRPr lang="en-BE" dirty="0"/>
          </a:p>
        </p:txBody>
      </p:sp>
    </p:spTree>
    <p:extLst>
      <p:ext uri="{BB962C8B-B14F-4D97-AF65-F5344CB8AC3E}">
        <p14:creationId xmlns:p14="http://schemas.microsoft.com/office/powerpoint/2010/main" val="3446559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ED2-E72C-6E2D-0AF5-0A2ED116D9CA}"/>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1C331332-1518-1966-D7AE-997035D0842E}"/>
              </a:ext>
            </a:extLst>
          </p:cNvPr>
          <p:cNvSpPr>
            <a:spLocks noGrp="1"/>
          </p:cNvSpPr>
          <p:nvPr>
            <p:ph idx="1"/>
          </p:nvPr>
        </p:nvSpPr>
        <p:spPr/>
        <p:txBody>
          <a:bodyPr/>
          <a:lstStyle/>
          <a:p>
            <a:r>
              <a:rPr lang="en-BE" dirty="0"/>
              <a:t>Reliable data transfer over a reliable network</a:t>
            </a:r>
          </a:p>
          <a:p>
            <a:r>
              <a:rPr lang="en-BE" dirty="0"/>
              <a:t>How unreliable is the Internet ?</a:t>
            </a:r>
          </a:p>
          <a:p>
            <a:r>
              <a:rPr lang="en-BE" dirty="0">
                <a:solidFill>
                  <a:srgbClr val="FF0000"/>
                </a:solidFill>
              </a:rPr>
              <a:t>Reliable data transfer techniques</a:t>
            </a:r>
          </a:p>
          <a:p>
            <a:pPr lvl="1"/>
            <a:r>
              <a:rPr lang="en-BE" dirty="0">
                <a:solidFill>
                  <a:srgbClr val="FF0000"/>
                </a:solidFill>
              </a:rPr>
              <a:t>The Alternating Bit Protocol</a:t>
            </a:r>
          </a:p>
          <a:p>
            <a:pPr lvl="1"/>
            <a:r>
              <a:rPr lang="en-BE" dirty="0"/>
              <a:t>Go-Back-N</a:t>
            </a:r>
          </a:p>
          <a:p>
            <a:pPr lvl="1"/>
            <a:r>
              <a:rPr lang="en-BE" dirty="0"/>
              <a:t>Selective repeat</a:t>
            </a:r>
          </a:p>
        </p:txBody>
      </p:sp>
    </p:spTree>
    <p:extLst>
      <p:ext uri="{BB962C8B-B14F-4D97-AF65-F5344CB8AC3E}">
        <p14:creationId xmlns:p14="http://schemas.microsoft.com/office/powerpoint/2010/main" val="13325286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90E7644D-3957-C34D-B1FD-B1F501177183}"/>
              </a:ext>
            </a:extLst>
          </p:cNvPr>
          <p:cNvSpPr>
            <a:spLocks noGrp="1" noChangeArrowheads="1"/>
          </p:cNvSpPr>
          <p:nvPr>
            <p:ph type="title"/>
          </p:nvPr>
        </p:nvSpPr>
        <p:spPr/>
        <p:txBody>
          <a:bodyPr/>
          <a:lstStyle/>
          <a:p>
            <a:pPr eaLnBrk="1" hangingPunct="1"/>
            <a:r>
              <a:rPr lang="en-US" altLang="en-BE" dirty="0"/>
              <a:t>How to deal with transmission errors ?</a:t>
            </a:r>
          </a:p>
        </p:txBody>
      </p:sp>
      <p:sp>
        <p:nvSpPr>
          <p:cNvPr id="44034" name="Rectangle 2">
            <a:extLst>
              <a:ext uri="{FF2B5EF4-FFF2-40B4-BE49-F238E27FC236}">
                <a16:creationId xmlns:a16="http://schemas.microsoft.com/office/drawing/2014/main" id="{8630EDEB-7E99-9340-B744-03B6375D75BA}"/>
              </a:ext>
            </a:extLst>
          </p:cNvPr>
          <p:cNvSpPr>
            <a:spLocks noGrp="1" noChangeArrowheads="1"/>
          </p:cNvSpPr>
          <p:nvPr>
            <p:ph type="body" idx="1"/>
          </p:nvPr>
        </p:nvSpPr>
        <p:spPr/>
        <p:txBody>
          <a:bodyPr/>
          <a:lstStyle/>
          <a:p>
            <a:pPr marL="654050"/>
            <a:r>
              <a:rPr lang="en-US" altLang="en-BE" dirty="0"/>
              <a:t>The receiver must be able to detect that the content of a segment has been modified</a:t>
            </a:r>
          </a:p>
          <a:p>
            <a:pPr marL="982663" lvl="1"/>
            <a:r>
              <a:rPr lang="en-US" altLang="en-BE" dirty="0"/>
              <a:t>Checksum, CRC</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79B7-71E6-DBB6-A52D-0069136C7445}"/>
              </a:ext>
            </a:extLst>
          </p:cNvPr>
          <p:cNvSpPr>
            <a:spLocks noGrp="1"/>
          </p:cNvSpPr>
          <p:nvPr>
            <p:ph type="title"/>
          </p:nvPr>
        </p:nvSpPr>
        <p:spPr/>
        <p:txBody>
          <a:bodyPr/>
          <a:lstStyle/>
          <a:p>
            <a:r>
              <a:rPr lang="en-BE" dirty="0"/>
              <a:t>Checksums versus CRC</a:t>
            </a:r>
          </a:p>
        </p:txBody>
      </p:sp>
      <p:sp>
        <p:nvSpPr>
          <p:cNvPr id="3" name="Content Placeholder 2">
            <a:extLst>
              <a:ext uri="{FF2B5EF4-FFF2-40B4-BE49-F238E27FC236}">
                <a16:creationId xmlns:a16="http://schemas.microsoft.com/office/drawing/2014/main" id="{46FE06A6-BE71-CD19-42F0-84E92FE0BC63}"/>
              </a:ext>
            </a:extLst>
          </p:cNvPr>
          <p:cNvSpPr>
            <a:spLocks noGrp="1"/>
          </p:cNvSpPr>
          <p:nvPr>
            <p:ph idx="1"/>
          </p:nvPr>
        </p:nvSpPr>
        <p:spPr/>
        <p:txBody>
          <a:bodyPr/>
          <a:lstStyle/>
          <a:p>
            <a:endParaRPr lang="en-BE"/>
          </a:p>
        </p:txBody>
      </p:sp>
      <p:sp>
        <p:nvSpPr>
          <p:cNvPr id="5" name="TextBox 4">
            <a:extLst>
              <a:ext uri="{FF2B5EF4-FFF2-40B4-BE49-F238E27FC236}">
                <a16:creationId xmlns:a16="http://schemas.microsoft.com/office/drawing/2014/main" id="{40BCDBF9-D9AE-1C47-6217-876B0370535E}"/>
              </a:ext>
            </a:extLst>
          </p:cNvPr>
          <p:cNvSpPr txBox="1"/>
          <p:nvPr/>
        </p:nvSpPr>
        <p:spPr>
          <a:xfrm>
            <a:off x="3548616" y="6311900"/>
            <a:ext cx="6097772" cy="369332"/>
          </a:xfrm>
          <a:prstGeom prst="rect">
            <a:avLst/>
          </a:prstGeom>
          <a:noFill/>
        </p:spPr>
        <p:txBody>
          <a:bodyPr wrap="square">
            <a:spAutoFit/>
          </a:bodyPr>
          <a:lstStyle/>
          <a:p>
            <a:r>
              <a:rPr lang="en-GB" dirty="0"/>
              <a:t>https://</a:t>
            </a:r>
            <a:r>
              <a:rPr lang="en-GB" dirty="0" err="1"/>
              <a:t>dl.acm.org</a:t>
            </a:r>
            <a:r>
              <a:rPr lang="en-GB" dirty="0"/>
              <a:t>/</a:t>
            </a:r>
            <a:r>
              <a:rPr lang="en-GB" dirty="0" err="1"/>
              <a:t>doi</a:t>
            </a:r>
            <a:r>
              <a:rPr lang="en-GB" dirty="0"/>
              <a:t>/pdf/10.1145/347057.347561</a:t>
            </a:r>
            <a:endParaRPr lang="en-BE" dirty="0"/>
          </a:p>
        </p:txBody>
      </p:sp>
    </p:spTree>
    <p:extLst>
      <p:ext uri="{BB962C8B-B14F-4D97-AF65-F5344CB8AC3E}">
        <p14:creationId xmlns:p14="http://schemas.microsoft.com/office/powerpoint/2010/main" val="6740872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r>
              <a:rPr lang="en-BE" dirty="0"/>
              <a:t>How should a host react when it receives a </a:t>
            </a:r>
            <a:r>
              <a:rPr lang="fr-FR" dirty="0"/>
              <a:t>data </a:t>
            </a:r>
            <a:r>
              <a:rPr lang="en-BE" dirty="0"/>
              <a:t>segment with an incorrect checksum ?</a:t>
            </a: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88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72B5-ECED-C043-A9CC-35B9623EEE89}"/>
              </a:ext>
            </a:extLst>
          </p:cNvPr>
          <p:cNvSpPr>
            <a:spLocks noGrp="1"/>
          </p:cNvSpPr>
          <p:nvPr>
            <p:ph type="title"/>
          </p:nvPr>
        </p:nvSpPr>
        <p:spPr/>
        <p:txBody>
          <a:bodyPr/>
          <a:lstStyle/>
          <a:p>
            <a:r>
              <a:rPr lang="en-BE"/>
              <a:t>HTTP/2.0 Frames</a:t>
            </a:r>
          </a:p>
        </p:txBody>
      </p:sp>
      <p:sp>
        <p:nvSpPr>
          <p:cNvPr id="3" name="Content Placeholder 2">
            <a:extLst>
              <a:ext uri="{FF2B5EF4-FFF2-40B4-BE49-F238E27FC236}">
                <a16:creationId xmlns:a16="http://schemas.microsoft.com/office/drawing/2014/main" id="{D2BB4BCF-EE70-326B-06C5-9DF7436B44CA}"/>
              </a:ext>
            </a:extLst>
          </p:cNvPr>
          <p:cNvSpPr>
            <a:spLocks noGrp="1"/>
          </p:cNvSpPr>
          <p:nvPr>
            <p:ph idx="1"/>
          </p:nvPr>
        </p:nvSpPr>
        <p:spPr/>
        <p:txBody>
          <a:bodyPr/>
          <a:lstStyle/>
          <a:p>
            <a:r>
              <a:rPr lang="en-BE"/>
              <a:t>Different frame types</a:t>
            </a:r>
          </a:p>
          <a:p>
            <a:pPr lvl="1"/>
            <a:r>
              <a:rPr lang="en-BE"/>
              <a:t>SETTINGS : configuration parameters</a:t>
            </a:r>
          </a:p>
          <a:p>
            <a:pPr lvl="1"/>
            <a:r>
              <a:rPr lang="en-BE"/>
              <a:t>DATA : carries user data</a:t>
            </a:r>
          </a:p>
          <a:p>
            <a:pPr lvl="2"/>
            <a:r>
              <a:rPr lang="en-BE"/>
              <a:t>Defines END_STREAM flag</a:t>
            </a:r>
          </a:p>
          <a:p>
            <a:pPr lvl="1"/>
            <a:r>
              <a:rPr lang="en-BE"/>
              <a:t>HEADERS : HTTP command and headers</a:t>
            </a:r>
          </a:p>
          <a:p>
            <a:pPr lvl="1"/>
            <a:r>
              <a:rPr lang="en-BE"/>
              <a:t>RST_STREAM : cancel stream</a:t>
            </a:r>
          </a:p>
          <a:p>
            <a:pPr lvl="1"/>
            <a:endParaRPr lang="en-BE"/>
          </a:p>
        </p:txBody>
      </p:sp>
    </p:spTree>
    <p:extLst>
      <p:ext uri="{BB962C8B-B14F-4D97-AF65-F5344CB8AC3E}">
        <p14:creationId xmlns:p14="http://schemas.microsoft.com/office/powerpoint/2010/main" val="1836413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5195507E-387F-BC41-9D3C-727EC17CE636}"/>
              </a:ext>
            </a:extLst>
          </p:cNvPr>
          <p:cNvSpPr>
            <a:spLocks noGrp="1" noChangeArrowheads="1"/>
          </p:cNvSpPr>
          <p:nvPr>
            <p:ph type="title"/>
          </p:nvPr>
        </p:nvSpPr>
        <p:spPr/>
        <p:txBody>
          <a:bodyPr/>
          <a:lstStyle/>
          <a:p>
            <a:pPr eaLnBrk="1" hangingPunct="1"/>
            <a:r>
              <a:rPr lang="en-US" altLang="en-BE"/>
              <a:t>Coping with errors</a:t>
            </a:r>
          </a:p>
        </p:txBody>
      </p:sp>
      <p:grpSp>
        <p:nvGrpSpPr>
          <p:cNvPr id="43010" name="Group 2">
            <a:extLst>
              <a:ext uri="{FF2B5EF4-FFF2-40B4-BE49-F238E27FC236}">
                <a16:creationId xmlns:a16="http://schemas.microsoft.com/office/drawing/2014/main" id="{853E0D55-41D5-2A49-9C09-94D4AAB0FDD5}"/>
              </a:ext>
            </a:extLst>
          </p:cNvPr>
          <p:cNvGrpSpPr>
            <a:grpSpLocks/>
          </p:cNvGrpSpPr>
          <p:nvPr/>
        </p:nvGrpSpPr>
        <p:grpSpPr bwMode="auto">
          <a:xfrm>
            <a:off x="3287688" y="2117103"/>
            <a:ext cx="5810250" cy="3630514"/>
            <a:chOff x="0" y="0"/>
            <a:chExt cx="4805" cy="3251"/>
          </a:xfrm>
        </p:grpSpPr>
        <p:grpSp>
          <p:nvGrpSpPr>
            <p:cNvPr id="43033" name="Group 3">
              <a:extLst>
                <a:ext uri="{FF2B5EF4-FFF2-40B4-BE49-F238E27FC236}">
                  <a16:creationId xmlns:a16="http://schemas.microsoft.com/office/drawing/2014/main" id="{9823F70F-E508-7B42-B6FF-70B8ED55037F}"/>
                </a:ext>
              </a:extLst>
            </p:cNvPr>
            <p:cNvGrpSpPr>
              <a:grpSpLocks/>
            </p:cNvGrpSpPr>
            <p:nvPr/>
          </p:nvGrpSpPr>
          <p:grpSpPr bwMode="auto">
            <a:xfrm>
              <a:off x="1620" y="0"/>
              <a:ext cx="1676" cy="3251"/>
              <a:chOff x="-7" y="0"/>
              <a:chExt cx="1676" cy="3251"/>
            </a:xfrm>
          </p:grpSpPr>
          <p:sp>
            <p:nvSpPr>
              <p:cNvPr id="43035" name="Line 4">
                <a:extLst>
                  <a:ext uri="{FF2B5EF4-FFF2-40B4-BE49-F238E27FC236}">
                    <a16:creationId xmlns:a16="http://schemas.microsoft.com/office/drawing/2014/main" id="{7B0CFEB2-D137-854D-A61A-4E46E434696C}"/>
                  </a:ext>
                </a:extLst>
              </p:cNvPr>
              <p:cNvSpPr>
                <a:spLocks noChangeShapeType="1"/>
              </p:cNvSpPr>
              <p:nvPr/>
            </p:nvSpPr>
            <p:spPr bwMode="auto">
              <a:xfrm flipH="1">
                <a:off x="-7" y="0"/>
                <a:ext cx="7" cy="3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3036" name="Line 5">
                <a:extLst>
                  <a:ext uri="{FF2B5EF4-FFF2-40B4-BE49-F238E27FC236}">
                    <a16:creationId xmlns:a16="http://schemas.microsoft.com/office/drawing/2014/main" id="{4474B81F-B514-CE40-9369-F3EC3C35B41A}"/>
                  </a:ext>
                </a:extLst>
              </p:cNvPr>
              <p:cNvSpPr>
                <a:spLocks noChangeShapeType="1"/>
              </p:cNvSpPr>
              <p:nvPr/>
            </p:nvSpPr>
            <p:spPr bwMode="auto">
              <a:xfrm flipH="1">
                <a:off x="1668" y="15"/>
                <a:ext cx="1" cy="32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3034" name="Rectangle 6">
              <a:extLst>
                <a:ext uri="{FF2B5EF4-FFF2-40B4-BE49-F238E27FC236}">
                  <a16:creationId xmlns:a16="http://schemas.microsoft.com/office/drawing/2014/main" id="{235CCFAF-94C0-B540-BA90-85D0532CA4E9}"/>
                </a:ext>
              </a:extLst>
            </p:cNvPr>
            <p:cNvSpPr>
              <a:spLocks/>
            </p:cNvSpPr>
            <p:nvPr/>
          </p:nvSpPr>
          <p:spPr bwMode="auto">
            <a:xfrm>
              <a:off x="0" y="64"/>
              <a:ext cx="480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grpSp>
        <p:nvGrpSpPr>
          <p:cNvPr id="33799" name="Group 7">
            <a:extLst>
              <a:ext uri="{FF2B5EF4-FFF2-40B4-BE49-F238E27FC236}">
                <a16:creationId xmlns:a16="http://schemas.microsoft.com/office/drawing/2014/main" id="{A1F0D5AA-44F0-3245-B82F-132DD7ABDBCC}"/>
              </a:ext>
            </a:extLst>
          </p:cNvPr>
          <p:cNvGrpSpPr>
            <a:grpSpLocks/>
          </p:cNvGrpSpPr>
          <p:nvPr/>
        </p:nvGrpSpPr>
        <p:grpSpPr bwMode="auto">
          <a:xfrm>
            <a:off x="2470126" y="3193428"/>
            <a:ext cx="2786063" cy="239712"/>
            <a:chOff x="0" y="0"/>
            <a:chExt cx="2304" cy="215"/>
          </a:xfrm>
        </p:grpSpPr>
        <p:sp>
          <p:nvSpPr>
            <p:cNvPr id="43031" name="Line 8">
              <a:extLst>
                <a:ext uri="{FF2B5EF4-FFF2-40B4-BE49-F238E27FC236}">
                  <a16:creationId xmlns:a16="http://schemas.microsoft.com/office/drawing/2014/main" id="{0E24C145-C331-F542-A960-8E78E40BB0E7}"/>
                </a:ext>
              </a:extLst>
            </p:cNvPr>
            <p:cNvSpPr>
              <a:spLocks noChangeShapeType="1"/>
            </p:cNvSpPr>
            <p:nvPr/>
          </p:nvSpPr>
          <p:spPr bwMode="auto">
            <a:xfrm>
              <a:off x="1134"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32" name="Rectangle 9">
              <a:extLst>
                <a:ext uri="{FF2B5EF4-FFF2-40B4-BE49-F238E27FC236}">
                  <a16:creationId xmlns:a16="http://schemas.microsoft.com/office/drawing/2014/main" id="{479A7DB2-0F04-354A-BB81-414B4AA3235B}"/>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err="1">
                  <a:latin typeface="Helvetica" pitchFamily="2" charset="0"/>
                  <a:ea typeface="ＭＳ Ｐゴシック" panose="020B0600070205080204" pitchFamily="34" charset="-128"/>
                  <a:sym typeface="Helvetica" pitchFamily="2" charset="0"/>
                </a:rPr>
                <a:t>Data.req</a:t>
              </a:r>
              <a:r>
                <a:rPr lang="en-US" altLang="en-BE" sz="1800">
                  <a:latin typeface="Helvetica" pitchFamily="2" charset="0"/>
                  <a:ea typeface="ＭＳ Ｐゴシック" panose="020B0600070205080204" pitchFamily="34" charset="-128"/>
                  <a:sym typeface="Helvetica" pitchFamily="2" charset="0"/>
                </a:rPr>
                <a:t>(</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3802" name="Group 10">
            <a:extLst>
              <a:ext uri="{FF2B5EF4-FFF2-40B4-BE49-F238E27FC236}">
                <a16:creationId xmlns:a16="http://schemas.microsoft.com/office/drawing/2014/main" id="{92DB252D-2220-AA48-9EC7-9F78F35B8CF9}"/>
              </a:ext>
            </a:extLst>
          </p:cNvPr>
          <p:cNvGrpSpPr>
            <a:grpSpLocks/>
          </p:cNvGrpSpPr>
          <p:nvPr/>
        </p:nvGrpSpPr>
        <p:grpSpPr bwMode="auto">
          <a:xfrm>
            <a:off x="5254601" y="3102940"/>
            <a:ext cx="2016125" cy="477838"/>
            <a:chOff x="0" y="0"/>
            <a:chExt cx="1666" cy="429"/>
          </a:xfrm>
        </p:grpSpPr>
        <p:sp>
          <p:nvSpPr>
            <p:cNvPr id="43029" name="Rectangle 11">
              <a:extLst>
                <a:ext uri="{FF2B5EF4-FFF2-40B4-BE49-F238E27FC236}">
                  <a16:creationId xmlns:a16="http://schemas.microsoft.com/office/drawing/2014/main" id="{06431956-A1B1-4D4C-B072-972A85BCF711}"/>
                </a:ext>
              </a:extLst>
            </p:cNvPr>
            <p:cNvSpPr>
              <a:spLocks/>
            </p:cNvSpPr>
            <p:nvPr/>
          </p:nvSpPr>
          <p:spPr bwMode="auto">
            <a:xfrm>
              <a:off x="581" y="0"/>
              <a:ext cx="5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a:t>
              </a:r>
            </a:p>
          </p:txBody>
        </p:sp>
        <p:sp>
          <p:nvSpPr>
            <p:cNvPr id="43030" name="Line 12">
              <a:extLst>
                <a:ext uri="{FF2B5EF4-FFF2-40B4-BE49-F238E27FC236}">
                  <a16:creationId xmlns:a16="http://schemas.microsoft.com/office/drawing/2014/main" id="{52D2C8B1-2897-D340-AD96-3D804767334F}"/>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3805" name="Group 13">
            <a:extLst>
              <a:ext uri="{FF2B5EF4-FFF2-40B4-BE49-F238E27FC236}">
                <a16:creationId xmlns:a16="http://schemas.microsoft.com/office/drawing/2014/main" id="{3CFA4034-56BE-6147-A91D-8128858E2AF0}"/>
              </a:ext>
            </a:extLst>
          </p:cNvPr>
          <p:cNvGrpSpPr>
            <a:grpSpLocks/>
          </p:cNvGrpSpPr>
          <p:nvPr/>
        </p:nvGrpSpPr>
        <p:grpSpPr bwMode="auto">
          <a:xfrm>
            <a:off x="2498700" y="2540966"/>
            <a:ext cx="6923088" cy="866775"/>
            <a:chOff x="0" y="0"/>
            <a:chExt cx="5725" cy="777"/>
          </a:xfrm>
        </p:grpSpPr>
        <p:sp>
          <p:nvSpPr>
            <p:cNvPr id="43022" name="Line 14">
              <a:extLst>
                <a:ext uri="{FF2B5EF4-FFF2-40B4-BE49-F238E27FC236}">
                  <a16:creationId xmlns:a16="http://schemas.microsoft.com/office/drawing/2014/main" id="{501F9B5C-6530-FB46-9C71-E39D52417E54}"/>
                </a:ext>
              </a:extLst>
            </p:cNvPr>
            <p:cNvSpPr>
              <a:spLocks noChangeShapeType="1"/>
            </p:cNvSpPr>
            <p:nvPr/>
          </p:nvSpPr>
          <p:spPr bwMode="auto">
            <a:xfrm>
              <a:off x="2304" y="91"/>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3" name="Line 15">
              <a:extLst>
                <a:ext uri="{FF2B5EF4-FFF2-40B4-BE49-F238E27FC236}">
                  <a16:creationId xmlns:a16="http://schemas.microsoft.com/office/drawing/2014/main" id="{4BD94564-2D13-8D4E-8F6B-3CC3D3D8C315}"/>
                </a:ext>
              </a:extLst>
            </p:cNvPr>
            <p:cNvSpPr>
              <a:spLocks noChangeShapeType="1"/>
            </p:cNvSpPr>
            <p:nvPr/>
          </p:nvSpPr>
          <p:spPr bwMode="auto">
            <a:xfrm>
              <a:off x="3977" y="50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4" name="Rectangle 16">
              <a:extLst>
                <a:ext uri="{FF2B5EF4-FFF2-40B4-BE49-F238E27FC236}">
                  <a16:creationId xmlns:a16="http://schemas.microsoft.com/office/drawing/2014/main" id="{1C20978B-648F-BF4C-825C-B2B1B6458284}"/>
                </a:ext>
              </a:extLst>
            </p:cNvPr>
            <p:cNvSpPr>
              <a:spLocks/>
            </p:cNvSpPr>
            <p:nvPr/>
          </p:nvSpPr>
          <p:spPr bwMode="auto">
            <a:xfrm>
              <a:off x="4781" y="56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err="1">
                  <a:latin typeface="Helvetica" pitchFamily="2" charset="0"/>
                  <a:ea typeface="ＭＳ Ｐゴシック" panose="020B0600070205080204" pitchFamily="34" charset="-128"/>
                  <a:sym typeface="Helvetica" pitchFamily="2" charset="0"/>
                </a:rPr>
                <a:t>Data.ind</a:t>
              </a:r>
              <a:r>
                <a:rPr lang="en-US" altLang="en-BE" sz="1800">
                  <a:latin typeface="Helvetica" pitchFamily="2" charset="0"/>
                  <a:ea typeface="ＭＳ Ｐゴシック" panose="020B0600070205080204" pitchFamily="34" charset="-128"/>
                  <a:sym typeface="Helvetica" pitchFamily="2" charset="0"/>
                </a:rPr>
                <a:t>(</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3025" name="Rectangle 17">
              <a:extLst>
                <a:ext uri="{FF2B5EF4-FFF2-40B4-BE49-F238E27FC236}">
                  <a16:creationId xmlns:a16="http://schemas.microsoft.com/office/drawing/2014/main" id="{310DE8C7-2A7B-C74D-AA3C-4F5B60011D62}"/>
                </a:ext>
              </a:extLst>
            </p:cNvPr>
            <p:cNvSpPr>
              <a:spLocks/>
            </p:cNvSpPr>
            <p:nvPr/>
          </p:nvSpPr>
          <p:spPr bwMode="auto">
            <a:xfrm>
              <a:off x="2934" y="18"/>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nvGrpSpPr>
            <p:cNvPr id="43026" name="Group 18">
              <a:extLst>
                <a:ext uri="{FF2B5EF4-FFF2-40B4-BE49-F238E27FC236}">
                  <a16:creationId xmlns:a16="http://schemas.microsoft.com/office/drawing/2014/main" id="{4393B9DD-3B87-6346-80F3-58AB813A0CB0}"/>
                </a:ext>
              </a:extLst>
            </p:cNvPr>
            <p:cNvGrpSpPr>
              <a:grpSpLocks/>
            </p:cNvGrpSpPr>
            <p:nvPr/>
          </p:nvGrpSpPr>
          <p:grpSpPr bwMode="auto">
            <a:xfrm>
              <a:off x="0" y="0"/>
              <a:ext cx="2303" cy="215"/>
              <a:chOff x="0" y="0"/>
              <a:chExt cx="2303" cy="215"/>
            </a:xfrm>
          </p:grpSpPr>
          <p:sp>
            <p:nvSpPr>
              <p:cNvPr id="43027" name="Line 19">
                <a:extLst>
                  <a:ext uri="{FF2B5EF4-FFF2-40B4-BE49-F238E27FC236}">
                    <a16:creationId xmlns:a16="http://schemas.microsoft.com/office/drawing/2014/main" id="{C97613A6-2B8D-5646-8644-F6445362B20E}"/>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8" name="Rectangle 20">
                <a:extLst>
                  <a:ext uri="{FF2B5EF4-FFF2-40B4-BE49-F238E27FC236}">
                    <a16:creationId xmlns:a16="http://schemas.microsoft.com/office/drawing/2014/main" id="{0C940380-3155-754C-8DC9-B3815319AAD6}"/>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grpSp>
      </p:grpSp>
      <p:grpSp>
        <p:nvGrpSpPr>
          <p:cNvPr id="33813" name="Group 21">
            <a:extLst>
              <a:ext uri="{FF2B5EF4-FFF2-40B4-BE49-F238E27FC236}">
                <a16:creationId xmlns:a16="http://schemas.microsoft.com/office/drawing/2014/main" id="{6928954C-2C65-EA44-9FFE-D8A528F6E2D1}"/>
              </a:ext>
            </a:extLst>
          </p:cNvPr>
          <p:cNvGrpSpPr>
            <a:grpSpLocks/>
          </p:cNvGrpSpPr>
          <p:nvPr/>
        </p:nvGrpSpPr>
        <p:grpSpPr bwMode="auto">
          <a:xfrm>
            <a:off x="5280001" y="3649040"/>
            <a:ext cx="2022475" cy="490538"/>
            <a:chOff x="0" y="0"/>
            <a:chExt cx="1673" cy="439"/>
          </a:xfrm>
        </p:grpSpPr>
        <p:sp>
          <p:nvSpPr>
            <p:cNvPr id="43020" name="Line 22">
              <a:extLst>
                <a:ext uri="{FF2B5EF4-FFF2-40B4-BE49-F238E27FC236}">
                  <a16:creationId xmlns:a16="http://schemas.microsoft.com/office/drawing/2014/main" id="{8FFAA7B9-C8E9-BB4C-81FB-66F33C88A472}"/>
                </a:ext>
              </a:extLst>
            </p:cNvPr>
            <p:cNvSpPr>
              <a:spLocks noChangeShapeType="1"/>
            </p:cNvSpPr>
            <p:nvPr/>
          </p:nvSpPr>
          <p:spPr bwMode="auto">
            <a:xfrm>
              <a:off x="0" y="27"/>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1" name="Rectangle 23">
              <a:extLst>
                <a:ext uri="{FF2B5EF4-FFF2-40B4-BE49-F238E27FC236}">
                  <a16:creationId xmlns:a16="http://schemas.microsoft.com/office/drawing/2014/main" id="{46F02493-4BFE-4D40-AB80-422401AA3093}"/>
                </a:ext>
              </a:extLst>
            </p:cNvPr>
            <p:cNvSpPr>
              <a:spLocks/>
            </p:cNvSpPr>
            <p:nvPr/>
          </p:nvSpPr>
          <p:spPr bwMode="auto">
            <a:xfrm>
              <a:off x="726" y="0"/>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sp>
        <p:nvSpPr>
          <p:cNvPr id="2" name="Multiply 1">
            <a:extLst>
              <a:ext uri="{FF2B5EF4-FFF2-40B4-BE49-F238E27FC236}">
                <a16:creationId xmlns:a16="http://schemas.microsoft.com/office/drawing/2014/main" id="{32610D6E-EF2B-3E45-9EF9-166CE297E93E}"/>
              </a:ext>
            </a:extLst>
          </p:cNvPr>
          <p:cNvSpPr/>
          <p:nvPr/>
        </p:nvSpPr>
        <p:spPr bwMode="auto">
          <a:xfrm>
            <a:off x="6744072" y="3889282"/>
            <a:ext cx="360040" cy="403815"/>
          </a:xfrm>
          <a:prstGeom prst="mathMultiply">
            <a:avLst/>
          </a:prstGeom>
          <a:solidFill>
            <a:srgbClr val="FF0000"/>
          </a:solid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grpSp>
        <p:nvGrpSpPr>
          <p:cNvPr id="37" name="Group 21">
            <a:extLst>
              <a:ext uri="{FF2B5EF4-FFF2-40B4-BE49-F238E27FC236}">
                <a16:creationId xmlns:a16="http://schemas.microsoft.com/office/drawing/2014/main" id="{B342C76A-6AC1-794F-8BC1-57CBAF9F6E64}"/>
              </a:ext>
            </a:extLst>
          </p:cNvPr>
          <p:cNvGrpSpPr>
            <a:grpSpLocks/>
          </p:cNvGrpSpPr>
          <p:nvPr/>
        </p:nvGrpSpPr>
        <p:grpSpPr bwMode="auto">
          <a:xfrm>
            <a:off x="5251425" y="4347072"/>
            <a:ext cx="2022475" cy="490538"/>
            <a:chOff x="0" y="0"/>
            <a:chExt cx="1673" cy="439"/>
          </a:xfrm>
        </p:grpSpPr>
        <p:sp>
          <p:nvSpPr>
            <p:cNvPr id="38" name="Line 22">
              <a:extLst>
                <a:ext uri="{FF2B5EF4-FFF2-40B4-BE49-F238E27FC236}">
                  <a16:creationId xmlns:a16="http://schemas.microsoft.com/office/drawing/2014/main" id="{A2FA4D42-F105-A946-B335-3F9516420D68}"/>
                </a:ext>
              </a:extLst>
            </p:cNvPr>
            <p:cNvSpPr>
              <a:spLocks noChangeShapeType="1"/>
            </p:cNvSpPr>
            <p:nvPr/>
          </p:nvSpPr>
          <p:spPr bwMode="auto">
            <a:xfrm>
              <a:off x="0" y="27"/>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9" name="Rectangle 23">
              <a:extLst>
                <a:ext uri="{FF2B5EF4-FFF2-40B4-BE49-F238E27FC236}">
                  <a16:creationId xmlns:a16="http://schemas.microsoft.com/office/drawing/2014/main" id="{704607A9-2C69-174F-BCF7-36D08537E1DC}"/>
                </a:ext>
              </a:extLst>
            </p:cNvPr>
            <p:cNvSpPr>
              <a:spLocks/>
            </p:cNvSpPr>
            <p:nvPr/>
          </p:nvSpPr>
          <p:spPr bwMode="auto">
            <a:xfrm>
              <a:off x="726" y="0"/>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sp>
        <p:nvSpPr>
          <p:cNvPr id="40" name="Line 24">
            <a:extLst>
              <a:ext uri="{FF2B5EF4-FFF2-40B4-BE49-F238E27FC236}">
                <a16:creationId xmlns:a16="http://schemas.microsoft.com/office/drawing/2014/main" id="{25A72ACD-FF33-F045-A730-963EE227797C}"/>
              </a:ext>
            </a:extLst>
          </p:cNvPr>
          <p:cNvSpPr>
            <a:spLocks noChangeShapeType="1"/>
          </p:cNvSpPr>
          <p:nvPr/>
        </p:nvSpPr>
        <p:spPr bwMode="auto">
          <a:xfrm>
            <a:off x="7319715" y="4837610"/>
            <a:ext cx="15922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en-BE"/>
          </a:p>
        </p:txBody>
      </p:sp>
      <p:sp>
        <p:nvSpPr>
          <p:cNvPr id="41" name="Rectangle 25">
            <a:extLst>
              <a:ext uri="{FF2B5EF4-FFF2-40B4-BE49-F238E27FC236}">
                <a16:creationId xmlns:a16="http://schemas.microsoft.com/office/drawing/2014/main" id="{1D7F2B34-B0DE-4A41-93B2-A267C3D9CA2C}"/>
              </a:ext>
            </a:extLst>
          </p:cNvPr>
          <p:cNvSpPr>
            <a:spLocks/>
          </p:cNvSpPr>
          <p:nvPr/>
        </p:nvSpPr>
        <p:spPr bwMode="auto">
          <a:xfrm>
            <a:off x="8292852" y="4902698"/>
            <a:ext cx="11430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sp>
        <p:nvSpPr>
          <p:cNvPr id="3" name="TextBox 2">
            <a:extLst>
              <a:ext uri="{FF2B5EF4-FFF2-40B4-BE49-F238E27FC236}">
                <a16:creationId xmlns:a16="http://schemas.microsoft.com/office/drawing/2014/main" id="{B87BC43B-4C62-3147-8B3E-4F4CFC86C26D}"/>
              </a:ext>
            </a:extLst>
          </p:cNvPr>
          <p:cNvSpPr txBox="1"/>
          <p:nvPr/>
        </p:nvSpPr>
        <p:spPr>
          <a:xfrm>
            <a:off x="4049242" y="3569629"/>
            <a:ext cx="1210588" cy="369332"/>
          </a:xfrm>
          <a:prstGeom prst="rect">
            <a:avLst/>
          </a:prstGeom>
          <a:noFill/>
        </p:spPr>
        <p:txBody>
          <a:bodyPr wrap="none" rtlCol="0">
            <a:spAutoFit/>
          </a:bodyPr>
          <a:lstStyle/>
          <a:p>
            <a:r>
              <a:rPr lang="en-BE" i="1">
                <a:latin typeface="Helvetica" pitchFamily="2" charset="0"/>
              </a:rPr>
              <a:t>start timer</a:t>
            </a:r>
          </a:p>
        </p:txBody>
      </p:sp>
      <p:sp>
        <p:nvSpPr>
          <p:cNvPr id="43" name="TextBox 42">
            <a:extLst>
              <a:ext uri="{FF2B5EF4-FFF2-40B4-BE49-F238E27FC236}">
                <a16:creationId xmlns:a16="http://schemas.microsoft.com/office/drawing/2014/main" id="{B4501B83-7E24-0049-85E8-6295A87A7B0B}"/>
              </a:ext>
            </a:extLst>
          </p:cNvPr>
          <p:cNvSpPr txBox="1"/>
          <p:nvPr/>
        </p:nvSpPr>
        <p:spPr>
          <a:xfrm>
            <a:off x="3761427" y="4157906"/>
            <a:ext cx="1505540" cy="369332"/>
          </a:xfrm>
          <a:prstGeom prst="rect">
            <a:avLst/>
          </a:prstGeom>
          <a:noFill/>
        </p:spPr>
        <p:txBody>
          <a:bodyPr wrap="none" rtlCol="0">
            <a:spAutoFit/>
          </a:bodyPr>
          <a:lstStyle/>
          <a:p>
            <a:r>
              <a:rPr lang="en-BE" i="1">
                <a:latin typeface="Helvetica" pitchFamily="2" charset="0"/>
              </a:rPr>
              <a:t>timer expires</a:t>
            </a:r>
          </a:p>
        </p:txBody>
      </p:sp>
      <p:sp>
        <p:nvSpPr>
          <p:cNvPr id="4" name="TextBox 3">
            <a:extLst>
              <a:ext uri="{FF2B5EF4-FFF2-40B4-BE49-F238E27FC236}">
                <a16:creationId xmlns:a16="http://schemas.microsoft.com/office/drawing/2014/main" id="{FDFB8DB5-3452-6A93-37EA-A972969E18DB}"/>
              </a:ext>
            </a:extLst>
          </p:cNvPr>
          <p:cNvSpPr txBox="1"/>
          <p:nvPr/>
        </p:nvSpPr>
        <p:spPr>
          <a:xfrm>
            <a:off x="2381693" y="5901070"/>
            <a:ext cx="5084149" cy="523220"/>
          </a:xfrm>
          <a:prstGeom prst="rect">
            <a:avLst/>
          </a:prstGeom>
          <a:noFill/>
        </p:spPr>
        <p:txBody>
          <a:bodyPr wrap="none" rtlCol="0">
            <a:spAutoFit/>
          </a:bodyPr>
          <a:lstStyle/>
          <a:p>
            <a:r>
              <a:rPr lang="nl-BE" sz="2800" dirty="0"/>
              <a:t>Does this protocol always works ?</a:t>
            </a:r>
            <a:endParaRPr lang="en-BE" sz="2800"/>
          </a:p>
        </p:txBody>
      </p:sp>
      <p:pic>
        <p:nvPicPr>
          <p:cNvPr id="5" name="Picture 2">
            <a:extLst>
              <a:ext uri="{FF2B5EF4-FFF2-40B4-BE49-F238E27FC236}">
                <a16:creationId xmlns:a16="http://schemas.microsoft.com/office/drawing/2014/main" id="{F5E112DE-5D17-F448-F076-11F01F34E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898173" y="5505361"/>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547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805"/>
                                        </p:tgtEl>
                                        <p:attrNameLst>
                                          <p:attrName>style.visibility</p:attrName>
                                        </p:attrNameLst>
                                      </p:cBhvr>
                                      <p:to>
                                        <p:strVal val="visible"/>
                                      </p:to>
                                    </p:set>
                                    <p:animEffect transition="in" filter="wipe(left)">
                                      <p:cBhvr>
                                        <p:cTn id="7" dur="500"/>
                                        <p:tgtEl>
                                          <p:spTgt spid="33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379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33802"/>
                                        </p:tgtEl>
                                        <p:attrNameLst>
                                          <p:attrName>style.visibility</p:attrName>
                                        </p:attrNameLst>
                                      </p:cBhvr>
                                      <p:to>
                                        <p:strVal val="visible"/>
                                      </p:to>
                                    </p:set>
                                    <p:animEffect transition="in" filter="wipe(right)">
                                      <p:cBhvr>
                                        <p:cTn id="16" dur="500"/>
                                        <p:tgtEl>
                                          <p:spTgt spid="338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3813"/>
                                        </p:tgtEl>
                                        <p:attrNameLst>
                                          <p:attrName>style.visibility</p:attrName>
                                        </p:attrNameLst>
                                      </p:cBhvr>
                                      <p:to>
                                        <p:strVal val="visible"/>
                                      </p:to>
                                    </p:set>
                                    <p:animEffect transition="in" filter="wipe(left)">
                                      <p:cBhvr>
                                        <p:cTn id="21" dur="500"/>
                                        <p:tgtEl>
                                          <p:spTgt spid="33813"/>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left)">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utoUpdateAnimBg="0"/>
      <p:bldP spid="3" grpId="0"/>
      <p:bldP spid="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5195507E-387F-BC41-9D3C-727EC17CE636}"/>
              </a:ext>
            </a:extLst>
          </p:cNvPr>
          <p:cNvSpPr>
            <a:spLocks noGrp="1" noChangeArrowheads="1"/>
          </p:cNvSpPr>
          <p:nvPr>
            <p:ph type="title"/>
          </p:nvPr>
        </p:nvSpPr>
        <p:spPr/>
        <p:txBody>
          <a:bodyPr/>
          <a:lstStyle/>
          <a:p>
            <a:pPr eaLnBrk="1" hangingPunct="1"/>
            <a:r>
              <a:rPr lang="en-US" altLang="en-BE"/>
              <a:t>Coping with errors</a:t>
            </a:r>
          </a:p>
        </p:txBody>
      </p:sp>
      <p:grpSp>
        <p:nvGrpSpPr>
          <p:cNvPr id="43010" name="Group 2">
            <a:extLst>
              <a:ext uri="{FF2B5EF4-FFF2-40B4-BE49-F238E27FC236}">
                <a16:creationId xmlns:a16="http://schemas.microsoft.com/office/drawing/2014/main" id="{853E0D55-41D5-2A49-9C09-94D4AAB0FDD5}"/>
              </a:ext>
            </a:extLst>
          </p:cNvPr>
          <p:cNvGrpSpPr>
            <a:grpSpLocks/>
          </p:cNvGrpSpPr>
          <p:nvPr/>
        </p:nvGrpSpPr>
        <p:grpSpPr bwMode="auto">
          <a:xfrm>
            <a:off x="3287688" y="2117103"/>
            <a:ext cx="5810250" cy="3630514"/>
            <a:chOff x="0" y="0"/>
            <a:chExt cx="4805" cy="3251"/>
          </a:xfrm>
        </p:grpSpPr>
        <p:grpSp>
          <p:nvGrpSpPr>
            <p:cNvPr id="43033" name="Group 3">
              <a:extLst>
                <a:ext uri="{FF2B5EF4-FFF2-40B4-BE49-F238E27FC236}">
                  <a16:creationId xmlns:a16="http://schemas.microsoft.com/office/drawing/2014/main" id="{9823F70F-E508-7B42-B6FF-70B8ED55037F}"/>
                </a:ext>
              </a:extLst>
            </p:cNvPr>
            <p:cNvGrpSpPr>
              <a:grpSpLocks/>
            </p:cNvGrpSpPr>
            <p:nvPr/>
          </p:nvGrpSpPr>
          <p:grpSpPr bwMode="auto">
            <a:xfrm>
              <a:off x="1620" y="0"/>
              <a:ext cx="1676" cy="3251"/>
              <a:chOff x="-7" y="0"/>
              <a:chExt cx="1676" cy="3251"/>
            </a:xfrm>
          </p:grpSpPr>
          <p:sp>
            <p:nvSpPr>
              <p:cNvPr id="43035" name="Line 4">
                <a:extLst>
                  <a:ext uri="{FF2B5EF4-FFF2-40B4-BE49-F238E27FC236}">
                    <a16:creationId xmlns:a16="http://schemas.microsoft.com/office/drawing/2014/main" id="{7B0CFEB2-D137-854D-A61A-4E46E434696C}"/>
                  </a:ext>
                </a:extLst>
              </p:cNvPr>
              <p:cNvSpPr>
                <a:spLocks noChangeShapeType="1"/>
              </p:cNvSpPr>
              <p:nvPr/>
            </p:nvSpPr>
            <p:spPr bwMode="auto">
              <a:xfrm flipH="1">
                <a:off x="-7" y="0"/>
                <a:ext cx="7" cy="32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3036" name="Line 5">
                <a:extLst>
                  <a:ext uri="{FF2B5EF4-FFF2-40B4-BE49-F238E27FC236}">
                    <a16:creationId xmlns:a16="http://schemas.microsoft.com/office/drawing/2014/main" id="{4474B81F-B514-CE40-9369-F3EC3C35B41A}"/>
                  </a:ext>
                </a:extLst>
              </p:cNvPr>
              <p:cNvSpPr>
                <a:spLocks noChangeShapeType="1"/>
              </p:cNvSpPr>
              <p:nvPr/>
            </p:nvSpPr>
            <p:spPr bwMode="auto">
              <a:xfrm flipH="1">
                <a:off x="1668" y="15"/>
                <a:ext cx="1" cy="32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3034" name="Rectangle 6">
              <a:extLst>
                <a:ext uri="{FF2B5EF4-FFF2-40B4-BE49-F238E27FC236}">
                  <a16:creationId xmlns:a16="http://schemas.microsoft.com/office/drawing/2014/main" id="{235CCFAF-94C0-B540-BA90-85D0532CA4E9}"/>
                </a:ext>
              </a:extLst>
            </p:cNvPr>
            <p:cNvSpPr>
              <a:spLocks/>
            </p:cNvSpPr>
            <p:nvPr/>
          </p:nvSpPr>
          <p:spPr bwMode="auto">
            <a:xfrm>
              <a:off x="0" y="64"/>
              <a:ext cx="480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grpSp>
        <p:nvGrpSpPr>
          <p:cNvPr id="33799" name="Group 7">
            <a:extLst>
              <a:ext uri="{FF2B5EF4-FFF2-40B4-BE49-F238E27FC236}">
                <a16:creationId xmlns:a16="http://schemas.microsoft.com/office/drawing/2014/main" id="{A1F0D5AA-44F0-3245-B82F-132DD7ABDBCC}"/>
              </a:ext>
            </a:extLst>
          </p:cNvPr>
          <p:cNvGrpSpPr>
            <a:grpSpLocks/>
          </p:cNvGrpSpPr>
          <p:nvPr/>
        </p:nvGrpSpPr>
        <p:grpSpPr bwMode="auto">
          <a:xfrm>
            <a:off x="2470126" y="3193428"/>
            <a:ext cx="2786063" cy="239712"/>
            <a:chOff x="0" y="0"/>
            <a:chExt cx="2304" cy="215"/>
          </a:xfrm>
        </p:grpSpPr>
        <p:sp>
          <p:nvSpPr>
            <p:cNvPr id="43031" name="Line 8">
              <a:extLst>
                <a:ext uri="{FF2B5EF4-FFF2-40B4-BE49-F238E27FC236}">
                  <a16:creationId xmlns:a16="http://schemas.microsoft.com/office/drawing/2014/main" id="{0E24C145-C331-F542-A960-8E78E40BB0E7}"/>
                </a:ext>
              </a:extLst>
            </p:cNvPr>
            <p:cNvSpPr>
              <a:spLocks noChangeShapeType="1"/>
            </p:cNvSpPr>
            <p:nvPr/>
          </p:nvSpPr>
          <p:spPr bwMode="auto">
            <a:xfrm>
              <a:off x="1134"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32" name="Rectangle 9">
              <a:extLst>
                <a:ext uri="{FF2B5EF4-FFF2-40B4-BE49-F238E27FC236}">
                  <a16:creationId xmlns:a16="http://schemas.microsoft.com/office/drawing/2014/main" id="{479A7DB2-0F04-354A-BB81-414B4AA3235B}"/>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err="1">
                  <a:latin typeface="Helvetica" pitchFamily="2" charset="0"/>
                  <a:ea typeface="ＭＳ Ｐゴシック" panose="020B0600070205080204" pitchFamily="34" charset="-128"/>
                  <a:sym typeface="Helvetica" pitchFamily="2" charset="0"/>
                </a:rPr>
                <a:t>Data.req</a:t>
              </a:r>
              <a:r>
                <a:rPr lang="en-US" altLang="en-BE" sz="1800">
                  <a:latin typeface="Helvetica" pitchFamily="2" charset="0"/>
                  <a:ea typeface="ＭＳ Ｐゴシック" panose="020B0600070205080204" pitchFamily="34" charset="-128"/>
                  <a:sym typeface="Helvetica" pitchFamily="2" charset="0"/>
                </a:rPr>
                <a:t>(</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3802" name="Group 10">
            <a:extLst>
              <a:ext uri="{FF2B5EF4-FFF2-40B4-BE49-F238E27FC236}">
                <a16:creationId xmlns:a16="http://schemas.microsoft.com/office/drawing/2014/main" id="{92DB252D-2220-AA48-9EC7-9F78F35B8CF9}"/>
              </a:ext>
            </a:extLst>
          </p:cNvPr>
          <p:cNvGrpSpPr>
            <a:grpSpLocks/>
          </p:cNvGrpSpPr>
          <p:nvPr/>
        </p:nvGrpSpPr>
        <p:grpSpPr bwMode="auto">
          <a:xfrm>
            <a:off x="5254601" y="3102940"/>
            <a:ext cx="2016125" cy="477838"/>
            <a:chOff x="0" y="0"/>
            <a:chExt cx="1666" cy="429"/>
          </a:xfrm>
        </p:grpSpPr>
        <p:sp>
          <p:nvSpPr>
            <p:cNvPr id="43029" name="Rectangle 11">
              <a:extLst>
                <a:ext uri="{FF2B5EF4-FFF2-40B4-BE49-F238E27FC236}">
                  <a16:creationId xmlns:a16="http://schemas.microsoft.com/office/drawing/2014/main" id="{06431956-A1B1-4D4C-B072-972A85BCF711}"/>
                </a:ext>
              </a:extLst>
            </p:cNvPr>
            <p:cNvSpPr>
              <a:spLocks/>
            </p:cNvSpPr>
            <p:nvPr/>
          </p:nvSpPr>
          <p:spPr bwMode="auto">
            <a:xfrm>
              <a:off x="581" y="0"/>
              <a:ext cx="5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a:t>
              </a:r>
            </a:p>
          </p:txBody>
        </p:sp>
        <p:sp>
          <p:nvSpPr>
            <p:cNvPr id="43030" name="Line 12">
              <a:extLst>
                <a:ext uri="{FF2B5EF4-FFF2-40B4-BE49-F238E27FC236}">
                  <a16:creationId xmlns:a16="http://schemas.microsoft.com/office/drawing/2014/main" id="{52D2C8B1-2897-D340-AD96-3D804767334F}"/>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3805" name="Group 13">
            <a:extLst>
              <a:ext uri="{FF2B5EF4-FFF2-40B4-BE49-F238E27FC236}">
                <a16:creationId xmlns:a16="http://schemas.microsoft.com/office/drawing/2014/main" id="{3CFA4034-56BE-6147-A91D-8128858E2AF0}"/>
              </a:ext>
            </a:extLst>
          </p:cNvPr>
          <p:cNvGrpSpPr>
            <a:grpSpLocks/>
          </p:cNvGrpSpPr>
          <p:nvPr/>
        </p:nvGrpSpPr>
        <p:grpSpPr bwMode="auto">
          <a:xfrm>
            <a:off x="2498700" y="2540966"/>
            <a:ext cx="6923088" cy="866775"/>
            <a:chOff x="0" y="0"/>
            <a:chExt cx="5725" cy="777"/>
          </a:xfrm>
        </p:grpSpPr>
        <p:sp>
          <p:nvSpPr>
            <p:cNvPr id="43022" name="Line 14">
              <a:extLst>
                <a:ext uri="{FF2B5EF4-FFF2-40B4-BE49-F238E27FC236}">
                  <a16:creationId xmlns:a16="http://schemas.microsoft.com/office/drawing/2014/main" id="{501F9B5C-6530-FB46-9C71-E39D52417E54}"/>
                </a:ext>
              </a:extLst>
            </p:cNvPr>
            <p:cNvSpPr>
              <a:spLocks noChangeShapeType="1"/>
            </p:cNvSpPr>
            <p:nvPr/>
          </p:nvSpPr>
          <p:spPr bwMode="auto">
            <a:xfrm>
              <a:off x="2304" y="91"/>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3" name="Line 15">
              <a:extLst>
                <a:ext uri="{FF2B5EF4-FFF2-40B4-BE49-F238E27FC236}">
                  <a16:creationId xmlns:a16="http://schemas.microsoft.com/office/drawing/2014/main" id="{4BD94564-2D13-8D4E-8F6B-3CC3D3D8C315}"/>
                </a:ext>
              </a:extLst>
            </p:cNvPr>
            <p:cNvSpPr>
              <a:spLocks noChangeShapeType="1"/>
            </p:cNvSpPr>
            <p:nvPr/>
          </p:nvSpPr>
          <p:spPr bwMode="auto">
            <a:xfrm>
              <a:off x="3977" y="50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4" name="Rectangle 16">
              <a:extLst>
                <a:ext uri="{FF2B5EF4-FFF2-40B4-BE49-F238E27FC236}">
                  <a16:creationId xmlns:a16="http://schemas.microsoft.com/office/drawing/2014/main" id="{1C20978B-648F-BF4C-825C-B2B1B6458284}"/>
                </a:ext>
              </a:extLst>
            </p:cNvPr>
            <p:cNvSpPr>
              <a:spLocks/>
            </p:cNvSpPr>
            <p:nvPr/>
          </p:nvSpPr>
          <p:spPr bwMode="auto">
            <a:xfrm>
              <a:off x="4781" y="56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err="1">
                  <a:latin typeface="Helvetica" pitchFamily="2" charset="0"/>
                  <a:ea typeface="ＭＳ Ｐゴシック" panose="020B0600070205080204" pitchFamily="34" charset="-128"/>
                  <a:sym typeface="Helvetica" pitchFamily="2" charset="0"/>
                </a:rPr>
                <a:t>Data.ind</a:t>
              </a:r>
              <a:r>
                <a:rPr lang="en-US" altLang="en-BE" sz="1800">
                  <a:latin typeface="Helvetica" pitchFamily="2" charset="0"/>
                  <a:ea typeface="ＭＳ Ｐゴシック" panose="020B0600070205080204" pitchFamily="34" charset="-128"/>
                  <a:sym typeface="Helvetica" pitchFamily="2" charset="0"/>
                </a:rPr>
                <a:t>(</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3025" name="Rectangle 17">
              <a:extLst>
                <a:ext uri="{FF2B5EF4-FFF2-40B4-BE49-F238E27FC236}">
                  <a16:creationId xmlns:a16="http://schemas.microsoft.com/office/drawing/2014/main" id="{310DE8C7-2A7B-C74D-AA3C-4F5B60011D62}"/>
                </a:ext>
              </a:extLst>
            </p:cNvPr>
            <p:cNvSpPr>
              <a:spLocks/>
            </p:cNvSpPr>
            <p:nvPr/>
          </p:nvSpPr>
          <p:spPr bwMode="auto">
            <a:xfrm>
              <a:off x="2934" y="18"/>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nvGrpSpPr>
            <p:cNvPr id="43026" name="Group 18">
              <a:extLst>
                <a:ext uri="{FF2B5EF4-FFF2-40B4-BE49-F238E27FC236}">
                  <a16:creationId xmlns:a16="http://schemas.microsoft.com/office/drawing/2014/main" id="{4393B9DD-3B87-6346-80F3-58AB813A0CB0}"/>
                </a:ext>
              </a:extLst>
            </p:cNvPr>
            <p:cNvGrpSpPr>
              <a:grpSpLocks/>
            </p:cNvGrpSpPr>
            <p:nvPr/>
          </p:nvGrpSpPr>
          <p:grpSpPr bwMode="auto">
            <a:xfrm>
              <a:off x="0" y="0"/>
              <a:ext cx="2303" cy="215"/>
              <a:chOff x="0" y="0"/>
              <a:chExt cx="2303" cy="215"/>
            </a:xfrm>
          </p:grpSpPr>
          <p:sp>
            <p:nvSpPr>
              <p:cNvPr id="43027" name="Line 19">
                <a:extLst>
                  <a:ext uri="{FF2B5EF4-FFF2-40B4-BE49-F238E27FC236}">
                    <a16:creationId xmlns:a16="http://schemas.microsoft.com/office/drawing/2014/main" id="{C97613A6-2B8D-5646-8644-F6445362B20E}"/>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8" name="Rectangle 20">
                <a:extLst>
                  <a:ext uri="{FF2B5EF4-FFF2-40B4-BE49-F238E27FC236}">
                    <a16:creationId xmlns:a16="http://schemas.microsoft.com/office/drawing/2014/main" id="{0C940380-3155-754C-8DC9-B3815319AAD6}"/>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grpSp>
      </p:grpSp>
      <p:grpSp>
        <p:nvGrpSpPr>
          <p:cNvPr id="33813" name="Group 21">
            <a:extLst>
              <a:ext uri="{FF2B5EF4-FFF2-40B4-BE49-F238E27FC236}">
                <a16:creationId xmlns:a16="http://schemas.microsoft.com/office/drawing/2014/main" id="{6928954C-2C65-EA44-9FFE-D8A528F6E2D1}"/>
              </a:ext>
            </a:extLst>
          </p:cNvPr>
          <p:cNvGrpSpPr>
            <a:grpSpLocks/>
          </p:cNvGrpSpPr>
          <p:nvPr/>
        </p:nvGrpSpPr>
        <p:grpSpPr bwMode="auto">
          <a:xfrm>
            <a:off x="5280001" y="3649040"/>
            <a:ext cx="2022475" cy="490538"/>
            <a:chOff x="0" y="0"/>
            <a:chExt cx="1673" cy="439"/>
          </a:xfrm>
        </p:grpSpPr>
        <p:sp>
          <p:nvSpPr>
            <p:cNvPr id="43020" name="Line 22">
              <a:extLst>
                <a:ext uri="{FF2B5EF4-FFF2-40B4-BE49-F238E27FC236}">
                  <a16:creationId xmlns:a16="http://schemas.microsoft.com/office/drawing/2014/main" id="{8FFAA7B9-C8E9-BB4C-81FB-66F33C88A472}"/>
                </a:ext>
              </a:extLst>
            </p:cNvPr>
            <p:cNvSpPr>
              <a:spLocks noChangeShapeType="1"/>
            </p:cNvSpPr>
            <p:nvPr/>
          </p:nvSpPr>
          <p:spPr bwMode="auto">
            <a:xfrm>
              <a:off x="0" y="27"/>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3021" name="Rectangle 23">
              <a:extLst>
                <a:ext uri="{FF2B5EF4-FFF2-40B4-BE49-F238E27FC236}">
                  <a16:creationId xmlns:a16="http://schemas.microsoft.com/office/drawing/2014/main" id="{46F02493-4BFE-4D40-AB80-422401AA3093}"/>
                </a:ext>
              </a:extLst>
            </p:cNvPr>
            <p:cNvSpPr>
              <a:spLocks/>
            </p:cNvSpPr>
            <p:nvPr/>
          </p:nvSpPr>
          <p:spPr bwMode="auto">
            <a:xfrm>
              <a:off x="726" y="0"/>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nvGrpSpPr>
          <p:cNvPr id="37" name="Group 21">
            <a:extLst>
              <a:ext uri="{FF2B5EF4-FFF2-40B4-BE49-F238E27FC236}">
                <a16:creationId xmlns:a16="http://schemas.microsoft.com/office/drawing/2014/main" id="{B342C76A-6AC1-794F-8BC1-57CBAF9F6E64}"/>
              </a:ext>
            </a:extLst>
          </p:cNvPr>
          <p:cNvGrpSpPr>
            <a:grpSpLocks/>
          </p:cNvGrpSpPr>
          <p:nvPr/>
        </p:nvGrpSpPr>
        <p:grpSpPr bwMode="auto">
          <a:xfrm>
            <a:off x="5251425" y="4811658"/>
            <a:ext cx="2022475" cy="538586"/>
            <a:chOff x="0" y="27"/>
            <a:chExt cx="1673" cy="482"/>
          </a:xfrm>
        </p:grpSpPr>
        <p:sp>
          <p:nvSpPr>
            <p:cNvPr id="38" name="Line 22">
              <a:extLst>
                <a:ext uri="{FF2B5EF4-FFF2-40B4-BE49-F238E27FC236}">
                  <a16:creationId xmlns:a16="http://schemas.microsoft.com/office/drawing/2014/main" id="{A2FA4D42-F105-A946-B335-3F9516420D68}"/>
                </a:ext>
              </a:extLst>
            </p:cNvPr>
            <p:cNvSpPr>
              <a:spLocks noChangeShapeType="1"/>
            </p:cNvSpPr>
            <p:nvPr/>
          </p:nvSpPr>
          <p:spPr bwMode="auto">
            <a:xfrm>
              <a:off x="0" y="27"/>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39" name="Rectangle 23">
              <a:extLst>
                <a:ext uri="{FF2B5EF4-FFF2-40B4-BE49-F238E27FC236}">
                  <a16:creationId xmlns:a16="http://schemas.microsoft.com/office/drawing/2014/main" id="{704607A9-2C69-174F-BCF7-36D08537E1DC}"/>
                </a:ext>
              </a:extLst>
            </p:cNvPr>
            <p:cNvSpPr>
              <a:spLocks/>
            </p:cNvSpPr>
            <p:nvPr/>
          </p:nvSpPr>
          <p:spPr bwMode="auto">
            <a:xfrm>
              <a:off x="712" y="294"/>
              <a:ext cx="37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sp>
        <p:nvSpPr>
          <p:cNvPr id="40" name="Line 24">
            <a:extLst>
              <a:ext uri="{FF2B5EF4-FFF2-40B4-BE49-F238E27FC236}">
                <a16:creationId xmlns:a16="http://schemas.microsoft.com/office/drawing/2014/main" id="{25A72ACD-FF33-F045-A730-963EE227797C}"/>
              </a:ext>
            </a:extLst>
          </p:cNvPr>
          <p:cNvSpPr>
            <a:spLocks noChangeShapeType="1"/>
          </p:cNvSpPr>
          <p:nvPr/>
        </p:nvSpPr>
        <p:spPr bwMode="auto">
          <a:xfrm>
            <a:off x="7305651" y="5285157"/>
            <a:ext cx="15922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en-BE"/>
          </a:p>
        </p:txBody>
      </p:sp>
      <p:sp>
        <p:nvSpPr>
          <p:cNvPr id="41" name="Rectangle 25">
            <a:extLst>
              <a:ext uri="{FF2B5EF4-FFF2-40B4-BE49-F238E27FC236}">
                <a16:creationId xmlns:a16="http://schemas.microsoft.com/office/drawing/2014/main" id="{1D7F2B34-B0DE-4A41-93B2-A267C3D9CA2C}"/>
              </a:ext>
            </a:extLst>
          </p:cNvPr>
          <p:cNvSpPr>
            <a:spLocks/>
          </p:cNvSpPr>
          <p:nvPr/>
        </p:nvSpPr>
        <p:spPr bwMode="auto">
          <a:xfrm>
            <a:off x="8278788" y="5350245"/>
            <a:ext cx="11430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err="1">
                <a:latin typeface="Helvetica" pitchFamily="2" charset="0"/>
                <a:ea typeface="ＭＳ Ｐゴシック" panose="020B0600070205080204" pitchFamily="34" charset="-128"/>
                <a:sym typeface="Helvetica" pitchFamily="2" charset="0"/>
              </a:rPr>
              <a:t>Data.ind</a:t>
            </a:r>
            <a:r>
              <a:rPr lang="en-US" altLang="en-BE" sz="1800">
                <a:latin typeface="Helvetica" pitchFamily="2" charset="0"/>
                <a:ea typeface="ＭＳ Ｐゴシック" panose="020B0600070205080204" pitchFamily="34" charset="-128"/>
                <a:sym typeface="Helvetica" pitchFamily="2" charset="0"/>
              </a:rPr>
              <a:t>(</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sp>
        <p:nvSpPr>
          <p:cNvPr id="3" name="TextBox 2">
            <a:extLst>
              <a:ext uri="{FF2B5EF4-FFF2-40B4-BE49-F238E27FC236}">
                <a16:creationId xmlns:a16="http://schemas.microsoft.com/office/drawing/2014/main" id="{B87BC43B-4C62-3147-8B3E-4F4CFC86C26D}"/>
              </a:ext>
            </a:extLst>
          </p:cNvPr>
          <p:cNvSpPr txBox="1"/>
          <p:nvPr/>
        </p:nvSpPr>
        <p:spPr>
          <a:xfrm>
            <a:off x="4049242" y="3569629"/>
            <a:ext cx="1210588" cy="369332"/>
          </a:xfrm>
          <a:prstGeom prst="rect">
            <a:avLst/>
          </a:prstGeom>
          <a:noFill/>
        </p:spPr>
        <p:txBody>
          <a:bodyPr wrap="none" rtlCol="0">
            <a:spAutoFit/>
          </a:bodyPr>
          <a:lstStyle/>
          <a:p>
            <a:r>
              <a:rPr lang="en-BE" i="1">
                <a:latin typeface="Helvetica" pitchFamily="2" charset="0"/>
              </a:rPr>
              <a:t>start timer</a:t>
            </a:r>
          </a:p>
        </p:txBody>
      </p:sp>
      <p:sp>
        <p:nvSpPr>
          <p:cNvPr id="43" name="TextBox 42">
            <a:extLst>
              <a:ext uri="{FF2B5EF4-FFF2-40B4-BE49-F238E27FC236}">
                <a16:creationId xmlns:a16="http://schemas.microsoft.com/office/drawing/2014/main" id="{B4501B83-7E24-0049-85E8-6295A87A7B0B}"/>
              </a:ext>
            </a:extLst>
          </p:cNvPr>
          <p:cNvSpPr txBox="1"/>
          <p:nvPr/>
        </p:nvSpPr>
        <p:spPr>
          <a:xfrm>
            <a:off x="3762385" y="4611041"/>
            <a:ext cx="1505540" cy="369332"/>
          </a:xfrm>
          <a:prstGeom prst="rect">
            <a:avLst/>
          </a:prstGeom>
          <a:noFill/>
        </p:spPr>
        <p:txBody>
          <a:bodyPr wrap="none" rtlCol="0">
            <a:spAutoFit/>
          </a:bodyPr>
          <a:lstStyle/>
          <a:p>
            <a:r>
              <a:rPr lang="en-BE" i="1">
                <a:latin typeface="Helvetica" pitchFamily="2" charset="0"/>
              </a:rPr>
              <a:t>timer expires</a:t>
            </a:r>
          </a:p>
        </p:txBody>
      </p:sp>
      <p:grpSp>
        <p:nvGrpSpPr>
          <p:cNvPr id="33" name="Group 10">
            <a:extLst>
              <a:ext uri="{FF2B5EF4-FFF2-40B4-BE49-F238E27FC236}">
                <a16:creationId xmlns:a16="http://schemas.microsoft.com/office/drawing/2014/main" id="{C4DBE8D0-9BA7-0941-97A0-D51445A583F9}"/>
              </a:ext>
            </a:extLst>
          </p:cNvPr>
          <p:cNvGrpSpPr>
            <a:grpSpLocks/>
          </p:cNvGrpSpPr>
          <p:nvPr/>
        </p:nvGrpSpPr>
        <p:grpSpPr bwMode="auto">
          <a:xfrm>
            <a:off x="5268583" y="4129588"/>
            <a:ext cx="2016125" cy="477838"/>
            <a:chOff x="0" y="0"/>
            <a:chExt cx="1666" cy="429"/>
          </a:xfrm>
        </p:grpSpPr>
        <p:sp>
          <p:nvSpPr>
            <p:cNvPr id="34" name="Rectangle 11">
              <a:extLst>
                <a:ext uri="{FF2B5EF4-FFF2-40B4-BE49-F238E27FC236}">
                  <a16:creationId xmlns:a16="http://schemas.microsoft.com/office/drawing/2014/main" id="{6957C556-EAA9-8D40-B6C0-66AB7D871F52}"/>
                </a:ext>
              </a:extLst>
            </p:cNvPr>
            <p:cNvSpPr>
              <a:spLocks/>
            </p:cNvSpPr>
            <p:nvPr/>
          </p:nvSpPr>
          <p:spPr bwMode="auto">
            <a:xfrm>
              <a:off x="581" y="0"/>
              <a:ext cx="54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a:t>
              </a:r>
            </a:p>
          </p:txBody>
        </p:sp>
        <p:sp>
          <p:nvSpPr>
            <p:cNvPr id="35" name="Line 12">
              <a:extLst>
                <a:ext uri="{FF2B5EF4-FFF2-40B4-BE49-F238E27FC236}">
                  <a16:creationId xmlns:a16="http://schemas.microsoft.com/office/drawing/2014/main" id="{53D4CEFE-5DFA-504C-BE29-ED2C86A199DB}"/>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sp>
        <p:nvSpPr>
          <p:cNvPr id="36" name="Line 24">
            <a:extLst>
              <a:ext uri="{FF2B5EF4-FFF2-40B4-BE49-F238E27FC236}">
                <a16:creationId xmlns:a16="http://schemas.microsoft.com/office/drawing/2014/main" id="{C3B3194A-85DC-2C48-AF0B-5305AB4A3883}"/>
              </a:ext>
            </a:extLst>
          </p:cNvPr>
          <p:cNvSpPr>
            <a:spLocks noChangeShapeType="1"/>
          </p:cNvSpPr>
          <p:nvPr/>
        </p:nvSpPr>
        <p:spPr bwMode="auto">
          <a:xfrm>
            <a:off x="7307120" y="4139578"/>
            <a:ext cx="15922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en-BE"/>
          </a:p>
        </p:txBody>
      </p:sp>
      <p:sp>
        <p:nvSpPr>
          <p:cNvPr id="42" name="Rectangle 25">
            <a:extLst>
              <a:ext uri="{FF2B5EF4-FFF2-40B4-BE49-F238E27FC236}">
                <a16:creationId xmlns:a16="http://schemas.microsoft.com/office/drawing/2014/main" id="{A8F37332-931A-D644-B83C-CA2D91FD3B75}"/>
              </a:ext>
            </a:extLst>
          </p:cNvPr>
          <p:cNvSpPr>
            <a:spLocks/>
          </p:cNvSpPr>
          <p:nvPr/>
        </p:nvSpPr>
        <p:spPr bwMode="auto">
          <a:xfrm>
            <a:off x="8280257" y="4204666"/>
            <a:ext cx="114300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err="1">
                <a:latin typeface="Helvetica" pitchFamily="2" charset="0"/>
                <a:ea typeface="ＭＳ Ｐゴシック" panose="020B0600070205080204" pitchFamily="34" charset="-128"/>
                <a:sym typeface="Helvetica" pitchFamily="2" charset="0"/>
              </a:rPr>
              <a:t>Data.ind</a:t>
            </a:r>
            <a:r>
              <a:rPr lang="en-US" altLang="en-BE" sz="1800">
                <a:latin typeface="Helvetica" pitchFamily="2" charset="0"/>
                <a:ea typeface="ＭＳ Ｐゴシック" panose="020B0600070205080204" pitchFamily="34" charset="-128"/>
                <a:sym typeface="Helvetica" pitchFamily="2" charset="0"/>
              </a:rPr>
              <a:t>(</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sp>
        <p:nvSpPr>
          <p:cNvPr id="2" name="Multiply 1">
            <a:extLst>
              <a:ext uri="{FF2B5EF4-FFF2-40B4-BE49-F238E27FC236}">
                <a16:creationId xmlns:a16="http://schemas.microsoft.com/office/drawing/2014/main" id="{32610D6E-EF2B-3E45-9EF9-166CE297E93E}"/>
              </a:ext>
            </a:extLst>
          </p:cNvPr>
          <p:cNvSpPr/>
          <p:nvPr/>
        </p:nvSpPr>
        <p:spPr bwMode="auto">
          <a:xfrm>
            <a:off x="5181396" y="4360136"/>
            <a:ext cx="360040" cy="403815"/>
          </a:xfrm>
          <a:prstGeom prst="mathMultiply">
            <a:avLst/>
          </a:prstGeom>
          <a:solidFill>
            <a:srgbClr val="FF0000"/>
          </a:solidFill>
          <a:ln w="254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
        <p:nvSpPr>
          <p:cNvPr id="4" name="TextBox 3">
            <a:extLst>
              <a:ext uri="{FF2B5EF4-FFF2-40B4-BE49-F238E27FC236}">
                <a16:creationId xmlns:a16="http://schemas.microsoft.com/office/drawing/2014/main" id="{4795F7CC-A024-48A3-2185-4C6115E9606D}"/>
              </a:ext>
            </a:extLst>
          </p:cNvPr>
          <p:cNvSpPr txBox="1"/>
          <p:nvPr/>
        </p:nvSpPr>
        <p:spPr>
          <a:xfrm>
            <a:off x="2934586" y="6267280"/>
            <a:ext cx="3961405" cy="523220"/>
          </a:xfrm>
          <a:prstGeom prst="rect">
            <a:avLst/>
          </a:prstGeom>
          <a:noFill/>
        </p:spPr>
        <p:txBody>
          <a:bodyPr wrap="none" rtlCol="0">
            <a:spAutoFit/>
          </a:bodyPr>
          <a:lstStyle/>
          <a:p>
            <a:r>
              <a:rPr lang="en-BE" sz="2800"/>
              <a:t>Is this a problem for you ?</a:t>
            </a:r>
          </a:p>
        </p:txBody>
      </p:sp>
    </p:spTree>
    <p:extLst>
      <p:ext uri="{BB962C8B-B14F-4D97-AF65-F5344CB8AC3E}">
        <p14:creationId xmlns:p14="http://schemas.microsoft.com/office/powerpoint/2010/main" val="2112172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805"/>
                                        </p:tgtEl>
                                        <p:attrNameLst>
                                          <p:attrName>style.visibility</p:attrName>
                                        </p:attrNameLst>
                                      </p:cBhvr>
                                      <p:to>
                                        <p:strVal val="visible"/>
                                      </p:to>
                                    </p:set>
                                    <p:animEffect transition="in" filter="wipe(left)">
                                      <p:cBhvr>
                                        <p:cTn id="7" dur="500"/>
                                        <p:tgtEl>
                                          <p:spTgt spid="33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379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33802"/>
                                        </p:tgtEl>
                                        <p:attrNameLst>
                                          <p:attrName>style.visibility</p:attrName>
                                        </p:attrNameLst>
                                      </p:cBhvr>
                                      <p:to>
                                        <p:strVal val="visible"/>
                                      </p:to>
                                    </p:set>
                                    <p:animEffect transition="in" filter="wipe(right)">
                                      <p:cBhvr>
                                        <p:cTn id="16" dur="500"/>
                                        <p:tgtEl>
                                          <p:spTgt spid="338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3813"/>
                                        </p:tgtEl>
                                        <p:attrNameLst>
                                          <p:attrName>style.visibility</p:attrName>
                                        </p:attrNameLst>
                                      </p:cBhvr>
                                      <p:to>
                                        <p:strVal val="visible"/>
                                      </p:to>
                                    </p:set>
                                    <p:animEffect transition="in" filter="wipe(left)">
                                      <p:cBhvr>
                                        <p:cTn id="21" dur="500"/>
                                        <p:tgtEl>
                                          <p:spTgt spid="338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par>
                                <p:cTn id="26" presetID="22" presetClass="entr" presetSubtype="8"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par>
                                <p:cTn id="29" presetID="22" presetClass="entr" presetSubtype="8"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right)">
                                      <p:cBhvr>
                                        <p:cTn id="36" dur="500"/>
                                        <p:tgtEl>
                                          <p:spTgt spid="33"/>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500"/>
                                        <p:tgtEl>
                                          <p:spTgt spid="40"/>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left)">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utoUpdateAnimBg="0"/>
      <p:bldP spid="3" grpId="0"/>
      <p:bldP spid="43" grpId="0"/>
      <p:bldP spid="42" grpId="0" autoUpdateAnimBg="0"/>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360A-FE4D-ED4A-90FB-1338049626D5}"/>
              </a:ext>
            </a:extLst>
          </p:cNvPr>
          <p:cNvSpPr>
            <a:spLocks noGrp="1"/>
          </p:cNvSpPr>
          <p:nvPr>
            <p:ph type="title"/>
          </p:nvPr>
        </p:nvSpPr>
        <p:spPr/>
        <p:txBody>
          <a:bodyPr/>
          <a:lstStyle/>
          <a:p>
            <a:r>
              <a:rPr lang="en-BE" dirty="0"/>
              <a:t>A better approach</a:t>
            </a:r>
          </a:p>
        </p:txBody>
      </p:sp>
      <p:sp>
        <p:nvSpPr>
          <p:cNvPr id="3" name="Content Placeholder 2">
            <a:extLst>
              <a:ext uri="{FF2B5EF4-FFF2-40B4-BE49-F238E27FC236}">
                <a16:creationId xmlns:a16="http://schemas.microsoft.com/office/drawing/2014/main" id="{61B50CEB-76E3-5D43-B2EC-CFB04BB8D070}"/>
              </a:ext>
            </a:extLst>
          </p:cNvPr>
          <p:cNvSpPr>
            <a:spLocks noGrp="1"/>
          </p:cNvSpPr>
          <p:nvPr>
            <p:ph idx="1"/>
          </p:nvPr>
        </p:nvSpPr>
        <p:spPr>
          <a:xfrm>
            <a:off x="838200" y="1690688"/>
            <a:ext cx="7972425" cy="4536504"/>
          </a:xfrm>
        </p:spPr>
        <p:txBody>
          <a:bodyPr/>
          <a:lstStyle/>
          <a:p>
            <a:r>
              <a:rPr lang="en-BE" dirty="0"/>
              <a:t>Key ideas</a:t>
            </a:r>
          </a:p>
          <a:p>
            <a:pPr lvl="1"/>
            <a:r>
              <a:rPr lang="en-BE" dirty="0"/>
              <a:t>Identify each data segment with a sequence number</a:t>
            </a:r>
          </a:p>
          <a:p>
            <a:pPr lvl="2"/>
            <a:r>
              <a:rPr lang="en-BE" dirty="0"/>
              <a:t>allows to prevent duplication</a:t>
            </a:r>
          </a:p>
          <a:p>
            <a:pPr lvl="2"/>
            <a:r>
              <a:rPr lang="en-BE" dirty="0"/>
              <a:t>one bit is sufficient</a:t>
            </a:r>
          </a:p>
          <a:p>
            <a:pPr lvl="1"/>
            <a:r>
              <a:rPr lang="en-BE" dirty="0"/>
              <a:t>Indicate the sequence number of the last data segment in the acknowledgement</a:t>
            </a:r>
          </a:p>
        </p:txBody>
      </p:sp>
    </p:spTree>
    <p:extLst>
      <p:ext uri="{BB962C8B-B14F-4D97-AF65-F5344CB8AC3E}">
        <p14:creationId xmlns:p14="http://schemas.microsoft.com/office/powerpoint/2010/main" val="851677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3F62CC79-CE4E-7A4F-8CA1-B962B71392D1}"/>
              </a:ext>
            </a:extLst>
          </p:cNvPr>
          <p:cNvSpPr>
            <a:spLocks noGrp="1" noChangeArrowheads="1"/>
          </p:cNvSpPr>
          <p:nvPr>
            <p:ph type="title"/>
          </p:nvPr>
        </p:nvSpPr>
        <p:spPr/>
        <p:txBody>
          <a:bodyPr/>
          <a:lstStyle/>
          <a:p>
            <a:pPr eaLnBrk="1" hangingPunct="1"/>
            <a:r>
              <a:rPr lang="en-US" altLang="en-BE" dirty="0"/>
              <a:t>Alternating Bit Protocol : basics</a:t>
            </a:r>
          </a:p>
        </p:txBody>
      </p:sp>
      <p:grpSp>
        <p:nvGrpSpPr>
          <p:cNvPr id="45058" name="Group 2">
            <a:extLst>
              <a:ext uri="{FF2B5EF4-FFF2-40B4-BE49-F238E27FC236}">
                <a16:creationId xmlns:a16="http://schemas.microsoft.com/office/drawing/2014/main" id="{DE6CC9CA-EAF2-1C4E-B351-E17C34F8BA1A}"/>
              </a:ext>
            </a:extLst>
          </p:cNvPr>
          <p:cNvGrpSpPr>
            <a:grpSpLocks/>
          </p:cNvGrpSpPr>
          <p:nvPr/>
        </p:nvGrpSpPr>
        <p:grpSpPr bwMode="auto">
          <a:xfrm>
            <a:off x="5381625" y="2208213"/>
            <a:ext cx="2012950" cy="4011612"/>
            <a:chOff x="0" y="0"/>
            <a:chExt cx="1665" cy="3593"/>
          </a:xfrm>
        </p:grpSpPr>
        <p:sp>
          <p:nvSpPr>
            <p:cNvPr id="45119" name="Line 3">
              <a:extLst>
                <a:ext uri="{FF2B5EF4-FFF2-40B4-BE49-F238E27FC236}">
                  <a16:creationId xmlns:a16="http://schemas.microsoft.com/office/drawing/2014/main" id="{B90EE829-A558-0E42-AF2C-3399AE097A41}"/>
                </a:ext>
              </a:extLst>
            </p:cNvPr>
            <p:cNvSpPr>
              <a:spLocks noChangeShapeType="1"/>
            </p:cNvSpPr>
            <p:nvPr/>
          </p:nvSpPr>
          <p:spPr bwMode="auto">
            <a:xfrm>
              <a:off x="0" y="0"/>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5120" name="Line 4">
              <a:extLst>
                <a:ext uri="{FF2B5EF4-FFF2-40B4-BE49-F238E27FC236}">
                  <a16:creationId xmlns:a16="http://schemas.microsoft.com/office/drawing/2014/main" id="{2F3033F0-60F6-474B-B708-B58AFAC52E07}"/>
                </a:ext>
              </a:extLst>
            </p:cNvPr>
            <p:cNvSpPr>
              <a:spLocks noChangeShapeType="1"/>
            </p:cNvSpPr>
            <p:nvPr/>
          </p:nvSpPr>
          <p:spPr bwMode="auto">
            <a:xfrm>
              <a:off x="1664" y="22"/>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5059" name="Rectangle 5">
            <a:extLst>
              <a:ext uri="{FF2B5EF4-FFF2-40B4-BE49-F238E27FC236}">
                <a16:creationId xmlns:a16="http://schemas.microsoft.com/office/drawing/2014/main" id="{63872A68-5150-654F-9B19-9942F6B0B404}"/>
              </a:ext>
            </a:extLst>
          </p:cNvPr>
          <p:cNvSpPr>
            <a:spLocks/>
          </p:cNvSpPr>
          <p:nvPr/>
        </p:nvSpPr>
        <p:spPr bwMode="auto">
          <a:xfrm>
            <a:off x="3414713" y="2305051"/>
            <a:ext cx="58102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nvGrpSpPr>
          <p:cNvPr id="35846" name="Group 6">
            <a:extLst>
              <a:ext uri="{FF2B5EF4-FFF2-40B4-BE49-F238E27FC236}">
                <a16:creationId xmlns:a16="http://schemas.microsoft.com/office/drawing/2014/main" id="{82CEA81D-7D06-3442-AA9A-215A71776525}"/>
              </a:ext>
            </a:extLst>
          </p:cNvPr>
          <p:cNvGrpSpPr>
            <a:grpSpLocks/>
          </p:cNvGrpSpPr>
          <p:nvPr/>
        </p:nvGrpSpPr>
        <p:grpSpPr bwMode="auto">
          <a:xfrm>
            <a:off x="2595563" y="3254376"/>
            <a:ext cx="2786062" cy="239713"/>
            <a:chOff x="0" y="0"/>
            <a:chExt cx="2304" cy="215"/>
          </a:xfrm>
        </p:grpSpPr>
        <p:sp>
          <p:nvSpPr>
            <p:cNvPr id="45117" name="Line 7">
              <a:extLst>
                <a:ext uri="{FF2B5EF4-FFF2-40B4-BE49-F238E27FC236}">
                  <a16:creationId xmlns:a16="http://schemas.microsoft.com/office/drawing/2014/main" id="{A3F1B6ED-A556-5C48-BE12-40552673AACD}"/>
                </a:ext>
              </a:extLst>
            </p:cNvPr>
            <p:cNvSpPr>
              <a:spLocks noChangeShapeType="1"/>
            </p:cNvSpPr>
            <p:nvPr/>
          </p:nvSpPr>
          <p:spPr bwMode="auto">
            <a:xfrm>
              <a:off x="1134"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8" name="Rectangle 8">
              <a:extLst>
                <a:ext uri="{FF2B5EF4-FFF2-40B4-BE49-F238E27FC236}">
                  <a16:creationId xmlns:a16="http://schemas.microsoft.com/office/drawing/2014/main" id="{54930CE2-1387-EF4A-A45D-9ED096ABEF62}"/>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49" name="Group 9">
            <a:extLst>
              <a:ext uri="{FF2B5EF4-FFF2-40B4-BE49-F238E27FC236}">
                <a16:creationId xmlns:a16="http://schemas.microsoft.com/office/drawing/2014/main" id="{98FF685B-55E4-3A4B-B10B-FDFC64EE330A}"/>
              </a:ext>
            </a:extLst>
          </p:cNvPr>
          <p:cNvGrpSpPr>
            <a:grpSpLocks/>
          </p:cNvGrpSpPr>
          <p:nvPr/>
        </p:nvGrpSpPr>
        <p:grpSpPr bwMode="auto">
          <a:xfrm>
            <a:off x="5380039" y="3163889"/>
            <a:ext cx="2016125" cy="477837"/>
            <a:chOff x="0" y="0"/>
            <a:chExt cx="1666" cy="429"/>
          </a:xfrm>
        </p:grpSpPr>
        <p:sp>
          <p:nvSpPr>
            <p:cNvPr id="45115" name="Rectangle 10">
              <a:extLst>
                <a:ext uri="{FF2B5EF4-FFF2-40B4-BE49-F238E27FC236}">
                  <a16:creationId xmlns:a16="http://schemas.microsoft.com/office/drawing/2014/main" id="{66142778-E9AE-6447-96E4-46E9A1D2C5E6}"/>
                </a:ext>
              </a:extLst>
            </p:cNvPr>
            <p:cNvSpPr>
              <a:spLocks/>
            </p:cNvSpPr>
            <p:nvPr/>
          </p:nvSpPr>
          <p:spPr bwMode="auto">
            <a:xfrm>
              <a:off x="581"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C(OK0)</a:t>
              </a:r>
            </a:p>
          </p:txBody>
        </p:sp>
        <p:sp>
          <p:nvSpPr>
            <p:cNvPr id="45116" name="Line 11">
              <a:extLst>
                <a:ext uri="{FF2B5EF4-FFF2-40B4-BE49-F238E27FC236}">
                  <a16:creationId xmlns:a16="http://schemas.microsoft.com/office/drawing/2014/main" id="{4745A27C-1D7A-BE49-9C74-3E00E0BE0A20}"/>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5852" name="Group 12">
            <a:extLst>
              <a:ext uri="{FF2B5EF4-FFF2-40B4-BE49-F238E27FC236}">
                <a16:creationId xmlns:a16="http://schemas.microsoft.com/office/drawing/2014/main" id="{A980B401-7722-3742-A239-FD0858C1FB5D}"/>
              </a:ext>
            </a:extLst>
          </p:cNvPr>
          <p:cNvGrpSpPr>
            <a:grpSpLocks/>
          </p:cNvGrpSpPr>
          <p:nvPr/>
        </p:nvGrpSpPr>
        <p:grpSpPr bwMode="auto">
          <a:xfrm>
            <a:off x="2624139" y="2601914"/>
            <a:ext cx="6923087" cy="866775"/>
            <a:chOff x="0" y="0"/>
            <a:chExt cx="5725" cy="777"/>
          </a:xfrm>
        </p:grpSpPr>
        <p:sp>
          <p:nvSpPr>
            <p:cNvPr id="45109" name="Line 13">
              <a:extLst>
                <a:ext uri="{FF2B5EF4-FFF2-40B4-BE49-F238E27FC236}">
                  <a16:creationId xmlns:a16="http://schemas.microsoft.com/office/drawing/2014/main" id="{3E79B554-A780-5D4B-8F43-FA9A5A9372B5}"/>
                </a:ext>
              </a:extLst>
            </p:cNvPr>
            <p:cNvSpPr>
              <a:spLocks noChangeShapeType="1"/>
            </p:cNvSpPr>
            <p:nvPr/>
          </p:nvSpPr>
          <p:spPr bwMode="auto">
            <a:xfrm>
              <a:off x="2304" y="91"/>
              <a:ext cx="1599" cy="39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0" name="Line 14">
              <a:extLst>
                <a:ext uri="{FF2B5EF4-FFF2-40B4-BE49-F238E27FC236}">
                  <a16:creationId xmlns:a16="http://schemas.microsoft.com/office/drawing/2014/main" id="{242095B1-6484-0444-980F-77A06EBAA0C3}"/>
                </a:ext>
              </a:extLst>
            </p:cNvPr>
            <p:cNvSpPr>
              <a:spLocks noChangeShapeType="1"/>
            </p:cNvSpPr>
            <p:nvPr/>
          </p:nvSpPr>
          <p:spPr bwMode="auto">
            <a:xfrm>
              <a:off x="3977" y="50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1" name="Rectangle 15">
              <a:extLst>
                <a:ext uri="{FF2B5EF4-FFF2-40B4-BE49-F238E27FC236}">
                  <a16:creationId xmlns:a16="http://schemas.microsoft.com/office/drawing/2014/main" id="{167BF3CB-DA84-854D-A79D-635429CD5254}"/>
                </a:ext>
              </a:extLst>
            </p:cNvPr>
            <p:cNvSpPr>
              <a:spLocks/>
            </p:cNvSpPr>
            <p:nvPr/>
          </p:nvSpPr>
          <p:spPr bwMode="auto">
            <a:xfrm>
              <a:off x="4781" y="56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5112" name="Rectangle 16">
              <a:extLst>
                <a:ext uri="{FF2B5EF4-FFF2-40B4-BE49-F238E27FC236}">
                  <a16:creationId xmlns:a16="http://schemas.microsoft.com/office/drawing/2014/main" id="{F83C2ACB-2868-8C4A-8FCA-B21CE28CF829}"/>
                </a:ext>
              </a:extLst>
            </p:cNvPr>
            <p:cNvSpPr>
              <a:spLocks/>
            </p:cNvSpPr>
            <p:nvPr/>
          </p:nvSpPr>
          <p:spPr bwMode="auto">
            <a:xfrm>
              <a:off x="2934" y="18"/>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13" name="Line 17">
              <a:extLst>
                <a:ext uri="{FF2B5EF4-FFF2-40B4-BE49-F238E27FC236}">
                  <a16:creationId xmlns:a16="http://schemas.microsoft.com/office/drawing/2014/main" id="{C7BA76F8-60BA-7549-B361-2621F36897B6}"/>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4" name="Rectangle 18">
              <a:extLst>
                <a:ext uri="{FF2B5EF4-FFF2-40B4-BE49-F238E27FC236}">
                  <a16:creationId xmlns:a16="http://schemas.microsoft.com/office/drawing/2014/main" id="{E6E2FB58-6E0D-9946-BF43-475259B36208}"/>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68" name="Group 28">
            <a:extLst>
              <a:ext uri="{FF2B5EF4-FFF2-40B4-BE49-F238E27FC236}">
                <a16:creationId xmlns:a16="http://schemas.microsoft.com/office/drawing/2014/main" id="{F784CA18-545E-3340-BF57-0A6E15A2C699}"/>
              </a:ext>
            </a:extLst>
          </p:cNvPr>
          <p:cNvGrpSpPr>
            <a:grpSpLocks/>
          </p:cNvGrpSpPr>
          <p:nvPr/>
        </p:nvGrpSpPr>
        <p:grpSpPr bwMode="auto">
          <a:xfrm>
            <a:off x="5405439" y="3709988"/>
            <a:ext cx="4122737" cy="711200"/>
            <a:chOff x="0" y="0"/>
            <a:chExt cx="3409" cy="637"/>
          </a:xfrm>
        </p:grpSpPr>
        <p:sp>
          <p:nvSpPr>
            <p:cNvPr id="45099" name="Line 29">
              <a:extLst>
                <a:ext uri="{FF2B5EF4-FFF2-40B4-BE49-F238E27FC236}">
                  <a16:creationId xmlns:a16="http://schemas.microsoft.com/office/drawing/2014/main" id="{79EF3D23-8071-8445-B67B-F3BAAE845517}"/>
                </a:ext>
              </a:extLst>
            </p:cNvPr>
            <p:cNvSpPr>
              <a:spLocks noChangeShapeType="1"/>
            </p:cNvSpPr>
            <p:nvPr/>
          </p:nvSpPr>
          <p:spPr bwMode="auto">
            <a:xfrm>
              <a:off x="0" y="27"/>
              <a:ext cx="1611" cy="32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0" name="Rectangle 30">
              <a:extLst>
                <a:ext uri="{FF2B5EF4-FFF2-40B4-BE49-F238E27FC236}">
                  <a16:creationId xmlns:a16="http://schemas.microsoft.com/office/drawing/2014/main" id="{17FFE145-8C39-BE4C-A726-D97434CACE80}"/>
                </a:ext>
              </a:extLst>
            </p:cNvPr>
            <p:cNvSpPr>
              <a:spLocks/>
            </p:cNvSpPr>
            <p:nvPr/>
          </p:nvSpPr>
          <p:spPr bwMode="auto">
            <a:xfrm>
              <a:off x="726" y="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D(1,</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01" name="Line 31">
              <a:extLst>
                <a:ext uri="{FF2B5EF4-FFF2-40B4-BE49-F238E27FC236}">
                  <a16:creationId xmlns:a16="http://schemas.microsoft.com/office/drawing/2014/main" id="{DB3ABD2B-78F5-7F48-BD6F-F1BC6C9657C2}"/>
                </a:ext>
              </a:extLst>
            </p:cNvPr>
            <p:cNvSpPr>
              <a:spLocks noChangeShapeType="1"/>
            </p:cNvSpPr>
            <p:nvPr/>
          </p:nvSpPr>
          <p:spPr bwMode="auto">
            <a:xfrm>
              <a:off x="1661" y="36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2" name="Rectangle 32">
              <a:extLst>
                <a:ext uri="{FF2B5EF4-FFF2-40B4-BE49-F238E27FC236}">
                  <a16:creationId xmlns:a16="http://schemas.microsoft.com/office/drawing/2014/main" id="{8F1BF976-1B54-8543-8C0F-4001CB6C27B7}"/>
                </a:ext>
              </a:extLst>
            </p:cNvPr>
            <p:cNvSpPr>
              <a:spLocks/>
            </p:cNvSpPr>
            <p:nvPr/>
          </p:nvSpPr>
          <p:spPr bwMode="auto">
            <a:xfrm>
              <a:off x="2465" y="42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83" name="Group 43">
            <a:extLst>
              <a:ext uri="{FF2B5EF4-FFF2-40B4-BE49-F238E27FC236}">
                <a16:creationId xmlns:a16="http://schemas.microsoft.com/office/drawing/2014/main" id="{9D1AECCD-828D-1047-9D89-4AC433E7A2B5}"/>
              </a:ext>
            </a:extLst>
          </p:cNvPr>
          <p:cNvGrpSpPr>
            <a:grpSpLocks/>
          </p:cNvGrpSpPr>
          <p:nvPr/>
        </p:nvGrpSpPr>
        <p:grpSpPr bwMode="auto">
          <a:xfrm>
            <a:off x="5386278" y="4297364"/>
            <a:ext cx="2038460" cy="374124"/>
            <a:chOff x="1351" y="0"/>
            <a:chExt cx="1686" cy="335"/>
          </a:xfrm>
        </p:grpSpPr>
        <p:sp>
          <p:nvSpPr>
            <p:cNvPr id="45085" name="Line 44">
              <a:extLst>
                <a:ext uri="{FF2B5EF4-FFF2-40B4-BE49-F238E27FC236}">
                  <a16:creationId xmlns:a16="http://schemas.microsoft.com/office/drawing/2014/main" id="{00245DF2-5ECB-6C49-B7ED-11CF87DEFF72}"/>
                </a:ext>
              </a:extLst>
            </p:cNvPr>
            <p:cNvSpPr>
              <a:spLocks noChangeShapeType="1"/>
            </p:cNvSpPr>
            <p:nvPr/>
          </p:nvSpPr>
          <p:spPr bwMode="auto">
            <a:xfrm flipH="1">
              <a:off x="1351" y="0"/>
              <a:ext cx="1686" cy="3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86" name="Group 45">
              <a:extLst>
                <a:ext uri="{FF2B5EF4-FFF2-40B4-BE49-F238E27FC236}">
                  <a16:creationId xmlns:a16="http://schemas.microsoft.com/office/drawing/2014/main" id="{BD6F41FF-F04C-2944-A900-ED512AB8F96E}"/>
                </a:ext>
              </a:extLst>
            </p:cNvPr>
            <p:cNvGrpSpPr>
              <a:grpSpLocks/>
            </p:cNvGrpSpPr>
            <p:nvPr/>
          </p:nvGrpSpPr>
          <p:grpSpPr bwMode="auto">
            <a:xfrm>
              <a:off x="1555" y="112"/>
              <a:ext cx="652" cy="223"/>
              <a:chOff x="0" y="0"/>
              <a:chExt cx="652" cy="223"/>
            </a:xfrm>
          </p:grpSpPr>
          <p:sp>
            <p:nvSpPr>
              <p:cNvPr id="45088" name="Rectangle 46">
                <a:extLst>
                  <a:ext uri="{FF2B5EF4-FFF2-40B4-BE49-F238E27FC236}">
                    <a16:creationId xmlns:a16="http://schemas.microsoft.com/office/drawing/2014/main" id="{EB661060-05D9-B547-8237-440505BFFE25}"/>
                  </a:ext>
                </a:extLst>
              </p:cNvPr>
              <p:cNvSpPr>
                <a:spLocks/>
              </p:cNvSpPr>
              <p:nvPr/>
            </p:nvSpPr>
            <p:spPr bwMode="auto">
              <a:xfrm>
                <a:off x="0" y="0"/>
                <a:ext cx="652"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89" name="Rectangle 47">
                <a:extLst>
                  <a:ext uri="{FF2B5EF4-FFF2-40B4-BE49-F238E27FC236}">
                    <a16:creationId xmlns:a16="http://schemas.microsoft.com/office/drawing/2014/main" id="{F562D021-A489-8746-850C-1908F1A57755}"/>
                  </a:ext>
                </a:extLst>
              </p:cNvPr>
              <p:cNvSpPr>
                <a:spLocks/>
              </p:cNvSpPr>
              <p:nvPr/>
            </p:nvSpPr>
            <p:spPr bwMode="auto">
              <a:xfrm>
                <a:off x="0"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C(OK1)</a:t>
                </a:r>
              </a:p>
            </p:txBody>
          </p:sp>
        </p:grpSp>
      </p:grpSp>
      <p:grpSp>
        <p:nvGrpSpPr>
          <p:cNvPr id="35898" name="Group 58">
            <a:extLst>
              <a:ext uri="{FF2B5EF4-FFF2-40B4-BE49-F238E27FC236}">
                <a16:creationId xmlns:a16="http://schemas.microsoft.com/office/drawing/2014/main" id="{DDA8D731-A32C-E048-B222-0D7AD58DE8EC}"/>
              </a:ext>
            </a:extLst>
          </p:cNvPr>
          <p:cNvGrpSpPr>
            <a:grpSpLocks/>
          </p:cNvGrpSpPr>
          <p:nvPr/>
        </p:nvGrpSpPr>
        <p:grpSpPr bwMode="auto">
          <a:xfrm>
            <a:off x="5405439" y="4716879"/>
            <a:ext cx="4119563" cy="481012"/>
            <a:chOff x="0" y="0"/>
            <a:chExt cx="3406" cy="430"/>
          </a:xfrm>
        </p:grpSpPr>
        <p:sp>
          <p:nvSpPr>
            <p:cNvPr id="45072" name="Line 59">
              <a:extLst>
                <a:ext uri="{FF2B5EF4-FFF2-40B4-BE49-F238E27FC236}">
                  <a16:creationId xmlns:a16="http://schemas.microsoft.com/office/drawing/2014/main" id="{EC45BE9C-AA9B-6D41-94E3-CAD24BAE7E14}"/>
                </a:ext>
              </a:extLst>
            </p:cNvPr>
            <p:cNvSpPr>
              <a:spLocks noChangeShapeType="1"/>
            </p:cNvSpPr>
            <p:nvPr/>
          </p:nvSpPr>
          <p:spPr bwMode="auto">
            <a:xfrm>
              <a:off x="1667" y="429"/>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73" name="Rectangle 60">
              <a:extLst>
                <a:ext uri="{FF2B5EF4-FFF2-40B4-BE49-F238E27FC236}">
                  <a16:creationId xmlns:a16="http://schemas.microsoft.com/office/drawing/2014/main" id="{629D644D-B4CF-174A-A9A3-43C3B8287403}"/>
                </a:ext>
              </a:extLst>
            </p:cNvPr>
            <p:cNvSpPr>
              <a:spLocks/>
            </p:cNvSpPr>
            <p:nvPr/>
          </p:nvSpPr>
          <p:spPr bwMode="auto">
            <a:xfrm>
              <a:off x="2472" y="122"/>
              <a:ext cx="93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latin typeface="Helvetica" pitchFamily="2" charset="0"/>
                  <a:ea typeface="ＭＳ Ｐゴシック" panose="020B0600070205080204" pitchFamily="34" charset="-128"/>
                  <a:sym typeface="Helvetica" pitchFamily="2" charset="0"/>
                </a:rPr>
                <a:t>)</a:t>
              </a:r>
            </a:p>
          </p:txBody>
        </p:sp>
        <p:sp>
          <p:nvSpPr>
            <p:cNvPr id="45074" name="Line 61">
              <a:extLst>
                <a:ext uri="{FF2B5EF4-FFF2-40B4-BE49-F238E27FC236}">
                  <a16:creationId xmlns:a16="http://schemas.microsoft.com/office/drawing/2014/main" id="{9639971F-01E3-1448-9129-60CC668BE8CE}"/>
                </a:ext>
              </a:extLst>
            </p:cNvPr>
            <p:cNvSpPr>
              <a:spLocks noChangeShapeType="1"/>
            </p:cNvSpPr>
            <p:nvPr/>
          </p:nvSpPr>
          <p:spPr bwMode="auto">
            <a:xfrm>
              <a:off x="0" y="0"/>
              <a:ext cx="1639" cy="4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75" name="Group 62">
              <a:extLst>
                <a:ext uri="{FF2B5EF4-FFF2-40B4-BE49-F238E27FC236}">
                  <a16:creationId xmlns:a16="http://schemas.microsoft.com/office/drawing/2014/main" id="{67C049B9-21E3-F145-A4F5-277467F384CF}"/>
                </a:ext>
              </a:extLst>
            </p:cNvPr>
            <p:cNvGrpSpPr>
              <a:grpSpLocks/>
            </p:cNvGrpSpPr>
            <p:nvPr/>
          </p:nvGrpSpPr>
          <p:grpSpPr bwMode="auto">
            <a:xfrm>
              <a:off x="701" y="98"/>
              <a:ext cx="531" cy="223"/>
              <a:chOff x="0" y="0"/>
              <a:chExt cx="531" cy="223"/>
            </a:xfrm>
          </p:grpSpPr>
          <p:sp>
            <p:nvSpPr>
              <p:cNvPr id="45076" name="Rectangle 63">
                <a:extLst>
                  <a:ext uri="{FF2B5EF4-FFF2-40B4-BE49-F238E27FC236}">
                    <a16:creationId xmlns:a16="http://schemas.microsoft.com/office/drawing/2014/main" id="{E4F5F2D3-45F3-4345-9D5B-0DF7C854FAD3}"/>
                  </a:ext>
                </a:extLst>
              </p:cNvPr>
              <p:cNvSpPr>
                <a:spLocks/>
              </p:cNvSpPr>
              <p:nvPr/>
            </p:nvSpPr>
            <p:spPr bwMode="auto">
              <a:xfrm>
                <a:off x="0" y="0"/>
                <a:ext cx="531"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77" name="Rectangle 64">
                <a:extLst>
                  <a:ext uri="{FF2B5EF4-FFF2-40B4-BE49-F238E27FC236}">
                    <a16:creationId xmlns:a16="http://schemas.microsoft.com/office/drawing/2014/main" id="{9161CC2D-D54D-CE41-AEBE-0C31F738D7F3}"/>
                  </a:ext>
                </a:extLst>
              </p:cNvPr>
              <p:cNvSpPr>
                <a:spLocks/>
              </p:cNvSpPr>
              <p:nvPr/>
            </p:nvSpPr>
            <p:spPr bwMode="auto">
              <a:xfrm>
                <a:off x="0" y="0"/>
                <a:ext cx="52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2" name="Group 6">
            <a:extLst>
              <a:ext uri="{FF2B5EF4-FFF2-40B4-BE49-F238E27FC236}">
                <a16:creationId xmlns:a16="http://schemas.microsoft.com/office/drawing/2014/main" id="{879D4F32-A6D9-372B-AFC9-B96572165A84}"/>
              </a:ext>
            </a:extLst>
          </p:cNvPr>
          <p:cNvGrpSpPr>
            <a:grpSpLocks/>
          </p:cNvGrpSpPr>
          <p:nvPr/>
        </p:nvGrpSpPr>
        <p:grpSpPr bwMode="auto">
          <a:xfrm>
            <a:off x="2588538" y="3923794"/>
            <a:ext cx="2786062" cy="238598"/>
            <a:chOff x="0" y="0"/>
            <a:chExt cx="2304" cy="214"/>
          </a:xfrm>
        </p:grpSpPr>
        <p:sp>
          <p:nvSpPr>
            <p:cNvPr id="3" name="Line 7">
              <a:extLst>
                <a:ext uri="{FF2B5EF4-FFF2-40B4-BE49-F238E27FC236}">
                  <a16:creationId xmlns:a16="http://schemas.microsoft.com/office/drawing/2014/main" id="{3F4727A4-5A3F-5083-D863-B2C1F79D8F54}"/>
                </a:ext>
              </a:extLst>
            </p:cNvPr>
            <p:cNvSpPr>
              <a:spLocks noChangeShapeType="1"/>
            </p:cNvSpPr>
            <p:nvPr/>
          </p:nvSpPr>
          <p:spPr bwMode="auto">
            <a:xfrm>
              <a:off x="1134"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 name="Rectangle 8">
              <a:extLst>
                <a:ext uri="{FF2B5EF4-FFF2-40B4-BE49-F238E27FC236}">
                  <a16:creationId xmlns:a16="http://schemas.microsoft.com/office/drawing/2014/main" id="{A57E3935-874B-B739-67BF-12ABAB81E720}"/>
                </a:ext>
              </a:extLst>
            </p:cNvPr>
            <p:cNvSpPr>
              <a:spLocks/>
            </p:cNvSpPr>
            <p:nvPr/>
          </p:nvSpPr>
          <p:spPr bwMode="auto">
            <a:xfrm>
              <a:off x="0" y="0"/>
              <a:ext cx="95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err="1">
                  <a:latin typeface="Helvetica" pitchFamily="2" charset="0"/>
                  <a:ea typeface="ＭＳ Ｐゴシック" panose="020B0600070205080204" pitchFamily="34" charset="-128"/>
                  <a:sym typeface="Helvetica" pitchFamily="2" charset="0"/>
                </a:rPr>
                <a:t>Data.req</a:t>
              </a:r>
              <a:r>
                <a:rPr lang="en-US" altLang="en-BE" sz="1800" dirty="0">
                  <a:latin typeface="Helvetica" pitchFamily="2" charset="0"/>
                  <a:ea typeface="ＭＳ Ｐゴシック" panose="020B0600070205080204" pitchFamily="34" charset="-128"/>
                  <a:sym typeface="Helvetica" pitchFamily="2" charset="0"/>
                </a:rPr>
                <a:t>(</a:t>
              </a:r>
              <a:r>
                <a:rPr lang="en-US" altLang="en-BE" sz="1800" dirty="0">
                  <a:solidFill>
                    <a:srgbClr val="0000FF"/>
                  </a:solidFill>
                  <a:latin typeface="Helvetica" pitchFamily="2" charset="0"/>
                  <a:ea typeface="ＭＳ Ｐゴシック" panose="020B0600070205080204" pitchFamily="34" charset="-128"/>
                  <a:sym typeface="Helvetica" pitchFamily="2" charset="0"/>
                </a:rPr>
                <a:t>c</a:t>
              </a:r>
              <a:r>
                <a:rPr lang="en-US" altLang="en-BE" sz="1800" dirty="0">
                  <a:latin typeface="Helvetica" pitchFamily="2" charset="0"/>
                  <a:ea typeface="ＭＳ Ｐゴシック" panose="020B0600070205080204" pitchFamily="34" charset="-128"/>
                  <a:sym typeface="Helvetica" pitchFamily="2" charset="0"/>
                </a:rPr>
                <a:t>)</a:t>
              </a:r>
            </a:p>
          </p:txBody>
        </p:sp>
      </p:grpSp>
      <p:grpSp>
        <p:nvGrpSpPr>
          <p:cNvPr id="5" name="Group 9">
            <a:extLst>
              <a:ext uri="{FF2B5EF4-FFF2-40B4-BE49-F238E27FC236}">
                <a16:creationId xmlns:a16="http://schemas.microsoft.com/office/drawing/2014/main" id="{CE0BBFDF-7C79-57BF-8C4E-077C3B54269C}"/>
              </a:ext>
            </a:extLst>
          </p:cNvPr>
          <p:cNvGrpSpPr>
            <a:grpSpLocks/>
          </p:cNvGrpSpPr>
          <p:nvPr/>
        </p:nvGrpSpPr>
        <p:grpSpPr bwMode="auto">
          <a:xfrm>
            <a:off x="5371687" y="5155964"/>
            <a:ext cx="2016125" cy="477837"/>
            <a:chOff x="0" y="0"/>
            <a:chExt cx="1666" cy="429"/>
          </a:xfrm>
        </p:grpSpPr>
        <p:sp>
          <p:nvSpPr>
            <p:cNvPr id="6" name="Rectangle 10">
              <a:extLst>
                <a:ext uri="{FF2B5EF4-FFF2-40B4-BE49-F238E27FC236}">
                  <a16:creationId xmlns:a16="http://schemas.microsoft.com/office/drawing/2014/main" id="{EC19DDF8-F0A3-8387-F12F-45D7489B4E47}"/>
                </a:ext>
              </a:extLst>
            </p:cNvPr>
            <p:cNvSpPr>
              <a:spLocks/>
            </p:cNvSpPr>
            <p:nvPr/>
          </p:nvSpPr>
          <p:spPr bwMode="auto">
            <a:xfrm>
              <a:off x="581"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C(OK0)</a:t>
              </a:r>
            </a:p>
          </p:txBody>
        </p:sp>
        <p:sp>
          <p:nvSpPr>
            <p:cNvPr id="7" name="Line 11">
              <a:extLst>
                <a:ext uri="{FF2B5EF4-FFF2-40B4-BE49-F238E27FC236}">
                  <a16:creationId xmlns:a16="http://schemas.microsoft.com/office/drawing/2014/main" id="{9885EE74-D3E6-ED6D-3191-A53205F50BE8}"/>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spTree>
    <p:extLst>
      <p:ext uri="{BB962C8B-B14F-4D97-AF65-F5344CB8AC3E}">
        <p14:creationId xmlns:p14="http://schemas.microsoft.com/office/powerpoint/2010/main" val="2380775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52"/>
                                        </p:tgtEl>
                                        <p:attrNameLst>
                                          <p:attrName>style.visibility</p:attrName>
                                        </p:attrNameLst>
                                      </p:cBhvr>
                                      <p:to>
                                        <p:strVal val="visible"/>
                                      </p:to>
                                    </p:set>
                                    <p:animEffect transition="in" filter="wipe(left)">
                                      <p:cBhvr>
                                        <p:cTn id="7" dur="500"/>
                                        <p:tgtEl>
                                          <p:spTgt spid="35852"/>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5849"/>
                                        </p:tgtEl>
                                        <p:attrNameLst>
                                          <p:attrName>style.visibility</p:attrName>
                                        </p:attrNameLst>
                                      </p:cBhvr>
                                      <p:to>
                                        <p:strVal val="visible"/>
                                      </p:to>
                                    </p:set>
                                    <p:animEffect transition="in" filter="wipe(right)">
                                      <p:cBhvr>
                                        <p:cTn id="12" dur="500"/>
                                        <p:tgtEl>
                                          <p:spTgt spid="358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846"/>
                                        </p:tgtEl>
                                        <p:attrNameLst>
                                          <p:attrName>style.visibility</p:attrName>
                                        </p:attrNameLst>
                                      </p:cBhvr>
                                      <p:to>
                                        <p:strVal val="visible"/>
                                      </p:to>
                                    </p:set>
                                    <p:animEffect transition="in" filter="wipe(left)">
                                      <p:cBhvr>
                                        <p:cTn id="17" dur="500"/>
                                        <p:tgtEl>
                                          <p:spTgt spid="35846"/>
                                        </p:tgtEl>
                                      </p:cBhvr>
                                    </p:animEffect>
                                  </p:childTnLst>
                                </p:cTn>
                              </p:par>
                            </p:childTnLst>
                          </p:cTn>
                        </p:par>
                      </p:childTnLst>
                    </p:cTn>
                  </p:par>
                  <p:par>
                    <p:cTn id="18" fill="hold">
                      <p:stCondLst>
                        <p:cond delay="indefinite"/>
                      </p:stCondLst>
                      <p:childTnLst>
                        <p:par>
                          <p:cTn id="19" fill="hold" nodeType="after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868"/>
                                        </p:tgtEl>
                                        <p:attrNameLst>
                                          <p:attrName>style.visibility</p:attrName>
                                        </p:attrNameLst>
                                      </p:cBhvr>
                                      <p:to>
                                        <p:strVal val="visible"/>
                                      </p:to>
                                    </p:set>
                                    <p:animEffect transition="in" filter="wipe(left)">
                                      <p:cBhvr>
                                        <p:cTn id="22" dur="500"/>
                                        <p:tgtEl>
                                          <p:spTgt spid="35868"/>
                                        </p:tgtEl>
                                      </p:cBhvr>
                                    </p:animEffect>
                                  </p:childTnLst>
                                </p:cTn>
                              </p:par>
                            </p:childTnLst>
                          </p:cTn>
                        </p:par>
                      </p:childTnLst>
                    </p:cTn>
                  </p:par>
                  <p:par>
                    <p:cTn id="23" fill="hold">
                      <p:stCondLst>
                        <p:cond delay="indefinite"/>
                      </p:stCondLst>
                      <p:childTnLst>
                        <p:par>
                          <p:cTn id="24" fill="hold" nodeType="after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5883"/>
                                        </p:tgtEl>
                                        <p:attrNameLst>
                                          <p:attrName>style.visibility</p:attrName>
                                        </p:attrNameLst>
                                      </p:cBhvr>
                                      <p:to>
                                        <p:strVal val="visible"/>
                                      </p:to>
                                    </p:set>
                                    <p:animEffect transition="in" filter="wipe(right)">
                                      <p:cBhvr>
                                        <p:cTn id="27" dur="500"/>
                                        <p:tgtEl>
                                          <p:spTgt spid="358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5898"/>
                                        </p:tgtEl>
                                        <p:attrNameLst>
                                          <p:attrName>style.visibility</p:attrName>
                                        </p:attrNameLst>
                                      </p:cBhvr>
                                      <p:to>
                                        <p:strVal val="visible"/>
                                      </p:to>
                                    </p:set>
                                    <p:animEffect transition="in" filter="wipe(left)">
                                      <p:cBhvr>
                                        <p:cTn id="37" dur="500"/>
                                        <p:tgtEl>
                                          <p:spTgt spid="35898"/>
                                        </p:tgtEl>
                                      </p:cBhvr>
                                    </p:animEffec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right)">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3F62CC79-CE4E-7A4F-8CA1-B962B71392D1}"/>
              </a:ext>
            </a:extLst>
          </p:cNvPr>
          <p:cNvSpPr>
            <a:spLocks noGrp="1" noChangeArrowheads="1"/>
          </p:cNvSpPr>
          <p:nvPr>
            <p:ph type="title"/>
          </p:nvPr>
        </p:nvSpPr>
        <p:spPr/>
        <p:txBody>
          <a:bodyPr/>
          <a:lstStyle/>
          <a:p>
            <a:pPr eaLnBrk="1" hangingPunct="1"/>
            <a:r>
              <a:rPr lang="en-US" altLang="en-BE" dirty="0"/>
              <a:t>Alternating Bit Protocol : reaction to losses</a:t>
            </a:r>
          </a:p>
        </p:txBody>
      </p:sp>
      <p:grpSp>
        <p:nvGrpSpPr>
          <p:cNvPr id="45058" name="Group 2">
            <a:extLst>
              <a:ext uri="{FF2B5EF4-FFF2-40B4-BE49-F238E27FC236}">
                <a16:creationId xmlns:a16="http://schemas.microsoft.com/office/drawing/2014/main" id="{DE6CC9CA-EAF2-1C4E-B351-E17C34F8BA1A}"/>
              </a:ext>
            </a:extLst>
          </p:cNvPr>
          <p:cNvGrpSpPr>
            <a:grpSpLocks/>
          </p:cNvGrpSpPr>
          <p:nvPr/>
        </p:nvGrpSpPr>
        <p:grpSpPr bwMode="auto">
          <a:xfrm>
            <a:off x="5381625" y="2208213"/>
            <a:ext cx="2012950" cy="4011612"/>
            <a:chOff x="0" y="0"/>
            <a:chExt cx="1665" cy="3593"/>
          </a:xfrm>
        </p:grpSpPr>
        <p:sp>
          <p:nvSpPr>
            <p:cNvPr id="45119" name="Line 3">
              <a:extLst>
                <a:ext uri="{FF2B5EF4-FFF2-40B4-BE49-F238E27FC236}">
                  <a16:creationId xmlns:a16="http://schemas.microsoft.com/office/drawing/2014/main" id="{B90EE829-A558-0E42-AF2C-3399AE097A41}"/>
                </a:ext>
              </a:extLst>
            </p:cNvPr>
            <p:cNvSpPr>
              <a:spLocks noChangeShapeType="1"/>
            </p:cNvSpPr>
            <p:nvPr/>
          </p:nvSpPr>
          <p:spPr bwMode="auto">
            <a:xfrm>
              <a:off x="0" y="0"/>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5120" name="Line 4">
              <a:extLst>
                <a:ext uri="{FF2B5EF4-FFF2-40B4-BE49-F238E27FC236}">
                  <a16:creationId xmlns:a16="http://schemas.microsoft.com/office/drawing/2014/main" id="{2F3033F0-60F6-474B-B708-B58AFAC52E07}"/>
                </a:ext>
              </a:extLst>
            </p:cNvPr>
            <p:cNvSpPr>
              <a:spLocks noChangeShapeType="1"/>
            </p:cNvSpPr>
            <p:nvPr/>
          </p:nvSpPr>
          <p:spPr bwMode="auto">
            <a:xfrm>
              <a:off x="1664" y="22"/>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5059" name="Rectangle 5">
            <a:extLst>
              <a:ext uri="{FF2B5EF4-FFF2-40B4-BE49-F238E27FC236}">
                <a16:creationId xmlns:a16="http://schemas.microsoft.com/office/drawing/2014/main" id="{63872A68-5150-654F-9B19-9942F6B0B404}"/>
              </a:ext>
            </a:extLst>
          </p:cNvPr>
          <p:cNvSpPr>
            <a:spLocks/>
          </p:cNvSpPr>
          <p:nvPr/>
        </p:nvSpPr>
        <p:spPr bwMode="auto">
          <a:xfrm>
            <a:off x="3414713" y="2305051"/>
            <a:ext cx="58102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nvGrpSpPr>
          <p:cNvPr id="35846" name="Group 6">
            <a:extLst>
              <a:ext uri="{FF2B5EF4-FFF2-40B4-BE49-F238E27FC236}">
                <a16:creationId xmlns:a16="http://schemas.microsoft.com/office/drawing/2014/main" id="{82CEA81D-7D06-3442-AA9A-215A71776525}"/>
              </a:ext>
            </a:extLst>
          </p:cNvPr>
          <p:cNvGrpSpPr>
            <a:grpSpLocks/>
          </p:cNvGrpSpPr>
          <p:nvPr/>
        </p:nvGrpSpPr>
        <p:grpSpPr bwMode="auto">
          <a:xfrm>
            <a:off x="2595563" y="3254376"/>
            <a:ext cx="2786062" cy="239713"/>
            <a:chOff x="0" y="0"/>
            <a:chExt cx="2304" cy="215"/>
          </a:xfrm>
        </p:grpSpPr>
        <p:sp>
          <p:nvSpPr>
            <p:cNvPr id="45117" name="Line 7">
              <a:extLst>
                <a:ext uri="{FF2B5EF4-FFF2-40B4-BE49-F238E27FC236}">
                  <a16:creationId xmlns:a16="http://schemas.microsoft.com/office/drawing/2014/main" id="{A3F1B6ED-A556-5C48-BE12-40552673AACD}"/>
                </a:ext>
              </a:extLst>
            </p:cNvPr>
            <p:cNvSpPr>
              <a:spLocks noChangeShapeType="1"/>
            </p:cNvSpPr>
            <p:nvPr/>
          </p:nvSpPr>
          <p:spPr bwMode="auto">
            <a:xfrm>
              <a:off x="1134"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8" name="Rectangle 8">
              <a:extLst>
                <a:ext uri="{FF2B5EF4-FFF2-40B4-BE49-F238E27FC236}">
                  <a16:creationId xmlns:a16="http://schemas.microsoft.com/office/drawing/2014/main" id="{54930CE2-1387-EF4A-A45D-9ED096ABEF62}"/>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49" name="Group 9">
            <a:extLst>
              <a:ext uri="{FF2B5EF4-FFF2-40B4-BE49-F238E27FC236}">
                <a16:creationId xmlns:a16="http://schemas.microsoft.com/office/drawing/2014/main" id="{98FF685B-55E4-3A4B-B10B-FDFC64EE330A}"/>
              </a:ext>
            </a:extLst>
          </p:cNvPr>
          <p:cNvGrpSpPr>
            <a:grpSpLocks/>
          </p:cNvGrpSpPr>
          <p:nvPr/>
        </p:nvGrpSpPr>
        <p:grpSpPr bwMode="auto">
          <a:xfrm>
            <a:off x="5380039" y="3163889"/>
            <a:ext cx="2016125" cy="477837"/>
            <a:chOff x="0" y="0"/>
            <a:chExt cx="1666" cy="429"/>
          </a:xfrm>
        </p:grpSpPr>
        <p:sp>
          <p:nvSpPr>
            <p:cNvPr id="45115" name="Rectangle 10">
              <a:extLst>
                <a:ext uri="{FF2B5EF4-FFF2-40B4-BE49-F238E27FC236}">
                  <a16:creationId xmlns:a16="http://schemas.microsoft.com/office/drawing/2014/main" id="{66142778-E9AE-6447-96E4-46E9A1D2C5E6}"/>
                </a:ext>
              </a:extLst>
            </p:cNvPr>
            <p:cNvSpPr>
              <a:spLocks/>
            </p:cNvSpPr>
            <p:nvPr/>
          </p:nvSpPr>
          <p:spPr bwMode="auto">
            <a:xfrm>
              <a:off x="581"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C(OK0)</a:t>
              </a:r>
            </a:p>
          </p:txBody>
        </p:sp>
        <p:sp>
          <p:nvSpPr>
            <p:cNvPr id="45116" name="Line 11">
              <a:extLst>
                <a:ext uri="{FF2B5EF4-FFF2-40B4-BE49-F238E27FC236}">
                  <a16:creationId xmlns:a16="http://schemas.microsoft.com/office/drawing/2014/main" id="{4745A27C-1D7A-BE49-9C74-3E00E0BE0A20}"/>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5852" name="Group 12">
            <a:extLst>
              <a:ext uri="{FF2B5EF4-FFF2-40B4-BE49-F238E27FC236}">
                <a16:creationId xmlns:a16="http://schemas.microsoft.com/office/drawing/2014/main" id="{A980B401-7722-3742-A239-FD0858C1FB5D}"/>
              </a:ext>
            </a:extLst>
          </p:cNvPr>
          <p:cNvGrpSpPr>
            <a:grpSpLocks/>
          </p:cNvGrpSpPr>
          <p:nvPr/>
        </p:nvGrpSpPr>
        <p:grpSpPr bwMode="auto">
          <a:xfrm>
            <a:off x="2624139" y="2601914"/>
            <a:ext cx="6923087" cy="866775"/>
            <a:chOff x="0" y="0"/>
            <a:chExt cx="5725" cy="777"/>
          </a:xfrm>
        </p:grpSpPr>
        <p:sp>
          <p:nvSpPr>
            <p:cNvPr id="45109" name="Line 13">
              <a:extLst>
                <a:ext uri="{FF2B5EF4-FFF2-40B4-BE49-F238E27FC236}">
                  <a16:creationId xmlns:a16="http://schemas.microsoft.com/office/drawing/2014/main" id="{3E79B554-A780-5D4B-8F43-FA9A5A9372B5}"/>
                </a:ext>
              </a:extLst>
            </p:cNvPr>
            <p:cNvSpPr>
              <a:spLocks noChangeShapeType="1"/>
            </p:cNvSpPr>
            <p:nvPr/>
          </p:nvSpPr>
          <p:spPr bwMode="auto">
            <a:xfrm>
              <a:off x="2304" y="91"/>
              <a:ext cx="1599" cy="39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0" name="Line 14">
              <a:extLst>
                <a:ext uri="{FF2B5EF4-FFF2-40B4-BE49-F238E27FC236}">
                  <a16:creationId xmlns:a16="http://schemas.microsoft.com/office/drawing/2014/main" id="{242095B1-6484-0444-980F-77A06EBAA0C3}"/>
                </a:ext>
              </a:extLst>
            </p:cNvPr>
            <p:cNvSpPr>
              <a:spLocks noChangeShapeType="1"/>
            </p:cNvSpPr>
            <p:nvPr/>
          </p:nvSpPr>
          <p:spPr bwMode="auto">
            <a:xfrm>
              <a:off x="3977" y="50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1" name="Rectangle 15">
              <a:extLst>
                <a:ext uri="{FF2B5EF4-FFF2-40B4-BE49-F238E27FC236}">
                  <a16:creationId xmlns:a16="http://schemas.microsoft.com/office/drawing/2014/main" id="{167BF3CB-DA84-854D-A79D-635429CD5254}"/>
                </a:ext>
              </a:extLst>
            </p:cNvPr>
            <p:cNvSpPr>
              <a:spLocks/>
            </p:cNvSpPr>
            <p:nvPr/>
          </p:nvSpPr>
          <p:spPr bwMode="auto">
            <a:xfrm>
              <a:off x="4781" y="56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5112" name="Rectangle 16">
              <a:extLst>
                <a:ext uri="{FF2B5EF4-FFF2-40B4-BE49-F238E27FC236}">
                  <a16:creationId xmlns:a16="http://schemas.microsoft.com/office/drawing/2014/main" id="{F83C2ACB-2868-8C4A-8FCA-B21CE28CF829}"/>
                </a:ext>
              </a:extLst>
            </p:cNvPr>
            <p:cNvSpPr>
              <a:spLocks/>
            </p:cNvSpPr>
            <p:nvPr/>
          </p:nvSpPr>
          <p:spPr bwMode="auto">
            <a:xfrm>
              <a:off x="2934" y="18"/>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13" name="Line 17">
              <a:extLst>
                <a:ext uri="{FF2B5EF4-FFF2-40B4-BE49-F238E27FC236}">
                  <a16:creationId xmlns:a16="http://schemas.microsoft.com/office/drawing/2014/main" id="{C7BA76F8-60BA-7549-B361-2621F36897B6}"/>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4" name="Rectangle 18">
              <a:extLst>
                <a:ext uri="{FF2B5EF4-FFF2-40B4-BE49-F238E27FC236}">
                  <a16:creationId xmlns:a16="http://schemas.microsoft.com/office/drawing/2014/main" id="{E6E2FB58-6E0D-9946-BF43-475259B36208}"/>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68" name="Group 28">
            <a:extLst>
              <a:ext uri="{FF2B5EF4-FFF2-40B4-BE49-F238E27FC236}">
                <a16:creationId xmlns:a16="http://schemas.microsoft.com/office/drawing/2014/main" id="{F784CA18-545E-3340-BF57-0A6E15A2C699}"/>
              </a:ext>
            </a:extLst>
          </p:cNvPr>
          <p:cNvGrpSpPr>
            <a:grpSpLocks/>
          </p:cNvGrpSpPr>
          <p:nvPr/>
        </p:nvGrpSpPr>
        <p:grpSpPr bwMode="auto">
          <a:xfrm>
            <a:off x="5405439" y="3709988"/>
            <a:ext cx="4122737" cy="711200"/>
            <a:chOff x="0" y="0"/>
            <a:chExt cx="3409" cy="637"/>
          </a:xfrm>
        </p:grpSpPr>
        <p:sp>
          <p:nvSpPr>
            <p:cNvPr id="45099" name="Line 29">
              <a:extLst>
                <a:ext uri="{FF2B5EF4-FFF2-40B4-BE49-F238E27FC236}">
                  <a16:creationId xmlns:a16="http://schemas.microsoft.com/office/drawing/2014/main" id="{79EF3D23-8071-8445-B67B-F3BAAE845517}"/>
                </a:ext>
              </a:extLst>
            </p:cNvPr>
            <p:cNvSpPr>
              <a:spLocks noChangeShapeType="1"/>
            </p:cNvSpPr>
            <p:nvPr/>
          </p:nvSpPr>
          <p:spPr bwMode="auto">
            <a:xfrm>
              <a:off x="0" y="27"/>
              <a:ext cx="1611" cy="32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0" name="Rectangle 30">
              <a:extLst>
                <a:ext uri="{FF2B5EF4-FFF2-40B4-BE49-F238E27FC236}">
                  <a16:creationId xmlns:a16="http://schemas.microsoft.com/office/drawing/2014/main" id="{17FFE145-8C39-BE4C-A726-D97434CACE80}"/>
                </a:ext>
              </a:extLst>
            </p:cNvPr>
            <p:cNvSpPr>
              <a:spLocks/>
            </p:cNvSpPr>
            <p:nvPr/>
          </p:nvSpPr>
          <p:spPr bwMode="auto">
            <a:xfrm>
              <a:off x="726" y="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D(1,</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01" name="Line 31">
              <a:extLst>
                <a:ext uri="{FF2B5EF4-FFF2-40B4-BE49-F238E27FC236}">
                  <a16:creationId xmlns:a16="http://schemas.microsoft.com/office/drawing/2014/main" id="{DB3ABD2B-78F5-7F48-BD6F-F1BC6C9657C2}"/>
                </a:ext>
              </a:extLst>
            </p:cNvPr>
            <p:cNvSpPr>
              <a:spLocks noChangeShapeType="1"/>
            </p:cNvSpPr>
            <p:nvPr/>
          </p:nvSpPr>
          <p:spPr bwMode="auto">
            <a:xfrm>
              <a:off x="1661" y="36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2" name="Rectangle 32">
              <a:extLst>
                <a:ext uri="{FF2B5EF4-FFF2-40B4-BE49-F238E27FC236}">
                  <a16:creationId xmlns:a16="http://schemas.microsoft.com/office/drawing/2014/main" id="{8F1BF976-1B54-8543-8C0F-4001CB6C27B7}"/>
                </a:ext>
              </a:extLst>
            </p:cNvPr>
            <p:cNvSpPr>
              <a:spLocks/>
            </p:cNvSpPr>
            <p:nvPr/>
          </p:nvSpPr>
          <p:spPr bwMode="auto">
            <a:xfrm>
              <a:off x="2465" y="42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73" name="Group 33">
            <a:extLst>
              <a:ext uri="{FF2B5EF4-FFF2-40B4-BE49-F238E27FC236}">
                <a16:creationId xmlns:a16="http://schemas.microsoft.com/office/drawing/2014/main" id="{15D4E11B-60E9-B643-88F4-F0AD72A8C634}"/>
              </a:ext>
            </a:extLst>
          </p:cNvPr>
          <p:cNvGrpSpPr>
            <a:grpSpLocks/>
          </p:cNvGrpSpPr>
          <p:nvPr/>
        </p:nvGrpSpPr>
        <p:grpSpPr bwMode="auto">
          <a:xfrm>
            <a:off x="2601913" y="4752975"/>
            <a:ext cx="6038102" cy="700088"/>
            <a:chOff x="0" y="0"/>
            <a:chExt cx="4993" cy="628"/>
          </a:xfrm>
        </p:grpSpPr>
        <p:sp>
          <p:nvSpPr>
            <p:cNvPr id="45090" name="Line 34">
              <a:extLst>
                <a:ext uri="{FF2B5EF4-FFF2-40B4-BE49-F238E27FC236}">
                  <a16:creationId xmlns:a16="http://schemas.microsoft.com/office/drawing/2014/main" id="{CACE1044-5275-C046-822E-2046BE8E4FB8}"/>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1" name="Rectangle 35">
              <a:extLst>
                <a:ext uri="{FF2B5EF4-FFF2-40B4-BE49-F238E27FC236}">
                  <a16:creationId xmlns:a16="http://schemas.microsoft.com/office/drawing/2014/main" id="{C31EB9DB-A035-6B4D-9822-D09F133EB8EA}"/>
                </a:ext>
              </a:extLst>
            </p:cNvPr>
            <p:cNvSpPr>
              <a:spLocks/>
            </p:cNvSpPr>
            <p:nvPr/>
          </p:nvSpPr>
          <p:spPr bwMode="auto">
            <a:xfrm>
              <a:off x="0" y="0"/>
              <a:ext cx="95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latin typeface="Helvetica" pitchFamily="2" charset="0"/>
                  <a:ea typeface="ＭＳ Ｐゴシック" panose="020B0600070205080204" pitchFamily="34" charset="-128"/>
                  <a:sym typeface="Helvetica" pitchFamily="2" charset="0"/>
                </a:rPr>
                <a:t>)</a:t>
              </a:r>
            </a:p>
          </p:txBody>
        </p:sp>
        <p:sp>
          <p:nvSpPr>
            <p:cNvPr id="45092" name="Line 36">
              <a:extLst>
                <a:ext uri="{FF2B5EF4-FFF2-40B4-BE49-F238E27FC236}">
                  <a16:creationId xmlns:a16="http://schemas.microsoft.com/office/drawing/2014/main" id="{CBDD7AC5-D40E-DD49-A8F7-891F60388E56}"/>
                </a:ext>
              </a:extLst>
            </p:cNvPr>
            <p:cNvSpPr>
              <a:spLocks noChangeShapeType="1"/>
            </p:cNvSpPr>
            <p:nvPr/>
          </p:nvSpPr>
          <p:spPr bwMode="auto">
            <a:xfrm>
              <a:off x="2311" y="112"/>
              <a:ext cx="1506" cy="4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3" name="Line 37">
              <a:extLst>
                <a:ext uri="{FF2B5EF4-FFF2-40B4-BE49-F238E27FC236}">
                  <a16:creationId xmlns:a16="http://schemas.microsoft.com/office/drawing/2014/main" id="{E282EAD4-D71E-A848-A31C-5EC53B776360}"/>
                </a:ext>
              </a:extLst>
            </p:cNvPr>
            <p:cNvSpPr>
              <a:spLocks noChangeShapeType="1"/>
            </p:cNvSpPr>
            <p:nvPr/>
          </p:nvSpPr>
          <p:spPr bwMode="auto">
            <a:xfrm flipH="1">
              <a:off x="3907" y="440"/>
              <a:ext cx="632" cy="123"/>
            </a:xfrm>
            <a:prstGeom prst="line">
              <a:avLst/>
            </a:prstGeom>
            <a:noFill/>
            <a:ln w="12700">
              <a:solidFill>
                <a:srgbClr val="8500AF"/>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4" name="Oval 38">
              <a:extLst>
                <a:ext uri="{FF2B5EF4-FFF2-40B4-BE49-F238E27FC236}">
                  <a16:creationId xmlns:a16="http://schemas.microsoft.com/office/drawing/2014/main" id="{4587E43A-F161-0542-B4FF-C80CB40629B5}"/>
                </a:ext>
              </a:extLst>
            </p:cNvPr>
            <p:cNvSpPr>
              <a:spLocks/>
            </p:cNvSpPr>
            <p:nvPr/>
          </p:nvSpPr>
          <p:spPr bwMode="auto">
            <a:xfrm>
              <a:off x="3735" y="473"/>
              <a:ext cx="155" cy="155"/>
            </a:xfrm>
            <a:prstGeom prst="ellipse">
              <a:avLst/>
            </a:prstGeom>
            <a:solidFill>
              <a:srgbClr val="8500AF"/>
            </a:solidFill>
            <a:ln w="12700">
              <a:solidFill>
                <a:schemeClr val="tx1"/>
              </a:solidFill>
              <a:round/>
              <a:headEnd/>
              <a:tailEnd/>
            </a:ln>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95" name="Rectangle 39">
              <a:extLst>
                <a:ext uri="{FF2B5EF4-FFF2-40B4-BE49-F238E27FC236}">
                  <a16:creationId xmlns:a16="http://schemas.microsoft.com/office/drawing/2014/main" id="{1D059396-B039-9941-A842-4C371D9A06BF}"/>
                </a:ext>
              </a:extLst>
            </p:cNvPr>
            <p:cNvSpPr>
              <a:spLocks/>
            </p:cNvSpPr>
            <p:nvPr/>
          </p:nvSpPr>
          <p:spPr bwMode="auto">
            <a:xfrm>
              <a:off x="4632" y="265"/>
              <a:ext cx="36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a:solidFill>
                    <a:srgbClr val="8500AF"/>
                  </a:solidFill>
                  <a:latin typeface="Helvetica" pitchFamily="2" charset="0"/>
                  <a:ea typeface="ＭＳ Ｐゴシック" panose="020B0600070205080204" pitchFamily="34" charset="-128"/>
                  <a:sym typeface="Helvetica" pitchFamily="2" charset="0"/>
                </a:rPr>
                <a:t>Lost</a:t>
              </a:r>
            </a:p>
          </p:txBody>
        </p:sp>
        <p:grpSp>
          <p:nvGrpSpPr>
            <p:cNvPr id="45096" name="Group 40">
              <a:extLst>
                <a:ext uri="{FF2B5EF4-FFF2-40B4-BE49-F238E27FC236}">
                  <a16:creationId xmlns:a16="http://schemas.microsoft.com/office/drawing/2014/main" id="{7A737658-8F19-E446-8FCB-98CDF22D2971}"/>
                </a:ext>
              </a:extLst>
            </p:cNvPr>
            <p:cNvGrpSpPr>
              <a:grpSpLocks/>
            </p:cNvGrpSpPr>
            <p:nvPr/>
          </p:nvGrpSpPr>
          <p:grpSpPr bwMode="auto">
            <a:xfrm>
              <a:off x="3082" y="307"/>
              <a:ext cx="531" cy="223"/>
              <a:chOff x="0" y="0"/>
              <a:chExt cx="531" cy="223"/>
            </a:xfrm>
          </p:grpSpPr>
          <p:sp>
            <p:nvSpPr>
              <p:cNvPr id="45097" name="Rectangle 41">
                <a:extLst>
                  <a:ext uri="{FF2B5EF4-FFF2-40B4-BE49-F238E27FC236}">
                    <a16:creationId xmlns:a16="http://schemas.microsoft.com/office/drawing/2014/main" id="{8EE8158D-0DD5-904D-BD8A-44747FDC4C49}"/>
                  </a:ext>
                </a:extLst>
              </p:cNvPr>
              <p:cNvSpPr>
                <a:spLocks/>
              </p:cNvSpPr>
              <p:nvPr/>
            </p:nvSpPr>
            <p:spPr bwMode="auto">
              <a:xfrm>
                <a:off x="0" y="0"/>
                <a:ext cx="531"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98" name="Rectangle 42">
                <a:extLst>
                  <a:ext uri="{FF2B5EF4-FFF2-40B4-BE49-F238E27FC236}">
                    <a16:creationId xmlns:a16="http://schemas.microsoft.com/office/drawing/2014/main" id="{718DEE8C-53F0-1A47-9F53-D0E6FCCA6D34}"/>
                  </a:ext>
                </a:extLst>
              </p:cNvPr>
              <p:cNvSpPr>
                <a:spLocks/>
              </p:cNvSpPr>
              <p:nvPr/>
            </p:nvSpPr>
            <p:spPr bwMode="auto">
              <a:xfrm>
                <a:off x="0" y="0"/>
                <a:ext cx="52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5883" name="Group 43">
            <a:extLst>
              <a:ext uri="{FF2B5EF4-FFF2-40B4-BE49-F238E27FC236}">
                <a16:creationId xmlns:a16="http://schemas.microsoft.com/office/drawing/2014/main" id="{9D1AECCD-828D-1047-9D89-4AC433E7A2B5}"/>
              </a:ext>
            </a:extLst>
          </p:cNvPr>
          <p:cNvGrpSpPr>
            <a:grpSpLocks/>
          </p:cNvGrpSpPr>
          <p:nvPr/>
        </p:nvGrpSpPr>
        <p:grpSpPr bwMode="auto">
          <a:xfrm>
            <a:off x="3752850" y="4297364"/>
            <a:ext cx="3671888" cy="384175"/>
            <a:chOff x="0" y="0"/>
            <a:chExt cx="3037" cy="344"/>
          </a:xfrm>
        </p:grpSpPr>
        <p:sp>
          <p:nvSpPr>
            <p:cNvPr id="45085" name="Line 44">
              <a:extLst>
                <a:ext uri="{FF2B5EF4-FFF2-40B4-BE49-F238E27FC236}">
                  <a16:creationId xmlns:a16="http://schemas.microsoft.com/office/drawing/2014/main" id="{00245DF2-5ECB-6C49-B7ED-11CF87DEFF72}"/>
                </a:ext>
              </a:extLst>
            </p:cNvPr>
            <p:cNvSpPr>
              <a:spLocks noChangeShapeType="1"/>
            </p:cNvSpPr>
            <p:nvPr/>
          </p:nvSpPr>
          <p:spPr bwMode="auto">
            <a:xfrm flipH="1">
              <a:off x="1351" y="0"/>
              <a:ext cx="1686" cy="3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86" name="Group 45">
              <a:extLst>
                <a:ext uri="{FF2B5EF4-FFF2-40B4-BE49-F238E27FC236}">
                  <a16:creationId xmlns:a16="http://schemas.microsoft.com/office/drawing/2014/main" id="{BD6F41FF-F04C-2944-A900-ED512AB8F96E}"/>
                </a:ext>
              </a:extLst>
            </p:cNvPr>
            <p:cNvGrpSpPr>
              <a:grpSpLocks/>
            </p:cNvGrpSpPr>
            <p:nvPr/>
          </p:nvGrpSpPr>
          <p:grpSpPr bwMode="auto">
            <a:xfrm>
              <a:off x="1555" y="112"/>
              <a:ext cx="652" cy="223"/>
              <a:chOff x="0" y="0"/>
              <a:chExt cx="652" cy="223"/>
            </a:xfrm>
          </p:grpSpPr>
          <p:sp>
            <p:nvSpPr>
              <p:cNvPr id="45088" name="Rectangle 46">
                <a:extLst>
                  <a:ext uri="{FF2B5EF4-FFF2-40B4-BE49-F238E27FC236}">
                    <a16:creationId xmlns:a16="http://schemas.microsoft.com/office/drawing/2014/main" id="{EB661060-05D9-B547-8237-440505BFFE25}"/>
                  </a:ext>
                </a:extLst>
              </p:cNvPr>
              <p:cNvSpPr>
                <a:spLocks/>
              </p:cNvSpPr>
              <p:nvPr/>
            </p:nvSpPr>
            <p:spPr bwMode="auto">
              <a:xfrm>
                <a:off x="0" y="0"/>
                <a:ext cx="652"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89" name="Rectangle 47">
                <a:extLst>
                  <a:ext uri="{FF2B5EF4-FFF2-40B4-BE49-F238E27FC236}">
                    <a16:creationId xmlns:a16="http://schemas.microsoft.com/office/drawing/2014/main" id="{F562D021-A489-8746-850C-1908F1A57755}"/>
                  </a:ext>
                </a:extLst>
              </p:cNvPr>
              <p:cNvSpPr>
                <a:spLocks/>
              </p:cNvSpPr>
              <p:nvPr/>
            </p:nvSpPr>
            <p:spPr bwMode="auto">
              <a:xfrm>
                <a:off x="0"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C(OK1)</a:t>
                </a:r>
              </a:p>
            </p:txBody>
          </p:sp>
        </p:grpSp>
        <p:sp>
          <p:nvSpPr>
            <p:cNvPr id="45087" name="Rectangle 48">
              <a:extLst>
                <a:ext uri="{FF2B5EF4-FFF2-40B4-BE49-F238E27FC236}">
                  <a16:creationId xmlns:a16="http://schemas.microsoft.com/office/drawing/2014/main" id="{892AB29C-ABD7-9441-8094-E967C4387B52}"/>
                </a:ext>
              </a:extLst>
            </p:cNvPr>
            <p:cNvSpPr>
              <a:spLocks/>
            </p:cNvSpPr>
            <p:nvPr/>
          </p:nvSpPr>
          <p:spPr bwMode="auto">
            <a:xfrm>
              <a:off x="0" y="102"/>
              <a:ext cx="109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a:solidFill>
                    <a:srgbClr val="FF0000"/>
                  </a:solidFill>
                  <a:latin typeface="Helvetica" pitchFamily="2" charset="0"/>
                  <a:ea typeface="ＭＳ Ｐゴシック" panose="020B0600070205080204" pitchFamily="34" charset="-128"/>
                  <a:sym typeface="Helvetica" pitchFamily="2" charset="0"/>
                </a:rPr>
                <a:t>D(1</a:t>
              </a:r>
              <a:r>
                <a:rPr lang="en-US" altLang="en-BE" sz="1800" i="1">
                  <a:latin typeface="Helvetica" pitchFamily="2" charset="0"/>
                  <a:ea typeface="ＭＳ Ｐゴシック" panose="020B0600070205080204" pitchFamily="34" charset="-128"/>
                  <a:sym typeface="Helvetica" pitchFamily="2" charset="0"/>
                </a:rPr>
                <a:t>,</a:t>
              </a:r>
              <a:r>
                <a:rPr lang="en-US" altLang="en-BE" sz="1800" i="1">
                  <a:solidFill>
                    <a:srgbClr val="0000FF"/>
                  </a:solidFill>
                  <a:latin typeface="Helvetica" pitchFamily="2" charset="0"/>
                  <a:ea typeface="ＭＳ Ｐゴシック" panose="020B0600070205080204" pitchFamily="34" charset="-128"/>
                  <a:sym typeface="Helvetica" pitchFamily="2" charset="0"/>
                </a:rPr>
                <a:t>b</a:t>
              </a:r>
              <a:r>
                <a:rPr lang="en-US" altLang="en-BE" sz="1800" i="1">
                  <a:solidFill>
                    <a:srgbClr val="FF0000"/>
                  </a:solidFill>
                  <a:latin typeface="Helvetica" pitchFamily="2" charset="0"/>
                  <a:ea typeface="ＭＳ Ｐゴシック" panose="020B0600070205080204" pitchFamily="34" charset="-128"/>
                  <a:sym typeface="Helvetica" pitchFamily="2" charset="0"/>
                </a:rPr>
                <a:t>)</a:t>
              </a:r>
              <a:r>
                <a:rPr lang="en-US" altLang="en-BE" sz="1800" i="1">
                  <a:latin typeface="Helvetica" pitchFamily="2" charset="0"/>
                  <a:ea typeface="ＭＳ Ｐゴシック" panose="020B0600070205080204" pitchFamily="34" charset="-128"/>
                  <a:sym typeface="Helvetica" pitchFamily="2" charset="0"/>
                </a:rPr>
                <a:t> recvd</a:t>
              </a:r>
            </a:p>
          </p:txBody>
        </p:sp>
      </p:grpSp>
      <p:grpSp>
        <p:nvGrpSpPr>
          <p:cNvPr id="35895" name="Group 55">
            <a:extLst>
              <a:ext uri="{FF2B5EF4-FFF2-40B4-BE49-F238E27FC236}">
                <a16:creationId xmlns:a16="http://schemas.microsoft.com/office/drawing/2014/main" id="{5DF98986-8807-5E4B-B3B1-EECB8E51263E}"/>
              </a:ext>
            </a:extLst>
          </p:cNvPr>
          <p:cNvGrpSpPr>
            <a:grpSpLocks/>
          </p:cNvGrpSpPr>
          <p:nvPr/>
        </p:nvGrpSpPr>
        <p:grpSpPr bwMode="auto">
          <a:xfrm>
            <a:off x="3459164" y="4902201"/>
            <a:ext cx="1882775" cy="841375"/>
            <a:chOff x="0" y="0"/>
            <a:chExt cx="1556" cy="753"/>
          </a:xfrm>
        </p:grpSpPr>
        <p:sp>
          <p:nvSpPr>
            <p:cNvPr id="45078" name="Line 56">
              <a:extLst>
                <a:ext uri="{FF2B5EF4-FFF2-40B4-BE49-F238E27FC236}">
                  <a16:creationId xmlns:a16="http://schemas.microsoft.com/office/drawing/2014/main" id="{7846ABB4-2EA4-6F4E-AA4A-9BAACD90CC2E}"/>
                </a:ext>
              </a:extLst>
            </p:cNvPr>
            <p:cNvSpPr>
              <a:spLocks noChangeShapeType="1"/>
            </p:cNvSpPr>
            <p:nvPr/>
          </p:nvSpPr>
          <p:spPr bwMode="auto">
            <a:xfrm>
              <a:off x="1556" y="0"/>
              <a:ext cx="0" cy="74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79" name="Rectangle 57">
              <a:extLst>
                <a:ext uri="{FF2B5EF4-FFF2-40B4-BE49-F238E27FC236}">
                  <a16:creationId xmlns:a16="http://schemas.microsoft.com/office/drawing/2014/main" id="{C74647CB-7DAE-6642-B5C2-9116D3830F64}"/>
                </a:ext>
              </a:extLst>
            </p:cNvPr>
            <p:cNvSpPr>
              <a:spLocks/>
            </p:cNvSpPr>
            <p:nvPr/>
          </p:nvSpPr>
          <p:spPr bwMode="auto">
            <a:xfrm>
              <a:off x="0" y="551"/>
              <a:ext cx="152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Retransmission timer</a:t>
              </a:r>
            </a:p>
          </p:txBody>
        </p:sp>
      </p:grpSp>
      <p:grpSp>
        <p:nvGrpSpPr>
          <p:cNvPr id="35898" name="Group 58">
            <a:extLst>
              <a:ext uri="{FF2B5EF4-FFF2-40B4-BE49-F238E27FC236}">
                <a16:creationId xmlns:a16="http://schemas.microsoft.com/office/drawing/2014/main" id="{DDA8D731-A32C-E048-B222-0D7AD58DE8EC}"/>
              </a:ext>
            </a:extLst>
          </p:cNvPr>
          <p:cNvGrpSpPr>
            <a:grpSpLocks/>
          </p:cNvGrpSpPr>
          <p:nvPr/>
        </p:nvGrpSpPr>
        <p:grpSpPr bwMode="auto">
          <a:xfrm>
            <a:off x="5403851" y="5675313"/>
            <a:ext cx="4119563" cy="481012"/>
            <a:chOff x="0" y="0"/>
            <a:chExt cx="3406" cy="430"/>
          </a:xfrm>
        </p:grpSpPr>
        <p:sp>
          <p:nvSpPr>
            <p:cNvPr id="45072" name="Line 59">
              <a:extLst>
                <a:ext uri="{FF2B5EF4-FFF2-40B4-BE49-F238E27FC236}">
                  <a16:creationId xmlns:a16="http://schemas.microsoft.com/office/drawing/2014/main" id="{EC45BE9C-AA9B-6D41-94E3-CAD24BAE7E14}"/>
                </a:ext>
              </a:extLst>
            </p:cNvPr>
            <p:cNvSpPr>
              <a:spLocks noChangeShapeType="1"/>
            </p:cNvSpPr>
            <p:nvPr/>
          </p:nvSpPr>
          <p:spPr bwMode="auto">
            <a:xfrm>
              <a:off x="1667" y="429"/>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73" name="Rectangle 60">
              <a:extLst>
                <a:ext uri="{FF2B5EF4-FFF2-40B4-BE49-F238E27FC236}">
                  <a16:creationId xmlns:a16="http://schemas.microsoft.com/office/drawing/2014/main" id="{629D644D-B4CF-174A-A9A3-43C3B8287403}"/>
                </a:ext>
              </a:extLst>
            </p:cNvPr>
            <p:cNvSpPr>
              <a:spLocks/>
            </p:cNvSpPr>
            <p:nvPr/>
          </p:nvSpPr>
          <p:spPr bwMode="auto">
            <a:xfrm>
              <a:off x="2472" y="122"/>
              <a:ext cx="93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latin typeface="Helvetica" pitchFamily="2" charset="0"/>
                  <a:ea typeface="ＭＳ Ｐゴシック" panose="020B0600070205080204" pitchFamily="34" charset="-128"/>
                  <a:sym typeface="Helvetica" pitchFamily="2" charset="0"/>
                </a:rPr>
                <a:t>)</a:t>
              </a:r>
            </a:p>
          </p:txBody>
        </p:sp>
        <p:sp>
          <p:nvSpPr>
            <p:cNvPr id="45074" name="Line 61">
              <a:extLst>
                <a:ext uri="{FF2B5EF4-FFF2-40B4-BE49-F238E27FC236}">
                  <a16:creationId xmlns:a16="http://schemas.microsoft.com/office/drawing/2014/main" id="{9639971F-01E3-1448-9129-60CC668BE8CE}"/>
                </a:ext>
              </a:extLst>
            </p:cNvPr>
            <p:cNvSpPr>
              <a:spLocks noChangeShapeType="1"/>
            </p:cNvSpPr>
            <p:nvPr/>
          </p:nvSpPr>
          <p:spPr bwMode="auto">
            <a:xfrm>
              <a:off x="0" y="0"/>
              <a:ext cx="1639" cy="4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75" name="Group 62">
              <a:extLst>
                <a:ext uri="{FF2B5EF4-FFF2-40B4-BE49-F238E27FC236}">
                  <a16:creationId xmlns:a16="http://schemas.microsoft.com/office/drawing/2014/main" id="{67C049B9-21E3-F145-A4F5-277467F384CF}"/>
                </a:ext>
              </a:extLst>
            </p:cNvPr>
            <p:cNvGrpSpPr>
              <a:grpSpLocks/>
            </p:cNvGrpSpPr>
            <p:nvPr/>
          </p:nvGrpSpPr>
          <p:grpSpPr bwMode="auto">
            <a:xfrm>
              <a:off x="701" y="98"/>
              <a:ext cx="531" cy="223"/>
              <a:chOff x="0" y="0"/>
              <a:chExt cx="531" cy="223"/>
            </a:xfrm>
          </p:grpSpPr>
          <p:sp>
            <p:nvSpPr>
              <p:cNvPr id="45076" name="Rectangle 63">
                <a:extLst>
                  <a:ext uri="{FF2B5EF4-FFF2-40B4-BE49-F238E27FC236}">
                    <a16:creationId xmlns:a16="http://schemas.microsoft.com/office/drawing/2014/main" id="{E4F5F2D3-45F3-4345-9D5B-0DF7C854FAD3}"/>
                  </a:ext>
                </a:extLst>
              </p:cNvPr>
              <p:cNvSpPr>
                <a:spLocks/>
              </p:cNvSpPr>
              <p:nvPr/>
            </p:nvSpPr>
            <p:spPr bwMode="auto">
              <a:xfrm>
                <a:off x="0" y="0"/>
                <a:ext cx="531"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77" name="Rectangle 64">
                <a:extLst>
                  <a:ext uri="{FF2B5EF4-FFF2-40B4-BE49-F238E27FC236}">
                    <a16:creationId xmlns:a16="http://schemas.microsoft.com/office/drawing/2014/main" id="{9161CC2D-D54D-CE41-AEBE-0C31F738D7F3}"/>
                  </a:ext>
                </a:extLst>
              </p:cNvPr>
              <p:cNvSpPr>
                <a:spLocks/>
              </p:cNvSpPr>
              <p:nvPr/>
            </p:nvSpPr>
            <p:spPr bwMode="auto">
              <a:xfrm>
                <a:off x="0" y="0"/>
                <a:ext cx="52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2" name="Group 9">
            <a:extLst>
              <a:ext uri="{FF2B5EF4-FFF2-40B4-BE49-F238E27FC236}">
                <a16:creationId xmlns:a16="http://schemas.microsoft.com/office/drawing/2014/main" id="{57828266-A562-9CEB-7D33-A5FAA9BE0751}"/>
              </a:ext>
            </a:extLst>
          </p:cNvPr>
          <p:cNvGrpSpPr>
            <a:grpSpLocks/>
          </p:cNvGrpSpPr>
          <p:nvPr/>
        </p:nvGrpSpPr>
        <p:grpSpPr bwMode="auto">
          <a:xfrm>
            <a:off x="5352523" y="6108637"/>
            <a:ext cx="2016125" cy="477837"/>
            <a:chOff x="0" y="0"/>
            <a:chExt cx="1666" cy="429"/>
          </a:xfrm>
        </p:grpSpPr>
        <p:sp>
          <p:nvSpPr>
            <p:cNvPr id="3" name="Rectangle 10">
              <a:extLst>
                <a:ext uri="{FF2B5EF4-FFF2-40B4-BE49-F238E27FC236}">
                  <a16:creationId xmlns:a16="http://schemas.microsoft.com/office/drawing/2014/main" id="{506DA785-5626-AB01-BEA8-1B4CE7469A37}"/>
                </a:ext>
              </a:extLst>
            </p:cNvPr>
            <p:cNvSpPr>
              <a:spLocks/>
            </p:cNvSpPr>
            <p:nvPr/>
          </p:nvSpPr>
          <p:spPr bwMode="auto">
            <a:xfrm>
              <a:off x="581"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C(OK0)</a:t>
              </a:r>
            </a:p>
          </p:txBody>
        </p:sp>
        <p:sp>
          <p:nvSpPr>
            <p:cNvPr id="4" name="Line 11">
              <a:extLst>
                <a:ext uri="{FF2B5EF4-FFF2-40B4-BE49-F238E27FC236}">
                  <a16:creationId xmlns:a16="http://schemas.microsoft.com/office/drawing/2014/main" id="{4273E33A-D0C6-24BC-D4F8-10C0A41C4CBB}"/>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52"/>
                                        </p:tgtEl>
                                        <p:attrNameLst>
                                          <p:attrName>style.visibility</p:attrName>
                                        </p:attrNameLst>
                                      </p:cBhvr>
                                      <p:to>
                                        <p:strVal val="visible"/>
                                      </p:to>
                                    </p:set>
                                    <p:animEffect transition="in" filter="wipe(left)">
                                      <p:cBhvr>
                                        <p:cTn id="7" dur="500"/>
                                        <p:tgtEl>
                                          <p:spTgt spid="3585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5849"/>
                                        </p:tgtEl>
                                        <p:attrNameLst>
                                          <p:attrName>style.visibility</p:attrName>
                                        </p:attrNameLst>
                                      </p:cBhvr>
                                      <p:to>
                                        <p:strVal val="visible"/>
                                      </p:to>
                                    </p:set>
                                    <p:animEffect transition="in" filter="wipe(right)">
                                      <p:cBhvr>
                                        <p:cTn id="11" dur="500"/>
                                        <p:tgtEl>
                                          <p:spTgt spid="358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5846"/>
                                        </p:tgtEl>
                                        <p:attrNameLst>
                                          <p:attrName>style.visibility</p:attrName>
                                        </p:attrNameLst>
                                      </p:cBhvr>
                                      <p:to>
                                        <p:strVal val="visible"/>
                                      </p:to>
                                    </p:set>
                                    <p:animEffect transition="in" filter="wipe(left)">
                                      <p:cBhvr>
                                        <p:cTn id="16" dur="500"/>
                                        <p:tgtEl>
                                          <p:spTgt spid="3584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5868"/>
                                        </p:tgtEl>
                                        <p:attrNameLst>
                                          <p:attrName>style.visibility</p:attrName>
                                        </p:attrNameLst>
                                      </p:cBhvr>
                                      <p:to>
                                        <p:strVal val="visible"/>
                                      </p:to>
                                    </p:set>
                                    <p:animEffect transition="in" filter="wipe(left)">
                                      <p:cBhvr>
                                        <p:cTn id="20" dur="500"/>
                                        <p:tgtEl>
                                          <p:spTgt spid="35868"/>
                                        </p:tgtEl>
                                      </p:cBhvr>
                                    </p:animEffect>
                                  </p:childTnLst>
                                </p:cTn>
                              </p:par>
                            </p:childTnLst>
                          </p:cTn>
                        </p:par>
                        <p:par>
                          <p:cTn id="21" fill="hold" nodeType="afterGroup">
                            <p:stCondLst>
                              <p:cond delay="1000"/>
                            </p:stCondLst>
                            <p:childTnLst>
                              <p:par>
                                <p:cTn id="22" presetID="22" presetClass="entr" presetSubtype="2" fill="hold" nodeType="afterEffect">
                                  <p:stCondLst>
                                    <p:cond delay="0"/>
                                  </p:stCondLst>
                                  <p:childTnLst>
                                    <p:set>
                                      <p:cBhvr>
                                        <p:cTn id="23" dur="1" fill="hold">
                                          <p:stCondLst>
                                            <p:cond delay="0"/>
                                          </p:stCondLst>
                                        </p:cTn>
                                        <p:tgtEl>
                                          <p:spTgt spid="35883"/>
                                        </p:tgtEl>
                                        <p:attrNameLst>
                                          <p:attrName>style.visibility</p:attrName>
                                        </p:attrNameLst>
                                      </p:cBhvr>
                                      <p:to>
                                        <p:strVal val="visible"/>
                                      </p:to>
                                    </p:set>
                                    <p:animEffect transition="in" filter="wipe(right)">
                                      <p:cBhvr>
                                        <p:cTn id="24" dur="500"/>
                                        <p:tgtEl>
                                          <p:spTgt spid="358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5873"/>
                                        </p:tgtEl>
                                        <p:attrNameLst>
                                          <p:attrName>style.visibility</p:attrName>
                                        </p:attrNameLst>
                                      </p:cBhvr>
                                      <p:to>
                                        <p:strVal val="visible"/>
                                      </p:to>
                                    </p:set>
                                    <p:animEffect transition="in" filter="wipe(left)">
                                      <p:cBhvr>
                                        <p:cTn id="29" dur="500"/>
                                        <p:tgtEl>
                                          <p:spTgt spid="3587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3589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5898"/>
                                        </p:tgtEl>
                                        <p:attrNameLst>
                                          <p:attrName>style.visibility</p:attrName>
                                        </p:attrNameLst>
                                      </p:cBhvr>
                                      <p:to>
                                        <p:strVal val="visible"/>
                                      </p:to>
                                    </p:set>
                                    <p:animEffect transition="in" filter="wipe(left)">
                                      <p:cBhvr>
                                        <p:cTn id="38" dur="500"/>
                                        <p:tgtEl>
                                          <p:spTgt spid="35898"/>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3F62CC79-CE4E-7A4F-8CA1-B962B71392D1}"/>
              </a:ext>
            </a:extLst>
          </p:cNvPr>
          <p:cNvSpPr>
            <a:spLocks noGrp="1" noChangeArrowheads="1"/>
          </p:cNvSpPr>
          <p:nvPr>
            <p:ph type="title"/>
          </p:nvPr>
        </p:nvSpPr>
        <p:spPr/>
        <p:txBody>
          <a:bodyPr/>
          <a:lstStyle/>
          <a:p>
            <a:pPr eaLnBrk="1" hangingPunct="1"/>
            <a:r>
              <a:rPr lang="en-US" altLang="en-BE" dirty="0"/>
              <a:t>Alternating Bit Protocol : early timer</a:t>
            </a:r>
          </a:p>
        </p:txBody>
      </p:sp>
      <p:grpSp>
        <p:nvGrpSpPr>
          <p:cNvPr id="45058" name="Group 2">
            <a:extLst>
              <a:ext uri="{FF2B5EF4-FFF2-40B4-BE49-F238E27FC236}">
                <a16:creationId xmlns:a16="http://schemas.microsoft.com/office/drawing/2014/main" id="{DE6CC9CA-EAF2-1C4E-B351-E17C34F8BA1A}"/>
              </a:ext>
            </a:extLst>
          </p:cNvPr>
          <p:cNvGrpSpPr>
            <a:grpSpLocks/>
          </p:cNvGrpSpPr>
          <p:nvPr/>
        </p:nvGrpSpPr>
        <p:grpSpPr bwMode="auto">
          <a:xfrm>
            <a:off x="5381625" y="2208213"/>
            <a:ext cx="2012950" cy="4011612"/>
            <a:chOff x="0" y="0"/>
            <a:chExt cx="1665" cy="3593"/>
          </a:xfrm>
        </p:grpSpPr>
        <p:sp>
          <p:nvSpPr>
            <p:cNvPr id="45119" name="Line 3">
              <a:extLst>
                <a:ext uri="{FF2B5EF4-FFF2-40B4-BE49-F238E27FC236}">
                  <a16:creationId xmlns:a16="http://schemas.microsoft.com/office/drawing/2014/main" id="{B90EE829-A558-0E42-AF2C-3399AE097A41}"/>
                </a:ext>
              </a:extLst>
            </p:cNvPr>
            <p:cNvSpPr>
              <a:spLocks noChangeShapeType="1"/>
            </p:cNvSpPr>
            <p:nvPr/>
          </p:nvSpPr>
          <p:spPr bwMode="auto">
            <a:xfrm>
              <a:off x="0" y="0"/>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5120" name="Line 4">
              <a:extLst>
                <a:ext uri="{FF2B5EF4-FFF2-40B4-BE49-F238E27FC236}">
                  <a16:creationId xmlns:a16="http://schemas.microsoft.com/office/drawing/2014/main" id="{2F3033F0-60F6-474B-B708-B58AFAC52E07}"/>
                </a:ext>
              </a:extLst>
            </p:cNvPr>
            <p:cNvSpPr>
              <a:spLocks noChangeShapeType="1"/>
            </p:cNvSpPr>
            <p:nvPr/>
          </p:nvSpPr>
          <p:spPr bwMode="auto">
            <a:xfrm>
              <a:off x="1664" y="22"/>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5059" name="Rectangle 5">
            <a:extLst>
              <a:ext uri="{FF2B5EF4-FFF2-40B4-BE49-F238E27FC236}">
                <a16:creationId xmlns:a16="http://schemas.microsoft.com/office/drawing/2014/main" id="{63872A68-5150-654F-9B19-9942F6B0B404}"/>
              </a:ext>
            </a:extLst>
          </p:cNvPr>
          <p:cNvSpPr>
            <a:spLocks/>
          </p:cNvSpPr>
          <p:nvPr/>
        </p:nvSpPr>
        <p:spPr bwMode="auto">
          <a:xfrm>
            <a:off x="3414713" y="2305051"/>
            <a:ext cx="58102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nvGrpSpPr>
          <p:cNvPr id="35846" name="Group 6">
            <a:extLst>
              <a:ext uri="{FF2B5EF4-FFF2-40B4-BE49-F238E27FC236}">
                <a16:creationId xmlns:a16="http://schemas.microsoft.com/office/drawing/2014/main" id="{82CEA81D-7D06-3442-AA9A-215A71776525}"/>
              </a:ext>
            </a:extLst>
          </p:cNvPr>
          <p:cNvGrpSpPr>
            <a:grpSpLocks/>
          </p:cNvGrpSpPr>
          <p:nvPr/>
        </p:nvGrpSpPr>
        <p:grpSpPr bwMode="auto">
          <a:xfrm>
            <a:off x="2595563" y="3254376"/>
            <a:ext cx="2786062" cy="239713"/>
            <a:chOff x="0" y="0"/>
            <a:chExt cx="2304" cy="215"/>
          </a:xfrm>
        </p:grpSpPr>
        <p:sp>
          <p:nvSpPr>
            <p:cNvPr id="45117" name="Line 7">
              <a:extLst>
                <a:ext uri="{FF2B5EF4-FFF2-40B4-BE49-F238E27FC236}">
                  <a16:creationId xmlns:a16="http://schemas.microsoft.com/office/drawing/2014/main" id="{A3F1B6ED-A556-5C48-BE12-40552673AACD}"/>
                </a:ext>
              </a:extLst>
            </p:cNvPr>
            <p:cNvSpPr>
              <a:spLocks noChangeShapeType="1"/>
            </p:cNvSpPr>
            <p:nvPr/>
          </p:nvSpPr>
          <p:spPr bwMode="auto">
            <a:xfrm>
              <a:off x="1134"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8" name="Rectangle 8">
              <a:extLst>
                <a:ext uri="{FF2B5EF4-FFF2-40B4-BE49-F238E27FC236}">
                  <a16:creationId xmlns:a16="http://schemas.microsoft.com/office/drawing/2014/main" id="{54930CE2-1387-EF4A-A45D-9ED096ABEF62}"/>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49" name="Group 9">
            <a:extLst>
              <a:ext uri="{FF2B5EF4-FFF2-40B4-BE49-F238E27FC236}">
                <a16:creationId xmlns:a16="http://schemas.microsoft.com/office/drawing/2014/main" id="{98FF685B-55E4-3A4B-B10B-FDFC64EE330A}"/>
              </a:ext>
            </a:extLst>
          </p:cNvPr>
          <p:cNvGrpSpPr>
            <a:grpSpLocks/>
          </p:cNvGrpSpPr>
          <p:nvPr/>
        </p:nvGrpSpPr>
        <p:grpSpPr bwMode="auto">
          <a:xfrm>
            <a:off x="5380039" y="3163889"/>
            <a:ext cx="2016125" cy="477837"/>
            <a:chOff x="0" y="0"/>
            <a:chExt cx="1666" cy="429"/>
          </a:xfrm>
        </p:grpSpPr>
        <p:sp>
          <p:nvSpPr>
            <p:cNvPr id="45115" name="Rectangle 10">
              <a:extLst>
                <a:ext uri="{FF2B5EF4-FFF2-40B4-BE49-F238E27FC236}">
                  <a16:creationId xmlns:a16="http://schemas.microsoft.com/office/drawing/2014/main" id="{66142778-E9AE-6447-96E4-46E9A1D2C5E6}"/>
                </a:ext>
              </a:extLst>
            </p:cNvPr>
            <p:cNvSpPr>
              <a:spLocks/>
            </p:cNvSpPr>
            <p:nvPr/>
          </p:nvSpPr>
          <p:spPr bwMode="auto">
            <a:xfrm>
              <a:off x="581"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C(OK0)</a:t>
              </a:r>
            </a:p>
          </p:txBody>
        </p:sp>
        <p:sp>
          <p:nvSpPr>
            <p:cNvPr id="45116" name="Line 11">
              <a:extLst>
                <a:ext uri="{FF2B5EF4-FFF2-40B4-BE49-F238E27FC236}">
                  <a16:creationId xmlns:a16="http://schemas.microsoft.com/office/drawing/2014/main" id="{4745A27C-1D7A-BE49-9C74-3E00E0BE0A20}"/>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5852" name="Group 12">
            <a:extLst>
              <a:ext uri="{FF2B5EF4-FFF2-40B4-BE49-F238E27FC236}">
                <a16:creationId xmlns:a16="http://schemas.microsoft.com/office/drawing/2014/main" id="{A980B401-7722-3742-A239-FD0858C1FB5D}"/>
              </a:ext>
            </a:extLst>
          </p:cNvPr>
          <p:cNvGrpSpPr>
            <a:grpSpLocks/>
          </p:cNvGrpSpPr>
          <p:nvPr/>
        </p:nvGrpSpPr>
        <p:grpSpPr bwMode="auto">
          <a:xfrm>
            <a:off x="2624139" y="2601914"/>
            <a:ext cx="6923087" cy="866775"/>
            <a:chOff x="0" y="0"/>
            <a:chExt cx="5725" cy="777"/>
          </a:xfrm>
        </p:grpSpPr>
        <p:sp>
          <p:nvSpPr>
            <p:cNvPr id="45109" name="Line 13">
              <a:extLst>
                <a:ext uri="{FF2B5EF4-FFF2-40B4-BE49-F238E27FC236}">
                  <a16:creationId xmlns:a16="http://schemas.microsoft.com/office/drawing/2014/main" id="{3E79B554-A780-5D4B-8F43-FA9A5A9372B5}"/>
                </a:ext>
              </a:extLst>
            </p:cNvPr>
            <p:cNvSpPr>
              <a:spLocks noChangeShapeType="1"/>
            </p:cNvSpPr>
            <p:nvPr/>
          </p:nvSpPr>
          <p:spPr bwMode="auto">
            <a:xfrm>
              <a:off x="2304" y="91"/>
              <a:ext cx="1599" cy="39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0" name="Line 14">
              <a:extLst>
                <a:ext uri="{FF2B5EF4-FFF2-40B4-BE49-F238E27FC236}">
                  <a16:creationId xmlns:a16="http://schemas.microsoft.com/office/drawing/2014/main" id="{242095B1-6484-0444-980F-77A06EBAA0C3}"/>
                </a:ext>
              </a:extLst>
            </p:cNvPr>
            <p:cNvSpPr>
              <a:spLocks noChangeShapeType="1"/>
            </p:cNvSpPr>
            <p:nvPr/>
          </p:nvSpPr>
          <p:spPr bwMode="auto">
            <a:xfrm>
              <a:off x="3977" y="50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1" name="Rectangle 15">
              <a:extLst>
                <a:ext uri="{FF2B5EF4-FFF2-40B4-BE49-F238E27FC236}">
                  <a16:creationId xmlns:a16="http://schemas.microsoft.com/office/drawing/2014/main" id="{167BF3CB-DA84-854D-A79D-635429CD5254}"/>
                </a:ext>
              </a:extLst>
            </p:cNvPr>
            <p:cNvSpPr>
              <a:spLocks/>
            </p:cNvSpPr>
            <p:nvPr/>
          </p:nvSpPr>
          <p:spPr bwMode="auto">
            <a:xfrm>
              <a:off x="4781" y="56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5112" name="Rectangle 16">
              <a:extLst>
                <a:ext uri="{FF2B5EF4-FFF2-40B4-BE49-F238E27FC236}">
                  <a16:creationId xmlns:a16="http://schemas.microsoft.com/office/drawing/2014/main" id="{F83C2ACB-2868-8C4A-8FCA-B21CE28CF829}"/>
                </a:ext>
              </a:extLst>
            </p:cNvPr>
            <p:cNvSpPr>
              <a:spLocks/>
            </p:cNvSpPr>
            <p:nvPr/>
          </p:nvSpPr>
          <p:spPr bwMode="auto">
            <a:xfrm>
              <a:off x="2934" y="18"/>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13" name="Line 17">
              <a:extLst>
                <a:ext uri="{FF2B5EF4-FFF2-40B4-BE49-F238E27FC236}">
                  <a16:creationId xmlns:a16="http://schemas.microsoft.com/office/drawing/2014/main" id="{C7BA76F8-60BA-7549-B361-2621F36897B6}"/>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4" name="Rectangle 18">
              <a:extLst>
                <a:ext uri="{FF2B5EF4-FFF2-40B4-BE49-F238E27FC236}">
                  <a16:creationId xmlns:a16="http://schemas.microsoft.com/office/drawing/2014/main" id="{E6E2FB58-6E0D-9946-BF43-475259B36208}"/>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grpSp>
      <p:sp>
        <p:nvSpPr>
          <p:cNvPr id="35859" name="Rectangle 19">
            <a:extLst>
              <a:ext uri="{FF2B5EF4-FFF2-40B4-BE49-F238E27FC236}">
                <a16:creationId xmlns:a16="http://schemas.microsoft.com/office/drawing/2014/main" id="{7B5FFD0A-A27B-6841-B58E-710C656418A1}"/>
              </a:ext>
            </a:extLst>
          </p:cNvPr>
          <p:cNvSpPr>
            <a:spLocks/>
          </p:cNvSpPr>
          <p:nvPr/>
        </p:nvSpPr>
        <p:spPr bwMode="auto">
          <a:xfrm>
            <a:off x="7664450" y="4521201"/>
            <a:ext cx="23701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latin typeface="Helvetica" pitchFamily="2" charset="0"/>
                <a:ea typeface="ＭＳ Ｐゴシック" panose="020B0600070205080204" pitchFamily="34" charset="-128"/>
                <a:sym typeface="Helvetica" pitchFamily="2" charset="0"/>
              </a:rPr>
              <a:t>Duplicate detected</a:t>
            </a:r>
          </a:p>
          <a:p>
            <a:pPr eaLnBrk="1" hangingPunct="1">
              <a:lnSpc>
                <a:spcPct val="97000"/>
              </a:lnSpc>
              <a:spcBef>
                <a:spcPct val="0"/>
              </a:spcBef>
              <a:buSzTx/>
              <a:buFontTx/>
              <a:buNone/>
            </a:pPr>
            <a:r>
              <a:rPr lang="en-US" altLang="en-BE" sz="1800" i="1" dirty="0">
                <a:latin typeface="Helvetica" pitchFamily="2" charset="0"/>
                <a:ea typeface="ＭＳ Ｐゴシック" panose="020B0600070205080204" pitchFamily="34" charset="-128"/>
                <a:sym typeface="Helvetica" pitchFamily="2" charset="0"/>
              </a:rPr>
              <a:t>Which ack to send ?</a:t>
            </a:r>
          </a:p>
        </p:txBody>
      </p:sp>
      <p:grpSp>
        <p:nvGrpSpPr>
          <p:cNvPr id="35860" name="Group 20">
            <a:extLst>
              <a:ext uri="{FF2B5EF4-FFF2-40B4-BE49-F238E27FC236}">
                <a16:creationId xmlns:a16="http://schemas.microsoft.com/office/drawing/2014/main" id="{2900CB9F-B010-6142-9E35-96CCFB1BF287}"/>
              </a:ext>
            </a:extLst>
          </p:cNvPr>
          <p:cNvGrpSpPr>
            <a:grpSpLocks/>
          </p:cNvGrpSpPr>
          <p:nvPr/>
        </p:nvGrpSpPr>
        <p:grpSpPr bwMode="auto">
          <a:xfrm>
            <a:off x="5394326" y="4164014"/>
            <a:ext cx="2024063" cy="492125"/>
            <a:chOff x="0" y="0"/>
            <a:chExt cx="1673" cy="440"/>
          </a:xfrm>
        </p:grpSpPr>
        <p:sp>
          <p:nvSpPr>
            <p:cNvPr id="45105" name="Line 21">
              <a:extLst>
                <a:ext uri="{FF2B5EF4-FFF2-40B4-BE49-F238E27FC236}">
                  <a16:creationId xmlns:a16="http://schemas.microsoft.com/office/drawing/2014/main" id="{DF559BD9-DEBB-284C-9D00-DF5FD0636DE8}"/>
                </a:ext>
              </a:extLst>
            </p:cNvPr>
            <p:cNvSpPr>
              <a:spLocks noChangeShapeType="1"/>
            </p:cNvSpPr>
            <p:nvPr/>
          </p:nvSpPr>
          <p:spPr bwMode="auto">
            <a:xfrm>
              <a:off x="0" y="28"/>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106" name="Group 22">
              <a:extLst>
                <a:ext uri="{FF2B5EF4-FFF2-40B4-BE49-F238E27FC236}">
                  <a16:creationId xmlns:a16="http://schemas.microsoft.com/office/drawing/2014/main" id="{5E530012-CC8E-3F43-8718-FD7753C4BDBF}"/>
                </a:ext>
              </a:extLst>
            </p:cNvPr>
            <p:cNvGrpSpPr>
              <a:grpSpLocks/>
            </p:cNvGrpSpPr>
            <p:nvPr/>
          </p:nvGrpSpPr>
          <p:grpSpPr bwMode="auto">
            <a:xfrm>
              <a:off x="186" y="0"/>
              <a:ext cx="535" cy="223"/>
              <a:chOff x="0" y="0"/>
              <a:chExt cx="535" cy="223"/>
            </a:xfrm>
          </p:grpSpPr>
          <p:sp>
            <p:nvSpPr>
              <p:cNvPr id="45107" name="Rectangle 23">
                <a:extLst>
                  <a:ext uri="{FF2B5EF4-FFF2-40B4-BE49-F238E27FC236}">
                    <a16:creationId xmlns:a16="http://schemas.microsoft.com/office/drawing/2014/main" id="{8B544478-BF1C-E54A-BB6E-B64231374D70}"/>
                  </a:ext>
                </a:extLst>
              </p:cNvPr>
              <p:cNvSpPr>
                <a:spLocks/>
              </p:cNvSpPr>
              <p:nvPr/>
            </p:nvSpPr>
            <p:spPr bwMode="auto">
              <a:xfrm>
                <a:off x="0" y="0"/>
                <a:ext cx="535"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108" name="Rectangle 24">
                <a:extLst>
                  <a:ext uri="{FF2B5EF4-FFF2-40B4-BE49-F238E27FC236}">
                    <a16:creationId xmlns:a16="http://schemas.microsoft.com/office/drawing/2014/main" id="{9D838ADB-3EC1-2344-AA53-EAB9E834BD50}"/>
                  </a:ext>
                </a:extLst>
              </p:cNvPr>
              <p:cNvSpPr>
                <a:spLocks/>
              </p:cNvSpPr>
              <p:nvPr/>
            </p:nvSpPr>
            <p:spPr bwMode="auto">
              <a:xfrm>
                <a:off x="0" y="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D(1,</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5865" name="Group 25">
            <a:extLst>
              <a:ext uri="{FF2B5EF4-FFF2-40B4-BE49-F238E27FC236}">
                <a16:creationId xmlns:a16="http://schemas.microsoft.com/office/drawing/2014/main" id="{8454AEEB-0BB7-8648-8BC2-9302A3B5577F}"/>
              </a:ext>
            </a:extLst>
          </p:cNvPr>
          <p:cNvGrpSpPr>
            <a:grpSpLocks/>
          </p:cNvGrpSpPr>
          <p:nvPr/>
        </p:nvGrpSpPr>
        <p:grpSpPr bwMode="auto">
          <a:xfrm>
            <a:off x="3424239" y="3721101"/>
            <a:ext cx="1874837" cy="466725"/>
            <a:chOff x="0" y="0"/>
            <a:chExt cx="1549" cy="418"/>
          </a:xfrm>
        </p:grpSpPr>
        <p:sp>
          <p:nvSpPr>
            <p:cNvPr id="45103" name="Rectangle 26">
              <a:extLst>
                <a:ext uri="{FF2B5EF4-FFF2-40B4-BE49-F238E27FC236}">
                  <a16:creationId xmlns:a16="http://schemas.microsoft.com/office/drawing/2014/main" id="{4E6737B6-5C2C-B14D-B2BE-25500DF17D94}"/>
                </a:ext>
              </a:extLst>
            </p:cNvPr>
            <p:cNvSpPr>
              <a:spLocks/>
            </p:cNvSpPr>
            <p:nvPr/>
          </p:nvSpPr>
          <p:spPr bwMode="auto">
            <a:xfrm>
              <a:off x="0" y="179"/>
              <a:ext cx="152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Retransmission timer</a:t>
              </a:r>
            </a:p>
          </p:txBody>
        </p:sp>
        <p:sp>
          <p:nvSpPr>
            <p:cNvPr id="45104" name="Line 27">
              <a:extLst>
                <a:ext uri="{FF2B5EF4-FFF2-40B4-BE49-F238E27FC236}">
                  <a16:creationId xmlns:a16="http://schemas.microsoft.com/office/drawing/2014/main" id="{D18D8F2B-80BB-9C43-B4A3-AE852334B1F6}"/>
                </a:ext>
              </a:extLst>
            </p:cNvPr>
            <p:cNvSpPr>
              <a:spLocks noChangeShapeType="1"/>
            </p:cNvSpPr>
            <p:nvPr/>
          </p:nvSpPr>
          <p:spPr bwMode="auto">
            <a:xfrm>
              <a:off x="1548" y="0"/>
              <a:ext cx="1" cy="41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5868" name="Group 28">
            <a:extLst>
              <a:ext uri="{FF2B5EF4-FFF2-40B4-BE49-F238E27FC236}">
                <a16:creationId xmlns:a16="http://schemas.microsoft.com/office/drawing/2014/main" id="{F784CA18-545E-3340-BF57-0A6E15A2C699}"/>
              </a:ext>
            </a:extLst>
          </p:cNvPr>
          <p:cNvGrpSpPr>
            <a:grpSpLocks/>
          </p:cNvGrpSpPr>
          <p:nvPr/>
        </p:nvGrpSpPr>
        <p:grpSpPr bwMode="auto">
          <a:xfrm>
            <a:off x="5405439" y="3709988"/>
            <a:ext cx="4122737" cy="711200"/>
            <a:chOff x="0" y="0"/>
            <a:chExt cx="3409" cy="637"/>
          </a:xfrm>
        </p:grpSpPr>
        <p:sp>
          <p:nvSpPr>
            <p:cNvPr id="45099" name="Line 29">
              <a:extLst>
                <a:ext uri="{FF2B5EF4-FFF2-40B4-BE49-F238E27FC236}">
                  <a16:creationId xmlns:a16="http://schemas.microsoft.com/office/drawing/2014/main" id="{79EF3D23-8071-8445-B67B-F3BAAE845517}"/>
                </a:ext>
              </a:extLst>
            </p:cNvPr>
            <p:cNvSpPr>
              <a:spLocks noChangeShapeType="1"/>
            </p:cNvSpPr>
            <p:nvPr/>
          </p:nvSpPr>
          <p:spPr bwMode="auto">
            <a:xfrm>
              <a:off x="0" y="27"/>
              <a:ext cx="1611" cy="32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0" name="Rectangle 30">
              <a:extLst>
                <a:ext uri="{FF2B5EF4-FFF2-40B4-BE49-F238E27FC236}">
                  <a16:creationId xmlns:a16="http://schemas.microsoft.com/office/drawing/2014/main" id="{17FFE145-8C39-BE4C-A726-D97434CACE80}"/>
                </a:ext>
              </a:extLst>
            </p:cNvPr>
            <p:cNvSpPr>
              <a:spLocks/>
            </p:cNvSpPr>
            <p:nvPr/>
          </p:nvSpPr>
          <p:spPr bwMode="auto">
            <a:xfrm>
              <a:off x="726" y="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D(1,</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01" name="Line 31">
              <a:extLst>
                <a:ext uri="{FF2B5EF4-FFF2-40B4-BE49-F238E27FC236}">
                  <a16:creationId xmlns:a16="http://schemas.microsoft.com/office/drawing/2014/main" id="{DB3ABD2B-78F5-7F48-BD6F-F1BC6C9657C2}"/>
                </a:ext>
              </a:extLst>
            </p:cNvPr>
            <p:cNvSpPr>
              <a:spLocks noChangeShapeType="1"/>
            </p:cNvSpPr>
            <p:nvPr/>
          </p:nvSpPr>
          <p:spPr bwMode="auto">
            <a:xfrm>
              <a:off x="1661" y="36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2" name="Rectangle 32">
              <a:extLst>
                <a:ext uri="{FF2B5EF4-FFF2-40B4-BE49-F238E27FC236}">
                  <a16:creationId xmlns:a16="http://schemas.microsoft.com/office/drawing/2014/main" id="{8F1BF976-1B54-8543-8C0F-4001CB6C27B7}"/>
                </a:ext>
              </a:extLst>
            </p:cNvPr>
            <p:cNvSpPr>
              <a:spLocks/>
            </p:cNvSpPr>
            <p:nvPr/>
          </p:nvSpPr>
          <p:spPr bwMode="auto">
            <a:xfrm>
              <a:off x="2465" y="42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73" name="Group 33">
            <a:extLst>
              <a:ext uri="{FF2B5EF4-FFF2-40B4-BE49-F238E27FC236}">
                <a16:creationId xmlns:a16="http://schemas.microsoft.com/office/drawing/2014/main" id="{15D4E11B-60E9-B643-88F4-F0AD72A8C634}"/>
              </a:ext>
            </a:extLst>
          </p:cNvPr>
          <p:cNvGrpSpPr>
            <a:grpSpLocks/>
          </p:cNvGrpSpPr>
          <p:nvPr/>
        </p:nvGrpSpPr>
        <p:grpSpPr bwMode="auto">
          <a:xfrm>
            <a:off x="2583773" y="5095215"/>
            <a:ext cx="4387390" cy="527295"/>
            <a:chOff x="-15" y="307"/>
            <a:chExt cx="3628" cy="473"/>
          </a:xfrm>
        </p:grpSpPr>
        <p:sp>
          <p:nvSpPr>
            <p:cNvPr id="45090" name="Line 34">
              <a:extLst>
                <a:ext uri="{FF2B5EF4-FFF2-40B4-BE49-F238E27FC236}">
                  <a16:creationId xmlns:a16="http://schemas.microsoft.com/office/drawing/2014/main" id="{CACE1044-5275-C046-822E-2046BE8E4FB8}"/>
                </a:ext>
              </a:extLst>
            </p:cNvPr>
            <p:cNvSpPr>
              <a:spLocks noChangeShapeType="1"/>
            </p:cNvSpPr>
            <p:nvPr/>
          </p:nvSpPr>
          <p:spPr bwMode="auto">
            <a:xfrm>
              <a:off x="1118" y="652"/>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1" name="Rectangle 35">
              <a:extLst>
                <a:ext uri="{FF2B5EF4-FFF2-40B4-BE49-F238E27FC236}">
                  <a16:creationId xmlns:a16="http://schemas.microsoft.com/office/drawing/2014/main" id="{C31EB9DB-A035-6B4D-9822-D09F133EB8EA}"/>
                </a:ext>
              </a:extLst>
            </p:cNvPr>
            <p:cNvSpPr>
              <a:spLocks/>
            </p:cNvSpPr>
            <p:nvPr/>
          </p:nvSpPr>
          <p:spPr bwMode="auto">
            <a:xfrm>
              <a:off x="-15" y="565"/>
              <a:ext cx="95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latin typeface="Helvetica" pitchFamily="2" charset="0"/>
                  <a:ea typeface="ＭＳ Ｐゴシック" panose="020B0600070205080204" pitchFamily="34" charset="-128"/>
                  <a:sym typeface="Helvetica" pitchFamily="2" charset="0"/>
                </a:rPr>
                <a:t>)</a:t>
              </a:r>
            </a:p>
          </p:txBody>
        </p:sp>
        <p:sp>
          <p:nvSpPr>
            <p:cNvPr id="45097" name="Rectangle 41">
              <a:extLst>
                <a:ext uri="{FF2B5EF4-FFF2-40B4-BE49-F238E27FC236}">
                  <a16:creationId xmlns:a16="http://schemas.microsoft.com/office/drawing/2014/main" id="{8EE8158D-0DD5-904D-BD8A-44747FDC4C49}"/>
                </a:ext>
              </a:extLst>
            </p:cNvPr>
            <p:cNvSpPr>
              <a:spLocks/>
            </p:cNvSpPr>
            <p:nvPr/>
          </p:nvSpPr>
          <p:spPr bwMode="auto">
            <a:xfrm>
              <a:off x="3082" y="307"/>
              <a:ext cx="531"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35883" name="Group 43">
            <a:extLst>
              <a:ext uri="{FF2B5EF4-FFF2-40B4-BE49-F238E27FC236}">
                <a16:creationId xmlns:a16="http://schemas.microsoft.com/office/drawing/2014/main" id="{9D1AECCD-828D-1047-9D89-4AC433E7A2B5}"/>
              </a:ext>
            </a:extLst>
          </p:cNvPr>
          <p:cNvGrpSpPr>
            <a:grpSpLocks/>
          </p:cNvGrpSpPr>
          <p:nvPr/>
        </p:nvGrpSpPr>
        <p:grpSpPr bwMode="auto">
          <a:xfrm>
            <a:off x="3752850" y="4297364"/>
            <a:ext cx="3671888" cy="384175"/>
            <a:chOff x="0" y="0"/>
            <a:chExt cx="3037" cy="344"/>
          </a:xfrm>
        </p:grpSpPr>
        <p:sp>
          <p:nvSpPr>
            <p:cNvPr id="45085" name="Line 44">
              <a:extLst>
                <a:ext uri="{FF2B5EF4-FFF2-40B4-BE49-F238E27FC236}">
                  <a16:creationId xmlns:a16="http://schemas.microsoft.com/office/drawing/2014/main" id="{00245DF2-5ECB-6C49-B7ED-11CF87DEFF72}"/>
                </a:ext>
              </a:extLst>
            </p:cNvPr>
            <p:cNvSpPr>
              <a:spLocks noChangeShapeType="1"/>
            </p:cNvSpPr>
            <p:nvPr/>
          </p:nvSpPr>
          <p:spPr bwMode="auto">
            <a:xfrm flipH="1">
              <a:off x="1351" y="0"/>
              <a:ext cx="1686" cy="3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86" name="Group 45">
              <a:extLst>
                <a:ext uri="{FF2B5EF4-FFF2-40B4-BE49-F238E27FC236}">
                  <a16:creationId xmlns:a16="http://schemas.microsoft.com/office/drawing/2014/main" id="{BD6F41FF-F04C-2944-A900-ED512AB8F96E}"/>
                </a:ext>
              </a:extLst>
            </p:cNvPr>
            <p:cNvGrpSpPr>
              <a:grpSpLocks/>
            </p:cNvGrpSpPr>
            <p:nvPr/>
          </p:nvGrpSpPr>
          <p:grpSpPr bwMode="auto">
            <a:xfrm>
              <a:off x="1555" y="112"/>
              <a:ext cx="652" cy="223"/>
              <a:chOff x="0" y="0"/>
              <a:chExt cx="652" cy="223"/>
            </a:xfrm>
          </p:grpSpPr>
          <p:sp>
            <p:nvSpPr>
              <p:cNvPr id="45088" name="Rectangle 46">
                <a:extLst>
                  <a:ext uri="{FF2B5EF4-FFF2-40B4-BE49-F238E27FC236}">
                    <a16:creationId xmlns:a16="http://schemas.microsoft.com/office/drawing/2014/main" id="{EB661060-05D9-B547-8237-440505BFFE25}"/>
                  </a:ext>
                </a:extLst>
              </p:cNvPr>
              <p:cNvSpPr>
                <a:spLocks/>
              </p:cNvSpPr>
              <p:nvPr/>
            </p:nvSpPr>
            <p:spPr bwMode="auto">
              <a:xfrm>
                <a:off x="0" y="0"/>
                <a:ext cx="652"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89" name="Rectangle 47">
                <a:extLst>
                  <a:ext uri="{FF2B5EF4-FFF2-40B4-BE49-F238E27FC236}">
                    <a16:creationId xmlns:a16="http://schemas.microsoft.com/office/drawing/2014/main" id="{F562D021-A489-8746-850C-1908F1A57755}"/>
                  </a:ext>
                </a:extLst>
              </p:cNvPr>
              <p:cNvSpPr>
                <a:spLocks/>
              </p:cNvSpPr>
              <p:nvPr/>
            </p:nvSpPr>
            <p:spPr bwMode="auto">
              <a:xfrm>
                <a:off x="0"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C(OK1)</a:t>
                </a:r>
              </a:p>
            </p:txBody>
          </p:sp>
        </p:grpSp>
        <p:sp>
          <p:nvSpPr>
            <p:cNvPr id="45087" name="Rectangle 48">
              <a:extLst>
                <a:ext uri="{FF2B5EF4-FFF2-40B4-BE49-F238E27FC236}">
                  <a16:creationId xmlns:a16="http://schemas.microsoft.com/office/drawing/2014/main" id="{892AB29C-ABD7-9441-8094-E967C4387B52}"/>
                </a:ext>
              </a:extLst>
            </p:cNvPr>
            <p:cNvSpPr>
              <a:spLocks/>
            </p:cNvSpPr>
            <p:nvPr/>
          </p:nvSpPr>
          <p:spPr bwMode="auto">
            <a:xfrm>
              <a:off x="0" y="102"/>
              <a:ext cx="109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solidFill>
                    <a:srgbClr val="FF0000"/>
                  </a:solidFill>
                  <a:latin typeface="Helvetica" pitchFamily="2" charset="0"/>
                  <a:ea typeface="ＭＳ Ｐゴシック" panose="020B0600070205080204" pitchFamily="34" charset="-128"/>
                  <a:sym typeface="Helvetica" pitchFamily="2" charset="0"/>
                </a:rPr>
                <a:t>D(1</a:t>
              </a:r>
              <a:r>
                <a:rPr lang="en-US" altLang="en-BE" sz="1800" i="1" dirty="0">
                  <a:latin typeface="Helvetica" pitchFamily="2" charset="0"/>
                  <a:ea typeface="ＭＳ Ｐゴシック" panose="020B0600070205080204" pitchFamily="34" charset="-128"/>
                  <a:sym typeface="Helvetica" pitchFamily="2" charset="0"/>
                </a:rPr>
                <a:t>,</a:t>
              </a:r>
              <a:r>
                <a:rPr lang="en-US" altLang="en-BE" sz="1800" i="1" dirty="0">
                  <a:solidFill>
                    <a:srgbClr val="0000FF"/>
                  </a:solidFill>
                  <a:latin typeface="Helvetica" pitchFamily="2" charset="0"/>
                  <a:ea typeface="ＭＳ Ｐゴシック" panose="020B0600070205080204" pitchFamily="34" charset="-128"/>
                  <a:sym typeface="Helvetica" pitchFamily="2" charset="0"/>
                </a:rPr>
                <a:t>b</a:t>
              </a:r>
              <a:r>
                <a:rPr lang="en-US" altLang="en-BE" sz="1800" i="1" dirty="0">
                  <a:solidFill>
                    <a:srgbClr val="FF0000"/>
                  </a:solidFill>
                  <a:latin typeface="Helvetica" pitchFamily="2" charset="0"/>
                  <a:ea typeface="ＭＳ Ｐゴシック" panose="020B0600070205080204" pitchFamily="34" charset="-128"/>
                  <a:sym typeface="Helvetica" pitchFamily="2" charset="0"/>
                </a:rPr>
                <a:t>)</a:t>
              </a:r>
              <a:r>
                <a:rPr lang="en-US" altLang="en-BE" sz="1800" i="1" dirty="0">
                  <a:latin typeface="Helvetica" pitchFamily="2" charset="0"/>
                  <a:ea typeface="ＭＳ Ｐゴシック" panose="020B0600070205080204" pitchFamily="34" charset="-128"/>
                  <a:sym typeface="Helvetica" pitchFamily="2" charset="0"/>
                </a:rPr>
                <a:t> </a:t>
              </a:r>
              <a:r>
                <a:rPr lang="en-US" altLang="en-BE" sz="1800" i="1" dirty="0" err="1">
                  <a:latin typeface="Helvetica" pitchFamily="2" charset="0"/>
                  <a:ea typeface="ＭＳ Ｐゴシック" panose="020B0600070205080204" pitchFamily="34" charset="-128"/>
                  <a:sym typeface="Helvetica" pitchFamily="2" charset="0"/>
                </a:rPr>
                <a:t>recvd</a:t>
              </a:r>
              <a:endParaRPr lang="en-US" altLang="en-BE" sz="1800" i="1" dirty="0">
                <a:latin typeface="Helvetica" pitchFamily="2" charset="0"/>
                <a:ea typeface="ＭＳ Ｐゴシック" panose="020B0600070205080204" pitchFamily="34" charset="-128"/>
                <a:sym typeface="Helvetica" pitchFamily="2" charset="0"/>
              </a:endParaRPr>
            </a:p>
          </p:txBody>
        </p:sp>
      </p:grpSp>
      <p:grpSp>
        <p:nvGrpSpPr>
          <p:cNvPr id="35889" name="Group 49">
            <a:extLst>
              <a:ext uri="{FF2B5EF4-FFF2-40B4-BE49-F238E27FC236}">
                <a16:creationId xmlns:a16="http://schemas.microsoft.com/office/drawing/2014/main" id="{E56F367E-517A-2E45-82B6-90265A524F3B}"/>
              </a:ext>
            </a:extLst>
          </p:cNvPr>
          <p:cNvGrpSpPr>
            <a:grpSpLocks/>
          </p:cNvGrpSpPr>
          <p:nvPr/>
        </p:nvGrpSpPr>
        <p:grpSpPr bwMode="auto">
          <a:xfrm>
            <a:off x="3773489" y="4684714"/>
            <a:ext cx="3633787" cy="573087"/>
            <a:chOff x="0" y="0"/>
            <a:chExt cx="3006" cy="513"/>
          </a:xfrm>
        </p:grpSpPr>
        <p:sp>
          <p:nvSpPr>
            <p:cNvPr id="45080" name="Line 50">
              <a:extLst>
                <a:ext uri="{FF2B5EF4-FFF2-40B4-BE49-F238E27FC236}">
                  <a16:creationId xmlns:a16="http://schemas.microsoft.com/office/drawing/2014/main" id="{394E1E9C-4612-F142-AB65-3664413BFB7F}"/>
                </a:ext>
              </a:extLst>
            </p:cNvPr>
            <p:cNvSpPr>
              <a:spLocks noChangeShapeType="1"/>
            </p:cNvSpPr>
            <p:nvPr/>
          </p:nvSpPr>
          <p:spPr bwMode="auto">
            <a:xfrm flipH="1">
              <a:off x="1320" y="58"/>
              <a:ext cx="1686" cy="3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81" name="Group 51">
              <a:extLst>
                <a:ext uri="{FF2B5EF4-FFF2-40B4-BE49-F238E27FC236}">
                  <a16:creationId xmlns:a16="http://schemas.microsoft.com/office/drawing/2014/main" id="{7AADFEEE-9CBA-454A-A405-04D9BE322106}"/>
                </a:ext>
              </a:extLst>
            </p:cNvPr>
            <p:cNvGrpSpPr>
              <a:grpSpLocks/>
            </p:cNvGrpSpPr>
            <p:nvPr/>
          </p:nvGrpSpPr>
          <p:grpSpPr bwMode="auto">
            <a:xfrm>
              <a:off x="2352" y="0"/>
              <a:ext cx="652" cy="223"/>
              <a:chOff x="0" y="0"/>
              <a:chExt cx="652" cy="223"/>
            </a:xfrm>
          </p:grpSpPr>
          <p:sp>
            <p:nvSpPr>
              <p:cNvPr id="45083" name="Rectangle 52">
                <a:extLst>
                  <a:ext uri="{FF2B5EF4-FFF2-40B4-BE49-F238E27FC236}">
                    <a16:creationId xmlns:a16="http://schemas.microsoft.com/office/drawing/2014/main" id="{FE31D077-201B-584E-BCEC-47C097DFD95F}"/>
                  </a:ext>
                </a:extLst>
              </p:cNvPr>
              <p:cNvSpPr>
                <a:spLocks/>
              </p:cNvSpPr>
              <p:nvPr/>
            </p:nvSpPr>
            <p:spPr bwMode="auto">
              <a:xfrm>
                <a:off x="0" y="0"/>
                <a:ext cx="652"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84" name="Rectangle 53">
                <a:extLst>
                  <a:ext uri="{FF2B5EF4-FFF2-40B4-BE49-F238E27FC236}">
                    <a16:creationId xmlns:a16="http://schemas.microsoft.com/office/drawing/2014/main" id="{20DD7C65-0CB2-9E4B-B91D-3565591DF0C7}"/>
                  </a:ext>
                </a:extLst>
              </p:cNvPr>
              <p:cNvSpPr>
                <a:spLocks/>
              </p:cNvSpPr>
              <p:nvPr/>
            </p:nvSpPr>
            <p:spPr bwMode="auto">
              <a:xfrm>
                <a:off x="0"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C(OK1)</a:t>
                </a:r>
              </a:p>
            </p:txBody>
          </p:sp>
        </p:grpSp>
        <p:sp>
          <p:nvSpPr>
            <p:cNvPr id="45082" name="Rectangle 54">
              <a:extLst>
                <a:ext uri="{FF2B5EF4-FFF2-40B4-BE49-F238E27FC236}">
                  <a16:creationId xmlns:a16="http://schemas.microsoft.com/office/drawing/2014/main" id="{E200F0C1-1AFF-1F46-93D2-E2E2215B242C}"/>
                </a:ext>
              </a:extLst>
            </p:cNvPr>
            <p:cNvSpPr>
              <a:spLocks/>
            </p:cNvSpPr>
            <p:nvPr/>
          </p:nvSpPr>
          <p:spPr bwMode="auto">
            <a:xfrm>
              <a:off x="0" y="271"/>
              <a:ext cx="109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solidFill>
                    <a:srgbClr val="FF0000"/>
                  </a:solidFill>
                  <a:latin typeface="Helvetica" pitchFamily="2" charset="0"/>
                  <a:ea typeface="ＭＳ Ｐゴシック" panose="020B0600070205080204" pitchFamily="34" charset="-128"/>
                  <a:sym typeface="Helvetica" pitchFamily="2" charset="0"/>
                </a:rPr>
                <a:t>D(1</a:t>
              </a:r>
              <a:r>
                <a:rPr lang="en-US" altLang="en-BE" sz="1800" i="1" dirty="0">
                  <a:latin typeface="Helvetica" pitchFamily="2" charset="0"/>
                  <a:ea typeface="ＭＳ Ｐゴシック" panose="020B0600070205080204" pitchFamily="34" charset="-128"/>
                  <a:sym typeface="Helvetica" pitchFamily="2" charset="0"/>
                </a:rPr>
                <a:t>,</a:t>
              </a:r>
              <a:r>
                <a:rPr lang="en-US" altLang="en-BE" sz="1800" i="1" dirty="0">
                  <a:solidFill>
                    <a:srgbClr val="0000FF"/>
                  </a:solidFill>
                  <a:latin typeface="Helvetica" pitchFamily="2" charset="0"/>
                  <a:ea typeface="ＭＳ Ｐゴシック" panose="020B0600070205080204" pitchFamily="34" charset="-128"/>
                  <a:sym typeface="Helvetica" pitchFamily="2" charset="0"/>
                </a:rPr>
                <a:t>b</a:t>
              </a:r>
              <a:r>
                <a:rPr lang="en-US" altLang="en-BE" sz="1800" i="1" dirty="0">
                  <a:solidFill>
                    <a:srgbClr val="FF0000"/>
                  </a:solidFill>
                  <a:latin typeface="Helvetica" pitchFamily="2" charset="0"/>
                  <a:ea typeface="ＭＳ Ｐゴシック" panose="020B0600070205080204" pitchFamily="34" charset="-128"/>
                  <a:sym typeface="Helvetica" pitchFamily="2" charset="0"/>
                </a:rPr>
                <a:t>)</a:t>
              </a:r>
              <a:r>
                <a:rPr lang="en-US" altLang="en-BE" sz="1800" i="1" dirty="0">
                  <a:latin typeface="Helvetica" pitchFamily="2" charset="0"/>
                  <a:ea typeface="ＭＳ Ｐゴシック" panose="020B0600070205080204" pitchFamily="34" charset="-128"/>
                  <a:sym typeface="Helvetica" pitchFamily="2" charset="0"/>
                </a:rPr>
                <a:t> </a:t>
              </a:r>
              <a:r>
                <a:rPr lang="en-US" altLang="en-BE" sz="1800" i="1" dirty="0" err="1">
                  <a:latin typeface="Helvetica" pitchFamily="2" charset="0"/>
                  <a:ea typeface="ＭＳ Ｐゴシック" panose="020B0600070205080204" pitchFamily="34" charset="-128"/>
                  <a:sym typeface="Helvetica" pitchFamily="2" charset="0"/>
                </a:rPr>
                <a:t>recvd</a:t>
              </a:r>
              <a:endParaRPr lang="en-US" altLang="en-BE" sz="1800" i="1" dirty="0">
                <a:latin typeface="Helvetica" pitchFamily="2" charset="0"/>
                <a:ea typeface="ＭＳ Ｐゴシック" panose="020B0600070205080204" pitchFamily="34" charset="-128"/>
                <a:sym typeface="Helvetica" pitchFamily="2" charset="0"/>
              </a:endParaRPr>
            </a:p>
          </p:txBody>
        </p:sp>
      </p:grpSp>
      <p:grpSp>
        <p:nvGrpSpPr>
          <p:cNvPr id="35898" name="Group 58">
            <a:extLst>
              <a:ext uri="{FF2B5EF4-FFF2-40B4-BE49-F238E27FC236}">
                <a16:creationId xmlns:a16="http://schemas.microsoft.com/office/drawing/2014/main" id="{DDA8D731-A32C-E048-B222-0D7AD58DE8EC}"/>
              </a:ext>
            </a:extLst>
          </p:cNvPr>
          <p:cNvGrpSpPr>
            <a:grpSpLocks/>
          </p:cNvGrpSpPr>
          <p:nvPr/>
        </p:nvGrpSpPr>
        <p:grpSpPr bwMode="auto">
          <a:xfrm>
            <a:off x="5403851" y="5675313"/>
            <a:ext cx="4119563" cy="481012"/>
            <a:chOff x="0" y="0"/>
            <a:chExt cx="3406" cy="430"/>
          </a:xfrm>
        </p:grpSpPr>
        <p:sp>
          <p:nvSpPr>
            <p:cNvPr id="45072" name="Line 59">
              <a:extLst>
                <a:ext uri="{FF2B5EF4-FFF2-40B4-BE49-F238E27FC236}">
                  <a16:creationId xmlns:a16="http://schemas.microsoft.com/office/drawing/2014/main" id="{EC45BE9C-AA9B-6D41-94E3-CAD24BAE7E14}"/>
                </a:ext>
              </a:extLst>
            </p:cNvPr>
            <p:cNvSpPr>
              <a:spLocks noChangeShapeType="1"/>
            </p:cNvSpPr>
            <p:nvPr/>
          </p:nvSpPr>
          <p:spPr bwMode="auto">
            <a:xfrm>
              <a:off x="1667" y="429"/>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73" name="Rectangle 60">
              <a:extLst>
                <a:ext uri="{FF2B5EF4-FFF2-40B4-BE49-F238E27FC236}">
                  <a16:creationId xmlns:a16="http://schemas.microsoft.com/office/drawing/2014/main" id="{629D644D-B4CF-174A-A9A3-43C3B8287403}"/>
                </a:ext>
              </a:extLst>
            </p:cNvPr>
            <p:cNvSpPr>
              <a:spLocks/>
            </p:cNvSpPr>
            <p:nvPr/>
          </p:nvSpPr>
          <p:spPr bwMode="auto">
            <a:xfrm>
              <a:off x="2472" y="122"/>
              <a:ext cx="93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latin typeface="Helvetica" pitchFamily="2" charset="0"/>
                  <a:ea typeface="ＭＳ Ｐゴシック" panose="020B0600070205080204" pitchFamily="34" charset="-128"/>
                  <a:sym typeface="Helvetica" pitchFamily="2" charset="0"/>
                </a:rPr>
                <a:t>)</a:t>
              </a:r>
            </a:p>
          </p:txBody>
        </p:sp>
        <p:sp>
          <p:nvSpPr>
            <p:cNvPr id="45074" name="Line 61">
              <a:extLst>
                <a:ext uri="{FF2B5EF4-FFF2-40B4-BE49-F238E27FC236}">
                  <a16:creationId xmlns:a16="http://schemas.microsoft.com/office/drawing/2014/main" id="{9639971F-01E3-1448-9129-60CC668BE8CE}"/>
                </a:ext>
              </a:extLst>
            </p:cNvPr>
            <p:cNvSpPr>
              <a:spLocks noChangeShapeType="1"/>
            </p:cNvSpPr>
            <p:nvPr/>
          </p:nvSpPr>
          <p:spPr bwMode="auto">
            <a:xfrm>
              <a:off x="0" y="0"/>
              <a:ext cx="1639" cy="4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75" name="Group 62">
              <a:extLst>
                <a:ext uri="{FF2B5EF4-FFF2-40B4-BE49-F238E27FC236}">
                  <a16:creationId xmlns:a16="http://schemas.microsoft.com/office/drawing/2014/main" id="{67C049B9-21E3-F145-A4F5-277467F384CF}"/>
                </a:ext>
              </a:extLst>
            </p:cNvPr>
            <p:cNvGrpSpPr>
              <a:grpSpLocks/>
            </p:cNvGrpSpPr>
            <p:nvPr/>
          </p:nvGrpSpPr>
          <p:grpSpPr bwMode="auto">
            <a:xfrm>
              <a:off x="701" y="98"/>
              <a:ext cx="531" cy="223"/>
              <a:chOff x="0" y="0"/>
              <a:chExt cx="531" cy="223"/>
            </a:xfrm>
          </p:grpSpPr>
          <p:sp>
            <p:nvSpPr>
              <p:cNvPr id="45076" name="Rectangle 63">
                <a:extLst>
                  <a:ext uri="{FF2B5EF4-FFF2-40B4-BE49-F238E27FC236}">
                    <a16:creationId xmlns:a16="http://schemas.microsoft.com/office/drawing/2014/main" id="{E4F5F2D3-45F3-4345-9D5B-0DF7C854FAD3}"/>
                  </a:ext>
                </a:extLst>
              </p:cNvPr>
              <p:cNvSpPr>
                <a:spLocks/>
              </p:cNvSpPr>
              <p:nvPr/>
            </p:nvSpPr>
            <p:spPr bwMode="auto">
              <a:xfrm>
                <a:off x="0" y="0"/>
                <a:ext cx="531"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77" name="Rectangle 64">
                <a:extLst>
                  <a:ext uri="{FF2B5EF4-FFF2-40B4-BE49-F238E27FC236}">
                    <a16:creationId xmlns:a16="http://schemas.microsoft.com/office/drawing/2014/main" id="{9161CC2D-D54D-CE41-AEBE-0C31F738D7F3}"/>
                  </a:ext>
                </a:extLst>
              </p:cNvPr>
              <p:cNvSpPr>
                <a:spLocks/>
              </p:cNvSpPr>
              <p:nvPr/>
            </p:nvSpPr>
            <p:spPr bwMode="auto">
              <a:xfrm>
                <a:off x="0" y="0"/>
                <a:ext cx="52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spTree>
    <p:extLst>
      <p:ext uri="{BB962C8B-B14F-4D97-AF65-F5344CB8AC3E}">
        <p14:creationId xmlns:p14="http://schemas.microsoft.com/office/powerpoint/2010/main" val="1061211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52"/>
                                        </p:tgtEl>
                                        <p:attrNameLst>
                                          <p:attrName>style.visibility</p:attrName>
                                        </p:attrNameLst>
                                      </p:cBhvr>
                                      <p:to>
                                        <p:strVal val="visible"/>
                                      </p:to>
                                    </p:set>
                                    <p:animEffect transition="in" filter="wipe(left)">
                                      <p:cBhvr>
                                        <p:cTn id="7" dur="500"/>
                                        <p:tgtEl>
                                          <p:spTgt spid="3585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5849"/>
                                        </p:tgtEl>
                                        <p:attrNameLst>
                                          <p:attrName>style.visibility</p:attrName>
                                        </p:attrNameLst>
                                      </p:cBhvr>
                                      <p:to>
                                        <p:strVal val="visible"/>
                                      </p:to>
                                    </p:set>
                                    <p:animEffect transition="in" filter="wipe(right)">
                                      <p:cBhvr>
                                        <p:cTn id="11" dur="500"/>
                                        <p:tgtEl>
                                          <p:spTgt spid="358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5846"/>
                                        </p:tgtEl>
                                        <p:attrNameLst>
                                          <p:attrName>style.visibility</p:attrName>
                                        </p:attrNameLst>
                                      </p:cBhvr>
                                      <p:to>
                                        <p:strVal val="visible"/>
                                      </p:to>
                                    </p:set>
                                    <p:animEffect transition="in" filter="wipe(left)">
                                      <p:cBhvr>
                                        <p:cTn id="16" dur="500"/>
                                        <p:tgtEl>
                                          <p:spTgt spid="3584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5868"/>
                                        </p:tgtEl>
                                        <p:attrNameLst>
                                          <p:attrName>style.visibility</p:attrName>
                                        </p:attrNameLst>
                                      </p:cBhvr>
                                      <p:to>
                                        <p:strVal val="visible"/>
                                      </p:to>
                                    </p:set>
                                    <p:animEffect transition="in" filter="wipe(left)">
                                      <p:cBhvr>
                                        <p:cTn id="20" dur="500"/>
                                        <p:tgtEl>
                                          <p:spTgt spid="358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5865"/>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35860"/>
                                        </p:tgtEl>
                                        <p:attrNameLst>
                                          <p:attrName>style.visibility</p:attrName>
                                        </p:attrNameLst>
                                      </p:cBhvr>
                                      <p:to>
                                        <p:strVal val="visible"/>
                                      </p:to>
                                    </p:set>
                                    <p:animEffect transition="in" filter="wipe(left)">
                                      <p:cBhvr>
                                        <p:cTn id="28" dur="500"/>
                                        <p:tgtEl>
                                          <p:spTgt spid="35860"/>
                                        </p:tgtEl>
                                      </p:cBhvr>
                                    </p:animEffect>
                                  </p:childTnLst>
                                </p:cTn>
                              </p:par>
                            </p:childTnLst>
                          </p:cTn>
                        </p:par>
                        <p:par>
                          <p:cTn id="29" fill="hold">
                            <p:stCondLst>
                              <p:cond delay="1000"/>
                            </p:stCondLst>
                            <p:childTnLst>
                              <p:par>
                                <p:cTn id="30" presetID="22" presetClass="entr" presetSubtype="2" fill="hold" nodeType="afterEffect">
                                  <p:stCondLst>
                                    <p:cond delay="0"/>
                                  </p:stCondLst>
                                  <p:childTnLst>
                                    <p:set>
                                      <p:cBhvr>
                                        <p:cTn id="31" dur="1" fill="hold">
                                          <p:stCondLst>
                                            <p:cond delay="0"/>
                                          </p:stCondLst>
                                        </p:cTn>
                                        <p:tgtEl>
                                          <p:spTgt spid="35883"/>
                                        </p:tgtEl>
                                        <p:attrNameLst>
                                          <p:attrName>style.visibility</p:attrName>
                                        </p:attrNameLst>
                                      </p:cBhvr>
                                      <p:to>
                                        <p:strVal val="visible"/>
                                      </p:to>
                                    </p:set>
                                    <p:animEffect transition="in" filter="wipe(right)">
                                      <p:cBhvr>
                                        <p:cTn id="32" dur="500"/>
                                        <p:tgtEl>
                                          <p:spTgt spid="35883"/>
                                        </p:tgtEl>
                                      </p:cBhvr>
                                    </p:animEffect>
                                  </p:childTnLst>
                                </p:cTn>
                              </p:par>
                            </p:childTnLst>
                          </p:cTn>
                        </p:par>
                      </p:childTnLst>
                    </p:cTn>
                  </p:par>
                  <p:par>
                    <p:cTn id="33" fill="hold">
                      <p:stCondLst>
                        <p:cond delay="indefinite"/>
                      </p:stCondLst>
                      <p:childTnLst>
                        <p:par>
                          <p:cTn id="34" fill="hold" nodeType="after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5859"/>
                                        </p:tgtEl>
                                        <p:attrNameLst>
                                          <p:attrName>style.visibility</p:attrName>
                                        </p:attrNameLst>
                                      </p:cBhvr>
                                      <p:to>
                                        <p:strVal val="visible"/>
                                      </p:to>
                                    </p:set>
                                  </p:childTnLst>
                                </p:cTn>
                              </p:par>
                            </p:childTnLst>
                          </p:cTn>
                        </p:par>
                      </p:childTnLst>
                    </p:cTn>
                  </p:par>
                  <p:par>
                    <p:cTn id="37" fill="hold">
                      <p:stCondLst>
                        <p:cond delay="indefinite"/>
                      </p:stCondLst>
                      <p:childTnLst>
                        <p:par>
                          <p:cTn id="38" fill="hold" nodeType="after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35889"/>
                                        </p:tgtEl>
                                        <p:attrNameLst>
                                          <p:attrName>style.visibility</p:attrName>
                                        </p:attrNameLst>
                                      </p:cBhvr>
                                      <p:to>
                                        <p:strVal val="visible"/>
                                      </p:to>
                                    </p:set>
                                    <p:animEffect transition="in" filter="wipe(right)">
                                      <p:cBhvr>
                                        <p:cTn id="41" dur="500"/>
                                        <p:tgtEl>
                                          <p:spTgt spid="3588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5873"/>
                                        </p:tgtEl>
                                        <p:attrNameLst>
                                          <p:attrName>style.visibility</p:attrName>
                                        </p:attrNameLst>
                                      </p:cBhvr>
                                      <p:to>
                                        <p:strVal val="visible"/>
                                      </p:to>
                                    </p:set>
                                    <p:animEffect transition="in" filter="wipe(left)">
                                      <p:cBhvr>
                                        <p:cTn id="46" dur="500"/>
                                        <p:tgtEl>
                                          <p:spTgt spid="3587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35898"/>
                                        </p:tgtEl>
                                        <p:attrNameLst>
                                          <p:attrName>style.visibility</p:attrName>
                                        </p:attrNameLst>
                                      </p:cBhvr>
                                      <p:to>
                                        <p:strVal val="visible"/>
                                      </p:to>
                                    </p:set>
                                    <p:animEffect transition="in" filter="wipe(left)">
                                      <p:cBhvr>
                                        <p:cTn id="51" dur="500"/>
                                        <p:tgtEl>
                                          <p:spTgt spid="35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6B9D7-E218-A59B-AC44-772F1891D581}"/>
              </a:ext>
            </a:extLst>
          </p:cNvPr>
          <p:cNvSpPr>
            <a:spLocks noGrp="1"/>
          </p:cNvSpPr>
          <p:nvPr>
            <p:ph type="title"/>
          </p:nvPr>
        </p:nvSpPr>
        <p:spPr/>
        <p:txBody>
          <a:bodyPr/>
          <a:lstStyle/>
          <a:p>
            <a:r>
              <a:rPr lang="en-BE" dirty="0"/>
              <a:t>Question</a:t>
            </a:r>
          </a:p>
        </p:txBody>
      </p:sp>
      <p:sp>
        <p:nvSpPr>
          <p:cNvPr id="3" name="Content Placeholder 2">
            <a:extLst>
              <a:ext uri="{FF2B5EF4-FFF2-40B4-BE49-F238E27FC236}">
                <a16:creationId xmlns:a16="http://schemas.microsoft.com/office/drawing/2014/main" id="{3560B5DB-3285-6276-9A78-2F60412AE429}"/>
              </a:ext>
            </a:extLst>
          </p:cNvPr>
          <p:cNvSpPr>
            <a:spLocks noGrp="1"/>
          </p:cNvSpPr>
          <p:nvPr>
            <p:ph idx="1"/>
          </p:nvPr>
        </p:nvSpPr>
        <p:spPr/>
        <p:txBody>
          <a:bodyPr/>
          <a:lstStyle/>
          <a:p>
            <a:r>
              <a:rPr lang="en-BE" dirty="0"/>
              <a:t>Do we need to place a checksum/CRC inside the control segments ?</a:t>
            </a:r>
          </a:p>
        </p:txBody>
      </p:sp>
      <p:pic>
        <p:nvPicPr>
          <p:cNvPr id="4" name="Picture 2">
            <a:extLst>
              <a:ext uri="{FF2B5EF4-FFF2-40B4-BE49-F238E27FC236}">
                <a16:creationId xmlns:a16="http://schemas.microsoft.com/office/drawing/2014/main" id="{62C7C9DD-6286-423B-DF7F-A29BFCB0F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759730" y="758440"/>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45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3F62CC79-CE4E-7A4F-8CA1-B962B71392D1}"/>
              </a:ext>
            </a:extLst>
          </p:cNvPr>
          <p:cNvSpPr>
            <a:spLocks noGrp="1" noChangeArrowheads="1"/>
          </p:cNvSpPr>
          <p:nvPr>
            <p:ph type="title"/>
          </p:nvPr>
        </p:nvSpPr>
        <p:spPr/>
        <p:txBody>
          <a:bodyPr/>
          <a:lstStyle/>
          <a:p>
            <a:pPr eaLnBrk="1" hangingPunct="1"/>
            <a:r>
              <a:rPr lang="en-US" altLang="en-BE" dirty="0"/>
              <a:t>Alternating Bit Protocol : unprotected control segments</a:t>
            </a:r>
          </a:p>
        </p:txBody>
      </p:sp>
      <p:grpSp>
        <p:nvGrpSpPr>
          <p:cNvPr id="45058" name="Group 2">
            <a:extLst>
              <a:ext uri="{FF2B5EF4-FFF2-40B4-BE49-F238E27FC236}">
                <a16:creationId xmlns:a16="http://schemas.microsoft.com/office/drawing/2014/main" id="{DE6CC9CA-EAF2-1C4E-B351-E17C34F8BA1A}"/>
              </a:ext>
            </a:extLst>
          </p:cNvPr>
          <p:cNvGrpSpPr>
            <a:grpSpLocks/>
          </p:cNvGrpSpPr>
          <p:nvPr/>
        </p:nvGrpSpPr>
        <p:grpSpPr bwMode="auto">
          <a:xfrm>
            <a:off x="5381625" y="2208213"/>
            <a:ext cx="2012950" cy="4011612"/>
            <a:chOff x="0" y="0"/>
            <a:chExt cx="1665" cy="3593"/>
          </a:xfrm>
        </p:grpSpPr>
        <p:sp>
          <p:nvSpPr>
            <p:cNvPr id="45119" name="Line 3">
              <a:extLst>
                <a:ext uri="{FF2B5EF4-FFF2-40B4-BE49-F238E27FC236}">
                  <a16:creationId xmlns:a16="http://schemas.microsoft.com/office/drawing/2014/main" id="{B90EE829-A558-0E42-AF2C-3399AE097A41}"/>
                </a:ext>
              </a:extLst>
            </p:cNvPr>
            <p:cNvSpPr>
              <a:spLocks noChangeShapeType="1"/>
            </p:cNvSpPr>
            <p:nvPr/>
          </p:nvSpPr>
          <p:spPr bwMode="auto">
            <a:xfrm>
              <a:off x="0" y="0"/>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5120" name="Line 4">
              <a:extLst>
                <a:ext uri="{FF2B5EF4-FFF2-40B4-BE49-F238E27FC236}">
                  <a16:creationId xmlns:a16="http://schemas.microsoft.com/office/drawing/2014/main" id="{2F3033F0-60F6-474B-B708-B58AFAC52E07}"/>
                </a:ext>
              </a:extLst>
            </p:cNvPr>
            <p:cNvSpPr>
              <a:spLocks noChangeShapeType="1"/>
            </p:cNvSpPr>
            <p:nvPr/>
          </p:nvSpPr>
          <p:spPr bwMode="auto">
            <a:xfrm>
              <a:off x="1664" y="22"/>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5059" name="Rectangle 5">
            <a:extLst>
              <a:ext uri="{FF2B5EF4-FFF2-40B4-BE49-F238E27FC236}">
                <a16:creationId xmlns:a16="http://schemas.microsoft.com/office/drawing/2014/main" id="{63872A68-5150-654F-9B19-9942F6B0B404}"/>
              </a:ext>
            </a:extLst>
          </p:cNvPr>
          <p:cNvSpPr>
            <a:spLocks/>
          </p:cNvSpPr>
          <p:nvPr/>
        </p:nvSpPr>
        <p:spPr bwMode="auto">
          <a:xfrm>
            <a:off x="3414713" y="2305051"/>
            <a:ext cx="58102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a:latin typeface="Helvetica" pitchFamily="2" charset="0"/>
                <a:ea typeface="ＭＳ Ｐゴシック" panose="020B0600070205080204" pitchFamily="34" charset="-128"/>
                <a:sym typeface="Helvetica" pitchFamily="2" charset="0"/>
              </a:rPr>
              <a:t>A                                                                                      B</a:t>
            </a:r>
          </a:p>
        </p:txBody>
      </p:sp>
      <p:grpSp>
        <p:nvGrpSpPr>
          <p:cNvPr id="35846" name="Group 6">
            <a:extLst>
              <a:ext uri="{FF2B5EF4-FFF2-40B4-BE49-F238E27FC236}">
                <a16:creationId xmlns:a16="http://schemas.microsoft.com/office/drawing/2014/main" id="{82CEA81D-7D06-3442-AA9A-215A71776525}"/>
              </a:ext>
            </a:extLst>
          </p:cNvPr>
          <p:cNvGrpSpPr>
            <a:grpSpLocks/>
          </p:cNvGrpSpPr>
          <p:nvPr/>
        </p:nvGrpSpPr>
        <p:grpSpPr bwMode="auto">
          <a:xfrm>
            <a:off x="2595563" y="3254376"/>
            <a:ext cx="2786062" cy="239713"/>
            <a:chOff x="0" y="0"/>
            <a:chExt cx="2304" cy="215"/>
          </a:xfrm>
        </p:grpSpPr>
        <p:sp>
          <p:nvSpPr>
            <p:cNvPr id="45117" name="Line 7">
              <a:extLst>
                <a:ext uri="{FF2B5EF4-FFF2-40B4-BE49-F238E27FC236}">
                  <a16:creationId xmlns:a16="http://schemas.microsoft.com/office/drawing/2014/main" id="{A3F1B6ED-A556-5C48-BE12-40552673AACD}"/>
                </a:ext>
              </a:extLst>
            </p:cNvPr>
            <p:cNvSpPr>
              <a:spLocks noChangeShapeType="1"/>
            </p:cNvSpPr>
            <p:nvPr/>
          </p:nvSpPr>
          <p:spPr bwMode="auto">
            <a:xfrm>
              <a:off x="1134"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8" name="Rectangle 8">
              <a:extLst>
                <a:ext uri="{FF2B5EF4-FFF2-40B4-BE49-F238E27FC236}">
                  <a16:creationId xmlns:a16="http://schemas.microsoft.com/office/drawing/2014/main" id="{54930CE2-1387-EF4A-A45D-9ED096ABEF62}"/>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49" name="Group 9">
            <a:extLst>
              <a:ext uri="{FF2B5EF4-FFF2-40B4-BE49-F238E27FC236}">
                <a16:creationId xmlns:a16="http://schemas.microsoft.com/office/drawing/2014/main" id="{98FF685B-55E4-3A4B-B10B-FDFC64EE330A}"/>
              </a:ext>
            </a:extLst>
          </p:cNvPr>
          <p:cNvGrpSpPr>
            <a:grpSpLocks/>
          </p:cNvGrpSpPr>
          <p:nvPr/>
        </p:nvGrpSpPr>
        <p:grpSpPr bwMode="auto">
          <a:xfrm>
            <a:off x="5380039" y="3163889"/>
            <a:ext cx="2016125" cy="477837"/>
            <a:chOff x="0" y="0"/>
            <a:chExt cx="1666" cy="429"/>
          </a:xfrm>
        </p:grpSpPr>
        <p:sp>
          <p:nvSpPr>
            <p:cNvPr id="45115" name="Rectangle 10">
              <a:extLst>
                <a:ext uri="{FF2B5EF4-FFF2-40B4-BE49-F238E27FC236}">
                  <a16:creationId xmlns:a16="http://schemas.microsoft.com/office/drawing/2014/main" id="{66142778-E9AE-6447-96E4-46E9A1D2C5E6}"/>
                </a:ext>
              </a:extLst>
            </p:cNvPr>
            <p:cNvSpPr>
              <a:spLocks/>
            </p:cNvSpPr>
            <p:nvPr/>
          </p:nvSpPr>
          <p:spPr bwMode="auto">
            <a:xfrm>
              <a:off x="581"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C(OK0)</a:t>
              </a:r>
            </a:p>
          </p:txBody>
        </p:sp>
        <p:sp>
          <p:nvSpPr>
            <p:cNvPr id="45116" name="Line 11">
              <a:extLst>
                <a:ext uri="{FF2B5EF4-FFF2-40B4-BE49-F238E27FC236}">
                  <a16:creationId xmlns:a16="http://schemas.microsoft.com/office/drawing/2014/main" id="{4745A27C-1D7A-BE49-9C74-3E00E0BE0A20}"/>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5852" name="Group 12">
            <a:extLst>
              <a:ext uri="{FF2B5EF4-FFF2-40B4-BE49-F238E27FC236}">
                <a16:creationId xmlns:a16="http://schemas.microsoft.com/office/drawing/2014/main" id="{A980B401-7722-3742-A239-FD0858C1FB5D}"/>
              </a:ext>
            </a:extLst>
          </p:cNvPr>
          <p:cNvGrpSpPr>
            <a:grpSpLocks/>
          </p:cNvGrpSpPr>
          <p:nvPr/>
        </p:nvGrpSpPr>
        <p:grpSpPr bwMode="auto">
          <a:xfrm>
            <a:off x="2624139" y="2601914"/>
            <a:ext cx="6923087" cy="866775"/>
            <a:chOff x="0" y="0"/>
            <a:chExt cx="5725" cy="777"/>
          </a:xfrm>
        </p:grpSpPr>
        <p:sp>
          <p:nvSpPr>
            <p:cNvPr id="45109" name="Line 13">
              <a:extLst>
                <a:ext uri="{FF2B5EF4-FFF2-40B4-BE49-F238E27FC236}">
                  <a16:creationId xmlns:a16="http://schemas.microsoft.com/office/drawing/2014/main" id="{3E79B554-A780-5D4B-8F43-FA9A5A9372B5}"/>
                </a:ext>
              </a:extLst>
            </p:cNvPr>
            <p:cNvSpPr>
              <a:spLocks noChangeShapeType="1"/>
            </p:cNvSpPr>
            <p:nvPr/>
          </p:nvSpPr>
          <p:spPr bwMode="auto">
            <a:xfrm>
              <a:off x="2304" y="91"/>
              <a:ext cx="1599" cy="39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0" name="Line 14">
              <a:extLst>
                <a:ext uri="{FF2B5EF4-FFF2-40B4-BE49-F238E27FC236}">
                  <a16:creationId xmlns:a16="http://schemas.microsoft.com/office/drawing/2014/main" id="{242095B1-6484-0444-980F-77A06EBAA0C3}"/>
                </a:ext>
              </a:extLst>
            </p:cNvPr>
            <p:cNvSpPr>
              <a:spLocks noChangeShapeType="1"/>
            </p:cNvSpPr>
            <p:nvPr/>
          </p:nvSpPr>
          <p:spPr bwMode="auto">
            <a:xfrm>
              <a:off x="3977" y="50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1" name="Rectangle 15">
              <a:extLst>
                <a:ext uri="{FF2B5EF4-FFF2-40B4-BE49-F238E27FC236}">
                  <a16:creationId xmlns:a16="http://schemas.microsoft.com/office/drawing/2014/main" id="{167BF3CB-DA84-854D-A79D-635429CD5254}"/>
                </a:ext>
              </a:extLst>
            </p:cNvPr>
            <p:cNvSpPr>
              <a:spLocks/>
            </p:cNvSpPr>
            <p:nvPr/>
          </p:nvSpPr>
          <p:spPr bwMode="auto">
            <a:xfrm>
              <a:off x="4781" y="56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5112" name="Rectangle 16">
              <a:extLst>
                <a:ext uri="{FF2B5EF4-FFF2-40B4-BE49-F238E27FC236}">
                  <a16:creationId xmlns:a16="http://schemas.microsoft.com/office/drawing/2014/main" id="{F83C2ACB-2868-8C4A-8FCA-B21CE28CF829}"/>
                </a:ext>
              </a:extLst>
            </p:cNvPr>
            <p:cNvSpPr>
              <a:spLocks/>
            </p:cNvSpPr>
            <p:nvPr/>
          </p:nvSpPr>
          <p:spPr bwMode="auto">
            <a:xfrm>
              <a:off x="2934" y="18"/>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13" name="Line 17">
              <a:extLst>
                <a:ext uri="{FF2B5EF4-FFF2-40B4-BE49-F238E27FC236}">
                  <a16:creationId xmlns:a16="http://schemas.microsoft.com/office/drawing/2014/main" id="{C7BA76F8-60BA-7549-B361-2621F36897B6}"/>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4" name="Rectangle 18">
              <a:extLst>
                <a:ext uri="{FF2B5EF4-FFF2-40B4-BE49-F238E27FC236}">
                  <a16:creationId xmlns:a16="http://schemas.microsoft.com/office/drawing/2014/main" id="{E6E2FB58-6E0D-9946-BF43-475259B36208}"/>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grpSp>
      <p:sp>
        <p:nvSpPr>
          <p:cNvPr id="35859" name="Rectangle 19">
            <a:extLst>
              <a:ext uri="{FF2B5EF4-FFF2-40B4-BE49-F238E27FC236}">
                <a16:creationId xmlns:a16="http://schemas.microsoft.com/office/drawing/2014/main" id="{7B5FFD0A-A27B-6841-B58E-710C656418A1}"/>
              </a:ext>
            </a:extLst>
          </p:cNvPr>
          <p:cNvSpPr>
            <a:spLocks/>
          </p:cNvSpPr>
          <p:nvPr/>
        </p:nvSpPr>
        <p:spPr bwMode="auto">
          <a:xfrm>
            <a:off x="7664450" y="4521201"/>
            <a:ext cx="23701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latin typeface="Helvetica" pitchFamily="2" charset="0"/>
                <a:ea typeface="ＭＳ Ｐゴシック" panose="020B0600070205080204" pitchFamily="34" charset="-128"/>
                <a:sym typeface="Helvetica" pitchFamily="2" charset="0"/>
              </a:rPr>
              <a:t>Duplicate detected</a:t>
            </a:r>
          </a:p>
        </p:txBody>
      </p:sp>
      <p:grpSp>
        <p:nvGrpSpPr>
          <p:cNvPr id="35860" name="Group 20">
            <a:extLst>
              <a:ext uri="{FF2B5EF4-FFF2-40B4-BE49-F238E27FC236}">
                <a16:creationId xmlns:a16="http://schemas.microsoft.com/office/drawing/2014/main" id="{2900CB9F-B010-6142-9E35-96CCFB1BF287}"/>
              </a:ext>
            </a:extLst>
          </p:cNvPr>
          <p:cNvGrpSpPr>
            <a:grpSpLocks/>
          </p:cNvGrpSpPr>
          <p:nvPr/>
        </p:nvGrpSpPr>
        <p:grpSpPr bwMode="auto">
          <a:xfrm>
            <a:off x="5394326" y="4164014"/>
            <a:ext cx="2024063" cy="492125"/>
            <a:chOff x="0" y="0"/>
            <a:chExt cx="1673" cy="440"/>
          </a:xfrm>
        </p:grpSpPr>
        <p:sp>
          <p:nvSpPr>
            <p:cNvPr id="45105" name="Line 21">
              <a:extLst>
                <a:ext uri="{FF2B5EF4-FFF2-40B4-BE49-F238E27FC236}">
                  <a16:creationId xmlns:a16="http://schemas.microsoft.com/office/drawing/2014/main" id="{DF559BD9-DEBB-284C-9D00-DF5FD0636DE8}"/>
                </a:ext>
              </a:extLst>
            </p:cNvPr>
            <p:cNvSpPr>
              <a:spLocks noChangeShapeType="1"/>
            </p:cNvSpPr>
            <p:nvPr/>
          </p:nvSpPr>
          <p:spPr bwMode="auto">
            <a:xfrm>
              <a:off x="0" y="28"/>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106" name="Group 22">
              <a:extLst>
                <a:ext uri="{FF2B5EF4-FFF2-40B4-BE49-F238E27FC236}">
                  <a16:creationId xmlns:a16="http://schemas.microsoft.com/office/drawing/2014/main" id="{5E530012-CC8E-3F43-8718-FD7753C4BDBF}"/>
                </a:ext>
              </a:extLst>
            </p:cNvPr>
            <p:cNvGrpSpPr>
              <a:grpSpLocks/>
            </p:cNvGrpSpPr>
            <p:nvPr/>
          </p:nvGrpSpPr>
          <p:grpSpPr bwMode="auto">
            <a:xfrm>
              <a:off x="186" y="0"/>
              <a:ext cx="535" cy="223"/>
              <a:chOff x="0" y="0"/>
              <a:chExt cx="535" cy="223"/>
            </a:xfrm>
          </p:grpSpPr>
          <p:sp>
            <p:nvSpPr>
              <p:cNvPr id="45107" name="Rectangle 23">
                <a:extLst>
                  <a:ext uri="{FF2B5EF4-FFF2-40B4-BE49-F238E27FC236}">
                    <a16:creationId xmlns:a16="http://schemas.microsoft.com/office/drawing/2014/main" id="{8B544478-BF1C-E54A-BB6E-B64231374D70}"/>
                  </a:ext>
                </a:extLst>
              </p:cNvPr>
              <p:cNvSpPr>
                <a:spLocks/>
              </p:cNvSpPr>
              <p:nvPr/>
            </p:nvSpPr>
            <p:spPr bwMode="auto">
              <a:xfrm>
                <a:off x="0" y="0"/>
                <a:ext cx="535"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108" name="Rectangle 24">
                <a:extLst>
                  <a:ext uri="{FF2B5EF4-FFF2-40B4-BE49-F238E27FC236}">
                    <a16:creationId xmlns:a16="http://schemas.microsoft.com/office/drawing/2014/main" id="{9D838ADB-3EC1-2344-AA53-EAB9E834BD50}"/>
                  </a:ext>
                </a:extLst>
              </p:cNvPr>
              <p:cNvSpPr>
                <a:spLocks/>
              </p:cNvSpPr>
              <p:nvPr/>
            </p:nvSpPr>
            <p:spPr bwMode="auto">
              <a:xfrm>
                <a:off x="0" y="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D(1,</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5865" name="Group 25">
            <a:extLst>
              <a:ext uri="{FF2B5EF4-FFF2-40B4-BE49-F238E27FC236}">
                <a16:creationId xmlns:a16="http://schemas.microsoft.com/office/drawing/2014/main" id="{8454AEEB-0BB7-8648-8BC2-9302A3B5577F}"/>
              </a:ext>
            </a:extLst>
          </p:cNvPr>
          <p:cNvGrpSpPr>
            <a:grpSpLocks/>
          </p:cNvGrpSpPr>
          <p:nvPr/>
        </p:nvGrpSpPr>
        <p:grpSpPr bwMode="auto">
          <a:xfrm>
            <a:off x="3424239" y="3721101"/>
            <a:ext cx="1874837" cy="466725"/>
            <a:chOff x="0" y="0"/>
            <a:chExt cx="1549" cy="418"/>
          </a:xfrm>
        </p:grpSpPr>
        <p:sp>
          <p:nvSpPr>
            <p:cNvPr id="45103" name="Rectangle 26">
              <a:extLst>
                <a:ext uri="{FF2B5EF4-FFF2-40B4-BE49-F238E27FC236}">
                  <a16:creationId xmlns:a16="http://schemas.microsoft.com/office/drawing/2014/main" id="{4E6737B6-5C2C-B14D-B2BE-25500DF17D94}"/>
                </a:ext>
              </a:extLst>
            </p:cNvPr>
            <p:cNvSpPr>
              <a:spLocks/>
            </p:cNvSpPr>
            <p:nvPr/>
          </p:nvSpPr>
          <p:spPr bwMode="auto">
            <a:xfrm>
              <a:off x="0" y="179"/>
              <a:ext cx="152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Retransmission timer</a:t>
              </a:r>
            </a:p>
          </p:txBody>
        </p:sp>
        <p:sp>
          <p:nvSpPr>
            <p:cNvPr id="45104" name="Line 27">
              <a:extLst>
                <a:ext uri="{FF2B5EF4-FFF2-40B4-BE49-F238E27FC236}">
                  <a16:creationId xmlns:a16="http://schemas.microsoft.com/office/drawing/2014/main" id="{D18D8F2B-80BB-9C43-B4A3-AE852334B1F6}"/>
                </a:ext>
              </a:extLst>
            </p:cNvPr>
            <p:cNvSpPr>
              <a:spLocks noChangeShapeType="1"/>
            </p:cNvSpPr>
            <p:nvPr/>
          </p:nvSpPr>
          <p:spPr bwMode="auto">
            <a:xfrm>
              <a:off x="1548" y="0"/>
              <a:ext cx="1" cy="41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5868" name="Group 28">
            <a:extLst>
              <a:ext uri="{FF2B5EF4-FFF2-40B4-BE49-F238E27FC236}">
                <a16:creationId xmlns:a16="http://schemas.microsoft.com/office/drawing/2014/main" id="{F784CA18-545E-3340-BF57-0A6E15A2C699}"/>
              </a:ext>
            </a:extLst>
          </p:cNvPr>
          <p:cNvGrpSpPr>
            <a:grpSpLocks/>
          </p:cNvGrpSpPr>
          <p:nvPr/>
        </p:nvGrpSpPr>
        <p:grpSpPr bwMode="auto">
          <a:xfrm>
            <a:off x="5405439" y="3709988"/>
            <a:ext cx="4122737" cy="711200"/>
            <a:chOff x="0" y="0"/>
            <a:chExt cx="3409" cy="637"/>
          </a:xfrm>
        </p:grpSpPr>
        <p:sp>
          <p:nvSpPr>
            <p:cNvPr id="45099" name="Line 29">
              <a:extLst>
                <a:ext uri="{FF2B5EF4-FFF2-40B4-BE49-F238E27FC236}">
                  <a16:creationId xmlns:a16="http://schemas.microsoft.com/office/drawing/2014/main" id="{79EF3D23-8071-8445-B67B-F3BAAE845517}"/>
                </a:ext>
              </a:extLst>
            </p:cNvPr>
            <p:cNvSpPr>
              <a:spLocks noChangeShapeType="1"/>
            </p:cNvSpPr>
            <p:nvPr/>
          </p:nvSpPr>
          <p:spPr bwMode="auto">
            <a:xfrm>
              <a:off x="0" y="27"/>
              <a:ext cx="1611" cy="32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0" name="Rectangle 30">
              <a:extLst>
                <a:ext uri="{FF2B5EF4-FFF2-40B4-BE49-F238E27FC236}">
                  <a16:creationId xmlns:a16="http://schemas.microsoft.com/office/drawing/2014/main" id="{17FFE145-8C39-BE4C-A726-D97434CACE80}"/>
                </a:ext>
              </a:extLst>
            </p:cNvPr>
            <p:cNvSpPr>
              <a:spLocks/>
            </p:cNvSpPr>
            <p:nvPr/>
          </p:nvSpPr>
          <p:spPr bwMode="auto">
            <a:xfrm>
              <a:off x="726" y="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D(1,</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01" name="Line 31">
              <a:extLst>
                <a:ext uri="{FF2B5EF4-FFF2-40B4-BE49-F238E27FC236}">
                  <a16:creationId xmlns:a16="http://schemas.microsoft.com/office/drawing/2014/main" id="{DB3ABD2B-78F5-7F48-BD6F-F1BC6C9657C2}"/>
                </a:ext>
              </a:extLst>
            </p:cNvPr>
            <p:cNvSpPr>
              <a:spLocks noChangeShapeType="1"/>
            </p:cNvSpPr>
            <p:nvPr/>
          </p:nvSpPr>
          <p:spPr bwMode="auto">
            <a:xfrm>
              <a:off x="1661" y="36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2" name="Rectangle 32">
              <a:extLst>
                <a:ext uri="{FF2B5EF4-FFF2-40B4-BE49-F238E27FC236}">
                  <a16:creationId xmlns:a16="http://schemas.microsoft.com/office/drawing/2014/main" id="{8F1BF976-1B54-8543-8C0F-4001CB6C27B7}"/>
                </a:ext>
              </a:extLst>
            </p:cNvPr>
            <p:cNvSpPr>
              <a:spLocks/>
            </p:cNvSpPr>
            <p:nvPr/>
          </p:nvSpPr>
          <p:spPr bwMode="auto">
            <a:xfrm>
              <a:off x="2465" y="42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73" name="Group 33">
            <a:extLst>
              <a:ext uri="{FF2B5EF4-FFF2-40B4-BE49-F238E27FC236}">
                <a16:creationId xmlns:a16="http://schemas.microsoft.com/office/drawing/2014/main" id="{15D4E11B-60E9-B643-88F4-F0AD72A8C634}"/>
              </a:ext>
            </a:extLst>
          </p:cNvPr>
          <p:cNvGrpSpPr>
            <a:grpSpLocks/>
          </p:cNvGrpSpPr>
          <p:nvPr/>
        </p:nvGrpSpPr>
        <p:grpSpPr bwMode="auto">
          <a:xfrm>
            <a:off x="2601913" y="4752975"/>
            <a:ext cx="6038102" cy="700088"/>
            <a:chOff x="0" y="0"/>
            <a:chExt cx="4993" cy="628"/>
          </a:xfrm>
        </p:grpSpPr>
        <p:sp>
          <p:nvSpPr>
            <p:cNvPr id="45090" name="Line 34">
              <a:extLst>
                <a:ext uri="{FF2B5EF4-FFF2-40B4-BE49-F238E27FC236}">
                  <a16:creationId xmlns:a16="http://schemas.microsoft.com/office/drawing/2014/main" id="{CACE1044-5275-C046-822E-2046BE8E4FB8}"/>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1" name="Rectangle 35">
              <a:extLst>
                <a:ext uri="{FF2B5EF4-FFF2-40B4-BE49-F238E27FC236}">
                  <a16:creationId xmlns:a16="http://schemas.microsoft.com/office/drawing/2014/main" id="{C31EB9DB-A035-6B4D-9822-D09F133EB8EA}"/>
                </a:ext>
              </a:extLst>
            </p:cNvPr>
            <p:cNvSpPr>
              <a:spLocks/>
            </p:cNvSpPr>
            <p:nvPr/>
          </p:nvSpPr>
          <p:spPr bwMode="auto">
            <a:xfrm>
              <a:off x="0" y="0"/>
              <a:ext cx="95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latin typeface="Helvetica" pitchFamily="2" charset="0"/>
                  <a:ea typeface="ＭＳ Ｐゴシック" panose="020B0600070205080204" pitchFamily="34" charset="-128"/>
                  <a:sym typeface="Helvetica" pitchFamily="2" charset="0"/>
                </a:rPr>
                <a:t>)</a:t>
              </a:r>
            </a:p>
          </p:txBody>
        </p:sp>
        <p:sp>
          <p:nvSpPr>
            <p:cNvPr id="45092" name="Line 36">
              <a:extLst>
                <a:ext uri="{FF2B5EF4-FFF2-40B4-BE49-F238E27FC236}">
                  <a16:creationId xmlns:a16="http://schemas.microsoft.com/office/drawing/2014/main" id="{CBDD7AC5-D40E-DD49-A8F7-891F60388E56}"/>
                </a:ext>
              </a:extLst>
            </p:cNvPr>
            <p:cNvSpPr>
              <a:spLocks noChangeShapeType="1"/>
            </p:cNvSpPr>
            <p:nvPr/>
          </p:nvSpPr>
          <p:spPr bwMode="auto">
            <a:xfrm>
              <a:off x="2311" y="112"/>
              <a:ext cx="1506" cy="4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3" name="Line 37">
              <a:extLst>
                <a:ext uri="{FF2B5EF4-FFF2-40B4-BE49-F238E27FC236}">
                  <a16:creationId xmlns:a16="http://schemas.microsoft.com/office/drawing/2014/main" id="{E282EAD4-D71E-A848-A31C-5EC53B776360}"/>
                </a:ext>
              </a:extLst>
            </p:cNvPr>
            <p:cNvSpPr>
              <a:spLocks noChangeShapeType="1"/>
            </p:cNvSpPr>
            <p:nvPr/>
          </p:nvSpPr>
          <p:spPr bwMode="auto">
            <a:xfrm flipH="1">
              <a:off x="3907" y="440"/>
              <a:ext cx="632" cy="123"/>
            </a:xfrm>
            <a:prstGeom prst="line">
              <a:avLst/>
            </a:prstGeom>
            <a:noFill/>
            <a:ln w="12700">
              <a:solidFill>
                <a:srgbClr val="8500AF"/>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4" name="Oval 38">
              <a:extLst>
                <a:ext uri="{FF2B5EF4-FFF2-40B4-BE49-F238E27FC236}">
                  <a16:creationId xmlns:a16="http://schemas.microsoft.com/office/drawing/2014/main" id="{4587E43A-F161-0542-B4FF-C80CB40629B5}"/>
                </a:ext>
              </a:extLst>
            </p:cNvPr>
            <p:cNvSpPr>
              <a:spLocks/>
            </p:cNvSpPr>
            <p:nvPr/>
          </p:nvSpPr>
          <p:spPr bwMode="auto">
            <a:xfrm>
              <a:off x="3735" y="473"/>
              <a:ext cx="155" cy="155"/>
            </a:xfrm>
            <a:prstGeom prst="ellipse">
              <a:avLst/>
            </a:prstGeom>
            <a:solidFill>
              <a:srgbClr val="8500AF"/>
            </a:solidFill>
            <a:ln w="12700">
              <a:solidFill>
                <a:schemeClr val="tx1"/>
              </a:solidFill>
              <a:round/>
              <a:headEnd/>
              <a:tailEnd/>
            </a:ln>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95" name="Rectangle 39">
              <a:extLst>
                <a:ext uri="{FF2B5EF4-FFF2-40B4-BE49-F238E27FC236}">
                  <a16:creationId xmlns:a16="http://schemas.microsoft.com/office/drawing/2014/main" id="{1D059396-B039-9941-A842-4C371D9A06BF}"/>
                </a:ext>
              </a:extLst>
            </p:cNvPr>
            <p:cNvSpPr>
              <a:spLocks/>
            </p:cNvSpPr>
            <p:nvPr/>
          </p:nvSpPr>
          <p:spPr bwMode="auto">
            <a:xfrm>
              <a:off x="4632" y="265"/>
              <a:ext cx="36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solidFill>
                    <a:srgbClr val="8500AF"/>
                  </a:solidFill>
                  <a:latin typeface="Helvetica" pitchFamily="2" charset="0"/>
                  <a:ea typeface="ＭＳ Ｐゴシック" panose="020B0600070205080204" pitchFamily="34" charset="-128"/>
                  <a:sym typeface="Helvetica" pitchFamily="2" charset="0"/>
                </a:rPr>
                <a:t>Lost</a:t>
              </a:r>
            </a:p>
          </p:txBody>
        </p:sp>
        <p:grpSp>
          <p:nvGrpSpPr>
            <p:cNvPr id="45096" name="Group 40">
              <a:extLst>
                <a:ext uri="{FF2B5EF4-FFF2-40B4-BE49-F238E27FC236}">
                  <a16:creationId xmlns:a16="http://schemas.microsoft.com/office/drawing/2014/main" id="{7A737658-8F19-E446-8FCB-98CDF22D2971}"/>
                </a:ext>
              </a:extLst>
            </p:cNvPr>
            <p:cNvGrpSpPr>
              <a:grpSpLocks/>
            </p:cNvGrpSpPr>
            <p:nvPr/>
          </p:nvGrpSpPr>
          <p:grpSpPr bwMode="auto">
            <a:xfrm>
              <a:off x="3082" y="307"/>
              <a:ext cx="531" cy="223"/>
              <a:chOff x="0" y="0"/>
              <a:chExt cx="531" cy="223"/>
            </a:xfrm>
          </p:grpSpPr>
          <p:sp>
            <p:nvSpPr>
              <p:cNvPr id="45097" name="Rectangle 41">
                <a:extLst>
                  <a:ext uri="{FF2B5EF4-FFF2-40B4-BE49-F238E27FC236}">
                    <a16:creationId xmlns:a16="http://schemas.microsoft.com/office/drawing/2014/main" id="{8EE8158D-0DD5-904D-BD8A-44747FDC4C49}"/>
                  </a:ext>
                </a:extLst>
              </p:cNvPr>
              <p:cNvSpPr>
                <a:spLocks/>
              </p:cNvSpPr>
              <p:nvPr/>
            </p:nvSpPr>
            <p:spPr bwMode="auto">
              <a:xfrm>
                <a:off x="0" y="0"/>
                <a:ext cx="531"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98" name="Rectangle 42">
                <a:extLst>
                  <a:ext uri="{FF2B5EF4-FFF2-40B4-BE49-F238E27FC236}">
                    <a16:creationId xmlns:a16="http://schemas.microsoft.com/office/drawing/2014/main" id="{718DEE8C-53F0-1A47-9F53-D0E6FCCA6D34}"/>
                  </a:ext>
                </a:extLst>
              </p:cNvPr>
              <p:cNvSpPr>
                <a:spLocks/>
              </p:cNvSpPr>
              <p:nvPr/>
            </p:nvSpPr>
            <p:spPr bwMode="auto">
              <a:xfrm>
                <a:off x="0" y="0"/>
                <a:ext cx="52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5883" name="Group 43">
            <a:extLst>
              <a:ext uri="{FF2B5EF4-FFF2-40B4-BE49-F238E27FC236}">
                <a16:creationId xmlns:a16="http://schemas.microsoft.com/office/drawing/2014/main" id="{9D1AECCD-828D-1047-9D89-4AC433E7A2B5}"/>
              </a:ext>
            </a:extLst>
          </p:cNvPr>
          <p:cNvGrpSpPr>
            <a:grpSpLocks/>
          </p:cNvGrpSpPr>
          <p:nvPr/>
        </p:nvGrpSpPr>
        <p:grpSpPr bwMode="auto">
          <a:xfrm>
            <a:off x="3752850" y="4297364"/>
            <a:ext cx="3671888" cy="384175"/>
            <a:chOff x="0" y="0"/>
            <a:chExt cx="3037" cy="344"/>
          </a:xfrm>
        </p:grpSpPr>
        <p:sp>
          <p:nvSpPr>
            <p:cNvPr id="45085" name="Line 44">
              <a:extLst>
                <a:ext uri="{FF2B5EF4-FFF2-40B4-BE49-F238E27FC236}">
                  <a16:creationId xmlns:a16="http://schemas.microsoft.com/office/drawing/2014/main" id="{00245DF2-5ECB-6C49-B7ED-11CF87DEFF72}"/>
                </a:ext>
              </a:extLst>
            </p:cNvPr>
            <p:cNvSpPr>
              <a:spLocks noChangeShapeType="1"/>
            </p:cNvSpPr>
            <p:nvPr/>
          </p:nvSpPr>
          <p:spPr bwMode="auto">
            <a:xfrm flipH="1">
              <a:off x="1351" y="0"/>
              <a:ext cx="1686" cy="3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86" name="Group 45">
              <a:extLst>
                <a:ext uri="{FF2B5EF4-FFF2-40B4-BE49-F238E27FC236}">
                  <a16:creationId xmlns:a16="http://schemas.microsoft.com/office/drawing/2014/main" id="{BD6F41FF-F04C-2944-A900-ED512AB8F96E}"/>
                </a:ext>
              </a:extLst>
            </p:cNvPr>
            <p:cNvGrpSpPr>
              <a:grpSpLocks/>
            </p:cNvGrpSpPr>
            <p:nvPr/>
          </p:nvGrpSpPr>
          <p:grpSpPr bwMode="auto">
            <a:xfrm>
              <a:off x="1555" y="112"/>
              <a:ext cx="652" cy="223"/>
              <a:chOff x="0" y="0"/>
              <a:chExt cx="652" cy="223"/>
            </a:xfrm>
          </p:grpSpPr>
          <p:sp>
            <p:nvSpPr>
              <p:cNvPr id="45088" name="Rectangle 46">
                <a:extLst>
                  <a:ext uri="{FF2B5EF4-FFF2-40B4-BE49-F238E27FC236}">
                    <a16:creationId xmlns:a16="http://schemas.microsoft.com/office/drawing/2014/main" id="{EB661060-05D9-B547-8237-440505BFFE25}"/>
                  </a:ext>
                </a:extLst>
              </p:cNvPr>
              <p:cNvSpPr>
                <a:spLocks/>
              </p:cNvSpPr>
              <p:nvPr/>
            </p:nvSpPr>
            <p:spPr bwMode="auto">
              <a:xfrm>
                <a:off x="0" y="0"/>
                <a:ext cx="652"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89" name="Rectangle 47">
                <a:extLst>
                  <a:ext uri="{FF2B5EF4-FFF2-40B4-BE49-F238E27FC236}">
                    <a16:creationId xmlns:a16="http://schemas.microsoft.com/office/drawing/2014/main" id="{F562D021-A489-8746-850C-1908F1A57755}"/>
                  </a:ext>
                </a:extLst>
              </p:cNvPr>
              <p:cNvSpPr>
                <a:spLocks/>
              </p:cNvSpPr>
              <p:nvPr/>
            </p:nvSpPr>
            <p:spPr bwMode="auto">
              <a:xfrm>
                <a:off x="0"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C(OK1)</a:t>
                </a:r>
              </a:p>
            </p:txBody>
          </p:sp>
        </p:grpSp>
        <p:sp>
          <p:nvSpPr>
            <p:cNvPr id="45087" name="Rectangle 48">
              <a:extLst>
                <a:ext uri="{FF2B5EF4-FFF2-40B4-BE49-F238E27FC236}">
                  <a16:creationId xmlns:a16="http://schemas.microsoft.com/office/drawing/2014/main" id="{892AB29C-ABD7-9441-8094-E967C4387B52}"/>
                </a:ext>
              </a:extLst>
            </p:cNvPr>
            <p:cNvSpPr>
              <a:spLocks/>
            </p:cNvSpPr>
            <p:nvPr/>
          </p:nvSpPr>
          <p:spPr bwMode="auto">
            <a:xfrm>
              <a:off x="0" y="102"/>
              <a:ext cx="109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a:solidFill>
                    <a:srgbClr val="FF0000"/>
                  </a:solidFill>
                  <a:latin typeface="Helvetica" pitchFamily="2" charset="0"/>
                  <a:ea typeface="ＭＳ Ｐゴシック" panose="020B0600070205080204" pitchFamily="34" charset="-128"/>
                  <a:sym typeface="Helvetica" pitchFamily="2" charset="0"/>
                </a:rPr>
                <a:t>D(1</a:t>
              </a:r>
              <a:r>
                <a:rPr lang="en-US" altLang="en-BE" sz="1800" i="1">
                  <a:latin typeface="Helvetica" pitchFamily="2" charset="0"/>
                  <a:ea typeface="ＭＳ Ｐゴシック" panose="020B0600070205080204" pitchFamily="34" charset="-128"/>
                  <a:sym typeface="Helvetica" pitchFamily="2" charset="0"/>
                </a:rPr>
                <a:t>,</a:t>
              </a:r>
              <a:r>
                <a:rPr lang="en-US" altLang="en-BE" sz="1800" i="1">
                  <a:solidFill>
                    <a:srgbClr val="0000FF"/>
                  </a:solidFill>
                  <a:latin typeface="Helvetica" pitchFamily="2" charset="0"/>
                  <a:ea typeface="ＭＳ Ｐゴシック" panose="020B0600070205080204" pitchFamily="34" charset="-128"/>
                  <a:sym typeface="Helvetica" pitchFamily="2" charset="0"/>
                </a:rPr>
                <a:t>b</a:t>
              </a:r>
              <a:r>
                <a:rPr lang="en-US" altLang="en-BE" sz="1800" i="1">
                  <a:solidFill>
                    <a:srgbClr val="FF0000"/>
                  </a:solidFill>
                  <a:latin typeface="Helvetica" pitchFamily="2" charset="0"/>
                  <a:ea typeface="ＭＳ Ｐゴシック" panose="020B0600070205080204" pitchFamily="34" charset="-128"/>
                  <a:sym typeface="Helvetica" pitchFamily="2" charset="0"/>
                </a:rPr>
                <a:t>)</a:t>
              </a:r>
              <a:r>
                <a:rPr lang="en-US" altLang="en-BE" sz="1800" i="1">
                  <a:latin typeface="Helvetica" pitchFamily="2" charset="0"/>
                  <a:ea typeface="ＭＳ Ｐゴシック" panose="020B0600070205080204" pitchFamily="34" charset="-128"/>
                  <a:sym typeface="Helvetica" pitchFamily="2" charset="0"/>
                </a:rPr>
                <a:t> recvd</a:t>
              </a:r>
            </a:p>
          </p:txBody>
        </p:sp>
      </p:grpSp>
      <p:grpSp>
        <p:nvGrpSpPr>
          <p:cNvPr id="35889" name="Group 49">
            <a:extLst>
              <a:ext uri="{FF2B5EF4-FFF2-40B4-BE49-F238E27FC236}">
                <a16:creationId xmlns:a16="http://schemas.microsoft.com/office/drawing/2014/main" id="{E56F367E-517A-2E45-82B6-90265A524F3B}"/>
              </a:ext>
            </a:extLst>
          </p:cNvPr>
          <p:cNvGrpSpPr>
            <a:grpSpLocks/>
          </p:cNvGrpSpPr>
          <p:nvPr/>
        </p:nvGrpSpPr>
        <p:grpSpPr bwMode="auto">
          <a:xfrm>
            <a:off x="3773489" y="4684714"/>
            <a:ext cx="3633787" cy="570853"/>
            <a:chOff x="0" y="0"/>
            <a:chExt cx="3006" cy="511"/>
          </a:xfrm>
        </p:grpSpPr>
        <p:sp>
          <p:nvSpPr>
            <p:cNvPr id="45080" name="Line 50">
              <a:extLst>
                <a:ext uri="{FF2B5EF4-FFF2-40B4-BE49-F238E27FC236}">
                  <a16:creationId xmlns:a16="http://schemas.microsoft.com/office/drawing/2014/main" id="{394E1E9C-4612-F142-AB65-3664413BFB7F}"/>
                </a:ext>
              </a:extLst>
            </p:cNvPr>
            <p:cNvSpPr>
              <a:spLocks noChangeShapeType="1"/>
            </p:cNvSpPr>
            <p:nvPr/>
          </p:nvSpPr>
          <p:spPr bwMode="auto">
            <a:xfrm flipH="1">
              <a:off x="1320" y="58"/>
              <a:ext cx="1686" cy="3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81" name="Group 51">
              <a:extLst>
                <a:ext uri="{FF2B5EF4-FFF2-40B4-BE49-F238E27FC236}">
                  <a16:creationId xmlns:a16="http://schemas.microsoft.com/office/drawing/2014/main" id="{7AADFEEE-9CBA-454A-A405-04D9BE322106}"/>
                </a:ext>
              </a:extLst>
            </p:cNvPr>
            <p:cNvGrpSpPr>
              <a:grpSpLocks/>
            </p:cNvGrpSpPr>
            <p:nvPr/>
          </p:nvGrpSpPr>
          <p:grpSpPr bwMode="auto">
            <a:xfrm>
              <a:off x="2352" y="0"/>
              <a:ext cx="652" cy="223"/>
              <a:chOff x="0" y="0"/>
              <a:chExt cx="652" cy="223"/>
            </a:xfrm>
          </p:grpSpPr>
          <p:sp>
            <p:nvSpPr>
              <p:cNvPr id="45083" name="Rectangle 52">
                <a:extLst>
                  <a:ext uri="{FF2B5EF4-FFF2-40B4-BE49-F238E27FC236}">
                    <a16:creationId xmlns:a16="http://schemas.microsoft.com/office/drawing/2014/main" id="{FE31D077-201B-584E-BCEC-47C097DFD95F}"/>
                  </a:ext>
                </a:extLst>
              </p:cNvPr>
              <p:cNvSpPr>
                <a:spLocks/>
              </p:cNvSpPr>
              <p:nvPr/>
            </p:nvSpPr>
            <p:spPr bwMode="auto">
              <a:xfrm>
                <a:off x="0" y="0"/>
                <a:ext cx="652"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84" name="Rectangle 53">
                <a:extLst>
                  <a:ext uri="{FF2B5EF4-FFF2-40B4-BE49-F238E27FC236}">
                    <a16:creationId xmlns:a16="http://schemas.microsoft.com/office/drawing/2014/main" id="{20DD7C65-0CB2-9E4B-B91D-3565591DF0C7}"/>
                  </a:ext>
                </a:extLst>
              </p:cNvPr>
              <p:cNvSpPr>
                <a:spLocks/>
              </p:cNvSpPr>
              <p:nvPr/>
            </p:nvSpPr>
            <p:spPr bwMode="auto">
              <a:xfrm>
                <a:off x="0" y="0"/>
                <a:ext cx="6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i="1" dirty="0">
                    <a:solidFill>
                      <a:srgbClr val="7030A0"/>
                    </a:solidFill>
                    <a:latin typeface="Helvetica" pitchFamily="2" charset="0"/>
                    <a:ea typeface="ＭＳ Ｐゴシック" panose="020B0600070205080204" pitchFamily="34" charset="-128"/>
                    <a:sym typeface="Helvetica" pitchFamily="2" charset="0"/>
                  </a:rPr>
                  <a:t>C(OK0)</a:t>
                </a:r>
              </a:p>
            </p:txBody>
          </p:sp>
        </p:grpSp>
        <p:sp>
          <p:nvSpPr>
            <p:cNvPr id="45082" name="Rectangle 54">
              <a:extLst>
                <a:ext uri="{FF2B5EF4-FFF2-40B4-BE49-F238E27FC236}">
                  <a16:creationId xmlns:a16="http://schemas.microsoft.com/office/drawing/2014/main" id="{E200F0C1-1AFF-1F46-93D2-E2E2215B242C}"/>
                </a:ext>
              </a:extLst>
            </p:cNvPr>
            <p:cNvSpPr>
              <a:spLocks/>
            </p:cNvSpPr>
            <p:nvPr/>
          </p:nvSpPr>
          <p:spPr bwMode="auto">
            <a:xfrm>
              <a:off x="0" y="271"/>
              <a:ext cx="10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solidFill>
                    <a:srgbClr val="FF0000"/>
                  </a:solidFill>
                  <a:latin typeface="Helvetica" pitchFamily="2" charset="0"/>
                  <a:ea typeface="ＭＳ Ｐゴシック" panose="020B0600070205080204" pitchFamily="34" charset="-128"/>
                  <a:sym typeface="Helvetica" pitchFamily="2" charset="0"/>
                </a:rPr>
                <a:t>D(0</a:t>
              </a:r>
              <a:r>
                <a:rPr lang="en-US" altLang="en-BE" sz="1800" i="1" dirty="0">
                  <a:latin typeface="Helvetica" pitchFamily="2" charset="0"/>
                  <a:ea typeface="ＭＳ Ｐゴシック" panose="020B0600070205080204" pitchFamily="34" charset="-128"/>
                  <a:sym typeface="Helvetica" pitchFamily="2" charset="0"/>
                </a:rPr>
                <a:t>,</a:t>
              </a:r>
              <a:r>
                <a:rPr lang="en-US" altLang="en-BE" sz="1800" i="1" dirty="0">
                  <a:solidFill>
                    <a:srgbClr val="0000FF"/>
                  </a:solidFill>
                  <a:latin typeface="Helvetica" pitchFamily="2" charset="0"/>
                  <a:ea typeface="ＭＳ Ｐゴシック" panose="020B0600070205080204" pitchFamily="34" charset="-128"/>
                  <a:sym typeface="Helvetica" pitchFamily="2" charset="0"/>
                </a:rPr>
                <a:t>c</a:t>
              </a:r>
              <a:r>
                <a:rPr lang="en-US" altLang="en-BE" sz="1800" i="1" dirty="0">
                  <a:solidFill>
                    <a:srgbClr val="FF0000"/>
                  </a:solidFill>
                  <a:latin typeface="Helvetica" pitchFamily="2" charset="0"/>
                  <a:ea typeface="ＭＳ Ｐゴシック" panose="020B0600070205080204" pitchFamily="34" charset="-128"/>
                  <a:sym typeface="Helvetica" pitchFamily="2" charset="0"/>
                </a:rPr>
                <a:t>)</a:t>
              </a:r>
              <a:r>
                <a:rPr lang="en-US" altLang="en-BE" sz="1800" i="1" dirty="0">
                  <a:latin typeface="Helvetica" pitchFamily="2" charset="0"/>
                  <a:ea typeface="ＭＳ Ｐゴシック" panose="020B0600070205080204" pitchFamily="34" charset="-128"/>
                  <a:sym typeface="Helvetica" pitchFamily="2" charset="0"/>
                </a:rPr>
                <a:t> </a:t>
              </a:r>
              <a:r>
                <a:rPr lang="en-US" altLang="en-BE" sz="1800" i="1" dirty="0" err="1">
                  <a:latin typeface="Helvetica" pitchFamily="2" charset="0"/>
                  <a:ea typeface="ＭＳ Ｐゴシック" panose="020B0600070205080204" pitchFamily="34" charset="-128"/>
                  <a:sym typeface="Helvetica" pitchFamily="2" charset="0"/>
                </a:rPr>
                <a:t>recvd</a:t>
              </a:r>
              <a:endParaRPr lang="en-US" altLang="en-BE" sz="1800" i="1" dirty="0">
                <a:latin typeface="Helvetica" pitchFamily="2" charset="0"/>
                <a:ea typeface="ＭＳ Ｐゴシック" panose="020B0600070205080204" pitchFamily="34" charset="-128"/>
                <a:sym typeface="Helvetica" pitchFamily="2" charset="0"/>
              </a:endParaRPr>
            </a:p>
          </p:txBody>
        </p:sp>
      </p:grpSp>
      <p:grpSp>
        <p:nvGrpSpPr>
          <p:cNvPr id="3" name="Group 33">
            <a:extLst>
              <a:ext uri="{FF2B5EF4-FFF2-40B4-BE49-F238E27FC236}">
                <a16:creationId xmlns:a16="http://schemas.microsoft.com/office/drawing/2014/main" id="{609892E9-DB67-A335-AAFB-C6D252673C3D}"/>
              </a:ext>
            </a:extLst>
          </p:cNvPr>
          <p:cNvGrpSpPr>
            <a:grpSpLocks/>
          </p:cNvGrpSpPr>
          <p:nvPr/>
        </p:nvGrpSpPr>
        <p:grpSpPr bwMode="auto">
          <a:xfrm>
            <a:off x="2661051" y="5590381"/>
            <a:ext cx="4752602" cy="645463"/>
            <a:chOff x="0" y="0"/>
            <a:chExt cx="3930" cy="579"/>
          </a:xfrm>
        </p:grpSpPr>
        <p:sp>
          <p:nvSpPr>
            <p:cNvPr id="4" name="Line 34">
              <a:extLst>
                <a:ext uri="{FF2B5EF4-FFF2-40B4-BE49-F238E27FC236}">
                  <a16:creationId xmlns:a16="http://schemas.microsoft.com/office/drawing/2014/main" id="{A4ED1521-E674-A434-2354-E97CEF725D1A}"/>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 name="Rectangle 35">
              <a:extLst>
                <a:ext uri="{FF2B5EF4-FFF2-40B4-BE49-F238E27FC236}">
                  <a16:creationId xmlns:a16="http://schemas.microsoft.com/office/drawing/2014/main" id="{CEB3D908-2681-00E8-A465-98CEB30FD789}"/>
                </a:ext>
              </a:extLst>
            </p:cNvPr>
            <p:cNvSpPr>
              <a:spLocks/>
            </p:cNvSpPr>
            <p:nvPr/>
          </p:nvSpPr>
          <p:spPr bwMode="auto">
            <a:xfrm>
              <a:off x="0" y="0"/>
              <a:ext cx="96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err="1">
                  <a:latin typeface="Helvetica" pitchFamily="2" charset="0"/>
                  <a:ea typeface="ＭＳ Ｐゴシック" panose="020B0600070205080204" pitchFamily="34" charset="-128"/>
                  <a:sym typeface="Helvetica" pitchFamily="2" charset="0"/>
                </a:rPr>
                <a:t>Data.req</a:t>
              </a:r>
              <a:r>
                <a:rPr lang="en-US" altLang="en-BE" sz="1800" dirty="0">
                  <a:latin typeface="Helvetica" pitchFamily="2" charset="0"/>
                  <a:ea typeface="ＭＳ Ｐゴシック" panose="020B0600070205080204" pitchFamily="34" charset="-128"/>
                  <a:sym typeface="Helvetica" pitchFamily="2" charset="0"/>
                </a:rPr>
                <a:t>(</a:t>
              </a:r>
              <a:r>
                <a:rPr lang="en-US" altLang="en-BE" sz="1800" dirty="0">
                  <a:solidFill>
                    <a:srgbClr val="0000FF"/>
                  </a:solidFill>
                  <a:latin typeface="Helvetica" pitchFamily="2" charset="0"/>
                  <a:ea typeface="ＭＳ Ｐゴシック" panose="020B0600070205080204" pitchFamily="34" charset="-128"/>
                  <a:sym typeface="Helvetica" pitchFamily="2" charset="0"/>
                </a:rPr>
                <a:t>d</a:t>
              </a:r>
              <a:r>
                <a:rPr lang="en-US" altLang="en-BE" sz="1800" dirty="0">
                  <a:latin typeface="Helvetica" pitchFamily="2" charset="0"/>
                  <a:ea typeface="ＭＳ Ｐゴシック" panose="020B0600070205080204" pitchFamily="34" charset="-128"/>
                  <a:sym typeface="Helvetica" pitchFamily="2" charset="0"/>
                </a:rPr>
                <a:t>)</a:t>
              </a:r>
            </a:p>
          </p:txBody>
        </p:sp>
        <p:sp>
          <p:nvSpPr>
            <p:cNvPr id="6" name="Line 36">
              <a:extLst>
                <a:ext uri="{FF2B5EF4-FFF2-40B4-BE49-F238E27FC236}">
                  <a16:creationId xmlns:a16="http://schemas.microsoft.com/office/drawing/2014/main" id="{4C640842-094B-2184-7A5F-E13CE0EF2083}"/>
                </a:ext>
              </a:extLst>
            </p:cNvPr>
            <p:cNvSpPr>
              <a:spLocks noChangeShapeType="1"/>
            </p:cNvSpPr>
            <p:nvPr/>
          </p:nvSpPr>
          <p:spPr bwMode="auto">
            <a:xfrm>
              <a:off x="2311" y="112"/>
              <a:ext cx="1619" cy="46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10" name="Group 40">
              <a:extLst>
                <a:ext uri="{FF2B5EF4-FFF2-40B4-BE49-F238E27FC236}">
                  <a16:creationId xmlns:a16="http://schemas.microsoft.com/office/drawing/2014/main" id="{CE4F0DC0-74F8-6BA6-2972-CDC64FE06E9A}"/>
                </a:ext>
              </a:extLst>
            </p:cNvPr>
            <p:cNvGrpSpPr>
              <a:grpSpLocks/>
            </p:cNvGrpSpPr>
            <p:nvPr/>
          </p:nvGrpSpPr>
          <p:grpSpPr bwMode="auto">
            <a:xfrm>
              <a:off x="3082" y="307"/>
              <a:ext cx="531" cy="223"/>
              <a:chOff x="0" y="0"/>
              <a:chExt cx="531" cy="223"/>
            </a:xfrm>
          </p:grpSpPr>
          <p:sp>
            <p:nvSpPr>
              <p:cNvPr id="11" name="Rectangle 41">
                <a:extLst>
                  <a:ext uri="{FF2B5EF4-FFF2-40B4-BE49-F238E27FC236}">
                    <a16:creationId xmlns:a16="http://schemas.microsoft.com/office/drawing/2014/main" id="{F1FB9BF5-E696-535C-F7FA-8E7D5E205E6E}"/>
                  </a:ext>
                </a:extLst>
              </p:cNvPr>
              <p:cNvSpPr>
                <a:spLocks/>
              </p:cNvSpPr>
              <p:nvPr/>
            </p:nvSpPr>
            <p:spPr bwMode="auto">
              <a:xfrm>
                <a:off x="0" y="0"/>
                <a:ext cx="531"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12" name="Rectangle 42">
                <a:extLst>
                  <a:ext uri="{FF2B5EF4-FFF2-40B4-BE49-F238E27FC236}">
                    <a16:creationId xmlns:a16="http://schemas.microsoft.com/office/drawing/2014/main" id="{39F27854-8760-4034-8DF0-8D5F8EE6AF99}"/>
                  </a:ext>
                </a:extLst>
              </p:cNvPr>
              <p:cNvSpPr>
                <a:spLocks/>
              </p:cNvSpPr>
              <p:nvPr/>
            </p:nvSpPr>
            <p:spPr bwMode="auto">
              <a:xfrm>
                <a:off x="0" y="0"/>
                <a:ext cx="53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a:solidFill>
                      <a:srgbClr val="FF0000"/>
                    </a:solidFill>
                    <a:latin typeface="Helvetica" pitchFamily="2" charset="0"/>
                    <a:ea typeface="ＭＳ Ｐゴシック" panose="020B0600070205080204" pitchFamily="34" charset="-128"/>
                    <a:sym typeface="Helvetica" pitchFamily="2" charset="0"/>
                  </a:rPr>
                  <a:t>D(1,</a:t>
                </a:r>
                <a:r>
                  <a:rPr lang="en-US" altLang="en-BE" sz="1800" dirty="0">
                    <a:solidFill>
                      <a:srgbClr val="0000FF"/>
                    </a:solidFill>
                    <a:latin typeface="Helvetica" pitchFamily="2" charset="0"/>
                    <a:ea typeface="ＭＳ Ｐゴシック" panose="020B0600070205080204" pitchFamily="34" charset="-128"/>
                    <a:sym typeface="Helvetica" pitchFamily="2" charset="0"/>
                  </a:rPr>
                  <a:t>d</a:t>
                </a:r>
                <a:r>
                  <a:rPr lang="en-US" altLang="en-BE" sz="1800" dirty="0">
                    <a:solidFill>
                      <a:srgbClr val="FF0000"/>
                    </a:solidFill>
                    <a:latin typeface="Helvetica" pitchFamily="2" charset="0"/>
                    <a:ea typeface="ＭＳ Ｐゴシック" panose="020B0600070205080204" pitchFamily="34" charset="-128"/>
                    <a:sym typeface="Helvetica" pitchFamily="2" charset="0"/>
                  </a:rPr>
                  <a:t>)</a:t>
                </a:r>
              </a:p>
            </p:txBody>
          </p:sp>
        </p:grpSp>
      </p:grpSp>
      <p:sp>
        <p:nvSpPr>
          <p:cNvPr id="15" name="Line 50">
            <a:extLst>
              <a:ext uri="{FF2B5EF4-FFF2-40B4-BE49-F238E27FC236}">
                <a16:creationId xmlns:a16="http://schemas.microsoft.com/office/drawing/2014/main" id="{0F8CE17D-EDBF-5A24-1B2C-4C8DFA170D35}"/>
              </a:ext>
            </a:extLst>
          </p:cNvPr>
          <p:cNvSpPr>
            <a:spLocks noChangeShapeType="1"/>
          </p:cNvSpPr>
          <p:nvPr/>
        </p:nvSpPr>
        <p:spPr bwMode="auto">
          <a:xfrm flipH="1">
            <a:off x="5308676" y="6306706"/>
            <a:ext cx="2038112" cy="3597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16" name="Rectangle 53">
            <a:extLst>
              <a:ext uri="{FF2B5EF4-FFF2-40B4-BE49-F238E27FC236}">
                <a16:creationId xmlns:a16="http://schemas.microsoft.com/office/drawing/2014/main" id="{C294DE72-1776-D2DA-E6E3-4E039E8DA1F9}"/>
              </a:ext>
            </a:extLst>
          </p:cNvPr>
          <p:cNvSpPr>
            <a:spLocks/>
          </p:cNvSpPr>
          <p:nvPr/>
        </p:nvSpPr>
        <p:spPr bwMode="auto">
          <a:xfrm>
            <a:off x="6572532" y="6241913"/>
            <a:ext cx="782265" cy="238270"/>
          </a:xfrm>
          <a:prstGeom prst="rect">
            <a:avLst/>
          </a:prstGeom>
          <a:solidFill>
            <a:schemeClr val="bg1"/>
          </a:solidFill>
          <a:ln>
            <a:noFill/>
          </a:ln>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a:solidFill>
                  <a:srgbClr val="FF0000"/>
                </a:solidFill>
                <a:latin typeface="Helvetica" pitchFamily="2" charset="0"/>
                <a:ea typeface="ＭＳ Ｐゴシック" panose="020B0600070205080204" pitchFamily="34" charset="-128"/>
                <a:sym typeface="Helvetica" pitchFamily="2" charset="0"/>
              </a:rPr>
              <a:t>C(OK1)</a:t>
            </a:r>
          </a:p>
        </p:txBody>
      </p:sp>
      <p:sp>
        <p:nvSpPr>
          <p:cNvPr id="17" name="Line 37">
            <a:extLst>
              <a:ext uri="{FF2B5EF4-FFF2-40B4-BE49-F238E27FC236}">
                <a16:creationId xmlns:a16="http://schemas.microsoft.com/office/drawing/2014/main" id="{4F81B6C5-3163-081F-6FB4-0C14B2BFF57F}"/>
              </a:ext>
            </a:extLst>
          </p:cNvPr>
          <p:cNvSpPr>
            <a:spLocks noChangeShapeType="1"/>
          </p:cNvSpPr>
          <p:nvPr/>
        </p:nvSpPr>
        <p:spPr bwMode="auto">
          <a:xfrm flipH="1" flipV="1">
            <a:off x="7401240" y="4895207"/>
            <a:ext cx="1651084" cy="52968"/>
          </a:xfrm>
          <a:prstGeom prst="line">
            <a:avLst/>
          </a:prstGeom>
          <a:noFill/>
          <a:ln w="12700">
            <a:solidFill>
              <a:srgbClr val="8500AF"/>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18" name="Rectangle 39">
            <a:extLst>
              <a:ext uri="{FF2B5EF4-FFF2-40B4-BE49-F238E27FC236}">
                <a16:creationId xmlns:a16="http://schemas.microsoft.com/office/drawing/2014/main" id="{688B584F-F44F-52E6-70AF-B18250C49A09}"/>
              </a:ext>
            </a:extLst>
          </p:cNvPr>
          <p:cNvSpPr>
            <a:spLocks/>
          </p:cNvSpPr>
          <p:nvPr/>
        </p:nvSpPr>
        <p:spPr bwMode="auto">
          <a:xfrm>
            <a:off x="9241738" y="4825321"/>
            <a:ext cx="1846659" cy="53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solidFill>
                  <a:srgbClr val="8500AF"/>
                </a:solidFill>
                <a:latin typeface="Helvetica" pitchFamily="2" charset="0"/>
                <a:ea typeface="ＭＳ Ｐゴシック" panose="020B0600070205080204" pitchFamily="34" charset="-128"/>
                <a:sym typeface="Helvetica" pitchFamily="2" charset="0"/>
              </a:rPr>
              <a:t>Undetected </a:t>
            </a:r>
            <a:br>
              <a:rPr lang="en-US" altLang="en-BE" sz="1800" i="1" dirty="0">
                <a:solidFill>
                  <a:srgbClr val="8500AF"/>
                </a:solidFill>
                <a:latin typeface="Helvetica" pitchFamily="2" charset="0"/>
                <a:ea typeface="ＭＳ Ｐゴシック" panose="020B0600070205080204" pitchFamily="34" charset="-128"/>
                <a:sym typeface="Helvetica" pitchFamily="2" charset="0"/>
              </a:rPr>
            </a:br>
            <a:r>
              <a:rPr lang="en-US" altLang="en-BE" sz="1800" i="1" dirty="0">
                <a:solidFill>
                  <a:srgbClr val="8500AF"/>
                </a:solidFill>
                <a:latin typeface="Helvetica" pitchFamily="2" charset="0"/>
                <a:ea typeface="ＭＳ Ｐゴシック" panose="020B0600070205080204" pitchFamily="34" charset="-128"/>
                <a:sym typeface="Helvetica" pitchFamily="2" charset="0"/>
              </a:rPr>
              <a:t>transmission error</a:t>
            </a:r>
          </a:p>
        </p:txBody>
      </p:sp>
      <p:sp>
        <p:nvSpPr>
          <p:cNvPr id="21" name="Rectangle 19">
            <a:extLst>
              <a:ext uri="{FF2B5EF4-FFF2-40B4-BE49-F238E27FC236}">
                <a16:creationId xmlns:a16="http://schemas.microsoft.com/office/drawing/2014/main" id="{A72F282E-20D2-A771-CDD1-4C314599702D}"/>
              </a:ext>
            </a:extLst>
          </p:cNvPr>
          <p:cNvSpPr>
            <a:spLocks/>
          </p:cNvSpPr>
          <p:nvPr/>
        </p:nvSpPr>
        <p:spPr bwMode="auto">
          <a:xfrm>
            <a:off x="7556343" y="6154508"/>
            <a:ext cx="23701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latin typeface="Helvetica" pitchFamily="2" charset="0"/>
                <a:ea typeface="ＭＳ Ｐゴシック" panose="020B0600070205080204" pitchFamily="34" charset="-128"/>
                <a:sym typeface="Helvetica" pitchFamily="2" charset="0"/>
              </a:rPr>
              <a:t>Duplicate detected</a:t>
            </a:r>
          </a:p>
        </p:txBody>
      </p:sp>
    </p:spTree>
    <p:extLst>
      <p:ext uri="{BB962C8B-B14F-4D97-AF65-F5344CB8AC3E}">
        <p14:creationId xmlns:p14="http://schemas.microsoft.com/office/powerpoint/2010/main" val="1792068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52"/>
                                        </p:tgtEl>
                                        <p:attrNameLst>
                                          <p:attrName>style.visibility</p:attrName>
                                        </p:attrNameLst>
                                      </p:cBhvr>
                                      <p:to>
                                        <p:strVal val="visible"/>
                                      </p:to>
                                    </p:set>
                                    <p:animEffect transition="in" filter="wipe(left)">
                                      <p:cBhvr>
                                        <p:cTn id="7" dur="500"/>
                                        <p:tgtEl>
                                          <p:spTgt spid="3585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5849"/>
                                        </p:tgtEl>
                                        <p:attrNameLst>
                                          <p:attrName>style.visibility</p:attrName>
                                        </p:attrNameLst>
                                      </p:cBhvr>
                                      <p:to>
                                        <p:strVal val="visible"/>
                                      </p:to>
                                    </p:set>
                                    <p:animEffect transition="in" filter="wipe(right)">
                                      <p:cBhvr>
                                        <p:cTn id="11" dur="500"/>
                                        <p:tgtEl>
                                          <p:spTgt spid="358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5846"/>
                                        </p:tgtEl>
                                        <p:attrNameLst>
                                          <p:attrName>style.visibility</p:attrName>
                                        </p:attrNameLst>
                                      </p:cBhvr>
                                      <p:to>
                                        <p:strVal val="visible"/>
                                      </p:to>
                                    </p:set>
                                    <p:animEffect transition="in" filter="wipe(left)">
                                      <p:cBhvr>
                                        <p:cTn id="16" dur="500"/>
                                        <p:tgtEl>
                                          <p:spTgt spid="3584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5868"/>
                                        </p:tgtEl>
                                        <p:attrNameLst>
                                          <p:attrName>style.visibility</p:attrName>
                                        </p:attrNameLst>
                                      </p:cBhvr>
                                      <p:to>
                                        <p:strVal val="visible"/>
                                      </p:to>
                                    </p:set>
                                    <p:animEffect transition="in" filter="wipe(left)">
                                      <p:cBhvr>
                                        <p:cTn id="20" dur="500"/>
                                        <p:tgtEl>
                                          <p:spTgt spid="358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5865"/>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35860"/>
                                        </p:tgtEl>
                                        <p:attrNameLst>
                                          <p:attrName>style.visibility</p:attrName>
                                        </p:attrNameLst>
                                      </p:cBhvr>
                                      <p:to>
                                        <p:strVal val="visible"/>
                                      </p:to>
                                    </p:set>
                                    <p:animEffect transition="in" filter="wipe(left)">
                                      <p:cBhvr>
                                        <p:cTn id="28" dur="500"/>
                                        <p:tgtEl>
                                          <p:spTgt spid="35860"/>
                                        </p:tgtEl>
                                      </p:cBhvr>
                                    </p:animEffect>
                                  </p:childTnLst>
                                </p:cTn>
                              </p:par>
                            </p:childTnLst>
                          </p:cTn>
                        </p:par>
                        <p:par>
                          <p:cTn id="29" fill="hold" nodeType="afterGroup">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35859"/>
                                        </p:tgtEl>
                                        <p:attrNameLst>
                                          <p:attrName>style.visibility</p:attrName>
                                        </p:attrNameLst>
                                      </p:cBhvr>
                                      <p:to>
                                        <p:strVal val="visible"/>
                                      </p:to>
                                    </p:set>
                                  </p:childTnLst>
                                </p:cTn>
                              </p:par>
                            </p:childTnLst>
                          </p:cTn>
                        </p:par>
                        <p:par>
                          <p:cTn id="32" fill="hold" nodeType="afterGroup">
                            <p:stCondLst>
                              <p:cond delay="1500"/>
                            </p:stCondLst>
                            <p:childTnLst>
                              <p:par>
                                <p:cTn id="33" presetID="22" presetClass="entr" presetSubtype="2" fill="hold" nodeType="afterEffect">
                                  <p:stCondLst>
                                    <p:cond delay="0"/>
                                  </p:stCondLst>
                                  <p:childTnLst>
                                    <p:set>
                                      <p:cBhvr>
                                        <p:cTn id="34" dur="1" fill="hold">
                                          <p:stCondLst>
                                            <p:cond delay="0"/>
                                          </p:stCondLst>
                                        </p:cTn>
                                        <p:tgtEl>
                                          <p:spTgt spid="35883"/>
                                        </p:tgtEl>
                                        <p:attrNameLst>
                                          <p:attrName>style.visibility</p:attrName>
                                        </p:attrNameLst>
                                      </p:cBhvr>
                                      <p:to>
                                        <p:strVal val="visible"/>
                                      </p:to>
                                    </p:set>
                                    <p:animEffect transition="in" filter="wipe(right)">
                                      <p:cBhvr>
                                        <p:cTn id="35" dur="500"/>
                                        <p:tgtEl>
                                          <p:spTgt spid="35883"/>
                                        </p:tgtEl>
                                      </p:cBhvr>
                                    </p:animEffect>
                                  </p:childTnLst>
                                </p:cTn>
                              </p:par>
                              <p:par>
                                <p:cTn id="36" presetID="22" presetClass="entr" presetSubtype="8" fill="hold" nodeType="withEffect">
                                  <p:stCondLst>
                                    <p:cond delay="0"/>
                                  </p:stCondLst>
                                  <p:childTnLst>
                                    <p:set>
                                      <p:cBhvr>
                                        <p:cTn id="37" dur="1" fill="hold">
                                          <p:stCondLst>
                                            <p:cond delay="0"/>
                                          </p:stCondLst>
                                        </p:cTn>
                                        <p:tgtEl>
                                          <p:spTgt spid="35873"/>
                                        </p:tgtEl>
                                        <p:attrNameLst>
                                          <p:attrName>style.visibility</p:attrName>
                                        </p:attrNameLst>
                                      </p:cBhvr>
                                      <p:to>
                                        <p:strVal val="visible"/>
                                      </p:to>
                                    </p:set>
                                    <p:animEffect transition="in" filter="wipe(left)">
                                      <p:cBhvr>
                                        <p:cTn id="38" dur="500"/>
                                        <p:tgtEl>
                                          <p:spTgt spid="35873"/>
                                        </p:tgtEl>
                                      </p:cBhvr>
                                    </p:animEffect>
                                  </p:childTnLst>
                                </p:cTn>
                              </p:par>
                            </p:childTnLst>
                          </p:cTn>
                        </p:par>
                      </p:childTnLst>
                    </p:cTn>
                  </p:par>
                  <p:par>
                    <p:cTn id="39" fill="hold">
                      <p:stCondLst>
                        <p:cond delay="indefinite"/>
                      </p:stCondLst>
                      <p:childTnLst>
                        <p:par>
                          <p:cTn id="40" fill="hold" nodeType="after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5889"/>
                                        </p:tgtEl>
                                        <p:attrNameLst>
                                          <p:attrName>style.visibility</p:attrName>
                                        </p:attrNameLst>
                                      </p:cBhvr>
                                      <p:to>
                                        <p:strVal val="visible"/>
                                      </p:to>
                                    </p:set>
                                    <p:animEffect transition="in" filter="wipe(right)">
                                      <p:cBhvr>
                                        <p:cTn id="43" dur="500"/>
                                        <p:tgtEl>
                                          <p:spTgt spid="35889"/>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childTnLst>
                          </p:cTn>
                        </p:par>
                        <p:par>
                          <p:cTn id="57" fill="hold">
                            <p:stCondLst>
                              <p:cond delay="1000"/>
                            </p:stCondLst>
                            <p:childTnLst>
                              <p:par>
                                <p:cTn id="58" presetID="22" presetClass="entr" presetSubtype="2"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right)">
                                      <p:cBhvr>
                                        <p:cTn id="60" dur="500"/>
                                        <p:tgtEl>
                                          <p:spTgt spid="15"/>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9" grpId="0" autoUpdateAnimBg="0"/>
      <p:bldP spid="15" grpId="0" animBg="1"/>
      <p:bldP spid="16" grpId="0" animBg="1"/>
      <p:bldP spid="17" grpId="0" animBg="1"/>
      <p:bldP spid="18" grpId="0"/>
      <p:bldP spid="21"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A6FC8-BA28-1748-981C-0AA670CBBB13}"/>
              </a:ext>
            </a:extLst>
          </p:cNvPr>
          <p:cNvSpPr>
            <a:spLocks noGrp="1"/>
          </p:cNvSpPr>
          <p:nvPr>
            <p:ph type="title"/>
          </p:nvPr>
        </p:nvSpPr>
        <p:spPr/>
        <p:txBody>
          <a:bodyPr/>
          <a:lstStyle/>
          <a:p>
            <a:pPr>
              <a:defRPr/>
            </a:pPr>
            <a:r>
              <a:rPr lang="en-GB" dirty="0">
                <a:sym typeface="Gill Sans" charset="0"/>
              </a:rPr>
              <a:t>Alternating bit : sender</a:t>
            </a:r>
          </a:p>
        </p:txBody>
      </p:sp>
      <p:pic>
        <p:nvPicPr>
          <p:cNvPr id="1026" name="Picture 2" descr="\tikzstyle{arrow} = [thick,-&gt;,&gt;=stealth,font=\small]&#10;\tikzstyle{every state}=[font=\small, align=center, node distance=5em]&#10;\node[initial, state] (WD0) {Wait\\for\\{\color{red}D(0,...)}};&#10;\node[state, right=of WD0] (WC0) {Wait\\for\\{\color{red}C(OK0)}};&#10;\node[state, below=of WC0] (WD1) {Wait\\for\\{\color{red}D(1,...)}};&#10;\node[state, below=of WD0] (WC1) {Wait\\for\\{\color{red}C(OK1)}};&#10;\node[font=\small,align=right,right=of WD1] {All corrupted\\segments are\\discarded in all states};&#10;&#10;&#10;\path[arrow]&#10;(WD0) edge [bend left] node[midway, above] {\begin{tabular}{c}&#10;   Data.req({\color{blue}SDU}) \\&#10;   \hline&#10;   \texttt{send({\color{red}D(0,{\color{blue}SDU},CRC)})} \\&#10;   \texttt{start\_timer()} \\&#10;\end{tabular}} (WC0)&#10;(WC0) edge [out=90,in=30,looseness=4] node [midway, right] {\begin{tabular}{c}&#10;   \texttt{recvd({\color{red}C(OK1)})} \\&#10;   or timer expires \\&#10;   \hline&#10;   \texttt{send({\color{red}D(0,{\color{blue}SDU},CRC)})} \\&#10;   \texttt{restart\_timer()} \\&#10;\end{tabular}} (WC0)&#10;(WC0) edge [bend left] node [midway, right] {\begin{tabular}{c}&#10;   \texttt{recvd({\color{red}C(OK0)})} \\&#10;   \hline&#10;   \texttt{cancel\_timer()} \\&#10;\end{tabular}} (WD1)&#10;(WD1) edge [bend left] node[midway, below] {\begin{tabular}{c}&#10;   Data.req({\color{blue}SDU}) \\&#10;   \hline&#10;   \texttt{send({\color{red}D(1,{\color{blue}SDU},CRC)})} \\&#10;   \texttt{start\_timer()} \\&#10;\end{tabular}} (WC1)&#10;(WC1) edge [out=270,in=210,looseness=4] node [midway, left] {\begin{tabular}{c}&#10;   \texttt{recvd({\color{red}C(OK0)})} \\&#10;   or timer expires \\&#10;   \hline&#10;   \texttt{send({\color{red}D(1,{\color{blue}SDU},CRC)})} \\&#10;   \texttt{restart\_timer()} \\&#10;\end{tabular}} (WC1)&#10;(WC1) edge [bend left] node [midway, left] {\begin{tabular}{c}&#10;   \texttt{recvd({\color{red}C(OK1)})} \\&#10;   \hline&#10;   \texttt{cancel\_timer()} \\&#10;\end{tabular}} (WD0);">
            <a:extLst>
              <a:ext uri="{FF2B5EF4-FFF2-40B4-BE49-F238E27FC236}">
                <a16:creationId xmlns:a16="http://schemas.microsoft.com/office/drawing/2014/main" id="{0275086A-8BF4-F845-9C9B-E73C0EB5A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352" y="1700808"/>
            <a:ext cx="7617296" cy="48181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6EA4FCD-7D1F-5F4D-A762-51F4FE55EE8D}"/>
              </a:ext>
            </a:extLst>
          </p:cNvPr>
          <p:cNvSpPr/>
          <p:nvPr/>
        </p:nvSpPr>
        <p:spPr bwMode="auto">
          <a:xfrm>
            <a:off x="7968208" y="4725144"/>
            <a:ext cx="2448272" cy="1080120"/>
          </a:xfrm>
          <a:prstGeom prst="rect">
            <a:avLst/>
          </a:prstGeom>
          <a:solidFill>
            <a:schemeClr val="bg1"/>
          </a:solid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6198-C392-4832-2A21-DC02F856B320}"/>
              </a:ext>
            </a:extLst>
          </p:cNvPr>
          <p:cNvSpPr>
            <a:spLocks noGrp="1"/>
          </p:cNvSpPr>
          <p:nvPr>
            <p:ph type="title"/>
          </p:nvPr>
        </p:nvSpPr>
        <p:spPr/>
        <p:txBody>
          <a:bodyPr/>
          <a:lstStyle/>
          <a:p>
            <a:r>
              <a:rPr lang="en-BE" dirty="0"/>
              <a:t>Alternating Bit : Receiver</a:t>
            </a:r>
          </a:p>
        </p:txBody>
      </p:sp>
      <p:sp>
        <p:nvSpPr>
          <p:cNvPr id="3" name="Content Placeholder 2">
            <a:extLst>
              <a:ext uri="{FF2B5EF4-FFF2-40B4-BE49-F238E27FC236}">
                <a16:creationId xmlns:a16="http://schemas.microsoft.com/office/drawing/2014/main" id="{26505CFE-CEA6-3E38-099F-64B53C76BEFF}"/>
              </a:ext>
            </a:extLst>
          </p:cNvPr>
          <p:cNvSpPr>
            <a:spLocks noGrp="1"/>
          </p:cNvSpPr>
          <p:nvPr>
            <p:ph idx="1"/>
          </p:nvPr>
        </p:nvSpPr>
        <p:spPr/>
        <p:txBody>
          <a:bodyPr/>
          <a:lstStyle/>
          <a:p>
            <a:endParaRPr lang="en-BE"/>
          </a:p>
        </p:txBody>
      </p:sp>
      <p:pic>
        <p:nvPicPr>
          <p:cNvPr id="2050" name="Picture 2" descr="Figure made with TikZ">
            <a:extLst>
              <a:ext uri="{FF2B5EF4-FFF2-40B4-BE49-F238E27FC236}">
                <a16:creationId xmlns:a16="http://schemas.microsoft.com/office/drawing/2014/main" id="{20006EBA-3E04-FCBC-588A-DE6DA5872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65" y="1383587"/>
            <a:ext cx="9555126" cy="523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85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6EAB-08CB-7936-9617-43B72690C756}"/>
              </a:ext>
            </a:extLst>
          </p:cNvPr>
          <p:cNvSpPr>
            <a:spLocks noGrp="1"/>
          </p:cNvSpPr>
          <p:nvPr>
            <p:ph type="title"/>
          </p:nvPr>
        </p:nvSpPr>
        <p:spPr/>
        <p:txBody>
          <a:bodyPr/>
          <a:lstStyle/>
          <a:p>
            <a:r>
              <a:rPr lang="en-BE"/>
              <a:t>HTTP/2.0 Framing</a:t>
            </a:r>
          </a:p>
        </p:txBody>
      </p:sp>
      <p:sp>
        <p:nvSpPr>
          <p:cNvPr id="3" name="Content Placeholder 2">
            <a:extLst>
              <a:ext uri="{FF2B5EF4-FFF2-40B4-BE49-F238E27FC236}">
                <a16:creationId xmlns:a16="http://schemas.microsoft.com/office/drawing/2014/main" id="{B632C3B0-4351-8F06-CB21-F5EB56CC289D}"/>
              </a:ext>
            </a:extLst>
          </p:cNvPr>
          <p:cNvSpPr>
            <a:spLocks noGrp="1"/>
          </p:cNvSpPr>
          <p:nvPr>
            <p:ph idx="1"/>
          </p:nvPr>
        </p:nvSpPr>
        <p:spPr/>
        <p:txBody>
          <a:bodyPr/>
          <a:lstStyle/>
          <a:p>
            <a:r>
              <a:rPr lang="en-BE"/>
              <a:t>Dividing stream in DATA frames</a:t>
            </a:r>
            <a:br>
              <a:rPr lang="en-BE"/>
            </a:br>
            <a:br>
              <a:rPr lang="en-BE"/>
            </a:br>
            <a:br>
              <a:rPr lang="en-BE"/>
            </a:br>
            <a:br>
              <a:rPr lang="en-BE"/>
            </a:br>
            <a:br>
              <a:rPr lang="en-BE"/>
            </a:br>
            <a:br>
              <a:rPr lang="en-BE"/>
            </a:br>
            <a:endParaRPr lang="en-BE"/>
          </a:p>
        </p:txBody>
      </p:sp>
      <p:sp>
        <p:nvSpPr>
          <p:cNvPr id="4" name="TextBox 3">
            <a:extLst>
              <a:ext uri="{FF2B5EF4-FFF2-40B4-BE49-F238E27FC236}">
                <a16:creationId xmlns:a16="http://schemas.microsoft.com/office/drawing/2014/main" id="{AAADB610-D56E-45FD-44FE-57CB89532868}"/>
              </a:ext>
            </a:extLst>
          </p:cNvPr>
          <p:cNvSpPr txBox="1"/>
          <p:nvPr/>
        </p:nvSpPr>
        <p:spPr>
          <a:xfrm>
            <a:off x="5195829" y="2999236"/>
            <a:ext cx="1989006" cy="369332"/>
          </a:xfrm>
          <a:prstGeom prst="rect">
            <a:avLst/>
          </a:prstGeom>
          <a:noFill/>
        </p:spPr>
        <p:txBody>
          <a:bodyPr wrap="none" rtlCol="0">
            <a:spAutoFit/>
          </a:bodyPr>
          <a:lstStyle/>
          <a:p>
            <a:r>
              <a:rPr lang="en-BE">
                <a:solidFill>
                  <a:srgbClr val="FF0000"/>
                </a:solidFill>
              </a:rPr>
              <a:t>AAAAA</a:t>
            </a:r>
            <a:r>
              <a:rPr lang="en-BE">
                <a:solidFill>
                  <a:srgbClr val="00B0F0"/>
                </a:solidFill>
              </a:rPr>
              <a:t>BBBB</a:t>
            </a:r>
            <a:r>
              <a:rPr lang="en-BE">
                <a:solidFill>
                  <a:srgbClr val="FF0000"/>
                </a:solidFill>
              </a:rPr>
              <a:t>AA</a:t>
            </a:r>
            <a:r>
              <a:rPr lang="en-BE">
                <a:solidFill>
                  <a:srgbClr val="00B0F0"/>
                </a:solidFill>
              </a:rPr>
              <a:t>BBB</a:t>
            </a:r>
          </a:p>
        </p:txBody>
      </p:sp>
      <p:sp>
        <p:nvSpPr>
          <p:cNvPr id="10" name="TextBox 9">
            <a:extLst>
              <a:ext uri="{FF2B5EF4-FFF2-40B4-BE49-F238E27FC236}">
                <a16:creationId xmlns:a16="http://schemas.microsoft.com/office/drawing/2014/main" id="{8CDA01DA-7218-0FC2-6E38-6BAF7A13BBE7}"/>
              </a:ext>
            </a:extLst>
          </p:cNvPr>
          <p:cNvSpPr txBox="1"/>
          <p:nvPr/>
        </p:nvSpPr>
        <p:spPr>
          <a:xfrm>
            <a:off x="2109789" y="4052197"/>
            <a:ext cx="4172489" cy="369332"/>
          </a:xfrm>
          <a:prstGeom prst="rect">
            <a:avLst/>
          </a:prstGeom>
          <a:noFill/>
          <a:ln>
            <a:solidFill>
              <a:schemeClr val="tx1"/>
            </a:solidFill>
          </a:ln>
        </p:spPr>
        <p:txBody>
          <a:bodyPr wrap="none" rtlCol="0">
            <a:spAutoFit/>
          </a:bodyPr>
          <a:lstStyle/>
          <a:p>
            <a:r>
              <a:rPr lang="en-BE"/>
              <a:t>Len=5,Type=Data,SID=</a:t>
            </a:r>
            <a:r>
              <a:rPr lang="en-BE">
                <a:solidFill>
                  <a:srgbClr val="FF0000"/>
                </a:solidFill>
              </a:rPr>
              <a:t>1</a:t>
            </a:r>
            <a:r>
              <a:rPr lang="en-BE"/>
              <a:t>, Payload=“</a:t>
            </a:r>
            <a:r>
              <a:rPr lang="en-BE">
                <a:solidFill>
                  <a:srgbClr val="FF0000"/>
                </a:solidFill>
              </a:rPr>
              <a:t>AAAAA</a:t>
            </a:r>
            <a:r>
              <a:rPr lang="en-BE"/>
              <a:t>”</a:t>
            </a:r>
          </a:p>
        </p:txBody>
      </p:sp>
      <p:sp>
        <p:nvSpPr>
          <p:cNvPr id="11" name="TextBox 10">
            <a:extLst>
              <a:ext uri="{FF2B5EF4-FFF2-40B4-BE49-F238E27FC236}">
                <a16:creationId xmlns:a16="http://schemas.microsoft.com/office/drawing/2014/main" id="{85FEF3DA-8B92-95DD-240D-47C431A4EF1F}"/>
              </a:ext>
            </a:extLst>
          </p:cNvPr>
          <p:cNvSpPr txBox="1"/>
          <p:nvPr/>
        </p:nvSpPr>
        <p:spPr>
          <a:xfrm>
            <a:off x="2109788" y="4673971"/>
            <a:ext cx="4035528" cy="369332"/>
          </a:xfrm>
          <a:prstGeom prst="rect">
            <a:avLst/>
          </a:prstGeom>
          <a:noFill/>
          <a:ln>
            <a:solidFill>
              <a:schemeClr val="tx1"/>
            </a:solidFill>
          </a:ln>
        </p:spPr>
        <p:txBody>
          <a:bodyPr wrap="none" rtlCol="0">
            <a:spAutoFit/>
          </a:bodyPr>
          <a:lstStyle/>
          <a:p>
            <a:r>
              <a:rPr lang="en-BE"/>
              <a:t>Len=4,Type=Data,SID=</a:t>
            </a:r>
            <a:r>
              <a:rPr lang="en-BE">
                <a:solidFill>
                  <a:srgbClr val="00B0F0"/>
                </a:solidFill>
              </a:rPr>
              <a:t>2</a:t>
            </a:r>
            <a:r>
              <a:rPr lang="en-BE"/>
              <a:t>, Payload=“</a:t>
            </a:r>
            <a:r>
              <a:rPr lang="en-BE">
                <a:solidFill>
                  <a:srgbClr val="00B0F0"/>
                </a:solidFill>
              </a:rPr>
              <a:t>BBBB</a:t>
            </a:r>
            <a:r>
              <a:rPr lang="en-BE"/>
              <a:t>”</a:t>
            </a:r>
          </a:p>
        </p:txBody>
      </p:sp>
      <p:sp>
        <p:nvSpPr>
          <p:cNvPr id="13" name="TextBox 12">
            <a:extLst>
              <a:ext uri="{FF2B5EF4-FFF2-40B4-BE49-F238E27FC236}">
                <a16:creationId xmlns:a16="http://schemas.microsoft.com/office/drawing/2014/main" id="{72DD7A65-608A-7969-8084-C0DFB9128DE4}"/>
              </a:ext>
            </a:extLst>
          </p:cNvPr>
          <p:cNvSpPr txBox="1"/>
          <p:nvPr/>
        </p:nvSpPr>
        <p:spPr>
          <a:xfrm>
            <a:off x="2109788" y="5296006"/>
            <a:ext cx="4540538" cy="369332"/>
          </a:xfrm>
          <a:prstGeom prst="rect">
            <a:avLst/>
          </a:prstGeom>
          <a:noFill/>
          <a:ln>
            <a:solidFill>
              <a:schemeClr val="tx1"/>
            </a:solidFill>
          </a:ln>
        </p:spPr>
        <p:txBody>
          <a:bodyPr wrap="none" rtlCol="0">
            <a:spAutoFit/>
          </a:bodyPr>
          <a:lstStyle/>
          <a:p>
            <a:r>
              <a:rPr lang="en-BE"/>
              <a:t>Len=2,Type=Data,Flag=ES,SID=</a:t>
            </a:r>
            <a:r>
              <a:rPr lang="en-BE">
                <a:solidFill>
                  <a:srgbClr val="FF0000"/>
                </a:solidFill>
              </a:rPr>
              <a:t>1</a:t>
            </a:r>
            <a:r>
              <a:rPr lang="en-BE"/>
              <a:t>, Payload=“</a:t>
            </a:r>
            <a:r>
              <a:rPr lang="en-BE">
                <a:solidFill>
                  <a:srgbClr val="FF0000"/>
                </a:solidFill>
              </a:rPr>
              <a:t>AA</a:t>
            </a:r>
            <a:r>
              <a:rPr lang="en-BE"/>
              <a:t>”</a:t>
            </a:r>
          </a:p>
        </p:txBody>
      </p:sp>
      <p:sp>
        <p:nvSpPr>
          <p:cNvPr id="14" name="TextBox 13">
            <a:extLst>
              <a:ext uri="{FF2B5EF4-FFF2-40B4-BE49-F238E27FC236}">
                <a16:creationId xmlns:a16="http://schemas.microsoft.com/office/drawing/2014/main" id="{6314EC6C-708D-0532-65D6-43961D81EB30}"/>
              </a:ext>
            </a:extLst>
          </p:cNvPr>
          <p:cNvSpPr txBox="1"/>
          <p:nvPr/>
        </p:nvSpPr>
        <p:spPr>
          <a:xfrm>
            <a:off x="2109788" y="5898542"/>
            <a:ext cx="4677691" cy="369332"/>
          </a:xfrm>
          <a:prstGeom prst="rect">
            <a:avLst/>
          </a:prstGeom>
          <a:noFill/>
          <a:ln>
            <a:solidFill>
              <a:schemeClr val="tx1"/>
            </a:solidFill>
          </a:ln>
        </p:spPr>
        <p:txBody>
          <a:bodyPr wrap="none" rtlCol="0">
            <a:spAutoFit/>
          </a:bodyPr>
          <a:lstStyle/>
          <a:p>
            <a:r>
              <a:rPr lang="en-BE"/>
              <a:t>Len=3,Type=Data,Flag=ES,SID=</a:t>
            </a:r>
            <a:r>
              <a:rPr lang="en-BE">
                <a:solidFill>
                  <a:srgbClr val="00B0F0"/>
                </a:solidFill>
              </a:rPr>
              <a:t>2</a:t>
            </a:r>
            <a:r>
              <a:rPr lang="en-BE"/>
              <a:t>, Payload=“</a:t>
            </a:r>
            <a:r>
              <a:rPr lang="en-BE">
                <a:solidFill>
                  <a:srgbClr val="00B0F0"/>
                </a:solidFill>
              </a:rPr>
              <a:t>BBB</a:t>
            </a:r>
            <a:r>
              <a:rPr lang="en-BE"/>
              <a:t>”</a:t>
            </a:r>
          </a:p>
        </p:txBody>
      </p:sp>
      <p:pic>
        <p:nvPicPr>
          <p:cNvPr id="5" name="Picture 2">
            <a:extLst>
              <a:ext uri="{FF2B5EF4-FFF2-40B4-BE49-F238E27FC236}">
                <a16:creationId xmlns:a16="http://schemas.microsoft.com/office/drawing/2014/main" id="{5C62044E-28D3-DC7E-03B2-79AABDB33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7106365" y="618943"/>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0773A3F-B426-331C-F270-A62C246B297C}"/>
              </a:ext>
            </a:extLst>
          </p:cNvPr>
          <p:cNvSpPr/>
          <p:nvPr/>
        </p:nvSpPr>
        <p:spPr>
          <a:xfrm>
            <a:off x="1755058" y="5781368"/>
            <a:ext cx="5648632" cy="6194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BEF3EDC-3D13-203D-7B74-02E67626DE42}"/>
              </a:ext>
            </a:extLst>
          </p:cNvPr>
          <p:cNvCxnSpPr/>
          <p:nvPr/>
        </p:nvCxnSpPr>
        <p:spPr>
          <a:xfrm flipV="1">
            <a:off x="6709318" y="3324324"/>
            <a:ext cx="0" cy="4884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8CED0AB-2190-F8E1-D33F-68A598654910}"/>
              </a:ext>
            </a:extLst>
          </p:cNvPr>
          <p:cNvSpPr txBox="1"/>
          <p:nvPr/>
        </p:nvSpPr>
        <p:spPr>
          <a:xfrm>
            <a:off x="6559364" y="3757709"/>
            <a:ext cx="1490344" cy="369332"/>
          </a:xfrm>
          <a:prstGeom prst="rect">
            <a:avLst/>
          </a:prstGeom>
          <a:noFill/>
        </p:spPr>
        <p:txBody>
          <a:bodyPr wrap="none" rtlCol="0">
            <a:spAutoFit/>
          </a:bodyPr>
          <a:lstStyle/>
          <a:p>
            <a:r>
              <a:rPr lang="nl-BE" i="1" dirty="0">
                <a:solidFill>
                  <a:srgbClr val="FF0000"/>
                </a:solidFill>
              </a:rPr>
              <a:t>End of stream</a:t>
            </a:r>
            <a:endParaRPr lang="en-BE" i="1">
              <a:solidFill>
                <a:srgbClr val="00B0F0"/>
              </a:solidFill>
            </a:endParaRPr>
          </a:p>
        </p:txBody>
      </p:sp>
      <p:sp>
        <p:nvSpPr>
          <p:cNvPr id="12" name="TextBox 11">
            <a:extLst>
              <a:ext uri="{FF2B5EF4-FFF2-40B4-BE49-F238E27FC236}">
                <a16:creationId xmlns:a16="http://schemas.microsoft.com/office/drawing/2014/main" id="{B9A75115-9B87-5B27-1CC5-5EDA21F80ABA}"/>
              </a:ext>
            </a:extLst>
          </p:cNvPr>
          <p:cNvSpPr txBox="1"/>
          <p:nvPr/>
        </p:nvSpPr>
        <p:spPr>
          <a:xfrm>
            <a:off x="6820992" y="2272082"/>
            <a:ext cx="1490344" cy="369332"/>
          </a:xfrm>
          <a:prstGeom prst="rect">
            <a:avLst/>
          </a:prstGeom>
          <a:noFill/>
          <a:ln>
            <a:noFill/>
          </a:ln>
        </p:spPr>
        <p:txBody>
          <a:bodyPr wrap="none" rtlCol="0">
            <a:spAutoFit/>
          </a:bodyPr>
          <a:lstStyle/>
          <a:p>
            <a:r>
              <a:rPr lang="nl-BE" i="1" dirty="0">
                <a:ln>
                  <a:solidFill>
                    <a:srgbClr val="00B0F0"/>
                  </a:solidFill>
                </a:ln>
                <a:solidFill>
                  <a:srgbClr val="00B0F0"/>
                </a:solidFill>
              </a:rPr>
              <a:t>End of stream</a:t>
            </a:r>
            <a:endParaRPr lang="en-BE" i="1">
              <a:ln>
                <a:solidFill>
                  <a:srgbClr val="00B0F0"/>
                </a:solidFill>
              </a:ln>
              <a:solidFill>
                <a:srgbClr val="00B0F0"/>
              </a:solidFill>
            </a:endParaRPr>
          </a:p>
        </p:txBody>
      </p:sp>
      <p:cxnSp>
        <p:nvCxnSpPr>
          <p:cNvPr id="15" name="Straight Arrow Connector 14">
            <a:extLst>
              <a:ext uri="{FF2B5EF4-FFF2-40B4-BE49-F238E27FC236}">
                <a16:creationId xmlns:a16="http://schemas.microsoft.com/office/drawing/2014/main" id="{9B320BBC-F11D-F5FC-B0D3-74AFAE6DF38C}"/>
              </a:ext>
            </a:extLst>
          </p:cNvPr>
          <p:cNvCxnSpPr>
            <a:cxnSpLocks/>
          </p:cNvCxnSpPr>
          <p:nvPr/>
        </p:nvCxnSpPr>
        <p:spPr>
          <a:xfrm flipH="1">
            <a:off x="7010450" y="2687463"/>
            <a:ext cx="11030" cy="39263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06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3F62CC79-CE4E-7A4F-8CA1-B962B71392D1}"/>
              </a:ext>
            </a:extLst>
          </p:cNvPr>
          <p:cNvSpPr>
            <a:spLocks noGrp="1" noChangeArrowheads="1"/>
          </p:cNvSpPr>
          <p:nvPr>
            <p:ph type="title"/>
          </p:nvPr>
        </p:nvSpPr>
        <p:spPr/>
        <p:txBody>
          <a:bodyPr/>
          <a:lstStyle/>
          <a:p>
            <a:pPr eaLnBrk="1" hangingPunct="1"/>
            <a:r>
              <a:rPr lang="en-US" altLang="en-BE"/>
              <a:t>Alternating Bit Protocol</a:t>
            </a:r>
          </a:p>
        </p:txBody>
      </p:sp>
      <p:grpSp>
        <p:nvGrpSpPr>
          <p:cNvPr id="45058" name="Group 2">
            <a:extLst>
              <a:ext uri="{FF2B5EF4-FFF2-40B4-BE49-F238E27FC236}">
                <a16:creationId xmlns:a16="http://schemas.microsoft.com/office/drawing/2014/main" id="{DE6CC9CA-EAF2-1C4E-B351-E17C34F8BA1A}"/>
              </a:ext>
            </a:extLst>
          </p:cNvPr>
          <p:cNvGrpSpPr>
            <a:grpSpLocks/>
          </p:cNvGrpSpPr>
          <p:nvPr/>
        </p:nvGrpSpPr>
        <p:grpSpPr bwMode="auto">
          <a:xfrm>
            <a:off x="5381625" y="2208213"/>
            <a:ext cx="2012950" cy="4011612"/>
            <a:chOff x="0" y="0"/>
            <a:chExt cx="1665" cy="3593"/>
          </a:xfrm>
        </p:grpSpPr>
        <p:sp>
          <p:nvSpPr>
            <p:cNvPr id="45119" name="Line 3">
              <a:extLst>
                <a:ext uri="{FF2B5EF4-FFF2-40B4-BE49-F238E27FC236}">
                  <a16:creationId xmlns:a16="http://schemas.microsoft.com/office/drawing/2014/main" id="{B90EE829-A558-0E42-AF2C-3399AE097A41}"/>
                </a:ext>
              </a:extLst>
            </p:cNvPr>
            <p:cNvSpPr>
              <a:spLocks noChangeShapeType="1"/>
            </p:cNvSpPr>
            <p:nvPr/>
          </p:nvSpPr>
          <p:spPr bwMode="auto">
            <a:xfrm>
              <a:off x="0" y="0"/>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5120" name="Line 4">
              <a:extLst>
                <a:ext uri="{FF2B5EF4-FFF2-40B4-BE49-F238E27FC236}">
                  <a16:creationId xmlns:a16="http://schemas.microsoft.com/office/drawing/2014/main" id="{2F3033F0-60F6-474B-B708-B58AFAC52E07}"/>
                </a:ext>
              </a:extLst>
            </p:cNvPr>
            <p:cNvSpPr>
              <a:spLocks noChangeShapeType="1"/>
            </p:cNvSpPr>
            <p:nvPr/>
          </p:nvSpPr>
          <p:spPr bwMode="auto">
            <a:xfrm>
              <a:off x="1664" y="22"/>
              <a:ext cx="1" cy="35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5059" name="Rectangle 5">
            <a:extLst>
              <a:ext uri="{FF2B5EF4-FFF2-40B4-BE49-F238E27FC236}">
                <a16:creationId xmlns:a16="http://schemas.microsoft.com/office/drawing/2014/main" id="{63872A68-5150-654F-9B19-9942F6B0B404}"/>
              </a:ext>
            </a:extLst>
          </p:cNvPr>
          <p:cNvSpPr>
            <a:spLocks/>
          </p:cNvSpPr>
          <p:nvPr/>
        </p:nvSpPr>
        <p:spPr bwMode="auto">
          <a:xfrm>
            <a:off x="3414713" y="2305051"/>
            <a:ext cx="58102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a:latin typeface="Helvetica" pitchFamily="2" charset="0"/>
                <a:ea typeface="ＭＳ Ｐゴシック" panose="020B0600070205080204" pitchFamily="34" charset="-128"/>
                <a:sym typeface="Helvetica" pitchFamily="2" charset="0"/>
              </a:rPr>
              <a:t>A                                                                                      B</a:t>
            </a:r>
          </a:p>
        </p:txBody>
      </p:sp>
      <p:grpSp>
        <p:nvGrpSpPr>
          <p:cNvPr id="35846" name="Group 6">
            <a:extLst>
              <a:ext uri="{FF2B5EF4-FFF2-40B4-BE49-F238E27FC236}">
                <a16:creationId xmlns:a16="http://schemas.microsoft.com/office/drawing/2014/main" id="{82CEA81D-7D06-3442-AA9A-215A71776525}"/>
              </a:ext>
            </a:extLst>
          </p:cNvPr>
          <p:cNvGrpSpPr>
            <a:grpSpLocks/>
          </p:cNvGrpSpPr>
          <p:nvPr/>
        </p:nvGrpSpPr>
        <p:grpSpPr bwMode="auto">
          <a:xfrm>
            <a:off x="2595563" y="3254376"/>
            <a:ext cx="2786062" cy="239713"/>
            <a:chOff x="0" y="0"/>
            <a:chExt cx="2304" cy="215"/>
          </a:xfrm>
        </p:grpSpPr>
        <p:sp>
          <p:nvSpPr>
            <p:cNvPr id="45117" name="Line 7">
              <a:extLst>
                <a:ext uri="{FF2B5EF4-FFF2-40B4-BE49-F238E27FC236}">
                  <a16:creationId xmlns:a16="http://schemas.microsoft.com/office/drawing/2014/main" id="{A3F1B6ED-A556-5C48-BE12-40552673AACD}"/>
                </a:ext>
              </a:extLst>
            </p:cNvPr>
            <p:cNvSpPr>
              <a:spLocks noChangeShapeType="1"/>
            </p:cNvSpPr>
            <p:nvPr/>
          </p:nvSpPr>
          <p:spPr bwMode="auto">
            <a:xfrm>
              <a:off x="1134"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8" name="Rectangle 8">
              <a:extLst>
                <a:ext uri="{FF2B5EF4-FFF2-40B4-BE49-F238E27FC236}">
                  <a16:creationId xmlns:a16="http://schemas.microsoft.com/office/drawing/2014/main" id="{54930CE2-1387-EF4A-A45D-9ED096ABEF62}"/>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49" name="Group 9">
            <a:extLst>
              <a:ext uri="{FF2B5EF4-FFF2-40B4-BE49-F238E27FC236}">
                <a16:creationId xmlns:a16="http://schemas.microsoft.com/office/drawing/2014/main" id="{98FF685B-55E4-3A4B-B10B-FDFC64EE330A}"/>
              </a:ext>
            </a:extLst>
          </p:cNvPr>
          <p:cNvGrpSpPr>
            <a:grpSpLocks/>
          </p:cNvGrpSpPr>
          <p:nvPr/>
        </p:nvGrpSpPr>
        <p:grpSpPr bwMode="auto">
          <a:xfrm>
            <a:off x="5380039" y="3163889"/>
            <a:ext cx="2016125" cy="477837"/>
            <a:chOff x="0" y="0"/>
            <a:chExt cx="1666" cy="429"/>
          </a:xfrm>
        </p:grpSpPr>
        <p:sp>
          <p:nvSpPr>
            <p:cNvPr id="45115" name="Rectangle 10">
              <a:extLst>
                <a:ext uri="{FF2B5EF4-FFF2-40B4-BE49-F238E27FC236}">
                  <a16:creationId xmlns:a16="http://schemas.microsoft.com/office/drawing/2014/main" id="{66142778-E9AE-6447-96E4-46E9A1D2C5E6}"/>
                </a:ext>
              </a:extLst>
            </p:cNvPr>
            <p:cNvSpPr>
              <a:spLocks/>
            </p:cNvSpPr>
            <p:nvPr/>
          </p:nvSpPr>
          <p:spPr bwMode="auto">
            <a:xfrm>
              <a:off x="581"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C(OK0)</a:t>
              </a:r>
            </a:p>
          </p:txBody>
        </p:sp>
        <p:sp>
          <p:nvSpPr>
            <p:cNvPr id="45116" name="Line 11">
              <a:extLst>
                <a:ext uri="{FF2B5EF4-FFF2-40B4-BE49-F238E27FC236}">
                  <a16:creationId xmlns:a16="http://schemas.microsoft.com/office/drawing/2014/main" id="{4745A27C-1D7A-BE49-9C74-3E00E0BE0A20}"/>
                </a:ext>
              </a:extLst>
            </p:cNvPr>
            <p:cNvSpPr>
              <a:spLocks noChangeShapeType="1"/>
            </p:cNvSpPr>
            <p:nvPr/>
          </p:nvSpPr>
          <p:spPr bwMode="auto">
            <a:xfrm flipH="1">
              <a:off x="0" y="82"/>
              <a:ext cx="1666" cy="3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5852" name="Group 12">
            <a:extLst>
              <a:ext uri="{FF2B5EF4-FFF2-40B4-BE49-F238E27FC236}">
                <a16:creationId xmlns:a16="http://schemas.microsoft.com/office/drawing/2014/main" id="{A980B401-7722-3742-A239-FD0858C1FB5D}"/>
              </a:ext>
            </a:extLst>
          </p:cNvPr>
          <p:cNvGrpSpPr>
            <a:grpSpLocks/>
          </p:cNvGrpSpPr>
          <p:nvPr/>
        </p:nvGrpSpPr>
        <p:grpSpPr bwMode="auto">
          <a:xfrm>
            <a:off x="2624139" y="2601914"/>
            <a:ext cx="6923087" cy="866775"/>
            <a:chOff x="0" y="0"/>
            <a:chExt cx="5725" cy="777"/>
          </a:xfrm>
        </p:grpSpPr>
        <p:sp>
          <p:nvSpPr>
            <p:cNvPr id="45109" name="Line 13">
              <a:extLst>
                <a:ext uri="{FF2B5EF4-FFF2-40B4-BE49-F238E27FC236}">
                  <a16:creationId xmlns:a16="http://schemas.microsoft.com/office/drawing/2014/main" id="{3E79B554-A780-5D4B-8F43-FA9A5A9372B5}"/>
                </a:ext>
              </a:extLst>
            </p:cNvPr>
            <p:cNvSpPr>
              <a:spLocks noChangeShapeType="1"/>
            </p:cNvSpPr>
            <p:nvPr/>
          </p:nvSpPr>
          <p:spPr bwMode="auto">
            <a:xfrm>
              <a:off x="2304" y="91"/>
              <a:ext cx="1599" cy="39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0" name="Line 14">
              <a:extLst>
                <a:ext uri="{FF2B5EF4-FFF2-40B4-BE49-F238E27FC236}">
                  <a16:creationId xmlns:a16="http://schemas.microsoft.com/office/drawing/2014/main" id="{242095B1-6484-0444-980F-77A06EBAA0C3}"/>
                </a:ext>
              </a:extLst>
            </p:cNvPr>
            <p:cNvSpPr>
              <a:spLocks noChangeShapeType="1"/>
            </p:cNvSpPr>
            <p:nvPr/>
          </p:nvSpPr>
          <p:spPr bwMode="auto">
            <a:xfrm>
              <a:off x="3977" y="50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1" name="Rectangle 15">
              <a:extLst>
                <a:ext uri="{FF2B5EF4-FFF2-40B4-BE49-F238E27FC236}">
                  <a16:creationId xmlns:a16="http://schemas.microsoft.com/office/drawing/2014/main" id="{167BF3CB-DA84-854D-A79D-635429CD5254}"/>
                </a:ext>
              </a:extLst>
            </p:cNvPr>
            <p:cNvSpPr>
              <a:spLocks/>
            </p:cNvSpPr>
            <p:nvPr/>
          </p:nvSpPr>
          <p:spPr bwMode="auto">
            <a:xfrm>
              <a:off x="4781" y="56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5112" name="Rectangle 16">
              <a:extLst>
                <a:ext uri="{FF2B5EF4-FFF2-40B4-BE49-F238E27FC236}">
                  <a16:creationId xmlns:a16="http://schemas.microsoft.com/office/drawing/2014/main" id="{F83C2ACB-2868-8C4A-8FCA-B21CE28CF829}"/>
                </a:ext>
              </a:extLst>
            </p:cNvPr>
            <p:cNvSpPr>
              <a:spLocks/>
            </p:cNvSpPr>
            <p:nvPr/>
          </p:nvSpPr>
          <p:spPr bwMode="auto">
            <a:xfrm>
              <a:off x="2934" y="18"/>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13" name="Line 17">
              <a:extLst>
                <a:ext uri="{FF2B5EF4-FFF2-40B4-BE49-F238E27FC236}">
                  <a16:creationId xmlns:a16="http://schemas.microsoft.com/office/drawing/2014/main" id="{C7BA76F8-60BA-7549-B361-2621F36897B6}"/>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14" name="Rectangle 18">
              <a:extLst>
                <a:ext uri="{FF2B5EF4-FFF2-40B4-BE49-F238E27FC236}">
                  <a16:creationId xmlns:a16="http://schemas.microsoft.com/office/drawing/2014/main" id="{E6E2FB58-6E0D-9946-BF43-475259B36208}"/>
                </a:ext>
              </a:extLst>
            </p:cNvPr>
            <p:cNvSpPr>
              <a:spLocks/>
            </p:cNvSpPr>
            <p:nvPr/>
          </p:nvSpPr>
          <p:spPr bwMode="auto">
            <a:xfrm>
              <a:off x="0" y="0"/>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grpSp>
      <p:sp>
        <p:nvSpPr>
          <p:cNvPr id="35859" name="Rectangle 19">
            <a:extLst>
              <a:ext uri="{FF2B5EF4-FFF2-40B4-BE49-F238E27FC236}">
                <a16:creationId xmlns:a16="http://schemas.microsoft.com/office/drawing/2014/main" id="{7B5FFD0A-A27B-6841-B58E-710C656418A1}"/>
              </a:ext>
            </a:extLst>
          </p:cNvPr>
          <p:cNvSpPr>
            <a:spLocks/>
          </p:cNvSpPr>
          <p:nvPr/>
        </p:nvSpPr>
        <p:spPr bwMode="auto">
          <a:xfrm>
            <a:off x="7662478" y="5759155"/>
            <a:ext cx="23701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latin typeface="Helvetica" pitchFamily="2" charset="0"/>
                <a:ea typeface="ＭＳ Ｐゴシック" panose="020B0600070205080204" pitchFamily="34" charset="-128"/>
                <a:sym typeface="Helvetica" pitchFamily="2" charset="0"/>
              </a:rPr>
              <a:t>Duplicate detected</a:t>
            </a:r>
          </a:p>
        </p:txBody>
      </p:sp>
      <p:grpSp>
        <p:nvGrpSpPr>
          <p:cNvPr id="35860" name="Group 20">
            <a:extLst>
              <a:ext uri="{FF2B5EF4-FFF2-40B4-BE49-F238E27FC236}">
                <a16:creationId xmlns:a16="http://schemas.microsoft.com/office/drawing/2014/main" id="{2900CB9F-B010-6142-9E35-96CCFB1BF287}"/>
              </a:ext>
            </a:extLst>
          </p:cNvPr>
          <p:cNvGrpSpPr>
            <a:grpSpLocks/>
          </p:cNvGrpSpPr>
          <p:nvPr/>
        </p:nvGrpSpPr>
        <p:grpSpPr bwMode="auto">
          <a:xfrm>
            <a:off x="5394326" y="4164014"/>
            <a:ext cx="2024063" cy="492125"/>
            <a:chOff x="0" y="0"/>
            <a:chExt cx="1673" cy="440"/>
          </a:xfrm>
        </p:grpSpPr>
        <p:sp>
          <p:nvSpPr>
            <p:cNvPr id="45105" name="Line 21">
              <a:extLst>
                <a:ext uri="{FF2B5EF4-FFF2-40B4-BE49-F238E27FC236}">
                  <a16:creationId xmlns:a16="http://schemas.microsoft.com/office/drawing/2014/main" id="{DF559BD9-DEBB-284C-9D00-DF5FD0636DE8}"/>
                </a:ext>
              </a:extLst>
            </p:cNvPr>
            <p:cNvSpPr>
              <a:spLocks noChangeShapeType="1"/>
            </p:cNvSpPr>
            <p:nvPr/>
          </p:nvSpPr>
          <p:spPr bwMode="auto">
            <a:xfrm>
              <a:off x="0" y="28"/>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106" name="Group 22">
              <a:extLst>
                <a:ext uri="{FF2B5EF4-FFF2-40B4-BE49-F238E27FC236}">
                  <a16:creationId xmlns:a16="http://schemas.microsoft.com/office/drawing/2014/main" id="{5E530012-CC8E-3F43-8718-FD7753C4BDBF}"/>
                </a:ext>
              </a:extLst>
            </p:cNvPr>
            <p:cNvGrpSpPr>
              <a:grpSpLocks/>
            </p:cNvGrpSpPr>
            <p:nvPr/>
          </p:nvGrpSpPr>
          <p:grpSpPr bwMode="auto">
            <a:xfrm>
              <a:off x="186" y="0"/>
              <a:ext cx="535" cy="223"/>
              <a:chOff x="0" y="0"/>
              <a:chExt cx="535" cy="223"/>
            </a:xfrm>
          </p:grpSpPr>
          <p:sp>
            <p:nvSpPr>
              <p:cNvPr id="45107" name="Rectangle 23">
                <a:extLst>
                  <a:ext uri="{FF2B5EF4-FFF2-40B4-BE49-F238E27FC236}">
                    <a16:creationId xmlns:a16="http://schemas.microsoft.com/office/drawing/2014/main" id="{8B544478-BF1C-E54A-BB6E-B64231374D70}"/>
                  </a:ext>
                </a:extLst>
              </p:cNvPr>
              <p:cNvSpPr>
                <a:spLocks/>
              </p:cNvSpPr>
              <p:nvPr/>
            </p:nvSpPr>
            <p:spPr bwMode="auto">
              <a:xfrm>
                <a:off x="0" y="0"/>
                <a:ext cx="535"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108" name="Rectangle 24">
                <a:extLst>
                  <a:ext uri="{FF2B5EF4-FFF2-40B4-BE49-F238E27FC236}">
                    <a16:creationId xmlns:a16="http://schemas.microsoft.com/office/drawing/2014/main" id="{9D838ADB-3EC1-2344-AA53-EAB9E834BD50}"/>
                  </a:ext>
                </a:extLst>
              </p:cNvPr>
              <p:cNvSpPr>
                <a:spLocks/>
              </p:cNvSpPr>
              <p:nvPr/>
            </p:nvSpPr>
            <p:spPr bwMode="auto">
              <a:xfrm>
                <a:off x="0" y="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D(1,</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5865" name="Group 25">
            <a:extLst>
              <a:ext uri="{FF2B5EF4-FFF2-40B4-BE49-F238E27FC236}">
                <a16:creationId xmlns:a16="http://schemas.microsoft.com/office/drawing/2014/main" id="{8454AEEB-0BB7-8648-8BC2-9302A3B5577F}"/>
              </a:ext>
            </a:extLst>
          </p:cNvPr>
          <p:cNvGrpSpPr>
            <a:grpSpLocks/>
          </p:cNvGrpSpPr>
          <p:nvPr/>
        </p:nvGrpSpPr>
        <p:grpSpPr bwMode="auto">
          <a:xfrm>
            <a:off x="3424239" y="3721101"/>
            <a:ext cx="1874837" cy="466725"/>
            <a:chOff x="0" y="0"/>
            <a:chExt cx="1549" cy="418"/>
          </a:xfrm>
        </p:grpSpPr>
        <p:sp>
          <p:nvSpPr>
            <p:cNvPr id="45103" name="Rectangle 26">
              <a:extLst>
                <a:ext uri="{FF2B5EF4-FFF2-40B4-BE49-F238E27FC236}">
                  <a16:creationId xmlns:a16="http://schemas.microsoft.com/office/drawing/2014/main" id="{4E6737B6-5C2C-B14D-B2BE-25500DF17D94}"/>
                </a:ext>
              </a:extLst>
            </p:cNvPr>
            <p:cNvSpPr>
              <a:spLocks/>
            </p:cNvSpPr>
            <p:nvPr/>
          </p:nvSpPr>
          <p:spPr bwMode="auto">
            <a:xfrm>
              <a:off x="0" y="179"/>
              <a:ext cx="152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Retransmission timer</a:t>
              </a:r>
            </a:p>
          </p:txBody>
        </p:sp>
        <p:sp>
          <p:nvSpPr>
            <p:cNvPr id="45104" name="Line 27">
              <a:extLst>
                <a:ext uri="{FF2B5EF4-FFF2-40B4-BE49-F238E27FC236}">
                  <a16:creationId xmlns:a16="http://schemas.microsoft.com/office/drawing/2014/main" id="{D18D8F2B-80BB-9C43-B4A3-AE852334B1F6}"/>
                </a:ext>
              </a:extLst>
            </p:cNvPr>
            <p:cNvSpPr>
              <a:spLocks noChangeShapeType="1"/>
            </p:cNvSpPr>
            <p:nvPr/>
          </p:nvSpPr>
          <p:spPr bwMode="auto">
            <a:xfrm>
              <a:off x="1548" y="0"/>
              <a:ext cx="1" cy="41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35868" name="Group 28">
            <a:extLst>
              <a:ext uri="{FF2B5EF4-FFF2-40B4-BE49-F238E27FC236}">
                <a16:creationId xmlns:a16="http://schemas.microsoft.com/office/drawing/2014/main" id="{F784CA18-545E-3340-BF57-0A6E15A2C699}"/>
              </a:ext>
            </a:extLst>
          </p:cNvPr>
          <p:cNvGrpSpPr>
            <a:grpSpLocks/>
          </p:cNvGrpSpPr>
          <p:nvPr/>
        </p:nvGrpSpPr>
        <p:grpSpPr bwMode="auto">
          <a:xfrm>
            <a:off x="5405439" y="3709988"/>
            <a:ext cx="4122737" cy="711200"/>
            <a:chOff x="0" y="0"/>
            <a:chExt cx="3409" cy="637"/>
          </a:xfrm>
        </p:grpSpPr>
        <p:sp>
          <p:nvSpPr>
            <p:cNvPr id="45099" name="Line 29">
              <a:extLst>
                <a:ext uri="{FF2B5EF4-FFF2-40B4-BE49-F238E27FC236}">
                  <a16:creationId xmlns:a16="http://schemas.microsoft.com/office/drawing/2014/main" id="{79EF3D23-8071-8445-B67B-F3BAAE845517}"/>
                </a:ext>
              </a:extLst>
            </p:cNvPr>
            <p:cNvSpPr>
              <a:spLocks noChangeShapeType="1"/>
            </p:cNvSpPr>
            <p:nvPr/>
          </p:nvSpPr>
          <p:spPr bwMode="auto">
            <a:xfrm>
              <a:off x="0" y="27"/>
              <a:ext cx="1611" cy="32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0" name="Rectangle 30">
              <a:extLst>
                <a:ext uri="{FF2B5EF4-FFF2-40B4-BE49-F238E27FC236}">
                  <a16:creationId xmlns:a16="http://schemas.microsoft.com/office/drawing/2014/main" id="{17FFE145-8C39-BE4C-A726-D97434CACE80}"/>
                </a:ext>
              </a:extLst>
            </p:cNvPr>
            <p:cNvSpPr>
              <a:spLocks/>
            </p:cNvSpPr>
            <p:nvPr/>
          </p:nvSpPr>
          <p:spPr bwMode="auto">
            <a:xfrm>
              <a:off x="726" y="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D(1,</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5101" name="Line 31">
              <a:extLst>
                <a:ext uri="{FF2B5EF4-FFF2-40B4-BE49-F238E27FC236}">
                  <a16:creationId xmlns:a16="http://schemas.microsoft.com/office/drawing/2014/main" id="{DB3ABD2B-78F5-7F48-BD6F-F1BC6C9657C2}"/>
                </a:ext>
              </a:extLst>
            </p:cNvPr>
            <p:cNvSpPr>
              <a:spLocks noChangeShapeType="1"/>
            </p:cNvSpPr>
            <p:nvPr/>
          </p:nvSpPr>
          <p:spPr bwMode="auto">
            <a:xfrm>
              <a:off x="1661" y="36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102" name="Rectangle 32">
              <a:extLst>
                <a:ext uri="{FF2B5EF4-FFF2-40B4-BE49-F238E27FC236}">
                  <a16:creationId xmlns:a16="http://schemas.microsoft.com/office/drawing/2014/main" id="{8F1BF976-1B54-8543-8C0F-4001CB6C27B7}"/>
                </a:ext>
              </a:extLst>
            </p:cNvPr>
            <p:cNvSpPr>
              <a:spLocks/>
            </p:cNvSpPr>
            <p:nvPr/>
          </p:nvSpPr>
          <p:spPr bwMode="auto">
            <a:xfrm>
              <a:off x="2465" y="422"/>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grpSp>
      <p:grpSp>
        <p:nvGrpSpPr>
          <p:cNvPr id="35873" name="Group 33">
            <a:extLst>
              <a:ext uri="{FF2B5EF4-FFF2-40B4-BE49-F238E27FC236}">
                <a16:creationId xmlns:a16="http://schemas.microsoft.com/office/drawing/2014/main" id="{15D4E11B-60E9-B643-88F4-F0AD72A8C634}"/>
              </a:ext>
            </a:extLst>
          </p:cNvPr>
          <p:cNvGrpSpPr>
            <a:grpSpLocks/>
          </p:cNvGrpSpPr>
          <p:nvPr/>
        </p:nvGrpSpPr>
        <p:grpSpPr bwMode="auto">
          <a:xfrm>
            <a:off x="2601913" y="4752975"/>
            <a:ext cx="6038102" cy="700088"/>
            <a:chOff x="0" y="0"/>
            <a:chExt cx="4993" cy="628"/>
          </a:xfrm>
        </p:grpSpPr>
        <p:sp>
          <p:nvSpPr>
            <p:cNvPr id="45090" name="Line 34">
              <a:extLst>
                <a:ext uri="{FF2B5EF4-FFF2-40B4-BE49-F238E27FC236}">
                  <a16:creationId xmlns:a16="http://schemas.microsoft.com/office/drawing/2014/main" id="{CACE1044-5275-C046-822E-2046BE8E4FB8}"/>
                </a:ext>
              </a:extLst>
            </p:cNvPr>
            <p:cNvSpPr>
              <a:spLocks noChangeShapeType="1"/>
            </p:cNvSpPr>
            <p:nvPr/>
          </p:nvSpPr>
          <p:spPr bwMode="auto">
            <a:xfrm>
              <a:off x="1133" y="87"/>
              <a:ext cx="117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1" name="Rectangle 35">
              <a:extLst>
                <a:ext uri="{FF2B5EF4-FFF2-40B4-BE49-F238E27FC236}">
                  <a16:creationId xmlns:a16="http://schemas.microsoft.com/office/drawing/2014/main" id="{C31EB9DB-A035-6B4D-9822-D09F133EB8EA}"/>
                </a:ext>
              </a:extLst>
            </p:cNvPr>
            <p:cNvSpPr>
              <a:spLocks/>
            </p:cNvSpPr>
            <p:nvPr/>
          </p:nvSpPr>
          <p:spPr bwMode="auto">
            <a:xfrm>
              <a:off x="0" y="0"/>
              <a:ext cx="95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err="1">
                  <a:latin typeface="Helvetica" pitchFamily="2" charset="0"/>
                  <a:ea typeface="ＭＳ Ｐゴシック" panose="020B0600070205080204" pitchFamily="34" charset="-128"/>
                  <a:sym typeface="Helvetica" pitchFamily="2" charset="0"/>
                </a:rPr>
                <a:t>Data.req</a:t>
              </a:r>
              <a:r>
                <a:rPr lang="en-US" altLang="en-BE" sz="1800" dirty="0">
                  <a:latin typeface="Helvetica" pitchFamily="2" charset="0"/>
                  <a:ea typeface="ＭＳ Ｐゴシック" panose="020B0600070205080204" pitchFamily="34" charset="-128"/>
                  <a:sym typeface="Helvetica" pitchFamily="2" charset="0"/>
                </a:rPr>
                <a:t>(</a:t>
              </a:r>
              <a:r>
                <a:rPr lang="en-US" altLang="en-BE" sz="1800" dirty="0">
                  <a:solidFill>
                    <a:srgbClr val="0000FF"/>
                  </a:solidFill>
                  <a:latin typeface="Helvetica" pitchFamily="2" charset="0"/>
                  <a:ea typeface="ＭＳ Ｐゴシック" panose="020B0600070205080204" pitchFamily="34" charset="-128"/>
                  <a:sym typeface="Helvetica" pitchFamily="2" charset="0"/>
                </a:rPr>
                <a:t>c</a:t>
              </a:r>
              <a:r>
                <a:rPr lang="en-US" altLang="en-BE" sz="1800" dirty="0">
                  <a:latin typeface="Helvetica" pitchFamily="2" charset="0"/>
                  <a:ea typeface="ＭＳ Ｐゴシック" panose="020B0600070205080204" pitchFamily="34" charset="-128"/>
                  <a:sym typeface="Helvetica" pitchFamily="2" charset="0"/>
                </a:rPr>
                <a:t>)</a:t>
              </a:r>
            </a:p>
          </p:txBody>
        </p:sp>
        <p:sp>
          <p:nvSpPr>
            <p:cNvPr id="45092" name="Line 36">
              <a:extLst>
                <a:ext uri="{FF2B5EF4-FFF2-40B4-BE49-F238E27FC236}">
                  <a16:creationId xmlns:a16="http://schemas.microsoft.com/office/drawing/2014/main" id="{CBDD7AC5-D40E-DD49-A8F7-891F60388E56}"/>
                </a:ext>
              </a:extLst>
            </p:cNvPr>
            <p:cNvSpPr>
              <a:spLocks noChangeShapeType="1"/>
            </p:cNvSpPr>
            <p:nvPr/>
          </p:nvSpPr>
          <p:spPr bwMode="auto">
            <a:xfrm>
              <a:off x="2311" y="112"/>
              <a:ext cx="1506" cy="4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3" name="Line 37">
              <a:extLst>
                <a:ext uri="{FF2B5EF4-FFF2-40B4-BE49-F238E27FC236}">
                  <a16:creationId xmlns:a16="http://schemas.microsoft.com/office/drawing/2014/main" id="{E282EAD4-D71E-A848-A31C-5EC53B776360}"/>
                </a:ext>
              </a:extLst>
            </p:cNvPr>
            <p:cNvSpPr>
              <a:spLocks noChangeShapeType="1"/>
            </p:cNvSpPr>
            <p:nvPr/>
          </p:nvSpPr>
          <p:spPr bwMode="auto">
            <a:xfrm flipH="1">
              <a:off x="3907" y="440"/>
              <a:ext cx="632" cy="123"/>
            </a:xfrm>
            <a:prstGeom prst="line">
              <a:avLst/>
            </a:prstGeom>
            <a:noFill/>
            <a:ln w="12700">
              <a:solidFill>
                <a:srgbClr val="8500AF"/>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94" name="Oval 38">
              <a:extLst>
                <a:ext uri="{FF2B5EF4-FFF2-40B4-BE49-F238E27FC236}">
                  <a16:creationId xmlns:a16="http://schemas.microsoft.com/office/drawing/2014/main" id="{4587E43A-F161-0542-B4FF-C80CB40629B5}"/>
                </a:ext>
              </a:extLst>
            </p:cNvPr>
            <p:cNvSpPr>
              <a:spLocks/>
            </p:cNvSpPr>
            <p:nvPr/>
          </p:nvSpPr>
          <p:spPr bwMode="auto">
            <a:xfrm>
              <a:off x="3735" y="473"/>
              <a:ext cx="155" cy="155"/>
            </a:xfrm>
            <a:prstGeom prst="ellipse">
              <a:avLst/>
            </a:prstGeom>
            <a:solidFill>
              <a:srgbClr val="8500AF"/>
            </a:solidFill>
            <a:ln w="12700">
              <a:solidFill>
                <a:schemeClr val="tx1"/>
              </a:solidFill>
              <a:round/>
              <a:headEnd/>
              <a:tailEnd/>
            </a:ln>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95" name="Rectangle 39">
              <a:extLst>
                <a:ext uri="{FF2B5EF4-FFF2-40B4-BE49-F238E27FC236}">
                  <a16:creationId xmlns:a16="http://schemas.microsoft.com/office/drawing/2014/main" id="{1D059396-B039-9941-A842-4C371D9A06BF}"/>
                </a:ext>
              </a:extLst>
            </p:cNvPr>
            <p:cNvSpPr>
              <a:spLocks/>
            </p:cNvSpPr>
            <p:nvPr/>
          </p:nvSpPr>
          <p:spPr bwMode="auto">
            <a:xfrm>
              <a:off x="4632" y="265"/>
              <a:ext cx="36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solidFill>
                    <a:srgbClr val="8500AF"/>
                  </a:solidFill>
                  <a:latin typeface="Helvetica" pitchFamily="2" charset="0"/>
                  <a:ea typeface="ＭＳ Ｐゴシック" panose="020B0600070205080204" pitchFamily="34" charset="-128"/>
                  <a:sym typeface="Helvetica" pitchFamily="2" charset="0"/>
                </a:rPr>
                <a:t>Lost</a:t>
              </a:r>
            </a:p>
          </p:txBody>
        </p:sp>
        <p:grpSp>
          <p:nvGrpSpPr>
            <p:cNvPr id="45096" name="Group 40">
              <a:extLst>
                <a:ext uri="{FF2B5EF4-FFF2-40B4-BE49-F238E27FC236}">
                  <a16:creationId xmlns:a16="http://schemas.microsoft.com/office/drawing/2014/main" id="{7A737658-8F19-E446-8FCB-98CDF22D2971}"/>
                </a:ext>
              </a:extLst>
            </p:cNvPr>
            <p:cNvGrpSpPr>
              <a:grpSpLocks/>
            </p:cNvGrpSpPr>
            <p:nvPr/>
          </p:nvGrpSpPr>
          <p:grpSpPr bwMode="auto">
            <a:xfrm>
              <a:off x="3082" y="307"/>
              <a:ext cx="531" cy="223"/>
              <a:chOff x="0" y="0"/>
              <a:chExt cx="531" cy="223"/>
            </a:xfrm>
          </p:grpSpPr>
          <p:sp>
            <p:nvSpPr>
              <p:cNvPr id="45097" name="Rectangle 41">
                <a:extLst>
                  <a:ext uri="{FF2B5EF4-FFF2-40B4-BE49-F238E27FC236}">
                    <a16:creationId xmlns:a16="http://schemas.microsoft.com/office/drawing/2014/main" id="{8EE8158D-0DD5-904D-BD8A-44747FDC4C49}"/>
                  </a:ext>
                </a:extLst>
              </p:cNvPr>
              <p:cNvSpPr>
                <a:spLocks/>
              </p:cNvSpPr>
              <p:nvPr/>
            </p:nvSpPr>
            <p:spPr bwMode="auto">
              <a:xfrm>
                <a:off x="0" y="0"/>
                <a:ext cx="531"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98" name="Rectangle 42">
                <a:extLst>
                  <a:ext uri="{FF2B5EF4-FFF2-40B4-BE49-F238E27FC236}">
                    <a16:creationId xmlns:a16="http://schemas.microsoft.com/office/drawing/2014/main" id="{718DEE8C-53F0-1A47-9F53-D0E6FCCA6D34}"/>
                  </a:ext>
                </a:extLst>
              </p:cNvPr>
              <p:cNvSpPr>
                <a:spLocks/>
              </p:cNvSpPr>
              <p:nvPr/>
            </p:nvSpPr>
            <p:spPr bwMode="auto">
              <a:xfrm>
                <a:off x="0" y="0"/>
                <a:ext cx="52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c</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5883" name="Group 43">
            <a:extLst>
              <a:ext uri="{FF2B5EF4-FFF2-40B4-BE49-F238E27FC236}">
                <a16:creationId xmlns:a16="http://schemas.microsoft.com/office/drawing/2014/main" id="{9D1AECCD-828D-1047-9D89-4AC433E7A2B5}"/>
              </a:ext>
            </a:extLst>
          </p:cNvPr>
          <p:cNvGrpSpPr>
            <a:grpSpLocks/>
          </p:cNvGrpSpPr>
          <p:nvPr/>
        </p:nvGrpSpPr>
        <p:grpSpPr bwMode="auto">
          <a:xfrm>
            <a:off x="3752850" y="4297364"/>
            <a:ext cx="3671888" cy="384175"/>
            <a:chOff x="0" y="0"/>
            <a:chExt cx="3037" cy="344"/>
          </a:xfrm>
        </p:grpSpPr>
        <p:sp>
          <p:nvSpPr>
            <p:cNvPr id="45085" name="Line 44">
              <a:extLst>
                <a:ext uri="{FF2B5EF4-FFF2-40B4-BE49-F238E27FC236}">
                  <a16:creationId xmlns:a16="http://schemas.microsoft.com/office/drawing/2014/main" id="{00245DF2-5ECB-6C49-B7ED-11CF87DEFF72}"/>
                </a:ext>
              </a:extLst>
            </p:cNvPr>
            <p:cNvSpPr>
              <a:spLocks noChangeShapeType="1"/>
            </p:cNvSpPr>
            <p:nvPr/>
          </p:nvSpPr>
          <p:spPr bwMode="auto">
            <a:xfrm flipH="1">
              <a:off x="1351" y="0"/>
              <a:ext cx="1686" cy="3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5086" name="Group 45">
              <a:extLst>
                <a:ext uri="{FF2B5EF4-FFF2-40B4-BE49-F238E27FC236}">
                  <a16:creationId xmlns:a16="http://schemas.microsoft.com/office/drawing/2014/main" id="{BD6F41FF-F04C-2944-A900-ED512AB8F96E}"/>
                </a:ext>
              </a:extLst>
            </p:cNvPr>
            <p:cNvGrpSpPr>
              <a:grpSpLocks/>
            </p:cNvGrpSpPr>
            <p:nvPr/>
          </p:nvGrpSpPr>
          <p:grpSpPr bwMode="auto">
            <a:xfrm>
              <a:off x="1555" y="112"/>
              <a:ext cx="652" cy="223"/>
              <a:chOff x="0" y="0"/>
              <a:chExt cx="652" cy="223"/>
            </a:xfrm>
          </p:grpSpPr>
          <p:sp>
            <p:nvSpPr>
              <p:cNvPr id="45088" name="Rectangle 46">
                <a:extLst>
                  <a:ext uri="{FF2B5EF4-FFF2-40B4-BE49-F238E27FC236}">
                    <a16:creationId xmlns:a16="http://schemas.microsoft.com/office/drawing/2014/main" id="{EB661060-05D9-B547-8237-440505BFFE25}"/>
                  </a:ext>
                </a:extLst>
              </p:cNvPr>
              <p:cNvSpPr>
                <a:spLocks/>
              </p:cNvSpPr>
              <p:nvPr/>
            </p:nvSpPr>
            <p:spPr bwMode="auto">
              <a:xfrm>
                <a:off x="0" y="0"/>
                <a:ext cx="652"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5089" name="Rectangle 47">
                <a:extLst>
                  <a:ext uri="{FF2B5EF4-FFF2-40B4-BE49-F238E27FC236}">
                    <a16:creationId xmlns:a16="http://schemas.microsoft.com/office/drawing/2014/main" id="{F562D021-A489-8746-850C-1908F1A57755}"/>
                  </a:ext>
                </a:extLst>
              </p:cNvPr>
              <p:cNvSpPr>
                <a:spLocks/>
              </p:cNvSpPr>
              <p:nvPr/>
            </p:nvSpPr>
            <p:spPr bwMode="auto">
              <a:xfrm>
                <a:off x="0" y="0"/>
                <a:ext cx="64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a:solidFill>
                      <a:srgbClr val="FF0000"/>
                    </a:solidFill>
                    <a:latin typeface="Helvetica" pitchFamily="2" charset="0"/>
                    <a:ea typeface="ＭＳ Ｐゴシック" panose="020B0600070205080204" pitchFamily="34" charset="-128"/>
                    <a:sym typeface="Helvetica" pitchFamily="2" charset="0"/>
                  </a:rPr>
                  <a:t>C(OK1)</a:t>
                </a:r>
              </a:p>
            </p:txBody>
          </p:sp>
        </p:grpSp>
        <p:sp>
          <p:nvSpPr>
            <p:cNvPr id="45087" name="Rectangle 48">
              <a:extLst>
                <a:ext uri="{FF2B5EF4-FFF2-40B4-BE49-F238E27FC236}">
                  <a16:creationId xmlns:a16="http://schemas.microsoft.com/office/drawing/2014/main" id="{892AB29C-ABD7-9441-8094-E967C4387B52}"/>
                </a:ext>
              </a:extLst>
            </p:cNvPr>
            <p:cNvSpPr>
              <a:spLocks/>
            </p:cNvSpPr>
            <p:nvPr/>
          </p:nvSpPr>
          <p:spPr bwMode="auto">
            <a:xfrm>
              <a:off x="0" y="102"/>
              <a:ext cx="109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a:solidFill>
                    <a:srgbClr val="FF0000"/>
                  </a:solidFill>
                  <a:latin typeface="Helvetica" pitchFamily="2" charset="0"/>
                  <a:ea typeface="ＭＳ Ｐゴシック" panose="020B0600070205080204" pitchFamily="34" charset="-128"/>
                  <a:sym typeface="Helvetica" pitchFamily="2" charset="0"/>
                </a:rPr>
                <a:t>D(1</a:t>
              </a:r>
              <a:r>
                <a:rPr lang="en-US" altLang="en-BE" sz="1800" i="1">
                  <a:latin typeface="Helvetica" pitchFamily="2" charset="0"/>
                  <a:ea typeface="ＭＳ Ｐゴシック" panose="020B0600070205080204" pitchFamily="34" charset="-128"/>
                  <a:sym typeface="Helvetica" pitchFamily="2" charset="0"/>
                </a:rPr>
                <a:t>,</a:t>
              </a:r>
              <a:r>
                <a:rPr lang="en-US" altLang="en-BE" sz="1800" i="1">
                  <a:solidFill>
                    <a:srgbClr val="0000FF"/>
                  </a:solidFill>
                  <a:latin typeface="Helvetica" pitchFamily="2" charset="0"/>
                  <a:ea typeface="ＭＳ Ｐゴシック" panose="020B0600070205080204" pitchFamily="34" charset="-128"/>
                  <a:sym typeface="Helvetica" pitchFamily="2" charset="0"/>
                </a:rPr>
                <a:t>b</a:t>
              </a:r>
              <a:r>
                <a:rPr lang="en-US" altLang="en-BE" sz="1800" i="1">
                  <a:solidFill>
                    <a:srgbClr val="FF0000"/>
                  </a:solidFill>
                  <a:latin typeface="Helvetica" pitchFamily="2" charset="0"/>
                  <a:ea typeface="ＭＳ Ｐゴシック" panose="020B0600070205080204" pitchFamily="34" charset="-128"/>
                  <a:sym typeface="Helvetica" pitchFamily="2" charset="0"/>
                </a:rPr>
                <a:t>)</a:t>
              </a:r>
              <a:r>
                <a:rPr lang="en-US" altLang="en-BE" sz="1800" i="1">
                  <a:latin typeface="Helvetica" pitchFamily="2" charset="0"/>
                  <a:ea typeface="ＭＳ Ｐゴシック" panose="020B0600070205080204" pitchFamily="34" charset="-128"/>
                  <a:sym typeface="Helvetica" pitchFamily="2" charset="0"/>
                </a:rPr>
                <a:t> recvd</a:t>
              </a:r>
            </a:p>
          </p:txBody>
        </p:sp>
      </p:grpSp>
      <p:grpSp>
        <p:nvGrpSpPr>
          <p:cNvPr id="35889" name="Group 49">
            <a:extLst>
              <a:ext uri="{FF2B5EF4-FFF2-40B4-BE49-F238E27FC236}">
                <a16:creationId xmlns:a16="http://schemas.microsoft.com/office/drawing/2014/main" id="{E56F367E-517A-2E45-82B6-90265A524F3B}"/>
              </a:ext>
            </a:extLst>
          </p:cNvPr>
          <p:cNvGrpSpPr>
            <a:grpSpLocks/>
          </p:cNvGrpSpPr>
          <p:nvPr/>
        </p:nvGrpSpPr>
        <p:grpSpPr bwMode="auto">
          <a:xfrm>
            <a:off x="3773489" y="4749508"/>
            <a:ext cx="3633787" cy="506060"/>
            <a:chOff x="0" y="58"/>
            <a:chExt cx="3006" cy="453"/>
          </a:xfrm>
        </p:grpSpPr>
        <p:sp>
          <p:nvSpPr>
            <p:cNvPr id="45080" name="Line 50">
              <a:extLst>
                <a:ext uri="{FF2B5EF4-FFF2-40B4-BE49-F238E27FC236}">
                  <a16:creationId xmlns:a16="http://schemas.microsoft.com/office/drawing/2014/main" id="{394E1E9C-4612-F142-AB65-3664413BFB7F}"/>
                </a:ext>
              </a:extLst>
            </p:cNvPr>
            <p:cNvSpPr>
              <a:spLocks noChangeShapeType="1"/>
            </p:cNvSpPr>
            <p:nvPr/>
          </p:nvSpPr>
          <p:spPr bwMode="auto">
            <a:xfrm flipH="1">
              <a:off x="1320" y="58"/>
              <a:ext cx="1686" cy="32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5084" name="Rectangle 53">
              <a:extLst>
                <a:ext uri="{FF2B5EF4-FFF2-40B4-BE49-F238E27FC236}">
                  <a16:creationId xmlns:a16="http://schemas.microsoft.com/office/drawing/2014/main" id="{20DD7C65-0CB2-9E4B-B91D-3565591DF0C7}"/>
                </a:ext>
              </a:extLst>
            </p:cNvPr>
            <p:cNvSpPr>
              <a:spLocks/>
            </p:cNvSpPr>
            <p:nvPr/>
          </p:nvSpPr>
          <p:spPr bwMode="auto">
            <a:xfrm>
              <a:off x="2069" y="94"/>
              <a:ext cx="647" cy="21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i="1" dirty="0">
                  <a:solidFill>
                    <a:srgbClr val="7030A0"/>
                  </a:solidFill>
                  <a:latin typeface="Helvetica" pitchFamily="2" charset="0"/>
                  <a:ea typeface="ＭＳ Ｐゴシック" panose="020B0600070205080204" pitchFamily="34" charset="-128"/>
                  <a:sym typeface="Helvetica" pitchFamily="2" charset="0"/>
                </a:rPr>
                <a:t>C(OK0)</a:t>
              </a:r>
            </a:p>
          </p:txBody>
        </p:sp>
        <p:sp>
          <p:nvSpPr>
            <p:cNvPr id="45082" name="Rectangle 54">
              <a:extLst>
                <a:ext uri="{FF2B5EF4-FFF2-40B4-BE49-F238E27FC236}">
                  <a16:creationId xmlns:a16="http://schemas.microsoft.com/office/drawing/2014/main" id="{E200F0C1-1AFF-1F46-93D2-E2E2215B242C}"/>
                </a:ext>
              </a:extLst>
            </p:cNvPr>
            <p:cNvSpPr>
              <a:spLocks/>
            </p:cNvSpPr>
            <p:nvPr/>
          </p:nvSpPr>
          <p:spPr bwMode="auto">
            <a:xfrm>
              <a:off x="0" y="271"/>
              <a:ext cx="10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solidFill>
                    <a:srgbClr val="FF0000"/>
                  </a:solidFill>
                  <a:latin typeface="Helvetica" pitchFamily="2" charset="0"/>
                  <a:ea typeface="ＭＳ Ｐゴシック" panose="020B0600070205080204" pitchFamily="34" charset="-128"/>
                  <a:sym typeface="Helvetica" pitchFamily="2" charset="0"/>
                </a:rPr>
                <a:t>D(0</a:t>
              </a:r>
              <a:r>
                <a:rPr lang="en-US" altLang="en-BE" sz="1800" i="1" dirty="0">
                  <a:latin typeface="Helvetica" pitchFamily="2" charset="0"/>
                  <a:ea typeface="ＭＳ Ｐゴシック" panose="020B0600070205080204" pitchFamily="34" charset="-128"/>
                  <a:sym typeface="Helvetica" pitchFamily="2" charset="0"/>
                </a:rPr>
                <a:t>,</a:t>
              </a:r>
              <a:r>
                <a:rPr lang="en-US" altLang="en-BE" sz="1800" i="1" dirty="0">
                  <a:solidFill>
                    <a:srgbClr val="0000FF"/>
                  </a:solidFill>
                  <a:latin typeface="Helvetica" pitchFamily="2" charset="0"/>
                  <a:ea typeface="ＭＳ Ｐゴシック" panose="020B0600070205080204" pitchFamily="34" charset="-128"/>
                  <a:sym typeface="Helvetica" pitchFamily="2" charset="0"/>
                </a:rPr>
                <a:t>c</a:t>
              </a:r>
              <a:r>
                <a:rPr lang="en-US" altLang="en-BE" sz="1800" i="1" dirty="0">
                  <a:solidFill>
                    <a:srgbClr val="FF0000"/>
                  </a:solidFill>
                  <a:latin typeface="Helvetica" pitchFamily="2" charset="0"/>
                  <a:ea typeface="ＭＳ Ｐゴシック" panose="020B0600070205080204" pitchFamily="34" charset="-128"/>
                  <a:sym typeface="Helvetica" pitchFamily="2" charset="0"/>
                </a:rPr>
                <a:t>)</a:t>
              </a:r>
              <a:r>
                <a:rPr lang="en-US" altLang="en-BE" sz="1800" i="1" dirty="0">
                  <a:latin typeface="Helvetica" pitchFamily="2" charset="0"/>
                  <a:ea typeface="ＭＳ Ｐゴシック" panose="020B0600070205080204" pitchFamily="34" charset="-128"/>
                  <a:sym typeface="Helvetica" pitchFamily="2" charset="0"/>
                </a:rPr>
                <a:t> </a:t>
              </a:r>
              <a:r>
                <a:rPr lang="en-US" altLang="en-BE" sz="1800" i="1" dirty="0" err="1">
                  <a:latin typeface="Helvetica" pitchFamily="2" charset="0"/>
                  <a:ea typeface="ＭＳ Ｐゴシック" panose="020B0600070205080204" pitchFamily="34" charset="-128"/>
                  <a:sym typeface="Helvetica" pitchFamily="2" charset="0"/>
                </a:rPr>
                <a:t>recvd</a:t>
              </a:r>
              <a:endParaRPr lang="en-US" altLang="en-BE" sz="1800" i="1" dirty="0">
                <a:latin typeface="Helvetica" pitchFamily="2" charset="0"/>
                <a:ea typeface="ＭＳ Ｐゴシック" panose="020B0600070205080204" pitchFamily="34" charset="-128"/>
                <a:sym typeface="Helvetica" pitchFamily="2" charset="0"/>
              </a:endParaRPr>
            </a:p>
          </p:txBody>
        </p:sp>
      </p:grpSp>
      <p:sp>
        <p:nvSpPr>
          <p:cNvPr id="2" name="Rectangle 39">
            <a:extLst>
              <a:ext uri="{FF2B5EF4-FFF2-40B4-BE49-F238E27FC236}">
                <a16:creationId xmlns:a16="http://schemas.microsoft.com/office/drawing/2014/main" id="{58BDE505-160D-13BA-1578-1D9DB090A94B}"/>
              </a:ext>
            </a:extLst>
          </p:cNvPr>
          <p:cNvSpPr>
            <a:spLocks/>
          </p:cNvSpPr>
          <p:nvPr/>
        </p:nvSpPr>
        <p:spPr bwMode="auto">
          <a:xfrm>
            <a:off x="7454972" y="4795034"/>
            <a:ext cx="1915140" cy="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solidFill>
                  <a:srgbClr val="8500AF"/>
                </a:solidFill>
                <a:latin typeface="Helvetica" pitchFamily="2" charset="0"/>
                <a:ea typeface="ＭＳ Ｐゴシック" panose="020B0600070205080204" pitchFamily="34" charset="-128"/>
                <a:sym typeface="Helvetica" pitchFamily="2" charset="0"/>
              </a:rPr>
              <a:t>Transmission error</a:t>
            </a:r>
          </a:p>
        </p:txBody>
      </p:sp>
      <p:sp>
        <p:nvSpPr>
          <p:cNvPr id="4" name="Line 34">
            <a:extLst>
              <a:ext uri="{FF2B5EF4-FFF2-40B4-BE49-F238E27FC236}">
                <a16:creationId xmlns:a16="http://schemas.microsoft.com/office/drawing/2014/main" id="{076F0E25-5AE5-B8AE-FCB1-555A42D961C6}"/>
              </a:ext>
            </a:extLst>
          </p:cNvPr>
          <p:cNvSpPr>
            <a:spLocks noChangeShapeType="1"/>
          </p:cNvSpPr>
          <p:nvPr/>
        </p:nvSpPr>
        <p:spPr bwMode="auto">
          <a:xfrm>
            <a:off x="3960542" y="5535595"/>
            <a:ext cx="1414897" cy="11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 name="Rectangle 35">
            <a:extLst>
              <a:ext uri="{FF2B5EF4-FFF2-40B4-BE49-F238E27FC236}">
                <a16:creationId xmlns:a16="http://schemas.microsoft.com/office/drawing/2014/main" id="{664B6619-832C-9576-CA34-7A0C4B6C32DC}"/>
              </a:ext>
            </a:extLst>
          </p:cNvPr>
          <p:cNvSpPr>
            <a:spLocks/>
          </p:cNvSpPr>
          <p:nvPr/>
        </p:nvSpPr>
        <p:spPr bwMode="auto">
          <a:xfrm>
            <a:off x="2590390" y="5438608"/>
            <a:ext cx="1166986" cy="2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err="1">
                <a:latin typeface="Helvetica" pitchFamily="2" charset="0"/>
                <a:ea typeface="ＭＳ Ｐゴシック" panose="020B0600070205080204" pitchFamily="34" charset="-128"/>
                <a:sym typeface="Helvetica" pitchFamily="2" charset="0"/>
              </a:rPr>
              <a:t>Data.req</a:t>
            </a:r>
            <a:r>
              <a:rPr lang="en-US" altLang="en-BE" sz="1800" dirty="0">
                <a:latin typeface="Helvetica" pitchFamily="2" charset="0"/>
                <a:ea typeface="ＭＳ Ｐゴシック" panose="020B0600070205080204" pitchFamily="34" charset="-128"/>
                <a:sym typeface="Helvetica" pitchFamily="2" charset="0"/>
              </a:rPr>
              <a:t>(</a:t>
            </a:r>
            <a:r>
              <a:rPr lang="en-US" altLang="en-BE" sz="1800" dirty="0">
                <a:solidFill>
                  <a:srgbClr val="0000FF"/>
                </a:solidFill>
                <a:latin typeface="Helvetica" pitchFamily="2" charset="0"/>
                <a:ea typeface="ＭＳ Ｐゴシック" panose="020B0600070205080204" pitchFamily="34" charset="-128"/>
                <a:sym typeface="Helvetica" pitchFamily="2" charset="0"/>
              </a:rPr>
              <a:t>d</a:t>
            </a:r>
            <a:r>
              <a:rPr lang="en-US" altLang="en-BE" sz="1800" dirty="0">
                <a:latin typeface="Helvetica" pitchFamily="2" charset="0"/>
                <a:ea typeface="ＭＳ Ｐゴシック" panose="020B0600070205080204" pitchFamily="34" charset="-128"/>
                <a:sym typeface="Helvetica" pitchFamily="2" charset="0"/>
              </a:rPr>
              <a:t>)</a:t>
            </a:r>
          </a:p>
        </p:txBody>
      </p:sp>
      <p:sp>
        <p:nvSpPr>
          <p:cNvPr id="6" name="Line 29">
            <a:extLst>
              <a:ext uri="{FF2B5EF4-FFF2-40B4-BE49-F238E27FC236}">
                <a16:creationId xmlns:a16="http://schemas.microsoft.com/office/drawing/2014/main" id="{87D05D3E-6C32-17A0-2760-77917D60E1BF}"/>
              </a:ext>
            </a:extLst>
          </p:cNvPr>
          <p:cNvSpPr>
            <a:spLocks noChangeShapeType="1"/>
          </p:cNvSpPr>
          <p:nvPr/>
        </p:nvSpPr>
        <p:spPr bwMode="auto">
          <a:xfrm>
            <a:off x="5432269" y="5521214"/>
            <a:ext cx="1948293" cy="36732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7" name="Rectangle 30">
            <a:extLst>
              <a:ext uri="{FF2B5EF4-FFF2-40B4-BE49-F238E27FC236}">
                <a16:creationId xmlns:a16="http://schemas.microsoft.com/office/drawing/2014/main" id="{26B0FC54-73FD-5705-B0D9-8B54CE9E87C5}"/>
              </a:ext>
            </a:extLst>
          </p:cNvPr>
          <p:cNvSpPr>
            <a:spLocks/>
          </p:cNvSpPr>
          <p:nvPr/>
        </p:nvSpPr>
        <p:spPr bwMode="auto">
          <a:xfrm>
            <a:off x="6310270" y="5491069"/>
            <a:ext cx="641201" cy="2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dirty="0">
                <a:solidFill>
                  <a:srgbClr val="FF0000"/>
                </a:solidFill>
                <a:latin typeface="Helvetica" pitchFamily="2" charset="0"/>
                <a:ea typeface="ＭＳ Ｐゴシック" panose="020B0600070205080204" pitchFamily="34" charset="-128"/>
                <a:sym typeface="Helvetica" pitchFamily="2" charset="0"/>
              </a:rPr>
              <a:t>D(1,</a:t>
            </a:r>
            <a:r>
              <a:rPr lang="en-US" altLang="en-BE" sz="1800" dirty="0">
                <a:solidFill>
                  <a:srgbClr val="0000FF"/>
                </a:solidFill>
                <a:latin typeface="Helvetica" pitchFamily="2" charset="0"/>
                <a:ea typeface="ＭＳ Ｐゴシック" panose="020B0600070205080204" pitchFamily="34" charset="-128"/>
                <a:sym typeface="Helvetica" pitchFamily="2" charset="0"/>
              </a:rPr>
              <a:t>d</a:t>
            </a:r>
            <a:r>
              <a:rPr lang="en-US" altLang="en-BE" sz="1800" dirty="0">
                <a:solidFill>
                  <a:srgbClr val="FF0000"/>
                </a:solidFill>
                <a:latin typeface="Helvetica" pitchFamily="2" charset="0"/>
                <a:ea typeface="ＭＳ Ｐゴシック" panose="020B0600070205080204" pitchFamily="34" charset="-128"/>
                <a:sym typeface="Helvetica" pitchFamily="2" charset="0"/>
              </a:rPr>
              <a:t>)</a:t>
            </a:r>
          </a:p>
        </p:txBody>
      </p:sp>
      <p:sp>
        <p:nvSpPr>
          <p:cNvPr id="9" name="Rectangle 10">
            <a:extLst>
              <a:ext uri="{FF2B5EF4-FFF2-40B4-BE49-F238E27FC236}">
                <a16:creationId xmlns:a16="http://schemas.microsoft.com/office/drawing/2014/main" id="{BAB48F17-6F9B-3719-4F77-CEE926E29C6D}"/>
              </a:ext>
            </a:extLst>
          </p:cNvPr>
          <p:cNvSpPr>
            <a:spLocks/>
          </p:cNvSpPr>
          <p:nvPr/>
        </p:nvSpPr>
        <p:spPr bwMode="auto">
          <a:xfrm>
            <a:off x="6065534" y="5837071"/>
            <a:ext cx="782973" cy="23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C(OK0)</a:t>
            </a:r>
          </a:p>
        </p:txBody>
      </p:sp>
      <p:sp>
        <p:nvSpPr>
          <p:cNvPr id="10" name="Line 11">
            <a:extLst>
              <a:ext uri="{FF2B5EF4-FFF2-40B4-BE49-F238E27FC236}">
                <a16:creationId xmlns:a16="http://schemas.microsoft.com/office/drawing/2014/main" id="{302B4868-7346-AA03-6710-7F7A5A6B34C7}"/>
              </a:ext>
            </a:extLst>
          </p:cNvPr>
          <p:cNvSpPr>
            <a:spLocks noChangeShapeType="1"/>
          </p:cNvSpPr>
          <p:nvPr/>
        </p:nvSpPr>
        <p:spPr bwMode="auto">
          <a:xfrm flipH="1">
            <a:off x="5362432" y="5928406"/>
            <a:ext cx="2016125" cy="3865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11" name="Rectangle 19">
            <a:extLst>
              <a:ext uri="{FF2B5EF4-FFF2-40B4-BE49-F238E27FC236}">
                <a16:creationId xmlns:a16="http://schemas.microsoft.com/office/drawing/2014/main" id="{669949C3-F6B4-2B00-EF5F-5C75FED2AA36}"/>
              </a:ext>
            </a:extLst>
          </p:cNvPr>
          <p:cNvSpPr>
            <a:spLocks/>
          </p:cNvSpPr>
          <p:nvPr/>
        </p:nvSpPr>
        <p:spPr bwMode="auto">
          <a:xfrm>
            <a:off x="7816850" y="4673601"/>
            <a:ext cx="23701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800" i="1" dirty="0">
                <a:latin typeface="Helvetica" pitchFamily="2" charset="0"/>
                <a:ea typeface="ＭＳ Ｐゴシック" panose="020B0600070205080204" pitchFamily="34" charset="-128"/>
                <a:sym typeface="Helvetica" pitchFamily="2" charset="0"/>
              </a:rPr>
              <a:t>Duplicate detected</a:t>
            </a:r>
          </a:p>
        </p:txBody>
      </p:sp>
    </p:spTree>
    <p:extLst>
      <p:ext uri="{BB962C8B-B14F-4D97-AF65-F5344CB8AC3E}">
        <p14:creationId xmlns:p14="http://schemas.microsoft.com/office/powerpoint/2010/main" val="43986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52"/>
                                        </p:tgtEl>
                                        <p:attrNameLst>
                                          <p:attrName>style.visibility</p:attrName>
                                        </p:attrNameLst>
                                      </p:cBhvr>
                                      <p:to>
                                        <p:strVal val="visible"/>
                                      </p:to>
                                    </p:set>
                                    <p:animEffect transition="in" filter="wipe(left)">
                                      <p:cBhvr>
                                        <p:cTn id="7" dur="500"/>
                                        <p:tgtEl>
                                          <p:spTgt spid="3585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5849"/>
                                        </p:tgtEl>
                                        <p:attrNameLst>
                                          <p:attrName>style.visibility</p:attrName>
                                        </p:attrNameLst>
                                      </p:cBhvr>
                                      <p:to>
                                        <p:strVal val="visible"/>
                                      </p:to>
                                    </p:set>
                                    <p:animEffect transition="in" filter="wipe(right)">
                                      <p:cBhvr>
                                        <p:cTn id="11" dur="500"/>
                                        <p:tgtEl>
                                          <p:spTgt spid="358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5846"/>
                                        </p:tgtEl>
                                        <p:attrNameLst>
                                          <p:attrName>style.visibility</p:attrName>
                                        </p:attrNameLst>
                                      </p:cBhvr>
                                      <p:to>
                                        <p:strVal val="visible"/>
                                      </p:to>
                                    </p:set>
                                    <p:animEffect transition="in" filter="wipe(left)">
                                      <p:cBhvr>
                                        <p:cTn id="16" dur="500"/>
                                        <p:tgtEl>
                                          <p:spTgt spid="3584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5868"/>
                                        </p:tgtEl>
                                        <p:attrNameLst>
                                          <p:attrName>style.visibility</p:attrName>
                                        </p:attrNameLst>
                                      </p:cBhvr>
                                      <p:to>
                                        <p:strVal val="visible"/>
                                      </p:to>
                                    </p:set>
                                    <p:animEffect transition="in" filter="wipe(left)">
                                      <p:cBhvr>
                                        <p:cTn id="20" dur="500"/>
                                        <p:tgtEl>
                                          <p:spTgt spid="358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5865"/>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35860"/>
                                        </p:tgtEl>
                                        <p:attrNameLst>
                                          <p:attrName>style.visibility</p:attrName>
                                        </p:attrNameLst>
                                      </p:cBhvr>
                                      <p:to>
                                        <p:strVal val="visible"/>
                                      </p:to>
                                    </p:set>
                                    <p:animEffect transition="in" filter="wipe(left)">
                                      <p:cBhvr>
                                        <p:cTn id="28" dur="500"/>
                                        <p:tgtEl>
                                          <p:spTgt spid="35860"/>
                                        </p:tgtEl>
                                      </p:cBhvr>
                                    </p:animEffect>
                                  </p:childTnLst>
                                </p:cTn>
                              </p:par>
                            </p:childTnLst>
                          </p:cTn>
                        </p:par>
                        <p:par>
                          <p:cTn id="29" fill="hold" nodeType="afterGroup">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35859"/>
                                        </p:tgtEl>
                                        <p:attrNameLst>
                                          <p:attrName>style.visibility</p:attrName>
                                        </p:attrNameLst>
                                      </p:cBhvr>
                                      <p:to>
                                        <p:strVal val="visible"/>
                                      </p:to>
                                    </p:set>
                                  </p:childTnLst>
                                </p:cTn>
                              </p:par>
                            </p:childTnLst>
                          </p:cTn>
                        </p:par>
                        <p:par>
                          <p:cTn id="32" fill="hold" nodeType="afterGroup">
                            <p:stCondLst>
                              <p:cond delay="1500"/>
                            </p:stCondLst>
                            <p:childTnLst>
                              <p:par>
                                <p:cTn id="33" presetID="22" presetClass="entr" presetSubtype="2" fill="hold" nodeType="afterEffect">
                                  <p:stCondLst>
                                    <p:cond delay="0"/>
                                  </p:stCondLst>
                                  <p:childTnLst>
                                    <p:set>
                                      <p:cBhvr>
                                        <p:cTn id="34" dur="1" fill="hold">
                                          <p:stCondLst>
                                            <p:cond delay="0"/>
                                          </p:stCondLst>
                                        </p:cTn>
                                        <p:tgtEl>
                                          <p:spTgt spid="35883"/>
                                        </p:tgtEl>
                                        <p:attrNameLst>
                                          <p:attrName>style.visibility</p:attrName>
                                        </p:attrNameLst>
                                      </p:cBhvr>
                                      <p:to>
                                        <p:strVal val="visible"/>
                                      </p:to>
                                    </p:set>
                                    <p:animEffect transition="in" filter="wipe(right)">
                                      <p:cBhvr>
                                        <p:cTn id="35" dur="500"/>
                                        <p:tgtEl>
                                          <p:spTgt spid="35883"/>
                                        </p:tgtEl>
                                      </p:cBhvr>
                                    </p:animEffect>
                                  </p:childTnLst>
                                </p:cTn>
                              </p:par>
                            </p:childTnLst>
                          </p:cTn>
                        </p:par>
                        <p:par>
                          <p:cTn id="36" fill="hold" nodeType="afterGroup">
                            <p:stCondLst>
                              <p:cond delay="2000"/>
                            </p:stCondLst>
                            <p:childTnLst>
                              <p:par>
                                <p:cTn id="37" presetID="22" presetClass="entr" presetSubtype="2" fill="hold" nodeType="afterEffect">
                                  <p:stCondLst>
                                    <p:cond delay="0"/>
                                  </p:stCondLst>
                                  <p:childTnLst>
                                    <p:set>
                                      <p:cBhvr>
                                        <p:cTn id="38" dur="1" fill="hold">
                                          <p:stCondLst>
                                            <p:cond delay="0"/>
                                          </p:stCondLst>
                                        </p:cTn>
                                        <p:tgtEl>
                                          <p:spTgt spid="35889"/>
                                        </p:tgtEl>
                                        <p:attrNameLst>
                                          <p:attrName>style.visibility</p:attrName>
                                        </p:attrNameLst>
                                      </p:cBhvr>
                                      <p:to>
                                        <p:strVal val="visible"/>
                                      </p:to>
                                    </p:set>
                                    <p:animEffect transition="in" filter="wipe(right)">
                                      <p:cBhvr>
                                        <p:cTn id="39" dur="500"/>
                                        <p:tgtEl>
                                          <p:spTgt spid="3588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5873"/>
                                        </p:tgtEl>
                                        <p:attrNameLst>
                                          <p:attrName>style.visibility</p:attrName>
                                        </p:attrNameLst>
                                      </p:cBhvr>
                                      <p:to>
                                        <p:strVal val="visible"/>
                                      </p:to>
                                    </p:set>
                                    <p:animEffect transition="in" filter="wipe(left)">
                                      <p:cBhvr>
                                        <p:cTn id="44" dur="500"/>
                                        <p:tgtEl>
                                          <p:spTgt spid="35873"/>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9" grpId="0" autoUpdateAnimBg="0"/>
      <p:bldP spid="1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2DFD-5444-994E-BD68-4A7B80C599E2}"/>
              </a:ext>
            </a:extLst>
          </p:cNvPr>
          <p:cNvSpPr>
            <a:spLocks noGrp="1"/>
          </p:cNvSpPr>
          <p:nvPr>
            <p:ph type="title"/>
          </p:nvPr>
        </p:nvSpPr>
        <p:spPr/>
        <p:txBody>
          <a:bodyPr/>
          <a:lstStyle/>
          <a:p>
            <a:r>
              <a:rPr lang="en-BE" dirty="0"/>
              <a:t>Alternating Bit Protocol</a:t>
            </a:r>
          </a:p>
        </p:txBody>
      </p:sp>
      <p:sp>
        <p:nvSpPr>
          <p:cNvPr id="3" name="Content Placeholder 2">
            <a:extLst>
              <a:ext uri="{FF2B5EF4-FFF2-40B4-BE49-F238E27FC236}">
                <a16:creationId xmlns:a16="http://schemas.microsoft.com/office/drawing/2014/main" id="{309673AE-EC66-F04A-8960-832A7B2F747E}"/>
              </a:ext>
            </a:extLst>
          </p:cNvPr>
          <p:cNvSpPr>
            <a:spLocks noGrp="1"/>
          </p:cNvSpPr>
          <p:nvPr>
            <p:ph idx="1"/>
          </p:nvPr>
        </p:nvSpPr>
        <p:spPr/>
        <p:txBody>
          <a:bodyPr/>
          <a:lstStyle/>
          <a:p>
            <a:r>
              <a:rPr lang="en-BE" dirty="0"/>
              <a:t>Advantages</a:t>
            </a:r>
          </a:p>
          <a:p>
            <a:pPr lvl="1"/>
            <a:r>
              <a:rPr lang="en-BE" dirty="0"/>
              <a:t>Simple to implement</a:t>
            </a:r>
          </a:p>
          <a:p>
            <a:pPr lvl="1"/>
            <a:r>
              <a:rPr lang="en-BE" dirty="0"/>
              <a:t>Reliable data transfer</a:t>
            </a:r>
          </a:p>
          <a:p>
            <a:r>
              <a:rPr lang="en-BE" dirty="0"/>
              <a:t>Drawback</a:t>
            </a:r>
          </a:p>
          <a:p>
            <a:pPr lvl="1"/>
            <a:r>
              <a:rPr lang="en-BE" dirty="0"/>
              <a:t>Performance</a:t>
            </a:r>
          </a:p>
          <a:p>
            <a:pPr lvl="2"/>
            <a:r>
              <a:rPr lang="en-BE" dirty="0"/>
              <a:t>only one segment per round-trip-time</a:t>
            </a:r>
          </a:p>
        </p:txBody>
      </p:sp>
    </p:spTree>
    <p:extLst>
      <p:ext uri="{BB962C8B-B14F-4D97-AF65-F5344CB8AC3E}">
        <p14:creationId xmlns:p14="http://schemas.microsoft.com/office/powerpoint/2010/main" val="3446553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ED2-E72C-6E2D-0AF5-0A2ED116D9CA}"/>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1C331332-1518-1966-D7AE-997035D0842E}"/>
              </a:ext>
            </a:extLst>
          </p:cNvPr>
          <p:cNvSpPr>
            <a:spLocks noGrp="1"/>
          </p:cNvSpPr>
          <p:nvPr>
            <p:ph idx="1"/>
          </p:nvPr>
        </p:nvSpPr>
        <p:spPr/>
        <p:txBody>
          <a:bodyPr/>
          <a:lstStyle/>
          <a:p>
            <a:r>
              <a:rPr lang="en-BE" dirty="0"/>
              <a:t>Reliable data transfer over a reliable network</a:t>
            </a:r>
          </a:p>
          <a:p>
            <a:r>
              <a:rPr lang="en-BE" dirty="0"/>
              <a:t>How unreliable is the Internet ?</a:t>
            </a:r>
          </a:p>
          <a:p>
            <a:r>
              <a:rPr lang="en-BE" dirty="0">
                <a:solidFill>
                  <a:srgbClr val="FF0000"/>
                </a:solidFill>
              </a:rPr>
              <a:t>Reliable data transfer techniques</a:t>
            </a:r>
          </a:p>
          <a:p>
            <a:pPr lvl="1"/>
            <a:r>
              <a:rPr lang="en-BE" dirty="0"/>
              <a:t>The Alternating Bit Protocol</a:t>
            </a:r>
          </a:p>
          <a:p>
            <a:pPr lvl="1"/>
            <a:r>
              <a:rPr lang="en-BE" dirty="0">
                <a:solidFill>
                  <a:srgbClr val="FF0000"/>
                </a:solidFill>
              </a:rPr>
              <a:t>Go-Back-N</a:t>
            </a:r>
          </a:p>
          <a:p>
            <a:pPr lvl="1"/>
            <a:r>
              <a:rPr lang="en-BE" dirty="0"/>
              <a:t>Selective repeat</a:t>
            </a:r>
          </a:p>
        </p:txBody>
      </p:sp>
    </p:spTree>
    <p:extLst>
      <p:ext uri="{BB962C8B-B14F-4D97-AF65-F5344CB8AC3E}">
        <p14:creationId xmlns:p14="http://schemas.microsoft.com/office/powerpoint/2010/main" val="1835233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77AC-8D23-914F-BED7-C4400F0BE3C2}"/>
              </a:ext>
            </a:extLst>
          </p:cNvPr>
          <p:cNvSpPr>
            <a:spLocks noGrp="1"/>
          </p:cNvSpPr>
          <p:nvPr>
            <p:ph type="title"/>
          </p:nvPr>
        </p:nvSpPr>
        <p:spPr/>
        <p:txBody>
          <a:bodyPr/>
          <a:lstStyle/>
          <a:p>
            <a:r>
              <a:rPr lang="en-BE" dirty="0"/>
              <a:t>Pipelining</a:t>
            </a:r>
          </a:p>
        </p:txBody>
      </p:sp>
      <p:sp>
        <p:nvSpPr>
          <p:cNvPr id="3" name="Content Placeholder 2">
            <a:extLst>
              <a:ext uri="{FF2B5EF4-FFF2-40B4-BE49-F238E27FC236}">
                <a16:creationId xmlns:a16="http://schemas.microsoft.com/office/drawing/2014/main" id="{9F8C930F-9FFD-CC47-8D94-C0CD53A5FA32}"/>
              </a:ext>
            </a:extLst>
          </p:cNvPr>
          <p:cNvSpPr>
            <a:spLocks noGrp="1"/>
          </p:cNvSpPr>
          <p:nvPr>
            <p:ph idx="1"/>
          </p:nvPr>
        </p:nvSpPr>
        <p:spPr/>
        <p:txBody>
          <a:bodyPr/>
          <a:lstStyle/>
          <a:p>
            <a:r>
              <a:rPr lang="en-BE" dirty="0"/>
              <a:t>Key ideas</a:t>
            </a:r>
          </a:p>
          <a:p>
            <a:pPr lvl="1"/>
            <a:r>
              <a:rPr lang="en-BE" dirty="0"/>
              <a:t>Allow the sender to send several segments without having an explicit ack</a:t>
            </a:r>
          </a:p>
          <a:p>
            <a:pPr lvl="1"/>
            <a:r>
              <a:rPr lang="en-BE" dirty="0"/>
              <a:t>Sender stores unacked segments in a buffer called the </a:t>
            </a:r>
            <a:r>
              <a:rPr lang="en-BE" b="1" dirty="0"/>
              <a:t>sending window</a:t>
            </a:r>
            <a:r>
              <a:rPr lang="en-BE" dirty="0"/>
              <a:t> to be able to retransmit them</a:t>
            </a:r>
          </a:p>
        </p:txBody>
      </p:sp>
    </p:spTree>
    <p:extLst>
      <p:ext uri="{BB962C8B-B14F-4D97-AF65-F5344CB8AC3E}">
        <p14:creationId xmlns:p14="http://schemas.microsoft.com/office/powerpoint/2010/main" val="1449763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841164EB-1B15-9542-BEE3-588B5488349F}"/>
              </a:ext>
            </a:extLst>
          </p:cNvPr>
          <p:cNvSpPr>
            <a:spLocks noGrp="1" noChangeArrowheads="1"/>
          </p:cNvSpPr>
          <p:nvPr>
            <p:ph type="title"/>
          </p:nvPr>
        </p:nvSpPr>
        <p:spPr/>
        <p:txBody>
          <a:bodyPr/>
          <a:lstStyle/>
          <a:p>
            <a:pPr eaLnBrk="1" hangingPunct="1"/>
            <a:r>
              <a:rPr lang="en-US" altLang="en-BE"/>
              <a:t>Pipelining</a:t>
            </a:r>
          </a:p>
        </p:txBody>
      </p:sp>
      <p:sp>
        <p:nvSpPr>
          <p:cNvPr id="47106" name="Rectangle 2">
            <a:extLst>
              <a:ext uri="{FF2B5EF4-FFF2-40B4-BE49-F238E27FC236}">
                <a16:creationId xmlns:a16="http://schemas.microsoft.com/office/drawing/2014/main" id="{71F7EC04-A182-1240-B2B3-741B5877152E}"/>
              </a:ext>
            </a:extLst>
          </p:cNvPr>
          <p:cNvSpPr>
            <a:spLocks noGrp="1" noChangeArrowheads="1"/>
          </p:cNvSpPr>
          <p:nvPr>
            <p:ph type="body" idx="1"/>
          </p:nvPr>
        </p:nvSpPr>
        <p:spPr>
          <a:xfrm>
            <a:off x="2109789" y="5081588"/>
            <a:ext cx="7972425" cy="882650"/>
          </a:xfrm>
        </p:spPr>
        <p:txBody>
          <a:bodyPr/>
          <a:lstStyle/>
          <a:p>
            <a:pPr marL="654050"/>
            <a:r>
              <a:rPr lang="en-US" altLang="en-BE" dirty="0"/>
              <a:t>How many segments can A send ?</a:t>
            </a:r>
          </a:p>
        </p:txBody>
      </p:sp>
      <p:grpSp>
        <p:nvGrpSpPr>
          <p:cNvPr id="37891" name="Group 3">
            <a:extLst>
              <a:ext uri="{FF2B5EF4-FFF2-40B4-BE49-F238E27FC236}">
                <a16:creationId xmlns:a16="http://schemas.microsoft.com/office/drawing/2014/main" id="{721D379F-F1F1-4347-BAB3-2771F7A1E0E2}"/>
              </a:ext>
            </a:extLst>
          </p:cNvPr>
          <p:cNvGrpSpPr>
            <a:grpSpLocks/>
          </p:cNvGrpSpPr>
          <p:nvPr/>
        </p:nvGrpSpPr>
        <p:grpSpPr bwMode="auto">
          <a:xfrm>
            <a:off x="2759076" y="2397125"/>
            <a:ext cx="6892925" cy="2679700"/>
            <a:chOff x="0" y="0"/>
            <a:chExt cx="5700" cy="2401"/>
          </a:xfrm>
        </p:grpSpPr>
        <p:grpSp>
          <p:nvGrpSpPr>
            <p:cNvPr id="47108" name="Group 4">
              <a:extLst>
                <a:ext uri="{FF2B5EF4-FFF2-40B4-BE49-F238E27FC236}">
                  <a16:creationId xmlns:a16="http://schemas.microsoft.com/office/drawing/2014/main" id="{83F59A3F-A1A2-A24B-9D44-98622F9BDC69}"/>
                </a:ext>
              </a:extLst>
            </p:cNvPr>
            <p:cNvGrpSpPr>
              <a:grpSpLocks/>
            </p:cNvGrpSpPr>
            <p:nvPr/>
          </p:nvGrpSpPr>
          <p:grpSpPr bwMode="auto">
            <a:xfrm>
              <a:off x="573" y="0"/>
              <a:ext cx="4805" cy="2401"/>
              <a:chOff x="0" y="0"/>
              <a:chExt cx="4805" cy="2401"/>
            </a:xfrm>
          </p:grpSpPr>
          <p:grpSp>
            <p:nvGrpSpPr>
              <p:cNvPr id="47137" name="Group 5">
                <a:extLst>
                  <a:ext uri="{FF2B5EF4-FFF2-40B4-BE49-F238E27FC236}">
                    <a16:creationId xmlns:a16="http://schemas.microsoft.com/office/drawing/2014/main" id="{91C203E6-73AC-2143-A68B-F644768E0048}"/>
                  </a:ext>
                </a:extLst>
              </p:cNvPr>
              <p:cNvGrpSpPr>
                <a:grpSpLocks/>
              </p:cNvGrpSpPr>
              <p:nvPr/>
            </p:nvGrpSpPr>
            <p:grpSpPr bwMode="auto">
              <a:xfrm>
                <a:off x="1627" y="0"/>
                <a:ext cx="1671" cy="2401"/>
                <a:chOff x="0" y="0"/>
                <a:chExt cx="1671" cy="2401"/>
              </a:xfrm>
            </p:grpSpPr>
            <p:sp>
              <p:nvSpPr>
                <p:cNvPr id="47139" name="Line 6">
                  <a:extLst>
                    <a:ext uri="{FF2B5EF4-FFF2-40B4-BE49-F238E27FC236}">
                      <a16:creationId xmlns:a16="http://schemas.microsoft.com/office/drawing/2014/main" id="{83A904EA-0B03-D047-B226-A4F40A06384A}"/>
                    </a:ext>
                  </a:extLst>
                </p:cNvPr>
                <p:cNvSpPr>
                  <a:spLocks noChangeShapeType="1"/>
                </p:cNvSpPr>
                <p:nvPr/>
              </p:nvSpPr>
              <p:spPr bwMode="auto">
                <a:xfrm>
                  <a:off x="0" y="0"/>
                  <a:ext cx="1" cy="2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7140" name="Line 7">
                  <a:extLst>
                    <a:ext uri="{FF2B5EF4-FFF2-40B4-BE49-F238E27FC236}">
                      <a16:creationId xmlns:a16="http://schemas.microsoft.com/office/drawing/2014/main" id="{FDB09E05-3FB8-4542-A3EE-A72E35745165}"/>
                    </a:ext>
                  </a:extLst>
                </p:cNvPr>
                <p:cNvSpPr>
                  <a:spLocks noChangeShapeType="1"/>
                </p:cNvSpPr>
                <p:nvPr/>
              </p:nvSpPr>
              <p:spPr bwMode="auto">
                <a:xfrm>
                  <a:off x="1670" y="15"/>
                  <a:ext cx="1" cy="23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7138" name="Rectangle 8">
                <a:extLst>
                  <a:ext uri="{FF2B5EF4-FFF2-40B4-BE49-F238E27FC236}">
                    <a16:creationId xmlns:a16="http://schemas.microsoft.com/office/drawing/2014/main" id="{4961217E-D6A5-9D41-B157-AF6000AFBA34}"/>
                  </a:ext>
                </a:extLst>
              </p:cNvPr>
              <p:cNvSpPr>
                <a:spLocks/>
              </p:cNvSpPr>
              <p:nvPr/>
            </p:nvSpPr>
            <p:spPr bwMode="auto">
              <a:xfrm>
                <a:off x="0" y="64"/>
                <a:ext cx="480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sp>
          <p:nvSpPr>
            <p:cNvPr id="47109" name="Line 9">
              <a:extLst>
                <a:ext uri="{FF2B5EF4-FFF2-40B4-BE49-F238E27FC236}">
                  <a16:creationId xmlns:a16="http://schemas.microsoft.com/office/drawing/2014/main" id="{B60AB186-0E13-8C40-A5A1-4B6FC0345D8A}"/>
                </a:ext>
              </a:extLst>
            </p:cNvPr>
            <p:cNvSpPr>
              <a:spLocks noChangeShapeType="1"/>
            </p:cNvSpPr>
            <p:nvPr/>
          </p:nvSpPr>
          <p:spPr bwMode="auto">
            <a:xfrm rot="10800000" flipH="1">
              <a:off x="1148" y="592"/>
              <a:ext cx="1034" cy="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10" name="Line 10">
              <a:extLst>
                <a:ext uri="{FF2B5EF4-FFF2-40B4-BE49-F238E27FC236}">
                  <a16:creationId xmlns:a16="http://schemas.microsoft.com/office/drawing/2014/main" id="{43DE007D-F9C9-9B4B-A650-FE5F152EA3B5}"/>
                </a:ext>
              </a:extLst>
            </p:cNvPr>
            <p:cNvSpPr>
              <a:spLocks noChangeShapeType="1"/>
            </p:cNvSpPr>
            <p:nvPr/>
          </p:nvSpPr>
          <p:spPr bwMode="auto">
            <a:xfrm>
              <a:off x="3906" y="831"/>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11" name="Rectangle 11">
              <a:extLst>
                <a:ext uri="{FF2B5EF4-FFF2-40B4-BE49-F238E27FC236}">
                  <a16:creationId xmlns:a16="http://schemas.microsoft.com/office/drawing/2014/main" id="{A525855E-DFC8-1F46-A0AE-0F098DA7FA8F}"/>
                </a:ext>
              </a:extLst>
            </p:cNvPr>
            <p:cNvSpPr>
              <a:spLocks/>
            </p:cNvSpPr>
            <p:nvPr/>
          </p:nvSpPr>
          <p:spPr bwMode="auto">
            <a:xfrm>
              <a:off x="4710" y="890"/>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7112" name="Line 12">
              <a:extLst>
                <a:ext uri="{FF2B5EF4-FFF2-40B4-BE49-F238E27FC236}">
                  <a16:creationId xmlns:a16="http://schemas.microsoft.com/office/drawing/2014/main" id="{AD1157B5-F3BB-E649-991E-CCC636083501}"/>
                </a:ext>
              </a:extLst>
            </p:cNvPr>
            <p:cNvSpPr>
              <a:spLocks noChangeShapeType="1"/>
            </p:cNvSpPr>
            <p:nvPr/>
          </p:nvSpPr>
          <p:spPr bwMode="auto">
            <a:xfrm rot="10800000" flipH="1">
              <a:off x="1166" y="414"/>
              <a:ext cx="1016" cy="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13" name="Rectangle 13">
              <a:extLst>
                <a:ext uri="{FF2B5EF4-FFF2-40B4-BE49-F238E27FC236}">
                  <a16:creationId xmlns:a16="http://schemas.microsoft.com/office/drawing/2014/main" id="{5439D544-1FA1-2348-A4E5-3BB78D484A67}"/>
                </a:ext>
              </a:extLst>
            </p:cNvPr>
            <p:cNvSpPr>
              <a:spLocks/>
            </p:cNvSpPr>
            <p:nvPr/>
          </p:nvSpPr>
          <p:spPr bwMode="auto">
            <a:xfrm>
              <a:off x="0" y="319"/>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latin typeface="Helvetica" pitchFamily="2" charset="0"/>
                  <a:ea typeface="ＭＳ Ｐゴシック" panose="020B0600070205080204" pitchFamily="34" charset="-128"/>
                  <a:sym typeface="Helvetica" pitchFamily="2" charset="0"/>
                </a:rPr>
                <a:t>)</a:t>
              </a:r>
            </a:p>
          </p:txBody>
        </p:sp>
        <p:sp>
          <p:nvSpPr>
            <p:cNvPr id="47114" name="Line 14">
              <a:extLst>
                <a:ext uri="{FF2B5EF4-FFF2-40B4-BE49-F238E27FC236}">
                  <a16:creationId xmlns:a16="http://schemas.microsoft.com/office/drawing/2014/main" id="{45727C21-EBED-EC4B-9437-BF36C6191C90}"/>
                </a:ext>
              </a:extLst>
            </p:cNvPr>
            <p:cNvSpPr>
              <a:spLocks noChangeShapeType="1"/>
            </p:cNvSpPr>
            <p:nvPr/>
          </p:nvSpPr>
          <p:spPr bwMode="auto">
            <a:xfrm>
              <a:off x="2182" y="415"/>
              <a:ext cx="1673" cy="4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15" name="Line 15">
              <a:extLst>
                <a:ext uri="{FF2B5EF4-FFF2-40B4-BE49-F238E27FC236}">
                  <a16:creationId xmlns:a16="http://schemas.microsoft.com/office/drawing/2014/main" id="{51A9889D-52C2-6A48-9A38-80EACDA50837}"/>
                </a:ext>
              </a:extLst>
            </p:cNvPr>
            <p:cNvSpPr>
              <a:spLocks noChangeShapeType="1"/>
            </p:cNvSpPr>
            <p:nvPr/>
          </p:nvSpPr>
          <p:spPr bwMode="auto">
            <a:xfrm>
              <a:off x="2182" y="584"/>
              <a:ext cx="1682" cy="39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16" name="Line 16">
              <a:extLst>
                <a:ext uri="{FF2B5EF4-FFF2-40B4-BE49-F238E27FC236}">
                  <a16:creationId xmlns:a16="http://schemas.microsoft.com/office/drawing/2014/main" id="{ADF5549E-EE6B-AD42-BCCC-3B12B5B73F63}"/>
                </a:ext>
              </a:extLst>
            </p:cNvPr>
            <p:cNvSpPr>
              <a:spLocks noChangeShapeType="1"/>
            </p:cNvSpPr>
            <p:nvPr/>
          </p:nvSpPr>
          <p:spPr bwMode="auto">
            <a:xfrm>
              <a:off x="2182" y="759"/>
              <a:ext cx="1682" cy="3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17" name="Line 17">
              <a:extLst>
                <a:ext uri="{FF2B5EF4-FFF2-40B4-BE49-F238E27FC236}">
                  <a16:creationId xmlns:a16="http://schemas.microsoft.com/office/drawing/2014/main" id="{84F80670-71A7-A646-AAFE-7E2B8D08BE5E}"/>
                </a:ext>
              </a:extLst>
            </p:cNvPr>
            <p:cNvSpPr>
              <a:spLocks noChangeShapeType="1"/>
            </p:cNvSpPr>
            <p:nvPr/>
          </p:nvSpPr>
          <p:spPr bwMode="auto">
            <a:xfrm>
              <a:off x="2182" y="978"/>
              <a:ext cx="1682" cy="3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18" name="Line 18">
              <a:extLst>
                <a:ext uri="{FF2B5EF4-FFF2-40B4-BE49-F238E27FC236}">
                  <a16:creationId xmlns:a16="http://schemas.microsoft.com/office/drawing/2014/main" id="{7D825969-0D4D-4E4B-BE19-E7BFFD3F087A}"/>
                </a:ext>
              </a:extLst>
            </p:cNvPr>
            <p:cNvSpPr>
              <a:spLocks noChangeShapeType="1"/>
            </p:cNvSpPr>
            <p:nvPr/>
          </p:nvSpPr>
          <p:spPr bwMode="auto">
            <a:xfrm>
              <a:off x="2182" y="1185"/>
              <a:ext cx="1682" cy="3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19" name="Rectangle 19">
              <a:extLst>
                <a:ext uri="{FF2B5EF4-FFF2-40B4-BE49-F238E27FC236}">
                  <a16:creationId xmlns:a16="http://schemas.microsoft.com/office/drawing/2014/main" id="{ED867770-B45C-B745-B123-9F08CE3B39DD}"/>
                </a:ext>
              </a:extLst>
            </p:cNvPr>
            <p:cNvSpPr>
              <a:spLocks/>
            </p:cNvSpPr>
            <p:nvPr/>
          </p:nvSpPr>
          <p:spPr bwMode="auto">
            <a:xfrm>
              <a:off x="415" y="759"/>
              <a:ext cx="14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3000"/>
                </a:lnSpc>
                <a:spcBef>
                  <a:spcPct val="0"/>
                </a:spcBef>
                <a:buSzTx/>
                <a:buFontTx/>
                <a:buNone/>
              </a:pPr>
              <a:r>
                <a:rPr lang="en-US" altLang="en-BE" sz="1800">
                  <a:latin typeface="Times New Roman" panose="02020603050405020304" pitchFamily="18" charset="0"/>
                  <a:ea typeface="ＭＳ Ｐゴシック" panose="020B0600070205080204" pitchFamily="34" charset="-128"/>
                  <a:sym typeface="Times New Roman" panose="02020603050405020304" pitchFamily="18" charset="0"/>
                </a:rPr>
                <a:t>...</a:t>
              </a:r>
            </a:p>
          </p:txBody>
        </p:sp>
        <p:sp>
          <p:nvSpPr>
            <p:cNvPr id="47120" name="Rectangle 20">
              <a:extLst>
                <a:ext uri="{FF2B5EF4-FFF2-40B4-BE49-F238E27FC236}">
                  <a16:creationId xmlns:a16="http://schemas.microsoft.com/office/drawing/2014/main" id="{69701A16-74E5-544C-B1F3-E0151FB1BDEC}"/>
                </a:ext>
              </a:extLst>
            </p:cNvPr>
            <p:cNvSpPr>
              <a:spLocks/>
            </p:cNvSpPr>
            <p:nvPr/>
          </p:nvSpPr>
          <p:spPr bwMode="auto">
            <a:xfrm>
              <a:off x="2635" y="31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D(0,</a:t>
              </a:r>
              <a:r>
                <a:rPr lang="en-US" altLang="en-BE" sz="1800">
                  <a:solidFill>
                    <a:srgbClr val="0000FF"/>
                  </a:solidFill>
                  <a:latin typeface="Helvetica" pitchFamily="2" charset="0"/>
                  <a:ea typeface="ＭＳ Ｐゴシック" panose="020B0600070205080204" pitchFamily="34" charset="-128"/>
                  <a:sym typeface="Helvetica" pitchFamily="2" charset="0"/>
                </a:rPr>
                <a:t>a</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sp>
          <p:nvSpPr>
            <p:cNvPr id="47121" name="Rectangle 21">
              <a:extLst>
                <a:ext uri="{FF2B5EF4-FFF2-40B4-BE49-F238E27FC236}">
                  <a16:creationId xmlns:a16="http://schemas.microsoft.com/office/drawing/2014/main" id="{3C581CBF-2486-3B42-8EF4-70FE8933F08D}"/>
                </a:ext>
              </a:extLst>
            </p:cNvPr>
            <p:cNvSpPr>
              <a:spLocks/>
            </p:cNvSpPr>
            <p:nvPr/>
          </p:nvSpPr>
          <p:spPr bwMode="auto">
            <a:xfrm>
              <a:off x="5016" y="1105"/>
              <a:ext cx="14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3000"/>
                </a:lnSpc>
                <a:spcBef>
                  <a:spcPct val="0"/>
                </a:spcBef>
                <a:buSzTx/>
                <a:buFontTx/>
                <a:buNone/>
              </a:pPr>
              <a:r>
                <a:rPr lang="en-US" altLang="en-BE" sz="1800">
                  <a:latin typeface="Times New Roman" panose="02020603050405020304" pitchFamily="18" charset="0"/>
                  <a:ea typeface="ＭＳ Ｐゴシック" panose="020B0600070205080204" pitchFamily="34" charset="-128"/>
                  <a:sym typeface="Times New Roman" panose="02020603050405020304" pitchFamily="18" charset="0"/>
                </a:rPr>
                <a:t>...</a:t>
              </a:r>
            </a:p>
          </p:txBody>
        </p:sp>
        <p:sp>
          <p:nvSpPr>
            <p:cNvPr id="47122" name="Line 22">
              <a:extLst>
                <a:ext uri="{FF2B5EF4-FFF2-40B4-BE49-F238E27FC236}">
                  <a16:creationId xmlns:a16="http://schemas.microsoft.com/office/drawing/2014/main" id="{D97671CD-DCC4-B644-9862-E6D64294CD89}"/>
                </a:ext>
              </a:extLst>
            </p:cNvPr>
            <p:cNvSpPr>
              <a:spLocks noChangeShapeType="1"/>
            </p:cNvSpPr>
            <p:nvPr/>
          </p:nvSpPr>
          <p:spPr bwMode="auto">
            <a:xfrm flipH="1">
              <a:off x="2181" y="827"/>
              <a:ext cx="1675" cy="307"/>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23" name="Line 23">
              <a:extLst>
                <a:ext uri="{FF2B5EF4-FFF2-40B4-BE49-F238E27FC236}">
                  <a16:creationId xmlns:a16="http://schemas.microsoft.com/office/drawing/2014/main" id="{E14D780E-21B5-1F41-ADA7-E99DDF8BC18E}"/>
                </a:ext>
              </a:extLst>
            </p:cNvPr>
            <p:cNvSpPr>
              <a:spLocks noChangeShapeType="1"/>
            </p:cNvSpPr>
            <p:nvPr/>
          </p:nvSpPr>
          <p:spPr bwMode="auto">
            <a:xfrm flipH="1">
              <a:off x="2181" y="978"/>
              <a:ext cx="1675" cy="374"/>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24" name="Line 24">
              <a:extLst>
                <a:ext uri="{FF2B5EF4-FFF2-40B4-BE49-F238E27FC236}">
                  <a16:creationId xmlns:a16="http://schemas.microsoft.com/office/drawing/2014/main" id="{CBEBC9EA-AA4E-8743-A283-DB1E6E6A3D43}"/>
                </a:ext>
              </a:extLst>
            </p:cNvPr>
            <p:cNvSpPr>
              <a:spLocks noChangeShapeType="1"/>
            </p:cNvSpPr>
            <p:nvPr/>
          </p:nvSpPr>
          <p:spPr bwMode="auto">
            <a:xfrm flipH="1">
              <a:off x="2181" y="1185"/>
              <a:ext cx="1684" cy="374"/>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25" name="Line 25">
              <a:extLst>
                <a:ext uri="{FF2B5EF4-FFF2-40B4-BE49-F238E27FC236}">
                  <a16:creationId xmlns:a16="http://schemas.microsoft.com/office/drawing/2014/main" id="{CC123264-D587-8148-B78A-DEDC576EAEF6}"/>
                </a:ext>
              </a:extLst>
            </p:cNvPr>
            <p:cNvSpPr>
              <a:spLocks noChangeShapeType="1"/>
            </p:cNvSpPr>
            <p:nvPr/>
          </p:nvSpPr>
          <p:spPr bwMode="auto">
            <a:xfrm flipH="1">
              <a:off x="2181" y="1401"/>
              <a:ext cx="1684" cy="374"/>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26" name="Line 26">
              <a:extLst>
                <a:ext uri="{FF2B5EF4-FFF2-40B4-BE49-F238E27FC236}">
                  <a16:creationId xmlns:a16="http://schemas.microsoft.com/office/drawing/2014/main" id="{97ABC515-24FE-DB4A-BBD1-D7F108EEBF20}"/>
                </a:ext>
              </a:extLst>
            </p:cNvPr>
            <p:cNvSpPr>
              <a:spLocks noChangeShapeType="1"/>
            </p:cNvSpPr>
            <p:nvPr/>
          </p:nvSpPr>
          <p:spPr bwMode="auto">
            <a:xfrm flipH="1">
              <a:off x="2181" y="1611"/>
              <a:ext cx="1684" cy="374"/>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7127" name="Group 27">
              <a:extLst>
                <a:ext uri="{FF2B5EF4-FFF2-40B4-BE49-F238E27FC236}">
                  <a16:creationId xmlns:a16="http://schemas.microsoft.com/office/drawing/2014/main" id="{681D7CD1-F43B-E943-8EFA-C6D3FAA1B221}"/>
                </a:ext>
              </a:extLst>
            </p:cNvPr>
            <p:cNvGrpSpPr>
              <a:grpSpLocks/>
            </p:cNvGrpSpPr>
            <p:nvPr/>
          </p:nvGrpSpPr>
          <p:grpSpPr bwMode="auto">
            <a:xfrm>
              <a:off x="2680" y="1480"/>
              <a:ext cx="535" cy="223"/>
              <a:chOff x="0" y="0"/>
              <a:chExt cx="535" cy="223"/>
            </a:xfrm>
          </p:grpSpPr>
          <p:sp>
            <p:nvSpPr>
              <p:cNvPr id="47135" name="Rectangle 28">
                <a:extLst>
                  <a:ext uri="{FF2B5EF4-FFF2-40B4-BE49-F238E27FC236}">
                    <a16:creationId xmlns:a16="http://schemas.microsoft.com/office/drawing/2014/main" id="{26B12367-6BF9-6A4F-9684-D162C6B8658E}"/>
                  </a:ext>
                </a:extLst>
              </p:cNvPr>
              <p:cNvSpPr>
                <a:spLocks/>
              </p:cNvSpPr>
              <p:nvPr/>
            </p:nvSpPr>
            <p:spPr bwMode="auto">
              <a:xfrm>
                <a:off x="0" y="0"/>
                <a:ext cx="535"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7136" name="Rectangle 29">
                <a:extLst>
                  <a:ext uri="{FF2B5EF4-FFF2-40B4-BE49-F238E27FC236}">
                    <a16:creationId xmlns:a16="http://schemas.microsoft.com/office/drawing/2014/main" id="{28EB273C-A516-D442-82F9-80CA9A8E0995}"/>
                  </a:ext>
                </a:extLst>
              </p:cNvPr>
              <p:cNvSpPr>
                <a:spLocks/>
              </p:cNvSpPr>
              <p:nvPr/>
            </p:nvSpPr>
            <p:spPr bwMode="auto">
              <a:xfrm>
                <a:off x="0" y="0"/>
                <a:ext cx="53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solidFill>
                      <a:srgbClr val="FF0000"/>
                    </a:solidFill>
                    <a:latin typeface="Helvetica" pitchFamily="2" charset="0"/>
                    <a:ea typeface="ＭＳ Ｐゴシック" panose="020B0600070205080204" pitchFamily="34" charset="-128"/>
                    <a:sym typeface="Helvetica" pitchFamily="2" charset="0"/>
                  </a:rPr>
                  <a:t>D(4,</a:t>
                </a:r>
                <a:r>
                  <a:rPr lang="en-US" altLang="en-BE" sz="1800">
                    <a:solidFill>
                      <a:srgbClr val="0000FF"/>
                    </a:solidFill>
                    <a:latin typeface="Helvetica" pitchFamily="2" charset="0"/>
                    <a:ea typeface="ＭＳ Ｐゴシック" panose="020B0600070205080204" pitchFamily="34" charset="-128"/>
                    <a:sym typeface="Helvetica" pitchFamily="2" charset="0"/>
                  </a:rPr>
                  <a:t>e</a:t>
                </a:r>
                <a:r>
                  <a:rPr lang="en-US" altLang="en-BE" sz="1800">
                    <a:solidFill>
                      <a:srgbClr val="FF0000"/>
                    </a:solidFill>
                    <a:latin typeface="Helvetica" pitchFamily="2" charset="0"/>
                    <a:ea typeface="ＭＳ Ｐゴシック" panose="020B0600070205080204" pitchFamily="34" charset="-128"/>
                    <a:sym typeface="Helvetica" pitchFamily="2" charset="0"/>
                  </a:rPr>
                  <a:t>)</a:t>
                </a:r>
              </a:p>
            </p:txBody>
          </p:sp>
        </p:grpSp>
        <p:sp>
          <p:nvSpPr>
            <p:cNvPr id="47128" name="Rectangle 30">
              <a:extLst>
                <a:ext uri="{FF2B5EF4-FFF2-40B4-BE49-F238E27FC236}">
                  <a16:creationId xmlns:a16="http://schemas.microsoft.com/office/drawing/2014/main" id="{4FAD42FD-CA72-FF4D-96BD-C74BE5BFB51E}"/>
                </a:ext>
              </a:extLst>
            </p:cNvPr>
            <p:cNvSpPr>
              <a:spLocks/>
            </p:cNvSpPr>
            <p:nvPr/>
          </p:nvSpPr>
          <p:spPr bwMode="auto">
            <a:xfrm>
              <a:off x="0" y="546"/>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b</a:t>
              </a:r>
              <a:r>
                <a:rPr lang="en-US" altLang="en-BE" sz="1800">
                  <a:latin typeface="Helvetica" pitchFamily="2" charset="0"/>
                  <a:ea typeface="ＭＳ Ｐゴシック" panose="020B0600070205080204" pitchFamily="34" charset="-128"/>
                  <a:sym typeface="Helvetica" pitchFamily="2" charset="0"/>
                </a:rPr>
                <a:t>)</a:t>
              </a:r>
            </a:p>
          </p:txBody>
        </p:sp>
        <p:sp>
          <p:nvSpPr>
            <p:cNvPr id="47129" name="Line 31">
              <a:extLst>
                <a:ext uri="{FF2B5EF4-FFF2-40B4-BE49-F238E27FC236}">
                  <a16:creationId xmlns:a16="http://schemas.microsoft.com/office/drawing/2014/main" id="{D527C17B-4073-FD46-A773-A7DABFEC1B42}"/>
                </a:ext>
              </a:extLst>
            </p:cNvPr>
            <p:cNvSpPr>
              <a:spLocks noChangeShapeType="1"/>
            </p:cNvSpPr>
            <p:nvPr/>
          </p:nvSpPr>
          <p:spPr bwMode="auto">
            <a:xfrm rot="10800000" flipH="1">
              <a:off x="1154" y="961"/>
              <a:ext cx="1034" cy="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30" name="Line 32">
              <a:extLst>
                <a:ext uri="{FF2B5EF4-FFF2-40B4-BE49-F238E27FC236}">
                  <a16:creationId xmlns:a16="http://schemas.microsoft.com/office/drawing/2014/main" id="{A2E0E47E-2050-4C41-B005-6E9C7E37BB3E}"/>
                </a:ext>
              </a:extLst>
            </p:cNvPr>
            <p:cNvSpPr>
              <a:spLocks noChangeShapeType="1"/>
            </p:cNvSpPr>
            <p:nvPr/>
          </p:nvSpPr>
          <p:spPr bwMode="auto">
            <a:xfrm rot="10800000" flipH="1">
              <a:off x="1172" y="783"/>
              <a:ext cx="1016" cy="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31" name="Line 33">
              <a:extLst>
                <a:ext uri="{FF2B5EF4-FFF2-40B4-BE49-F238E27FC236}">
                  <a16:creationId xmlns:a16="http://schemas.microsoft.com/office/drawing/2014/main" id="{526F686A-5A84-B24F-81A1-D34FBD783CD4}"/>
                </a:ext>
              </a:extLst>
            </p:cNvPr>
            <p:cNvSpPr>
              <a:spLocks noChangeShapeType="1"/>
            </p:cNvSpPr>
            <p:nvPr/>
          </p:nvSpPr>
          <p:spPr bwMode="auto">
            <a:xfrm rot="10800000" flipH="1">
              <a:off x="1160" y="1167"/>
              <a:ext cx="1034" cy="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32" name="Rectangle 34">
              <a:extLst>
                <a:ext uri="{FF2B5EF4-FFF2-40B4-BE49-F238E27FC236}">
                  <a16:creationId xmlns:a16="http://schemas.microsoft.com/office/drawing/2014/main" id="{F49E7E0A-9910-7F45-892E-2FAF67BC23CA}"/>
                </a:ext>
              </a:extLst>
            </p:cNvPr>
            <p:cNvSpPr>
              <a:spLocks/>
            </p:cNvSpPr>
            <p:nvPr/>
          </p:nvSpPr>
          <p:spPr bwMode="auto">
            <a:xfrm>
              <a:off x="27" y="1037"/>
              <a:ext cx="965"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Data.req(</a:t>
              </a:r>
              <a:r>
                <a:rPr lang="en-US" altLang="en-BE" sz="1800">
                  <a:solidFill>
                    <a:srgbClr val="0000FF"/>
                  </a:solidFill>
                  <a:latin typeface="Helvetica" pitchFamily="2" charset="0"/>
                  <a:ea typeface="ＭＳ Ｐゴシック" panose="020B0600070205080204" pitchFamily="34" charset="-128"/>
                  <a:sym typeface="Helvetica" pitchFamily="2" charset="0"/>
                </a:rPr>
                <a:t>e</a:t>
              </a:r>
              <a:r>
                <a:rPr lang="en-US" altLang="en-BE" sz="1800">
                  <a:latin typeface="Helvetica" pitchFamily="2" charset="0"/>
                  <a:ea typeface="ＭＳ Ｐゴシック" panose="020B0600070205080204" pitchFamily="34" charset="-128"/>
                  <a:sym typeface="Helvetica" pitchFamily="2" charset="0"/>
                </a:rPr>
                <a:t>)</a:t>
              </a:r>
            </a:p>
          </p:txBody>
        </p:sp>
        <p:sp>
          <p:nvSpPr>
            <p:cNvPr id="47133" name="Line 35">
              <a:extLst>
                <a:ext uri="{FF2B5EF4-FFF2-40B4-BE49-F238E27FC236}">
                  <a16:creationId xmlns:a16="http://schemas.microsoft.com/office/drawing/2014/main" id="{22DAE124-B8A6-0347-ABF9-E50380768F81}"/>
                </a:ext>
              </a:extLst>
            </p:cNvPr>
            <p:cNvSpPr>
              <a:spLocks noChangeShapeType="1"/>
            </p:cNvSpPr>
            <p:nvPr/>
          </p:nvSpPr>
          <p:spPr bwMode="auto">
            <a:xfrm>
              <a:off x="3903" y="1573"/>
              <a:ext cx="1316"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7134" name="Rectangle 36">
              <a:extLst>
                <a:ext uri="{FF2B5EF4-FFF2-40B4-BE49-F238E27FC236}">
                  <a16:creationId xmlns:a16="http://schemas.microsoft.com/office/drawing/2014/main" id="{FE7BB8AE-4B2D-5D48-BFE3-FAA81AE43B87}"/>
                </a:ext>
              </a:extLst>
            </p:cNvPr>
            <p:cNvSpPr>
              <a:spLocks/>
            </p:cNvSpPr>
            <p:nvPr/>
          </p:nvSpPr>
          <p:spPr bwMode="auto">
            <a:xfrm>
              <a:off x="4756" y="1654"/>
              <a:ext cx="94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Data.ind(</a:t>
              </a:r>
              <a:r>
                <a:rPr lang="en-US" altLang="en-BE" sz="1800">
                  <a:solidFill>
                    <a:srgbClr val="0000FF"/>
                  </a:solidFill>
                  <a:latin typeface="Helvetica" pitchFamily="2" charset="0"/>
                  <a:ea typeface="ＭＳ Ｐゴシック" panose="020B0600070205080204" pitchFamily="34" charset="-128"/>
                  <a:sym typeface="Helvetica" pitchFamily="2" charset="0"/>
                </a:rPr>
                <a:t>e</a:t>
              </a:r>
              <a:r>
                <a:rPr lang="en-US" altLang="en-BE" sz="1800">
                  <a:latin typeface="Helvetica" pitchFamily="2" charset="0"/>
                  <a:ea typeface="ＭＳ Ｐゴシック" panose="020B0600070205080204" pitchFamily="34" charset="-128"/>
                  <a:sym typeface="Helvetica" pitchFamily="2"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8971-9143-8DAA-960A-11BF264C6CA0}"/>
              </a:ext>
            </a:extLst>
          </p:cNvPr>
          <p:cNvSpPr>
            <a:spLocks noGrp="1"/>
          </p:cNvSpPr>
          <p:nvPr>
            <p:ph type="title"/>
          </p:nvPr>
        </p:nvSpPr>
        <p:spPr/>
        <p:txBody>
          <a:bodyPr/>
          <a:lstStyle/>
          <a:p>
            <a:r>
              <a:rPr lang="en-BE" dirty="0"/>
              <a:t>The sending window</a:t>
            </a:r>
          </a:p>
        </p:txBody>
      </p:sp>
      <p:sp>
        <p:nvSpPr>
          <p:cNvPr id="3" name="Content Placeholder 2">
            <a:extLst>
              <a:ext uri="{FF2B5EF4-FFF2-40B4-BE49-F238E27FC236}">
                <a16:creationId xmlns:a16="http://schemas.microsoft.com/office/drawing/2014/main" id="{27A766CD-1C72-F9A9-42C3-E55B165C1345}"/>
              </a:ext>
            </a:extLst>
          </p:cNvPr>
          <p:cNvSpPr>
            <a:spLocks noGrp="1"/>
          </p:cNvSpPr>
          <p:nvPr>
            <p:ph idx="1"/>
          </p:nvPr>
        </p:nvSpPr>
        <p:spPr/>
        <p:txBody>
          <a:bodyPr/>
          <a:lstStyle/>
          <a:p>
            <a:r>
              <a:rPr lang="en-BE" dirty="0"/>
              <a:t>Buffer managed by a sender</a:t>
            </a:r>
          </a:p>
          <a:p>
            <a:pPr lvl="1"/>
            <a:r>
              <a:rPr lang="en-GB" dirty="0"/>
              <a:t>S</a:t>
            </a:r>
            <a:r>
              <a:rPr lang="en-BE" dirty="0"/>
              <a:t>tores segments sent but not yet acknowledged</a:t>
            </a:r>
          </a:p>
          <a:p>
            <a:pPr lvl="2"/>
            <a:r>
              <a:rPr lang="en-BE" dirty="0"/>
              <a:t>Content of sending window can be retransmitted if needed</a:t>
            </a:r>
          </a:p>
          <a:p>
            <a:r>
              <a:rPr lang="en-BE" dirty="0"/>
              <a:t>Sending window size limits the number of segments that a host can sent without acknowledgements</a:t>
            </a:r>
          </a:p>
          <a:p>
            <a:pPr marL="0" indent="0">
              <a:buNone/>
            </a:pPr>
            <a:endParaRPr lang="en-BE" dirty="0"/>
          </a:p>
          <a:p>
            <a:pPr marL="0" indent="0">
              <a:buNone/>
            </a:pPr>
            <a:endParaRPr lang="en-BE" dirty="0"/>
          </a:p>
        </p:txBody>
      </p:sp>
      <p:pic>
        <p:nvPicPr>
          <p:cNvPr id="3074" name="Picture 2">
            <a:extLst>
              <a:ext uri="{FF2B5EF4-FFF2-40B4-BE49-F238E27FC236}">
                <a16:creationId xmlns:a16="http://schemas.microsoft.com/office/drawing/2014/main" id="{B36188A8-1B4A-514F-BE70-2C9A83CEA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235" y="4495948"/>
            <a:ext cx="63246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72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1F7CF8B1-2ACE-7C4F-869F-C7C8AAD2C4AF}"/>
              </a:ext>
            </a:extLst>
          </p:cNvPr>
          <p:cNvSpPr>
            <a:spLocks noGrp="1" noChangeArrowheads="1"/>
          </p:cNvSpPr>
          <p:nvPr>
            <p:ph type="title"/>
          </p:nvPr>
        </p:nvSpPr>
        <p:spPr/>
        <p:txBody>
          <a:bodyPr/>
          <a:lstStyle/>
          <a:p>
            <a:pPr eaLnBrk="1" hangingPunct="1"/>
            <a:r>
              <a:rPr lang="en-US" altLang="en-BE"/>
              <a:t>Pipelining example</a:t>
            </a:r>
          </a:p>
        </p:txBody>
      </p:sp>
      <p:grpSp>
        <p:nvGrpSpPr>
          <p:cNvPr id="48130" name="Group 2">
            <a:extLst>
              <a:ext uri="{FF2B5EF4-FFF2-40B4-BE49-F238E27FC236}">
                <a16:creationId xmlns:a16="http://schemas.microsoft.com/office/drawing/2014/main" id="{C1D52691-2B3C-CE4D-9DA7-BA4A41959E98}"/>
              </a:ext>
            </a:extLst>
          </p:cNvPr>
          <p:cNvGrpSpPr>
            <a:grpSpLocks/>
          </p:cNvGrpSpPr>
          <p:nvPr/>
        </p:nvGrpSpPr>
        <p:grpSpPr bwMode="auto">
          <a:xfrm>
            <a:off x="3814764" y="1863726"/>
            <a:ext cx="4465637" cy="3719513"/>
            <a:chOff x="0" y="0"/>
            <a:chExt cx="3692" cy="3332"/>
          </a:xfrm>
        </p:grpSpPr>
        <p:grpSp>
          <p:nvGrpSpPr>
            <p:cNvPr id="48212" name="Group 3">
              <a:extLst>
                <a:ext uri="{FF2B5EF4-FFF2-40B4-BE49-F238E27FC236}">
                  <a16:creationId xmlns:a16="http://schemas.microsoft.com/office/drawing/2014/main" id="{701782C3-9A03-EE45-87AB-D5C51F6DE32E}"/>
                </a:ext>
              </a:extLst>
            </p:cNvPr>
            <p:cNvGrpSpPr>
              <a:grpSpLocks/>
            </p:cNvGrpSpPr>
            <p:nvPr/>
          </p:nvGrpSpPr>
          <p:grpSpPr bwMode="auto">
            <a:xfrm>
              <a:off x="1627" y="0"/>
              <a:ext cx="1670" cy="3332"/>
              <a:chOff x="0" y="0"/>
              <a:chExt cx="1669" cy="3332"/>
            </a:xfrm>
          </p:grpSpPr>
          <p:sp>
            <p:nvSpPr>
              <p:cNvPr id="48214" name="Line 4">
                <a:extLst>
                  <a:ext uri="{FF2B5EF4-FFF2-40B4-BE49-F238E27FC236}">
                    <a16:creationId xmlns:a16="http://schemas.microsoft.com/office/drawing/2014/main" id="{B70D7029-0A69-2F44-AD5E-431A2A1DC4FD}"/>
                  </a:ext>
                </a:extLst>
              </p:cNvPr>
              <p:cNvSpPr>
                <a:spLocks noChangeShapeType="1"/>
              </p:cNvSpPr>
              <p:nvPr/>
            </p:nvSpPr>
            <p:spPr bwMode="auto">
              <a:xfrm>
                <a:off x="0" y="0"/>
                <a:ext cx="0" cy="3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8215" name="Line 5">
                <a:extLst>
                  <a:ext uri="{FF2B5EF4-FFF2-40B4-BE49-F238E27FC236}">
                    <a16:creationId xmlns:a16="http://schemas.microsoft.com/office/drawing/2014/main" id="{695970CF-C779-C342-92EA-4FA97A9DA8FD}"/>
                  </a:ext>
                </a:extLst>
              </p:cNvPr>
              <p:cNvSpPr>
                <a:spLocks noChangeShapeType="1"/>
              </p:cNvSpPr>
              <p:nvPr/>
            </p:nvSpPr>
            <p:spPr bwMode="auto">
              <a:xfrm>
                <a:off x="1669" y="20"/>
                <a:ext cx="0" cy="33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8213" name="Rectangle 6">
              <a:extLst>
                <a:ext uri="{FF2B5EF4-FFF2-40B4-BE49-F238E27FC236}">
                  <a16:creationId xmlns:a16="http://schemas.microsoft.com/office/drawing/2014/main" id="{17401584-9F0E-B04E-8D13-4C9E691FF9CD}"/>
                </a:ext>
              </a:extLst>
            </p:cNvPr>
            <p:cNvSpPr>
              <a:spLocks/>
            </p:cNvSpPr>
            <p:nvPr/>
          </p:nvSpPr>
          <p:spPr bwMode="auto">
            <a:xfrm>
              <a:off x="0" y="89"/>
              <a:ext cx="369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grpSp>
        <p:nvGrpSpPr>
          <p:cNvPr id="38919" name="Group 7">
            <a:extLst>
              <a:ext uri="{FF2B5EF4-FFF2-40B4-BE49-F238E27FC236}">
                <a16:creationId xmlns:a16="http://schemas.microsoft.com/office/drawing/2014/main" id="{E64311C0-6FEA-7E4B-B7BC-9411BD4804A3}"/>
              </a:ext>
            </a:extLst>
          </p:cNvPr>
          <p:cNvGrpSpPr>
            <a:grpSpLocks/>
          </p:cNvGrpSpPr>
          <p:nvPr/>
        </p:nvGrpSpPr>
        <p:grpSpPr bwMode="auto">
          <a:xfrm>
            <a:off x="3182938" y="2692400"/>
            <a:ext cx="1433512" cy="203200"/>
            <a:chOff x="0" y="0"/>
            <a:chExt cx="1185" cy="182"/>
          </a:xfrm>
        </p:grpSpPr>
        <p:sp>
          <p:nvSpPr>
            <p:cNvPr id="48210" name="Rectangle 8">
              <a:extLst>
                <a:ext uri="{FF2B5EF4-FFF2-40B4-BE49-F238E27FC236}">
                  <a16:creationId xmlns:a16="http://schemas.microsoft.com/office/drawing/2014/main" id="{AB82AA05-0102-1748-A2A2-867486DCF130}"/>
                </a:ext>
              </a:extLst>
            </p:cNvPr>
            <p:cNvSpPr>
              <a:spLocks/>
            </p:cNvSpPr>
            <p:nvPr/>
          </p:nvSpPr>
          <p:spPr bwMode="auto">
            <a:xfrm>
              <a:off x="28" y="0"/>
              <a:ext cx="11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1 2</a:t>
              </a:r>
              <a:r>
                <a:rPr lang="en-US" altLang="en-BE" sz="1500">
                  <a:latin typeface="Helvetica" pitchFamily="2" charset="0"/>
                  <a:ea typeface="ＭＳ Ｐゴシック" panose="020B0600070205080204" pitchFamily="34" charset="-128"/>
                  <a:sym typeface="Helvetica" pitchFamily="2" charset="0"/>
                </a:rPr>
                <a:t> 3 4 5 6 7 8</a:t>
              </a:r>
            </a:p>
          </p:txBody>
        </p:sp>
        <p:sp>
          <p:nvSpPr>
            <p:cNvPr id="48211" name="AutoShape 9">
              <a:extLst>
                <a:ext uri="{FF2B5EF4-FFF2-40B4-BE49-F238E27FC236}">
                  <a16:creationId xmlns:a16="http://schemas.microsoft.com/office/drawing/2014/main" id="{C28DED07-55A7-414E-B410-2D05A1B3F627}"/>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38922" name="Group 10">
            <a:extLst>
              <a:ext uri="{FF2B5EF4-FFF2-40B4-BE49-F238E27FC236}">
                <a16:creationId xmlns:a16="http://schemas.microsoft.com/office/drawing/2014/main" id="{A1EFE158-9E32-AC46-86FE-F51EE8A8E8D1}"/>
              </a:ext>
            </a:extLst>
          </p:cNvPr>
          <p:cNvGrpSpPr>
            <a:grpSpLocks/>
          </p:cNvGrpSpPr>
          <p:nvPr/>
        </p:nvGrpSpPr>
        <p:grpSpPr bwMode="auto">
          <a:xfrm>
            <a:off x="3216275" y="3878263"/>
            <a:ext cx="1390650" cy="203200"/>
            <a:chOff x="0" y="0"/>
            <a:chExt cx="1150" cy="182"/>
          </a:xfrm>
        </p:grpSpPr>
        <p:sp>
          <p:nvSpPr>
            <p:cNvPr id="48208" name="Rectangle 11">
              <a:extLst>
                <a:ext uri="{FF2B5EF4-FFF2-40B4-BE49-F238E27FC236}">
                  <a16:creationId xmlns:a16="http://schemas.microsoft.com/office/drawing/2014/main" id="{32F7C41A-18CC-454E-929E-1D9C641D2CA6}"/>
                </a:ext>
              </a:extLst>
            </p:cNvPr>
            <p:cNvSpPr>
              <a:spLocks/>
            </p:cNvSpPr>
            <p:nvPr/>
          </p:nvSpPr>
          <p:spPr bwMode="auto">
            <a:xfrm>
              <a:off x="0" y="0"/>
              <a:ext cx="115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4 5 6 7 8</a:t>
              </a:r>
            </a:p>
          </p:txBody>
        </p:sp>
        <p:sp>
          <p:nvSpPr>
            <p:cNvPr id="48209" name="AutoShape 12">
              <a:extLst>
                <a:ext uri="{FF2B5EF4-FFF2-40B4-BE49-F238E27FC236}">
                  <a16:creationId xmlns:a16="http://schemas.microsoft.com/office/drawing/2014/main" id="{A41FF0A8-2029-F34D-BF3E-6DB654BB66D7}"/>
                </a:ext>
              </a:extLst>
            </p:cNvPr>
            <p:cNvSpPr>
              <a:spLocks/>
            </p:cNvSpPr>
            <p:nvPr/>
          </p:nvSpPr>
          <p:spPr bwMode="auto">
            <a:xfrm>
              <a:off x="10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38925" name="Group 13">
            <a:extLst>
              <a:ext uri="{FF2B5EF4-FFF2-40B4-BE49-F238E27FC236}">
                <a16:creationId xmlns:a16="http://schemas.microsoft.com/office/drawing/2014/main" id="{0268B7A8-7892-7844-9E0F-910EF4666D5F}"/>
              </a:ext>
            </a:extLst>
          </p:cNvPr>
          <p:cNvGrpSpPr>
            <a:grpSpLocks/>
          </p:cNvGrpSpPr>
          <p:nvPr/>
        </p:nvGrpSpPr>
        <p:grpSpPr bwMode="auto">
          <a:xfrm>
            <a:off x="3216275" y="4183064"/>
            <a:ext cx="1390650" cy="223837"/>
            <a:chOff x="0" y="0"/>
            <a:chExt cx="1150" cy="200"/>
          </a:xfrm>
        </p:grpSpPr>
        <p:sp>
          <p:nvSpPr>
            <p:cNvPr id="48206" name="Rectangle 14">
              <a:extLst>
                <a:ext uri="{FF2B5EF4-FFF2-40B4-BE49-F238E27FC236}">
                  <a16:creationId xmlns:a16="http://schemas.microsoft.com/office/drawing/2014/main" id="{3167AEFC-1FA6-8C48-8E3E-84289F6BE0C7}"/>
                </a:ext>
              </a:extLst>
            </p:cNvPr>
            <p:cNvSpPr>
              <a:spLocks/>
            </p:cNvSpPr>
            <p:nvPr/>
          </p:nvSpPr>
          <p:spPr bwMode="auto">
            <a:xfrm>
              <a:off x="0" y="0"/>
              <a:ext cx="115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0 1 </a:t>
              </a:r>
              <a:r>
                <a:rPr lang="en-US" altLang="en-BE" sz="1500" i="1">
                  <a:solidFill>
                    <a:srgbClr val="FF0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4</a:t>
              </a:r>
              <a:r>
                <a:rPr lang="en-US" altLang="en-BE" sz="1500">
                  <a:latin typeface="Helvetica" pitchFamily="2" charset="0"/>
                  <a:ea typeface="ＭＳ Ｐゴシック" panose="020B0600070205080204" pitchFamily="34" charset="-128"/>
                  <a:sym typeface="Helvetica" pitchFamily="2" charset="0"/>
                </a:rPr>
                <a:t> 5 6 7 8</a:t>
              </a:r>
            </a:p>
          </p:txBody>
        </p:sp>
        <p:sp>
          <p:nvSpPr>
            <p:cNvPr id="48207" name="AutoShape 15">
              <a:extLst>
                <a:ext uri="{FF2B5EF4-FFF2-40B4-BE49-F238E27FC236}">
                  <a16:creationId xmlns:a16="http://schemas.microsoft.com/office/drawing/2014/main" id="{EDECB623-F2AB-2345-8035-E16EA1909B36}"/>
                </a:ext>
              </a:extLst>
            </p:cNvPr>
            <p:cNvSpPr>
              <a:spLocks/>
            </p:cNvSpPr>
            <p:nvPr/>
          </p:nvSpPr>
          <p:spPr bwMode="auto">
            <a:xfrm>
              <a:off x="236" y="18"/>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38928" name="Group 16">
            <a:extLst>
              <a:ext uri="{FF2B5EF4-FFF2-40B4-BE49-F238E27FC236}">
                <a16:creationId xmlns:a16="http://schemas.microsoft.com/office/drawing/2014/main" id="{9538B854-1776-B442-A006-F9FFA40D6BBC}"/>
              </a:ext>
            </a:extLst>
          </p:cNvPr>
          <p:cNvGrpSpPr>
            <a:grpSpLocks/>
          </p:cNvGrpSpPr>
          <p:nvPr/>
        </p:nvGrpSpPr>
        <p:grpSpPr bwMode="auto">
          <a:xfrm>
            <a:off x="3216275" y="4679950"/>
            <a:ext cx="1390650" cy="204788"/>
            <a:chOff x="0" y="0"/>
            <a:chExt cx="1150" cy="183"/>
          </a:xfrm>
        </p:grpSpPr>
        <p:sp>
          <p:nvSpPr>
            <p:cNvPr id="48204" name="Rectangle 17">
              <a:extLst>
                <a:ext uri="{FF2B5EF4-FFF2-40B4-BE49-F238E27FC236}">
                  <a16:creationId xmlns:a16="http://schemas.microsoft.com/office/drawing/2014/main" id="{8822E88C-ED11-CD43-B122-B8853BC97BAD}"/>
                </a:ext>
              </a:extLst>
            </p:cNvPr>
            <p:cNvSpPr>
              <a:spLocks/>
            </p:cNvSpPr>
            <p:nvPr/>
          </p:nvSpPr>
          <p:spPr bwMode="auto">
            <a:xfrm>
              <a:off x="0" y="0"/>
              <a:ext cx="115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4</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5</a:t>
              </a:r>
              <a:r>
                <a:rPr lang="en-US" altLang="en-BE" sz="1500">
                  <a:latin typeface="Helvetica" pitchFamily="2" charset="0"/>
                  <a:ea typeface="ＭＳ Ｐゴシック" panose="020B0600070205080204" pitchFamily="34" charset="-128"/>
                  <a:sym typeface="Helvetica" pitchFamily="2" charset="0"/>
                </a:rPr>
                <a:t> 6 7 8</a:t>
              </a:r>
            </a:p>
          </p:txBody>
        </p:sp>
        <p:sp>
          <p:nvSpPr>
            <p:cNvPr id="48205" name="AutoShape 18">
              <a:extLst>
                <a:ext uri="{FF2B5EF4-FFF2-40B4-BE49-F238E27FC236}">
                  <a16:creationId xmlns:a16="http://schemas.microsoft.com/office/drawing/2014/main" id="{A090B8CB-BCD2-8940-8DA5-8B1A7D197E9E}"/>
                </a:ext>
              </a:extLst>
            </p:cNvPr>
            <p:cNvSpPr>
              <a:spLocks/>
            </p:cNvSpPr>
            <p:nvPr/>
          </p:nvSpPr>
          <p:spPr bwMode="auto">
            <a:xfrm>
              <a:off x="381" y="1"/>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sp>
        <p:nvSpPr>
          <p:cNvPr id="48135" name="Rectangle 19">
            <a:extLst>
              <a:ext uri="{FF2B5EF4-FFF2-40B4-BE49-F238E27FC236}">
                <a16:creationId xmlns:a16="http://schemas.microsoft.com/office/drawing/2014/main" id="{F04DF85D-396C-CC42-98A7-4EE884D74C8B}"/>
              </a:ext>
            </a:extLst>
          </p:cNvPr>
          <p:cNvSpPr>
            <a:spLocks/>
          </p:cNvSpPr>
          <p:nvPr/>
        </p:nvSpPr>
        <p:spPr bwMode="auto">
          <a:xfrm>
            <a:off x="3216275" y="2459039"/>
            <a:ext cx="13906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3 4 5 6 7 8</a:t>
            </a:r>
          </a:p>
        </p:txBody>
      </p:sp>
      <p:sp>
        <p:nvSpPr>
          <p:cNvPr id="48136" name="AutoShape 20">
            <a:extLst>
              <a:ext uri="{FF2B5EF4-FFF2-40B4-BE49-F238E27FC236}">
                <a16:creationId xmlns:a16="http://schemas.microsoft.com/office/drawing/2014/main" id="{E005E4DA-668B-DA43-A630-0587E8A99B1D}"/>
              </a:ext>
            </a:extLst>
          </p:cNvPr>
          <p:cNvSpPr>
            <a:spLocks/>
          </p:cNvSpPr>
          <p:nvPr/>
        </p:nvSpPr>
        <p:spPr bwMode="auto">
          <a:xfrm>
            <a:off x="3194050" y="2447925"/>
            <a:ext cx="484188" cy="203200"/>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nvGrpSpPr>
          <p:cNvPr id="38933" name="Group 21">
            <a:extLst>
              <a:ext uri="{FF2B5EF4-FFF2-40B4-BE49-F238E27FC236}">
                <a16:creationId xmlns:a16="http://schemas.microsoft.com/office/drawing/2014/main" id="{C55DFC58-9009-CE48-B1D5-38DD42ACE8F8}"/>
              </a:ext>
            </a:extLst>
          </p:cNvPr>
          <p:cNvGrpSpPr>
            <a:grpSpLocks/>
          </p:cNvGrpSpPr>
          <p:nvPr/>
        </p:nvGrpSpPr>
        <p:grpSpPr bwMode="auto">
          <a:xfrm>
            <a:off x="4733925" y="2519364"/>
            <a:ext cx="4237038" cy="1196975"/>
            <a:chOff x="0" y="0"/>
            <a:chExt cx="3505" cy="1072"/>
          </a:xfrm>
        </p:grpSpPr>
        <p:sp>
          <p:nvSpPr>
            <p:cNvPr id="48196" name="Line 22">
              <a:extLst>
                <a:ext uri="{FF2B5EF4-FFF2-40B4-BE49-F238E27FC236}">
                  <a16:creationId xmlns:a16="http://schemas.microsoft.com/office/drawing/2014/main" id="{64B99EDF-7D81-7E42-A14F-52DC952DE8ED}"/>
                </a:ext>
              </a:extLst>
            </p:cNvPr>
            <p:cNvSpPr>
              <a:spLocks noChangeShapeType="1"/>
            </p:cNvSpPr>
            <p:nvPr/>
          </p:nvSpPr>
          <p:spPr bwMode="auto">
            <a:xfrm>
              <a:off x="2571" y="1071"/>
              <a:ext cx="538"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97" name="Line 23">
              <a:extLst>
                <a:ext uri="{FF2B5EF4-FFF2-40B4-BE49-F238E27FC236}">
                  <a16:creationId xmlns:a16="http://schemas.microsoft.com/office/drawing/2014/main" id="{AB94B6BE-A25E-F048-89DD-A0BC65AC432A}"/>
                </a:ext>
              </a:extLst>
            </p:cNvPr>
            <p:cNvSpPr>
              <a:spLocks noChangeShapeType="1"/>
            </p:cNvSpPr>
            <p:nvPr/>
          </p:nvSpPr>
          <p:spPr bwMode="auto">
            <a:xfrm>
              <a:off x="841" y="237"/>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98" name="Line 24">
              <a:extLst>
                <a:ext uri="{FF2B5EF4-FFF2-40B4-BE49-F238E27FC236}">
                  <a16:creationId xmlns:a16="http://schemas.microsoft.com/office/drawing/2014/main" id="{3638CFC8-D2A3-154B-BDB9-C6BE475C8F31}"/>
                </a:ext>
              </a:extLst>
            </p:cNvPr>
            <p:cNvSpPr>
              <a:spLocks noChangeShapeType="1"/>
            </p:cNvSpPr>
            <p:nvPr/>
          </p:nvSpPr>
          <p:spPr bwMode="auto">
            <a:xfrm>
              <a:off x="382" y="227"/>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99" name="Rectangle 25">
              <a:extLst>
                <a:ext uri="{FF2B5EF4-FFF2-40B4-BE49-F238E27FC236}">
                  <a16:creationId xmlns:a16="http://schemas.microsoft.com/office/drawing/2014/main" id="{F43E19E8-9085-AC43-9B42-6D73A0049328}"/>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latin typeface="Helvetica" pitchFamily="2" charset="0"/>
                  <a:ea typeface="ＭＳ Ｐゴシック" panose="020B0600070205080204" pitchFamily="34" charset="-128"/>
                  <a:sym typeface="Helvetica" pitchFamily="2" charset="0"/>
                </a:rPr>
                <a:t>)</a:t>
              </a:r>
            </a:p>
          </p:txBody>
        </p:sp>
        <p:sp>
          <p:nvSpPr>
            <p:cNvPr id="48200" name="Rectangle 26">
              <a:extLst>
                <a:ext uri="{FF2B5EF4-FFF2-40B4-BE49-F238E27FC236}">
                  <a16:creationId xmlns:a16="http://schemas.microsoft.com/office/drawing/2014/main" id="{30CD313C-F71C-F245-8D48-BD85310585EC}"/>
                </a:ext>
              </a:extLst>
            </p:cNvPr>
            <p:cNvSpPr>
              <a:spLocks/>
            </p:cNvSpPr>
            <p:nvPr/>
          </p:nvSpPr>
          <p:spPr bwMode="auto">
            <a:xfrm>
              <a:off x="2718" y="855"/>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latin typeface="Helvetica" pitchFamily="2" charset="0"/>
                  <a:ea typeface="ＭＳ Ｐゴシック" panose="020B0600070205080204" pitchFamily="34" charset="-128"/>
                  <a:sym typeface="Helvetica" pitchFamily="2" charset="0"/>
                </a:rPr>
                <a:t>)</a:t>
              </a:r>
            </a:p>
          </p:txBody>
        </p:sp>
        <p:grpSp>
          <p:nvGrpSpPr>
            <p:cNvPr id="48201" name="Group 27">
              <a:extLst>
                <a:ext uri="{FF2B5EF4-FFF2-40B4-BE49-F238E27FC236}">
                  <a16:creationId xmlns:a16="http://schemas.microsoft.com/office/drawing/2014/main" id="{F502FABF-4352-2A43-9F50-064579BBE24E}"/>
                </a:ext>
              </a:extLst>
            </p:cNvPr>
            <p:cNvGrpSpPr>
              <a:grpSpLocks/>
            </p:cNvGrpSpPr>
            <p:nvPr/>
          </p:nvGrpSpPr>
          <p:grpSpPr bwMode="auto">
            <a:xfrm>
              <a:off x="1173" y="327"/>
              <a:ext cx="404" cy="168"/>
              <a:chOff x="0" y="0"/>
              <a:chExt cx="404" cy="168"/>
            </a:xfrm>
          </p:grpSpPr>
          <p:sp>
            <p:nvSpPr>
              <p:cNvPr id="48202" name="Rectangle 28">
                <a:extLst>
                  <a:ext uri="{FF2B5EF4-FFF2-40B4-BE49-F238E27FC236}">
                    <a16:creationId xmlns:a16="http://schemas.microsoft.com/office/drawing/2014/main" id="{B85E7199-147A-C04C-B16B-D65952834801}"/>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203" name="Rectangle 29">
                <a:extLst>
                  <a:ext uri="{FF2B5EF4-FFF2-40B4-BE49-F238E27FC236}">
                    <a16:creationId xmlns:a16="http://schemas.microsoft.com/office/drawing/2014/main" id="{D5B9D0F3-D05A-5946-B7B5-50FC227C4C2D}"/>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D(0</a:t>
                </a:r>
                <a:r>
                  <a:rPr lang="en-US" altLang="en-BE" sz="1300">
                    <a:solidFill>
                      <a:srgbClr val="0000FF"/>
                    </a:solidFill>
                    <a:latin typeface="Helvetica" pitchFamily="2" charset="0"/>
                    <a:ea typeface="ＭＳ Ｐゴシック" panose="020B0600070205080204" pitchFamily="34" charset="-128"/>
                    <a:sym typeface="Helvetica" pitchFamily="2" charset="0"/>
                  </a:rPr>
                  <a:t>,a</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8942" name="Group 30">
            <a:extLst>
              <a:ext uri="{FF2B5EF4-FFF2-40B4-BE49-F238E27FC236}">
                <a16:creationId xmlns:a16="http://schemas.microsoft.com/office/drawing/2014/main" id="{8CCEE72E-A30B-7F48-B662-2203D92A5DFA}"/>
              </a:ext>
            </a:extLst>
          </p:cNvPr>
          <p:cNvGrpSpPr>
            <a:grpSpLocks/>
          </p:cNvGrpSpPr>
          <p:nvPr/>
        </p:nvGrpSpPr>
        <p:grpSpPr bwMode="auto">
          <a:xfrm>
            <a:off x="3182938" y="2863850"/>
            <a:ext cx="5789612" cy="1138238"/>
            <a:chOff x="0" y="0"/>
            <a:chExt cx="4788" cy="1019"/>
          </a:xfrm>
        </p:grpSpPr>
        <p:sp>
          <p:nvSpPr>
            <p:cNvPr id="48186" name="Line 31">
              <a:extLst>
                <a:ext uri="{FF2B5EF4-FFF2-40B4-BE49-F238E27FC236}">
                  <a16:creationId xmlns:a16="http://schemas.microsoft.com/office/drawing/2014/main" id="{DB5923FF-E742-E54F-B79C-3784527BF485}"/>
                </a:ext>
              </a:extLst>
            </p:cNvPr>
            <p:cNvSpPr>
              <a:spLocks noChangeShapeType="1"/>
            </p:cNvSpPr>
            <p:nvPr/>
          </p:nvSpPr>
          <p:spPr bwMode="auto">
            <a:xfrm>
              <a:off x="2123" y="186"/>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87" name="Line 32">
              <a:extLst>
                <a:ext uri="{FF2B5EF4-FFF2-40B4-BE49-F238E27FC236}">
                  <a16:creationId xmlns:a16="http://schemas.microsoft.com/office/drawing/2014/main" id="{A3613586-D343-F949-93EF-802766232DCA}"/>
                </a:ext>
              </a:extLst>
            </p:cNvPr>
            <p:cNvSpPr>
              <a:spLocks noChangeShapeType="1"/>
            </p:cNvSpPr>
            <p:nvPr/>
          </p:nvSpPr>
          <p:spPr bwMode="auto">
            <a:xfrm rot="10800000" flipH="1">
              <a:off x="3787" y="990"/>
              <a:ext cx="622"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88" name="Line 33">
              <a:extLst>
                <a:ext uri="{FF2B5EF4-FFF2-40B4-BE49-F238E27FC236}">
                  <a16:creationId xmlns:a16="http://schemas.microsoft.com/office/drawing/2014/main" id="{F7CBBDDF-5A74-D54A-8A85-3F8BD7601566}"/>
                </a:ext>
              </a:extLst>
            </p:cNvPr>
            <p:cNvSpPr>
              <a:spLocks noChangeShapeType="1"/>
            </p:cNvSpPr>
            <p:nvPr/>
          </p:nvSpPr>
          <p:spPr bwMode="auto">
            <a:xfrm>
              <a:off x="1678" y="179"/>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89" name="Rectangle 34">
              <a:extLst>
                <a:ext uri="{FF2B5EF4-FFF2-40B4-BE49-F238E27FC236}">
                  <a16:creationId xmlns:a16="http://schemas.microsoft.com/office/drawing/2014/main" id="{C5E153CF-8CF8-5A47-9F30-B9CE3E9877A1}"/>
                </a:ext>
              </a:extLst>
            </p:cNvPr>
            <p:cNvSpPr>
              <a:spLocks/>
            </p:cNvSpPr>
            <p:nvPr/>
          </p:nvSpPr>
          <p:spPr bwMode="auto">
            <a:xfrm>
              <a:off x="28" y="45"/>
              <a:ext cx="11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0 1</a:t>
              </a:r>
              <a:r>
                <a:rPr lang="en-US" altLang="en-BE" sz="1500" i="1">
                  <a:solidFill>
                    <a:srgbClr val="008000"/>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3 4 5 6 7 8</a:t>
              </a:r>
            </a:p>
          </p:txBody>
        </p:sp>
        <p:sp>
          <p:nvSpPr>
            <p:cNvPr id="48190" name="AutoShape 35">
              <a:extLst>
                <a:ext uri="{FF2B5EF4-FFF2-40B4-BE49-F238E27FC236}">
                  <a16:creationId xmlns:a16="http://schemas.microsoft.com/office/drawing/2014/main" id="{2976EC40-53B2-1249-A586-DBA21ECCBAFD}"/>
                </a:ext>
              </a:extLst>
            </p:cNvPr>
            <p:cNvSpPr>
              <a:spLocks/>
            </p:cNvSpPr>
            <p:nvPr/>
          </p:nvSpPr>
          <p:spPr bwMode="auto">
            <a:xfrm>
              <a:off x="0" y="55"/>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91" name="Rectangle 36">
              <a:extLst>
                <a:ext uri="{FF2B5EF4-FFF2-40B4-BE49-F238E27FC236}">
                  <a16:creationId xmlns:a16="http://schemas.microsoft.com/office/drawing/2014/main" id="{203813C7-AA58-A248-B371-757D4D4CD8A7}"/>
                </a:ext>
              </a:extLst>
            </p:cNvPr>
            <p:cNvSpPr>
              <a:spLocks/>
            </p:cNvSpPr>
            <p:nvPr/>
          </p:nvSpPr>
          <p:spPr bwMode="auto">
            <a:xfrm>
              <a:off x="1282"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latin typeface="Helvetica" pitchFamily="2" charset="0"/>
                  <a:ea typeface="ＭＳ Ｐゴシック" panose="020B0600070205080204" pitchFamily="34" charset="-128"/>
                  <a:sym typeface="Helvetica" pitchFamily="2" charset="0"/>
                </a:rPr>
                <a:t>)</a:t>
              </a:r>
            </a:p>
          </p:txBody>
        </p:sp>
        <p:sp>
          <p:nvSpPr>
            <p:cNvPr id="48192" name="Rectangle 37">
              <a:extLst>
                <a:ext uri="{FF2B5EF4-FFF2-40B4-BE49-F238E27FC236}">
                  <a16:creationId xmlns:a16="http://schemas.microsoft.com/office/drawing/2014/main" id="{60D9AFE1-772D-B14C-BCE1-CBE709628986}"/>
                </a:ext>
              </a:extLst>
            </p:cNvPr>
            <p:cNvSpPr>
              <a:spLocks/>
            </p:cNvSpPr>
            <p:nvPr/>
          </p:nvSpPr>
          <p:spPr bwMode="auto">
            <a:xfrm>
              <a:off x="4001" y="809"/>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latin typeface="Helvetica" pitchFamily="2" charset="0"/>
                  <a:ea typeface="ＭＳ Ｐゴシック" panose="020B0600070205080204" pitchFamily="34" charset="-128"/>
                  <a:sym typeface="Helvetica" pitchFamily="2" charset="0"/>
                </a:rPr>
                <a:t>)</a:t>
              </a:r>
            </a:p>
          </p:txBody>
        </p:sp>
        <p:grpSp>
          <p:nvGrpSpPr>
            <p:cNvPr id="48193" name="Group 38">
              <a:extLst>
                <a:ext uri="{FF2B5EF4-FFF2-40B4-BE49-F238E27FC236}">
                  <a16:creationId xmlns:a16="http://schemas.microsoft.com/office/drawing/2014/main" id="{9E6958C7-27AA-0946-BACE-030AF6DB2CB7}"/>
                </a:ext>
              </a:extLst>
            </p:cNvPr>
            <p:cNvGrpSpPr>
              <a:grpSpLocks/>
            </p:cNvGrpSpPr>
            <p:nvPr/>
          </p:nvGrpSpPr>
          <p:grpSpPr bwMode="auto">
            <a:xfrm>
              <a:off x="2510" y="346"/>
              <a:ext cx="400" cy="168"/>
              <a:chOff x="0" y="0"/>
              <a:chExt cx="400" cy="168"/>
            </a:xfrm>
          </p:grpSpPr>
          <p:sp>
            <p:nvSpPr>
              <p:cNvPr id="48194" name="Rectangle 39">
                <a:extLst>
                  <a:ext uri="{FF2B5EF4-FFF2-40B4-BE49-F238E27FC236}">
                    <a16:creationId xmlns:a16="http://schemas.microsoft.com/office/drawing/2014/main" id="{103E271F-9C18-B448-B80C-0B26E373AAB4}"/>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95" name="Rectangle 40">
                <a:extLst>
                  <a:ext uri="{FF2B5EF4-FFF2-40B4-BE49-F238E27FC236}">
                    <a16:creationId xmlns:a16="http://schemas.microsoft.com/office/drawing/2014/main" id="{A49A74EF-1B63-6A46-82B1-33D81B90DF20}"/>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8953" name="Group 41">
            <a:extLst>
              <a:ext uri="{FF2B5EF4-FFF2-40B4-BE49-F238E27FC236}">
                <a16:creationId xmlns:a16="http://schemas.microsoft.com/office/drawing/2014/main" id="{8190D0BC-AA31-7341-AF62-356591ECAD1F}"/>
              </a:ext>
            </a:extLst>
          </p:cNvPr>
          <p:cNvGrpSpPr>
            <a:grpSpLocks/>
          </p:cNvGrpSpPr>
          <p:nvPr/>
        </p:nvGrpSpPr>
        <p:grpSpPr bwMode="auto">
          <a:xfrm>
            <a:off x="3194051" y="3159125"/>
            <a:ext cx="5789613" cy="1047750"/>
            <a:chOff x="0" y="0"/>
            <a:chExt cx="4788" cy="939"/>
          </a:xfrm>
        </p:grpSpPr>
        <p:sp>
          <p:nvSpPr>
            <p:cNvPr id="48176" name="Line 42">
              <a:extLst>
                <a:ext uri="{FF2B5EF4-FFF2-40B4-BE49-F238E27FC236}">
                  <a16:creationId xmlns:a16="http://schemas.microsoft.com/office/drawing/2014/main" id="{465821F5-F75E-3A4B-A90A-2D00669E04DA}"/>
                </a:ext>
              </a:extLst>
            </p:cNvPr>
            <p:cNvSpPr>
              <a:spLocks noChangeShapeType="1"/>
            </p:cNvSpPr>
            <p:nvPr/>
          </p:nvSpPr>
          <p:spPr bwMode="auto">
            <a:xfrm>
              <a:off x="2132" y="104"/>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77" name="Line 43">
              <a:extLst>
                <a:ext uri="{FF2B5EF4-FFF2-40B4-BE49-F238E27FC236}">
                  <a16:creationId xmlns:a16="http://schemas.microsoft.com/office/drawing/2014/main" id="{6A154AB6-B3C0-4045-8148-2AE1EC24A14E}"/>
                </a:ext>
              </a:extLst>
            </p:cNvPr>
            <p:cNvSpPr>
              <a:spLocks noChangeShapeType="1"/>
            </p:cNvSpPr>
            <p:nvPr/>
          </p:nvSpPr>
          <p:spPr bwMode="auto">
            <a:xfrm rot="10800000" flipH="1">
              <a:off x="3796" y="936"/>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78" name="Line 44">
              <a:extLst>
                <a:ext uri="{FF2B5EF4-FFF2-40B4-BE49-F238E27FC236}">
                  <a16:creationId xmlns:a16="http://schemas.microsoft.com/office/drawing/2014/main" id="{8756BC81-00A3-4149-8E0B-8D4C8B10CB02}"/>
                </a:ext>
              </a:extLst>
            </p:cNvPr>
            <p:cNvSpPr>
              <a:spLocks noChangeShapeType="1"/>
            </p:cNvSpPr>
            <p:nvPr/>
          </p:nvSpPr>
          <p:spPr bwMode="auto">
            <a:xfrm>
              <a:off x="1702" y="93"/>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79" name="Rectangle 45">
              <a:extLst>
                <a:ext uri="{FF2B5EF4-FFF2-40B4-BE49-F238E27FC236}">
                  <a16:creationId xmlns:a16="http://schemas.microsoft.com/office/drawing/2014/main" id="{58E078AC-B441-194E-A92C-BC59941DC5E4}"/>
                </a:ext>
              </a:extLst>
            </p:cNvPr>
            <p:cNvSpPr>
              <a:spLocks/>
            </p:cNvSpPr>
            <p:nvPr/>
          </p:nvSpPr>
          <p:spPr bwMode="auto">
            <a:xfrm>
              <a:off x="19" y="0"/>
              <a:ext cx="115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3 4 5 6 7 8</a:t>
              </a:r>
            </a:p>
          </p:txBody>
        </p:sp>
        <p:sp>
          <p:nvSpPr>
            <p:cNvPr id="48180" name="AutoShape 46">
              <a:extLst>
                <a:ext uri="{FF2B5EF4-FFF2-40B4-BE49-F238E27FC236}">
                  <a16:creationId xmlns:a16="http://schemas.microsoft.com/office/drawing/2014/main" id="{B236E9B6-7E49-254B-B7D2-F46D0690C6BF}"/>
                </a:ext>
              </a:extLst>
            </p:cNvPr>
            <p:cNvSpPr>
              <a:spLocks/>
            </p:cNvSpPr>
            <p:nvPr/>
          </p:nvSpPr>
          <p:spPr bwMode="auto">
            <a:xfrm>
              <a:off x="0" y="9"/>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81" name="Rectangle 47">
              <a:extLst>
                <a:ext uri="{FF2B5EF4-FFF2-40B4-BE49-F238E27FC236}">
                  <a16:creationId xmlns:a16="http://schemas.microsoft.com/office/drawing/2014/main" id="{D5EA0FE8-B5DF-614B-81DD-177E9CBE5678}"/>
                </a:ext>
              </a:extLst>
            </p:cNvPr>
            <p:cNvSpPr>
              <a:spLocks/>
            </p:cNvSpPr>
            <p:nvPr/>
          </p:nvSpPr>
          <p:spPr bwMode="auto">
            <a:xfrm>
              <a:off x="1301" y="136"/>
              <a:ext cx="7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latin typeface="Helvetica" pitchFamily="2" charset="0"/>
                  <a:ea typeface="ＭＳ Ｐゴシック" panose="020B0600070205080204" pitchFamily="34" charset="-128"/>
                  <a:sym typeface="Helvetica" pitchFamily="2" charset="0"/>
                </a:rPr>
                <a:t>)</a:t>
              </a:r>
            </a:p>
          </p:txBody>
        </p:sp>
        <p:sp>
          <p:nvSpPr>
            <p:cNvPr id="48182" name="Rectangle 48">
              <a:extLst>
                <a:ext uri="{FF2B5EF4-FFF2-40B4-BE49-F238E27FC236}">
                  <a16:creationId xmlns:a16="http://schemas.microsoft.com/office/drawing/2014/main" id="{1640FFB5-835C-6A40-A03E-6931EE6BA1DD}"/>
                </a:ext>
              </a:extLst>
            </p:cNvPr>
            <p:cNvSpPr>
              <a:spLocks/>
            </p:cNvSpPr>
            <p:nvPr/>
          </p:nvSpPr>
          <p:spPr bwMode="auto">
            <a:xfrm>
              <a:off x="4010" y="736"/>
              <a:ext cx="77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latin typeface="Helvetica" pitchFamily="2" charset="0"/>
                  <a:ea typeface="ＭＳ Ｐゴシック" panose="020B0600070205080204" pitchFamily="34" charset="-128"/>
                  <a:sym typeface="Helvetica" pitchFamily="2" charset="0"/>
                </a:rPr>
                <a:t>)</a:t>
              </a:r>
            </a:p>
          </p:txBody>
        </p:sp>
        <p:grpSp>
          <p:nvGrpSpPr>
            <p:cNvPr id="48183" name="Group 49">
              <a:extLst>
                <a:ext uri="{FF2B5EF4-FFF2-40B4-BE49-F238E27FC236}">
                  <a16:creationId xmlns:a16="http://schemas.microsoft.com/office/drawing/2014/main" id="{7D350F81-A975-3C40-B137-C8457489A86E}"/>
                </a:ext>
              </a:extLst>
            </p:cNvPr>
            <p:cNvGrpSpPr>
              <a:grpSpLocks/>
            </p:cNvGrpSpPr>
            <p:nvPr/>
          </p:nvGrpSpPr>
          <p:grpSpPr bwMode="auto">
            <a:xfrm>
              <a:off x="2592" y="400"/>
              <a:ext cx="398" cy="168"/>
              <a:chOff x="0" y="0"/>
              <a:chExt cx="398" cy="168"/>
            </a:xfrm>
          </p:grpSpPr>
          <p:sp>
            <p:nvSpPr>
              <p:cNvPr id="48184" name="Rectangle 50">
                <a:extLst>
                  <a:ext uri="{FF2B5EF4-FFF2-40B4-BE49-F238E27FC236}">
                    <a16:creationId xmlns:a16="http://schemas.microsoft.com/office/drawing/2014/main" id="{FAC2162C-2D01-9F49-B1F7-788C294095CE}"/>
                  </a:ext>
                </a:extLst>
              </p:cNvPr>
              <p:cNvSpPr>
                <a:spLocks/>
              </p:cNvSpPr>
              <p:nvPr/>
            </p:nvSpPr>
            <p:spPr bwMode="auto">
              <a:xfrm>
                <a:off x="0" y="0"/>
                <a:ext cx="39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85" name="Rectangle 51">
                <a:extLst>
                  <a:ext uri="{FF2B5EF4-FFF2-40B4-BE49-F238E27FC236}">
                    <a16:creationId xmlns:a16="http://schemas.microsoft.com/office/drawing/2014/main" id="{A98568FD-DD50-264E-A3E9-0AE4A06F57DD}"/>
                  </a:ext>
                </a:extLst>
              </p:cNvPr>
              <p:cNvSpPr>
                <a:spLocks/>
              </p:cNvSpPr>
              <p:nvPr/>
            </p:nvSpPr>
            <p:spPr bwMode="auto">
              <a:xfrm>
                <a:off x="0" y="0"/>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D(2</a:t>
                </a:r>
                <a:r>
                  <a:rPr lang="en-US" altLang="en-BE" sz="1300">
                    <a:solidFill>
                      <a:srgbClr val="0000FF"/>
                    </a:solidFill>
                    <a:latin typeface="Helvetica" pitchFamily="2" charset="0"/>
                    <a:ea typeface="ＭＳ Ｐゴシック" panose="020B0600070205080204" pitchFamily="34" charset="-128"/>
                    <a:sym typeface="Helvetica" pitchFamily="2" charset="0"/>
                  </a:rPr>
                  <a:t>,c</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8964" name="Group 52">
            <a:extLst>
              <a:ext uri="{FF2B5EF4-FFF2-40B4-BE49-F238E27FC236}">
                <a16:creationId xmlns:a16="http://schemas.microsoft.com/office/drawing/2014/main" id="{C8BEA36C-F0B6-1546-ADA9-0083E941E9EF}"/>
              </a:ext>
            </a:extLst>
          </p:cNvPr>
          <p:cNvGrpSpPr>
            <a:grpSpLocks/>
          </p:cNvGrpSpPr>
          <p:nvPr/>
        </p:nvGrpSpPr>
        <p:grpSpPr bwMode="auto">
          <a:xfrm>
            <a:off x="5827714" y="3786189"/>
            <a:ext cx="1965325" cy="377825"/>
            <a:chOff x="0" y="0"/>
            <a:chExt cx="1625" cy="337"/>
          </a:xfrm>
        </p:grpSpPr>
        <p:sp>
          <p:nvSpPr>
            <p:cNvPr id="48172" name="Line 53">
              <a:extLst>
                <a:ext uri="{FF2B5EF4-FFF2-40B4-BE49-F238E27FC236}">
                  <a16:creationId xmlns:a16="http://schemas.microsoft.com/office/drawing/2014/main" id="{6A07548B-47DD-C742-AFD5-CAF2F540CAB8}"/>
                </a:ext>
              </a:extLst>
            </p:cNvPr>
            <p:cNvSpPr>
              <a:spLocks noChangeShapeType="1"/>
            </p:cNvSpPr>
            <p:nvPr/>
          </p:nvSpPr>
          <p:spPr bwMode="auto">
            <a:xfrm flipH="1">
              <a:off x="0" y="0"/>
              <a:ext cx="1625" cy="337"/>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8173" name="Group 54">
              <a:extLst>
                <a:ext uri="{FF2B5EF4-FFF2-40B4-BE49-F238E27FC236}">
                  <a16:creationId xmlns:a16="http://schemas.microsoft.com/office/drawing/2014/main" id="{B0979499-7785-4741-B86D-F42C94203E20}"/>
                </a:ext>
              </a:extLst>
            </p:cNvPr>
            <p:cNvGrpSpPr>
              <a:grpSpLocks/>
            </p:cNvGrpSpPr>
            <p:nvPr/>
          </p:nvGrpSpPr>
          <p:grpSpPr bwMode="auto">
            <a:xfrm>
              <a:off x="129" y="138"/>
              <a:ext cx="488" cy="168"/>
              <a:chOff x="0" y="0"/>
              <a:chExt cx="488" cy="168"/>
            </a:xfrm>
          </p:grpSpPr>
          <p:sp>
            <p:nvSpPr>
              <p:cNvPr id="48174" name="Rectangle 55">
                <a:extLst>
                  <a:ext uri="{FF2B5EF4-FFF2-40B4-BE49-F238E27FC236}">
                    <a16:creationId xmlns:a16="http://schemas.microsoft.com/office/drawing/2014/main" id="{A639ED91-A060-9441-83E2-C5056C42DF7C}"/>
                  </a:ext>
                </a:extLst>
              </p:cNvPr>
              <p:cNvSpPr>
                <a:spLocks/>
              </p:cNvSpPr>
              <p:nvPr/>
            </p:nvSpPr>
            <p:spPr bwMode="auto">
              <a:xfrm>
                <a:off x="0" y="0"/>
                <a:ext cx="48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75" name="Rectangle 56">
                <a:extLst>
                  <a:ext uri="{FF2B5EF4-FFF2-40B4-BE49-F238E27FC236}">
                    <a16:creationId xmlns:a16="http://schemas.microsoft.com/office/drawing/2014/main" id="{A7C152BF-FE52-3F4D-B92F-18F979DC605D}"/>
                  </a:ext>
                </a:extLst>
              </p:cNvPr>
              <p:cNvSpPr>
                <a:spLocks/>
              </p:cNvSpPr>
              <p:nvPr/>
            </p:nvSpPr>
            <p:spPr bwMode="auto">
              <a:xfrm>
                <a:off x="0" y="0"/>
                <a:ext cx="4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grpSp>
        <p:nvGrpSpPr>
          <p:cNvPr id="38969" name="Group 57">
            <a:extLst>
              <a:ext uri="{FF2B5EF4-FFF2-40B4-BE49-F238E27FC236}">
                <a16:creationId xmlns:a16="http://schemas.microsoft.com/office/drawing/2014/main" id="{57BF839B-664D-C049-A1DD-37EC21F41B72}"/>
              </a:ext>
            </a:extLst>
          </p:cNvPr>
          <p:cNvGrpSpPr>
            <a:grpSpLocks/>
          </p:cNvGrpSpPr>
          <p:nvPr/>
        </p:nvGrpSpPr>
        <p:grpSpPr bwMode="auto">
          <a:xfrm>
            <a:off x="5849939" y="3984626"/>
            <a:ext cx="1963737" cy="377825"/>
            <a:chOff x="0" y="0"/>
            <a:chExt cx="1625" cy="337"/>
          </a:xfrm>
        </p:grpSpPr>
        <p:sp>
          <p:nvSpPr>
            <p:cNvPr id="48168" name="Line 58">
              <a:extLst>
                <a:ext uri="{FF2B5EF4-FFF2-40B4-BE49-F238E27FC236}">
                  <a16:creationId xmlns:a16="http://schemas.microsoft.com/office/drawing/2014/main" id="{49EBF819-7772-CA44-A471-BF79FF2DA2EC}"/>
                </a:ext>
              </a:extLst>
            </p:cNvPr>
            <p:cNvSpPr>
              <a:spLocks noChangeShapeType="1"/>
            </p:cNvSpPr>
            <p:nvPr/>
          </p:nvSpPr>
          <p:spPr bwMode="auto">
            <a:xfrm flipH="1">
              <a:off x="0" y="0"/>
              <a:ext cx="1625" cy="337"/>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8169" name="Group 59">
              <a:extLst>
                <a:ext uri="{FF2B5EF4-FFF2-40B4-BE49-F238E27FC236}">
                  <a16:creationId xmlns:a16="http://schemas.microsoft.com/office/drawing/2014/main" id="{D398F22C-3514-1347-ACBF-10024141CD65}"/>
                </a:ext>
              </a:extLst>
            </p:cNvPr>
            <p:cNvGrpSpPr>
              <a:grpSpLocks/>
            </p:cNvGrpSpPr>
            <p:nvPr/>
          </p:nvGrpSpPr>
          <p:grpSpPr bwMode="auto">
            <a:xfrm>
              <a:off x="387" y="105"/>
              <a:ext cx="488" cy="168"/>
              <a:chOff x="0" y="0"/>
              <a:chExt cx="488" cy="168"/>
            </a:xfrm>
          </p:grpSpPr>
          <p:sp>
            <p:nvSpPr>
              <p:cNvPr id="48170" name="Rectangle 60">
                <a:extLst>
                  <a:ext uri="{FF2B5EF4-FFF2-40B4-BE49-F238E27FC236}">
                    <a16:creationId xmlns:a16="http://schemas.microsoft.com/office/drawing/2014/main" id="{515D8040-DB8F-024A-97E4-C3647A1B43DB}"/>
                  </a:ext>
                </a:extLst>
              </p:cNvPr>
              <p:cNvSpPr>
                <a:spLocks/>
              </p:cNvSpPr>
              <p:nvPr/>
            </p:nvSpPr>
            <p:spPr bwMode="auto">
              <a:xfrm>
                <a:off x="0" y="0"/>
                <a:ext cx="48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71" name="Rectangle 61">
                <a:extLst>
                  <a:ext uri="{FF2B5EF4-FFF2-40B4-BE49-F238E27FC236}">
                    <a16:creationId xmlns:a16="http://schemas.microsoft.com/office/drawing/2014/main" id="{40D3B280-BCFB-F947-BEE5-262CE0BA62E8}"/>
                  </a:ext>
                </a:extLst>
              </p:cNvPr>
              <p:cNvSpPr>
                <a:spLocks/>
              </p:cNvSpPr>
              <p:nvPr/>
            </p:nvSpPr>
            <p:spPr bwMode="auto">
              <a:xfrm>
                <a:off x="0" y="0"/>
                <a:ext cx="4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C(OK1)</a:t>
                </a:r>
              </a:p>
            </p:txBody>
          </p:sp>
        </p:grpSp>
      </p:grpSp>
      <p:grpSp>
        <p:nvGrpSpPr>
          <p:cNvPr id="38974" name="Group 62">
            <a:extLst>
              <a:ext uri="{FF2B5EF4-FFF2-40B4-BE49-F238E27FC236}">
                <a16:creationId xmlns:a16="http://schemas.microsoft.com/office/drawing/2014/main" id="{21698F6D-7542-EC44-98B0-200E1B93053F}"/>
              </a:ext>
            </a:extLst>
          </p:cNvPr>
          <p:cNvGrpSpPr>
            <a:grpSpLocks/>
          </p:cNvGrpSpPr>
          <p:nvPr/>
        </p:nvGrpSpPr>
        <p:grpSpPr bwMode="auto">
          <a:xfrm>
            <a:off x="5819776" y="4235451"/>
            <a:ext cx="1979613" cy="587375"/>
            <a:chOff x="0" y="0"/>
            <a:chExt cx="1637" cy="526"/>
          </a:xfrm>
        </p:grpSpPr>
        <p:sp>
          <p:nvSpPr>
            <p:cNvPr id="48164" name="Line 63">
              <a:extLst>
                <a:ext uri="{FF2B5EF4-FFF2-40B4-BE49-F238E27FC236}">
                  <a16:creationId xmlns:a16="http://schemas.microsoft.com/office/drawing/2014/main" id="{7607F778-28D3-FC41-96A6-A83A66EB0AFB}"/>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8165" name="Group 64">
              <a:extLst>
                <a:ext uri="{FF2B5EF4-FFF2-40B4-BE49-F238E27FC236}">
                  <a16:creationId xmlns:a16="http://schemas.microsoft.com/office/drawing/2014/main" id="{8D0648A7-7526-134C-8F1D-98FB3BD705E9}"/>
                </a:ext>
              </a:extLst>
            </p:cNvPr>
            <p:cNvGrpSpPr>
              <a:grpSpLocks/>
            </p:cNvGrpSpPr>
            <p:nvPr/>
          </p:nvGrpSpPr>
          <p:grpSpPr bwMode="auto">
            <a:xfrm>
              <a:off x="903" y="54"/>
              <a:ext cx="488" cy="168"/>
              <a:chOff x="0" y="0"/>
              <a:chExt cx="488" cy="168"/>
            </a:xfrm>
          </p:grpSpPr>
          <p:sp>
            <p:nvSpPr>
              <p:cNvPr id="48166" name="Rectangle 65">
                <a:extLst>
                  <a:ext uri="{FF2B5EF4-FFF2-40B4-BE49-F238E27FC236}">
                    <a16:creationId xmlns:a16="http://schemas.microsoft.com/office/drawing/2014/main" id="{8F2203FB-2155-474A-AAF0-D2F5D3783E30}"/>
                  </a:ext>
                </a:extLst>
              </p:cNvPr>
              <p:cNvSpPr>
                <a:spLocks/>
              </p:cNvSpPr>
              <p:nvPr/>
            </p:nvSpPr>
            <p:spPr bwMode="auto">
              <a:xfrm>
                <a:off x="0" y="0"/>
                <a:ext cx="48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67" name="Rectangle 66">
                <a:extLst>
                  <a:ext uri="{FF2B5EF4-FFF2-40B4-BE49-F238E27FC236}">
                    <a16:creationId xmlns:a16="http://schemas.microsoft.com/office/drawing/2014/main" id="{7219DCAE-FA07-EF47-BE1E-AEB3B54873FE}"/>
                  </a:ext>
                </a:extLst>
              </p:cNvPr>
              <p:cNvSpPr>
                <a:spLocks/>
              </p:cNvSpPr>
              <p:nvPr/>
            </p:nvSpPr>
            <p:spPr bwMode="auto">
              <a:xfrm>
                <a:off x="0" y="0"/>
                <a:ext cx="4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C(OK2)</a:t>
                </a:r>
              </a:p>
            </p:txBody>
          </p:sp>
        </p:grpSp>
      </p:grpSp>
      <p:grpSp>
        <p:nvGrpSpPr>
          <p:cNvPr id="38979" name="Group 67">
            <a:extLst>
              <a:ext uri="{FF2B5EF4-FFF2-40B4-BE49-F238E27FC236}">
                <a16:creationId xmlns:a16="http://schemas.microsoft.com/office/drawing/2014/main" id="{B104AC44-33F5-B246-9E1E-F7AB7ECC23A2}"/>
              </a:ext>
            </a:extLst>
          </p:cNvPr>
          <p:cNvGrpSpPr>
            <a:grpSpLocks/>
          </p:cNvGrpSpPr>
          <p:nvPr/>
        </p:nvGrpSpPr>
        <p:grpSpPr bwMode="auto">
          <a:xfrm>
            <a:off x="3216275" y="4254500"/>
            <a:ext cx="5778500" cy="1036638"/>
            <a:chOff x="0" y="0"/>
            <a:chExt cx="4778" cy="927"/>
          </a:xfrm>
        </p:grpSpPr>
        <p:sp>
          <p:nvSpPr>
            <p:cNvPr id="48154" name="Line 68">
              <a:extLst>
                <a:ext uri="{FF2B5EF4-FFF2-40B4-BE49-F238E27FC236}">
                  <a16:creationId xmlns:a16="http://schemas.microsoft.com/office/drawing/2014/main" id="{A139974F-FB87-D747-8096-7EBB810B23A1}"/>
                </a:ext>
              </a:extLst>
            </p:cNvPr>
            <p:cNvSpPr>
              <a:spLocks noChangeShapeType="1"/>
            </p:cNvSpPr>
            <p:nvPr/>
          </p:nvSpPr>
          <p:spPr bwMode="auto">
            <a:xfrm>
              <a:off x="2152" y="212"/>
              <a:ext cx="1611" cy="7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55" name="Line 69">
              <a:extLst>
                <a:ext uri="{FF2B5EF4-FFF2-40B4-BE49-F238E27FC236}">
                  <a16:creationId xmlns:a16="http://schemas.microsoft.com/office/drawing/2014/main" id="{4C4E7FE7-7AC7-EB49-9467-CAB529138A79}"/>
                </a:ext>
              </a:extLst>
            </p:cNvPr>
            <p:cNvSpPr>
              <a:spLocks noChangeShapeType="1"/>
            </p:cNvSpPr>
            <p:nvPr/>
          </p:nvSpPr>
          <p:spPr bwMode="auto">
            <a:xfrm>
              <a:off x="1643" y="216"/>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56" name="Rectangle 70">
              <a:extLst>
                <a:ext uri="{FF2B5EF4-FFF2-40B4-BE49-F238E27FC236}">
                  <a16:creationId xmlns:a16="http://schemas.microsoft.com/office/drawing/2014/main" id="{0CCAF4CB-2DB5-5B46-99D3-13613B20B6C9}"/>
                </a:ext>
              </a:extLst>
            </p:cNvPr>
            <p:cNvSpPr>
              <a:spLocks/>
            </p:cNvSpPr>
            <p:nvPr/>
          </p:nvSpPr>
          <p:spPr bwMode="auto">
            <a:xfrm>
              <a:off x="0" y="145"/>
              <a:ext cx="115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0 1 </a:t>
              </a:r>
              <a:r>
                <a:rPr lang="en-US" altLang="en-BE" sz="1500" i="1">
                  <a:solidFill>
                    <a:srgbClr val="FF0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4</a:t>
              </a:r>
              <a:r>
                <a:rPr lang="en-US" altLang="en-BE" sz="1500">
                  <a:latin typeface="Helvetica" pitchFamily="2" charset="0"/>
                  <a:ea typeface="ＭＳ Ｐゴシック" panose="020B0600070205080204" pitchFamily="34" charset="-128"/>
                  <a:sym typeface="Helvetica" pitchFamily="2" charset="0"/>
                </a:rPr>
                <a:t> 5 6 7 8</a:t>
              </a:r>
            </a:p>
          </p:txBody>
        </p:sp>
        <p:sp>
          <p:nvSpPr>
            <p:cNvPr id="48157" name="AutoShape 71">
              <a:extLst>
                <a:ext uri="{FF2B5EF4-FFF2-40B4-BE49-F238E27FC236}">
                  <a16:creationId xmlns:a16="http://schemas.microsoft.com/office/drawing/2014/main" id="{FF1E5828-F959-D642-BE66-532EDAD2276D}"/>
                </a:ext>
              </a:extLst>
            </p:cNvPr>
            <p:cNvSpPr>
              <a:spLocks/>
            </p:cNvSpPr>
            <p:nvPr/>
          </p:nvSpPr>
          <p:spPr bwMode="auto">
            <a:xfrm>
              <a:off x="236" y="154"/>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58" name="Rectangle 72">
              <a:extLst>
                <a:ext uri="{FF2B5EF4-FFF2-40B4-BE49-F238E27FC236}">
                  <a16:creationId xmlns:a16="http://schemas.microsoft.com/office/drawing/2014/main" id="{33BDA96D-F710-7B46-8D77-50929C1E0388}"/>
                </a:ext>
              </a:extLst>
            </p:cNvPr>
            <p:cNvSpPr>
              <a:spLocks/>
            </p:cNvSpPr>
            <p:nvPr/>
          </p:nvSpPr>
          <p:spPr bwMode="auto">
            <a:xfrm>
              <a:off x="1291"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latin typeface="Helvetica" pitchFamily="2" charset="0"/>
                  <a:ea typeface="ＭＳ Ｐゴシック" panose="020B0600070205080204" pitchFamily="34" charset="-128"/>
                  <a:sym typeface="Helvetica" pitchFamily="2" charset="0"/>
                </a:rPr>
                <a:t>)</a:t>
              </a:r>
            </a:p>
          </p:txBody>
        </p:sp>
        <p:sp>
          <p:nvSpPr>
            <p:cNvPr id="48159" name="Line 73">
              <a:extLst>
                <a:ext uri="{FF2B5EF4-FFF2-40B4-BE49-F238E27FC236}">
                  <a16:creationId xmlns:a16="http://schemas.microsoft.com/office/drawing/2014/main" id="{B0E3DD6A-2023-2F42-96B5-CFB7265DE9DA}"/>
                </a:ext>
              </a:extLst>
            </p:cNvPr>
            <p:cNvSpPr>
              <a:spLocks noChangeShapeType="1"/>
            </p:cNvSpPr>
            <p:nvPr/>
          </p:nvSpPr>
          <p:spPr bwMode="auto">
            <a:xfrm rot="10800000" flipH="1">
              <a:off x="3810" y="923"/>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60" name="Rectangle 74">
              <a:extLst>
                <a:ext uri="{FF2B5EF4-FFF2-40B4-BE49-F238E27FC236}">
                  <a16:creationId xmlns:a16="http://schemas.microsoft.com/office/drawing/2014/main" id="{4BE0D504-B08E-7C45-B083-8162D6AA2CB2}"/>
                </a:ext>
              </a:extLst>
            </p:cNvPr>
            <p:cNvSpPr>
              <a:spLocks/>
            </p:cNvSpPr>
            <p:nvPr/>
          </p:nvSpPr>
          <p:spPr bwMode="auto">
            <a:xfrm>
              <a:off x="3991" y="700"/>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latin typeface="Helvetica" pitchFamily="2" charset="0"/>
                  <a:ea typeface="ＭＳ Ｐゴシック" panose="020B0600070205080204" pitchFamily="34" charset="-128"/>
                  <a:sym typeface="Helvetica" pitchFamily="2" charset="0"/>
                </a:rPr>
                <a:t>)</a:t>
              </a:r>
            </a:p>
          </p:txBody>
        </p:sp>
        <p:grpSp>
          <p:nvGrpSpPr>
            <p:cNvPr id="48161" name="Group 75">
              <a:extLst>
                <a:ext uri="{FF2B5EF4-FFF2-40B4-BE49-F238E27FC236}">
                  <a16:creationId xmlns:a16="http://schemas.microsoft.com/office/drawing/2014/main" id="{A2554D20-34ED-664F-9C39-FE3170600C32}"/>
                </a:ext>
              </a:extLst>
            </p:cNvPr>
            <p:cNvGrpSpPr>
              <a:grpSpLocks/>
            </p:cNvGrpSpPr>
            <p:nvPr/>
          </p:nvGrpSpPr>
          <p:grpSpPr bwMode="auto">
            <a:xfrm>
              <a:off x="2791" y="427"/>
              <a:ext cx="404" cy="168"/>
              <a:chOff x="0" y="0"/>
              <a:chExt cx="404" cy="168"/>
            </a:xfrm>
          </p:grpSpPr>
          <p:sp>
            <p:nvSpPr>
              <p:cNvPr id="48162" name="Rectangle 76">
                <a:extLst>
                  <a:ext uri="{FF2B5EF4-FFF2-40B4-BE49-F238E27FC236}">
                    <a16:creationId xmlns:a16="http://schemas.microsoft.com/office/drawing/2014/main" id="{C327E899-3DCF-494D-9757-CF88F3481CB5}"/>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63" name="Rectangle 77">
                <a:extLst>
                  <a:ext uri="{FF2B5EF4-FFF2-40B4-BE49-F238E27FC236}">
                    <a16:creationId xmlns:a16="http://schemas.microsoft.com/office/drawing/2014/main" id="{6E892393-14EF-0F40-A292-49A4B29583BB}"/>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D(3</a:t>
                </a:r>
                <a:r>
                  <a:rPr lang="en-US" altLang="en-BE" sz="1300">
                    <a:solidFill>
                      <a:srgbClr val="0000FF"/>
                    </a:solidFill>
                    <a:latin typeface="Helvetica" pitchFamily="2" charset="0"/>
                    <a:ea typeface="ＭＳ Ｐゴシック" panose="020B0600070205080204" pitchFamily="34" charset="-128"/>
                    <a:sym typeface="Helvetica" pitchFamily="2" charset="0"/>
                  </a:rPr>
                  <a:t>,d</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8990" name="Group 78">
            <a:extLst>
              <a:ext uri="{FF2B5EF4-FFF2-40B4-BE49-F238E27FC236}">
                <a16:creationId xmlns:a16="http://schemas.microsoft.com/office/drawing/2014/main" id="{9D4CFCA1-BF07-D143-989A-26620D034947}"/>
              </a:ext>
            </a:extLst>
          </p:cNvPr>
          <p:cNvGrpSpPr>
            <a:grpSpLocks/>
          </p:cNvGrpSpPr>
          <p:nvPr/>
        </p:nvGrpSpPr>
        <p:grpSpPr bwMode="auto">
          <a:xfrm>
            <a:off x="3216275" y="4691064"/>
            <a:ext cx="4529138" cy="942975"/>
            <a:chOff x="0" y="0"/>
            <a:chExt cx="3745" cy="844"/>
          </a:xfrm>
        </p:grpSpPr>
        <p:sp>
          <p:nvSpPr>
            <p:cNvPr id="48146" name="Line 79">
              <a:extLst>
                <a:ext uri="{FF2B5EF4-FFF2-40B4-BE49-F238E27FC236}">
                  <a16:creationId xmlns:a16="http://schemas.microsoft.com/office/drawing/2014/main" id="{C703A055-4169-E44E-B764-A274EAA39C0E}"/>
                </a:ext>
              </a:extLst>
            </p:cNvPr>
            <p:cNvSpPr>
              <a:spLocks noChangeShapeType="1"/>
            </p:cNvSpPr>
            <p:nvPr/>
          </p:nvSpPr>
          <p:spPr bwMode="auto">
            <a:xfrm>
              <a:off x="2145" y="227"/>
              <a:ext cx="1600" cy="61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47" name="Line 80">
              <a:extLst>
                <a:ext uri="{FF2B5EF4-FFF2-40B4-BE49-F238E27FC236}">
                  <a16:creationId xmlns:a16="http://schemas.microsoft.com/office/drawing/2014/main" id="{EB95BB79-A0CD-1342-8383-5EDF82D0BE08}"/>
                </a:ext>
              </a:extLst>
            </p:cNvPr>
            <p:cNvSpPr>
              <a:spLocks noChangeShapeType="1"/>
            </p:cNvSpPr>
            <p:nvPr/>
          </p:nvSpPr>
          <p:spPr bwMode="auto">
            <a:xfrm>
              <a:off x="1685" y="222"/>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8148" name="Rectangle 81">
              <a:extLst>
                <a:ext uri="{FF2B5EF4-FFF2-40B4-BE49-F238E27FC236}">
                  <a16:creationId xmlns:a16="http://schemas.microsoft.com/office/drawing/2014/main" id="{5A18ACD3-C0EF-EF42-965F-5555E1D6CDE8}"/>
                </a:ext>
              </a:extLst>
            </p:cNvPr>
            <p:cNvSpPr>
              <a:spLocks/>
            </p:cNvSpPr>
            <p:nvPr/>
          </p:nvSpPr>
          <p:spPr bwMode="auto">
            <a:xfrm>
              <a:off x="0" y="236"/>
              <a:ext cx="115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4</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5</a:t>
              </a:r>
              <a:r>
                <a:rPr lang="en-US" altLang="en-BE" sz="1500">
                  <a:latin typeface="Helvetica" pitchFamily="2" charset="0"/>
                  <a:ea typeface="ＭＳ Ｐゴシック" panose="020B0600070205080204" pitchFamily="34" charset="-128"/>
                  <a:sym typeface="Helvetica" pitchFamily="2" charset="0"/>
                </a:rPr>
                <a:t> 6 7 8</a:t>
              </a:r>
            </a:p>
          </p:txBody>
        </p:sp>
        <p:sp>
          <p:nvSpPr>
            <p:cNvPr id="48149" name="AutoShape 82">
              <a:extLst>
                <a:ext uri="{FF2B5EF4-FFF2-40B4-BE49-F238E27FC236}">
                  <a16:creationId xmlns:a16="http://schemas.microsoft.com/office/drawing/2014/main" id="{81813525-9979-574E-8B75-D76CA9968452}"/>
                </a:ext>
              </a:extLst>
            </p:cNvPr>
            <p:cNvSpPr>
              <a:spLocks/>
            </p:cNvSpPr>
            <p:nvPr/>
          </p:nvSpPr>
          <p:spPr bwMode="auto">
            <a:xfrm>
              <a:off x="381" y="236"/>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50" name="Rectangle 83">
              <a:extLst>
                <a:ext uri="{FF2B5EF4-FFF2-40B4-BE49-F238E27FC236}">
                  <a16:creationId xmlns:a16="http://schemas.microsoft.com/office/drawing/2014/main" id="{BE151C04-8EB1-964D-B5AE-5FEE783E633B}"/>
                </a:ext>
              </a:extLst>
            </p:cNvPr>
            <p:cNvSpPr>
              <a:spLocks/>
            </p:cNvSpPr>
            <p:nvPr/>
          </p:nvSpPr>
          <p:spPr bwMode="auto">
            <a:xfrm>
              <a:off x="1291"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e</a:t>
              </a:r>
              <a:r>
                <a:rPr lang="en-US" altLang="en-BE" sz="1500">
                  <a:latin typeface="Helvetica" pitchFamily="2" charset="0"/>
                  <a:ea typeface="ＭＳ Ｐゴシック" panose="020B0600070205080204" pitchFamily="34" charset="-128"/>
                  <a:sym typeface="Helvetica" pitchFamily="2" charset="0"/>
                </a:rPr>
                <a:t>)</a:t>
              </a:r>
            </a:p>
          </p:txBody>
        </p:sp>
        <p:grpSp>
          <p:nvGrpSpPr>
            <p:cNvPr id="48151" name="Group 84">
              <a:extLst>
                <a:ext uri="{FF2B5EF4-FFF2-40B4-BE49-F238E27FC236}">
                  <a16:creationId xmlns:a16="http://schemas.microsoft.com/office/drawing/2014/main" id="{299E423F-9AA0-1C49-8D27-7693761D2C24}"/>
                </a:ext>
              </a:extLst>
            </p:cNvPr>
            <p:cNvGrpSpPr>
              <a:grpSpLocks/>
            </p:cNvGrpSpPr>
            <p:nvPr/>
          </p:nvGrpSpPr>
          <p:grpSpPr bwMode="auto">
            <a:xfrm>
              <a:off x="2800" y="409"/>
              <a:ext cx="400" cy="168"/>
              <a:chOff x="0" y="0"/>
              <a:chExt cx="400" cy="168"/>
            </a:xfrm>
          </p:grpSpPr>
          <p:sp>
            <p:nvSpPr>
              <p:cNvPr id="48152" name="Rectangle 85">
                <a:extLst>
                  <a:ext uri="{FF2B5EF4-FFF2-40B4-BE49-F238E27FC236}">
                    <a16:creationId xmlns:a16="http://schemas.microsoft.com/office/drawing/2014/main" id="{B8FBD732-3795-B948-9C88-2C7D26391F63}"/>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8153" name="Rectangle 86">
                <a:extLst>
                  <a:ext uri="{FF2B5EF4-FFF2-40B4-BE49-F238E27FC236}">
                    <a16:creationId xmlns:a16="http://schemas.microsoft.com/office/drawing/2014/main" id="{2631AE85-DD23-A64C-AD40-AE46DFCB981B}"/>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D(4</a:t>
                </a:r>
                <a:r>
                  <a:rPr lang="en-US" altLang="en-BE" sz="1300">
                    <a:solidFill>
                      <a:srgbClr val="0000FF"/>
                    </a:solidFill>
                    <a:latin typeface="Helvetica" pitchFamily="2" charset="0"/>
                    <a:ea typeface="ＭＳ Ｐゴシック" panose="020B0600070205080204" pitchFamily="34" charset="-128"/>
                    <a:sym typeface="Helvetica" pitchFamily="2" charset="0"/>
                  </a:rPr>
                  <a:t>,e</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sp>
        <p:nvSpPr>
          <p:cNvPr id="48145" name="Rectangle 87">
            <a:extLst>
              <a:ext uri="{FF2B5EF4-FFF2-40B4-BE49-F238E27FC236}">
                <a16:creationId xmlns:a16="http://schemas.microsoft.com/office/drawing/2014/main" id="{1DD6A6EC-1669-5F44-A1AA-242D7838954E}"/>
              </a:ext>
            </a:extLst>
          </p:cNvPr>
          <p:cNvSpPr>
            <a:spLocks/>
          </p:cNvSpPr>
          <p:nvPr/>
        </p:nvSpPr>
        <p:spPr bwMode="auto">
          <a:xfrm>
            <a:off x="3424238" y="2205038"/>
            <a:ext cx="1511632"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b="1" dirty="0">
                <a:latin typeface="Helvetica" pitchFamily="2" charset="0"/>
                <a:ea typeface="ＭＳ Ｐゴシック" panose="020B0600070205080204" pitchFamily="34" charset="-128"/>
                <a:sym typeface="Helvetica" pitchFamily="2" charset="0"/>
              </a:rPr>
              <a:t>Sending window</a:t>
            </a:r>
          </a:p>
        </p:txBody>
      </p:sp>
      <p:sp>
        <p:nvSpPr>
          <p:cNvPr id="89" name="Rectangle 2">
            <a:extLst>
              <a:ext uri="{FF2B5EF4-FFF2-40B4-BE49-F238E27FC236}">
                <a16:creationId xmlns:a16="http://schemas.microsoft.com/office/drawing/2014/main" id="{81C24C73-76D6-B248-B1BB-82B727ADBEC2}"/>
              </a:ext>
            </a:extLst>
          </p:cNvPr>
          <p:cNvSpPr txBox="1">
            <a:spLocks noChangeArrowheads="1"/>
          </p:cNvSpPr>
          <p:nvPr/>
        </p:nvSpPr>
        <p:spPr bwMode="auto">
          <a:xfrm>
            <a:off x="2109788" y="5846489"/>
            <a:ext cx="8852378"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lvl1pPr marL="615950" indent="-420688" algn="l" rtl="0" eaLnBrk="0" fontAlgn="base" hangingPunct="0">
              <a:spcBef>
                <a:spcPts val="1763"/>
              </a:spcBef>
              <a:spcAft>
                <a:spcPct val="0"/>
              </a:spcAft>
              <a:buSzPct val="171000"/>
              <a:buFont typeface="Gill Sans" panose="020B0502020104020203" pitchFamily="34" charset="-79"/>
              <a:buChar char="•"/>
              <a:defRPr sz="3100">
                <a:solidFill>
                  <a:schemeClr val="tx1"/>
                </a:solidFill>
                <a:latin typeface="+mn-lt"/>
                <a:ea typeface="+mn-ea"/>
                <a:cs typeface="+mn-cs"/>
                <a:sym typeface="Gill Sans" panose="020B0502020104020203" pitchFamily="34" charset="-79"/>
              </a:defRPr>
            </a:lvl1pPr>
            <a:lvl2pPr marL="944563" indent="-420688" algn="l" rtl="0" eaLnBrk="0" fontAlgn="base" hangingPunct="0">
              <a:spcBef>
                <a:spcPts val="1763"/>
              </a:spcBef>
              <a:spcAft>
                <a:spcPct val="0"/>
              </a:spcAft>
              <a:buSzPct val="171000"/>
              <a:buFont typeface="Gill Sans" panose="020B0502020104020203" pitchFamily="34" charset="-79"/>
              <a:buChar char="•"/>
              <a:defRPr sz="3100">
                <a:solidFill>
                  <a:schemeClr val="tx1"/>
                </a:solidFill>
                <a:latin typeface="+mn-lt"/>
                <a:ea typeface="+mn-ea"/>
                <a:cs typeface="+mn-cs"/>
                <a:sym typeface="Gill Sans" panose="020B0502020104020203" pitchFamily="34" charset="-79"/>
              </a:defRPr>
            </a:lvl2pPr>
            <a:lvl3pPr marL="1271588" indent="-420688" algn="l" rtl="0" eaLnBrk="0" fontAlgn="base" hangingPunct="0">
              <a:spcBef>
                <a:spcPts val="1763"/>
              </a:spcBef>
              <a:spcAft>
                <a:spcPct val="0"/>
              </a:spcAft>
              <a:buSzPct val="171000"/>
              <a:buFont typeface="Gill Sans" panose="020B0502020104020203" pitchFamily="34" charset="-79"/>
              <a:buChar char="•"/>
              <a:defRPr sz="3100">
                <a:solidFill>
                  <a:schemeClr val="tx1"/>
                </a:solidFill>
                <a:latin typeface="+mn-lt"/>
                <a:ea typeface="+mn-ea"/>
                <a:cs typeface="+mn-cs"/>
                <a:sym typeface="Gill Sans" panose="020B0502020104020203" pitchFamily="34" charset="-79"/>
              </a:defRPr>
            </a:lvl3pPr>
            <a:lvl4pPr marL="1598613" indent="-420688" algn="l" rtl="0" eaLnBrk="0" fontAlgn="base" hangingPunct="0">
              <a:spcBef>
                <a:spcPts val="1763"/>
              </a:spcBef>
              <a:spcAft>
                <a:spcPct val="0"/>
              </a:spcAft>
              <a:buSzPct val="171000"/>
              <a:buFont typeface="Gill Sans" panose="020B0502020104020203" pitchFamily="34" charset="-79"/>
              <a:buChar char="•"/>
              <a:defRPr sz="3100">
                <a:solidFill>
                  <a:schemeClr val="tx1"/>
                </a:solidFill>
                <a:latin typeface="+mn-lt"/>
                <a:ea typeface="+mn-ea"/>
                <a:cs typeface="+mn-cs"/>
                <a:sym typeface="Gill Sans" panose="020B0502020104020203" pitchFamily="34" charset="-79"/>
              </a:defRPr>
            </a:lvl4pPr>
            <a:lvl5pPr marL="1925638" indent="-420688" algn="l" rtl="0" eaLnBrk="0" fontAlgn="base" hangingPunct="0">
              <a:spcBef>
                <a:spcPts val="1763"/>
              </a:spcBef>
              <a:spcAft>
                <a:spcPct val="0"/>
              </a:spcAft>
              <a:buSzPct val="171000"/>
              <a:buFont typeface="Gill Sans" panose="020B0502020104020203" pitchFamily="34" charset="-79"/>
              <a:buChar char="•"/>
              <a:defRPr sz="3100">
                <a:solidFill>
                  <a:schemeClr val="tx1"/>
                </a:solidFill>
                <a:latin typeface="+mn-lt"/>
                <a:ea typeface="+mn-ea"/>
                <a:cs typeface="+mn-cs"/>
                <a:sym typeface="Gill Sans" panose="020B0502020104020203" pitchFamily="34" charset="-79"/>
              </a:defRPr>
            </a:lvl5pPr>
            <a:lvl6pPr marL="226386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a:lstStyle>
          <a:p>
            <a:pPr marL="654050" eaLnBrk="1" hangingPunct="1"/>
            <a:r>
              <a:rPr lang="en-US" altLang="en-BE" kern="0" dirty="0"/>
              <a:t>Sending window must be larger than </a:t>
            </a:r>
            <a:br>
              <a:rPr lang="en-US" altLang="en-BE" kern="0" dirty="0"/>
            </a:br>
            <a:r>
              <a:rPr lang="en-US" altLang="en-BE" i="1" kern="0" dirty="0"/>
              <a:t>bandwidth x round-trip-time </a:t>
            </a:r>
            <a:r>
              <a:rPr lang="en-US" altLang="en-BE" kern="0" dirty="0"/>
              <a:t>to fully use network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33"/>
                                        </p:tgtEl>
                                        <p:attrNameLst>
                                          <p:attrName>style.visibility</p:attrName>
                                        </p:attrNameLst>
                                      </p:cBhvr>
                                      <p:to>
                                        <p:strVal val="visible"/>
                                      </p:to>
                                    </p:set>
                                    <p:animEffect transition="in" filter="wipe(left)">
                                      <p:cBhvr>
                                        <p:cTn id="7" dur="500"/>
                                        <p:tgtEl>
                                          <p:spTgt spid="38933"/>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89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8942"/>
                                        </p:tgtEl>
                                        <p:attrNameLst>
                                          <p:attrName>style.visibility</p:attrName>
                                        </p:attrNameLst>
                                      </p:cBhvr>
                                      <p:to>
                                        <p:strVal val="visible"/>
                                      </p:to>
                                    </p:set>
                                    <p:animEffect transition="in" filter="wipe(left)">
                                      <p:cBhvr>
                                        <p:cTn id="15" dur="500"/>
                                        <p:tgtEl>
                                          <p:spTgt spid="389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8953"/>
                                        </p:tgtEl>
                                        <p:attrNameLst>
                                          <p:attrName>style.visibility</p:attrName>
                                        </p:attrNameLst>
                                      </p:cBhvr>
                                      <p:to>
                                        <p:strVal val="visible"/>
                                      </p:to>
                                    </p:set>
                                    <p:animEffect transition="in" filter="wipe(left)">
                                      <p:cBhvr>
                                        <p:cTn id="20" dur="500"/>
                                        <p:tgtEl>
                                          <p:spTgt spid="389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38964"/>
                                        </p:tgtEl>
                                        <p:attrNameLst>
                                          <p:attrName>style.visibility</p:attrName>
                                        </p:attrNameLst>
                                      </p:cBhvr>
                                      <p:to>
                                        <p:strVal val="visible"/>
                                      </p:to>
                                    </p:set>
                                    <p:animEffect transition="in" filter="wipe(right)">
                                      <p:cBhvr>
                                        <p:cTn id="25" dur="500"/>
                                        <p:tgtEl>
                                          <p:spTgt spid="38964"/>
                                        </p:tgtEl>
                                      </p:cBhvr>
                                    </p:animEffec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3892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38969"/>
                                        </p:tgtEl>
                                        <p:attrNameLst>
                                          <p:attrName>style.visibility</p:attrName>
                                        </p:attrNameLst>
                                      </p:cBhvr>
                                      <p:to>
                                        <p:strVal val="visible"/>
                                      </p:to>
                                    </p:set>
                                    <p:animEffect transition="in" filter="wipe(right)">
                                      <p:cBhvr>
                                        <p:cTn id="33" dur="500"/>
                                        <p:tgtEl>
                                          <p:spTgt spid="389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3892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8979"/>
                                        </p:tgtEl>
                                        <p:attrNameLst>
                                          <p:attrName>style.visibility</p:attrName>
                                        </p:attrNameLst>
                                      </p:cBhvr>
                                      <p:to>
                                        <p:strVal val="visible"/>
                                      </p:to>
                                    </p:set>
                                    <p:animEffect transition="in" filter="wipe(left)">
                                      <p:cBhvr>
                                        <p:cTn id="42" dur="500"/>
                                        <p:tgtEl>
                                          <p:spTgt spid="389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38974"/>
                                        </p:tgtEl>
                                        <p:attrNameLst>
                                          <p:attrName>style.visibility</p:attrName>
                                        </p:attrNameLst>
                                      </p:cBhvr>
                                      <p:to>
                                        <p:strVal val="visible"/>
                                      </p:to>
                                    </p:set>
                                    <p:animEffect transition="in" filter="wipe(right)">
                                      <p:cBhvr>
                                        <p:cTn id="47" dur="500"/>
                                        <p:tgtEl>
                                          <p:spTgt spid="389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3892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8990"/>
                                        </p:tgtEl>
                                        <p:attrNameLst>
                                          <p:attrName>style.visibility</p:attrName>
                                        </p:attrNameLst>
                                      </p:cBhvr>
                                      <p:to>
                                        <p:strVal val="visible"/>
                                      </p:to>
                                    </p:set>
                                    <p:animEffect transition="in" filter="wipe(left)">
                                      <p:cBhvr>
                                        <p:cTn id="56" dur="500"/>
                                        <p:tgtEl>
                                          <p:spTgt spid="3899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7FE1EF9F-5C9D-CD46-9B7B-991A0D342EAE}"/>
              </a:ext>
            </a:extLst>
          </p:cNvPr>
          <p:cNvSpPr>
            <a:spLocks noGrp="1" noChangeArrowheads="1"/>
          </p:cNvSpPr>
          <p:nvPr>
            <p:ph type="title"/>
          </p:nvPr>
        </p:nvSpPr>
        <p:spPr/>
        <p:txBody>
          <a:bodyPr/>
          <a:lstStyle/>
          <a:p>
            <a:pPr eaLnBrk="1" hangingPunct="1"/>
            <a:r>
              <a:rPr lang="en-US" altLang="en-BE" dirty="0"/>
              <a:t>Sequence numbers are finite and reused</a:t>
            </a:r>
          </a:p>
        </p:txBody>
      </p:sp>
      <p:grpSp>
        <p:nvGrpSpPr>
          <p:cNvPr id="49154" name="Group 2">
            <a:extLst>
              <a:ext uri="{FF2B5EF4-FFF2-40B4-BE49-F238E27FC236}">
                <a16:creationId xmlns:a16="http://schemas.microsoft.com/office/drawing/2014/main" id="{5B3B669F-4E93-704E-90F9-4C46A614A0BB}"/>
              </a:ext>
            </a:extLst>
          </p:cNvPr>
          <p:cNvGrpSpPr>
            <a:grpSpLocks/>
          </p:cNvGrpSpPr>
          <p:nvPr/>
        </p:nvGrpSpPr>
        <p:grpSpPr bwMode="auto">
          <a:xfrm>
            <a:off x="5705476" y="2228851"/>
            <a:ext cx="2017713" cy="3509963"/>
            <a:chOff x="0" y="0"/>
            <a:chExt cx="1668" cy="3144"/>
          </a:xfrm>
        </p:grpSpPr>
        <p:sp>
          <p:nvSpPr>
            <p:cNvPr id="49245" name="Line 3">
              <a:extLst>
                <a:ext uri="{FF2B5EF4-FFF2-40B4-BE49-F238E27FC236}">
                  <a16:creationId xmlns:a16="http://schemas.microsoft.com/office/drawing/2014/main" id="{08267965-336E-1C4F-B087-68A27DF109E8}"/>
                </a:ext>
              </a:extLst>
            </p:cNvPr>
            <p:cNvSpPr>
              <a:spLocks noChangeShapeType="1"/>
            </p:cNvSpPr>
            <p:nvPr/>
          </p:nvSpPr>
          <p:spPr bwMode="auto">
            <a:xfrm>
              <a:off x="0" y="0"/>
              <a:ext cx="0" cy="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49246" name="Line 4">
              <a:extLst>
                <a:ext uri="{FF2B5EF4-FFF2-40B4-BE49-F238E27FC236}">
                  <a16:creationId xmlns:a16="http://schemas.microsoft.com/office/drawing/2014/main" id="{D5D5307B-42F8-824B-9246-72BF2C9B2348}"/>
                </a:ext>
              </a:extLst>
            </p:cNvPr>
            <p:cNvSpPr>
              <a:spLocks noChangeShapeType="1"/>
            </p:cNvSpPr>
            <p:nvPr/>
          </p:nvSpPr>
          <p:spPr bwMode="auto">
            <a:xfrm>
              <a:off x="1668" y="19"/>
              <a:ext cx="0" cy="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49155" name="Rectangle 5">
            <a:extLst>
              <a:ext uri="{FF2B5EF4-FFF2-40B4-BE49-F238E27FC236}">
                <a16:creationId xmlns:a16="http://schemas.microsoft.com/office/drawing/2014/main" id="{9CC0D4FB-11D3-3249-8C9A-E276689F73E5}"/>
              </a:ext>
            </a:extLst>
          </p:cNvPr>
          <p:cNvSpPr>
            <a:spLocks/>
          </p:cNvSpPr>
          <p:nvPr/>
        </p:nvSpPr>
        <p:spPr bwMode="auto">
          <a:xfrm>
            <a:off x="3738563" y="2117726"/>
            <a:ext cx="44640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sp>
        <p:nvSpPr>
          <p:cNvPr id="49156" name="Rectangle 6">
            <a:extLst>
              <a:ext uri="{FF2B5EF4-FFF2-40B4-BE49-F238E27FC236}">
                <a16:creationId xmlns:a16="http://schemas.microsoft.com/office/drawing/2014/main" id="{FF6ABC7C-D083-A243-B627-BA22812A48C0}"/>
              </a:ext>
            </a:extLst>
          </p:cNvPr>
          <p:cNvSpPr>
            <a:spLocks/>
          </p:cNvSpPr>
          <p:nvPr/>
        </p:nvSpPr>
        <p:spPr bwMode="auto">
          <a:xfrm>
            <a:off x="3140076" y="2613025"/>
            <a:ext cx="641201"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a:t>
            </a:r>
          </a:p>
        </p:txBody>
      </p:sp>
      <p:sp>
        <p:nvSpPr>
          <p:cNvPr id="49157" name="AutoShape 7">
            <a:extLst>
              <a:ext uri="{FF2B5EF4-FFF2-40B4-BE49-F238E27FC236}">
                <a16:creationId xmlns:a16="http://schemas.microsoft.com/office/drawing/2014/main" id="{4ED667FB-9E56-F645-972E-5FBF35A887B8}"/>
              </a:ext>
            </a:extLst>
          </p:cNvPr>
          <p:cNvSpPr>
            <a:spLocks/>
          </p:cNvSpPr>
          <p:nvPr/>
        </p:nvSpPr>
        <p:spPr bwMode="auto">
          <a:xfrm>
            <a:off x="3116264" y="2603500"/>
            <a:ext cx="484187" cy="203200"/>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nvGrpSpPr>
          <p:cNvPr id="39944" name="Group 8">
            <a:extLst>
              <a:ext uri="{FF2B5EF4-FFF2-40B4-BE49-F238E27FC236}">
                <a16:creationId xmlns:a16="http://schemas.microsoft.com/office/drawing/2014/main" id="{54D28B56-37B9-0540-99D1-E11064E6B088}"/>
              </a:ext>
            </a:extLst>
          </p:cNvPr>
          <p:cNvGrpSpPr>
            <a:grpSpLocks/>
          </p:cNvGrpSpPr>
          <p:nvPr/>
        </p:nvGrpSpPr>
        <p:grpSpPr bwMode="auto">
          <a:xfrm>
            <a:off x="3105150" y="2846388"/>
            <a:ext cx="674996" cy="203200"/>
            <a:chOff x="0" y="0"/>
            <a:chExt cx="558" cy="182"/>
          </a:xfrm>
        </p:grpSpPr>
        <p:sp>
          <p:nvSpPr>
            <p:cNvPr id="49243" name="Rectangle 9">
              <a:extLst>
                <a:ext uri="{FF2B5EF4-FFF2-40B4-BE49-F238E27FC236}">
                  <a16:creationId xmlns:a16="http://schemas.microsoft.com/office/drawing/2014/main" id="{27D4DED5-895F-9740-8165-824098A9494E}"/>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1 2</a:t>
              </a:r>
              <a:r>
                <a:rPr lang="en-US" altLang="en-BE" sz="1500">
                  <a:latin typeface="Helvetica" pitchFamily="2" charset="0"/>
                  <a:ea typeface="ＭＳ Ｐゴシック" panose="020B0600070205080204" pitchFamily="34" charset="-128"/>
                  <a:sym typeface="Helvetica" pitchFamily="2" charset="0"/>
                </a:rPr>
                <a:t> 3 </a:t>
              </a:r>
            </a:p>
          </p:txBody>
        </p:sp>
        <p:sp>
          <p:nvSpPr>
            <p:cNvPr id="49244" name="AutoShape 10">
              <a:extLst>
                <a:ext uri="{FF2B5EF4-FFF2-40B4-BE49-F238E27FC236}">
                  <a16:creationId xmlns:a16="http://schemas.microsoft.com/office/drawing/2014/main" id="{B9B38EED-1246-D441-8D7F-F03DD206A402}"/>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39947" name="Group 11">
            <a:extLst>
              <a:ext uri="{FF2B5EF4-FFF2-40B4-BE49-F238E27FC236}">
                <a16:creationId xmlns:a16="http://schemas.microsoft.com/office/drawing/2014/main" id="{D6BECF8E-4C6E-1A49-B8CC-434F77AFCAEE}"/>
              </a:ext>
            </a:extLst>
          </p:cNvPr>
          <p:cNvGrpSpPr>
            <a:grpSpLocks/>
          </p:cNvGrpSpPr>
          <p:nvPr/>
        </p:nvGrpSpPr>
        <p:grpSpPr bwMode="auto">
          <a:xfrm>
            <a:off x="3105150" y="3070226"/>
            <a:ext cx="674996" cy="212725"/>
            <a:chOff x="0" y="0"/>
            <a:chExt cx="558" cy="191"/>
          </a:xfrm>
        </p:grpSpPr>
        <p:sp>
          <p:nvSpPr>
            <p:cNvPr id="49241" name="Rectangle 12">
              <a:extLst>
                <a:ext uri="{FF2B5EF4-FFF2-40B4-BE49-F238E27FC236}">
                  <a16:creationId xmlns:a16="http://schemas.microsoft.com/office/drawing/2014/main" id="{18986426-68D9-C54B-BD77-FC0C1E409995}"/>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0 1</a:t>
              </a:r>
              <a:r>
                <a:rPr lang="en-US" altLang="en-BE" sz="1500" i="1">
                  <a:solidFill>
                    <a:srgbClr val="008000"/>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3 </a:t>
              </a:r>
            </a:p>
          </p:txBody>
        </p:sp>
        <p:sp>
          <p:nvSpPr>
            <p:cNvPr id="49242" name="AutoShape 13">
              <a:extLst>
                <a:ext uri="{FF2B5EF4-FFF2-40B4-BE49-F238E27FC236}">
                  <a16:creationId xmlns:a16="http://schemas.microsoft.com/office/drawing/2014/main" id="{90BC552F-A7F0-0346-B7AD-B4B7EBCD12CF}"/>
                </a:ext>
              </a:extLst>
            </p:cNvPr>
            <p:cNvSpPr>
              <a:spLocks/>
            </p:cNvSpPr>
            <p:nvPr/>
          </p:nvSpPr>
          <p:spPr bwMode="auto">
            <a:xfrm>
              <a:off x="0" y="9"/>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39950" name="Group 14">
            <a:extLst>
              <a:ext uri="{FF2B5EF4-FFF2-40B4-BE49-F238E27FC236}">
                <a16:creationId xmlns:a16="http://schemas.microsoft.com/office/drawing/2014/main" id="{2768B393-C496-D547-831F-B04D87CE5485}"/>
              </a:ext>
            </a:extLst>
          </p:cNvPr>
          <p:cNvGrpSpPr>
            <a:grpSpLocks/>
          </p:cNvGrpSpPr>
          <p:nvPr/>
        </p:nvGrpSpPr>
        <p:grpSpPr bwMode="auto">
          <a:xfrm>
            <a:off x="3116263" y="3313114"/>
            <a:ext cx="663866" cy="212725"/>
            <a:chOff x="0" y="0"/>
            <a:chExt cx="549" cy="191"/>
          </a:xfrm>
        </p:grpSpPr>
        <p:sp>
          <p:nvSpPr>
            <p:cNvPr id="49239" name="Rectangle 15">
              <a:extLst>
                <a:ext uri="{FF2B5EF4-FFF2-40B4-BE49-F238E27FC236}">
                  <a16:creationId xmlns:a16="http://schemas.microsoft.com/office/drawing/2014/main" id="{66B6A37D-E0D8-0C4C-A9DB-268B6A99FE6E}"/>
                </a:ext>
              </a:extLst>
            </p:cNvPr>
            <p:cNvSpPr>
              <a:spLocks/>
            </p:cNvSpPr>
            <p:nvPr/>
          </p:nvSpPr>
          <p:spPr bwMode="auto">
            <a:xfrm>
              <a:off x="19"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a:t>
              </a:r>
            </a:p>
          </p:txBody>
        </p:sp>
        <p:sp>
          <p:nvSpPr>
            <p:cNvPr id="49240" name="AutoShape 16">
              <a:extLst>
                <a:ext uri="{FF2B5EF4-FFF2-40B4-BE49-F238E27FC236}">
                  <a16:creationId xmlns:a16="http://schemas.microsoft.com/office/drawing/2014/main" id="{456884A3-5B58-2246-9A2C-2D57F043456E}"/>
                </a:ext>
              </a:extLst>
            </p:cNvPr>
            <p:cNvSpPr>
              <a:spLocks/>
            </p:cNvSpPr>
            <p:nvPr/>
          </p:nvSpPr>
          <p:spPr bwMode="auto">
            <a:xfrm>
              <a:off x="0" y="9"/>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39953" name="Group 17">
            <a:extLst>
              <a:ext uri="{FF2B5EF4-FFF2-40B4-BE49-F238E27FC236}">
                <a16:creationId xmlns:a16="http://schemas.microsoft.com/office/drawing/2014/main" id="{6D29F64F-4C4F-B448-AEBD-F6E6945B7379}"/>
              </a:ext>
            </a:extLst>
          </p:cNvPr>
          <p:cNvGrpSpPr>
            <a:grpSpLocks/>
          </p:cNvGrpSpPr>
          <p:nvPr/>
        </p:nvGrpSpPr>
        <p:grpSpPr bwMode="auto">
          <a:xfrm>
            <a:off x="3140076" y="4032250"/>
            <a:ext cx="640969" cy="204788"/>
            <a:chOff x="0" y="0"/>
            <a:chExt cx="530" cy="183"/>
          </a:xfrm>
        </p:grpSpPr>
        <p:sp>
          <p:nvSpPr>
            <p:cNvPr id="49237" name="Rectangle 18">
              <a:extLst>
                <a:ext uri="{FF2B5EF4-FFF2-40B4-BE49-F238E27FC236}">
                  <a16:creationId xmlns:a16="http://schemas.microsoft.com/office/drawing/2014/main" id="{EBF8A101-5B8D-D54F-AF6F-78F282C41C5D}"/>
                </a:ext>
              </a:extLst>
            </p:cNvPr>
            <p:cNvSpPr>
              <a:spLocks/>
            </p:cNvSpPr>
            <p:nvPr/>
          </p:nvSpPr>
          <p:spPr bwMode="auto">
            <a:xfrm>
              <a:off x="0"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49238" name="AutoShape 19">
              <a:extLst>
                <a:ext uri="{FF2B5EF4-FFF2-40B4-BE49-F238E27FC236}">
                  <a16:creationId xmlns:a16="http://schemas.microsoft.com/office/drawing/2014/main" id="{F25D2CFB-DD18-0E4C-B31B-B98E2ABF54E5}"/>
                </a:ext>
              </a:extLst>
            </p:cNvPr>
            <p:cNvSpPr>
              <a:spLocks/>
            </p:cNvSpPr>
            <p:nvPr/>
          </p:nvSpPr>
          <p:spPr bwMode="auto">
            <a:xfrm>
              <a:off x="108" y="1"/>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39956" name="Group 20">
            <a:extLst>
              <a:ext uri="{FF2B5EF4-FFF2-40B4-BE49-F238E27FC236}">
                <a16:creationId xmlns:a16="http://schemas.microsoft.com/office/drawing/2014/main" id="{2A02AFAE-667F-3145-A967-FA7E747BB61C}"/>
              </a:ext>
            </a:extLst>
          </p:cNvPr>
          <p:cNvGrpSpPr>
            <a:grpSpLocks/>
          </p:cNvGrpSpPr>
          <p:nvPr/>
        </p:nvGrpSpPr>
        <p:grpSpPr bwMode="auto">
          <a:xfrm>
            <a:off x="4656139" y="2673351"/>
            <a:ext cx="4238625" cy="1196975"/>
            <a:chOff x="0" y="0"/>
            <a:chExt cx="3506" cy="1072"/>
          </a:xfrm>
        </p:grpSpPr>
        <p:sp>
          <p:nvSpPr>
            <p:cNvPr id="49229" name="Line 21">
              <a:extLst>
                <a:ext uri="{FF2B5EF4-FFF2-40B4-BE49-F238E27FC236}">
                  <a16:creationId xmlns:a16="http://schemas.microsoft.com/office/drawing/2014/main" id="{AD83E525-1D75-1F40-AA8B-A25FE25B9E80}"/>
                </a:ext>
              </a:extLst>
            </p:cNvPr>
            <p:cNvSpPr>
              <a:spLocks noChangeShapeType="1"/>
            </p:cNvSpPr>
            <p:nvPr/>
          </p:nvSpPr>
          <p:spPr bwMode="auto">
            <a:xfrm>
              <a:off x="2571" y="1071"/>
              <a:ext cx="538"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230" name="Line 22">
              <a:extLst>
                <a:ext uri="{FF2B5EF4-FFF2-40B4-BE49-F238E27FC236}">
                  <a16:creationId xmlns:a16="http://schemas.microsoft.com/office/drawing/2014/main" id="{5038F7C5-F86C-C74B-8382-20BB58FB00B3}"/>
                </a:ext>
              </a:extLst>
            </p:cNvPr>
            <p:cNvSpPr>
              <a:spLocks noChangeShapeType="1"/>
            </p:cNvSpPr>
            <p:nvPr/>
          </p:nvSpPr>
          <p:spPr bwMode="auto">
            <a:xfrm>
              <a:off x="841" y="237"/>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231" name="Line 23">
              <a:extLst>
                <a:ext uri="{FF2B5EF4-FFF2-40B4-BE49-F238E27FC236}">
                  <a16:creationId xmlns:a16="http://schemas.microsoft.com/office/drawing/2014/main" id="{FFEEF243-3F7E-D846-A1FC-A78F674151B1}"/>
                </a:ext>
              </a:extLst>
            </p:cNvPr>
            <p:cNvSpPr>
              <a:spLocks noChangeShapeType="1"/>
            </p:cNvSpPr>
            <p:nvPr/>
          </p:nvSpPr>
          <p:spPr bwMode="auto">
            <a:xfrm>
              <a:off x="382" y="228"/>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232" name="Rectangle 24">
              <a:extLst>
                <a:ext uri="{FF2B5EF4-FFF2-40B4-BE49-F238E27FC236}">
                  <a16:creationId xmlns:a16="http://schemas.microsoft.com/office/drawing/2014/main" id="{159D656B-A3CB-1344-B775-160C4C94A83B}"/>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latin typeface="Helvetica" pitchFamily="2" charset="0"/>
                  <a:ea typeface="ＭＳ Ｐゴシック" panose="020B0600070205080204" pitchFamily="34" charset="-128"/>
                  <a:sym typeface="Helvetica" pitchFamily="2" charset="0"/>
                </a:rPr>
                <a:t>)</a:t>
              </a:r>
            </a:p>
          </p:txBody>
        </p:sp>
        <p:sp>
          <p:nvSpPr>
            <p:cNvPr id="49233" name="Rectangle 25">
              <a:extLst>
                <a:ext uri="{FF2B5EF4-FFF2-40B4-BE49-F238E27FC236}">
                  <a16:creationId xmlns:a16="http://schemas.microsoft.com/office/drawing/2014/main" id="{3FCB1001-9C6E-2542-A09A-B9C8C919AC2A}"/>
                </a:ext>
              </a:extLst>
            </p:cNvPr>
            <p:cNvSpPr>
              <a:spLocks/>
            </p:cNvSpPr>
            <p:nvPr/>
          </p:nvSpPr>
          <p:spPr bwMode="auto">
            <a:xfrm>
              <a:off x="2719" y="855"/>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latin typeface="Helvetica" pitchFamily="2" charset="0"/>
                  <a:ea typeface="ＭＳ Ｐゴシック" panose="020B0600070205080204" pitchFamily="34" charset="-128"/>
                  <a:sym typeface="Helvetica" pitchFamily="2" charset="0"/>
                </a:rPr>
                <a:t>)</a:t>
              </a:r>
            </a:p>
          </p:txBody>
        </p:sp>
        <p:grpSp>
          <p:nvGrpSpPr>
            <p:cNvPr id="49234" name="Group 26">
              <a:extLst>
                <a:ext uri="{FF2B5EF4-FFF2-40B4-BE49-F238E27FC236}">
                  <a16:creationId xmlns:a16="http://schemas.microsoft.com/office/drawing/2014/main" id="{5DF7119C-8542-4242-9176-1156460C7933}"/>
                </a:ext>
              </a:extLst>
            </p:cNvPr>
            <p:cNvGrpSpPr>
              <a:grpSpLocks/>
            </p:cNvGrpSpPr>
            <p:nvPr/>
          </p:nvGrpSpPr>
          <p:grpSpPr bwMode="auto">
            <a:xfrm>
              <a:off x="1173" y="328"/>
              <a:ext cx="404" cy="168"/>
              <a:chOff x="0" y="0"/>
              <a:chExt cx="404" cy="168"/>
            </a:xfrm>
          </p:grpSpPr>
          <p:sp>
            <p:nvSpPr>
              <p:cNvPr id="49235" name="Rectangle 27">
                <a:extLst>
                  <a:ext uri="{FF2B5EF4-FFF2-40B4-BE49-F238E27FC236}">
                    <a16:creationId xmlns:a16="http://schemas.microsoft.com/office/drawing/2014/main" id="{B8548A8B-190C-E04D-8969-E19DEEA4728A}"/>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236" name="Rectangle 28">
                <a:extLst>
                  <a:ext uri="{FF2B5EF4-FFF2-40B4-BE49-F238E27FC236}">
                    <a16:creationId xmlns:a16="http://schemas.microsoft.com/office/drawing/2014/main" id="{E5DED1B7-BEEE-0D45-8980-ACB85F911E35}"/>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D(0</a:t>
                </a:r>
                <a:r>
                  <a:rPr lang="en-US" altLang="en-BE" sz="1300">
                    <a:solidFill>
                      <a:srgbClr val="0000FF"/>
                    </a:solidFill>
                    <a:latin typeface="Helvetica" pitchFamily="2" charset="0"/>
                    <a:ea typeface="ＭＳ Ｐゴシック" panose="020B0600070205080204" pitchFamily="34" charset="-128"/>
                    <a:sym typeface="Helvetica" pitchFamily="2" charset="0"/>
                  </a:rPr>
                  <a:t>,a</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9965" name="Group 29">
            <a:extLst>
              <a:ext uri="{FF2B5EF4-FFF2-40B4-BE49-F238E27FC236}">
                <a16:creationId xmlns:a16="http://schemas.microsoft.com/office/drawing/2014/main" id="{97028253-1BDE-134A-B20C-BB9D37AF5698}"/>
              </a:ext>
            </a:extLst>
          </p:cNvPr>
          <p:cNvGrpSpPr>
            <a:grpSpLocks/>
          </p:cNvGrpSpPr>
          <p:nvPr/>
        </p:nvGrpSpPr>
        <p:grpSpPr bwMode="auto">
          <a:xfrm>
            <a:off x="4656139" y="3017839"/>
            <a:ext cx="4238625" cy="1138237"/>
            <a:chOff x="0" y="0"/>
            <a:chExt cx="3506" cy="1019"/>
          </a:xfrm>
        </p:grpSpPr>
        <p:sp>
          <p:nvSpPr>
            <p:cNvPr id="49221" name="Line 30">
              <a:extLst>
                <a:ext uri="{FF2B5EF4-FFF2-40B4-BE49-F238E27FC236}">
                  <a16:creationId xmlns:a16="http://schemas.microsoft.com/office/drawing/2014/main" id="{09CF4802-CCD0-E346-B8E8-0CEE061156CC}"/>
                </a:ext>
              </a:extLst>
            </p:cNvPr>
            <p:cNvSpPr>
              <a:spLocks noChangeShapeType="1"/>
            </p:cNvSpPr>
            <p:nvPr/>
          </p:nvSpPr>
          <p:spPr bwMode="auto">
            <a:xfrm>
              <a:off x="841" y="186"/>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222" name="Line 31">
              <a:extLst>
                <a:ext uri="{FF2B5EF4-FFF2-40B4-BE49-F238E27FC236}">
                  <a16:creationId xmlns:a16="http://schemas.microsoft.com/office/drawing/2014/main" id="{7DD498FA-45D0-E04D-82D3-681AE8470467}"/>
                </a:ext>
              </a:extLst>
            </p:cNvPr>
            <p:cNvSpPr>
              <a:spLocks noChangeShapeType="1"/>
            </p:cNvSpPr>
            <p:nvPr/>
          </p:nvSpPr>
          <p:spPr bwMode="auto">
            <a:xfrm rot="10800000" flipH="1">
              <a:off x="2505" y="991"/>
              <a:ext cx="622"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223" name="Line 32">
              <a:extLst>
                <a:ext uri="{FF2B5EF4-FFF2-40B4-BE49-F238E27FC236}">
                  <a16:creationId xmlns:a16="http://schemas.microsoft.com/office/drawing/2014/main" id="{7061978C-2AAF-6F47-A102-A4E850AA4D95}"/>
                </a:ext>
              </a:extLst>
            </p:cNvPr>
            <p:cNvSpPr>
              <a:spLocks noChangeShapeType="1"/>
            </p:cNvSpPr>
            <p:nvPr/>
          </p:nvSpPr>
          <p:spPr bwMode="auto">
            <a:xfrm>
              <a:off x="397" y="179"/>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224" name="Rectangle 33">
              <a:extLst>
                <a:ext uri="{FF2B5EF4-FFF2-40B4-BE49-F238E27FC236}">
                  <a16:creationId xmlns:a16="http://schemas.microsoft.com/office/drawing/2014/main" id="{265E044C-E0C7-A84B-9509-F7FD4D5B876C}"/>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latin typeface="Helvetica" pitchFamily="2" charset="0"/>
                  <a:ea typeface="ＭＳ Ｐゴシック" panose="020B0600070205080204" pitchFamily="34" charset="-128"/>
                  <a:sym typeface="Helvetica" pitchFamily="2" charset="0"/>
                </a:rPr>
                <a:t>)</a:t>
              </a:r>
            </a:p>
          </p:txBody>
        </p:sp>
        <p:sp>
          <p:nvSpPr>
            <p:cNvPr id="49225" name="Rectangle 34">
              <a:extLst>
                <a:ext uri="{FF2B5EF4-FFF2-40B4-BE49-F238E27FC236}">
                  <a16:creationId xmlns:a16="http://schemas.microsoft.com/office/drawing/2014/main" id="{1D9D2115-C5C7-9C4B-816D-8E42D7B3605A}"/>
                </a:ext>
              </a:extLst>
            </p:cNvPr>
            <p:cNvSpPr>
              <a:spLocks/>
            </p:cNvSpPr>
            <p:nvPr/>
          </p:nvSpPr>
          <p:spPr bwMode="auto">
            <a:xfrm>
              <a:off x="2719" y="810"/>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latin typeface="Helvetica" pitchFamily="2" charset="0"/>
                  <a:ea typeface="ＭＳ Ｐゴシック" panose="020B0600070205080204" pitchFamily="34" charset="-128"/>
                  <a:sym typeface="Helvetica" pitchFamily="2" charset="0"/>
                </a:rPr>
                <a:t>)</a:t>
              </a:r>
            </a:p>
          </p:txBody>
        </p:sp>
        <p:grpSp>
          <p:nvGrpSpPr>
            <p:cNvPr id="49226" name="Group 35">
              <a:extLst>
                <a:ext uri="{FF2B5EF4-FFF2-40B4-BE49-F238E27FC236}">
                  <a16:creationId xmlns:a16="http://schemas.microsoft.com/office/drawing/2014/main" id="{2BCF9FFA-56F2-DA47-9537-958D2CB72ECB}"/>
                </a:ext>
              </a:extLst>
            </p:cNvPr>
            <p:cNvGrpSpPr>
              <a:grpSpLocks/>
            </p:cNvGrpSpPr>
            <p:nvPr/>
          </p:nvGrpSpPr>
          <p:grpSpPr bwMode="auto">
            <a:xfrm>
              <a:off x="1228" y="346"/>
              <a:ext cx="400" cy="168"/>
              <a:chOff x="0" y="0"/>
              <a:chExt cx="400" cy="168"/>
            </a:xfrm>
          </p:grpSpPr>
          <p:sp>
            <p:nvSpPr>
              <p:cNvPr id="49227" name="Rectangle 36">
                <a:extLst>
                  <a:ext uri="{FF2B5EF4-FFF2-40B4-BE49-F238E27FC236}">
                    <a16:creationId xmlns:a16="http://schemas.microsoft.com/office/drawing/2014/main" id="{2B8B3337-AEC9-2042-AB5F-504989603F36}"/>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228" name="Rectangle 37">
                <a:extLst>
                  <a:ext uri="{FF2B5EF4-FFF2-40B4-BE49-F238E27FC236}">
                    <a16:creationId xmlns:a16="http://schemas.microsoft.com/office/drawing/2014/main" id="{59A3BCC3-1880-E34D-AE69-49192A0B3DC5}"/>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9974" name="Group 38">
            <a:extLst>
              <a:ext uri="{FF2B5EF4-FFF2-40B4-BE49-F238E27FC236}">
                <a16:creationId xmlns:a16="http://schemas.microsoft.com/office/drawing/2014/main" id="{5D1F221A-8084-0441-8AC7-0A1F1ED178BB}"/>
              </a:ext>
            </a:extLst>
          </p:cNvPr>
          <p:cNvGrpSpPr>
            <a:grpSpLocks/>
          </p:cNvGrpSpPr>
          <p:nvPr/>
        </p:nvGrpSpPr>
        <p:grpSpPr bwMode="auto">
          <a:xfrm>
            <a:off x="4689475" y="3416301"/>
            <a:ext cx="4216400" cy="944563"/>
            <a:chOff x="0" y="0"/>
            <a:chExt cx="3487" cy="846"/>
          </a:xfrm>
        </p:grpSpPr>
        <p:sp>
          <p:nvSpPr>
            <p:cNvPr id="49213" name="Line 39">
              <a:extLst>
                <a:ext uri="{FF2B5EF4-FFF2-40B4-BE49-F238E27FC236}">
                  <a16:creationId xmlns:a16="http://schemas.microsoft.com/office/drawing/2014/main" id="{43A1BA2C-3B8F-F645-A25E-93446F45F173}"/>
                </a:ext>
              </a:extLst>
            </p:cNvPr>
            <p:cNvSpPr>
              <a:spLocks noChangeShapeType="1"/>
            </p:cNvSpPr>
            <p:nvPr/>
          </p:nvSpPr>
          <p:spPr bwMode="auto">
            <a:xfrm>
              <a:off x="831" y="11"/>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214" name="Line 40">
              <a:extLst>
                <a:ext uri="{FF2B5EF4-FFF2-40B4-BE49-F238E27FC236}">
                  <a16:creationId xmlns:a16="http://schemas.microsoft.com/office/drawing/2014/main" id="{D720C35A-9D36-A74A-B7ED-F9A9E0803625}"/>
                </a:ext>
              </a:extLst>
            </p:cNvPr>
            <p:cNvSpPr>
              <a:spLocks noChangeShapeType="1"/>
            </p:cNvSpPr>
            <p:nvPr/>
          </p:nvSpPr>
          <p:spPr bwMode="auto">
            <a:xfrm rot="10800000" flipH="1">
              <a:off x="2495" y="843"/>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215" name="Line 41">
              <a:extLst>
                <a:ext uri="{FF2B5EF4-FFF2-40B4-BE49-F238E27FC236}">
                  <a16:creationId xmlns:a16="http://schemas.microsoft.com/office/drawing/2014/main" id="{7EEFEEE0-EB9F-D44E-9518-49DE512A44AC}"/>
                </a:ext>
              </a:extLst>
            </p:cNvPr>
            <p:cNvSpPr>
              <a:spLocks noChangeShapeType="1"/>
            </p:cNvSpPr>
            <p:nvPr/>
          </p:nvSpPr>
          <p:spPr bwMode="auto">
            <a:xfrm>
              <a:off x="401" y="0"/>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216" name="Rectangle 42">
              <a:extLst>
                <a:ext uri="{FF2B5EF4-FFF2-40B4-BE49-F238E27FC236}">
                  <a16:creationId xmlns:a16="http://schemas.microsoft.com/office/drawing/2014/main" id="{4F9073B7-8269-3347-9D6D-DA94F1759E7D}"/>
                </a:ext>
              </a:extLst>
            </p:cNvPr>
            <p:cNvSpPr>
              <a:spLocks/>
            </p:cNvSpPr>
            <p:nvPr/>
          </p:nvSpPr>
          <p:spPr bwMode="auto">
            <a:xfrm>
              <a:off x="0" y="43"/>
              <a:ext cx="7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latin typeface="Helvetica" pitchFamily="2" charset="0"/>
                  <a:ea typeface="ＭＳ Ｐゴシック" panose="020B0600070205080204" pitchFamily="34" charset="-128"/>
                  <a:sym typeface="Helvetica" pitchFamily="2" charset="0"/>
                </a:rPr>
                <a:t>)</a:t>
              </a:r>
            </a:p>
          </p:txBody>
        </p:sp>
        <p:sp>
          <p:nvSpPr>
            <p:cNvPr id="49217" name="Rectangle 43">
              <a:extLst>
                <a:ext uri="{FF2B5EF4-FFF2-40B4-BE49-F238E27FC236}">
                  <a16:creationId xmlns:a16="http://schemas.microsoft.com/office/drawing/2014/main" id="{AAEA8006-83BB-AF44-90B0-70FBA517151A}"/>
                </a:ext>
              </a:extLst>
            </p:cNvPr>
            <p:cNvSpPr>
              <a:spLocks/>
            </p:cNvSpPr>
            <p:nvPr/>
          </p:nvSpPr>
          <p:spPr bwMode="auto">
            <a:xfrm>
              <a:off x="2709" y="643"/>
              <a:ext cx="77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latin typeface="Helvetica" pitchFamily="2" charset="0"/>
                  <a:ea typeface="ＭＳ Ｐゴシック" panose="020B0600070205080204" pitchFamily="34" charset="-128"/>
                  <a:sym typeface="Helvetica" pitchFamily="2" charset="0"/>
                </a:rPr>
                <a:t>)</a:t>
              </a:r>
            </a:p>
          </p:txBody>
        </p:sp>
        <p:grpSp>
          <p:nvGrpSpPr>
            <p:cNvPr id="49218" name="Group 44">
              <a:extLst>
                <a:ext uri="{FF2B5EF4-FFF2-40B4-BE49-F238E27FC236}">
                  <a16:creationId xmlns:a16="http://schemas.microsoft.com/office/drawing/2014/main" id="{724F5E80-7C92-AE4B-8F27-8FF394EF2D05}"/>
                </a:ext>
              </a:extLst>
            </p:cNvPr>
            <p:cNvGrpSpPr>
              <a:grpSpLocks/>
            </p:cNvGrpSpPr>
            <p:nvPr/>
          </p:nvGrpSpPr>
          <p:grpSpPr bwMode="auto">
            <a:xfrm>
              <a:off x="1291" y="307"/>
              <a:ext cx="398" cy="168"/>
              <a:chOff x="0" y="0"/>
              <a:chExt cx="398" cy="168"/>
            </a:xfrm>
          </p:grpSpPr>
          <p:sp>
            <p:nvSpPr>
              <p:cNvPr id="49219" name="Rectangle 45">
                <a:extLst>
                  <a:ext uri="{FF2B5EF4-FFF2-40B4-BE49-F238E27FC236}">
                    <a16:creationId xmlns:a16="http://schemas.microsoft.com/office/drawing/2014/main" id="{DD8B1F2D-077A-D945-AE5D-D3C3641EB051}"/>
                  </a:ext>
                </a:extLst>
              </p:cNvPr>
              <p:cNvSpPr>
                <a:spLocks/>
              </p:cNvSpPr>
              <p:nvPr/>
            </p:nvSpPr>
            <p:spPr bwMode="auto">
              <a:xfrm>
                <a:off x="0" y="0"/>
                <a:ext cx="39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220" name="Rectangle 46">
                <a:extLst>
                  <a:ext uri="{FF2B5EF4-FFF2-40B4-BE49-F238E27FC236}">
                    <a16:creationId xmlns:a16="http://schemas.microsoft.com/office/drawing/2014/main" id="{CD12F197-C45D-DD47-8528-50718391CECA}"/>
                  </a:ext>
                </a:extLst>
              </p:cNvPr>
              <p:cNvSpPr>
                <a:spLocks/>
              </p:cNvSpPr>
              <p:nvPr/>
            </p:nvSpPr>
            <p:spPr bwMode="auto">
              <a:xfrm>
                <a:off x="0" y="0"/>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D(2</a:t>
                </a:r>
                <a:r>
                  <a:rPr lang="en-US" altLang="en-BE" sz="1300">
                    <a:solidFill>
                      <a:srgbClr val="0000FF"/>
                    </a:solidFill>
                    <a:latin typeface="Helvetica" pitchFamily="2" charset="0"/>
                    <a:ea typeface="ＭＳ Ｐゴシック" panose="020B0600070205080204" pitchFamily="34" charset="-128"/>
                    <a:sym typeface="Helvetica" pitchFamily="2" charset="0"/>
                  </a:rPr>
                  <a:t>,c</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39983" name="Group 47">
            <a:extLst>
              <a:ext uri="{FF2B5EF4-FFF2-40B4-BE49-F238E27FC236}">
                <a16:creationId xmlns:a16="http://schemas.microsoft.com/office/drawing/2014/main" id="{2CC9CDDE-8EE4-1D4D-BA17-B65CABB372EB}"/>
              </a:ext>
            </a:extLst>
          </p:cNvPr>
          <p:cNvGrpSpPr>
            <a:grpSpLocks/>
          </p:cNvGrpSpPr>
          <p:nvPr/>
        </p:nvGrpSpPr>
        <p:grpSpPr bwMode="auto">
          <a:xfrm>
            <a:off x="5730876" y="3949700"/>
            <a:ext cx="1965325" cy="376238"/>
            <a:chOff x="0" y="0"/>
            <a:chExt cx="1625" cy="337"/>
          </a:xfrm>
        </p:grpSpPr>
        <p:sp>
          <p:nvSpPr>
            <p:cNvPr id="49209" name="Line 48">
              <a:extLst>
                <a:ext uri="{FF2B5EF4-FFF2-40B4-BE49-F238E27FC236}">
                  <a16:creationId xmlns:a16="http://schemas.microsoft.com/office/drawing/2014/main" id="{FAA1C3BA-E34F-C143-835D-F0DB6CBEE6C2}"/>
                </a:ext>
              </a:extLst>
            </p:cNvPr>
            <p:cNvSpPr>
              <a:spLocks noChangeShapeType="1"/>
            </p:cNvSpPr>
            <p:nvPr/>
          </p:nvSpPr>
          <p:spPr bwMode="auto">
            <a:xfrm flipH="1">
              <a:off x="0" y="0"/>
              <a:ext cx="1625" cy="337"/>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9210" name="Group 49">
              <a:extLst>
                <a:ext uri="{FF2B5EF4-FFF2-40B4-BE49-F238E27FC236}">
                  <a16:creationId xmlns:a16="http://schemas.microsoft.com/office/drawing/2014/main" id="{E7114B5D-6A0D-EF4A-96C3-2EE5C9FA2E78}"/>
                </a:ext>
              </a:extLst>
            </p:cNvPr>
            <p:cNvGrpSpPr>
              <a:grpSpLocks/>
            </p:cNvGrpSpPr>
            <p:nvPr/>
          </p:nvGrpSpPr>
          <p:grpSpPr bwMode="auto">
            <a:xfrm>
              <a:off x="129" y="138"/>
              <a:ext cx="488" cy="168"/>
              <a:chOff x="0" y="0"/>
              <a:chExt cx="488" cy="168"/>
            </a:xfrm>
          </p:grpSpPr>
          <p:sp>
            <p:nvSpPr>
              <p:cNvPr id="49211" name="Rectangle 50">
                <a:extLst>
                  <a:ext uri="{FF2B5EF4-FFF2-40B4-BE49-F238E27FC236}">
                    <a16:creationId xmlns:a16="http://schemas.microsoft.com/office/drawing/2014/main" id="{4D35BF1A-57C3-3C43-985C-D41BA6820AD2}"/>
                  </a:ext>
                </a:extLst>
              </p:cNvPr>
              <p:cNvSpPr>
                <a:spLocks/>
              </p:cNvSpPr>
              <p:nvPr/>
            </p:nvSpPr>
            <p:spPr bwMode="auto">
              <a:xfrm>
                <a:off x="0" y="0"/>
                <a:ext cx="48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212" name="Rectangle 51">
                <a:extLst>
                  <a:ext uri="{FF2B5EF4-FFF2-40B4-BE49-F238E27FC236}">
                    <a16:creationId xmlns:a16="http://schemas.microsoft.com/office/drawing/2014/main" id="{5D36EF1D-3541-784B-893C-99B8E20A456E}"/>
                  </a:ext>
                </a:extLst>
              </p:cNvPr>
              <p:cNvSpPr>
                <a:spLocks/>
              </p:cNvSpPr>
              <p:nvPr/>
            </p:nvSpPr>
            <p:spPr bwMode="auto">
              <a:xfrm>
                <a:off x="0" y="0"/>
                <a:ext cx="4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grpSp>
        <p:nvGrpSpPr>
          <p:cNvPr id="39988" name="Group 52">
            <a:extLst>
              <a:ext uri="{FF2B5EF4-FFF2-40B4-BE49-F238E27FC236}">
                <a16:creationId xmlns:a16="http://schemas.microsoft.com/office/drawing/2014/main" id="{F2C54B7D-C5E0-5841-B8EC-2569136D2488}"/>
              </a:ext>
            </a:extLst>
          </p:cNvPr>
          <p:cNvGrpSpPr>
            <a:grpSpLocks/>
          </p:cNvGrpSpPr>
          <p:nvPr/>
        </p:nvGrpSpPr>
        <p:grpSpPr bwMode="auto">
          <a:xfrm>
            <a:off x="5772151" y="4138614"/>
            <a:ext cx="1965325" cy="377825"/>
            <a:chOff x="0" y="0"/>
            <a:chExt cx="1625" cy="337"/>
          </a:xfrm>
        </p:grpSpPr>
        <p:sp>
          <p:nvSpPr>
            <p:cNvPr id="49205" name="Line 53">
              <a:extLst>
                <a:ext uri="{FF2B5EF4-FFF2-40B4-BE49-F238E27FC236}">
                  <a16:creationId xmlns:a16="http://schemas.microsoft.com/office/drawing/2014/main" id="{4FE0319F-84E2-2B49-B04F-EB621BBAB828}"/>
                </a:ext>
              </a:extLst>
            </p:cNvPr>
            <p:cNvSpPr>
              <a:spLocks noChangeShapeType="1"/>
            </p:cNvSpPr>
            <p:nvPr/>
          </p:nvSpPr>
          <p:spPr bwMode="auto">
            <a:xfrm flipH="1">
              <a:off x="0" y="0"/>
              <a:ext cx="1625" cy="337"/>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9206" name="Group 54">
              <a:extLst>
                <a:ext uri="{FF2B5EF4-FFF2-40B4-BE49-F238E27FC236}">
                  <a16:creationId xmlns:a16="http://schemas.microsoft.com/office/drawing/2014/main" id="{998FF425-E405-114A-BA15-61C61746A121}"/>
                </a:ext>
              </a:extLst>
            </p:cNvPr>
            <p:cNvGrpSpPr>
              <a:grpSpLocks/>
            </p:cNvGrpSpPr>
            <p:nvPr/>
          </p:nvGrpSpPr>
          <p:grpSpPr bwMode="auto">
            <a:xfrm>
              <a:off x="387" y="106"/>
              <a:ext cx="488" cy="168"/>
              <a:chOff x="0" y="0"/>
              <a:chExt cx="488" cy="168"/>
            </a:xfrm>
          </p:grpSpPr>
          <p:sp>
            <p:nvSpPr>
              <p:cNvPr id="49207" name="Rectangle 55">
                <a:extLst>
                  <a:ext uri="{FF2B5EF4-FFF2-40B4-BE49-F238E27FC236}">
                    <a16:creationId xmlns:a16="http://schemas.microsoft.com/office/drawing/2014/main" id="{37B301CC-F418-4340-94CD-FD4A9843BD72}"/>
                  </a:ext>
                </a:extLst>
              </p:cNvPr>
              <p:cNvSpPr>
                <a:spLocks/>
              </p:cNvSpPr>
              <p:nvPr/>
            </p:nvSpPr>
            <p:spPr bwMode="auto">
              <a:xfrm>
                <a:off x="0" y="0"/>
                <a:ext cx="48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208" name="Rectangle 56">
                <a:extLst>
                  <a:ext uri="{FF2B5EF4-FFF2-40B4-BE49-F238E27FC236}">
                    <a16:creationId xmlns:a16="http://schemas.microsoft.com/office/drawing/2014/main" id="{E14F95F5-A982-4342-9235-9CC99693A8E5}"/>
                  </a:ext>
                </a:extLst>
              </p:cNvPr>
              <p:cNvSpPr>
                <a:spLocks/>
              </p:cNvSpPr>
              <p:nvPr/>
            </p:nvSpPr>
            <p:spPr bwMode="auto">
              <a:xfrm>
                <a:off x="0" y="0"/>
                <a:ext cx="4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C(OK1)</a:t>
                </a:r>
              </a:p>
            </p:txBody>
          </p:sp>
        </p:grpSp>
      </p:grpSp>
      <p:grpSp>
        <p:nvGrpSpPr>
          <p:cNvPr id="39993" name="Group 57">
            <a:extLst>
              <a:ext uri="{FF2B5EF4-FFF2-40B4-BE49-F238E27FC236}">
                <a16:creationId xmlns:a16="http://schemas.microsoft.com/office/drawing/2014/main" id="{F812147C-7CA8-7F42-B70E-45DD60C2BAF7}"/>
              </a:ext>
            </a:extLst>
          </p:cNvPr>
          <p:cNvGrpSpPr>
            <a:grpSpLocks/>
          </p:cNvGrpSpPr>
          <p:nvPr/>
        </p:nvGrpSpPr>
        <p:grpSpPr bwMode="auto">
          <a:xfrm>
            <a:off x="5743576" y="4389439"/>
            <a:ext cx="1979613" cy="587375"/>
            <a:chOff x="0" y="0"/>
            <a:chExt cx="1637" cy="526"/>
          </a:xfrm>
        </p:grpSpPr>
        <p:sp>
          <p:nvSpPr>
            <p:cNvPr id="49201" name="Line 58">
              <a:extLst>
                <a:ext uri="{FF2B5EF4-FFF2-40B4-BE49-F238E27FC236}">
                  <a16:creationId xmlns:a16="http://schemas.microsoft.com/office/drawing/2014/main" id="{2161E48E-333D-224A-A483-3A060A5ECA48}"/>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49202" name="Group 59">
              <a:extLst>
                <a:ext uri="{FF2B5EF4-FFF2-40B4-BE49-F238E27FC236}">
                  <a16:creationId xmlns:a16="http://schemas.microsoft.com/office/drawing/2014/main" id="{77067A61-1383-CA4D-B40C-DF80F0B2136B}"/>
                </a:ext>
              </a:extLst>
            </p:cNvPr>
            <p:cNvGrpSpPr>
              <a:grpSpLocks/>
            </p:cNvGrpSpPr>
            <p:nvPr/>
          </p:nvGrpSpPr>
          <p:grpSpPr bwMode="auto">
            <a:xfrm>
              <a:off x="903" y="54"/>
              <a:ext cx="488" cy="168"/>
              <a:chOff x="0" y="0"/>
              <a:chExt cx="488" cy="168"/>
            </a:xfrm>
          </p:grpSpPr>
          <p:sp>
            <p:nvSpPr>
              <p:cNvPr id="49203" name="Rectangle 60">
                <a:extLst>
                  <a:ext uri="{FF2B5EF4-FFF2-40B4-BE49-F238E27FC236}">
                    <a16:creationId xmlns:a16="http://schemas.microsoft.com/office/drawing/2014/main" id="{7E1113C5-3A2F-DC46-BE52-A5D2F4D75185}"/>
                  </a:ext>
                </a:extLst>
              </p:cNvPr>
              <p:cNvSpPr>
                <a:spLocks/>
              </p:cNvSpPr>
              <p:nvPr/>
            </p:nvSpPr>
            <p:spPr bwMode="auto">
              <a:xfrm>
                <a:off x="0" y="0"/>
                <a:ext cx="48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204" name="Rectangle 61">
                <a:extLst>
                  <a:ext uri="{FF2B5EF4-FFF2-40B4-BE49-F238E27FC236}">
                    <a16:creationId xmlns:a16="http://schemas.microsoft.com/office/drawing/2014/main" id="{C0AAB333-7D24-F34C-832A-B5D2CA50860F}"/>
                  </a:ext>
                </a:extLst>
              </p:cNvPr>
              <p:cNvSpPr>
                <a:spLocks/>
              </p:cNvSpPr>
              <p:nvPr/>
            </p:nvSpPr>
            <p:spPr bwMode="auto">
              <a:xfrm>
                <a:off x="0" y="0"/>
                <a:ext cx="46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C(OK2)</a:t>
                </a:r>
              </a:p>
            </p:txBody>
          </p:sp>
        </p:grpSp>
      </p:grpSp>
      <p:grpSp>
        <p:nvGrpSpPr>
          <p:cNvPr id="39998" name="Group 62">
            <a:extLst>
              <a:ext uri="{FF2B5EF4-FFF2-40B4-BE49-F238E27FC236}">
                <a16:creationId xmlns:a16="http://schemas.microsoft.com/office/drawing/2014/main" id="{B9ED938E-3841-0242-91F0-B41E0EC91E1C}"/>
              </a:ext>
            </a:extLst>
          </p:cNvPr>
          <p:cNvGrpSpPr>
            <a:grpSpLocks/>
          </p:cNvGrpSpPr>
          <p:nvPr/>
        </p:nvGrpSpPr>
        <p:grpSpPr bwMode="auto">
          <a:xfrm>
            <a:off x="4700588" y="4408489"/>
            <a:ext cx="4216400" cy="1036637"/>
            <a:chOff x="0" y="0"/>
            <a:chExt cx="3487" cy="927"/>
          </a:xfrm>
        </p:grpSpPr>
        <p:sp>
          <p:nvSpPr>
            <p:cNvPr id="49193" name="Line 63">
              <a:extLst>
                <a:ext uri="{FF2B5EF4-FFF2-40B4-BE49-F238E27FC236}">
                  <a16:creationId xmlns:a16="http://schemas.microsoft.com/office/drawing/2014/main" id="{3DC772FC-2226-6B4B-A0E6-4F06E4FC0D86}"/>
                </a:ext>
              </a:extLst>
            </p:cNvPr>
            <p:cNvSpPr>
              <a:spLocks noChangeShapeType="1"/>
            </p:cNvSpPr>
            <p:nvPr/>
          </p:nvSpPr>
          <p:spPr bwMode="auto">
            <a:xfrm>
              <a:off x="861" y="212"/>
              <a:ext cx="1611" cy="71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194" name="Line 64">
              <a:extLst>
                <a:ext uri="{FF2B5EF4-FFF2-40B4-BE49-F238E27FC236}">
                  <a16:creationId xmlns:a16="http://schemas.microsoft.com/office/drawing/2014/main" id="{F4B6F040-1797-844A-895A-1111AFBE24E0}"/>
                </a:ext>
              </a:extLst>
            </p:cNvPr>
            <p:cNvSpPr>
              <a:spLocks noChangeShapeType="1"/>
            </p:cNvSpPr>
            <p:nvPr/>
          </p:nvSpPr>
          <p:spPr bwMode="auto">
            <a:xfrm>
              <a:off x="353" y="216"/>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195" name="Rectangle 65">
              <a:extLst>
                <a:ext uri="{FF2B5EF4-FFF2-40B4-BE49-F238E27FC236}">
                  <a16:creationId xmlns:a16="http://schemas.microsoft.com/office/drawing/2014/main" id="{63B1889C-CCDD-E34E-A4A3-C6805E359310}"/>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latin typeface="Helvetica" pitchFamily="2" charset="0"/>
                  <a:ea typeface="ＭＳ Ｐゴシック" panose="020B0600070205080204" pitchFamily="34" charset="-128"/>
                  <a:sym typeface="Helvetica" pitchFamily="2" charset="0"/>
                </a:rPr>
                <a:t>)</a:t>
              </a:r>
            </a:p>
          </p:txBody>
        </p:sp>
        <p:sp>
          <p:nvSpPr>
            <p:cNvPr id="49196" name="Line 66">
              <a:extLst>
                <a:ext uri="{FF2B5EF4-FFF2-40B4-BE49-F238E27FC236}">
                  <a16:creationId xmlns:a16="http://schemas.microsoft.com/office/drawing/2014/main" id="{BFD385DF-A9F3-0F44-B0F6-6067503D88C2}"/>
                </a:ext>
              </a:extLst>
            </p:cNvPr>
            <p:cNvSpPr>
              <a:spLocks noChangeShapeType="1"/>
            </p:cNvSpPr>
            <p:nvPr/>
          </p:nvSpPr>
          <p:spPr bwMode="auto">
            <a:xfrm rot="10800000" flipH="1">
              <a:off x="2519" y="923"/>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197" name="Rectangle 67">
              <a:extLst>
                <a:ext uri="{FF2B5EF4-FFF2-40B4-BE49-F238E27FC236}">
                  <a16:creationId xmlns:a16="http://schemas.microsoft.com/office/drawing/2014/main" id="{F2D6D1D4-53E9-9141-92AF-A29DF3D926E8}"/>
                </a:ext>
              </a:extLst>
            </p:cNvPr>
            <p:cNvSpPr>
              <a:spLocks/>
            </p:cNvSpPr>
            <p:nvPr/>
          </p:nvSpPr>
          <p:spPr bwMode="auto">
            <a:xfrm>
              <a:off x="2700" y="700"/>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latin typeface="Helvetica" pitchFamily="2" charset="0"/>
                  <a:ea typeface="ＭＳ Ｐゴシック" panose="020B0600070205080204" pitchFamily="34" charset="-128"/>
                  <a:sym typeface="Helvetica" pitchFamily="2" charset="0"/>
                </a:rPr>
                <a:t>)</a:t>
              </a:r>
            </a:p>
          </p:txBody>
        </p:sp>
        <p:grpSp>
          <p:nvGrpSpPr>
            <p:cNvPr id="49198" name="Group 68">
              <a:extLst>
                <a:ext uri="{FF2B5EF4-FFF2-40B4-BE49-F238E27FC236}">
                  <a16:creationId xmlns:a16="http://schemas.microsoft.com/office/drawing/2014/main" id="{C790FA2B-D87E-AC4A-A6B7-2E3AED44BB6B}"/>
                </a:ext>
              </a:extLst>
            </p:cNvPr>
            <p:cNvGrpSpPr>
              <a:grpSpLocks/>
            </p:cNvGrpSpPr>
            <p:nvPr/>
          </p:nvGrpSpPr>
          <p:grpSpPr bwMode="auto">
            <a:xfrm>
              <a:off x="1500" y="427"/>
              <a:ext cx="404" cy="168"/>
              <a:chOff x="0" y="0"/>
              <a:chExt cx="404" cy="168"/>
            </a:xfrm>
          </p:grpSpPr>
          <p:sp>
            <p:nvSpPr>
              <p:cNvPr id="49199" name="Rectangle 69">
                <a:extLst>
                  <a:ext uri="{FF2B5EF4-FFF2-40B4-BE49-F238E27FC236}">
                    <a16:creationId xmlns:a16="http://schemas.microsoft.com/office/drawing/2014/main" id="{8C29B25E-FD2D-244E-90D3-0FD3F4B5DBD8}"/>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200" name="Rectangle 70">
                <a:extLst>
                  <a:ext uri="{FF2B5EF4-FFF2-40B4-BE49-F238E27FC236}">
                    <a16:creationId xmlns:a16="http://schemas.microsoft.com/office/drawing/2014/main" id="{F5993E6E-9F1D-8A48-8D45-12E865372141}"/>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D(3</a:t>
                </a:r>
                <a:r>
                  <a:rPr lang="en-US" altLang="en-BE" sz="1300">
                    <a:solidFill>
                      <a:srgbClr val="0000FF"/>
                    </a:solidFill>
                    <a:latin typeface="Helvetica" pitchFamily="2" charset="0"/>
                    <a:ea typeface="ＭＳ Ｐゴシック" panose="020B0600070205080204" pitchFamily="34" charset="-128"/>
                    <a:sym typeface="Helvetica" pitchFamily="2" charset="0"/>
                  </a:rPr>
                  <a:t>,d</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40007" name="Group 71">
            <a:extLst>
              <a:ext uri="{FF2B5EF4-FFF2-40B4-BE49-F238E27FC236}">
                <a16:creationId xmlns:a16="http://schemas.microsoft.com/office/drawing/2014/main" id="{E8D5F0D4-F5AE-2B44-9535-F4A968FFA96E}"/>
              </a:ext>
            </a:extLst>
          </p:cNvPr>
          <p:cNvGrpSpPr>
            <a:grpSpLocks/>
          </p:cNvGrpSpPr>
          <p:nvPr/>
        </p:nvGrpSpPr>
        <p:grpSpPr bwMode="auto">
          <a:xfrm>
            <a:off x="4700589" y="4845051"/>
            <a:ext cx="2967037" cy="942975"/>
            <a:chOff x="0" y="0"/>
            <a:chExt cx="2454" cy="844"/>
          </a:xfrm>
        </p:grpSpPr>
        <p:sp>
          <p:nvSpPr>
            <p:cNvPr id="49187" name="Line 72">
              <a:extLst>
                <a:ext uri="{FF2B5EF4-FFF2-40B4-BE49-F238E27FC236}">
                  <a16:creationId xmlns:a16="http://schemas.microsoft.com/office/drawing/2014/main" id="{13F25FBD-7888-9345-90AB-37814FF73692}"/>
                </a:ext>
              </a:extLst>
            </p:cNvPr>
            <p:cNvSpPr>
              <a:spLocks noChangeShapeType="1"/>
            </p:cNvSpPr>
            <p:nvPr/>
          </p:nvSpPr>
          <p:spPr bwMode="auto">
            <a:xfrm>
              <a:off x="854" y="227"/>
              <a:ext cx="1600" cy="61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188" name="Line 73">
              <a:extLst>
                <a:ext uri="{FF2B5EF4-FFF2-40B4-BE49-F238E27FC236}">
                  <a16:creationId xmlns:a16="http://schemas.microsoft.com/office/drawing/2014/main" id="{385FC593-24EF-684A-B347-2349D403DC02}"/>
                </a:ext>
              </a:extLst>
            </p:cNvPr>
            <p:cNvSpPr>
              <a:spLocks noChangeShapeType="1"/>
            </p:cNvSpPr>
            <p:nvPr/>
          </p:nvSpPr>
          <p:spPr bwMode="auto">
            <a:xfrm>
              <a:off x="394" y="222"/>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49189" name="Rectangle 74">
              <a:extLst>
                <a:ext uri="{FF2B5EF4-FFF2-40B4-BE49-F238E27FC236}">
                  <a16:creationId xmlns:a16="http://schemas.microsoft.com/office/drawing/2014/main" id="{C0EDB62A-3B9A-384A-BB04-B97C1CAECF0A}"/>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e</a:t>
              </a:r>
              <a:r>
                <a:rPr lang="en-US" altLang="en-BE" sz="1500">
                  <a:latin typeface="Helvetica" pitchFamily="2" charset="0"/>
                  <a:ea typeface="ＭＳ Ｐゴシック" panose="020B0600070205080204" pitchFamily="34" charset="-128"/>
                  <a:sym typeface="Helvetica" pitchFamily="2" charset="0"/>
                </a:rPr>
                <a:t>)</a:t>
              </a:r>
            </a:p>
          </p:txBody>
        </p:sp>
        <p:grpSp>
          <p:nvGrpSpPr>
            <p:cNvPr id="49190" name="Group 75">
              <a:extLst>
                <a:ext uri="{FF2B5EF4-FFF2-40B4-BE49-F238E27FC236}">
                  <a16:creationId xmlns:a16="http://schemas.microsoft.com/office/drawing/2014/main" id="{F26573C4-C78F-804E-A6B3-8A9C4A405171}"/>
                </a:ext>
              </a:extLst>
            </p:cNvPr>
            <p:cNvGrpSpPr>
              <a:grpSpLocks/>
            </p:cNvGrpSpPr>
            <p:nvPr/>
          </p:nvGrpSpPr>
          <p:grpSpPr bwMode="auto">
            <a:xfrm>
              <a:off x="1509" y="409"/>
              <a:ext cx="400" cy="168"/>
              <a:chOff x="0" y="0"/>
              <a:chExt cx="400" cy="168"/>
            </a:xfrm>
          </p:grpSpPr>
          <p:sp>
            <p:nvSpPr>
              <p:cNvPr id="49191" name="Rectangle 76">
                <a:extLst>
                  <a:ext uri="{FF2B5EF4-FFF2-40B4-BE49-F238E27FC236}">
                    <a16:creationId xmlns:a16="http://schemas.microsoft.com/office/drawing/2014/main" id="{2A26F577-B4AB-DC42-A28C-209A575E33E7}"/>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192" name="Rectangle 77">
                <a:extLst>
                  <a:ext uri="{FF2B5EF4-FFF2-40B4-BE49-F238E27FC236}">
                    <a16:creationId xmlns:a16="http://schemas.microsoft.com/office/drawing/2014/main" id="{1EF5C5F3-6FB7-E049-AD9F-7775F344CCBB}"/>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D(0</a:t>
                </a:r>
                <a:r>
                  <a:rPr lang="en-US" altLang="en-BE" sz="1300">
                    <a:solidFill>
                      <a:srgbClr val="0000FF"/>
                    </a:solidFill>
                    <a:latin typeface="Helvetica" pitchFamily="2" charset="0"/>
                    <a:ea typeface="ＭＳ Ｐゴシック" panose="020B0600070205080204" pitchFamily="34" charset="-128"/>
                    <a:sym typeface="Helvetica" pitchFamily="2" charset="0"/>
                  </a:rPr>
                  <a:t>,e</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sp>
        <p:nvSpPr>
          <p:cNvPr id="49170" name="Rectangle 78">
            <a:extLst>
              <a:ext uri="{FF2B5EF4-FFF2-40B4-BE49-F238E27FC236}">
                <a16:creationId xmlns:a16="http://schemas.microsoft.com/office/drawing/2014/main" id="{C1925713-A575-544F-B46F-820B07669EDF}"/>
              </a:ext>
            </a:extLst>
          </p:cNvPr>
          <p:cNvSpPr>
            <a:spLocks/>
          </p:cNvSpPr>
          <p:nvPr/>
        </p:nvSpPr>
        <p:spPr bwMode="auto">
          <a:xfrm>
            <a:off x="3414713" y="2359026"/>
            <a:ext cx="140176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Sending window</a:t>
            </a:r>
          </a:p>
        </p:txBody>
      </p:sp>
      <p:grpSp>
        <p:nvGrpSpPr>
          <p:cNvPr id="40015" name="Group 79">
            <a:extLst>
              <a:ext uri="{FF2B5EF4-FFF2-40B4-BE49-F238E27FC236}">
                <a16:creationId xmlns:a16="http://schemas.microsoft.com/office/drawing/2014/main" id="{DAEE71A9-395A-C942-B8EF-719F87AD7B7E}"/>
              </a:ext>
            </a:extLst>
          </p:cNvPr>
          <p:cNvGrpSpPr>
            <a:grpSpLocks/>
          </p:cNvGrpSpPr>
          <p:nvPr/>
        </p:nvGrpSpPr>
        <p:grpSpPr bwMode="auto">
          <a:xfrm>
            <a:off x="3094038" y="4337050"/>
            <a:ext cx="685402" cy="223838"/>
            <a:chOff x="0" y="0"/>
            <a:chExt cx="566" cy="200"/>
          </a:xfrm>
        </p:grpSpPr>
        <p:sp>
          <p:nvSpPr>
            <p:cNvPr id="49184" name="Rectangle 80">
              <a:extLst>
                <a:ext uri="{FF2B5EF4-FFF2-40B4-BE49-F238E27FC236}">
                  <a16:creationId xmlns:a16="http://schemas.microsoft.com/office/drawing/2014/main" id="{8E1B7DA9-B4DD-5B47-BABE-CC4011C81B84}"/>
                </a:ext>
              </a:extLst>
            </p:cNvPr>
            <p:cNvSpPr>
              <a:spLocks/>
            </p:cNvSpPr>
            <p:nvPr/>
          </p:nvSpPr>
          <p:spPr bwMode="auto">
            <a:xfrm>
              <a:off x="37" y="0"/>
              <a:ext cx="52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a:t>
              </a:r>
              <a:r>
                <a:rPr lang="en-US" altLang="en-BE" sz="1500">
                  <a:solidFill>
                    <a:srgbClr val="0000FF"/>
                  </a:solidFill>
                  <a:latin typeface="Helvetica" pitchFamily="2" charset="0"/>
                  <a:ea typeface="ＭＳ Ｐゴシック" panose="020B0600070205080204" pitchFamily="34" charset="-128"/>
                  <a:sym typeface="Helvetica" pitchFamily="2" charset="0"/>
                </a:rPr>
                <a:t> 1 </a:t>
              </a:r>
              <a:r>
                <a:rPr lang="en-US" altLang="en-BE" sz="1500" i="1">
                  <a:solidFill>
                    <a:srgbClr val="FF0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49185" name="AutoShape 81">
              <a:extLst>
                <a:ext uri="{FF2B5EF4-FFF2-40B4-BE49-F238E27FC236}">
                  <a16:creationId xmlns:a16="http://schemas.microsoft.com/office/drawing/2014/main" id="{22701DAA-948F-664C-8F96-C4638C39A035}"/>
                </a:ext>
              </a:extLst>
            </p:cNvPr>
            <p:cNvSpPr>
              <a:spLocks/>
            </p:cNvSpPr>
            <p:nvPr/>
          </p:nvSpPr>
          <p:spPr bwMode="auto">
            <a:xfrm>
              <a:off x="273" y="18"/>
              <a:ext cx="254"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186" name="AutoShape 82">
              <a:extLst>
                <a:ext uri="{FF2B5EF4-FFF2-40B4-BE49-F238E27FC236}">
                  <a16:creationId xmlns:a16="http://schemas.microsoft.com/office/drawing/2014/main" id="{63DC761F-AA75-BD4B-8221-2DC92ACAE077}"/>
                </a:ext>
              </a:extLst>
            </p:cNvPr>
            <p:cNvSpPr>
              <a:spLocks/>
            </p:cNvSpPr>
            <p:nvPr/>
          </p:nvSpPr>
          <p:spPr bwMode="auto">
            <a:xfrm>
              <a:off x="0" y="18"/>
              <a:ext cx="146" cy="182"/>
            </a:xfrm>
            <a:prstGeom prst="roundRect">
              <a:avLst>
                <a:gd name="adj" fmla="val 676"/>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0019" name="Group 83">
            <a:extLst>
              <a:ext uri="{FF2B5EF4-FFF2-40B4-BE49-F238E27FC236}">
                <a16:creationId xmlns:a16="http://schemas.microsoft.com/office/drawing/2014/main" id="{6F3E3ABD-DD5A-5247-B8BE-E37540376682}"/>
              </a:ext>
            </a:extLst>
          </p:cNvPr>
          <p:cNvGrpSpPr>
            <a:grpSpLocks/>
          </p:cNvGrpSpPr>
          <p:nvPr/>
        </p:nvGrpSpPr>
        <p:grpSpPr bwMode="auto">
          <a:xfrm>
            <a:off x="3084514" y="4570413"/>
            <a:ext cx="696735" cy="214312"/>
            <a:chOff x="0" y="0"/>
            <a:chExt cx="577" cy="192"/>
          </a:xfrm>
        </p:grpSpPr>
        <p:sp>
          <p:nvSpPr>
            <p:cNvPr id="49181" name="Rectangle 84">
              <a:extLst>
                <a:ext uri="{FF2B5EF4-FFF2-40B4-BE49-F238E27FC236}">
                  <a16:creationId xmlns:a16="http://schemas.microsoft.com/office/drawing/2014/main" id="{07681322-7EEA-CC48-B0E7-74D21B3E7628}"/>
                </a:ext>
              </a:extLst>
            </p:cNvPr>
            <p:cNvSpPr>
              <a:spLocks/>
            </p:cNvSpPr>
            <p:nvPr/>
          </p:nvSpPr>
          <p:spPr bwMode="auto">
            <a:xfrm>
              <a:off x="46" y="0"/>
              <a:ext cx="53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a:t>
              </a:r>
              <a:r>
                <a:rPr lang="en-US" altLang="en-BE" sz="1500">
                  <a:solidFill>
                    <a:srgbClr val="0000FF"/>
                  </a:solidFill>
                  <a:latin typeface="Helvetica" pitchFamily="2" charset="0"/>
                  <a:ea typeface="ＭＳ Ｐゴシック" panose="020B0600070205080204" pitchFamily="34" charset="-128"/>
                  <a:sym typeface="Helvetica" pitchFamily="2" charset="0"/>
                </a:rPr>
                <a:t> 1 </a:t>
              </a:r>
              <a:r>
                <a:rPr lang="en-US" altLang="en-BE" sz="1500" i="1">
                  <a:solidFill>
                    <a:srgbClr val="FF0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49182" name="AutoShape 85">
              <a:extLst>
                <a:ext uri="{FF2B5EF4-FFF2-40B4-BE49-F238E27FC236}">
                  <a16:creationId xmlns:a16="http://schemas.microsoft.com/office/drawing/2014/main" id="{E0E7B831-716B-094E-AF05-2D3A9B8F6547}"/>
                </a:ext>
              </a:extLst>
            </p:cNvPr>
            <p:cNvSpPr>
              <a:spLocks/>
            </p:cNvSpPr>
            <p:nvPr/>
          </p:nvSpPr>
          <p:spPr bwMode="auto">
            <a:xfrm>
              <a:off x="282" y="9"/>
              <a:ext cx="282"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183" name="AutoShape 86">
              <a:extLst>
                <a:ext uri="{FF2B5EF4-FFF2-40B4-BE49-F238E27FC236}">
                  <a16:creationId xmlns:a16="http://schemas.microsoft.com/office/drawing/2014/main" id="{F15DED83-817B-8944-A616-38C9F0A347D5}"/>
                </a:ext>
              </a:extLst>
            </p:cNvPr>
            <p:cNvSpPr>
              <a:spLocks/>
            </p:cNvSpPr>
            <p:nvPr/>
          </p:nvSpPr>
          <p:spPr bwMode="auto">
            <a:xfrm>
              <a:off x="0" y="10"/>
              <a:ext cx="146" cy="182"/>
            </a:xfrm>
            <a:prstGeom prst="roundRect">
              <a:avLst>
                <a:gd name="adj" fmla="val 676"/>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0023" name="Group 87">
            <a:extLst>
              <a:ext uri="{FF2B5EF4-FFF2-40B4-BE49-F238E27FC236}">
                <a16:creationId xmlns:a16="http://schemas.microsoft.com/office/drawing/2014/main" id="{EB2C0568-024B-7548-A067-5D3B9CE916F1}"/>
              </a:ext>
            </a:extLst>
          </p:cNvPr>
          <p:cNvGrpSpPr>
            <a:grpSpLocks/>
          </p:cNvGrpSpPr>
          <p:nvPr/>
        </p:nvGrpSpPr>
        <p:grpSpPr bwMode="auto">
          <a:xfrm>
            <a:off x="3116264" y="5108576"/>
            <a:ext cx="664649" cy="214313"/>
            <a:chOff x="0" y="0"/>
            <a:chExt cx="549" cy="191"/>
          </a:xfrm>
        </p:grpSpPr>
        <p:sp>
          <p:nvSpPr>
            <p:cNvPr id="49178" name="Rectangle 88">
              <a:extLst>
                <a:ext uri="{FF2B5EF4-FFF2-40B4-BE49-F238E27FC236}">
                  <a16:creationId xmlns:a16="http://schemas.microsoft.com/office/drawing/2014/main" id="{1993EEAA-F765-BD4A-85BA-0755463BD208}"/>
                </a:ext>
              </a:extLst>
            </p:cNvPr>
            <p:cNvSpPr>
              <a:spLocks/>
            </p:cNvSpPr>
            <p:nvPr/>
          </p:nvSpPr>
          <p:spPr bwMode="auto">
            <a:xfrm>
              <a:off x="19"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a:t>
              </a:r>
              <a:r>
                <a:rPr lang="en-US" altLang="en-BE" sz="1500">
                  <a:solidFill>
                    <a:srgbClr val="0000FF"/>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1</a:t>
              </a:r>
              <a:r>
                <a:rPr lang="en-US" altLang="en-BE" sz="1500">
                  <a:solidFill>
                    <a:srgbClr val="0000FF"/>
                  </a:solidFill>
                  <a:latin typeface="Helvetica" pitchFamily="2" charset="0"/>
                  <a:ea typeface="ＭＳ Ｐゴシック" panose="020B0600070205080204" pitchFamily="34" charset="-128"/>
                  <a:sym typeface="Helvetica" pitchFamily="2" charset="0"/>
                </a:rPr>
                <a:t> 2</a:t>
              </a:r>
              <a:r>
                <a:rPr lang="en-US" altLang="en-BE" sz="1500">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49179" name="AutoShape 89">
              <a:extLst>
                <a:ext uri="{FF2B5EF4-FFF2-40B4-BE49-F238E27FC236}">
                  <a16:creationId xmlns:a16="http://schemas.microsoft.com/office/drawing/2014/main" id="{D96E042D-FCAD-5445-BAD8-DE5E3F27E65F}"/>
                </a:ext>
              </a:extLst>
            </p:cNvPr>
            <p:cNvSpPr>
              <a:spLocks/>
            </p:cNvSpPr>
            <p:nvPr/>
          </p:nvSpPr>
          <p:spPr bwMode="auto">
            <a:xfrm>
              <a:off x="400" y="0"/>
              <a:ext cx="127" cy="182"/>
            </a:xfrm>
            <a:prstGeom prst="roundRect">
              <a:avLst>
                <a:gd name="adj" fmla="val 787"/>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180" name="AutoShape 90">
              <a:extLst>
                <a:ext uri="{FF2B5EF4-FFF2-40B4-BE49-F238E27FC236}">
                  <a16:creationId xmlns:a16="http://schemas.microsoft.com/office/drawing/2014/main" id="{EDF90FB2-FAE4-6441-A168-47B922F11C7E}"/>
                </a:ext>
              </a:extLst>
            </p:cNvPr>
            <p:cNvSpPr>
              <a:spLocks/>
            </p:cNvSpPr>
            <p:nvPr/>
          </p:nvSpPr>
          <p:spPr bwMode="auto">
            <a:xfrm>
              <a:off x="0" y="9"/>
              <a:ext cx="254"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0027" name="Group 91">
            <a:extLst>
              <a:ext uri="{FF2B5EF4-FFF2-40B4-BE49-F238E27FC236}">
                <a16:creationId xmlns:a16="http://schemas.microsoft.com/office/drawing/2014/main" id="{4A4EE0CF-4CA2-E843-A29E-58D5D79292CD}"/>
              </a:ext>
            </a:extLst>
          </p:cNvPr>
          <p:cNvGrpSpPr>
            <a:grpSpLocks/>
          </p:cNvGrpSpPr>
          <p:nvPr/>
        </p:nvGrpSpPr>
        <p:grpSpPr bwMode="auto">
          <a:xfrm>
            <a:off x="3094038" y="4833938"/>
            <a:ext cx="685800" cy="214312"/>
            <a:chOff x="0" y="0"/>
            <a:chExt cx="567" cy="192"/>
          </a:xfrm>
        </p:grpSpPr>
        <p:sp>
          <p:nvSpPr>
            <p:cNvPr id="49175" name="Rectangle 92">
              <a:extLst>
                <a:ext uri="{FF2B5EF4-FFF2-40B4-BE49-F238E27FC236}">
                  <a16:creationId xmlns:a16="http://schemas.microsoft.com/office/drawing/2014/main" id="{8C519E93-8513-DA40-8186-B6DCF103CDFE}"/>
                </a:ext>
              </a:extLst>
            </p:cNvPr>
            <p:cNvSpPr>
              <a:spLocks/>
            </p:cNvSpPr>
            <p:nvPr/>
          </p:nvSpPr>
          <p:spPr bwMode="auto">
            <a:xfrm>
              <a:off x="37"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0 1</a:t>
              </a:r>
              <a:r>
                <a:rPr lang="en-US" altLang="en-BE" sz="1500">
                  <a:solidFill>
                    <a:srgbClr val="0000FF"/>
                  </a:solidFill>
                  <a:latin typeface="Helvetica" pitchFamily="2" charset="0"/>
                  <a:ea typeface="ＭＳ Ｐゴシック" panose="020B0600070205080204" pitchFamily="34" charset="-128"/>
                  <a:sym typeface="Helvetica" pitchFamily="2" charset="0"/>
                </a:rPr>
                <a:t> 2</a:t>
              </a:r>
              <a:r>
                <a:rPr lang="en-US" altLang="en-BE" sz="1500">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49176" name="AutoShape 93">
              <a:extLst>
                <a:ext uri="{FF2B5EF4-FFF2-40B4-BE49-F238E27FC236}">
                  <a16:creationId xmlns:a16="http://schemas.microsoft.com/office/drawing/2014/main" id="{7AC16AE9-C838-FD43-BDDD-37BCFFC4F70C}"/>
                </a:ext>
              </a:extLst>
            </p:cNvPr>
            <p:cNvSpPr>
              <a:spLocks/>
            </p:cNvSpPr>
            <p:nvPr/>
          </p:nvSpPr>
          <p:spPr bwMode="auto">
            <a:xfrm>
              <a:off x="418" y="1"/>
              <a:ext cx="127" cy="182"/>
            </a:xfrm>
            <a:prstGeom prst="roundRect">
              <a:avLst>
                <a:gd name="adj" fmla="val 787"/>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49177" name="AutoShape 94">
              <a:extLst>
                <a:ext uri="{FF2B5EF4-FFF2-40B4-BE49-F238E27FC236}">
                  <a16:creationId xmlns:a16="http://schemas.microsoft.com/office/drawing/2014/main" id="{46E9C859-321B-934E-8A7D-96862C8DA8FF}"/>
                </a:ext>
              </a:extLst>
            </p:cNvPr>
            <p:cNvSpPr>
              <a:spLocks/>
            </p:cNvSpPr>
            <p:nvPr/>
          </p:nvSpPr>
          <p:spPr bwMode="auto">
            <a:xfrm>
              <a:off x="0" y="10"/>
              <a:ext cx="254"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994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39965"/>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3994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9974"/>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3995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39983"/>
                                        </p:tgtEl>
                                        <p:attrNameLst>
                                          <p:attrName>style.visibility</p:attrName>
                                        </p:attrNameLst>
                                      </p:cBhvr>
                                      <p:to>
                                        <p:strVal val="visible"/>
                                      </p:to>
                                    </p:set>
                                    <p:animEffect transition="in" filter="wipe(right)">
                                      <p:cBhvr>
                                        <p:cTn id="28" dur="500"/>
                                        <p:tgtEl>
                                          <p:spTgt spid="399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995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39988"/>
                                        </p:tgtEl>
                                        <p:attrNameLst>
                                          <p:attrName>style.visibility</p:attrName>
                                        </p:attrNameLst>
                                      </p:cBhvr>
                                      <p:to>
                                        <p:strVal val="visible"/>
                                      </p:to>
                                    </p:set>
                                    <p:animEffect transition="in" filter="wipe(right)">
                                      <p:cBhvr>
                                        <p:cTn id="37" dur="500"/>
                                        <p:tgtEl>
                                          <p:spTgt spid="399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400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9998"/>
                                        </p:tgtEl>
                                        <p:attrNameLst>
                                          <p:attrName>style.visibility</p:attrName>
                                        </p:attrNameLst>
                                      </p:cBhvr>
                                      <p:to>
                                        <p:strVal val="visible"/>
                                      </p:to>
                                    </p:set>
                                    <p:animEffect transition="in" filter="wipe(left)">
                                      <p:cBhvr>
                                        <p:cTn id="46" dur="500"/>
                                        <p:tgtEl>
                                          <p:spTgt spid="3999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4001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39993"/>
                                        </p:tgtEl>
                                        <p:attrNameLst>
                                          <p:attrName>style.visibility</p:attrName>
                                        </p:attrNameLst>
                                      </p:cBhvr>
                                      <p:to>
                                        <p:strVal val="visible"/>
                                      </p:to>
                                    </p:set>
                                    <p:animEffect transition="in" filter="wipe(right)">
                                      <p:cBhvr>
                                        <p:cTn id="55" dur="500"/>
                                        <p:tgtEl>
                                          <p:spTgt spid="3999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4002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40007"/>
                                        </p:tgtEl>
                                        <p:attrNameLst>
                                          <p:attrName>style.visibility</p:attrName>
                                        </p:attrNameLst>
                                      </p:cBhvr>
                                      <p:to>
                                        <p:strVal val="visible"/>
                                      </p:to>
                                    </p:set>
                                    <p:animEffect transition="in" filter="wipe(left)">
                                      <p:cBhvr>
                                        <p:cTn id="64" dur="500"/>
                                        <p:tgtEl>
                                          <p:spTgt spid="4000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40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19167EB9-7A5B-E149-A704-2AFC8D381B77}"/>
              </a:ext>
            </a:extLst>
          </p:cNvPr>
          <p:cNvSpPr>
            <a:spLocks noGrp="1" noChangeArrowheads="1"/>
          </p:cNvSpPr>
          <p:nvPr>
            <p:ph type="title"/>
          </p:nvPr>
        </p:nvSpPr>
        <p:spPr/>
        <p:txBody>
          <a:bodyPr/>
          <a:lstStyle/>
          <a:p>
            <a:pPr eaLnBrk="1" hangingPunct="1"/>
            <a:r>
              <a:rPr lang="en-US" altLang="en-BE" dirty="0"/>
              <a:t>How to deal with losses ?</a:t>
            </a:r>
          </a:p>
        </p:txBody>
      </p:sp>
      <p:sp>
        <p:nvSpPr>
          <p:cNvPr id="50178" name="Rectangle 2">
            <a:extLst>
              <a:ext uri="{FF2B5EF4-FFF2-40B4-BE49-F238E27FC236}">
                <a16:creationId xmlns:a16="http://schemas.microsoft.com/office/drawing/2014/main" id="{D2A22BC1-D7FC-004C-8FDF-F998273F27AA}"/>
              </a:ext>
            </a:extLst>
          </p:cNvPr>
          <p:cNvSpPr>
            <a:spLocks noGrp="1" noChangeArrowheads="1"/>
          </p:cNvSpPr>
          <p:nvPr>
            <p:ph type="body" idx="1"/>
          </p:nvPr>
        </p:nvSpPr>
        <p:spPr>
          <a:xfrm>
            <a:off x="2109789" y="1946276"/>
            <a:ext cx="7972425" cy="4579069"/>
          </a:xfrm>
        </p:spPr>
        <p:txBody>
          <a:bodyPr/>
          <a:lstStyle/>
          <a:p>
            <a:pPr marL="654050"/>
            <a:r>
              <a:rPr lang="en-US" altLang="en-BE" dirty="0"/>
              <a:t>Go-back-n</a:t>
            </a:r>
          </a:p>
          <a:p>
            <a:pPr marL="982663" lvl="1"/>
            <a:r>
              <a:rPr lang="en-US" altLang="en-BE" dirty="0"/>
              <a:t>Sender stores transmitted segments in sending window to be able to retransmit them if needed</a:t>
            </a:r>
          </a:p>
          <a:p>
            <a:pPr marL="982663" lvl="1"/>
            <a:r>
              <a:rPr lang="en-US" altLang="en-BE" dirty="0"/>
              <a:t>Simple receiver, accepts only in-sequence segments. If a segment is errored, sender retransmits all </a:t>
            </a:r>
            <a:r>
              <a:rPr lang="en-US" altLang="en-BE" dirty="0" err="1"/>
              <a:t>unacked</a:t>
            </a:r>
            <a:r>
              <a:rPr lang="en-US" altLang="en-BE" dirty="0"/>
              <a:t> segments</a:t>
            </a:r>
          </a:p>
          <a:p>
            <a:pPr marL="654050"/>
            <a:r>
              <a:rPr lang="en-US" altLang="en-BE" dirty="0"/>
              <a:t>Selective repeat</a:t>
            </a:r>
          </a:p>
          <a:p>
            <a:pPr marL="982663" lvl="1"/>
            <a:r>
              <a:rPr lang="en-US" altLang="en-BE" dirty="0"/>
              <a:t>Sender stores transmitted segments in sending window to be able to retransmit them if needed</a:t>
            </a:r>
          </a:p>
          <a:p>
            <a:pPr marL="982663" lvl="1"/>
            <a:r>
              <a:rPr lang="en-US" altLang="en-BE" dirty="0"/>
              <a:t>Advanced receiver, stores out-of-sequence segments. If a segment is errored, sender only retransmits the errored segments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36F31E0D-902B-374C-AEA9-A873D9A7ED20}"/>
              </a:ext>
            </a:extLst>
          </p:cNvPr>
          <p:cNvSpPr>
            <a:spLocks noGrp="1" noChangeArrowheads="1"/>
          </p:cNvSpPr>
          <p:nvPr>
            <p:ph type="title"/>
          </p:nvPr>
        </p:nvSpPr>
        <p:spPr/>
        <p:txBody>
          <a:bodyPr/>
          <a:lstStyle/>
          <a:p>
            <a:pPr eaLnBrk="1" hangingPunct="1"/>
            <a:r>
              <a:rPr lang="en-US" altLang="en-BE"/>
              <a:t>Go-back-n</a:t>
            </a:r>
          </a:p>
        </p:txBody>
      </p:sp>
      <p:grpSp>
        <p:nvGrpSpPr>
          <p:cNvPr id="51202" name="Group 2">
            <a:extLst>
              <a:ext uri="{FF2B5EF4-FFF2-40B4-BE49-F238E27FC236}">
                <a16:creationId xmlns:a16="http://schemas.microsoft.com/office/drawing/2014/main" id="{C5D20D17-CE7D-E642-8AF1-D5D7ECC642C4}"/>
              </a:ext>
            </a:extLst>
          </p:cNvPr>
          <p:cNvGrpSpPr>
            <a:grpSpLocks/>
          </p:cNvGrpSpPr>
          <p:nvPr/>
        </p:nvGrpSpPr>
        <p:grpSpPr bwMode="auto">
          <a:xfrm>
            <a:off x="5492751" y="2155826"/>
            <a:ext cx="2017713" cy="3509963"/>
            <a:chOff x="0" y="0"/>
            <a:chExt cx="1668" cy="3144"/>
          </a:xfrm>
        </p:grpSpPr>
        <p:sp>
          <p:nvSpPr>
            <p:cNvPr id="51291" name="Line 3">
              <a:extLst>
                <a:ext uri="{FF2B5EF4-FFF2-40B4-BE49-F238E27FC236}">
                  <a16:creationId xmlns:a16="http://schemas.microsoft.com/office/drawing/2014/main" id="{C807F74E-1418-D44B-A9E8-C16B11AB9432}"/>
                </a:ext>
              </a:extLst>
            </p:cNvPr>
            <p:cNvSpPr>
              <a:spLocks noChangeShapeType="1"/>
            </p:cNvSpPr>
            <p:nvPr/>
          </p:nvSpPr>
          <p:spPr bwMode="auto">
            <a:xfrm>
              <a:off x="0" y="0"/>
              <a:ext cx="0" cy="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51292" name="Line 4">
              <a:extLst>
                <a:ext uri="{FF2B5EF4-FFF2-40B4-BE49-F238E27FC236}">
                  <a16:creationId xmlns:a16="http://schemas.microsoft.com/office/drawing/2014/main" id="{2277C893-D133-AA43-86C0-F11DB7AF6D81}"/>
                </a:ext>
              </a:extLst>
            </p:cNvPr>
            <p:cNvSpPr>
              <a:spLocks noChangeShapeType="1"/>
            </p:cNvSpPr>
            <p:nvPr/>
          </p:nvSpPr>
          <p:spPr bwMode="auto">
            <a:xfrm>
              <a:off x="1668" y="19"/>
              <a:ext cx="0" cy="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51203" name="Rectangle 5">
            <a:extLst>
              <a:ext uri="{FF2B5EF4-FFF2-40B4-BE49-F238E27FC236}">
                <a16:creationId xmlns:a16="http://schemas.microsoft.com/office/drawing/2014/main" id="{977326DC-7DA0-4F46-A70C-95061A79A90B}"/>
              </a:ext>
            </a:extLst>
          </p:cNvPr>
          <p:cNvSpPr>
            <a:spLocks/>
          </p:cNvSpPr>
          <p:nvPr/>
        </p:nvSpPr>
        <p:spPr bwMode="auto">
          <a:xfrm>
            <a:off x="3525838" y="2054225"/>
            <a:ext cx="44640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grpSp>
        <p:nvGrpSpPr>
          <p:cNvPr id="51204" name="Group 6">
            <a:extLst>
              <a:ext uri="{FF2B5EF4-FFF2-40B4-BE49-F238E27FC236}">
                <a16:creationId xmlns:a16="http://schemas.microsoft.com/office/drawing/2014/main" id="{21D6B843-30C0-2147-AD59-E0690471BA93}"/>
              </a:ext>
            </a:extLst>
          </p:cNvPr>
          <p:cNvGrpSpPr>
            <a:grpSpLocks/>
          </p:cNvGrpSpPr>
          <p:nvPr/>
        </p:nvGrpSpPr>
        <p:grpSpPr bwMode="auto">
          <a:xfrm>
            <a:off x="2903539" y="2540000"/>
            <a:ext cx="664439" cy="208892"/>
            <a:chOff x="0" y="0"/>
            <a:chExt cx="549" cy="186"/>
          </a:xfrm>
        </p:grpSpPr>
        <p:sp>
          <p:nvSpPr>
            <p:cNvPr id="51289" name="Rectangle 7">
              <a:extLst>
                <a:ext uri="{FF2B5EF4-FFF2-40B4-BE49-F238E27FC236}">
                  <a16:creationId xmlns:a16="http://schemas.microsoft.com/office/drawing/2014/main" id="{1CF29646-BEA0-0B47-9DE0-AA9313214C77}"/>
                </a:ext>
              </a:extLst>
            </p:cNvPr>
            <p:cNvSpPr>
              <a:spLocks/>
            </p:cNvSpPr>
            <p:nvPr/>
          </p:nvSpPr>
          <p:spPr bwMode="auto">
            <a:xfrm>
              <a:off x="19" y="9"/>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a:t>
              </a:r>
            </a:p>
          </p:txBody>
        </p:sp>
        <p:sp>
          <p:nvSpPr>
            <p:cNvPr id="51290" name="AutoShape 8">
              <a:extLst>
                <a:ext uri="{FF2B5EF4-FFF2-40B4-BE49-F238E27FC236}">
                  <a16:creationId xmlns:a16="http://schemas.microsoft.com/office/drawing/2014/main" id="{C9CF433B-793F-8347-9B48-F7E48998B6CA}"/>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1993" name="Group 9">
            <a:extLst>
              <a:ext uri="{FF2B5EF4-FFF2-40B4-BE49-F238E27FC236}">
                <a16:creationId xmlns:a16="http://schemas.microsoft.com/office/drawing/2014/main" id="{1F036CC4-3C43-4446-A729-D898D711A1A5}"/>
              </a:ext>
            </a:extLst>
          </p:cNvPr>
          <p:cNvGrpSpPr>
            <a:grpSpLocks/>
          </p:cNvGrpSpPr>
          <p:nvPr/>
        </p:nvGrpSpPr>
        <p:grpSpPr bwMode="auto">
          <a:xfrm>
            <a:off x="2892425" y="2784475"/>
            <a:ext cx="674996" cy="203200"/>
            <a:chOff x="0" y="0"/>
            <a:chExt cx="558" cy="182"/>
          </a:xfrm>
        </p:grpSpPr>
        <p:sp>
          <p:nvSpPr>
            <p:cNvPr id="51287" name="Rectangle 10">
              <a:extLst>
                <a:ext uri="{FF2B5EF4-FFF2-40B4-BE49-F238E27FC236}">
                  <a16:creationId xmlns:a16="http://schemas.microsoft.com/office/drawing/2014/main" id="{4922E3D6-F3DC-6245-AED3-A894EB6F68C4}"/>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1 2</a:t>
              </a:r>
              <a:r>
                <a:rPr lang="en-US" altLang="en-BE" sz="1500">
                  <a:latin typeface="Helvetica" pitchFamily="2" charset="0"/>
                  <a:ea typeface="ＭＳ Ｐゴシック" panose="020B0600070205080204" pitchFamily="34" charset="-128"/>
                  <a:sym typeface="Helvetica" pitchFamily="2" charset="0"/>
                </a:rPr>
                <a:t> 3 </a:t>
              </a:r>
            </a:p>
          </p:txBody>
        </p:sp>
        <p:sp>
          <p:nvSpPr>
            <p:cNvPr id="51288" name="AutoShape 11">
              <a:extLst>
                <a:ext uri="{FF2B5EF4-FFF2-40B4-BE49-F238E27FC236}">
                  <a16:creationId xmlns:a16="http://schemas.microsoft.com/office/drawing/2014/main" id="{B0F2364A-D846-9045-9E14-D58342BBADF2}"/>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1996" name="Group 12">
            <a:extLst>
              <a:ext uri="{FF2B5EF4-FFF2-40B4-BE49-F238E27FC236}">
                <a16:creationId xmlns:a16="http://schemas.microsoft.com/office/drawing/2014/main" id="{A77FE0A5-AF07-034C-8F14-42833A5AEFA8}"/>
              </a:ext>
            </a:extLst>
          </p:cNvPr>
          <p:cNvGrpSpPr>
            <a:grpSpLocks/>
          </p:cNvGrpSpPr>
          <p:nvPr/>
        </p:nvGrpSpPr>
        <p:grpSpPr bwMode="auto">
          <a:xfrm>
            <a:off x="2892425" y="3006726"/>
            <a:ext cx="674996" cy="214313"/>
            <a:chOff x="0" y="0"/>
            <a:chExt cx="558" cy="192"/>
          </a:xfrm>
        </p:grpSpPr>
        <p:sp>
          <p:nvSpPr>
            <p:cNvPr id="51285" name="Rectangle 13">
              <a:extLst>
                <a:ext uri="{FF2B5EF4-FFF2-40B4-BE49-F238E27FC236}">
                  <a16:creationId xmlns:a16="http://schemas.microsoft.com/office/drawing/2014/main" id="{E1B76BF9-3272-1B4D-A3ED-6F9DF2CBA5B5}"/>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0 1</a:t>
              </a:r>
              <a:r>
                <a:rPr lang="en-US" altLang="en-BE" sz="1500" i="1">
                  <a:solidFill>
                    <a:srgbClr val="008000"/>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3 </a:t>
              </a:r>
            </a:p>
          </p:txBody>
        </p:sp>
        <p:sp>
          <p:nvSpPr>
            <p:cNvPr id="51286" name="AutoShape 14">
              <a:extLst>
                <a:ext uri="{FF2B5EF4-FFF2-40B4-BE49-F238E27FC236}">
                  <a16:creationId xmlns:a16="http://schemas.microsoft.com/office/drawing/2014/main" id="{83085954-E8CF-924B-A40F-617ED849CE1D}"/>
                </a:ext>
              </a:extLst>
            </p:cNvPr>
            <p:cNvSpPr>
              <a:spLocks/>
            </p:cNvSpPr>
            <p:nvPr/>
          </p:nvSpPr>
          <p:spPr bwMode="auto">
            <a:xfrm>
              <a:off x="0" y="1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1999" name="Group 15">
            <a:extLst>
              <a:ext uri="{FF2B5EF4-FFF2-40B4-BE49-F238E27FC236}">
                <a16:creationId xmlns:a16="http://schemas.microsoft.com/office/drawing/2014/main" id="{1396EE0A-0590-A543-B8C6-AC42F7BA0A5A}"/>
              </a:ext>
            </a:extLst>
          </p:cNvPr>
          <p:cNvGrpSpPr>
            <a:grpSpLocks/>
          </p:cNvGrpSpPr>
          <p:nvPr/>
        </p:nvGrpSpPr>
        <p:grpSpPr bwMode="auto">
          <a:xfrm>
            <a:off x="2903538" y="3251201"/>
            <a:ext cx="663866" cy="214313"/>
            <a:chOff x="0" y="0"/>
            <a:chExt cx="549" cy="191"/>
          </a:xfrm>
        </p:grpSpPr>
        <p:sp>
          <p:nvSpPr>
            <p:cNvPr id="51283" name="Rectangle 16">
              <a:extLst>
                <a:ext uri="{FF2B5EF4-FFF2-40B4-BE49-F238E27FC236}">
                  <a16:creationId xmlns:a16="http://schemas.microsoft.com/office/drawing/2014/main" id="{DD796EF7-C1DA-A444-A747-D58C0F96D496}"/>
                </a:ext>
              </a:extLst>
            </p:cNvPr>
            <p:cNvSpPr>
              <a:spLocks/>
            </p:cNvSpPr>
            <p:nvPr/>
          </p:nvSpPr>
          <p:spPr bwMode="auto">
            <a:xfrm>
              <a:off x="19"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a:t>
              </a:r>
            </a:p>
          </p:txBody>
        </p:sp>
        <p:sp>
          <p:nvSpPr>
            <p:cNvPr id="51284" name="AutoShape 17">
              <a:extLst>
                <a:ext uri="{FF2B5EF4-FFF2-40B4-BE49-F238E27FC236}">
                  <a16:creationId xmlns:a16="http://schemas.microsoft.com/office/drawing/2014/main" id="{F754A074-07BC-694D-AD36-1DADF2C0DFC2}"/>
                </a:ext>
              </a:extLst>
            </p:cNvPr>
            <p:cNvSpPr>
              <a:spLocks/>
            </p:cNvSpPr>
            <p:nvPr/>
          </p:nvSpPr>
          <p:spPr bwMode="auto">
            <a:xfrm>
              <a:off x="0" y="9"/>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2002" name="Group 18">
            <a:extLst>
              <a:ext uri="{FF2B5EF4-FFF2-40B4-BE49-F238E27FC236}">
                <a16:creationId xmlns:a16="http://schemas.microsoft.com/office/drawing/2014/main" id="{7E64322C-6D5B-8346-B2E2-425379E20B79}"/>
              </a:ext>
            </a:extLst>
          </p:cNvPr>
          <p:cNvGrpSpPr>
            <a:grpSpLocks/>
          </p:cNvGrpSpPr>
          <p:nvPr/>
        </p:nvGrpSpPr>
        <p:grpSpPr bwMode="auto">
          <a:xfrm>
            <a:off x="2927351" y="3971925"/>
            <a:ext cx="641725" cy="203200"/>
            <a:chOff x="0" y="0"/>
            <a:chExt cx="532" cy="182"/>
          </a:xfrm>
        </p:grpSpPr>
        <p:sp>
          <p:nvSpPr>
            <p:cNvPr id="51281" name="Rectangle 19">
              <a:extLst>
                <a:ext uri="{FF2B5EF4-FFF2-40B4-BE49-F238E27FC236}">
                  <a16:creationId xmlns:a16="http://schemas.microsoft.com/office/drawing/2014/main" id="{3BE06700-755D-5247-B9D8-14666AE5D779}"/>
                </a:ext>
              </a:extLst>
            </p:cNvPr>
            <p:cNvSpPr>
              <a:spLocks/>
            </p:cNvSpPr>
            <p:nvPr/>
          </p:nvSpPr>
          <p:spPr bwMode="auto">
            <a:xfrm>
              <a:off x="0" y="0"/>
              <a:ext cx="53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1282" name="AutoShape 20">
              <a:extLst>
                <a:ext uri="{FF2B5EF4-FFF2-40B4-BE49-F238E27FC236}">
                  <a16:creationId xmlns:a16="http://schemas.microsoft.com/office/drawing/2014/main" id="{7C743B13-65CD-CA48-9B99-F00F34A26BAB}"/>
                </a:ext>
              </a:extLst>
            </p:cNvPr>
            <p:cNvSpPr>
              <a:spLocks/>
            </p:cNvSpPr>
            <p:nvPr/>
          </p:nvSpPr>
          <p:spPr bwMode="auto">
            <a:xfrm>
              <a:off x="10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2005" name="Group 21">
            <a:extLst>
              <a:ext uri="{FF2B5EF4-FFF2-40B4-BE49-F238E27FC236}">
                <a16:creationId xmlns:a16="http://schemas.microsoft.com/office/drawing/2014/main" id="{9B1CACE0-00B4-6E42-ADB3-ECE8CB59D13C}"/>
              </a:ext>
            </a:extLst>
          </p:cNvPr>
          <p:cNvGrpSpPr>
            <a:grpSpLocks/>
          </p:cNvGrpSpPr>
          <p:nvPr/>
        </p:nvGrpSpPr>
        <p:grpSpPr bwMode="auto">
          <a:xfrm>
            <a:off x="4487863" y="4854575"/>
            <a:ext cx="1014412" cy="249238"/>
            <a:chOff x="0" y="0"/>
            <a:chExt cx="839" cy="222"/>
          </a:xfrm>
        </p:grpSpPr>
        <p:sp>
          <p:nvSpPr>
            <p:cNvPr id="51279" name="Line 22">
              <a:extLst>
                <a:ext uri="{FF2B5EF4-FFF2-40B4-BE49-F238E27FC236}">
                  <a16:creationId xmlns:a16="http://schemas.microsoft.com/office/drawing/2014/main" id="{CF48F379-78F2-9247-BD65-8D046CA58A76}"/>
                </a:ext>
              </a:extLst>
            </p:cNvPr>
            <p:cNvSpPr>
              <a:spLocks noChangeShapeType="1"/>
            </p:cNvSpPr>
            <p:nvPr/>
          </p:nvSpPr>
          <p:spPr bwMode="auto">
            <a:xfrm>
              <a:off x="394" y="222"/>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80" name="Rectangle 23">
              <a:extLst>
                <a:ext uri="{FF2B5EF4-FFF2-40B4-BE49-F238E27FC236}">
                  <a16:creationId xmlns:a16="http://schemas.microsoft.com/office/drawing/2014/main" id="{2FF9DDF9-A9BD-E34B-A3FD-AD38BD478A31}"/>
                </a:ext>
              </a:extLst>
            </p:cNvPr>
            <p:cNvSpPr>
              <a:spLocks/>
            </p:cNvSpPr>
            <p:nvPr/>
          </p:nvSpPr>
          <p:spPr bwMode="auto">
            <a:xfrm>
              <a:off x="0" y="0"/>
              <a:ext cx="80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e</a:t>
              </a:r>
              <a:r>
                <a:rPr lang="en-US" altLang="en-BE" sz="1500">
                  <a:latin typeface="Helvetica" pitchFamily="2" charset="0"/>
                  <a:ea typeface="ＭＳ Ｐゴシック" panose="020B0600070205080204" pitchFamily="34" charset="-128"/>
                  <a:sym typeface="Helvetica" pitchFamily="2" charset="0"/>
                </a:rPr>
                <a:t>)</a:t>
              </a:r>
            </a:p>
          </p:txBody>
        </p:sp>
      </p:grpSp>
      <p:grpSp>
        <p:nvGrpSpPr>
          <p:cNvPr id="42008" name="Group 24">
            <a:extLst>
              <a:ext uri="{FF2B5EF4-FFF2-40B4-BE49-F238E27FC236}">
                <a16:creationId xmlns:a16="http://schemas.microsoft.com/office/drawing/2014/main" id="{D2F95B4B-A224-1048-B9C6-12CB41271449}"/>
              </a:ext>
            </a:extLst>
          </p:cNvPr>
          <p:cNvGrpSpPr>
            <a:grpSpLocks/>
          </p:cNvGrpSpPr>
          <p:nvPr/>
        </p:nvGrpSpPr>
        <p:grpSpPr bwMode="auto">
          <a:xfrm>
            <a:off x="4443414" y="2611438"/>
            <a:ext cx="4238625" cy="1198562"/>
            <a:chOff x="0" y="0"/>
            <a:chExt cx="3506" cy="1072"/>
          </a:xfrm>
        </p:grpSpPr>
        <p:sp>
          <p:nvSpPr>
            <p:cNvPr id="51271" name="Line 25">
              <a:extLst>
                <a:ext uri="{FF2B5EF4-FFF2-40B4-BE49-F238E27FC236}">
                  <a16:creationId xmlns:a16="http://schemas.microsoft.com/office/drawing/2014/main" id="{FA72ED98-6DE7-1F41-AC70-BBC8C9C9A99D}"/>
                </a:ext>
              </a:extLst>
            </p:cNvPr>
            <p:cNvSpPr>
              <a:spLocks noChangeShapeType="1"/>
            </p:cNvSpPr>
            <p:nvPr/>
          </p:nvSpPr>
          <p:spPr bwMode="auto">
            <a:xfrm>
              <a:off x="2571" y="1071"/>
              <a:ext cx="538"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72" name="Line 26">
              <a:extLst>
                <a:ext uri="{FF2B5EF4-FFF2-40B4-BE49-F238E27FC236}">
                  <a16:creationId xmlns:a16="http://schemas.microsoft.com/office/drawing/2014/main" id="{FF14160F-F8A3-E44E-9ACE-2860E8EB64EE}"/>
                </a:ext>
              </a:extLst>
            </p:cNvPr>
            <p:cNvSpPr>
              <a:spLocks noChangeShapeType="1"/>
            </p:cNvSpPr>
            <p:nvPr/>
          </p:nvSpPr>
          <p:spPr bwMode="auto">
            <a:xfrm>
              <a:off x="841" y="237"/>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73" name="Line 27">
              <a:extLst>
                <a:ext uri="{FF2B5EF4-FFF2-40B4-BE49-F238E27FC236}">
                  <a16:creationId xmlns:a16="http://schemas.microsoft.com/office/drawing/2014/main" id="{A72290CA-E26D-7548-B08D-142A509864C8}"/>
                </a:ext>
              </a:extLst>
            </p:cNvPr>
            <p:cNvSpPr>
              <a:spLocks noChangeShapeType="1"/>
            </p:cNvSpPr>
            <p:nvPr/>
          </p:nvSpPr>
          <p:spPr bwMode="auto">
            <a:xfrm>
              <a:off x="382" y="227"/>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74" name="Rectangle 28">
              <a:extLst>
                <a:ext uri="{FF2B5EF4-FFF2-40B4-BE49-F238E27FC236}">
                  <a16:creationId xmlns:a16="http://schemas.microsoft.com/office/drawing/2014/main" id="{92DF274A-FFE7-7645-BA07-B1978ECF05E6}"/>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latin typeface="Helvetica" pitchFamily="2" charset="0"/>
                  <a:ea typeface="ＭＳ Ｐゴシック" panose="020B0600070205080204" pitchFamily="34" charset="-128"/>
                  <a:sym typeface="Helvetica" pitchFamily="2" charset="0"/>
                </a:rPr>
                <a:t>)</a:t>
              </a:r>
            </a:p>
          </p:txBody>
        </p:sp>
        <p:sp>
          <p:nvSpPr>
            <p:cNvPr id="51275" name="Rectangle 29">
              <a:extLst>
                <a:ext uri="{FF2B5EF4-FFF2-40B4-BE49-F238E27FC236}">
                  <a16:creationId xmlns:a16="http://schemas.microsoft.com/office/drawing/2014/main" id="{E796A31E-F40C-C540-8729-99061D043E08}"/>
                </a:ext>
              </a:extLst>
            </p:cNvPr>
            <p:cNvSpPr>
              <a:spLocks/>
            </p:cNvSpPr>
            <p:nvPr/>
          </p:nvSpPr>
          <p:spPr bwMode="auto">
            <a:xfrm>
              <a:off x="2719" y="855"/>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latin typeface="Helvetica" pitchFamily="2" charset="0"/>
                  <a:ea typeface="ＭＳ Ｐゴシック" panose="020B0600070205080204" pitchFamily="34" charset="-128"/>
                  <a:sym typeface="Helvetica" pitchFamily="2" charset="0"/>
                </a:rPr>
                <a:t>)</a:t>
              </a:r>
            </a:p>
          </p:txBody>
        </p:sp>
        <p:grpSp>
          <p:nvGrpSpPr>
            <p:cNvPr id="51276" name="Group 30">
              <a:extLst>
                <a:ext uri="{FF2B5EF4-FFF2-40B4-BE49-F238E27FC236}">
                  <a16:creationId xmlns:a16="http://schemas.microsoft.com/office/drawing/2014/main" id="{3431AF24-8A72-F747-9FFC-C62421D453B9}"/>
                </a:ext>
              </a:extLst>
            </p:cNvPr>
            <p:cNvGrpSpPr>
              <a:grpSpLocks/>
            </p:cNvGrpSpPr>
            <p:nvPr/>
          </p:nvGrpSpPr>
          <p:grpSpPr bwMode="auto">
            <a:xfrm>
              <a:off x="1173" y="327"/>
              <a:ext cx="404" cy="168"/>
              <a:chOff x="0" y="0"/>
              <a:chExt cx="404" cy="168"/>
            </a:xfrm>
          </p:grpSpPr>
          <p:sp>
            <p:nvSpPr>
              <p:cNvPr id="51277" name="Rectangle 31">
                <a:extLst>
                  <a:ext uri="{FF2B5EF4-FFF2-40B4-BE49-F238E27FC236}">
                    <a16:creationId xmlns:a16="http://schemas.microsoft.com/office/drawing/2014/main" id="{A301D3A9-32C2-6B40-A189-9DDD0AA9772A}"/>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1278" name="Rectangle 32">
                <a:extLst>
                  <a:ext uri="{FF2B5EF4-FFF2-40B4-BE49-F238E27FC236}">
                    <a16:creationId xmlns:a16="http://schemas.microsoft.com/office/drawing/2014/main" id="{55B305DB-663A-4D42-B19F-004D8E1B1087}"/>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D(0</a:t>
                </a:r>
                <a:r>
                  <a:rPr lang="en-US" altLang="en-BE" sz="1300">
                    <a:solidFill>
                      <a:srgbClr val="0000FF"/>
                    </a:solidFill>
                    <a:latin typeface="Helvetica" pitchFamily="2" charset="0"/>
                    <a:ea typeface="ＭＳ Ｐゴシック" panose="020B0600070205080204" pitchFamily="34" charset="-128"/>
                    <a:sym typeface="Helvetica" pitchFamily="2" charset="0"/>
                  </a:rPr>
                  <a:t>,a</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42017" name="Group 33">
            <a:extLst>
              <a:ext uri="{FF2B5EF4-FFF2-40B4-BE49-F238E27FC236}">
                <a16:creationId xmlns:a16="http://schemas.microsoft.com/office/drawing/2014/main" id="{BF751FBA-2F1E-094B-A1E0-CFB2E6E28E09}"/>
              </a:ext>
            </a:extLst>
          </p:cNvPr>
          <p:cNvGrpSpPr>
            <a:grpSpLocks/>
          </p:cNvGrpSpPr>
          <p:nvPr/>
        </p:nvGrpSpPr>
        <p:grpSpPr bwMode="auto">
          <a:xfrm>
            <a:off x="4476750" y="3355975"/>
            <a:ext cx="3017838" cy="941388"/>
            <a:chOff x="0" y="0"/>
            <a:chExt cx="2495" cy="844"/>
          </a:xfrm>
        </p:grpSpPr>
        <p:sp>
          <p:nvSpPr>
            <p:cNvPr id="51265" name="Line 34">
              <a:extLst>
                <a:ext uri="{FF2B5EF4-FFF2-40B4-BE49-F238E27FC236}">
                  <a16:creationId xmlns:a16="http://schemas.microsoft.com/office/drawing/2014/main" id="{ECDA2F47-1BEC-1443-94B8-E97E64CFF07B}"/>
                </a:ext>
              </a:extLst>
            </p:cNvPr>
            <p:cNvSpPr>
              <a:spLocks noChangeShapeType="1"/>
            </p:cNvSpPr>
            <p:nvPr/>
          </p:nvSpPr>
          <p:spPr bwMode="auto">
            <a:xfrm>
              <a:off x="831" y="11"/>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66" name="Line 35">
              <a:extLst>
                <a:ext uri="{FF2B5EF4-FFF2-40B4-BE49-F238E27FC236}">
                  <a16:creationId xmlns:a16="http://schemas.microsoft.com/office/drawing/2014/main" id="{1FB9DCB0-EC68-6E46-9E53-44A255B715D5}"/>
                </a:ext>
              </a:extLst>
            </p:cNvPr>
            <p:cNvSpPr>
              <a:spLocks noChangeShapeType="1"/>
            </p:cNvSpPr>
            <p:nvPr/>
          </p:nvSpPr>
          <p:spPr bwMode="auto">
            <a:xfrm>
              <a:off x="401" y="0"/>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67" name="Rectangle 36">
              <a:extLst>
                <a:ext uri="{FF2B5EF4-FFF2-40B4-BE49-F238E27FC236}">
                  <a16:creationId xmlns:a16="http://schemas.microsoft.com/office/drawing/2014/main" id="{3EB7D935-29EF-E64B-AE2D-2CD3921E3631}"/>
                </a:ext>
              </a:extLst>
            </p:cNvPr>
            <p:cNvSpPr>
              <a:spLocks/>
            </p:cNvSpPr>
            <p:nvPr/>
          </p:nvSpPr>
          <p:spPr bwMode="auto">
            <a:xfrm>
              <a:off x="0" y="43"/>
              <a:ext cx="7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latin typeface="Helvetica" pitchFamily="2" charset="0"/>
                  <a:ea typeface="ＭＳ Ｐゴシック" panose="020B0600070205080204" pitchFamily="34" charset="-128"/>
                  <a:sym typeface="Helvetica" pitchFamily="2" charset="0"/>
                </a:rPr>
                <a:t>)</a:t>
              </a:r>
            </a:p>
          </p:txBody>
        </p:sp>
        <p:grpSp>
          <p:nvGrpSpPr>
            <p:cNvPr id="51268" name="Group 37">
              <a:extLst>
                <a:ext uri="{FF2B5EF4-FFF2-40B4-BE49-F238E27FC236}">
                  <a16:creationId xmlns:a16="http://schemas.microsoft.com/office/drawing/2014/main" id="{2D1E7EA0-6690-7B47-BA5B-DBC0160D40C2}"/>
                </a:ext>
              </a:extLst>
            </p:cNvPr>
            <p:cNvGrpSpPr>
              <a:grpSpLocks/>
            </p:cNvGrpSpPr>
            <p:nvPr/>
          </p:nvGrpSpPr>
          <p:grpSpPr bwMode="auto">
            <a:xfrm>
              <a:off x="1291" y="307"/>
              <a:ext cx="398" cy="168"/>
              <a:chOff x="0" y="0"/>
              <a:chExt cx="398" cy="168"/>
            </a:xfrm>
          </p:grpSpPr>
          <p:sp>
            <p:nvSpPr>
              <p:cNvPr id="51269" name="Rectangle 38">
                <a:extLst>
                  <a:ext uri="{FF2B5EF4-FFF2-40B4-BE49-F238E27FC236}">
                    <a16:creationId xmlns:a16="http://schemas.microsoft.com/office/drawing/2014/main" id="{AFF635C9-CDF8-D94D-846D-160967D5C17B}"/>
                  </a:ext>
                </a:extLst>
              </p:cNvPr>
              <p:cNvSpPr>
                <a:spLocks/>
              </p:cNvSpPr>
              <p:nvPr/>
            </p:nvSpPr>
            <p:spPr bwMode="auto">
              <a:xfrm>
                <a:off x="0" y="0"/>
                <a:ext cx="39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1270" name="Rectangle 39">
                <a:extLst>
                  <a:ext uri="{FF2B5EF4-FFF2-40B4-BE49-F238E27FC236}">
                    <a16:creationId xmlns:a16="http://schemas.microsoft.com/office/drawing/2014/main" id="{1A19C64E-D87E-834F-AAE2-1444539C659E}"/>
                  </a:ext>
                </a:extLst>
              </p:cNvPr>
              <p:cNvSpPr>
                <a:spLocks/>
              </p:cNvSpPr>
              <p:nvPr/>
            </p:nvSpPr>
            <p:spPr bwMode="auto">
              <a:xfrm>
                <a:off x="0" y="0"/>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D(2</a:t>
                </a:r>
                <a:r>
                  <a:rPr lang="en-US" altLang="en-BE" sz="1300">
                    <a:solidFill>
                      <a:srgbClr val="0000FF"/>
                    </a:solidFill>
                    <a:latin typeface="Helvetica" pitchFamily="2" charset="0"/>
                    <a:ea typeface="ＭＳ Ｐゴシック" panose="020B0600070205080204" pitchFamily="34" charset="-128"/>
                    <a:sym typeface="Helvetica" pitchFamily="2" charset="0"/>
                  </a:rPr>
                  <a:t>,c</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42024" name="Group 40">
            <a:extLst>
              <a:ext uri="{FF2B5EF4-FFF2-40B4-BE49-F238E27FC236}">
                <a16:creationId xmlns:a16="http://schemas.microsoft.com/office/drawing/2014/main" id="{CF6CB3E7-7575-004C-8AC9-3D3E7A824E64}"/>
              </a:ext>
            </a:extLst>
          </p:cNvPr>
          <p:cNvGrpSpPr>
            <a:grpSpLocks/>
          </p:cNvGrpSpPr>
          <p:nvPr/>
        </p:nvGrpSpPr>
        <p:grpSpPr bwMode="auto">
          <a:xfrm>
            <a:off x="5518151" y="3843339"/>
            <a:ext cx="1965325" cy="377825"/>
            <a:chOff x="0" y="0"/>
            <a:chExt cx="1625" cy="337"/>
          </a:xfrm>
        </p:grpSpPr>
        <p:sp>
          <p:nvSpPr>
            <p:cNvPr id="51261" name="Line 41">
              <a:extLst>
                <a:ext uri="{FF2B5EF4-FFF2-40B4-BE49-F238E27FC236}">
                  <a16:creationId xmlns:a16="http://schemas.microsoft.com/office/drawing/2014/main" id="{C755D527-FA4B-6741-9FE1-C10E6BA3D38D}"/>
                </a:ext>
              </a:extLst>
            </p:cNvPr>
            <p:cNvSpPr>
              <a:spLocks noChangeShapeType="1"/>
            </p:cNvSpPr>
            <p:nvPr/>
          </p:nvSpPr>
          <p:spPr bwMode="auto">
            <a:xfrm flipH="1">
              <a:off x="0" y="0"/>
              <a:ext cx="1625" cy="337"/>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51262" name="Group 42">
              <a:extLst>
                <a:ext uri="{FF2B5EF4-FFF2-40B4-BE49-F238E27FC236}">
                  <a16:creationId xmlns:a16="http://schemas.microsoft.com/office/drawing/2014/main" id="{BFBCE7F6-C933-634F-A5F2-32F285C6E7A3}"/>
                </a:ext>
              </a:extLst>
            </p:cNvPr>
            <p:cNvGrpSpPr>
              <a:grpSpLocks/>
            </p:cNvGrpSpPr>
            <p:nvPr/>
          </p:nvGrpSpPr>
          <p:grpSpPr bwMode="auto">
            <a:xfrm>
              <a:off x="129" y="138"/>
              <a:ext cx="529" cy="168"/>
              <a:chOff x="0" y="0"/>
              <a:chExt cx="529" cy="168"/>
            </a:xfrm>
          </p:grpSpPr>
          <p:sp>
            <p:nvSpPr>
              <p:cNvPr id="51263" name="Rectangle 43">
                <a:extLst>
                  <a:ext uri="{FF2B5EF4-FFF2-40B4-BE49-F238E27FC236}">
                    <a16:creationId xmlns:a16="http://schemas.microsoft.com/office/drawing/2014/main" id="{17C48685-1DBD-794A-AF0E-CFB563CBB90D}"/>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1264" name="Rectangle 44">
                <a:extLst>
                  <a:ext uri="{FF2B5EF4-FFF2-40B4-BE49-F238E27FC236}">
                    <a16:creationId xmlns:a16="http://schemas.microsoft.com/office/drawing/2014/main" id="{844992C0-6207-DE45-8C4D-66CC6E01EB37}"/>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grpSp>
        <p:nvGrpSpPr>
          <p:cNvPr id="42029" name="Group 45">
            <a:extLst>
              <a:ext uri="{FF2B5EF4-FFF2-40B4-BE49-F238E27FC236}">
                <a16:creationId xmlns:a16="http://schemas.microsoft.com/office/drawing/2014/main" id="{8C94A9CD-0B09-C841-B66A-9F7BAD25A4C7}"/>
              </a:ext>
            </a:extLst>
          </p:cNvPr>
          <p:cNvGrpSpPr>
            <a:grpSpLocks/>
          </p:cNvGrpSpPr>
          <p:nvPr/>
        </p:nvGrpSpPr>
        <p:grpSpPr bwMode="auto">
          <a:xfrm>
            <a:off x="5530851" y="4325938"/>
            <a:ext cx="1978025" cy="588962"/>
            <a:chOff x="0" y="0"/>
            <a:chExt cx="1637" cy="526"/>
          </a:xfrm>
        </p:grpSpPr>
        <p:sp>
          <p:nvSpPr>
            <p:cNvPr id="51257" name="Line 46">
              <a:extLst>
                <a:ext uri="{FF2B5EF4-FFF2-40B4-BE49-F238E27FC236}">
                  <a16:creationId xmlns:a16="http://schemas.microsoft.com/office/drawing/2014/main" id="{F0873B6D-B8EE-EA4B-AAB2-D6AF58F539DC}"/>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51258" name="Group 47">
              <a:extLst>
                <a:ext uri="{FF2B5EF4-FFF2-40B4-BE49-F238E27FC236}">
                  <a16:creationId xmlns:a16="http://schemas.microsoft.com/office/drawing/2014/main" id="{E813FD74-3B1E-1849-A66B-73664E9EE6A9}"/>
                </a:ext>
              </a:extLst>
            </p:cNvPr>
            <p:cNvGrpSpPr>
              <a:grpSpLocks/>
            </p:cNvGrpSpPr>
            <p:nvPr/>
          </p:nvGrpSpPr>
          <p:grpSpPr bwMode="auto">
            <a:xfrm>
              <a:off x="903" y="55"/>
              <a:ext cx="529" cy="168"/>
              <a:chOff x="0" y="0"/>
              <a:chExt cx="529" cy="168"/>
            </a:xfrm>
          </p:grpSpPr>
          <p:sp>
            <p:nvSpPr>
              <p:cNvPr id="51259" name="Rectangle 48">
                <a:extLst>
                  <a:ext uri="{FF2B5EF4-FFF2-40B4-BE49-F238E27FC236}">
                    <a16:creationId xmlns:a16="http://schemas.microsoft.com/office/drawing/2014/main" id="{2275704C-8620-AA4F-9CCA-B1B142360011}"/>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1260" name="Rectangle 49">
                <a:extLst>
                  <a:ext uri="{FF2B5EF4-FFF2-40B4-BE49-F238E27FC236}">
                    <a16:creationId xmlns:a16="http://schemas.microsoft.com/office/drawing/2014/main" id="{4F62CAA4-B67D-0A4F-AC52-2A21B59482E1}"/>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sp>
        <p:nvSpPr>
          <p:cNvPr id="51214" name="Rectangle 50">
            <a:extLst>
              <a:ext uri="{FF2B5EF4-FFF2-40B4-BE49-F238E27FC236}">
                <a16:creationId xmlns:a16="http://schemas.microsoft.com/office/drawing/2014/main" id="{AD3810EE-4C01-EC44-8BB7-A44CE13595FE}"/>
              </a:ext>
            </a:extLst>
          </p:cNvPr>
          <p:cNvSpPr>
            <a:spLocks/>
          </p:cNvSpPr>
          <p:nvPr/>
        </p:nvSpPr>
        <p:spPr bwMode="auto">
          <a:xfrm>
            <a:off x="2535239" y="2287589"/>
            <a:ext cx="1400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Sending window</a:t>
            </a:r>
          </a:p>
        </p:txBody>
      </p:sp>
      <p:grpSp>
        <p:nvGrpSpPr>
          <p:cNvPr id="42035" name="Group 51">
            <a:extLst>
              <a:ext uri="{FF2B5EF4-FFF2-40B4-BE49-F238E27FC236}">
                <a16:creationId xmlns:a16="http://schemas.microsoft.com/office/drawing/2014/main" id="{B74AB235-25D1-7D4C-BE7D-7FB3694C645A}"/>
              </a:ext>
            </a:extLst>
          </p:cNvPr>
          <p:cNvGrpSpPr>
            <a:grpSpLocks/>
          </p:cNvGrpSpPr>
          <p:nvPr/>
        </p:nvGrpSpPr>
        <p:grpSpPr bwMode="auto">
          <a:xfrm>
            <a:off x="4424364" y="2947989"/>
            <a:ext cx="2649537" cy="911225"/>
            <a:chOff x="0" y="0"/>
            <a:chExt cx="2192" cy="817"/>
          </a:xfrm>
        </p:grpSpPr>
        <p:sp>
          <p:nvSpPr>
            <p:cNvPr id="51248" name="Line 52">
              <a:extLst>
                <a:ext uri="{FF2B5EF4-FFF2-40B4-BE49-F238E27FC236}">
                  <a16:creationId xmlns:a16="http://schemas.microsoft.com/office/drawing/2014/main" id="{1FECCB13-7681-BC42-9D5C-C658D076F376}"/>
                </a:ext>
              </a:extLst>
            </p:cNvPr>
            <p:cNvSpPr>
              <a:spLocks noChangeShapeType="1"/>
            </p:cNvSpPr>
            <p:nvPr/>
          </p:nvSpPr>
          <p:spPr bwMode="auto">
            <a:xfrm>
              <a:off x="841" y="186"/>
              <a:ext cx="1158" cy="54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49" name="Line 53">
              <a:extLst>
                <a:ext uri="{FF2B5EF4-FFF2-40B4-BE49-F238E27FC236}">
                  <a16:creationId xmlns:a16="http://schemas.microsoft.com/office/drawing/2014/main" id="{CB9F2E71-082F-7547-A60C-8BD5F2409841}"/>
                </a:ext>
              </a:extLst>
            </p:cNvPr>
            <p:cNvSpPr>
              <a:spLocks noChangeShapeType="1"/>
            </p:cNvSpPr>
            <p:nvPr/>
          </p:nvSpPr>
          <p:spPr bwMode="auto">
            <a:xfrm>
              <a:off x="397" y="178"/>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50" name="Rectangle 54">
              <a:extLst>
                <a:ext uri="{FF2B5EF4-FFF2-40B4-BE49-F238E27FC236}">
                  <a16:creationId xmlns:a16="http://schemas.microsoft.com/office/drawing/2014/main" id="{64CE6D63-A92B-2646-B725-1BDBDD0B8B30}"/>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latin typeface="Helvetica" pitchFamily="2" charset="0"/>
                  <a:ea typeface="ＭＳ Ｐゴシック" panose="020B0600070205080204" pitchFamily="34" charset="-128"/>
                  <a:sym typeface="Helvetica" pitchFamily="2" charset="0"/>
                </a:rPr>
                <a:t>)</a:t>
              </a:r>
            </a:p>
          </p:txBody>
        </p:sp>
        <p:grpSp>
          <p:nvGrpSpPr>
            <p:cNvPr id="51251" name="Group 55">
              <a:extLst>
                <a:ext uri="{FF2B5EF4-FFF2-40B4-BE49-F238E27FC236}">
                  <a16:creationId xmlns:a16="http://schemas.microsoft.com/office/drawing/2014/main" id="{C3BDE850-89F4-C94E-BD30-FCA07353ED81}"/>
                </a:ext>
              </a:extLst>
            </p:cNvPr>
            <p:cNvGrpSpPr>
              <a:grpSpLocks/>
            </p:cNvGrpSpPr>
            <p:nvPr/>
          </p:nvGrpSpPr>
          <p:grpSpPr bwMode="auto">
            <a:xfrm>
              <a:off x="1228" y="345"/>
              <a:ext cx="400" cy="168"/>
              <a:chOff x="0" y="0"/>
              <a:chExt cx="400" cy="168"/>
            </a:xfrm>
          </p:grpSpPr>
          <p:sp>
            <p:nvSpPr>
              <p:cNvPr id="51255" name="Rectangle 56">
                <a:extLst>
                  <a:ext uri="{FF2B5EF4-FFF2-40B4-BE49-F238E27FC236}">
                    <a16:creationId xmlns:a16="http://schemas.microsoft.com/office/drawing/2014/main" id="{13908E8C-B34E-554A-8F99-8FA6F5925543}"/>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1256" name="Rectangle 57">
                <a:extLst>
                  <a:ext uri="{FF2B5EF4-FFF2-40B4-BE49-F238E27FC236}">
                    <a16:creationId xmlns:a16="http://schemas.microsoft.com/office/drawing/2014/main" id="{E589F4ED-FDE3-DB4B-87F3-6B0BCB9F269A}"/>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51252" name="Line 58">
              <a:extLst>
                <a:ext uri="{FF2B5EF4-FFF2-40B4-BE49-F238E27FC236}">
                  <a16:creationId xmlns:a16="http://schemas.microsoft.com/office/drawing/2014/main" id="{033FA769-C1FB-8A4E-A02B-5C8CD4E9B1E6}"/>
                </a:ext>
              </a:extLst>
            </p:cNvPr>
            <p:cNvSpPr>
              <a:spLocks noChangeShapeType="1"/>
            </p:cNvSpPr>
            <p:nvPr/>
          </p:nvSpPr>
          <p:spPr bwMode="auto">
            <a:xfrm flipH="1">
              <a:off x="1942" y="265"/>
              <a:ext cx="250" cy="405"/>
            </a:xfrm>
            <a:prstGeom prst="line">
              <a:avLst/>
            </a:prstGeom>
            <a:noFill/>
            <a:ln w="12700">
              <a:solidFill>
                <a:srgbClr val="8500AF"/>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53" name="Oval 59">
              <a:extLst>
                <a:ext uri="{FF2B5EF4-FFF2-40B4-BE49-F238E27FC236}">
                  <a16:creationId xmlns:a16="http://schemas.microsoft.com/office/drawing/2014/main" id="{BFB82C3D-FC0F-FA4A-8AEF-6A084407249E}"/>
                </a:ext>
              </a:extLst>
            </p:cNvPr>
            <p:cNvSpPr>
              <a:spLocks/>
            </p:cNvSpPr>
            <p:nvPr/>
          </p:nvSpPr>
          <p:spPr bwMode="auto">
            <a:xfrm>
              <a:off x="1906" y="662"/>
              <a:ext cx="155" cy="155"/>
            </a:xfrm>
            <a:prstGeom prst="ellipse">
              <a:avLst/>
            </a:prstGeom>
            <a:solidFill>
              <a:srgbClr val="8500AF"/>
            </a:solidFill>
            <a:ln w="12700">
              <a:solidFill>
                <a:schemeClr val="tx1"/>
              </a:solidFill>
              <a:round/>
              <a:headEnd/>
              <a:tailEnd/>
            </a:ln>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1254" name="Rectangle 60">
              <a:extLst>
                <a:ext uri="{FF2B5EF4-FFF2-40B4-BE49-F238E27FC236}">
                  <a16:creationId xmlns:a16="http://schemas.microsoft.com/office/drawing/2014/main" id="{F111E8D1-C24B-5444-85C6-556C2E6D5C63}"/>
                </a:ext>
              </a:extLst>
            </p:cNvPr>
            <p:cNvSpPr>
              <a:spLocks/>
            </p:cNvSpPr>
            <p:nvPr/>
          </p:nvSpPr>
          <p:spPr bwMode="auto">
            <a:xfrm>
              <a:off x="1793" y="90"/>
              <a:ext cx="301" cy="20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a:solidFill>
                    <a:srgbClr val="8500AF"/>
                  </a:solidFill>
                  <a:latin typeface="Helvetica" pitchFamily="2" charset="0"/>
                  <a:ea typeface="ＭＳ Ｐゴシック" panose="020B0600070205080204" pitchFamily="34" charset="-128"/>
                  <a:sym typeface="Helvetica" pitchFamily="2" charset="0"/>
                </a:rPr>
                <a:t>Lost</a:t>
              </a:r>
            </a:p>
          </p:txBody>
        </p:sp>
      </p:grpSp>
      <p:sp>
        <p:nvSpPr>
          <p:cNvPr id="42045" name="Rectangle 61">
            <a:extLst>
              <a:ext uri="{FF2B5EF4-FFF2-40B4-BE49-F238E27FC236}">
                <a16:creationId xmlns:a16="http://schemas.microsoft.com/office/drawing/2014/main" id="{13BC0EEE-82C7-6E4F-820F-869B7E35650D}"/>
              </a:ext>
            </a:extLst>
          </p:cNvPr>
          <p:cNvSpPr>
            <a:spLocks/>
          </p:cNvSpPr>
          <p:nvPr/>
        </p:nvSpPr>
        <p:spPr bwMode="auto">
          <a:xfrm>
            <a:off x="7645400" y="4224339"/>
            <a:ext cx="2019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Not expected seq num,</a:t>
            </a:r>
          </a:p>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discarded</a:t>
            </a:r>
          </a:p>
        </p:txBody>
      </p:sp>
      <p:sp>
        <p:nvSpPr>
          <p:cNvPr id="42046" name="Rectangle 62">
            <a:extLst>
              <a:ext uri="{FF2B5EF4-FFF2-40B4-BE49-F238E27FC236}">
                <a16:creationId xmlns:a16="http://schemas.microsoft.com/office/drawing/2014/main" id="{940F9354-7524-9D4B-831B-A9A3F5B317E8}"/>
              </a:ext>
            </a:extLst>
          </p:cNvPr>
          <p:cNvSpPr>
            <a:spLocks/>
          </p:cNvSpPr>
          <p:nvPr/>
        </p:nvSpPr>
        <p:spPr bwMode="auto">
          <a:xfrm>
            <a:off x="3805238" y="3984626"/>
            <a:ext cx="13652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Retransmission</a:t>
            </a:r>
          </a:p>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timer expires</a:t>
            </a:r>
          </a:p>
        </p:txBody>
      </p:sp>
      <p:sp>
        <p:nvSpPr>
          <p:cNvPr id="42047" name="Rectangle 63">
            <a:extLst>
              <a:ext uri="{FF2B5EF4-FFF2-40B4-BE49-F238E27FC236}">
                <a16:creationId xmlns:a16="http://schemas.microsoft.com/office/drawing/2014/main" id="{11852A0B-7340-4E4D-ADEB-38B147C5442E}"/>
              </a:ext>
            </a:extLst>
          </p:cNvPr>
          <p:cNvSpPr>
            <a:spLocks/>
          </p:cNvSpPr>
          <p:nvPr/>
        </p:nvSpPr>
        <p:spPr bwMode="auto">
          <a:xfrm>
            <a:off x="3486151" y="5197476"/>
            <a:ext cx="19335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224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Sending window is full</a:t>
            </a:r>
            <a:br>
              <a:rPr lang="en-US" altLang="en-BE" sz="1500" i="1">
                <a:latin typeface="Helvetica" pitchFamily="2" charset="0"/>
                <a:ea typeface="ＭＳ Ｐゴシック" panose="020B0600070205080204" pitchFamily="34" charset="-128"/>
                <a:sym typeface="Helvetica" pitchFamily="2" charset="0"/>
              </a:rPr>
            </a:br>
            <a:endParaRPr lang="en-US" altLang="en-BE" sz="1500" i="1">
              <a:latin typeface="Helvetica" pitchFamily="2" charset="0"/>
              <a:ea typeface="ＭＳ Ｐゴシック" panose="020B0600070205080204" pitchFamily="34" charset="-128"/>
              <a:sym typeface="Helvetica" pitchFamily="2" charset="0"/>
            </a:endParaRPr>
          </a:p>
        </p:txBody>
      </p:sp>
      <p:grpSp>
        <p:nvGrpSpPr>
          <p:cNvPr id="42048" name="Group 64">
            <a:extLst>
              <a:ext uri="{FF2B5EF4-FFF2-40B4-BE49-F238E27FC236}">
                <a16:creationId xmlns:a16="http://schemas.microsoft.com/office/drawing/2014/main" id="{ED573187-F23C-924E-A6B8-4C76DB78A905}"/>
              </a:ext>
            </a:extLst>
          </p:cNvPr>
          <p:cNvGrpSpPr>
            <a:grpSpLocks/>
          </p:cNvGrpSpPr>
          <p:nvPr/>
        </p:nvGrpSpPr>
        <p:grpSpPr bwMode="auto">
          <a:xfrm>
            <a:off x="2927351" y="4579939"/>
            <a:ext cx="640969" cy="204787"/>
            <a:chOff x="0" y="0"/>
            <a:chExt cx="530" cy="183"/>
          </a:xfrm>
        </p:grpSpPr>
        <p:sp>
          <p:nvSpPr>
            <p:cNvPr id="51246" name="Rectangle 65">
              <a:extLst>
                <a:ext uri="{FF2B5EF4-FFF2-40B4-BE49-F238E27FC236}">
                  <a16:creationId xmlns:a16="http://schemas.microsoft.com/office/drawing/2014/main" id="{6CCD28F8-33E3-B044-B019-CE18A2020481}"/>
                </a:ext>
              </a:extLst>
            </p:cNvPr>
            <p:cNvSpPr>
              <a:spLocks/>
            </p:cNvSpPr>
            <p:nvPr/>
          </p:nvSpPr>
          <p:spPr bwMode="auto">
            <a:xfrm>
              <a:off x="0"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1247" name="AutoShape 66">
              <a:extLst>
                <a:ext uri="{FF2B5EF4-FFF2-40B4-BE49-F238E27FC236}">
                  <a16:creationId xmlns:a16="http://schemas.microsoft.com/office/drawing/2014/main" id="{783DD8BE-ABAE-4045-8C8F-458D07BF97D2}"/>
                </a:ext>
              </a:extLst>
            </p:cNvPr>
            <p:cNvSpPr>
              <a:spLocks/>
            </p:cNvSpPr>
            <p:nvPr/>
          </p:nvSpPr>
          <p:spPr bwMode="auto">
            <a:xfrm>
              <a:off x="108" y="1"/>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2051" name="Group 67">
            <a:extLst>
              <a:ext uri="{FF2B5EF4-FFF2-40B4-BE49-F238E27FC236}">
                <a16:creationId xmlns:a16="http://schemas.microsoft.com/office/drawing/2014/main" id="{35BED003-FC3F-4745-B9B3-F561C529EF9B}"/>
              </a:ext>
            </a:extLst>
          </p:cNvPr>
          <p:cNvGrpSpPr>
            <a:grpSpLocks/>
          </p:cNvGrpSpPr>
          <p:nvPr/>
        </p:nvGrpSpPr>
        <p:grpSpPr bwMode="auto">
          <a:xfrm>
            <a:off x="2938463" y="4824413"/>
            <a:ext cx="641362" cy="203200"/>
            <a:chOff x="0" y="0"/>
            <a:chExt cx="530" cy="182"/>
          </a:xfrm>
        </p:grpSpPr>
        <p:sp>
          <p:nvSpPr>
            <p:cNvPr id="51244" name="Rectangle 68">
              <a:extLst>
                <a:ext uri="{FF2B5EF4-FFF2-40B4-BE49-F238E27FC236}">
                  <a16:creationId xmlns:a16="http://schemas.microsoft.com/office/drawing/2014/main" id="{74F6F24C-B8A4-B04D-B683-8F7C25BFB91F}"/>
                </a:ext>
              </a:extLst>
            </p:cNvPr>
            <p:cNvSpPr>
              <a:spLocks/>
            </p:cNvSpPr>
            <p:nvPr/>
          </p:nvSpPr>
          <p:spPr bwMode="auto">
            <a:xfrm>
              <a:off x="0"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1245" name="AutoShape 69">
              <a:extLst>
                <a:ext uri="{FF2B5EF4-FFF2-40B4-BE49-F238E27FC236}">
                  <a16:creationId xmlns:a16="http://schemas.microsoft.com/office/drawing/2014/main" id="{C6CEEDBB-6D58-1E4D-A0AB-DD89DC55E54D}"/>
                </a:ext>
              </a:extLst>
            </p:cNvPr>
            <p:cNvSpPr>
              <a:spLocks/>
            </p:cNvSpPr>
            <p:nvPr/>
          </p:nvSpPr>
          <p:spPr bwMode="auto">
            <a:xfrm>
              <a:off x="10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2054" name="Group 70">
            <a:extLst>
              <a:ext uri="{FF2B5EF4-FFF2-40B4-BE49-F238E27FC236}">
                <a16:creationId xmlns:a16="http://schemas.microsoft.com/office/drawing/2014/main" id="{C95ACA6D-E1AE-DC40-AE3E-2A45ADB63BA6}"/>
              </a:ext>
            </a:extLst>
          </p:cNvPr>
          <p:cNvGrpSpPr>
            <a:grpSpLocks/>
          </p:cNvGrpSpPr>
          <p:nvPr/>
        </p:nvGrpSpPr>
        <p:grpSpPr bwMode="auto">
          <a:xfrm>
            <a:off x="5534025" y="4459289"/>
            <a:ext cx="3144838" cy="892175"/>
            <a:chOff x="0" y="0"/>
            <a:chExt cx="2601" cy="799"/>
          </a:xfrm>
        </p:grpSpPr>
        <p:sp>
          <p:nvSpPr>
            <p:cNvPr id="51238" name="Line 71">
              <a:extLst>
                <a:ext uri="{FF2B5EF4-FFF2-40B4-BE49-F238E27FC236}">
                  <a16:creationId xmlns:a16="http://schemas.microsoft.com/office/drawing/2014/main" id="{C0625786-1BC3-0343-ACCF-E20C519BC3F2}"/>
                </a:ext>
              </a:extLst>
            </p:cNvPr>
            <p:cNvSpPr>
              <a:spLocks noChangeShapeType="1"/>
            </p:cNvSpPr>
            <p:nvPr/>
          </p:nvSpPr>
          <p:spPr bwMode="auto">
            <a:xfrm>
              <a:off x="0" y="0"/>
              <a:ext cx="1668" cy="7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51239" name="Group 72">
              <a:extLst>
                <a:ext uri="{FF2B5EF4-FFF2-40B4-BE49-F238E27FC236}">
                  <a16:creationId xmlns:a16="http://schemas.microsoft.com/office/drawing/2014/main" id="{C4E511CF-C134-CE4D-9312-DF7A3E39B280}"/>
                </a:ext>
              </a:extLst>
            </p:cNvPr>
            <p:cNvGrpSpPr>
              <a:grpSpLocks/>
            </p:cNvGrpSpPr>
            <p:nvPr/>
          </p:nvGrpSpPr>
          <p:grpSpPr bwMode="auto">
            <a:xfrm>
              <a:off x="750" y="214"/>
              <a:ext cx="400" cy="168"/>
              <a:chOff x="0" y="0"/>
              <a:chExt cx="400" cy="168"/>
            </a:xfrm>
          </p:grpSpPr>
          <p:sp>
            <p:nvSpPr>
              <p:cNvPr id="51242" name="Rectangle 73">
                <a:extLst>
                  <a:ext uri="{FF2B5EF4-FFF2-40B4-BE49-F238E27FC236}">
                    <a16:creationId xmlns:a16="http://schemas.microsoft.com/office/drawing/2014/main" id="{A3289289-14AC-854E-9393-7C308EAE842F}"/>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1243" name="Rectangle 74">
                <a:extLst>
                  <a:ext uri="{FF2B5EF4-FFF2-40B4-BE49-F238E27FC236}">
                    <a16:creationId xmlns:a16="http://schemas.microsoft.com/office/drawing/2014/main" id="{75232CB4-A8B2-054D-BE4C-D7EA67AB2968}"/>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51240" name="Line 75">
              <a:extLst>
                <a:ext uri="{FF2B5EF4-FFF2-40B4-BE49-F238E27FC236}">
                  <a16:creationId xmlns:a16="http://schemas.microsoft.com/office/drawing/2014/main" id="{99689319-4BC5-064E-A09C-17CD3AD40D27}"/>
                </a:ext>
              </a:extLst>
            </p:cNvPr>
            <p:cNvSpPr>
              <a:spLocks noChangeShapeType="1"/>
            </p:cNvSpPr>
            <p:nvPr/>
          </p:nvSpPr>
          <p:spPr bwMode="auto">
            <a:xfrm rot="10800000" flipH="1">
              <a:off x="1633" y="796"/>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41" name="Rectangle 76">
              <a:extLst>
                <a:ext uri="{FF2B5EF4-FFF2-40B4-BE49-F238E27FC236}">
                  <a16:creationId xmlns:a16="http://schemas.microsoft.com/office/drawing/2014/main" id="{F9E47884-B1FA-6C49-AFE6-037B3105780C}"/>
                </a:ext>
              </a:extLst>
            </p:cNvPr>
            <p:cNvSpPr>
              <a:spLocks/>
            </p:cNvSpPr>
            <p:nvPr/>
          </p:nvSpPr>
          <p:spPr bwMode="auto">
            <a:xfrm>
              <a:off x="1814" y="572"/>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latin typeface="Helvetica" pitchFamily="2" charset="0"/>
                  <a:ea typeface="ＭＳ Ｐゴシック" panose="020B0600070205080204" pitchFamily="34" charset="-128"/>
                  <a:sym typeface="Helvetica" pitchFamily="2" charset="0"/>
                </a:rPr>
                <a:t>)</a:t>
              </a:r>
            </a:p>
          </p:txBody>
        </p:sp>
      </p:grpSp>
      <p:grpSp>
        <p:nvGrpSpPr>
          <p:cNvPr id="42061" name="Group 77">
            <a:extLst>
              <a:ext uri="{FF2B5EF4-FFF2-40B4-BE49-F238E27FC236}">
                <a16:creationId xmlns:a16="http://schemas.microsoft.com/office/drawing/2014/main" id="{981D9217-5018-E645-9386-FF0DFFBF6002}"/>
              </a:ext>
            </a:extLst>
          </p:cNvPr>
          <p:cNvGrpSpPr>
            <a:grpSpLocks/>
          </p:cNvGrpSpPr>
          <p:nvPr/>
        </p:nvGrpSpPr>
        <p:grpSpPr bwMode="auto">
          <a:xfrm>
            <a:off x="4487864" y="4427539"/>
            <a:ext cx="4891087" cy="1296987"/>
            <a:chOff x="0" y="0"/>
            <a:chExt cx="4045" cy="1161"/>
          </a:xfrm>
        </p:grpSpPr>
        <p:sp>
          <p:nvSpPr>
            <p:cNvPr id="51230" name="Line 78">
              <a:extLst>
                <a:ext uri="{FF2B5EF4-FFF2-40B4-BE49-F238E27FC236}">
                  <a16:creationId xmlns:a16="http://schemas.microsoft.com/office/drawing/2014/main" id="{8976C819-1F8E-A94B-A781-73BDB4239805}"/>
                </a:ext>
              </a:extLst>
            </p:cNvPr>
            <p:cNvSpPr>
              <a:spLocks noChangeShapeType="1"/>
            </p:cNvSpPr>
            <p:nvPr/>
          </p:nvSpPr>
          <p:spPr bwMode="auto">
            <a:xfrm>
              <a:off x="846" y="256"/>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31" name="Line 79">
              <a:extLst>
                <a:ext uri="{FF2B5EF4-FFF2-40B4-BE49-F238E27FC236}">
                  <a16:creationId xmlns:a16="http://schemas.microsoft.com/office/drawing/2014/main" id="{80C7ABEF-872A-354C-BD94-875CB821B244}"/>
                </a:ext>
              </a:extLst>
            </p:cNvPr>
            <p:cNvSpPr>
              <a:spLocks noChangeShapeType="1"/>
            </p:cNvSpPr>
            <p:nvPr/>
          </p:nvSpPr>
          <p:spPr bwMode="auto">
            <a:xfrm>
              <a:off x="353" y="217"/>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32" name="Rectangle 80">
              <a:extLst>
                <a:ext uri="{FF2B5EF4-FFF2-40B4-BE49-F238E27FC236}">
                  <a16:creationId xmlns:a16="http://schemas.microsoft.com/office/drawing/2014/main" id="{8DE4E6C3-24D8-A944-B5A9-D0F09FDC75C8}"/>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latin typeface="Helvetica" pitchFamily="2" charset="0"/>
                  <a:ea typeface="ＭＳ Ｐゴシック" panose="020B0600070205080204" pitchFamily="34" charset="-128"/>
                  <a:sym typeface="Helvetica" pitchFamily="2" charset="0"/>
                </a:rPr>
                <a:t>)</a:t>
              </a:r>
            </a:p>
          </p:txBody>
        </p:sp>
        <p:grpSp>
          <p:nvGrpSpPr>
            <p:cNvPr id="51233" name="Group 81">
              <a:extLst>
                <a:ext uri="{FF2B5EF4-FFF2-40B4-BE49-F238E27FC236}">
                  <a16:creationId xmlns:a16="http://schemas.microsoft.com/office/drawing/2014/main" id="{42FECA8C-03F5-1344-B5F3-E2E03F53645C}"/>
                </a:ext>
              </a:extLst>
            </p:cNvPr>
            <p:cNvGrpSpPr>
              <a:grpSpLocks/>
            </p:cNvGrpSpPr>
            <p:nvPr/>
          </p:nvGrpSpPr>
          <p:grpSpPr bwMode="auto">
            <a:xfrm>
              <a:off x="1918" y="836"/>
              <a:ext cx="404" cy="168"/>
              <a:chOff x="0" y="0"/>
              <a:chExt cx="404" cy="168"/>
            </a:xfrm>
          </p:grpSpPr>
          <p:sp>
            <p:nvSpPr>
              <p:cNvPr id="51236" name="Rectangle 82">
                <a:extLst>
                  <a:ext uri="{FF2B5EF4-FFF2-40B4-BE49-F238E27FC236}">
                    <a16:creationId xmlns:a16="http://schemas.microsoft.com/office/drawing/2014/main" id="{BBAFC451-CEF8-6F42-9AEB-EEA10EA1E08D}"/>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1237" name="Rectangle 83">
                <a:extLst>
                  <a:ext uri="{FF2B5EF4-FFF2-40B4-BE49-F238E27FC236}">
                    <a16:creationId xmlns:a16="http://schemas.microsoft.com/office/drawing/2014/main" id="{CE4E85F5-0530-404E-92E6-A86755932021}"/>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D(3</a:t>
                </a:r>
                <a:r>
                  <a:rPr lang="en-US" altLang="en-BE" sz="1300">
                    <a:solidFill>
                      <a:srgbClr val="0000FF"/>
                    </a:solidFill>
                    <a:latin typeface="Helvetica" pitchFamily="2" charset="0"/>
                    <a:ea typeface="ＭＳ Ｐゴシック" panose="020B0600070205080204" pitchFamily="34" charset="-128"/>
                    <a:sym typeface="Helvetica" pitchFamily="2" charset="0"/>
                  </a:rPr>
                  <a:t>,d</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51234" name="Rectangle 84">
              <a:extLst>
                <a:ext uri="{FF2B5EF4-FFF2-40B4-BE49-F238E27FC236}">
                  <a16:creationId xmlns:a16="http://schemas.microsoft.com/office/drawing/2014/main" id="{FA2C205A-17DF-6349-8C99-2FC6549DD4C7}"/>
                </a:ext>
              </a:extLst>
            </p:cNvPr>
            <p:cNvSpPr>
              <a:spLocks/>
            </p:cNvSpPr>
            <p:nvPr/>
          </p:nvSpPr>
          <p:spPr bwMode="auto">
            <a:xfrm>
              <a:off x="3258" y="982"/>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latin typeface="Helvetica" pitchFamily="2" charset="0"/>
                  <a:ea typeface="ＭＳ Ｐゴシック" panose="020B0600070205080204" pitchFamily="34" charset="-128"/>
                  <a:sym typeface="Helvetica" pitchFamily="2" charset="0"/>
                </a:rPr>
                <a:t>)</a:t>
              </a:r>
            </a:p>
          </p:txBody>
        </p:sp>
        <p:sp>
          <p:nvSpPr>
            <p:cNvPr id="51235" name="Line 85">
              <a:extLst>
                <a:ext uri="{FF2B5EF4-FFF2-40B4-BE49-F238E27FC236}">
                  <a16:creationId xmlns:a16="http://schemas.microsoft.com/office/drawing/2014/main" id="{E3F6AA79-79D1-FE44-BA6D-2771BD2F0E50}"/>
                </a:ext>
              </a:extLst>
            </p:cNvPr>
            <p:cNvSpPr>
              <a:spLocks noChangeShapeType="1"/>
            </p:cNvSpPr>
            <p:nvPr/>
          </p:nvSpPr>
          <p:spPr bwMode="auto">
            <a:xfrm rot="10800000" flipH="1">
              <a:off x="2519" y="1115"/>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42070" name="Group 86">
            <a:extLst>
              <a:ext uri="{FF2B5EF4-FFF2-40B4-BE49-F238E27FC236}">
                <a16:creationId xmlns:a16="http://schemas.microsoft.com/office/drawing/2014/main" id="{E79C9E7D-43A3-5B45-9BB4-A9CCB0B5DF17}"/>
              </a:ext>
            </a:extLst>
          </p:cNvPr>
          <p:cNvGrpSpPr>
            <a:grpSpLocks/>
          </p:cNvGrpSpPr>
          <p:nvPr/>
        </p:nvGrpSpPr>
        <p:grpSpPr bwMode="auto">
          <a:xfrm>
            <a:off x="5529263" y="4584701"/>
            <a:ext cx="3833812" cy="917575"/>
            <a:chOff x="0" y="0"/>
            <a:chExt cx="3171" cy="823"/>
          </a:xfrm>
        </p:grpSpPr>
        <p:sp>
          <p:nvSpPr>
            <p:cNvPr id="51224" name="Line 87">
              <a:extLst>
                <a:ext uri="{FF2B5EF4-FFF2-40B4-BE49-F238E27FC236}">
                  <a16:creationId xmlns:a16="http://schemas.microsoft.com/office/drawing/2014/main" id="{538A195E-9ED9-9743-8D62-1830989B3881}"/>
                </a:ext>
              </a:extLst>
            </p:cNvPr>
            <p:cNvSpPr>
              <a:spLocks noChangeShapeType="1"/>
            </p:cNvSpPr>
            <p:nvPr/>
          </p:nvSpPr>
          <p:spPr bwMode="auto">
            <a:xfrm>
              <a:off x="0" y="0"/>
              <a:ext cx="1611" cy="77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51225" name="Group 88">
              <a:extLst>
                <a:ext uri="{FF2B5EF4-FFF2-40B4-BE49-F238E27FC236}">
                  <a16:creationId xmlns:a16="http://schemas.microsoft.com/office/drawing/2014/main" id="{16FD1CC7-3BF0-7C4D-B80C-14D1810FC528}"/>
                </a:ext>
              </a:extLst>
            </p:cNvPr>
            <p:cNvGrpSpPr>
              <a:grpSpLocks/>
            </p:cNvGrpSpPr>
            <p:nvPr/>
          </p:nvGrpSpPr>
          <p:grpSpPr bwMode="auto">
            <a:xfrm>
              <a:off x="1018" y="384"/>
              <a:ext cx="398" cy="168"/>
              <a:chOff x="0" y="0"/>
              <a:chExt cx="398" cy="168"/>
            </a:xfrm>
          </p:grpSpPr>
          <p:sp>
            <p:nvSpPr>
              <p:cNvPr id="51228" name="Rectangle 89">
                <a:extLst>
                  <a:ext uri="{FF2B5EF4-FFF2-40B4-BE49-F238E27FC236}">
                    <a16:creationId xmlns:a16="http://schemas.microsoft.com/office/drawing/2014/main" id="{96006116-0428-BD4D-8628-0DF266CBEC44}"/>
                  </a:ext>
                </a:extLst>
              </p:cNvPr>
              <p:cNvSpPr>
                <a:spLocks/>
              </p:cNvSpPr>
              <p:nvPr/>
            </p:nvSpPr>
            <p:spPr bwMode="auto">
              <a:xfrm>
                <a:off x="0" y="0"/>
                <a:ext cx="39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1229" name="Rectangle 90">
                <a:extLst>
                  <a:ext uri="{FF2B5EF4-FFF2-40B4-BE49-F238E27FC236}">
                    <a16:creationId xmlns:a16="http://schemas.microsoft.com/office/drawing/2014/main" id="{936ABEDD-74B6-884F-B765-DF4D2D766FA0}"/>
                  </a:ext>
                </a:extLst>
              </p:cNvPr>
              <p:cNvSpPr>
                <a:spLocks/>
              </p:cNvSpPr>
              <p:nvPr/>
            </p:nvSpPr>
            <p:spPr bwMode="auto">
              <a:xfrm>
                <a:off x="0" y="0"/>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D(2</a:t>
                </a:r>
                <a:r>
                  <a:rPr lang="en-US" altLang="en-BE" sz="1300">
                    <a:solidFill>
                      <a:srgbClr val="0000FF"/>
                    </a:solidFill>
                    <a:latin typeface="Helvetica" pitchFamily="2" charset="0"/>
                    <a:ea typeface="ＭＳ Ｐゴシック" panose="020B0600070205080204" pitchFamily="34" charset="-128"/>
                    <a:sym typeface="Helvetica" pitchFamily="2" charset="0"/>
                  </a:rPr>
                  <a:t>,c</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51226" name="Line 91">
              <a:extLst>
                <a:ext uri="{FF2B5EF4-FFF2-40B4-BE49-F238E27FC236}">
                  <a16:creationId xmlns:a16="http://schemas.microsoft.com/office/drawing/2014/main" id="{A7F50825-AE05-D440-8F64-CBA770B1256D}"/>
                </a:ext>
              </a:extLst>
            </p:cNvPr>
            <p:cNvSpPr>
              <a:spLocks noChangeShapeType="1"/>
            </p:cNvSpPr>
            <p:nvPr/>
          </p:nvSpPr>
          <p:spPr bwMode="auto">
            <a:xfrm rot="10800000" flipH="1">
              <a:off x="1652" y="820"/>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1227" name="Rectangle 92">
              <a:extLst>
                <a:ext uri="{FF2B5EF4-FFF2-40B4-BE49-F238E27FC236}">
                  <a16:creationId xmlns:a16="http://schemas.microsoft.com/office/drawing/2014/main" id="{5833AE1A-A107-7044-9E9B-61971A5B8125}"/>
                </a:ext>
              </a:extLst>
            </p:cNvPr>
            <p:cNvSpPr>
              <a:spLocks/>
            </p:cNvSpPr>
            <p:nvPr/>
          </p:nvSpPr>
          <p:spPr bwMode="auto">
            <a:xfrm>
              <a:off x="2393" y="642"/>
              <a:ext cx="77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latin typeface="Helvetica" pitchFamily="2" charset="0"/>
                  <a:ea typeface="ＭＳ Ｐゴシック" panose="020B0600070205080204" pitchFamily="34" charset="-128"/>
                  <a:sym typeface="Helvetica" pitchFamily="2"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2008"/>
                                        </p:tgtEl>
                                        <p:attrNameLst>
                                          <p:attrName>style.visibility</p:attrName>
                                        </p:attrNameLst>
                                      </p:cBhvr>
                                      <p:to>
                                        <p:strVal val="visible"/>
                                      </p:to>
                                    </p:set>
                                    <p:animEffect transition="in" filter="wipe(left)">
                                      <p:cBhvr>
                                        <p:cTn id="7" dur="500"/>
                                        <p:tgtEl>
                                          <p:spTgt spid="4200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41993"/>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4199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2035"/>
                                        </p:tgtEl>
                                        <p:attrNameLst>
                                          <p:attrName>style.visibility</p:attrName>
                                        </p:attrNameLst>
                                      </p:cBhvr>
                                      <p:to>
                                        <p:strVal val="visible"/>
                                      </p:to>
                                    </p:set>
                                    <p:animEffect transition="in" filter="wipe(left)">
                                      <p:cBhvr>
                                        <p:cTn id="18" dur="500"/>
                                        <p:tgtEl>
                                          <p:spTgt spid="420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2017"/>
                                        </p:tgtEl>
                                        <p:attrNameLst>
                                          <p:attrName>style.visibility</p:attrName>
                                        </p:attrNameLst>
                                      </p:cBhvr>
                                      <p:to>
                                        <p:strVal val="visible"/>
                                      </p:to>
                                    </p:set>
                                    <p:animEffect transition="in" filter="wipe(left)">
                                      <p:cBhvr>
                                        <p:cTn id="23" dur="500"/>
                                        <p:tgtEl>
                                          <p:spTgt spid="42017"/>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41999"/>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4204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42024"/>
                                        </p:tgtEl>
                                        <p:attrNameLst>
                                          <p:attrName>style.visibility</p:attrName>
                                        </p:attrNameLst>
                                      </p:cBhvr>
                                      <p:to>
                                        <p:strVal val="visible"/>
                                      </p:to>
                                    </p:set>
                                    <p:animEffect transition="in" filter="wipe(right)">
                                      <p:cBhvr>
                                        <p:cTn id="34" dur="500"/>
                                        <p:tgtEl>
                                          <p:spTgt spid="42024"/>
                                        </p:tgtEl>
                                      </p:cBhvr>
                                    </p:animEffec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4200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42029"/>
                                        </p:tgtEl>
                                        <p:attrNameLst>
                                          <p:attrName>style.visibility</p:attrName>
                                        </p:attrNameLst>
                                      </p:cBhvr>
                                      <p:to>
                                        <p:strVal val="visible"/>
                                      </p:to>
                                    </p:set>
                                    <p:animEffect transition="in" filter="wipe(right)">
                                      <p:cBhvr>
                                        <p:cTn id="42" dur="500"/>
                                        <p:tgtEl>
                                          <p:spTgt spid="420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2046"/>
                                        </p:tgtEl>
                                        <p:attrNameLst>
                                          <p:attrName>style.visibility</p:attrName>
                                        </p:attrNameLst>
                                      </p:cBhvr>
                                      <p:to>
                                        <p:strVal val="visible"/>
                                      </p:to>
                                    </p:se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42054"/>
                                        </p:tgtEl>
                                        <p:attrNameLst>
                                          <p:attrName>style.visibility</p:attrName>
                                        </p:attrNameLst>
                                      </p:cBhvr>
                                      <p:to>
                                        <p:strVal val="visible"/>
                                      </p:to>
                                    </p:set>
                                    <p:animEffect transition="in" filter="wipe(left)">
                                      <p:cBhvr>
                                        <p:cTn id="50" dur="500"/>
                                        <p:tgtEl>
                                          <p:spTgt spid="42054"/>
                                        </p:tgtEl>
                                      </p:cBhvr>
                                    </p:animEffect>
                                  </p:childTnLst>
                                </p:cTn>
                              </p:par>
                            </p:childTnLst>
                          </p:cTn>
                        </p:par>
                        <p:par>
                          <p:cTn id="51" fill="hold" nodeType="afterGroup">
                            <p:stCondLst>
                              <p:cond delay="1000"/>
                            </p:stCondLst>
                            <p:childTnLst>
                              <p:par>
                                <p:cTn id="52" presetID="22" presetClass="entr" presetSubtype="8" fill="hold" nodeType="afterEffect">
                                  <p:stCondLst>
                                    <p:cond delay="0"/>
                                  </p:stCondLst>
                                  <p:childTnLst>
                                    <p:set>
                                      <p:cBhvr>
                                        <p:cTn id="53" dur="1" fill="hold">
                                          <p:stCondLst>
                                            <p:cond delay="0"/>
                                          </p:stCondLst>
                                        </p:cTn>
                                        <p:tgtEl>
                                          <p:spTgt spid="42070"/>
                                        </p:tgtEl>
                                        <p:attrNameLst>
                                          <p:attrName>style.visibility</p:attrName>
                                        </p:attrNameLst>
                                      </p:cBhvr>
                                      <p:to>
                                        <p:strVal val="visible"/>
                                      </p:to>
                                    </p:set>
                                    <p:animEffect transition="in" filter="wipe(left)">
                                      <p:cBhvr>
                                        <p:cTn id="54" dur="500"/>
                                        <p:tgtEl>
                                          <p:spTgt spid="42070"/>
                                        </p:tgtEl>
                                      </p:cBhvr>
                                    </p:animEffect>
                                  </p:childTnLst>
                                </p:cTn>
                              </p:par>
                            </p:childTnLst>
                          </p:cTn>
                        </p:par>
                        <p:par>
                          <p:cTn id="55" fill="hold" nodeType="afterGroup">
                            <p:stCondLst>
                              <p:cond delay="1500"/>
                            </p:stCondLst>
                            <p:childTnLst>
                              <p:par>
                                <p:cTn id="56" presetID="1" presetClass="entr" presetSubtype="0" fill="hold" nodeType="afterEffect">
                                  <p:stCondLst>
                                    <p:cond delay="0"/>
                                  </p:stCondLst>
                                  <p:childTnLst>
                                    <p:set>
                                      <p:cBhvr>
                                        <p:cTn id="57" dur="1" fill="hold">
                                          <p:stCondLst>
                                            <p:cond delay="499"/>
                                          </p:stCondLst>
                                        </p:cTn>
                                        <p:tgtEl>
                                          <p:spTgt spid="42048"/>
                                        </p:tgtEl>
                                        <p:attrNameLst>
                                          <p:attrName>style.visibility</p:attrName>
                                        </p:attrNameLst>
                                      </p:cBhvr>
                                      <p:to>
                                        <p:strVal val="visible"/>
                                      </p:to>
                                    </p:set>
                                  </p:childTnLst>
                                </p:cTn>
                              </p:par>
                            </p:childTnLst>
                          </p:cTn>
                        </p:par>
                        <p:par>
                          <p:cTn id="58" fill="hold" nodeType="afterGroup">
                            <p:stCondLst>
                              <p:cond delay="2000"/>
                            </p:stCondLst>
                            <p:childTnLst>
                              <p:par>
                                <p:cTn id="59" presetID="1" presetClass="entr" presetSubtype="0" fill="hold" nodeType="afterEffect">
                                  <p:stCondLst>
                                    <p:cond delay="0"/>
                                  </p:stCondLst>
                                  <p:childTnLst>
                                    <p:set>
                                      <p:cBhvr>
                                        <p:cTn id="60" dur="1" fill="hold">
                                          <p:stCondLst>
                                            <p:cond delay="499"/>
                                          </p:stCondLst>
                                        </p:cTn>
                                        <p:tgtEl>
                                          <p:spTgt spid="4205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42061"/>
                                        </p:tgtEl>
                                        <p:attrNameLst>
                                          <p:attrName>style.visibility</p:attrName>
                                        </p:attrNameLst>
                                      </p:cBhvr>
                                      <p:to>
                                        <p:strVal val="visible"/>
                                      </p:to>
                                    </p:set>
                                    <p:animEffect transition="in" filter="wipe(left)">
                                      <p:cBhvr>
                                        <p:cTn id="65" dur="500"/>
                                        <p:tgtEl>
                                          <p:spTgt spid="4206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4200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42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45" grpId="0" autoUpdateAnimBg="0"/>
      <p:bldP spid="42046" grpId="0" autoUpdateAnimBg="0"/>
      <p:bldP spid="4204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C270E6-93E0-47D2-9CE7-9551A3FED0BA}"/>
              </a:ext>
            </a:extLst>
          </p:cNvPr>
          <p:cNvSpPr>
            <a:spLocks noGrp="1"/>
          </p:cNvSpPr>
          <p:nvPr>
            <p:ph type="title"/>
          </p:nvPr>
        </p:nvSpPr>
        <p:spPr/>
        <p:txBody>
          <a:bodyPr/>
          <a:lstStyle/>
          <a:p>
            <a:pPr>
              <a:defRPr/>
            </a:pPr>
            <a:r>
              <a:rPr lang="en-GB">
                <a:sym typeface="Gill Sans" charset="0"/>
              </a:rPr>
              <a:t>HTTP/2 streams</a:t>
            </a:r>
          </a:p>
        </p:txBody>
      </p:sp>
      <p:sp>
        <p:nvSpPr>
          <p:cNvPr id="3" name="Espace réservé du contenu 2">
            <a:extLst>
              <a:ext uri="{FF2B5EF4-FFF2-40B4-BE49-F238E27FC236}">
                <a16:creationId xmlns:a16="http://schemas.microsoft.com/office/drawing/2014/main" id="{42AAAD3F-EE8A-440F-8EB0-CAF9DBE8A035}"/>
              </a:ext>
            </a:extLst>
          </p:cNvPr>
          <p:cNvSpPr>
            <a:spLocks noGrp="1"/>
          </p:cNvSpPr>
          <p:nvPr>
            <p:ph idx="1"/>
          </p:nvPr>
        </p:nvSpPr>
        <p:spPr/>
        <p:txBody>
          <a:bodyPr/>
          <a:lstStyle/>
          <a:p>
            <a:pPr marL="617418" indent="-420967">
              <a:spcBef>
                <a:spcPts val="1768"/>
              </a:spcBef>
              <a:buFont typeface="Gill Sans" charset="0"/>
              <a:buChar char="•"/>
              <a:defRPr/>
            </a:pPr>
            <a:r>
              <a:rPr lang="en-GB">
                <a:sym typeface="Gill Sans" charset="0"/>
              </a:rPr>
              <a:t>Benefits</a:t>
            </a:r>
          </a:p>
          <a:p>
            <a:pPr marL="944837" lvl="1" indent="-420967">
              <a:spcBef>
                <a:spcPts val="1768"/>
              </a:spcBef>
              <a:buFont typeface="Gill Sans" charset="0"/>
              <a:buChar char="•"/>
              <a:defRPr/>
            </a:pPr>
            <a:r>
              <a:rPr lang="en-GB">
                <a:sym typeface="Gill Sans" charset="0"/>
              </a:rPr>
              <a:t>Client can send multiple requests in parallel</a:t>
            </a:r>
          </a:p>
          <a:p>
            <a:pPr marL="944837" lvl="1" indent="-420967">
              <a:spcBef>
                <a:spcPts val="1768"/>
              </a:spcBef>
              <a:buFont typeface="Gill Sans" charset="0"/>
              <a:buChar char="•"/>
              <a:defRPr/>
            </a:pPr>
            <a:r>
              <a:rPr lang="en-GB">
                <a:sym typeface="Gill Sans" charset="0"/>
              </a:rPr>
              <a:t>Server can decide the optimal delivery order</a:t>
            </a:r>
          </a:p>
          <a:p>
            <a:pPr marL="944837" lvl="1" indent="-420967">
              <a:spcBef>
                <a:spcPts val="1768"/>
              </a:spcBef>
              <a:buFont typeface="Gill Sans" charset="0"/>
              <a:buChar char="•"/>
              <a:defRPr/>
            </a:pPr>
            <a:r>
              <a:rPr lang="en-GB">
                <a:sym typeface="Gill Sans" charset="0"/>
              </a:rPr>
              <a:t>Server can interleave multiple objects and prioritise them</a:t>
            </a:r>
          </a:p>
          <a:p>
            <a:pPr marL="617418" indent="-420967">
              <a:spcBef>
                <a:spcPts val="1768"/>
              </a:spcBef>
              <a:buFont typeface="Gill Sans" charset="0"/>
              <a:buChar char="•"/>
              <a:defRPr/>
            </a:pPr>
            <a:endParaRPr lang="en-GB">
              <a:sym typeface="Gill Sans" charset="0"/>
            </a:endParaRPr>
          </a:p>
        </p:txBody>
      </p:sp>
    </p:spTree>
    <p:extLst>
      <p:ext uri="{BB962C8B-B14F-4D97-AF65-F5344CB8AC3E}">
        <p14:creationId xmlns:p14="http://schemas.microsoft.com/office/powerpoint/2010/main" val="965617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0CB928-AF9A-1847-9DDA-A8DCE3E7F8C5}"/>
              </a:ext>
            </a:extLst>
          </p:cNvPr>
          <p:cNvSpPr>
            <a:spLocks noGrp="1"/>
          </p:cNvSpPr>
          <p:nvPr>
            <p:ph type="title"/>
          </p:nvPr>
        </p:nvSpPr>
        <p:spPr/>
        <p:txBody>
          <a:bodyPr/>
          <a:lstStyle/>
          <a:p>
            <a:pPr>
              <a:defRPr/>
            </a:pPr>
            <a:r>
              <a:rPr lang="en-GB" dirty="0">
                <a:sym typeface="Gill Sans" charset="0"/>
              </a:rPr>
              <a:t>Go-back-n : receiver</a:t>
            </a:r>
          </a:p>
        </p:txBody>
      </p:sp>
      <p:sp>
        <p:nvSpPr>
          <p:cNvPr id="5" name="Content Placeholder 4">
            <a:extLst>
              <a:ext uri="{FF2B5EF4-FFF2-40B4-BE49-F238E27FC236}">
                <a16:creationId xmlns:a16="http://schemas.microsoft.com/office/drawing/2014/main" id="{17911FFE-F394-2743-A188-4DF205A341CB}"/>
              </a:ext>
            </a:extLst>
          </p:cNvPr>
          <p:cNvSpPr>
            <a:spLocks noGrp="1"/>
          </p:cNvSpPr>
          <p:nvPr>
            <p:ph idx="1"/>
          </p:nvPr>
        </p:nvSpPr>
        <p:spPr/>
        <p:txBody>
          <a:bodyPr/>
          <a:lstStyle/>
          <a:p>
            <a:endParaRPr lang="en-BE"/>
          </a:p>
        </p:txBody>
      </p:sp>
      <p:grpSp>
        <p:nvGrpSpPr>
          <p:cNvPr id="6" name="Group 5">
            <a:extLst>
              <a:ext uri="{FF2B5EF4-FFF2-40B4-BE49-F238E27FC236}">
                <a16:creationId xmlns:a16="http://schemas.microsoft.com/office/drawing/2014/main" id="{CF573FE8-A6FC-2A4B-A5AE-10031B75233A}"/>
              </a:ext>
            </a:extLst>
          </p:cNvPr>
          <p:cNvGrpSpPr/>
          <p:nvPr/>
        </p:nvGrpSpPr>
        <p:grpSpPr>
          <a:xfrm>
            <a:off x="2109787" y="2445420"/>
            <a:ext cx="9777536" cy="3019673"/>
            <a:chOff x="1928664" y="2780928"/>
            <a:chExt cx="9201472" cy="2616737"/>
          </a:xfrm>
        </p:grpSpPr>
        <p:pic>
          <p:nvPicPr>
            <p:cNvPr id="2050" name="Picture 2" descr="\tikzstyle{arrow} = [thick,-&gt;,&gt;=stealth,font=\small]&#10;\tikzstyle{every state}=[font=\small, align=center, node distance=12em]&#10;\node[initial, state] (W) {Wait};&#10;\node[state, right=of W] (P) {Process\\{\color{blue}SDU}};&#10;\node[font=\small,align=right,right=of P] {All corrupted\\segments are\\discarded in all states};&#10;\path[arrow]&#10;(W) edge [bend left] node[midway, above] {\begin{tabular}{c}&#10;   \texttt{recvd({\color{red}D(next,{\color{blue}SDU},CRC)})} \\&#10;   \texttt{AND is\_ok({\color{red}CRC},{\color{blue}SDU})} \\&#10;   \hline&#10;   Data.ind({\color{blue}SDU}) \\&#10;\end{tabular}} (P)&#10;(P) edge [bend left] node [midway, below] {\begin{tabular}{c}&#10;   - \\&#10;   \hline&#10;   \texttt{send({\color{red}C(OK,next,CRC)});} \\&#10;   \texttt{lastack = next;} \\&#10;   \texttt{next = (next + 1) \% maxseq;} \\&#10;\end{tabular}} (W)&#10;(W) edge [out=270,in=210,looseness=8] node [midway, left] {\begin{tabular}{c}&#10;   \texttt{recvd({\color{red}D(t != next,{\color{blue}SDU},CRC)})} \\&#10;   \texttt{AND is\_ok({\color{red}CRC},{\color{blue}SDU})} \\&#10;   \hline&#10;   \texttt{discard({\color{blue}SDU});} \\&#10;   \texttt{send({\color{red}C(OK,lastack,CRC)});} \\&#10;\end{tabular}} (W);">
              <a:extLst>
                <a:ext uri="{FF2B5EF4-FFF2-40B4-BE49-F238E27FC236}">
                  <a16:creationId xmlns:a16="http://schemas.microsoft.com/office/drawing/2014/main" id="{3287E377-2C21-1140-BB17-A31A3E414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664" y="2780928"/>
              <a:ext cx="8553400" cy="26167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97A8342-8300-8147-AADC-BEEA1033ECC5}"/>
                </a:ext>
              </a:extLst>
            </p:cNvPr>
            <p:cNvSpPr/>
            <p:nvPr/>
          </p:nvSpPr>
          <p:spPr bwMode="auto">
            <a:xfrm>
              <a:off x="8681864" y="3440756"/>
              <a:ext cx="2448272" cy="1080120"/>
            </a:xfrm>
            <a:prstGeom prst="rect">
              <a:avLst/>
            </a:prstGeom>
            <a:solidFill>
              <a:schemeClr val="bg1"/>
            </a:solidFill>
            <a:ln w="254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BE" sz="4200">
                <a:solidFill>
                  <a:srgbClr val="000000"/>
                </a:solidFill>
                <a:latin typeface="Gill Sans" charset="0"/>
                <a:ea typeface="Heiti SC Light" charset="0"/>
                <a:cs typeface="Heiti SC Light" charset="0"/>
                <a:sym typeface="Gill Sans" charset="0"/>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CF83-326D-801A-031C-C4459BE25842}"/>
              </a:ext>
            </a:extLst>
          </p:cNvPr>
          <p:cNvSpPr>
            <a:spLocks noGrp="1"/>
          </p:cNvSpPr>
          <p:nvPr>
            <p:ph type="title"/>
          </p:nvPr>
        </p:nvSpPr>
        <p:spPr/>
        <p:txBody>
          <a:bodyPr/>
          <a:lstStyle/>
          <a:p>
            <a:r>
              <a:rPr lang="en-BE" dirty="0"/>
              <a:t>Go-back-n : sender</a:t>
            </a:r>
          </a:p>
        </p:txBody>
      </p:sp>
      <p:sp>
        <p:nvSpPr>
          <p:cNvPr id="3" name="Content Placeholder 2">
            <a:extLst>
              <a:ext uri="{FF2B5EF4-FFF2-40B4-BE49-F238E27FC236}">
                <a16:creationId xmlns:a16="http://schemas.microsoft.com/office/drawing/2014/main" id="{7D381A3A-2A16-8903-F129-81CB1B279785}"/>
              </a:ext>
            </a:extLst>
          </p:cNvPr>
          <p:cNvSpPr>
            <a:spLocks noGrp="1"/>
          </p:cNvSpPr>
          <p:nvPr>
            <p:ph idx="1"/>
          </p:nvPr>
        </p:nvSpPr>
        <p:spPr/>
        <p:txBody>
          <a:bodyPr/>
          <a:lstStyle/>
          <a:p>
            <a:endParaRPr lang="en-BE"/>
          </a:p>
        </p:txBody>
      </p:sp>
      <p:pic>
        <p:nvPicPr>
          <p:cNvPr id="4098" name="Picture 2" descr="Figure made with TikZ">
            <a:extLst>
              <a:ext uri="{FF2B5EF4-FFF2-40B4-BE49-F238E27FC236}">
                <a16:creationId xmlns:a16="http://schemas.microsoft.com/office/drawing/2014/main" id="{7B0C5D62-55CE-0BBF-F340-6B9DCD295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940" y="1342268"/>
            <a:ext cx="7306561" cy="535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9149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B4C62EA4-0F3D-DC43-B7ED-D61CC232CD85}"/>
              </a:ext>
            </a:extLst>
          </p:cNvPr>
          <p:cNvSpPr>
            <a:spLocks noGrp="1" noChangeArrowheads="1"/>
          </p:cNvSpPr>
          <p:nvPr>
            <p:ph type="title"/>
          </p:nvPr>
        </p:nvSpPr>
        <p:spPr/>
        <p:txBody>
          <a:bodyPr/>
          <a:lstStyle/>
          <a:p>
            <a:pPr eaLnBrk="1" hangingPunct="1">
              <a:defRPr/>
            </a:pPr>
            <a:r>
              <a:rPr lang="en-US">
                <a:sym typeface="Gill Sans" charset="0"/>
              </a:rPr>
              <a:t>Go-back-n : example</a:t>
            </a:r>
          </a:p>
        </p:txBody>
      </p:sp>
      <p:grpSp>
        <p:nvGrpSpPr>
          <p:cNvPr id="28674" name="Group 2">
            <a:extLst>
              <a:ext uri="{FF2B5EF4-FFF2-40B4-BE49-F238E27FC236}">
                <a16:creationId xmlns:a16="http://schemas.microsoft.com/office/drawing/2014/main" id="{BF5BB87E-3A99-AE40-B10E-B5853785E083}"/>
              </a:ext>
            </a:extLst>
          </p:cNvPr>
          <p:cNvGrpSpPr>
            <a:grpSpLocks/>
          </p:cNvGrpSpPr>
          <p:nvPr/>
        </p:nvGrpSpPr>
        <p:grpSpPr bwMode="auto">
          <a:xfrm>
            <a:off x="5492751" y="2155826"/>
            <a:ext cx="2017713" cy="3509963"/>
            <a:chOff x="0" y="0"/>
            <a:chExt cx="1668" cy="3144"/>
          </a:xfrm>
        </p:grpSpPr>
        <p:sp>
          <p:nvSpPr>
            <p:cNvPr id="28763" name="Line 3">
              <a:extLst>
                <a:ext uri="{FF2B5EF4-FFF2-40B4-BE49-F238E27FC236}">
                  <a16:creationId xmlns:a16="http://schemas.microsoft.com/office/drawing/2014/main" id="{33FD1FD0-C82A-5649-9D05-D03A184E7410}"/>
                </a:ext>
              </a:extLst>
            </p:cNvPr>
            <p:cNvSpPr>
              <a:spLocks noChangeShapeType="1"/>
            </p:cNvSpPr>
            <p:nvPr/>
          </p:nvSpPr>
          <p:spPr bwMode="auto">
            <a:xfrm>
              <a:off x="0" y="0"/>
              <a:ext cx="0" cy="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28764" name="Line 4">
              <a:extLst>
                <a:ext uri="{FF2B5EF4-FFF2-40B4-BE49-F238E27FC236}">
                  <a16:creationId xmlns:a16="http://schemas.microsoft.com/office/drawing/2014/main" id="{779A1F4B-9E05-804F-A0B4-4C71CF221652}"/>
                </a:ext>
              </a:extLst>
            </p:cNvPr>
            <p:cNvSpPr>
              <a:spLocks noChangeShapeType="1"/>
            </p:cNvSpPr>
            <p:nvPr/>
          </p:nvSpPr>
          <p:spPr bwMode="auto">
            <a:xfrm>
              <a:off x="1668" y="19"/>
              <a:ext cx="0" cy="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28675" name="Rectangle 5">
            <a:extLst>
              <a:ext uri="{FF2B5EF4-FFF2-40B4-BE49-F238E27FC236}">
                <a16:creationId xmlns:a16="http://schemas.microsoft.com/office/drawing/2014/main" id="{4F5EF442-2C28-EC47-A803-8FCA30D5CF0C}"/>
              </a:ext>
            </a:extLst>
          </p:cNvPr>
          <p:cNvSpPr>
            <a:spLocks/>
          </p:cNvSpPr>
          <p:nvPr/>
        </p:nvSpPr>
        <p:spPr bwMode="auto">
          <a:xfrm>
            <a:off x="3525838" y="2054225"/>
            <a:ext cx="44640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7043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800">
                <a:solidFill>
                  <a:schemeClr val="tx1"/>
                </a:solidFill>
                <a:latin typeface="Helvetica" pitchFamily="2" charset="0"/>
                <a:ea typeface="ＭＳ Ｐゴシック" panose="020B0600070205080204" pitchFamily="34" charset="-128"/>
                <a:sym typeface="Helvetica" pitchFamily="2" charset="0"/>
              </a:rPr>
              <a:t>A                                                                 B</a:t>
            </a:r>
          </a:p>
        </p:txBody>
      </p:sp>
      <p:grpSp>
        <p:nvGrpSpPr>
          <p:cNvPr id="28676" name="Group 6">
            <a:extLst>
              <a:ext uri="{FF2B5EF4-FFF2-40B4-BE49-F238E27FC236}">
                <a16:creationId xmlns:a16="http://schemas.microsoft.com/office/drawing/2014/main" id="{5C6F0870-7619-3A46-9DA9-43A18EC5C511}"/>
              </a:ext>
            </a:extLst>
          </p:cNvPr>
          <p:cNvGrpSpPr>
            <a:grpSpLocks/>
          </p:cNvGrpSpPr>
          <p:nvPr/>
        </p:nvGrpSpPr>
        <p:grpSpPr bwMode="auto">
          <a:xfrm>
            <a:off x="2903539" y="2540000"/>
            <a:ext cx="664439" cy="208892"/>
            <a:chOff x="0" y="0"/>
            <a:chExt cx="549" cy="186"/>
          </a:xfrm>
        </p:grpSpPr>
        <p:sp>
          <p:nvSpPr>
            <p:cNvPr id="28761" name="Rectangle 7">
              <a:extLst>
                <a:ext uri="{FF2B5EF4-FFF2-40B4-BE49-F238E27FC236}">
                  <a16:creationId xmlns:a16="http://schemas.microsoft.com/office/drawing/2014/main" id="{6F06961A-A9FF-B546-AB52-A3B4B8B0504C}"/>
                </a:ext>
              </a:extLst>
            </p:cNvPr>
            <p:cNvSpPr>
              <a:spLocks/>
            </p:cNvSpPr>
            <p:nvPr/>
          </p:nvSpPr>
          <p:spPr bwMode="auto">
            <a:xfrm>
              <a:off x="19" y="9"/>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solidFill>
                    <a:schemeClr val="tx1"/>
                  </a:solidFill>
                  <a:latin typeface="Helvetica" pitchFamily="2" charset="0"/>
                  <a:ea typeface="ＭＳ Ｐゴシック" panose="020B0600070205080204" pitchFamily="34" charset="-128"/>
                  <a:sym typeface="Helvetica" pitchFamily="2" charset="0"/>
                </a:rPr>
                <a:t> 3 </a:t>
              </a:r>
            </a:p>
          </p:txBody>
        </p:sp>
        <p:sp>
          <p:nvSpPr>
            <p:cNvPr id="28762" name="AutoShape 8">
              <a:extLst>
                <a:ext uri="{FF2B5EF4-FFF2-40B4-BE49-F238E27FC236}">
                  <a16:creationId xmlns:a16="http://schemas.microsoft.com/office/drawing/2014/main" id="{07C0978B-B261-2049-BC20-5A66172196B5}"/>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5609" name="Group 9">
            <a:extLst>
              <a:ext uri="{FF2B5EF4-FFF2-40B4-BE49-F238E27FC236}">
                <a16:creationId xmlns:a16="http://schemas.microsoft.com/office/drawing/2014/main" id="{B5FB04CB-A38E-ED4B-89E7-8DFF7E64BDAE}"/>
              </a:ext>
            </a:extLst>
          </p:cNvPr>
          <p:cNvGrpSpPr>
            <a:grpSpLocks/>
          </p:cNvGrpSpPr>
          <p:nvPr/>
        </p:nvGrpSpPr>
        <p:grpSpPr bwMode="auto">
          <a:xfrm>
            <a:off x="2892425" y="2784475"/>
            <a:ext cx="674996" cy="203200"/>
            <a:chOff x="0" y="0"/>
            <a:chExt cx="558" cy="182"/>
          </a:xfrm>
        </p:grpSpPr>
        <p:sp>
          <p:nvSpPr>
            <p:cNvPr id="28759" name="Rectangle 10">
              <a:extLst>
                <a:ext uri="{FF2B5EF4-FFF2-40B4-BE49-F238E27FC236}">
                  <a16:creationId xmlns:a16="http://schemas.microsoft.com/office/drawing/2014/main" id="{3E7A6A23-4E59-2148-8829-0190FD8B53EE}"/>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i="1">
                  <a:solidFill>
                    <a:srgbClr val="FF0000"/>
                  </a:solidFill>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1 2</a:t>
              </a:r>
              <a:r>
                <a:rPr lang="en-US" altLang="en-BE" sz="1500">
                  <a:solidFill>
                    <a:schemeClr val="tx1"/>
                  </a:solidFill>
                  <a:latin typeface="Helvetica" pitchFamily="2" charset="0"/>
                  <a:ea typeface="ＭＳ Ｐゴシック" panose="020B0600070205080204" pitchFamily="34" charset="-128"/>
                  <a:sym typeface="Helvetica" pitchFamily="2" charset="0"/>
                </a:rPr>
                <a:t> 3 </a:t>
              </a:r>
            </a:p>
          </p:txBody>
        </p:sp>
        <p:sp>
          <p:nvSpPr>
            <p:cNvPr id="28760" name="AutoShape 11">
              <a:extLst>
                <a:ext uri="{FF2B5EF4-FFF2-40B4-BE49-F238E27FC236}">
                  <a16:creationId xmlns:a16="http://schemas.microsoft.com/office/drawing/2014/main" id="{FB2B420C-6E3A-BE48-AB8D-449E815804D8}"/>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5612" name="Group 12">
            <a:extLst>
              <a:ext uri="{FF2B5EF4-FFF2-40B4-BE49-F238E27FC236}">
                <a16:creationId xmlns:a16="http://schemas.microsoft.com/office/drawing/2014/main" id="{550CED58-4E75-A54E-8980-A1D29D38A9DC}"/>
              </a:ext>
            </a:extLst>
          </p:cNvPr>
          <p:cNvGrpSpPr>
            <a:grpSpLocks/>
          </p:cNvGrpSpPr>
          <p:nvPr/>
        </p:nvGrpSpPr>
        <p:grpSpPr bwMode="auto">
          <a:xfrm>
            <a:off x="2892425" y="3006726"/>
            <a:ext cx="674996" cy="214313"/>
            <a:chOff x="0" y="0"/>
            <a:chExt cx="558" cy="192"/>
          </a:xfrm>
        </p:grpSpPr>
        <p:sp>
          <p:nvSpPr>
            <p:cNvPr id="28757" name="Rectangle 13">
              <a:extLst>
                <a:ext uri="{FF2B5EF4-FFF2-40B4-BE49-F238E27FC236}">
                  <a16:creationId xmlns:a16="http://schemas.microsoft.com/office/drawing/2014/main" id="{C8BF1BA3-6F0B-0242-AB22-EE95024B7942}"/>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i="1" dirty="0">
                  <a:solidFill>
                    <a:srgbClr val="FF0000"/>
                  </a:solidFill>
                  <a:latin typeface="Helvetica" pitchFamily="2" charset="0"/>
                  <a:ea typeface="ＭＳ Ｐゴシック" panose="020B0600070205080204" pitchFamily="34" charset="-128"/>
                  <a:sym typeface="Helvetica" pitchFamily="2" charset="0"/>
                </a:rPr>
                <a:t>0 1</a:t>
              </a:r>
              <a:r>
                <a:rPr lang="en-US" altLang="en-BE" sz="1500" i="1" dirty="0">
                  <a:solidFill>
                    <a:srgbClr val="008000"/>
                  </a:solidFill>
                  <a:latin typeface="Helvetica" pitchFamily="2" charset="0"/>
                  <a:ea typeface="ＭＳ Ｐゴシック" panose="020B0600070205080204" pitchFamily="34" charset="-128"/>
                  <a:sym typeface="Helvetica" pitchFamily="2" charset="0"/>
                </a:rPr>
                <a:t> </a:t>
              </a:r>
              <a:r>
                <a:rPr lang="en-US" altLang="en-BE" sz="1500" dirty="0">
                  <a:solidFill>
                    <a:srgbClr val="008000"/>
                  </a:solidFill>
                  <a:latin typeface="Helvetica" pitchFamily="2" charset="0"/>
                  <a:ea typeface="ＭＳ Ｐゴシック" panose="020B0600070205080204" pitchFamily="34" charset="-128"/>
                  <a:sym typeface="Helvetica" pitchFamily="2" charset="0"/>
                </a:rPr>
                <a:t>2</a:t>
              </a:r>
              <a:r>
                <a:rPr lang="en-US" altLang="en-BE" sz="1500" dirty="0">
                  <a:solidFill>
                    <a:schemeClr val="tx1"/>
                  </a:solidFill>
                  <a:latin typeface="Helvetica" pitchFamily="2" charset="0"/>
                  <a:ea typeface="ＭＳ Ｐゴシック" panose="020B0600070205080204" pitchFamily="34" charset="-128"/>
                  <a:sym typeface="Helvetica" pitchFamily="2" charset="0"/>
                </a:rPr>
                <a:t> 3 </a:t>
              </a:r>
            </a:p>
          </p:txBody>
        </p:sp>
        <p:sp>
          <p:nvSpPr>
            <p:cNvPr id="28758" name="AutoShape 14">
              <a:extLst>
                <a:ext uri="{FF2B5EF4-FFF2-40B4-BE49-F238E27FC236}">
                  <a16:creationId xmlns:a16="http://schemas.microsoft.com/office/drawing/2014/main" id="{EDBE15C1-5BE0-3C44-9126-0BE3E471C7E4}"/>
                </a:ext>
              </a:extLst>
            </p:cNvPr>
            <p:cNvSpPr>
              <a:spLocks/>
            </p:cNvSpPr>
            <p:nvPr/>
          </p:nvSpPr>
          <p:spPr bwMode="auto">
            <a:xfrm>
              <a:off x="0" y="1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5615" name="Group 15">
            <a:extLst>
              <a:ext uri="{FF2B5EF4-FFF2-40B4-BE49-F238E27FC236}">
                <a16:creationId xmlns:a16="http://schemas.microsoft.com/office/drawing/2014/main" id="{52DA7A66-E8B6-8E40-A4BE-3525B444D557}"/>
              </a:ext>
            </a:extLst>
          </p:cNvPr>
          <p:cNvGrpSpPr>
            <a:grpSpLocks/>
          </p:cNvGrpSpPr>
          <p:nvPr/>
        </p:nvGrpSpPr>
        <p:grpSpPr bwMode="auto">
          <a:xfrm>
            <a:off x="2903538" y="3251201"/>
            <a:ext cx="663866" cy="214313"/>
            <a:chOff x="0" y="0"/>
            <a:chExt cx="549" cy="191"/>
          </a:xfrm>
        </p:grpSpPr>
        <p:sp>
          <p:nvSpPr>
            <p:cNvPr id="28755" name="Rectangle 16">
              <a:extLst>
                <a:ext uri="{FF2B5EF4-FFF2-40B4-BE49-F238E27FC236}">
                  <a16:creationId xmlns:a16="http://schemas.microsoft.com/office/drawing/2014/main" id="{22F73257-8BFA-1343-9FEB-99F4D91768D2}"/>
                </a:ext>
              </a:extLst>
            </p:cNvPr>
            <p:cNvSpPr>
              <a:spLocks/>
            </p:cNvSpPr>
            <p:nvPr/>
          </p:nvSpPr>
          <p:spPr bwMode="auto">
            <a:xfrm>
              <a:off x="19"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i="1">
                  <a:solidFill>
                    <a:srgbClr val="FF0000"/>
                  </a:solidFill>
                  <a:latin typeface="Helvetica" pitchFamily="2" charset="0"/>
                  <a:ea typeface="ＭＳ Ｐゴシック" panose="020B0600070205080204" pitchFamily="34" charset="-128"/>
                  <a:sym typeface="Helvetica" pitchFamily="2" charset="0"/>
                </a:rPr>
                <a:t>0 1 2</a:t>
              </a:r>
              <a:r>
                <a:rPr lang="en-US" altLang="en-BE" sz="1500">
                  <a:solidFill>
                    <a:schemeClr val="tx1"/>
                  </a:solidFill>
                  <a:latin typeface="Helvetica" pitchFamily="2" charset="0"/>
                  <a:ea typeface="ＭＳ Ｐゴシック" panose="020B0600070205080204" pitchFamily="34" charset="-128"/>
                  <a:sym typeface="Helvetica" pitchFamily="2" charset="0"/>
                </a:rPr>
                <a:t> 3 </a:t>
              </a:r>
            </a:p>
          </p:txBody>
        </p:sp>
        <p:sp>
          <p:nvSpPr>
            <p:cNvPr id="28756" name="AutoShape 17">
              <a:extLst>
                <a:ext uri="{FF2B5EF4-FFF2-40B4-BE49-F238E27FC236}">
                  <a16:creationId xmlns:a16="http://schemas.microsoft.com/office/drawing/2014/main" id="{16E9E4D3-B137-CF48-BA61-E99A68EAE503}"/>
                </a:ext>
              </a:extLst>
            </p:cNvPr>
            <p:cNvSpPr>
              <a:spLocks/>
            </p:cNvSpPr>
            <p:nvPr/>
          </p:nvSpPr>
          <p:spPr bwMode="auto">
            <a:xfrm>
              <a:off x="0" y="9"/>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5618" name="Group 18">
            <a:extLst>
              <a:ext uri="{FF2B5EF4-FFF2-40B4-BE49-F238E27FC236}">
                <a16:creationId xmlns:a16="http://schemas.microsoft.com/office/drawing/2014/main" id="{DAF64AC3-48DC-074C-9454-A5CDEF2F826E}"/>
              </a:ext>
            </a:extLst>
          </p:cNvPr>
          <p:cNvGrpSpPr>
            <a:grpSpLocks/>
          </p:cNvGrpSpPr>
          <p:nvPr/>
        </p:nvGrpSpPr>
        <p:grpSpPr bwMode="auto">
          <a:xfrm>
            <a:off x="2927351" y="3971925"/>
            <a:ext cx="641725" cy="203200"/>
            <a:chOff x="0" y="0"/>
            <a:chExt cx="532" cy="182"/>
          </a:xfrm>
        </p:grpSpPr>
        <p:sp>
          <p:nvSpPr>
            <p:cNvPr id="28753" name="Rectangle 19">
              <a:extLst>
                <a:ext uri="{FF2B5EF4-FFF2-40B4-BE49-F238E27FC236}">
                  <a16:creationId xmlns:a16="http://schemas.microsoft.com/office/drawing/2014/main" id="{AA59F00D-CC64-1A47-9952-79C3FD4D4115}"/>
                </a:ext>
              </a:extLst>
            </p:cNvPr>
            <p:cNvSpPr>
              <a:spLocks/>
            </p:cNvSpPr>
            <p:nvPr/>
          </p:nvSpPr>
          <p:spPr bwMode="auto">
            <a:xfrm>
              <a:off x="0" y="0"/>
              <a:ext cx="53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28754" name="AutoShape 20">
              <a:extLst>
                <a:ext uri="{FF2B5EF4-FFF2-40B4-BE49-F238E27FC236}">
                  <a16:creationId xmlns:a16="http://schemas.microsoft.com/office/drawing/2014/main" id="{288FAD7B-DF1C-C94D-9465-047BCBB94CAC}"/>
                </a:ext>
              </a:extLst>
            </p:cNvPr>
            <p:cNvSpPr>
              <a:spLocks/>
            </p:cNvSpPr>
            <p:nvPr/>
          </p:nvSpPr>
          <p:spPr bwMode="auto">
            <a:xfrm>
              <a:off x="10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5621" name="Group 21">
            <a:extLst>
              <a:ext uri="{FF2B5EF4-FFF2-40B4-BE49-F238E27FC236}">
                <a16:creationId xmlns:a16="http://schemas.microsoft.com/office/drawing/2014/main" id="{97CA0145-6490-E146-AF44-85537B01D127}"/>
              </a:ext>
            </a:extLst>
          </p:cNvPr>
          <p:cNvGrpSpPr>
            <a:grpSpLocks/>
          </p:cNvGrpSpPr>
          <p:nvPr/>
        </p:nvGrpSpPr>
        <p:grpSpPr bwMode="auto">
          <a:xfrm>
            <a:off x="4487863" y="4854575"/>
            <a:ext cx="1014412" cy="249238"/>
            <a:chOff x="0" y="0"/>
            <a:chExt cx="839" cy="222"/>
          </a:xfrm>
        </p:grpSpPr>
        <p:sp>
          <p:nvSpPr>
            <p:cNvPr id="28751" name="Line 22">
              <a:extLst>
                <a:ext uri="{FF2B5EF4-FFF2-40B4-BE49-F238E27FC236}">
                  <a16:creationId xmlns:a16="http://schemas.microsoft.com/office/drawing/2014/main" id="{8F19166B-56F5-1740-B8E1-DCB624F45EC0}"/>
                </a:ext>
              </a:extLst>
            </p:cNvPr>
            <p:cNvSpPr>
              <a:spLocks noChangeShapeType="1"/>
            </p:cNvSpPr>
            <p:nvPr/>
          </p:nvSpPr>
          <p:spPr bwMode="auto">
            <a:xfrm>
              <a:off x="394" y="222"/>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52" name="Rectangle 23">
              <a:extLst>
                <a:ext uri="{FF2B5EF4-FFF2-40B4-BE49-F238E27FC236}">
                  <a16:creationId xmlns:a16="http://schemas.microsoft.com/office/drawing/2014/main" id="{B4302477-C623-4741-9539-493DE76ED83B}"/>
                </a:ext>
              </a:extLst>
            </p:cNvPr>
            <p:cNvSpPr>
              <a:spLocks/>
            </p:cNvSpPr>
            <p:nvPr/>
          </p:nvSpPr>
          <p:spPr bwMode="auto">
            <a:xfrm>
              <a:off x="0" y="0"/>
              <a:ext cx="80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e</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grpSp>
        <p:nvGrpSpPr>
          <p:cNvPr id="25624" name="Group 24">
            <a:extLst>
              <a:ext uri="{FF2B5EF4-FFF2-40B4-BE49-F238E27FC236}">
                <a16:creationId xmlns:a16="http://schemas.microsoft.com/office/drawing/2014/main" id="{28F0CD1B-5C76-5148-B3E9-2FC93B196A44}"/>
              </a:ext>
            </a:extLst>
          </p:cNvPr>
          <p:cNvGrpSpPr>
            <a:grpSpLocks/>
          </p:cNvGrpSpPr>
          <p:nvPr/>
        </p:nvGrpSpPr>
        <p:grpSpPr bwMode="auto">
          <a:xfrm>
            <a:off x="4443414" y="2611438"/>
            <a:ext cx="4238625" cy="1198562"/>
            <a:chOff x="0" y="0"/>
            <a:chExt cx="3506" cy="1072"/>
          </a:xfrm>
        </p:grpSpPr>
        <p:sp>
          <p:nvSpPr>
            <p:cNvPr id="28743" name="Line 25">
              <a:extLst>
                <a:ext uri="{FF2B5EF4-FFF2-40B4-BE49-F238E27FC236}">
                  <a16:creationId xmlns:a16="http://schemas.microsoft.com/office/drawing/2014/main" id="{C2FB2C00-30C3-0541-82A6-6C62D95479FC}"/>
                </a:ext>
              </a:extLst>
            </p:cNvPr>
            <p:cNvSpPr>
              <a:spLocks noChangeShapeType="1"/>
            </p:cNvSpPr>
            <p:nvPr/>
          </p:nvSpPr>
          <p:spPr bwMode="auto">
            <a:xfrm>
              <a:off x="2571" y="1071"/>
              <a:ext cx="538"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44" name="Line 26">
              <a:extLst>
                <a:ext uri="{FF2B5EF4-FFF2-40B4-BE49-F238E27FC236}">
                  <a16:creationId xmlns:a16="http://schemas.microsoft.com/office/drawing/2014/main" id="{1E8C0986-8BBA-D844-9611-F1206806C55C}"/>
                </a:ext>
              </a:extLst>
            </p:cNvPr>
            <p:cNvSpPr>
              <a:spLocks noChangeShapeType="1"/>
            </p:cNvSpPr>
            <p:nvPr/>
          </p:nvSpPr>
          <p:spPr bwMode="auto">
            <a:xfrm>
              <a:off x="841" y="237"/>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45" name="Line 27">
              <a:extLst>
                <a:ext uri="{FF2B5EF4-FFF2-40B4-BE49-F238E27FC236}">
                  <a16:creationId xmlns:a16="http://schemas.microsoft.com/office/drawing/2014/main" id="{105493CA-78C5-0245-8B54-381012398899}"/>
                </a:ext>
              </a:extLst>
            </p:cNvPr>
            <p:cNvSpPr>
              <a:spLocks noChangeShapeType="1"/>
            </p:cNvSpPr>
            <p:nvPr/>
          </p:nvSpPr>
          <p:spPr bwMode="auto">
            <a:xfrm>
              <a:off x="382" y="227"/>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46" name="Rectangle 28">
              <a:extLst>
                <a:ext uri="{FF2B5EF4-FFF2-40B4-BE49-F238E27FC236}">
                  <a16:creationId xmlns:a16="http://schemas.microsoft.com/office/drawing/2014/main" id="{88927C8C-9853-0343-A340-B174512B9ABE}"/>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sp>
          <p:nvSpPr>
            <p:cNvPr id="28747" name="Rectangle 29">
              <a:extLst>
                <a:ext uri="{FF2B5EF4-FFF2-40B4-BE49-F238E27FC236}">
                  <a16:creationId xmlns:a16="http://schemas.microsoft.com/office/drawing/2014/main" id="{C12B2C46-6574-4E4D-9FCE-E16D93180322}"/>
                </a:ext>
              </a:extLst>
            </p:cNvPr>
            <p:cNvSpPr>
              <a:spLocks/>
            </p:cNvSpPr>
            <p:nvPr/>
          </p:nvSpPr>
          <p:spPr bwMode="auto">
            <a:xfrm>
              <a:off x="2719" y="855"/>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nvGrpSpPr>
            <p:cNvPr id="28748" name="Group 30">
              <a:extLst>
                <a:ext uri="{FF2B5EF4-FFF2-40B4-BE49-F238E27FC236}">
                  <a16:creationId xmlns:a16="http://schemas.microsoft.com/office/drawing/2014/main" id="{9DA34E81-744D-8F4B-864F-376FFF33CD28}"/>
                </a:ext>
              </a:extLst>
            </p:cNvPr>
            <p:cNvGrpSpPr>
              <a:grpSpLocks/>
            </p:cNvGrpSpPr>
            <p:nvPr/>
          </p:nvGrpSpPr>
          <p:grpSpPr bwMode="auto">
            <a:xfrm>
              <a:off x="1173" y="327"/>
              <a:ext cx="404" cy="168"/>
              <a:chOff x="0" y="0"/>
              <a:chExt cx="404" cy="168"/>
            </a:xfrm>
          </p:grpSpPr>
          <p:sp>
            <p:nvSpPr>
              <p:cNvPr id="28749" name="Rectangle 31">
                <a:extLst>
                  <a:ext uri="{FF2B5EF4-FFF2-40B4-BE49-F238E27FC236}">
                    <a16:creationId xmlns:a16="http://schemas.microsoft.com/office/drawing/2014/main" id="{D52B70AD-CBEC-A947-9D25-30F6C96628C5}"/>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28750" name="Rectangle 32">
                <a:extLst>
                  <a:ext uri="{FF2B5EF4-FFF2-40B4-BE49-F238E27FC236}">
                    <a16:creationId xmlns:a16="http://schemas.microsoft.com/office/drawing/2014/main" id="{BD2FC9C8-AA4D-4545-A09B-7ECB8D716227}"/>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D(0</a:t>
                </a:r>
                <a:r>
                  <a:rPr lang="en-US" altLang="en-BE" sz="1300">
                    <a:solidFill>
                      <a:srgbClr val="0000FF"/>
                    </a:solidFill>
                    <a:latin typeface="Helvetica" pitchFamily="2" charset="0"/>
                    <a:ea typeface="ＭＳ Ｐゴシック" panose="020B0600070205080204" pitchFamily="34" charset="-128"/>
                    <a:sym typeface="Helvetica" pitchFamily="2" charset="0"/>
                  </a:rPr>
                  <a:t>,a</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25633" name="Group 33">
            <a:extLst>
              <a:ext uri="{FF2B5EF4-FFF2-40B4-BE49-F238E27FC236}">
                <a16:creationId xmlns:a16="http://schemas.microsoft.com/office/drawing/2014/main" id="{86A327E6-EAF2-E146-8499-719C4D540BFA}"/>
              </a:ext>
            </a:extLst>
          </p:cNvPr>
          <p:cNvGrpSpPr>
            <a:grpSpLocks/>
          </p:cNvGrpSpPr>
          <p:nvPr/>
        </p:nvGrpSpPr>
        <p:grpSpPr bwMode="auto">
          <a:xfrm>
            <a:off x="4476750" y="3355975"/>
            <a:ext cx="3017838" cy="941388"/>
            <a:chOff x="0" y="0"/>
            <a:chExt cx="2495" cy="844"/>
          </a:xfrm>
        </p:grpSpPr>
        <p:sp>
          <p:nvSpPr>
            <p:cNvPr id="28737" name="Line 34">
              <a:extLst>
                <a:ext uri="{FF2B5EF4-FFF2-40B4-BE49-F238E27FC236}">
                  <a16:creationId xmlns:a16="http://schemas.microsoft.com/office/drawing/2014/main" id="{019E3681-446C-E24B-933D-C5C2EA56AA79}"/>
                </a:ext>
              </a:extLst>
            </p:cNvPr>
            <p:cNvSpPr>
              <a:spLocks noChangeShapeType="1"/>
            </p:cNvSpPr>
            <p:nvPr/>
          </p:nvSpPr>
          <p:spPr bwMode="auto">
            <a:xfrm>
              <a:off x="831" y="11"/>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38" name="Line 35">
              <a:extLst>
                <a:ext uri="{FF2B5EF4-FFF2-40B4-BE49-F238E27FC236}">
                  <a16:creationId xmlns:a16="http://schemas.microsoft.com/office/drawing/2014/main" id="{74D484E3-B065-A849-B321-B725CB80DF25}"/>
                </a:ext>
              </a:extLst>
            </p:cNvPr>
            <p:cNvSpPr>
              <a:spLocks noChangeShapeType="1"/>
            </p:cNvSpPr>
            <p:nvPr/>
          </p:nvSpPr>
          <p:spPr bwMode="auto">
            <a:xfrm>
              <a:off x="401" y="0"/>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39" name="Rectangle 36">
              <a:extLst>
                <a:ext uri="{FF2B5EF4-FFF2-40B4-BE49-F238E27FC236}">
                  <a16:creationId xmlns:a16="http://schemas.microsoft.com/office/drawing/2014/main" id="{A3400183-04CE-EE4C-9B59-1F3DA22D5D12}"/>
                </a:ext>
              </a:extLst>
            </p:cNvPr>
            <p:cNvSpPr>
              <a:spLocks/>
            </p:cNvSpPr>
            <p:nvPr/>
          </p:nvSpPr>
          <p:spPr bwMode="auto">
            <a:xfrm>
              <a:off x="0" y="43"/>
              <a:ext cx="7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nvGrpSpPr>
            <p:cNvPr id="28740" name="Group 37">
              <a:extLst>
                <a:ext uri="{FF2B5EF4-FFF2-40B4-BE49-F238E27FC236}">
                  <a16:creationId xmlns:a16="http://schemas.microsoft.com/office/drawing/2014/main" id="{6A5A82F6-4796-BB4F-A250-276E386B1F42}"/>
                </a:ext>
              </a:extLst>
            </p:cNvPr>
            <p:cNvGrpSpPr>
              <a:grpSpLocks/>
            </p:cNvGrpSpPr>
            <p:nvPr/>
          </p:nvGrpSpPr>
          <p:grpSpPr bwMode="auto">
            <a:xfrm>
              <a:off x="1291" y="307"/>
              <a:ext cx="398" cy="168"/>
              <a:chOff x="0" y="0"/>
              <a:chExt cx="398" cy="168"/>
            </a:xfrm>
          </p:grpSpPr>
          <p:sp>
            <p:nvSpPr>
              <p:cNvPr id="28741" name="Rectangle 38">
                <a:extLst>
                  <a:ext uri="{FF2B5EF4-FFF2-40B4-BE49-F238E27FC236}">
                    <a16:creationId xmlns:a16="http://schemas.microsoft.com/office/drawing/2014/main" id="{1FB8BF59-B4B2-9544-B634-66B86DF6B5B6}"/>
                  </a:ext>
                </a:extLst>
              </p:cNvPr>
              <p:cNvSpPr>
                <a:spLocks/>
              </p:cNvSpPr>
              <p:nvPr/>
            </p:nvSpPr>
            <p:spPr bwMode="auto">
              <a:xfrm>
                <a:off x="0" y="0"/>
                <a:ext cx="39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28742" name="Rectangle 39">
                <a:extLst>
                  <a:ext uri="{FF2B5EF4-FFF2-40B4-BE49-F238E27FC236}">
                    <a16:creationId xmlns:a16="http://schemas.microsoft.com/office/drawing/2014/main" id="{BC499C76-933D-CA47-B993-342F959D44B1}"/>
                  </a:ext>
                </a:extLst>
              </p:cNvPr>
              <p:cNvSpPr>
                <a:spLocks/>
              </p:cNvSpPr>
              <p:nvPr/>
            </p:nvSpPr>
            <p:spPr bwMode="auto">
              <a:xfrm>
                <a:off x="0" y="0"/>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D(2</a:t>
                </a:r>
                <a:r>
                  <a:rPr lang="en-US" altLang="en-BE" sz="1300">
                    <a:solidFill>
                      <a:srgbClr val="0000FF"/>
                    </a:solidFill>
                    <a:latin typeface="Helvetica" pitchFamily="2" charset="0"/>
                    <a:ea typeface="ＭＳ Ｐゴシック" panose="020B0600070205080204" pitchFamily="34" charset="-128"/>
                    <a:sym typeface="Helvetica" pitchFamily="2" charset="0"/>
                  </a:rPr>
                  <a:t>,c</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25640" name="Group 40">
            <a:extLst>
              <a:ext uri="{FF2B5EF4-FFF2-40B4-BE49-F238E27FC236}">
                <a16:creationId xmlns:a16="http://schemas.microsoft.com/office/drawing/2014/main" id="{7E16FD11-1D8A-214D-86AA-537D39FF6DC3}"/>
              </a:ext>
            </a:extLst>
          </p:cNvPr>
          <p:cNvGrpSpPr>
            <a:grpSpLocks/>
          </p:cNvGrpSpPr>
          <p:nvPr/>
        </p:nvGrpSpPr>
        <p:grpSpPr bwMode="auto">
          <a:xfrm>
            <a:off x="5518151" y="3843339"/>
            <a:ext cx="1965325" cy="377825"/>
            <a:chOff x="0" y="0"/>
            <a:chExt cx="1625" cy="337"/>
          </a:xfrm>
        </p:grpSpPr>
        <p:sp>
          <p:nvSpPr>
            <p:cNvPr id="28733" name="Line 41">
              <a:extLst>
                <a:ext uri="{FF2B5EF4-FFF2-40B4-BE49-F238E27FC236}">
                  <a16:creationId xmlns:a16="http://schemas.microsoft.com/office/drawing/2014/main" id="{D709895A-F22F-8943-974A-A127BD8D0B0B}"/>
                </a:ext>
              </a:extLst>
            </p:cNvPr>
            <p:cNvSpPr>
              <a:spLocks noChangeShapeType="1"/>
            </p:cNvSpPr>
            <p:nvPr/>
          </p:nvSpPr>
          <p:spPr bwMode="auto">
            <a:xfrm flipH="1">
              <a:off x="0" y="0"/>
              <a:ext cx="1625" cy="337"/>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28734" name="Group 42">
              <a:extLst>
                <a:ext uri="{FF2B5EF4-FFF2-40B4-BE49-F238E27FC236}">
                  <a16:creationId xmlns:a16="http://schemas.microsoft.com/office/drawing/2014/main" id="{2C908FFC-65F1-7946-972C-A9FA1BE6D11F}"/>
                </a:ext>
              </a:extLst>
            </p:cNvPr>
            <p:cNvGrpSpPr>
              <a:grpSpLocks/>
            </p:cNvGrpSpPr>
            <p:nvPr/>
          </p:nvGrpSpPr>
          <p:grpSpPr bwMode="auto">
            <a:xfrm>
              <a:off x="129" y="138"/>
              <a:ext cx="529" cy="168"/>
              <a:chOff x="0" y="0"/>
              <a:chExt cx="529" cy="168"/>
            </a:xfrm>
          </p:grpSpPr>
          <p:sp>
            <p:nvSpPr>
              <p:cNvPr id="28735" name="Rectangle 43">
                <a:extLst>
                  <a:ext uri="{FF2B5EF4-FFF2-40B4-BE49-F238E27FC236}">
                    <a16:creationId xmlns:a16="http://schemas.microsoft.com/office/drawing/2014/main" id="{AEAF3B09-72C1-FB41-8CC0-F36CBF6C43CB}"/>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28736" name="Rectangle 44">
                <a:extLst>
                  <a:ext uri="{FF2B5EF4-FFF2-40B4-BE49-F238E27FC236}">
                    <a16:creationId xmlns:a16="http://schemas.microsoft.com/office/drawing/2014/main" id="{D2902A0C-12E7-9940-8E19-B71B66371D55}"/>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grpSp>
        <p:nvGrpSpPr>
          <p:cNvPr id="25645" name="Group 45">
            <a:extLst>
              <a:ext uri="{FF2B5EF4-FFF2-40B4-BE49-F238E27FC236}">
                <a16:creationId xmlns:a16="http://schemas.microsoft.com/office/drawing/2014/main" id="{3543AD18-67C8-3E46-9CC2-EB8CE108133A}"/>
              </a:ext>
            </a:extLst>
          </p:cNvPr>
          <p:cNvGrpSpPr>
            <a:grpSpLocks/>
          </p:cNvGrpSpPr>
          <p:nvPr/>
        </p:nvGrpSpPr>
        <p:grpSpPr bwMode="auto">
          <a:xfrm>
            <a:off x="5530851" y="4325938"/>
            <a:ext cx="1978025" cy="588962"/>
            <a:chOff x="0" y="0"/>
            <a:chExt cx="1637" cy="526"/>
          </a:xfrm>
        </p:grpSpPr>
        <p:sp>
          <p:nvSpPr>
            <p:cNvPr id="28729" name="Line 46">
              <a:extLst>
                <a:ext uri="{FF2B5EF4-FFF2-40B4-BE49-F238E27FC236}">
                  <a16:creationId xmlns:a16="http://schemas.microsoft.com/office/drawing/2014/main" id="{8457E216-F732-3045-A90D-FA5495BA5C37}"/>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28730" name="Group 47">
              <a:extLst>
                <a:ext uri="{FF2B5EF4-FFF2-40B4-BE49-F238E27FC236}">
                  <a16:creationId xmlns:a16="http://schemas.microsoft.com/office/drawing/2014/main" id="{3B8C0AE4-74CD-AA4A-B87A-49B2EB3D5AB7}"/>
                </a:ext>
              </a:extLst>
            </p:cNvPr>
            <p:cNvGrpSpPr>
              <a:grpSpLocks/>
            </p:cNvGrpSpPr>
            <p:nvPr/>
          </p:nvGrpSpPr>
          <p:grpSpPr bwMode="auto">
            <a:xfrm>
              <a:off x="903" y="55"/>
              <a:ext cx="529" cy="168"/>
              <a:chOff x="0" y="0"/>
              <a:chExt cx="529" cy="168"/>
            </a:xfrm>
          </p:grpSpPr>
          <p:sp>
            <p:nvSpPr>
              <p:cNvPr id="28731" name="Rectangle 48">
                <a:extLst>
                  <a:ext uri="{FF2B5EF4-FFF2-40B4-BE49-F238E27FC236}">
                    <a16:creationId xmlns:a16="http://schemas.microsoft.com/office/drawing/2014/main" id="{D89EE645-3275-6D4D-AFC2-383F8839D022}"/>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28732" name="Rectangle 49">
                <a:extLst>
                  <a:ext uri="{FF2B5EF4-FFF2-40B4-BE49-F238E27FC236}">
                    <a16:creationId xmlns:a16="http://schemas.microsoft.com/office/drawing/2014/main" id="{9084E9B3-0698-0D4C-8911-828A9B367B51}"/>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sp>
        <p:nvSpPr>
          <p:cNvPr id="28686" name="Rectangle 50">
            <a:extLst>
              <a:ext uri="{FF2B5EF4-FFF2-40B4-BE49-F238E27FC236}">
                <a16:creationId xmlns:a16="http://schemas.microsoft.com/office/drawing/2014/main" id="{7DDFF68C-DDC4-4141-9797-E1BF8193FF9C}"/>
              </a:ext>
            </a:extLst>
          </p:cNvPr>
          <p:cNvSpPr>
            <a:spLocks/>
          </p:cNvSpPr>
          <p:nvPr/>
        </p:nvSpPr>
        <p:spPr bwMode="auto">
          <a:xfrm>
            <a:off x="2535239" y="2287589"/>
            <a:ext cx="14001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Sending window</a:t>
            </a:r>
          </a:p>
        </p:txBody>
      </p:sp>
      <p:grpSp>
        <p:nvGrpSpPr>
          <p:cNvPr id="25651" name="Group 51">
            <a:extLst>
              <a:ext uri="{FF2B5EF4-FFF2-40B4-BE49-F238E27FC236}">
                <a16:creationId xmlns:a16="http://schemas.microsoft.com/office/drawing/2014/main" id="{0E9D05D0-5D01-7444-83A6-BDFA23A8B142}"/>
              </a:ext>
            </a:extLst>
          </p:cNvPr>
          <p:cNvGrpSpPr>
            <a:grpSpLocks/>
          </p:cNvGrpSpPr>
          <p:nvPr/>
        </p:nvGrpSpPr>
        <p:grpSpPr bwMode="auto">
          <a:xfrm>
            <a:off x="4424364" y="2947989"/>
            <a:ext cx="2649537" cy="911225"/>
            <a:chOff x="0" y="0"/>
            <a:chExt cx="2192" cy="817"/>
          </a:xfrm>
        </p:grpSpPr>
        <p:sp>
          <p:nvSpPr>
            <p:cNvPr id="28720" name="Line 52">
              <a:extLst>
                <a:ext uri="{FF2B5EF4-FFF2-40B4-BE49-F238E27FC236}">
                  <a16:creationId xmlns:a16="http://schemas.microsoft.com/office/drawing/2014/main" id="{A396F6E5-5749-1D43-822C-015C184F9DE6}"/>
                </a:ext>
              </a:extLst>
            </p:cNvPr>
            <p:cNvSpPr>
              <a:spLocks noChangeShapeType="1"/>
            </p:cNvSpPr>
            <p:nvPr/>
          </p:nvSpPr>
          <p:spPr bwMode="auto">
            <a:xfrm>
              <a:off x="841" y="186"/>
              <a:ext cx="1158" cy="54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21" name="Line 53">
              <a:extLst>
                <a:ext uri="{FF2B5EF4-FFF2-40B4-BE49-F238E27FC236}">
                  <a16:creationId xmlns:a16="http://schemas.microsoft.com/office/drawing/2014/main" id="{E3AE8220-4649-FA41-A974-627038BB31B9}"/>
                </a:ext>
              </a:extLst>
            </p:cNvPr>
            <p:cNvSpPr>
              <a:spLocks noChangeShapeType="1"/>
            </p:cNvSpPr>
            <p:nvPr/>
          </p:nvSpPr>
          <p:spPr bwMode="auto">
            <a:xfrm>
              <a:off x="397" y="178"/>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22" name="Rectangle 54">
              <a:extLst>
                <a:ext uri="{FF2B5EF4-FFF2-40B4-BE49-F238E27FC236}">
                  <a16:creationId xmlns:a16="http://schemas.microsoft.com/office/drawing/2014/main" id="{9C1A33C0-2D31-CD4E-B745-53FF9B3C926C}"/>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dirty="0" err="1">
                  <a:solidFill>
                    <a:schemeClr val="tx1"/>
                  </a:solidFill>
                  <a:latin typeface="Helvetica" pitchFamily="2" charset="0"/>
                  <a:ea typeface="ＭＳ Ｐゴシック" panose="020B0600070205080204" pitchFamily="34" charset="-128"/>
                  <a:sym typeface="Helvetica" pitchFamily="2" charset="0"/>
                </a:rPr>
                <a:t>Data.req</a:t>
              </a:r>
              <a:r>
                <a:rPr lang="en-US" altLang="en-BE" sz="1500" dirty="0">
                  <a:solidFill>
                    <a:schemeClr val="tx1"/>
                  </a:solidFill>
                  <a:latin typeface="Helvetica" pitchFamily="2" charset="0"/>
                  <a:ea typeface="ＭＳ Ｐゴシック" panose="020B0600070205080204" pitchFamily="34" charset="-128"/>
                  <a:sym typeface="Helvetica" pitchFamily="2" charset="0"/>
                </a:rPr>
                <a:t>(</a:t>
              </a:r>
              <a:r>
                <a:rPr lang="en-US" altLang="en-BE" sz="1500" dirty="0">
                  <a:solidFill>
                    <a:srgbClr val="0000FF"/>
                  </a:solidFill>
                  <a:latin typeface="Helvetica" pitchFamily="2" charset="0"/>
                  <a:ea typeface="ＭＳ Ｐゴシック" panose="020B0600070205080204" pitchFamily="34" charset="-128"/>
                  <a:sym typeface="Helvetica" pitchFamily="2" charset="0"/>
                </a:rPr>
                <a:t>b</a:t>
              </a:r>
              <a:r>
                <a:rPr lang="en-US" altLang="en-BE" sz="1500" dirty="0">
                  <a:solidFill>
                    <a:schemeClr val="tx1"/>
                  </a:solidFill>
                  <a:latin typeface="Helvetica" pitchFamily="2" charset="0"/>
                  <a:ea typeface="ＭＳ Ｐゴシック" panose="020B0600070205080204" pitchFamily="34" charset="-128"/>
                  <a:sym typeface="Helvetica" pitchFamily="2" charset="0"/>
                </a:rPr>
                <a:t>)</a:t>
              </a:r>
            </a:p>
          </p:txBody>
        </p:sp>
        <p:grpSp>
          <p:nvGrpSpPr>
            <p:cNvPr id="28723" name="Group 55">
              <a:extLst>
                <a:ext uri="{FF2B5EF4-FFF2-40B4-BE49-F238E27FC236}">
                  <a16:creationId xmlns:a16="http://schemas.microsoft.com/office/drawing/2014/main" id="{5DE477C1-A32A-0241-9AD8-35D0CA8264B1}"/>
                </a:ext>
              </a:extLst>
            </p:cNvPr>
            <p:cNvGrpSpPr>
              <a:grpSpLocks/>
            </p:cNvGrpSpPr>
            <p:nvPr/>
          </p:nvGrpSpPr>
          <p:grpSpPr bwMode="auto">
            <a:xfrm>
              <a:off x="1228" y="345"/>
              <a:ext cx="400" cy="168"/>
              <a:chOff x="0" y="0"/>
              <a:chExt cx="400" cy="168"/>
            </a:xfrm>
          </p:grpSpPr>
          <p:sp>
            <p:nvSpPr>
              <p:cNvPr id="28727" name="Rectangle 56">
                <a:extLst>
                  <a:ext uri="{FF2B5EF4-FFF2-40B4-BE49-F238E27FC236}">
                    <a16:creationId xmlns:a16="http://schemas.microsoft.com/office/drawing/2014/main" id="{AC078EDA-FC0E-AB49-A7F7-BA19D07D7EB6}"/>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28728" name="Rectangle 57">
                <a:extLst>
                  <a:ext uri="{FF2B5EF4-FFF2-40B4-BE49-F238E27FC236}">
                    <a16:creationId xmlns:a16="http://schemas.microsoft.com/office/drawing/2014/main" id="{913FB346-0AA2-4C4F-ADA9-57FD1EF931D4}"/>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28724" name="Line 58">
              <a:extLst>
                <a:ext uri="{FF2B5EF4-FFF2-40B4-BE49-F238E27FC236}">
                  <a16:creationId xmlns:a16="http://schemas.microsoft.com/office/drawing/2014/main" id="{BFB9875E-7A9F-A947-BA5C-84AAA9DFF142}"/>
                </a:ext>
              </a:extLst>
            </p:cNvPr>
            <p:cNvSpPr>
              <a:spLocks noChangeShapeType="1"/>
            </p:cNvSpPr>
            <p:nvPr/>
          </p:nvSpPr>
          <p:spPr bwMode="auto">
            <a:xfrm flipH="1">
              <a:off x="1942" y="265"/>
              <a:ext cx="250" cy="405"/>
            </a:xfrm>
            <a:prstGeom prst="line">
              <a:avLst/>
            </a:prstGeom>
            <a:noFill/>
            <a:ln w="12700">
              <a:solidFill>
                <a:srgbClr val="8500AF"/>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25" name="Oval 59">
              <a:extLst>
                <a:ext uri="{FF2B5EF4-FFF2-40B4-BE49-F238E27FC236}">
                  <a16:creationId xmlns:a16="http://schemas.microsoft.com/office/drawing/2014/main" id="{60AA7C80-8B3D-5C4A-9C43-DA8DD7B0806B}"/>
                </a:ext>
              </a:extLst>
            </p:cNvPr>
            <p:cNvSpPr>
              <a:spLocks/>
            </p:cNvSpPr>
            <p:nvPr/>
          </p:nvSpPr>
          <p:spPr bwMode="auto">
            <a:xfrm>
              <a:off x="1906" y="662"/>
              <a:ext cx="155" cy="155"/>
            </a:xfrm>
            <a:prstGeom prst="ellipse">
              <a:avLst/>
            </a:prstGeom>
            <a:solidFill>
              <a:srgbClr val="8500AF"/>
            </a:solidFill>
            <a:ln w="12700">
              <a:solidFill>
                <a:schemeClr val="tx1"/>
              </a:solidFill>
              <a:round/>
              <a:headEnd/>
              <a:tailEnd/>
            </a:ln>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28726" name="Rectangle 60">
              <a:extLst>
                <a:ext uri="{FF2B5EF4-FFF2-40B4-BE49-F238E27FC236}">
                  <a16:creationId xmlns:a16="http://schemas.microsoft.com/office/drawing/2014/main" id="{55AB7301-220B-B34D-8E68-192C75D1DC6F}"/>
                </a:ext>
              </a:extLst>
            </p:cNvPr>
            <p:cNvSpPr>
              <a:spLocks/>
            </p:cNvSpPr>
            <p:nvPr/>
          </p:nvSpPr>
          <p:spPr bwMode="auto">
            <a:xfrm>
              <a:off x="1793" y="90"/>
              <a:ext cx="301" cy="20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97000"/>
                </a:lnSpc>
              </a:pPr>
              <a:r>
                <a:rPr lang="en-US" altLang="en-BE" sz="1500" i="1">
                  <a:solidFill>
                    <a:srgbClr val="8500AF"/>
                  </a:solidFill>
                  <a:latin typeface="Helvetica" pitchFamily="2" charset="0"/>
                  <a:ea typeface="ＭＳ Ｐゴシック" panose="020B0600070205080204" pitchFamily="34" charset="-128"/>
                  <a:sym typeface="Helvetica" pitchFamily="2" charset="0"/>
                </a:rPr>
                <a:t>Lost</a:t>
              </a:r>
            </a:p>
          </p:txBody>
        </p:sp>
      </p:grpSp>
      <p:sp>
        <p:nvSpPr>
          <p:cNvPr id="25661" name="Rectangle 61">
            <a:extLst>
              <a:ext uri="{FF2B5EF4-FFF2-40B4-BE49-F238E27FC236}">
                <a16:creationId xmlns:a16="http://schemas.microsoft.com/office/drawing/2014/main" id="{E38CB080-8C9F-8943-9679-3A847C4BFFD6}"/>
              </a:ext>
            </a:extLst>
          </p:cNvPr>
          <p:cNvSpPr>
            <a:spLocks/>
          </p:cNvSpPr>
          <p:nvPr/>
        </p:nvSpPr>
        <p:spPr bwMode="auto">
          <a:xfrm>
            <a:off x="7645400" y="4224339"/>
            <a:ext cx="20193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97000"/>
              </a:lnSpc>
            </a:pPr>
            <a:r>
              <a:rPr lang="en-US" altLang="en-BE" sz="1500" i="1">
                <a:solidFill>
                  <a:schemeClr val="tx1"/>
                </a:solidFill>
                <a:latin typeface="Helvetica" pitchFamily="2" charset="0"/>
                <a:ea typeface="ＭＳ Ｐゴシック" panose="020B0600070205080204" pitchFamily="34" charset="-128"/>
                <a:sym typeface="Helvetica" pitchFamily="2" charset="0"/>
              </a:rPr>
              <a:t>Not expected seq num,</a:t>
            </a:r>
          </a:p>
          <a:p>
            <a:pPr algn="l" eaLnBrk="1" hangingPunct="1">
              <a:lnSpc>
                <a:spcPct val="97000"/>
              </a:lnSpc>
            </a:pPr>
            <a:r>
              <a:rPr lang="en-US" altLang="en-BE" sz="1500" i="1">
                <a:solidFill>
                  <a:schemeClr val="tx1"/>
                </a:solidFill>
                <a:latin typeface="Helvetica" pitchFamily="2" charset="0"/>
                <a:ea typeface="ＭＳ Ｐゴシック" panose="020B0600070205080204" pitchFamily="34" charset="-128"/>
                <a:sym typeface="Helvetica" pitchFamily="2" charset="0"/>
              </a:rPr>
              <a:t>discarded</a:t>
            </a:r>
          </a:p>
        </p:txBody>
      </p:sp>
      <p:sp>
        <p:nvSpPr>
          <p:cNvPr id="25662" name="Rectangle 62">
            <a:extLst>
              <a:ext uri="{FF2B5EF4-FFF2-40B4-BE49-F238E27FC236}">
                <a16:creationId xmlns:a16="http://schemas.microsoft.com/office/drawing/2014/main" id="{FFA9F968-5056-C641-8A7C-25F60E794014}"/>
              </a:ext>
            </a:extLst>
          </p:cNvPr>
          <p:cNvSpPr>
            <a:spLocks/>
          </p:cNvSpPr>
          <p:nvPr/>
        </p:nvSpPr>
        <p:spPr bwMode="auto">
          <a:xfrm>
            <a:off x="3805238" y="3984626"/>
            <a:ext cx="136525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97000"/>
              </a:lnSpc>
            </a:pPr>
            <a:r>
              <a:rPr lang="en-US" altLang="en-BE" sz="1500" i="1">
                <a:solidFill>
                  <a:schemeClr val="tx1"/>
                </a:solidFill>
                <a:latin typeface="Helvetica" pitchFamily="2" charset="0"/>
                <a:ea typeface="ＭＳ Ｐゴシック" panose="020B0600070205080204" pitchFamily="34" charset="-128"/>
                <a:sym typeface="Helvetica" pitchFamily="2" charset="0"/>
              </a:rPr>
              <a:t>Retransmission</a:t>
            </a:r>
          </a:p>
          <a:p>
            <a:pPr algn="l" eaLnBrk="1" hangingPunct="1">
              <a:lnSpc>
                <a:spcPct val="97000"/>
              </a:lnSpc>
            </a:pPr>
            <a:r>
              <a:rPr lang="en-US" altLang="en-BE" sz="1500" i="1">
                <a:solidFill>
                  <a:schemeClr val="tx1"/>
                </a:solidFill>
                <a:latin typeface="Helvetica" pitchFamily="2" charset="0"/>
                <a:ea typeface="ＭＳ Ｐゴシック" panose="020B0600070205080204" pitchFamily="34" charset="-128"/>
                <a:sym typeface="Helvetica" pitchFamily="2" charset="0"/>
              </a:rPr>
              <a:t>timer expires</a:t>
            </a:r>
          </a:p>
        </p:txBody>
      </p:sp>
      <p:sp>
        <p:nvSpPr>
          <p:cNvPr id="25663" name="Rectangle 63">
            <a:extLst>
              <a:ext uri="{FF2B5EF4-FFF2-40B4-BE49-F238E27FC236}">
                <a16:creationId xmlns:a16="http://schemas.microsoft.com/office/drawing/2014/main" id="{228C9EF9-1DB5-2344-B745-DAB80D63EE98}"/>
              </a:ext>
            </a:extLst>
          </p:cNvPr>
          <p:cNvSpPr>
            <a:spLocks/>
          </p:cNvSpPr>
          <p:nvPr/>
        </p:nvSpPr>
        <p:spPr bwMode="auto">
          <a:xfrm>
            <a:off x="3486151" y="5197476"/>
            <a:ext cx="19335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224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65213" algn="l"/>
                <a:tab pos="1598613" algn="l"/>
                <a:tab pos="21224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65213" algn="l"/>
                <a:tab pos="1598613" algn="l"/>
                <a:tab pos="21224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65213" algn="l"/>
                <a:tab pos="1598613" algn="l"/>
                <a:tab pos="21224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65213" algn="l"/>
                <a:tab pos="1598613" algn="l"/>
                <a:tab pos="21224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97000"/>
              </a:lnSpc>
            </a:pPr>
            <a:r>
              <a:rPr lang="en-US" altLang="en-BE" sz="1500" i="1">
                <a:solidFill>
                  <a:schemeClr val="tx1"/>
                </a:solidFill>
                <a:latin typeface="Helvetica" pitchFamily="2" charset="0"/>
                <a:ea typeface="ＭＳ Ｐゴシック" panose="020B0600070205080204" pitchFamily="34" charset="-128"/>
                <a:sym typeface="Helvetica" pitchFamily="2" charset="0"/>
              </a:rPr>
              <a:t>Sending window is full</a:t>
            </a:r>
            <a:br>
              <a:rPr lang="en-US" altLang="en-BE" sz="1500" i="1">
                <a:solidFill>
                  <a:schemeClr val="tx1"/>
                </a:solidFill>
                <a:latin typeface="Helvetica" pitchFamily="2" charset="0"/>
                <a:ea typeface="ＭＳ Ｐゴシック" panose="020B0600070205080204" pitchFamily="34" charset="-128"/>
                <a:sym typeface="Helvetica" pitchFamily="2" charset="0"/>
              </a:rPr>
            </a:br>
            <a:endParaRPr lang="en-US" altLang="en-BE" sz="1500" i="1">
              <a:solidFill>
                <a:schemeClr val="tx1"/>
              </a:solidFill>
              <a:latin typeface="Helvetica" pitchFamily="2" charset="0"/>
              <a:ea typeface="ＭＳ Ｐゴシック" panose="020B0600070205080204" pitchFamily="34" charset="-128"/>
              <a:sym typeface="Helvetica" pitchFamily="2" charset="0"/>
            </a:endParaRPr>
          </a:p>
        </p:txBody>
      </p:sp>
      <p:grpSp>
        <p:nvGrpSpPr>
          <p:cNvPr id="25664" name="Group 64">
            <a:extLst>
              <a:ext uri="{FF2B5EF4-FFF2-40B4-BE49-F238E27FC236}">
                <a16:creationId xmlns:a16="http://schemas.microsoft.com/office/drawing/2014/main" id="{C636CD78-E9A4-CA4A-9E3A-84A97EAA7636}"/>
              </a:ext>
            </a:extLst>
          </p:cNvPr>
          <p:cNvGrpSpPr>
            <a:grpSpLocks/>
          </p:cNvGrpSpPr>
          <p:nvPr/>
        </p:nvGrpSpPr>
        <p:grpSpPr bwMode="auto">
          <a:xfrm>
            <a:off x="2927351" y="4579939"/>
            <a:ext cx="640969" cy="204787"/>
            <a:chOff x="0" y="0"/>
            <a:chExt cx="530" cy="183"/>
          </a:xfrm>
        </p:grpSpPr>
        <p:sp>
          <p:nvSpPr>
            <p:cNvPr id="28718" name="Rectangle 65">
              <a:extLst>
                <a:ext uri="{FF2B5EF4-FFF2-40B4-BE49-F238E27FC236}">
                  <a16:creationId xmlns:a16="http://schemas.microsoft.com/office/drawing/2014/main" id="{24D4CC13-836B-4748-A960-C886E893AC73}"/>
                </a:ext>
              </a:extLst>
            </p:cNvPr>
            <p:cNvSpPr>
              <a:spLocks/>
            </p:cNvSpPr>
            <p:nvPr/>
          </p:nvSpPr>
          <p:spPr bwMode="auto">
            <a:xfrm>
              <a:off x="0"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28719" name="AutoShape 66">
              <a:extLst>
                <a:ext uri="{FF2B5EF4-FFF2-40B4-BE49-F238E27FC236}">
                  <a16:creationId xmlns:a16="http://schemas.microsoft.com/office/drawing/2014/main" id="{67DE8126-0DEF-1046-9F32-4C7F49249228}"/>
                </a:ext>
              </a:extLst>
            </p:cNvPr>
            <p:cNvSpPr>
              <a:spLocks/>
            </p:cNvSpPr>
            <p:nvPr/>
          </p:nvSpPr>
          <p:spPr bwMode="auto">
            <a:xfrm>
              <a:off x="108" y="1"/>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5667" name="Group 67">
            <a:extLst>
              <a:ext uri="{FF2B5EF4-FFF2-40B4-BE49-F238E27FC236}">
                <a16:creationId xmlns:a16="http://schemas.microsoft.com/office/drawing/2014/main" id="{75B64817-8B65-D340-A843-110AD41FEF99}"/>
              </a:ext>
            </a:extLst>
          </p:cNvPr>
          <p:cNvGrpSpPr>
            <a:grpSpLocks/>
          </p:cNvGrpSpPr>
          <p:nvPr/>
        </p:nvGrpSpPr>
        <p:grpSpPr bwMode="auto">
          <a:xfrm>
            <a:off x="2938463" y="4824413"/>
            <a:ext cx="641362" cy="203200"/>
            <a:chOff x="0" y="0"/>
            <a:chExt cx="530" cy="182"/>
          </a:xfrm>
        </p:grpSpPr>
        <p:sp>
          <p:nvSpPr>
            <p:cNvPr id="28716" name="Rectangle 68">
              <a:extLst>
                <a:ext uri="{FF2B5EF4-FFF2-40B4-BE49-F238E27FC236}">
                  <a16:creationId xmlns:a16="http://schemas.microsoft.com/office/drawing/2014/main" id="{43152D96-9906-E14E-AB7F-C24B460B51A7}"/>
                </a:ext>
              </a:extLst>
            </p:cNvPr>
            <p:cNvSpPr>
              <a:spLocks/>
            </p:cNvSpPr>
            <p:nvPr/>
          </p:nvSpPr>
          <p:spPr bwMode="auto">
            <a:xfrm>
              <a:off x="0"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solidFill>
                    <a:schemeClr val="tx1"/>
                  </a:solidFill>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solidFill>
                    <a:schemeClr val="tx1"/>
                  </a:solidFill>
                  <a:latin typeface="Helvetica" pitchFamily="2" charset="0"/>
                  <a:ea typeface="ＭＳ Ｐゴシック" panose="020B0600070205080204" pitchFamily="34" charset="-128"/>
                  <a:sym typeface="Helvetica" pitchFamily="2" charset="0"/>
                </a:rPr>
                <a:t> </a:t>
              </a:r>
            </a:p>
          </p:txBody>
        </p:sp>
        <p:sp>
          <p:nvSpPr>
            <p:cNvPr id="28717" name="AutoShape 69">
              <a:extLst>
                <a:ext uri="{FF2B5EF4-FFF2-40B4-BE49-F238E27FC236}">
                  <a16:creationId xmlns:a16="http://schemas.microsoft.com/office/drawing/2014/main" id="{E8565583-07E1-B74F-B738-F035335E2725}"/>
                </a:ext>
              </a:extLst>
            </p:cNvPr>
            <p:cNvSpPr>
              <a:spLocks/>
            </p:cNvSpPr>
            <p:nvPr/>
          </p:nvSpPr>
          <p:spPr bwMode="auto">
            <a:xfrm>
              <a:off x="10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grpSp>
      <p:grpSp>
        <p:nvGrpSpPr>
          <p:cNvPr id="25670" name="Group 70">
            <a:extLst>
              <a:ext uri="{FF2B5EF4-FFF2-40B4-BE49-F238E27FC236}">
                <a16:creationId xmlns:a16="http://schemas.microsoft.com/office/drawing/2014/main" id="{0DE62B24-C5B1-1B43-B90D-49AAA1B7D9D1}"/>
              </a:ext>
            </a:extLst>
          </p:cNvPr>
          <p:cNvGrpSpPr>
            <a:grpSpLocks/>
          </p:cNvGrpSpPr>
          <p:nvPr/>
        </p:nvGrpSpPr>
        <p:grpSpPr bwMode="auto">
          <a:xfrm>
            <a:off x="5534025" y="4459289"/>
            <a:ext cx="3144838" cy="892175"/>
            <a:chOff x="0" y="0"/>
            <a:chExt cx="2601" cy="799"/>
          </a:xfrm>
        </p:grpSpPr>
        <p:sp>
          <p:nvSpPr>
            <p:cNvPr id="28710" name="Line 71">
              <a:extLst>
                <a:ext uri="{FF2B5EF4-FFF2-40B4-BE49-F238E27FC236}">
                  <a16:creationId xmlns:a16="http://schemas.microsoft.com/office/drawing/2014/main" id="{56D95846-0741-EC4D-8F66-FCBC57077E85}"/>
                </a:ext>
              </a:extLst>
            </p:cNvPr>
            <p:cNvSpPr>
              <a:spLocks noChangeShapeType="1"/>
            </p:cNvSpPr>
            <p:nvPr/>
          </p:nvSpPr>
          <p:spPr bwMode="auto">
            <a:xfrm>
              <a:off x="0" y="0"/>
              <a:ext cx="1668" cy="7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28711" name="Group 72">
              <a:extLst>
                <a:ext uri="{FF2B5EF4-FFF2-40B4-BE49-F238E27FC236}">
                  <a16:creationId xmlns:a16="http://schemas.microsoft.com/office/drawing/2014/main" id="{480943F0-5F4A-5D4F-B13C-2860A7D5463C}"/>
                </a:ext>
              </a:extLst>
            </p:cNvPr>
            <p:cNvGrpSpPr>
              <a:grpSpLocks/>
            </p:cNvGrpSpPr>
            <p:nvPr/>
          </p:nvGrpSpPr>
          <p:grpSpPr bwMode="auto">
            <a:xfrm>
              <a:off x="750" y="214"/>
              <a:ext cx="400" cy="168"/>
              <a:chOff x="0" y="0"/>
              <a:chExt cx="400" cy="168"/>
            </a:xfrm>
          </p:grpSpPr>
          <p:sp>
            <p:nvSpPr>
              <p:cNvPr id="28714" name="Rectangle 73">
                <a:extLst>
                  <a:ext uri="{FF2B5EF4-FFF2-40B4-BE49-F238E27FC236}">
                    <a16:creationId xmlns:a16="http://schemas.microsoft.com/office/drawing/2014/main" id="{C675BBAD-6155-8D4D-B724-CA09E5777D4B}"/>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28715" name="Rectangle 74">
                <a:extLst>
                  <a:ext uri="{FF2B5EF4-FFF2-40B4-BE49-F238E27FC236}">
                    <a16:creationId xmlns:a16="http://schemas.microsoft.com/office/drawing/2014/main" id="{8B9607FD-445D-BF49-B09B-6F4063CCB3B4}"/>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28712" name="Line 75">
              <a:extLst>
                <a:ext uri="{FF2B5EF4-FFF2-40B4-BE49-F238E27FC236}">
                  <a16:creationId xmlns:a16="http://schemas.microsoft.com/office/drawing/2014/main" id="{601B748C-C087-034C-9CFD-842C906A67B9}"/>
                </a:ext>
              </a:extLst>
            </p:cNvPr>
            <p:cNvSpPr>
              <a:spLocks noChangeShapeType="1"/>
            </p:cNvSpPr>
            <p:nvPr/>
          </p:nvSpPr>
          <p:spPr bwMode="auto">
            <a:xfrm rot="10800000" flipH="1">
              <a:off x="1633" y="796"/>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13" name="Rectangle 76">
              <a:extLst>
                <a:ext uri="{FF2B5EF4-FFF2-40B4-BE49-F238E27FC236}">
                  <a16:creationId xmlns:a16="http://schemas.microsoft.com/office/drawing/2014/main" id="{46FECF6E-DB86-5C4A-8351-8D80A1ADDC92}"/>
                </a:ext>
              </a:extLst>
            </p:cNvPr>
            <p:cNvSpPr>
              <a:spLocks/>
            </p:cNvSpPr>
            <p:nvPr/>
          </p:nvSpPr>
          <p:spPr bwMode="auto">
            <a:xfrm>
              <a:off x="1814" y="572"/>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grpSp>
        <p:nvGrpSpPr>
          <p:cNvPr id="25677" name="Group 77">
            <a:extLst>
              <a:ext uri="{FF2B5EF4-FFF2-40B4-BE49-F238E27FC236}">
                <a16:creationId xmlns:a16="http://schemas.microsoft.com/office/drawing/2014/main" id="{4A7EA6EE-4CD6-334E-AAB9-49D7C99E7BE5}"/>
              </a:ext>
            </a:extLst>
          </p:cNvPr>
          <p:cNvGrpSpPr>
            <a:grpSpLocks/>
          </p:cNvGrpSpPr>
          <p:nvPr/>
        </p:nvGrpSpPr>
        <p:grpSpPr bwMode="auto">
          <a:xfrm>
            <a:off x="4487864" y="4427539"/>
            <a:ext cx="4891087" cy="1296987"/>
            <a:chOff x="0" y="0"/>
            <a:chExt cx="4045" cy="1161"/>
          </a:xfrm>
        </p:grpSpPr>
        <p:sp>
          <p:nvSpPr>
            <p:cNvPr id="28702" name="Line 78">
              <a:extLst>
                <a:ext uri="{FF2B5EF4-FFF2-40B4-BE49-F238E27FC236}">
                  <a16:creationId xmlns:a16="http://schemas.microsoft.com/office/drawing/2014/main" id="{4E542569-489C-0149-916C-D94BE2DF988F}"/>
                </a:ext>
              </a:extLst>
            </p:cNvPr>
            <p:cNvSpPr>
              <a:spLocks noChangeShapeType="1"/>
            </p:cNvSpPr>
            <p:nvPr/>
          </p:nvSpPr>
          <p:spPr bwMode="auto">
            <a:xfrm>
              <a:off x="846" y="256"/>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03" name="Line 79">
              <a:extLst>
                <a:ext uri="{FF2B5EF4-FFF2-40B4-BE49-F238E27FC236}">
                  <a16:creationId xmlns:a16="http://schemas.microsoft.com/office/drawing/2014/main" id="{D81B8F7C-88BB-6548-90CF-94D744BD6B85}"/>
                </a:ext>
              </a:extLst>
            </p:cNvPr>
            <p:cNvSpPr>
              <a:spLocks noChangeShapeType="1"/>
            </p:cNvSpPr>
            <p:nvPr/>
          </p:nvSpPr>
          <p:spPr bwMode="auto">
            <a:xfrm>
              <a:off x="353" y="217"/>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704" name="Rectangle 80">
              <a:extLst>
                <a:ext uri="{FF2B5EF4-FFF2-40B4-BE49-F238E27FC236}">
                  <a16:creationId xmlns:a16="http://schemas.microsoft.com/office/drawing/2014/main" id="{1E0FAB11-2453-064D-BB61-C0168F5D0C25}"/>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nvGrpSpPr>
            <p:cNvPr id="28705" name="Group 81">
              <a:extLst>
                <a:ext uri="{FF2B5EF4-FFF2-40B4-BE49-F238E27FC236}">
                  <a16:creationId xmlns:a16="http://schemas.microsoft.com/office/drawing/2014/main" id="{2195ECD8-60FA-7449-9A2E-1748CAC28A10}"/>
                </a:ext>
              </a:extLst>
            </p:cNvPr>
            <p:cNvGrpSpPr>
              <a:grpSpLocks/>
            </p:cNvGrpSpPr>
            <p:nvPr/>
          </p:nvGrpSpPr>
          <p:grpSpPr bwMode="auto">
            <a:xfrm>
              <a:off x="1918" y="836"/>
              <a:ext cx="404" cy="168"/>
              <a:chOff x="0" y="0"/>
              <a:chExt cx="404" cy="168"/>
            </a:xfrm>
          </p:grpSpPr>
          <p:sp>
            <p:nvSpPr>
              <p:cNvPr id="28708" name="Rectangle 82">
                <a:extLst>
                  <a:ext uri="{FF2B5EF4-FFF2-40B4-BE49-F238E27FC236}">
                    <a16:creationId xmlns:a16="http://schemas.microsoft.com/office/drawing/2014/main" id="{224CEF13-8B53-5146-A73D-16884DD3AA89}"/>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28709" name="Rectangle 83">
                <a:extLst>
                  <a:ext uri="{FF2B5EF4-FFF2-40B4-BE49-F238E27FC236}">
                    <a16:creationId xmlns:a16="http://schemas.microsoft.com/office/drawing/2014/main" id="{57A89DC2-6DB7-5C4D-BBBB-00BFC69D2783}"/>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D(3</a:t>
                </a:r>
                <a:r>
                  <a:rPr lang="en-US" altLang="en-BE" sz="1300">
                    <a:solidFill>
                      <a:srgbClr val="0000FF"/>
                    </a:solidFill>
                    <a:latin typeface="Helvetica" pitchFamily="2" charset="0"/>
                    <a:ea typeface="ＭＳ Ｐゴシック" panose="020B0600070205080204" pitchFamily="34" charset="-128"/>
                    <a:sym typeface="Helvetica" pitchFamily="2" charset="0"/>
                  </a:rPr>
                  <a:t>,d</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28706" name="Rectangle 84">
              <a:extLst>
                <a:ext uri="{FF2B5EF4-FFF2-40B4-BE49-F238E27FC236}">
                  <a16:creationId xmlns:a16="http://schemas.microsoft.com/office/drawing/2014/main" id="{F636AC6C-D5EB-3445-924C-6F7D473B33EF}"/>
                </a:ext>
              </a:extLst>
            </p:cNvPr>
            <p:cNvSpPr>
              <a:spLocks/>
            </p:cNvSpPr>
            <p:nvPr/>
          </p:nvSpPr>
          <p:spPr bwMode="auto">
            <a:xfrm>
              <a:off x="3258" y="982"/>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sp>
          <p:nvSpPr>
            <p:cNvPr id="28707" name="Line 85">
              <a:extLst>
                <a:ext uri="{FF2B5EF4-FFF2-40B4-BE49-F238E27FC236}">
                  <a16:creationId xmlns:a16="http://schemas.microsoft.com/office/drawing/2014/main" id="{CE4888FA-F067-BC45-AE74-7F9DEA48F6C3}"/>
                </a:ext>
              </a:extLst>
            </p:cNvPr>
            <p:cNvSpPr>
              <a:spLocks noChangeShapeType="1"/>
            </p:cNvSpPr>
            <p:nvPr/>
          </p:nvSpPr>
          <p:spPr bwMode="auto">
            <a:xfrm rot="10800000" flipH="1">
              <a:off x="2519" y="1115"/>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grpSp>
        <p:nvGrpSpPr>
          <p:cNvPr id="25686" name="Group 86">
            <a:extLst>
              <a:ext uri="{FF2B5EF4-FFF2-40B4-BE49-F238E27FC236}">
                <a16:creationId xmlns:a16="http://schemas.microsoft.com/office/drawing/2014/main" id="{B313A011-0929-E94C-8606-2C9F90ED78A3}"/>
              </a:ext>
            </a:extLst>
          </p:cNvPr>
          <p:cNvGrpSpPr>
            <a:grpSpLocks/>
          </p:cNvGrpSpPr>
          <p:nvPr/>
        </p:nvGrpSpPr>
        <p:grpSpPr bwMode="auto">
          <a:xfrm>
            <a:off x="5529263" y="4584701"/>
            <a:ext cx="3833812" cy="917575"/>
            <a:chOff x="0" y="0"/>
            <a:chExt cx="3171" cy="823"/>
          </a:xfrm>
        </p:grpSpPr>
        <p:sp>
          <p:nvSpPr>
            <p:cNvPr id="28696" name="Line 87">
              <a:extLst>
                <a:ext uri="{FF2B5EF4-FFF2-40B4-BE49-F238E27FC236}">
                  <a16:creationId xmlns:a16="http://schemas.microsoft.com/office/drawing/2014/main" id="{5AA166D6-C7A8-7F4F-BF6C-330E6C92F9CF}"/>
                </a:ext>
              </a:extLst>
            </p:cNvPr>
            <p:cNvSpPr>
              <a:spLocks noChangeShapeType="1"/>
            </p:cNvSpPr>
            <p:nvPr/>
          </p:nvSpPr>
          <p:spPr bwMode="auto">
            <a:xfrm>
              <a:off x="0" y="0"/>
              <a:ext cx="1611" cy="77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28697" name="Group 88">
              <a:extLst>
                <a:ext uri="{FF2B5EF4-FFF2-40B4-BE49-F238E27FC236}">
                  <a16:creationId xmlns:a16="http://schemas.microsoft.com/office/drawing/2014/main" id="{C8852C6A-A375-A54D-BC53-256ABD253B87}"/>
                </a:ext>
              </a:extLst>
            </p:cNvPr>
            <p:cNvGrpSpPr>
              <a:grpSpLocks/>
            </p:cNvGrpSpPr>
            <p:nvPr/>
          </p:nvGrpSpPr>
          <p:grpSpPr bwMode="auto">
            <a:xfrm>
              <a:off x="1018" y="384"/>
              <a:ext cx="398" cy="168"/>
              <a:chOff x="0" y="0"/>
              <a:chExt cx="398" cy="168"/>
            </a:xfrm>
          </p:grpSpPr>
          <p:sp>
            <p:nvSpPr>
              <p:cNvPr id="28700" name="Rectangle 89">
                <a:extLst>
                  <a:ext uri="{FF2B5EF4-FFF2-40B4-BE49-F238E27FC236}">
                    <a16:creationId xmlns:a16="http://schemas.microsoft.com/office/drawing/2014/main" id="{9BE1FF3B-B4DF-7442-AACE-8EAD3539B269}"/>
                  </a:ext>
                </a:extLst>
              </p:cNvPr>
              <p:cNvSpPr>
                <a:spLocks/>
              </p:cNvSpPr>
              <p:nvPr/>
            </p:nvSpPr>
            <p:spPr bwMode="auto">
              <a:xfrm>
                <a:off x="0" y="0"/>
                <a:ext cx="39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endParaRPr lang="en-GB" altLang="en-BE"/>
              </a:p>
            </p:txBody>
          </p:sp>
          <p:sp>
            <p:nvSpPr>
              <p:cNvPr id="28701" name="Rectangle 90">
                <a:extLst>
                  <a:ext uri="{FF2B5EF4-FFF2-40B4-BE49-F238E27FC236}">
                    <a16:creationId xmlns:a16="http://schemas.microsoft.com/office/drawing/2014/main" id="{B262104B-437B-C74C-AE5A-7E2D96E54149}"/>
                  </a:ext>
                </a:extLst>
              </p:cNvPr>
              <p:cNvSpPr>
                <a:spLocks/>
              </p:cNvSpPr>
              <p:nvPr/>
            </p:nvSpPr>
            <p:spPr bwMode="auto">
              <a:xfrm>
                <a:off x="0" y="0"/>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300">
                    <a:solidFill>
                      <a:srgbClr val="FF0000"/>
                    </a:solidFill>
                    <a:latin typeface="Helvetica" pitchFamily="2" charset="0"/>
                    <a:ea typeface="ＭＳ Ｐゴシック" panose="020B0600070205080204" pitchFamily="34" charset="-128"/>
                    <a:sym typeface="Helvetica" pitchFamily="2" charset="0"/>
                  </a:rPr>
                  <a:t>D(2</a:t>
                </a:r>
                <a:r>
                  <a:rPr lang="en-US" altLang="en-BE" sz="1300">
                    <a:solidFill>
                      <a:srgbClr val="0000FF"/>
                    </a:solidFill>
                    <a:latin typeface="Helvetica" pitchFamily="2" charset="0"/>
                    <a:ea typeface="ＭＳ Ｐゴシック" panose="020B0600070205080204" pitchFamily="34" charset="-128"/>
                    <a:sym typeface="Helvetica" pitchFamily="2" charset="0"/>
                  </a:rPr>
                  <a:t>,c</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28698" name="Line 91">
              <a:extLst>
                <a:ext uri="{FF2B5EF4-FFF2-40B4-BE49-F238E27FC236}">
                  <a16:creationId xmlns:a16="http://schemas.microsoft.com/office/drawing/2014/main" id="{41F4BDE9-D0F6-8B47-8785-D217DBFF388E}"/>
                </a:ext>
              </a:extLst>
            </p:cNvPr>
            <p:cNvSpPr>
              <a:spLocks noChangeShapeType="1"/>
            </p:cNvSpPr>
            <p:nvPr/>
          </p:nvSpPr>
          <p:spPr bwMode="auto">
            <a:xfrm rot="10800000" flipH="1">
              <a:off x="1652" y="820"/>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28699" name="Rectangle 92">
              <a:extLst>
                <a:ext uri="{FF2B5EF4-FFF2-40B4-BE49-F238E27FC236}">
                  <a16:creationId xmlns:a16="http://schemas.microsoft.com/office/drawing/2014/main" id="{2828F433-776A-AD47-AAC4-01A2CD77DA46}"/>
                </a:ext>
              </a:extLst>
            </p:cNvPr>
            <p:cNvSpPr>
              <a:spLocks/>
            </p:cNvSpPr>
            <p:nvPr/>
          </p:nvSpPr>
          <p:spPr bwMode="auto">
            <a:xfrm>
              <a:off x="2393" y="642"/>
              <a:ext cx="77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eaLnBrk="0" hangingPunct="0">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anose="020B0502020104020203" pitchFamily="34" charset="-79"/>
                  <a:ea typeface="Heiti SC Light" panose="02000000000000000000" pitchFamily="2" charset="-128"/>
                  <a:sym typeface="Gill Sans" panose="020B0502020104020203" pitchFamily="34" charset="-79"/>
                </a:defRPr>
              </a:lvl9pPr>
            </a:lstStyle>
            <a:p>
              <a:pPr algn="l" eaLnBrk="1" hangingPunct="1">
                <a:lnSpc>
                  <a:spcPct val="84000"/>
                </a:lnSpc>
              </a:pPr>
              <a:r>
                <a:rPr lang="en-US" altLang="en-BE" sz="1500">
                  <a:solidFill>
                    <a:schemeClr val="tx1"/>
                  </a:solidFill>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solidFill>
                    <a:schemeClr val="tx1"/>
                  </a:solidFill>
                  <a:latin typeface="Helvetica" pitchFamily="2" charset="0"/>
                  <a:ea typeface="ＭＳ Ｐゴシック" panose="020B0600070205080204" pitchFamily="34" charset="-128"/>
                  <a:sym typeface="Helvetica" pitchFamily="2" charset="0"/>
                </a:rPr>
                <a:t>)</a:t>
              </a:r>
            </a:p>
          </p:txBody>
        </p:sp>
      </p:grpSp>
    </p:spTree>
    <p:extLst>
      <p:ext uri="{BB962C8B-B14F-4D97-AF65-F5344CB8AC3E}">
        <p14:creationId xmlns:p14="http://schemas.microsoft.com/office/powerpoint/2010/main" val="1021398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24"/>
                                        </p:tgtEl>
                                        <p:attrNameLst>
                                          <p:attrName>style.visibility</p:attrName>
                                        </p:attrNameLst>
                                      </p:cBhvr>
                                      <p:to>
                                        <p:strVal val="visible"/>
                                      </p:to>
                                    </p:set>
                                    <p:animEffect transition="in" filter="wipe(left)">
                                      <p:cBhvr>
                                        <p:cTn id="7" dur="500"/>
                                        <p:tgtEl>
                                          <p:spTgt spid="25624"/>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5609"/>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612"/>
                                        </p:tgtEl>
                                        <p:attrNameLst>
                                          <p:attrName>style.visibility</p:attrName>
                                        </p:attrNameLst>
                                      </p:cBhvr>
                                      <p:to>
                                        <p:strVal val="visible"/>
                                      </p:to>
                                    </p:set>
                                  </p:childTnLst>
                                </p:cTn>
                              </p:par>
                            </p:childTnLst>
                          </p:cTn>
                        </p:par>
                        <p:par>
                          <p:cTn id="15" fill="hold" nodeType="with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25651"/>
                                        </p:tgtEl>
                                        <p:attrNameLst>
                                          <p:attrName>style.visibility</p:attrName>
                                        </p:attrNameLst>
                                      </p:cBhvr>
                                      <p:to>
                                        <p:strVal val="visible"/>
                                      </p:to>
                                    </p:set>
                                    <p:animEffect transition="in" filter="wipe(left)">
                                      <p:cBhvr>
                                        <p:cTn id="18" dur="500"/>
                                        <p:tgtEl>
                                          <p:spTgt spid="256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5633"/>
                                        </p:tgtEl>
                                        <p:attrNameLst>
                                          <p:attrName>style.visibility</p:attrName>
                                        </p:attrNameLst>
                                      </p:cBhvr>
                                      <p:to>
                                        <p:strVal val="visible"/>
                                      </p:to>
                                    </p:set>
                                    <p:animEffect transition="in" filter="wipe(left)">
                                      <p:cBhvr>
                                        <p:cTn id="23" dur="500"/>
                                        <p:tgtEl>
                                          <p:spTgt spid="25633"/>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25615"/>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2566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25640"/>
                                        </p:tgtEl>
                                        <p:attrNameLst>
                                          <p:attrName>style.visibility</p:attrName>
                                        </p:attrNameLst>
                                      </p:cBhvr>
                                      <p:to>
                                        <p:strVal val="visible"/>
                                      </p:to>
                                    </p:set>
                                    <p:animEffect transition="in" filter="wipe(right)">
                                      <p:cBhvr>
                                        <p:cTn id="34" dur="500"/>
                                        <p:tgtEl>
                                          <p:spTgt spid="25640"/>
                                        </p:tgtEl>
                                      </p:cBhvr>
                                    </p:animEffec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2561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25645"/>
                                        </p:tgtEl>
                                        <p:attrNameLst>
                                          <p:attrName>style.visibility</p:attrName>
                                        </p:attrNameLst>
                                      </p:cBhvr>
                                      <p:to>
                                        <p:strVal val="visible"/>
                                      </p:to>
                                    </p:set>
                                    <p:animEffect transition="in" filter="wipe(right)">
                                      <p:cBhvr>
                                        <p:cTn id="42" dur="500"/>
                                        <p:tgtEl>
                                          <p:spTgt spid="256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662"/>
                                        </p:tgtEl>
                                        <p:attrNameLst>
                                          <p:attrName>style.visibility</p:attrName>
                                        </p:attrNameLst>
                                      </p:cBhvr>
                                      <p:to>
                                        <p:strVal val="visible"/>
                                      </p:to>
                                    </p:se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25670"/>
                                        </p:tgtEl>
                                        <p:attrNameLst>
                                          <p:attrName>style.visibility</p:attrName>
                                        </p:attrNameLst>
                                      </p:cBhvr>
                                      <p:to>
                                        <p:strVal val="visible"/>
                                      </p:to>
                                    </p:set>
                                    <p:animEffect transition="in" filter="wipe(left)">
                                      <p:cBhvr>
                                        <p:cTn id="50" dur="500"/>
                                        <p:tgtEl>
                                          <p:spTgt spid="25670"/>
                                        </p:tgtEl>
                                      </p:cBhvr>
                                    </p:animEffect>
                                  </p:childTnLst>
                                </p:cTn>
                              </p:par>
                            </p:childTnLst>
                          </p:cTn>
                        </p:par>
                        <p:par>
                          <p:cTn id="51" fill="hold" nodeType="afterGroup">
                            <p:stCondLst>
                              <p:cond delay="1000"/>
                            </p:stCondLst>
                            <p:childTnLst>
                              <p:par>
                                <p:cTn id="52" presetID="22" presetClass="entr" presetSubtype="8" fill="hold" nodeType="afterEffect">
                                  <p:stCondLst>
                                    <p:cond delay="0"/>
                                  </p:stCondLst>
                                  <p:childTnLst>
                                    <p:set>
                                      <p:cBhvr>
                                        <p:cTn id="53" dur="1" fill="hold">
                                          <p:stCondLst>
                                            <p:cond delay="0"/>
                                          </p:stCondLst>
                                        </p:cTn>
                                        <p:tgtEl>
                                          <p:spTgt spid="25686"/>
                                        </p:tgtEl>
                                        <p:attrNameLst>
                                          <p:attrName>style.visibility</p:attrName>
                                        </p:attrNameLst>
                                      </p:cBhvr>
                                      <p:to>
                                        <p:strVal val="visible"/>
                                      </p:to>
                                    </p:set>
                                    <p:animEffect transition="in" filter="wipe(left)">
                                      <p:cBhvr>
                                        <p:cTn id="54" dur="500"/>
                                        <p:tgtEl>
                                          <p:spTgt spid="25686"/>
                                        </p:tgtEl>
                                      </p:cBhvr>
                                    </p:animEffect>
                                  </p:childTnLst>
                                </p:cTn>
                              </p:par>
                            </p:childTnLst>
                          </p:cTn>
                        </p:par>
                        <p:par>
                          <p:cTn id="55" fill="hold" nodeType="afterGroup">
                            <p:stCondLst>
                              <p:cond delay="1500"/>
                            </p:stCondLst>
                            <p:childTnLst>
                              <p:par>
                                <p:cTn id="56" presetID="1" presetClass="entr" presetSubtype="0" fill="hold" nodeType="afterEffect">
                                  <p:stCondLst>
                                    <p:cond delay="0"/>
                                  </p:stCondLst>
                                  <p:childTnLst>
                                    <p:set>
                                      <p:cBhvr>
                                        <p:cTn id="57" dur="1" fill="hold">
                                          <p:stCondLst>
                                            <p:cond delay="499"/>
                                          </p:stCondLst>
                                        </p:cTn>
                                        <p:tgtEl>
                                          <p:spTgt spid="25664"/>
                                        </p:tgtEl>
                                        <p:attrNameLst>
                                          <p:attrName>style.visibility</p:attrName>
                                        </p:attrNameLst>
                                      </p:cBhvr>
                                      <p:to>
                                        <p:strVal val="visible"/>
                                      </p:to>
                                    </p:set>
                                  </p:childTnLst>
                                </p:cTn>
                              </p:par>
                            </p:childTnLst>
                          </p:cTn>
                        </p:par>
                        <p:par>
                          <p:cTn id="58" fill="hold" nodeType="afterGroup">
                            <p:stCondLst>
                              <p:cond delay="2000"/>
                            </p:stCondLst>
                            <p:childTnLst>
                              <p:par>
                                <p:cTn id="59" presetID="1" presetClass="entr" presetSubtype="0" fill="hold" nodeType="afterEffect">
                                  <p:stCondLst>
                                    <p:cond delay="0"/>
                                  </p:stCondLst>
                                  <p:childTnLst>
                                    <p:set>
                                      <p:cBhvr>
                                        <p:cTn id="60" dur="1" fill="hold">
                                          <p:stCondLst>
                                            <p:cond delay="499"/>
                                          </p:stCondLst>
                                        </p:cTn>
                                        <p:tgtEl>
                                          <p:spTgt spid="2566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5677"/>
                                        </p:tgtEl>
                                        <p:attrNameLst>
                                          <p:attrName>style.visibility</p:attrName>
                                        </p:attrNameLst>
                                      </p:cBhvr>
                                      <p:to>
                                        <p:strVal val="visible"/>
                                      </p:to>
                                    </p:set>
                                    <p:animEffect transition="in" filter="wipe(left)">
                                      <p:cBhvr>
                                        <p:cTn id="65" dur="500"/>
                                        <p:tgtEl>
                                          <p:spTgt spid="2567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25621"/>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25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1" grpId="0" autoUpdateAnimBg="0"/>
      <p:bldP spid="25662" grpId="0" autoUpdateAnimBg="0"/>
      <p:bldP spid="25663"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a:xfrm>
            <a:off x="2109787" y="1916832"/>
            <a:ext cx="7972425" cy="4017963"/>
          </a:xfrm>
        </p:spPr>
        <p:txBody>
          <a:bodyPr>
            <a:normAutofit/>
          </a:bodyPr>
          <a:lstStyle/>
          <a:p>
            <a:pPr marL="654837" indent="-420967">
              <a:spcBef>
                <a:spcPts val="1768"/>
              </a:spcBef>
              <a:buFont typeface="Gill Sans" charset="0"/>
              <a:buChar char="•"/>
              <a:defRPr/>
            </a:pPr>
            <a:r>
              <a:rPr lang="en-US" dirty="0">
                <a:sym typeface="Gill Sans" charset="0"/>
              </a:rPr>
              <a:t>You implement a go-back-n receiver using 3 bits to encode the sequence number. You have correctly received segment </a:t>
            </a:r>
            <a:r>
              <a:rPr lang="en-US" b="1" dirty="0">
                <a:solidFill>
                  <a:srgbClr val="0070C0"/>
                </a:solidFill>
                <a:sym typeface="Gill Sans" charset="0"/>
              </a:rPr>
              <a:t>7 </a:t>
            </a:r>
            <a:r>
              <a:rPr lang="en-US" dirty="0">
                <a:sym typeface="Gill Sans" charset="0"/>
              </a:rPr>
              <a:t>and delivered its content. You now receive a correct segment </a:t>
            </a:r>
            <a:r>
              <a:rPr lang="en-US" b="1" dirty="0">
                <a:sym typeface="Gill Sans" charset="0"/>
              </a:rPr>
              <a:t>0</a:t>
            </a:r>
            <a:r>
              <a:rPr lang="en-US" dirty="0">
                <a:sym typeface="Gill Sans" charset="0"/>
              </a:rPr>
              <a:t>, how do you react ?</a:t>
            </a:r>
          </a:p>
          <a:p>
            <a:pPr marL="983450" lvl="1" indent="-420967">
              <a:spcBef>
                <a:spcPts val="1768"/>
              </a:spcBef>
              <a:buFont typeface="Gill Sans" charset="0"/>
              <a:buChar char="•"/>
              <a:defRPr/>
            </a:pPr>
            <a:r>
              <a:rPr lang="en-US" dirty="0">
                <a:sym typeface="Gill Sans" charset="0"/>
              </a:rPr>
              <a:t>you ignore the segment and send ACK(7)</a:t>
            </a:r>
          </a:p>
          <a:p>
            <a:pPr marL="983450" lvl="1" indent="-420967">
              <a:spcBef>
                <a:spcPts val="1768"/>
              </a:spcBef>
              <a:buFont typeface="Gill Sans" charset="0"/>
              <a:buChar char="•"/>
              <a:defRPr/>
            </a:pPr>
            <a:r>
              <a:rPr lang="en-US" dirty="0">
                <a:sym typeface="Gill Sans" charset="0"/>
              </a:rPr>
              <a:t>you accept the segment, deliver it and send ACK(7)</a:t>
            </a:r>
          </a:p>
          <a:p>
            <a:pPr marL="983450" lvl="1" indent="-420967">
              <a:spcBef>
                <a:spcPts val="1768"/>
              </a:spcBef>
              <a:buFont typeface="Gill Sans" charset="0"/>
              <a:buChar char="•"/>
              <a:defRPr/>
            </a:pPr>
            <a:r>
              <a:rPr lang="en-US" dirty="0">
                <a:sym typeface="Gill Sans" charset="0"/>
              </a:rPr>
              <a:t>you accept the segment, deliver it and send ACK(0)</a:t>
            </a:r>
          </a:p>
          <a:p>
            <a:pPr marL="983450" lvl="1" indent="-420967">
              <a:spcBef>
                <a:spcPts val="1768"/>
              </a:spcBef>
              <a:buFont typeface="Gill Sans" charset="0"/>
              <a:buChar char="•"/>
              <a:defRPr/>
            </a:pPr>
            <a:endParaRPr lang="en-US" dirty="0">
              <a:solidFill>
                <a:srgbClr val="0070C0"/>
              </a:solidFill>
              <a:sym typeface="Gill Sans" charset="0"/>
            </a:endParaRPr>
          </a:p>
          <a:p>
            <a:pPr marL="562483" lvl="1" indent="0">
              <a:spcBef>
                <a:spcPts val="1768"/>
              </a:spcBef>
              <a:buNone/>
              <a:defRPr/>
            </a:pPr>
            <a:endParaRPr lang="en-US" dirty="0">
              <a:solidFill>
                <a:srgbClr val="0070C0"/>
              </a:solidFill>
              <a:sym typeface="Gill Sans" charset="0"/>
            </a:endParaRPr>
          </a:p>
          <a:p>
            <a:pPr marL="983450" lvl="1" indent="-420967">
              <a:spcBef>
                <a:spcPts val="1768"/>
              </a:spcBef>
              <a:buFont typeface="Gill Sans" charset="0"/>
              <a:buChar char="•"/>
              <a:defRPr/>
            </a:pPr>
            <a:endParaRPr lang="en-US" dirty="0">
              <a:sym typeface="Gill Sans" charset="0"/>
            </a:endParaRP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0245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pPr marL="654837" indent="-420967">
              <a:spcBef>
                <a:spcPts val="1768"/>
              </a:spcBef>
              <a:buFont typeface="Gill Sans" charset="0"/>
              <a:buChar char="•"/>
              <a:defRPr/>
            </a:pPr>
            <a:r>
              <a:rPr lang="en-US" dirty="0">
                <a:sym typeface="Gill Sans" charset="0"/>
              </a:rPr>
              <a:t>Go-back-n is used in a network where all data segments are correctly received, but every second acknowledgement is corrupted. How many data segments will be retransmitted </a:t>
            </a:r>
            <a:br>
              <a:rPr lang="en-US" dirty="0">
                <a:sym typeface="Gill Sans" charset="0"/>
              </a:rPr>
            </a:br>
            <a:r>
              <a:rPr lang="en-US" dirty="0">
                <a:sym typeface="Gill Sans" charset="0"/>
              </a:rPr>
              <a:t>by the sender if it needs to reliably send 20 data segments ?</a:t>
            </a: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691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B56A54C6-FFA0-FE42-91E0-A8EF5B363CF5}"/>
              </a:ext>
            </a:extLst>
          </p:cNvPr>
          <p:cNvSpPr>
            <a:spLocks noGrp="1" noChangeArrowheads="1"/>
          </p:cNvSpPr>
          <p:nvPr>
            <p:ph type="title"/>
          </p:nvPr>
        </p:nvSpPr>
        <p:spPr/>
        <p:txBody>
          <a:bodyPr/>
          <a:lstStyle/>
          <a:p>
            <a:pPr eaLnBrk="1" hangingPunct="1">
              <a:defRPr/>
            </a:pPr>
            <a:r>
              <a:rPr lang="en-US">
                <a:sym typeface="Gill Sans" charset="0"/>
              </a:rPr>
              <a:t>Maximum window</a:t>
            </a:r>
          </a:p>
        </p:txBody>
      </p:sp>
      <p:sp>
        <p:nvSpPr>
          <p:cNvPr id="26626" name="Rectangle 2">
            <a:extLst>
              <a:ext uri="{FF2B5EF4-FFF2-40B4-BE49-F238E27FC236}">
                <a16:creationId xmlns:a16="http://schemas.microsoft.com/office/drawing/2014/main" id="{2F03EF85-953C-9C49-BB68-6A37F0810DFA}"/>
              </a:ext>
            </a:extLst>
          </p:cNvPr>
          <p:cNvSpPr>
            <a:spLocks noGrp="1" noChangeArrowheads="1"/>
          </p:cNvSpPr>
          <p:nvPr>
            <p:ph type="body" idx="1"/>
          </p:nvPr>
        </p:nvSpPr>
        <p:spPr/>
        <p:txBody>
          <a:bodyPr/>
          <a:lstStyle/>
          <a:p>
            <a:pPr marL="654837" indent="-420967">
              <a:spcBef>
                <a:spcPts val="1768"/>
              </a:spcBef>
              <a:buFont typeface="Gill Sans" charset="0"/>
              <a:buChar char="•"/>
              <a:defRPr/>
            </a:pPr>
            <a:r>
              <a:rPr lang="en-US" dirty="0">
                <a:sym typeface="Gill Sans" charset="0"/>
              </a:rPr>
              <a:t>What is the maximum window size that can be used with go-back-n ?</a:t>
            </a:r>
          </a:p>
          <a:p>
            <a:pPr marL="982256" lvl="1" indent="-420967">
              <a:spcBef>
                <a:spcPts val="1768"/>
              </a:spcBef>
              <a:buFont typeface="Gill Sans" charset="0"/>
              <a:buChar char="•"/>
              <a:defRPr/>
            </a:pPr>
            <a:r>
              <a:rPr lang="en-US" dirty="0">
                <a:sym typeface="Gill Sans" charset="0"/>
              </a:rPr>
              <a:t>Sequence numbers are encoded in N bits</a:t>
            </a:r>
          </a:p>
        </p:txBody>
      </p:sp>
    </p:spTree>
    <p:extLst>
      <p:ext uri="{BB962C8B-B14F-4D97-AF65-F5344CB8AC3E}">
        <p14:creationId xmlns:p14="http://schemas.microsoft.com/office/powerpoint/2010/main" val="40632973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pPr marL="654837" indent="-420967">
              <a:spcBef>
                <a:spcPts val="1768"/>
              </a:spcBef>
              <a:buFont typeface="Gill Sans" charset="0"/>
              <a:buChar char="•"/>
              <a:defRPr/>
            </a:pPr>
            <a:r>
              <a:rPr lang="en-US" dirty="0">
                <a:sym typeface="Gill Sans" charset="0"/>
              </a:rPr>
              <a:t>Go-back-n is used by a protocol that encodes sequence numbers using 5 bits. What is the largest possible sending window (in segments) ?</a:t>
            </a: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712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D732-E751-584A-88D5-C86BDDC0F366}"/>
              </a:ext>
            </a:extLst>
          </p:cNvPr>
          <p:cNvSpPr>
            <a:spLocks noGrp="1"/>
          </p:cNvSpPr>
          <p:nvPr>
            <p:ph type="title"/>
          </p:nvPr>
        </p:nvSpPr>
        <p:spPr/>
        <p:txBody>
          <a:bodyPr/>
          <a:lstStyle/>
          <a:p>
            <a:r>
              <a:rPr lang="en-BE" dirty="0">
                <a:solidFill>
                  <a:srgbClr val="0070C0"/>
                </a:solidFill>
              </a:rPr>
              <a:t>Question</a:t>
            </a:r>
          </a:p>
        </p:txBody>
      </p:sp>
      <p:sp>
        <p:nvSpPr>
          <p:cNvPr id="3" name="Content Placeholder 2">
            <a:extLst>
              <a:ext uri="{FF2B5EF4-FFF2-40B4-BE49-F238E27FC236}">
                <a16:creationId xmlns:a16="http://schemas.microsoft.com/office/drawing/2014/main" id="{A75C9201-29A7-834E-A8ED-D2E2CFB1CE50}"/>
              </a:ext>
            </a:extLst>
          </p:cNvPr>
          <p:cNvSpPr>
            <a:spLocks noGrp="1"/>
          </p:cNvSpPr>
          <p:nvPr>
            <p:ph idx="1"/>
          </p:nvPr>
        </p:nvSpPr>
        <p:spPr/>
        <p:txBody>
          <a:bodyPr/>
          <a:lstStyle/>
          <a:p>
            <a:pPr marL="654837" indent="-420967">
              <a:spcBef>
                <a:spcPts val="1768"/>
              </a:spcBef>
              <a:buFont typeface="Gill Sans" charset="0"/>
              <a:buChar char="•"/>
              <a:defRPr/>
            </a:pPr>
            <a:r>
              <a:rPr lang="en-US" dirty="0">
                <a:sym typeface="Gill Sans" charset="0"/>
              </a:rPr>
              <a:t>Go-back-n is used in a satellite network with a round-trip-time of 1 sec. What is the minimum sending window (in segments) to fully use a 1 Mbps link using 10.000 bits segments ?</a:t>
            </a:r>
          </a:p>
        </p:txBody>
      </p:sp>
      <p:pic>
        <p:nvPicPr>
          <p:cNvPr id="61442" name="Picture 2">
            <a:extLst>
              <a:ext uri="{FF2B5EF4-FFF2-40B4-BE49-F238E27FC236}">
                <a16:creationId xmlns:a16="http://schemas.microsoft.com/office/drawing/2014/main" id="{A9859FA5-AC27-614F-AD3D-716E604B4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409018" y="710149"/>
            <a:ext cx="2409942" cy="53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049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ED2-E72C-6E2D-0AF5-0A2ED116D9CA}"/>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1C331332-1518-1966-D7AE-997035D0842E}"/>
              </a:ext>
            </a:extLst>
          </p:cNvPr>
          <p:cNvSpPr>
            <a:spLocks noGrp="1"/>
          </p:cNvSpPr>
          <p:nvPr>
            <p:ph idx="1"/>
          </p:nvPr>
        </p:nvSpPr>
        <p:spPr/>
        <p:txBody>
          <a:bodyPr/>
          <a:lstStyle/>
          <a:p>
            <a:r>
              <a:rPr lang="en-BE" dirty="0"/>
              <a:t>Reliable data transfer over a reliable network</a:t>
            </a:r>
          </a:p>
          <a:p>
            <a:r>
              <a:rPr lang="en-BE" dirty="0"/>
              <a:t>How unreliable is the Internet ?</a:t>
            </a:r>
          </a:p>
          <a:p>
            <a:r>
              <a:rPr lang="en-BE" dirty="0">
                <a:solidFill>
                  <a:srgbClr val="FF0000"/>
                </a:solidFill>
              </a:rPr>
              <a:t>Reliable data transfer techniques</a:t>
            </a:r>
          </a:p>
          <a:p>
            <a:pPr lvl="1"/>
            <a:r>
              <a:rPr lang="en-BE" dirty="0"/>
              <a:t>The Alternating Bit Protocol</a:t>
            </a:r>
          </a:p>
          <a:p>
            <a:pPr lvl="1"/>
            <a:r>
              <a:rPr lang="en-BE" dirty="0"/>
              <a:t>Go-Back-N</a:t>
            </a:r>
          </a:p>
          <a:p>
            <a:pPr lvl="1"/>
            <a:r>
              <a:rPr lang="en-BE" dirty="0">
                <a:solidFill>
                  <a:srgbClr val="FF0000"/>
                </a:solidFill>
              </a:rPr>
              <a:t>Selective repeat</a:t>
            </a:r>
          </a:p>
        </p:txBody>
      </p:sp>
    </p:spTree>
    <p:extLst>
      <p:ext uri="{BB962C8B-B14F-4D97-AF65-F5344CB8AC3E}">
        <p14:creationId xmlns:p14="http://schemas.microsoft.com/office/powerpoint/2010/main" val="8269349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332B-28E9-E3AF-3970-1023B8D6E95E}"/>
              </a:ext>
            </a:extLst>
          </p:cNvPr>
          <p:cNvSpPr>
            <a:spLocks noGrp="1"/>
          </p:cNvSpPr>
          <p:nvPr>
            <p:ph type="title"/>
          </p:nvPr>
        </p:nvSpPr>
        <p:spPr/>
        <p:txBody>
          <a:bodyPr/>
          <a:lstStyle/>
          <a:p>
            <a:r>
              <a:rPr lang="en-BE" dirty="0"/>
              <a:t>The receive window</a:t>
            </a:r>
          </a:p>
        </p:txBody>
      </p:sp>
      <p:sp>
        <p:nvSpPr>
          <p:cNvPr id="3" name="Content Placeholder 2">
            <a:extLst>
              <a:ext uri="{FF2B5EF4-FFF2-40B4-BE49-F238E27FC236}">
                <a16:creationId xmlns:a16="http://schemas.microsoft.com/office/drawing/2014/main" id="{4ACDE6C0-C988-FF18-7FE5-AB512D4E3B23}"/>
              </a:ext>
            </a:extLst>
          </p:cNvPr>
          <p:cNvSpPr>
            <a:spLocks noGrp="1"/>
          </p:cNvSpPr>
          <p:nvPr>
            <p:ph idx="1"/>
          </p:nvPr>
        </p:nvSpPr>
        <p:spPr/>
        <p:txBody>
          <a:bodyPr/>
          <a:lstStyle/>
          <a:p>
            <a:r>
              <a:rPr lang="en-BE" dirty="0"/>
              <a:t>Buffer managed by  receiver</a:t>
            </a:r>
          </a:p>
          <a:p>
            <a:pPr lvl="1"/>
            <a:r>
              <a:rPr lang="en-GB" dirty="0"/>
              <a:t>S</a:t>
            </a:r>
            <a:r>
              <a:rPr lang="en-BE" dirty="0"/>
              <a:t>tores segments received out-of-order</a:t>
            </a:r>
          </a:p>
          <a:p>
            <a:pPr lvl="2"/>
            <a:r>
              <a:rPr lang="en-BE" dirty="0"/>
              <a:t>Segments remain in receive window until gaps are filled</a:t>
            </a:r>
          </a:p>
          <a:p>
            <a:r>
              <a:rPr lang="en-BE" dirty="0"/>
              <a:t>Receive window size limits the number of segments that the sender  can send without acknowledgements</a:t>
            </a:r>
          </a:p>
          <a:p>
            <a:pPr lvl="1"/>
            <a:r>
              <a:rPr lang="en-BE" dirty="0"/>
              <a:t>Sending window cannot be larger than the other side receive’s window</a:t>
            </a:r>
          </a:p>
          <a:p>
            <a:pPr marL="0" indent="0">
              <a:buNone/>
            </a:pPr>
            <a:endParaRPr lang="en-BE" dirty="0"/>
          </a:p>
          <a:p>
            <a:pPr marL="0" indent="0">
              <a:buNone/>
            </a:pPr>
            <a:endParaRPr lang="en-BE" dirty="0"/>
          </a:p>
          <a:p>
            <a:endParaRPr lang="en-BE" dirty="0"/>
          </a:p>
        </p:txBody>
      </p:sp>
      <p:sp>
        <p:nvSpPr>
          <p:cNvPr id="8" name="TextBox 7">
            <a:extLst>
              <a:ext uri="{FF2B5EF4-FFF2-40B4-BE49-F238E27FC236}">
                <a16:creationId xmlns:a16="http://schemas.microsoft.com/office/drawing/2014/main" id="{0D959B5E-BCD2-181F-AD23-66B25ABF9269}"/>
              </a:ext>
            </a:extLst>
          </p:cNvPr>
          <p:cNvSpPr txBox="1"/>
          <p:nvPr/>
        </p:nvSpPr>
        <p:spPr>
          <a:xfrm>
            <a:off x="4506685" y="5646486"/>
            <a:ext cx="4984057" cy="523220"/>
          </a:xfrm>
          <a:prstGeom prst="rect">
            <a:avLst/>
          </a:prstGeom>
          <a:noFill/>
        </p:spPr>
        <p:txBody>
          <a:bodyPr wrap="none" rtlCol="0">
            <a:spAutoFit/>
          </a:bodyPr>
          <a:lstStyle/>
          <a:p>
            <a:r>
              <a:rPr lang="en-BE" sz="2800" dirty="0">
                <a:solidFill>
                  <a:srgbClr val="0070C0"/>
                </a:solidFill>
              </a:rPr>
              <a:t>0 1 2 3 4 </a:t>
            </a:r>
            <a:r>
              <a:rPr lang="en-BE" sz="2800" dirty="0">
                <a:solidFill>
                  <a:schemeClr val="accent6"/>
                </a:solidFill>
              </a:rPr>
              <a:t>5</a:t>
            </a:r>
            <a:r>
              <a:rPr lang="en-BE" sz="2800" dirty="0"/>
              <a:t> </a:t>
            </a:r>
            <a:r>
              <a:rPr lang="en-BE" sz="2800" i="1" dirty="0">
                <a:solidFill>
                  <a:srgbClr val="FF0000"/>
                </a:solidFill>
              </a:rPr>
              <a:t>6</a:t>
            </a:r>
            <a:r>
              <a:rPr lang="en-BE" sz="2800" dirty="0"/>
              <a:t> </a:t>
            </a:r>
            <a:r>
              <a:rPr lang="en-BE" sz="2800" dirty="0">
                <a:solidFill>
                  <a:srgbClr val="00B050"/>
                </a:solidFill>
              </a:rPr>
              <a:t>7 </a:t>
            </a:r>
            <a:r>
              <a:rPr lang="en-BE" sz="2800" i="1" dirty="0">
                <a:solidFill>
                  <a:srgbClr val="FF0000"/>
                </a:solidFill>
              </a:rPr>
              <a:t>8</a:t>
            </a:r>
            <a:r>
              <a:rPr lang="en-BE" sz="2800" dirty="0">
                <a:solidFill>
                  <a:srgbClr val="00B050"/>
                </a:solidFill>
              </a:rPr>
              <a:t> 9 </a:t>
            </a:r>
            <a:r>
              <a:rPr lang="en-BE" sz="2800" dirty="0"/>
              <a:t>10 11 12 13 14</a:t>
            </a:r>
          </a:p>
        </p:txBody>
      </p:sp>
      <p:sp>
        <p:nvSpPr>
          <p:cNvPr id="9" name="TextBox 8">
            <a:extLst>
              <a:ext uri="{FF2B5EF4-FFF2-40B4-BE49-F238E27FC236}">
                <a16:creationId xmlns:a16="http://schemas.microsoft.com/office/drawing/2014/main" id="{9FF908C0-0D83-D4F7-BA12-FB8C875C7D57}"/>
              </a:ext>
            </a:extLst>
          </p:cNvPr>
          <p:cNvSpPr txBox="1"/>
          <p:nvPr/>
        </p:nvSpPr>
        <p:spPr>
          <a:xfrm>
            <a:off x="7798814" y="5034375"/>
            <a:ext cx="2759666" cy="461665"/>
          </a:xfrm>
          <a:prstGeom prst="rect">
            <a:avLst/>
          </a:prstGeom>
          <a:noFill/>
        </p:spPr>
        <p:txBody>
          <a:bodyPr wrap="none" rtlCol="0">
            <a:spAutoFit/>
          </a:bodyPr>
          <a:lstStyle/>
          <a:p>
            <a:r>
              <a:rPr lang="en-BE" sz="2400" dirty="0"/>
              <a:t>Forbidden seq. num.</a:t>
            </a:r>
          </a:p>
        </p:txBody>
      </p:sp>
      <p:cxnSp>
        <p:nvCxnSpPr>
          <p:cNvPr id="11" name="Straight Arrow Connector 10">
            <a:extLst>
              <a:ext uri="{FF2B5EF4-FFF2-40B4-BE49-F238E27FC236}">
                <a16:creationId xmlns:a16="http://schemas.microsoft.com/office/drawing/2014/main" id="{AF55F20A-369A-4C5E-E31F-0BE38D463948}"/>
              </a:ext>
            </a:extLst>
          </p:cNvPr>
          <p:cNvCxnSpPr/>
          <p:nvPr/>
        </p:nvCxnSpPr>
        <p:spPr>
          <a:xfrm>
            <a:off x="7249886" y="5639229"/>
            <a:ext cx="2240856" cy="725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Frame 11">
            <a:extLst>
              <a:ext uri="{FF2B5EF4-FFF2-40B4-BE49-F238E27FC236}">
                <a16:creationId xmlns:a16="http://schemas.microsoft.com/office/drawing/2014/main" id="{81A92884-6C00-BA87-0591-246685EC3049}"/>
              </a:ext>
            </a:extLst>
          </p:cNvPr>
          <p:cNvSpPr/>
          <p:nvPr/>
        </p:nvSpPr>
        <p:spPr>
          <a:xfrm>
            <a:off x="5861957" y="5535618"/>
            <a:ext cx="1387929" cy="760619"/>
          </a:xfrm>
          <a:prstGeom prst="frame">
            <a:avLst>
              <a:gd name="adj1" fmla="val 176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3" name="TextBox 12">
            <a:extLst>
              <a:ext uri="{FF2B5EF4-FFF2-40B4-BE49-F238E27FC236}">
                <a16:creationId xmlns:a16="http://schemas.microsoft.com/office/drawing/2014/main" id="{0A465EA7-F458-7D0E-F7E8-51A52BC60E77}"/>
              </a:ext>
            </a:extLst>
          </p:cNvPr>
          <p:cNvSpPr txBox="1"/>
          <p:nvPr/>
        </p:nvSpPr>
        <p:spPr>
          <a:xfrm>
            <a:off x="6075661" y="6280574"/>
            <a:ext cx="1233415" cy="461665"/>
          </a:xfrm>
          <a:prstGeom prst="rect">
            <a:avLst/>
          </a:prstGeom>
          <a:noFill/>
        </p:spPr>
        <p:txBody>
          <a:bodyPr wrap="none" rtlCol="0">
            <a:spAutoFit/>
          </a:bodyPr>
          <a:lstStyle/>
          <a:p>
            <a:r>
              <a:rPr lang="en-GB" sz="2400" dirty="0"/>
              <a:t>W</a:t>
            </a:r>
            <a:r>
              <a:rPr lang="en-BE" sz="2400" dirty="0"/>
              <a:t>indow</a:t>
            </a:r>
          </a:p>
        </p:txBody>
      </p:sp>
      <p:sp>
        <p:nvSpPr>
          <p:cNvPr id="14" name="TextBox 13">
            <a:extLst>
              <a:ext uri="{FF2B5EF4-FFF2-40B4-BE49-F238E27FC236}">
                <a16:creationId xmlns:a16="http://schemas.microsoft.com/office/drawing/2014/main" id="{4775D240-F264-DFA2-CD21-49689C3D205E}"/>
              </a:ext>
            </a:extLst>
          </p:cNvPr>
          <p:cNvSpPr txBox="1"/>
          <p:nvPr/>
        </p:nvSpPr>
        <p:spPr>
          <a:xfrm>
            <a:off x="3120934" y="6184220"/>
            <a:ext cx="2374496" cy="461665"/>
          </a:xfrm>
          <a:prstGeom prst="rect">
            <a:avLst/>
          </a:prstGeom>
          <a:noFill/>
          <a:ln>
            <a:noFill/>
          </a:ln>
        </p:spPr>
        <p:txBody>
          <a:bodyPr wrap="none" rtlCol="0">
            <a:spAutoFit/>
          </a:bodyPr>
          <a:lstStyle/>
          <a:p>
            <a:r>
              <a:rPr lang="nl-BE" sz="2400" dirty="0">
                <a:solidFill>
                  <a:schemeClr val="accent1"/>
                </a:solidFill>
              </a:rPr>
              <a:t>Already delivered</a:t>
            </a:r>
            <a:endParaRPr lang="en-BE" sz="2400" dirty="0">
              <a:solidFill>
                <a:schemeClr val="accent1"/>
              </a:solidFill>
            </a:endParaRPr>
          </a:p>
        </p:txBody>
      </p:sp>
      <p:cxnSp>
        <p:nvCxnSpPr>
          <p:cNvPr id="15" name="Straight Arrow Connector 14">
            <a:extLst>
              <a:ext uri="{FF2B5EF4-FFF2-40B4-BE49-F238E27FC236}">
                <a16:creationId xmlns:a16="http://schemas.microsoft.com/office/drawing/2014/main" id="{00B38BA5-29C7-3DA0-FCFF-8AD2467EC291}"/>
              </a:ext>
            </a:extLst>
          </p:cNvPr>
          <p:cNvCxnSpPr>
            <a:cxnSpLocks/>
          </p:cNvCxnSpPr>
          <p:nvPr/>
        </p:nvCxnSpPr>
        <p:spPr>
          <a:xfrm>
            <a:off x="4558266" y="6192586"/>
            <a:ext cx="12272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A74EB0-1A1E-8AEA-B640-176359913674}"/>
              </a:ext>
            </a:extLst>
          </p:cNvPr>
          <p:cNvSpPr txBox="1"/>
          <p:nvPr/>
        </p:nvSpPr>
        <p:spPr>
          <a:xfrm>
            <a:off x="3131259" y="4785456"/>
            <a:ext cx="2240037" cy="461665"/>
          </a:xfrm>
          <a:prstGeom prst="rect">
            <a:avLst/>
          </a:prstGeom>
          <a:noFill/>
          <a:ln>
            <a:noFill/>
          </a:ln>
        </p:spPr>
        <p:txBody>
          <a:bodyPr wrap="none" rtlCol="0">
            <a:spAutoFit/>
          </a:bodyPr>
          <a:lstStyle/>
          <a:p>
            <a:r>
              <a:rPr lang="nl-BE" sz="2400" dirty="0">
                <a:solidFill>
                  <a:srgbClr val="00B050"/>
                </a:solidFill>
              </a:rPr>
              <a:t>Not yet received</a:t>
            </a:r>
            <a:endParaRPr lang="en-BE" sz="2400" dirty="0">
              <a:solidFill>
                <a:srgbClr val="00B050"/>
              </a:solidFill>
            </a:endParaRPr>
          </a:p>
        </p:txBody>
      </p:sp>
      <p:sp>
        <p:nvSpPr>
          <p:cNvPr id="18" name="TextBox 17">
            <a:extLst>
              <a:ext uri="{FF2B5EF4-FFF2-40B4-BE49-F238E27FC236}">
                <a16:creationId xmlns:a16="http://schemas.microsoft.com/office/drawing/2014/main" id="{C48FDF2F-F069-C10D-44BC-8C4BF7E1FF49}"/>
              </a:ext>
            </a:extLst>
          </p:cNvPr>
          <p:cNvSpPr txBox="1"/>
          <p:nvPr/>
        </p:nvSpPr>
        <p:spPr>
          <a:xfrm>
            <a:off x="6002693" y="4755008"/>
            <a:ext cx="1306383" cy="461665"/>
          </a:xfrm>
          <a:prstGeom prst="rect">
            <a:avLst/>
          </a:prstGeom>
          <a:noFill/>
          <a:ln>
            <a:noFill/>
          </a:ln>
        </p:spPr>
        <p:txBody>
          <a:bodyPr wrap="none" rtlCol="0">
            <a:spAutoFit/>
          </a:bodyPr>
          <a:lstStyle/>
          <a:p>
            <a:r>
              <a:rPr lang="nl-BE" sz="2400" dirty="0">
                <a:solidFill>
                  <a:srgbClr val="FF0000"/>
                </a:solidFill>
              </a:rPr>
              <a:t>Received</a:t>
            </a:r>
            <a:endParaRPr lang="en-BE" sz="2400" dirty="0">
              <a:solidFill>
                <a:srgbClr val="FF0000"/>
              </a:solidFill>
            </a:endParaRPr>
          </a:p>
        </p:txBody>
      </p:sp>
      <p:cxnSp>
        <p:nvCxnSpPr>
          <p:cNvPr id="20" name="Straight Arrow Connector 19">
            <a:extLst>
              <a:ext uri="{FF2B5EF4-FFF2-40B4-BE49-F238E27FC236}">
                <a16:creationId xmlns:a16="http://schemas.microsoft.com/office/drawing/2014/main" id="{BA67B1DB-1D5E-A113-5324-3C473457C712}"/>
              </a:ext>
            </a:extLst>
          </p:cNvPr>
          <p:cNvCxnSpPr>
            <a:cxnSpLocks/>
          </p:cNvCxnSpPr>
          <p:nvPr/>
        </p:nvCxnSpPr>
        <p:spPr>
          <a:xfrm>
            <a:off x="5304359" y="5175059"/>
            <a:ext cx="631397" cy="51932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643512-EB40-89A5-477D-F8B9F944B6FA}"/>
              </a:ext>
            </a:extLst>
          </p:cNvPr>
          <p:cNvCxnSpPr>
            <a:cxnSpLocks/>
          </p:cNvCxnSpPr>
          <p:nvPr/>
        </p:nvCxnSpPr>
        <p:spPr>
          <a:xfrm>
            <a:off x="5362995" y="5194668"/>
            <a:ext cx="1183996" cy="5717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89278E3-91B5-E0B3-6DAE-E71E28475150}"/>
              </a:ext>
            </a:extLst>
          </p:cNvPr>
          <p:cNvCxnSpPr>
            <a:cxnSpLocks/>
          </p:cNvCxnSpPr>
          <p:nvPr/>
        </p:nvCxnSpPr>
        <p:spPr>
          <a:xfrm>
            <a:off x="5362995" y="5201123"/>
            <a:ext cx="1663721" cy="5340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3C6781-06CB-DA7C-FEEA-340CC3847DD8}"/>
              </a:ext>
            </a:extLst>
          </p:cNvPr>
          <p:cNvCxnSpPr>
            <a:cxnSpLocks/>
          </p:cNvCxnSpPr>
          <p:nvPr/>
        </p:nvCxnSpPr>
        <p:spPr>
          <a:xfrm flipH="1">
            <a:off x="6302283" y="5127085"/>
            <a:ext cx="156884" cy="686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95A52C2-B32C-05A2-571F-0A13C1ECE0E7}"/>
              </a:ext>
            </a:extLst>
          </p:cNvPr>
          <p:cNvCxnSpPr>
            <a:cxnSpLocks/>
          </p:cNvCxnSpPr>
          <p:nvPr/>
        </p:nvCxnSpPr>
        <p:spPr>
          <a:xfrm>
            <a:off x="6512461" y="5143812"/>
            <a:ext cx="285053" cy="619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65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1E701-6F35-3AB4-59FA-5D52FC52D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C786B-B9A5-5B38-488B-BB5C77ADADD0}"/>
              </a:ext>
            </a:extLst>
          </p:cNvPr>
          <p:cNvSpPr>
            <a:spLocks noGrp="1"/>
          </p:cNvSpPr>
          <p:nvPr>
            <p:ph type="title"/>
          </p:nvPr>
        </p:nvSpPr>
        <p:spPr/>
        <p:txBody>
          <a:bodyPr/>
          <a:lstStyle/>
          <a:p>
            <a:r>
              <a:rPr lang="en-BE" dirty="0"/>
              <a:t>Agenda</a:t>
            </a:r>
          </a:p>
        </p:txBody>
      </p:sp>
      <p:sp>
        <p:nvSpPr>
          <p:cNvPr id="3" name="Content Placeholder 2">
            <a:extLst>
              <a:ext uri="{FF2B5EF4-FFF2-40B4-BE49-F238E27FC236}">
                <a16:creationId xmlns:a16="http://schemas.microsoft.com/office/drawing/2014/main" id="{01873A24-B71B-1012-FCBD-9D6541901586}"/>
              </a:ext>
            </a:extLst>
          </p:cNvPr>
          <p:cNvSpPr>
            <a:spLocks noGrp="1"/>
          </p:cNvSpPr>
          <p:nvPr>
            <p:ph idx="1"/>
          </p:nvPr>
        </p:nvSpPr>
        <p:spPr/>
        <p:txBody>
          <a:bodyPr/>
          <a:lstStyle/>
          <a:p>
            <a:r>
              <a:rPr lang="nl-BE" dirty="0"/>
              <a:t>Making HTTP faster</a:t>
            </a:r>
          </a:p>
          <a:p>
            <a:r>
              <a:rPr lang="nl-BE" dirty="0">
                <a:solidFill>
                  <a:srgbClr val="FF0000"/>
                </a:solidFill>
              </a:rPr>
              <a:t>Network security</a:t>
            </a:r>
          </a:p>
          <a:p>
            <a:r>
              <a:rPr lang="en-BE"/>
              <a:t>Reliable </a:t>
            </a:r>
            <a:r>
              <a:rPr lang="en-BE" dirty="0"/>
              <a:t>data transfer over a reliable network</a:t>
            </a:r>
          </a:p>
          <a:p>
            <a:r>
              <a:rPr lang="en-BE" dirty="0"/>
              <a:t>How unreliable is the Internet ?</a:t>
            </a:r>
          </a:p>
          <a:p>
            <a:r>
              <a:rPr lang="en-BE" dirty="0"/>
              <a:t>Reliable data transfer techniques</a:t>
            </a:r>
          </a:p>
          <a:p>
            <a:pPr lvl="1"/>
            <a:r>
              <a:rPr lang="en-BE" dirty="0"/>
              <a:t>The Alternating Bit Protocol</a:t>
            </a:r>
          </a:p>
          <a:p>
            <a:pPr lvl="1"/>
            <a:r>
              <a:rPr lang="en-BE" dirty="0"/>
              <a:t>Go-Back-N</a:t>
            </a:r>
          </a:p>
          <a:p>
            <a:pPr lvl="1"/>
            <a:r>
              <a:rPr lang="en-BE" dirty="0"/>
              <a:t>Selective repeat</a:t>
            </a:r>
          </a:p>
        </p:txBody>
      </p:sp>
    </p:spTree>
    <p:extLst>
      <p:ext uri="{BB962C8B-B14F-4D97-AF65-F5344CB8AC3E}">
        <p14:creationId xmlns:p14="http://schemas.microsoft.com/office/powerpoint/2010/main" val="29042740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F6BE8E27-0723-C74C-932D-8A18A1968143}"/>
              </a:ext>
            </a:extLst>
          </p:cNvPr>
          <p:cNvSpPr>
            <a:spLocks noGrp="1" noChangeArrowheads="1"/>
          </p:cNvSpPr>
          <p:nvPr>
            <p:ph type="title"/>
          </p:nvPr>
        </p:nvSpPr>
        <p:spPr/>
        <p:txBody>
          <a:bodyPr/>
          <a:lstStyle/>
          <a:p>
            <a:pPr eaLnBrk="1" hangingPunct="1"/>
            <a:r>
              <a:rPr lang="en-US" altLang="en-BE"/>
              <a:t>Selective repeat</a:t>
            </a:r>
          </a:p>
        </p:txBody>
      </p:sp>
      <p:grpSp>
        <p:nvGrpSpPr>
          <p:cNvPr id="52226" name="Group 2">
            <a:extLst>
              <a:ext uri="{FF2B5EF4-FFF2-40B4-BE49-F238E27FC236}">
                <a16:creationId xmlns:a16="http://schemas.microsoft.com/office/drawing/2014/main" id="{70D11216-7041-B24C-ADDF-0069009EF307}"/>
              </a:ext>
            </a:extLst>
          </p:cNvPr>
          <p:cNvGrpSpPr>
            <a:grpSpLocks/>
          </p:cNvGrpSpPr>
          <p:nvPr/>
        </p:nvGrpSpPr>
        <p:grpSpPr bwMode="auto">
          <a:xfrm>
            <a:off x="5386389" y="1946276"/>
            <a:ext cx="2016125" cy="3846513"/>
            <a:chOff x="0" y="0"/>
            <a:chExt cx="1668" cy="3445"/>
          </a:xfrm>
        </p:grpSpPr>
        <p:sp>
          <p:nvSpPr>
            <p:cNvPr id="52337" name="Line 3">
              <a:extLst>
                <a:ext uri="{FF2B5EF4-FFF2-40B4-BE49-F238E27FC236}">
                  <a16:creationId xmlns:a16="http://schemas.microsoft.com/office/drawing/2014/main" id="{5F4E44E1-09DF-6B4B-AAA1-3D34BD2276F0}"/>
                </a:ext>
              </a:extLst>
            </p:cNvPr>
            <p:cNvSpPr>
              <a:spLocks noChangeShapeType="1"/>
            </p:cNvSpPr>
            <p:nvPr/>
          </p:nvSpPr>
          <p:spPr bwMode="auto">
            <a:xfrm>
              <a:off x="0" y="0"/>
              <a:ext cx="0" cy="3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sp>
          <p:nvSpPr>
            <p:cNvPr id="52338" name="Line 4">
              <a:extLst>
                <a:ext uri="{FF2B5EF4-FFF2-40B4-BE49-F238E27FC236}">
                  <a16:creationId xmlns:a16="http://schemas.microsoft.com/office/drawing/2014/main" id="{A112D309-691C-2D4B-9BE7-CBC556995428}"/>
                </a:ext>
              </a:extLst>
            </p:cNvPr>
            <p:cNvSpPr>
              <a:spLocks noChangeShapeType="1"/>
            </p:cNvSpPr>
            <p:nvPr/>
          </p:nvSpPr>
          <p:spPr bwMode="auto">
            <a:xfrm>
              <a:off x="1668" y="21"/>
              <a:ext cx="0" cy="34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BE"/>
            </a:p>
          </p:txBody>
        </p:sp>
      </p:grpSp>
      <p:sp>
        <p:nvSpPr>
          <p:cNvPr id="52227" name="Rectangle 5">
            <a:extLst>
              <a:ext uri="{FF2B5EF4-FFF2-40B4-BE49-F238E27FC236}">
                <a16:creationId xmlns:a16="http://schemas.microsoft.com/office/drawing/2014/main" id="{C85BBA25-37E8-D041-8150-1DF8D551ECCF}"/>
              </a:ext>
            </a:extLst>
          </p:cNvPr>
          <p:cNvSpPr>
            <a:spLocks/>
          </p:cNvSpPr>
          <p:nvPr/>
        </p:nvSpPr>
        <p:spPr bwMode="auto">
          <a:xfrm>
            <a:off x="3419476" y="1844676"/>
            <a:ext cx="4462463"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98613" algn="l"/>
                <a:tab pos="2132013" algn="l"/>
                <a:tab pos="2665413" algn="l"/>
                <a:tab pos="3198813" algn="l"/>
                <a:tab pos="3732213" algn="l"/>
                <a:tab pos="4265613" algn="l"/>
                <a:tab pos="477043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800">
                <a:latin typeface="Helvetica" pitchFamily="2" charset="0"/>
                <a:ea typeface="ＭＳ Ｐゴシック" panose="020B0600070205080204" pitchFamily="34" charset="-128"/>
                <a:sym typeface="Helvetica" pitchFamily="2" charset="0"/>
              </a:rPr>
              <a:t>A                                                                 B</a:t>
            </a:r>
          </a:p>
        </p:txBody>
      </p:sp>
      <p:sp>
        <p:nvSpPr>
          <p:cNvPr id="52228" name="Rectangle 6">
            <a:extLst>
              <a:ext uri="{FF2B5EF4-FFF2-40B4-BE49-F238E27FC236}">
                <a16:creationId xmlns:a16="http://schemas.microsoft.com/office/drawing/2014/main" id="{E7FF2680-FAED-754B-A15C-5F662F227315}"/>
              </a:ext>
            </a:extLst>
          </p:cNvPr>
          <p:cNvSpPr>
            <a:spLocks/>
          </p:cNvSpPr>
          <p:nvPr/>
        </p:nvSpPr>
        <p:spPr bwMode="auto">
          <a:xfrm>
            <a:off x="2820989" y="2339975"/>
            <a:ext cx="641201"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a:t>
            </a:r>
          </a:p>
        </p:txBody>
      </p:sp>
      <p:sp>
        <p:nvSpPr>
          <p:cNvPr id="52229" name="AutoShape 7">
            <a:extLst>
              <a:ext uri="{FF2B5EF4-FFF2-40B4-BE49-F238E27FC236}">
                <a16:creationId xmlns:a16="http://schemas.microsoft.com/office/drawing/2014/main" id="{1099568B-5B50-AD4D-BAA0-8EEDA57E64ED}"/>
              </a:ext>
            </a:extLst>
          </p:cNvPr>
          <p:cNvSpPr>
            <a:spLocks/>
          </p:cNvSpPr>
          <p:nvPr/>
        </p:nvSpPr>
        <p:spPr bwMode="auto">
          <a:xfrm>
            <a:off x="2797175" y="2330450"/>
            <a:ext cx="484188" cy="203200"/>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nvGrpSpPr>
          <p:cNvPr id="43016" name="Group 8">
            <a:extLst>
              <a:ext uri="{FF2B5EF4-FFF2-40B4-BE49-F238E27FC236}">
                <a16:creationId xmlns:a16="http://schemas.microsoft.com/office/drawing/2014/main" id="{7F4DE330-D033-974D-92A4-DC226C49FB31}"/>
              </a:ext>
            </a:extLst>
          </p:cNvPr>
          <p:cNvGrpSpPr>
            <a:grpSpLocks/>
          </p:cNvGrpSpPr>
          <p:nvPr/>
        </p:nvGrpSpPr>
        <p:grpSpPr bwMode="auto">
          <a:xfrm>
            <a:off x="2786064" y="2573338"/>
            <a:ext cx="674995" cy="203200"/>
            <a:chOff x="0" y="0"/>
            <a:chExt cx="558" cy="182"/>
          </a:xfrm>
        </p:grpSpPr>
        <p:sp>
          <p:nvSpPr>
            <p:cNvPr id="52335" name="Rectangle 9">
              <a:extLst>
                <a:ext uri="{FF2B5EF4-FFF2-40B4-BE49-F238E27FC236}">
                  <a16:creationId xmlns:a16="http://schemas.microsoft.com/office/drawing/2014/main" id="{5DAF0D0A-4200-AC40-B007-E3D588F579B5}"/>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1 2</a:t>
              </a:r>
              <a:r>
                <a:rPr lang="en-US" altLang="en-BE" sz="1500">
                  <a:latin typeface="Helvetica" pitchFamily="2" charset="0"/>
                  <a:ea typeface="ＭＳ Ｐゴシック" panose="020B0600070205080204" pitchFamily="34" charset="-128"/>
                  <a:sym typeface="Helvetica" pitchFamily="2" charset="0"/>
                </a:rPr>
                <a:t> 3 </a:t>
              </a:r>
            </a:p>
          </p:txBody>
        </p:sp>
        <p:sp>
          <p:nvSpPr>
            <p:cNvPr id="52336" name="AutoShape 10">
              <a:extLst>
                <a:ext uri="{FF2B5EF4-FFF2-40B4-BE49-F238E27FC236}">
                  <a16:creationId xmlns:a16="http://schemas.microsoft.com/office/drawing/2014/main" id="{3F294863-2F4B-0F40-BBA2-6028F5235D47}"/>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3019" name="Group 11">
            <a:extLst>
              <a:ext uri="{FF2B5EF4-FFF2-40B4-BE49-F238E27FC236}">
                <a16:creationId xmlns:a16="http://schemas.microsoft.com/office/drawing/2014/main" id="{8846BD3C-6B98-3440-B3CD-61589AEA82B7}"/>
              </a:ext>
            </a:extLst>
          </p:cNvPr>
          <p:cNvGrpSpPr>
            <a:grpSpLocks/>
          </p:cNvGrpSpPr>
          <p:nvPr/>
        </p:nvGrpSpPr>
        <p:grpSpPr bwMode="auto">
          <a:xfrm>
            <a:off x="2786064" y="2797176"/>
            <a:ext cx="674995" cy="214313"/>
            <a:chOff x="0" y="0"/>
            <a:chExt cx="558" cy="192"/>
          </a:xfrm>
        </p:grpSpPr>
        <p:sp>
          <p:nvSpPr>
            <p:cNvPr id="52333" name="Rectangle 12">
              <a:extLst>
                <a:ext uri="{FF2B5EF4-FFF2-40B4-BE49-F238E27FC236}">
                  <a16:creationId xmlns:a16="http://schemas.microsoft.com/office/drawing/2014/main" id="{6D498356-FA21-0645-80D0-A5E5016C08EA}"/>
                </a:ext>
              </a:extLst>
            </p:cNvPr>
            <p:cNvSpPr>
              <a:spLocks/>
            </p:cNvSpPr>
            <p:nvPr/>
          </p:nvSpPr>
          <p:spPr bwMode="auto">
            <a:xfrm>
              <a:off x="28"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0 1</a:t>
              </a:r>
              <a:r>
                <a:rPr lang="en-US" altLang="en-BE" sz="1500" i="1">
                  <a:solidFill>
                    <a:srgbClr val="008000"/>
                  </a:solidFill>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3 </a:t>
              </a:r>
            </a:p>
          </p:txBody>
        </p:sp>
        <p:sp>
          <p:nvSpPr>
            <p:cNvPr id="52334" name="AutoShape 13">
              <a:extLst>
                <a:ext uri="{FF2B5EF4-FFF2-40B4-BE49-F238E27FC236}">
                  <a16:creationId xmlns:a16="http://schemas.microsoft.com/office/drawing/2014/main" id="{B5620942-7A4C-F345-9B58-139391B3B47C}"/>
                </a:ext>
              </a:extLst>
            </p:cNvPr>
            <p:cNvSpPr>
              <a:spLocks/>
            </p:cNvSpPr>
            <p:nvPr/>
          </p:nvSpPr>
          <p:spPr bwMode="auto">
            <a:xfrm>
              <a:off x="0" y="1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3022" name="Group 14">
            <a:extLst>
              <a:ext uri="{FF2B5EF4-FFF2-40B4-BE49-F238E27FC236}">
                <a16:creationId xmlns:a16="http://schemas.microsoft.com/office/drawing/2014/main" id="{EBECCD94-8E03-E34C-B8A7-51F437CC210B}"/>
              </a:ext>
            </a:extLst>
          </p:cNvPr>
          <p:cNvGrpSpPr>
            <a:grpSpLocks/>
          </p:cNvGrpSpPr>
          <p:nvPr/>
        </p:nvGrpSpPr>
        <p:grpSpPr bwMode="auto">
          <a:xfrm>
            <a:off x="2820989" y="3762375"/>
            <a:ext cx="641725" cy="203200"/>
            <a:chOff x="0" y="0"/>
            <a:chExt cx="532" cy="182"/>
          </a:xfrm>
        </p:grpSpPr>
        <p:sp>
          <p:nvSpPr>
            <p:cNvPr id="52331" name="Rectangle 15">
              <a:extLst>
                <a:ext uri="{FF2B5EF4-FFF2-40B4-BE49-F238E27FC236}">
                  <a16:creationId xmlns:a16="http://schemas.microsoft.com/office/drawing/2014/main" id="{D7790B90-A203-C144-8B52-C50455EF6315}"/>
                </a:ext>
              </a:extLst>
            </p:cNvPr>
            <p:cNvSpPr>
              <a:spLocks/>
            </p:cNvSpPr>
            <p:nvPr/>
          </p:nvSpPr>
          <p:spPr bwMode="auto">
            <a:xfrm>
              <a:off x="0" y="0"/>
              <a:ext cx="53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2332" name="AutoShape 16">
              <a:extLst>
                <a:ext uri="{FF2B5EF4-FFF2-40B4-BE49-F238E27FC236}">
                  <a16:creationId xmlns:a16="http://schemas.microsoft.com/office/drawing/2014/main" id="{FB2CA179-CCB6-4F48-BC28-C43EADA2F263}"/>
                </a:ext>
              </a:extLst>
            </p:cNvPr>
            <p:cNvSpPr>
              <a:spLocks/>
            </p:cNvSpPr>
            <p:nvPr/>
          </p:nvSpPr>
          <p:spPr bwMode="auto">
            <a:xfrm>
              <a:off x="10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3025" name="Group 17">
            <a:extLst>
              <a:ext uri="{FF2B5EF4-FFF2-40B4-BE49-F238E27FC236}">
                <a16:creationId xmlns:a16="http://schemas.microsoft.com/office/drawing/2014/main" id="{B4735EB9-E49B-E44F-B242-3107CDD9FFA3}"/>
              </a:ext>
            </a:extLst>
          </p:cNvPr>
          <p:cNvGrpSpPr>
            <a:grpSpLocks/>
          </p:cNvGrpSpPr>
          <p:nvPr/>
        </p:nvGrpSpPr>
        <p:grpSpPr bwMode="auto">
          <a:xfrm>
            <a:off x="7427914" y="4919663"/>
            <a:ext cx="1169987" cy="252412"/>
            <a:chOff x="0" y="0"/>
            <a:chExt cx="968" cy="226"/>
          </a:xfrm>
        </p:grpSpPr>
        <p:sp>
          <p:nvSpPr>
            <p:cNvPr id="52329" name="Line 18">
              <a:extLst>
                <a:ext uri="{FF2B5EF4-FFF2-40B4-BE49-F238E27FC236}">
                  <a16:creationId xmlns:a16="http://schemas.microsoft.com/office/drawing/2014/main" id="{873F6D2A-15EF-7C44-B4C9-10D97CE28C47}"/>
                </a:ext>
              </a:extLst>
            </p:cNvPr>
            <p:cNvSpPr>
              <a:spLocks noChangeShapeType="1"/>
            </p:cNvSpPr>
            <p:nvPr/>
          </p:nvSpPr>
          <p:spPr bwMode="auto">
            <a:xfrm rot="10800000" flipH="1">
              <a:off x="0" y="223"/>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330" name="Rectangle 19">
              <a:extLst>
                <a:ext uri="{FF2B5EF4-FFF2-40B4-BE49-F238E27FC236}">
                  <a16:creationId xmlns:a16="http://schemas.microsoft.com/office/drawing/2014/main" id="{C82DF081-42B2-0A46-84B8-5B28146487F3}"/>
                </a:ext>
              </a:extLst>
            </p:cNvPr>
            <p:cNvSpPr>
              <a:spLocks/>
            </p:cNvSpPr>
            <p:nvPr/>
          </p:nvSpPr>
          <p:spPr bwMode="auto">
            <a:xfrm>
              <a:off x="181" y="0"/>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latin typeface="Helvetica" pitchFamily="2" charset="0"/>
                  <a:ea typeface="ＭＳ Ｐゴシック" panose="020B0600070205080204" pitchFamily="34" charset="-128"/>
                  <a:sym typeface="Helvetica" pitchFamily="2" charset="0"/>
                </a:rPr>
                <a:t>)</a:t>
              </a:r>
            </a:p>
          </p:txBody>
        </p:sp>
      </p:grpSp>
      <p:grpSp>
        <p:nvGrpSpPr>
          <p:cNvPr id="43028" name="Group 20">
            <a:extLst>
              <a:ext uri="{FF2B5EF4-FFF2-40B4-BE49-F238E27FC236}">
                <a16:creationId xmlns:a16="http://schemas.microsoft.com/office/drawing/2014/main" id="{87DAA86E-2E5E-F94F-A3AD-0CEFAEEB2AF8}"/>
              </a:ext>
            </a:extLst>
          </p:cNvPr>
          <p:cNvGrpSpPr>
            <a:grpSpLocks/>
          </p:cNvGrpSpPr>
          <p:nvPr/>
        </p:nvGrpSpPr>
        <p:grpSpPr bwMode="auto">
          <a:xfrm>
            <a:off x="4337051" y="2401888"/>
            <a:ext cx="4238625" cy="1198562"/>
            <a:chOff x="0" y="0"/>
            <a:chExt cx="3506" cy="1072"/>
          </a:xfrm>
        </p:grpSpPr>
        <p:sp>
          <p:nvSpPr>
            <p:cNvPr id="52321" name="Line 21">
              <a:extLst>
                <a:ext uri="{FF2B5EF4-FFF2-40B4-BE49-F238E27FC236}">
                  <a16:creationId xmlns:a16="http://schemas.microsoft.com/office/drawing/2014/main" id="{FAF2E655-F6F3-854B-AD40-B56295E978BC}"/>
                </a:ext>
              </a:extLst>
            </p:cNvPr>
            <p:cNvSpPr>
              <a:spLocks noChangeShapeType="1"/>
            </p:cNvSpPr>
            <p:nvPr/>
          </p:nvSpPr>
          <p:spPr bwMode="auto">
            <a:xfrm>
              <a:off x="2571" y="1071"/>
              <a:ext cx="538"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322" name="Line 22">
              <a:extLst>
                <a:ext uri="{FF2B5EF4-FFF2-40B4-BE49-F238E27FC236}">
                  <a16:creationId xmlns:a16="http://schemas.microsoft.com/office/drawing/2014/main" id="{2A899486-625E-8943-AFA7-83F063C4CE56}"/>
                </a:ext>
              </a:extLst>
            </p:cNvPr>
            <p:cNvSpPr>
              <a:spLocks noChangeShapeType="1"/>
            </p:cNvSpPr>
            <p:nvPr/>
          </p:nvSpPr>
          <p:spPr bwMode="auto">
            <a:xfrm>
              <a:off x="841" y="237"/>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323" name="Line 23">
              <a:extLst>
                <a:ext uri="{FF2B5EF4-FFF2-40B4-BE49-F238E27FC236}">
                  <a16:creationId xmlns:a16="http://schemas.microsoft.com/office/drawing/2014/main" id="{CAFDCFED-1644-274B-ACA8-6BB1827CBE24}"/>
                </a:ext>
              </a:extLst>
            </p:cNvPr>
            <p:cNvSpPr>
              <a:spLocks noChangeShapeType="1"/>
            </p:cNvSpPr>
            <p:nvPr/>
          </p:nvSpPr>
          <p:spPr bwMode="auto">
            <a:xfrm>
              <a:off x="382" y="227"/>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324" name="Rectangle 24">
              <a:extLst>
                <a:ext uri="{FF2B5EF4-FFF2-40B4-BE49-F238E27FC236}">
                  <a16:creationId xmlns:a16="http://schemas.microsoft.com/office/drawing/2014/main" id="{DAFD9649-6335-3848-AF64-A9FB152C6397}"/>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latin typeface="Helvetica" pitchFamily="2" charset="0"/>
                  <a:ea typeface="ＭＳ Ｐゴシック" panose="020B0600070205080204" pitchFamily="34" charset="-128"/>
                  <a:sym typeface="Helvetica" pitchFamily="2" charset="0"/>
                </a:rPr>
                <a:t>)</a:t>
              </a:r>
            </a:p>
          </p:txBody>
        </p:sp>
        <p:sp>
          <p:nvSpPr>
            <p:cNvPr id="52325" name="Rectangle 25">
              <a:extLst>
                <a:ext uri="{FF2B5EF4-FFF2-40B4-BE49-F238E27FC236}">
                  <a16:creationId xmlns:a16="http://schemas.microsoft.com/office/drawing/2014/main" id="{9A864CA3-DF8B-2548-BD88-FE81E1922BA7}"/>
                </a:ext>
              </a:extLst>
            </p:cNvPr>
            <p:cNvSpPr>
              <a:spLocks/>
            </p:cNvSpPr>
            <p:nvPr/>
          </p:nvSpPr>
          <p:spPr bwMode="auto">
            <a:xfrm>
              <a:off x="2719" y="855"/>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a</a:t>
              </a:r>
              <a:r>
                <a:rPr lang="en-US" altLang="en-BE" sz="1500">
                  <a:latin typeface="Helvetica" pitchFamily="2" charset="0"/>
                  <a:ea typeface="ＭＳ Ｐゴシック" panose="020B0600070205080204" pitchFamily="34" charset="-128"/>
                  <a:sym typeface="Helvetica" pitchFamily="2" charset="0"/>
                </a:rPr>
                <a:t>)</a:t>
              </a:r>
            </a:p>
          </p:txBody>
        </p:sp>
        <p:grpSp>
          <p:nvGrpSpPr>
            <p:cNvPr id="52326" name="Group 26">
              <a:extLst>
                <a:ext uri="{FF2B5EF4-FFF2-40B4-BE49-F238E27FC236}">
                  <a16:creationId xmlns:a16="http://schemas.microsoft.com/office/drawing/2014/main" id="{BD7F5BBD-DD77-8E49-ADAF-2FA141E4940B}"/>
                </a:ext>
              </a:extLst>
            </p:cNvPr>
            <p:cNvGrpSpPr>
              <a:grpSpLocks/>
            </p:cNvGrpSpPr>
            <p:nvPr/>
          </p:nvGrpSpPr>
          <p:grpSpPr bwMode="auto">
            <a:xfrm>
              <a:off x="1173" y="327"/>
              <a:ext cx="404" cy="168"/>
              <a:chOff x="0" y="0"/>
              <a:chExt cx="404" cy="168"/>
            </a:xfrm>
          </p:grpSpPr>
          <p:sp>
            <p:nvSpPr>
              <p:cNvPr id="52327" name="Rectangle 27">
                <a:extLst>
                  <a:ext uri="{FF2B5EF4-FFF2-40B4-BE49-F238E27FC236}">
                    <a16:creationId xmlns:a16="http://schemas.microsoft.com/office/drawing/2014/main" id="{579A11E1-B680-8847-B9CD-B07FE7D73929}"/>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328" name="Rectangle 28">
                <a:extLst>
                  <a:ext uri="{FF2B5EF4-FFF2-40B4-BE49-F238E27FC236}">
                    <a16:creationId xmlns:a16="http://schemas.microsoft.com/office/drawing/2014/main" id="{A7311AFD-B952-A646-9259-5629433E8931}"/>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D(0</a:t>
                </a:r>
                <a:r>
                  <a:rPr lang="en-US" altLang="en-BE" sz="1300">
                    <a:solidFill>
                      <a:srgbClr val="0000FF"/>
                    </a:solidFill>
                    <a:latin typeface="Helvetica" pitchFamily="2" charset="0"/>
                    <a:ea typeface="ＭＳ Ｐゴシック" panose="020B0600070205080204" pitchFamily="34" charset="-128"/>
                    <a:sym typeface="Helvetica" pitchFamily="2" charset="0"/>
                  </a:rPr>
                  <a:t>,a</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43037" name="Group 29">
            <a:extLst>
              <a:ext uri="{FF2B5EF4-FFF2-40B4-BE49-F238E27FC236}">
                <a16:creationId xmlns:a16="http://schemas.microsoft.com/office/drawing/2014/main" id="{22C415C7-A11E-3846-B159-4B6493019F21}"/>
              </a:ext>
            </a:extLst>
          </p:cNvPr>
          <p:cNvGrpSpPr>
            <a:grpSpLocks/>
          </p:cNvGrpSpPr>
          <p:nvPr/>
        </p:nvGrpSpPr>
        <p:grpSpPr bwMode="auto">
          <a:xfrm>
            <a:off x="2797175" y="3041651"/>
            <a:ext cx="4591050" cy="1046163"/>
            <a:chOff x="0" y="0"/>
            <a:chExt cx="3796" cy="937"/>
          </a:xfrm>
        </p:grpSpPr>
        <p:sp>
          <p:nvSpPr>
            <p:cNvPr id="52313" name="Line 30">
              <a:extLst>
                <a:ext uri="{FF2B5EF4-FFF2-40B4-BE49-F238E27FC236}">
                  <a16:creationId xmlns:a16="http://schemas.microsoft.com/office/drawing/2014/main" id="{CFEEA8E2-DD62-7D4E-AD8D-F467CC217789}"/>
                </a:ext>
              </a:extLst>
            </p:cNvPr>
            <p:cNvSpPr>
              <a:spLocks noChangeShapeType="1"/>
            </p:cNvSpPr>
            <p:nvPr/>
          </p:nvSpPr>
          <p:spPr bwMode="auto">
            <a:xfrm>
              <a:off x="2132" y="104"/>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314" name="Line 31">
              <a:extLst>
                <a:ext uri="{FF2B5EF4-FFF2-40B4-BE49-F238E27FC236}">
                  <a16:creationId xmlns:a16="http://schemas.microsoft.com/office/drawing/2014/main" id="{B0545772-013A-3D42-955A-9A7F4028707A}"/>
                </a:ext>
              </a:extLst>
            </p:cNvPr>
            <p:cNvSpPr>
              <a:spLocks noChangeShapeType="1"/>
            </p:cNvSpPr>
            <p:nvPr/>
          </p:nvSpPr>
          <p:spPr bwMode="auto">
            <a:xfrm>
              <a:off x="1702" y="93"/>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315" name="Rectangle 32">
              <a:extLst>
                <a:ext uri="{FF2B5EF4-FFF2-40B4-BE49-F238E27FC236}">
                  <a16:creationId xmlns:a16="http://schemas.microsoft.com/office/drawing/2014/main" id="{C364B299-308C-B341-868C-41C3EF706EFE}"/>
                </a:ext>
              </a:extLst>
            </p:cNvPr>
            <p:cNvSpPr>
              <a:spLocks/>
            </p:cNvSpPr>
            <p:nvPr/>
          </p:nvSpPr>
          <p:spPr bwMode="auto">
            <a:xfrm>
              <a:off x="19"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i="1">
                  <a:solidFill>
                    <a:srgbClr val="FF0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a:t>
              </a:r>
            </a:p>
          </p:txBody>
        </p:sp>
        <p:sp>
          <p:nvSpPr>
            <p:cNvPr id="52316" name="AutoShape 33">
              <a:extLst>
                <a:ext uri="{FF2B5EF4-FFF2-40B4-BE49-F238E27FC236}">
                  <a16:creationId xmlns:a16="http://schemas.microsoft.com/office/drawing/2014/main" id="{E4BD2D20-FDC2-6141-A5E5-8680A31CC657}"/>
                </a:ext>
              </a:extLst>
            </p:cNvPr>
            <p:cNvSpPr>
              <a:spLocks/>
            </p:cNvSpPr>
            <p:nvPr/>
          </p:nvSpPr>
          <p:spPr bwMode="auto">
            <a:xfrm>
              <a:off x="0" y="9"/>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317" name="Rectangle 34">
              <a:extLst>
                <a:ext uri="{FF2B5EF4-FFF2-40B4-BE49-F238E27FC236}">
                  <a16:creationId xmlns:a16="http://schemas.microsoft.com/office/drawing/2014/main" id="{5EB4F4E8-9FA9-6243-8669-EBCA62DF2601}"/>
                </a:ext>
              </a:extLst>
            </p:cNvPr>
            <p:cNvSpPr>
              <a:spLocks/>
            </p:cNvSpPr>
            <p:nvPr/>
          </p:nvSpPr>
          <p:spPr bwMode="auto">
            <a:xfrm>
              <a:off x="1301" y="136"/>
              <a:ext cx="7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latin typeface="Helvetica" pitchFamily="2" charset="0"/>
                  <a:ea typeface="ＭＳ Ｐゴシック" panose="020B0600070205080204" pitchFamily="34" charset="-128"/>
                  <a:sym typeface="Helvetica" pitchFamily="2" charset="0"/>
                </a:rPr>
                <a:t>)</a:t>
              </a:r>
            </a:p>
          </p:txBody>
        </p:sp>
        <p:grpSp>
          <p:nvGrpSpPr>
            <p:cNvPr id="52318" name="Group 35">
              <a:extLst>
                <a:ext uri="{FF2B5EF4-FFF2-40B4-BE49-F238E27FC236}">
                  <a16:creationId xmlns:a16="http://schemas.microsoft.com/office/drawing/2014/main" id="{6667EA54-76B8-B94B-B691-75C20AB45C79}"/>
                </a:ext>
              </a:extLst>
            </p:cNvPr>
            <p:cNvGrpSpPr>
              <a:grpSpLocks/>
            </p:cNvGrpSpPr>
            <p:nvPr/>
          </p:nvGrpSpPr>
          <p:grpSpPr bwMode="auto">
            <a:xfrm>
              <a:off x="2592" y="400"/>
              <a:ext cx="398" cy="168"/>
              <a:chOff x="0" y="0"/>
              <a:chExt cx="398" cy="168"/>
            </a:xfrm>
          </p:grpSpPr>
          <p:sp>
            <p:nvSpPr>
              <p:cNvPr id="52319" name="Rectangle 36">
                <a:extLst>
                  <a:ext uri="{FF2B5EF4-FFF2-40B4-BE49-F238E27FC236}">
                    <a16:creationId xmlns:a16="http://schemas.microsoft.com/office/drawing/2014/main" id="{F332720B-43D7-AC42-91AB-8C92CDA28F94}"/>
                  </a:ext>
                </a:extLst>
              </p:cNvPr>
              <p:cNvSpPr>
                <a:spLocks/>
              </p:cNvSpPr>
              <p:nvPr/>
            </p:nvSpPr>
            <p:spPr bwMode="auto">
              <a:xfrm>
                <a:off x="0" y="0"/>
                <a:ext cx="398"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320" name="Rectangle 37">
                <a:extLst>
                  <a:ext uri="{FF2B5EF4-FFF2-40B4-BE49-F238E27FC236}">
                    <a16:creationId xmlns:a16="http://schemas.microsoft.com/office/drawing/2014/main" id="{15614E18-C32D-8843-BCBC-4CD16A1F895B}"/>
                  </a:ext>
                </a:extLst>
              </p:cNvPr>
              <p:cNvSpPr>
                <a:spLocks/>
              </p:cNvSpPr>
              <p:nvPr/>
            </p:nvSpPr>
            <p:spPr bwMode="auto">
              <a:xfrm>
                <a:off x="0" y="0"/>
                <a:ext cx="3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D(2</a:t>
                </a:r>
                <a:r>
                  <a:rPr lang="en-US" altLang="en-BE" sz="1300">
                    <a:solidFill>
                      <a:srgbClr val="0000FF"/>
                    </a:solidFill>
                    <a:latin typeface="Helvetica" pitchFamily="2" charset="0"/>
                    <a:ea typeface="ＭＳ Ｐゴシック" panose="020B0600070205080204" pitchFamily="34" charset="-128"/>
                    <a:sym typeface="Helvetica" pitchFamily="2" charset="0"/>
                  </a:rPr>
                  <a:t>,c</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43046" name="Group 38">
            <a:extLst>
              <a:ext uri="{FF2B5EF4-FFF2-40B4-BE49-F238E27FC236}">
                <a16:creationId xmlns:a16="http://schemas.microsoft.com/office/drawing/2014/main" id="{EDD5ECD8-3BCF-0E4B-95E5-200B5D6E0D68}"/>
              </a:ext>
            </a:extLst>
          </p:cNvPr>
          <p:cNvGrpSpPr>
            <a:grpSpLocks/>
          </p:cNvGrpSpPr>
          <p:nvPr/>
        </p:nvGrpSpPr>
        <p:grpSpPr bwMode="auto">
          <a:xfrm>
            <a:off x="5411789" y="3641726"/>
            <a:ext cx="1965325" cy="377825"/>
            <a:chOff x="0" y="0"/>
            <a:chExt cx="1625" cy="337"/>
          </a:xfrm>
        </p:grpSpPr>
        <p:sp>
          <p:nvSpPr>
            <p:cNvPr id="52309" name="Line 39">
              <a:extLst>
                <a:ext uri="{FF2B5EF4-FFF2-40B4-BE49-F238E27FC236}">
                  <a16:creationId xmlns:a16="http://schemas.microsoft.com/office/drawing/2014/main" id="{62F4EB7B-DED1-D046-B72A-D630BD5AA32C}"/>
                </a:ext>
              </a:extLst>
            </p:cNvPr>
            <p:cNvSpPr>
              <a:spLocks noChangeShapeType="1"/>
            </p:cNvSpPr>
            <p:nvPr/>
          </p:nvSpPr>
          <p:spPr bwMode="auto">
            <a:xfrm flipH="1">
              <a:off x="0" y="0"/>
              <a:ext cx="1625" cy="337"/>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52310" name="Group 40">
              <a:extLst>
                <a:ext uri="{FF2B5EF4-FFF2-40B4-BE49-F238E27FC236}">
                  <a16:creationId xmlns:a16="http://schemas.microsoft.com/office/drawing/2014/main" id="{EF414587-FCE6-004D-9DBB-AFEEE7F592CD}"/>
                </a:ext>
              </a:extLst>
            </p:cNvPr>
            <p:cNvGrpSpPr>
              <a:grpSpLocks/>
            </p:cNvGrpSpPr>
            <p:nvPr/>
          </p:nvGrpSpPr>
          <p:grpSpPr bwMode="auto">
            <a:xfrm>
              <a:off x="129" y="138"/>
              <a:ext cx="529" cy="168"/>
              <a:chOff x="0" y="0"/>
              <a:chExt cx="529" cy="168"/>
            </a:xfrm>
          </p:grpSpPr>
          <p:sp>
            <p:nvSpPr>
              <p:cNvPr id="52311" name="Rectangle 41">
                <a:extLst>
                  <a:ext uri="{FF2B5EF4-FFF2-40B4-BE49-F238E27FC236}">
                    <a16:creationId xmlns:a16="http://schemas.microsoft.com/office/drawing/2014/main" id="{9755A9F1-6524-0242-A516-9937375B305D}"/>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312" name="Rectangle 42">
                <a:extLst>
                  <a:ext uri="{FF2B5EF4-FFF2-40B4-BE49-F238E27FC236}">
                    <a16:creationId xmlns:a16="http://schemas.microsoft.com/office/drawing/2014/main" id="{F25B0C46-383E-F14F-AFC4-38B8B6ACBFB7}"/>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grpSp>
        <p:nvGrpSpPr>
          <p:cNvPr id="43051" name="Group 43">
            <a:extLst>
              <a:ext uri="{FF2B5EF4-FFF2-40B4-BE49-F238E27FC236}">
                <a16:creationId xmlns:a16="http://schemas.microsoft.com/office/drawing/2014/main" id="{34C39D35-07CD-394A-945F-47DF8AC61D2E}"/>
              </a:ext>
            </a:extLst>
          </p:cNvPr>
          <p:cNvGrpSpPr>
            <a:grpSpLocks/>
          </p:cNvGrpSpPr>
          <p:nvPr/>
        </p:nvGrpSpPr>
        <p:grpSpPr bwMode="auto">
          <a:xfrm>
            <a:off x="5422901" y="4116388"/>
            <a:ext cx="1979613" cy="588962"/>
            <a:chOff x="0" y="0"/>
            <a:chExt cx="1637" cy="526"/>
          </a:xfrm>
        </p:grpSpPr>
        <p:sp>
          <p:nvSpPr>
            <p:cNvPr id="52305" name="Line 44">
              <a:extLst>
                <a:ext uri="{FF2B5EF4-FFF2-40B4-BE49-F238E27FC236}">
                  <a16:creationId xmlns:a16="http://schemas.microsoft.com/office/drawing/2014/main" id="{1ECCE51E-9FE5-904F-9025-AF4580EEB218}"/>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52306" name="Group 45">
              <a:extLst>
                <a:ext uri="{FF2B5EF4-FFF2-40B4-BE49-F238E27FC236}">
                  <a16:creationId xmlns:a16="http://schemas.microsoft.com/office/drawing/2014/main" id="{AF937CCC-F329-5F4F-B8D5-63109A8F9348}"/>
                </a:ext>
              </a:extLst>
            </p:cNvPr>
            <p:cNvGrpSpPr>
              <a:grpSpLocks/>
            </p:cNvGrpSpPr>
            <p:nvPr/>
          </p:nvGrpSpPr>
          <p:grpSpPr bwMode="auto">
            <a:xfrm>
              <a:off x="903" y="55"/>
              <a:ext cx="529" cy="168"/>
              <a:chOff x="0" y="0"/>
              <a:chExt cx="529" cy="168"/>
            </a:xfrm>
          </p:grpSpPr>
          <p:sp>
            <p:nvSpPr>
              <p:cNvPr id="52307" name="Rectangle 46">
                <a:extLst>
                  <a:ext uri="{FF2B5EF4-FFF2-40B4-BE49-F238E27FC236}">
                    <a16:creationId xmlns:a16="http://schemas.microsoft.com/office/drawing/2014/main" id="{7BB26D5D-65B6-8C46-B35D-B4F0C85FCE61}"/>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308" name="Rectangle 47">
                <a:extLst>
                  <a:ext uri="{FF2B5EF4-FFF2-40B4-BE49-F238E27FC236}">
                    <a16:creationId xmlns:a16="http://schemas.microsoft.com/office/drawing/2014/main" id="{9D104FF1-28DE-004B-B685-B66FDA2740F7}"/>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C(OK,0)</a:t>
                </a:r>
              </a:p>
            </p:txBody>
          </p:sp>
        </p:grpSp>
      </p:grpSp>
      <p:sp>
        <p:nvSpPr>
          <p:cNvPr id="52238" name="Rectangle 48">
            <a:extLst>
              <a:ext uri="{FF2B5EF4-FFF2-40B4-BE49-F238E27FC236}">
                <a16:creationId xmlns:a16="http://schemas.microsoft.com/office/drawing/2014/main" id="{C0C8A7DC-F5FA-E543-9536-B31E3A9CCFBA}"/>
              </a:ext>
            </a:extLst>
          </p:cNvPr>
          <p:cNvSpPr>
            <a:spLocks/>
          </p:cNvSpPr>
          <p:nvPr/>
        </p:nvSpPr>
        <p:spPr bwMode="auto">
          <a:xfrm>
            <a:off x="2495551" y="2070101"/>
            <a:ext cx="140176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Sending window</a:t>
            </a:r>
          </a:p>
        </p:txBody>
      </p:sp>
      <p:grpSp>
        <p:nvGrpSpPr>
          <p:cNvPr id="43057" name="Group 49">
            <a:extLst>
              <a:ext uri="{FF2B5EF4-FFF2-40B4-BE49-F238E27FC236}">
                <a16:creationId xmlns:a16="http://schemas.microsoft.com/office/drawing/2014/main" id="{5E0EC860-997D-8F46-AA17-31D06A8B17B9}"/>
              </a:ext>
            </a:extLst>
          </p:cNvPr>
          <p:cNvGrpSpPr>
            <a:grpSpLocks/>
          </p:cNvGrpSpPr>
          <p:nvPr/>
        </p:nvGrpSpPr>
        <p:grpSpPr bwMode="auto">
          <a:xfrm>
            <a:off x="4346575" y="2711450"/>
            <a:ext cx="2640703" cy="947738"/>
            <a:chOff x="0" y="0"/>
            <a:chExt cx="2184" cy="849"/>
          </a:xfrm>
        </p:grpSpPr>
        <p:sp>
          <p:nvSpPr>
            <p:cNvPr id="52296" name="Line 50">
              <a:extLst>
                <a:ext uri="{FF2B5EF4-FFF2-40B4-BE49-F238E27FC236}">
                  <a16:creationId xmlns:a16="http://schemas.microsoft.com/office/drawing/2014/main" id="{BCE795DC-1F47-FC44-A170-2661D2C617C8}"/>
                </a:ext>
              </a:extLst>
            </p:cNvPr>
            <p:cNvSpPr>
              <a:spLocks noChangeShapeType="1"/>
            </p:cNvSpPr>
            <p:nvPr/>
          </p:nvSpPr>
          <p:spPr bwMode="auto">
            <a:xfrm>
              <a:off x="833" y="218"/>
              <a:ext cx="1142" cy="56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297" name="Line 51">
              <a:extLst>
                <a:ext uri="{FF2B5EF4-FFF2-40B4-BE49-F238E27FC236}">
                  <a16:creationId xmlns:a16="http://schemas.microsoft.com/office/drawing/2014/main" id="{6C47536C-E7E3-1E40-AADF-9443DCCA4FD0}"/>
                </a:ext>
              </a:extLst>
            </p:cNvPr>
            <p:cNvSpPr>
              <a:spLocks noChangeShapeType="1"/>
            </p:cNvSpPr>
            <p:nvPr/>
          </p:nvSpPr>
          <p:spPr bwMode="auto">
            <a:xfrm>
              <a:off x="389" y="210"/>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298" name="Rectangle 52">
              <a:extLst>
                <a:ext uri="{FF2B5EF4-FFF2-40B4-BE49-F238E27FC236}">
                  <a16:creationId xmlns:a16="http://schemas.microsoft.com/office/drawing/2014/main" id="{F50A503D-40A7-664D-BB14-95897EDAB291}"/>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b</a:t>
              </a:r>
              <a:r>
                <a:rPr lang="en-US" altLang="en-BE" sz="1500">
                  <a:latin typeface="Helvetica" pitchFamily="2" charset="0"/>
                  <a:ea typeface="ＭＳ Ｐゴシック" panose="020B0600070205080204" pitchFamily="34" charset="-128"/>
                  <a:sym typeface="Helvetica" pitchFamily="2" charset="0"/>
                </a:rPr>
                <a:t>)</a:t>
              </a:r>
            </a:p>
          </p:txBody>
        </p:sp>
        <p:grpSp>
          <p:nvGrpSpPr>
            <p:cNvPr id="52299" name="Group 53">
              <a:extLst>
                <a:ext uri="{FF2B5EF4-FFF2-40B4-BE49-F238E27FC236}">
                  <a16:creationId xmlns:a16="http://schemas.microsoft.com/office/drawing/2014/main" id="{D5BE27F1-D317-F44F-9A4A-355F0D5CF8FA}"/>
                </a:ext>
              </a:extLst>
            </p:cNvPr>
            <p:cNvGrpSpPr>
              <a:grpSpLocks/>
            </p:cNvGrpSpPr>
            <p:nvPr/>
          </p:nvGrpSpPr>
          <p:grpSpPr bwMode="auto">
            <a:xfrm>
              <a:off x="1220" y="377"/>
              <a:ext cx="400" cy="168"/>
              <a:chOff x="0" y="0"/>
              <a:chExt cx="400" cy="168"/>
            </a:xfrm>
          </p:grpSpPr>
          <p:sp>
            <p:nvSpPr>
              <p:cNvPr id="52303" name="Rectangle 54">
                <a:extLst>
                  <a:ext uri="{FF2B5EF4-FFF2-40B4-BE49-F238E27FC236}">
                    <a16:creationId xmlns:a16="http://schemas.microsoft.com/office/drawing/2014/main" id="{70E2BAB8-B125-3F4C-91E5-CDE79E4F36CA}"/>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304" name="Rectangle 55">
                <a:extLst>
                  <a:ext uri="{FF2B5EF4-FFF2-40B4-BE49-F238E27FC236}">
                    <a16:creationId xmlns:a16="http://schemas.microsoft.com/office/drawing/2014/main" id="{0363C45C-1505-9F4D-9EA6-814117AAA62F}"/>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52300" name="Line 56">
              <a:extLst>
                <a:ext uri="{FF2B5EF4-FFF2-40B4-BE49-F238E27FC236}">
                  <a16:creationId xmlns:a16="http://schemas.microsoft.com/office/drawing/2014/main" id="{FFF6E427-4D71-F840-AC49-928D4BE00A3E}"/>
                </a:ext>
              </a:extLst>
            </p:cNvPr>
            <p:cNvSpPr>
              <a:spLocks noChangeShapeType="1"/>
            </p:cNvSpPr>
            <p:nvPr/>
          </p:nvSpPr>
          <p:spPr bwMode="auto">
            <a:xfrm flipH="1">
              <a:off x="1934" y="297"/>
              <a:ext cx="250" cy="405"/>
            </a:xfrm>
            <a:prstGeom prst="line">
              <a:avLst/>
            </a:prstGeom>
            <a:noFill/>
            <a:ln w="12700">
              <a:solidFill>
                <a:srgbClr val="8500AF"/>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301" name="Oval 57">
              <a:extLst>
                <a:ext uri="{FF2B5EF4-FFF2-40B4-BE49-F238E27FC236}">
                  <a16:creationId xmlns:a16="http://schemas.microsoft.com/office/drawing/2014/main" id="{4E38B80A-42DE-E04B-8E11-59B2AC485ECE}"/>
                </a:ext>
              </a:extLst>
            </p:cNvPr>
            <p:cNvSpPr>
              <a:spLocks/>
            </p:cNvSpPr>
            <p:nvPr/>
          </p:nvSpPr>
          <p:spPr bwMode="auto">
            <a:xfrm>
              <a:off x="1898" y="694"/>
              <a:ext cx="155" cy="155"/>
            </a:xfrm>
            <a:prstGeom prst="ellipse">
              <a:avLst/>
            </a:prstGeom>
            <a:solidFill>
              <a:srgbClr val="8500AF"/>
            </a:solidFill>
            <a:ln w="12700">
              <a:solidFill>
                <a:schemeClr val="tx1"/>
              </a:solidFill>
              <a:round/>
              <a:headEnd/>
              <a:tailEnd/>
            </a:ln>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302" name="Rectangle 58">
              <a:extLst>
                <a:ext uri="{FF2B5EF4-FFF2-40B4-BE49-F238E27FC236}">
                  <a16:creationId xmlns:a16="http://schemas.microsoft.com/office/drawing/2014/main" id="{1C756EF7-B3C8-274C-8DEE-1018DC4AA1DF}"/>
                </a:ext>
              </a:extLst>
            </p:cNvPr>
            <p:cNvSpPr>
              <a:spLocks/>
            </p:cNvSpPr>
            <p:nvPr/>
          </p:nvSpPr>
          <p:spPr bwMode="auto">
            <a:xfrm>
              <a:off x="1785" y="122"/>
              <a:ext cx="30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dirty="0">
                  <a:solidFill>
                    <a:srgbClr val="8500AF"/>
                  </a:solidFill>
                  <a:latin typeface="Helvetica" pitchFamily="2" charset="0"/>
                  <a:ea typeface="ＭＳ Ｐゴシック" panose="020B0600070205080204" pitchFamily="34" charset="-128"/>
                  <a:sym typeface="Helvetica" pitchFamily="2" charset="0"/>
                </a:rPr>
                <a:t>Lost</a:t>
              </a:r>
            </a:p>
          </p:txBody>
        </p:sp>
      </p:grpSp>
      <p:sp>
        <p:nvSpPr>
          <p:cNvPr id="43067" name="Rectangle 59">
            <a:extLst>
              <a:ext uri="{FF2B5EF4-FFF2-40B4-BE49-F238E27FC236}">
                <a16:creationId xmlns:a16="http://schemas.microsoft.com/office/drawing/2014/main" id="{FBF4A946-02C8-644A-A256-356C74532430}"/>
              </a:ext>
            </a:extLst>
          </p:cNvPr>
          <p:cNvSpPr>
            <a:spLocks/>
          </p:cNvSpPr>
          <p:nvPr/>
        </p:nvSpPr>
        <p:spPr bwMode="auto">
          <a:xfrm>
            <a:off x="7451725" y="4013201"/>
            <a:ext cx="1359346" cy="223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65213" algn="l"/>
                <a:tab pos="15890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dirty="0">
                <a:latin typeface="Helvetica" pitchFamily="2" charset="0"/>
                <a:ea typeface="ＭＳ Ｐゴシック" panose="020B0600070205080204" pitchFamily="34" charset="-128"/>
                <a:sym typeface="Helvetica" pitchFamily="2" charset="0"/>
              </a:rPr>
              <a:t>Segment stored</a:t>
            </a:r>
          </a:p>
        </p:txBody>
      </p:sp>
      <p:grpSp>
        <p:nvGrpSpPr>
          <p:cNvPr id="43068" name="Group 60">
            <a:extLst>
              <a:ext uri="{FF2B5EF4-FFF2-40B4-BE49-F238E27FC236}">
                <a16:creationId xmlns:a16="http://schemas.microsoft.com/office/drawing/2014/main" id="{F00F355D-D121-A142-9345-E25E5DC2BC2F}"/>
              </a:ext>
            </a:extLst>
          </p:cNvPr>
          <p:cNvGrpSpPr>
            <a:grpSpLocks/>
          </p:cNvGrpSpPr>
          <p:nvPr/>
        </p:nvGrpSpPr>
        <p:grpSpPr bwMode="auto">
          <a:xfrm>
            <a:off x="5427664" y="4249738"/>
            <a:ext cx="2016125" cy="889000"/>
            <a:chOff x="0" y="0"/>
            <a:chExt cx="1668" cy="796"/>
          </a:xfrm>
        </p:grpSpPr>
        <p:sp>
          <p:nvSpPr>
            <p:cNvPr id="52292" name="Line 61">
              <a:extLst>
                <a:ext uri="{FF2B5EF4-FFF2-40B4-BE49-F238E27FC236}">
                  <a16:creationId xmlns:a16="http://schemas.microsoft.com/office/drawing/2014/main" id="{47250DC0-FF7B-F741-B12A-A00D81063050}"/>
                </a:ext>
              </a:extLst>
            </p:cNvPr>
            <p:cNvSpPr>
              <a:spLocks noChangeShapeType="1"/>
            </p:cNvSpPr>
            <p:nvPr/>
          </p:nvSpPr>
          <p:spPr bwMode="auto">
            <a:xfrm>
              <a:off x="0" y="0"/>
              <a:ext cx="1668" cy="7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52293" name="Group 62">
              <a:extLst>
                <a:ext uri="{FF2B5EF4-FFF2-40B4-BE49-F238E27FC236}">
                  <a16:creationId xmlns:a16="http://schemas.microsoft.com/office/drawing/2014/main" id="{8C732052-79C8-874E-8A29-2D605EE2B240}"/>
                </a:ext>
              </a:extLst>
            </p:cNvPr>
            <p:cNvGrpSpPr>
              <a:grpSpLocks/>
            </p:cNvGrpSpPr>
            <p:nvPr/>
          </p:nvGrpSpPr>
          <p:grpSpPr bwMode="auto">
            <a:xfrm>
              <a:off x="750" y="214"/>
              <a:ext cx="400" cy="168"/>
              <a:chOff x="0" y="0"/>
              <a:chExt cx="400" cy="168"/>
            </a:xfrm>
          </p:grpSpPr>
          <p:sp>
            <p:nvSpPr>
              <p:cNvPr id="52294" name="Rectangle 63">
                <a:extLst>
                  <a:ext uri="{FF2B5EF4-FFF2-40B4-BE49-F238E27FC236}">
                    <a16:creationId xmlns:a16="http://schemas.microsoft.com/office/drawing/2014/main" id="{1F1D8E8C-E459-DE4F-8CC7-860C986F8FE8}"/>
                  </a:ext>
                </a:extLst>
              </p:cNvPr>
              <p:cNvSpPr>
                <a:spLocks/>
              </p:cNvSpPr>
              <p:nvPr/>
            </p:nvSpPr>
            <p:spPr bwMode="auto">
              <a:xfrm>
                <a:off x="0" y="0"/>
                <a:ext cx="400"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295" name="Rectangle 64">
                <a:extLst>
                  <a:ext uri="{FF2B5EF4-FFF2-40B4-BE49-F238E27FC236}">
                    <a16:creationId xmlns:a16="http://schemas.microsoft.com/office/drawing/2014/main" id="{02D60FD4-ED0D-F544-BB29-ABF4A95E616F}"/>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D(1</a:t>
                </a:r>
                <a:r>
                  <a:rPr lang="en-US" altLang="en-BE" sz="1300">
                    <a:solidFill>
                      <a:srgbClr val="0000FF"/>
                    </a:solidFill>
                    <a:latin typeface="Helvetica" pitchFamily="2" charset="0"/>
                    <a:ea typeface="ＭＳ Ｐゴシック" panose="020B0600070205080204" pitchFamily="34" charset="-128"/>
                    <a:sym typeface="Helvetica" pitchFamily="2" charset="0"/>
                  </a:rPr>
                  <a:t>,b</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sp>
        <p:nvSpPr>
          <p:cNvPr id="43073" name="Rectangle 65">
            <a:extLst>
              <a:ext uri="{FF2B5EF4-FFF2-40B4-BE49-F238E27FC236}">
                <a16:creationId xmlns:a16="http://schemas.microsoft.com/office/drawing/2014/main" id="{D24028B7-57CC-8648-8A2A-4909DD03746F}"/>
              </a:ext>
            </a:extLst>
          </p:cNvPr>
          <p:cNvSpPr>
            <a:spLocks/>
          </p:cNvSpPr>
          <p:nvPr/>
        </p:nvSpPr>
        <p:spPr bwMode="auto">
          <a:xfrm>
            <a:off x="3862389" y="3881438"/>
            <a:ext cx="136683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97000"/>
              </a:lnSpc>
              <a:spcBef>
                <a:spcPct val="0"/>
              </a:spcBef>
              <a:buSzTx/>
              <a:buFontTx/>
              <a:buNone/>
            </a:pPr>
            <a:r>
              <a:rPr lang="en-US" altLang="en-BE" sz="1500" i="1">
                <a:latin typeface="Helvetica" pitchFamily="2" charset="0"/>
                <a:ea typeface="ＭＳ Ｐゴシック" panose="020B0600070205080204" pitchFamily="34" charset="-128"/>
                <a:sym typeface="Helvetica" pitchFamily="2" charset="0"/>
              </a:rPr>
              <a:t>Retransmission</a:t>
            </a:r>
            <a:br>
              <a:rPr lang="en-US" altLang="en-BE" sz="1500" i="1">
                <a:latin typeface="Helvetica" pitchFamily="2" charset="0"/>
                <a:ea typeface="ＭＳ Ｐゴシック" panose="020B0600070205080204" pitchFamily="34" charset="-128"/>
                <a:sym typeface="Helvetica" pitchFamily="2" charset="0"/>
              </a:rPr>
            </a:br>
            <a:r>
              <a:rPr lang="en-US" altLang="en-BE" sz="1500" i="1">
                <a:latin typeface="Helvetica" pitchFamily="2" charset="0"/>
                <a:ea typeface="ＭＳ Ｐゴシック" panose="020B0600070205080204" pitchFamily="34" charset="-128"/>
                <a:sym typeface="Helvetica" pitchFamily="2" charset="0"/>
              </a:rPr>
              <a:t>timer expires</a:t>
            </a:r>
          </a:p>
        </p:txBody>
      </p:sp>
      <p:grpSp>
        <p:nvGrpSpPr>
          <p:cNvPr id="43074" name="Group 66">
            <a:extLst>
              <a:ext uri="{FF2B5EF4-FFF2-40B4-BE49-F238E27FC236}">
                <a16:creationId xmlns:a16="http://schemas.microsoft.com/office/drawing/2014/main" id="{AC1B7FB7-6317-144F-94FB-324F553A22E9}"/>
              </a:ext>
            </a:extLst>
          </p:cNvPr>
          <p:cNvGrpSpPr>
            <a:grpSpLocks/>
          </p:cNvGrpSpPr>
          <p:nvPr/>
        </p:nvGrpSpPr>
        <p:grpSpPr bwMode="auto">
          <a:xfrm>
            <a:off x="2820988" y="4125913"/>
            <a:ext cx="640916" cy="203200"/>
            <a:chOff x="0" y="0"/>
            <a:chExt cx="531" cy="182"/>
          </a:xfrm>
        </p:grpSpPr>
        <p:sp>
          <p:nvSpPr>
            <p:cNvPr id="52290" name="Rectangle 67">
              <a:extLst>
                <a:ext uri="{FF2B5EF4-FFF2-40B4-BE49-F238E27FC236}">
                  <a16:creationId xmlns:a16="http://schemas.microsoft.com/office/drawing/2014/main" id="{B5034279-9DAE-1045-A226-19FB447DA3EB}"/>
                </a:ext>
              </a:extLst>
            </p:cNvPr>
            <p:cNvSpPr>
              <a:spLocks/>
            </p:cNvSpPr>
            <p:nvPr/>
          </p:nvSpPr>
          <p:spPr bwMode="auto">
            <a:xfrm>
              <a:off x="0" y="0"/>
              <a:ext cx="53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2291" name="AutoShape 68">
              <a:extLst>
                <a:ext uri="{FF2B5EF4-FFF2-40B4-BE49-F238E27FC236}">
                  <a16:creationId xmlns:a16="http://schemas.microsoft.com/office/drawing/2014/main" id="{8743A563-A891-FD48-8E90-FE801092093C}"/>
                </a:ext>
              </a:extLst>
            </p:cNvPr>
            <p:cNvSpPr>
              <a:spLocks/>
            </p:cNvSpPr>
            <p:nvPr/>
          </p:nvSpPr>
          <p:spPr bwMode="auto">
            <a:xfrm>
              <a:off x="109"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sp>
        <p:nvSpPr>
          <p:cNvPr id="43077" name="Rectangle 69">
            <a:extLst>
              <a:ext uri="{FF2B5EF4-FFF2-40B4-BE49-F238E27FC236}">
                <a16:creationId xmlns:a16="http://schemas.microsoft.com/office/drawing/2014/main" id="{7D0457B4-95CC-F94B-A74A-DBC41065FDBE}"/>
              </a:ext>
            </a:extLst>
          </p:cNvPr>
          <p:cNvSpPr>
            <a:spLocks/>
          </p:cNvSpPr>
          <p:nvPr/>
        </p:nvSpPr>
        <p:spPr bwMode="auto">
          <a:xfrm>
            <a:off x="2820989" y="4370388"/>
            <a:ext cx="641201"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43078" name="AutoShape 70">
            <a:extLst>
              <a:ext uri="{FF2B5EF4-FFF2-40B4-BE49-F238E27FC236}">
                <a16:creationId xmlns:a16="http://schemas.microsoft.com/office/drawing/2014/main" id="{0880F4A3-F343-0A4F-9B94-8505DF6FBE20}"/>
              </a:ext>
            </a:extLst>
          </p:cNvPr>
          <p:cNvSpPr>
            <a:spLocks/>
          </p:cNvSpPr>
          <p:nvPr/>
        </p:nvSpPr>
        <p:spPr bwMode="auto">
          <a:xfrm>
            <a:off x="2952750" y="4370388"/>
            <a:ext cx="482600" cy="203200"/>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nvGrpSpPr>
          <p:cNvPr id="43079" name="Group 71">
            <a:extLst>
              <a:ext uri="{FF2B5EF4-FFF2-40B4-BE49-F238E27FC236}">
                <a16:creationId xmlns:a16="http://schemas.microsoft.com/office/drawing/2014/main" id="{C7C7F47C-F138-1A49-8A82-DF2D39D26FF3}"/>
              </a:ext>
            </a:extLst>
          </p:cNvPr>
          <p:cNvGrpSpPr>
            <a:grpSpLocks/>
          </p:cNvGrpSpPr>
          <p:nvPr/>
        </p:nvGrpSpPr>
        <p:grpSpPr bwMode="auto">
          <a:xfrm>
            <a:off x="2832100" y="4614863"/>
            <a:ext cx="641362" cy="203200"/>
            <a:chOff x="0" y="0"/>
            <a:chExt cx="530" cy="182"/>
          </a:xfrm>
        </p:grpSpPr>
        <p:sp>
          <p:nvSpPr>
            <p:cNvPr id="52288" name="Rectangle 72">
              <a:extLst>
                <a:ext uri="{FF2B5EF4-FFF2-40B4-BE49-F238E27FC236}">
                  <a16:creationId xmlns:a16="http://schemas.microsoft.com/office/drawing/2014/main" id="{E6563B0C-7E29-4648-BBA4-D592F08212FE}"/>
                </a:ext>
              </a:extLst>
            </p:cNvPr>
            <p:cNvSpPr>
              <a:spLocks/>
            </p:cNvSpPr>
            <p:nvPr/>
          </p:nvSpPr>
          <p:spPr bwMode="auto">
            <a:xfrm>
              <a:off x="0"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00FF"/>
                  </a:solidFill>
                  <a:latin typeface="Helvetica" pitchFamily="2" charset="0"/>
                  <a:ea typeface="ＭＳ Ｐゴシック" panose="020B0600070205080204" pitchFamily="34" charset="-128"/>
                  <a:sym typeface="Helvetica" pitchFamily="2" charset="0"/>
                </a:rPr>
                <a:t>0 </a:t>
              </a:r>
              <a:r>
                <a:rPr lang="en-US" altLang="en-BE" sz="1500" i="1">
                  <a:solidFill>
                    <a:srgbClr val="FF0000"/>
                  </a:solidFill>
                  <a:latin typeface="Helvetica" pitchFamily="2" charset="0"/>
                  <a:ea typeface="ＭＳ Ｐゴシック" panose="020B0600070205080204" pitchFamily="34" charset="-128"/>
                  <a:sym typeface="Helvetica" pitchFamily="2" charset="0"/>
                </a:rPr>
                <a:t>1 2</a:t>
              </a:r>
              <a:r>
                <a:rPr lang="en-US" altLang="en-BE" sz="1500">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2289" name="AutoShape 73">
              <a:extLst>
                <a:ext uri="{FF2B5EF4-FFF2-40B4-BE49-F238E27FC236}">
                  <a16:creationId xmlns:a16="http://schemas.microsoft.com/office/drawing/2014/main" id="{1CE8DB0B-EE18-F348-B807-CA9E36A79B65}"/>
                </a:ext>
              </a:extLst>
            </p:cNvPr>
            <p:cNvSpPr>
              <a:spLocks/>
            </p:cNvSpPr>
            <p:nvPr/>
          </p:nvSpPr>
          <p:spPr bwMode="auto">
            <a:xfrm>
              <a:off x="10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3082" name="Group 74">
            <a:extLst>
              <a:ext uri="{FF2B5EF4-FFF2-40B4-BE49-F238E27FC236}">
                <a16:creationId xmlns:a16="http://schemas.microsoft.com/office/drawing/2014/main" id="{3049D7DF-A6B0-CC46-B600-68BBFECD3B06}"/>
              </a:ext>
            </a:extLst>
          </p:cNvPr>
          <p:cNvGrpSpPr>
            <a:grpSpLocks/>
          </p:cNvGrpSpPr>
          <p:nvPr/>
        </p:nvGrpSpPr>
        <p:grpSpPr bwMode="auto">
          <a:xfrm>
            <a:off x="9043989" y="3513139"/>
            <a:ext cx="641589" cy="212725"/>
            <a:chOff x="0" y="0"/>
            <a:chExt cx="530" cy="190"/>
          </a:xfrm>
        </p:grpSpPr>
        <p:sp>
          <p:nvSpPr>
            <p:cNvPr id="52286" name="Rectangle 75">
              <a:extLst>
                <a:ext uri="{FF2B5EF4-FFF2-40B4-BE49-F238E27FC236}">
                  <a16:creationId xmlns:a16="http://schemas.microsoft.com/office/drawing/2014/main" id="{9F51A1D2-2385-234F-9CA1-6F96D3DF7C58}"/>
                </a:ext>
              </a:extLst>
            </p:cNvPr>
            <p:cNvSpPr>
              <a:spLocks/>
            </p:cNvSpPr>
            <p:nvPr/>
          </p:nvSpPr>
          <p:spPr bwMode="auto">
            <a:xfrm>
              <a:off x="0"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2287" name="AutoShape 76">
              <a:extLst>
                <a:ext uri="{FF2B5EF4-FFF2-40B4-BE49-F238E27FC236}">
                  <a16:creationId xmlns:a16="http://schemas.microsoft.com/office/drawing/2014/main" id="{28EDBA4C-87A4-F141-9BEA-73CC74498510}"/>
                </a:ext>
              </a:extLst>
            </p:cNvPr>
            <p:cNvSpPr>
              <a:spLocks/>
            </p:cNvSpPr>
            <p:nvPr/>
          </p:nvSpPr>
          <p:spPr bwMode="auto">
            <a:xfrm>
              <a:off x="118" y="8"/>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3085" name="Group 77">
            <a:extLst>
              <a:ext uri="{FF2B5EF4-FFF2-40B4-BE49-F238E27FC236}">
                <a16:creationId xmlns:a16="http://schemas.microsoft.com/office/drawing/2014/main" id="{2B50B997-89E0-4A48-8D58-6902CDD7AFC3}"/>
              </a:ext>
            </a:extLst>
          </p:cNvPr>
          <p:cNvGrpSpPr>
            <a:grpSpLocks/>
          </p:cNvGrpSpPr>
          <p:nvPr/>
        </p:nvGrpSpPr>
        <p:grpSpPr bwMode="auto">
          <a:xfrm>
            <a:off x="8986839" y="3994150"/>
            <a:ext cx="641589" cy="203200"/>
            <a:chOff x="0" y="0"/>
            <a:chExt cx="530" cy="182"/>
          </a:xfrm>
        </p:grpSpPr>
        <p:sp>
          <p:nvSpPr>
            <p:cNvPr id="52284" name="Rectangle 78">
              <a:extLst>
                <a:ext uri="{FF2B5EF4-FFF2-40B4-BE49-F238E27FC236}">
                  <a16:creationId xmlns:a16="http://schemas.microsoft.com/office/drawing/2014/main" id="{857CF0F8-0925-FD45-A69C-3FADE400A270}"/>
                </a:ext>
              </a:extLst>
            </p:cNvPr>
            <p:cNvSpPr>
              <a:spLocks/>
            </p:cNvSpPr>
            <p:nvPr/>
          </p:nvSpPr>
          <p:spPr bwMode="auto">
            <a:xfrm>
              <a:off x="0" y="0"/>
              <a:ext cx="5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1 </a:t>
              </a:r>
              <a:r>
                <a:rPr lang="en-US" altLang="en-BE" sz="1500" i="1">
                  <a:solidFill>
                    <a:srgbClr val="FF0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2285" name="AutoShape 79">
              <a:extLst>
                <a:ext uri="{FF2B5EF4-FFF2-40B4-BE49-F238E27FC236}">
                  <a16:creationId xmlns:a16="http://schemas.microsoft.com/office/drawing/2014/main" id="{47C26575-76F2-7A49-9410-AFC90E76BA09}"/>
                </a:ext>
              </a:extLst>
            </p:cNvPr>
            <p:cNvSpPr>
              <a:spLocks/>
            </p:cNvSpPr>
            <p:nvPr/>
          </p:nvSpPr>
          <p:spPr bwMode="auto">
            <a:xfrm>
              <a:off x="118"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3088" name="Group 80">
            <a:extLst>
              <a:ext uri="{FF2B5EF4-FFF2-40B4-BE49-F238E27FC236}">
                <a16:creationId xmlns:a16="http://schemas.microsoft.com/office/drawing/2014/main" id="{B2172F72-1F27-B743-A8C1-A2352D17C0EE}"/>
              </a:ext>
            </a:extLst>
          </p:cNvPr>
          <p:cNvGrpSpPr>
            <a:grpSpLocks/>
          </p:cNvGrpSpPr>
          <p:nvPr/>
        </p:nvGrpSpPr>
        <p:grpSpPr bwMode="auto">
          <a:xfrm>
            <a:off x="7445376" y="5183188"/>
            <a:ext cx="1160463" cy="252412"/>
            <a:chOff x="0" y="0"/>
            <a:chExt cx="959" cy="226"/>
          </a:xfrm>
        </p:grpSpPr>
        <p:sp>
          <p:nvSpPr>
            <p:cNvPr id="52282" name="Line 81">
              <a:extLst>
                <a:ext uri="{FF2B5EF4-FFF2-40B4-BE49-F238E27FC236}">
                  <a16:creationId xmlns:a16="http://schemas.microsoft.com/office/drawing/2014/main" id="{F0352140-376A-5E44-9B46-6ABB78226FF4}"/>
                </a:ext>
              </a:extLst>
            </p:cNvPr>
            <p:cNvSpPr>
              <a:spLocks noChangeShapeType="1"/>
            </p:cNvSpPr>
            <p:nvPr/>
          </p:nvSpPr>
          <p:spPr bwMode="auto">
            <a:xfrm rot="10800000" flipH="1">
              <a:off x="0" y="223"/>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283" name="Rectangle 82">
              <a:extLst>
                <a:ext uri="{FF2B5EF4-FFF2-40B4-BE49-F238E27FC236}">
                  <a16:creationId xmlns:a16="http://schemas.microsoft.com/office/drawing/2014/main" id="{045B788C-47DE-A04D-AE27-B91732508A40}"/>
                </a:ext>
              </a:extLst>
            </p:cNvPr>
            <p:cNvSpPr>
              <a:spLocks/>
            </p:cNvSpPr>
            <p:nvPr/>
          </p:nvSpPr>
          <p:spPr bwMode="auto">
            <a:xfrm>
              <a:off x="181" y="0"/>
              <a:ext cx="77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c</a:t>
              </a:r>
              <a:r>
                <a:rPr lang="en-US" altLang="en-BE" sz="1500">
                  <a:latin typeface="Helvetica" pitchFamily="2" charset="0"/>
                  <a:ea typeface="ＭＳ Ｐゴシック" panose="020B0600070205080204" pitchFamily="34" charset="-128"/>
                  <a:sym typeface="Helvetica" pitchFamily="2" charset="0"/>
                </a:rPr>
                <a:t>)</a:t>
              </a:r>
            </a:p>
          </p:txBody>
        </p:sp>
      </p:grpSp>
      <p:grpSp>
        <p:nvGrpSpPr>
          <p:cNvPr id="43091" name="Group 83">
            <a:extLst>
              <a:ext uri="{FF2B5EF4-FFF2-40B4-BE49-F238E27FC236}">
                <a16:creationId xmlns:a16="http://schemas.microsoft.com/office/drawing/2014/main" id="{4ABBFA6F-F7B3-A344-BF6C-1E50BBE23A4B}"/>
              </a:ext>
            </a:extLst>
          </p:cNvPr>
          <p:cNvGrpSpPr>
            <a:grpSpLocks/>
          </p:cNvGrpSpPr>
          <p:nvPr/>
        </p:nvGrpSpPr>
        <p:grpSpPr bwMode="auto">
          <a:xfrm>
            <a:off x="4392613" y="4351339"/>
            <a:ext cx="4241800" cy="1387475"/>
            <a:chOff x="0" y="0"/>
            <a:chExt cx="3508" cy="1244"/>
          </a:xfrm>
        </p:grpSpPr>
        <p:sp>
          <p:nvSpPr>
            <p:cNvPr id="52274" name="Line 84">
              <a:extLst>
                <a:ext uri="{FF2B5EF4-FFF2-40B4-BE49-F238E27FC236}">
                  <a16:creationId xmlns:a16="http://schemas.microsoft.com/office/drawing/2014/main" id="{1BCC3F15-BDB3-8C4C-AD39-CA057EDE22DB}"/>
                </a:ext>
              </a:extLst>
            </p:cNvPr>
            <p:cNvSpPr>
              <a:spLocks noChangeShapeType="1"/>
            </p:cNvSpPr>
            <p:nvPr/>
          </p:nvSpPr>
          <p:spPr bwMode="auto">
            <a:xfrm>
              <a:off x="837" y="137"/>
              <a:ext cx="1664" cy="83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275" name="Line 85">
              <a:extLst>
                <a:ext uri="{FF2B5EF4-FFF2-40B4-BE49-F238E27FC236}">
                  <a16:creationId xmlns:a16="http://schemas.microsoft.com/office/drawing/2014/main" id="{75FF6BC7-14E3-5140-8807-68160FA37DCB}"/>
                </a:ext>
              </a:extLst>
            </p:cNvPr>
            <p:cNvSpPr>
              <a:spLocks noChangeShapeType="1"/>
            </p:cNvSpPr>
            <p:nvPr/>
          </p:nvSpPr>
          <p:spPr bwMode="auto">
            <a:xfrm>
              <a:off x="353" y="216"/>
              <a:ext cx="44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276" name="Rectangle 86">
              <a:extLst>
                <a:ext uri="{FF2B5EF4-FFF2-40B4-BE49-F238E27FC236}">
                  <a16:creationId xmlns:a16="http://schemas.microsoft.com/office/drawing/2014/main" id="{3B89F0FB-1D82-FB48-91BF-A3A3EA1BDFDC}"/>
                </a:ext>
              </a:extLst>
            </p:cNvPr>
            <p:cNvSpPr>
              <a:spLocks/>
            </p:cNvSpPr>
            <p:nvPr/>
          </p:nvSpPr>
          <p:spPr bwMode="auto">
            <a:xfrm>
              <a:off x="0" y="0"/>
              <a:ext cx="805"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Data.req(</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latin typeface="Helvetica" pitchFamily="2" charset="0"/>
                  <a:ea typeface="ＭＳ Ｐゴシック" panose="020B0600070205080204" pitchFamily="34" charset="-128"/>
                  <a:sym typeface="Helvetica" pitchFamily="2" charset="0"/>
                </a:rPr>
                <a:t>)</a:t>
              </a:r>
            </a:p>
          </p:txBody>
        </p:sp>
        <p:grpSp>
          <p:nvGrpSpPr>
            <p:cNvPr id="52277" name="Group 87">
              <a:extLst>
                <a:ext uri="{FF2B5EF4-FFF2-40B4-BE49-F238E27FC236}">
                  <a16:creationId xmlns:a16="http://schemas.microsoft.com/office/drawing/2014/main" id="{2151DD61-FD98-174E-9E60-10C60114C8DD}"/>
                </a:ext>
              </a:extLst>
            </p:cNvPr>
            <p:cNvGrpSpPr>
              <a:grpSpLocks/>
            </p:cNvGrpSpPr>
            <p:nvPr/>
          </p:nvGrpSpPr>
          <p:grpSpPr bwMode="auto">
            <a:xfrm>
              <a:off x="1709" y="590"/>
              <a:ext cx="404" cy="168"/>
              <a:chOff x="0" y="0"/>
              <a:chExt cx="404" cy="168"/>
            </a:xfrm>
          </p:grpSpPr>
          <p:sp>
            <p:nvSpPr>
              <p:cNvPr id="52280" name="Rectangle 88">
                <a:extLst>
                  <a:ext uri="{FF2B5EF4-FFF2-40B4-BE49-F238E27FC236}">
                    <a16:creationId xmlns:a16="http://schemas.microsoft.com/office/drawing/2014/main" id="{DB6FCE80-F45D-994F-8B49-E4EFD3B86D14}"/>
                  </a:ext>
                </a:extLst>
              </p:cNvPr>
              <p:cNvSpPr>
                <a:spLocks/>
              </p:cNvSpPr>
              <p:nvPr/>
            </p:nvSpPr>
            <p:spPr bwMode="auto">
              <a:xfrm>
                <a:off x="0" y="0"/>
                <a:ext cx="404"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281" name="Rectangle 89">
                <a:extLst>
                  <a:ext uri="{FF2B5EF4-FFF2-40B4-BE49-F238E27FC236}">
                    <a16:creationId xmlns:a16="http://schemas.microsoft.com/office/drawing/2014/main" id="{19E73583-B2CE-6D43-99D7-8EAE27168C28}"/>
                  </a:ext>
                </a:extLst>
              </p:cNvPr>
              <p:cNvSpPr>
                <a:spLocks/>
              </p:cNvSpPr>
              <p:nvPr/>
            </p:nvSpPr>
            <p:spPr bwMode="auto">
              <a:xfrm>
                <a:off x="0" y="0"/>
                <a:ext cx="38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D(3</a:t>
                </a:r>
                <a:r>
                  <a:rPr lang="en-US" altLang="en-BE" sz="1300">
                    <a:solidFill>
                      <a:srgbClr val="0000FF"/>
                    </a:solidFill>
                    <a:latin typeface="Helvetica" pitchFamily="2" charset="0"/>
                    <a:ea typeface="ＭＳ Ｐゴシック" panose="020B0600070205080204" pitchFamily="34" charset="-128"/>
                    <a:sym typeface="Helvetica" pitchFamily="2" charset="0"/>
                  </a:rPr>
                  <a:t>,d</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sp>
          <p:nvSpPr>
            <p:cNvPr id="52278" name="Line 90">
              <a:extLst>
                <a:ext uri="{FF2B5EF4-FFF2-40B4-BE49-F238E27FC236}">
                  <a16:creationId xmlns:a16="http://schemas.microsoft.com/office/drawing/2014/main" id="{940A6E35-1DE1-8747-8274-D84BC713DB1B}"/>
                </a:ext>
              </a:extLst>
            </p:cNvPr>
            <p:cNvSpPr>
              <a:spLocks noChangeShapeType="1"/>
            </p:cNvSpPr>
            <p:nvPr/>
          </p:nvSpPr>
          <p:spPr bwMode="auto">
            <a:xfrm rot="10800000" flipH="1">
              <a:off x="2540" y="1241"/>
              <a:ext cx="640" cy="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BE"/>
            </a:p>
          </p:txBody>
        </p:sp>
        <p:sp>
          <p:nvSpPr>
            <p:cNvPr id="52279" name="Rectangle 91">
              <a:extLst>
                <a:ext uri="{FF2B5EF4-FFF2-40B4-BE49-F238E27FC236}">
                  <a16:creationId xmlns:a16="http://schemas.microsoft.com/office/drawing/2014/main" id="{5BD39FE6-76E5-5A45-87E8-5207BEA814C5}"/>
                </a:ext>
              </a:extLst>
            </p:cNvPr>
            <p:cNvSpPr>
              <a:spLocks/>
            </p:cNvSpPr>
            <p:nvPr/>
          </p:nvSpPr>
          <p:spPr bwMode="auto">
            <a:xfrm>
              <a:off x="2721" y="1017"/>
              <a:ext cx="78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Data.ind(</a:t>
              </a:r>
              <a:r>
                <a:rPr lang="en-US" altLang="en-BE" sz="1500">
                  <a:solidFill>
                    <a:srgbClr val="0000FF"/>
                  </a:solidFill>
                  <a:latin typeface="Helvetica" pitchFamily="2" charset="0"/>
                  <a:ea typeface="ＭＳ Ｐゴシック" panose="020B0600070205080204" pitchFamily="34" charset="-128"/>
                  <a:sym typeface="Helvetica" pitchFamily="2" charset="0"/>
                </a:rPr>
                <a:t>d</a:t>
              </a:r>
              <a:r>
                <a:rPr lang="en-US" altLang="en-BE" sz="1500">
                  <a:latin typeface="Helvetica" pitchFamily="2" charset="0"/>
                  <a:ea typeface="ＭＳ Ｐゴシック" panose="020B0600070205080204" pitchFamily="34" charset="-128"/>
                  <a:sym typeface="Helvetica" pitchFamily="2" charset="0"/>
                </a:rPr>
                <a:t>)</a:t>
              </a:r>
            </a:p>
          </p:txBody>
        </p:sp>
      </p:grpSp>
      <p:grpSp>
        <p:nvGrpSpPr>
          <p:cNvPr id="43100" name="Group 92">
            <a:extLst>
              <a:ext uri="{FF2B5EF4-FFF2-40B4-BE49-F238E27FC236}">
                <a16:creationId xmlns:a16="http://schemas.microsoft.com/office/drawing/2014/main" id="{80526588-8DD3-024F-9C19-90AEC7D330F3}"/>
              </a:ext>
            </a:extLst>
          </p:cNvPr>
          <p:cNvGrpSpPr>
            <a:grpSpLocks/>
          </p:cNvGrpSpPr>
          <p:nvPr/>
        </p:nvGrpSpPr>
        <p:grpSpPr bwMode="auto">
          <a:xfrm>
            <a:off x="8921751" y="4908550"/>
            <a:ext cx="641203" cy="203200"/>
            <a:chOff x="0" y="0"/>
            <a:chExt cx="530" cy="183"/>
          </a:xfrm>
        </p:grpSpPr>
        <p:sp>
          <p:nvSpPr>
            <p:cNvPr id="52272" name="Rectangle 93">
              <a:extLst>
                <a:ext uri="{FF2B5EF4-FFF2-40B4-BE49-F238E27FC236}">
                  <a16:creationId xmlns:a16="http://schemas.microsoft.com/office/drawing/2014/main" id="{0590B1D8-6BD6-DF46-86E9-3625CD40A34D}"/>
                </a:ext>
              </a:extLst>
            </p:cNvPr>
            <p:cNvSpPr>
              <a:spLocks/>
            </p:cNvSpPr>
            <p:nvPr/>
          </p:nvSpPr>
          <p:spPr bwMode="auto">
            <a:xfrm>
              <a:off x="0" y="0"/>
              <a:ext cx="53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0</a:t>
              </a:r>
              <a:r>
                <a:rPr lang="en-US" altLang="en-BE" sz="1500">
                  <a:solidFill>
                    <a:srgbClr val="008000"/>
                  </a:solidFill>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1</a:t>
              </a:r>
              <a:r>
                <a:rPr lang="en-US" altLang="en-BE" sz="1500" i="1">
                  <a:solidFill>
                    <a:srgbClr val="008000"/>
                  </a:solidFill>
                  <a:latin typeface="Helvetica" pitchFamily="2" charset="0"/>
                  <a:ea typeface="ＭＳ Ｐゴシック" panose="020B0600070205080204" pitchFamily="34" charset="-128"/>
                  <a:sym typeface="Helvetica" pitchFamily="2" charset="0"/>
                </a:rPr>
                <a:t> </a:t>
              </a:r>
              <a:r>
                <a:rPr lang="en-US" altLang="en-BE" sz="1500" i="1">
                  <a:solidFill>
                    <a:srgbClr val="FF0000"/>
                  </a:solidFill>
                  <a:latin typeface="Helvetica" pitchFamily="2" charset="0"/>
                  <a:ea typeface="ＭＳ Ｐゴシック" panose="020B0600070205080204" pitchFamily="34" charset="-128"/>
                  <a:sym typeface="Helvetica" pitchFamily="2" charset="0"/>
                </a:rPr>
                <a:t>2</a:t>
              </a:r>
              <a:r>
                <a:rPr lang="en-US" altLang="en-BE" sz="1500">
                  <a:latin typeface="Helvetica" pitchFamily="2" charset="0"/>
                  <a:ea typeface="ＭＳ Ｐゴシック" panose="020B0600070205080204" pitchFamily="34" charset="-128"/>
                  <a:sym typeface="Helvetica" pitchFamily="2" charset="0"/>
                </a:rPr>
                <a:t> </a:t>
              </a:r>
              <a:r>
                <a:rPr lang="en-US" altLang="en-BE" sz="1500">
                  <a:solidFill>
                    <a:srgbClr val="008000"/>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2273" name="AutoShape 94">
              <a:extLst>
                <a:ext uri="{FF2B5EF4-FFF2-40B4-BE49-F238E27FC236}">
                  <a16:creationId xmlns:a16="http://schemas.microsoft.com/office/drawing/2014/main" id="{7F1C4106-A5C5-7A40-9C86-2A19A3C695D3}"/>
                </a:ext>
              </a:extLst>
            </p:cNvPr>
            <p:cNvSpPr>
              <a:spLocks/>
            </p:cNvSpPr>
            <p:nvPr/>
          </p:nvSpPr>
          <p:spPr bwMode="auto">
            <a:xfrm>
              <a:off x="117" y="1"/>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3103" name="Group 95">
            <a:extLst>
              <a:ext uri="{FF2B5EF4-FFF2-40B4-BE49-F238E27FC236}">
                <a16:creationId xmlns:a16="http://schemas.microsoft.com/office/drawing/2014/main" id="{CB547451-FB3A-224A-A0DC-9E91043DD761}"/>
              </a:ext>
            </a:extLst>
          </p:cNvPr>
          <p:cNvGrpSpPr>
            <a:grpSpLocks/>
          </p:cNvGrpSpPr>
          <p:nvPr/>
        </p:nvGrpSpPr>
        <p:grpSpPr bwMode="auto">
          <a:xfrm>
            <a:off x="8910639" y="5608639"/>
            <a:ext cx="663921" cy="208435"/>
            <a:chOff x="0" y="0"/>
            <a:chExt cx="550" cy="187"/>
          </a:xfrm>
        </p:grpSpPr>
        <p:sp>
          <p:nvSpPr>
            <p:cNvPr id="52270" name="Rectangle 96">
              <a:extLst>
                <a:ext uri="{FF2B5EF4-FFF2-40B4-BE49-F238E27FC236}">
                  <a16:creationId xmlns:a16="http://schemas.microsoft.com/office/drawing/2014/main" id="{3DD31654-2BC9-9C48-9B5A-F150D3B82562}"/>
                </a:ext>
              </a:extLst>
            </p:cNvPr>
            <p:cNvSpPr>
              <a:spLocks/>
            </p:cNvSpPr>
            <p:nvPr/>
          </p:nvSpPr>
          <p:spPr bwMode="auto">
            <a:xfrm>
              <a:off x="19" y="9"/>
              <a:ext cx="53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a:t>
              </a:r>
            </a:p>
          </p:txBody>
        </p:sp>
        <p:sp>
          <p:nvSpPr>
            <p:cNvPr id="52271" name="AutoShape 97">
              <a:extLst>
                <a:ext uri="{FF2B5EF4-FFF2-40B4-BE49-F238E27FC236}">
                  <a16:creationId xmlns:a16="http://schemas.microsoft.com/office/drawing/2014/main" id="{1384E08B-7845-EB4F-A291-41EB5E966543}"/>
                </a:ext>
              </a:extLst>
            </p:cNvPr>
            <p:cNvSpPr>
              <a:spLocks/>
            </p:cNvSpPr>
            <p:nvPr/>
          </p:nvSpPr>
          <p:spPr bwMode="auto">
            <a:xfrm>
              <a:off x="0" y="0"/>
              <a:ext cx="400"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grpSp>
        <p:nvGrpSpPr>
          <p:cNvPr id="43106" name="Group 98">
            <a:extLst>
              <a:ext uri="{FF2B5EF4-FFF2-40B4-BE49-F238E27FC236}">
                <a16:creationId xmlns:a16="http://schemas.microsoft.com/office/drawing/2014/main" id="{8D82BE06-631D-CD4F-A4C0-BDDDBE344783}"/>
              </a:ext>
            </a:extLst>
          </p:cNvPr>
          <p:cNvGrpSpPr>
            <a:grpSpLocks/>
          </p:cNvGrpSpPr>
          <p:nvPr/>
        </p:nvGrpSpPr>
        <p:grpSpPr bwMode="auto">
          <a:xfrm>
            <a:off x="5451476" y="5137151"/>
            <a:ext cx="1979613" cy="588963"/>
            <a:chOff x="0" y="0"/>
            <a:chExt cx="1637" cy="526"/>
          </a:xfrm>
        </p:grpSpPr>
        <p:sp>
          <p:nvSpPr>
            <p:cNvPr id="52266" name="Line 99">
              <a:extLst>
                <a:ext uri="{FF2B5EF4-FFF2-40B4-BE49-F238E27FC236}">
                  <a16:creationId xmlns:a16="http://schemas.microsoft.com/office/drawing/2014/main" id="{3E039960-9813-2745-837B-4AC9F8878884}"/>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52267" name="Group 100">
              <a:extLst>
                <a:ext uri="{FF2B5EF4-FFF2-40B4-BE49-F238E27FC236}">
                  <a16:creationId xmlns:a16="http://schemas.microsoft.com/office/drawing/2014/main" id="{821F8BCD-18F9-CE4E-8D4D-749C3F365C6E}"/>
                </a:ext>
              </a:extLst>
            </p:cNvPr>
            <p:cNvGrpSpPr>
              <a:grpSpLocks/>
            </p:cNvGrpSpPr>
            <p:nvPr/>
          </p:nvGrpSpPr>
          <p:grpSpPr bwMode="auto">
            <a:xfrm>
              <a:off x="267" y="264"/>
              <a:ext cx="529" cy="168"/>
              <a:chOff x="0" y="0"/>
              <a:chExt cx="529" cy="168"/>
            </a:xfrm>
          </p:grpSpPr>
          <p:sp>
            <p:nvSpPr>
              <p:cNvPr id="52268" name="Rectangle 101">
                <a:extLst>
                  <a:ext uri="{FF2B5EF4-FFF2-40B4-BE49-F238E27FC236}">
                    <a16:creationId xmlns:a16="http://schemas.microsoft.com/office/drawing/2014/main" id="{BE7D7E79-8E30-D043-BC23-5D714B3E68C5}"/>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269" name="Rectangle 102">
                <a:extLst>
                  <a:ext uri="{FF2B5EF4-FFF2-40B4-BE49-F238E27FC236}">
                    <a16:creationId xmlns:a16="http://schemas.microsoft.com/office/drawing/2014/main" id="{6153DAB1-48E1-F04F-94E5-7EFC75D99EF1}"/>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a:t>
                </a:r>
                <a:r>
                  <a:rPr lang="en-US" altLang="en-BE" sz="1300" b="1">
                    <a:solidFill>
                      <a:srgbClr val="FF0000"/>
                    </a:solidFill>
                    <a:latin typeface="Helvetica" pitchFamily="2" charset="0"/>
                    <a:ea typeface="ＭＳ Ｐゴシック" panose="020B0600070205080204" pitchFamily="34" charset="-128"/>
                    <a:sym typeface="Helvetica" pitchFamily="2" charset="0"/>
                  </a:rPr>
                  <a:t>2</a:t>
                </a:r>
                <a:r>
                  <a:rPr lang="en-US" altLang="en-BE" sz="1300">
                    <a:solidFill>
                      <a:srgbClr val="FF0000"/>
                    </a:solidFill>
                    <a:latin typeface="Helvetica" pitchFamily="2" charset="0"/>
                    <a:ea typeface="ＭＳ Ｐゴシック" panose="020B0600070205080204" pitchFamily="34" charset="-128"/>
                    <a:sym typeface="Helvetica" pitchFamily="2" charset="0"/>
                  </a:rPr>
                  <a:t>)</a:t>
                </a:r>
              </a:p>
            </p:txBody>
          </p:sp>
        </p:grpSp>
      </p:grpSp>
      <p:grpSp>
        <p:nvGrpSpPr>
          <p:cNvPr id="43111" name="Group 103">
            <a:extLst>
              <a:ext uri="{FF2B5EF4-FFF2-40B4-BE49-F238E27FC236}">
                <a16:creationId xmlns:a16="http://schemas.microsoft.com/office/drawing/2014/main" id="{8328FFA1-31B5-E240-B812-380CD16F6F9F}"/>
              </a:ext>
            </a:extLst>
          </p:cNvPr>
          <p:cNvGrpSpPr>
            <a:grpSpLocks/>
          </p:cNvGrpSpPr>
          <p:nvPr/>
        </p:nvGrpSpPr>
        <p:grpSpPr bwMode="auto">
          <a:xfrm>
            <a:off x="5459413" y="5459413"/>
            <a:ext cx="1979612" cy="588962"/>
            <a:chOff x="0" y="0"/>
            <a:chExt cx="1637" cy="526"/>
          </a:xfrm>
        </p:grpSpPr>
        <p:sp>
          <p:nvSpPr>
            <p:cNvPr id="52262" name="Line 104">
              <a:extLst>
                <a:ext uri="{FF2B5EF4-FFF2-40B4-BE49-F238E27FC236}">
                  <a16:creationId xmlns:a16="http://schemas.microsoft.com/office/drawing/2014/main" id="{C55D2E67-435D-564F-97E0-13B821F48E1E}"/>
                </a:ext>
              </a:extLst>
            </p:cNvPr>
            <p:cNvSpPr>
              <a:spLocks noChangeShapeType="1"/>
            </p:cNvSpPr>
            <p:nvPr/>
          </p:nvSpPr>
          <p:spPr bwMode="auto">
            <a:xfrm flipH="1">
              <a:off x="0" y="0"/>
              <a:ext cx="1637" cy="526"/>
            </a:xfrm>
            <a:prstGeom prst="line">
              <a:avLst/>
            </a:prstGeom>
            <a:noFill/>
            <a:ln w="127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BE"/>
            </a:p>
          </p:txBody>
        </p:sp>
        <p:grpSp>
          <p:nvGrpSpPr>
            <p:cNvPr id="52263" name="Group 105">
              <a:extLst>
                <a:ext uri="{FF2B5EF4-FFF2-40B4-BE49-F238E27FC236}">
                  <a16:creationId xmlns:a16="http://schemas.microsoft.com/office/drawing/2014/main" id="{DA0B8A67-2B58-3548-8C28-8BFA039CF351}"/>
                </a:ext>
              </a:extLst>
            </p:cNvPr>
            <p:cNvGrpSpPr>
              <a:grpSpLocks/>
            </p:cNvGrpSpPr>
            <p:nvPr/>
          </p:nvGrpSpPr>
          <p:grpSpPr bwMode="auto">
            <a:xfrm>
              <a:off x="461" y="212"/>
              <a:ext cx="529" cy="168"/>
              <a:chOff x="0" y="0"/>
              <a:chExt cx="529" cy="168"/>
            </a:xfrm>
          </p:grpSpPr>
          <p:sp>
            <p:nvSpPr>
              <p:cNvPr id="52264" name="Rectangle 106">
                <a:extLst>
                  <a:ext uri="{FF2B5EF4-FFF2-40B4-BE49-F238E27FC236}">
                    <a16:creationId xmlns:a16="http://schemas.microsoft.com/office/drawing/2014/main" id="{C498EBB4-01FD-2447-A203-230A11AF07E7}"/>
                  </a:ext>
                </a:extLst>
              </p:cNvPr>
              <p:cNvSpPr>
                <a:spLocks/>
              </p:cNvSpPr>
              <p:nvPr/>
            </p:nvSpPr>
            <p:spPr bwMode="auto">
              <a:xfrm>
                <a:off x="0" y="0"/>
                <a:ext cx="529" cy="16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265" name="Rectangle 107">
                <a:extLst>
                  <a:ext uri="{FF2B5EF4-FFF2-40B4-BE49-F238E27FC236}">
                    <a16:creationId xmlns:a16="http://schemas.microsoft.com/office/drawing/2014/main" id="{81404A4B-55D1-8041-89DE-8CD32BA331DA}"/>
                  </a:ext>
                </a:extLst>
              </p:cNvPr>
              <p:cNvSpPr>
                <a:spLocks/>
              </p:cNvSpPr>
              <p:nvPr/>
            </p:nvSpPr>
            <p:spPr bwMode="auto">
              <a:xfrm>
                <a:off x="0" y="0"/>
                <a:ext cx="50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300">
                    <a:solidFill>
                      <a:srgbClr val="FF0000"/>
                    </a:solidFill>
                    <a:latin typeface="Helvetica" pitchFamily="2" charset="0"/>
                    <a:ea typeface="ＭＳ Ｐゴシック" panose="020B0600070205080204" pitchFamily="34" charset="-128"/>
                    <a:sym typeface="Helvetica" pitchFamily="2" charset="0"/>
                  </a:rPr>
                  <a:t>C(OK,3)</a:t>
                </a:r>
              </a:p>
            </p:txBody>
          </p:sp>
        </p:grpSp>
      </p:grpSp>
      <p:sp>
        <p:nvSpPr>
          <p:cNvPr id="52255" name="Rectangle 108">
            <a:extLst>
              <a:ext uri="{FF2B5EF4-FFF2-40B4-BE49-F238E27FC236}">
                <a16:creationId xmlns:a16="http://schemas.microsoft.com/office/drawing/2014/main" id="{FDB4F97A-E6BF-344B-AF33-B2E396CEB284}"/>
              </a:ext>
            </a:extLst>
          </p:cNvPr>
          <p:cNvSpPr>
            <a:spLocks/>
          </p:cNvSpPr>
          <p:nvPr/>
        </p:nvSpPr>
        <p:spPr bwMode="auto">
          <a:xfrm>
            <a:off x="8339138" y="2159001"/>
            <a:ext cx="109061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latin typeface="Helvetica" pitchFamily="2" charset="0"/>
                <a:ea typeface="ＭＳ Ｐゴシック" panose="020B0600070205080204" pitchFamily="34" charset="-128"/>
                <a:sym typeface="Helvetica" pitchFamily="2" charset="0"/>
              </a:rPr>
              <a:t>Rec. window</a:t>
            </a:r>
          </a:p>
        </p:txBody>
      </p:sp>
      <p:sp>
        <p:nvSpPr>
          <p:cNvPr id="52256" name="Rectangle 109">
            <a:extLst>
              <a:ext uri="{FF2B5EF4-FFF2-40B4-BE49-F238E27FC236}">
                <a16:creationId xmlns:a16="http://schemas.microsoft.com/office/drawing/2014/main" id="{5813F0AA-57D5-7348-A208-87844F5888ED}"/>
              </a:ext>
            </a:extLst>
          </p:cNvPr>
          <p:cNvSpPr>
            <a:spLocks/>
          </p:cNvSpPr>
          <p:nvPr/>
        </p:nvSpPr>
        <p:spPr bwMode="auto">
          <a:xfrm>
            <a:off x="8577264" y="2405063"/>
            <a:ext cx="641201" cy="19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0 1 2</a:t>
            </a:r>
            <a:r>
              <a:rPr lang="en-US" altLang="en-BE" sz="1500">
                <a:latin typeface="Helvetica" pitchFamily="2" charset="0"/>
                <a:ea typeface="ＭＳ Ｐゴシック" panose="020B0600070205080204" pitchFamily="34" charset="-128"/>
                <a:sym typeface="Helvetica" pitchFamily="2" charset="0"/>
              </a:rPr>
              <a:t> 3 </a:t>
            </a:r>
          </a:p>
        </p:txBody>
      </p:sp>
      <p:sp>
        <p:nvSpPr>
          <p:cNvPr id="52257" name="AutoShape 110">
            <a:extLst>
              <a:ext uri="{FF2B5EF4-FFF2-40B4-BE49-F238E27FC236}">
                <a16:creationId xmlns:a16="http://schemas.microsoft.com/office/drawing/2014/main" id="{85A0EDAC-B9BC-EC41-BCBD-6C1A0E833073}"/>
              </a:ext>
            </a:extLst>
          </p:cNvPr>
          <p:cNvSpPr>
            <a:spLocks/>
          </p:cNvSpPr>
          <p:nvPr/>
        </p:nvSpPr>
        <p:spPr bwMode="auto">
          <a:xfrm>
            <a:off x="8555038" y="2395538"/>
            <a:ext cx="482600" cy="203200"/>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nvGrpSpPr>
          <p:cNvPr id="43119" name="Group 111">
            <a:extLst>
              <a:ext uri="{FF2B5EF4-FFF2-40B4-BE49-F238E27FC236}">
                <a16:creationId xmlns:a16="http://schemas.microsoft.com/office/drawing/2014/main" id="{B84DB8DF-2B29-6B44-9F18-08CA4556764F}"/>
              </a:ext>
            </a:extLst>
          </p:cNvPr>
          <p:cNvGrpSpPr>
            <a:grpSpLocks/>
          </p:cNvGrpSpPr>
          <p:nvPr/>
        </p:nvGrpSpPr>
        <p:grpSpPr bwMode="auto">
          <a:xfrm>
            <a:off x="8920163" y="5130800"/>
            <a:ext cx="663796" cy="204788"/>
            <a:chOff x="0" y="0"/>
            <a:chExt cx="549" cy="183"/>
          </a:xfrm>
        </p:grpSpPr>
        <p:sp>
          <p:nvSpPr>
            <p:cNvPr id="52259" name="Rectangle 112">
              <a:extLst>
                <a:ext uri="{FF2B5EF4-FFF2-40B4-BE49-F238E27FC236}">
                  <a16:creationId xmlns:a16="http://schemas.microsoft.com/office/drawing/2014/main" id="{ABFE157C-EB13-E141-8EF7-450598228857}"/>
                </a:ext>
              </a:extLst>
            </p:cNvPr>
            <p:cNvSpPr>
              <a:spLocks/>
            </p:cNvSpPr>
            <p:nvPr/>
          </p:nvSpPr>
          <p:spPr bwMode="auto">
            <a:xfrm>
              <a:off x="19" y="0"/>
              <a:ext cx="53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tabLst>
                  <a:tab pos="531813" algn="l"/>
                  <a:tab pos="1055688" algn="l"/>
                </a:tabLst>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eaLnBrk="1" hangingPunct="1">
                <a:lnSpc>
                  <a:spcPct val="84000"/>
                </a:lnSpc>
                <a:spcBef>
                  <a:spcPct val="0"/>
                </a:spcBef>
                <a:buSzTx/>
                <a:buFontTx/>
                <a:buNone/>
              </a:pPr>
              <a:r>
                <a:rPr lang="en-US" altLang="en-BE" sz="1500">
                  <a:solidFill>
                    <a:srgbClr val="008000"/>
                  </a:solidFill>
                  <a:latin typeface="Helvetica" pitchFamily="2" charset="0"/>
                  <a:ea typeface="ＭＳ Ｐゴシック" panose="020B0600070205080204" pitchFamily="34" charset="-128"/>
                  <a:sym typeface="Helvetica" pitchFamily="2" charset="0"/>
                </a:rPr>
                <a:t>0 1 </a:t>
              </a:r>
              <a:r>
                <a:rPr lang="en-US" altLang="en-BE" sz="1500">
                  <a:latin typeface="Helvetica" pitchFamily="2" charset="0"/>
                  <a:ea typeface="ＭＳ Ｐゴシック" panose="020B0600070205080204" pitchFamily="34" charset="-128"/>
                  <a:sym typeface="Helvetica" pitchFamily="2" charset="0"/>
                </a:rPr>
                <a:t>2 </a:t>
              </a:r>
              <a:r>
                <a:rPr lang="en-US" altLang="en-BE" sz="1500">
                  <a:solidFill>
                    <a:srgbClr val="66B132"/>
                  </a:solidFill>
                  <a:latin typeface="Helvetica" pitchFamily="2" charset="0"/>
                  <a:ea typeface="ＭＳ Ｐゴシック" panose="020B0600070205080204" pitchFamily="34" charset="-128"/>
                  <a:sym typeface="Helvetica" pitchFamily="2" charset="0"/>
                </a:rPr>
                <a:t>3</a:t>
              </a:r>
              <a:r>
                <a:rPr lang="en-US" altLang="en-BE" sz="1500">
                  <a:latin typeface="Helvetica" pitchFamily="2" charset="0"/>
                  <a:ea typeface="ＭＳ Ｐゴシック" panose="020B0600070205080204" pitchFamily="34" charset="-128"/>
                  <a:sym typeface="Helvetica" pitchFamily="2" charset="0"/>
                </a:rPr>
                <a:t> </a:t>
              </a:r>
            </a:p>
          </p:txBody>
        </p:sp>
        <p:sp>
          <p:nvSpPr>
            <p:cNvPr id="52260" name="AutoShape 113">
              <a:extLst>
                <a:ext uri="{FF2B5EF4-FFF2-40B4-BE49-F238E27FC236}">
                  <a16:creationId xmlns:a16="http://schemas.microsoft.com/office/drawing/2014/main" id="{7078197B-6D31-AF41-A34F-EF2E0E8430B6}"/>
                </a:ext>
              </a:extLst>
            </p:cNvPr>
            <p:cNvSpPr>
              <a:spLocks/>
            </p:cNvSpPr>
            <p:nvPr/>
          </p:nvSpPr>
          <p:spPr bwMode="auto">
            <a:xfrm>
              <a:off x="391" y="1"/>
              <a:ext cx="146" cy="182"/>
            </a:xfrm>
            <a:prstGeom prst="roundRect">
              <a:avLst>
                <a:gd name="adj" fmla="val 676"/>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sp>
          <p:nvSpPr>
            <p:cNvPr id="52261" name="AutoShape 114">
              <a:extLst>
                <a:ext uri="{FF2B5EF4-FFF2-40B4-BE49-F238E27FC236}">
                  <a16:creationId xmlns:a16="http://schemas.microsoft.com/office/drawing/2014/main" id="{E4DE5492-6402-4143-951F-E8B29801F7CE}"/>
                </a:ext>
              </a:extLst>
            </p:cNvPr>
            <p:cNvSpPr>
              <a:spLocks/>
            </p:cNvSpPr>
            <p:nvPr/>
          </p:nvSpPr>
          <p:spPr bwMode="auto">
            <a:xfrm>
              <a:off x="0" y="1"/>
              <a:ext cx="246" cy="182"/>
            </a:xfrm>
            <a:prstGeom prst="roundRect">
              <a:avLst>
                <a:gd name="adj" fmla="val 542"/>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1pPr>
              <a:lvl2pPr marL="742950" indent="-28575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2pPr>
              <a:lvl3pPr marL="11430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3pPr>
              <a:lvl4pPr marL="16002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4pPr>
              <a:lvl5pPr marL="2057400" indent="-228600">
                <a:spcBef>
                  <a:spcPts val="1763"/>
                </a:spcBef>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5pPr>
              <a:lvl6pPr marL="25146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6pPr>
              <a:lvl7pPr marL="29718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7pPr>
              <a:lvl8pPr marL="34290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8pPr>
              <a:lvl9pPr marL="3886200" indent="-228600" eaLnBrk="0" fontAlgn="base" hangingPunct="0">
                <a:spcBef>
                  <a:spcPts val="1763"/>
                </a:spcBef>
                <a:spcAft>
                  <a:spcPct val="0"/>
                </a:spcAft>
                <a:buSzPct val="171000"/>
                <a:buFont typeface="Gill Sans" panose="020B0502020104020203" pitchFamily="34" charset="-79"/>
                <a:buChar char="•"/>
                <a:defRPr sz="3100">
                  <a:solidFill>
                    <a:schemeClr val="tx1"/>
                  </a:solidFill>
                  <a:latin typeface="Gill Sans" panose="020B0502020104020203" pitchFamily="34" charset="-79"/>
                  <a:ea typeface="Heiti SC Light" panose="02000000000000000000" pitchFamily="2" charset="-128"/>
                  <a:sym typeface="Gill Sans" panose="020B0502020104020203" pitchFamily="34" charset="-79"/>
                </a:defRPr>
              </a:lvl9pPr>
            </a:lstStyle>
            <a:p>
              <a:pPr algn="ctr" eaLnBrk="1" hangingPunct="1">
                <a:spcBef>
                  <a:spcPct val="0"/>
                </a:spcBef>
                <a:buSzTx/>
                <a:buFontTx/>
                <a:buNone/>
              </a:pPr>
              <a:endParaRPr lang="en-GB" altLang="en-BE">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28"/>
                                        </p:tgtEl>
                                        <p:attrNameLst>
                                          <p:attrName>style.visibility</p:attrName>
                                        </p:attrNameLst>
                                      </p:cBhvr>
                                      <p:to>
                                        <p:strVal val="visible"/>
                                      </p:to>
                                    </p:set>
                                    <p:animEffect transition="in" filter="wipe(left)">
                                      <p:cBhvr>
                                        <p:cTn id="7" dur="500"/>
                                        <p:tgtEl>
                                          <p:spTgt spid="4302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43016"/>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4308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3057"/>
                                        </p:tgtEl>
                                        <p:attrNameLst>
                                          <p:attrName>style.visibility</p:attrName>
                                        </p:attrNameLst>
                                      </p:cBhvr>
                                      <p:to>
                                        <p:strVal val="visible"/>
                                      </p:to>
                                    </p:set>
                                    <p:animEffect transition="in" filter="wipe(left)">
                                      <p:cBhvr>
                                        <p:cTn id="18" dur="500"/>
                                        <p:tgtEl>
                                          <p:spTgt spid="43057"/>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4301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3037"/>
                                        </p:tgtEl>
                                        <p:attrNameLst>
                                          <p:attrName>style.visibility</p:attrName>
                                        </p:attrNameLst>
                                      </p:cBhvr>
                                      <p:to>
                                        <p:strVal val="visible"/>
                                      </p:to>
                                    </p:set>
                                    <p:animEffect transition="in" filter="wipe(left)">
                                      <p:cBhvr>
                                        <p:cTn id="26" dur="500"/>
                                        <p:tgtEl>
                                          <p:spTgt spid="430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067"/>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nodeType="afterEffect">
                                  <p:stCondLst>
                                    <p:cond delay="1000"/>
                                  </p:stCondLst>
                                  <p:childTnLst>
                                    <p:set>
                                      <p:cBhvr>
                                        <p:cTn id="33" dur="1" fill="hold">
                                          <p:stCondLst>
                                            <p:cond delay="499"/>
                                          </p:stCondLst>
                                        </p:cTn>
                                        <p:tgtEl>
                                          <p:spTgt spid="4308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43046"/>
                                        </p:tgtEl>
                                        <p:attrNameLst>
                                          <p:attrName>style.visibility</p:attrName>
                                        </p:attrNameLst>
                                      </p:cBhvr>
                                      <p:to>
                                        <p:strVal val="visible"/>
                                      </p:to>
                                    </p:set>
                                    <p:animEffect transition="in" filter="wipe(right)">
                                      <p:cBhvr>
                                        <p:cTn id="38" dur="500"/>
                                        <p:tgtEl>
                                          <p:spTgt spid="43046"/>
                                        </p:tgtEl>
                                      </p:cBhvr>
                                    </p:animEffect>
                                  </p:childTnLst>
                                </p:cTn>
                              </p:par>
                            </p:childTnLst>
                          </p:cTn>
                        </p:par>
                        <p:par>
                          <p:cTn id="39" fill="hold" nodeType="afterGroup">
                            <p:stCondLst>
                              <p:cond delay="500"/>
                            </p:stCondLst>
                            <p:childTnLst>
                              <p:par>
                                <p:cTn id="40" presetID="1" presetClass="entr" presetSubtype="0" fill="hold" nodeType="afterEffect">
                                  <p:stCondLst>
                                    <p:cond delay="1000"/>
                                  </p:stCondLst>
                                  <p:childTnLst>
                                    <p:set>
                                      <p:cBhvr>
                                        <p:cTn id="41" dur="1" fill="hold">
                                          <p:stCondLst>
                                            <p:cond delay="499"/>
                                          </p:stCondLst>
                                        </p:cTn>
                                        <p:tgtEl>
                                          <p:spTgt spid="43022"/>
                                        </p:tgtEl>
                                        <p:attrNameLst>
                                          <p:attrName>style.visibility</p:attrName>
                                        </p:attrNameLst>
                                      </p:cBhvr>
                                      <p:to>
                                        <p:strVal val="visible"/>
                                      </p:to>
                                    </p:set>
                                  </p:childTnLst>
                                </p:cTn>
                              </p:par>
                            </p:childTnLst>
                          </p:cTn>
                        </p:par>
                        <p:par>
                          <p:cTn id="42" fill="hold" nodeType="afterGroup">
                            <p:stCondLst>
                              <p:cond delay="2000"/>
                            </p:stCondLst>
                            <p:childTnLst>
                              <p:par>
                                <p:cTn id="43" presetID="1" presetClass="entr" presetSubtype="0" fill="hold" nodeType="afterEffect">
                                  <p:stCondLst>
                                    <p:cond delay="0"/>
                                  </p:stCondLst>
                                  <p:childTnLst>
                                    <p:set>
                                      <p:cBhvr>
                                        <p:cTn id="44" dur="1" fill="hold">
                                          <p:stCondLst>
                                            <p:cond delay="499"/>
                                          </p:stCondLst>
                                        </p:cTn>
                                        <p:tgtEl>
                                          <p:spTgt spid="4307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4305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43073"/>
                                        </p:tgtEl>
                                        <p:attrNameLst>
                                          <p:attrName>style.visibility</p:attrName>
                                        </p:attrNameLst>
                                      </p:cBhvr>
                                      <p:to>
                                        <p:strVal val="visible"/>
                                      </p:to>
                                    </p:set>
                                  </p:childTnLst>
                                </p:cTn>
                              </p:par>
                            </p:childTnLst>
                          </p:cTn>
                        </p:par>
                        <p:par>
                          <p:cTn id="53" fill="hold" nodeType="afterGroup">
                            <p:stCondLst>
                              <p:cond delay="500"/>
                            </p:stCondLst>
                            <p:childTnLst>
                              <p:par>
                                <p:cTn id="54" presetID="22" presetClass="entr" presetSubtype="8" fill="hold" nodeType="afterEffect">
                                  <p:stCondLst>
                                    <p:cond delay="2500"/>
                                  </p:stCondLst>
                                  <p:childTnLst>
                                    <p:set>
                                      <p:cBhvr>
                                        <p:cTn id="55" dur="1" fill="hold">
                                          <p:stCondLst>
                                            <p:cond delay="0"/>
                                          </p:stCondLst>
                                        </p:cTn>
                                        <p:tgtEl>
                                          <p:spTgt spid="43068"/>
                                        </p:tgtEl>
                                        <p:attrNameLst>
                                          <p:attrName>style.visibility</p:attrName>
                                        </p:attrNameLst>
                                      </p:cBhvr>
                                      <p:to>
                                        <p:strVal val="visible"/>
                                      </p:to>
                                    </p:set>
                                    <p:animEffect transition="in" filter="wipe(left)">
                                      <p:cBhvr>
                                        <p:cTn id="56" dur="500"/>
                                        <p:tgtEl>
                                          <p:spTgt spid="43068"/>
                                        </p:tgtEl>
                                      </p:cBhvr>
                                    </p:animEffect>
                                  </p:childTnLst>
                                </p:cTn>
                              </p:par>
                            </p:childTnLst>
                          </p:cTn>
                        </p:par>
                        <p:par>
                          <p:cTn id="57" fill="hold" nodeType="afterGroup">
                            <p:stCondLst>
                              <p:cond delay="3500"/>
                            </p:stCondLst>
                            <p:childTnLst>
                              <p:par>
                                <p:cTn id="58" presetID="1" presetClass="entr" presetSubtype="0" fill="hold" nodeType="afterEffect">
                                  <p:stCondLst>
                                    <p:cond delay="1000"/>
                                  </p:stCondLst>
                                  <p:childTnLst>
                                    <p:set>
                                      <p:cBhvr>
                                        <p:cTn id="59" dur="1" fill="hold">
                                          <p:stCondLst>
                                            <p:cond delay="499"/>
                                          </p:stCondLst>
                                        </p:cTn>
                                        <p:tgtEl>
                                          <p:spTgt spid="43100"/>
                                        </p:tgtEl>
                                        <p:attrNameLst>
                                          <p:attrName>style.visibility</p:attrName>
                                        </p:attrNameLst>
                                      </p:cBhvr>
                                      <p:to>
                                        <p:strVal val="visible"/>
                                      </p:to>
                                    </p:set>
                                  </p:childTnLst>
                                </p:cTn>
                              </p:par>
                            </p:childTnLst>
                          </p:cTn>
                        </p:par>
                        <p:par>
                          <p:cTn id="60" fill="hold" nodeType="afterGroup">
                            <p:stCondLst>
                              <p:cond delay="5000"/>
                            </p:stCondLst>
                            <p:childTnLst>
                              <p:par>
                                <p:cTn id="61" presetID="1" presetClass="entr" presetSubtype="0" fill="hold" nodeType="afterEffect">
                                  <p:stCondLst>
                                    <p:cond delay="2000"/>
                                  </p:stCondLst>
                                  <p:childTnLst>
                                    <p:set>
                                      <p:cBhvr>
                                        <p:cTn id="62" dur="1" fill="hold">
                                          <p:stCondLst>
                                            <p:cond delay="499"/>
                                          </p:stCondLst>
                                        </p:cTn>
                                        <p:tgtEl>
                                          <p:spTgt spid="43025"/>
                                        </p:tgtEl>
                                        <p:attrNameLst>
                                          <p:attrName>style.visibility</p:attrName>
                                        </p:attrNameLst>
                                      </p:cBhvr>
                                      <p:to>
                                        <p:strVal val="visible"/>
                                      </p:to>
                                    </p:set>
                                  </p:childTnLst>
                                </p:cTn>
                              </p:par>
                            </p:childTnLst>
                          </p:cTn>
                        </p:par>
                        <p:par>
                          <p:cTn id="63" fill="hold" nodeType="afterGroup">
                            <p:stCondLst>
                              <p:cond delay="7500"/>
                            </p:stCondLst>
                            <p:childTnLst>
                              <p:par>
                                <p:cTn id="64" presetID="1" presetClass="entr" presetSubtype="0" fill="hold" nodeType="afterEffect">
                                  <p:stCondLst>
                                    <p:cond delay="1000"/>
                                  </p:stCondLst>
                                  <p:childTnLst>
                                    <p:set>
                                      <p:cBhvr>
                                        <p:cTn id="65" dur="1" fill="hold">
                                          <p:stCondLst>
                                            <p:cond delay="499"/>
                                          </p:stCondLst>
                                        </p:cTn>
                                        <p:tgtEl>
                                          <p:spTgt spid="4308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43106"/>
                                        </p:tgtEl>
                                        <p:attrNameLst>
                                          <p:attrName>style.visibility</p:attrName>
                                        </p:attrNameLst>
                                      </p:cBhvr>
                                      <p:to>
                                        <p:strVal val="visible"/>
                                      </p:to>
                                    </p:set>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4311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3091"/>
                                        </p:tgtEl>
                                        <p:attrNameLst>
                                          <p:attrName>style.visibility</p:attrName>
                                        </p:attrNameLst>
                                      </p:cBhvr>
                                      <p:to>
                                        <p:strVal val="visible"/>
                                      </p:to>
                                    </p:set>
                                    <p:animEffect transition="in" filter="wipe(left)">
                                      <p:cBhvr>
                                        <p:cTn id="77" dur="500"/>
                                        <p:tgtEl>
                                          <p:spTgt spid="43091"/>
                                        </p:tgtEl>
                                      </p:cBhvr>
                                    </p:animEffect>
                                  </p:childTnLst>
                                </p:cTn>
                              </p:par>
                            </p:childTnLst>
                          </p:cTn>
                        </p:par>
                        <p:par>
                          <p:cTn id="78" fill="hold" nodeType="afterGroup">
                            <p:stCondLst>
                              <p:cond delay="500"/>
                            </p:stCondLst>
                            <p:childTnLst>
                              <p:par>
                                <p:cTn id="79" presetID="1" presetClass="entr" presetSubtype="0" fill="hold" nodeType="afterEffect">
                                  <p:stCondLst>
                                    <p:cond delay="0"/>
                                  </p:stCondLst>
                                  <p:childTnLst>
                                    <p:set>
                                      <p:cBhvr>
                                        <p:cTn id="80" dur="1" fill="hold">
                                          <p:stCondLst>
                                            <p:cond delay="499"/>
                                          </p:stCondLst>
                                        </p:cTn>
                                        <p:tgtEl>
                                          <p:spTgt spid="43103"/>
                                        </p:tgtEl>
                                        <p:attrNameLst>
                                          <p:attrName>style.visibility</p:attrName>
                                        </p:attrNameLst>
                                      </p:cBhvr>
                                      <p:to>
                                        <p:strVal val="visible"/>
                                      </p:to>
                                    </p:set>
                                  </p:childTnLst>
                                </p:cTn>
                              </p:par>
                            </p:childTnLst>
                          </p:cTn>
                        </p:par>
                        <p:par>
                          <p:cTn id="81" fill="hold" nodeType="afterGroup">
                            <p:stCondLst>
                              <p:cond delay="1000"/>
                            </p:stCondLst>
                            <p:childTnLst>
                              <p:par>
                                <p:cTn id="82" presetID="1" presetClass="entr" presetSubtype="0" fill="hold" grpId="0" nodeType="afterEffect">
                                  <p:stCondLst>
                                    <p:cond delay="0"/>
                                  </p:stCondLst>
                                  <p:childTnLst>
                                    <p:set>
                                      <p:cBhvr>
                                        <p:cTn id="83" dur="1" fill="hold">
                                          <p:stCondLst>
                                            <p:cond delay="499"/>
                                          </p:stCondLst>
                                        </p:cTn>
                                        <p:tgtEl>
                                          <p:spTgt spid="43077"/>
                                        </p:tgtEl>
                                        <p:attrNameLst>
                                          <p:attrName>style.visibility</p:attrName>
                                        </p:attrNameLst>
                                      </p:cBhvr>
                                      <p:to>
                                        <p:strVal val="visible"/>
                                      </p:to>
                                    </p:set>
                                  </p:childTnLst>
                                </p:cTn>
                              </p:par>
                            </p:childTnLst>
                          </p:cTn>
                        </p:par>
                        <p:par>
                          <p:cTn id="84" fill="hold" nodeType="afterGroup">
                            <p:stCondLst>
                              <p:cond delay="1500"/>
                            </p:stCondLst>
                            <p:childTnLst>
                              <p:par>
                                <p:cTn id="85" presetID="1" presetClass="entr" presetSubtype="0" fill="hold" grpId="0" nodeType="afterEffect">
                                  <p:stCondLst>
                                    <p:cond delay="0"/>
                                  </p:stCondLst>
                                  <p:childTnLst>
                                    <p:set>
                                      <p:cBhvr>
                                        <p:cTn id="86" dur="1" fill="hold">
                                          <p:stCondLst>
                                            <p:cond delay="499"/>
                                          </p:stCondLst>
                                        </p:cTn>
                                        <p:tgtEl>
                                          <p:spTgt spid="4307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43079"/>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43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67" grpId="0" autoUpdateAnimBg="0"/>
      <p:bldP spid="43073" grpId="0" autoUpdateAnimBg="0"/>
      <p:bldP spid="43077" grpId="0" autoUpdateAnimBg="0"/>
      <p:bldP spid="4307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lstStyle/>
          <a:p>
            <a:r>
              <a:rPr lang="en-US"/>
              <a:t>Buffer management</a:t>
            </a:r>
          </a:p>
        </p:txBody>
      </p:sp>
      <p:sp>
        <p:nvSpPr>
          <p:cNvPr id="34818" name="Rectangle 2"/>
          <p:cNvSpPr>
            <a:spLocks noGrp="1" noChangeArrowheads="1"/>
          </p:cNvSpPr>
          <p:nvPr>
            <p:ph type="body" idx="1"/>
          </p:nvPr>
        </p:nvSpPr>
        <p:spPr>
          <a:ln/>
        </p:spPr>
        <p:txBody>
          <a:bodyPr/>
          <a:lstStyle/>
          <a:p>
            <a:pPr marL="625056"/>
            <a:r>
              <a:rPr lang="en-US" dirty="0"/>
              <a:t>A reliable transport serves a variable number of applications with a limited buffer</a:t>
            </a:r>
          </a:p>
          <a:p>
            <a:pPr marL="937584" lvl="1"/>
            <a:r>
              <a:rPr lang="en-US" dirty="0"/>
              <a:t>The buffer/window allocated to a given connection may need to change dynamically as connections start and stop</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2095500" y="0"/>
            <a:ext cx="7988722" cy="1207740"/>
          </a:xfrm>
          <a:ln/>
        </p:spPr>
        <p:txBody>
          <a:bodyP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Lst>
            </a:pPr>
            <a:r>
              <a:rPr lang="en-US"/>
              <a:t>Buffer management </a:t>
            </a:r>
          </a:p>
        </p:txBody>
      </p:sp>
      <p:grpSp>
        <p:nvGrpSpPr>
          <p:cNvPr id="35842" name="Group 2"/>
          <p:cNvGrpSpPr>
            <a:grpSpLocks/>
          </p:cNvGrpSpPr>
          <p:nvPr/>
        </p:nvGrpSpPr>
        <p:grpSpPr bwMode="auto">
          <a:xfrm>
            <a:off x="5472039" y="1361777"/>
            <a:ext cx="2403202" cy="4527352"/>
            <a:chOff x="0" y="0"/>
            <a:chExt cx="2153" cy="4056"/>
          </a:xfrm>
        </p:grpSpPr>
        <p:sp>
          <p:nvSpPr>
            <p:cNvPr id="35843" name="Line 3"/>
            <p:cNvSpPr>
              <a:spLocks noChangeShapeType="1"/>
            </p:cNvSpPr>
            <p:nvPr/>
          </p:nvSpPr>
          <p:spPr bwMode="auto">
            <a:xfrm>
              <a:off x="0" y="0"/>
              <a:ext cx="1" cy="4031"/>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sp>
          <p:nvSpPr>
            <p:cNvPr id="35844" name="Line 4"/>
            <p:cNvSpPr>
              <a:spLocks noChangeShapeType="1"/>
            </p:cNvSpPr>
            <p:nvPr/>
          </p:nvSpPr>
          <p:spPr bwMode="auto">
            <a:xfrm>
              <a:off x="2151" y="24"/>
              <a:ext cx="2" cy="403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grpSp>
      <p:sp>
        <p:nvSpPr>
          <p:cNvPr id="35845" name="Rectangle 5"/>
          <p:cNvSpPr>
            <a:spLocks/>
          </p:cNvSpPr>
          <p:nvPr/>
        </p:nvSpPr>
        <p:spPr bwMode="auto">
          <a:xfrm>
            <a:off x="3127996" y="1252358"/>
            <a:ext cx="5244641" cy="279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86008" algn="l"/>
                <a:tab pos="3937852" algn="l"/>
                <a:tab pos="4598626" algn="l"/>
                <a:tab pos="5250470" algn="l"/>
                <a:tab pos="5875525" algn="l"/>
              </a:tabLst>
            </a:pPr>
            <a:r>
              <a:rPr lang="en-US" sz="2109">
                <a:latin typeface="Helvetica" charset="0"/>
                <a:ea typeface="ＭＳ Ｐゴシック" charset="0"/>
                <a:cs typeface="Helvetica" charset="0"/>
                <a:sym typeface="Helvetica" charset="0"/>
              </a:rPr>
              <a:t>A                                                                 B</a:t>
            </a:r>
          </a:p>
        </p:txBody>
      </p:sp>
      <p:grpSp>
        <p:nvGrpSpPr>
          <p:cNvPr id="35846" name="Group 6"/>
          <p:cNvGrpSpPr>
            <a:grpSpLocks/>
          </p:cNvGrpSpPr>
          <p:nvPr/>
        </p:nvGrpSpPr>
        <p:grpSpPr bwMode="auto">
          <a:xfrm>
            <a:off x="4221882" y="1967893"/>
            <a:ext cx="4984999" cy="1525847"/>
            <a:chOff x="0" y="17"/>
            <a:chExt cx="4466" cy="1366"/>
          </a:xfrm>
        </p:grpSpPr>
        <p:sp>
          <p:nvSpPr>
            <p:cNvPr id="35847" name="Line 7"/>
            <p:cNvSpPr>
              <a:spLocks noChangeShapeType="1"/>
            </p:cNvSpPr>
            <p:nvPr/>
          </p:nvSpPr>
          <p:spPr bwMode="auto">
            <a:xfrm>
              <a:off x="3315" y="1381"/>
              <a:ext cx="694"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5848" name="Line 8"/>
            <p:cNvSpPr>
              <a:spLocks noChangeShapeType="1"/>
            </p:cNvSpPr>
            <p:nvPr/>
          </p:nvSpPr>
          <p:spPr bwMode="auto">
            <a:xfrm>
              <a:off x="1083" y="305"/>
              <a:ext cx="2147" cy="107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5849" name="Line 9"/>
            <p:cNvSpPr>
              <a:spLocks noChangeShapeType="1"/>
            </p:cNvSpPr>
            <p:nvPr/>
          </p:nvSpPr>
          <p:spPr bwMode="auto">
            <a:xfrm>
              <a:off x="491" y="292"/>
              <a:ext cx="574"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5850" name="Rectangle 10"/>
            <p:cNvSpPr>
              <a:spLocks/>
            </p:cNvSpPr>
            <p:nvPr/>
          </p:nvSpPr>
          <p:spPr bwMode="auto">
            <a:xfrm>
              <a:off x="0" y="17"/>
              <a:ext cx="97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a</a:t>
              </a:r>
              <a:r>
                <a:rPr lang="en-US" sz="1687">
                  <a:latin typeface="Helvetica" charset="0"/>
                  <a:ea typeface="ＭＳ Ｐゴシック" charset="0"/>
                  <a:cs typeface="Helvetica" charset="0"/>
                  <a:sym typeface="Helvetica" charset="0"/>
                </a:rPr>
                <a:t>)</a:t>
              </a:r>
            </a:p>
          </p:txBody>
        </p:sp>
        <p:sp>
          <p:nvSpPr>
            <p:cNvPr id="35851" name="Rectangle 11"/>
            <p:cNvSpPr>
              <a:spLocks/>
            </p:cNvSpPr>
            <p:nvPr/>
          </p:nvSpPr>
          <p:spPr bwMode="auto">
            <a:xfrm>
              <a:off x="3510" y="1118"/>
              <a:ext cx="95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a</a:t>
              </a:r>
              <a:r>
                <a:rPr lang="en-US" sz="1687">
                  <a:latin typeface="Helvetica" charset="0"/>
                  <a:ea typeface="ＭＳ Ｐゴシック" charset="0"/>
                  <a:cs typeface="Helvetica" charset="0"/>
                  <a:sym typeface="Helvetica" charset="0"/>
                </a:rPr>
                <a:t>)</a:t>
              </a:r>
            </a:p>
          </p:txBody>
        </p:sp>
        <p:grpSp>
          <p:nvGrpSpPr>
            <p:cNvPr id="35852" name="Group 12"/>
            <p:cNvGrpSpPr>
              <a:grpSpLocks/>
            </p:cNvGrpSpPr>
            <p:nvPr/>
          </p:nvGrpSpPr>
          <p:grpSpPr bwMode="auto">
            <a:xfrm>
              <a:off x="1513" y="421"/>
              <a:ext cx="521" cy="216"/>
              <a:chOff x="0" y="0"/>
              <a:chExt cx="521" cy="216"/>
            </a:xfrm>
          </p:grpSpPr>
          <p:sp>
            <p:nvSpPr>
              <p:cNvPr id="35853" name="Rectangle 13"/>
              <p:cNvSpPr>
                <a:spLocks/>
              </p:cNvSpPr>
              <p:nvPr/>
            </p:nvSpPr>
            <p:spPr bwMode="auto">
              <a:xfrm>
                <a:off x="0" y="0"/>
                <a:ext cx="521"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5854" name="Rectangle 14"/>
              <p:cNvSpPr>
                <a:spLocks/>
              </p:cNvSpPr>
              <p:nvPr/>
            </p:nvSpPr>
            <p:spPr bwMode="auto">
              <a:xfrm>
                <a:off x="0" y="13"/>
                <a:ext cx="493"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D(0</a:t>
                </a:r>
                <a:r>
                  <a:rPr lang="en-US" sz="1547">
                    <a:solidFill>
                      <a:srgbClr val="0000FF"/>
                    </a:solidFill>
                    <a:latin typeface="Helvetica" charset="0"/>
                    <a:ea typeface="ＭＳ Ｐゴシック" charset="0"/>
                    <a:cs typeface="Helvetica" charset="0"/>
                    <a:sym typeface="Helvetica" charset="0"/>
                  </a:rPr>
                  <a:t>,a</a:t>
                </a:r>
                <a:r>
                  <a:rPr lang="en-US" sz="1547">
                    <a:solidFill>
                      <a:srgbClr val="FF0000"/>
                    </a:solidFill>
                    <a:latin typeface="Helvetica" charset="0"/>
                    <a:ea typeface="ＭＳ Ｐゴシック" charset="0"/>
                    <a:cs typeface="Helvetica" charset="0"/>
                    <a:sym typeface="Helvetica" charset="0"/>
                  </a:rPr>
                  <a:t>)</a:t>
                </a:r>
              </a:p>
            </p:txBody>
          </p:sp>
        </p:grpSp>
      </p:grpSp>
      <p:grpSp>
        <p:nvGrpSpPr>
          <p:cNvPr id="35855" name="Group 15"/>
          <p:cNvGrpSpPr>
            <a:grpSpLocks/>
          </p:cNvGrpSpPr>
          <p:nvPr/>
        </p:nvGrpSpPr>
        <p:grpSpPr bwMode="auto">
          <a:xfrm>
            <a:off x="5466457" y="3643312"/>
            <a:ext cx="2339578" cy="486668"/>
            <a:chOff x="0" y="0"/>
            <a:chExt cx="2096" cy="436"/>
          </a:xfrm>
        </p:grpSpPr>
        <p:sp>
          <p:nvSpPr>
            <p:cNvPr id="35856" name="Line 16"/>
            <p:cNvSpPr>
              <a:spLocks noChangeShapeType="1"/>
            </p:cNvSpPr>
            <p:nvPr/>
          </p:nvSpPr>
          <p:spPr bwMode="auto">
            <a:xfrm flipH="1">
              <a:off x="0" y="0"/>
              <a:ext cx="2096" cy="436"/>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5857" name="Group 17"/>
            <p:cNvGrpSpPr>
              <a:grpSpLocks/>
            </p:cNvGrpSpPr>
            <p:nvPr/>
          </p:nvGrpSpPr>
          <p:grpSpPr bwMode="auto">
            <a:xfrm>
              <a:off x="166" y="176"/>
              <a:ext cx="1152" cy="216"/>
              <a:chOff x="0" y="0"/>
              <a:chExt cx="1152" cy="216"/>
            </a:xfrm>
          </p:grpSpPr>
          <p:sp>
            <p:nvSpPr>
              <p:cNvPr id="35858" name="Rectangle 18"/>
              <p:cNvSpPr>
                <a:spLocks/>
              </p:cNvSpPr>
              <p:nvPr/>
            </p:nvSpPr>
            <p:spPr bwMode="auto">
              <a:xfrm>
                <a:off x="0" y="0"/>
                <a:ext cx="1152" cy="216"/>
              </a:xfrm>
              <a:prstGeom prst="rect">
                <a:avLst/>
              </a:prstGeom>
              <a:no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5859" name="Rectangle 19"/>
              <p:cNvSpPr>
                <a:spLocks/>
              </p:cNvSpPr>
              <p:nvPr/>
            </p:nvSpPr>
            <p:spPr bwMode="auto">
              <a:xfrm>
                <a:off x="0" y="12"/>
                <a:ext cx="1079"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C(OK,0, w=1)</a:t>
                </a:r>
              </a:p>
            </p:txBody>
          </p:sp>
        </p:grpSp>
      </p:grpSp>
      <p:grpSp>
        <p:nvGrpSpPr>
          <p:cNvPr id="35860" name="Group 20"/>
          <p:cNvGrpSpPr>
            <a:grpSpLocks/>
          </p:cNvGrpSpPr>
          <p:nvPr/>
        </p:nvGrpSpPr>
        <p:grpSpPr bwMode="auto">
          <a:xfrm>
            <a:off x="5488781" y="4438055"/>
            <a:ext cx="2303859" cy="397371"/>
            <a:chOff x="0" y="0"/>
            <a:chExt cx="2064" cy="356"/>
          </a:xfrm>
        </p:grpSpPr>
        <p:sp>
          <p:nvSpPr>
            <p:cNvPr id="35861" name="Line 21"/>
            <p:cNvSpPr>
              <a:spLocks noChangeShapeType="1"/>
            </p:cNvSpPr>
            <p:nvPr/>
          </p:nvSpPr>
          <p:spPr bwMode="auto">
            <a:xfrm flipH="1">
              <a:off x="0" y="56"/>
              <a:ext cx="2064" cy="300"/>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5862" name="Group 22"/>
            <p:cNvGrpSpPr>
              <a:grpSpLocks/>
            </p:cNvGrpSpPr>
            <p:nvPr/>
          </p:nvGrpSpPr>
          <p:grpSpPr bwMode="auto">
            <a:xfrm>
              <a:off x="897" y="0"/>
              <a:ext cx="1100" cy="216"/>
              <a:chOff x="0" y="0"/>
              <a:chExt cx="1100" cy="216"/>
            </a:xfrm>
          </p:grpSpPr>
          <p:sp>
            <p:nvSpPr>
              <p:cNvPr id="35863" name="Rectangle 23"/>
              <p:cNvSpPr>
                <a:spLocks/>
              </p:cNvSpPr>
              <p:nvPr/>
            </p:nvSpPr>
            <p:spPr bwMode="auto">
              <a:xfrm>
                <a:off x="0" y="0"/>
                <a:ext cx="1100"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5864" name="Rectangle 24"/>
              <p:cNvSpPr>
                <a:spLocks/>
              </p:cNvSpPr>
              <p:nvPr/>
            </p:nvSpPr>
            <p:spPr bwMode="auto">
              <a:xfrm>
                <a:off x="0" y="12"/>
                <a:ext cx="103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C(OK,0,w=3)</a:t>
                </a:r>
              </a:p>
            </p:txBody>
          </p:sp>
        </p:grpSp>
      </p:grpSp>
      <p:grpSp>
        <p:nvGrpSpPr>
          <p:cNvPr id="35865" name="Group 25"/>
          <p:cNvGrpSpPr>
            <a:grpSpLocks/>
          </p:cNvGrpSpPr>
          <p:nvPr/>
        </p:nvGrpSpPr>
        <p:grpSpPr bwMode="auto">
          <a:xfrm>
            <a:off x="4275460" y="4859983"/>
            <a:ext cx="3627686" cy="1510233"/>
            <a:chOff x="0" y="16"/>
            <a:chExt cx="3249" cy="1353"/>
          </a:xfrm>
        </p:grpSpPr>
        <p:sp>
          <p:nvSpPr>
            <p:cNvPr id="35866" name="Line 26"/>
            <p:cNvSpPr>
              <a:spLocks noChangeShapeType="1"/>
            </p:cNvSpPr>
            <p:nvPr/>
          </p:nvSpPr>
          <p:spPr bwMode="auto">
            <a:xfrm>
              <a:off x="1103" y="293"/>
              <a:ext cx="2146" cy="107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5867" name="Line 27"/>
            <p:cNvSpPr>
              <a:spLocks noChangeShapeType="1"/>
            </p:cNvSpPr>
            <p:nvPr/>
          </p:nvSpPr>
          <p:spPr bwMode="auto">
            <a:xfrm>
              <a:off x="508" y="286"/>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5868" name="Rectangle 28"/>
            <p:cNvSpPr>
              <a:spLocks/>
            </p:cNvSpPr>
            <p:nvPr/>
          </p:nvSpPr>
          <p:spPr bwMode="auto">
            <a:xfrm>
              <a:off x="0" y="16"/>
              <a:ext cx="96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c</a:t>
              </a:r>
              <a:r>
                <a:rPr lang="en-US" sz="1687">
                  <a:latin typeface="Helvetica" charset="0"/>
                  <a:ea typeface="ＭＳ Ｐゴシック" charset="0"/>
                  <a:cs typeface="Helvetica" charset="0"/>
                  <a:sym typeface="Helvetica" charset="0"/>
                </a:rPr>
                <a:t>)</a:t>
              </a:r>
            </a:p>
          </p:txBody>
        </p:sp>
        <p:grpSp>
          <p:nvGrpSpPr>
            <p:cNvPr id="35869" name="Group 29"/>
            <p:cNvGrpSpPr>
              <a:grpSpLocks/>
            </p:cNvGrpSpPr>
            <p:nvPr/>
          </p:nvGrpSpPr>
          <p:grpSpPr bwMode="auto">
            <a:xfrm>
              <a:off x="1171" y="242"/>
              <a:ext cx="513" cy="216"/>
              <a:chOff x="0" y="0"/>
              <a:chExt cx="513" cy="216"/>
            </a:xfrm>
          </p:grpSpPr>
          <p:sp>
            <p:nvSpPr>
              <p:cNvPr id="35870" name="Rectangle 30"/>
              <p:cNvSpPr>
                <a:spLocks/>
              </p:cNvSpPr>
              <p:nvPr/>
            </p:nvSpPr>
            <p:spPr bwMode="auto">
              <a:xfrm>
                <a:off x="0" y="0"/>
                <a:ext cx="513"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5871" name="Rectangle 31"/>
              <p:cNvSpPr>
                <a:spLocks/>
              </p:cNvSpPr>
              <p:nvPr/>
            </p:nvSpPr>
            <p:spPr bwMode="auto">
              <a:xfrm>
                <a:off x="0" y="12"/>
                <a:ext cx="482"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D(2</a:t>
                </a:r>
                <a:r>
                  <a:rPr lang="en-US" sz="1547">
                    <a:solidFill>
                      <a:srgbClr val="0000FF"/>
                    </a:solidFill>
                    <a:latin typeface="Helvetica" charset="0"/>
                    <a:ea typeface="ＭＳ Ｐゴシック" charset="0"/>
                    <a:cs typeface="Helvetica" charset="0"/>
                    <a:sym typeface="Helvetica" charset="0"/>
                  </a:rPr>
                  <a:t>,c</a:t>
                </a:r>
                <a:r>
                  <a:rPr lang="en-US" sz="1547">
                    <a:solidFill>
                      <a:srgbClr val="FF0000"/>
                    </a:solidFill>
                    <a:latin typeface="Helvetica" charset="0"/>
                    <a:ea typeface="ＭＳ Ｐゴシック" charset="0"/>
                    <a:cs typeface="Helvetica" charset="0"/>
                    <a:sym typeface="Helvetica" charset="0"/>
                  </a:rPr>
                  <a:t>)</a:t>
                </a:r>
              </a:p>
            </p:txBody>
          </p:sp>
        </p:grpSp>
      </p:grpSp>
      <p:sp>
        <p:nvSpPr>
          <p:cNvPr id="35872" name="Rectangle 32"/>
          <p:cNvSpPr>
            <a:spLocks/>
          </p:cNvSpPr>
          <p:nvPr/>
        </p:nvSpPr>
        <p:spPr bwMode="auto">
          <a:xfrm>
            <a:off x="8012535" y="4282902"/>
            <a:ext cx="2625328" cy="5179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97000"/>
              </a:lnSpc>
              <a:tabLst>
                <a:tab pos="660773" algn="l"/>
                <a:tab pos="1312617" algn="l"/>
                <a:tab pos="1973391" algn="l"/>
                <a:tab pos="2625235" algn="l"/>
                <a:tab pos="3259220" algn="l"/>
              </a:tabLst>
            </a:pPr>
            <a:r>
              <a:rPr lang="en-US" sz="1687" i="1">
                <a:latin typeface="Helvetica" charset="0"/>
                <a:ea typeface="ＭＳ Ｐゴシック" charset="0"/>
                <a:cs typeface="Helvetica" charset="0"/>
                <a:sym typeface="Helvetica" charset="0"/>
              </a:rPr>
              <a:t>2 new buffers become</a:t>
            </a:r>
            <a:br>
              <a:rPr lang="en-US" sz="1687" i="1">
                <a:latin typeface="Helvetica" charset="0"/>
                <a:ea typeface="ＭＳ Ｐゴシック" charset="0"/>
                <a:cs typeface="Helvetica" charset="0"/>
                <a:sym typeface="Helvetica" charset="0"/>
              </a:rPr>
            </a:br>
            <a:r>
              <a:rPr lang="en-US" sz="1687" i="1">
                <a:latin typeface="Helvetica" charset="0"/>
                <a:ea typeface="ＭＳ Ｐゴシック" charset="0"/>
                <a:cs typeface="Helvetica" charset="0"/>
                <a:sym typeface="Helvetica" charset="0"/>
              </a:rPr>
              <a:t>available</a:t>
            </a:r>
          </a:p>
        </p:txBody>
      </p:sp>
      <p:grpSp>
        <p:nvGrpSpPr>
          <p:cNvPr id="35873" name="Group 33"/>
          <p:cNvGrpSpPr>
            <a:grpSpLocks/>
          </p:cNvGrpSpPr>
          <p:nvPr/>
        </p:nvGrpSpPr>
        <p:grpSpPr bwMode="auto">
          <a:xfrm>
            <a:off x="4281041" y="4044033"/>
            <a:ext cx="4948163" cy="1476746"/>
            <a:chOff x="0" y="16"/>
            <a:chExt cx="4432" cy="1323"/>
          </a:xfrm>
        </p:grpSpPr>
        <p:sp>
          <p:nvSpPr>
            <p:cNvPr id="35874" name="Line 34"/>
            <p:cNvSpPr>
              <a:spLocks noChangeShapeType="1"/>
            </p:cNvSpPr>
            <p:nvPr/>
          </p:nvSpPr>
          <p:spPr bwMode="auto">
            <a:xfrm>
              <a:off x="454" y="278"/>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5875" name="Rectangle 35"/>
            <p:cNvSpPr>
              <a:spLocks/>
            </p:cNvSpPr>
            <p:nvPr/>
          </p:nvSpPr>
          <p:spPr bwMode="auto">
            <a:xfrm>
              <a:off x="0" y="16"/>
              <a:ext cx="97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b</a:t>
              </a:r>
              <a:r>
                <a:rPr lang="en-US" sz="1687">
                  <a:latin typeface="Helvetica" charset="0"/>
                  <a:ea typeface="ＭＳ Ｐゴシック" charset="0"/>
                  <a:cs typeface="Helvetica" charset="0"/>
                  <a:sym typeface="Helvetica" charset="0"/>
                </a:rPr>
                <a:t>)</a:t>
              </a:r>
            </a:p>
          </p:txBody>
        </p:sp>
        <p:sp>
          <p:nvSpPr>
            <p:cNvPr id="35876" name="Line 36"/>
            <p:cNvSpPr>
              <a:spLocks noChangeShapeType="1"/>
            </p:cNvSpPr>
            <p:nvPr/>
          </p:nvSpPr>
          <p:spPr bwMode="auto">
            <a:xfrm rot="10800000" flipH="1">
              <a:off x="3244" y="1335"/>
              <a:ext cx="824" cy="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5877" name="Rectangle 37"/>
            <p:cNvSpPr>
              <a:spLocks/>
            </p:cNvSpPr>
            <p:nvPr/>
          </p:nvSpPr>
          <p:spPr bwMode="auto">
            <a:xfrm>
              <a:off x="3476" y="1064"/>
              <a:ext cx="95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b</a:t>
              </a:r>
              <a:r>
                <a:rPr lang="en-US" sz="1687">
                  <a:latin typeface="Helvetica" charset="0"/>
                  <a:ea typeface="ＭＳ Ｐゴシック" charset="0"/>
                  <a:cs typeface="Helvetica" charset="0"/>
                  <a:sym typeface="Helvetica" charset="0"/>
                </a:rPr>
                <a:t>)</a:t>
              </a:r>
            </a:p>
          </p:txBody>
        </p:sp>
        <p:sp>
          <p:nvSpPr>
            <p:cNvPr id="35878" name="Line 38"/>
            <p:cNvSpPr>
              <a:spLocks noChangeShapeType="1"/>
            </p:cNvSpPr>
            <p:nvPr/>
          </p:nvSpPr>
          <p:spPr bwMode="auto">
            <a:xfrm>
              <a:off x="1109" y="274"/>
              <a:ext cx="2152" cy="1028"/>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5879" name="Group 39"/>
            <p:cNvGrpSpPr>
              <a:grpSpLocks/>
            </p:cNvGrpSpPr>
            <p:nvPr/>
          </p:nvGrpSpPr>
          <p:grpSpPr bwMode="auto">
            <a:xfrm>
              <a:off x="2065" y="643"/>
              <a:ext cx="520" cy="216"/>
              <a:chOff x="0" y="0"/>
              <a:chExt cx="520" cy="216"/>
            </a:xfrm>
          </p:grpSpPr>
          <p:sp>
            <p:nvSpPr>
              <p:cNvPr id="35880" name="Rectangle 40"/>
              <p:cNvSpPr>
                <a:spLocks/>
              </p:cNvSpPr>
              <p:nvPr/>
            </p:nvSpPr>
            <p:spPr bwMode="auto">
              <a:xfrm>
                <a:off x="0" y="0"/>
                <a:ext cx="520"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5881" name="Rectangle 41"/>
              <p:cNvSpPr>
                <a:spLocks/>
              </p:cNvSpPr>
              <p:nvPr/>
            </p:nvSpPr>
            <p:spPr bwMode="auto">
              <a:xfrm>
                <a:off x="0" y="12"/>
                <a:ext cx="492"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D(1</a:t>
                </a:r>
                <a:r>
                  <a:rPr lang="en-US" sz="1547">
                    <a:solidFill>
                      <a:srgbClr val="0000FF"/>
                    </a:solidFill>
                    <a:latin typeface="Helvetica" charset="0"/>
                    <a:ea typeface="ＭＳ Ｐゴシック" charset="0"/>
                    <a:cs typeface="Helvetica" charset="0"/>
                    <a:sym typeface="Helvetica" charset="0"/>
                  </a:rPr>
                  <a:t>,b</a:t>
                </a:r>
                <a:r>
                  <a:rPr lang="en-US" sz="1547">
                    <a:solidFill>
                      <a:srgbClr val="FF0000"/>
                    </a:solidFill>
                    <a:latin typeface="Helvetica" charset="0"/>
                    <a:ea typeface="ＭＳ Ｐゴシック" charset="0"/>
                    <a:cs typeface="Helvetica" charset="0"/>
                    <a:sym typeface="Helvetica" charset="0"/>
                  </a:rPr>
                  <a:t>)</a:t>
                </a:r>
              </a:p>
            </p:txBody>
          </p:sp>
        </p:grpSp>
      </p:grpSp>
      <p:sp>
        <p:nvSpPr>
          <p:cNvPr id="35882" name="Rectangle 42"/>
          <p:cNvSpPr>
            <a:spLocks/>
          </p:cNvSpPr>
          <p:nvPr/>
        </p:nvSpPr>
        <p:spPr bwMode="auto">
          <a:xfrm>
            <a:off x="9690199" y="2652105"/>
            <a:ext cx="71814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solidFill>
                  <a:srgbClr val="008000"/>
                </a:solidFill>
                <a:latin typeface="Helvetica" charset="0"/>
                <a:ea typeface="ＭＳ Ｐゴシック" charset="0"/>
                <a:cs typeface="Helvetica" charset="0"/>
                <a:sym typeface="Helvetica" charset="0"/>
              </a:rPr>
              <a:t>0 </a:t>
            </a:r>
            <a:r>
              <a:rPr lang="en-US" sz="1687">
                <a:latin typeface="Helvetica" charset="0"/>
                <a:ea typeface="ＭＳ Ｐゴシック" charset="0"/>
                <a:cs typeface="Helvetica" charset="0"/>
                <a:sym typeface="Helvetica" charset="0"/>
              </a:rPr>
              <a:t>1 2 3 </a:t>
            </a:r>
          </a:p>
        </p:txBody>
      </p:sp>
      <p:sp>
        <p:nvSpPr>
          <p:cNvPr id="35883" name="AutoShape 43"/>
          <p:cNvSpPr>
            <a:spLocks/>
          </p:cNvSpPr>
          <p:nvPr/>
        </p:nvSpPr>
        <p:spPr bwMode="auto">
          <a:xfrm>
            <a:off x="9662295" y="2625329"/>
            <a:ext cx="187523" cy="261193"/>
          </a:xfrm>
          <a:prstGeom prst="roundRect">
            <a:avLst>
              <a:gd name="adj" fmla="val 593"/>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grpSp>
        <p:nvGrpSpPr>
          <p:cNvPr id="35884" name="Group 44"/>
          <p:cNvGrpSpPr>
            <a:grpSpLocks/>
          </p:cNvGrpSpPr>
          <p:nvPr/>
        </p:nvGrpSpPr>
        <p:grpSpPr bwMode="auto">
          <a:xfrm>
            <a:off x="9681270" y="3180085"/>
            <a:ext cx="717723" cy="262309"/>
            <a:chOff x="0" y="0"/>
            <a:chExt cx="643" cy="234"/>
          </a:xfrm>
        </p:grpSpPr>
        <p:sp>
          <p:nvSpPr>
            <p:cNvPr id="35885" name="Rectangle 45"/>
            <p:cNvSpPr>
              <a:spLocks/>
            </p:cNvSpPr>
            <p:nvPr/>
          </p:nvSpPr>
          <p:spPr bwMode="auto">
            <a:xfrm>
              <a:off x="0" y="16"/>
              <a:ext cx="643" cy="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0</a:t>
              </a:r>
              <a:r>
                <a:rPr lang="en-US" sz="1687">
                  <a:solidFill>
                    <a:srgbClr val="008000"/>
                  </a:solidFill>
                  <a:latin typeface="Helvetica" charset="0"/>
                  <a:ea typeface="ＭＳ Ｐゴシック" charset="0"/>
                  <a:cs typeface="Helvetica" charset="0"/>
                  <a:sym typeface="Helvetica" charset="0"/>
                </a:rPr>
                <a:t> 1 </a:t>
              </a:r>
              <a:r>
                <a:rPr lang="en-US" sz="1687">
                  <a:latin typeface="Helvetica" charset="0"/>
                  <a:ea typeface="ＭＳ Ｐゴシック" charset="0"/>
                  <a:cs typeface="Helvetica" charset="0"/>
                  <a:sym typeface="Helvetica" charset="0"/>
                </a:rPr>
                <a:t>2 3 </a:t>
              </a:r>
            </a:p>
          </p:txBody>
        </p:sp>
        <p:sp>
          <p:nvSpPr>
            <p:cNvPr id="35886" name="AutoShape 46"/>
            <p:cNvSpPr>
              <a:spLocks/>
            </p:cNvSpPr>
            <p:nvPr/>
          </p:nvSpPr>
          <p:spPr bwMode="auto">
            <a:xfrm>
              <a:off x="139" y="0"/>
              <a:ext cx="158" cy="234"/>
            </a:xfrm>
            <a:prstGeom prst="roundRect">
              <a:avLst>
                <a:gd name="adj" fmla="val 634"/>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grpSp>
      <p:grpSp>
        <p:nvGrpSpPr>
          <p:cNvPr id="35887" name="Group 47"/>
          <p:cNvGrpSpPr>
            <a:grpSpLocks/>
          </p:cNvGrpSpPr>
          <p:nvPr/>
        </p:nvGrpSpPr>
        <p:grpSpPr bwMode="auto">
          <a:xfrm>
            <a:off x="9682387" y="4632276"/>
            <a:ext cx="752326" cy="261193"/>
            <a:chOff x="0" y="0"/>
            <a:chExt cx="674" cy="234"/>
          </a:xfrm>
        </p:grpSpPr>
        <p:sp>
          <p:nvSpPr>
            <p:cNvPr id="35888" name="Rectangle 48"/>
            <p:cNvSpPr>
              <a:spLocks/>
            </p:cNvSpPr>
            <p:nvPr/>
          </p:nvSpPr>
          <p:spPr bwMode="auto">
            <a:xfrm>
              <a:off x="0" y="17"/>
              <a:ext cx="643"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0</a:t>
              </a:r>
              <a:r>
                <a:rPr lang="en-US" sz="1687">
                  <a:solidFill>
                    <a:srgbClr val="008000"/>
                  </a:solidFill>
                  <a:latin typeface="Helvetica" charset="0"/>
                  <a:ea typeface="ＭＳ Ｐゴシック" charset="0"/>
                  <a:cs typeface="Helvetica" charset="0"/>
                  <a:sym typeface="Helvetica" charset="0"/>
                </a:rPr>
                <a:t> 1 </a:t>
              </a:r>
              <a:r>
                <a:rPr lang="en-US" sz="1687" i="1">
                  <a:solidFill>
                    <a:srgbClr val="008000"/>
                  </a:solidFill>
                  <a:latin typeface="Helvetica" charset="0"/>
                  <a:ea typeface="ＭＳ Ｐゴシック" charset="0"/>
                  <a:cs typeface="Helvetica" charset="0"/>
                  <a:sym typeface="Helvetica" charset="0"/>
                </a:rPr>
                <a:t>2</a:t>
              </a:r>
              <a:r>
                <a:rPr lang="en-US" sz="1687">
                  <a:solidFill>
                    <a:srgbClr val="008000"/>
                  </a:solidFill>
                  <a:latin typeface="Helvetica" charset="0"/>
                  <a:ea typeface="ＭＳ Ｐゴシック" charset="0"/>
                  <a:cs typeface="Helvetica" charset="0"/>
                  <a:sym typeface="Helvetica" charset="0"/>
                </a:rPr>
                <a:t> 3 </a:t>
              </a:r>
            </a:p>
          </p:txBody>
        </p:sp>
        <p:sp>
          <p:nvSpPr>
            <p:cNvPr id="35889" name="AutoShape 49"/>
            <p:cNvSpPr>
              <a:spLocks/>
            </p:cNvSpPr>
            <p:nvPr/>
          </p:nvSpPr>
          <p:spPr bwMode="auto">
            <a:xfrm>
              <a:off x="154" y="0"/>
              <a:ext cx="520" cy="234"/>
            </a:xfrm>
            <a:prstGeom prst="roundRect">
              <a:avLst>
                <a:gd name="adj" fmla="val 421"/>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grpSp>
      <p:grpSp>
        <p:nvGrpSpPr>
          <p:cNvPr id="35890" name="Group 50"/>
          <p:cNvGrpSpPr>
            <a:grpSpLocks/>
          </p:cNvGrpSpPr>
          <p:nvPr/>
        </p:nvGrpSpPr>
        <p:grpSpPr bwMode="auto">
          <a:xfrm>
            <a:off x="5552406" y="5319861"/>
            <a:ext cx="2340694" cy="683121"/>
            <a:chOff x="0" y="0"/>
            <a:chExt cx="2096" cy="611"/>
          </a:xfrm>
        </p:grpSpPr>
        <p:sp>
          <p:nvSpPr>
            <p:cNvPr id="35891" name="Line 51"/>
            <p:cNvSpPr>
              <a:spLocks noChangeShapeType="1"/>
            </p:cNvSpPr>
            <p:nvPr/>
          </p:nvSpPr>
          <p:spPr bwMode="auto">
            <a:xfrm flipH="1">
              <a:off x="0" y="175"/>
              <a:ext cx="2096" cy="436"/>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5892" name="Group 52"/>
            <p:cNvGrpSpPr>
              <a:grpSpLocks/>
            </p:cNvGrpSpPr>
            <p:nvPr/>
          </p:nvGrpSpPr>
          <p:grpSpPr bwMode="auto">
            <a:xfrm>
              <a:off x="845" y="0"/>
              <a:ext cx="1100" cy="216"/>
              <a:chOff x="0" y="0"/>
              <a:chExt cx="1100" cy="216"/>
            </a:xfrm>
          </p:grpSpPr>
          <p:sp>
            <p:nvSpPr>
              <p:cNvPr id="35893" name="Rectangle 53"/>
              <p:cNvSpPr>
                <a:spLocks/>
              </p:cNvSpPr>
              <p:nvPr/>
            </p:nvSpPr>
            <p:spPr bwMode="auto">
              <a:xfrm>
                <a:off x="0" y="0"/>
                <a:ext cx="1100"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5894" name="Rectangle 54"/>
              <p:cNvSpPr>
                <a:spLocks/>
              </p:cNvSpPr>
              <p:nvPr/>
            </p:nvSpPr>
            <p:spPr bwMode="auto">
              <a:xfrm>
                <a:off x="0" y="13"/>
                <a:ext cx="1029"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C(OK,1,w=3)</a:t>
                </a:r>
              </a:p>
            </p:txBody>
          </p:sp>
        </p:grpSp>
      </p:grpSp>
      <p:sp>
        <p:nvSpPr>
          <p:cNvPr id="35895" name="Rectangle 55"/>
          <p:cNvSpPr>
            <a:spLocks/>
          </p:cNvSpPr>
          <p:nvPr/>
        </p:nvSpPr>
        <p:spPr bwMode="auto">
          <a:xfrm>
            <a:off x="8088437" y="1616262"/>
            <a:ext cx="726161"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Rwin=1</a:t>
            </a:r>
          </a:p>
        </p:txBody>
      </p:sp>
      <p:grpSp>
        <p:nvGrpSpPr>
          <p:cNvPr id="35896" name="Group 56"/>
          <p:cNvGrpSpPr>
            <a:grpSpLocks/>
          </p:cNvGrpSpPr>
          <p:nvPr/>
        </p:nvGrpSpPr>
        <p:grpSpPr bwMode="auto">
          <a:xfrm>
            <a:off x="2195959" y="3609827"/>
            <a:ext cx="1759149" cy="561454"/>
            <a:chOff x="0" y="16"/>
            <a:chExt cx="1576" cy="503"/>
          </a:xfrm>
        </p:grpSpPr>
        <p:sp>
          <p:nvSpPr>
            <p:cNvPr id="35897" name="Rectangle 57"/>
            <p:cNvSpPr>
              <a:spLocks/>
            </p:cNvSpPr>
            <p:nvPr/>
          </p:nvSpPr>
          <p:spPr bwMode="auto">
            <a:xfrm>
              <a:off x="0" y="310"/>
              <a:ext cx="643"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solidFill>
                    <a:srgbClr val="008000"/>
                  </a:solidFill>
                  <a:latin typeface="Helvetica" charset="0"/>
                  <a:ea typeface="ＭＳ Ｐゴシック" charset="0"/>
                  <a:cs typeface="Helvetica" charset="0"/>
                  <a:sym typeface="Helvetica" charset="0"/>
                </a:rPr>
                <a:t>0 </a:t>
              </a:r>
              <a:r>
                <a:rPr lang="en-US" sz="1687">
                  <a:latin typeface="Helvetica" charset="0"/>
                  <a:ea typeface="ＭＳ Ｐゴシック" charset="0"/>
                  <a:cs typeface="Helvetica" charset="0"/>
                  <a:sym typeface="Helvetica" charset="0"/>
                </a:rPr>
                <a:t>1 2 3 </a:t>
              </a:r>
            </a:p>
          </p:txBody>
        </p:sp>
        <p:sp>
          <p:nvSpPr>
            <p:cNvPr id="35898" name="Rectangle 58"/>
            <p:cNvSpPr>
              <a:spLocks/>
            </p:cNvSpPr>
            <p:nvPr/>
          </p:nvSpPr>
          <p:spPr bwMode="auto">
            <a:xfrm>
              <a:off x="253" y="16"/>
              <a:ext cx="1323"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Swin=3, rwin=1</a:t>
              </a:r>
            </a:p>
          </p:txBody>
        </p:sp>
        <p:grpSp>
          <p:nvGrpSpPr>
            <p:cNvPr id="35899" name="Group 59"/>
            <p:cNvGrpSpPr>
              <a:grpSpLocks/>
            </p:cNvGrpSpPr>
            <p:nvPr/>
          </p:nvGrpSpPr>
          <p:grpSpPr bwMode="auto">
            <a:xfrm>
              <a:off x="0" y="16"/>
              <a:ext cx="1576" cy="503"/>
              <a:chOff x="0" y="16"/>
              <a:chExt cx="1576" cy="503"/>
            </a:xfrm>
          </p:grpSpPr>
          <p:sp>
            <p:nvSpPr>
              <p:cNvPr id="35900" name="Rectangle 60"/>
              <p:cNvSpPr>
                <a:spLocks/>
              </p:cNvSpPr>
              <p:nvPr/>
            </p:nvSpPr>
            <p:spPr bwMode="auto">
              <a:xfrm>
                <a:off x="0" y="310"/>
                <a:ext cx="643"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0</a:t>
                </a:r>
                <a:r>
                  <a:rPr lang="en-US" sz="1687">
                    <a:solidFill>
                      <a:srgbClr val="008000"/>
                    </a:solidFill>
                    <a:latin typeface="Helvetica" charset="0"/>
                    <a:ea typeface="ＭＳ Ｐゴシック" charset="0"/>
                    <a:cs typeface="Helvetica" charset="0"/>
                    <a:sym typeface="Helvetica" charset="0"/>
                  </a:rPr>
                  <a:t> 1</a:t>
                </a:r>
                <a:r>
                  <a:rPr lang="en-US" sz="1687">
                    <a:latin typeface="Helvetica" charset="0"/>
                    <a:ea typeface="ＭＳ Ｐゴシック" charset="0"/>
                    <a:cs typeface="Helvetica" charset="0"/>
                    <a:sym typeface="Helvetica" charset="0"/>
                  </a:rPr>
                  <a:t> 2 3 </a:t>
                </a:r>
              </a:p>
            </p:txBody>
          </p:sp>
          <p:sp>
            <p:nvSpPr>
              <p:cNvPr id="35901" name="AutoShape 61"/>
              <p:cNvSpPr>
                <a:spLocks/>
              </p:cNvSpPr>
              <p:nvPr/>
            </p:nvSpPr>
            <p:spPr bwMode="auto">
              <a:xfrm>
                <a:off x="132" y="268"/>
                <a:ext cx="171" cy="251"/>
              </a:xfrm>
              <a:prstGeom prst="roundRect">
                <a:avLst>
                  <a:gd name="adj" fmla="val 583"/>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sp>
            <p:nvSpPr>
              <p:cNvPr id="35902" name="Rectangle 62"/>
              <p:cNvSpPr>
                <a:spLocks/>
              </p:cNvSpPr>
              <p:nvPr/>
            </p:nvSpPr>
            <p:spPr bwMode="auto">
              <a:xfrm>
                <a:off x="253" y="16"/>
                <a:ext cx="1323"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Swin=3, rwin=1</a:t>
                </a:r>
              </a:p>
            </p:txBody>
          </p:sp>
        </p:grpSp>
      </p:grpSp>
      <p:sp>
        <p:nvSpPr>
          <p:cNvPr id="35903" name="Rectangle 63"/>
          <p:cNvSpPr>
            <a:spLocks/>
          </p:cNvSpPr>
          <p:nvPr/>
        </p:nvSpPr>
        <p:spPr bwMode="auto">
          <a:xfrm>
            <a:off x="2181449" y="1946660"/>
            <a:ext cx="71814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solidFill>
                  <a:srgbClr val="008000"/>
                </a:solidFill>
                <a:latin typeface="Helvetica" charset="0"/>
                <a:ea typeface="ＭＳ Ｐゴシック" charset="0"/>
                <a:cs typeface="Helvetica" charset="0"/>
                <a:sym typeface="Helvetica" charset="0"/>
              </a:rPr>
              <a:t>0 </a:t>
            </a:r>
            <a:r>
              <a:rPr lang="en-US" sz="1687">
                <a:latin typeface="Helvetica" charset="0"/>
                <a:ea typeface="ＭＳ Ｐゴシック" charset="0"/>
                <a:cs typeface="Helvetica" charset="0"/>
                <a:sym typeface="Helvetica" charset="0"/>
              </a:rPr>
              <a:t>1 2 3 </a:t>
            </a:r>
          </a:p>
        </p:txBody>
      </p:sp>
      <p:sp>
        <p:nvSpPr>
          <p:cNvPr id="35904" name="AutoShape 64"/>
          <p:cNvSpPr>
            <a:spLocks/>
          </p:cNvSpPr>
          <p:nvPr/>
        </p:nvSpPr>
        <p:spPr bwMode="auto">
          <a:xfrm>
            <a:off x="2154660" y="1914302"/>
            <a:ext cx="189756" cy="262309"/>
          </a:xfrm>
          <a:prstGeom prst="roundRect">
            <a:avLst>
              <a:gd name="adj" fmla="val 583"/>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sp>
        <p:nvSpPr>
          <p:cNvPr id="35905" name="Rectangle 65"/>
          <p:cNvSpPr>
            <a:spLocks/>
          </p:cNvSpPr>
          <p:nvPr/>
        </p:nvSpPr>
        <p:spPr bwMode="auto">
          <a:xfrm>
            <a:off x="2464966" y="1616262"/>
            <a:ext cx="1476366"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Swin=3, rwin=1</a:t>
            </a:r>
          </a:p>
        </p:txBody>
      </p:sp>
      <p:sp>
        <p:nvSpPr>
          <p:cNvPr id="35906" name="Rectangle 66"/>
          <p:cNvSpPr>
            <a:spLocks/>
          </p:cNvSpPr>
          <p:nvPr/>
        </p:nvSpPr>
        <p:spPr bwMode="auto">
          <a:xfrm>
            <a:off x="2181449" y="1946660"/>
            <a:ext cx="71814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solidFill>
                  <a:srgbClr val="008000"/>
                </a:solidFill>
                <a:latin typeface="Helvetica" charset="0"/>
                <a:ea typeface="ＭＳ Ｐゴシック" charset="0"/>
                <a:cs typeface="Helvetica" charset="0"/>
                <a:sym typeface="Helvetica" charset="0"/>
              </a:rPr>
              <a:t>0 </a:t>
            </a:r>
            <a:r>
              <a:rPr lang="en-US" sz="1687">
                <a:latin typeface="Helvetica" charset="0"/>
                <a:ea typeface="ＭＳ Ｐゴシック" charset="0"/>
                <a:cs typeface="Helvetica" charset="0"/>
                <a:sym typeface="Helvetica" charset="0"/>
              </a:rPr>
              <a:t>1 2 3 </a:t>
            </a:r>
          </a:p>
        </p:txBody>
      </p:sp>
      <p:sp>
        <p:nvSpPr>
          <p:cNvPr id="35907" name="AutoShape 67"/>
          <p:cNvSpPr>
            <a:spLocks/>
          </p:cNvSpPr>
          <p:nvPr/>
        </p:nvSpPr>
        <p:spPr bwMode="auto">
          <a:xfrm>
            <a:off x="2154660" y="1914302"/>
            <a:ext cx="189756" cy="262309"/>
          </a:xfrm>
          <a:prstGeom prst="roundRect">
            <a:avLst>
              <a:gd name="adj" fmla="val 583"/>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sp>
        <p:nvSpPr>
          <p:cNvPr id="35908" name="Rectangle 68"/>
          <p:cNvSpPr>
            <a:spLocks/>
          </p:cNvSpPr>
          <p:nvPr/>
        </p:nvSpPr>
        <p:spPr bwMode="auto">
          <a:xfrm>
            <a:off x="2464966" y="1616262"/>
            <a:ext cx="1476366"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Swin=3, rwin=1</a:t>
            </a:r>
          </a:p>
        </p:txBody>
      </p:sp>
      <p:grpSp>
        <p:nvGrpSpPr>
          <p:cNvPr id="35909" name="Group 69"/>
          <p:cNvGrpSpPr>
            <a:grpSpLocks/>
          </p:cNvGrpSpPr>
          <p:nvPr/>
        </p:nvGrpSpPr>
        <p:grpSpPr bwMode="auto">
          <a:xfrm>
            <a:off x="2077640" y="4769570"/>
            <a:ext cx="1760267" cy="591591"/>
            <a:chOff x="0" y="16"/>
            <a:chExt cx="1576" cy="530"/>
          </a:xfrm>
        </p:grpSpPr>
        <p:sp>
          <p:nvSpPr>
            <p:cNvPr id="35910" name="Rectangle 70"/>
            <p:cNvSpPr>
              <a:spLocks/>
            </p:cNvSpPr>
            <p:nvPr/>
          </p:nvSpPr>
          <p:spPr bwMode="auto">
            <a:xfrm>
              <a:off x="254" y="16"/>
              <a:ext cx="1322"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Swin=3, rwin=3</a:t>
              </a:r>
            </a:p>
          </p:txBody>
        </p:sp>
        <p:sp>
          <p:nvSpPr>
            <p:cNvPr id="35911" name="Rectangle 71"/>
            <p:cNvSpPr>
              <a:spLocks/>
            </p:cNvSpPr>
            <p:nvPr/>
          </p:nvSpPr>
          <p:spPr bwMode="auto">
            <a:xfrm>
              <a:off x="0" y="308"/>
              <a:ext cx="643"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0</a:t>
              </a:r>
              <a:r>
                <a:rPr lang="en-US" sz="1687">
                  <a:solidFill>
                    <a:srgbClr val="008000"/>
                  </a:solidFill>
                  <a:latin typeface="Helvetica" charset="0"/>
                  <a:ea typeface="ＭＳ Ｐゴシック" charset="0"/>
                  <a:cs typeface="Helvetica" charset="0"/>
                  <a:sym typeface="Helvetica" charset="0"/>
                </a:rPr>
                <a:t> </a:t>
              </a:r>
              <a:r>
                <a:rPr lang="en-US" sz="1687" i="1">
                  <a:solidFill>
                    <a:srgbClr val="FF0000"/>
                  </a:solidFill>
                  <a:latin typeface="Helvetica" charset="0"/>
                  <a:ea typeface="ＭＳ Ｐゴシック" charset="0"/>
                  <a:cs typeface="Helvetica" charset="0"/>
                  <a:sym typeface="Helvetica" charset="0"/>
                </a:rPr>
                <a:t>1</a:t>
              </a:r>
              <a:r>
                <a:rPr lang="en-US" sz="1687">
                  <a:latin typeface="Helvetica" charset="0"/>
                  <a:ea typeface="ＭＳ Ｐゴシック" charset="0"/>
                  <a:cs typeface="Helvetica" charset="0"/>
                  <a:sym typeface="Helvetica" charset="0"/>
                </a:rPr>
                <a:t> </a:t>
              </a:r>
              <a:r>
                <a:rPr lang="en-US" sz="1687">
                  <a:solidFill>
                    <a:srgbClr val="008000"/>
                  </a:solidFill>
                  <a:latin typeface="Helvetica" charset="0"/>
                  <a:ea typeface="ＭＳ Ｐゴシック" charset="0"/>
                  <a:cs typeface="Helvetica" charset="0"/>
                  <a:sym typeface="Helvetica" charset="0"/>
                </a:rPr>
                <a:t>2 3 </a:t>
              </a:r>
            </a:p>
          </p:txBody>
        </p:sp>
        <p:sp>
          <p:nvSpPr>
            <p:cNvPr id="35912" name="AutoShape 72"/>
            <p:cNvSpPr>
              <a:spLocks/>
            </p:cNvSpPr>
            <p:nvPr/>
          </p:nvSpPr>
          <p:spPr bwMode="auto">
            <a:xfrm>
              <a:off x="135" y="294"/>
              <a:ext cx="587" cy="252"/>
            </a:xfrm>
            <a:prstGeom prst="roundRect">
              <a:avLst>
                <a:gd name="adj" fmla="val 398"/>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grpSp>
      <p:grpSp>
        <p:nvGrpSpPr>
          <p:cNvPr id="35913" name="Group 73"/>
          <p:cNvGrpSpPr>
            <a:grpSpLocks/>
          </p:cNvGrpSpPr>
          <p:nvPr/>
        </p:nvGrpSpPr>
        <p:grpSpPr bwMode="auto">
          <a:xfrm>
            <a:off x="4289971" y="5284161"/>
            <a:ext cx="2856384" cy="1129587"/>
            <a:chOff x="0" y="17"/>
            <a:chExt cx="2559" cy="1011"/>
          </a:xfrm>
        </p:grpSpPr>
        <p:sp>
          <p:nvSpPr>
            <p:cNvPr id="35914" name="Line 74"/>
            <p:cNvSpPr>
              <a:spLocks noChangeShapeType="1"/>
            </p:cNvSpPr>
            <p:nvPr/>
          </p:nvSpPr>
          <p:spPr bwMode="auto">
            <a:xfrm>
              <a:off x="508" y="286"/>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5915" name="Rectangle 75"/>
            <p:cNvSpPr>
              <a:spLocks/>
            </p:cNvSpPr>
            <p:nvPr/>
          </p:nvSpPr>
          <p:spPr bwMode="auto">
            <a:xfrm>
              <a:off x="0" y="17"/>
              <a:ext cx="97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d</a:t>
              </a:r>
              <a:r>
                <a:rPr lang="en-US" sz="1687">
                  <a:latin typeface="Helvetica" charset="0"/>
                  <a:ea typeface="ＭＳ Ｐゴシック" charset="0"/>
                  <a:cs typeface="Helvetica" charset="0"/>
                  <a:sym typeface="Helvetica" charset="0"/>
                </a:rPr>
                <a:t>)</a:t>
              </a:r>
            </a:p>
          </p:txBody>
        </p:sp>
        <p:sp>
          <p:nvSpPr>
            <p:cNvPr id="35916" name="Line 76"/>
            <p:cNvSpPr>
              <a:spLocks noChangeShapeType="1"/>
            </p:cNvSpPr>
            <p:nvPr/>
          </p:nvSpPr>
          <p:spPr bwMode="auto">
            <a:xfrm>
              <a:off x="1064" y="283"/>
              <a:ext cx="1495" cy="745"/>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5917" name="Rectangle 77"/>
            <p:cNvSpPr>
              <a:spLocks/>
            </p:cNvSpPr>
            <p:nvPr/>
          </p:nvSpPr>
          <p:spPr bwMode="auto">
            <a:xfrm>
              <a:off x="1172" y="269"/>
              <a:ext cx="521"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5918" name="Rectangle 78"/>
            <p:cNvSpPr>
              <a:spLocks/>
            </p:cNvSpPr>
            <p:nvPr/>
          </p:nvSpPr>
          <p:spPr bwMode="auto">
            <a:xfrm>
              <a:off x="1172" y="282"/>
              <a:ext cx="493"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D(3</a:t>
              </a:r>
              <a:r>
                <a:rPr lang="en-US" sz="1547">
                  <a:solidFill>
                    <a:srgbClr val="0000FF"/>
                  </a:solidFill>
                  <a:latin typeface="Helvetica" charset="0"/>
                  <a:ea typeface="ＭＳ Ｐゴシック" charset="0"/>
                  <a:cs typeface="Helvetica" charset="0"/>
                  <a:sym typeface="Helvetica" charset="0"/>
                </a:rPr>
                <a:t>,d</a:t>
              </a:r>
              <a:r>
                <a:rPr lang="en-US" sz="1547">
                  <a:solidFill>
                    <a:srgbClr val="FF0000"/>
                  </a:solidFill>
                  <a:latin typeface="Helvetica" charset="0"/>
                  <a:ea typeface="ＭＳ Ｐゴシック" charset="0"/>
                  <a:cs typeface="Helvetica" charset="0"/>
                  <a:sym typeface="Helvetica" charset="0"/>
                </a:rPr>
                <a:t>)</a:t>
              </a:r>
            </a:p>
          </p:txBody>
        </p:sp>
      </p:grpSp>
      <p:grpSp>
        <p:nvGrpSpPr>
          <p:cNvPr id="35919" name="Group 79"/>
          <p:cNvGrpSpPr>
            <a:grpSpLocks/>
          </p:cNvGrpSpPr>
          <p:nvPr/>
        </p:nvGrpSpPr>
        <p:grpSpPr bwMode="auto">
          <a:xfrm>
            <a:off x="9636621" y="5487293"/>
            <a:ext cx="786929" cy="264542"/>
            <a:chOff x="0" y="0"/>
            <a:chExt cx="705" cy="237"/>
          </a:xfrm>
        </p:grpSpPr>
        <p:sp>
          <p:nvSpPr>
            <p:cNvPr id="35920" name="AutoShape 80"/>
            <p:cNvSpPr>
              <a:spLocks/>
            </p:cNvSpPr>
            <p:nvPr/>
          </p:nvSpPr>
          <p:spPr bwMode="auto">
            <a:xfrm>
              <a:off x="340" y="0"/>
              <a:ext cx="365" cy="234"/>
            </a:xfrm>
            <a:prstGeom prst="roundRect">
              <a:avLst>
                <a:gd name="adj" fmla="val 421"/>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grpSp>
          <p:nvGrpSpPr>
            <p:cNvPr id="35921" name="Group 81"/>
            <p:cNvGrpSpPr>
              <a:grpSpLocks/>
            </p:cNvGrpSpPr>
            <p:nvPr/>
          </p:nvGrpSpPr>
          <p:grpSpPr bwMode="auto">
            <a:xfrm>
              <a:off x="0" y="2"/>
              <a:ext cx="678" cy="235"/>
              <a:chOff x="0" y="2"/>
              <a:chExt cx="678" cy="235"/>
            </a:xfrm>
          </p:grpSpPr>
          <p:sp>
            <p:nvSpPr>
              <p:cNvPr id="35922" name="Rectangle 82"/>
              <p:cNvSpPr>
                <a:spLocks/>
              </p:cNvSpPr>
              <p:nvPr/>
            </p:nvSpPr>
            <p:spPr bwMode="auto">
              <a:xfrm>
                <a:off x="35" y="16"/>
                <a:ext cx="643"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solidFill>
                      <a:srgbClr val="008000"/>
                    </a:solidFill>
                    <a:latin typeface="Helvetica" charset="0"/>
                    <a:ea typeface="ＭＳ Ｐゴシック" charset="0"/>
                    <a:cs typeface="Helvetica" charset="0"/>
                    <a:sym typeface="Helvetica" charset="0"/>
                  </a:rPr>
                  <a:t>0 </a:t>
                </a:r>
                <a:r>
                  <a:rPr lang="en-US" sz="1687" i="1">
                    <a:latin typeface="Helvetica" charset="0"/>
                    <a:ea typeface="ＭＳ Ｐゴシック" charset="0"/>
                    <a:cs typeface="Helvetica" charset="0"/>
                    <a:sym typeface="Helvetica" charset="0"/>
                  </a:rPr>
                  <a:t>1</a:t>
                </a:r>
                <a:r>
                  <a:rPr lang="en-US" sz="1687" i="1">
                    <a:solidFill>
                      <a:srgbClr val="008000"/>
                    </a:solidFill>
                    <a:latin typeface="Helvetica" charset="0"/>
                    <a:ea typeface="ＭＳ Ｐゴシック" charset="0"/>
                    <a:cs typeface="Helvetica" charset="0"/>
                    <a:sym typeface="Helvetica" charset="0"/>
                  </a:rPr>
                  <a:t> 2</a:t>
                </a:r>
                <a:r>
                  <a:rPr lang="en-US" sz="1687">
                    <a:solidFill>
                      <a:srgbClr val="008000"/>
                    </a:solidFill>
                    <a:latin typeface="Helvetica" charset="0"/>
                    <a:ea typeface="ＭＳ Ｐゴシック" charset="0"/>
                    <a:cs typeface="Helvetica" charset="0"/>
                    <a:sym typeface="Helvetica" charset="0"/>
                  </a:rPr>
                  <a:t> 3</a:t>
                </a:r>
                <a:r>
                  <a:rPr lang="en-US" sz="1687">
                    <a:latin typeface="Helvetica" charset="0"/>
                    <a:ea typeface="ＭＳ Ｐゴシック" charset="0"/>
                    <a:cs typeface="Helvetica" charset="0"/>
                    <a:sym typeface="Helvetica" charset="0"/>
                  </a:rPr>
                  <a:t> </a:t>
                </a:r>
              </a:p>
            </p:txBody>
          </p:sp>
          <p:sp>
            <p:nvSpPr>
              <p:cNvPr id="35923" name="AutoShape 83"/>
              <p:cNvSpPr>
                <a:spLocks/>
              </p:cNvSpPr>
              <p:nvPr/>
            </p:nvSpPr>
            <p:spPr bwMode="auto">
              <a:xfrm>
                <a:off x="0" y="2"/>
                <a:ext cx="157" cy="235"/>
              </a:xfrm>
              <a:prstGeom prst="roundRect">
                <a:avLst>
                  <a:gd name="adj" fmla="val 634"/>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left)">
                                      <p:cBhvr>
                                        <p:cTn id="7" dur="500"/>
                                        <p:tgtEl>
                                          <p:spTgt spid="35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588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35855"/>
                                        </p:tgtEl>
                                        <p:attrNameLst>
                                          <p:attrName>style.visibility</p:attrName>
                                        </p:attrNameLst>
                                      </p:cBhvr>
                                      <p:to>
                                        <p:strVal val="visible"/>
                                      </p:to>
                                    </p:set>
                                    <p:animEffect transition="in" filter="wipe(right)">
                                      <p:cBhvr>
                                        <p:cTn id="16" dur="500"/>
                                        <p:tgtEl>
                                          <p:spTgt spid="358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589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5873"/>
                                        </p:tgtEl>
                                        <p:attrNameLst>
                                          <p:attrName>style.visibility</p:attrName>
                                        </p:attrNameLst>
                                      </p:cBhvr>
                                      <p:to>
                                        <p:strVal val="visible"/>
                                      </p:to>
                                    </p:set>
                                    <p:animEffect transition="in" filter="wipe(left)">
                                      <p:cBhvr>
                                        <p:cTn id="25" dur="500"/>
                                        <p:tgtEl>
                                          <p:spTgt spid="3587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5872"/>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35887"/>
                                        </p:tgtEl>
                                        <p:attrNameLst>
                                          <p:attrName>style.visibility</p:attrName>
                                        </p:attrNameLst>
                                      </p:cBhvr>
                                      <p:to>
                                        <p:strVal val="visible"/>
                                      </p:to>
                                    </p:set>
                                  </p:childTnLst>
                                </p:cTn>
                              </p:par>
                            </p:childTnLst>
                          </p:cTn>
                        </p:par>
                        <p:par>
                          <p:cTn id="33" fill="hold" nodeType="afterGroup">
                            <p:stCondLst>
                              <p:cond delay="1000"/>
                            </p:stCondLst>
                            <p:childTnLst>
                              <p:par>
                                <p:cTn id="34" presetID="22" presetClass="entr" presetSubtype="2" fill="hold" nodeType="afterEffect">
                                  <p:stCondLst>
                                    <p:cond delay="0"/>
                                  </p:stCondLst>
                                  <p:childTnLst>
                                    <p:set>
                                      <p:cBhvr>
                                        <p:cTn id="35" dur="1" fill="hold">
                                          <p:stCondLst>
                                            <p:cond delay="0"/>
                                          </p:stCondLst>
                                        </p:cTn>
                                        <p:tgtEl>
                                          <p:spTgt spid="35860"/>
                                        </p:tgtEl>
                                        <p:attrNameLst>
                                          <p:attrName>style.visibility</p:attrName>
                                        </p:attrNameLst>
                                      </p:cBhvr>
                                      <p:to>
                                        <p:strVal val="visible"/>
                                      </p:to>
                                    </p:set>
                                    <p:animEffect transition="in" filter="wipe(right)">
                                      <p:cBhvr>
                                        <p:cTn id="36" dur="500"/>
                                        <p:tgtEl>
                                          <p:spTgt spid="35860"/>
                                        </p:tgtEl>
                                      </p:cBhvr>
                                    </p:animEffect>
                                  </p:childTnLst>
                                </p:cTn>
                              </p:par>
                            </p:childTnLst>
                          </p:cTn>
                        </p:par>
                        <p:par>
                          <p:cTn id="37" fill="hold" nodeType="afterGroup">
                            <p:stCondLst>
                              <p:cond delay="1500"/>
                            </p:stCondLst>
                            <p:childTnLst>
                              <p:par>
                                <p:cTn id="38" presetID="1" presetClass="entr" presetSubtype="0" fill="hold" nodeType="afterEffect">
                                  <p:stCondLst>
                                    <p:cond delay="0"/>
                                  </p:stCondLst>
                                  <p:childTnLst>
                                    <p:set>
                                      <p:cBhvr>
                                        <p:cTn id="39" dur="1" fill="hold">
                                          <p:stCondLst>
                                            <p:cond delay="499"/>
                                          </p:stCondLst>
                                        </p:cTn>
                                        <p:tgtEl>
                                          <p:spTgt spid="3590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35919"/>
                                        </p:tgtEl>
                                        <p:attrNameLst>
                                          <p:attrName>style.visibility</p:attrName>
                                        </p:attrNameLst>
                                      </p:cBhvr>
                                      <p:to>
                                        <p:strVal val="visible"/>
                                      </p:to>
                                    </p:set>
                                  </p:childTnLst>
                                </p:cTn>
                              </p:par>
                            </p:childTnLst>
                          </p:cTn>
                        </p:par>
                        <p:par>
                          <p:cTn id="44" fill="hold" nodeType="afterGroup">
                            <p:stCondLst>
                              <p:cond delay="500"/>
                            </p:stCondLst>
                            <p:childTnLst>
                              <p:par>
                                <p:cTn id="45" presetID="22" presetClass="entr" presetSubtype="2" fill="hold" nodeType="afterEffect">
                                  <p:stCondLst>
                                    <p:cond delay="0"/>
                                  </p:stCondLst>
                                  <p:childTnLst>
                                    <p:set>
                                      <p:cBhvr>
                                        <p:cTn id="46" dur="1" fill="hold">
                                          <p:stCondLst>
                                            <p:cond delay="0"/>
                                          </p:stCondLst>
                                        </p:cTn>
                                        <p:tgtEl>
                                          <p:spTgt spid="35890"/>
                                        </p:tgtEl>
                                        <p:attrNameLst>
                                          <p:attrName>style.visibility</p:attrName>
                                        </p:attrNameLst>
                                      </p:cBhvr>
                                      <p:to>
                                        <p:strVal val="visible"/>
                                      </p:to>
                                    </p:set>
                                    <p:animEffect transition="in" filter="wipe(right)">
                                      <p:cBhvr>
                                        <p:cTn id="47" dur="500"/>
                                        <p:tgtEl>
                                          <p:spTgt spid="358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5865"/>
                                        </p:tgtEl>
                                        <p:attrNameLst>
                                          <p:attrName>style.visibility</p:attrName>
                                        </p:attrNameLst>
                                      </p:cBhvr>
                                      <p:to>
                                        <p:strVal val="visible"/>
                                      </p:to>
                                    </p:set>
                                    <p:animEffect transition="in" filter="wipe(left)">
                                      <p:cBhvr>
                                        <p:cTn id="52" dur="500"/>
                                        <p:tgtEl>
                                          <p:spTgt spid="35865"/>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35913"/>
                                        </p:tgtEl>
                                        <p:attrNameLst>
                                          <p:attrName>style.visibility</p:attrName>
                                        </p:attrNameLst>
                                      </p:cBhvr>
                                      <p:to>
                                        <p:strVal val="visible"/>
                                      </p:to>
                                    </p:set>
                                    <p:animEffect transition="in" filter="wipe(left)">
                                      <p:cBhvr>
                                        <p:cTn id="56" dur="500"/>
                                        <p:tgtEl>
                                          <p:spTgt spid="35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2"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2240608" y="0"/>
            <a:ext cx="7842498" cy="1207740"/>
          </a:xfrm>
          <a:ln/>
        </p:spPr>
        <p:txBody>
          <a:bodyP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223860" algn="l"/>
                <a:tab pos="7831057" algn="l"/>
              </a:tabLst>
            </a:pPr>
            <a:r>
              <a:rPr lang="en-US"/>
              <a:t>Buffer management </a:t>
            </a:r>
          </a:p>
        </p:txBody>
      </p:sp>
      <p:grpSp>
        <p:nvGrpSpPr>
          <p:cNvPr id="36866" name="Group 2"/>
          <p:cNvGrpSpPr>
            <a:grpSpLocks/>
          </p:cNvGrpSpPr>
          <p:nvPr/>
        </p:nvGrpSpPr>
        <p:grpSpPr bwMode="auto">
          <a:xfrm>
            <a:off x="5472039" y="1361777"/>
            <a:ext cx="2403202" cy="4527352"/>
            <a:chOff x="0" y="0"/>
            <a:chExt cx="2153" cy="4056"/>
          </a:xfrm>
        </p:grpSpPr>
        <p:sp>
          <p:nvSpPr>
            <p:cNvPr id="36867" name="Line 3"/>
            <p:cNvSpPr>
              <a:spLocks noChangeShapeType="1"/>
            </p:cNvSpPr>
            <p:nvPr/>
          </p:nvSpPr>
          <p:spPr bwMode="auto">
            <a:xfrm>
              <a:off x="0" y="0"/>
              <a:ext cx="1" cy="4031"/>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sp>
          <p:nvSpPr>
            <p:cNvPr id="36868" name="Line 4"/>
            <p:cNvSpPr>
              <a:spLocks noChangeShapeType="1"/>
            </p:cNvSpPr>
            <p:nvPr/>
          </p:nvSpPr>
          <p:spPr bwMode="auto">
            <a:xfrm>
              <a:off x="2151" y="24"/>
              <a:ext cx="2" cy="403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grpSp>
      <p:sp>
        <p:nvSpPr>
          <p:cNvPr id="36869" name="Rectangle 5"/>
          <p:cNvSpPr>
            <a:spLocks/>
          </p:cNvSpPr>
          <p:nvPr/>
        </p:nvSpPr>
        <p:spPr bwMode="auto">
          <a:xfrm>
            <a:off x="3127996" y="1252358"/>
            <a:ext cx="5244641" cy="279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86008" algn="l"/>
                <a:tab pos="3937852" algn="l"/>
                <a:tab pos="4598626" algn="l"/>
                <a:tab pos="5250470" algn="l"/>
                <a:tab pos="5875525" algn="l"/>
              </a:tabLst>
            </a:pPr>
            <a:r>
              <a:rPr lang="en-US" sz="2109">
                <a:latin typeface="Helvetica" charset="0"/>
                <a:ea typeface="ＭＳ Ｐゴシック" charset="0"/>
                <a:cs typeface="Helvetica" charset="0"/>
                <a:sym typeface="Helvetica" charset="0"/>
              </a:rPr>
              <a:t>A                                                                 B</a:t>
            </a:r>
          </a:p>
        </p:txBody>
      </p:sp>
      <p:sp>
        <p:nvSpPr>
          <p:cNvPr id="36870" name="Line 6"/>
          <p:cNvSpPr>
            <a:spLocks noChangeShapeType="1"/>
          </p:cNvSpPr>
          <p:nvPr/>
        </p:nvSpPr>
        <p:spPr bwMode="auto">
          <a:xfrm>
            <a:off x="7923238" y="3929063"/>
            <a:ext cx="774650" cy="334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6871" name="Group 7"/>
          <p:cNvGrpSpPr>
            <a:grpSpLocks/>
          </p:cNvGrpSpPr>
          <p:nvPr/>
        </p:nvGrpSpPr>
        <p:grpSpPr bwMode="auto">
          <a:xfrm>
            <a:off x="4304482" y="3986048"/>
            <a:ext cx="1147465" cy="329224"/>
            <a:chOff x="0" y="16"/>
            <a:chExt cx="1028" cy="294"/>
          </a:xfrm>
        </p:grpSpPr>
        <p:sp>
          <p:nvSpPr>
            <p:cNvPr id="36872" name="Line 8"/>
            <p:cNvSpPr>
              <a:spLocks noChangeShapeType="1"/>
            </p:cNvSpPr>
            <p:nvPr/>
          </p:nvSpPr>
          <p:spPr bwMode="auto">
            <a:xfrm>
              <a:off x="454" y="309"/>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6873" name="Rectangle 9"/>
            <p:cNvSpPr>
              <a:spLocks/>
            </p:cNvSpPr>
            <p:nvPr/>
          </p:nvSpPr>
          <p:spPr bwMode="auto">
            <a:xfrm>
              <a:off x="0" y="16"/>
              <a:ext cx="978" cy="1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b</a:t>
              </a:r>
              <a:r>
                <a:rPr lang="en-US" sz="1687">
                  <a:latin typeface="Helvetica" charset="0"/>
                  <a:ea typeface="ＭＳ Ｐゴシック" charset="0"/>
                  <a:cs typeface="Helvetica" charset="0"/>
                  <a:sym typeface="Helvetica" charset="0"/>
                </a:rPr>
                <a:t>)</a:t>
              </a:r>
            </a:p>
          </p:txBody>
        </p:sp>
      </p:grpSp>
      <p:sp>
        <p:nvSpPr>
          <p:cNvPr id="36874" name="Rectangle 10"/>
          <p:cNvSpPr>
            <a:spLocks/>
          </p:cNvSpPr>
          <p:nvPr/>
        </p:nvSpPr>
        <p:spPr bwMode="auto">
          <a:xfrm>
            <a:off x="8140899" y="3636603"/>
            <a:ext cx="1067600"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err="1">
                <a:latin typeface="Helvetica" charset="0"/>
                <a:ea typeface="ＭＳ Ｐゴシック" charset="0"/>
                <a:cs typeface="Helvetica" charset="0"/>
                <a:sym typeface="Helvetica" charset="0"/>
              </a:rPr>
              <a:t>Data.ind</a:t>
            </a:r>
            <a:r>
              <a:rPr lang="en-US" sz="1687">
                <a:latin typeface="Helvetica" charset="0"/>
                <a:ea typeface="ＭＳ Ｐゴシック" charset="0"/>
                <a:cs typeface="Helvetica" charset="0"/>
                <a:sym typeface="Helvetica" charset="0"/>
              </a:rPr>
              <a:t>(</a:t>
            </a:r>
            <a:r>
              <a:rPr lang="en-US" sz="1687">
                <a:solidFill>
                  <a:srgbClr val="0000FF"/>
                </a:solidFill>
                <a:latin typeface="Helvetica" charset="0"/>
                <a:ea typeface="ＭＳ Ｐゴシック" charset="0"/>
                <a:cs typeface="Helvetica" charset="0"/>
                <a:sym typeface="Helvetica" charset="0"/>
              </a:rPr>
              <a:t>a</a:t>
            </a:r>
            <a:r>
              <a:rPr lang="en-US" sz="1687">
                <a:latin typeface="Helvetica" charset="0"/>
                <a:ea typeface="ＭＳ Ｐゴシック" charset="0"/>
                <a:cs typeface="Helvetica" charset="0"/>
                <a:sym typeface="Helvetica" charset="0"/>
              </a:rPr>
              <a:t>)</a:t>
            </a:r>
          </a:p>
        </p:txBody>
      </p:sp>
      <p:grpSp>
        <p:nvGrpSpPr>
          <p:cNvPr id="36875" name="Group 11"/>
          <p:cNvGrpSpPr>
            <a:grpSpLocks/>
          </p:cNvGrpSpPr>
          <p:nvPr/>
        </p:nvGrpSpPr>
        <p:grpSpPr bwMode="auto">
          <a:xfrm>
            <a:off x="4221883" y="1967893"/>
            <a:ext cx="3605361" cy="1523615"/>
            <a:chOff x="0" y="17"/>
            <a:chExt cx="3230" cy="1364"/>
          </a:xfrm>
        </p:grpSpPr>
        <p:sp>
          <p:nvSpPr>
            <p:cNvPr id="36876" name="Line 12"/>
            <p:cNvSpPr>
              <a:spLocks noChangeShapeType="1"/>
            </p:cNvSpPr>
            <p:nvPr/>
          </p:nvSpPr>
          <p:spPr bwMode="auto">
            <a:xfrm>
              <a:off x="1083" y="305"/>
              <a:ext cx="2147" cy="107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6877" name="Line 13"/>
            <p:cNvSpPr>
              <a:spLocks noChangeShapeType="1"/>
            </p:cNvSpPr>
            <p:nvPr/>
          </p:nvSpPr>
          <p:spPr bwMode="auto">
            <a:xfrm>
              <a:off x="491" y="292"/>
              <a:ext cx="574"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6878" name="Rectangle 14"/>
            <p:cNvSpPr>
              <a:spLocks/>
            </p:cNvSpPr>
            <p:nvPr/>
          </p:nvSpPr>
          <p:spPr bwMode="auto">
            <a:xfrm>
              <a:off x="0" y="17"/>
              <a:ext cx="97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a</a:t>
              </a:r>
              <a:r>
                <a:rPr lang="en-US" sz="1687">
                  <a:latin typeface="Helvetica" charset="0"/>
                  <a:ea typeface="ＭＳ Ｐゴシック" charset="0"/>
                  <a:cs typeface="Helvetica" charset="0"/>
                  <a:sym typeface="Helvetica" charset="0"/>
                </a:rPr>
                <a:t>)</a:t>
              </a:r>
            </a:p>
          </p:txBody>
        </p:sp>
        <p:grpSp>
          <p:nvGrpSpPr>
            <p:cNvPr id="36879" name="Group 15"/>
            <p:cNvGrpSpPr>
              <a:grpSpLocks/>
            </p:cNvGrpSpPr>
            <p:nvPr/>
          </p:nvGrpSpPr>
          <p:grpSpPr bwMode="auto">
            <a:xfrm>
              <a:off x="1513" y="421"/>
              <a:ext cx="521" cy="216"/>
              <a:chOff x="0" y="0"/>
              <a:chExt cx="521" cy="216"/>
            </a:xfrm>
          </p:grpSpPr>
          <p:sp>
            <p:nvSpPr>
              <p:cNvPr id="36880" name="Rectangle 16"/>
              <p:cNvSpPr>
                <a:spLocks/>
              </p:cNvSpPr>
              <p:nvPr/>
            </p:nvSpPr>
            <p:spPr bwMode="auto">
              <a:xfrm>
                <a:off x="0" y="0"/>
                <a:ext cx="521"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6881" name="Rectangle 17"/>
              <p:cNvSpPr>
                <a:spLocks/>
              </p:cNvSpPr>
              <p:nvPr/>
            </p:nvSpPr>
            <p:spPr bwMode="auto">
              <a:xfrm>
                <a:off x="0" y="13"/>
                <a:ext cx="493"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D(0</a:t>
                </a:r>
                <a:r>
                  <a:rPr lang="en-US" sz="1547">
                    <a:solidFill>
                      <a:srgbClr val="0000FF"/>
                    </a:solidFill>
                    <a:latin typeface="Helvetica" charset="0"/>
                    <a:ea typeface="ＭＳ Ｐゴシック" charset="0"/>
                    <a:cs typeface="Helvetica" charset="0"/>
                    <a:sym typeface="Helvetica" charset="0"/>
                  </a:rPr>
                  <a:t>,a</a:t>
                </a:r>
                <a:r>
                  <a:rPr lang="en-US" sz="1547">
                    <a:solidFill>
                      <a:srgbClr val="FF0000"/>
                    </a:solidFill>
                    <a:latin typeface="Helvetica" charset="0"/>
                    <a:ea typeface="ＭＳ Ｐゴシック" charset="0"/>
                    <a:cs typeface="Helvetica" charset="0"/>
                    <a:sym typeface="Helvetica" charset="0"/>
                  </a:rPr>
                  <a:t>)</a:t>
                </a:r>
              </a:p>
            </p:txBody>
          </p:sp>
        </p:grpSp>
      </p:grpSp>
      <p:grpSp>
        <p:nvGrpSpPr>
          <p:cNvPr id="36885" name="Group 21"/>
          <p:cNvGrpSpPr>
            <a:grpSpLocks/>
          </p:cNvGrpSpPr>
          <p:nvPr/>
        </p:nvGrpSpPr>
        <p:grpSpPr bwMode="auto">
          <a:xfrm>
            <a:off x="5488781" y="3491508"/>
            <a:ext cx="2340695" cy="486668"/>
            <a:chOff x="0" y="0"/>
            <a:chExt cx="2096" cy="436"/>
          </a:xfrm>
        </p:grpSpPr>
        <p:sp>
          <p:nvSpPr>
            <p:cNvPr id="36886" name="Line 22"/>
            <p:cNvSpPr>
              <a:spLocks noChangeShapeType="1"/>
            </p:cNvSpPr>
            <p:nvPr/>
          </p:nvSpPr>
          <p:spPr bwMode="auto">
            <a:xfrm flipH="1">
              <a:off x="0" y="0"/>
              <a:ext cx="2096" cy="436"/>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6889" name="Rectangle 25"/>
            <p:cNvSpPr>
              <a:spLocks/>
            </p:cNvSpPr>
            <p:nvPr/>
          </p:nvSpPr>
          <p:spPr bwMode="auto">
            <a:xfrm>
              <a:off x="90" y="183"/>
              <a:ext cx="1078" cy="183"/>
            </a:xfrm>
            <a:prstGeom prst="rect">
              <a:avLst/>
            </a:prstGeom>
            <a:solidFill>
              <a:srgbClr val="FFFFFF"/>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C(OK,0, w=0)</a:t>
              </a:r>
            </a:p>
          </p:txBody>
        </p:sp>
      </p:grpSp>
      <p:sp>
        <p:nvSpPr>
          <p:cNvPr id="36890" name="Rectangle 26"/>
          <p:cNvSpPr>
            <a:spLocks/>
          </p:cNvSpPr>
          <p:nvPr/>
        </p:nvSpPr>
        <p:spPr bwMode="auto">
          <a:xfrm>
            <a:off x="8034859" y="4189140"/>
            <a:ext cx="2625328" cy="5179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97000"/>
              </a:lnSpc>
              <a:tabLst>
                <a:tab pos="660773" algn="l"/>
                <a:tab pos="1312617" algn="l"/>
                <a:tab pos="1973391" algn="l"/>
                <a:tab pos="2625235" algn="l"/>
                <a:tab pos="3259220" algn="l"/>
                <a:tab pos="660773" algn="l"/>
                <a:tab pos="1312617" algn="l"/>
                <a:tab pos="1973391" algn="l"/>
                <a:tab pos="2625235" algn="l"/>
                <a:tab pos="3259220" algn="l"/>
              </a:tabLst>
            </a:pPr>
            <a:r>
              <a:rPr lang="en-US" sz="1687" i="1">
                <a:latin typeface="Helvetica" charset="0"/>
                <a:ea typeface="ＭＳ Ｐゴシック" charset="0"/>
                <a:cs typeface="Helvetica" charset="0"/>
                <a:sym typeface="Helvetica" charset="0"/>
              </a:rPr>
              <a:t>2 new buffers are</a:t>
            </a:r>
          </a:p>
          <a:p>
            <a:pPr>
              <a:lnSpc>
                <a:spcPct val="97000"/>
              </a:lnSpc>
              <a:tabLst>
                <a:tab pos="660773" algn="l"/>
                <a:tab pos="1312617" algn="l"/>
                <a:tab pos="1973391" algn="l"/>
                <a:tab pos="2625235" algn="l"/>
                <a:tab pos="3259220" algn="l"/>
                <a:tab pos="660773" algn="l"/>
                <a:tab pos="1312617" algn="l"/>
                <a:tab pos="1973391" algn="l"/>
                <a:tab pos="2625235" algn="l"/>
                <a:tab pos="3259220" algn="l"/>
              </a:tabLst>
            </a:pPr>
            <a:r>
              <a:rPr lang="en-US" sz="1687" i="1">
                <a:latin typeface="Helvetica" charset="0"/>
                <a:ea typeface="ＭＳ Ｐゴシック" charset="0"/>
                <a:cs typeface="Helvetica" charset="0"/>
                <a:sym typeface="Helvetica" charset="0"/>
              </a:rPr>
              <a:t>available</a:t>
            </a:r>
          </a:p>
        </p:txBody>
      </p:sp>
      <p:sp>
        <p:nvSpPr>
          <p:cNvPr id="36891" name="Rectangle 27"/>
          <p:cNvSpPr>
            <a:spLocks/>
          </p:cNvSpPr>
          <p:nvPr/>
        </p:nvSpPr>
        <p:spPr bwMode="auto">
          <a:xfrm>
            <a:off x="9657830" y="2596295"/>
            <a:ext cx="71814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solidFill>
                  <a:srgbClr val="008000"/>
                </a:solidFill>
                <a:latin typeface="Helvetica" charset="0"/>
                <a:ea typeface="ＭＳ Ｐゴシック" charset="0"/>
                <a:cs typeface="Helvetica" charset="0"/>
                <a:sym typeface="Helvetica" charset="0"/>
              </a:rPr>
              <a:t>0 </a:t>
            </a:r>
            <a:r>
              <a:rPr lang="en-US" sz="1687">
                <a:latin typeface="Helvetica" charset="0"/>
                <a:ea typeface="ＭＳ Ｐゴシック" charset="0"/>
                <a:cs typeface="Helvetica" charset="0"/>
                <a:sym typeface="Helvetica" charset="0"/>
              </a:rPr>
              <a:t>1 2 3 </a:t>
            </a:r>
          </a:p>
        </p:txBody>
      </p:sp>
      <p:sp>
        <p:nvSpPr>
          <p:cNvPr id="36892" name="AutoShape 28"/>
          <p:cNvSpPr>
            <a:spLocks/>
          </p:cNvSpPr>
          <p:nvPr/>
        </p:nvSpPr>
        <p:spPr bwMode="auto">
          <a:xfrm>
            <a:off x="9650016" y="2580680"/>
            <a:ext cx="187523" cy="261193"/>
          </a:xfrm>
          <a:prstGeom prst="roundRect">
            <a:avLst>
              <a:gd name="adj" fmla="val 593"/>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sp>
        <p:nvSpPr>
          <p:cNvPr id="36893" name="Rectangle 29"/>
          <p:cNvSpPr>
            <a:spLocks/>
          </p:cNvSpPr>
          <p:nvPr/>
        </p:nvSpPr>
        <p:spPr bwMode="auto">
          <a:xfrm>
            <a:off x="8088437" y="1616262"/>
            <a:ext cx="726161"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Rwin=1</a:t>
            </a:r>
          </a:p>
        </p:txBody>
      </p:sp>
      <p:sp>
        <p:nvSpPr>
          <p:cNvPr id="36894" name="Rectangle 30"/>
          <p:cNvSpPr>
            <a:spLocks/>
          </p:cNvSpPr>
          <p:nvPr/>
        </p:nvSpPr>
        <p:spPr bwMode="auto">
          <a:xfrm>
            <a:off x="2181449" y="1946660"/>
            <a:ext cx="71814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solidFill>
                  <a:srgbClr val="008000"/>
                </a:solidFill>
                <a:latin typeface="Helvetica" charset="0"/>
                <a:ea typeface="ＭＳ Ｐゴシック" charset="0"/>
                <a:cs typeface="Helvetica" charset="0"/>
                <a:sym typeface="Helvetica" charset="0"/>
              </a:rPr>
              <a:t>0 </a:t>
            </a:r>
            <a:r>
              <a:rPr lang="en-US" sz="1687">
                <a:latin typeface="Helvetica" charset="0"/>
                <a:ea typeface="ＭＳ Ｐゴシック" charset="0"/>
                <a:cs typeface="Helvetica" charset="0"/>
                <a:sym typeface="Helvetica" charset="0"/>
              </a:rPr>
              <a:t>1 2 3 </a:t>
            </a:r>
          </a:p>
        </p:txBody>
      </p:sp>
      <p:sp>
        <p:nvSpPr>
          <p:cNvPr id="36895" name="AutoShape 31"/>
          <p:cNvSpPr>
            <a:spLocks/>
          </p:cNvSpPr>
          <p:nvPr/>
        </p:nvSpPr>
        <p:spPr bwMode="auto">
          <a:xfrm>
            <a:off x="2154660" y="1914302"/>
            <a:ext cx="189756" cy="262309"/>
          </a:xfrm>
          <a:prstGeom prst="roundRect">
            <a:avLst>
              <a:gd name="adj" fmla="val 583"/>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sp>
        <p:nvSpPr>
          <p:cNvPr id="36896" name="Rectangle 32"/>
          <p:cNvSpPr>
            <a:spLocks/>
          </p:cNvSpPr>
          <p:nvPr/>
        </p:nvSpPr>
        <p:spPr bwMode="auto">
          <a:xfrm>
            <a:off x="2464966" y="1616262"/>
            <a:ext cx="1476366"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Swin=3, rwin=1</a:t>
            </a:r>
          </a:p>
        </p:txBody>
      </p:sp>
      <p:sp>
        <p:nvSpPr>
          <p:cNvPr id="36897" name="Rectangle 33"/>
          <p:cNvSpPr>
            <a:spLocks/>
          </p:cNvSpPr>
          <p:nvPr/>
        </p:nvSpPr>
        <p:spPr bwMode="auto">
          <a:xfrm>
            <a:off x="2181449" y="1946660"/>
            <a:ext cx="718145"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solidFill>
                  <a:srgbClr val="008000"/>
                </a:solidFill>
                <a:latin typeface="Helvetica" charset="0"/>
                <a:ea typeface="ＭＳ Ｐゴシック" charset="0"/>
                <a:cs typeface="Helvetica" charset="0"/>
                <a:sym typeface="Helvetica" charset="0"/>
              </a:rPr>
              <a:t>0 </a:t>
            </a:r>
            <a:r>
              <a:rPr lang="en-US" sz="1687">
                <a:latin typeface="Helvetica" charset="0"/>
                <a:ea typeface="ＭＳ Ｐゴシック" charset="0"/>
                <a:cs typeface="Helvetica" charset="0"/>
                <a:sym typeface="Helvetica" charset="0"/>
              </a:rPr>
              <a:t>1 2 3 </a:t>
            </a:r>
          </a:p>
        </p:txBody>
      </p:sp>
      <p:sp>
        <p:nvSpPr>
          <p:cNvPr id="36898" name="AutoShape 34"/>
          <p:cNvSpPr>
            <a:spLocks/>
          </p:cNvSpPr>
          <p:nvPr/>
        </p:nvSpPr>
        <p:spPr bwMode="auto">
          <a:xfrm>
            <a:off x="2154660" y="1914302"/>
            <a:ext cx="189756" cy="262309"/>
          </a:xfrm>
          <a:prstGeom prst="roundRect">
            <a:avLst>
              <a:gd name="adj" fmla="val 583"/>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sp>
        <p:nvSpPr>
          <p:cNvPr id="36899" name="Rectangle 35"/>
          <p:cNvSpPr>
            <a:spLocks/>
          </p:cNvSpPr>
          <p:nvPr/>
        </p:nvSpPr>
        <p:spPr bwMode="auto">
          <a:xfrm>
            <a:off x="2464966" y="1616262"/>
            <a:ext cx="1476366"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Swin=3, rwin=1</a:t>
            </a:r>
          </a:p>
        </p:txBody>
      </p:sp>
      <p:grpSp>
        <p:nvGrpSpPr>
          <p:cNvPr id="36900" name="Group 36"/>
          <p:cNvGrpSpPr>
            <a:grpSpLocks/>
          </p:cNvGrpSpPr>
          <p:nvPr/>
        </p:nvGrpSpPr>
        <p:grpSpPr bwMode="auto">
          <a:xfrm>
            <a:off x="9607600" y="4916910"/>
            <a:ext cx="788045" cy="264542"/>
            <a:chOff x="0" y="0"/>
            <a:chExt cx="705" cy="237"/>
          </a:xfrm>
        </p:grpSpPr>
        <p:sp>
          <p:nvSpPr>
            <p:cNvPr id="36901" name="Rectangle 37"/>
            <p:cNvSpPr>
              <a:spLocks/>
            </p:cNvSpPr>
            <p:nvPr/>
          </p:nvSpPr>
          <p:spPr bwMode="auto">
            <a:xfrm>
              <a:off x="38" y="16"/>
              <a:ext cx="642"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solidFill>
                    <a:srgbClr val="008000"/>
                  </a:solidFill>
                  <a:latin typeface="Helvetica" charset="0"/>
                  <a:ea typeface="ＭＳ Ｐゴシック" charset="0"/>
                  <a:cs typeface="Helvetica" charset="0"/>
                  <a:sym typeface="Helvetica" charset="0"/>
                </a:rPr>
                <a:t>0 </a:t>
              </a:r>
              <a:r>
                <a:rPr lang="en-US" sz="1687" i="1">
                  <a:latin typeface="Helvetica" charset="0"/>
                  <a:ea typeface="ＭＳ Ｐゴシック" charset="0"/>
                  <a:cs typeface="Helvetica" charset="0"/>
                  <a:sym typeface="Helvetica" charset="0"/>
                </a:rPr>
                <a:t>1</a:t>
              </a:r>
              <a:r>
                <a:rPr lang="en-US" sz="1687" i="1">
                  <a:solidFill>
                    <a:srgbClr val="008000"/>
                  </a:solidFill>
                  <a:latin typeface="Helvetica" charset="0"/>
                  <a:ea typeface="ＭＳ Ｐゴシック" charset="0"/>
                  <a:cs typeface="Helvetica" charset="0"/>
                  <a:sym typeface="Helvetica" charset="0"/>
                </a:rPr>
                <a:t> 2</a:t>
              </a:r>
              <a:r>
                <a:rPr lang="en-US" sz="1687">
                  <a:solidFill>
                    <a:srgbClr val="008000"/>
                  </a:solidFill>
                  <a:latin typeface="Helvetica" charset="0"/>
                  <a:ea typeface="ＭＳ Ｐゴシック" charset="0"/>
                  <a:cs typeface="Helvetica" charset="0"/>
                  <a:sym typeface="Helvetica" charset="0"/>
                </a:rPr>
                <a:t> 3</a:t>
              </a:r>
              <a:r>
                <a:rPr lang="en-US" sz="1687">
                  <a:latin typeface="Helvetica" charset="0"/>
                  <a:ea typeface="ＭＳ Ｐゴシック" charset="0"/>
                  <a:cs typeface="Helvetica" charset="0"/>
                  <a:sym typeface="Helvetica" charset="0"/>
                </a:rPr>
                <a:t> </a:t>
              </a:r>
            </a:p>
          </p:txBody>
        </p:sp>
        <p:sp>
          <p:nvSpPr>
            <p:cNvPr id="36902" name="AutoShape 38"/>
            <p:cNvSpPr>
              <a:spLocks/>
            </p:cNvSpPr>
            <p:nvPr/>
          </p:nvSpPr>
          <p:spPr bwMode="auto">
            <a:xfrm>
              <a:off x="340" y="0"/>
              <a:ext cx="365" cy="234"/>
            </a:xfrm>
            <a:prstGeom prst="roundRect">
              <a:avLst>
                <a:gd name="adj" fmla="val 421"/>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sp>
          <p:nvSpPr>
            <p:cNvPr id="36903" name="AutoShape 39"/>
            <p:cNvSpPr>
              <a:spLocks/>
            </p:cNvSpPr>
            <p:nvPr/>
          </p:nvSpPr>
          <p:spPr bwMode="auto">
            <a:xfrm>
              <a:off x="0" y="2"/>
              <a:ext cx="157" cy="235"/>
            </a:xfrm>
            <a:prstGeom prst="roundRect">
              <a:avLst>
                <a:gd name="adj" fmla="val 634"/>
              </a:avLst>
            </a:prstGeom>
            <a:noFill/>
            <a:ln w="12700">
              <a:solidFill>
                <a:srgbClr val="FF0000"/>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lIns="0" tIns="0" rIns="0" bIns="0"/>
            <a:lstStyle/>
            <a:p>
              <a:endParaRPr lang="en-GB" sz="1266"/>
            </a:p>
          </p:txBody>
        </p:sp>
      </p:grpSp>
      <p:sp>
        <p:nvSpPr>
          <p:cNvPr id="36904" name="Rectangle 40"/>
          <p:cNvSpPr>
            <a:spLocks/>
          </p:cNvSpPr>
          <p:nvPr/>
        </p:nvSpPr>
        <p:spPr bwMode="auto">
          <a:xfrm>
            <a:off x="7970118" y="3019351"/>
            <a:ext cx="2553891" cy="5179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97000"/>
              </a:lnSpc>
              <a:tabLst>
                <a:tab pos="660773" algn="l"/>
                <a:tab pos="1312617" algn="l"/>
                <a:tab pos="1973391" algn="l"/>
                <a:tab pos="2616305" algn="l"/>
              </a:tabLst>
            </a:pPr>
            <a:r>
              <a:rPr lang="en-US" sz="1687" i="1">
                <a:latin typeface="Helvetica" charset="0"/>
                <a:ea typeface="ＭＳ Ｐゴシック" charset="0"/>
                <a:cs typeface="Helvetica" charset="0"/>
                <a:sym typeface="Helvetica" charset="0"/>
              </a:rPr>
              <a:t>Receiver cannot handle segment immediately</a:t>
            </a:r>
          </a:p>
        </p:txBody>
      </p:sp>
      <p:grpSp>
        <p:nvGrpSpPr>
          <p:cNvPr id="36905" name="Group 41"/>
          <p:cNvGrpSpPr>
            <a:grpSpLocks/>
          </p:cNvGrpSpPr>
          <p:nvPr/>
        </p:nvGrpSpPr>
        <p:grpSpPr bwMode="auto">
          <a:xfrm>
            <a:off x="4085705" y="4420196"/>
            <a:ext cx="3734842" cy="1060400"/>
            <a:chOff x="0" y="0"/>
            <a:chExt cx="3346" cy="949"/>
          </a:xfrm>
        </p:grpSpPr>
        <p:sp>
          <p:nvSpPr>
            <p:cNvPr id="36906" name="Line 42"/>
            <p:cNvSpPr>
              <a:spLocks noChangeShapeType="1"/>
            </p:cNvSpPr>
            <p:nvPr/>
          </p:nvSpPr>
          <p:spPr bwMode="auto">
            <a:xfrm flipH="1">
              <a:off x="1829" y="397"/>
              <a:ext cx="1517" cy="490"/>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6907" name="Group 43"/>
            <p:cNvGrpSpPr>
              <a:grpSpLocks/>
            </p:cNvGrpSpPr>
            <p:nvPr/>
          </p:nvGrpSpPr>
          <p:grpSpPr bwMode="auto">
            <a:xfrm>
              <a:off x="2084" y="487"/>
              <a:ext cx="1101" cy="216"/>
              <a:chOff x="0" y="0"/>
              <a:chExt cx="1100" cy="216"/>
            </a:xfrm>
          </p:grpSpPr>
          <p:sp>
            <p:nvSpPr>
              <p:cNvPr id="36908" name="Rectangle 44"/>
              <p:cNvSpPr>
                <a:spLocks/>
              </p:cNvSpPr>
              <p:nvPr/>
            </p:nvSpPr>
            <p:spPr bwMode="auto">
              <a:xfrm>
                <a:off x="0" y="0"/>
                <a:ext cx="1100"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6909" name="Rectangle 45"/>
              <p:cNvSpPr>
                <a:spLocks/>
              </p:cNvSpPr>
              <p:nvPr/>
            </p:nvSpPr>
            <p:spPr bwMode="auto">
              <a:xfrm>
                <a:off x="0" y="13"/>
                <a:ext cx="1029"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C(OK,0,w=3)</a:t>
                </a:r>
              </a:p>
            </p:txBody>
          </p:sp>
        </p:grpSp>
        <p:sp>
          <p:nvSpPr>
            <p:cNvPr id="36910" name="Line 46"/>
            <p:cNvSpPr>
              <a:spLocks noChangeShapeType="1"/>
            </p:cNvSpPr>
            <p:nvPr/>
          </p:nvSpPr>
          <p:spPr bwMode="auto">
            <a:xfrm>
              <a:off x="990" y="205"/>
              <a:ext cx="777" cy="557"/>
            </a:xfrm>
            <a:prstGeom prst="line">
              <a:avLst/>
            </a:prstGeom>
            <a:noFill/>
            <a:ln w="12700">
              <a:solidFill>
                <a:srgbClr val="8500AF"/>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6911" name="Oval 47"/>
            <p:cNvSpPr>
              <a:spLocks/>
            </p:cNvSpPr>
            <p:nvPr/>
          </p:nvSpPr>
          <p:spPr bwMode="auto">
            <a:xfrm>
              <a:off x="1720" y="749"/>
              <a:ext cx="200" cy="200"/>
            </a:xfrm>
            <a:prstGeom prst="ellipse">
              <a:avLst/>
            </a:prstGeom>
            <a:solidFill>
              <a:srgbClr val="8500AF"/>
            </a:solidFill>
            <a:ln w="25400">
              <a:solidFill>
                <a:schemeClr val="tx1"/>
              </a:solidFill>
              <a:prstDash val="solid"/>
              <a:round/>
              <a:headEnd type="none" w="med" len="med"/>
              <a:tailEnd type="none" w="med" len="med"/>
            </a:ln>
          </p:spPr>
          <p:txBody>
            <a:bodyPr lIns="0" tIns="0" rIns="0" bIns="0"/>
            <a:lstStyle/>
            <a:p>
              <a:endParaRPr lang="en-GB" sz="1266"/>
            </a:p>
          </p:txBody>
        </p:sp>
        <p:grpSp>
          <p:nvGrpSpPr>
            <p:cNvPr id="36912" name="Group 48"/>
            <p:cNvGrpSpPr>
              <a:grpSpLocks/>
            </p:cNvGrpSpPr>
            <p:nvPr/>
          </p:nvGrpSpPr>
          <p:grpSpPr bwMode="auto">
            <a:xfrm>
              <a:off x="0" y="0"/>
              <a:ext cx="1159" cy="238"/>
              <a:chOff x="0" y="0"/>
              <a:chExt cx="1159" cy="238"/>
            </a:xfrm>
          </p:grpSpPr>
          <p:sp>
            <p:nvSpPr>
              <p:cNvPr id="36913" name="Rectangle 49"/>
              <p:cNvSpPr>
                <a:spLocks/>
              </p:cNvSpPr>
              <p:nvPr/>
            </p:nvSpPr>
            <p:spPr bwMode="auto">
              <a:xfrm>
                <a:off x="0" y="0"/>
                <a:ext cx="1158" cy="238"/>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6914" name="Rectangle 50"/>
              <p:cNvSpPr>
                <a:spLocks/>
              </p:cNvSpPr>
              <p:nvPr/>
            </p:nvSpPr>
            <p:spPr bwMode="auto">
              <a:xfrm>
                <a:off x="0" y="3"/>
                <a:ext cx="1159"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03688" algn="l"/>
                  </a:tabLst>
                </a:pPr>
                <a:r>
                  <a:rPr lang="en-US" sz="1687" i="1">
                    <a:solidFill>
                      <a:srgbClr val="8500AF"/>
                    </a:solidFill>
                    <a:latin typeface="Helvetica" charset="0"/>
                    <a:ea typeface="ＭＳ Ｐゴシック" charset="0"/>
                    <a:cs typeface="Helvetica" charset="0"/>
                    <a:sym typeface="Helvetica" charset="0"/>
                  </a:rPr>
                  <a:t>Lost segment</a:t>
                </a:r>
              </a:p>
            </p:txBody>
          </p:sp>
        </p:grpSp>
      </p:grpSp>
      <p:grpSp>
        <p:nvGrpSpPr>
          <p:cNvPr id="36915" name="Group 51"/>
          <p:cNvGrpSpPr>
            <a:grpSpLocks/>
          </p:cNvGrpSpPr>
          <p:nvPr/>
        </p:nvGrpSpPr>
        <p:grpSpPr bwMode="auto">
          <a:xfrm>
            <a:off x="1977182" y="3873271"/>
            <a:ext cx="2396506" cy="1146322"/>
            <a:chOff x="0" y="17"/>
            <a:chExt cx="2147" cy="1026"/>
          </a:xfrm>
        </p:grpSpPr>
        <p:sp>
          <p:nvSpPr>
            <p:cNvPr id="36916" name="Rectangle 52"/>
            <p:cNvSpPr>
              <a:spLocks/>
            </p:cNvSpPr>
            <p:nvPr/>
          </p:nvSpPr>
          <p:spPr bwMode="auto">
            <a:xfrm>
              <a:off x="371" y="324"/>
              <a:ext cx="643"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0</a:t>
              </a:r>
              <a:r>
                <a:rPr lang="en-US" sz="1687">
                  <a:solidFill>
                    <a:srgbClr val="008000"/>
                  </a:solidFill>
                  <a:latin typeface="Helvetica" charset="0"/>
                  <a:ea typeface="ＭＳ Ｐゴシック" charset="0"/>
                  <a:cs typeface="Helvetica" charset="0"/>
                  <a:sym typeface="Helvetica" charset="0"/>
                </a:rPr>
                <a:t> </a:t>
              </a:r>
              <a:r>
                <a:rPr lang="en-US" sz="1687">
                  <a:latin typeface="Helvetica" charset="0"/>
                  <a:ea typeface="ＭＳ Ｐゴシック" charset="0"/>
                  <a:cs typeface="Helvetica" charset="0"/>
                  <a:sym typeface="Helvetica" charset="0"/>
                </a:rPr>
                <a:t>1 2 3 </a:t>
              </a:r>
            </a:p>
          </p:txBody>
        </p:sp>
        <p:sp>
          <p:nvSpPr>
            <p:cNvPr id="36917" name="Rectangle 53"/>
            <p:cNvSpPr>
              <a:spLocks/>
            </p:cNvSpPr>
            <p:nvPr/>
          </p:nvSpPr>
          <p:spPr bwMode="auto">
            <a:xfrm>
              <a:off x="494" y="17"/>
              <a:ext cx="1323"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Swin=3, rwin=0</a:t>
              </a:r>
            </a:p>
          </p:txBody>
        </p:sp>
        <p:sp>
          <p:nvSpPr>
            <p:cNvPr id="36918" name="Rectangle 54"/>
            <p:cNvSpPr>
              <a:spLocks/>
            </p:cNvSpPr>
            <p:nvPr/>
          </p:nvSpPr>
          <p:spPr bwMode="auto">
            <a:xfrm>
              <a:off x="0" y="592"/>
              <a:ext cx="2147" cy="4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12617" algn="l"/>
                  <a:tab pos="1973391" algn="l"/>
                  <a:tab pos="2616305" algn="l"/>
                </a:tabLst>
              </a:pPr>
              <a:r>
                <a:rPr lang="en-US" sz="1687" i="1">
                  <a:latin typeface="Helvetica" charset="0"/>
                  <a:ea typeface="ＭＳ Ｐゴシック" charset="0"/>
                  <a:cs typeface="Helvetica" charset="0"/>
                  <a:sym typeface="Helvetica" charset="0"/>
                </a:rPr>
                <a:t>Window blocked</a:t>
              </a:r>
              <a:br>
                <a:rPr lang="en-US" sz="1687" i="1">
                  <a:latin typeface="Helvetica" charset="0"/>
                  <a:ea typeface="ＭＳ Ｐゴシック" charset="0"/>
                  <a:cs typeface="Helvetica" charset="0"/>
                  <a:sym typeface="Helvetica" charset="0"/>
                </a:rPr>
              </a:br>
              <a:r>
                <a:rPr lang="en-US" sz="1687" i="1">
                  <a:latin typeface="Helvetica" charset="0"/>
                  <a:ea typeface="ＭＳ Ｐゴシック" charset="0"/>
                  <a:cs typeface="Helvetica" charset="0"/>
                  <a:sym typeface="Helvetica" charset="0"/>
                </a:rPr>
                <a:t>No transmission possible</a:t>
              </a:r>
            </a:p>
          </p:txBody>
        </p:sp>
      </p:grpSp>
      <p:sp>
        <p:nvSpPr>
          <p:cNvPr id="36919" name="Rectangle 55"/>
          <p:cNvSpPr>
            <a:spLocks/>
          </p:cNvSpPr>
          <p:nvPr/>
        </p:nvSpPr>
        <p:spPr bwMode="auto">
          <a:xfrm>
            <a:off x="1947044" y="5259786"/>
            <a:ext cx="2435026" cy="251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12617" algn="l"/>
                <a:tab pos="1973391" algn="l"/>
                <a:tab pos="2616305" algn="l"/>
              </a:tabLst>
            </a:pPr>
            <a:r>
              <a:rPr lang="en-US" sz="1687" i="1">
                <a:solidFill>
                  <a:srgbClr val="FF0000"/>
                </a:solidFill>
                <a:latin typeface="Helvetica" charset="0"/>
                <a:ea typeface="ＭＳ Ｐゴシック" charset="0"/>
                <a:cs typeface="Helvetica" charset="0"/>
                <a:sym typeface="Helvetica" charset="0"/>
              </a:rPr>
              <a:t>Waits for control segment</a:t>
            </a:r>
          </a:p>
        </p:txBody>
      </p:sp>
      <p:sp>
        <p:nvSpPr>
          <p:cNvPr id="36920" name="Rectangle 56"/>
          <p:cNvSpPr>
            <a:spLocks/>
          </p:cNvSpPr>
          <p:nvPr/>
        </p:nvSpPr>
        <p:spPr bwMode="auto">
          <a:xfrm>
            <a:off x="7971234" y="5251773"/>
            <a:ext cx="2544961" cy="258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97000"/>
              </a:lnSpc>
              <a:tabLst>
                <a:tab pos="660773" algn="l"/>
                <a:tab pos="1312617" algn="l"/>
                <a:tab pos="1973391" algn="l"/>
                <a:tab pos="2616305" algn="l"/>
              </a:tabLst>
            </a:pPr>
            <a:r>
              <a:rPr lang="en-US" sz="1687" i="1">
                <a:solidFill>
                  <a:srgbClr val="FF0000"/>
                </a:solidFill>
                <a:latin typeface="Helvetica" charset="0"/>
                <a:ea typeface="ＭＳ Ｐゴシック" charset="0"/>
                <a:cs typeface="Helvetica" charset="0"/>
                <a:sym typeface="Helvetica" charset="0"/>
              </a:rPr>
              <a:t>Waits for data segment</a:t>
            </a:r>
          </a:p>
        </p:txBody>
      </p:sp>
      <p:sp>
        <p:nvSpPr>
          <p:cNvPr id="36921" name="Rectangle 57"/>
          <p:cNvSpPr>
            <a:spLocks/>
          </p:cNvSpPr>
          <p:nvPr/>
        </p:nvSpPr>
        <p:spPr bwMode="auto">
          <a:xfrm>
            <a:off x="4361755" y="5711069"/>
            <a:ext cx="3436838" cy="2232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86008" algn="l"/>
                <a:tab pos="3937852" algn="l"/>
                <a:tab pos="4598626" algn="l"/>
                <a:tab pos="5250470" algn="l"/>
                <a:tab pos="5911243" algn="l"/>
                <a:tab pos="6518440" algn="l"/>
                <a:tab pos="660773" algn="l"/>
                <a:tab pos="1312617" algn="l"/>
                <a:tab pos="1973391" algn="l"/>
                <a:tab pos="2625235" algn="l"/>
                <a:tab pos="3286008" algn="l"/>
                <a:tab pos="3937852" algn="l"/>
                <a:tab pos="4598626" algn="l"/>
                <a:tab pos="5250470" algn="l"/>
                <a:tab pos="5911243" algn="l"/>
                <a:tab pos="6518440" algn="l"/>
              </a:tabLst>
            </a:pPr>
            <a:r>
              <a:rPr lang="en-US" sz="1687">
                <a:solidFill>
                  <a:srgbClr val="0070C0"/>
                </a:solidFill>
                <a:latin typeface="Helvetica" charset="0"/>
                <a:ea typeface="ＭＳ Ｐゴシック" charset="0"/>
                <a:cs typeface="Helvetica" charset="0"/>
                <a:sym typeface="Helvetica" charset="0"/>
              </a:rPr>
              <a:t>How to recover from </a:t>
            </a:r>
            <a:r>
              <a:rPr lang="fr-FR" sz="1687">
                <a:solidFill>
                  <a:srgbClr val="0070C0"/>
                </a:solidFill>
                <a:latin typeface="Helvetica" charset="0"/>
                <a:ea typeface="ＭＳ Ｐゴシック" charset="0"/>
                <a:cs typeface="Helvetica" charset="0"/>
                <a:sym typeface="Helvetica" charset="0"/>
              </a:rPr>
              <a:t>this </a:t>
            </a:r>
            <a:r>
              <a:rPr lang="en-US" sz="1687">
                <a:solidFill>
                  <a:srgbClr val="0070C0"/>
                </a:solidFill>
                <a:latin typeface="Helvetica" charset="0"/>
                <a:ea typeface="ＭＳ Ｐゴシック" charset="0"/>
                <a:cs typeface="Helvetica" charset="0"/>
                <a:sym typeface="Helvetica" charset="0"/>
              </a:rPr>
              <a:t>deadlock ?</a:t>
            </a:r>
          </a:p>
        </p:txBody>
      </p:sp>
      <p:pic>
        <p:nvPicPr>
          <p:cNvPr id="54" name="Picture 2">
            <a:extLst>
              <a:ext uri="{FF2B5EF4-FFF2-40B4-BE49-F238E27FC236}">
                <a16:creationId xmlns:a16="http://schemas.microsoft.com/office/drawing/2014/main" id="{4D4D2794-9A6F-CE47-8EAE-E203CC8F6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02445">
            <a:off x="1965513" y="5770346"/>
            <a:ext cx="1694490" cy="378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BD06F3D-B45D-7C42-A6F1-F26005F59698}"/>
              </a:ext>
            </a:extLst>
          </p:cNvPr>
          <p:cNvSpPr/>
          <p:nvPr/>
        </p:nvSpPr>
        <p:spPr>
          <a:xfrm>
            <a:off x="2739651" y="6095834"/>
            <a:ext cx="8135731" cy="607539"/>
          </a:xfrm>
          <a:prstGeom prst="rect">
            <a:avLst/>
          </a:prstGeom>
        </p:spPr>
        <p:txBody>
          <a:bodyPr wrap="square">
            <a:spAutoFit/>
          </a:bodyPr>
          <a:lstStyle/>
          <a:p>
            <a:pPr>
              <a:lnSpc>
                <a:spcPct val="84000"/>
              </a:lnSpc>
              <a:tabLst>
                <a:tab pos="660773" algn="l"/>
                <a:tab pos="1312617" algn="l"/>
                <a:tab pos="1973391" algn="l"/>
                <a:tab pos="2625235" algn="l"/>
                <a:tab pos="3286008" algn="l"/>
                <a:tab pos="3937852" algn="l"/>
                <a:tab pos="4598626" algn="l"/>
                <a:tab pos="5250470" algn="l"/>
                <a:tab pos="5911243" algn="l"/>
                <a:tab pos="6518440" algn="l"/>
                <a:tab pos="660773" algn="l"/>
                <a:tab pos="1312617" algn="l"/>
                <a:tab pos="1973391" algn="l"/>
                <a:tab pos="2625235" algn="l"/>
                <a:tab pos="3286008" algn="l"/>
                <a:tab pos="3937852" algn="l"/>
                <a:tab pos="4598626" algn="l"/>
                <a:tab pos="5250470" algn="l"/>
                <a:tab pos="5911243" algn="l"/>
                <a:tab pos="6518440" algn="l"/>
              </a:tabLst>
            </a:pPr>
            <a:r>
              <a:rPr lang="en-US" sz="1969" dirty="0">
                <a:latin typeface="Helvetica" charset="0"/>
                <a:ea typeface="ＭＳ Ｐゴシック" charset="0"/>
                <a:cs typeface="Helvetica" charset="0"/>
                <a:sym typeface="Helvetica" charset="0"/>
              </a:rPr>
              <a:t>Persistence timer on receiver, resend control segment after timer expiration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75"/>
                                        </p:tgtEl>
                                        <p:attrNameLst>
                                          <p:attrName>style.visibility</p:attrName>
                                        </p:attrNameLst>
                                      </p:cBhvr>
                                      <p:to>
                                        <p:strVal val="visible"/>
                                      </p:to>
                                    </p:set>
                                    <p:animEffect transition="in" filter="wipe(left)">
                                      <p:cBhvr>
                                        <p:cTn id="7" dur="500"/>
                                        <p:tgtEl>
                                          <p:spTgt spid="36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90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36885"/>
                                        </p:tgtEl>
                                        <p:attrNameLst>
                                          <p:attrName>style.visibility</p:attrName>
                                        </p:attrNameLst>
                                      </p:cBhvr>
                                      <p:to>
                                        <p:strVal val="visible"/>
                                      </p:to>
                                    </p:set>
                                    <p:animEffect transition="in" filter="wipe(right)">
                                      <p:cBhvr>
                                        <p:cTn id="15" dur="500"/>
                                        <p:tgtEl>
                                          <p:spTgt spid="368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6915"/>
                                        </p:tgtEl>
                                        <p:attrNameLst>
                                          <p:attrName>style.visibility</p:attrName>
                                        </p:attrNameLst>
                                      </p:cBhvr>
                                      <p:to>
                                        <p:strVal val="visible"/>
                                      </p:to>
                                    </p:set>
                                  </p:childTnLst>
                                </p:cTn>
                              </p:par>
                            </p:childTnLst>
                          </p:cTn>
                        </p:par>
                        <p:par>
                          <p:cTn id="20" fill="hold" nodeType="afterGroup">
                            <p:stCondLst>
                              <p:cond delay="500"/>
                            </p:stCondLst>
                            <p:childTnLst>
                              <p:par>
                                <p:cTn id="21" presetID="22" presetClass="entr" presetSubtype="8" fill="hold" nodeType="afterEffect">
                                  <p:stCondLst>
                                    <p:cond delay="1000"/>
                                  </p:stCondLst>
                                  <p:childTnLst>
                                    <p:set>
                                      <p:cBhvr>
                                        <p:cTn id="22" dur="1" fill="hold">
                                          <p:stCondLst>
                                            <p:cond delay="0"/>
                                          </p:stCondLst>
                                        </p:cTn>
                                        <p:tgtEl>
                                          <p:spTgt spid="36871"/>
                                        </p:tgtEl>
                                        <p:attrNameLst>
                                          <p:attrName>style.visibility</p:attrName>
                                        </p:attrNameLst>
                                      </p:cBhvr>
                                      <p:to>
                                        <p:strVal val="visible"/>
                                      </p:to>
                                    </p:set>
                                    <p:animEffect transition="in" filter="wipe(left)">
                                      <p:cBhvr>
                                        <p:cTn id="23" dur="500"/>
                                        <p:tgtEl>
                                          <p:spTgt spid="3687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687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6870"/>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499"/>
                                          </p:stCondLst>
                                        </p:cTn>
                                        <p:tgtEl>
                                          <p:spTgt spid="36890"/>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3690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36905"/>
                                        </p:tgtEl>
                                        <p:attrNameLst>
                                          <p:attrName>style.visibility</p:attrName>
                                        </p:attrNameLst>
                                      </p:cBhvr>
                                      <p:to>
                                        <p:strVal val="visible"/>
                                      </p:to>
                                    </p:set>
                                    <p:animEffect transition="in" filter="wipe(right)">
                                      <p:cBhvr>
                                        <p:cTn id="40" dur="500"/>
                                        <p:tgtEl>
                                          <p:spTgt spid="3690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6919"/>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369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3692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nimBg="1"/>
      <p:bldP spid="36874" grpId="0"/>
      <p:bldP spid="36890" grpId="0" autoUpdateAnimBg="0"/>
      <p:bldP spid="36904" grpId="0"/>
      <p:bldP spid="36919" grpId="0" autoUpdateAnimBg="0"/>
      <p:bldP spid="36920" grpId="0" autoUpdateAnimBg="0"/>
      <p:bldP spid="36921" grpId="0" autoUpdateAnimBg="0"/>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ln/>
        </p:spPr>
        <p:txBody>
          <a:bodyPr/>
          <a:lstStyle/>
          <a:p>
            <a:r>
              <a:rPr lang="en-US"/>
              <a:t>Bidirectional transfer</a:t>
            </a:r>
          </a:p>
        </p:txBody>
      </p:sp>
      <p:sp>
        <p:nvSpPr>
          <p:cNvPr id="40962" name="Rectangle 2"/>
          <p:cNvSpPr>
            <a:spLocks noGrp="1" noChangeArrowheads="1"/>
          </p:cNvSpPr>
          <p:nvPr>
            <p:ph type="body" idx="1"/>
          </p:nvPr>
        </p:nvSpPr>
        <p:spPr>
          <a:ln/>
        </p:spPr>
        <p:txBody>
          <a:bodyPr/>
          <a:lstStyle/>
          <a:p>
            <a:pPr marL="625056"/>
            <a:r>
              <a:rPr lang="en-US"/>
              <a:t>How to efficiently carry data in both directions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2797597" y="0"/>
            <a:ext cx="7286625" cy="1207740"/>
          </a:xfrm>
          <a:ln/>
        </p:spPr>
        <p:txBody>
          <a:bodyP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223860" algn="l"/>
                <a:tab pos="7831057" algn="l"/>
              </a:tabLst>
            </a:pPr>
            <a:r>
              <a:rPr lang="en-US"/>
              <a:t>Piggybacking</a:t>
            </a:r>
          </a:p>
        </p:txBody>
      </p:sp>
      <p:grpSp>
        <p:nvGrpSpPr>
          <p:cNvPr id="41986" name="Group 2"/>
          <p:cNvGrpSpPr>
            <a:grpSpLocks/>
          </p:cNvGrpSpPr>
          <p:nvPr/>
        </p:nvGrpSpPr>
        <p:grpSpPr bwMode="auto">
          <a:xfrm>
            <a:off x="5472038" y="1437680"/>
            <a:ext cx="2402086" cy="4961558"/>
            <a:chOff x="0" y="0"/>
            <a:chExt cx="2151" cy="4445"/>
          </a:xfrm>
        </p:grpSpPr>
        <p:sp>
          <p:nvSpPr>
            <p:cNvPr id="41987" name="Line 3"/>
            <p:cNvSpPr>
              <a:spLocks noChangeShapeType="1"/>
            </p:cNvSpPr>
            <p:nvPr/>
          </p:nvSpPr>
          <p:spPr bwMode="auto">
            <a:xfrm>
              <a:off x="0" y="0"/>
              <a:ext cx="1" cy="4415"/>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sp>
          <p:nvSpPr>
            <p:cNvPr id="41988" name="Line 4"/>
            <p:cNvSpPr>
              <a:spLocks noChangeShapeType="1"/>
            </p:cNvSpPr>
            <p:nvPr/>
          </p:nvSpPr>
          <p:spPr bwMode="auto">
            <a:xfrm>
              <a:off x="2150" y="29"/>
              <a:ext cx="1" cy="4416"/>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grpSp>
      <p:sp>
        <p:nvSpPr>
          <p:cNvPr id="41989" name="Rectangle 5"/>
          <p:cNvSpPr>
            <a:spLocks/>
          </p:cNvSpPr>
          <p:nvPr/>
        </p:nvSpPr>
        <p:spPr bwMode="auto">
          <a:xfrm>
            <a:off x="3127996" y="1329376"/>
            <a:ext cx="5244641" cy="279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86008" algn="l"/>
                <a:tab pos="3937852" algn="l"/>
                <a:tab pos="4598626" algn="l"/>
                <a:tab pos="5250470" algn="l"/>
                <a:tab pos="5875525" algn="l"/>
              </a:tabLst>
            </a:pPr>
            <a:r>
              <a:rPr lang="en-US" sz="2109">
                <a:latin typeface="Helvetica" charset="0"/>
                <a:ea typeface="ＭＳ Ｐゴシック" charset="0"/>
                <a:cs typeface="Helvetica" charset="0"/>
                <a:sym typeface="Helvetica" charset="0"/>
              </a:rPr>
              <a:t>A                                                                 B</a:t>
            </a:r>
          </a:p>
        </p:txBody>
      </p:sp>
      <p:grpSp>
        <p:nvGrpSpPr>
          <p:cNvPr id="41990" name="Group 6"/>
          <p:cNvGrpSpPr>
            <a:grpSpLocks/>
          </p:cNvGrpSpPr>
          <p:nvPr/>
        </p:nvGrpSpPr>
        <p:grpSpPr bwMode="auto">
          <a:xfrm>
            <a:off x="4220765" y="2044899"/>
            <a:ext cx="4986115" cy="1526976"/>
            <a:chOff x="0" y="16"/>
            <a:chExt cx="4467" cy="1368"/>
          </a:xfrm>
        </p:grpSpPr>
        <p:sp>
          <p:nvSpPr>
            <p:cNvPr id="41991" name="Line 7"/>
            <p:cNvSpPr>
              <a:spLocks noChangeShapeType="1"/>
            </p:cNvSpPr>
            <p:nvPr/>
          </p:nvSpPr>
          <p:spPr bwMode="auto">
            <a:xfrm>
              <a:off x="3316" y="1382"/>
              <a:ext cx="694"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1992" name="Line 8"/>
            <p:cNvSpPr>
              <a:spLocks noChangeShapeType="1"/>
            </p:cNvSpPr>
            <p:nvPr/>
          </p:nvSpPr>
          <p:spPr bwMode="auto">
            <a:xfrm>
              <a:off x="1084" y="306"/>
              <a:ext cx="2147" cy="107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1993" name="Line 9"/>
            <p:cNvSpPr>
              <a:spLocks noChangeShapeType="1"/>
            </p:cNvSpPr>
            <p:nvPr/>
          </p:nvSpPr>
          <p:spPr bwMode="auto">
            <a:xfrm>
              <a:off x="492" y="293"/>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1994" name="Rectangle 10"/>
            <p:cNvSpPr>
              <a:spLocks/>
            </p:cNvSpPr>
            <p:nvPr/>
          </p:nvSpPr>
          <p:spPr bwMode="auto">
            <a:xfrm>
              <a:off x="0" y="16"/>
              <a:ext cx="97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a</a:t>
              </a:r>
              <a:r>
                <a:rPr lang="en-US" sz="1687">
                  <a:latin typeface="Helvetica" charset="0"/>
                  <a:ea typeface="ＭＳ Ｐゴシック" charset="0"/>
                  <a:cs typeface="Helvetica" charset="0"/>
                  <a:sym typeface="Helvetica" charset="0"/>
                </a:rPr>
                <a:t>)</a:t>
              </a:r>
            </a:p>
          </p:txBody>
        </p:sp>
        <p:sp>
          <p:nvSpPr>
            <p:cNvPr id="41995" name="Rectangle 11"/>
            <p:cNvSpPr>
              <a:spLocks/>
            </p:cNvSpPr>
            <p:nvPr/>
          </p:nvSpPr>
          <p:spPr bwMode="auto">
            <a:xfrm>
              <a:off x="3511" y="1119"/>
              <a:ext cx="95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a</a:t>
              </a:r>
              <a:r>
                <a:rPr lang="en-US" sz="1687">
                  <a:latin typeface="Helvetica" charset="0"/>
                  <a:ea typeface="ＭＳ Ｐゴシック" charset="0"/>
                  <a:cs typeface="Helvetica" charset="0"/>
                  <a:sym typeface="Helvetica" charset="0"/>
                </a:rPr>
                <a:t>)</a:t>
              </a:r>
            </a:p>
          </p:txBody>
        </p:sp>
        <p:grpSp>
          <p:nvGrpSpPr>
            <p:cNvPr id="41996" name="Group 12"/>
            <p:cNvGrpSpPr>
              <a:grpSpLocks/>
            </p:cNvGrpSpPr>
            <p:nvPr/>
          </p:nvGrpSpPr>
          <p:grpSpPr bwMode="auto">
            <a:xfrm>
              <a:off x="1513" y="422"/>
              <a:ext cx="677" cy="216"/>
              <a:chOff x="0" y="0"/>
              <a:chExt cx="677" cy="216"/>
            </a:xfrm>
          </p:grpSpPr>
          <p:sp>
            <p:nvSpPr>
              <p:cNvPr id="41997" name="Rectangle 13"/>
              <p:cNvSpPr>
                <a:spLocks/>
              </p:cNvSpPr>
              <p:nvPr/>
            </p:nvSpPr>
            <p:spPr bwMode="auto">
              <a:xfrm>
                <a:off x="0" y="0"/>
                <a:ext cx="677"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1998" name="Rectangle 14"/>
              <p:cNvSpPr>
                <a:spLocks/>
              </p:cNvSpPr>
              <p:nvPr/>
            </p:nvSpPr>
            <p:spPr bwMode="auto">
              <a:xfrm>
                <a:off x="0" y="12"/>
                <a:ext cx="641"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D(0</a:t>
                </a:r>
                <a:r>
                  <a:rPr lang="en-US" sz="1547">
                    <a:solidFill>
                      <a:srgbClr val="0000FF"/>
                    </a:solidFill>
                    <a:latin typeface="Helvetica" charset="0"/>
                    <a:ea typeface="ＭＳ Ｐゴシック" charset="0"/>
                    <a:cs typeface="Helvetica" charset="0"/>
                    <a:sym typeface="Helvetica" charset="0"/>
                  </a:rPr>
                  <a:t>,</a:t>
                </a:r>
                <a:r>
                  <a:rPr lang="en-US" sz="1547" u="sng">
                    <a:solidFill>
                      <a:srgbClr val="FF0000"/>
                    </a:solidFill>
                    <a:latin typeface="Helvetica" charset="0"/>
                    <a:ea typeface="ＭＳ Ｐゴシック" charset="0"/>
                    <a:cs typeface="Helvetica" charset="0"/>
                    <a:sym typeface="Helvetica" charset="0"/>
                  </a:rPr>
                  <a:t>0</a:t>
                </a:r>
                <a:r>
                  <a:rPr lang="en-US" sz="1547">
                    <a:solidFill>
                      <a:srgbClr val="0000FF"/>
                    </a:solidFill>
                    <a:latin typeface="Helvetica" charset="0"/>
                    <a:ea typeface="ＭＳ Ｐゴシック" charset="0"/>
                    <a:cs typeface="Helvetica" charset="0"/>
                    <a:sym typeface="Helvetica" charset="0"/>
                  </a:rPr>
                  <a:t>,a</a:t>
                </a:r>
                <a:r>
                  <a:rPr lang="en-US" sz="1547">
                    <a:solidFill>
                      <a:srgbClr val="FF0000"/>
                    </a:solidFill>
                    <a:latin typeface="Helvetica" charset="0"/>
                    <a:ea typeface="ＭＳ Ｐゴシック" charset="0"/>
                    <a:cs typeface="Helvetica" charset="0"/>
                    <a:sym typeface="Helvetica" charset="0"/>
                  </a:rPr>
                  <a:t>)</a:t>
                </a:r>
              </a:p>
            </p:txBody>
          </p:sp>
        </p:grpSp>
      </p:grpSp>
      <p:grpSp>
        <p:nvGrpSpPr>
          <p:cNvPr id="42002" name="Group 18"/>
          <p:cNvGrpSpPr>
            <a:grpSpLocks/>
          </p:cNvGrpSpPr>
          <p:nvPr/>
        </p:nvGrpSpPr>
        <p:grpSpPr bwMode="auto">
          <a:xfrm>
            <a:off x="4220765" y="2491397"/>
            <a:ext cx="4757291" cy="1492357"/>
            <a:chOff x="0" y="17"/>
            <a:chExt cx="4262" cy="1336"/>
          </a:xfrm>
        </p:grpSpPr>
        <p:sp>
          <p:nvSpPr>
            <p:cNvPr id="42003" name="Line 19"/>
            <p:cNvSpPr>
              <a:spLocks noChangeShapeType="1"/>
            </p:cNvSpPr>
            <p:nvPr/>
          </p:nvSpPr>
          <p:spPr bwMode="auto">
            <a:xfrm>
              <a:off x="1084" y="239"/>
              <a:ext cx="2152" cy="102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04" name="Line 20"/>
            <p:cNvSpPr>
              <a:spLocks noChangeShapeType="1"/>
            </p:cNvSpPr>
            <p:nvPr/>
          </p:nvSpPr>
          <p:spPr bwMode="auto">
            <a:xfrm>
              <a:off x="512" y="229"/>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05" name="Rectangle 21"/>
            <p:cNvSpPr>
              <a:spLocks/>
            </p:cNvSpPr>
            <p:nvPr/>
          </p:nvSpPr>
          <p:spPr bwMode="auto">
            <a:xfrm>
              <a:off x="0" y="17"/>
              <a:ext cx="97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b</a:t>
              </a:r>
              <a:r>
                <a:rPr lang="en-US" sz="1687">
                  <a:latin typeface="Helvetica" charset="0"/>
                  <a:ea typeface="ＭＳ Ｐゴシック" charset="0"/>
                  <a:cs typeface="Helvetica" charset="0"/>
                  <a:sym typeface="Helvetica" charset="0"/>
                </a:rPr>
                <a:t>)</a:t>
              </a:r>
            </a:p>
          </p:txBody>
        </p:sp>
        <p:grpSp>
          <p:nvGrpSpPr>
            <p:cNvPr id="42006" name="Group 22"/>
            <p:cNvGrpSpPr>
              <a:grpSpLocks/>
            </p:cNvGrpSpPr>
            <p:nvPr/>
          </p:nvGrpSpPr>
          <p:grpSpPr bwMode="auto">
            <a:xfrm>
              <a:off x="1584" y="445"/>
              <a:ext cx="672" cy="216"/>
              <a:chOff x="0" y="0"/>
              <a:chExt cx="672" cy="216"/>
            </a:xfrm>
          </p:grpSpPr>
          <p:sp>
            <p:nvSpPr>
              <p:cNvPr id="42007" name="Rectangle 23"/>
              <p:cNvSpPr>
                <a:spLocks/>
              </p:cNvSpPr>
              <p:nvPr/>
            </p:nvSpPr>
            <p:spPr bwMode="auto">
              <a:xfrm>
                <a:off x="0" y="0"/>
                <a:ext cx="67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2008" name="Rectangle 24"/>
              <p:cNvSpPr>
                <a:spLocks/>
              </p:cNvSpPr>
              <p:nvPr/>
            </p:nvSpPr>
            <p:spPr bwMode="auto">
              <a:xfrm>
                <a:off x="0" y="13"/>
                <a:ext cx="641"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D(1</a:t>
                </a:r>
                <a:r>
                  <a:rPr lang="en-US" sz="1547">
                    <a:solidFill>
                      <a:srgbClr val="0000FF"/>
                    </a:solidFill>
                    <a:latin typeface="Helvetica" charset="0"/>
                    <a:ea typeface="ＭＳ Ｐゴシック" charset="0"/>
                    <a:cs typeface="Helvetica" charset="0"/>
                    <a:sym typeface="Helvetica" charset="0"/>
                  </a:rPr>
                  <a:t>,</a:t>
                </a:r>
                <a:r>
                  <a:rPr lang="en-US" sz="1547" u="sng">
                    <a:solidFill>
                      <a:srgbClr val="FF0000"/>
                    </a:solidFill>
                    <a:latin typeface="Helvetica" charset="0"/>
                    <a:ea typeface="ＭＳ Ｐゴシック" charset="0"/>
                    <a:cs typeface="Helvetica" charset="0"/>
                    <a:sym typeface="Helvetica" charset="0"/>
                  </a:rPr>
                  <a:t>0,</a:t>
                </a:r>
                <a:r>
                  <a:rPr lang="en-US" sz="1547">
                    <a:solidFill>
                      <a:srgbClr val="0000FF"/>
                    </a:solidFill>
                    <a:latin typeface="Helvetica" charset="0"/>
                    <a:ea typeface="ＭＳ Ｐゴシック" charset="0"/>
                    <a:cs typeface="Helvetica" charset="0"/>
                    <a:sym typeface="Helvetica" charset="0"/>
                  </a:rPr>
                  <a:t>b</a:t>
                </a:r>
                <a:r>
                  <a:rPr lang="en-US" sz="1547">
                    <a:solidFill>
                      <a:srgbClr val="FF0000"/>
                    </a:solidFill>
                    <a:latin typeface="Helvetica" charset="0"/>
                    <a:ea typeface="ＭＳ Ｐゴシック" charset="0"/>
                    <a:cs typeface="Helvetica" charset="0"/>
                    <a:sym typeface="Helvetica" charset="0"/>
                  </a:rPr>
                  <a:t>)</a:t>
                </a:r>
              </a:p>
            </p:txBody>
          </p:sp>
        </p:grpSp>
        <p:sp>
          <p:nvSpPr>
            <p:cNvPr id="42009" name="Line 25"/>
            <p:cNvSpPr>
              <a:spLocks noChangeShapeType="1"/>
            </p:cNvSpPr>
            <p:nvPr/>
          </p:nvSpPr>
          <p:spPr bwMode="auto">
            <a:xfrm flipH="1">
              <a:off x="2505" y="341"/>
              <a:ext cx="322" cy="524"/>
            </a:xfrm>
            <a:prstGeom prst="line">
              <a:avLst/>
            </a:prstGeom>
            <a:noFill/>
            <a:ln w="12700">
              <a:solidFill>
                <a:srgbClr val="66008D"/>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10" name="Oval 26"/>
            <p:cNvSpPr>
              <a:spLocks/>
            </p:cNvSpPr>
            <p:nvPr/>
          </p:nvSpPr>
          <p:spPr bwMode="auto">
            <a:xfrm>
              <a:off x="2458" y="854"/>
              <a:ext cx="200" cy="199"/>
            </a:xfrm>
            <a:prstGeom prst="ellipse">
              <a:avLst/>
            </a:prstGeom>
            <a:solidFill>
              <a:srgbClr val="8500AF"/>
            </a:solidFill>
            <a:ln w="25400">
              <a:noFill/>
              <a:prstDash val="solid"/>
              <a:round/>
              <a:headEnd type="none" w="med" len="med"/>
              <a:tailEnd type="none" w="med" len="med"/>
            </a:ln>
          </p:spPr>
          <p:txBody>
            <a:bodyPr lIns="0" tIns="0" rIns="0" bIns="0"/>
            <a:lstStyle/>
            <a:p>
              <a:endParaRPr lang="en-GB" sz="1266"/>
            </a:p>
          </p:txBody>
        </p:sp>
        <p:sp>
          <p:nvSpPr>
            <p:cNvPr id="42011" name="Rectangle 27"/>
            <p:cNvSpPr>
              <a:spLocks/>
            </p:cNvSpPr>
            <p:nvPr/>
          </p:nvSpPr>
          <p:spPr bwMode="auto">
            <a:xfrm>
              <a:off x="2593" y="109"/>
              <a:ext cx="431"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12617" algn="l"/>
                  <a:tab pos="1955532" algn="l"/>
                </a:tabLst>
              </a:pPr>
              <a:r>
                <a:rPr lang="en-US" sz="1687" i="1">
                  <a:solidFill>
                    <a:srgbClr val="8500AF"/>
                  </a:solidFill>
                  <a:latin typeface="Helvetica" charset="0"/>
                  <a:ea typeface="ＭＳ Ｐゴシック" charset="0"/>
                  <a:cs typeface="Helvetica" charset="0"/>
                  <a:sym typeface="Helvetica" charset="0"/>
                </a:rPr>
                <a:t>Error</a:t>
              </a:r>
            </a:p>
          </p:txBody>
        </p:sp>
        <p:sp>
          <p:nvSpPr>
            <p:cNvPr id="42012" name="Rectangle 28"/>
            <p:cNvSpPr>
              <a:spLocks/>
            </p:cNvSpPr>
            <p:nvPr/>
          </p:nvSpPr>
          <p:spPr bwMode="auto">
            <a:xfrm>
              <a:off x="3392" y="1128"/>
              <a:ext cx="87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12617" algn="l"/>
                  <a:tab pos="1955532" algn="l"/>
                </a:tabLst>
              </a:pPr>
              <a:r>
                <a:rPr lang="en-US" sz="1687" i="1">
                  <a:latin typeface="Helvetica" charset="0"/>
                  <a:ea typeface="ＭＳ Ｐゴシック" charset="0"/>
                  <a:cs typeface="Helvetica" charset="0"/>
                  <a:sym typeface="Helvetica" charset="0"/>
                </a:rPr>
                <a:t>Discarded</a:t>
              </a:r>
            </a:p>
          </p:txBody>
        </p:sp>
      </p:grpSp>
      <p:grpSp>
        <p:nvGrpSpPr>
          <p:cNvPr id="42013" name="Group 29"/>
          <p:cNvGrpSpPr>
            <a:grpSpLocks/>
          </p:cNvGrpSpPr>
          <p:nvPr/>
        </p:nvGrpSpPr>
        <p:grpSpPr bwMode="auto">
          <a:xfrm>
            <a:off x="4260949" y="2985865"/>
            <a:ext cx="5368975" cy="1749100"/>
            <a:chOff x="0" y="0"/>
            <a:chExt cx="4809" cy="1566"/>
          </a:xfrm>
        </p:grpSpPr>
        <p:sp>
          <p:nvSpPr>
            <p:cNvPr id="42014" name="Line 30"/>
            <p:cNvSpPr>
              <a:spLocks noChangeShapeType="1"/>
            </p:cNvSpPr>
            <p:nvPr/>
          </p:nvSpPr>
          <p:spPr bwMode="auto">
            <a:xfrm>
              <a:off x="1072" y="14"/>
              <a:ext cx="2146" cy="107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15" name="Line 31"/>
            <p:cNvSpPr>
              <a:spLocks noChangeShapeType="1"/>
            </p:cNvSpPr>
            <p:nvPr/>
          </p:nvSpPr>
          <p:spPr bwMode="auto">
            <a:xfrm>
              <a:off x="518" y="0"/>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16" name="Rectangle 32"/>
            <p:cNvSpPr>
              <a:spLocks/>
            </p:cNvSpPr>
            <p:nvPr/>
          </p:nvSpPr>
          <p:spPr bwMode="auto">
            <a:xfrm>
              <a:off x="0" y="72"/>
              <a:ext cx="96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c</a:t>
              </a:r>
              <a:r>
                <a:rPr lang="en-US" sz="1687">
                  <a:latin typeface="Helvetica" charset="0"/>
                  <a:ea typeface="ＭＳ Ｐゴシック" charset="0"/>
                  <a:cs typeface="Helvetica" charset="0"/>
                  <a:sym typeface="Helvetica" charset="0"/>
                </a:rPr>
                <a:t>)</a:t>
              </a:r>
            </a:p>
          </p:txBody>
        </p:sp>
        <p:grpSp>
          <p:nvGrpSpPr>
            <p:cNvPr id="42017" name="Group 33"/>
            <p:cNvGrpSpPr>
              <a:grpSpLocks/>
            </p:cNvGrpSpPr>
            <p:nvPr/>
          </p:nvGrpSpPr>
          <p:grpSpPr bwMode="auto">
            <a:xfrm>
              <a:off x="1667" y="396"/>
              <a:ext cx="670" cy="216"/>
              <a:chOff x="0" y="0"/>
              <a:chExt cx="669" cy="216"/>
            </a:xfrm>
          </p:grpSpPr>
          <p:sp>
            <p:nvSpPr>
              <p:cNvPr id="42018" name="Rectangle 34"/>
              <p:cNvSpPr>
                <a:spLocks/>
              </p:cNvSpPr>
              <p:nvPr/>
            </p:nvSpPr>
            <p:spPr bwMode="auto">
              <a:xfrm>
                <a:off x="0" y="0"/>
                <a:ext cx="669"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2019" name="Rectangle 35"/>
              <p:cNvSpPr>
                <a:spLocks/>
              </p:cNvSpPr>
              <p:nvPr/>
            </p:nvSpPr>
            <p:spPr bwMode="auto">
              <a:xfrm>
                <a:off x="0" y="13"/>
                <a:ext cx="629"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D(2,</a:t>
                </a:r>
                <a:r>
                  <a:rPr lang="en-US" sz="1547" u="sng">
                    <a:solidFill>
                      <a:srgbClr val="FF0000"/>
                    </a:solidFill>
                    <a:latin typeface="Helvetica" charset="0"/>
                    <a:ea typeface="ＭＳ Ｐゴシック" charset="0"/>
                    <a:cs typeface="Helvetica" charset="0"/>
                    <a:sym typeface="Helvetica" charset="0"/>
                  </a:rPr>
                  <a:t>0</a:t>
                </a:r>
                <a:r>
                  <a:rPr lang="en-US" sz="1547">
                    <a:solidFill>
                      <a:srgbClr val="0000FF"/>
                    </a:solidFill>
                    <a:latin typeface="Helvetica" charset="0"/>
                    <a:ea typeface="ＭＳ Ｐゴシック" charset="0"/>
                    <a:cs typeface="Helvetica" charset="0"/>
                    <a:sym typeface="Helvetica" charset="0"/>
                  </a:rPr>
                  <a:t>,c</a:t>
                </a:r>
                <a:r>
                  <a:rPr lang="en-US" sz="1547">
                    <a:solidFill>
                      <a:srgbClr val="FF0000"/>
                    </a:solidFill>
                    <a:latin typeface="Helvetica" charset="0"/>
                    <a:ea typeface="ＭＳ Ｐゴシック" charset="0"/>
                    <a:cs typeface="Helvetica" charset="0"/>
                    <a:sym typeface="Helvetica" charset="0"/>
                  </a:rPr>
                  <a:t>)</a:t>
                </a:r>
              </a:p>
            </p:txBody>
          </p:sp>
        </p:grpSp>
        <p:sp>
          <p:nvSpPr>
            <p:cNvPr id="42020" name="Rectangle 36"/>
            <p:cNvSpPr>
              <a:spLocks/>
            </p:cNvSpPr>
            <p:nvPr/>
          </p:nvSpPr>
          <p:spPr bwMode="auto">
            <a:xfrm>
              <a:off x="3260" y="1341"/>
              <a:ext cx="1549"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12617" algn="l"/>
                  <a:tab pos="1955532" algn="l"/>
                </a:tabLst>
              </a:pPr>
              <a:r>
                <a:rPr lang="en-US" sz="1687" i="1">
                  <a:latin typeface="Helvetica" charset="0"/>
                  <a:ea typeface="ＭＳ Ｐゴシック" charset="0"/>
                  <a:cs typeface="Helvetica" charset="0"/>
                  <a:sym typeface="Helvetica" charset="0"/>
                </a:rPr>
                <a:t>Segment -&gt; buffer</a:t>
              </a:r>
            </a:p>
          </p:txBody>
        </p:sp>
      </p:grpSp>
      <p:sp>
        <p:nvSpPr>
          <p:cNvPr id="42021" name="Rectangle 37"/>
          <p:cNvSpPr>
            <a:spLocks/>
          </p:cNvSpPr>
          <p:nvPr/>
        </p:nvSpPr>
        <p:spPr bwMode="auto">
          <a:xfrm>
            <a:off x="3738562" y="4506343"/>
            <a:ext cx="1485984" cy="251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03688" algn="l"/>
              </a:tabLst>
            </a:pPr>
            <a:r>
              <a:rPr lang="en-US" sz="1687" i="1">
                <a:latin typeface="Helvetica" charset="0"/>
                <a:ea typeface="ＭＳ Ｐゴシック" charset="0"/>
                <a:cs typeface="Helvetica" charset="0"/>
                <a:sym typeface="Helvetica" charset="0"/>
              </a:rPr>
              <a:t>Retransmission</a:t>
            </a:r>
          </a:p>
        </p:txBody>
      </p:sp>
      <p:grpSp>
        <p:nvGrpSpPr>
          <p:cNvPr id="42022" name="Group 38"/>
          <p:cNvGrpSpPr>
            <a:grpSpLocks/>
          </p:cNvGrpSpPr>
          <p:nvPr/>
        </p:nvGrpSpPr>
        <p:grpSpPr bwMode="auto">
          <a:xfrm>
            <a:off x="5518919" y="4410150"/>
            <a:ext cx="3719214" cy="1529209"/>
            <a:chOff x="0" y="0"/>
            <a:chExt cx="3331" cy="1370"/>
          </a:xfrm>
        </p:grpSpPr>
        <p:sp>
          <p:nvSpPr>
            <p:cNvPr id="42023" name="Line 39"/>
            <p:cNvSpPr>
              <a:spLocks noChangeShapeType="1"/>
            </p:cNvSpPr>
            <p:nvPr/>
          </p:nvSpPr>
          <p:spPr bwMode="auto">
            <a:xfrm rot="10800000" flipH="1">
              <a:off x="2133" y="1061"/>
              <a:ext cx="824" cy="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24" name="Rectangle 40"/>
            <p:cNvSpPr>
              <a:spLocks/>
            </p:cNvSpPr>
            <p:nvPr/>
          </p:nvSpPr>
          <p:spPr bwMode="auto">
            <a:xfrm>
              <a:off x="2367" y="790"/>
              <a:ext cx="95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b</a:t>
              </a:r>
              <a:r>
                <a:rPr lang="en-US" sz="1687">
                  <a:latin typeface="Helvetica" charset="0"/>
                  <a:ea typeface="ＭＳ Ｐゴシック" charset="0"/>
                  <a:cs typeface="Helvetica" charset="0"/>
                  <a:sym typeface="Helvetica" charset="0"/>
                </a:rPr>
                <a:t>)</a:t>
              </a:r>
            </a:p>
          </p:txBody>
        </p:sp>
        <p:sp>
          <p:nvSpPr>
            <p:cNvPr id="42025" name="Line 41"/>
            <p:cNvSpPr>
              <a:spLocks noChangeShapeType="1"/>
            </p:cNvSpPr>
            <p:nvPr/>
          </p:nvSpPr>
          <p:spPr bwMode="auto">
            <a:xfrm>
              <a:off x="0" y="0"/>
              <a:ext cx="2151" cy="1028"/>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2026" name="Group 42"/>
            <p:cNvGrpSpPr>
              <a:grpSpLocks/>
            </p:cNvGrpSpPr>
            <p:nvPr/>
          </p:nvGrpSpPr>
          <p:grpSpPr bwMode="auto">
            <a:xfrm>
              <a:off x="967" y="276"/>
              <a:ext cx="672" cy="216"/>
              <a:chOff x="0" y="0"/>
              <a:chExt cx="672" cy="216"/>
            </a:xfrm>
          </p:grpSpPr>
          <p:sp>
            <p:nvSpPr>
              <p:cNvPr id="42027" name="Rectangle 43"/>
              <p:cNvSpPr>
                <a:spLocks/>
              </p:cNvSpPr>
              <p:nvPr/>
            </p:nvSpPr>
            <p:spPr bwMode="auto">
              <a:xfrm>
                <a:off x="0" y="0"/>
                <a:ext cx="67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2028" name="Rectangle 44"/>
              <p:cNvSpPr>
                <a:spLocks/>
              </p:cNvSpPr>
              <p:nvPr/>
            </p:nvSpPr>
            <p:spPr bwMode="auto">
              <a:xfrm>
                <a:off x="0" y="12"/>
                <a:ext cx="64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D(1</a:t>
                </a:r>
                <a:r>
                  <a:rPr lang="en-US" sz="1547">
                    <a:solidFill>
                      <a:srgbClr val="0000FF"/>
                    </a:solidFill>
                    <a:latin typeface="Helvetica" charset="0"/>
                    <a:ea typeface="ＭＳ Ｐゴシック" charset="0"/>
                    <a:cs typeface="Helvetica" charset="0"/>
                    <a:sym typeface="Helvetica" charset="0"/>
                  </a:rPr>
                  <a:t>,</a:t>
                </a:r>
                <a:r>
                  <a:rPr lang="en-US" sz="1547" u="sng">
                    <a:solidFill>
                      <a:srgbClr val="FF0000"/>
                    </a:solidFill>
                    <a:latin typeface="Helvetica" charset="0"/>
                    <a:ea typeface="ＭＳ Ｐゴシック" charset="0"/>
                    <a:cs typeface="Helvetica" charset="0"/>
                    <a:sym typeface="Helvetica" charset="0"/>
                  </a:rPr>
                  <a:t>5</a:t>
                </a:r>
                <a:r>
                  <a:rPr lang="en-US" sz="1547">
                    <a:solidFill>
                      <a:srgbClr val="0000FF"/>
                    </a:solidFill>
                    <a:latin typeface="Helvetica" charset="0"/>
                    <a:ea typeface="ＭＳ Ｐゴシック" charset="0"/>
                    <a:cs typeface="Helvetica" charset="0"/>
                    <a:sym typeface="Helvetica" charset="0"/>
                  </a:rPr>
                  <a:t>,b</a:t>
                </a:r>
                <a:r>
                  <a:rPr lang="en-US" sz="1547">
                    <a:solidFill>
                      <a:srgbClr val="FF0000"/>
                    </a:solidFill>
                    <a:latin typeface="Helvetica" charset="0"/>
                    <a:ea typeface="ＭＳ Ｐゴシック" charset="0"/>
                    <a:cs typeface="Helvetica" charset="0"/>
                    <a:sym typeface="Helvetica" charset="0"/>
                  </a:rPr>
                  <a:t>)</a:t>
                </a:r>
              </a:p>
            </p:txBody>
          </p:sp>
        </p:grpSp>
        <p:sp>
          <p:nvSpPr>
            <p:cNvPr id="42029" name="Line 45"/>
            <p:cNvSpPr>
              <a:spLocks noChangeShapeType="1"/>
            </p:cNvSpPr>
            <p:nvPr/>
          </p:nvSpPr>
          <p:spPr bwMode="auto">
            <a:xfrm rot="10800000" flipH="1">
              <a:off x="2153" y="1366"/>
              <a:ext cx="824" cy="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30" name="Rectangle 46"/>
            <p:cNvSpPr>
              <a:spLocks/>
            </p:cNvSpPr>
            <p:nvPr/>
          </p:nvSpPr>
          <p:spPr bwMode="auto">
            <a:xfrm>
              <a:off x="2386" y="1094"/>
              <a:ext cx="945"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c</a:t>
              </a:r>
              <a:r>
                <a:rPr lang="en-US" sz="1687">
                  <a:latin typeface="Helvetica" charset="0"/>
                  <a:ea typeface="ＭＳ Ｐゴシック" charset="0"/>
                  <a:cs typeface="Helvetica" charset="0"/>
                  <a:sym typeface="Helvetica" charset="0"/>
                </a:rPr>
                <a:t>)</a:t>
              </a:r>
            </a:p>
          </p:txBody>
        </p:sp>
      </p:grpSp>
      <p:grpSp>
        <p:nvGrpSpPr>
          <p:cNvPr id="42031" name="Group 47"/>
          <p:cNvGrpSpPr>
            <a:grpSpLocks/>
          </p:cNvGrpSpPr>
          <p:nvPr/>
        </p:nvGrpSpPr>
        <p:grpSpPr bwMode="auto">
          <a:xfrm>
            <a:off x="4302250" y="4885656"/>
            <a:ext cx="4968255" cy="1446609"/>
            <a:chOff x="0" y="16"/>
            <a:chExt cx="4450" cy="1296"/>
          </a:xfrm>
        </p:grpSpPr>
        <p:sp>
          <p:nvSpPr>
            <p:cNvPr id="42032" name="Line 48"/>
            <p:cNvSpPr>
              <a:spLocks noChangeShapeType="1"/>
            </p:cNvSpPr>
            <p:nvPr/>
          </p:nvSpPr>
          <p:spPr bwMode="auto">
            <a:xfrm>
              <a:off x="1052" y="230"/>
              <a:ext cx="2147" cy="107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33" name="Line 49"/>
            <p:cNvSpPr>
              <a:spLocks noChangeShapeType="1"/>
            </p:cNvSpPr>
            <p:nvPr/>
          </p:nvSpPr>
          <p:spPr bwMode="auto">
            <a:xfrm>
              <a:off x="454" y="279"/>
              <a:ext cx="574"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34" name="Rectangle 50"/>
            <p:cNvSpPr>
              <a:spLocks/>
            </p:cNvSpPr>
            <p:nvPr/>
          </p:nvSpPr>
          <p:spPr bwMode="auto">
            <a:xfrm>
              <a:off x="0" y="16"/>
              <a:ext cx="97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d</a:t>
              </a:r>
              <a:r>
                <a:rPr lang="en-US" sz="1687">
                  <a:latin typeface="Helvetica" charset="0"/>
                  <a:ea typeface="ＭＳ Ｐゴシック" charset="0"/>
                  <a:cs typeface="Helvetica" charset="0"/>
                  <a:sym typeface="Helvetica" charset="0"/>
                </a:rPr>
                <a:t>)</a:t>
              </a:r>
            </a:p>
          </p:txBody>
        </p:sp>
        <p:grpSp>
          <p:nvGrpSpPr>
            <p:cNvPr id="42035" name="Group 51"/>
            <p:cNvGrpSpPr>
              <a:grpSpLocks/>
            </p:cNvGrpSpPr>
            <p:nvPr/>
          </p:nvGrpSpPr>
          <p:grpSpPr bwMode="auto">
            <a:xfrm>
              <a:off x="1777" y="542"/>
              <a:ext cx="678" cy="216"/>
              <a:chOff x="0" y="0"/>
              <a:chExt cx="677" cy="216"/>
            </a:xfrm>
          </p:grpSpPr>
          <p:sp>
            <p:nvSpPr>
              <p:cNvPr id="42036" name="Rectangle 52"/>
              <p:cNvSpPr>
                <a:spLocks/>
              </p:cNvSpPr>
              <p:nvPr/>
            </p:nvSpPr>
            <p:spPr bwMode="auto">
              <a:xfrm>
                <a:off x="0" y="0"/>
                <a:ext cx="677"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2037" name="Rectangle 53"/>
              <p:cNvSpPr>
                <a:spLocks/>
              </p:cNvSpPr>
              <p:nvPr/>
            </p:nvSpPr>
            <p:spPr bwMode="auto">
              <a:xfrm>
                <a:off x="0" y="12"/>
                <a:ext cx="639"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D(3</a:t>
                </a:r>
                <a:r>
                  <a:rPr lang="en-US" sz="1547">
                    <a:solidFill>
                      <a:srgbClr val="0000FF"/>
                    </a:solidFill>
                    <a:latin typeface="Helvetica" charset="0"/>
                    <a:ea typeface="ＭＳ Ｐゴシック" charset="0"/>
                    <a:cs typeface="Helvetica" charset="0"/>
                    <a:sym typeface="Helvetica" charset="0"/>
                  </a:rPr>
                  <a:t>,</a:t>
                </a:r>
                <a:r>
                  <a:rPr lang="en-US" sz="1547" u="sng">
                    <a:solidFill>
                      <a:srgbClr val="FF0000"/>
                    </a:solidFill>
                    <a:latin typeface="Helvetica" charset="0"/>
                    <a:ea typeface="ＭＳ Ｐゴシック" charset="0"/>
                    <a:cs typeface="Helvetica" charset="0"/>
                    <a:sym typeface="Helvetica" charset="0"/>
                  </a:rPr>
                  <a:t>6</a:t>
                </a:r>
                <a:r>
                  <a:rPr lang="en-US" sz="1547">
                    <a:solidFill>
                      <a:srgbClr val="0000FF"/>
                    </a:solidFill>
                    <a:latin typeface="Helvetica" charset="0"/>
                    <a:ea typeface="ＭＳ Ｐゴシック" charset="0"/>
                    <a:cs typeface="Helvetica" charset="0"/>
                    <a:sym typeface="Helvetica" charset="0"/>
                  </a:rPr>
                  <a:t>,d</a:t>
                </a:r>
                <a:r>
                  <a:rPr lang="en-US" sz="1547">
                    <a:solidFill>
                      <a:srgbClr val="FF0000"/>
                    </a:solidFill>
                    <a:latin typeface="Helvetica" charset="0"/>
                    <a:ea typeface="ＭＳ Ｐゴシック" charset="0"/>
                    <a:cs typeface="Helvetica" charset="0"/>
                    <a:sym typeface="Helvetica" charset="0"/>
                  </a:rPr>
                  <a:t>)</a:t>
                </a:r>
              </a:p>
            </p:txBody>
          </p:sp>
        </p:grpSp>
        <p:sp>
          <p:nvSpPr>
            <p:cNvPr id="42038" name="Line 54"/>
            <p:cNvSpPr>
              <a:spLocks noChangeShapeType="1"/>
            </p:cNvSpPr>
            <p:nvPr/>
          </p:nvSpPr>
          <p:spPr bwMode="auto">
            <a:xfrm rot="10800000" flipH="1">
              <a:off x="3262" y="1308"/>
              <a:ext cx="824" cy="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39" name="Rectangle 55"/>
            <p:cNvSpPr>
              <a:spLocks/>
            </p:cNvSpPr>
            <p:nvPr/>
          </p:nvSpPr>
          <p:spPr bwMode="auto">
            <a:xfrm>
              <a:off x="3494" y="1035"/>
              <a:ext cx="95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d</a:t>
              </a:r>
              <a:r>
                <a:rPr lang="en-US" sz="1687">
                  <a:latin typeface="Helvetica" charset="0"/>
                  <a:ea typeface="ＭＳ Ｐゴシック" charset="0"/>
                  <a:cs typeface="Helvetica" charset="0"/>
                  <a:sym typeface="Helvetica" charset="0"/>
                </a:rPr>
                <a:t>)</a:t>
              </a:r>
            </a:p>
          </p:txBody>
        </p:sp>
      </p:grpSp>
      <p:grpSp>
        <p:nvGrpSpPr>
          <p:cNvPr id="42040" name="Group 56"/>
          <p:cNvGrpSpPr>
            <a:grpSpLocks/>
          </p:cNvGrpSpPr>
          <p:nvPr/>
        </p:nvGrpSpPr>
        <p:grpSpPr bwMode="auto">
          <a:xfrm>
            <a:off x="5550173" y="5556498"/>
            <a:ext cx="2356321" cy="759023"/>
            <a:chOff x="0" y="0"/>
            <a:chExt cx="2111" cy="679"/>
          </a:xfrm>
        </p:grpSpPr>
        <p:sp>
          <p:nvSpPr>
            <p:cNvPr id="42041" name="Line 57"/>
            <p:cNvSpPr>
              <a:spLocks noChangeShapeType="1"/>
            </p:cNvSpPr>
            <p:nvPr/>
          </p:nvSpPr>
          <p:spPr bwMode="auto">
            <a:xfrm flipH="1">
              <a:off x="0" y="0"/>
              <a:ext cx="2111" cy="679"/>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2042" name="Group 58"/>
            <p:cNvGrpSpPr>
              <a:grpSpLocks/>
            </p:cNvGrpSpPr>
            <p:nvPr/>
          </p:nvGrpSpPr>
          <p:grpSpPr bwMode="auto">
            <a:xfrm>
              <a:off x="343" y="340"/>
              <a:ext cx="682" cy="216"/>
              <a:chOff x="0" y="0"/>
              <a:chExt cx="682" cy="216"/>
            </a:xfrm>
          </p:grpSpPr>
          <p:sp>
            <p:nvSpPr>
              <p:cNvPr id="42043" name="Rectangle 59"/>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2044" name="Rectangle 60"/>
              <p:cNvSpPr>
                <a:spLocks/>
              </p:cNvSpPr>
              <p:nvPr/>
            </p:nvSpPr>
            <p:spPr bwMode="auto">
              <a:xfrm>
                <a:off x="0" y="13"/>
                <a:ext cx="651"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C(OK,2)</a:t>
                </a:r>
              </a:p>
            </p:txBody>
          </p:sp>
        </p:grpSp>
      </p:grpSp>
      <p:grpSp>
        <p:nvGrpSpPr>
          <p:cNvPr id="42045" name="Group 61"/>
          <p:cNvGrpSpPr>
            <a:grpSpLocks/>
          </p:cNvGrpSpPr>
          <p:nvPr/>
        </p:nvGrpSpPr>
        <p:grpSpPr bwMode="auto">
          <a:xfrm>
            <a:off x="5556870" y="5970613"/>
            <a:ext cx="2357438" cy="759023"/>
            <a:chOff x="0" y="0"/>
            <a:chExt cx="2111" cy="679"/>
          </a:xfrm>
        </p:grpSpPr>
        <p:sp>
          <p:nvSpPr>
            <p:cNvPr id="42046" name="Line 62"/>
            <p:cNvSpPr>
              <a:spLocks noChangeShapeType="1"/>
            </p:cNvSpPr>
            <p:nvPr/>
          </p:nvSpPr>
          <p:spPr bwMode="auto">
            <a:xfrm flipH="1">
              <a:off x="0" y="0"/>
              <a:ext cx="2111" cy="679"/>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2047" name="Group 63"/>
            <p:cNvGrpSpPr>
              <a:grpSpLocks/>
            </p:cNvGrpSpPr>
            <p:nvPr/>
          </p:nvGrpSpPr>
          <p:grpSpPr bwMode="auto">
            <a:xfrm>
              <a:off x="596" y="273"/>
              <a:ext cx="682" cy="216"/>
              <a:chOff x="0" y="0"/>
              <a:chExt cx="682" cy="216"/>
            </a:xfrm>
          </p:grpSpPr>
          <p:sp>
            <p:nvSpPr>
              <p:cNvPr id="42048" name="Rectangle 64"/>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2049" name="Rectangle 65"/>
              <p:cNvSpPr>
                <a:spLocks/>
              </p:cNvSpPr>
              <p:nvPr/>
            </p:nvSpPr>
            <p:spPr bwMode="auto">
              <a:xfrm>
                <a:off x="0" y="13"/>
                <a:ext cx="65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C(OK,3)</a:t>
                </a:r>
              </a:p>
            </p:txBody>
          </p:sp>
        </p:grpSp>
      </p:grpSp>
      <p:grpSp>
        <p:nvGrpSpPr>
          <p:cNvPr id="42050" name="Group 66"/>
          <p:cNvGrpSpPr>
            <a:grpSpLocks/>
          </p:cNvGrpSpPr>
          <p:nvPr/>
        </p:nvGrpSpPr>
        <p:grpSpPr bwMode="auto">
          <a:xfrm>
            <a:off x="7884170" y="4050730"/>
            <a:ext cx="2075037" cy="223243"/>
            <a:chOff x="0" y="16"/>
            <a:chExt cx="1859" cy="200"/>
          </a:xfrm>
        </p:grpSpPr>
        <p:sp>
          <p:nvSpPr>
            <p:cNvPr id="42051" name="Line 67"/>
            <p:cNvSpPr>
              <a:spLocks noChangeShapeType="1"/>
            </p:cNvSpPr>
            <p:nvPr/>
          </p:nvSpPr>
          <p:spPr bwMode="auto">
            <a:xfrm flipH="1">
              <a:off x="0" y="56"/>
              <a:ext cx="788"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52" name="Rectangle 68"/>
            <p:cNvSpPr>
              <a:spLocks/>
            </p:cNvSpPr>
            <p:nvPr/>
          </p:nvSpPr>
          <p:spPr bwMode="auto">
            <a:xfrm>
              <a:off x="892" y="16"/>
              <a:ext cx="967"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x</a:t>
              </a:r>
              <a:r>
                <a:rPr lang="en-US" sz="1687">
                  <a:latin typeface="Helvetica" charset="0"/>
                  <a:ea typeface="ＭＳ Ｐゴシック" charset="0"/>
                  <a:cs typeface="Helvetica" charset="0"/>
                  <a:sym typeface="Helvetica" charset="0"/>
                </a:rPr>
                <a:t>)</a:t>
              </a:r>
            </a:p>
          </p:txBody>
        </p:sp>
      </p:grpSp>
      <p:grpSp>
        <p:nvGrpSpPr>
          <p:cNvPr id="42053" name="Group 69"/>
          <p:cNvGrpSpPr>
            <a:grpSpLocks/>
          </p:cNvGrpSpPr>
          <p:nvPr/>
        </p:nvGrpSpPr>
        <p:grpSpPr bwMode="auto">
          <a:xfrm>
            <a:off x="3367981" y="2830711"/>
            <a:ext cx="6088930" cy="1225599"/>
            <a:chOff x="0" y="16"/>
            <a:chExt cx="5454" cy="1098"/>
          </a:xfrm>
        </p:grpSpPr>
        <p:sp>
          <p:nvSpPr>
            <p:cNvPr id="42054" name="Line 70"/>
            <p:cNvSpPr>
              <a:spLocks noChangeShapeType="1"/>
            </p:cNvSpPr>
            <p:nvPr/>
          </p:nvSpPr>
          <p:spPr bwMode="auto">
            <a:xfrm flipH="1">
              <a:off x="1900" y="678"/>
              <a:ext cx="2096" cy="43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2055" name="Group 71"/>
            <p:cNvGrpSpPr>
              <a:grpSpLocks/>
            </p:cNvGrpSpPr>
            <p:nvPr/>
          </p:nvGrpSpPr>
          <p:grpSpPr bwMode="auto">
            <a:xfrm>
              <a:off x="2036" y="870"/>
              <a:ext cx="715" cy="240"/>
              <a:chOff x="-30" y="14"/>
              <a:chExt cx="714" cy="240"/>
            </a:xfrm>
          </p:grpSpPr>
          <p:sp>
            <p:nvSpPr>
              <p:cNvPr id="42056" name="Rectangle 72"/>
              <p:cNvSpPr>
                <a:spLocks/>
              </p:cNvSpPr>
              <p:nvPr/>
            </p:nvSpPr>
            <p:spPr bwMode="auto">
              <a:xfrm>
                <a:off x="-30" y="14"/>
                <a:ext cx="714"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2057" name="Rectangle 73"/>
              <p:cNvSpPr>
                <a:spLocks/>
              </p:cNvSpPr>
              <p:nvPr/>
            </p:nvSpPr>
            <p:spPr bwMode="auto">
              <a:xfrm>
                <a:off x="15" y="71"/>
                <a:ext cx="668"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D(5,</a:t>
                </a:r>
                <a:r>
                  <a:rPr lang="en-US" sz="1547" u="sng">
                    <a:solidFill>
                      <a:srgbClr val="FF0000"/>
                    </a:solidFill>
                    <a:latin typeface="Helvetica" charset="0"/>
                    <a:ea typeface="ＭＳ Ｐゴシック" charset="0"/>
                    <a:cs typeface="Helvetica" charset="0"/>
                    <a:sym typeface="Helvetica" charset="0"/>
                  </a:rPr>
                  <a:t>0</a:t>
                </a:r>
                <a:r>
                  <a:rPr lang="en-US" sz="1547">
                    <a:solidFill>
                      <a:srgbClr val="FF0000"/>
                    </a:solidFill>
                    <a:latin typeface="Helvetica" charset="0"/>
                    <a:ea typeface="ＭＳ Ｐゴシック" charset="0"/>
                    <a:cs typeface="Helvetica" charset="0"/>
                    <a:sym typeface="Helvetica" charset="0"/>
                  </a:rPr>
                  <a:t>,</a:t>
                </a:r>
                <a:r>
                  <a:rPr lang="en-US" sz="1547">
                    <a:solidFill>
                      <a:srgbClr val="0000FF"/>
                    </a:solidFill>
                    <a:latin typeface="Helvetica" charset="0"/>
                    <a:ea typeface="ＭＳ Ｐゴシック" charset="0"/>
                    <a:cs typeface="Helvetica" charset="0"/>
                    <a:sym typeface="Helvetica" charset="0"/>
                  </a:rPr>
                  <a:t>w</a:t>
                </a:r>
                <a:r>
                  <a:rPr lang="en-US" sz="1547">
                    <a:solidFill>
                      <a:srgbClr val="FF0000"/>
                    </a:solidFill>
                    <a:latin typeface="Helvetica" charset="0"/>
                    <a:ea typeface="ＭＳ Ｐゴシック" charset="0"/>
                    <a:cs typeface="Helvetica" charset="0"/>
                    <a:sym typeface="Helvetica" charset="0"/>
                  </a:rPr>
                  <a:t>)</a:t>
                </a:r>
              </a:p>
            </p:txBody>
          </p:sp>
        </p:grpSp>
        <p:sp>
          <p:nvSpPr>
            <p:cNvPr id="42058" name="Line 74"/>
            <p:cNvSpPr>
              <a:spLocks noChangeShapeType="1"/>
            </p:cNvSpPr>
            <p:nvPr/>
          </p:nvSpPr>
          <p:spPr bwMode="auto">
            <a:xfrm flipH="1">
              <a:off x="4059" y="323"/>
              <a:ext cx="789"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59" name="Rectangle 75"/>
            <p:cNvSpPr>
              <a:spLocks/>
            </p:cNvSpPr>
            <p:nvPr/>
          </p:nvSpPr>
          <p:spPr bwMode="auto">
            <a:xfrm>
              <a:off x="4445" y="16"/>
              <a:ext cx="1009"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w</a:t>
              </a:r>
              <a:r>
                <a:rPr lang="en-US" sz="1687">
                  <a:latin typeface="Helvetica" charset="0"/>
                  <a:ea typeface="ＭＳ Ｐゴシック" charset="0"/>
                  <a:cs typeface="Helvetica" charset="0"/>
                  <a:sym typeface="Helvetica" charset="0"/>
                </a:rPr>
                <a:t>)</a:t>
              </a:r>
            </a:p>
          </p:txBody>
        </p:sp>
        <p:sp>
          <p:nvSpPr>
            <p:cNvPr id="42060" name="Line 76"/>
            <p:cNvSpPr>
              <a:spLocks noChangeShapeType="1"/>
            </p:cNvSpPr>
            <p:nvPr/>
          </p:nvSpPr>
          <p:spPr bwMode="auto">
            <a:xfrm flipH="1">
              <a:off x="1068" y="1106"/>
              <a:ext cx="788"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61" name="Rectangle 77"/>
            <p:cNvSpPr>
              <a:spLocks/>
            </p:cNvSpPr>
            <p:nvPr/>
          </p:nvSpPr>
          <p:spPr bwMode="auto">
            <a:xfrm>
              <a:off x="0" y="838"/>
              <a:ext cx="98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w</a:t>
              </a:r>
              <a:r>
                <a:rPr lang="en-US" sz="1687">
                  <a:latin typeface="Helvetica" charset="0"/>
                  <a:ea typeface="ＭＳ Ｐゴシック" charset="0"/>
                  <a:cs typeface="Helvetica" charset="0"/>
                  <a:sym typeface="Helvetica" charset="0"/>
                </a:rPr>
                <a:t>)</a:t>
              </a:r>
            </a:p>
          </p:txBody>
        </p:sp>
      </p:grpSp>
      <p:grpSp>
        <p:nvGrpSpPr>
          <p:cNvPr id="42062" name="Group 78"/>
          <p:cNvGrpSpPr>
            <a:grpSpLocks/>
          </p:cNvGrpSpPr>
          <p:nvPr/>
        </p:nvGrpSpPr>
        <p:grpSpPr bwMode="auto">
          <a:xfrm>
            <a:off x="3218408" y="4254996"/>
            <a:ext cx="4637857" cy="1160859"/>
            <a:chOff x="0" y="0"/>
            <a:chExt cx="4155" cy="1040"/>
          </a:xfrm>
        </p:grpSpPr>
        <p:sp>
          <p:nvSpPr>
            <p:cNvPr id="42063" name="Line 79"/>
            <p:cNvSpPr>
              <a:spLocks noChangeShapeType="1"/>
            </p:cNvSpPr>
            <p:nvPr/>
          </p:nvSpPr>
          <p:spPr bwMode="auto">
            <a:xfrm flipH="1">
              <a:off x="2043" y="0"/>
              <a:ext cx="2112" cy="67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2064" name="Group 80"/>
            <p:cNvGrpSpPr>
              <a:grpSpLocks/>
            </p:cNvGrpSpPr>
            <p:nvPr/>
          </p:nvGrpSpPr>
          <p:grpSpPr bwMode="auto">
            <a:xfrm>
              <a:off x="3222" y="56"/>
              <a:ext cx="683" cy="216"/>
              <a:chOff x="0" y="0"/>
              <a:chExt cx="682" cy="216"/>
            </a:xfrm>
          </p:grpSpPr>
          <p:sp>
            <p:nvSpPr>
              <p:cNvPr id="42065" name="Rectangle 81"/>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2066" name="Rectangle 82"/>
              <p:cNvSpPr>
                <a:spLocks/>
              </p:cNvSpPr>
              <p:nvPr/>
            </p:nvSpPr>
            <p:spPr bwMode="auto">
              <a:xfrm>
                <a:off x="0" y="12"/>
                <a:ext cx="63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D(6,</a:t>
                </a:r>
                <a:r>
                  <a:rPr lang="en-US" sz="1547" u="sng">
                    <a:solidFill>
                      <a:srgbClr val="FF0000"/>
                    </a:solidFill>
                    <a:latin typeface="Helvetica" charset="0"/>
                    <a:ea typeface="ＭＳ Ｐゴシック" charset="0"/>
                    <a:cs typeface="Helvetica" charset="0"/>
                    <a:sym typeface="Helvetica" charset="0"/>
                  </a:rPr>
                  <a:t>0</a:t>
                </a:r>
                <a:r>
                  <a:rPr lang="en-US" sz="1547">
                    <a:solidFill>
                      <a:srgbClr val="FF0000"/>
                    </a:solidFill>
                    <a:latin typeface="Helvetica" charset="0"/>
                    <a:ea typeface="ＭＳ Ｐゴシック" charset="0"/>
                    <a:cs typeface="Helvetica" charset="0"/>
                    <a:sym typeface="Helvetica" charset="0"/>
                  </a:rPr>
                  <a:t>,</a:t>
                </a:r>
                <a:r>
                  <a:rPr lang="en-US" sz="1547">
                    <a:solidFill>
                      <a:srgbClr val="0000FF"/>
                    </a:solidFill>
                    <a:latin typeface="Helvetica" charset="0"/>
                    <a:ea typeface="ＭＳ Ｐゴシック" charset="0"/>
                    <a:cs typeface="Helvetica" charset="0"/>
                    <a:sym typeface="Helvetica" charset="0"/>
                  </a:rPr>
                  <a:t>x</a:t>
                </a:r>
                <a:r>
                  <a:rPr lang="en-US" sz="1547">
                    <a:solidFill>
                      <a:srgbClr val="FF0000"/>
                    </a:solidFill>
                    <a:latin typeface="Helvetica" charset="0"/>
                    <a:ea typeface="ＭＳ Ｐゴシック" charset="0"/>
                    <a:cs typeface="Helvetica" charset="0"/>
                    <a:sym typeface="Helvetica" charset="0"/>
                  </a:rPr>
                  <a:t>)</a:t>
                </a:r>
              </a:p>
            </p:txBody>
          </p:sp>
        </p:grpSp>
        <p:sp>
          <p:nvSpPr>
            <p:cNvPr id="42067" name="Line 83"/>
            <p:cNvSpPr>
              <a:spLocks noChangeShapeType="1"/>
            </p:cNvSpPr>
            <p:nvPr/>
          </p:nvSpPr>
          <p:spPr bwMode="auto">
            <a:xfrm flipH="1">
              <a:off x="1202" y="1015"/>
              <a:ext cx="788"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2068" name="Rectangle 84"/>
            <p:cNvSpPr>
              <a:spLocks/>
            </p:cNvSpPr>
            <p:nvPr/>
          </p:nvSpPr>
          <p:spPr bwMode="auto">
            <a:xfrm>
              <a:off x="0" y="840"/>
              <a:ext cx="945"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x</a:t>
              </a:r>
              <a:r>
                <a:rPr lang="en-US" sz="1687">
                  <a:latin typeface="Helvetica" charset="0"/>
                  <a:ea typeface="ＭＳ Ｐゴシック" charset="0"/>
                  <a:cs typeface="Helvetica" charset="0"/>
                  <a:sym typeface="Helvetica" charset="0"/>
                </a:rPr>
                <a:t>)</a:t>
              </a:r>
            </a:p>
          </p:txBody>
        </p:sp>
      </p:grpSp>
      <p:sp>
        <p:nvSpPr>
          <p:cNvPr id="42069" name="Rectangle 85"/>
          <p:cNvSpPr>
            <a:spLocks/>
          </p:cNvSpPr>
          <p:nvPr/>
        </p:nvSpPr>
        <p:spPr bwMode="auto">
          <a:xfrm>
            <a:off x="1693664" y="4164783"/>
            <a:ext cx="2154436" cy="251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12617" algn="l"/>
                <a:tab pos="1973391" algn="l"/>
                <a:tab pos="2625235" algn="l"/>
                <a:tab pos="3259220" algn="l"/>
              </a:tabLst>
            </a:pPr>
            <a:r>
              <a:rPr lang="en-US" sz="1687" i="1">
                <a:latin typeface="Helvetica" charset="0"/>
                <a:ea typeface="ＭＳ Ｐゴシック" charset="0"/>
                <a:cs typeface="Helvetica" charset="0"/>
                <a:sym typeface="Helvetica" charset="0"/>
              </a:rPr>
              <a:t>D(5,0,w) acks D(0,0,a)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wipe(left)">
                                      <p:cBhvr>
                                        <p:cTn id="7" dur="500"/>
                                        <p:tgtEl>
                                          <p:spTgt spid="41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2053"/>
                                        </p:tgtEl>
                                        <p:attrNameLst>
                                          <p:attrName>style.visibility</p:attrName>
                                        </p:attrNameLst>
                                      </p:cBhvr>
                                      <p:to>
                                        <p:strVal val="visible"/>
                                      </p:to>
                                    </p:set>
                                    <p:animEffect transition="in" filter="wipe(right)">
                                      <p:cBhvr>
                                        <p:cTn id="12" dur="500"/>
                                        <p:tgtEl>
                                          <p:spTgt spid="42053"/>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4206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2002"/>
                                        </p:tgtEl>
                                        <p:attrNameLst>
                                          <p:attrName>style.visibility</p:attrName>
                                        </p:attrNameLst>
                                      </p:cBhvr>
                                      <p:to>
                                        <p:strVal val="visible"/>
                                      </p:to>
                                    </p:set>
                                    <p:animEffect transition="in" filter="wipe(left)">
                                      <p:cBhvr>
                                        <p:cTn id="20" dur="500"/>
                                        <p:tgtEl>
                                          <p:spTgt spid="4200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2050"/>
                                        </p:tgtEl>
                                        <p:attrNameLst>
                                          <p:attrName>style.visibility</p:attrName>
                                        </p:attrNameLst>
                                      </p:cBhvr>
                                      <p:to>
                                        <p:strVal val="visible"/>
                                      </p:to>
                                    </p:set>
                                    <p:animEffect transition="in" filter="wipe(right)">
                                      <p:cBhvr>
                                        <p:cTn id="25" dur="500"/>
                                        <p:tgtEl>
                                          <p:spTgt spid="420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2013"/>
                                        </p:tgtEl>
                                        <p:attrNameLst>
                                          <p:attrName>style.visibility</p:attrName>
                                        </p:attrNameLst>
                                      </p:cBhvr>
                                      <p:to>
                                        <p:strVal val="visible"/>
                                      </p:to>
                                    </p:set>
                                    <p:animEffect transition="in" filter="wipe(left)">
                                      <p:cBhvr>
                                        <p:cTn id="30" dur="500"/>
                                        <p:tgtEl>
                                          <p:spTgt spid="42013"/>
                                        </p:tgtEl>
                                      </p:cBhvr>
                                    </p:animEffec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42021"/>
                                        </p:tgtEl>
                                        <p:attrNameLst>
                                          <p:attrName>style.visibility</p:attrName>
                                        </p:attrNameLst>
                                      </p:cBhvr>
                                      <p:to>
                                        <p:strVal val="visible"/>
                                      </p:to>
                                    </p:se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42022"/>
                                        </p:tgtEl>
                                        <p:attrNameLst>
                                          <p:attrName>style.visibility</p:attrName>
                                        </p:attrNameLst>
                                      </p:cBhvr>
                                      <p:to>
                                        <p:strVal val="visible"/>
                                      </p:to>
                                    </p:set>
                                    <p:animEffect transition="in" filter="wipe(left)">
                                      <p:cBhvr>
                                        <p:cTn id="37" dur="500"/>
                                        <p:tgtEl>
                                          <p:spTgt spid="42022"/>
                                        </p:tgtEl>
                                      </p:cBhvr>
                                    </p:animEffect>
                                  </p:childTnLst>
                                </p:cTn>
                              </p:par>
                            </p:childTnLst>
                          </p:cTn>
                        </p:par>
                        <p:par>
                          <p:cTn id="38" fill="hold" nodeType="afterGroup">
                            <p:stCondLst>
                              <p:cond delay="1500"/>
                            </p:stCondLst>
                            <p:childTnLst>
                              <p:par>
                                <p:cTn id="39" presetID="22" presetClass="entr" presetSubtype="2" fill="hold" nodeType="afterEffect">
                                  <p:stCondLst>
                                    <p:cond delay="0"/>
                                  </p:stCondLst>
                                  <p:childTnLst>
                                    <p:set>
                                      <p:cBhvr>
                                        <p:cTn id="40" dur="1" fill="hold">
                                          <p:stCondLst>
                                            <p:cond delay="0"/>
                                          </p:stCondLst>
                                        </p:cTn>
                                        <p:tgtEl>
                                          <p:spTgt spid="42040"/>
                                        </p:tgtEl>
                                        <p:attrNameLst>
                                          <p:attrName>style.visibility</p:attrName>
                                        </p:attrNameLst>
                                      </p:cBhvr>
                                      <p:to>
                                        <p:strVal val="visible"/>
                                      </p:to>
                                    </p:set>
                                    <p:animEffect transition="in" filter="wipe(right)">
                                      <p:cBhvr>
                                        <p:cTn id="41" dur="500"/>
                                        <p:tgtEl>
                                          <p:spTgt spid="42040"/>
                                        </p:tgtEl>
                                      </p:cBhvr>
                                    </p:animEffect>
                                  </p:childTnLst>
                                </p:cTn>
                              </p:par>
                            </p:childTnLst>
                          </p:cTn>
                        </p:par>
                        <p:par>
                          <p:cTn id="42" fill="hold" nodeType="afterGroup">
                            <p:stCondLst>
                              <p:cond delay="2000"/>
                            </p:stCondLst>
                            <p:childTnLst>
                              <p:par>
                                <p:cTn id="43" presetID="22" presetClass="entr" presetSubtype="2" fill="hold" nodeType="afterEffect">
                                  <p:stCondLst>
                                    <p:cond delay="0"/>
                                  </p:stCondLst>
                                  <p:childTnLst>
                                    <p:set>
                                      <p:cBhvr>
                                        <p:cTn id="44" dur="1" fill="hold">
                                          <p:stCondLst>
                                            <p:cond delay="0"/>
                                          </p:stCondLst>
                                        </p:cTn>
                                        <p:tgtEl>
                                          <p:spTgt spid="42045"/>
                                        </p:tgtEl>
                                        <p:attrNameLst>
                                          <p:attrName>style.visibility</p:attrName>
                                        </p:attrNameLst>
                                      </p:cBhvr>
                                      <p:to>
                                        <p:strVal val="visible"/>
                                      </p:to>
                                    </p:set>
                                    <p:animEffect transition="in" filter="wipe(right)">
                                      <p:cBhvr>
                                        <p:cTn id="45" dur="500"/>
                                        <p:tgtEl>
                                          <p:spTgt spid="42045"/>
                                        </p:tgtEl>
                                      </p:cBhvr>
                                    </p:animEffect>
                                  </p:childTnLst>
                                </p:cTn>
                              </p:par>
                            </p:childTnLst>
                          </p:cTn>
                        </p:par>
                        <p:par>
                          <p:cTn id="46" fill="hold" nodeType="afterGroup">
                            <p:stCondLst>
                              <p:cond delay="2500"/>
                            </p:stCondLst>
                            <p:childTnLst>
                              <p:par>
                                <p:cTn id="47" presetID="22" presetClass="entr" presetSubtype="2" fill="hold" nodeType="afterEffect">
                                  <p:stCondLst>
                                    <p:cond delay="0"/>
                                  </p:stCondLst>
                                  <p:childTnLst>
                                    <p:set>
                                      <p:cBhvr>
                                        <p:cTn id="48" dur="1" fill="hold">
                                          <p:stCondLst>
                                            <p:cond delay="0"/>
                                          </p:stCondLst>
                                        </p:cTn>
                                        <p:tgtEl>
                                          <p:spTgt spid="42062"/>
                                        </p:tgtEl>
                                        <p:attrNameLst>
                                          <p:attrName>style.visibility</p:attrName>
                                        </p:attrNameLst>
                                      </p:cBhvr>
                                      <p:to>
                                        <p:strVal val="visible"/>
                                      </p:to>
                                    </p:set>
                                    <p:animEffect transition="in" filter="wipe(right)">
                                      <p:cBhvr>
                                        <p:cTn id="49" dur="500"/>
                                        <p:tgtEl>
                                          <p:spTgt spid="4206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2031"/>
                                        </p:tgtEl>
                                        <p:attrNameLst>
                                          <p:attrName>style.visibility</p:attrName>
                                        </p:attrNameLst>
                                      </p:cBhvr>
                                      <p:to>
                                        <p:strVal val="visible"/>
                                      </p:to>
                                    </p:set>
                                    <p:animEffect transition="in" filter="wipe(left)">
                                      <p:cBhvr>
                                        <p:cTn id="54" dur="500"/>
                                        <p:tgtEl>
                                          <p:spTgt spid="42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1" grpId="0" autoUpdateAnimBg="0"/>
      <p:bldP spid="42069"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p:spPr>
        <p:txBody>
          <a:bodyPr/>
          <a:lstStyle/>
          <a:p>
            <a:r>
              <a:rPr lang="en-US"/>
              <a:t>Bytestream</a:t>
            </a:r>
          </a:p>
        </p:txBody>
      </p:sp>
      <p:sp>
        <p:nvSpPr>
          <p:cNvPr id="43010" name="Rectangle 2"/>
          <p:cNvSpPr>
            <a:spLocks noGrp="1" noChangeArrowheads="1"/>
          </p:cNvSpPr>
          <p:nvPr>
            <p:ph type="body" idx="1"/>
          </p:nvPr>
        </p:nvSpPr>
        <p:spPr>
          <a:ln/>
        </p:spPr>
        <p:txBody>
          <a:bodyPr/>
          <a:lstStyle/>
          <a:p>
            <a:pPr marL="625056"/>
            <a:r>
              <a:rPr lang="en-US"/>
              <a:t>How to provide a bytestream service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2058264" y="0"/>
            <a:ext cx="8240078" cy="1207740"/>
          </a:xfrm>
          <a:ln/>
        </p:spPr>
        <p:txBody>
          <a:bodyP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179213" algn="l"/>
              </a:tabLst>
            </a:pPr>
            <a:r>
              <a:rPr lang="en-US"/>
              <a:t>Byte stream service (2)</a:t>
            </a:r>
          </a:p>
        </p:txBody>
      </p:sp>
      <p:grpSp>
        <p:nvGrpSpPr>
          <p:cNvPr id="44034" name="Group 2"/>
          <p:cNvGrpSpPr>
            <a:grpSpLocks/>
          </p:cNvGrpSpPr>
          <p:nvPr/>
        </p:nvGrpSpPr>
        <p:grpSpPr bwMode="auto">
          <a:xfrm>
            <a:off x="5472039" y="1361777"/>
            <a:ext cx="2403202" cy="4527352"/>
            <a:chOff x="0" y="0"/>
            <a:chExt cx="2153" cy="4056"/>
          </a:xfrm>
        </p:grpSpPr>
        <p:sp>
          <p:nvSpPr>
            <p:cNvPr id="44035" name="Line 3"/>
            <p:cNvSpPr>
              <a:spLocks noChangeShapeType="1"/>
            </p:cNvSpPr>
            <p:nvPr/>
          </p:nvSpPr>
          <p:spPr bwMode="auto">
            <a:xfrm>
              <a:off x="0" y="0"/>
              <a:ext cx="1" cy="4031"/>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sp>
          <p:nvSpPr>
            <p:cNvPr id="44036" name="Line 4"/>
            <p:cNvSpPr>
              <a:spLocks noChangeShapeType="1"/>
            </p:cNvSpPr>
            <p:nvPr/>
          </p:nvSpPr>
          <p:spPr bwMode="auto">
            <a:xfrm>
              <a:off x="2151" y="24"/>
              <a:ext cx="2" cy="4032"/>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grpSp>
      <p:sp>
        <p:nvSpPr>
          <p:cNvPr id="44037" name="Rectangle 5"/>
          <p:cNvSpPr>
            <a:spLocks/>
          </p:cNvSpPr>
          <p:nvPr/>
        </p:nvSpPr>
        <p:spPr bwMode="auto">
          <a:xfrm>
            <a:off x="3127996" y="1252358"/>
            <a:ext cx="5244641" cy="279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86008" algn="l"/>
                <a:tab pos="3937852" algn="l"/>
                <a:tab pos="4598626" algn="l"/>
                <a:tab pos="5250470" algn="l"/>
                <a:tab pos="5875525" algn="l"/>
              </a:tabLst>
            </a:pPr>
            <a:r>
              <a:rPr lang="en-US" sz="2109">
                <a:latin typeface="Helvetica" charset="0"/>
                <a:ea typeface="ＭＳ Ｐゴシック" charset="0"/>
                <a:cs typeface="Helvetica" charset="0"/>
                <a:sym typeface="Helvetica" charset="0"/>
              </a:rPr>
              <a:t>A                                                                 B</a:t>
            </a:r>
          </a:p>
        </p:txBody>
      </p:sp>
      <p:grpSp>
        <p:nvGrpSpPr>
          <p:cNvPr id="44038" name="Group 6"/>
          <p:cNvGrpSpPr>
            <a:grpSpLocks/>
          </p:cNvGrpSpPr>
          <p:nvPr/>
        </p:nvGrpSpPr>
        <p:grpSpPr bwMode="auto">
          <a:xfrm>
            <a:off x="3381375" y="4478239"/>
            <a:ext cx="2099593" cy="223243"/>
            <a:chOff x="0" y="16"/>
            <a:chExt cx="1880" cy="200"/>
          </a:xfrm>
        </p:grpSpPr>
        <p:sp>
          <p:nvSpPr>
            <p:cNvPr id="44039" name="Line 7"/>
            <p:cNvSpPr>
              <a:spLocks noChangeShapeType="1"/>
            </p:cNvSpPr>
            <p:nvPr/>
          </p:nvSpPr>
          <p:spPr bwMode="auto">
            <a:xfrm>
              <a:off x="1306" y="117"/>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4040" name="Rectangle 8"/>
            <p:cNvSpPr>
              <a:spLocks/>
            </p:cNvSpPr>
            <p:nvPr/>
          </p:nvSpPr>
          <p:spPr bwMode="auto">
            <a:xfrm>
              <a:off x="0" y="16"/>
              <a:ext cx="1095"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ijkl</a:t>
              </a:r>
              <a:r>
                <a:rPr lang="en-US" sz="1687">
                  <a:latin typeface="Helvetica" charset="0"/>
                  <a:ea typeface="ＭＳ Ｐゴシック" charset="0"/>
                  <a:cs typeface="Helvetica" charset="0"/>
                  <a:sym typeface="Helvetica" charset="0"/>
                </a:rPr>
                <a:t>)</a:t>
              </a:r>
            </a:p>
          </p:txBody>
        </p:sp>
      </p:grpSp>
      <p:grpSp>
        <p:nvGrpSpPr>
          <p:cNvPr id="44041" name="Group 9"/>
          <p:cNvGrpSpPr>
            <a:grpSpLocks/>
          </p:cNvGrpSpPr>
          <p:nvPr/>
        </p:nvGrpSpPr>
        <p:grpSpPr bwMode="auto">
          <a:xfrm>
            <a:off x="3093393" y="4857750"/>
            <a:ext cx="2389808" cy="223243"/>
            <a:chOff x="0" y="16"/>
            <a:chExt cx="2141" cy="200"/>
          </a:xfrm>
        </p:grpSpPr>
        <p:sp>
          <p:nvSpPr>
            <p:cNvPr id="44042" name="Line 10"/>
            <p:cNvSpPr>
              <a:spLocks noChangeShapeType="1"/>
            </p:cNvSpPr>
            <p:nvPr/>
          </p:nvSpPr>
          <p:spPr bwMode="auto">
            <a:xfrm>
              <a:off x="1567" y="123"/>
              <a:ext cx="574"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4043" name="Rectangle 11"/>
            <p:cNvSpPr>
              <a:spLocks/>
            </p:cNvSpPr>
            <p:nvPr/>
          </p:nvSpPr>
          <p:spPr bwMode="auto">
            <a:xfrm>
              <a:off x="0" y="16"/>
              <a:ext cx="1354"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mnop</a:t>
              </a:r>
              <a:r>
                <a:rPr lang="en-US" sz="1687">
                  <a:latin typeface="Helvetica" charset="0"/>
                  <a:ea typeface="ＭＳ Ｐゴシック" charset="0"/>
                  <a:cs typeface="Helvetica" charset="0"/>
                  <a:sym typeface="Helvetica" charset="0"/>
                </a:rPr>
                <a:t>)</a:t>
              </a:r>
            </a:p>
          </p:txBody>
        </p:sp>
      </p:grpSp>
      <p:grpSp>
        <p:nvGrpSpPr>
          <p:cNvPr id="44044" name="Group 12"/>
          <p:cNvGrpSpPr>
            <a:grpSpLocks/>
          </p:cNvGrpSpPr>
          <p:nvPr/>
        </p:nvGrpSpPr>
        <p:grpSpPr bwMode="auto">
          <a:xfrm>
            <a:off x="2624584" y="1995785"/>
            <a:ext cx="6703962" cy="1497955"/>
            <a:chOff x="0" y="16"/>
            <a:chExt cx="6005" cy="1342"/>
          </a:xfrm>
        </p:grpSpPr>
        <p:sp>
          <p:nvSpPr>
            <p:cNvPr id="44045" name="Line 13"/>
            <p:cNvSpPr>
              <a:spLocks noChangeShapeType="1"/>
            </p:cNvSpPr>
            <p:nvPr/>
          </p:nvSpPr>
          <p:spPr bwMode="auto">
            <a:xfrm>
              <a:off x="4746" y="1355"/>
              <a:ext cx="694" cy="3"/>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4046" name="Line 14"/>
            <p:cNvSpPr>
              <a:spLocks noChangeShapeType="1"/>
            </p:cNvSpPr>
            <p:nvPr/>
          </p:nvSpPr>
          <p:spPr bwMode="auto">
            <a:xfrm>
              <a:off x="2514" y="279"/>
              <a:ext cx="2147" cy="1076"/>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4047" name="Line 15"/>
            <p:cNvSpPr>
              <a:spLocks noChangeShapeType="1"/>
            </p:cNvSpPr>
            <p:nvPr/>
          </p:nvSpPr>
          <p:spPr bwMode="auto">
            <a:xfrm>
              <a:off x="1922" y="267"/>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4048" name="Rectangle 16"/>
            <p:cNvSpPr>
              <a:spLocks/>
            </p:cNvSpPr>
            <p:nvPr/>
          </p:nvSpPr>
          <p:spPr bwMode="auto">
            <a:xfrm>
              <a:off x="0" y="16"/>
              <a:ext cx="1450"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abcdef</a:t>
              </a:r>
              <a:r>
                <a:rPr lang="en-US" sz="1687">
                  <a:latin typeface="Helvetica" charset="0"/>
                  <a:ea typeface="ＭＳ Ｐゴシック" charset="0"/>
                  <a:cs typeface="Helvetica" charset="0"/>
                  <a:sym typeface="Helvetica" charset="0"/>
                </a:rPr>
                <a:t>)</a:t>
              </a:r>
            </a:p>
          </p:txBody>
        </p:sp>
        <p:sp>
          <p:nvSpPr>
            <p:cNvPr id="44049" name="Rectangle 17"/>
            <p:cNvSpPr>
              <a:spLocks/>
            </p:cNvSpPr>
            <p:nvPr/>
          </p:nvSpPr>
          <p:spPr bwMode="auto">
            <a:xfrm>
              <a:off x="4941" y="1091"/>
              <a:ext cx="1064"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ab</a:t>
              </a:r>
              <a:r>
                <a:rPr lang="en-US" sz="1687">
                  <a:latin typeface="Helvetica" charset="0"/>
                  <a:ea typeface="ＭＳ Ｐゴシック" charset="0"/>
                  <a:cs typeface="Helvetica" charset="0"/>
                  <a:sym typeface="Helvetica" charset="0"/>
                </a:rPr>
                <a:t>)</a:t>
              </a:r>
            </a:p>
          </p:txBody>
        </p:sp>
        <p:grpSp>
          <p:nvGrpSpPr>
            <p:cNvPr id="44050" name="Group 18"/>
            <p:cNvGrpSpPr>
              <a:grpSpLocks/>
            </p:cNvGrpSpPr>
            <p:nvPr/>
          </p:nvGrpSpPr>
          <p:grpSpPr bwMode="auto">
            <a:xfrm>
              <a:off x="2943" y="396"/>
              <a:ext cx="626" cy="216"/>
              <a:chOff x="0" y="0"/>
              <a:chExt cx="625" cy="216"/>
            </a:xfrm>
          </p:grpSpPr>
          <p:sp>
            <p:nvSpPr>
              <p:cNvPr id="44051" name="Rectangle 19"/>
              <p:cNvSpPr>
                <a:spLocks/>
              </p:cNvSpPr>
              <p:nvPr/>
            </p:nvSpPr>
            <p:spPr bwMode="auto">
              <a:xfrm>
                <a:off x="0" y="0"/>
                <a:ext cx="625"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052" name="Rectangle 20"/>
              <p:cNvSpPr>
                <a:spLocks/>
              </p:cNvSpPr>
              <p:nvPr/>
            </p:nvSpPr>
            <p:spPr bwMode="auto">
              <a:xfrm>
                <a:off x="0" y="12"/>
                <a:ext cx="591"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D(0</a:t>
                </a:r>
                <a:r>
                  <a:rPr lang="en-US" sz="1547">
                    <a:solidFill>
                      <a:srgbClr val="0000FF"/>
                    </a:solidFill>
                    <a:latin typeface="Helvetica" charset="0"/>
                    <a:ea typeface="ＭＳ Ｐゴシック" charset="0"/>
                    <a:cs typeface="Helvetica" charset="0"/>
                    <a:sym typeface="Helvetica" charset="0"/>
                  </a:rPr>
                  <a:t>,ab</a:t>
                </a:r>
                <a:r>
                  <a:rPr lang="en-US" sz="1547">
                    <a:solidFill>
                      <a:srgbClr val="FF0000"/>
                    </a:solidFill>
                    <a:latin typeface="Helvetica" charset="0"/>
                    <a:ea typeface="ＭＳ Ｐゴシック" charset="0"/>
                    <a:cs typeface="Helvetica" charset="0"/>
                    <a:sym typeface="Helvetica" charset="0"/>
                  </a:rPr>
                  <a:t>)</a:t>
                </a:r>
              </a:p>
            </p:txBody>
          </p:sp>
        </p:grpSp>
      </p:grpSp>
      <p:grpSp>
        <p:nvGrpSpPr>
          <p:cNvPr id="44056" name="Group 24"/>
          <p:cNvGrpSpPr>
            <a:grpSpLocks/>
          </p:cNvGrpSpPr>
          <p:nvPr/>
        </p:nvGrpSpPr>
        <p:grpSpPr bwMode="auto">
          <a:xfrm>
            <a:off x="5488781" y="3491508"/>
            <a:ext cx="2340695" cy="837159"/>
            <a:chOff x="0" y="0"/>
            <a:chExt cx="2096" cy="750"/>
          </a:xfrm>
        </p:grpSpPr>
        <p:sp>
          <p:nvSpPr>
            <p:cNvPr id="44057" name="Line 25"/>
            <p:cNvSpPr>
              <a:spLocks noChangeShapeType="1"/>
            </p:cNvSpPr>
            <p:nvPr/>
          </p:nvSpPr>
          <p:spPr bwMode="auto">
            <a:xfrm flipH="1">
              <a:off x="0" y="0"/>
              <a:ext cx="2096" cy="436"/>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4058" name="Group 26"/>
            <p:cNvGrpSpPr>
              <a:grpSpLocks/>
            </p:cNvGrpSpPr>
            <p:nvPr/>
          </p:nvGrpSpPr>
          <p:grpSpPr bwMode="auto">
            <a:xfrm>
              <a:off x="136" y="228"/>
              <a:ext cx="727" cy="522"/>
              <a:chOff x="-30" y="50"/>
              <a:chExt cx="727" cy="522"/>
            </a:xfrm>
          </p:grpSpPr>
          <p:sp>
            <p:nvSpPr>
              <p:cNvPr id="44059" name="Rectangle 27"/>
              <p:cNvSpPr>
                <a:spLocks/>
              </p:cNvSpPr>
              <p:nvPr/>
            </p:nvSpPr>
            <p:spPr bwMode="auto">
              <a:xfrm>
                <a:off x="15" y="356"/>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060" name="Rectangle 28"/>
              <p:cNvSpPr>
                <a:spLocks/>
              </p:cNvSpPr>
              <p:nvPr/>
            </p:nvSpPr>
            <p:spPr bwMode="auto">
              <a:xfrm>
                <a:off x="-30" y="50"/>
                <a:ext cx="650" cy="183"/>
              </a:xfrm>
              <a:prstGeom prst="rect">
                <a:avLst/>
              </a:prstGeom>
              <a:solidFill>
                <a:srgbClr val="FFFFFF"/>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C(OK,1)</a:t>
                </a:r>
              </a:p>
            </p:txBody>
          </p:sp>
        </p:grpSp>
      </p:grpSp>
      <p:grpSp>
        <p:nvGrpSpPr>
          <p:cNvPr id="44061" name="Group 29"/>
          <p:cNvGrpSpPr>
            <a:grpSpLocks/>
          </p:cNvGrpSpPr>
          <p:nvPr/>
        </p:nvGrpSpPr>
        <p:grpSpPr bwMode="auto">
          <a:xfrm>
            <a:off x="5515570" y="4225975"/>
            <a:ext cx="2356322" cy="759023"/>
            <a:chOff x="0" y="0"/>
            <a:chExt cx="2111" cy="679"/>
          </a:xfrm>
        </p:grpSpPr>
        <p:sp>
          <p:nvSpPr>
            <p:cNvPr id="44062" name="Line 30"/>
            <p:cNvSpPr>
              <a:spLocks noChangeShapeType="1"/>
            </p:cNvSpPr>
            <p:nvPr/>
          </p:nvSpPr>
          <p:spPr bwMode="auto">
            <a:xfrm flipH="1">
              <a:off x="0" y="0"/>
              <a:ext cx="2111" cy="679"/>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4063" name="Group 31"/>
            <p:cNvGrpSpPr>
              <a:grpSpLocks/>
            </p:cNvGrpSpPr>
            <p:nvPr/>
          </p:nvGrpSpPr>
          <p:grpSpPr bwMode="auto">
            <a:xfrm>
              <a:off x="1164" y="13"/>
              <a:ext cx="683" cy="216"/>
              <a:chOff x="0" y="0"/>
              <a:chExt cx="682" cy="216"/>
            </a:xfrm>
          </p:grpSpPr>
          <p:sp>
            <p:nvSpPr>
              <p:cNvPr id="44064" name="Rectangle 32"/>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065" name="Rectangle 33"/>
              <p:cNvSpPr>
                <a:spLocks/>
              </p:cNvSpPr>
              <p:nvPr/>
            </p:nvSpPr>
            <p:spPr bwMode="auto">
              <a:xfrm>
                <a:off x="0" y="13"/>
                <a:ext cx="65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C(OK,1)</a:t>
                </a:r>
              </a:p>
            </p:txBody>
          </p:sp>
        </p:grpSp>
      </p:grpSp>
      <p:grpSp>
        <p:nvGrpSpPr>
          <p:cNvPr id="44067" name="Group 35"/>
          <p:cNvGrpSpPr>
            <a:grpSpLocks/>
          </p:cNvGrpSpPr>
          <p:nvPr/>
        </p:nvGrpSpPr>
        <p:grpSpPr bwMode="auto">
          <a:xfrm>
            <a:off x="5431855" y="2527101"/>
            <a:ext cx="2665512" cy="928688"/>
            <a:chOff x="0" y="0"/>
            <a:chExt cx="2388" cy="832"/>
          </a:xfrm>
        </p:grpSpPr>
        <p:sp>
          <p:nvSpPr>
            <p:cNvPr id="44068" name="Line 36"/>
            <p:cNvSpPr>
              <a:spLocks noChangeShapeType="1"/>
            </p:cNvSpPr>
            <p:nvPr/>
          </p:nvSpPr>
          <p:spPr bwMode="auto">
            <a:xfrm>
              <a:off x="0" y="120"/>
              <a:ext cx="1506" cy="71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4069" name="Group 37"/>
            <p:cNvGrpSpPr>
              <a:grpSpLocks/>
            </p:cNvGrpSpPr>
            <p:nvPr/>
          </p:nvGrpSpPr>
          <p:grpSpPr bwMode="auto">
            <a:xfrm>
              <a:off x="499" y="328"/>
              <a:ext cx="625" cy="216"/>
              <a:chOff x="0" y="0"/>
              <a:chExt cx="625" cy="216"/>
            </a:xfrm>
          </p:grpSpPr>
          <p:sp>
            <p:nvSpPr>
              <p:cNvPr id="44070" name="Rectangle 38"/>
              <p:cNvSpPr>
                <a:spLocks/>
              </p:cNvSpPr>
              <p:nvPr/>
            </p:nvSpPr>
            <p:spPr bwMode="auto">
              <a:xfrm>
                <a:off x="0" y="0"/>
                <a:ext cx="625"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071" name="Rectangle 39"/>
              <p:cNvSpPr>
                <a:spLocks/>
              </p:cNvSpPr>
              <p:nvPr/>
            </p:nvSpPr>
            <p:spPr bwMode="auto">
              <a:xfrm>
                <a:off x="0" y="12"/>
                <a:ext cx="582"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D(2</a:t>
                </a:r>
                <a:r>
                  <a:rPr lang="en-US" sz="1547">
                    <a:solidFill>
                      <a:srgbClr val="0000FF"/>
                    </a:solidFill>
                    <a:latin typeface="Helvetica" charset="0"/>
                    <a:ea typeface="ＭＳ Ｐゴシック" charset="0"/>
                    <a:cs typeface="Helvetica" charset="0"/>
                    <a:sym typeface="Helvetica" charset="0"/>
                  </a:rPr>
                  <a:t>,cd</a:t>
                </a:r>
                <a:r>
                  <a:rPr lang="en-US" sz="1547">
                    <a:solidFill>
                      <a:srgbClr val="FF0000"/>
                    </a:solidFill>
                    <a:latin typeface="Helvetica" charset="0"/>
                    <a:ea typeface="ＭＳ Ｐゴシック" charset="0"/>
                    <a:cs typeface="Helvetica" charset="0"/>
                    <a:sym typeface="Helvetica" charset="0"/>
                  </a:rPr>
                  <a:t>)</a:t>
                </a:r>
              </a:p>
            </p:txBody>
          </p:sp>
        </p:grpSp>
        <p:sp>
          <p:nvSpPr>
            <p:cNvPr id="44072" name="Line 40"/>
            <p:cNvSpPr>
              <a:spLocks noChangeShapeType="1"/>
            </p:cNvSpPr>
            <p:nvPr/>
          </p:nvSpPr>
          <p:spPr bwMode="auto">
            <a:xfrm flipH="1">
              <a:off x="1420" y="221"/>
              <a:ext cx="322" cy="524"/>
            </a:xfrm>
            <a:prstGeom prst="line">
              <a:avLst/>
            </a:prstGeom>
            <a:noFill/>
            <a:ln w="12700">
              <a:solidFill>
                <a:srgbClr val="8500AF"/>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4073" name="Group 41"/>
            <p:cNvGrpSpPr>
              <a:grpSpLocks/>
            </p:cNvGrpSpPr>
            <p:nvPr/>
          </p:nvGrpSpPr>
          <p:grpSpPr bwMode="auto">
            <a:xfrm>
              <a:off x="1229" y="0"/>
              <a:ext cx="1159" cy="238"/>
              <a:chOff x="0" y="0"/>
              <a:chExt cx="1158" cy="238"/>
            </a:xfrm>
          </p:grpSpPr>
          <p:sp>
            <p:nvSpPr>
              <p:cNvPr id="44074" name="Rectangle 42"/>
              <p:cNvSpPr>
                <a:spLocks/>
              </p:cNvSpPr>
              <p:nvPr/>
            </p:nvSpPr>
            <p:spPr bwMode="auto">
              <a:xfrm>
                <a:off x="0" y="0"/>
                <a:ext cx="1158" cy="238"/>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075" name="Rectangle 43"/>
              <p:cNvSpPr>
                <a:spLocks/>
              </p:cNvSpPr>
              <p:nvPr/>
            </p:nvSpPr>
            <p:spPr bwMode="auto">
              <a:xfrm>
                <a:off x="0" y="4"/>
                <a:ext cx="1158" cy="2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03688" algn="l"/>
                  </a:tabLst>
                </a:pPr>
                <a:r>
                  <a:rPr lang="en-US" sz="1687" i="1">
                    <a:solidFill>
                      <a:srgbClr val="8500AF"/>
                    </a:solidFill>
                    <a:latin typeface="Helvetica" charset="0"/>
                    <a:ea typeface="ＭＳ Ｐゴシック" charset="0"/>
                    <a:cs typeface="Helvetica" charset="0"/>
                    <a:sym typeface="Helvetica" charset="0"/>
                  </a:rPr>
                  <a:t>Lost segment</a:t>
                </a:r>
              </a:p>
            </p:txBody>
          </p:sp>
        </p:grpSp>
      </p:grpSp>
      <p:grpSp>
        <p:nvGrpSpPr>
          <p:cNvPr id="44076" name="Group 44"/>
          <p:cNvGrpSpPr>
            <a:grpSpLocks/>
          </p:cNvGrpSpPr>
          <p:nvPr/>
        </p:nvGrpSpPr>
        <p:grpSpPr bwMode="auto">
          <a:xfrm>
            <a:off x="5458644" y="2924473"/>
            <a:ext cx="4070821" cy="1360661"/>
            <a:chOff x="0" y="0"/>
            <a:chExt cx="3646" cy="1219"/>
          </a:xfrm>
        </p:grpSpPr>
        <p:sp>
          <p:nvSpPr>
            <p:cNvPr id="44077" name="Line 45"/>
            <p:cNvSpPr>
              <a:spLocks noChangeShapeType="1"/>
            </p:cNvSpPr>
            <p:nvPr/>
          </p:nvSpPr>
          <p:spPr bwMode="auto">
            <a:xfrm>
              <a:off x="0" y="0"/>
              <a:ext cx="2146" cy="1075"/>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4078" name="Group 46"/>
            <p:cNvGrpSpPr>
              <a:grpSpLocks/>
            </p:cNvGrpSpPr>
            <p:nvPr/>
          </p:nvGrpSpPr>
          <p:grpSpPr bwMode="auto">
            <a:xfrm>
              <a:off x="594" y="380"/>
              <a:ext cx="573" cy="216"/>
              <a:chOff x="0" y="0"/>
              <a:chExt cx="572" cy="216"/>
            </a:xfrm>
          </p:grpSpPr>
          <p:sp>
            <p:nvSpPr>
              <p:cNvPr id="44079" name="Rectangle 47"/>
              <p:cNvSpPr>
                <a:spLocks/>
              </p:cNvSpPr>
              <p:nvPr/>
            </p:nvSpPr>
            <p:spPr bwMode="auto">
              <a:xfrm>
                <a:off x="0" y="0"/>
                <a:ext cx="57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080" name="Rectangle 48"/>
              <p:cNvSpPr>
                <a:spLocks/>
              </p:cNvSpPr>
              <p:nvPr/>
            </p:nvSpPr>
            <p:spPr bwMode="auto">
              <a:xfrm>
                <a:off x="0" y="12"/>
                <a:ext cx="54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D(4</a:t>
                </a:r>
                <a:r>
                  <a:rPr lang="en-US" sz="1547">
                    <a:solidFill>
                      <a:srgbClr val="0000FF"/>
                    </a:solidFill>
                    <a:latin typeface="Helvetica" charset="0"/>
                    <a:ea typeface="ＭＳ Ｐゴシック" charset="0"/>
                    <a:cs typeface="Helvetica" charset="0"/>
                    <a:sym typeface="Helvetica" charset="0"/>
                  </a:rPr>
                  <a:t>,ef</a:t>
                </a:r>
                <a:r>
                  <a:rPr lang="en-US" sz="1547">
                    <a:solidFill>
                      <a:srgbClr val="FF0000"/>
                    </a:solidFill>
                    <a:latin typeface="Helvetica" charset="0"/>
                    <a:ea typeface="ＭＳ Ｐゴシック" charset="0"/>
                    <a:cs typeface="Helvetica" charset="0"/>
                    <a:sym typeface="Helvetica" charset="0"/>
                  </a:rPr>
                  <a:t>)</a:t>
                </a:r>
              </a:p>
            </p:txBody>
          </p:sp>
        </p:grpSp>
        <p:sp>
          <p:nvSpPr>
            <p:cNvPr id="44081" name="Rectangle 49"/>
            <p:cNvSpPr>
              <a:spLocks/>
            </p:cNvSpPr>
            <p:nvPr/>
          </p:nvSpPr>
          <p:spPr bwMode="auto">
            <a:xfrm>
              <a:off x="2307" y="993"/>
              <a:ext cx="1339" cy="2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03688" algn="l"/>
                </a:tabLst>
              </a:pPr>
              <a:r>
                <a:rPr lang="en-US" sz="1687" i="1">
                  <a:latin typeface="Helvetica" charset="0"/>
                  <a:ea typeface="ＭＳ Ｐゴシック" charset="0"/>
                  <a:cs typeface="Helvetica" charset="0"/>
                  <a:sym typeface="Helvetica" charset="0"/>
                </a:rPr>
                <a:t>Placed in buffer</a:t>
              </a:r>
            </a:p>
          </p:txBody>
        </p:sp>
      </p:grpSp>
      <p:grpSp>
        <p:nvGrpSpPr>
          <p:cNvPr id="44082" name="Group 50"/>
          <p:cNvGrpSpPr>
            <a:grpSpLocks/>
          </p:cNvGrpSpPr>
          <p:nvPr/>
        </p:nvGrpSpPr>
        <p:grpSpPr bwMode="auto">
          <a:xfrm>
            <a:off x="5491014" y="4200302"/>
            <a:ext cx="3997151" cy="1320477"/>
            <a:chOff x="0" y="0"/>
            <a:chExt cx="3581" cy="1182"/>
          </a:xfrm>
        </p:grpSpPr>
        <p:sp>
          <p:nvSpPr>
            <p:cNvPr id="44083" name="Line 51"/>
            <p:cNvSpPr>
              <a:spLocks noChangeShapeType="1"/>
            </p:cNvSpPr>
            <p:nvPr/>
          </p:nvSpPr>
          <p:spPr bwMode="auto">
            <a:xfrm rot="10800000" flipH="1">
              <a:off x="2160" y="1179"/>
              <a:ext cx="824" cy="3"/>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4084" name="Rectangle 52"/>
            <p:cNvSpPr>
              <a:spLocks/>
            </p:cNvSpPr>
            <p:nvPr/>
          </p:nvSpPr>
          <p:spPr bwMode="auto">
            <a:xfrm>
              <a:off x="2367" y="895"/>
              <a:ext cx="1214"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cdef</a:t>
              </a:r>
              <a:r>
                <a:rPr lang="en-US" sz="1687">
                  <a:latin typeface="Helvetica" charset="0"/>
                  <a:ea typeface="ＭＳ Ｐゴシック" charset="0"/>
                  <a:cs typeface="Helvetica" charset="0"/>
                  <a:sym typeface="Helvetica" charset="0"/>
                </a:rPr>
                <a:t>)</a:t>
              </a:r>
            </a:p>
          </p:txBody>
        </p:sp>
        <p:sp>
          <p:nvSpPr>
            <p:cNvPr id="44085" name="Line 53"/>
            <p:cNvSpPr>
              <a:spLocks noChangeShapeType="1"/>
            </p:cNvSpPr>
            <p:nvPr/>
          </p:nvSpPr>
          <p:spPr bwMode="auto">
            <a:xfrm>
              <a:off x="0" y="0"/>
              <a:ext cx="2151" cy="1028"/>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4086" name="Group 54"/>
            <p:cNvGrpSpPr>
              <a:grpSpLocks/>
            </p:cNvGrpSpPr>
            <p:nvPr/>
          </p:nvGrpSpPr>
          <p:grpSpPr bwMode="auto">
            <a:xfrm>
              <a:off x="981" y="487"/>
              <a:ext cx="626" cy="216"/>
              <a:chOff x="0" y="0"/>
              <a:chExt cx="625" cy="216"/>
            </a:xfrm>
          </p:grpSpPr>
          <p:sp>
            <p:nvSpPr>
              <p:cNvPr id="44087" name="Rectangle 55"/>
              <p:cNvSpPr>
                <a:spLocks/>
              </p:cNvSpPr>
              <p:nvPr/>
            </p:nvSpPr>
            <p:spPr bwMode="auto">
              <a:xfrm>
                <a:off x="0" y="0"/>
                <a:ext cx="625"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088" name="Rectangle 56"/>
              <p:cNvSpPr>
                <a:spLocks/>
              </p:cNvSpPr>
              <p:nvPr/>
            </p:nvSpPr>
            <p:spPr bwMode="auto">
              <a:xfrm>
                <a:off x="0" y="13"/>
                <a:ext cx="581"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D(2</a:t>
                </a:r>
                <a:r>
                  <a:rPr lang="en-US" sz="1547">
                    <a:solidFill>
                      <a:srgbClr val="0000FF"/>
                    </a:solidFill>
                    <a:latin typeface="Helvetica" charset="0"/>
                    <a:ea typeface="ＭＳ Ｐゴシック" charset="0"/>
                    <a:cs typeface="Helvetica" charset="0"/>
                    <a:sym typeface="Helvetica" charset="0"/>
                  </a:rPr>
                  <a:t>,cd</a:t>
                </a:r>
                <a:r>
                  <a:rPr lang="en-US" sz="1547">
                    <a:solidFill>
                      <a:srgbClr val="FF0000"/>
                    </a:solidFill>
                    <a:latin typeface="Helvetica" charset="0"/>
                    <a:ea typeface="ＭＳ Ｐゴシック" charset="0"/>
                    <a:cs typeface="Helvetica" charset="0"/>
                    <a:sym typeface="Helvetica" charset="0"/>
                  </a:rPr>
                  <a:t>)</a:t>
                </a:r>
              </a:p>
            </p:txBody>
          </p:sp>
        </p:grpSp>
      </p:grpSp>
      <p:grpSp>
        <p:nvGrpSpPr>
          <p:cNvPr id="44089" name="Group 57"/>
          <p:cNvGrpSpPr>
            <a:grpSpLocks/>
          </p:cNvGrpSpPr>
          <p:nvPr/>
        </p:nvGrpSpPr>
        <p:grpSpPr bwMode="auto">
          <a:xfrm>
            <a:off x="3745260" y="2616399"/>
            <a:ext cx="1628552" cy="1629668"/>
            <a:chOff x="0" y="0"/>
            <a:chExt cx="1459" cy="1460"/>
          </a:xfrm>
        </p:grpSpPr>
        <p:sp>
          <p:nvSpPr>
            <p:cNvPr id="44090" name="Rectangle 58"/>
            <p:cNvSpPr>
              <a:spLocks/>
            </p:cNvSpPr>
            <p:nvPr/>
          </p:nvSpPr>
          <p:spPr bwMode="auto">
            <a:xfrm>
              <a:off x="0" y="1009"/>
              <a:ext cx="1343" cy="4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12617" algn="l"/>
                  <a:tab pos="1955532" algn="l"/>
                  <a:tab pos="660773" algn="l"/>
                  <a:tab pos="1312617" algn="l"/>
                  <a:tab pos="1955532" algn="l"/>
                </a:tabLst>
              </a:pPr>
              <a:r>
                <a:rPr lang="en-US" sz="1687" i="1">
                  <a:latin typeface="Helvetica" charset="0"/>
                  <a:ea typeface="ＭＳ Ｐゴシック" charset="0"/>
                  <a:cs typeface="Helvetica" charset="0"/>
                  <a:sym typeface="Helvetica" charset="0"/>
                </a:rPr>
                <a:t>Expiration timer</a:t>
              </a:r>
            </a:p>
            <a:p>
              <a:pPr>
                <a:lnSpc>
                  <a:spcPct val="97000"/>
                </a:lnSpc>
                <a:tabLst>
                  <a:tab pos="660773" algn="l"/>
                  <a:tab pos="1312617" algn="l"/>
                  <a:tab pos="1955532" algn="l"/>
                  <a:tab pos="660773" algn="l"/>
                  <a:tab pos="1312617" algn="l"/>
                  <a:tab pos="1955532" algn="l"/>
                </a:tabLst>
              </a:pPr>
              <a:r>
                <a:rPr lang="en-US" sz="1687" i="1">
                  <a:latin typeface="Helvetica" charset="0"/>
                  <a:ea typeface="ＭＳ Ｐゴシック" charset="0"/>
                  <a:cs typeface="Helvetica" charset="0"/>
                  <a:sym typeface="Helvetica" charset="0"/>
                </a:rPr>
                <a:t>Retransmission</a:t>
              </a:r>
            </a:p>
          </p:txBody>
        </p:sp>
        <p:sp>
          <p:nvSpPr>
            <p:cNvPr id="44091" name="Line 59"/>
            <p:cNvSpPr>
              <a:spLocks noChangeShapeType="1"/>
            </p:cNvSpPr>
            <p:nvPr/>
          </p:nvSpPr>
          <p:spPr bwMode="auto">
            <a:xfrm flipH="1">
              <a:off x="1444" y="0"/>
              <a:ext cx="15" cy="1266"/>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grpSp>
        <p:nvGrpSpPr>
          <p:cNvPr id="44092" name="Group 60"/>
          <p:cNvGrpSpPr>
            <a:grpSpLocks/>
          </p:cNvGrpSpPr>
          <p:nvPr/>
        </p:nvGrpSpPr>
        <p:grpSpPr bwMode="auto">
          <a:xfrm>
            <a:off x="5542360" y="5152430"/>
            <a:ext cx="4135561" cy="867296"/>
            <a:chOff x="0" y="0"/>
            <a:chExt cx="3705" cy="777"/>
          </a:xfrm>
        </p:grpSpPr>
        <p:sp>
          <p:nvSpPr>
            <p:cNvPr id="44093" name="Line 61"/>
            <p:cNvSpPr>
              <a:spLocks noChangeShapeType="1"/>
            </p:cNvSpPr>
            <p:nvPr/>
          </p:nvSpPr>
          <p:spPr bwMode="auto">
            <a:xfrm>
              <a:off x="0" y="0"/>
              <a:ext cx="2113" cy="75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4094" name="Group 62"/>
            <p:cNvGrpSpPr>
              <a:grpSpLocks/>
            </p:cNvGrpSpPr>
            <p:nvPr/>
          </p:nvGrpSpPr>
          <p:grpSpPr bwMode="auto">
            <a:xfrm>
              <a:off x="810" y="108"/>
              <a:ext cx="1116" cy="216"/>
              <a:chOff x="0" y="0"/>
              <a:chExt cx="1115" cy="216"/>
            </a:xfrm>
          </p:grpSpPr>
          <p:sp>
            <p:nvSpPr>
              <p:cNvPr id="44095" name="Rectangle 63"/>
              <p:cNvSpPr>
                <a:spLocks/>
              </p:cNvSpPr>
              <p:nvPr/>
            </p:nvSpPr>
            <p:spPr bwMode="auto">
              <a:xfrm>
                <a:off x="0" y="0"/>
                <a:ext cx="1115"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096" name="Rectangle 64"/>
              <p:cNvSpPr>
                <a:spLocks/>
              </p:cNvSpPr>
              <p:nvPr/>
            </p:nvSpPr>
            <p:spPr bwMode="auto">
              <a:xfrm>
                <a:off x="0" y="12"/>
                <a:ext cx="1043"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D(6</a:t>
                </a:r>
                <a:r>
                  <a:rPr lang="en-US" sz="1547">
                    <a:solidFill>
                      <a:srgbClr val="0000FF"/>
                    </a:solidFill>
                    <a:latin typeface="Helvetica" charset="0"/>
                    <a:ea typeface="ＭＳ Ｐゴシック" charset="0"/>
                    <a:cs typeface="Helvetica" charset="0"/>
                    <a:sym typeface="Helvetica" charset="0"/>
                  </a:rPr>
                  <a:t>,ijklmnop</a:t>
                </a:r>
                <a:r>
                  <a:rPr lang="en-US" sz="1547">
                    <a:solidFill>
                      <a:srgbClr val="FF0000"/>
                    </a:solidFill>
                    <a:latin typeface="Helvetica" charset="0"/>
                    <a:ea typeface="ＭＳ Ｐゴシック" charset="0"/>
                    <a:cs typeface="Helvetica" charset="0"/>
                    <a:sym typeface="Helvetica" charset="0"/>
                  </a:rPr>
                  <a:t>)</a:t>
                </a:r>
              </a:p>
            </p:txBody>
          </p:sp>
        </p:grpSp>
        <p:sp>
          <p:nvSpPr>
            <p:cNvPr id="44097" name="Line 65"/>
            <p:cNvSpPr>
              <a:spLocks noChangeShapeType="1"/>
            </p:cNvSpPr>
            <p:nvPr/>
          </p:nvSpPr>
          <p:spPr bwMode="auto">
            <a:xfrm rot="10800000" flipH="1">
              <a:off x="2133" y="773"/>
              <a:ext cx="824" cy="4"/>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44098" name="Rectangle 66"/>
            <p:cNvSpPr>
              <a:spLocks/>
            </p:cNvSpPr>
            <p:nvPr/>
          </p:nvSpPr>
          <p:spPr bwMode="auto">
            <a:xfrm>
              <a:off x="2147" y="456"/>
              <a:ext cx="155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55532"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ijklmnop</a:t>
              </a:r>
              <a:r>
                <a:rPr lang="en-US" sz="1687">
                  <a:latin typeface="Helvetica" charset="0"/>
                  <a:ea typeface="ＭＳ Ｐゴシック" charset="0"/>
                  <a:cs typeface="Helvetica" charset="0"/>
                  <a:sym typeface="Helvetica" charset="0"/>
                </a:rPr>
                <a:t>)</a:t>
              </a:r>
            </a:p>
          </p:txBody>
        </p:sp>
      </p:grpSp>
      <p:grpSp>
        <p:nvGrpSpPr>
          <p:cNvPr id="44099" name="Group 67"/>
          <p:cNvGrpSpPr>
            <a:grpSpLocks/>
          </p:cNvGrpSpPr>
          <p:nvPr/>
        </p:nvGrpSpPr>
        <p:grpSpPr bwMode="auto">
          <a:xfrm>
            <a:off x="5493246" y="5339953"/>
            <a:ext cx="2340695" cy="513457"/>
            <a:chOff x="0" y="0"/>
            <a:chExt cx="2096" cy="459"/>
          </a:xfrm>
        </p:grpSpPr>
        <p:sp>
          <p:nvSpPr>
            <p:cNvPr id="44100" name="Line 68"/>
            <p:cNvSpPr>
              <a:spLocks noChangeShapeType="1"/>
            </p:cNvSpPr>
            <p:nvPr/>
          </p:nvSpPr>
          <p:spPr bwMode="auto">
            <a:xfrm flipH="1">
              <a:off x="0" y="0"/>
              <a:ext cx="2096" cy="436"/>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4101" name="Group 69"/>
            <p:cNvGrpSpPr>
              <a:grpSpLocks/>
            </p:cNvGrpSpPr>
            <p:nvPr/>
          </p:nvGrpSpPr>
          <p:grpSpPr bwMode="auto">
            <a:xfrm>
              <a:off x="215" y="243"/>
              <a:ext cx="682" cy="216"/>
              <a:chOff x="0" y="0"/>
              <a:chExt cx="682" cy="216"/>
            </a:xfrm>
          </p:grpSpPr>
          <p:sp>
            <p:nvSpPr>
              <p:cNvPr id="44102" name="Rectangle 70"/>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103" name="Rectangle 71"/>
              <p:cNvSpPr>
                <a:spLocks/>
              </p:cNvSpPr>
              <p:nvPr/>
            </p:nvSpPr>
            <p:spPr bwMode="auto">
              <a:xfrm>
                <a:off x="0" y="13"/>
                <a:ext cx="65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C(OK,5)</a:t>
                </a:r>
              </a:p>
            </p:txBody>
          </p:sp>
        </p:grpSp>
      </p:grpSp>
      <p:grpSp>
        <p:nvGrpSpPr>
          <p:cNvPr id="44104" name="Group 72"/>
          <p:cNvGrpSpPr>
            <a:grpSpLocks/>
          </p:cNvGrpSpPr>
          <p:nvPr/>
        </p:nvGrpSpPr>
        <p:grpSpPr bwMode="auto">
          <a:xfrm>
            <a:off x="5592590" y="6033120"/>
            <a:ext cx="2292697" cy="406301"/>
            <a:chOff x="0" y="0"/>
            <a:chExt cx="2053" cy="364"/>
          </a:xfrm>
        </p:grpSpPr>
        <p:sp>
          <p:nvSpPr>
            <p:cNvPr id="44105" name="Line 73"/>
            <p:cNvSpPr>
              <a:spLocks noChangeShapeType="1"/>
            </p:cNvSpPr>
            <p:nvPr/>
          </p:nvSpPr>
          <p:spPr bwMode="auto">
            <a:xfrm flipH="1">
              <a:off x="0" y="0"/>
              <a:ext cx="2053" cy="327"/>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44106" name="Group 74"/>
            <p:cNvGrpSpPr>
              <a:grpSpLocks/>
            </p:cNvGrpSpPr>
            <p:nvPr/>
          </p:nvGrpSpPr>
          <p:grpSpPr bwMode="auto">
            <a:xfrm>
              <a:off x="179" y="148"/>
              <a:ext cx="784" cy="216"/>
              <a:chOff x="0" y="0"/>
              <a:chExt cx="784" cy="216"/>
            </a:xfrm>
          </p:grpSpPr>
          <p:sp>
            <p:nvSpPr>
              <p:cNvPr id="44107" name="Rectangle 75"/>
              <p:cNvSpPr>
                <a:spLocks/>
              </p:cNvSpPr>
              <p:nvPr/>
            </p:nvSpPr>
            <p:spPr bwMode="auto">
              <a:xfrm>
                <a:off x="0" y="0"/>
                <a:ext cx="784"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44108" name="Rectangle 76"/>
              <p:cNvSpPr>
                <a:spLocks/>
              </p:cNvSpPr>
              <p:nvPr/>
            </p:nvSpPr>
            <p:spPr bwMode="auto">
              <a:xfrm>
                <a:off x="0" y="12"/>
                <a:ext cx="749"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C(OK,13)</a:t>
                </a:r>
              </a:p>
            </p:txBody>
          </p:sp>
        </p:grpSp>
      </p:grpSp>
      <p:sp>
        <p:nvSpPr>
          <p:cNvPr id="44066" name="Oval 34"/>
          <p:cNvSpPr>
            <a:spLocks/>
          </p:cNvSpPr>
          <p:nvPr/>
        </p:nvSpPr>
        <p:spPr bwMode="auto">
          <a:xfrm>
            <a:off x="6965529" y="3346400"/>
            <a:ext cx="223242" cy="223242"/>
          </a:xfrm>
          <a:prstGeom prst="ellipse">
            <a:avLst/>
          </a:prstGeom>
          <a:solidFill>
            <a:srgbClr val="8500AF"/>
          </a:solidFill>
          <a:ln w="25400">
            <a:noFill/>
            <a:prstDash val="solid"/>
            <a:round/>
            <a:headEnd type="none" w="med" len="med"/>
            <a:tailEnd type="none" w="med" len="med"/>
          </a:ln>
        </p:spPr>
        <p:txBody>
          <a:bodyPr lIns="0" tIns="0" rIns="0" bIns="0"/>
          <a:lstStyle/>
          <a:p>
            <a:endParaRPr lang="en-GB" sz="1266"/>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44"/>
                                        </p:tgtEl>
                                        <p:attrNameLst>
                                          <p:attrName>style.visibility</p:attrName>
                                        </p:attrNameLst>
                                      </p:cBhvr>
                                      <p:to>
                                        <p:strVal val="visible"/>
                                      </p:to>
                                    </p:set>
                                    <p:animEffect transition="in" filter="wipe(left)">
                                      <p:cBhvr>
                                        <p:cTn id="7" dur="500"/>
                                        <p:tgtEl>
                                          <p:spTgt spid="44044"/>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44056"/>
                                        </p:tgtEl>
                                        <p:attrNameLst>
                                          <p:attrName>style.visibility</p:attrName>
                                        </p:attrNameLst>
                                      </p:cBhvr>
                                      <p:to>
                                        <p:strVal val="visible"/>
                                      </p:to>
                                    </p:set>
                                    <p:animEffect transition="in" filter="wipe(right)">
                                      <p:cBhvr>
                                        <p:cTn id="11" dur="500"/>
                                        <p:tgtEl>
                                          <p:spTgt spid="440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4067"/>
                                        </p:tgtEl>
                                        <p:attrNameLst>
                                          <p:attrName>style.visibility</p:attrName>
                                        </p:attrNameLst>
                                      </p:cBhvr>
                                      <p:to>
                                        <p:strVal val="visible"/>
                                      </p:to>
                                    </p:set>
                                    <p:animEffect transition="in" filter="wipe(left)">
                                      <p:cBhvr>
                                        <p:cTn id="16" dur="500"/>
                                        <p:tgtEl>
                                          <p:spTgt spid="44067"/>
                                        </p:tgtEl>
                                      </p:cBhvr>
                                    </p:animEffect>
                                  </p:childTnLst>
                                </p:cTn>
                              </p:par>
                            </p:childTnLst>
                          </p:cTn>
                        </p:par>
                        <p:par>
                          <p:cTn id="17" fill="hold" nodeType="with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4406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4076"/>
                                        </p:tgtEl>
                                        <p:attrNameLst>
                                          <p:attrName>style.visibility</p:attrName>
                                        </p:attrNameLst>
                                      </p:cBhvr>
                                      <p:to>
                                        <p:strVal val="visible"/>
                                      </p:to>
                                    </p:set>
                                    <p:animEffect transition="in" filter="wipe(left)">
                                      <p:cBhvr>
                                        <p:cTn id="24" dur="500"/>
                                        <p:tgtEl>
                                          <p:spTgt spid="44076"/>
                                        </p:tgtEl>
                                      </p:cBhvr>
                                    </p:animEffect>
                                  </p:childTnLst>
                                </p:cTn>
                              </p:par>
                            </p:childTnLst>
                          </p:cTn>
                        </p:par>
                        <p:par>
                          <p:cTn id="25" fill="hold" nodeType="afterGroup">
                            <p:stCondLst>
                              <p:cond delay="500"/>
                            </p:stCondLst>
                            <p:childTnLst>
                              <p:par>
                                <p:cTn id="26" presetID="22" presetClass="entr" presetSubtype="2" fill="hold" nodeType="afterEffect">
                                  <p:stCondLst>
                                    <p:cond delay="0"/>
                                  </p:stCondLst>
                                  <p:childTnLst>
                                    <p:set>
                                      <p:cBhvr>
                                        <p:cTn id="27" dur="1" fill="hold">
                                          <p:stCondLst>
                                            <p:cond delay="0"/>
                                          </p:stCondLst>
                                        </p:cTn>
                                        <p:tgtEl>
                                          <p:spTgt spid="44061"/>
                                        </p:tgtEl>
                                        <p:attrNameLst>
                                          <p:attrName>style.visibility</p:attrName>
                                        </p:attrNameLst>
                                      </p:cBhvr>
                                      <p:to>
                                        <p:strVal val="visible"/>
                                      </p:to>
                                    </p:set>
                                    <p:animEffect transition="in" filter="wipe(right)">
                                      <p:cBhvr>
                                        <p:cTn id="28" dur="500"/>
                                        <p:tgtEl>
                                          <p:spTgt spid="4406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4089"/>
                                        </p:tgtEl>
                                        <p:attrNameLst>
                                          <p:attrName>style.visibility</p:attrName>
                                        </p:attrNameLst>
                                      </p:cBhvr>
                                      <p:to>
                                        <p:strVal val="visible"/>
                                      </p:to>
                                    </p:set>
                                    <p:animEffect transition="in" filter="wipe(up)">
                                      <p:cBhvr>
                                        <p:cTn id="33" dur="500"/>
                                        <p:tgtEl>
                                          <p:spTgt spid="44089"/>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44082"/>
                                        </p:tgtEl>
                                        <p:attrNameLst>
                                          <p:attrName>style.visibility</p:attrName>
                                        </p:attrNameLst>
                                      </p:cBhvr>
                                      <p:to>
                                        <p:strVal val="visible"/>
                                      </p:to>
                                    </p:set>
                                    <p:animEffect transition="in" filter="wipe(left)">
                                      <p:cBhvr>
                                        <p:cTn id="37" dur="500"/>
                                        <p:tgtEl>
                                          <p:spTgt spid="44082"/>
                                        </p:tgtEl>
                                      </p:cBhvr>
                                    </p:animEffect>
                                  </p:childTnLst>
                                </p:cTn>
                              </p:par>
                            </p:childTnLst>
                          </p:cTn>
                        </p:par>
                        <p:par>
                          <p:cTn id="38" fill="hold" nodeType="afterGroup">
                            <p:stCondLst>
                              <p:cond delay="1000"/>
                            </p:stCondLst>
                            <p:childTnLst>
                              <p:par>
                                <p:cTn id="39" presetID="22" presetClass="entr" presetSubtype="2" fill="hold" nodeType="afterEffect">
                                  <p:stCondLst>
                                    <p:cond delay="0"/>
                                  </p:stCondLst>
                                  <p:childTnLst>
                                    <p:set>
                                      <p:cBhvr>
                                        <p:cTn id="40" dur="1" fill="hold">
                                          <p:stCondLst>
                                            <p:cond delay="0"/>
                                          </p:stCondLst>
                                        </p:cTn>
                                        <p:tgtEl>
                                          <p:spTgt spid="44099"/>
                                        </p:tgtEl>
                                        <p:attrNameLst>
                                          <p:attrName>style.visibility</p:attrName>
                                        </p:attrNameLst>
                                      </p:cBhvr>
                                      <p:to>
                                        <p:strVal val="visible"/>
                                      </p:to>
                                    </p:set>
                                    <p:animEffect transition="in" filter="wipe(right)">
                                      <p:cBhvr>
                                        <p:cTn id="41" dur="500"/>
                                        <p:tgtEl>
                                          <p:spTgt spid="4409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4038"/>
                                        </p:tgtEl>
                                        <p:attrNameLst>
                                          <p:attrName>style.visibility</p:attrName>
                                        </p:attrNameLst>
                                      </p:cBhvr>
                                      <p:to>
                                        <p:strVal val="visible"/>
                                      </p:to>
                                    </p:set>
                                    <p:animEffect transition="in" filter="wipe(left)">
                                      <p:cBhvr>
                                        <p:cTn id="46" dur="500"/>
                                        <p:tgtEl>
                                          <p:spTgt spid="44038"/>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44041"/>
                                        </p:tgtEl>
                                        <p:attrNameLst>
                                          <p:attrName>style.visibility</p:attrName>
                                        </p:attrNameLst>
                                      </p:cBhvr>
                                      <p:to>
                                        <p:strVal val="visible"/>
                                      </p:to>
                                    </p:set>
                                    <p:animEffect transition="in" filter="wipe(left)">
                                      <p:cBhvr>
                                        <p:cTn id="50" dur="500"/>
                                        <p:tgtEl>
                                          <p:spTgt spid="4404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44092"/>
                                        </p:tgtEl>
                                        <p:attrNameLst>
                                          <p:attrName>style.visibility</p:attrName>
                                        </p:attrNameLst>
                                      </p:cBhvr>
                                      <p:to>
                                        <p:strVal val="visible"/>
                                      </p:to>
                                    </p:set>
                                    <p:animEffect transition="in" filter="wipe(left)">
                                      <p:cBhvr>
                                        <p:cTn id="55" dur="500"/>
                                        <p:tgtEl>
                                          <p:spTgt spid="4409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44104"/>
                                        </p:tgtEl>
                                        <p:attrNameLst>
                                          <p:attrName>style.visibility</p:attrName>
                                        </p:attrNameLst>
                                      </p:cBhvr>
                                      <p:to>
                                        <p:strVal val="visible"/>
                                      </p:to>
                                    </p:set>
                                    <p:animEffect transition="in" filter="wipe(right)">
                                      <p:cBhvr>
                                        <p:cTn id="60" dur="500"/>
                                        <p:tgtEl>
                                          <p:spTgt spid="4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6"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2984004" y="0"/>
            <a:ext cx="7099102" cy="1207740"/>
          </a:xfrm>
          <a:ln/>
        </p:spPr>
        <p:txBody>
          <a:bodyPr/>
          <a:lstStyle/>
          <a:p>
            <a:pPr>
              <a:tabLst>
                <a:tab pos="660773" algn="l"/>
                <a:tab pos="1312617" algn="l"/>
                <a:tab pos="1973391" algn="l"/>
                <a:tab pos="2625235" algn="l"/>
                <a:tab pos="3286008" algn="l"/>
                <a:tab pos="3937852" algn="l"/>
                <a:tab pos="4598626" algn="l"/>
                <a:tab pos="5250470" algn="l"/>
                <a:tab pos="5911243" algn="l"/>
                <a:tab pos="6563087" algn="l"/>
                <a:tab pos="7179213" algn="l"/>
              </a:tabLst>
            </a:pPr>
            <a:r>
              <a:rPr lang="en-US"/>
              <a:t>Delayed segments</a:t>
            </a:r>
          </a:p>
        </p:txBody>
      </p:sp>
      <p:grpSp>
        <p:nvGrpSpPr>
          <p:cNvPr id="37890" name="Group 2"/>
          <p:cNvGrpSpPr>
            <a:grpSpLocks/>
          </p:cNvGrpSpPr>
          <p:nvPr/>
        </p:nvGrpSpPr>
        <p:grpSpPr bwMode="auto">
          <a:xfrm>
            <a:off x="5288980" y="2865314"/>
            <a:ext cx="2403202" cy="3571875"/>
            <a:chOff x="0" y="0"/>
            <a:chExt cx="2153" cy="3200"/>
          </a:xfrm>
        </p:grpSpPr>
        <p:sp>
          <p:nvSpPr>
            <p:cNvPr id="37891" name="Line 3"/>
            <p:cNvSpPr>
              <a:spLocks noChangeShapeType="1"/>
            </p:cNvSpPr>
            <p:nvPr/>
          </p:nvSpPr>
          <p:spPr bwMode="auto">
            <a:xfrm>
              <a:off x="0" y="0"/>
              <a:ext cx="1" cy="3181"/>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sp>
          <p:nvSpPr>
            <p:cNvPr id="37892" name="Line 4"/>
            <p:cNvSpPr>
              <a:spLocks noChangeShapeType="1"/>
            </p:cNvSpPr>
            <p:nvPr/>
          </p:nvSpPr>
          <p:spPr bwMode="auto">
            <a:xfrm>
              <a:off x="2151" y="19"/>
              <a:ext cx="2" cy="3181"/>
            </a:xfrm>
            <a:prstGeom prst="line">
              <a:avLst/>
            </a:prstGeom>
            <a:noFill/>
            <a:ln w="38100">
              <a:solidFill>
                <a:schemeClr val="tx1"/>
              </a:solidFill>
              <a:prstDash val="solid"/>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grpSp>
      <p:sp>
        <p:nvSpPr>
          <p:cNvPr id="37893" name="Rectangle 5"/>
          <p:cNvSpPr>
            <a:spLocks/>
          </p:cNvSpPr>
          <p:nvPr/>
        </p:nvSpPr>
        <p:spPr bwMode="auto">
          <a:xfrm>
            <a:off x="3614664" y="2711245"/>
            <a:ext cx="5244641" cy="279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25235" algn="l"/>
                <a:tab pos="3286008" algn="l"/>
                <a:tab pos="3937852" algn="l"/>
                <a:tab pos="4598626" algn="l"/>
                <a:tab pos="5250470" algn="l"/>
                <a:tab pos="5875525" algn="l"/>
              </a:tabLst>
            </a:pPr>
            <a:r>
              <a:rPr lang="en-US" sz="2109">
                <a:latin typeface="Helvetica" charset="0"/>
                <a:ea typeface="ＭＳ Ｐゴシック" charset="0"/>
                <a:cs typeface="Helvetica" charset="0"/>
                <a:sym typeface="Helvetica" charset="0"/>
              </a:rPr>
              <a:t>A                                                                 B</a:t>
            </a:r>
          </a:p>
        </p:txBody>
      </p:sp>
      <p:grpSp>
        <p:nvGrpSpPr>
          <p:cNvPr id="37894" name="Group 6"/>
          <p:cNvGrpSpPr>
            <a:grpSpLocks/>
          </p:cNvGrpSpPr>
          <p:nvPr/>
        </p:nvGrpSpPr>
        <p:grpSpPr bwMode="auto">
          <a:xfrm>
            <a:off x="5319118" y="2961308"/>
            <a:ext cx="1423169" cy="1830586"/>
            <a:chOff x="0" y="0"/>
            <a:chExt cx="1274" cy="1639"/>
          </a:xfrm>
        </p:grpSpPr>
        <p:sp>
          <p:nvSpPr>
            <p:cNvPr id="37895" name="Line 7"/>
            <p:cNvSpPr>
              <a:spLocks noChangeShapeType="1"/>
            </p:cNvSpPr>
            <p:nvPr/>
          </p:nvSpPr>
          <p:spPr bwMode="auto">
            <a:xfrm>
              <a:off x="0" y="0"/>
              <a:ext cx="1274" cy="1639"/>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896" name="Group 8"/>
            <p:cNvGrpSpPr>
              <a:grpSpLocks/>
            </p:cNvGrpSpPr>
            <p:nvPr/>
          </p:nvGrpSpPr>
          <p:grpSpPr bwMode="auto">
            <a:xfrm>
              <a:off x="20" y="135"/>
              <a:ext cx="520" cy="216"/>
              <a:chOff x="0" y="0"/>
              <a:chExt cx="520" cy="216"/>
            </a:xfrm>
          </p:grpSpPr>
          <p:sp>
            <p:nvSpPr>
              <p:cNvPr id="37897" name="Rectangle 9"/>
              <p:cNvSpPr>
                <a:spLocks/>
              </p:cNvSpPr>
              <p:nvPr/>
            </p:nvSpPr>
            <p:spPr bwMode="auto">
              <a:xfrm>
                <a:off x="0" y="0"/>
                <a:ext cx="520"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898" name="Rectangle 10"/>
              <p:cNvSpPr>
                <a:spLocks/>
              </p:cNvSpPr>
              <p:nvPr/>
            </p:nvSpPr>
            <p:spPr bwMode="auto">
              <a:xfrm>
                <a:off x="0" y="13"/>
                <a:ext cx="492"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D(1</a:t>
                </a:r>
                <a:r>
                  <a:rPr lang="en-US" sz="1547">
                    <a:solidFill>
                      <a:srgbClr val="0000FF"/>
                    </a:solidFill>
                    <a:latin typeface="Helvetica" charset="0"/>
                    <a:ea typeface="ＭＳ Ｐゴシック" charset="0"/>
                    <a:cs typeface="Helvetica" charset="0"/>
                    <a:sym typeface="Helvetica" charset="0"/>
                  </a:rPr>
                  <a:t>,b</a:t>
                </a:r>
                <a:r>
                  <a:rPr lang="en-US" sz="1547">
                    <a:solidFill>
                      <a:srgbClr val="FF0000"/>
                    </a:solidFill>
                    <a:latin typeface="Helvetica" charset="0"/>
                    <a:ea typeface="ＭＳ Ｐゴシック" charset="0"/>
                    <a:cs typeface="Helvetica" charset="0"/>
                    <a:sym typeface="Helvetica" charset="0"/>
                  </a:rPr>
                  <a:t>)</a:t>
                </a:r>
              </a:p>
            </p:txBody>
          </p:sp>
        </p:grpSp>
      </p:grpSp>
      <p:sp>
        <p:nvSpPr>
          <p:cNvPr id="37899" name="Line 11"/>
          <p:cNvSpPr>
            <a:spLocks noChangeShapeType="1"/>
          </p:cNvSpPr>
          <p:nvPr/>
        </p:nvSpPr>
        <p:spPr bwMode="auto">
          <a:xfrm flipH="1">
            <a:off x="5200799" y="3084091"/>
            <a:ext cx="7814" cy="1003473"/>
          </a:xfrm>
          <a:prstGeom prst="line">
            <a:avLst/>
          </a:prstGeom>
          <a:noFill/>
          <a:ln w="38100">
            <a:solidFill>
              <a:schemeClr val="tx1"/>
            </a:solidFill>
            <a:prstDash val="solid"/>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7900" name="Rectangle 12"/>
          <p:cNvSpPr>
            <a:spLocks/>
          </p:cNvSpPr>
          <p:nvPr/>
        </p:nvSpPr>
        <p:spPr bwMode="auto">
          <a:xfrm>
            <a:off x="3049861" y="3775425"/>
            <a:ext cx="1538947" cy="5037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97000"/>
              </a:lnSpc>
              <a:tabLst>
                <a:tab pos="660773" algn="l"/>
                <a:tab pos="1312617" algn="l"/>
                <a:tab pos="1955532" algn="l"/>
                <a:tab pos="660773" algn="l"/>
                <a:tab pos="1312617" algn="l"/>
                <a:tab pos="1955532" algn="l"/>
              </a:tabLst>
            </a:pPr>
            <a:r>
              <a:rPr lang="en-US" sz="1687" i="1">
                <a:latin typeface="Helvetica" charset="0"/>
                <a:ea typeface="ＭＳ Ｐゴシック" charset="0"/>
                <a:cs typeface="Helvetica" charset="0"/>
                <a:sym typeface="Helvetica" charset="0"/>
              </a:rPr>
              <a:t>Timer expiration</a:t>
            </a:r>
          </a:p>
          <a:p>
            <a:pPr>
              <a:lnSpc>
                <a:spcPct val="97000"/>
              </a:lnSpc>
              <a:tabLst>
                <a:tab pos="660773" algn="l"/>
                <a:tab pos="1312617" algn="l"/>
                <a:tab pos="1955532" algn="l"/>
                <a:tab pos="660773" algn="l"/>
                <a:tab pos="1312617" algn="l"/>
                <a:tab pos="1955532" algn="l"/>
              </a:tabLst>
            </a:pPr>
            <a:r>
              <a:rPr lang="en-US" sz="1687" i="1">
                <a:latin typeface="Helvetica" charset="0"/>
                <a:ea typeface="ＭＳ Ｐゴシック" charset="0"/>
                <a:cs typeface="Helvetica" charset="0"/>
                <a:sym typeface="Helvetica" charset="0"/>
              </a:rPr>
              <a:t>Retransmission</a:t>
            </a:r>
          </a:p>
        </p:txBody>
      </p:sp>
      <p:grpSp>
        <p:nvGrpSpPr>
          <p:cNvPr id="37901" name="Group 13"/>
          <p:cNvGrpSpPr>
            <a:grpSpLocks/>
          </p:cNvGrpSpPr>
          <p:nvPr/>
        </p:nvGrpSpPr>
        <p:grpSpPr bwMode="auto">
          <a:xfrm>
            <a:off x="5319117" y="4111005"/>
            <a:ext cx="2344043" cy="402952"/>
            <a:chOff x="0" y="0"/>
            <a:chExt cx="2100" cy="361"/>
          </a:xfrm>
        </p:grpSpPr>
        <p:sp>
          <p:nvSpPr>
            <p:cNvPr id="37902" name="Line 14"/>
            <p:cNvSpPr>
              <a:spLocks noChangeShapeType="1"/>
            </p:cNvSpPr>
            <p:nvPr/>
          </p:nvSpPr>
          <p:spPr bwMode="auto">
            <a:xfrm>
              <a:off x="0" y="0"/>
              <a:ext cx="2100" cy="36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903" name="Group 15"/>
            <p:cNvGrpSpPr>
              <a:grpSpLocks/>
            </p:cNvGrpSpPr>
            <p:nvPr/>
          </p:nvGrpSpPr>
          <p:grpSpPr bwMode="auto">
            <a:xfrm>
              <a:off x="559" y="38"/>
              <a:ext cx="520" cy="216"/>
              <a:chOff x="0" y="0"/>
              <a:chExt cx="520" cy="216"/>
            </a:xfrm>
          </p:grpSpPr>
          <p:sp>
            <p:nvSpPr>
              <p:cNvPr id="37904" name="Rectangle 16"/>
              <p:cNvSpPr>
                <a:spLocks/>
              </p:cNvSpPr>
              <p:nvPr/>
            </p:nvSpPr>
            <p:spPr bwMode="auto">
              <a:xfrm>
                <a:off x="0" y="0"/>
                <a:ext cx="520"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905" name="Rectangle 17"/>
              <p:cNvSpPr>
                <a:spLocks/>
              </p:cNvSpPr>
              <p:nvPr/>
            </p:nvSpPr>
            <p:spPr bwMode="auto">
              <a:xfrm>
                <a:off x="0" y="12"/>
                <a:ext cx="493"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D(1</a:t>
                </a:r>
                <a:r>
                  <a:rPr lang="en-US" sz="1547">
                    <a:solidFill>
                      <a:srgbClr val="0000FF"/>
                    </a:solidFill>
                    <a:latin typeface="Helvetica" charset="0"/>
                    <a:ea typeface="ＭＳ Ｐゴシック" charset="0"/>
                    <a:cs typeface="Helvetica" charset="0"/>
                    <a:sym typeface="Helvetica" charset="0"/>
                  </a:rPr>
                  <a:t>,b</a:t>
                </a:r>
                <a:r>
                  <a:rPr lang="en-US" sz="1547">
                    <a:solidFill>
                      <a:srgbClr val="FF0000"/>
                    </a:solidFill>
                    <a:latin typeface="Helvetica" charset="0"/>
                    <a:ea typeface="ＭＳ Ｐゴシック" charset="0"/>
                    <a:cs typeface="Helvetica" charset="0"/>
                    <a:sym typeface="Helvetica" charset="0"/>
                  </a:rPr>
                  <a:t>)</a:t>
                </a:r>
              </a:p>
            </p:txBody>
          </p:sp>
        </p:grpSp>
      </p:grpSp>
      <p:grpSp>
        <p:nvGrpSpPr>
          <p:cNvPr id="37906" name="Group 18"/>
          <p:cNvGrpSpPr>
            <a:grpSpLocks/>
          </p:cNvGrpSpPr>
          <p:nvPr/>
        </p:nvGrpSpPr>
        <p:grpSpPr bwMode="auto">
          <a:xfrm>
            <a:off x="5333628" y="3210223"/>
            <a:ext cx="2344043" cy="732234"/>
            <a:chOff x="0" y="0"/>
            <a:chExt cx="2100" cy="655"/>
          </a:xfrm>
        </p:grpSpPr>
        <p:sp>
          <p:nvSpPr>
            <p:cNvPr id="37907" name="Line 19"/>
            <p:cNvSpPr>
              <a:spLocks noChangeShapeType="1"/>
            </p:cNvSpPr>
            <p:nvPr/>
          </p:nvSpPr>
          <p:spPr bwMode="auto">
            <a:xfrm>
              <a:off x="0" y="294"/>
              <a:ext cx="2100" cy="36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908" name="Group 20"/>
            <p:cNvGrpSpPr>
              <a:grpSpLocks/>
            </p:cNvGrpSpPr>
            <p:nvPr/>
          </p:nvGrpSpPr>
          <p:grpSpPr bwMode="auto">
            <a:xfrm>
              <a:off x="558" y="331"/>
              <a:ext cx="521" cy="216"/>
              <a:chOff x="0" y="0"/>
              <a:chExt cx="521" cy="216"/>
            </a:xfrm>
          </p:grpSpPr>
          <p:sp>
            <p:nvSpPr>
              <p:cNvPr id="37909" name="Rectangle 21"/>
              <p:cNvSpPr>
                <a:spLocks/>
              </p:cNvSpPr>
              <p:nvPr/>
            </p:nvSpPr>
            <p:spPr bwMode="auto">
              <a:xfrm>
                <a:off x="0" y="0"/>
                <a:ext cx="521"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910" name="Rectangle 22"/>
              <p:cNvSpPr>
                <a:spLocks/>
              </p:cNvSpPr>
              <p:nvPr/>
            </p:nvSpPr>
            <p:spPr bwMode="auto">
              <a:xfrm>
                <a:off x="0" y="13"/>
                <a:ext cx="493"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D(3</a:t>
                </a:r>
                <a:r>
                  <a:rPr lang="en-US" sz="1547">
                    <a:solidFill>
                      <a:srgbClr val="0000FF"/>
                    </a:solidFill>
                    <a:latin typeface="Helvetica" charset="0"/>
                    <a:ea typeface="ＭＳ Ｐゴシック" charset="0"/>
                    <a:cs typeface="Helvetica" charset="0"/>
                    <a:sym typeface="Helvetica" charset="0"/>
                  </a:rPr>
                  <a:t>,d</a:t>
                </a:r>
                <a:r>
                  <a:rPr lang="en-US" sz="1547">
                    <a:solidFill>
                      <a:srgbClr val="FF0000"/>
                    </a:solidFill>
                    <a:latin typeface="Helvetica" charset="0"/>
                    <a:ea typeface="ＭＳ Ｐゴシック" charset="0"/>
                    <a:cs typeface="Helvetica" charset="0"/>
                    <a:sym typeface="Helvetica" charset="0"/>
                  </a:rPr>
                  <a:t>)</a:t>
                </a:r>
              </a:p>
            </p:txBody>
          </p:sp>
        </p:grpSp>
        <p:sp>
          <p:nvSpPr>
            <p:cNvPr id="37911" name="Line 23"/>
            <p:cNvSpPr>
              <a:spLocks noChangeShapeType="1"/>
            </p:cNvSpPr>
            <p:nvPr/>
          </p:nvSpPr>
          <p:spPr bwMode="auto">
            <a:xfrm>
              <a:off x="826" y="0"/>
              <a:ext cx="2" cy="287"/>
            </a:xfrm>
            <a:prstGeom prst="line">
              <a:avLst/>
            </a:prstGeom>
            <a:noFill/>
            <a:ln w="762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grpSp>
      <p:grpSp>
        <p:nvGrpSpPr>
          <p:cNvPr id="37912" name="Group 24"/>
          <p:cNvGrpSpPr>
            <a:grpSpLocks/>
          </p:cNvGrpSpPr>
          <p:nvPr/>
        </p:nvGrpSpPr>
        <p:grpSpPr bwMode="auto">
          <a:xfrm>
            <a:off x="5287864" y="3283892"/>
            <a:ext cx="2347392" cy="241102"/>
            <a:chOff x="0" y="0"/>
            <a:chExt cx="2102" cy="216"/>
          </a:xfrm>
        </p:grpSpPr>
        <p:sp>
          <p:nvSpPr>
            <p:cNvPr id="37913" name="Line 25"/>
            <p:cNvSpPr>
              <a:spLocks noChangeShapeType="1"/>
            </p:cNvSpPr>
            <p:nvPr/>
          </p:nvSpPr>
          <p:spPr bwMode="auto">
            <a:xfrm flipH="1">
              <a:off x="0" y="77"/>
              <a:ext cx="2102" cy="128"/>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914" name="Group 26"/>
            <p:cNvGrpSpPr>
              <a:grpSpLocks/>
            </p:cNvGrpSpPr>
            <p:nvPr/>
          </p:nvGrpSpPr>
          <p:grpSpPr bwMode="auto">
            <a:xfrm>
              <a:off x="1255" y="0"/>
              <a:ext cx="682" cy="216"/>
              <a:chOff x="0" y="0"/>
              <a:chExt cx="682" cy="216"/>
            </a:xfrm>
          </p:grpSpPr>
          <p:sp>
            <p:nvSpPr>
              <p:cNvPr id="37915" name="Rectangle 27"/>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916" name="Rectangle 28"/>
              <p:cNvSpPr>
                <a:spLocks/>
              </p:cNvSpPr>
              <p:nvPr/>
            </p:nvSpPr>
            <p:spPr bwMode="auto">
              <a:xfrm>
                <a:off x="0" y="12"/>
                <a:ext cx="65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C(OK,0)</a:t>
                </a:r>
              </a:p>
            </p:txBody>
          </p:sp>
        </p:grpSp>
      </p:grpSp>
      <p:grpSp>
        <p:nvGrpSpPr>
          <p:cNvPr id="37917" name="Group 29"/>
          <p:cNvGrpSpPr>
            <a:grpSpLocks/>
          </p:cNvGrpSpPr>
          <p:nvPr/>
        </p:nvGrpSpPr>
        <p:grpSpPr bwMode="auto">
          <a:xfrm>
            <a:off x="5316885" y="3868787"/>
            <a:ext cx="2346275" cy="241102"/>
            <a:chOff x="0" y="0"/>
            <a:chExt cx="2102" cy="216"/>
          </a:xfrm>
        </p:grpSpPr>
        <p:sp>
          <p:nvSpPr>
            <p:cNvPr id="37918" name="Line 30"/>
            <p:cNvSpPr>
              <a:spLocks noChangeShapeType="1"/>
            </p:cNvSpPr>
            <p:nvPr/>
          </p:nvSpPr>
          <p:spPr bwMode="auto">
            <a:xfrm flipH="1">
              <a:off x="0" y="78"/>
              <a:ext cx="2102" cy="128"/>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919" name="Group 31"/>
            <p:cNvGrpSpPr>
              <a:grpSpLocks/>
            </p:cNvGrpSpPr>
            <p:nvPr/>
          </p:nvGrpSpPr>
          <p:grpSpPr bwMode="auto">
            <a:xfrm>
              <a:off x="1257" y="0"/>
              <a:ext cx="683" cy="216"/>
              <a:chOff x="0" y="0"/>
              <a:chExt cx="682" cy="216"/>
            </a:xfrm>
          </p:grpSpPr>
          <p:sp>
            <p:nvSpPr>
              <p:cNvPr id="37920" name="Rectangle 32"/>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921" name="Rectangle 33"/>
              <p:cNvSpPr>
                <a:spLocks/>
              </p:cNvSpPr>
              <p:nvPr/>
            </p:nvSpPr>
            <p:spPr bwMode="auto">
              <a:xfrm>
                <a:off x="0" y="12"/>
                <a:ext cx="65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C(OK,0)</a:t>
                </a:r>
              </a:p>
            </p:txBody>
          </p:sp>
        </p:grpSp>
      </p:grpSp>
      <p:grpSp>
        <p:nvGrpSpPr>
          <p:cNvPr id="37922" name="Group 34"/>
          <p:cNvGrpSpPr>
            <a:grpSpLocks/>
          </p:cNvGrpSpPr>
          <p:nvPr/>
        </p:nvGrpSpPr>
        <p:grpSpPr bwMode="auto">
          <a:xfrm>
            <a:off x="5316885" y="4483819"/>
            <a:ext cx="2346275" cy="241102"/>
            <a:chOff x="0" y="0"/>
            <a:chExt cx="2102" cy="216"/>
          </a:xfrm>
        </p:grpSpPr>
        <p:sp>
          <p:nvSpPr>
            <p:cNvPr id="37923" name="Line 35"/>
            <p:cNvSpPr>
              <a:spLocks noChangeShapeType="1"/>
            </p:cNvSpPr>
            <p:nvPr/>
          </p:nvSpPr>
          <p:spPr bwMode="auto">
            <a:xfrm flipH="1">
              <a:off x="0" y="78"/>
              <a:ext cx="2102" cy="128"/>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924" name="Group 36"/>
            <p:cNvGrpSpPr>
              <a:grpSpLocks/>
            </p:cNvGrpSpPr>
            <p:nvPr/>
          </p:nvGrpSpPr>
          <p:grpSpPr bwMode="auto">
            <a:xfrm>
              <a:off x="1257" y="0"/>
              <a:ext cx="683" cy="216"/>
              <a:chOff x="0" y="0"/>
              <a:chExt cx="682" cy="216"/>
            </a:xfrm>
          </p:grpSpPr>
          <p:sp>
            <p:nvSpPr>
              <p:cNvPr id="37925" name="Rectangle 37"/>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926" name="Rectangle 38"/>
              <p:cNvSpPr>
                <a:spLocks/>
              </p:cNvSpPr>
              <p:nvPr/>
            </p:nvSpPr>
            <p:spPr bwMode="auto">
              <a:xfrm>
                <a:off x="0" y="12"/>
                <a:ext cx="650"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C(OK,3)</a:t>
                </a:r>
              </a:p>
            </p:txBody>
          </p:sp>
        </p:grpSp>
      </p:grpSp>
      <p:grpSp>
        <p:nvGrpSpPr>
          <p:cNvPr id="37927" name="Group 39"/>
          <p:cNvGrpSpPr>
            <a:grpSpLocks/>
          </p:cNvGrpSpPr>
          <p:nvPr/>
        </p:nvGrpSpPr>
        <p:grpSpPr bwMode="auto">
          <a:xfrm>
            <a:off x="5361534" y="5392415"/>
            <a:ext cx="2346275" cy="241102"/>
            <a:chOff x="0" y="0"/>
            <a:chExt cx="2102" cy="216"/>
          </a:xfrm>
        </p:grpSpPr>
        <p:sp>
          <p:nvSpPr>
            <p:cNvPr id="37928" name="Line 40"/>
            <p:cNvSpPr>
              <a:spLocks noChangeShapeType="1"/>
            </p:cNvSpPr>
            <p:nvPr/>
          </p:nvSpPr>
          <p:spPr bwMode="auto">
            <a:xfrm flipH="1">
              <a:off x="0" y="78"/>
              <a:ext cx="2102" cy="128"/>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929" name="Group 41"/>
            <p:cNvGrpSpPr>
              <a:grpSpLocks/>
            </p:cNvGrpSpPr>
            <p:nvPr/>
          </p:nvGrpSpPr>
          <p:grpSpPr bwMode="auto">
            <a:xfrm>
              <a:off x="1255" y="0"/>
              <a:ext cx="682" cy="216"/>
              <a:chOff x="0" y="0"/>
              <a:chExt cx="682" cy="216"/>
            </a:xfrm>
          </p:grpSpPr>
          <p:sp>
            <p:nvSpPr>
              <p:cNvPr id="37930" name="Rectangle 42"/>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931" name="Rectangle 43"/>
              <p:cNvSpPr>
                <a:spLocks/>
              </p:cNvSpPr>
              <p:nvPr/>
            </p:nvSpPr>
            <p:spPr bwMode="auto">
              <a:xfrm>
                <a:off x="0" y="12"/>
                <a:ext cx="651"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C(OK,0)</a:t>
                </a:r>
              </a:p>
            </p:txBody>
          </p:sp>
        </p:grpSp>
      </p:grpSp>
      <p:grpSp>
        <p:nvGrpSpPr>
          <p:cNvPr id="37932" name="Group 44"/>
          <p:cNvGrpSpPr>
            <a:grpSpLocks/>
          </p:cNvGrpSpPr>
          <p:nvPr/>
        </p:nvGrpSpPr>
        <p:grpSpPr bwMode="auto">
          <a:xfrm>
            <a:off x="5361534" y="6007447"/>
            <a:ext cx="2346275" cy="241102"/>
            <a:chOff x="0" y="0"/>
            <a:chExt cx="2102" cy="216"/>
          </a:xfrm>
        </p:grpSpPr>
        <p:sp>
          <p:nvSpPr>
            <p:cNvPr id="37933" name="Line 45"/>
            <p:cNvSpPr>
              <a:spLocks noChangeShapeType="1"/>
            </p:cNvSpPr>
            <p:nvPr/>
          </p:nvSpPr>
          <p:spPr bwMode="auto">
            <a:xfrm flipH="1">
              <a:off x="0" y="78"/>
              <a:ext cx="2102" cy="128"/>
            </a:xfrm>
            <a:prstGeom prst="line">
              <a:avLst/>
            </a:prstGeom>
            <a:noFill/>
            <a:ln w="12700">
              <a:solidFill>
                <a:schemeClr val="tx1"/>
              </a:solidFill>
              <a:prstDash val="sysDot"/>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934" name="Group 46"/>
            <p:cNvGrpSpPr>
              <a:grpSpLocks/>
            </p:cNvGrpSpPr>
            <p:nvPr/>
          </p:nvGrpSpPr>
          <p:grpSpPr bwMode="auto">
            <a:xfrm>
              <a:off x="1255" y="0"/>
              <a:ext cx="682" cy="216"/>
              <a:chOff x="0" y="0"/>
              <a:chExt cx="682" cy="216"/>
            </a:xfrm>
          </p:grpSpPr>
          <p:sp>
            <p:nvSpPr>
              <p:cNvPr id="37935" name="Rectangle 47"/>
              <p:cNvSpPr>
                <a:spLocks/>
              </p:cNvSpPr>
              <p:nvPr/>
            </p:nvSpPr>
            <p:spPr bwMode="auto">
              <a:xfrm>
                <a:off x="0" y="0"/>
                <a:ext cx="682"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936" name="Rectangle 48"/>
              <p:cNvSpPr>
                <a:spLocks/>
              </p:cNvSpPr>
              <p:nvPr/>
            </p:nvSpPr>
            <p:spPr bwMode="auto">
              <a:xfrm>
                <a:off x="0" y="12"/>
                <a:ext cx="651"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547">
                    <a:solidFill>
                      <a:srgbClr val="FF0000"/>
                    </a:solidFill>
                    <a:latin typeface="Helvetica" charset="0"/>
                    <a:ea typeface="ＭＳ Ｐゴシック" charset="0"/>
                    <a:cs typeface="Helvetica" charset="0"/>
                    <a:sym typeface="Helvetica" charset="0"/>
                  </a:rPr>
                  <a:t>C(OK,1)</a:t>
                </a:r>
              </a:p>
            </p:txBody>
          </p:sp>
        </p:grpSp>
      </p:grpSp>
      <p:grpSp>
        <p:nvGrpSpPr>
          <p:cNvPr id="37937" name="Group 49"/>
          <p:cNvGrpSpPr>
            <a:grpSpLocks/>
          </p:cNvGrpSpPr>
          <p:nvPr/>
        </p:nvGrpSpPr>
        <p:grpSpPr bwMode="auto">
          <a:xfrm>
            <a:off x="5318002" y="4974952"/>
            <a:ext cx="3590850" cy="454298"/>
            <a:chOff x="0" y="0"/>
            <a:chExt cx="3216" cy="407"/>
          </a:xfrm>
        </p:grpSpPr>
        <p:sp>
          <p:nvSpPr>
            <p:cNvPr id="37938" name="Line 50"/>
            <p:cNvSpPr>
              <a:spLocks noChangeShapeType="1"/>
            </p:cNvSpPr>
            <p:nvPr/>
          </p:nvSpPr>
          <p:spPr bwMode="auto">
            <a:xfrm>
              <a:off x="0" y="0"/>
              <a:ext cx="2100" cy="36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939" name="Group 51"/>
            <p:cNvGrpSpPr>
              <a:grpSpLocks/>
            </p:cNvGrpSpPr>
            <p:nvPr/>
          </p:nvGrpSpPr>
          <p:grpSpPr bwMode="auto">
            <a:xfrm>
              <a:off x="559" y="37"/>
              <a:ext cx="520" cy="216"/>
              <a:chOff x="0" y="0"/>
              <a:chExt cx="520" cy="216"/>
            </a:xfrm>
          </p:grpSpPr>
          <p:sp>
            <p:nvSpPr>
              <p:cNvPr id="37940" name="Rectangle 52"/>
              <p:cNvSpPr>
                <a:spLocks/>
              </p:cNvSpPr>
              <p:nvPr/>
            </p:nvSpPr>
            <p:spPr bwMode="auto">
              <a:xfrm>
                <a:off x="0" y="0"/>
                <a:ext cx="520"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941" name="Rectangle 53"/>
              <p:cNvSpPr>
                <a:spLocks/>
              </p:cNvSpPr>
              <p:nvPr/>
            </p:nvSpPr>
            <p:spPr bwMode="auto">
              <a:xfrm>
                <a:off x="0" y="12"/>
                <a:ext cx="492"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D(0</a:t>
                </a:r>
                <a:r>
                  <a:rPr lang="en-US" sz="1547">
                    <a:solidFill>
                      <a:srgbClr val="0000FF"/>
                    </a:solidFill>
                    <a:latin typeface="Helvetica" charset="0"/>
                    <a:ea typeface="ＭＳ Ｐゴシック" charset="0"/>
                    <a:cs typeface="Helvetica" charset="0"/>
                    <a:sym typeface="Helvetica" charset="0"/>
                  </a:rPr>
                  <a:t>,e</a:t>
                </a:r>
                <a:r>
                  <a:rPr lang="en-US" sz="1547">
                    <a:solidFill>
                      <a:srgbClr val="FF0000"/>
                    </a:solidFill>
                    <a:latin typeface="Helvetica" charset="0"/>
                    <a:ea typeface="ＭＳ Ｐゴシック" charset="0"/>
                    <a:cs typeface="Helvetica" charset="0"/>
                    <a:sym typeface="Helvetica" charset="0"/>
                  </a:rPr>
                  <a:t>)</a:t>
                </a:r>
              </a:p>
            </p:txBody>
          </p:sp>
        </p:grpSp>
        <p:sp>
          <p:nvSpPr>
            <p:cNvPr id="37942" name="Rectangle 54"/>
            <p:cNvSpPr>
              <a:spLocks/>
            </p:cNvSpPr>
            <p:nvPr/>
          </p:nvSpPr>
          <p:spPr bwMode="auto">
            <a:xfrm>
              <a:off x="2260" y="129"/>
              <a:ext cx="95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e</a:t>
              </a:r>
              <a:r>
                <a:rPr lang="en-US" sz="1687">
                  <a:latin typeface="Helvetica" charset="0"/>
                  <a:ea typeface="ＭＳ Ｐゴシック" charset="0"/>
                  <a:cs typeface="Helvetica" charset="0"/>
                  <a:sym typeface="Helvetica" charset="0"/>
                </a:rPr>
                <a:t>)</a:t>
              </a:r>
            </a:p>
          </p:txBody>
        </p:sp>
        <p:sp>
          <p:nvSpPr>
            <p:cNvPr id="37943" name="Line 55"/>
            <p:cNvSpPr>
              <a:spLocks noChangeShapeType="1"/>
            </p:cNvSpPr>
            <p:nvPr/>
          </p:nvSpPr>
          <p:spPr bwMode="auto">
            <a:xfrm>
              <a:off x="2150" y="406"/>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grpSp>
        <p:nvGrpSpPr>
          <p:cNvPr id="37944" name="Group 56"/>
          <p:cNvGrpSpPr>
            <a:grpSpLocks/>
          </p:cNvGrpSpPr>
          <p:nvPr/>
        </p:nvGrpSpPr>
        <p:grpSpPr bwMode="auto">
          <a:xfrm>
            <a:off x="6713265" y="4770686"/>
            <a:ext cx="3151065" cy="1273597"/>
            <a:chOff x="0" y="0"/>
            <a:chExt cx="2822" cy="1141"/>
          </a:xfrm>
        </p:grpSpPr>
        <p:sp>
          <p:nvSpPr>
            <p:cNvPr id="37945" name="Line 57"/>
            <p:cNvSpPr>
              <a:spLocks noChangeShapeType="1"/>
            </p:cNvSpPr>
            <p:nvPr/>
          </p:nvSpPr>
          <p:spPr bwMode="auto">
            <a:xfrm>
              <a:off x="0" y="0"/>
              <a:ext cx="830" cy="108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7946" name="Rectangle 58"/>
            <p:cNvSpPr>
              <a:spLocks/>
            </p:cNvSpPr>
            <p:nvPr/>
          </p:nvSpPr>
          <p:spPr bwMode="auto">
            <a:xfrm>
              <a:off x="1038" y="863"/>
              <a:ext cx="1784"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12617" algn="l"/>
                  <a:tab pos="1973391" algn="l"/>
                  <a:tab pos="2616305"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b</a:t>
              </a:r>
              <a:r>
                <a:rPr lang="en-US" sz="1687">
                  <a:latin typeface="Helvetica" charset="0"/>
                  <a:ea typeface="ＭＳ Ｐゴシック" charset="0"/>
                  <a:cs typeface="Helvetica" charset="0"/>
                  <a:sym typeface="Helvetica" charset="0"/>
                </a:rPr>
                <a:t>) </a:t>
              </a:r>
              <a:r>
                <a:rPr lang="en-US" sz="1687" b="1">
                  <a:solidFill>
                    <a:srgbClr val="FF0000"/>
                  </a:solidFill>
                  <a:latin typeface="Helvetica" charset="0"/>
                  <a:ea typeface="ＭＳ Ｐゴシック" charset="0"/>
                  <a:cs typeface="Helvetica" charset="0"/>
                  <a:sym typeface="Helvetica" charset="0"/>
                </a:rPr>
                <a:t>!!!!!!!!!!!!</a:t>
              </a:r>
            </a:p>
          </p:txBody>
        </p:sp>
        <p:sp>
          <p:nvSpPr>
            <p:cNvPr id="37947" name="Line 59"/>
            <p:cNvSpPr>
              <a:spLocks noChangeShapeType="1"/>
            </p:cNvSpPr>
            <p:nvPr/>
          </p:nvSpPr>
          <p:spPr bwMode="auto">
            <a:xfrm>
              <a:off x="926" y="1140"/>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grpSp>
        <p:nvGrpSpPr>
          <p:cNvPr id="37948" name="Group 60"/>
          <p:cNvGrpSpPr>
            <a:grpSpLocks/>
          </p:cNvGrpSpPr>
          <p:nvPr/>
        </p:nvGrpSpPr>
        <p:grpSpPr bwMode="auto">
          <a:xfrm>
            <a:off x="4072310" y="2572894"/>
            <a:ext cx="4933652" cy="708767"/>
            <a:chOff x="0" y="16"/>
            <a:chExt cx="4419" cy="634"/>
          </a:xfrm>
        </p:grpSpPr>
        <p:sp>
          <p:nvSpPr>
            <p:cNvPr id="37949" name="Line 61"/>
            <p:cNvSpPr>
              <a:spLocks noChangeShapeType="1"/>
            </p:cNvSpPr>
            <p:nvPr/>
          </p:nvSpPr>
          <p:spPr bwMode="auto">
            <a:xfrm>
              <a:off x="1149" y="287"/>
              <a:ext cx="2100" cy="36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nvGrpSpPr>
            <p:cNvPr id="37950" name="Group 62"/>
            <p:cNvGrpSpPr>
              <a:grpSpLocks/>
            </p:cNvGrpSpPr>
            <p:nvPr/>
          </p:nvGrpSpPr>
          <p:grpSpPr bwMode="auto">
            <a:xfrm>
              <a:off x="1637" y="314"/>
              <a:ext cx="521" cy="216"/>
              <a:chOff x="0" y="0"/>
              <a:chExt cx="521" cy="216"/>
            </a:xfrm>
          </p:grpSpPr>
          <p:sp>
            <p:nvSpPr>
              <p:cNvPr id="37951" name="Rectangle 63"/>
              <p:cNvSpPr>
                <a:spLocks/>
              </p:cNvSpPr>
              <p:nvPr/>
            </p:nvSpPr>
            <p:spPr bwMode="auto">
              <a:xfrm>
                <a:off x="0" y="0"/>
                <a:ext cx="521" cy="216"/>
              </a:xfrm>
              <a:prstGeom prst="rect">
                <a:avLst/>
              </a:prstGeom>
              <a:solidFill>
                <a:schemeClr val="bg1"/>
              </a:solidFill>
              <a:ln>
                <a:noFill/>
              </a:ln>
              <a:extLs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lIns="0" tIns="0" rIns="0" bIns="0"/>
              <a:lstStyle/>
              <a:p>
                <a:endParaRPr lang="en-GB" sz="1266"/>
              </a:p>
            </p:txBody>
          </p:sp>
          <p:sp>
            <p:nvSpPr>
              <p:cNvPr id="37952" name="Rectangle 64"/>
              <p:cNvSpPr>
                <a:spLocks/>
              </p:cNvSpPr>
              <p:nvPr/>
            </p:nvSpPr>
            <p:spPr bwMode="auto">
              <a:xfrm>
                <a:off x="0" y="13"/>
                <a:ext cx="492" cy="1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pPr>
                <a:r>
                  <a:rPr lang="en-US" sz="1547">
                    <a:solidFill>
                      <a:srgbClr val="FF0000"/>
                    </a:solidFill>
                    <a:latin typeface="Helvetica" charset="0"/>
                    <a:ea typeface="ＭＳ Ｐゴシック" charset="0"/>
                    <a:cs typeface="Helvetica" charset="0"/>
                    <a:sym typeface="Helvetica" charset="0"/>
                  </a:rPr>
                  <a:t>D(0</a:t>
                </a:r>
                <a:r>
                  <a:rPr lang="en-US" sz="1547">
                    <a:solidFill>
                      <a:srgbClr val="0000FF"/>
                    </a:solidFill>
                    <a:latin typeface="Helvetica" charset="0"/>
                    <a:ea typeface="ＭＳ Ｐゴシック" charset="0"/>
                    <a:cs typeface="Helvetica" charset="0"/>
                    <a:sym typeface="Helvetica" charset="0"/>
                  </a:rPr>
                  <a:t>,a</a:t>
                </a:r>
                <a:r>
                  <a:rPr lang="en-US" sz="1547">
                    <a:solidFill>
                      <a:srgbClr val="FF0000"/>
                    </a:solidFill>
                    <a:latin typeface="Helvetica" charset="0"/>
                    <a:ea typeface="ＭＳ Ｐゴシック" charset="0"/>
                    <a:cs typeface="Helvetica" charset="0"/>
                    <a:sym typeface="Helvetica" charset="0"/>
                  </a:rPr>
                  <a:t>)</a:t>
                </a:r>
              </a:p>
            </p:txBody>
          </p:sp>
        </p:grpSp>
        <p:sp>
          <p:nvSpPr>
            <p:cNvPr id="37953" name="Line 65"/>
            <p:cNvSpPr>
              <a:spLocks noChangeShapeType="1"/>
            </p:cNvSpPr>
            <p:nvPr/>
          </p:nvSpPr>
          <p:spPr bwMode="auto">
            <a:xfrm>
              <a:off x="524" y="304"/>
              <a:ext cx="574" cy="1"/>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sp>
          <p:nvSpPr>
            <p:cNvPr id="37954" name="Rectangle 66"/>
            <p:cNvSpPr>
              <a:spLocks/>
            </p:cNvSpPr>
            <p:nvPr/>
          </p:nvSpPr>
          <p:spPr bwMode="auto">
            <a:xfrm>
              <a:off x="0" y="16"/>
              <a:ext cx="978"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Data.req(</a:t>
              </a:r>
              <a:r>
                <a:rPr lang="en-US" sz="1687">
                  <a:solidFill>
                    <a:srgbClr val="0000FF"/>
                  </a:solidFill>
                  <a:latin typeface="Helvetica" charset="0"/>
                  <a:ea typeface="ＭＳ Ｐゴシック" charset="0"/>
                  <a:cs typeface="Helvetica" charset="0"/>
                  <a:sym typeface="Helvetica" charset="0"/>
                </a:rPr>
                <a:t>a</a:t>
              </a:r>
              <a:r>
                <a:rPr lang="en-US" sz="1687">
                  <a:latin typeface="Helvetica" charset="0"/>
                  <a:ea typeface="ＭＳ Ｐゴシック" charset="0"/>
                  <a:cs typeface="Helvetica" charset="0"/>
                  <a:sym typeface="Helvetica" charset="0"/>
                </a:rPr>
                <a:t>)</a:t>
              </a:r>
            </a:p>
          </p:txBody>
        </p:sp>
        <p:sp>
          <p:nvSpPr>
            <p:cNvPr id="37955" name="Rectangle 67"/>
            <p:cNvSpPr>
              <a:spLocks/>
            </p:cNvSpPr>
            <p:nvPr/>
          </p:nvSpPr>
          <p:spPr bwMode="auto">
            <a:xfrm>
              <a:off x="3463" y="372"/>
              <a:ext cx="95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a</a:t>
              </a:r>
              <a:r>
                <a:rPr lang="en-US" sz="1687">
                  <a:latin typeface="Helvetica" charset="0"/>
                  <a:ea typeface="ＭＳ Ｐゴシック" charset="0"/>
                  <a:cs typeface="Helvetica" charset="0"/>
                  <a:sym typeface="Helvetica" charset="0"/>
                </a:rPr>
                <a:t>)</a:t>
              </a:r>
            </a:p>
          </p:txBody>
        </p:sp>
        <p:sp>
          <p:nvSpPr>
            <p:cNvPr id="37956" name="Line 68"/>
            <p:cNvSpPr>
              <a:spLocks noChangeShapeType="1"/>
            </p:cNvSpPr>
            <p:nvPr/>
          </p:nvSpPr>
          <p:spPr bwMode="auto">
            <a:xfrm>
              <a:off x="3352" y="648"/>
              <a:ext cx="574"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grpSp>
        <p:nvGrpSpPr>
          <p:cNvPr id="37957" name="Group 69"/>
          <p:cNvGrpSpPr>
            <a:grpSpLocks/>
          </p:cNvGrpSpPr>
          <p:nvPr/>
        </p:nvGrpSpPr>
        <p:grpSpPr bwMode="auto">
          <a:xfrm>
            <a:off x="7683253" y="4243834"/>
            <a:ext cx="1189878" cy="310306"/>
            <a:chOff x="0" y="16"/>
            <a:chExt cx="1065" cy="278"/>
          </a:xfrm>
        </p:grpSpPr>
        <p:sp>
          <p:nvSpPr>
            <p:cNvPr id="37958" name="Rectangle 70"/>
            <p:cNvSpPr>
              <a:spLocks/>
            </p:cNvSpPr>
            <p:nvPr/>
          </p:nvSpPr>
          <p:spPr bwMode="auto">
            <a:xfrm>
              <a:off x="109" y="16"/>
              <a:ext cx="95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b</a:t>
              </a:r>
              <a:r>
                <a:rPr lang="en-US" sz="1687">
                  <a:latin typeface="Helvetica" charset="0"/>
                  <a:ea typeface="ＭＳ Ｐゴシック" charset="0"/>
                  <a:cs typeface="Helvetica" charset="0"/>
                  <a:sym typeface="Helvetica" charset="0"/>
                </a:rPr>
                <a:t>)</a:t>
              </a:r>
            </a:p>
          </p:txBody>
        </p:sp>
        <p:sp>
          <p:nvSpPr>
            <p:cNvPr id="37959" name="Line 71"/>
            <p:cNvSpPr>
              <a:spLocks noChangeShapeType="1"/>
            </p:cNvSpPr>
            <p:nvPr/>
          </p:nvSpPr>
          <p:spPr bwMode="auto">
            <a:xfrm>
              <a:off x="0" y="292"/>
              <a:ext cx="574"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grpSp>
        <p:nvGrpSpPr>
          <p:cNvPr id="37960" name="Group 72"/>
          <p:cNvGrpSpPr>
            <a:grpSpLocks/>
          </p:cNvGrpSpPr>
          <p:nvPr/>
        </p:nvGrpSpPr>
        <p:grpSpPr bwMode="auto">
          <a:xfrm>
            <a:off x="7741295" y="4739432"/>
            <a:ext cx="1188765" cy="310306"/>
            <a:chOff x="0" y="16"/>
            <a:chExt cx="1065" cy="278"/>
          </a:xfrm>
        </p:grpSpPr>
        <p:sp>
          <p:nvSpPr>
            <p:cNvPr id="37961" name="Rectangle 73"/>
            <p:cNvSpPr>
              <a:spLocks/>
            </p:cNvSpPr>
            <p:nvPr/>
          </p:nvSpPr>
          <p:spPr bwMode="auto">
            <a:xfrm>
              <a:off x="109" y="16"/>
              <a:ext cx="956" cy="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type="none" w="med" len="med"/>
                  <a:tailEnd type="none" w="med" len="med"/>
                </a14:hiddenLine>
              </a:ext>
            </a:extLst>
          </p:spPr>
          <p:txBody>
            <a:bodyPr wrap="none" lIns="0" tIns="0" rIns="0" bIns="0" anchor="ctr">
              <a:spAutoFit/>
            </a:bodyPr>
            <a:lstStyle/>
            <a:p>
              <a:pPr>
                <a:lnSpc>
                  <a:spcPct val="84000"/>
                </a:lnSpc>
                <a:tabLst>
                  <a:tab pos="660773" algn="l"/>
                  <a:tab pos="1303688" algn="l"/>
                </a:tabLst>
              </a:pPr>
              <a:r>
                <a:rPr lang="en-US" sz="1687">
                  <a:latin typeface="Helvetica" charset="0"/>
                  <a:ea typeface="ＭＳ Ｐゴシック" charset="0"/>
                  <a:cs typeface="Helvetica" charset="0"/>
                  <a:sym typeface="Helvetica" charset="0"/>
                </a:rPr>
                <a:t>Data.ind(</a:t>
              </a:r>
              <a:r>
                <a:rPr lang="en-US" sz="1687">
                  <a:solidFill>
                    <a:srgbClr val="0000FF"/>
                  </a:solidFill>
                  <a:latin typeface="Helvetica" charset="0"/>
                  <a:ea typeface="ＭＳ Ｐゴシック" charset="0"/>
                  <a:cs typeface="Helvetica" charset="0"/>
                  <a:sym typeface="Helvetica" charset="0"/>
                </a:rPr>
                <a:t>e</a:t>
              </a:r>
              <a:r>
                <a:rPr lang="en-US" sz="1687">
                  <a:latin typeface="Helvetica" charset="0"/>
                  <a:ea typeface="ＭＳ Ｐゴシック" charset="0"/>
                  <a:cs typeface="Helvetica" charset="0"/>
                  <a:sym typeface="Helvetica" charset="0"/>
                </a:rPr>
                <a:t>)</a:t>
              </a:r>
            </a:p>
          </p:txBody>
        </p:sp>
        <p:sp>
          <p:nvSpPr>
            <p:cNvPr id="37962" name="Line 74"/>
            <p:cNvSpPr>
              <a:spLocks noChangeShapeType="1"/>
            </p:cNvSpPr>
            <p:nvPr/>
          </p:nvSpPr>
          <p:spPr bwMode="auto">
            <a:xfrm>
              <a:off x="0" y="292"/>
              <a:ext cx="574" cy="2"/>
            </a:xfrm>
            <a:prstGeom prst="line">
              <a:avLst/>
            </a:prstGeom>
            <a:noFill/>
            <a:ln w="38100">
              <a:solidFill>
                <a:schemeClr val="tx1"/>
              </a:solidFill>
              <a:prstDash val="solid"/>
              <a:round/>
              <a:headEnd type="none" w="med" len="med"/>
              <a:tailEnd type="triangle" w="med" len="med"/>
            </a:ln>
            <a:extLst>
              <a:ext uri="{909E8E84-426E-40dd-AFC4-6F175D3DCCD1}">
                <a14:hiddenFill xmlns="" xmlns:a14="http://schemas.microsoft.com/office/drawing/2010/main">
                  <a:noFill/>
                </a14:hiddenFill>
              </a:ext>
            </a:extLst>
          </p:spPr>
          <p:txBody>
            <a:bodyPr/>
            <a:lstStyle/>
            <a:p>
              <a:endParaRPr lang="en-GB" sz="1266"/>
            </a:p>
          </p:txBody>
        </p:sp>
      </p:grpSp>
      <p:sp>
        <p:nvSpPr>
          <p:cNvPr id="37963" name="Line 75"/>
          <p:cNvSpPr>
            <a:spLocks noChangeShapeType="1"/>
          </p:cNvSpPr>
          <p:nvPr/>
        </p:nvSpPr>
        <p:spPr bwMode="auto">
          <a:xfrm>
            <a:off x="8435578" y="4607719"/>
            <a:ext cx="0" cy="187523"/>
          </a:xfrm>
          <a:prstGeom prst="line">
            <a:avLst/>
          </a:prstGeom>
          <a:noFill/>
          <a:ln w="25400">
            <a:solidFill>
              <a:schemeClr val="tx1"/>
            </a:solidFill>
            <a:prstDash val="sysDot"/>
            <a:round/>
            <a:headEnd type="none" w="med" len="med"/>
            <a:tailEnd type="none" w="med" len="med"/>
          </a:ln>
          <a:extLst>
            <a:ext uri="{909E8E84-426E-40dd-AFC4-6F175D3DCCD1}">
              <a14:hiddenFill xmlns="" xmlns:a14="http://schemas.microsoft.com/office/drawing/2010/main">
                <a:noFill/>
              </a14:hiddenFill>
            </a:ext>
          </a:extLst>
        </p:spPr>
        <p:txBody>
          <a:bodyPr/>
          <a:lstStyle/>
          <a:p>
            <a:endParaRPr lang="en-GB" sz="1266"/>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948"/>
                                        </p:tgtEl>
                                        <p:attrNameLst>
                                          <p:attrName>style.visibility</p:attrName>
                                        </p:attrNameLst>
                                      </p:cBhvr>
                                      <p:to>
                                        <p:strVal val="visible"/>
                                      </p:to>
                                    </p:set>
                                    <p:animEffect transition="in" filter="wipe(left)">
                                      <p:cBhvr>
                                        <p:cTn id="7" dur="500"/>
                                        <p:tgtEl>
                                          <p:spTgt spid="37948"/>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7912"/>
                                        </p:tgtEl>
                                        <p:attrNameLst>
                                          <p:attrName>style.visibility</p:attrName>
                                        </p:attrNameLst>
                                      </p:cBhvr>
                                      <p:to>
                                        <p:strVal val="visible"/>
                                      </p:to>
                                    </p:set>
                                    <p:animEffect transition="in" filter="wipe(right)">
                                      <p:cBhvr>
                                        <p:cTn id="11" dur="500"/>
                                        <p:tgtEl>
                                          <p:spTgt spid="379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7894"/>
                                        </p:tgtEl>
                                        <p:attrNameLst>
                                          <p:attrName>style.visibility</p:attrName>
                                        </p:attrNameLst>
                                      </p:cBhvr>
                                      <p:to>
                                        <p:strVal val="visible"/>
                                      </p:to>
                                    </p:set>
                                    <p:animEffect transition="in" filter="wipe(left)">
                                      <p:cBhvr>
                                        <p:cTn id="16" dur="500"/>
                                        <p:tgtEl>
                                          <p:spTgt spid="3789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7906"/>
                                        </p:tgtEl>
                                        <p:attrNameLst>
                                          <p:attrName>style.visibility</p:attrName>
                                        </p:attrNameLst>
                                      </p:cBhvr>
                                      <p:to>
                                        <p:strVal val="visible"/>
                                      </p:to>
                                    </p:set>
                                    <p:animEffect transition="in" filter="wipe(left)">
                                      <p:cBhvr>
                                        <p:cTn id="20" dur="500"/>
                                        <p:tgtEl>
                                          <p:spTgt spid="37906"/>
                                        </p:tgtEl>
                                      </p:cBhvr>
                                    </p:animEffect>
                                  </p:childTnLst>
                                </p:cTn>
                              </p:par>
                            </p:childTnLst>
                          </p:cTn>
                        </p:par>
                        <p:par>
                          <p:cTn id="21" fill="hold" nodeType="afterGroup">
                            <p:stCondLst>
                              <p:cond delay="1000"/>
                            </p:stCondLst>
                            <p:childTnLst>
                              <p:par>
                                <p:cTn id="22" presetID="22" presetClass="entr" presetSubtype="2" fill="hold" nodeType="afterEffect">
                                  <p:stCondLst>
                                    <p:cond delay="0"/>
                                  </p:stCondLst>
                                  <p:childTnLst>
                                    <p:set>
                                      <p:cBhvr>
                                        <p:cTn id="23" dur="1" fill="hold">
                                          <p:stCondLst>
                                            <p:cond delay="0"/>
                                          </p:stCondLst>
                                        </p:cTn>
                                        <p:tgtEl>
                                          <p:spTgt spid="37917"/>
                                        </p:tgtEl>
                                        <p:attrNameLst>
                                          <p:attrName>style.visibility</p:attrName>
                                        </p:attrNameLst>
                                      </p:cBhvr>
                                      <p:to>
                                        <p:strVal val="visible"/>
                                      </p:to>
                                    </p:set>
                                    <p:animEffect transition="in" filter="wipe(right)">
                                      <p:cBhvr>
                                        <p:cTn id="24" dur="500"/>
                                        <p:tgtEl>
                                          <p:spTgt spid="379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7899"/>
                                        </p:tgtEl>
                                        <p:attrNameLst>
                                          <p:attrName>style.visibility</p:attrName>
                                        </p:attrNameLst>
                                      </p:cBhvr>
                                      <p:to>
                                        <p:strVal val="visible"/>
                                      </p:to>
                                    </p:set>
                                    <p:animEffect transition="in" filter="wipe(up)">
                                      <p:cBhvr>
                                        <p:cTn id="29" dur="500"/>
                                        <p:tgtEl>
                                          <p:spTgt spid="37899"/>
                                        </p:tgtEl>
                                      </p:cBhvr>
                                    </p:animEffec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37900"/>
                                        </p:tgtEl>
                                        <p:attrNameLst>
                                          <p:attrName>style.visibility</p:attrName>
                                        </p:attrNameLst>
                                      </p:cBhvr>
                                      <p:to>
                                        <p:strVal val="visible"/>
                                      </p:to>
                                    </p:se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37901"/>
                                        </p:tgtEl>
                                        <p:attrNameLst>
                                          <p:attrName>style.visibility</p:attrName>
                                        </p:attrNameLst>
                                      </p:cBhvr>
                                      <p:to>
                                        <p:strVal val="visible"/>
                                      </p:to>
                                    </p:set>
                                    <p:animEffect transition="in" filter="wipe(left)">
                                      <p:cBhvr>
                                        <p:cTn id="36" dur="500"/>
                                        <p:tgtEl>
                                          <p:spTgt spid="37901"/>
                                        </p:tgtEl>
                                      </p:cBhvr>
                                    </p:animEffect>
                                  </p:childTnLst>
                                </p:cTn>
                              </p:par>
                            </p:childTnLst>
                          </p:cTn>
                        </p:par>
                        <p:par>
                          <p:cTn id="37" fill="hold" nodeType="afterGroup">
                            <p:stCondLst>
                              <p:cond delay="1500"/>
                            </p:stCondLst>
                            <p:childTnLst>
                              <p:par>
                                <p:cTn id="38" presetID="22" presetClass="entr" presetSubtype="8" fill="hold" nodeType="afterEffect">
                                  <p:stCondLst>
                                    <p:cond delay="0"/>
                                  </p:stCondLst>
                                  <p:childTnLst>
                                    <p:set>
                                      <p:cBhvr>
                                        <p:cTn id="39" dur="1" fill="hold">
                                          <p:stCondLst>
                                            <p:cond delay="0"/>
                                          </p:stCondLst>
                                        </p:cTn>
                                        <p:tgtEl>
                                          <p:spTgt spid="37957"/>
                                        </p:tgtEl>
                                        <p:attrNameLst>
                                          <p:attrName>style.visibility</p:attrName>
                                        </p:attrNameLst>
                                      </p:cBhvr>
                                      <p:to>
                                        <p:strVal val="visible"/>
                                      </p:to>
                                    </p:set>
                                    <p:animEffect transition="in" filter="wipe(left)">
                                      <p:cBhvr>
                                        <p:cTn id="40" dur="500"/>
                                        <p:tgtEl>
                                          <p:spTgt spid="37957"/>
                                        </p:tgtEl>
                                      </p:cBhvr>
                                    </p:animEffect>
                                  </p:childTnLst>
                                </p:cTn>
                              </p:par>
                            </p:childTnLst>
                          </p:cTn>
                        </p:par>
                        <p:par>
                          <p:cTn id="41" fill="hold" nodeType="afterGroup">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37963"/>
                                        </p:tgtEl>
                                        <p:attrNameLst>
                                          <p:attrName>style.visibility</p:attrName>
                                        </p:attrNameLst>
                                      </p:cBhvr>
                                      <p:to>
                                        <p:strVal val="visible"/>
                                      </p:to>
                                    </p:set>
                                    <p:animEffect transition="in" filter="wipe(up)">
                                      <p:cBhvr>
                                        <p:cTn id="44" dur="500"/>
                                        <p:tgtEl>
                                          <p:spTgt spid="37963"/>
                                        </p:tgtEl>
                                      </p:cBhvr>
                                    </p:animEffect>
                                  </p:childTnLst>
                                </p:cTn>
                              </p:par>
                            </p:childTnLst>
                          </p:cTn>
                        </p:par>
                        <p:par>
                          <p:cTn id="45" fill="hold" nodeType="afterGroup">
                            <p:stCondLst>
                              <p:cond delay="2500"/>
                            </p:stCondLst>
                            <p:childTnLst>
                              <p:par>
                                <p:cTn id="46" presetID="22" presetClass="entr" presetSubtype="8" fill="hold" nodeType="afterEffect">
                                  <p:stCondLst>
                                    <p:cond delay="0"/>
                                  </p:stCondLst>
                                  <p:childTnLst>
                                    <p:set>
                                      <p:cBhvr>
                                        <p:cTn id="47" dur="1" fill="hold">
                                          <p:stCondLst>
                                            <p:cond delay="0"/>
                                          </p:stCondLst>
                                        </p:cTn>
                                        <p:tgtEl>
                                          <p:spTgt spid="37960"/>
                                        </p:tgtEl>
                                        <p:attrNameLst>
                                          <p:attrName>style.visibility</p:attrName>
                                        </p:attrNameLst>
                                      </p:cBhvr>
                                      <p:to>
                                        <p:strVal val="visible"/>
                                      </p:to>
                                    </p:set>
                                    <p:animEffect transition="in" filter="wipe(left)">
                                      <p:cBhvr>
                                        <p:cTn id="48" dur="500"/>
                                        <p:tgtEl>
                                          <p:spTgt spid="37960"/>
                                        </p:tgtEl>
                                      </p:cBhvr>
                                    </p:animEffect>
                                  </p:childTnLst>
                                </p:cTn>
                              </p:par>
                            </p:childTnLst>
                          </p:cTn>
                        </p:par>
                        <p:par>
                          <p:cTn id="49" fill="hold" nodeType="afterGroup">
                            <p:stCondLst>
                              <p:cond delay="3000"/>
                            </p:stCondLst>
                            <p:childTnLst>
                              <p:par>
                                <p:cTn id="50" presetID="22" presetClass="entr" presetSubtype="2" fill="hold" nodeType="afterEffect">
                                  <p:stCondLst>
                                    <p:cond delay="0"/>
                                  </p:stCondLst>
                                  <p:childTnLst>
                                    <p:set>
                                      <p:cBhvr>
                                        <p:cTn id="51" dur="1" fill="hold">
                                          <p:stCondLst>
                                            <p:cond delay="0"/>
                                          </p:stCondLst>
                                        </p:cTn>
                                        <p:tgtEl>
                                          <p:spTgt spid="37922"/>
                                        </p:tgtEl>
                                        <p:attrNameLst>
                                          <p:attrName>style.visibility</p:attrName>
                                        </p:attrNameLst>
                                      </p:cBhvr>
                                      <p:to>
                                        <p:strVal val="visible"/>
                                      </p:to>
                                    </p:set>
                                    <p:animEffect transition="in" filter="wipe(right)">
                                      <p:cBhvr>
                                        <p:cTn id="52" dur="500"/>
                                        <p:tgtEl>
                                          <p:spTgt spid="379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7937"/>
                                        </p:tgtEl>
                                        <p:attrNameLst>
                                          <p:attrName>style.visibility</p:attrName>
                                        </p:attrNameLst>
                                      </p:cBhvr>
                                      <p:to>
                                        <p:strVal val="visible"/>
                                      </p:to>
                                    </p:set>
                                    <p:animEffect transition="in" filter="wipe(left)">
                                      <p:cBhvr>
                                        <p:cTn id="57" dur="500"/>
                                        <p:tgtEl>
                                          <p:spTgt spid="37937"/>
                                        </p:tgtEl>
                                      </p:cBhvr>
                                    </p:animEffect>
                                  </p:childTnLst>
                                </p:cTn>
                              </p:par>
                            </p:childTnLst>
                          </p:cTn>
                        </p:par>
                        <p:par>
                          <p:cTn id="58" fill="hold" nodeType="afterGroup">
                            <p:stCondLst>
                              <p:cond delay="500"/>
                            </p:stCondLst>
                            <p:childTnLst>
                              <p:par>
                                <p:cTn id="59" presetID="22" presetClass="entr" presetSubtype="2" fill="hold" nodeType="afterEffect">
                                  <p:stCondLst>
                                    <p:cond delay="0"/>
                                  </p:stCondLst>
                                  <p:childTnLst>
                                    <p:set>
                                      <p:cBhvr>
                                        <p:cTn id="60" dur="1" fill="hold">
                                          <p:stCondLst>
                                            <p:cond delay="0"/>
                                          </p:stCondLst>
                                        </p:cTn>
                                        <p:tgtEl>
                                          <p:spTgt spid="37927"/>
                                        </p:tgtEl>
                                        <p:attrNameLst>
                                          <p:attrName>style.visibility</p:attrName>
                                        </p:attrNameLst>
                                      </p:cBhvr>
                                      <p:to>
                                        <p:strVal val="visible"/>
                                      </p:to>
                                    </p:set>
                                    <p:animEffect transition="in" filter="wipe(right)">
                                      <p:cBhvr>
                                        <p:cTn id="61" dur="500"/>
                                        <p:tgtEl>
                                          <p:spTgt spid="3792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37944"/>
                                        </p:tgtEl>
                                        <p:attrNameLst>
                                          <p:attrName>style.visibility</p:attrName>
                                        </p:attrNameLst>
                                      </p:cBhvr>
                                      <p:to>
                                        <p:strVal val="visible"/>
                                      </p:to>
                                    </p:set>
                                    <p:animEffect transition="in" filter="wipe(left)">
                                      <p:cBhvr>
                                        <p:cTn id="66" dur="500"/>
                                        <p:tgtEl>
                                          <p:spTgt spid="37944"/>
                                        </p:tgtEl>
                                      </p:cBhvr>
                                    </p:animEffect>
                                  </p:childTnLst>
                                </p:cTn>
                              </p:par>
                            </p:childTnLst>
                          </p:cTn>
                        </p:par>
                        <p:par>
                          <p:cTn id="67" fill="hold" nodeType="afterGroup">
                            <p:stCondLst>
                              <p:cond delay="500"/>
                            </p:stCondLst>
                            <p:childTnLst>
                              <p:par>
                                <p:cTn id="68" presetID="22" presetClass="entr" presetSubtype="2" fill="hold" nodeType="afterEffect">
                                  <p:stCondLst>
                                    <p:cond delay="0"/>
                                  </p:stCondLst>
                                  <p:childTnLst>
                                    <p:set>
                                      <p:cBhvr>
                                        <p:cTn id="69" dur="1" fill="hold">
                                          <p:stCondLst>
                                            <p:cond delay="0"/>
                                          </p:stCondLst>
                                        </p:cTn>
                                        <p:tgtEl>
                                          <p:spTgt spid="37932"/>
                                        </p:tgtEl>
                                        <p:attrNameLst>
                                          <p:attrName>style.visibility</p:attrName>
                                        </p:attrNameLst>
                                      </p:cBhvr>
                                      <p:to>
                                        <p:strVal val="visible"/>
                                      </p:to>
                                    </p:set>
                                    <p:animEffect transition="in" filter="wipe(right)">
                                      <p:cBhvr>
                                        <p:cTn id="70" dur="500"/>
                                        <p:tgtEl>
                                          <p:spTgt spid="37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9" grpId="0" animBg="1"/>
      <p:bldP spid="37900" grpId="0" autoUpdateAnimBg="0"/>
      <p:bldP spid="37963"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2152428" y="0"/>
            <a:ext cx="7930678" cy="1207740"/>
          </a:xfrm>
          <a:ln/>
        </p:spPr>
        <p:txBody>
          <a:bodyPr/>
          <a:lstStyle/>
          <a:p>
            <a:pPr>
              <a:lnSpc>
                <a:spcPct val="84000"/>
              </a:lnSpc>
              <a:tabLst>
                <a:tab pos="660773" algn="l"/>
                <a:tab pos="1312617" algn="l"/>
                <a:tab pos="1973391" algn="l"/>
                <a:tab pos="2625235" algn="l"/>
                <a:tab pos="3286008" algn="l"/>
                <a:tab pos="3937852" algn="l"/>
                <a:tab pos="4598626" algn="l"/>
                <a:tab pos="5250470" algn="l"/>
                <a:tab pos="5911243" algn="l"/>
                <a:tab pos="6563087" algn="l"/>
                <a:tab pos="7223860" algn="l"/>
                <a:tab pos="7884634" algn="l"/>
                <a:tab pos="8482902" algn="l"/>
              </a:tabLst>
            </a:pPr>
            <a:r>
              <a:rPr lang="en-US"/>
              <a:t>Delayed segments</a:t>
            </a:r>
          </a:p>
        </p:txBody>
      </p:sp>
      <p:sp>
        <p:nvSpPr>
          <p:cNvPr id="38914" name="Rectangle 2"/>
          <p:cNvSpPr>
            <a:spLocks noGrp="1" noChangeArrowheads="1"/>
          </p:cNvSpPr>
          <p:nvPr>
            <p:ph type="body" idx="1"/>
          </p:nvPr>
        </p:nvSpPr>
        <p:spPr>
          <a:xfrm>
            <a:off x="2166938" y="1280295"/>
            <a:ext cx="7806779" cy="5577706"/>
          </a:xfrm>
          <a:ln/>
        </p:spPr>
        <p:txBody>
          <a:bodyPr/>
          <a:lstStyle/>
          <a:p>
            <a:pPr marL="625056">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dirty="0"/>
              <a:t>How to deal with them ?</a:t>
            </a:r>
          </a:p>
          <a:p>
            <a:pPr marL="937584" lvl="1">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dirty="0"/>
              <a:t>Packets cannot live more than MSL seconds inside the network</a:t>
            </a:r>
          </a:p>
          <a:p>
            <a:pPr marL="937584" lvl="1">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dirty="0"/>
              <a:t>Only one segment carrying sequence number </a:t>
            </a:r>
            <a:r>
              <a:rPr lang="en-US" i="1" dirty="0"/>
              <a:t>x</a:t>
            </a:r>
            <a:r>
              <a:rPr lang="en-US" dirty="0"/>
              <a:t> can be transmitted during MSL seconds </a:t>
            </a:r>
          </a:p>
          <a:p>
            <a:pPr marL="1250112" lvl="2">
              <a:tabLst>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 pos="5911243" algn="l"/>
                <a:tab pos="6563087" algn="l"/>
                <a:tab pos="7223860" algn="l"/>
                <a:tab pos="7831057" algn="l"/>
                <a:tab pos="660773" algn="l"/>
                <a:tab pos="1312617" algn="l"/>
                <a:tab pos="1973391" algn="l"/>
                <a:tab pos="2625235" algn="l"/>
                <a:tab pos="3286008" algn="l"/>
                <a:tab pos="3937852" algn="l"/>
                <a:tab pos="4598626" algn="l"/>
                <a:tab pos="5250470" algn="l"/>
              </a:tabLst>
            </a:pPr>
            <a:r>
              <a:rPr lang="en-US" dirty="0"/>
              <a:t>upper bound on maximum throughput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10110</TotalTime>
  <Words>6942</Words>
  <Application>Microsoft Macintosh PowerPoint</Application>
  <PresentationFormat>Widescreen</PresentationFormat>
  <Paragraphs>1243</Paragraphs>
  <Slides>114</Slides>
  <Notes>6</Notes>
  <HiddenSlides>33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114</vt:i4>
      </vt:variant>
    </vt:vector>
  </HeadingPairs>
  <TitlesOfParts>
    <vt:vector size="122" baseType="lpstr">
      <vt:lpstr>Arial</vt:lpstr>
      <vt:lpstr>Calibri</vt:lpstr>
      <vt:lpstr>Calibri Light</vt:lpstr>
      <vt:lpstr>Gill Sans</vt:lpstr>
      <vt:lpstr>Helvetica</vt:lpstr>
      <vt:lpstr>Menlo</vt:lpstr>
      <vt:lpstr>Times New Roman</vt:lpstr>
      <vt:lpstr>Office Theme</vt:lpstr>
      <vt:lpstr>Part 3</vt:lpstr>
      <vt:lpstr>Agenda</vt:lpstr>
      <vt:lpstr>HTTP/2.0</vt:lpstr>
      <vt:lpstr>HTTP/2 streams</vt:lpstr>
      <vt:lpstr>HTTP/2.0 Framing</vt:lpstr>
      <vt:lpstr>HTTP/2.0 Frames</vt:lpstr>
      <vt:lpstr>HTTP/2.0 Framing</vt:lpstr>
      <vt:lpstr>HTTP/2 streams</vt:lpstr>
      <vt:lpstr>Agenda</vt:lpstr>
      <vt:lpstr>Agenda</vt:lpstr>
      <vt:lpstr>How fast are hash functions</vt:lpstr>
      <vt:lpstr>How fast is encryption ?</vt:lpstr>
      <vt:lpstr>How fast is RSA ?</vt:lpstr>
      <vt:lpstr>One time passwords</vt:lpstr>
      <vt:lpstr>One-time passwords</vt:lpstr>
      <vt:lpstr>Server authentication</vt:lpstr>
      <vt:lpstr>Are certificates sufficient ?</vt:lpstr>
      <vt:lpstr>Improved authentication</vt:lpstr>
      <vt:lpstr>Diffie-Hellman  g=5, p=23</vt:lpstr>
      <vt:lpstr>Diffie-Hellman  key exchange</vt:lpstr>
      <vt:lpstr>Diffie-Hellman</vt:lpstr>
      <vt:lpstr>A possible MITM attack</vt:lpstr>
      <vt:lpstr>Solving the MITM attack</vt:lpstr>
      <vt:lpstr>Authenticated Diffie-Hellman  </vt:lpstr>
      <vt:lpstr>TLS handshake</vt:lpstr>
      <vt:lpstr>Key Derivation</vt:lpstr>
      <vt:lpstr>ClientHello message</vt:lpstr>
      <vt:lpstr>ClientHello</vt:lpstr>
      <vt:lpstr>ServerHello</vt:lpstr>
      <vt:lpstr>Session resumption</vt:lpstr>
      <vt:lpstr>Multiple https websites on a single server</vt:lpstr>
      <vt:lpstr>Exemple</vt:lpstr>
      <vt:lpstr>A single physical server for many TLS services</vt:lpstr>
      <vt:lpstr>TLS 1.3</vt:lpstr>
      <vt:lpstr>Design objectives</vt:lpstr>
      <vt:lpstr>Perfect Forward Secrecy</vt:lpstr>
      <vt:lpstr>Does TLS support PFS ?</vt:lpstr>
      <vt:lpstr>Simplifying the handshake</vt:lpstr>
      <vt:lpstr>TLS 1.3 handshake</vt:lpstr>
      <vt:lpstr>A single physical server for many TLS services</vt:lpstr>
      <vt:lpstr>Agenda</vt:lpstr>
      <vt:lpstr>How to reliably transfer data ?</vt:lpstr>
      <vt:lpstr>The Internet is imperfect</vt:lpstr>
      <vt:lpstr>Does this always work ?</vt:lpstr>
      <vt:lpstr>Question</vt:lpstr>
      <vt:lpstr>Finite State Machine</vt:lpstr>
      <vt:lpstr>Control and data segments</vt:lpstr>
      <vt:lpstr>Question</vt:lpstr>
      <vt:lpstr>Agenda</vt:lpstr>
      <vt:lpstr>The network is imperfect</vt:lpstr>
      <vt:lpstr>Measuring Internet performance</vt:lpstr>
      <vt:lpstr>Internet packet losses</vt:lpstr>
      <vt:lpstr>Measuring Internet performance (2)</vt:lpstr>
      <vt:lpstr>Internet performance in Wallonia</vt:lpstr>
      <vt:lpstr>Initiative Amélie Améliorer Internet partout</vt:lpstr>
      <vt:lpstr>Agenda</vt:lpstr>
      <vt:lpstr>How to deal with transmission errors ?</vt:lpstr>
      <vt:lpstr>Checksums versus CRC</vt:lpstr>
      <vt:lpstr>Question</vt:lpstr>
      <vt:lpstr>Coping with errors</vt:lpstr>
      <vt:lpstr>Coping with errors</vt:lpstr>
      <vt:lpstr>A better approach</vt:lpstr>
      <vt:lpstr>Alternating Bit Protocol : basics</vt:lpstr>
      <vt:lpstr>Alternating Bit Protocol : reaction to losses</vt:lpstr>
      <vt:lpstr>Alternating Bit Protocol : early timer</vt:lpstr>
      <vt:lpstr>Question</vt:lpstr>
      <vt:lpstr>Alternating Bit Protocol : unprotected control segments</vt:lpstr>
      <vt:lpstr>Alternating bit : sender</vt:lpstr>
      <vt:lpstr>Alternating Bit : Receiver</vt:lpstr>
      <vt:lpstr>Alternating Bit Protocol</vt:lpstr>
      <vt:lpstr>Alternating Bit Protocol</vt:lpstr>
      <vt:lpstr>Agenda</vt:lpstr>
      <vt:lpstr>Pipelining</vt:lpstr>
      <vt:lpstr>Pipelining</vt:lpstr>
      <vt:lpstr>The sending window</vt:lpstr>
      <vt:lpstr>Pipelining example</vt:lpstr>
      <vt:lpstr>Sequence numbers are finite and reused</vt:lpstr>
      <vt:lpstr>How to deal with losses ?</vt:lpstr>
      <vt:lpstr>Go-back-n</vt:lpstr>
      <vt:lpstr>Go-back-n : receiver</vt:lpstr>
      <vt:lpstr>Go-back-n : sender</vt:lpstr>
      <vt:lpstr>Go-back-n : example</vt:lpstr>
      <vt:lpstr>Question</vt:lpstr>
      <vt:lpstr>Question</vt:lpstr>
      <vt:lpstr>Maximum window</vt:lpstr>
      <vt:lpstr>Question</vt:lpstr>
      <vt:lpstr>Question</vt:lpstr>
      <vt:lpstr>Agenda</vt:lpstr>
      <vt:lpstr>The receive window</vt:lpstr>
      <vt:lpstr>Selective repeat</vt:lpstr>
      <vt:lpstr>Buffer management</vt:lpstr>
      <vt:lpstr>Buffer management </vt:lpstr>
      <vt:lpstr>Buffer management </vt:lpstr>
      <vt:lpstr>Bidirectional transfer</vt:lpstr>
      <vt:lpstr>Piggybacking</vt:lpstr>
      <vt:lpstr>Bytestream</vt:lpstr>
      <vt:lpstr>Byte stream service (2)</vt:lpstr>
      <vt:lpstr>Delayed segments</vt:lpstr>
      <vt:lpstr>Delayed segments</vt:lpstr>
      <vt:lpstr>Checksums</vt:lpstr>
      <vt:lpstr>Selective repeat</vt:lpstr>
      <vt:lpstr>Question</vt:lpstr>
      <vt:lpstr>Question</vt:lpstr>
      <vt:lpstr>Question</vt:lpstr>
      <vt:lpstr>Question</vt:lpstr>
      <vt:lpstr>Question</vt:lpstr>
      <vt:lpstr>Hash functions</vt:lpstr>
      <vt:lpstr>Agenda</vt:lpstr>
      <vt:lpstr>Framing techniques</vt:lpstr>
      <vt:lpstr>Question</vt:lpstr>
      <vt:lpstr>Character stuffing</vt:lpstr>
      <vt:lpstr>Maximum window</vt:lpstr>
      <vt:lpstr>Performance</vt:lpstr>
      <vt:lpstr>Take back lessons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3</dc:title>
  <dc:creator>Olivier Bonaventure</dc:creator>
  <cp:lastModifiedBy>Olivier Bonaventure</cp:lastModifiedBy>
  <cp:revision>2</cp:revision>
  <dcterms:created xsi:type="dcterms:W3CDTF">2023-02-16T10:48:53Z</dcterms:created>
  <dcterms:modified xsi:type="dcterms:W3CDTF">2025-02-19T15:40:27Z</dcterms:modified>
</cp:coreProperties>
</file>