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1"/>
  </p:notesMasterIdLst>
  <p:sldIdLst>
    <p:sldId id="256" r:id="rId2"/>
    <p:sldId id="614" r:id="rId3"/>
    <p:sldId id="615" r:id="rId4"/>
    <p:sldId id="618" r:id="rId5"/>
    <p:sldId id="619" r:id="rId6"/>
    <p:sldId id="616" r:id="rId7"/>
    <p:sldId id="312" r:id="rId8"/>
    <p:sldId id="267" r:id="rId9"/>
    <p:sldId id="332" r:id="rId10"/>
    <p:sldId id="319" r:id="rId11"/>
    <p:sldId id="617" r:id="rId12"/>
    <p:sldId id="363" r:id="rId13"/>
    <p:sldId id="364" r:id="rId14"/>
    <p:sldId id="365" r:id="rId15"/>
    <p:sldId id="289" r:id="rId16"/>
    <p:sldId id="283" r:id="rId17"/>
    <p:sldId id="335" r:id="rId18"/>
    <p:sldId id="620" r:id="rId19"/>
    <p:sldId id="621" r:id="rId20"/>
    <p:sldId id="593" r:id="rId21"/>
    <p:sldId id="261" r:id="rId22"/>
    <p:sldId id="262" r:id="rId23"/>
    <p:sldId id="263" r:id="rId24"/>
    <p:sldId id="264" r:id="rId25"/>
    <p:sldId id="350" r:id="rId26"/>
    <p:sldId id="594" r:id="rId27"/>
    <p:sldId id="318" r:id="rId28"/>
    <p:sldId id="288" r:id="rId29"/>
    <p:sldId id="287" r:id="rId30"/>
    <p:sldId id="336" r:id="rId31"/>
    <p:sldId id="595" r:id="rId32"/>
    <p:sldId id="568" r:id="rId33"/>
    <p:sldId id="569" r:id="rId34"/>
    <p:sldId id="570" r:id="rId35"/>
    <p:sldId id="560" r:id="rId36"/>
    <p:sldId id="561" r:id="rId37"/>
    <p:sldId id="601" r:id="rId38"/>
    <p:sldId id="605" r:id="rId39"/>
    <p:sldId id="602" r:id="rId40"/>
    <p:sldId id="603" r:id="rId41"/>
    <p:sldId id="606" r:id="rId42"/>
    <p:sldId id="302" r:id="rId43"/>
    <p:sldId id="346" r:id="rId44"/>
    <p:sldId id="571" r:id="rId45"/>
    <p:sldId id="596" r:id="rId46"/>
    <p:sldId id="293" r:id="rId47"/>
    <p:sldId id="597" r:id="rId48"/>
    <p:sldId id="294" r:id="rId49"/>
    <p:sldId id="562" r:id="rId50"/>
    <p:sldId id="295" r:id="rId51"/>
    <p:sldId id="307" r:id="rId52"/>
    <p:sldId id="308" r:id="rId53"/>
    <p:sldId id="608" r:id="rId54"/>
    <p:sldId id="309" r:id="rId55"/>
    <p:sldId id="604" r:id="rId56"/>
    <p:sldId id="564" r:id="rId57"/>
    <p:sldId id="609" r:id="rId58"/>
    <p:sldId id="296" r:id="rId59"/>
    <p:sldId id="563" r:id="rId60"/>
    <p:sldId id="598" r:id="rId61"/>
    <p:sldId id="566" r:id="rId62"/>
    <p:sldId id="607" r:id="rId63"/>
    <p:sldId id="299" r:id="rId64"/>
    <p:sldId id="599" r:id="rId65"/>
    <p:sldId id="600" r:id="rId66"/>
    <p:sldId id="592" r:id="rId67"/>
    <p:sldId id="611" r:id="rId68"/>
    <p:sldId id="340" r:id="rId69"/>
    <p:sldId id="610" r:id="rId70"/>
    <p:sldId id="583" r:id="rId71"/>
    <p:sldId id="341" r:id="rId72"/>
    <p:sldId id="342" r:id="rId73"/>
    <p:sldId id="292" r:id="rId74"/>
    <p:sldId id="612" r:id="rId75"/>
    <p:sldId id="338" r:id="rId76"/>
    <p:sldId id="339" r:id="rId77"/>
    <p:sldId id="585" r:id="rId78"/>
    <p:sldId id="343" r:id="rId79"/>
    <p:sldId id="347" r:id="rId80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699"/>
    <p:restoredTop sz="94648"/>
  </p:normalViewPr>
  <p:slideViewPr>
    <p:cSldViewPr snapToGrid="0">
      <p:cViewPr varScale="1">
        <p:scale>
          <a:sx n="62" d="100"/>
          <a:sy n="62" d="100"/>
        </p:scale>
        <p:origin x="216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31893-7260-7D44-BBAD-F9ECD79CC97F}" type="datetimeFigureOut">
              <a:rPr lang="en-BE" smtClean="0"/>
              <a:t>3/3/25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A9AE83-DFDE-3243-A8E0-F42BC3861AF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1836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r.yp.to/syncookies/archive" TargetMode="External"/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  <p:txBody>
          <a:bodyPr/>
          <a:lstStyle/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In this example, the duplicate CR is likely to be a previous retransmission of the CR that was delayed in the network.</a:t>
            </a:r>
          </a:p>
        </p:txBody>
      </p:sp>
    </p:spTree>
    <p:extLst>
      <p:ext uri="{BB962C8B-B14F-4D97-AF65-F5344CB8AC3E}">
        <p14:creationId xmlns:p14="http://schemas.microsoft.com/office/powerpoint/2010/main" val="2932876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">
            <a:extLst>
              <a:ext uri="{FF2B5EF4-FFF2-40B4-BE49-F238E27FC236}">
                <a16:creationId xmlns:a16="http://schemas.microsoft.com/office/drawing/2014/main" id="{17FF808D-0966-490B-9A4E-535048B05DAC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5C03E44F-95F7-4D94-86F9-5C40568ACD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Some heavily loaded web servers, use abrupt release to close their connection to avoid maintaining state for 2*MSL seconds.</a:t>
            </a:r>
          </a:p>
        </p:txBody>
      </p:sp>
    </p:spTree>
    <p:extLst>
      <p:ext uri="{BB962C8B-B14F-4D97-AF65-F5344CB8AC3E}">
        <p14:creationId xmlns:p14="http://schemas.microsoft.com/office/powerpoint/2010/main" val="3797318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">
            <a:extLst>
              <a:ext uri="{FF2B5EF4-FFF2-40B4-BE49-F238E27FC236}">
                <a16:creationId xmlns:a16="http://schemas.microsoft.com/office/drawing/2014/main" id="{17FF808D-0966-490B-9A4E-535048B05DAC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5C03E44F-95F7-4D94-86F9-5C40568ACD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Some heavily loaded web servers, use abrupt release to close their connection to avoid maintaining state for 2*MSL seconds.</a:t>
            </a:r>
          </a:p>
        </p:txBody>
      </p:sp>
    </p:spTree>
    <p:extLst>
      <p:ext uri="{BB962C8B-B14F-4D97-AF65-F5344CB8AC3E}">
        <p14:creationId xmlns:p14="http://schemas.microsoft.com/office/powerpoint/2010/main" val="33487824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  <p:txBody>
          <a:bodyPr/>
          <a:lstStyle/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MSL in IP networks : 120 seconds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  <p:txBody>
          <a:bodyPr/>
          <a:lstStyle/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MSL in IP networks : 120 seconds</a:t>
            </a:r>
          </a:p>
        </p:txBody>
      </p:sp>
    </p:spTree>
    <p:extLst>
      <p:ext uri="{BB962C8B-B14F-4D97-AF65-F5344CB8AC3E}">
        <p14:creationId xmlns:p14="http://schemas.microsoft.com/office/powerpoint/2010/main" val="11299351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  <p:txBody>
          <a:bodyPr/>
          <a:lstStyle/>
          <a:p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Most TCP implementations today have fixes for those problems. We will discuss them later.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  <p:txBody>
          <a:bodyPr/>
          <a:lstStyle/>
          <a:p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Most TCP implementations today have fixes for those problems. We will discuss them later.</a:t>
            </a:r>
          </a:p>
        </p:txBody>
      </p:sp>
    </p:spTree>
    <p:extLst>
      <p:ext uri="{BB962C8B-B14F-4D97-AF65-F5344CB8AC3E}">
        <p14:creationId xmlns:p14="http://schemas.microsoft.com/office/powerpoint/2010/main" val="25327211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  <p:txBody>
          <a:bodyPr/>
          <a:lstStyle/>
          <a:p>
            <a:pPr>
              <a:lnSpc>
                <a:spcPct val="83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This utilization of a hash function to compute the value of the initial sequence number is usually called a SYN cookie. </a:t>
            </a:r>
          </a:p>
          <a:p>
            <a:pPr>
              <a:lnSpc>
                <a:spcPct val="83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endParaRPr lang="en-US" sz="1400">
              <a:solidFill>
                <a:srgbClr val="000000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>
              <a:lnSpc>
                <a:spcPct val="83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In practice, the computation of the SYN cookie is slightly more complex than a simple hash function because the server must also remember inside the cookie the following information :</a:t>
            </a:r>
          </a:p>
          <a:p>
            <a:pPr>
              <a:lnSpc>
                <a:spcPct val="83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- the MSS value advertised by the client</a:t>
            </a:r>
          </a:p>
          <a:p>
            <a:pPr>
              <a:lnSpc>
                <a:spcPct val="83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- the optional utilization of TCP options such as RFC1323 large windows or timestamps or SACK by the sender</a:t>
            </a:r>
          </a:p>
          <a:p>
            <a:pPr>
              <a:lnSpc>
                <a:spcPct val="83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endParaRPr lang="en-US" sz="1400">
              <a:solidFill>
                <a:srgbClr val="000000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>
              <a:lnSpc>
                <a:spcPct val="83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The original discussions that lead to the development of the SYN cookie solution may be found in :</a:t>
            </a:r>
          </a:p>
          <a:p>
            <a:pPr>
              <a:lnSpc>
                <a:spcPct val="83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r>
              <a:rPr lang="en-US" sz="1400" u="sng">
                <a:solidFill>
                  <a:srgbClr val="CCCCFF"/>
                </a:solidFill>
                <a:latin typeface="Helvetica" charset="0"/>
                <a:cs typeface="Helvetica" charset="0"/>
                <a:sym typeface="Helvetica" charset="0"/>
                <a:hlinkClick r:id="rId3"/>
              </a:rPr>
              <a:t>http://cr.yp.to/syncookies/archive</a:t>
            </a:r>
            <a:endParaRPr lang="en-US" sz="1400" u="sng">
              <a:solidFill>
                <a:srgbClr val="CCCCFF"/>
              </a:solidFill>
              <a:latin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8BB183C1-9FFE-469C-98C6-F43D39262974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73CFAA27-1B90-434B-AF3D-E4994C1012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Urgent pointer is rarely used and will not be described.</a:t>
            </a:r>
          </a:p>
          <a:p>
            <a:pPr eaLnBrk="1" hangingPunct="1"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  <a:defRPr/>
            </a:pPr>
            <a:endParaRPr lang="en-US" sz="1400">
              <a:solidFill>
                <a:srgbClr val="000000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eaLnBrk="1" hangingPunct="1"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The THL is indicated in blocs of 32 bits. The TCP header may contain options, these will be discussed later.</a:t>
            </a:r>
          </a:p>
        </p:txBody>
      </p:sp>
    </p:spTree>
    <p:extLst>
      <p:ext uri="{BB962C8B-B14F-4D97-AF65-F5344CB8AC3E}">
        <p14:creationId xmlns:p14="http://schemas.microsoft.com/office/powerpoint/2010/main" val="2141713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>
            <a:extLst>
              <a:ext uri="{FF2B5EF4-FFF2-40B4-BE49-F238E27FC236}">
                <a16:creationId xmlns:a16="http://schemas.microsoft.com/office/drawing/2014/main" id="{57EFA930-4D6E-4840-A8F8-E0EB4AD6656C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77088F43-D1BF-4056-99AB-5E9B12D742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MSL in IP networks : 120 seconds</a:t>
            </a:r>
          </a:p>
        </p:txBody>
      </p:sp>
    </p:spTree>
    <p:extLst>
      <p:ext uri="{BB962C8B-B14F-4D97-AF65-F5344CB8AC3E}">
        <p14:creationId xmlns:p14="http://schemas.microsoft.com/office/powerpoint/2010/main" val="2904402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>
            <a:extLst>
              <a:ext uri="{FF2B5EF4-FFF2-40B4-BE49-F238E27FC236}">
                <a16:creationId xmlns:a16="http://schemas.microsoft.com/office/drawing/2014/main" id="{DACF9608-11DE-401A-B3E8-89FB4E072D8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C74DBB8E-F7B0-4C5F-A005-5E56089A95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MSL in IP networks : 120 seconds</a:t>
            </a:r>
          </a:p>
        </p:txBody>
      </p:sp>
    </p:spTree>
    <p:extLst>
      <p:ext uri="{BB962C8B-B14F-4D97-AF65-F5344CB8AC3E}">
        <p14:creationId xmlns:p14="http://schemas.microsoft.com/office/powerpoint/2010/main" val="2243007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>
            <a:extLst>
              <a:ext uri="{FF2B5EF4-FFF2-40B4-BE49-F238E27FC236}">
                <a16:creationId xmlns:a16="http://schemas.microsoft.com/office/drawing/2014/main" id="{DACF9608-11DE-401A-B3E8-89FB4E072D8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C74DBB8E-F7B0-4C5F-A005-5E56089A95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MSL in IP networks : 120 seconds</a:t>
            </a:r>
          </a:p>
        </p:txBody>
      </p:sp>
    </p:spTree>
    <p:extLst>
      <p:ext uri="{BB962C8B-B14F-4D97-AF65-F5344CB8AC3E}">
        <p14:creationId xmlns:p14="http://schemas.microsoft.com/office/powerpoint/2010/main" val="3283147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  <p:txBody>
          <a:bodyPr/>
          <a:lstStyle/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The computation of TCP</a:t>
            </a:r>
            <a:r>
              <a:rPr lang="ja-JP" altLang="en-US" sz="1400">
                <a:solidFill>
                  <a:srgbClr val="000000"/>
                </a:solidFill>
                <a:latin typeface="Arial"/>
                <a:cs typeface="Helvetica" charset="0"/>
                <a:sym typeface="Helvetica" charset="0"/>
              </a:rPr>
              <a:t>’</a:t>
            </a: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s retransmission timer is described in </a:t>
            </a:r>
          </a:p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endParaRPr lang="en-US" sz="1400">
              <a:solidFill>
                <a:srgbClr val="000000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RFC2988 Computing TCP's Retransmission Timer. V. Paxson, M. Allman. November 2000. </a:t>
            </a:r>
          </a:p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endParaRPr lang="en-US" sz="1400">
              <a:solidFill>
                <a:srgbClr val="000000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Usual values for alpha and beta are 1/8 and 1/4.</a:t>
            </a:r>
          </a:p>
        </p:txBody>
      </p:sp>
    </p:spTree>
    <p:extLst>
      <p:ext uri="{BB962C8B-B14F-4D97-AF65-F5344CB8AC3E}">
        <p14:creationId xmlns:p14="http://schemas.microsoft.com/office/powerpoint/2010/main" val="3397758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  <p:txBody>
          <a:bodyPr/>
          <a:lstStyle/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See</a:t>
            </a:r>
          </a:p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endParaRPr lang="en-US" sz="1400">
              <a:solidFill>
                <a:srgbClr val="000000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P. Karn, C. Partridge, Improving round-trip time estimates in reliable transport protocols, Proc. ACM SIGCOMM87, August 1987</a:t>
            </a:r>
          </a:p>
        </p:txBody>
      </p:sp>
    </p:spTree>
    <p:extLst>
      <p:ext uri="{BB962C8B-B14F-4D97-AF65-F5344CB8AC3E}">
        <p14:creationId xmlns:p14="http://schemas.microsoft.com/office/powerpoint/2010/main" val="560942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>
            <a:extLst>
              <a:ext uri="{FF2B5EF4-FFF2-40B4-BE49-F238E27FC236}">
                <a16:creationId xmlns:a16="http://schemas.microsoft.com/office/drawing/2014/main" id="{B0A65708-16A0-478B-97FE-0F7DF728AE22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649F31CD-E80B-4626-8F3D-FE6C156193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</a:pPr>
            <a:r>
              <a:rPr lang="en-US" altLang="fr-FR" sz="1400">
                <a:solidFill>
                  <a:srgbClr val="00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Don</a:t>
            </a:r>
            <a:r>
              <a:rPr lang="ja-JP" altLang="en-US"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’</a:t>
            </a:r>
            <a:r>
              <a:rPr lang="en-US" altLang="ja-JP" sz="1400">
                <a:solidFill>
                  <a:srgbClr val="00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t forget that TCP</a:t>
            </a:r>
            <a:r>
              <a:rPr lang="ja-JP" altLang="en-US"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’</a:t>
            </a:r>
            <a:r>
              <a:rPr lang="en-US" altLang="ja-JP" sz="1400">
                <a:solidFill>
                  <a:srgbClr val="00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s acknowledgements are cumulative.</a:t>
            </a:r>
            <a:endParaRPr lang="en-US" altLang="fr-FR" sz="1400">
              <a:solidFill>
                <a:srgbClr val="000000"/>
              </a:solidFill>
              <a:latin typeface="Helvetica" panose="020B0604020202020204" pitchFamily="34" charset="0"/>
              <a:ea typeface="ＭＳ Ｐゴシック" panose="020B0600070205080204" pitchFamily="34" charset="-128"/>
              <a:sym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575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>
            <a:extLst>
              <a:ext uri="{FF2B5EF4-FFF2-40B4-BE49-F238E27FC236}">
                <a16:creationId xmlns:a16="http://schemas.microsoft.com/office/drawing/2014/main" id="{1C3BA56A-9CE4-494E-B33C-7A447BCD8995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612437D4-2BCC-4718-B70A-3243D280E7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See e.g.</a:t>
            </a:r>
          </a:p>
          <a:p>
            <a:pPr eaLnBrk="1" hangingPunct="1"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  <a:defRPr/>
            </a:pPr>
            <a:endParaRPr lang="en-US" sz="1400">
              <a:solidFill>
                <a:srgbClr val="000000"/>
              </a:solidFill>
              <a:latin typeface="Helvetica" charset="0"/>
              <a:cs typeface="Helvetica" charset="0"/>
              <a:sym typeface="Helvetica" charset="0"/>
            </a:endParaRPr>
          </a:p>
          <a:p>
            <a:pPr eaLnBrk="1" hangingPunct="1"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Helvetica" charset="0"/>
                <a:cs typeface="Helvetica" charset="0"/>
                <a:sym typeface="Helvetica" charset="0"/>
              </a:rPr>
              <a:t>RFC2001 TCP Slow Start, Congestion Avoidance, Fast Retransmit, and Fast Recovery Algorithms. W. Stevens. January 1997. </a:t>
            </a:r>
          </a:p>
        </p:txBody>
      </p:sp>
    </p:spTree>
    <p:extLst>
      <p:ext uri="{BB962C8B-B14F-4D97-AF65-F5344CB8AC3E}">
        <p14:creationId xmlns:p14="http://schemas.microsoft.com/office/powerpoint/2010/main" val="1494489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360A0-F35B-DEDC-F3F3-24ABE5F9E7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91C2B-7908-C644-4865-EBB3D349D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94BF0-B84A-D502-9405-58BD7109A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9B52-54A4-F247-8784-98C6FC85B4AC}" type="datetimeFigureOut">
              <a:rPr lang="en-BE" smtClean="0"/>
              <a:t>3/3/25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316E1-1BCA-7FAA-A337-CAC4D59EB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405AB-E94A-0816-6C83-1A699031D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E34A-65B1-BF42-B8E0-CCF64E971AF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9085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562A-70A8-C2E3-3D84-454772947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FA35E8-B0B2-C007-D8BA-58A854A9A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03331-176E-B081-355E-6CA9539FE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9B52-54A4-F247-8784-98C6FC85B4AC}" type="datetimeFigureOut">
              <a:rPr lang="en-BE" smtClean="0"/>
              <a:t>3/3/25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8B830-CC15-21AB-DF2C-9FC7EAC32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B2D69-CCA4-5F50-A3AD-AE52F1D50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E34A-65B1-BF42-B8E0-CCF64E971AF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61390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1C77B-D4F7-1D94-49C6-698FDD2B5A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0EC17-8795-F2EE-B8FE-50250D30F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E17C6-2496-DFF2-01E3-9C9376225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9B52-54A4-F247-8784-98C6FC85B4AC}" type="datetimeFigureOut">
              <a:rPr lang="en-BE" smtClean="0"/>
              <a:t>3/3/25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10B3E-4DDF-AE09-EA9F-182046889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9FCA6-3593-6756-3CAA-465F1359B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E34A-65B1-BF42-B8E0-CCF64E971AF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9834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F9534-3908-BEB6-2C0C-141A66B0E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41D5A-9D97-ABDD-EB6E-EF2049735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E3FE1-B678-0F64-94CF-55CFB3640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9B52-54A4-F247-8784-98C6FC85B4AC}" type="datetimeFigureOut">
              <a:rPr lang="en-BE" smtClean="0"/>
              <a:t>3/3/25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FEA37-F0E2-1F18-3C29-943CDD0CF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5476F-6BD8-D9F8-6CEB-544A361DC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E34A-65B1-BF42-B8E0-CCF64E971AF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0977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6179A-2021-AD26-7AE5-B8048C588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93DCD-7E32-0ACC-CABF-8C2432C86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73CE2-A97C-C709-5CE0-C22E75574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9B52-54A4-F247-8784-98C6FC85B4AC}" type="datetimeFigureOut">
              <a:rPr lang="en-BE" smtClean="0"/>
              <a:t>3/3/25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95772-42FB-8F91-7C9D-77D2C3792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E0E76-894F-4E01-AC98-3569C2172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E34A-65B1-BF42-B8E0-CCF64E971AF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07091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1F16E-8CA7-88D2-32FD-EF8D83C61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A730E-92AA-035D-461D-D4AFD1606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20562-D290-5AF3-303D-2991DA303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8FBDF-EAFA-5960-9940-C93DF688D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9B52-54A4-F247-8784-98C6FC85B4AC}" type="datetimeFigureOut">
              <a:rPr lang="en-BE" smtClean="0"/>
              <a:t>3/3/25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BE35F-4180-8B86-9E63-A4EF3482A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42372-8A18-B090-FA4A-1AF8131AD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E34A-65B1-BF42-B8E0-CCF64E971AF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5304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5ACF-C17B-9D12-3F24-C00B61E1A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841C0-8F30-E5BE-75EC-B8B81E251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E634E7-2B75-81A6-509E-F6A9E3139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549634-2761-A6D2-0FFF-C1786470F1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1CD4A3-EC7D-8AFC-49F4-A040AFA4F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38B47D-966E-FD05-5787-B21410D5B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9B52-54A4-F247-8784-98C6FC85B4AC}" type="datetimeFigureOut">
              <a:rPr lang="en-BE" smtClean="0"/>
              <a:t>3/3/25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9F5937-9EBE-1E8A-A63E-668C89657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998C27-E7BA-0BE5-BBCF-EB817D4B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E34A-65B1-BF42-B8E0-CCF64E971AF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84965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2726-57A0-EF72-6E19-D131F9B4F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622008-E959-DC52-96D0-10B12316F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9B52-54A4-F247-8784-98C6FC85B4AC}" type="datetimeFigureOut">
              <a:rPr lang="en-BE" smtClean="0"/>
              <a:t>3/3/25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2DA6E-FA1F-0021-F9D8-18E0E5E27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B12CE3-8A8A-9CC3-016F-60C8A4771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E34A-65B1-BF42-B8E0-CCF64E971AF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36867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68E0EB-631A-337A-3F43-CC908298E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9B52-54A4-F247-8784-98C6FC85B4AC}" type="datetimeFigureOut">
              <a:rPr lang="en-BE" smtClean="0"/>
              <a:t>3/3/25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687399-7646-E203-9175-D5B89B503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2190A-C2DD-4BBB-94A2-9E0786118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E34A-65B1-BF42-B8E0-CCF64E971AF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95670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CDD37-91D3-C108-B4F8-B41C4C53D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91110-5698-23B8-5181-7683DADB6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B7849A-0392-36E2-F23F-FDD5BBFF3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C4E9F-0408-5B9E-2FFC-244515F63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9B52-54A4-F247-8784-98C6FC85B4AC}" type="datetimeFigureOut">
              <a:rPr lang="en-BE" smtClean="0"/>
              <a:t>3/3/25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C8C34-8A7A-B52C-B699-EB06ED612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D7A2E-8D99-1195-0882-BE70EB51C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E34A-65B1-BF42-B8E0-CCF64E971AF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25303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CF159-4949-EA44-579D-4EE18BDA5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6C4452-992B-69CE-C3D6-DBE3571C2F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917ED-76E3-1110-1341-550E47FED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0C553-50C4-2849-6311-A6F7DA635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9B52-54A4-F247-8784-98C6FC85B4AC}" type="datetimeFigureOut">
              <a:rPr lang="en-BE" smtClean="0"/>
              <a:t>3/3/25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1EBB4-25C3-ACE2-B237-B1FB17A7A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65EF1-AB62-58AD-63FC-6728BD3A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E34A-65B1-BF42-B8E0-CCF64E971AF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88846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A08E9A-332E-17C5-3120-76AD43034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C05D4-2700-F24A-E87E-E0309290A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7EC46-6220-8175-3B75-24BB825D69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D9B52-54A4-F247-8784-98C6FC85B4AC}" type="datetimeFigureOut">
              <a:rPr lang="en-BE" smtClean="0"/>
              <a:t>3/3/25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3B228-4505-7046-3E9A-BE747E0329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AB1BA-955B-89B1-041A-C3962FFB3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FE34A-65B1-BF42-B8E0-CCF64E971AF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32412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F397A-E032-439A-7AF5-DD6FF5612E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/>
              <a:t>Part 4 </a:t>
            </a:r>
            <a:br>
              <a:rPr lang="en-BE"/>
            </a:br>
            <a:r>
              <a:rPr lang="en-BE"/>
              <a:t>Reliable transport and TCP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314C958-3CCA-A1A3-2D37-C145A9EAD2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23708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D732-E751-584A-88D5-C86BDDC0F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>
                <a:solidFill>
                  <a:srgbClr val="0070C0"/>
                </a:solidFill>
              </a:rPr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C9201-29A7-834E-A8ED-D2E2CFB1C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54837" indent="-420967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Go-back-n is used in a satellite network with a round-trip-time of 1 sec. What is the minimum sending window (in segments) to fully use a 1 Mbps link using 10.000 bits segments ?</a:t>
            </a:r>
          </a:p>
        </p:txBody>
      </p:sp>
      <p:pic>
        <p:nvPicPr>
          <p:cNvPr id="61442" name="Picture 2">
            <a:extLst>
              <a:ext uri="{FF2B5EF4-FFF2-40B4-BE49-F238E27FC236}">
                <a16:creationId xmlns:a16="http://schemas.microsoft.com/office/drawing/2014/main" id="{A9859FA5-AC27-614F-AD3D-716E604B4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93537">
            <a:off x="1409018" y="710149"/>
            <a:ext cx="2409942" cy="53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04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CBE240-5E05-4ADB-AF2D-D71E00EBB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B0ED0-3360-F748-8EDD-14336DBC4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9218B-8D24-49F8-9F5E-C227A7357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BE">
                <a:solidFill>
                  <a:srgbClr val="FF0000"/>
                </a:solidFill>
              </a:rPr>
              <a:t>Reliable data transfer techniques</a:t>
            </a:r>
          </a:p>
          <a:p>
            <a:pPr lvl="1"/>
            <a:r>
              <a:rPr lang="en-BE"/>
              <a:t>The Alternating Bit Protocol</a:t>
            </a:r>
          </a:p>
          <a:p>
            <a:pPr lvl="1"/>
            <a:r>
              <a:rPr lang="en-BE"/>
              <a:t>Go-Back-N</a:t>
            </a:r>
          </a:p>
          <a:p>
            <a:pPr lvl="1"/>
            <a:r>
              <a:rPr lang="en-BE">
                <a:solidFill>
                  <a:srgbClr val="FF0000"/>
                </a:solidFill>
              </a:rPr>
              <a:t>Selective repeat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BE"/>
              <a:t>Managing a connection</a:t>
            </a:r>
          </a:p>
          <a:p>
            <a:pPr lvl="1"/>
            <a:r>
              <a:rPr lang="en-BE"/>
              <a:t>Connection establishment</a:t>
            </a:r>
          </a:p>
          <a:p>
            <a:pPr lvl="1"/>
            <a:r>
              <a:rPr lang="en-BE"/>
              <a:t>Connection release</a:t>
            </a:r>
          </a:p>
          <a:p>
            <a:r>
              <a:rPr lang="en-BE"/>
              <a:t>TCP</a:t>
            </a:r>
          </a:p>
          <a:p>
            <a:pPr lvl="1"/>
            <a:r>
              <a:rPr lang="en-BE"/>
              <a:t>Connection establishment</a:t>
            </a:r>
          </a:p>
          <a:p>
            <a:pPr lvl="1"/>
            <a:r>
              <a:rPr lang="en-BE"/>
              <a:t>Data transfer</a:t>
            </a:r>
          </a:p>
          <a:p>
            <a:pPr lvl="1"/>
            <a:r>
              <a:rPr lang="en-BE"/>
              <a:t>Connection release</a:t>
            </a:r>
          </a:p>
          <a:p>
            <a:r>
              <a:rPr lang="en-BE"/>
              <a:t>Modern TCP</a:t>
            </a:r>
          </a:p>
        </p:txBody>
      </p:sp>
    </p:spTree>
    <p:extLst>
      <p:ext uri="{BB962C8B-B14F-4D97-AF65-F5344CB8AC3E}">
        <p14:creationId xmlns:p14="http://schemas.microsoft.com/office/powerpoint/2010/main" val="677646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Buffer management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/>
            <a:r>
              <a:rPr lang="en-US" dirty="0"/>
              <a:t>A reliable transport serves a variable number of applications with a limited buffer</a:t>
            </a:r>
          </a:p>
          <a:p>
            <a:pPr marL="937584" lvl="1"/>
            <a:r>
              <a:rPr lang="en-US" dirty="0"/>
              <a:t>The buffer/window allocated to a given connection may need to change dynamically as connections start and stop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2095500" y="0"/>
            <a:ext cx="7988722" cy="1207740"/>
          </a:xfrm>
          <a:ln/>
        </p:spPr>
        <p:txBody>
          <a:bodyPr/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63087" algn="l"/>
                <a:tab pos="7223860" algn="l"/>
                <a:tab pos="7884634" algn="l"/>
                <a:tab pos="8482902" algn="l"/>
              </a:tabLst>
            </a:pPr>
            <a:r>
              <a:rPr lang="en-US"/>
              <a:t>Buffer management </a:t>
            </a:r>
          </a:p>
        </p:txBody>
      </p:sp>
      <p:grpSp>
        <p:nvGrpSpPr>
          <p:cNvPr id="35842" name="Group 2"/>
          <p:cNvGrpSpPr>
            <a:grpSpLocks/>
          </p:cNvGrpSpPr>
          <p:nvPr/>
        </p:nvGrpSpPr>
        <p:grpSpPr bwMode="auto">
          <a:xfrm>
            <a:off x="5472039" y="1361777"/>
            <a:ext cx="2403202" cy="4527352"/>
            <a:chOff x="0" y="0"/>
            <a:chExt cx="2153" cy="4056"/>
          </a:xfrm>
        </p:grpSpPr>
        <p:sp>
          <p:nvSpPr>
            <p:cNvPr id="35843" name="Line 3"/>
            <p:cNvSpPr>
              <a:spLocks noChangeShapeType="1"/>
            </p:cNvSpPr>
            <p:nvPr/>
          </p:nvSpPr>
          <p:spPr bwMode="auto">
            <a:xfrm>
              <a:off x="0" y="0"/>
              <a:ext cx="1" cy="40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35844" name="Line 4"/>
            <p:cNvSpPr>
              <a:spLocks noChangeShapeType="1"/>
            </p:cNvSpPr>
            <p:nvPr/>
          </p:nvSpPr>
          <p:spPr bwMode="auto">
            <a:xfrm>
              <a:off x="2151" y="24"/>
              <a:ext cx="2" cy="40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</p:grpSp>
      <p:sp>
        <p:nvSpPr>
          <p:cNvPr id="35845" name="Rectangle 5"/>
          <p:cNvSpPr>
            <a:spLocks/>
          </p:cNvSpPr>
          <p:nvPr/>
        </p:nvSpPr>
        <p:spPr bwMode="auto">
          <a:xfrm>
            <a:off x="3127996" y="1252358"/>
            <a:ext cx="5244641" cy="279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875525" algn="l"/>
              </a:tabLst>
            </a:pPr>
            <a:r>
              <a:rPr lang="en-US" sz="2109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A                                                                 B</a:t>
            </a:r>
          </a:p>
        </p:txBody>
      </p:sp>
      <p:grpSp>
        <p:nvGrpSpPr>
          <p:cNvPr id="35846" name="Group 6"/>
          <p:cNvGrpSpPr>
            <a:grpSpLocks/>
          </p:cNvGrpSpPr>
          <p:nvPr/>
        </p:nvGrpSpPr>
        <p:grpSpPr bwMode="auto">
          <a:xfrm>
            <a:off x="4221882" y="1967893"/>
            <a:ext cx="4984999" cy="1525847"/>
            <a:chOff x="0" y="17"/>
            <a:chExt cx="4466" cy="1366"/>
          </a:xfrm>
        </p:grpSpPr>
        <p:sp>
          <p:nvSpPr>
            <p:cNvPr id="35847" name="Line 7"/>
            <p:cNvSpPr>
              <a:spLocks noChangeShapeType="1"/>
            </p:cNvSpPr>
            <p:nvPr/>
          </p:nvSpPr>
          <p:spPr bwMode="auto">
            <a:xfrm>
              <a:off x="3315" y="1381"/>
              <a:ext cx="694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35848" name="Line 8"/>
            <p:cNvSpPr>
              <a:spLocks noChangeShapeType="1"/>
            </p:cNvSpPr>
            <p:nvPr/>
          </p:nvSpPr>
          <p:spPr bwMode="auto">
            <a:xfrm>
              <a:off x="1083" y="305"/>
              <a:ext cx="2147" cy="10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35849" name="Line 9"/>
            <p:cNvSpPr>
              <a:spLocks noChangeShapeType="1"/>
            </p:cNvSpPr>
            <p:nvPr/>
          </p:nvSpPr>
          <p:spPr bwMode="auto">
            <a:xfrm>
              <a:off x="491" y="292"/>
              <a:ext cx="574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35850" name="Rectangle 10"/>
            <p:cNvSpPr>
              <a:spLocks/>
            </p:cNvSpPr>
            <p:nvPr/>
          </p:nvSpPr>
          <p:spPr bwMode="auto">
            <a:xfrm>
              <a:off x="0" y="17"/>
              <a:ext cx="978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Data.req(</a:t>
              </a:r>
              <a:r>
                <a:rPr lang="en-US" sz="1687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</a:t>
              </a: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  <p:sp>
          <p:nvSpPr>
            <p:cNvPr id="35851" name="Rectangle 11"/>
            <p:cNvSpPr>
              <a:spLocks/>
            </p:cNvSpPr>
            <p:nvPr/>
          </p:nvSpPr>
          <p:spPr bwMode="auto">
            <a:xfrm>
              <a:off x="3510" y="1118"/>
              <a:ext cx="956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Data.ind(</a:t>
              </a:r>
              <a:r>
                <a:rPr lang="en-US" sz="1687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</a:t>
              </a: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  <p:grpSp>
          <p:nvGrpSpPr>
            <p:cNvPr id="35852" name="Group 12"/>
            <p:cNvGrpSpPr>
              <a:grpSpLocks/>
            </p:cNvGrpSpPr>
            <p:nvPr/>
          </p:nvGrpSpPr>
          <p:grpSpPr bwMode="auto">
            <a:xfrm>
              <a:off x="1513" y="421"/>
              <a:ext cx="521" cy="216"/>
              <a:chOff x="0" y="0"/>
              <a:chExt cx="521" cy="216"/>
            </a:xfrm>
          </p:grpSpPr>
          <p:sp>
            <p:nvSpPr>
              <p:cNvPr id="35853" name="Rectangle 13"/>
              <p:cNvSpPr>
                <a:spLocks/>
              </p:cNvSpPr>
              <p:nvPr/>
            </p:nvSpPr>
            <p:spPr bwMode="auto">
              <a:xfrm>
                <a:off x="0" y="0"/>
                <a:ext cx="521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35854" name="Rectangle 14"/>
              <p:cNvSpPr>
                <a:spLocks/>
              </p:cNvSpPr>
              <p:nvPr/>
            </p:nvSpPr>
            <p:spPr bwMode="auto">
              <a:xfrm>
                <a:off x="0" y="13"/>
                <a:ext cx="493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</a:pP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D(0</a:t>
                </a:r>
                <a:r>
                  <a:rPr lang="en-US" sz="1547">
                    <a:solidFill>
                      <a:srgbClr val="0000FF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,a</a:t>
                </a: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)</a:t>
                </a:r>
              </a:p>
            </p:txBody>
          </p:sp>
        </p:grpSp>
      </p:grpSp>
      <p:grpSp>
        <p:nvGrpSpPr>
          <p:cNvPr id="35855" name="Group 15"/>
          <p:cNvGrpSpPr>
            <a:grpSpLocks/>
          </p:cNvGrpSpPr>
          <p:nvPr/>
        </p:nvGrpSpPr>
        <p:grpSpPr bwMode="auto">
          <a:xfrm>
            <a:off x="5466457" y="3643312"/>
            <a:ext cx="2339578" cy="486668"/>
            <a:chOff x="0" y="0"/>
            <a:chExt cx="2096" cy="436"/>
          </a:xfrm>
        </p:grpSpPr>
        <p:sp>
          <p:nvSpPr>
            <p:cNvPr id="35856" name="Line 16"/>
            <p:cNvSpPr>
              <a:spLocks noChangeShapeType="1"/>
            </p:cNvSpPr>
            <p:nvPr/>
          </p:nvSpPr>
          <p:spPr bwMode="auto">
            <a:xfrm flipH="1">
              <a:off x="0" y="0"/>
              <a:ext cx="2096" cy="4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grpSp>
          <p:nvGrpSpPr>
            <p:cNvPr id="35857" name="Group 17"/>
            <p:cNvGrpSpPr>
              <a:grpSpLocks/>
            </p:cNvGrpSpPr>
            <p:nvPr/>
          </p:nvGrpSpPr>
          <p:grpSpPr bwMode="auto">
            <a:xfrm>
              <a:off x="166" y="176"/>
              <a:ext cx="1152" cy="216"/>
              <a:chOff x="0" y="0"/>
              <a:chExt cx="1152" cy="216"/>
            </a:xfrm>
          </p:grpSpPr>
          <p:sp>
            <p:nvSpPr>
              <p:cNvPr id="35858" name="Rectangle 18"/>
              <p:cNvSpPr>
                <a:spLocks/>
              </p:cNvSpPr>
              <p:nvPr/>
            </p:nvSpPr>
            <p:spPr bwMode="auto">
              <a:xfrm>
                <a:off x="0" y="0"/>
                <a:ext cx="1152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35859" name="Rectangle 19"/>
              <p:cNvSpPr>
                <a:spLocks/>
              </p:cNvSpPr>
              <p:nvPr/>
            </p:nvSpPr>
            <p:spPr bwMode="auto">
              <a:xfrm>
                <a:off x="0" y="12"/>
                <a:ext cx="1079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60773" algn="l"/>
                    <a:tab pos="1303688" algn="l"/>
                  </a:tabLst>
                </a:pP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C(OK,0, w=1)</a:t>
                </a:r>
              </a:p>
            </p:txBody>
          </p:sp>
        </p:grpSp>
      </p:grpSp>
      <p:grpSp>
        <p:nvGrpSpPr>
          <p:cNvPr id="35860" name="Group 20"/>
          <p:cNvGrpSpPr>
            <a:grpSpLocks/>
          </p:cNvGrpSpPr>
          <p:nvPr/>
        </p:nvGrpSpPr>
        <p:grpSpPr bwMode="auto">
          <a:xfrm>
            <a:off x="5488781" y="4438055"/>
            <a:ext cx="2303859" cy="397371"/>
            <a:chOff x="0" y="0"/>
            <a:chExt cx="2064" cy="356"/>
          </a:xfrm>
        </p:grpSpPr>
        <p:sp>
          <p:nvSpPr>
            <p:cNvPr id="35861" name="Line 21"/>
            <p:cNvSpPr>
              <a:spLocks noChangeShapeType="1"/>
            </p:cNvSpPr>
            <p:nvPr/>
          </p:nvSpPr>
          <p:spPr bwMode="auto">
            <a:xfrm flipH="1">
              <a:off x="0" y="56"/>
              <a:ext cx="2064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grpSp>
          <p:nvGrpSpPr>
            <p:cNvPr id="35862" name="Group 22"/>
            <p:cNvGrpSpPr>
              <a:grpSpLocks/>
            </p:cNvGrpSpPr>
            <p:nvPr/>
          </p:nvGrpSpPr>
          <p:grpSpPr bwMode="auto">
            <a:xfrm>
              <a:off x="897" y="0"/>
              <a:ext cx="1100" cy="216"/>
              <a:chOff x="0" y="0"/>
              <a:chExt cx="1100" cy="216"/>
            </a:xfrm>
          </p:grpSpPr>
          <p:sp>
            <p:nvSpPr>
              <p:cNvPr id="35863" name="Rectangle 23"/>
              <p:cNvSpPr>
                <a:spLocks/>
              </p:cNvSpPr>
              <p:nvPr/>
            </p:nvSpPr>
            <p:spPr bwMode="auto">
              <a:xfrm>
                <a:off x="0" y="0"/>
                <a:ext cx="1100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35864" name="Rectangle 24"/>
              <p:cNvSpPr>
                <a:spLocks/>
              </p:cNvSpPr>
              <p:nvPr/>
            </p:nvSpPr>
            <p:spPr bwMode="auto">
              <a:xfrm>
                <a:off x="0" y="12"/>
                <a:ext cx="1030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60773" algn="l"/>
                    <a:tab pos="1303688" algn="l"/>
                  </a:tabLst>
                </a:pP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C(OK,0,w=3)</a:t>
                </a:r>
              </a:p>
            </p:txBody>
          </p:sp>
        </p:grpSp>
      </p:grpSp>
      <p:grpSp>
        <p:nvGrpSpPr>
          <p:cNvPr id="35865" name="Group 25"/>
          <p:cNvGrpSpPr>
            <a:grpSpLocks/>
          </p:cNvGrpSpPr>
          <p:nvPr/>
        </p:nvGrpSpPr>
        <p:grpSpPr bwMode="auto">
          <a:xfrm>
            <a:off x="4275460" y="4859983"/>
            <a:ext cx="3627686" cy="1510233"/>
            <a:chOff x="0" y="16"/>
            <a:chExt cx="3249" cy="1353"/>
          </a:xfrm>
        </p:grpSpPr>
        <p:sp>
          <p:nvSpPr>
            <p:cNvPr id="35866" name="Line 26"/>
            <p:cNvSpPr>
              <a:spLocks noChangeShapeType="1"/>
            </p:cNvSpPr>
            <p:nvPr/>
          </p:nvSpPr>
          <p:spPr bwMode="auto">
            <a:xfrm>
              <a:off x="1103" y="293"/>
              <a:ext cx="2146" cy="10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35867" name="Line 27"/>
            <p:cNvSpPr>
              <a:spLocks noChangeShapeType="1"/>
            </p:cNvSpPr>
            <p:nvPr/>
          </p:nvSpPr>
          <p:spPr bwMode="auto">
            <a:xfrm>
              <a:off x="508" y="286"/>
              <a:ext cx="57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35868" name="Rectangle 28"/>
            <p:cNvSpPr>
              <a:spLocks/>
            </p:cNvSpPr>
            <p:nvPr/>
          </p:nvSpPr>
          <p:spPr bwMode="auto">
            <a:xfrm>
              <a:off x="0" y="16"/>
              <a:ext cx="966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Data.req(</a:t>
              </a:r>
              <a:r>
                <a:rPr lang="en-US" sz="1687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</a:t>
              </a: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  <p:grpSp>
          <p:nvGrpSpPr>
            <p:cNvPr id="35869" name="Group 29"/>
            <p:cNvGrpSpPr>
              <a:grpSpLocks/>
            </p:cNvGrpSpPr>
            <p:nvPr/>
          </p:nvGrpSpPr>
          <p:grpSpPr bwMode="auto">
            <a:xfrm>
              <a:off x="1171" y="242"/>
              <a:ext cx="513" cy="216"/>
              <a:chOff x="0" y="0"/>
              <a:chExt cx="513" cy="216"/>
            </a:xfrm>
          </p:grpSpPr>
          <p:sp>
            <p:nvSpPr>
              <p:cNvPr id="35870" name="Rectangle 30"/>
              <p:cNvSpPr>
                <a:spLocks/>
              </p:cNvSpPr>
              <p:nvPr/>
            </p:nvSpPr>
            <p:spPr bwMode="auto">
              <a:xfrm>
                <a:off x="0" y="0"/>
                <a:ext cx="513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35871" name="Rectangle 31"/>
              <p:cNvSpPr>
                <a:spLocks/>
              </p:cNvSpPr>
              <p:nvPr/>
            </p:nvSpPr>
            <p:spPr bwMode="auto">
              <a:xfrm>
                <a:off x="0" y="12"/>
                <a:ext cx="482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</a:pP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D(2</a:t>
                </a:r>
                <a:r>
                  <a:rPr lang="en-US" sz="1547">
                    <a:solidFill>
                      <a:srgbClr val="0000FF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,c</a:t>
                </a: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)</a:t>
                </a:r>
              </a:p>
            </p:txBody>
          </p:sp>
        </p:grpSp>
      </p:grpSp>
      <p:sp>
        <p:nvSpPr>
          <p:cNvPr id="35872" name="Rectangle 32"/>
          <p:cNvSpPr>
            <a:spLocks/>
          </p:cNvSpPr>
          <p:nvPr/>
        </p:nvSpPr>
        <p:spPr bwMode="auto">
          <a:xfrm>
            <a:off x="8012535" y="4282902"/>
            <a:ext cx="2625328" cy="51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97000"/>
              </a:lnSpc>
              <a:tabLst>
                <a:tab pos="660773" algn="l"/>
                <a:tab pos="1312617" algn="l"/>
                <a:tab pos="1973391" algn="l"/>
                <a:tab pos="2625235" algn="l"/>
                <a:tab pos="3259220" algn="l"/>
              </a:tabLst>
            </a:pPr>
            <a:r>
              <a:rPr lang="en-US" sz="1687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2 new buffers become</a:t>
            </a:r>
            <a:br>
              <a:rPr lang="en-US" sz="1687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</a:br>
            <a:r>
              <a:rPr lang="en-US" sz="1687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available</a:t>
            </a:r>
          </a:p>
        </p:txBody>
      </p:sp>
      <p:grpSp>
        <p:nvGrpSpPr>
          <p:cNvPr id="35873" name="Group 33"/>
          <p:cNvGrpSpPr>
            <a:grpSpLocks/>
          </p:cNvGrpSpPr>
          <p:nvPr/>
        </p:nvGrpSpPr>
        <p:grpSpPr bwMode="auto">
          <a:xfrm>
            <a:off x="4281041" y="4044033"/>
            <a:ext cx="4948163" cy="1476746"/>
            <a:chOff x="0" y="16"/>
            <a:chExt cx="4432" cy="1323"/>
          </a:xfrm>
        </p:grpSpPr>
        <p:sp>
          <p:nvSpPr>
            <p:cNvPr id="35874" name="Line 34"/>
            <p:cNvSpPr>
              <a:spLocks noChangeShapeType="1"/>
            </p:cNvSpPr>
            <p:nvPr/>
          </p:nvSpPr>
          <p:spPr bwMode="auto">
            <a:xfrm>
              <a:off x="454" y="278"/>
              <a:ext cx="57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35875" name="Rectangle 35"/>
            <p:cNvSpPr>
              <a:spLocks/>
            </p:cNvSpPr>
            <p:nvPr/>
          </p:nvSpPr>
          <p:spPr bwMode="auto">
            <a:xfrm>
              <a:off x="0" y="16"/>
              <a:ext cx="978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Data.req(</a:t>
              </a:r>
              <a:r>
                <a:rPr lang="en-US" sz="1687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b</a:t>
              </a: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  <p:sp>
          <p:nvSpPr>
            <p:cNvPr id="35876" name="Line 36"/>
            <p:cNvSpPr>
              <a:spLocks noChangeShapeType="1"/>
            </p:cNvSpPr>
            <p:nvPr/>
          </p:nvSpPr>
          <p:spPr bwMode="auto">
            <a:xfrm rot="10800000" flipH="1">
              <a:off x="3244" y="1335"/>
              <a:ext cx="824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35877" name="Rectangle 37"/>
            <p:cNvSpPr>
              <a:spLocks/>
            </p:cNvSpPr>
            <p:nvPr/>
          </p:nvSpPr>
          <p:spPr bwMode="auto">
            <a:xfrm>
              <a:off x="3476" y="1064"/>
              <a:ext cx="956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Data.ind(</a:t>
              </a:r>
              <a:r>
                <a:rPr lang="en-US" sz="1687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b</a:t>
              </a: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  <p:sp>
          <p:nvSpPr>
            <p:cNvPr id="35878" name="Line 38"/>
            <p:cNvSpPr>
              <a:spLocks noChangeShapeType="1"/>
            </p:cNvSpPr>
            <p:nvPr/>
          </p:nvSpPr>
          <p:spPr bwMode="auto">
            <a:xfrm>
              <a:off x="1109" y="274"/>
              <a:ext cx="2152" cy="10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grpSp>
          <p:nvGrpSpPr>
            <p:cNvPr id="35879" name="Group 39"/>
            <p:cNvGrpSpPr>
              <a:grpSpLocks/>
            </p:cNvGrpSpPr>
            <p:nvPr/>
          </p:nvGrpSpPr>
          <p:grpSpPr bwMode="auto">
            <a:xfrm>
              <a:off x="2065" y="643"/>
              <a:ext cx="520" cy="216"/>
              <a:chOff x="0" y="0"/>
              <a:chExt cx="520" cy="216"/>
            </a:xfrm>
          </p:grpSpPr>
          <p:sp>
            <p:nvSpPr>
              <p:cNvPr id="35880" name="Rectangle 40"/>
              <p:cNvSpPr>
                <a:spLocks/>
              </p:cNvSpPr>
              <p:nvPr/>
            </p:nvSpPr>
            <p:spPr bwMode="auto">
              <a:xfrm>
                <a:off x="0" y="0"/>
                <a:ext cx="520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35881" name="Rectangle 41"/>
              <p:cNvSpPr>
                <a:spLocks/>
              </p:cNvSpPr>
              <p:nvPr/>
            </p:nvSpPr>
            <p:spPr bwMode="auto">
              <a:xfrm>
                <a:off x="0" y="12"/>
                <a:ext cx="492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</a:pP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D(1</a:t>
                </a:r>
                <a:r>
                  <a:rPr lang="en-US" sz="1547">
                    <a:solidFill>
                      <a:srgbClr val="0000FF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,b</a:t>
                </a: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)</a:t>
                </a:r>
              </a:p>
            </p:txBody>
          </p:sp>
        </p:grpSp>
      </p:grpSp>
      <p:sp>
        <p:nvSpPr>
          <p:cNvPr id="35882" name="Rectangle 42"/>
          <p:cNvSpPr>
            <a:spLocks/>
          </p:cNvSpPr>
          <p:nvPr/>
        </p:nvSpPr>
        <p:spPr bwMode="auto">
          <a:xfrm>
            <a:off x="9690199" y="2652105"/>
            <a:ext cx="718145" cy="22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03688" algn="l"/>
              </a:tabLst>
            </a:pPr>
            <a:r>
              <a:rPr lang="en-US" sz="1687">
                <a:solidFill>
                  <a:srgbClr val="008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0 </a:t>
            </a:r>
            <a:r>
              <a:rPr lang="en-US" sz="1687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1 2 3 </a:t>
            </a:r>
          </a:p>
        </p:txBody>
      </p:sp>
      <p:sp>
        <p:nvSpPr>
          <p:cNvPr id="35883" name="AutoShape 43"/>
          <p:cNvSpPr>
            <a:spLocks/>
          </p:cNvSpPr>
          <p:nvPr/>
        </p:nvSpPr>
        <p:spPr bwMode="auto">
          <a:xfrm>
            <a:off x="9662295" y="2625329"/>
            <a:ext cx="187523" cy="261193"/>
          </a:xfrm>
          <a:prstGeom prst="roundRect">
            <a:avLst>
              <a:gd name="adj" fmla="val 593"/>
            </a:avLst>
          </a:prstGeom>
          <a:noFill/>
          <a:ln w="12700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 sz="1266"/>
          </a:p>
        </p:txBody>
      </p:sp>
      <p:grpSp>
        <p:nvGrpSpPr>
          <p:cNvPr id="35884" name="Group 44"/>
          <p:cNvGrpSpPr>
            <a:grpSpLocks/>
          </p:cNvGrpSpPr>
          <p:nvPr/>
        </p:nvGrpSpPr>
        <p:grpSpPr bwMode="auto">
          <a:xfrm>
            <a:off x="9681270" y="3180085"/>
            <a:ext cx="717723" cy="262309"/>
            <a:chOff x="0" y="0"/>
            <a:chExt cx="643" cy="234"/>
          </a:xfrm>
        </p:grpSpPr>
        <p:sp>
          <p:nvSpPr>
            <p:cNvPr id="35885" name="Rectangle 45"/>
            <p:cNvSpPr>
              <a:spLocks/>
            </p:cNvSpPr>
            <p:nvPr/>
          </p:nvSpPr>
          <p:spPr bwMode="auto">
            <a:xfrm>
              <a:off x="0" y="16"/>
              <a:ext cx="643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0</a:t>
              </a:r>
              <a:r>
                <a:rPr lang="en-US" sz="1687">
                  <a:solidFill>
                    <a:srgbClr val="008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1 </a:t>
              </a: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2 3 </a:t>
              </a:r>
            </a:p>
          </p:txBody>
        </p:sp>
        <p:sp>
          <p:nvSpPr>
            <p:cNvPr id="35886" name="AutoShape 46"/>
            <p:cNvSpPr>
              <a:spLocks/>
            </p:cNvSpPr>
            <p:nvPr/>
          </p:nvSpPr>
          <p:spPr bwMode="auto">
            <a:xfrm>
              <a:off x="139" y="0"/>
              <a:ext cx="158" cy="234"/>
            </a:xfrm>
            <a:prstGeom prst="roundRect">
              <a:avLst>
                <a:gd name="adj" fmla="val 634"/>
              </a:avLst>
            </a:prstGeom>
            <a:noFill/>
            <a:ln w="12700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sz="1266"/>
            </a:p>
          </p:txBody>
        </p:sp>
      </p:grpSp>
      <p:grpSp>
        <p:nvGrpSpPr>
          <p:cNvPr id="35887" name="Group 47"/>
          <p:cNvGrpSpPr>
            <a:grpSpLocks/>
          </p:cNvGrpSpPr>
          <p:nvPr/>
        </p:nvGrpSpPr>
        <p:grpSpPr bwMode="auto">
          <a:xfrm>
            <a:off x="9682387" y="4632276"/>
            <a:ext cx="752326" cy="261193"/>
            <a:chOff x="0" y="0"/>
            <a:chExt cx="674" cy="234"/>
          </a:xfrm>
        </p:grpSpPr>
        <p:sp>
          <p:nvSpPr>
            <p:cNvPr id="35888" name="Rectangle 48"/>
            <p:cNvSpPr>
              <a:spLocks/>
            </p:cNvSpPr>
            <p:nvPr/>
          </p:nvSpPr>
          <p:spPr bwMode="auto">
            <a:xfrm>
              <a:off x="0" y="17"/>
              <a:ext cx="643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0</a:t>
              </a:r>
              <a:r>
                <a:rPr lang="en-US" sz="1687">
                  <a:solidFill>
                    <a:srgbClr val="008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1 </a:t>
              </a:r>
              <a:r>
                <a:rPr lang="en-US" sz="1687" i="1">
                  <a:solidFill>
                    <a:srgbClr val="008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2</a:t>
              </a:r>
              <a:r>
                <a:rPr lang="en-US" sz="1687">
                  <a:solidFill>
                    <a:srgbClr val="008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3 </a:t>
              </a:r>
            </a:p>
          </p:txBody>
        </p:sp>
        <p:sp>
          <p:nvSpPr>
            <p:cNvPr id="35889" name="AutoShape 49"/>
            <p:cNvSpPr>
              <a:spLocks/>
            </p:cNvSpPr>
            <p:nvPr/>
          </p:nvSpPr>
          <p:spPr bwMode="auto">
            <a:xfrm>
              <a:off x="154" y="0"/>
              <a:ext cx="520" cy="234"/>
            </a:xfrm>
            <a:prstGeom prst="roundRect">
              <a:avLst>
                <a:gd name="adj" fmla="val 421"/>
              </a:avLst>
            </a:prstGeom>
            <a:noFill/>
            <a:ln w="12700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sz="1266"/>
            </a:p>
          </p:txBody>
        </p:sp>
      </p:grpSp>
      <p:grpSp>
        <p:nvGrpSpPr>
          <p:cNvPr id="35890" name="Group 50"/>
          <p:cNvGrpSpPr>
            <a:grpSpLocks/>
          </p:cNvGrpSpPr>
          <p:nvPr/>
        </p:nvGrpSpPr>
        <p:grpSpPr bwMode="auto">
          <a:xfrm>
            <a:off x="5552406" y="5319861"/>
            <a:ext cx="2340694" cy="683121"/>
            <a:chOff x="0" y="0"/>
            <a:chExt cx="2096" cy="611"/>
          </a:xfrm>
        </p:grpSpPr>
        <p:sp>
          <p:nvSpPr>
            <p:cNvPr id="35891" name="Line 51"/>
            <p:cNvSpPr>
              <a:spLocks noChangeShapeType="1"/>
            </p:cNvSpPr>
            <p:nvPr/>
          </p:nvSpPr>
          <p:spPr bwMode="auto">
            <a:xfrm flipH="1">
              <a:off x="0" y="175"/>
              <a:ext cx="2096" cy="4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grpSp>
          <p:nvGrpSpPr>
            <p:cNvPr id="35892" name="Group 52"/>
            <p:cNvGrpSpPr>
              <a:grpSpLocks/>
            </p:cNvGrpSpPr>
            <p:nvPr/>
          </p:nvGrpSpPr>
          <p:grpSpPr bwMode="auto">
            <a:xfrm>
              <a:off x="845" y="0"/>
              <a:ext cx="1100" cy="216"/>
              <a:chOff x="0" y="0"/>
              <a:chExt cx="1100" cy="216"/>
            </a:xfrm>
          </p:grpSpPr>
          <p:sp>
            <p:nvSpPr>
              <p:cNvPr id="35893" name="Rectangle 53"/>
              <p:cNvSpPr>
                <a:spLocks/>
              </p:cNvSpPr>
              <p:nvPr/>
            </p:nvSpPr>
            <p:spPr bwMode="auto">
              <a:xfrm>
                <a:off x="0" y="0"/>
                <a:ext cx="1100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35894" name="Rectangle 54"/>
              <p:cNvSpPr>
                <a:spLocks/>
              </p:cNvSpPr>
              <p:nvPr/>
            </p:nvSpPr>
            <p:spPr bwMode="auto">
              <a:xfrm>
                <a:off x="0" y="13"/>
                <a:ext cx="1029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60773" algn="l"/>
                    <a:tab pos="1303688" algn="l"/>
                  </a:tabLst>
                </a:pP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C(OK,1,w=3)</a:t>
                </a:r>
              </a:p>
            </p:txBody>
          </p:sp>
        </p:grpSp>
      </p:grpSp>
      <p:sp>
        <p:nvSpPr>
          <p:cNvPr id="35895" name="Rectangle 55"/>
          <p:cNvSpPr>
            <a:spLocks/>
          </p:cNvSpPr>
          <p:nvPr/>
        </p:nvSpPr>
        <p:spPr bwMode="auto">
          <a:xfrm>
            <a:off x="8088437" y="1616262"/>
            <a:ext cx="726161" cy="22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03688" algn="l"/>
              </a:tabLst>
            </a:pPr>
            <a:r>
              <a:rPr lang="en-US" sz="1687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Rwin=1</a:t>
            </a:r>
          </a:p>
        </p:txBody>
      </p:sp>
      <p:grpSp>
        <p:nvGrpSpPr>
          <p:cNvPr id="35896" name="Group 56"/>
          <p:cNvGrpSpPr>
            <a:grpSpLocks/>
          </p:cNvGrpSpPr>
          <p:nvPr/>
        </p:nvGrpSpPr>
        <p:grpSpPr bwMode="auto">
          <a:xfrm>
            <a:off x="2195959" y="3609827"/>
            <a:ext cx="1759149" cy="561454"/>
            <a:chOff x="0" y="16"/>
            <a:chExt cx="1576" cy="503"/>
          </a:xfrm>
        </p:grpSpPr>
        <p:sp>
          <p:nvSpPr>
            <p:cNvPr id="35897" name="Rectangle 57"/>
            <p:cNvSpPr>
              <a:spLocks/>
            </p:cNvSpPr>
            <p:nvPr/>
          </p:nvSpPr>
          <p:spPr bwMode="auto">
            <a:xfrm>
              <a:off x="0" y="310"/>
              <a:ext cx="643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solidFill>
                    <a:srgbClr val="008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0 </a:t>
              </a: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1 2 3 </a:t>
              </a:r>
            </a:p>
          </p:txBody>
        </p:sp>
        <p:sp>
          <p:nvSpPr>
            <p:cNvPr id="35898" name="Rectangle 58"/>
            <p:cNvSpPr>
              <a:spLocks/>
            </p:cNvSpPr>
            <p:nvPr/>
          </p:nvSpPr>
          <p:spPr bwMode="auto">
            <a:xfrm>
              <a:off x="253" y="16"/>
              <a:ext cx="1323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55532" algn="l"/>
                </a:tabLst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Swin=3, rwin=1</a:t>
              </a:r>
            </a:p>
          </p:txBody>
        </p:sp>
        <p:grpSp>
          <p:nvGrpSpPr>
            <p:cNvPr id="35899" name="Group 59"/>
            <p:cNvGrpSpPr>
              <a:grpSpLocks/>
            </p:cNvGrpSpPr>
            <p:nvPr/>
          </p:nvGrpSpPr>
          <p:grpSpPr bwMode="auto">
            <a:xfrm>
              <a:off x="0" y="16"/>
              <a:ext cx="1576" cy="503"/>
              <a:chOff x="0" y="16"/>
              <a:chExt cx="1576" cy="503"/>
            </a:xfrm>
          </p:grpSpPr>
          <p:sp>
            <p:nvSpPr>
              <p:cNvPr id="35900" name="Rectangle 60"/>
              <p:cNvSpPr>
                <a:spLocks/>
              </p:cNvSpPr>
              <p:nvPr/>
            </p:nvSpPr>
            <p:spPr bwMode="auto">
              <a:xfrm>
                <a:off x="0" y="310"/>
                <a:ext cx="643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60773" algn="l"/>
                    <a:tab pos="1303688" algn="l"/>
                  </a:tabLst>
                </a:pPr>
                <a:r>
                  <a:rPr lang="en-US" sz="1687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0</a:t>
                </a:r>
                <a:r>
                  <a:rPr lang="en-US" sz="1687">
                    <a:solidFill>
                      <a:srgbClr val="008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 1</a:t>
                </a:r>
                <a:r>
                  <a:rPr lang="en-US" sz="1687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 2 3 </a:t>
                </a:r>
              </a:p>
            </p:txBody>
          </p:sp>
          <p:sp>
            <p:nvSpPr>
              <p:cNvPr id="35901" name="AutoShape 61"/>
              <p:cNvSpPr>
                <a:spLocks/>
              </p:cNvSpPr>
              <p:nvPr/>
            </p:nvSpPr>
            <p:spPr bwMode="auto">
              <a:xfrm>
                <a:off x="132" y="268"/>
                <a:ext cx="171" cy="251"/>
              </a:xfrm>
              <a:prstGeom prst="roundRect">
                <a:avLst>
                  <a:gd name="adj" fmla="val 583"/>
                </a:avLst>
              </a:prstGeom>
              <a:noFill/>
              <a:ln w="12700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35902" name="Rectangle 62"/>
              <p:cNvSpPr>
                <a:spLocks/>
              </p:cNvSpPr>
              <p:nvPr/>
            </p:nvSpPr>
            <p:spPr bwMode="auto">
              <a:xfrm>
                <a:off x="253" y="16"/>
                <a:ext cx="1323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60773" algn="l"/>
                    <a:tab pos="1312617" algn="l"/>
                    <a:tab pos="1955532" algn="l"/>
                  </a:tabLst>
                </a:pPr>
                <a:r>
                  <a:rPr lang="en-US" sz="1687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Swin=3, rwin=1</a:t>
                </a:r>
              </a:p>
            </p:txBody>
          </p:sp>
        </p:grpSp>
      </p:grpSp>
      <p:sp>
        <p:nvSpPr>
          <p:cNvPr id="35903" name="Rectangle 63"/>
          <p:cNvSpPr>
            <a:spLocks/>
          </p:cNvSpPr>
          <p:nvPr/>
        </p:nvSpPr>
        <p:spPr bwMode="auto">
          <a:xfrm>
            <a:off x="2181449" y="1946660"/>
            <a:ext cx="718145" cy="22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03688" algn="l"/>
              </a:tabLst>
            </a:pPr>
            <a:r>
              <a:rPr lang="en-US" sz="1687">
                <a:solidFill>
                  <a:srgbClr val="008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0 </a:t>
            </a:r>
            <a:r>
              <a:rPr lang="en-US" sz="1687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1 2 3 </a:t>
            </a:r>
          </a:p>
        </p:txBody>
      </p:sp>
      <p:sp>
        <p:nvSpPr>
          <p:cNvPr id="35904" name="AutoShape 64"/>
          <p:cNvSpPr>
            <a:spLocks/>
          </p:cNvSpPr>
          <p:nvPr/>
        </p:nvSpPr>
        <p:spPr bwMode="auto">
          <a:xfrm>
            <a:off x="2154660" y="1914302"/>
            <a:ext cx="189756" cy="262309"/>
          </a:xfrm>
          <a:prstGeom prst="roundRect">
            <a:avLst>
              <a:gd name="adj" fmla="val 583"/>
            </a:avLst>
          </a:prstGeom>
          <a:noFill/>
          <a:ln w="12700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 sz="1266"/>
          </a:p>
        </p:txBody>
      </p:sp>
      <p:sp>
        <p:nvSpPr>
          <p:cNvPr id="35905" name="Rectangle 65"/>
          <p:cNvSpPr>
            <a:spLocks/>
          </p:cNvSpPr>
          <p:nvPr/>
        </p:nvSpPr>
        <p:spPr bwMode="auto">
          <a:xfrm>
            <a:off x="2464966" y="1616262"/>
            <a:ext cx="1476366" cy="22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</a:tabLst>
            </a:pPr>
            <a:r>
              <a:rPr lang="en-US" sz="1687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Swin=3, rwin=1</a:t>
            </a:r>
          </a:p>
        </p:txBody>
      </p:sp>
      <p:sp>
        <p:nvSpPr>
          <p:cNvPr id="35906" name="Rectangle 66"/>
          <p:cNvSpPr>
            <a:spLocks/>
          </p:cNvSpPr>
          <p:nvPr/>
        </p:nvSpPr>
        <p:spPr bwMode="auto">
          <a:xfrm>
            <a:off x="2181449" y="1946660"/>
            <a:ext cx="718145" cy="22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03688" algn="l"/>
              </a:tabLst>
            </a:pPr>
            <a:r>
              <a:rPr lang="en-US" sz="1687">
                <a:solidFill>
                  <a:srgbClr val="008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0 </a:t>
            </a:r>
            <a:r>
              <a:rPr lang="en-US" sz="1687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1 2 3 </a:t>
            </a:r>
          </a:p>
        </p:txBody>
      </p:sp>
      <p:sp>
        <p:nvSpPr>
          <p:cNvPr id="35907" name="AutoShape 67"/>
          <p:cNvSpPr>
            <a:spLocks/>
          </p:cNvSpPr>
          <p:nvPr/>
        </p:nvSpPr>
        <p:spPr bwMode="auto">
          <a:xfrm>
            <a:off x="2154660" y="1914302"/>
            <a:ext cx="189756" cy="262309"/>
          </a:xfrm>
          <a:prstGeom prst="roundRect">
            <a:avLst>
              <a:gd name="adj" fmla="val 583"/>
            </a:avLst>
          </a:prstGeom>
          <a:noFill/>
          <a:ln w="12700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 sz="1266"/>
          </a:p>
        </p:txBody>
      </p:sp>
      <p:sp>
        <p:nvSpPr>
          <p:cNvPr id="35908" name="Rectangle 68"/>
          <p:cNvSpPr>
            <a:spLocks/>
          </p:cNvSpPr>
          <p:nvPr/>
        </p:nvSpPr>
        <p:spPr bwMode="auto">
          <a:xfrm>
            <a:off x="2464966" y="1616262"/>
            <a:ext cx="1476366" cy="22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</a:tabLst>
            </a:pPr>
            <a:r>
              <a:rPr lang="en-US" sz="1687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Swin=3, rwin=1</a:t>
            </a:r>
          </a:p>
        </p:txBody>
      </p:sp>
      <p:grpSp>
        <p:nvGrpSpPr>
          <p:cNvPr id="35909" name="Group 69"/>
          <p:cNvGrpSpPr>
            <a:grpSpLocks/>
          </p:cNvGrpSpPr>
          <p:nvPr/>
        </p:nvGrpSpPr>
        <p:grpSpPr bwMode="auto">
          <a:xfrm>
            <a:off x="2077640" y="4769570"/>
            <a:ext cx="1760267" cy="591591"/>
            <a:chOff x="0" y="16"/>
            <a:chExt cx="1576" cy="530"/>
          </a:xfrm>
        </p:grpSpPr>
        <p:sp>
          <p:nvSpPr>
            <p:cNvPr id="35910" name="Rectangle 70"/>
            <p:cNvSpPr>
              <a:spLocks/>
            </p:cNvSpPr>
            <p:nvPr/>
          </p:nvSpPr>
          <p:spPr bwMode="auto">
            <a:xfrm>
              <a:off x="254" y="16"/>
              <a:ext cx="1322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55532" algn="l"/>
                </a:tabLst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Swin=3, rwin=3</a:t>
              </a:r>
            </a:p>
          </p:txBody>
        </p:sp>
        <p:sp>
          <p:nvSpPr>
            <p:cNvPr id="35911" name="Rectangle 71"/>
            <p:cNvSpPr>
              <a:spLocks/>
            </p:cNvSpPr>
            <p:nvPr/>
          </p:nvSpPr>
          <p:spPr bwMode="auto">
            <a:xfrm>
              <a:off x="0" y="308"/>
              <a:ext cx="643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0</a:t>
              </a:r>
              <a:r>
                <a:rPr lang="en-US" sz="1687">
                  <a:solidFill>
                    <a:srgbClr val="008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</a:t>
              </a:r>
              <a:r>
                <a:rPr lang="en-US" sz="1687" i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1</a:t>
              </a: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</a:t>
              </a:r>
              <a:r>
                <a:rPr lang="en-US" sz="1687">
                  <a:solidFill>
                    <a:srgbClr val="008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2 3 </a:t>
              </a:r>
            </a:p>
          </p:txBody>
        </p:sp>
        <p:sp>
          <p:nvSpPr>
            <p:cNvPr id="35912" name="AutoShape 72"/>
            <p:cNvSpPr>
              <a:spLocks/>
            </p:cNvSpPr>
            <p:nvPr/>
          </p:nvSpPr>
          <p:spPr bwMode="auto">
            <a:xfrm>
              <a:off x="135" y="294"/>
              <a:ext cx="587" cy="252"/>
            </a:xfrm>
            <a:prstGeom prst="roundRect">
              <a:avLst>
                <a:gd name="adj" fmla="val 398"/>
              </a:avLst>
            </a:prstGeom>
            <a:noFill/>
            <a:ln w="12700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sz="1266"/>
            </a:p>
          </p:txBody>
        </p:sp>
      </p:grpSp>
      <p:grpSp>
        <p:nvGrpSpPr>
          <p:cNvPr id="35913" name="Group 73"/>
          <p:cNvGrpSpPr>
            <a:grpSpLocks/>
          </p:cNvGrpSpPr>
          <p:nvPr/>
        </p:nvGrpSpPr>
        <p:grpSpPr bwMode="auto">
          <a:xfrm>
            <a:off x="4289971" y="5284161"/>
            <a:ext cx="2856384" cy="1129587"/>
            <a:chOff x="0" y="17"/>
            <a:chExt cx="2559" cy="1011"/>
          </a:xfrm>
        </p:grpSpPr>
        <p:sp>
          <p:nvSpPr>
            <p:cNvPr id="35914" name="Line 74"/>
            <p:cNvSpPr>
              <a:spLocks noChangeShapeType="1"/>
            </p:cNvSpPr>
            <p:nvPr/>
          </p:nvSpPr>
          <p:spPr bwMode="auto">
            <a:xfrm>
              <a:off x="508" y="286"/>
              <a:ext cx="57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35915" name="Rectangle 75"/>
            <p:cNvSpPr>
              <a:spLocks/>
            </p:cNvSpPr>
            <p:nvPr/>
          </p:nvSpPr>
          <p:spPr bwMode="auto">
            <a:xfrm>
              <a:off x="0" y="17"/>
              <a:ext cx="978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Data.req(</a:t>
              </a:r>
              <a:r>
                <a:rPr lang="en-US" sz="1687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</a:t>
              </a: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  <p:sp>
          <p:nvSpPr>
            <p:cNvPr id="35916" name="Line 76"/>
            <p:cNvSpPr>
              <a:spLocks noChangeShapeType="1"/>
            </p:cNvSpPr>
            <p:nvPr/>
          </p:nvSpPr>
          <p:spPr bwMode="auto">
            <a:xfrm>
              <a:off x="1064" y="283"/>
              <a:ext cx="1495" cy="74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35917" name="Rectangle 77"/>
            <p:cNvSpPr>
              <a:spLocks/>
            </p:cNvSpPr>
            <p:nvPr/>
          </p:nvSpPr>
          <p:spPr bwMode="auto">
            <a:xfrm>
              <a:off x="1172" y="269"/>
              <a:ext cx="521" cy="2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GB" sz="1266"/>
            </a:p>
          </p:txBody>
        </p:sp>
        <p:sp>
          <p:nvSpPr>
            <p:cNvPr id="35918" name="Rectangle 78"/>
            <p:cNvSpPr>
              <a:spLocks/>
            </p:cNvSpPr>
            <p:nvPr/>
          </p:nvSpPr>
          <p:spPr bwMode="auto">
            <a:xfrm>
              <a:off x="1172" y="282"/>
              <a:ext cx="493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</a:pPr>
              <a:r>
                <a:rPr lang="en-US" sz="1547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D(3</a:t>
              </a:r>
              <a:r>
                <a:rPr lang="en-US" sz="1547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,d</a:t>
              </a:r>
              <a:r>
                <a:rPr lang="en-US" sz="1547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</p:grpSp>
      <p:grpSp>
        <p:nvGrpSpPr>
          <p:cNvPr id="35919" name="Group 79"/>
          <p:cNvGrpSpPr>
            <a:grpSpLocks/>
          </p:cNvGrpSpPr>
          <p:nvPr/>
        </p:nvGrpSpPr>
        <p:grpSpPr bwMode="auto">
          <a:xfrm>
            <a:off x="9636621" y="5487293"/>
            <a:ext cx="786929" cy="264542"/>
            <a:chOff x="0" y="0"/>
            <a:chExt cx="705" cy="237"/>
          </a:xfrm>
        </p:grpSpPr>
        <p:sp>
          <p:nvSpPr>
            <p:cNvPr id="35920" name="AutoShape 80"/>
            <p:cNvSpPr>
              <a:spLocks/>
            </p:cNvSpPr>
            <p:nvPr/>
          </p:nvSpPr>
          <p:spPr bwMode="auto">
            <a:xfrm>
              <a:off x="340" y="0"/>
              <a:ext cx="365" cy="234"/>
            </a:xfrm>
            <a:prstGeom prst="roundRect">
              <a:avLst>
                <a:gd name="adj" fmla="val 421"/>
              </a:avLst>
            </a:prstGeom>
            <a:noFill/>
            <a:ln w="12700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sz="1266"/>
            </a:p>
          </p:txBody>
        </p:sp>
        <p:grpSp>
          <p:nvGrpSpPr>
            <p:cNvPr id="35921" name="Group 81"/>
            <p:cNvGrpSpPr>
              <a:grpSpLocks/>
            </p:cNvGrpSpPr>
            <p:nvPr/>
          </p:nvGrpSpPr>
          <p:grpSpPr bwMode="auto">
            <a:xfrm>
              <a:off x="0" y="2"/>
              <a:ext cx="678" cy="235"/>
              <a:chOff x="0" y="2"/>
              <a:chExt cx="678" cy="235"/>
            </a:xfrm>
          </p:grpSpPr>
          <p:sp>
            <p:nvSpPr>
              <p:cNvPr id="35922" name="Rectangle 82"/>
              <p:cNvSpPr>
                <a:spLocks/>
              </p:cNvSpPr>
              <p:nvPr/>
            </p:nvSpPr>
            <p:spPr bwMode="auto">
              <a:xfrm>
                <a:off x="35" y="16"/>
                <a:ext cx="643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60773" algn="l"/>
                    <a:tab pos="1303688" algn="l"/>
                  </a:tabLst>
                </a:pPr>
                <a:r>
                  <a:rPr lang="en-US" sz="1687">
                    <a:solidFill>
                      <a:srgbClr val="008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0 </a:t>
                </a:r>
                <a:r>
                  <a:rPr lang="en-US" sz="1687" i="1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1</a:t>
                </a:r>
                <a:r>
                  <a:rPr lang="en-US" sz="1687" i="1">
                    <a:solidFill>
                      <a:srgbClr val="008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 2</a:t>
                </a:r>
                <a:r>
                  <a:rPr lang="en-US" sz="1687">
                    <a:solidFill>
                      <a:srgbClr val="008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 3</a:t>
                </a:r>
                <a:r>
                  <a:rPr lang="en-US" sz="1687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 </a:t>
                </a:r>
              </a:p>
            </p:txBody>
          </p:sp>
          <p:sp>
            <p:nvSpPr>
              <p:cNvPr id="35923" name="AutoShape 83"/>
              <p:cNvSpPr>
                <a:spLocks/>
              </p:cNvSpPr>
              <p:nvPr/>
            </p:nvSpPr>
            <p:spPr bwMode="auto">
              <a:xfrm>
                <a:off x="0" y="2"/>
                <a:ext cx="157" cy="235"/>
              </a:xfrm>
              <a:prstGeom prst="roundRect">
                <a:avLst>
                  <a:gd name="adj" fmla="val 634"/>
                </a:avLst>
              </a:prstGeom>
              <a:noFill/>
              <a:ln w="12700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5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7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xfrm>
            <a:off x="2240608" y="0"/>
            <a:ext cx="7842498" cy="1207740"/>
          </a:xfrm>
          <a:ln/>
        </p:spPr>
        <p:txBody>
          <a:bodyPr/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63087" algn="l"/>
                <a:tab pos="7223860" algn="l"/>
                <a:tab pos="7831057" algn="l"/>
              </a:tabLst>
            </a:pPr>
            <a:r>
              <a:rPr lang="en-US"/>
              <a:t>Buffer management </a:t>
            </a:r>
          </a:p>
        </p:txBody>
      </p:sp>
      <p:grpSp>
        <p:nvGrpSpPr>
          <p:cNvPr id="36866" name="Group 2"/>
          <p:cNvGrpSpPr>
            <a:grpSpLocks/>
          </p:cNvGrpSpPr>
          <p:nvPr/>
        </p:nvGrpSpPr>
        <p:grpSpPr bwMode="auto">
          <a:xfrm>
            <a:off x="5472039" y="1361777"/>
            <a:ext cx="2403202" cy="4527352"/>
            <a:chOff x="0" y="0"/>
            <a:chExt cx="2153" cy="4056"/>
          </a:xfrm>
        </p:grpSpPr>
        <p:sp>
          <p:nvSpPr>
            <p:cNvPr id="36867" name="Line 3"/>
            <p:cNvSpPr>
              <a:spLocks noChangeShapeType="1"/>
            </p:cNvSpPr>
            <p:nvPr/>
          </p:nvSpPr>
          <p:spPr bwMode="auto">
            <a:xfrm>
              <a:off x="0" y="0"/>
              <a:ext cx="1" cy="40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36868" name="Line 4"/>
            <p:cNvSpPr>
              <a:spLocks noChangeShapeType="1"/>
            </p:cNvSpPr>
            <p:nvPr/>
          </p:nvSpPr>
          <p:spPr bwMode="auto">
            <a:xfrm>
              <a:off x="2151" y="24"/>
              <a:ext cx="2" cy="40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</p:grpSp>
      <p:sp>
        <p:nvSpPr>
          <p:cNvPr id="36869" name="Rectangle 5"/>
          <p:cNvSpPr>
            <a:spLocks/>
          </p:cNvSpPr>
          <p:nvPr/>
        </p:nvSpPr>
        <p:spPr bwMode="auto">
          <a:xfrm>
            <a:off x="3127996" y="1252358"/>
            <a:ext cx="5244641" cy="279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875525" algn="l"/>
              </a:tabLst>
            </a:pPr>
            <a:r>
              <a:rPr lang="en-US" sz="2109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A                                                                 B</a:t>
            </a:r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7923238" y="3929063"/>
            <a:ext cx="774650" cy="3349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grpSp>
        <p:nvGrpSpPr>
          <p:cNvPr id="36871" name="Group 7"/>
          <p:cNvGrpSpPr>
            <a:grpSpLocks/>
          </p:cNvGrpSpPr>
          <p:nvPr/>
        </p:nvGrpSpPr>
        <p:grpSpPr bwMode="auto">
          <a:xfrm>
            <a:off x="4304482" y="3986048"/>
            <a:ext cx="1147465" cy="329224"/>
            <a:chOff x="0" y="16"/>
            <a:chExt cx="1028" cy="294"/>
          </a:xfrm>
        </p:grpSpPr>
        <p:sp>
          <p:nvSpPr>
            <p:cNvPr id="36872" name="Line 8"/>
            <p:cNvSpPr>
              <a:spLocks noChangeShapeType="1"/>
            </p:cNvSpPr>
            <p:nvPr/>
          </p:nvSpPr>
          <p:spPr bwMode="auto">
            <a:xfrm>
              <a:off x="454" y="309"/>
              <a:ext cx="57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36873" name="Rectangle 9"/>
            <p:cNvSpPr>
              <a:spLocks/>
            </p:cNvSpPr>
            <p:nvPr/>
          </p:nvSpPr>
          <p:spPr bwMode="auto">
            <a:xfrm>
              <a:off x="0" y="16"/>
              <a:ext cx="978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Data.req(</a:t>
              </a:r>
              <a:r>
                <a:rPr lang="en-US" sz="1687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b</a:t>
              </a: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</p:grpSp>
      <p:sp>
        <p:nvSpPr>
          <p:cNvPr id="36874" name="Rectangle 10"/>
          <p:cNvSpPr>
            <a:spLocks/>
          </p:cNvSpPr>
          <p:nvPr/>
        </p:nvSpPr>
        <p:spPr bwMode="auto">
          <a:xfrm>
            <a:off x="8140899" y="3636603"/>
            <a:ext cx="1067600" cy="22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03688" algn="l"/>
              </a:tabLst>
            </a:pPr>
            <a:r>
              <a:rPr lang="en-US" sz="1687" err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Data.ind</a:t>
            </a:r>
            <a:r>
              <a:rPr lang="en-US" sz="1687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(</a:t>
            </a:r>
            <a:r>
              <a:rPr lang="en-US" sz="1687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a</a:t>
            </a:r>
            <a:r>
              <a:rPr lang="en-US" sz="1687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)</a:t>
            </a:r>
          </a:p>
        </p:txBody>
      </p:sp>
      <p:grpSp>
        <p:nvGrpSpPr>
          <p:cNvPr id="36875" name="Group 11"/>
          <p:cNvGrpSpPr>
            <a:grpSpLocks/>
          </p:cNvGrpSpPr>
          <p:nvPr/>
        </p:nvGrpSpPr>
        <p:grpSpPr bwMode="auto">
          <a:xfrm>
            <a:off x="4221883" y="1967893"/>
            <a:ext cx="3605361" cy="1523615"/>
            <a:chOff x="0" y="17"/>
            <a:chExt cx="3230" cy="1364"/>
          </a:xfrm>
        </p:grpSpPr>
        <p:sp>
          <p:nvSpPr>
            <p:cNvPr id="36876" name="Line 12"/>
            <p:cNvSpPr>
              <a:spLocks noChangeShapeType="1"/>
            </p:cNvSpPr>
            <p:nvPr/>
          </p:nvSpPr>
          <p:spPr bwMode="auto">
            <a:xfrm>
              <a:off x="1083" y="305"/>
              <a:ext cx="2147" cy="10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36877" name="Line 13"/>
            <p:cNvSpPr>
              <a:spLocks noChangeShapeType="1"/>
            </p:cNvSpPr>
            <p:nvPr/>
          </p:nvSpPr>
          <p:spPr bwMode="auto">
            <a:xfrm>
              <a:off x="491" y="292"/>
              <a:ext cx="574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36878" name="Rectangle 14"/>
            <p:cNvSpPr>
              <a:spLocks/>
            </p:cNvSpPr>
            <p:nvPr/>
          </p:nvSpPr>
          <p:spPr bwMode="auto">
            <a:xfrm>
              <a:off x="0" y="17"/>
              <a:ext cx="978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Data.req(</a:t>
              </a:r>
              <a:r>
                <a:rPr lang="en-US" sz="1687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</a:t>
              </a: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  <p:grpSp>
          <p:nvGrpSpPr>
            <p:cNvPr id="36879" name="Group 15"/>
            <p:cNvGrpSpPr>
              <a:grpSpLocks/>
            </p:cNvGrpSpPr>
            <p:nvPr/>
          </p:nvGrpSpPr>
          <p:grpSpPr bwMode="auto">
            <a:xfrm>
              <a:off x="1513" y="421"/>
              <a:ext cx="521" cy="216"/>
              <a:chOff x="0" y="0"/>
              <a:chExt cx="521" cy="216"/>
            </a:xfrm>
          </p:grpSpPr>
          <p:sp>
            <p:nvSpPr>
              <p:cNvPr id="36880" name="Rectangle 16"/>
              <p:cNvSpPr>
                <a:spLocks/>
              </p:cNvSpPr>
              <p:nvPr/>
            </p:nvSpPr>
            <p:spPr bwMode="auto">
              <a:xfrm>
                <a:off x="0" y="0"/>
                <a:ext cx="521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36881" name="Rectangle 17"/>
              <p:cNvSpPr>
                <a:spLocks/>
              </p:cNvSpPr>
              <p:nvPr/>
            </p:nvSpPr>
            <p:spPr bwMode="auto">
              <a:xfrm>
                <a:off x="0" y="13"/>
                <a:ext cx="493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</a:pP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D(0</a:t>
                </a:r>
                <a:r>
                  <a:rPr lang="en-US" sz="1547">
                    <a:solidFill>
                      <a:srgbClr val="0000FF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,a</a:t>
                </a: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)</a:t>
                </a:r>
              </a:p>
            </p:txBody>
          </p:sp>
        </p:grpSp>
      </p:grpSp>
      <p:grpSp>
        <p:nvGrpSpPr>
          <p:cNvPr id="36885" name="Group 21"/>
          <p:cNvGrpSpPr>
            <a:grpSpLocks/>
          </p:cNvGrpSpPr>
          <p:nvPr/>
        </p:nvGrpSpPr>
        <p:grpSpPr bwMode="auto">
          <a:xfrm>
            <a:off x="5488781" y="3491508"/>
            <a:ext cx="2340695" cy="486668"/>
            <a:chOff x="0" y="0"/>
            <a:chExt cx="2096" cy="436"/>
          </a:xfrm>
        </p:grpSpPr>
        <p:sp>
          <p:nvSpPr>
            <p:cNvPr id="36886" name="Line 22"/>
            <p:cNvSpPr>
              <a:spLocks noChangeShapeType="1"/>
            </p:cNvSpPr>
            <p:nvPr/>
          </p:nvSpPr>
          <p:spPr bwMode="auto">
            <a:xfrm flipH="1">
              <a:off x="0" y="0"/>
              <a:ext cx="2096" cy="4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36889" name="Rectangle 25"/>
            <p:cNvSpPr>
              <a:spLocks/>
            </p:cNvSpPr>
            <p:nvPr/>
          </p:nvSpPr>
          <p:spPr bwMode="auto">
            <a:xfrm>
              <a:off x="90" y="183"/>
              <a:ext cx="1078" cy="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547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C(OK,0, w=0)</a:t>
              </a:r>
            </a:p>
          </p:txBody>
        </p:sp>
      </p:grpSp>
      <p:sp>
        <p:nvSpPr>
          <p:cNvPr id="36890" name="Rectangle 26"/>
          <p:cNvSpPr>
            <a:spLocks/>
          </p:cNvSpPr>
          <p:nvPr/>
        </p:nvSpPr>
        <p:spPr bwMode="auto">
          <a:xfrm>
            <a:off x="8034859" y="4189140"/>
            <a:ext cx="2625328" cy="51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97000"/>
              </a:lnSpc>
              <a:tabLst>
                <a:tab pos="660773" algn="l"/>
                <a:tab pos="1312617" algn="l"/>
                <a:tab pos="1973391" algn="l"/>
                <a:tab pos="2625235" algn="l"/>
                <a:tab pos="3259220" algn="l"/>
                <a:tab pos="660773" algn="l"/>
                <a:tab pos="1312617" algn="l"/>
                <a:tab pos="1973391" algn="l"/>
                <a:tab pos="2625235" algn="l"/>
                <a:tab pos="3259220" algn="l"/>
              </a:tabLst>
            </a:pPr>
            <a:r>
              <a:rPr lang="en-US" sz="1687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2 new buffers are</a:t>
            </a:r>
          </a:p>
          <a:p>
            <a:pPr>
              <a:lnSpc>
                <a:spcPct val="97000"/>
              </a:lnSpc>
              <a:tabLst>
                <a:tab pos="660773" algn="l"/>
                <a:tab pos="1312617" algn="l"/>
                <a:tab pos="1973391" algn="l"/>
                <a:tab pos="2625235" algn="l"/>
                <a:tab pos="3259220" algn="l"/>
                <a:tab pos="660773" algn="l"/>
                <a:tab pos="1312617" algn="l"/>
                <a:tab pos="1973391" algn="l"/>
                <a:tab pos="2625235" algn="l"/>
                <a:tab pos="3259220" algn="l"/>
              </a:tabLst>
            </a:pPr>
            <a:r>
              <a:rPr lang="en-US" sz="1687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available</a:t>
            </a:r>
          </a:p>
        </p:txBody>
      </p:sp>
      <p:sp>
        <p:nvSpPr>
          <p:cNvPr id="36891" name="Rectangle 27"/>
          <p:cNvSpPr>
            <a:spLocks/>
          </p:cNvSpPr>
          <p:nvPr/>
        </p:nvSpPr>
        <p:spPr bwMode="auto">
          <a:xfrm>
            <a:off x="9657830" y="2596295"/>
            <a:ext cx="718145" cy="22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03688" algn="l"/>
              </a:tabLst>
            </a:pPr>
            <a:r>
              <a:rPr lang="en-US" sz="1687">
                <a:solidFill>
                  <a:srgbClr val="008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0 </a:t>
            </a:r>
            <a:r>
              <a:rPr lang="en-US" sz="1687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1 2 3 </a:t>
            </a:r>
          </a:p>
        </p:txBody>
      </p:sp>
      <p:sp>
        <p:nvSpPr>
          <p:cNvPr id="36892" name="AutoShape 28"/>
          <p:cNvSpPr>
            <a:spLocks/>
          </p:cNvSpPr>
          <p:nvPr/>
        </p:nvSpPr>
        <p:spPr bwMode="auto">
          <a:xfrm>
            <a:off x="9650016" y="2580680"/>
            <a:ext cx="187523" cy="261193"/>
          </a:xfrm>
          <a:prstGeom prst="roundRect">
            <a:avLst>
              <a:gd name="adj" fmla="val 593"/>
            </a:avLst>
          </a:prstGeom>
          <a:noFill/>
          <a:ln w="12700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 sz="1266"/>
          </a:p>
        </p:txBody>
      </p:sp>
      <p:sp>
        <p:nvSpPr>
          <p:cNvPr id="36893" name="Rectangle 29"/>
          <p:cNvSpPr>
            <a:spLocks/>
          </p:cNvSpPr>
          <p:nvPr/>
        </p:nvSpPr>
        <p:spPr bwMode="auto">
          <a:xfrm>
            <a:off x="8088437" y="1616262"/>
            <a:ext cx="726161" cy="22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03688" algn="l"/>
              </a:tabLst>
            </a:pPr>
            <a:r>
              <a:rPr lang="en-US" sz="1687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Rwin=1</a:t>
            </a:r>
          </a:p>
        </p:txBody>
      </p:sp>
      <p:sp>
        <p:nvSpPr>
          <p:cNvPr id="36894" name="Rectangle 30"/>
          <p:cNvSpPr>
            <a:spLocks/>
          </p:cNvSpPr>
          <p:nvPr/>
        </p:nvSpPr>
        <p:spPr bwMode="auto">
          <a:xfrm>
            <a:off x="2181449" y="1946660"/>
            <a:ext cx="718145" cy="22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03688" algn="l"/>
              </a:tabLst>
            </a:pPr>
            <a:r>
              <a:rPr lang="en-US" sz="1687">
                <a:solidFill>
                  <a:srgbClr val="008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0 </a:t>
            </a:r>
            <a:r>
              <a:rPr lang="en-US" sz="1687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1 2 3 </a:t>
            </a:r>
          </a:p>
        </p:txBody>
      </p:sp>
      <p:sp>
        <p:nvSpPr>
          <p:cNvPr id="36895" name="AutoShape 31"/>
          <p:cNvSpPr>
            <a:spLocks/>
          </p:cNvSpPr>
          <p:nvPr/>
        </p:nvSpPr>
        <p:spPr bwMode="auto">
          <a:xfrm>
            <a:off x="2154660" y="1914302"/>
            <a:ext cx="189756" cy="262309"/>
          </a:xfrm>
          <a:prstGeom prst="roundRect">
            <a:avLst>
              <a:gd name="adj" fmla="val 583"/>
            </a:avLst>
          </a:prstGeom>
          <a:noFill/>
          <a:ln w="12700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 sz="1266"/>
          </a:p>
        </p:txBody>
      </p:sp>
      <p:sp>
        <p:nvSpPr>
          <p:cNvPr id="36896" name="Rectangle 32"/>
          <p:cNvSpPr>
            <a:spLocks/>
          </p:cNvSpPr>
          <p:nvPr/>
        </p:nvSpPr>
        <p:spPr bwMode="auto">
          <a:xfrm>
            <a:off x="2464966" y="1616262"/>
            <a:ext cx="1476366" cy="22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</a:tabLst>
            </a:pPr>
            <a:r>
              <a:rPr lang="en-US" sz="1687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Swin=3, rwin=1</a:t>
            </a:r>
          </a:p>
        </p:txBody>
      </p:sp>
      <p:sp>
        <p:nvSpPr>
          <p:cNvPr id="36897" name="Rectangle 33"/>
          <p:cNvSpPr>
            <a:spLocks/>
          </p:cNvSpPr>
          <p:nvPr/>
        </p:nvSpPr>
        <p:spPr bwMode="auto">
          <a:xfrm>
            <a:off x="2181449" y="1946660"/>
            <a:ext cx="718145" cy="22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03688" algn="l"/>
              </a:tabLst>
            </a:pPr>
            <a:r>
              <a:rPr lang="en-US" sz="1687">
                <a:solidFill>
                  <a:srgbClr val="008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0 </a:t>
            </a:r>
            <a:r>
              <a:rPr lang="en-US" sz="1687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1 2 3 </a:t>
            </a:r>
          </a:p>
        </p:txBody>
      </p:sp>
      <p:sp>
        <p:nvSpPr>
          <p:cNvPr id="36898" name="AutoShape 34"/>
          <p:cNvSpPr>
            <a:spLocks/>
          </p:cNvSpPr>
          <p:nvPr/>
        </p:nvSpPr>
        <p:spPr bwMode="auto">
          <a:xfrm>
            <a:off x="2154660" y="1914302"/>
            <a:ext cx="189756" cy="262309"/>
          </a:xfrm>
          <a:prstGeom prst="roundRect">
            <a:avLst>
              <a:gd name="adj" fmla="val 583"/>
            </a:avLst>
          </a:prstGeom>
          <a:noFill/>
          <a:ln w="12700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GB" sz="1266"/>
          </a:p>
        </p:txBody>
      </p:sp>
      <p:sp>
        <p:nvSpPr>
          <p:cNvPr id="36899" name="Rectangle 35"/>
          <p:cNvSpPr>
            <a:spLocks/>
          </p:cNvSpPr>
          <p:nvPr/>
        </p:nvSpPr>
        <p:spPr bwMode="auto">
          <a:xfrm>
            <a:off x="2464966" y="1616262"/>
            <a:ext cx="1476366" cy="22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55532" algn="l"/>
              </a:tabLst>
            </a:pPr>
            <a:r>
              <a:rPr lang="en-US" sz="1687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Swin=3, rwin=1</a:t>
            </a:r>
          </a:p>
        </p:txBody>
      </p:sp>
      <p:grpSp>
        <p:nvGrpSpPr>
          <p:cNvPr id="36900" name="Group 36"/>
          <p:cNvGrpSpPr>
            <a:grpSpLocks/>
          </p:cNvGrpSpPr>
          <p:nvPr/>
        </p:nvGrpSpPr>
        <p:grpSpPr bwMode="auto">
          <a:xfrm>
            <a:off x="9607600" y="4916910"/>
            <a:ext cx="788045" cy="264542"/>
            <a:chOff x="0" y="0"/>
            <a:chExt cx="705" cy="237"/>
          </a:xfrm>
        </p:grpSpPr>
        <p:sp>
          <p:nvSpPr>
            <p:cNvPr id="36901" name="Rectangle 37"/>
            <p:cNvSpPr>
              <a:spLocks/>
            </p:cNvSpPr>
            <p:nvPr/>
          </p:nvSpPr>
          <p:spPr bwMode="auto">
            <a:xfrm>
              <a:off x="38" y="16"/>
              <a:ext cx="642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solidFill>
                    <a:srgbClr val="008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0 </a:t>
              </a:r>
              <a:r>
                <a:rPr lang="en-US" sz="1687" i="1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1</a:t>
              </a:r>
              <a:r>
                <a:rPr lang="en-US" sz="1687" i="1">
                  <a:solidFill>
                    <a:srgbClr val="008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2</a:t>
              </a:r>
              <a:r>
                <a:rPr lang="en-US" sz="1687">
                  <a:solidFill>
                    <a:srgbClr val="008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3</a:t>
              </a: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</a:t>
              </a:r>
            </a:p>
          </p:txBody>
        </p:sp>
        <p:sp>
          <p:nvSpPr>
            <p:cNvPr id="36902" name="AutoShape 38"/>
            <p:cNvSpPr>
              <a:spLocks/>
            </p:cNvSpPr>
            <p:nvPr/>
          </p:nvSpPr>
          <p:spPr bwMode="auto">
            <a:xfrm>
              <a:off x="340" y="0"/>
              <a:ext cx="365" cy="234"/>
            </a:xfrm>
            <a:prstGeom prst="roundRect">
              <a:avLst>
                <a:gd name="adj" fmla="val 421"/>
              </a:avLst>
            </a:prstGeom>
            <a:noFill/>
            <a:ln w="12700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sz="1266"/>
            </a:p>
          </p:txBody>
        </p:sp>
        <p:sp>
          <p:nvSpPr>
            <p:cNvPr id="36903" name="AutoShape 39"/>
            <p:cNvSpPr>
              <a:spLocks/>
            </p:cNvSpPr>
            <p:nvPr/>
          </p:nvSpPr>
          <p:spPr bwMode="auto">
            <a:xfrm>
              <a:off x="0" y="2"/>
              <a:ext cx="157" cy="235"/>
            </a:xfrm>
            <a:prstGeom prst="roundRect">
              <a:avLst>
                <a:gd name="adj" fmla="val 634"/>
              </a:avLst>
            </a:prstGeom>
            <a:noFill/>
            <a:ln w="12700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sz="1266"/>
            </a:p>
          </p:txBody>
        </p:sp>
      </p:grpSp>
      <p:sp>
        <p:nvSpPr>
          <p:cNvPr id="36904" name="Rectangle 40"/>
          <p:cNvSpPr>
            <a:spLocks/>
          </p:cNvSpPr>
          <p:nvPr/>
        </p:nvSpPr>
        <p:spPr bwMode="auto">
          <a:xfrm>
            <a:off x="7970118" y="3019351"/>
            <a:ext cx="2553891" cy="51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97000"/>
              </a:lnSpc>
              <a:tabLst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687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Receiver cannot handle segment immediately</a:t>
            </a:r>
          </a:p>
        </p:txBody>
      </p:sp>
      <p:grpSp>
        <p:nvGrpSpPr>
          <p:cNvPr id="36905" name="Group 41"/>
          <p:cNvGrpSpPr>
            <a:grpSpLocks/>
          </p:cNvGrpSpPr>
          <p:nvPr/>
        </p:nvGrpSpPr>
        <p:grpSpPr bwMode="auto">
          <a:xfrm>
            <a:off x="4085705" y="4420196"/>
            <a:ext cx="3734842" cy="1060400"/>
            <a:chOff x="0" y="0"/>
            <a:chExt cx="3346" cy="949"/>
          </a:xfrm>
        </p:grpSpPr>
        <p:sp>
          <p:nvSpPr>
            <p:cNvPr id="36906" name="Line 42"/>
            <p:cNvSpPr>
              <a:spLocks noChangeShapeType="1"/>
            </p:cNvSpPr>
            <p:nvPr/>
          </p:nvSpPr>
          <p:spPr bwMode="auto">
            <a:xfrm flipH="1">
              <a:off x="1829" y="397"/>
              <a:ext cx="1517" cy="4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grpSp>
          <p:nvGrpSpPr>
            <p:cNvPr id="36907" name="Group 43"/>
            <p:cNvGrpSpPr>
              <a:grpSpLocks/>
            </p:cNvGrpSpPr>
            <p:nvPr/>
          </p:nvGrpSpPr>
          <p:grpSpPr bwMode="auto">
            <a:xfrm>
              <a:off x="2084" y="487"/>
              <a:ext cx="1101" cy="216"/>
              <a:chOff x="0" y="0"/>
              <a:chExt cx="1100" cy="216"/>
            </a:xfrm>
          </p:grpSpPr>
          <p:sp>
            <p:nvSpPr>
              <p:cNvPr id="36908" name="Rectangle 44"/>
              <p:cNvSpPr>
                <a:spLocks/>
              </p:cNvSpPr>
              <p:nvPr/>
            </p:nvSpPr>
            <p:spPr bwMode="auto">
              <a:xfrm>
                <a:off x="0" y="0"/>
                <a:ext cx="1100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36909" name="Rectangle 45"/>
              <p:cNvSpPr>
                <a:spLocks/>
              </p:cNvSpPr>
              <p:nvPr/>
            </p:nvSpPr>
            <p:spPr bwMode="auto">
              <a:xfrm>
                <a:off x="0" y="13"/>
                <a:ext cx="1029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60773" algn="l"/>
                    <a:tab pos="1303688" algn="l"/>
                  </a:tabLst>
                </a:pP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C(OK,0,w=3)</a:t>
                </a:r>
              </a:p>
            </p:txBody>
          </p:sp>
        </p:grpSp>
        <p:sp>
          <p:nvSpPr>
            <p:cNvPr id="36910" name="Line 46"/>
            <p:cNvSpPr>
              <a:spLocks noChangeShapeType="1"/>
            </p:cNvSpPr>
            <p:nvPr/>
          </p:nvSpPr>
          <p:spPr bwMode="auto">
            <a:xfrm>
              <a:off x="990" y="205"/>
              <a:ext cx="777" cy="557"/>
            </a:xfrm>
            <a:prstGeom prst="line">
              <a:avLst/>
            </a:prstGeom>
            <a:noFill/>
            <a:ln w="12700">
              <a:solidFill>
                <a:srgbClr val="8500AF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36911" name="Oval 47"/>
            <p:cNvSpPr>
              <a:spLocks/>
            </p:cNvSpPr>
            <p:nvPr/>
          </p:nvSpPr>
          <p:spPr bwMode="auto">
            <a:xfrm>
              <a:off x="1720" y="749"/>
              <a:ext cx="200" cy="200"/>
            </a:xfrm>
            <a:prstGeom prst="ellipse">
              <a:avLst/>
            </a:prstGeom>
            <a:solidFill>
              <a:srgbClr val="8500AF"/>
            </a:solidFill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GB" sz="1266"/>
            </a:p>
          </p:txBody>
        </p:sp>
        <p:grpSp>
          <p:nvGrpSpPr>
            <p:cNvPr id="36912" name="Group 48"/>
            <p:cNvGrpSpPr>
              <a:grpSpLocks/>
            </p:cNvGrpSpPr>
            <p:nvPr/>
          </p:nvGrpSpPr>
          <p:grpSpPr bwMode="auto">
            <a:xfrm>
              <a:off x="0" y="0"/>
              <a:ext cx="1159" cy="238"/>
              <a:chOff x="0" y="0"/>
              <a:chExt cx="1159" cy="238"/>
            </a:xfrm>
          </p:grpSpPr>
          <p:sp>
            <p:nvSpPr>
              <p:cNvPr id="36913" name="Rectangle 49"/>
              <p:cNvSpPr>
                <a:spLocks/>
              </p:cNvSpPr>
              <p:nvPr/>
            </p:nvSpPr>
            <p:spPr bwMode="auto">
              <a:xfrm>
                <a:off x="0" y="0"/>
                <a:ext cx="1158" cy="2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36914" name="Rectangle 50"/>
              <p:cNvSpPr>
                <a:spLocks/>
              </p:cNvSpPr>
              <p:nvPr/>
            </p:nvSpPr>
            <p:spPr bwMode="auto">
              <a:xfrm>
                <a:off x="0" y="3"/>
                <a:ext cx="1159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97000"/>
                  </a:lnSpc>
                  <a:tabLst>
                    <a:tab pos="660773" algn="l"/>
                    <a:tab pos="1303688" algn="l"/>
                  </a:tabLst>
                </a:pPr>
                <a:r>
                  <a:rPr lang="en-US" sz="1687" i="1">
                    <a:solidFill>
                      <a:srgbClr val="8500AF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Lost segment</a:t>
                </a:r>
              </a:p>
            </p:txBody>
          </p:sp>
        </p:grpSp>
      </p:grpSp>
      <p:grpSp>
        <p:nvGrpSpPr>
          <p:cNvPr id="36915" name="Group 51"/>
          <p:cNvGrpSpPr>
            <a:grpSpLocks/>
          </p:cNvGrpSpPr>
          <p:nvPr/>
        </p:nvGrpSpPr>
        <p:grpSpPr bwMode="auto">
          <a:xfrm>
            <a:off x="1977182" y="3873271"/>
            <a:ext cx="2396506" cy="1146322"/>
            <a:chOff x="0" y="17"/>
            <a:chExt cx="2147" cy="1026"/>
          </a:xfrm>
        </p:grpSpPr>
        <p:sp>
          <p:nvSpPr>
            <p:cNvPr id="36916" name="Rectangle 52"/>
            <p:cNvSpPr>
              <a:spLocks/>
            </p:cNvSpPr>
            <p:nvPr/>
          </p:nvSpPr>
          <p:spPr bwMode="auto">
            <a:xfrm>
              <a:off x="371" y="324"/>
              <a:ext cx="643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0</a:t>
              </a:r>
              <a:r>
                <a:rPr lang="en-US" sz="1687">
                  <a:solidFill>
                    <a:srgbClr val="008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</a:t>
              </a: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1 2 3 </a:t>
              </a:r>
            </a:p>
          </p:txBody>
        </p:sp>
        <p:sp>
          <p:nvSpPr>
            <p:cNvPr id="36917" name="Rectangle 53"/>
            <p:cNvSpPr>
              <a:spLocks/>
            </p:cNvSpPr>
            <p:nvPr/>
          </p:nvSpPr>
          <p:spPr bwMode="auto">
            <a:xfrm>
              <a:off x="494" y="17"/>
              <a:ext cx="1323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55532" algn="l"/>
                </a:tabLst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Swin=3, rwin=0</a:t>
              </a:r>
            </a:p>
          </p:txBody>
        </p:sp>
        <p:sp>
          <p:nvSpPr>
            <p:cNvPr id="36918" name="Rectangle 54"/>
            <p:cNvSpPr>
              <a:spLocks/>
            </p:cNvSpPr>
            <p:nvPr/>
          </p:nvSpPr>
          <p:spPr bwMode="auto">
            <a:xfrm>
              <a:off x="0" y="592"/>
              <a:ext cx="2147" cy="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97000"/>
                </a:lnSpc>
                <a:tabLst>
                  <a:tab pos="660773" algn="l"/>
                  <a:tab pos="1312617" algn="l"/>
                  <a:tab pos="1973391" algn="l"/>
                  <a:tab pos="2616305" algn="l"/>
                </a:tabLst>
              </a:pPr>
              <a:r>
                <a:rPr lang="en-US" sz="1687" i="1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Window blocked</a:t>
              </a:r>
              <a:br>
                <a:rPr lang="en-US" sz="1687" i="1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</a:br>
              <a:r>
                <a:rPr lang="en-US" sz="1687" i="1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No transmission possible</a:t>
              </a:r>
            </a:p>
          </p:txBody>
        </p:sp>
      </p:grpSp>
      <p:sp>
        <p:nvSpPr>
          <p:cNvPr id="36919" name="Rectangle 55"/>
          <p:cNvSpPr>
            <a:spLocks/>
          </p:cNvSpPr>
          <p:nvPr/>
        </p:nvSpPr>
        <p:spPr bwMode="auto">
          <a:xfrm>
            <a:off x="1947044" y="5259786"/>
            <a:ext cx="2435026" cy="251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7000"/>
              </a:lnSpc>
              <a:tabLst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687" i="1">
                <a:solidFill>
                  <a:srgbClr val="FF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Waits for control segment</a:t>
            </a:r>
          </a:p>
        </p:txBody>
      </p:sp>
      <p:sp>
        <p:nvSpPr>
          <p:cNvPr id="36920" name="Rectangle 56"/>
          <p:cNvSpPr>
            <a:spLocks/>
          </p:cNvSpPr>
          <p:nvPr/>
        </p:nvSpPr>
        <p:spPr bwMode="auto">
          <a:xfrm>
            <a:off x="7971234" y="5251773"/>
            <a:ext cx="2544961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97000"/>
              </a:lnSpc>
              <a:tabLst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687" i="1">
                <a:solidFill>
                  <a:srgbClr val="FF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Waits for data segment</a:t>
            </a:r>
          </a:p>
        </p:txBody>
      </p:sp>
      <p:sp>
        <p:nvSpPr>
          <p:cNvPr id="36921" name="Rectangle 57"/>
          <p:cNvSpPr>
            <a:spLocks/>
          </p:cNvSpPr>
          <p:nvPr/>
        </p:nvSpPr>
        <p:spPr bwMode="auto">
          <a:xfrm>
            <a:off x="4361755" y="5711069"/>
            <a:ext cx="3436838" cy="22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18440" algn="l"/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18440" algn="l"/>
              </a:tabLst>
            </a:pPr>
            <a:r>
              <a:rPr lang="en-US" sz="1687">
                <a:solidFill>
                  <a:srgbClr val="0070C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How to recover from </a:t>
            </a:r>
            <a:r>
              <a:rPr lang="fr-FR" sz="1687">
                <a:solidFill>
                  <a:srgbClr val="0070C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this </a:t>
            </a:r>
            <a:r>
              <a:rPr lang="en-US" sz="1687">
                <a:solidFill>
                  <a:srgbClr val="0070C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deadlock ?</a:t>
            </a:r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id="{4D4D2794-9A6F-CE47-8EAE-E203CC8F6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2445">
            <a:off x="1965513" y="5770346"/>
            <a:ext cx="1694490" cy="37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BD06F3D-B45D-7C42-A6F1-F26005F59698}"/>
              </a:ext>
            </a:extLst>
          </p:cNvPr>
          <p:cNvSpPr/>
          <p:nvPr/>
        </p:nvSpPr>
        <p:spPr>
          <a:xfrm>
            <a:off x="2739651" y="6095834"/>
            <a:ext cx="8135731" cy="607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18440" algn="l"/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18440" algn="l"/>
              </a:tabLst>
            </a:pPr>
            <a:r>
              <a:rPr lang="en-US" sz="1969" dirty="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Persistence timer on receiver, resend control segment after timer expiration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6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0" grpId="0" animBg="1"/>
      <p:bldP spid="36874" grpId="0"/>
      <p:bldP spid="36890" grpId="0" autoUpdateAnimBg="0"/>
      <p:bldP spid="36904" grpId="0"/>
      <p:bldP spid="36919" grpId="0" autoUpdateAnimBg="0"/>
      <p:bldP spid="36920" grpId="0" autoUpdateAnimBg="0"/>
      <p:bldP spid="36921" grpId="0" autoUpdateAnimBg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Bidirectional transfer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/>
            <a:r>
              <a:rPr lang="en-US"/>
              <a:t>How to efficiently carry data in both directions 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>
          <a:xfrm>
            <a:off x="2797597" y="0"/>
            <a:ext cx="7286625" cy="1207740"/>
          </a:xfrm>
          <a:ln/>
        </p:spPr>
        <p:txBody>
          <a:bodyPr/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63087" algn="l"/>
                <a:tab pos="7223860" algn="l"/>
                <a:tab pos="7831057" algn="l"/>
              </a:tabLst>
            </a:pPr>
            <a:r>
              <a:rPr lang="en-US"/>
              <a:t>Piggybacking</a:t>
            </a:r>
          </a:p>
        </p:txBody>
      </p:sp>
      <p:grpSp>
        <p:nvGrpSpPr>
          <p:cNvPr id="41986" name="Group 2"/>
          <p:cNvGrpSpPr>
            <a:grpSpLocks/>
          </p:cNvGrpSpPr>
          <p:nvPr/>
        </p:nvGrpSpPr>
        <p:grpSpPr bwMode="auto">
          <a:xfrm>
            <a:off x="5472038" y="1437680"/>
            <a:ext cx="2402086" cy="4961558"/>
            <a:chOff x="0" y="0"/>
            <a:chExt cx="2151" cy="4445"/>
          </a:xfrm>
        </p:grpSpPr>
        <p:sp>
          <p:nvSpPr>
            <p:cNvPr id="41987" name="Line 3"/>
            <p:cNvSpPr>
              <a:spLocks noChangeShapeType="1"/>
            </p:cNvSpPr>
            <p:nvPr/>
          </p:nvSpPr>
          <p:spPr bwMode="auto">
            <a:xfrm>
              <a:off x="0" y="0"/>
              <a:ext cx="1" cy="44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1988" name="Line 4"/>
            <p:cNvSpPr>
              <a:spLocks noChangeShapeType="1"/>
            </p:cNvSpPr>
            <p:nvPr/>
          </p:nvSpPr>
          <p:spPr bwMode="auto">
            <a:xfrm>
              <a:off x="2150" y="29"/>
              <a:ext cx="1" cy="44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</p:grpSp>
      <p:sp>
        <p:nvSpPr>
          <p:cNvPr id="41989" name="Rectangle 5"/>
          <p:cNvSpPr>
            <a:spLocks/>
          </p:cNvSpPr>
          <p:nvPr/>
        </p:nvSpPr>
        <p:spPr bwMode="auto">
          <a:xfrm>
            <a:off x="3127996" y="1329376"/>
            <a:ext cx="5244641" cy="279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875525" algn="l"/>
              </a:tabLst>
            </a:pPr>
            <a:r>
              <a:rPr lang="en-US" sz="2109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A                                                                 B</a:t>
            </a:r>
          </a:p>
        </p:txBody>
      </p:sp>
      <p:grpSp>
        <p:nvGrpSpPr>
          <p:cNvPr id="41990" name="Group 6"/>
          <p:cNvGrpSpPr>
            <a:grpSpLocks/>
          </p:cNvGrpSpPr>
          <p:nvPr/>
        </p:nvGrpSpPr>
        <p:grpSpPr bwMode="auto">
          <a:xfrm>
            <a:off x="4220765" y="2044899"/>
            <a:ext cx="4986115" cy="1526976"/>
            <a:chOff x="0" y="16"/>
            <a:chExt cx="4467" cy="1368"/>
          </a:xfrm>
        </p:grpSpPr>
        <p:sp>
          <p:nvSpPr>
            <p:cNvPr id="41991" name="Line 7"/>
            <p:cNvSpPr>
              <a:spLocks noChangeShapeType="1"/>
            </p:cNvSpPr>
            <p:nvPr/>
          </p:nvSpPr>
          <p:spPr bwMode="auto">
            <a:xfrm>
              <a:off x="3316" y="1382"/>
              <a:ext cx="694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1992" name="Line 8"/>
            <p:cNvSpPr>
              <a:spLocks noChangeShapeType="1"/>
            </p:cNvSpPr>
            <p:nvPr/>
          </p:nvSpPr>
          <p:spPr bwMode="auto">
            <a:xfrm>
              <a:off x="1084" y="306"/>
              <a:ext cx="2147" cy="10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1993" name="Line 9"/>
            <p:cNvSpPr>
              <a:spLocks noChangeShapeType="1"/>
            </p:cNvSpPr>
            <p:nvPr/>
          </p:nvSpPr>
          <p:spPr bwMode="auto">
            <a:xfrm>
              <a:off x="492" y="293"/>
              <a:ext cx="57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1994" name="Rectangle 10"/>
            <p:cNvSpPr>
              <a:spLocks/>
            </p:cNvSpPr>
            <p:nvPr/>
          </p:nvSpPr>
          <p:spPr bwMode="auto">
            <a:xfrm>
              <a:off x="0" y="16"/>
              <a:ext cx="978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Data.req(</a:t>
              </a:r>
              <a:r>
                <a:rPr lang="en-US" sz="1687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</a:t>
              </a: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  <p:sp>
          <p:nvSpPr>
            <p:cNvPr id="41995" name="Rectangle 11"/>
            <p:cNvSpPr>
              <a:spLocks/>
            </p:cNvSpPr>
            <p:nvPr/>
          </p:nvSpPr>
          <p:spPr bwMode="auto">
            <a:xfrm>
              <a:off x="3511" y="1119"/>
              <a:ext cx="956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Data.ind(</a:t>
              </a:r>
              <a:r>
                <a:rPr lang="en-US" sz="1687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</a:t>
              </a: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  <p:grpSp>
          <p:nvGrpSpPr>
            <p:cNvPr id="41996" name="Group 12"/>
            <p:cNvGrpSpPr>
              <a:grpSpLocks/>
            </p:cNvGrpSpPr>
            <p:nvPr/>
          </p:nvGrpSpPr>
          <p:grpSpPr bwMode="auto">
            <a:xfrm>
              <a:off x="1513" y="422"/>
              <a:ext cx="677" cy="216"/>
              <a:chOff x="0" y="0"/>
              <a:chExt cx="677" cy="216"/>
            </a:xfrm>
          </p:grpSpPr>
          <p:sp>
            <p:nvSpPr>
              <p:cNvPr id="41997" name="Rectangle 13"/>
              <p:cNvSpPr>
                <a:spLocks/>
              </p:cNvSpPr>
              <p:nvPr/>
            </p:nvSpPr>
            <p:spPr bwMode="auto">
              <a:xfrm>
                <a:off x="0" y="0"/>
                <a:ext cx="677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41998" name="Rectangle 14"/>
              <p:cNvSpPr>
                <a:spLocks/>
              </p:cNvSpPr>
              <p:nvPr/>
            </p:nvSpPr>
            <p:spPr bwMode="auto">
              <a:xfrm>
                <a:off x="0" y="12"/>
                <a:ext cx="641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60773" algn="l"/>
                    <a:tab pos="1303688" algn="l"/>
                  </a:tabLst>
                </a:pP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D(0</a:t>
                </a:r>
                <a:r>
                  <a:rPr lang="en-US" sz="1547">
                    <a:solidFill>
                      <a:srgbClr val="0000FF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,</a:t>
                </a:r>
                <a:r>
                  <a:rPr lang="en-US" sz="1547" u="sng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0</a:t>
                </a:r>
                <a:r>
                  <a:rPr lang="en-US" sz="1547">
                    <a:solidFill>
                      <a:srgbClr val="0000FF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,a</a:t>
                </a: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)</a:t>
                </a:r>
              </a:p>
            </p:txBody>
          </p:sp>
        </p:grpSp>
      </p:grpSp>
      <p:grpSp>
        <p:nvGrpSpPr>
          <p:cNvPr id="42002" name="Group 18"/>
          <p:cNvGrpSpPr>
            <a:grpSpLocks/>
          </p:cNvGrpSpPr>
          <p:nvPr/>
        </p:nvGrpSpPr>
        <p:grpSpPr bwMode="auto">
          <a:xfrm>
            <a:off x="4220765" y="2491397"/>
            <a:ext cx="4757291" cy="1492357"/>
            <a:chOff x="0" y="17"/>
            <a:chExt cx="4262" cy="1336"/>
          </a:xfrm>
        </p:grpSpPr>
        <p:sp>
          <p:nvSpPr>
            <p:cNvPr id="42003" name="Line 19"/>
            <p:cNvSpPr>
              <a:spLocks noChangeShapeType="1"/>
            </p:cNvSpPr>
            <p:nvPr/>
          </p:nvSpPr>
          <p:spPr bwMode="auto">
            <a:xfrm>
              <a:off x="1084" y="239"/>
              <a:ext cx="2152" cy="102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2004" name="Line 20"/>
            <p:cNvSpPr>
              <a:spLocks noChangeShapeType="1"/>
            </p:cNvSpPr>
            <p:nvPr/>
          </p:nvSpPr>
          <p:spPr bwMode="auto">
            <a:xfrm>
              <a:off x="512" y="229"/>
              <a:ext cx="57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2005" name="Rectangle 21"/>
            <p:cNvSpPr>
              <a:spLocks/>
            </p:cNvSpPr>
            <p:nvPr/>
          </p:nvSpPr>
          <p:spPr bwMode="auto">
            <a:xfrm>
              <a:off x="0" y="17"/>
              <a:ext cx="978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Data.req(</a:t>
              </a:r>
              <a:r>
                <a:rPr lang="en-US" sz="1687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b</a:t>
              </a: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  <p:grpSp>
          <p:nvGrpSpPr>
            <p:cNvPr id="42006" name="Group 22"/>
            <p:cNvGrpSpPr>
              <a:grpSpLocks/>
            </p:cNvGrpSpPr>
            <p:nvPr/>
          </p:nvGrpSpPr>
          <p:grpSpPr bwMode="auto">
            <a:xfrm>
              <a:off x="1584" y="445"/>
              <a:ext cx="672" cy="216"/>
              <a:chOff x="0" y="0"/>
              <a:chExt cx="672" cy="216"/>
            </a:xfrm>
          </p:grpSpPr>
          <p:sp>
            <p:nvSpPr>
              <p:cNvPr id="42007" name="Rectangle 23"/>
              <p:cNvSpPr>
                <a:spLocks/>
              </p:cNvSpPr>
              <p:nvPr/>
            </p:nvSpPr>
            <p:spPr bwMode="auto">
              <a:xfrm>
                <a:off x="0" y="0"/>
                <a:ext cx="672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42008" name="Rectangle 24"/>
              <p:cNvSpPr>
                <a:spLocks/>
              </p:cNvSpPr>
              <p:nvPr/>
            </p:nvSpPr>
            <p:spPr bwMode="auto">
              <a:xfrm>
                <a:off x="0" y="13"/>
                <a:ext cx="641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60773" algn="l"/>
                    <a:tab pos="1303688" algn="l"/>
                  </a:tabLst>
                </a:pP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D(1</a:t>
                </a:r>
                <a:r>
                  <a:rPr lang="en-US" sz="1547">
                    <a:solidFill>
                      <a:srgbClr val="0000FF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,</a:t>
                </a:r>
                <a:r>
                  <a:rPr lang="en-US" sz="1547" u="sng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0,</a:t>
                </a:r>
                <a:r>
                  <a:rPr lang="en-US" sz="1547">
                    <a:solidFill>
                      <a:srgbClr val="0000FF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b</a:t>
                </a: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)</a:t>
                </a:r>
              </a:p>
            </p:txBody>
          </p:sp>
        </p:grpSp>
        <p:sp>
          <p:nvSpPr>
            <p:cNvPr id="42009" name="Line 25"/>
            <p:cNvSpPr>
              <a:spLocks noChangeShapeType="1"/>
            </p:cNvSpPr>
            <p:nvPr/>
          </p:nvSpPr>
          <p:spPr bwMode="auto">
            <a:xfrm flipH="1">
              <a:off x="2505" y="341"/>
              <a:ext cx="322" cy="524"/>
            </a:xfrm>
            <a:prstGeom prst="line">
              <a:avLst/>
            </a:prstGeom>
            <a:noFill/>
            <a:ln w="12700">
              <a:solidFill>
                <a:srgbClr val="66008D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2010" name="Oval 26"/>
            <p:cNvSpPr>
              <a:spLocks/>
            </p:cNvSpPr>
            <p:nvPr/>
          </p:nvSpPr>
          <p:spPr bwMode="auto">
            <a:xfrm>
              <a:off x="2458" y="854"/>
              <a:ext cx="200" cy="199"/>
            </a:xfrm>
            <a:prstGeom prst="ellipse">
              <a:avLst/>
            </a:prstGeom>
            <a:solidFill>
              <a:srgbClr val="8500AF"/>
            </a:solidFill>
            <a:ln w="25400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GB" sz="1266"/>
            </a:p>
          </p:txBody>
        </p:sp>
        <p:sp>
          <p:nvSpPr>
            <p:cNvPr id="42011" name="Rectangle 27"/>
            <p:cNvSpPr>
              <a:spLocks/>
            </p:cNvSpPr>
            <p:nvPr/>
          </p:nvSpPr>
          <p:spPr bwMode="auto">
            <a:xfrm>
              <a:off x="2593" y="109"/>
              <a:ext cx="431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97000"/>
                </a:lnSpc>
                <a:tabLst>
                  <a:tab pos="660773" algn="l"/>
                  <a:tab pos="1312617" algn="l"/>
                  <a:tab pos="1955532" algn="l"/>
                </a:tabLst>
              </a:pPr>
              <a:r>
                <a:rPr lang="en-US" sz="1687" i="1">
                  <a:solidFill>
                    <a:srgbClr val="8500A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Error</a:t>
              </a:r>
            </a:p>
          </p:txBody>
        </p:sp>
        <p:sp>
          <p:nvSpPr>
            <p:cNvPr id="42012" name="Rectangle 28"/>
            <p:cNvSpPr>
              <a:spLocks/>
            </p:cNvSpPr>
            <p:nvPr/>
          </p:nvSpPr>
          <p:spPr bwMode="auto">
            <a:xfrm>
              <a:off x="3392" y="1128"/>
              <a:ext cx="870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97000"/>
                </a:lnSpc>
                <a:tabLst>
                  <a:tab pos="660773" algn="l"/>
                  <a:tab pos="1312617" algn="l"/>
                  <a:tab pos="1955532" algn="l"/>
                </a:tabLst>
              </a:pPr>
              <a:r>
                <a:rPr lang="en-US" sz="1687" i="1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Discarded</a:t>
              </a:r>
            </a:p>
          </p:txBody>
        </p:sp>
      </p:grpSp>
      <p:grpSp>
        <p:nvGrpSpPr>
          <p:cNvPr id="42013" name="Group 29"/>
          <p:cNvGrpSpPr>
            <a:grpSpLocks/>
          </p:cNvGrpSpPr>
          <p:nvPr/>
        </p:nvGrpSpPr>
        <p:grpSpPr bwMode="auto">
          <a:xfrm>
            <a:off x="4260949" y="2985865"/>
            <a:ext cx="5368975" cy="1749100"/>
            <a:chOff x="0" y="0"/>
            <a:chExt cx="4809" cy="1566"/>
          </a:xfrm>
        </p:grpSpPr>
        <p:sp>
          <p:nvSpPr>
            <p:cNvPr id="42014" name="Line 30"/>
            <p:cNvSpPr>
              <a:spLocks noChangeShapeType="1"/>
            </p:cNvSpPr>
            <p:nvPr/>
          </p:nvSpPr>
          <p:spPr bwMode="auto">
            <a:xfrm>
              <a:off x="1072" y="14"/>
              <a:ext cx="2146" cy="10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2015" name="Line 31"/>
            <p:cNvSpPr>
              <a:spLocks noChangeShapeType="1"/>
            </p:cNvSpPr>
            <p:nvPr/>
          </p:nvSpPr>
          <p:spPr bwMode="auto">
            <a:xfrm>
              <a:off x="518" y="0"/>
              <a:ext cx="57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2016" name="Rectangle 32"/>
            <p:cNvSpPr>
              <a:spLocks/>
            </p:cNvSpPr>
            <p:nvPr/>
          </p:nvSpPr>
          <p:spPr bwMode="auto">
            <a:xfrm>
              <a:off x="0" y="72"/>
              <a:ext cx="966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Data.req(</a:t>
              </a:r>
              <a:r>
                <a:rPr lang="en-US" sz="1687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</a:t>
              </a: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  <p:grpSp>
          <p:nvGrpSpPr>
            <p:cNvPr id="42017" name="Group 33"/>
            <p:cNvGrpSpPr>
              <a:grpSpLocks/>
            </p:cNvGrpSpPr>
            <p:nvPr/>
          </p:nvGrpSpPr>
          <p:grpSpPr bwMode="auto">
            <a:xfrm>
              <a:off x="1667" y="396"/>
              <a:ext cx="670" cy="216"/>
              <a:chOff x="0" y="0"/>
              <a:chExt cx="669" cy="216"/>
            </a:xfrm>
          </p:grpSpPr>
          <p:sp>
            <p:nvSpPr>
              <p:cNvPr id="42018" name="Rectangle 34"/>
              <p:cNvSpPr>
                <a:spLocks/>
              </p:cNvSpPr>
              <p:nvPr/>
            </p:nvSpPr>
            <p:spPr bwMode="auto">
              <a:xfrm>
                <a:off x="0" y="0"/>
                <a:ext cx="669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42019" name="Rectangle 35"/>
              <p:cNvSpPr>
                <a:spLocks/>
              </p:cNvSpPr>
              <p:nvPr/>
            </p:nvSpPr>
            <p:spPr bwMode="auto">
              <a:xfrm>
                <a:off x="0" y="13"/>
                <a:ext cx="629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60773" algn="l"/>
                    <a:tab pos="1303688" algn="l"/>
                  </a:tabLst>
                </a:pP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D(2,</a:t>
                </a:r>
                <a:r>
                  <a:rPr lang="en-US" sz="1547" u="sng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0</a:t>
                </a:r>
                <a:r>
                  <a:rPr lang="en-US" sz="1547">
                    <a:solidFill>
                      <a:srgbClr val="0000FF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,c</a:t>
                </a: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)</a:t>
                </a:r>
              </a:p>
            </p:txBody>
          </p:sp>
        </p:grpSp>
        <p:sp>
          <p:nvSpPr>
            <p:cNvPr id="42020" name="Rectangle 36"/>
            <p:cNvSpPr>
              <a:spLocks/>
            </p:cNvSpPr>
            <p:nvPr/>
          </p:nvSpPr>
          <p:spPr bwMode="auto">
            <a:xfrm>
              <a:off x="3260" y="1341"/>
              <a:ext cx="1549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97000"/>
                </a:lnSpc>
                <a:tabLst>
                  <a:tab pos="660773" algn="l"/>
                  <a:tab pos="1312617" algn="l"/>
                  <a:tab pos="1955532" algn="l"/>
                </a:tabLst>
              </a:pPr>
              <a:r>
                <a:rPr lang="en-US" sz="1687" i="1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Segment -&gt; buffer</a:t>
              </a:r>
            </a:p>
          </p:txBody>
        </p:sp>
      </p:grpSp>
      <p:sp>
        <p:nvSpPr>
          <p:cNvPr id="42021" name="Rectangle 37"/>
          <p:cNvSpPr>
            <a:spLocks/>
          </p:cNvSpPr>
          <p:nvPr/>
        </p:nvSpPr>
        <p:spPr bwMode="auto">
          <a:xfrm>
            <a:off x="3738562" y="4506343"/>
            <a:ext cx="1485984" cy="251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7000"/>
              </a:lnSpc>
              <a:tabLst>
                <a:tab pos="660773" algn="l"/>
                <a:tab pos="1303688" algn="l"/>
              </a:tabLst>
            </a:pPr>
            <a:r>
              <a:rPr lang="en-US" sz="1687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Retransmission</a:t>
            </a:r>
          </a:p>
        </p:txBody>
      </p:sp>
      <p:grpSp>
        <p:nvGrpSpPr>
          <p:cNvPr id="42022" name="Group 38"/>
          <p:cNvGrpSpPr>
            <a:grpSpLocks/>
          </p:cNvGrpSpPr>
          <p:nvPr/>
        </p:nvGrpSpPr>
        <p:grpSpPr bwMode="auto">
          <a:xfrm>
            <a:off x="5518919" y="4410150"/>
            <a:ext cx="3719214" cy="1529209"/>
            <a:chOff x="0" y="0"/>
            <a:chExt cx="3331" cy="1370"/>
          </a:xfrm>
        </p:grpSpPr>
        <p:sp>
          <p:nvSpPr>
            <p:cNvPr id="42023" name="Line 39"/>
            <p:cNvSpPr>
              <a:spLocks noChangeShapeType="1"/>
            </p:cNvSpPr>
            <p:nvPr/>
          </p:nvSpPr>
          <p:spPr bwMode="auto">
            <a:xfrm rot="10800000" flipH="1">
              <a:off x="2133" y="1061"/>
              <a:ext cx="824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2024" name="Rectangle 40"/>
            <p:cNvSpPr>
              <a:spLocks/>
            </p:cNvSpPr>
            <p:nvPr/>
          </p:nvSpPr>
          <p:spPr bwMode="auto">
            <a:xfrm>
              <a:off x="2367" y="790"/>
              <a:ext cx="956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Data.ind(</a:t>
              </a:r>
              <a:r>
                <a:rPr lang="en-US" sz="1687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b</a:t>
              </a: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  <p:sp>
          <p:nvSpPr>
            <p:cNvPr id="42025" name="Line 41"/>
            <p:cNvSpPr>
              <a:spLocks noChangeShapeType="1"/>
            </p:cNvSpPr>
            <p:nvPr/>
          </p:nvSpPr>
          <p:spPr bwMode="auto">
            <a:xfrm>
              <a:off x="0" y="0"/>
              <a:ext cx="2151" cy="10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grpSp>
          <p:nvGrpSpPr>
            <p:cNvPr id="42026" name="Group 42"/>
            <p:cNvGrpSpPr>
              <a:grpSpLocks/>
            </p:cNvGrpSpPr>
            <p:nvPr/>
          </p:nvGrpSpPr>
          <p:grpSpPr bwMode="auto">
            <a:xfrm>
              <a:off x="967" y="276"/>
              <a:ext cx="672" cy="216"/>
              <a:chOff x="0" y="0"/>
              <a:chExt cx="672" cy="216"/>
            </a:xfrm>
          </p:grpSpPr>
          <p:sp>
            <p:nvSpPr>
              <p:cNvPr id="42027" name="Rectangle 43"/>
              <p:cNvSpPr>
                <a:spLocks/>
              </p:cNvSpPr>
              <p:nvPr/>
            </p:nvSpPr>
            <p:spPr bwMode="auto">
              <a:xfrm>
                <a:off x="0" y="0"/>
                <a:ext cx="672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42028" name="Rectangle 44"/>
              <p:cNvSpPr>
                <a:spLocks/>
              </p:cNvSpPr>
              <p:nvPr/>
            </p:nvSpPr>
            <p:spPr bwMode="auto">
              <a:xfrm>
                <a:off x="0" y="12"/>
                <a:ext cx="640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60773" algn="l"/>
                    <a:tab pos="1303688" algn="l"/>
                  </a:tabLst>
                </a:pP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D(1</a:t>
                </a:r>
                <a:r>
                  <a:rPr lang="en-US" sz="1547">
                    <a:solidFill>
                      <a:srgbClr val="0000FF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,</a:t>
                </a:r>
                <a:r>
                  <a:rPr lang="en-US" sz="1547" u="sng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5</a:t>
                </a:r>
                <a:r>
                  <a:rPr lang="en-US" sz="1547">
                    <a:solidFill>
                      <a:srgbClr val="0000FF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,b</a:t>
                </a: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)</a:t>
                </a:r>
              </a:p>
            </p:txBody>
          </p:sp>
        </p:grpSp>
        <p:sp>
          <p:nvSpPr>
            <p:cNvPr id="42029" name="Line 45"/>
            <p:cNvSpPr>
              <a:spLocks noChangeShapeType="1"/>
            </p:cNvSpPr>
            <p:nvPr/>
          </p:nvSpPr>
          <p:spPr bwMode="auto">
            <a:xfrm rot="10800000" flipH="1">
              <a:off x="2153" y="1366"/>
              <a:ext cx="824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2030" name="Rectangle 46"/>
            <p:cNvSpPr>
              <a:spLocks/>
            </p:cNvSpPr>
            <p:nvPr/>
          </p:nvSpPr>
          <p:spPr bwMode="auto">
            <a:xfrm>
              <a:off x="2386" y="1094"/>
              <a:ext cx="945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Data.ind(</a:t>
              </a:r>
              <a:r>
                <a:rPr lang="en-US" sz="1687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</a:t>
              </a: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</p:grpSp>
      <p:grpSp>
        <p:nvGrpSpPr>
          <p:cNvPr id="42031" name="Group 47"/>
          <p:cNvGrpSpPr>
            <a:grpSpLocks/>
          </p:cNvGrpSpPr>
          <p:nvPr/>
        </p:nvGrpSpPr>
        <p:grpSpPr bwMode="auto">
          <a:xfrm>
            <a:off x="4302250" y="4885656"/>
            <a:ext cx="4968255" cy="1446609"/>
            <a:chOff x="0" y="16"/>
            <a:chExt cx="4450" cy="1296"/>
          </a:xfrm>
        </p:grpSpPr>
        <p:sp>
          <p:nvSpPr>
            <p:cNvPr id="42032" name="Line 48"/>
            <p:cNvSpPr>
              <a:spLocks noChangeShapeType="1"/>
            </p:cNvSpPr>
            <p:nvPr/>
          </p:nvSpPr>
          <p:spPr bwMode="auto">
            <a:xfrm>
              <a:off x="1052" y="230"/>
              <a:ext cx="2147" cy="10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2033" name="Line 49"/>
            <p:cNvSpPr>
              <a:spLocks noChangeShapeType="1"/>
            </p:cNvSpPr>
            <p:nvPr/>
          </p:nvSpPr>
          <p:spPr bwMode="auto">
            <a:xfrm>
              <a:off x="454" y="279"/>
              <a:ext cx="574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2034" name="Rectangle 50"/>
            <p:cNvSpPr>
              <a:spLocks/>
            </p:cNvSpPr>
            <p:nvPr/>
          </p:nvSpPr>
          <p:spPr bwMode="auto">
            <a:xfrm>
              <a:off x="0" y="16"/>
              <a:ext cx="978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Data.req(</a:t>
              </a:r>
              <a:r>
                <a:rPr lang="en-US" sz="1687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</a:t>
              </a: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  <p:grpSp>
          <p:nvGrpSpPr>
            <p:cNvPr id="42035" name="Group 51"/>
            <p:cNvGrpSpPr>
              <a:grpSpLocks/>
            </p:cNvGrpSpPr>
            <p:nvPr/>
          </p:nvGrpSpPr>
          <p:grpSpPr bwMode="auto">
            <a:xfrm>
              <a:off x="1777" y="542"/>
              <a:ext cx="678" cy="216"/>
              <a:chOff x="0" y="0"/>
              <a:chExt cx="677" cy="216"/>
            </a:xfrm>
          </p:grpSpPr>
          <p:sp>
            <p:nvSpPr>
              <p:cNvPr id="42036" name="Rectangle 52"/>
              <p:cNvSpPr>
                <a:spLocks/>
              </p:cNvSpPr>
              <p:nvPr/>
            </p:nvSpPr>
            <p:spPr bwMode="auto">
              <a:xfrm>
                <a:off x="0" y="0"/>
                <a:ext cx="677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42037" name="Rectangle 53"/>
              <p:cNvSpPr>
                <a:spLocks/>
              </p:cNvSpPr>
              <p:nvPr/>
            </p:nvSpPr>
            <p:spPr bwMode="auto">
              <a:xfrm>
                <a:off x="0" y="12"/>
                <a:ext cx="639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60773" algn="l"/>
                    <a:tab pos="1303688" algn="l"/>
                  </a:tabLst>
                </a:pP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D(3</a:t>
                </a:r>
                <a:r>
                  <a:rPr lang="en-US" sz="1547">
                    <a:solidFill>
                      <a:srgbClr val="0000FF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,</a:t>
                </a:r>
                <a:r>
                  <a:rPr lang="en-US" sz="1547" u="sng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6</a:t>
                </a:r>
                <a:r>
                  <a:rPr lang="en-US" sz="1547">
                    <a:solidFill>
                      <a:srgbClr val="0000FF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,d</a:t>
                </a: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)</a:t>
                </a:r>
              </a:p>
            </p:txBody>
          </p:sp>
        </p:grpSp>
        <p:sp>
          <p:nvSpPr>
            <p:cNvPr id="42038" name="Line 54"/>
            <p:cNvSpPr>
              <a:spLocks noChangeShapeType="1"/>
            </p:cNvSpPr>
            <p:nvPr/>
          </p:nvSpPr>
          <p:spPr bwMode="auto">
            <a:xfrm rot="10800000" flipH="1">
              <a:off x="3262" y="1308"/>
              <a:ext cx="824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2039" name="Rectangle 55"/>
            <p:cNvSpPr>
              <a:spLocks/>
            </p:cNvSpPr>
            <p:nvPr/>
          </p:nvSpPr>
          <p:spPr bwMode="auto">
            <a:xfrm>
              <a:off x="3494" y="1035"/>
              <a:ext cx="956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Data.ind(</a:t>
              </a:r>
              <a:r>
                <a:rPr lang="en-US" sz="1687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</a:t>
              </a: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</p:grpSp>
      <p:grpSp>
        <p:nvGrpSpPr>
          <p:cNvPr id="42040" name="Group 56"/>
          <p:cNvGrpSpPr>
            <a:grpSpLocks/>
          </p:cNvGrpSpPr>
          <p:nvPr/>
        </p:nvGrpSpPr>
        <p:grpSpPr bwMode="auto">
          <a:xfrm>
            <a:off x="5550173" y="5556498"/>
            <a:ext cx="2356321" cy="759023"/>
            <a:chOff x="0" y="0"/>
            <a:chExt cx="2111" cy="679"/>
          </a:xfrm>
        </p:grpSpPr>
        <p:sp>
          <p:nvSpPr>
            <p:cNvPr id="42041" name="Line 57"/>
            <p:cNvSpPr>
              <a:spLocks noChangeShapeType="1"/>
            </p:cNvSpPr>
            <p:nvPr/>
          </p:nvSpPr>
          <p:spPr bwMode="auto">
            <a:xfrm flipH="1">
              <a:off x="0" y="0"/>
              <a:ext cx="2111" cy="6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grpSp>
          <p:nvGrpSpPr>
            <p:cNvPr id="42042" name="Group 58"/>
            <p:cNvGrpSpPr>
              <a:grpSpLocks/>
            </p:cNvGrpSpPr>
            <p:nvPr/>
          </p:nvGrpSpPr>
          <p:grpSpPr bwMode="auto">
            <a:xfrm>
              <a:off x="343" y="340"/>
              <a:ext cx="682" cy="216"/>
              <a:chOff x="0" y="0"/>
              <a:chExt cx="682" cy="216"/>
            </a:xfrm>
          </p:grpSpPr>
          <p:sp>
            <p:nvSpPr>
              <p:cNvPr id="42043" name="Rectangle 59"/>
              <p:cNvSpPr>
                <a:spLocks/>
              </p:cNvSpPr>
              <p:nvPr/>
            </p:nvSpPr>
            <p:spPr bwMode="auto">
              <a:xfrm>
                <a:off x="0" y="0"/>
                <a:ext cx="682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42044" name="Rectangle 60"/>
              <p:cNvSpPr>
                <a:spLocks/>
              </p:cNvSpPr>
              <p:nvPr/>
            </p:nvSpPr>
            <p:spPr bwMode="auto">
              <a:xfrm>
                <a:off x="0" y="13"/>
                <a:ext cx="651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60773" algn="l"/>
                    <a:tab pos="1303688" algn="l"/>
                  </a:tabLst>
                </a:pP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C(OK,2)</a:t>
                </a:r>
              </a:p>
            </p:txBody>
          </p:sp>
        </p:grpSp>
      </p:grpSp>
      <p:grpSp>
        <p:nvGrpSpPr>
          <p:cNvPr id="42045" name="Group 61"/>
          <p:cNvGrpSpPr>
            <a:grpSpLocks/>
          </p:cNvGrpSpPr>
          <p:nvPr/>
        </p:nvGrpSpPr>
        <p:grpSpPr bwMode="auto">
          <a:xfrm>
            <a:off x="5556870" y="5970613"/>
            <a:ext cx="2357438" cy="759023"/>
            <a:chOff x="0" y="0"/>
            <a:chExt cx="2111" cy="679"/>
          </a:xfrm>
        </p:grpSpPr>
        <p:sp>
          <p:nvSpPr>
            <p:cNvPr id="42046" name="Line 62"/>
            <p:cNvSpPr>
              <a:spLocks noChangeShapeType="1"/>
            </p:cNvSpPr>
            <p:nvPr/>
          </p:nvSpPr>
          <p:spPr bwMode="auto">
            <a:xfrm flipH="1">
              <a:off x="0" y="0"/>
              <a:ext cx="2111" cy="6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grpSp>
          <p:nvGrpSpPr>
            <p:cNvPr id="42047" name="Group 63"/>
            <p:cNvGrpSpPr>
              <a:grpSpLocks/>
            </p:cNvGrpSpPr>
            <p:nvPr/>
          </p:nvGrpSpPr>
          <p:grpSpPr bwMode="auto">
            <a:xfrm>
              <a:off x="596" y="273"/>
              <a:ext cx="682" cy="216"/>
              <a:chOff x="0" y="0"/>
              <a:chExt cx="682" cy="216"/>
            </a:xfrm>
          </p:grpSpPr>
          <p:sp>
            <p:nvSpPr>
              <p:cNvPr id="42048" name="Rectangle 64"/>
              <p:cNvSpPr>
                <a:spLocks/>
              </p:cNvSpPr>
              <p:nvPr/>
            </p:nvSpPr>
            <p:spPr bwMode="auto">
              <a:xfrm>
                <a:off x="0" y="0"/>
                <a:ext cx="682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42049" name="Rectangle 65"/>
              <p:cNvSpPr>
                <a:spLocks/>
              </p:cNvSpPr>
              <p:nvPr/>
            </p:nvSpPr>
            <p:spPr bwMode="auto">
              <a:xfrm>
                <a:off x="0" y="13"/>
                <a:ext cx="650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60773" algn="l"/>
                    <a:tab pos="1303688" algn="l"/>
                  </a:tabLst>
                </a:pP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C(OK,3)</a:t>
                </a:r>
              </a:p>
            </p:txBody>
          </p:sp>
        </p:grpSp>
      </p:grpSp>
      <p:grpSp>
        <p:nvGrpSpPr>
          <p:cNvPr id="42050" name="Group 66"/>
          <p:cNvGrpSpPr>
            <a:grpSpLocks/>
          </p:cNvGrpSpPr>
          <p:nvPr/>
        </p:nvGrpSpPr>
        <p:grpSpPr bwMode="auto">
          <a:xfrm>
            <a:off x="7884170" y="4050730"/>
            <a:ext cx="2075037" cy="223243"/>
            <a:chOff x="0" y="16"/>
            <a:chExt cx="1859" cy="200"/>
          </a:xfrm>
        </p:grpSpPr>
        <p:sp>
          <p:nvSpPr>
            <p:cNvPr id="42051" name="Line 67"/>
            <p:cNvSpPr>
              <a:spLocks noChangeShapeType="1"/>
            </p:cNvSpPr>
            <p:nvPr/>
          </p:nvSpPr>
          <p:spPr bwMode="auto">
            <a:xfrm flipH="1">
              <a:off x="0" y="56"/>
              <a:ext cx="788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2052" name="Rectangle 68"/>
            <p:cNvSpPr>
              <a:spLocks/>
            </p:cNvSpPr>
            <p:nvPr/>
          </p:nvSpPr>
          <p:spPr bwMode="auto">
            <a:xfrm>
              <a:off x="892" y="16"/>
              <a:ext cx="967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Data.req(</a:t>
              </a:r>
              <a:r>
                <a:rPr lang="en-US" sz="1687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x</a:t>
              </a: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</p:grpSp>
      <p:grpSp>
        <p:nvGrpSpPr>
          <p:cNvPr id="42053" name="Group 69"/>
          <p:cNvGrpSpPr>
            <a:grpSpLocks/>
          </p:cNvGrpSpPr>
          <p:nvPr/>
        </p:nvGrpSpPr>
        <p:grpSpPr bwMode="auto">
          <a:xfrm>
            <a:off x="3367981" y="2830711"/>
            <a:ext cx="6088930" cy="1225599"/>
            <a:chOff x="0" y="16"/>
            <a:chExt cx="5454" cy="1098"/>
          </a:xfrm>
        </p:grpSpPr>
        <p:sp>
          <p:nvSpPr>
            <p:cNvPr id="42054" name="Line 70"/>
            <p:cNvSpPr>
              <a:spLocks noChangeShapeType="1"/>
            </p:cNvSpPr>
            <p:nvPr/>
          </p:nvSpPr>
          <p:spPr bwMode="auto">
            <a:xfrm flipH="1">
              <a:off x="1900" y="678"/>
              <a:ext cx="2096" cy="4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grpSp>
          <p:nvGrpSpPr>
            <p:cNvPr id="42055" name="Group 71"/>
            <p:cNvGrpSpPr>
              <a:grpSpLocks/>
            </p:cNvGrpSpPr>
            <p:nvPr/>
          </p:nvGrpSpPr>
          <p:grpSpPr bwMode="auto">
            <a:xfrm>
              <a:off x="2036" y="870"/>
              <a:ext cx="715" cy="240"/>
              <a:chOff x="-30" y="14"/>
              <a:chExt cx="714" cy="240"/>
            </a:xfrm>
          </p:grpSpPr>
          <p:sp>
            <p:nvSpPr>
              <p:cNvPr id="42056" name="Rectangle 72"/>
              <p:cNvSpPr>
                <a:spLocks/>
              </p:cNvSpPr>
              <p:nvPr/>
            </p:nvSpPr>
            <p:spPr bwMode="auto">
              <a:xfrm>
                <a:off x="-30" y="14"/>
                <a:ext cx="714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42057" name="Rectangle 73"/>
              <p:cNvSpPr>
                <a:spLocks/>
              </p:cNvSpPr>
              <p:nvPr/>
            </p:nvSpPr>
            <p:spPr bwMode="auto">
              <a:xfrm>
                <a:off x="15" y="71"/>
                <a:ext cx="668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60773" algn="l"/>
                    <a:tab pos="1303688" algn="l"/>
                  </a:tabLst>
                </a:pP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D(5,</a:t>
                </a:r>
                <a:r>
                  <a:rPr lang="en-US" sz="1547" u="sng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0</a:t>
                </a: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,</a:t>
                </a:r>
                <a:r>
                  <a:rPr lang="en-US" sz="1547">
                    <a:solidFill>
                      <a:srgbClr val="0000FF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w</a:t>
                </a: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)</a:t>
                </a:r>
              </a:p>
            </p:txBody>
          </p:sp>
        </p:grpSp>
        <p:sp>
          <p:nvSpPr>
            <p:cNvPr id="42058" name="Line 74"/>
            <p:cNvSpPr>
              <a:spLocks noChangeShapeType="1"/>
            </p:cNvSpPr>
            <p:nvPr/>
          </p:nvSpPr>
          <p:spPr bwMode="auto">
            <a:xfrm flipH="1">
              <a:off x="4059" y="323"/>
              <a:ext cx="78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2059" name="Rectangle 75"/>
            <p:cNvSpPr>
              <a:spLocks/>
            </p:cNvSpPr>
            <p:nvPr/>
          </p:nvSpPr>
          <p:spPr bwMode="auto">
            <a:xfrm>
              <a:off x="4445" y="16"/>
              <a:ext cx="1009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Data.req(</a:t>
              </a:r>
              <a:r>
                <a:rPr lang="en-US" sz="1687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w</a:t>
              </a: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  <p:sp>
          <p:nvSpPr>
            <p:cNvPr id="42060" name="Line 76"/>
            <p:cNvSpPr>
              <a:spLocks noChangeShapeType="1"/>
            </p:cNvSpPr>
            <p:nvPr/>
          </p:nvSpPr>
          <p:spPr bwMode="auto">
            <a:xfrm flipH="1">
              <a:off x="1068" y="1106"/>
              <a:ext cx="78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2061" name="Rectangle 77"/>
            <p:cNvSpPr>
              <a:spLocks/>
            </p:cNvSpPr>
            <p:nvPr/>
          </p:nvSpPr>
          <p:spPr bwMode="auto">
            <a:xfrm>
              <a:off x="0" y="838"/>
              <a:ext cx="988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Data.ind(</a:t>
              </a:r>
              <a:r>
                <a:rPr lang="en-US" sz="1687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w</a:t>
              </a: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</p:grpSp>
      <p:grpSp>
        <p:nvGrpSpPr>
          <p:cNvPr id="42062" name="Group 78"/>
          <p:cNvGrpSpPr>
            <a:grpSpLocks/>
          </p:cNvGrpSpPr>
          <p:nvPr/>
        </p:nvGrpSpPr>
        <p:grpSpPr bwMode="auto">
          <a:xfrm>
            <a:off x="3218408" y="4254996"/>
            <a:ext cx="4637857" cy="1160859"/>
            <a:chOff x="0" y="0"/>
            <a:chExt cx="4155" cy="1040"/>
          </a:xfrm>
        </p:grpSpPr>
        <p:sp>
          <p:nvSpPr>
            <p:cNvPr id="42063" name="Line 79"/>
            <p:cNvSpPr>
              <a:spLocks noChangeShapeType="1"/>
            </p:cNvSpPr>
            <p:nvPr/>
          </p:nvSpPr>
          <p:spPr bwMode="auto">
            <a:xfrm flipH="1">
              <a:off x="2043" y="0"/>
              <a:ext cx="2112" cy="6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grpSp>
          <p:nvGrpSpPr>
            <p:cNvPr id="42064" name="Group 80"/>
            <p:cNvGrpSpPr>
              <a:grpSpLocks/>
            </p:cNvGrpSpPr>
            <p:nvPr/>
          </p:nvGrpSpPr>
          <p:grpSpPr bwMode="auto">
            <a:xfrm>
              <a:off x="3222" y="56"/>
              <a:ext cx="683" cy="216"/>
              <a:chOff x="0" y="0"/>
              <a:chExt cx="682" cy="216"/>
            </a:xfrm>
          </p:grpSpPr>
          <p:sp>
            <p:nvSpPr>
              <p:cNvPr id="42065" name="Rectangle 81"/>
              <p:cNvSpPr>
                <a:spLocks/>
              </p:cNvSpPr>
              <p:nvPr/>
            </p:nvSpPr>
            <p:spPr bwMode="auto">
              <a:xfrm>
                <a:off x="0" y="0"/>
                <a:ext cx="682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1266"/>
              </a:p>
            </p:txBody>
          </p:sp>
          <p:sp>
            <p:nvSpPr>
              <p:cNvPr id="42066" name="Rectangle 82"/>
              <p:cNvSpPr>
                <a:spLocks/>
              </p:cNvSpPr>
              <p:nvPr/>
            </p:nvSpPr>
            <p:spPr bwMode="auto">
              <a:xfrm>
                <a:off x="0" y="12"/>
                <a:ext cx="630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60773" algn="l"/>
                    <a:tab pos="1303688" algn="l"/>
                  </a:tabLst>
                </a:pP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D(6,</a:t>
                </a:r>
                <a:r>
                  <a:rPr lang="en-US" sz="1547" u="sng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0</a:t>
                </a: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,</a:t>
                </a:r>
                <a:r>
                  <a:rPr lang="en-US" sz="1547">
                    <a:solidFill>
                      <a:srgbClr val="0000FF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x</a:t>
                </a: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)</a:t>
                </a:r>
              </a:p>
            </p:txBody>
          </p:sp>
        </p:grpSp>
        <p:sp>
          <p:nvSpPr>
            <p:cNvPr id="42067" name="Line 83"/>
            <p:cNvSpPr>
              <a:spLocks noChangeShapeType="1"/>
            </p:cNvSpPr>
            <p:nvPr/>
          </p:nvSpPr>
          <p:spPr bwMode="auto">
            <a:xfrm flipH="1">
              <a:off x="1202" y="1015"/>
              <a:ext cx="78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2068" name="Rectangle 84"/>
            <p:cNvSpPr>
              <a:spLocks/>
            </p:cNvSpPr>
            <p:nvPr/>
          </p:nvSpPr>
          <p:spPr bwMode="auto">
            <a:xfrm>
              <a:off x="0" y="840"/>
              <a:ext cx="945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Data.ind(</a:t>
              </a:r>
              <a:r>
                <a:rPr lang="en-US" sz="1687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x</a:t>
              </a: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</p:grpSp>
      <p:sp>
        <p:nvSpPr>
          <p:cNvPr id="42069" name="Rectangle 85"/>
          <p:cNvSpPr>
            <a:spLocks/>
          </p:cNvSpPr>
          <p:nvPr/>
        </p:nvSpPr>
        <p:spPr bwMode="auto">
          <a:xfrm>
            <a:off x="1693664" y="4164783"/>
            <a:ext cx="2154436" cy="251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7000"/>
              </a:lnSpc>
              <a:tabLst>
                <a:tab pos="660773" algn="l"/>
                <a:tab pos="1312617" algn="l"/>
                <a:tab pos="1973391" algn="l"/>
                <a:tab pos="2625235" algn="l"/>
                <a:tab pos="3259220" algn="l"/>
              </a:tabLst>
            </a:pPr>
            <a:r>
              <a:rPr lang="en-US" sz="1687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D(5,0,w) acks D(0,0,a)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2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2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2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2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21" grpId="0" autoUpdateAnimBg="0"/>
      <p:bldP spid="4206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D732-E751-584A-88D5-C86BDDC0F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>
                <a:solidFill>
                  <a:srgbClr val="0070C0"/>
                </a:solidFill>
              </a:rPr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C9201-29A7-834E-A8ED-D2E2CFB1C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488" y="2239559"/>
            <a:ext cx="7972425" cy="4017963"/>
          </a:xfrm>
        </p:spPr>
        <p:txBody>
          <a:bodyPr>
            <a:normAutofit lnSpcReduction="10000"/>
          </a:bodyPr>
          <a:lstStyle/>
          <a:p>
            <a:pPr marL="654837" indent="-420967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You implement a selective repeat receiver using 3 bits to encode the sequence number. You have correctly received segment </a:t>
            </a:r>
            <a:r>
              <a:rPr lang="en-US" b="1" dirty="0">
                <a:solidFill>
                  <a:srgbClr val="0070C0"/>
                </a:solidFill>
                <a:sym typeface="Gill Sans" charset="0"/>
              </a:rPr>
              <a:t>6 </a:t>
            </a:r>
            <a:r>
              <a:rPr lang="en-US" dirty="0">
                <a:sym typeface="Gill Sans" charset="0"/>
              </a:rPr>
              <a:t>and delivered its content. You receive a correct segment </a:t>
            </a:r>
            <a:r>
              <a:rPr lang="en-US" b="1" dirty="0">
                <a:sym typeface="Gill Sans" charset="0"/>
              </a:rPr>
              <a:t>1</a:t>
            </a:r>
            <a:r>
              <a:rPr lang="en-US" dirty="0">
                <a:sym typeface="Gill Sans" charset="0"/>
              </a:rPr>
              <a:t>, what do you do ?</a:t>
            </a:r>
          </a:p>
          <a:p>
            <a:pPr marL="983450" lvl="1" indent="-420967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you ignore the segment and send ACK(6)</a:t>
            </a:r>
          </a:p>
          <a:p>
            <a:pPr marL="983450" lvl="1" indent="-420967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you accept the segment, store it in your buffer and send ACK(6)</a:t>
            </a:r>
          </a:p>
          <a:p>
            <a:pPr marL="983450" lvl="1" indent="-420967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you accept the segment, store it in your buffer and send ACK(1)</a:t>
            </a:r>
            <a:endParaRPr lang="en-US" dirty="0">
              <a:solidFill>
                <a:srgbClr val="0070C0"/>
              </a:solidFill>
              <a:sym typeface="Gill Sans" charset="0"/>
            </a:endParaRPr>
          </a:p>
          <a:p>
            <a:pPr marL="562483" lvl="1" indent="0">
              <a:spcBef>
                <a:spcPts val="1768"/>
              </a:spcBef>
              <a:buNone/>
              <a:defRPr/>
            </a:pPr>
            <a:endParaRPr lang="en-US" dirty="0">
              <a:solidFill>
                <a:srgbClr val="0070C0"/>
              </a:solidFill>
              <a:sym typeface="Gill Sans" charset="0"/>
            </a:endParaRPr>
          </a:p>
          <a:p>
            <a:pPr marL="983450" lvl="1" indent="-420967">
              <a:spcBef>
                <a:spcPts val="1768"/>
              </a:spcBef>
              <a:buFont typeface="Gill Sans" charset="0"/>
              <a:buChar char="•"/>
              <a:defRPr/>
            </a:pPr>
            <a:endParaRPr lang="en-US" dirty="0">
              <a:sym typeface="Gill Sans" charset="0"/>
            </a:endParaRPr>
          </a:p>
        </p:txBody>
      </p:sp>
      <p:pic>
        <p:nvPicPr>
          <p:cNvPr id="61442" name="Picture 2">
            <a:extLst>
              <a:ext uri="{FF2B5EF4-FFF2-40B4-BE49-F238E27FC236}">
                <a16:creationId xmlns:a16="http://schemas.microsoft.com/office/drawing/2014/main" id="{A9859FA5-AC27-614F-AD3D-716E604B4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93537">
            <a:off x="1409018" y="710149"/>
            <a:ext cx="2409942" cy="53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52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D732-E751-584A-88D5-C86BDDC0F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>
                <a:solidFill>
                  <a:srgbClr val="0070C0"/>
                </a:solidFill>
              </a:rPr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C9201-29A7-834E-A8ED-D2E2CFB1C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077" y="2013415"/>
            <a:ext cx="7972425" cy="4017963"/>
          </a:xfrm>
        </p:spPr>
        <p:txBody>
          <a:bodyPr>
            <a:normAutofit lnSpcReduction="10000"/>
          </a:bodyPr>
          <a:lstStyle/>
          <a:p>
            <a:pPr marL="654837" indent="-420967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You implement a selective repeat receiver using 3 bits to encode the sequence number. You have correctly received segment </a:t>
            </a:r>
            <a:r>
              <a:rPr lang="en-US" b="1" dirty="0">
                <a:solidFill>
                  <a:srgbClr val="0070C0"/>
                </a:solidFill>
                <a:sym typeface="Gill Sans" charset="0"/>
              </a:rPr>
              <a:t>7 </a:t>
            </a:r>
            <a:r>
              <a:rPr lang="en-US" dirty="0">
                <a:sym typeface="Gill Sans" charset="0"/>
              </a:rPr>
              <a:t>and delivered its content. You receive a correct segment </a:t>
            </a:r>
            <a:r>
              <a:rPr lang="en-US" b="1" dirty="0">
                <a:sym typeface="Gill Sans" charset="0"/>
              </a:rPr>
              <a:t>3</a:t>
            </a:r>
            <a:r>
              <a:rPr lang="en-US" dirty="0">
                <a:sym typeface="Gill Sans" charset="0"/>
              </a:rPr>
              <a:t>, what do you do ?</a:t>
            </a:r>
          </a:p>
          <a:p>
            <a:pPr marL="983450" lvl="1" indent="-420967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you ignore the segment and send ACK(7)</a:t>
            </a:r>
          </a:p>
          <a:p>
            <a:pPr marL="983450" lvl="1" indent="-420967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you accept the segment, store it in your buffer and send ACK(7)</a:t>
            </a:r>
          </a:p>
          <a:p>
            <a:pPr marL="983450" lvl="1" indent="-420967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you accept the segment, store it in your buffer and send ACK(3)</a:t>
            </a:r>
            <a:endParaRPr lang="en-US" dirty="0">
              <a:solidFill>
                <a:srgbClr val="0070C0"/>
              </a:solidFill>
              <a:sym typeface="Gill Sans" charset="0"/>
            </a:endParaRPr>
          </a:p>
          <a:p>
            <a:pPr marL="562483" lvl="1" indent="0">
              <a:spcBef>
                <a:spcPts val="1768"/>
              </a:spcBef>
              <a:buNone/>
              <a:defRPr/>
            </a:pPr>
            <a:endParaRPr lang="en-US" dirty="0">
              <a:solidFill>
                <a:srgbClr val="0070C0"/>
              </a:solidFill>
              <a:sym typeface="Gill Sans" charset="0"/>
            </a:endParaRPr>
          </a:p>
          <a:p>
            <a:pPr marL="983450" lvl="1" indent="-420967">
              <a:spcBef>
                <a:spcPts val="1768"/>
              </a:spcBef>
              <a:buFont typeface="Gill Sans" charset="0"/>
              <a:buChar char="•"/>
              <a:defRPr/>
            </a:pPr>
            <a:endParaRPr lang="en-US" dirty="0">
              <a:sym typeface="Gill Sans" charset="0"/>
            </a:endParaRPr>
          </a:p>
        </p:txBody>
      </p:sp>
      <p:pic>
        <p:nvPicPr>
          <p:cNvPr id="61442" name="Picture 2">
            <a:extLst>
              <a:ext uri="{FF2B5EF4-FFF2-40B4-BE49-F238E27FC236}">
                <a16:creationId xmlns:a16="http://schemas.microsoft.com/office/drawing/2014/main" id="{A9859FA5-AC27-614F-AD3D-716E604B4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93537">
            <a:off x="1409018" y="710149"/>
            <a:ext cx="2409942" cy="53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556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29DB88-41F7-EFE9-34A4-D2A9BD596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2A045-8045-FD71-30E1-2D0202BD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>
                <a:solidFill>
                  <a:srgbClr val="0070C0"/>
                </a:solidFill>
              </a:rPr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8108B-E29E-DB4F-BBB8-BD219C9C0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54837" indent="-420967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Selective repeat is used by a protocol that encodes sequence numbers using 7 bits. What is the largest possible sending window (in segments) ?</a:t>
            </a:r>
          </a:p>
        </p:txBody>
      </p:sp>
      <p:pic>
        <p:nvPicPr>
          <p:cNvPr id="61442" name="Picture 2">
            <a:extLst>
              <a:ext uri="{FF2B5EF4-FFF2-40B4-BE49-F238E27FC236}">
                <a16:creationId xmlns:a16="http://schemas.microsoft.com/office/drawing/2014/main" id="{FA3368C7-9788-1216-CEE2-0A9916038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93537">
            <a:off x="1409018" y="710149"/>
            <a:ext cx="2409942" cy="53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853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DC8BAC-C94A-97DC-A552-43D27C797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05CB0-6E3C-9AA9-5DD1-B337808A8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E560B-C894-90FB-AE09-EBE1BE4C1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BE">
                <a:solidFill>
                  <a:srgbClr val="FF0000"/>
                </a:solidFill>
              </a:rPr>
              <a:t>Reliable data transfer techniques</a:t>
            </a:r>
          </a:p>
          <a:p>
            <a:pPr lvl="1"/>
            <a:r>
              <a:rPr lang="en-BE">
                <a:solidFill>
                  <a:srgbClr val="FF0000"/>
                </a:solidFill>
              </a:rPr>
              <a:t>The Alternating Bit Protocol</a:t>
            </a:r>
          </a:p>
          <a:p>
            <a:pPr lvl="1"/>
            <a:r>
              <a:rPr lang="en-BE"/>
              <a:t>Go-Back-N</a:t>
            </a:r>
          </a:p>
          <a:p>
            <a:pPr lvl="1"/>
            <a:r>
              <a:rPr lang="en-BE"/>
              <a:t>Selective repeat</a:t>
            </a:r>
            <a:endParaRPr lang="en-US" dirty="0"/>
          </a:p>
          <a:p>
            <a:r>
              <a:rPr lang="en-BE"/>
              <a:t>Managing a connection</a:t>
            </a:r>
          </a:p>
          <a:p>
            <a:pPr lvl="1"/>
            <a:r>
              <a:rPr lang="en-BE"/>
              <a:t>Connection establishment</a:t>
            </a:r>
          </a:p>
          <a:p>
            <a:pPr lvl="1"/>
            <a:r>
              <a:rPr lang="en-BE"/>
              <a:t>Connection release</a:t>
            </a:r>
          </a:p>
          <a:p>
            <a:r>
              <a:rPr lang="en-BE"/>
              <a:t>TCP</a:t>
            </a:r>
          </a:p>
          <a:p>
            <a:pPr lvl="1"/>
            <a:r>
              <a:rPr lang="en-BE"/>
              <a:t>Connection establishment</a:t>
            </a:r>
          </a:p>
          <a:p>
            <a:pPr lvl="1"/>
            <a:r>
              <a:rPr lang="en-BE"/>
              <a:t>Data transfer</a:t>
            </a:r>
          </a:p>
          <a:p>
            <a:pPr lvl="1"/>
            <a:r>
              <a:rPr lang="en-BE"/>
              <a:t>Connection release</a:t>
            </a:r>
          </a:p>
          <a:p>
            <a:r>
              <a:rPr lang="en-BE"/>
              <a:t>Modern TCP</a:t>
            </a:r>
          </a:p>
        </p:txBody>
      </p:sp>
    </p:spTree>
    <p:extLst>
      <p:ext uri="{BB962C8B-B14F-4D97-AF65-F5344CB8AC3E}">
        <p14:creationId xmlns:p14="http://schemas.microsoft.com/office/powerpoint/2010/main" val="1745792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D4E05-A860-D0BB-8869-7EA59BE1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B48B2-801B-6DC4-F47B-1FF545AA6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/>
              <a:t>Reliable data transfer techniques</a:t>
            </a:r>
          </a:p>
          <a:p>
            <a:r>
              <a:rPr lang="en-BE">
                <a:solidFill>
                  <a:srgbClr val="FF0000"/>
                </a:solidFill>
              </a:rPr>
              <a:t>Managing a connection</a:t>
            </a:r>
          </a:p>
          <a:p>
            <a:pPr lvl="1"/>
            <a:r>
              <a:rPr lang="en-BE">
                <a:solidFill>
                  <a:srgbClr val="FF0000"/>
                </a:solidFill>
              </a:rPr>
              <a:t>Connection establishment</a:t>
            </a:r>
          </a:p>
          <a:p>
            <a:pPr lvl="1"/>
            <a:r>
              <a:rPr lang="en-BE"/>
              <a:t>Connection release</a:t>
            </a:r>
          </a:p>
          <a:p>
            <a:r>
              <a:rPr lang="en-BE"/>
              <a:t>TCP</a:t>
            </a:r>
          </a:p>
          <a:p>
            <a:pPr lvl="1"/>
            <a:r>
              <a:rPr lang="en-BE"/>
              <a:t>Connection establishment</a:t>
            </a:r>
          </a:p>
          <a:p>
            <a:pPr lvl="1"/>
            <a:r>
              <a:rPr lang="en-BE"/>
              <a:t>Data transfer</a:t>
            </a:r>
          </a:p>
          <a:p>
            <a:pPr lvl="1"/>
            <a:r>
              <a:rPr lang="en-BE"/>
              <a:t>Connection release</a:t>
            </a:r>
          </a:p>
          <a:p>
            <a:r>
              <a:rPr lang="en-BE"/>
              <a:t>Modern TCP</a:t>
            </a:r>
          </a:p>
        </p:txBody>
      </p:sp>
    </p:spTree>
    <p:extLst>
      <p:ext uri="{BB962C8B-B14F-4D97-AF65-F5344CB8AC3E}">
        <p14:creationId xmlns:p14="http://schemas.microsoft.com/office/powerpoint/2010/main" val="736339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Connection establishment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25056"/>
            <a:r>
              <a:rPr lang="en-US"/>
              <a:t>How to reliably open a connection ?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  <p:grpSp>
        <p:nvGrpSpPr>
          <p:cNvPr id="20483" name="Group 3"/>
          <p:cNvGrpSpPr>
            <a:grpSpLocks/>
          </p:cNvGrpSpPr>
          <p:nvPr/>
        </p:nvGrpSpPr>
        <p:grpSpPr bwMode="auto">
          <a:xfrm>
            <a:off x="3090045" y="3693544"/>
            <a:ext cx="2092895" cy="228823"/>
            <a:chOff x="0" y="0"/>
            <a:chExt cx="1875" cy="205"/>
          </a:xfrm>
        </p:grpSpPr>
        <p:sp>
          <p:nvSpPr>
            <p:cNvPr id="20484" name="Line 4"/>
            <p:cNvSpPr>
              <a:spLocks noChangeShapeType="1"/>
            </p:cNvSpPr>
            <p:nvPr/>
          </p:nvSpPr>
          <p:spPr bwMode="auto">
            <a:xfrm>
              <a:off x="1527" y="72"/>
              <a:ext cx="34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20485" name="Rectangle 5"/>
            <p:cNvSpPr>
              <a:spLocks/>
            </p:cNvSpPr>
            <p:nvPr/>
          </p:nvSpPr>
          <p:spPr bwMode="auto">
            <a:xfrm>
              <a:off x="0" y="0"/>
              <a:ext cx="1280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4000"/>
                </a:lnSpc>
                <a:tabLst>
                  <a:tab pos="508974" algn="l"/>
                  <a:tab pos="1017948" algn="l"/>
                  <a:tab pos="1517993" algn="l"/>
                </a:tabLst>
              </a:pPr>
              <a:r>
                <a:rPr lang="en-US" sz="1687">
                  <a:latin typeface="Courier New" charset="0"/>
                  <a:ea typeface="ＭＳ Ｐゴシック" charset="0"/>
                  <a:cs typeface="Courier New" charset="0"/>
                  <a:sym typeface="Courier New" charset="0"/>
                </a:rPr>
                <a:t>Connect.req</a:t>
              </a:r>
            </a:p>
          </p:txBody>
        </p:sp>
      </p:grpSp>
      <p:grpSp>
        <p:nvGrpSpPr>
          <p:cNvPr id="20486" name="Group 6"/>
          <p:cNvGrpSpPr>
            <a:grpSpLocks/>
          </p:cNvGrpSpPr>
          <p:nvPr/>
        </p:nvGrpSpPr>
        <p:grpSpPr bwMode="auto">
          <a:xfrm>
            <a:off x="6859489" y="3823024"/>
            <a:ext cx="2438921" cy="228823"/>
            <a:chOff x="0" y="0"/>
            <a:chExt cx="2185" cy="205"/>
          </a:xfrm>
        </p:grpSpPr>
        <p:sp>
          <p:nvSpPr>
            <p:cNvPr id="20487" name="Line 7"/>
            <p:cNvSpPr>
              <a:spLocks noChangeShapeType="1"/>
            </p:cNvSpPr>
            <p:nvPr/>
          </p:nvSpPr>
          <p:spPr bwMode="auto">
            <a:xfrm>
              <a:off x="0" y="119"/>
              <a:ext cx="8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20488" name="Rectangle 8"/>
            <p:cNvSpPr>
              <a:spLocks/>
            </p:cNvSpPr>
            <p:nvPr/>
          </p:nvSpPr>
          <p:spPr bwMode="auto">
            <a:xfrm>
              <a:off x="905" y="0"/>
              <a:ext cx="1280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4000"/>
                </a:lnSpc>
                <a:tabLst>
                  <a:tab pos="508974" algn="l"/>
                  <a:tab pos="1017948" algn="l"/>
                  <a:tab pos="1517993" algn="l"/>
                </a:tabLst>
              </a:pPr>
              <a:r>
                <a:rPr lang="en-US" sz="1687">
                  <a:latin typeface="Courier New" charset="0"/>
                  <a:ea typeface="ＭＳ Ｐゴシック" charset="0"/>
                  <a:cs typeface="Courier New" charset="0"/>
                  <a:sym typeface="Courier New" charset="0"/>
                </a:rPr>
                <a:t>Connect.ind</a:t>
              </a:r>
            </a:p>
          </p:txBody>
        </p:sp>
      </p:grpSp>
      <p:grpSp>
        <p:nvGrpSpPr>
          <p:cNvPr id="20489" name="Group 9"/>
          <p:cNvGrpSpPr>
            <a:grpSpLocks/>
          </p:cNvGrpSpPr>
          <p:nvPr/>
        </p:nvGrpSpPr>
        <p:grpSpPr bwMode="auto">
          <a:xfrm>
            <a:off x="5225357" y="3671218"/>
            <a:ext cx="1635249" cy="283518"/>
            <a:chOff x="0" y="0"/>
            <a:chExt cx="1465" cy="254"/>
          </a:xfrm>
          <a:noFill/>
        </p:grpSpPr>
        <p:sp>
          <p:nvSpPr>
            <p:cNvPr id="20490" name="Line 10"/>
            <p:cNvSpPr>
              <a:spLocks noChangeShapeType="1"/>
            </p:cNvSpPr>
            <p:nvPr/>
          </p:nvSpPr>
          <p:spPr bwMode="auto">
            <a:xfrm>
              <a:off x="0" y="107"/>
              <a:ext cx="1465" cy="147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grpSp>
          <p:nvGrpSpPr>
            <p:cNvPr id="20491" name="Group 11"/>
            <p:cNvGrpSpPr>
              <a:grpSpLocks/>
            </p:cNvGrpSpPr>
            <p:nvPr/>
          </p:nvGrpSpPr>
          <p:grpSpPr bwMode="auto">
            <a:xfrm>
              <a:off x="389" y="0"/>
              <a:ext cx="329" cy="223"/>
              <a:chOff x="0" y="0"/>
              <a:chExt cx="329" cy="223"/>
            </a:xfrm>
            <a:grpFill/>
          </p:grpSpPr>
          <p:sp>
            <p:nvSpPr>
              <p:cNvPr id="20492" name="Rectangle 12"/>
              <p:cNvSpPr>
                <a:spLocks/>
              </p:cNvSpPr>
              <p:nvPr/>
            </p:nvSpPr>
            <p:spPr bwMode="auto">
              <a:xfrm>
                <a:off x="0" y="0"/>
                <a:ext cx="329" cy="22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2180"/>
              </a:p>
            </p:txBody>
          </p:sp>
          <p:sp>
            <p:nvSpPr>
              <p:cNvPr id="20493" name="Rectangle 13"/>
              <p:cNvSpPr>
                <a:spLocks/>
              </p:cNvSpPr>
              <p:nvPr/>
            </p:nvSpPr>
            <p:spPr bwMode="auto">
              <a:xfrm>
                <a:off x="0" y="0"/>
                <a:ext cx="279" cy="200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>
                  <a:lnSpc>
                    <a:spcPct val="84000"/>
                  </a:lnSpc>
                </a:pPr>
                <a:r>
                  <a:rPr lang="en-US" sz="168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CR</a:t>
                </a:r>
              </a:p>
            </p:txBody>
          </p:sp>
        </p:grpSp>
      </p:grpSp>
      <p:grpSp>
        <p:nvGrpSpPr>
          <p:cNvPr id="20494" name="Group 14"/>
          <p:cNvGrpSpPr>
            <a:grpSpLocks/>
          </p:cNvGrpSpPr>
          <p:nvPr/>
        </p:nvGrpSpPr>
        <p:grpSpPr bwMode="auto">
          <a:xfrm>
            <a:off x="5223123" y="4094263"/>
            <a:ext cx="1564928" cy="248915"/>
            <a:chOff x="0" y="0"/>
            <a:chExt cx="1402" cy="223"/>
          </a:xfrm>
          <a:noFill/>
        </p:grpSpPr>
        <p:sp>
          <p:nvSpPr>
            <p:cNvPr id="20495" name="Line 15"/>
            <p:cNvSpPr>
              <a:spLocks noChangeShapeType="1"/>
            </p:cNvSpPr>
            <p:nvPr/>
          </p:nvSpPr>
          <p:spPr bwMode="auto">
            <a:xfrm flipH="1">
              <a:off x="0" y="8"/>
              <a:ext cx="1402" cy="199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grpSp>
          <p:nvGrpSpPr>
            <p:cNvPr id="20496" name="Group 16"/>
            <p:cNvGrpSpPr>
              <a:grpSpLocks/>
            </p:cNvGrpSpPr>
            <p:nvPr/>
          </p:nvGrpSpPr>
          <p:grpSpPr bwMode="auto">
            <a:xfrm>
              <a:off x="423" y="0"/>
              <a:ext cx="269" cy="223"/>
              <a:chOff x="0" y="0"/>
              <a:chExt cx="269" cy="223"/>
            </a:xfrm>
            <a:grpFill/>
          </p:grpSpPr>
          <p:sp>
            <p:nvSpPr>
              <p:cNvPr id="20497" name="Rectangle 17"/>
              <p:cNvSpPr>
                <a:spLocks/>
              </p:cNvSpPr>
              <p:nvPr/>
            </p:nvSpPr>
            <p:spPr bwMode="auto">
              <a:xfrm>
                <a:off x="0" y="0"/>
                <a:ext cx="267" cy="22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2180"/>
              </a:p>
            </p:txBody>
          </p:sp>
          <p:sp>
            <p:nvSpPr>
              <p:cNvPr id="20498" name="Rectangle 18"/>
              <p:cNvSpPr>
                <a:spLocks/>
              </p:cNvSpPr>
              <p:nvPr/>
            </p:nvSpPr>
            <p:spPr bwMode="auto">
              <a:xfrm>
                <a:off x="0" y="0"/>
                <a:ext cx="269" cy="200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>
                  <a:lnSpc>
                    <a:spcPct val="84000"/>
                  </a:lnSpc>
                </a:pPr>
                <a:r>
                  <a:rPr lang="en-US" sz="168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CA</a:t>
                </a:r>
              </a:p>
            </p:txBody>
          </p:sp>
        </p:grpSp>
      </p:grpSp>
      <p:sp>
        <p:nvSpPr>
          <p:cNvPr id="20499" name="Line 19"/>
          <p:cNvSpPr>
            <a:spLocks noChangeShapeType="1"/>
          </p:cNvSpPr>
          <p:nvPr/>
        </p:nvSpPr>
        <p:spPr bwMode="auto">
          <a:xfrm>
            <a:off x="5191870" y="3599781"/>
            <a:ext cx="1117" cy="1217786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>
            <a:off x="6831584" y="3605363"/>
            <a:ext cx="4465" cy="1221135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20501" name="Rectangle 21"/>
          <p:cNvSpPr>
            <a:spLocks/>
          </p:cNvSpPr>
          <p:nvPr/>
        </p:nvSpPr>
        <p:spPr bwMode="auto">
          <a:xfrm>
            <a:off x="7165331" y="4378896"/>
            <a:ext cx="1684757" cy="1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97000"/>
              </a:lnSpc>
              <a:tabLst>
                <a:tab pos="508974" algn="l"/>
                <a:tab pos="1017948" algn="l"/>
                <a:tab pos="1517993" algn="l"/>
              </a:tabLst>
            </a:pPr>
            <a:r>
              <a:rPr lang="en-US" sz="1266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Connection established</a:t>
            </a:r>
          </a:p>
        </p:txBody>
      </p:sp>
      <p:grpSp>
        <p:nvGrpSpPr>
          <p:cNvPr id="20502" name="Group 22"/>
          <p:cNvGrpSpPr>
            <a:grpSpLocks/>
          </p:cNvGrpSpPr>
          <p:nvPr/>
        </p:nvGrpSpPr>
        <p:grpSpPr bwMode="auto">
          <a:xfrm>
            <a:off x="6877349" y="4052963"/>
            <a:ext cx="2507011" cy="228823"/>
            <a:chOff x="0" y="0"/>
            <a:chExt cx="2246" cy="205"/>
          </a:xfrm>
        </p:grpSpPr>
        <p:sp>
          <p:nvSpPr>
            <p:cNvPr id="20503" name="Line 23"/>
            <p:cNvSpPr>
              <a:spLocks noChangeShapeType="1"/>
            </p:cNvSpPr>
            <p:nvPr/>
          </p:nvSpPr>
          <p:spPr bwMode="auto">
            <a:xfrm flipH="1">
              <a:off x="0" y="56"/>
              <a:ext cx="72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20504" name="Rectangle 24"/>
            <p:cNvSpPr>
              <a:spLocks/>
            </p:cNvSpPr>
            <p:nvPr/>
          </p:nvSpPr>
          <p:spPr bwMode="auto">
            <a:xfrm>
              <a:off x="850" y="0"/>
              <a:ext cx="1396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4000"/>
                </a:lnSpc>
                <a:tabLst>
                  <a:tab pos="508974" algn="l"/>
                  <a:tab pos="1017948" algn="l"/>
                  <a:tab pos="1526922" algn="l"/>
                  <a:tab pos="2026967" algn="l"/>
                </a:tabLst>
              </a:pPr>
              <a:r>
                <a:rPr lang="en-US" sz="1687" err="1">
                  <a:latin typeface="Courier New" charset="0"/>
                  <a:ea typeface="ＭＳ Ｐゴシック" charset="0"/>
                  <a:cs typeface="Courier New" charset="0"/>
                  <a:sym typeface="Courier New" charset="0"/>
                </a:rPr>
                <a:t>Connect.resp</a:t>
              </a:r>
              <a:endParaRPr lang="en-US" sz="1687">
                <a:latin typeface="Courier New" charset="0"/>
                <a:ea typeface="ＭＳ Ｐゴシック" charset="0"/>
                <a:cs typeface="Courier New" charset="0"/>
                <a:sym typeface="Courier New" charset="0"/>
              </a:endParaRPr>
            </a:p>
          </p:txBody>
        </p:sp>
      </p:grpSp>
      <p:grpSp>
        <p:nvGrpSpPr>
          <p:cNvPr id="20505" name="Group 25"/>
          <p:cNvGrpSpPr>
            <a:grpSpLocks/>
          </p:cNvGrpSpPr>
          <p:nvPr/>
        </p:nvGrpSpPr>
        <p:grpSpPr bwMode="auto">
          <a:xfrm>
            <a:off x="3090045" y="4100959"/>
            <a:ext cx="2099592" cy="232172"/>
            <a:chOff x="0" y="0"/>
            <a:chExt cx="1881" cy="208"/>
          </a:xfrm>
        </p:grpSpPr>
        <p:sp>
          <p:nvSpPr>
            <p:cNvPr id="20506" name="Rectangle 26"/>
            <p:cNvSpPr>
              <a:spLocks/>
            </p:cNvSpPr>
            <p:nvPr/>
          </p:nvSpPr>
          <p:spPr bwMode="auto">
            <a:xfrm>
              <a:off x="0" y="0"/>
              <a:ext cx="1396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4000"/>
                </a:lnSpc>
                <a:tabLst>
                  <a:tab pos="508974" algn="l"/>
                  <a:tab pos="1017948" algn="l"/>
                  <a:tab pos="1526922" algn="l"/>
                  <a:tab pos="2026967" algn="l"/>
                </a:tabLst>
              </a:pPr>
              <a:r>
                <a:rPr lang="en-US" sz="1687">
                  <a:latin typeface="Courier New" charset="0"/>
                  <a:ea typeface="ＭＳ Ｐゴシック" charset="0"/>
                  <a:cs typeface="Courier New" charset="0"/>
                  <a:sym typeface="Courier New" charset="0"/>
                </a:rPr>
                <a:t>Connect.conf</a:t>
              </a:r>
            </a:p>
          </p:txBody>
        </p:sp>
        <p:sp>
          <p:nvSpPr>
            <p:cNvPr id="20507" name="Line 27"/>
            <p:cNvSpPr>
              <a:spLocks noChangeShapeType="1"/>
            </p:cNvSpPr>
            <p:nvPr/>
          </p:nvSpPr>
          <p:spPr bwMode="auto">
            <a:xfrm flipH="1">
              <a:off x="1459" y="203"/>
              <a:ext cx="422" cy="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</p:grpSp>
      <p:sp>
        <p:nvSpPr>
          <p:cNvPr id="20508" name="Rectangle 28"/>
          <p:cNvSpPr>
            <a:spLocks/>
          </p:cNvSpPr>
          <p:nvPr/>
        </p:nvSpPr>
        <p:spPr bwMode="auto">
          <a:xfrm>
            <a:off x="3477370" y="4494982"/>
            <a:ext cx="1684757" cy="1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97000"/>
              </a:lnSpc>
              <a:tabLst>
                <a:tab pos="508974" algn="l"/>
                <a:tab pos="1017948" algn="l"/>
                <a:tab pos="1517993" algn="l"/>
              </a:tabLst>
            </a:pPr>
            <a:r>
              <a:rPr lang="en-US" sz="1266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Connection established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89695F-CCDE-304D-9BBE-1FEA63A3ADA5}"/>
              </a:ext>
            </a:extLst>
          </p:cNvPr>
          <p:cNvGrpSpPr/>
          <p:nvPr/>
        </p:nvGrpSpPr>
        <p:grpSpPr>
          <a:xfrm>
            <a:off x="7945377" y="2620272"/>
            <a:ext cx="1970757" cy="1050946"/>
            <a:chOff x="6726659" y="4610302"/>
            <a:chExt cx="1970757" cy="1050946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213F0991-1542-144D-A66B-8C70CE531415}"/>
                </a:ext>
              </a:extLst>
            </p:cNvPr>
            <p:cNvSpPr/>
            <p:nvPr/>
          </p:nvSpPr>
          <p:spPr bwMode="auto">
            <a:xfrm>
              <a:off x="6726659" y="4826497"/>
              <a:ext cx="1970757" cy="834751"/>
            </a:xfrm>
            <a:prstGeom prst="round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BE" sz="42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endParaRPr>
            </a:p>
          </p:txBody>
        </p:sp>
        <p:sp>
          <p:nvSpPr>
            <p:cNvPr id="31" name="Rectangle 13">
              <a:extLst>
                <a:ext uri="{FF2B5EF4-FFF2-40B4-BE49-F238E27FC236}">
                  <a16:creationId xmlns:a16="http://schemas.microsoft.com/office/drawing/2014/main" id="{43A436E0-479D-974C-BF51-9FA2C1ADC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1294" y="4610302"/>
              <a:ext cx="1199046" cy="223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84000"/>
                </a:lnSpc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Connections</a:t>
              </a:r>
            </a:p>
          </p:txBody>
        </p:sp>
        <p:sp>
          <p:nvSpPr>
            <p:cNvPr id="32" name="Rectangle 13">
              <a:extLst>
                <a:ext uri="{FF2B5EF4-FFF2-40B4-BE49-F238E27FC236}">
                  <a16:creationId xmlns:a16="http://schemas.microsoft.com/office/drawing/2014/main" id="{204ACD29-9CD7-4E44-8B92-5D6BAFB00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0736" y="4938819"/>
              <a:ext cx="969817" cy="223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84000"/>
                </a:lnSpc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A&lt;-&gt;B : ...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0B7BA2F-E865-4C42-9022-B17417625562}"/>
              </a:ext>
            </a:extLst>
          </p:cNvPr>
          <p:cNvGrpSpPr/>
          <p:nvPr/>
        </p:nvGrpSpPr>
        <p:grpSpPr>
          <a:xfrm>
            <a:off x="2459621" y="4718399"/>
            <a:ext cx="1970757" cy="1050946"/>
            <a:chOff x="6726659" y="4610302"/>
            <a:chExt cx="1970757" cy="1050946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36A69920-56B2-D249-94E8-DFE3252C1D61}"/>
                </a:ext>
              </a:extLst>
            </p:cNvPr>
            <p:cNvSpPr/>
            <p:nvPr/>
          </p:nvSpPr>
          <p:spPr bwMode="auto">
            <a:xfrm>
              <a:off x="6726659" y="4826497"/>
              <a:ext cx="1970757" cy="834751"/>
            </a:xfrm>
            <a:prstGeom prst="round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BE" sz="42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endParaRPr>
            </a:p>
          </p:txBody>
        </p:sp>
        <p:sp>
          <p:nvSpPr>
            <p:cNvPr id="36" name="Rectangle 13">
              <a:extLst>
                <a:ext uri="{FF2B5EF4-FFF2-40B4-BE49-F238E27FC236}">
                  <a16:creationId xmlns:a16="http://schemas.microsoft.com/office/drawing/2014/main" id="{EFBD21D7-2483-A04F-BF9A-11B969D390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1294" y="4610302"/>
              <a:ext cx="1199046" cy="223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84000"/>
                </a:lnSpc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Connections</a:t>
              </a:r>
            </a:p>
          </p:txBody>
        </p:sp>
        <p:sp>
          <p:nvSpPr>
            <p:cNvPr id="37" name="Rectangle 13">
              <a:extLst>
                <a:ext uri="{FF2B5EF4-FFF2-40B4-BE49-F238E27FC236}">
                  <a16:creationId xmlns:a16="http://schemas.microsoft.com/office/drawing/2014/main" id="{572C4F01-B52B-9042-B22A-2D90DFFA3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0736" y="4938819"/>
              <a:ext cx="969817" cy="223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lnSpc>
                  <a:spcPct val="84000"/>
                </a:lnSpc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A&lt;-&gt;B : 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853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1" grpId="0" autoUpdateAnimBg="0"/>
      <p:bldP spid="2050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510482" y="377279"/>
            <a:ext cx="6766471" cy="1207740"/>
          </a:xfrm>
          <a:ln/>
        </p:spPr>
        <p:txBody>
          <a:bodyPr/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63087" algn="l"/>
                <a:tab pos="7179213" algn="l"/>
              </a:tabLst>
            </a:pPr>
            <a:r>
              <a:rPr lang="en-US"/>
              <a:t>Segment loss</a:t>
            </a:r>
          </a:p>
        </p:txBody>
      </p:sp>
      <p:grpSp>
        <p:nvGrpSpPr>
          <p:cNvPr id="21506" name="Group 2"/>
          <p:cNvGrpSpPr>
            <a:grpSpLocks/>
          </p:cNvGrpSpPr>
          <p:nvPr/>
        </p:nvGrpSpPr>
        <p:grpSpPr bwMode="auto">
          <a:xfrm>
            <a:off x="2418085" y="2777133"/>
            <a:ext cx="2700114" cy="285750"/>
            <a:chOff x="0" y="8"/>
            <a:chExt cx="2418" cy="256"/>
          </a:xfrm>
        </p:grpSpPr>
        <p:sp>
          <p:nvSpPr>
            <p:cNvPr id="21507" name="Line 3"/>
            <p:cNvSpPr>
              <a:spLocks noChangeShapeType="1"/>
            </p:cNvSpPr>
            <p:nvPr/>
          </p:nvSpPr>
          <p:spPr bwMode="auto">
            <a:xfrm>
              <a:off x="1969" y="95"/>
              <a:ext cx="44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21508" name="Rectangle 4"/>
            <p:cNvSpPr>
              <a:spLocks/>
            </p:cNvSpPr>
            <p:nvPr/>
          </p:nvSpPr>
          <p:spPr bwMode="auto">
            <a:xfrm>
              <a:off x="0" y="8"/>
              <a:ext cx="1885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73391" algn="l"/>
                  <a:tab pos="2616305" algn="l"/>
                </a:tabLst>
              </a:pPr>
              <a:r>
                <a:rPr lang="en-US" sz="2109">
                  <a:latin typeface="Courier New" charset="0"/>
                  <a:ea typeface="ＭＳ Ｐゴシック" charset="0"/>
                  <a:cs typeface="Courier New" charset="0"/>
                  <a:sym typeface="Courier New" charset="0"/>
                </a:rPr>
                <a:t>Connect.req()</a:t>
              </a:r>
            </a:p>
          </p:txBody>
        </p:sp>
      </p:grpSp>
      <p:grpSp>
        <p:nvGrpSpPr>
          <p:cNvPr id="21509" name="Group 5"/>
          <p:cNvGrpSpPr>
            <a:grpSpLocks/>
          </p:cNvGrpSpPr>
          <p:nvPr/>
        </p:nvGrpSpPr>
        <p:grpSpPr bwMode="auto">
          <a:xfrm>
            <a:off x="7276953" y="3927947"/>
            <a:ext cx="2940099" cy="285750"/>
            <a:chOff x="0" y="8"/>
            <a:chExt cx="2634" cy="256"/>
          </a:xfrm>
        </p:grpSpPr>
        <p:sp>
          <p:nvSpPr>
            <p:cNvPr id="21510" name="Line 6"/>
            <p:cNvSpPr>
              <a:spLocks noChangeShapeType="1"/>
            </p:cNvSpPr>
            <p:nvPr/>
          </p:nvSpPr>
          <p:spPr bwMode="auto">
            <a:xfrm>
              <a:off x="0" y="129"/>
              <a:ext cx="71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21511" name="Rectangle 7"/>
            <p:cNvSpPr>
              <a:spLocks/>
            </p:cNvSpPr>
            <p:nvPr/>
          </p:nvSpPr>
          <p:spPr bwMode="auto">
            <a:xfrm>
              <a:off x="748" y="8"/>
              <a:ext cx="1886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73391" algn="l"/>
                  <a:tab pos="2616305" algn="l"/>
                </a:tabLst>
              </a:pPr>
              <a:r>
                <a:rPr lang="en-US" sz="2109">
                  <a:latin typeface="Courier New" charset="0"/>
                  <a:ea typeface="ＭＳ Ｐゴシック" charset="0"/>
                  <a:cs typeface="Courier New" charset="0"/>
                  <a:sym typeface="Courier New" charset="0"/>
                </a:rPr>
                <a:t>Connect.ind()</a:t>
              </a:r>
            </a:p>
          </p:txBody>
        </p:sp>
      </p:grpSp>
      <p:grpSp>
        <p:nvGrpSpPr>
          <p:cNvPr id="21512" name="Group 8"/>
          <p:cNvGrpSpPr>
            <a:grpSpLocks/>
          </p:cNvGrpSpPr>
          <p:nvPr/>
        </p:nvGrpSpPr>
        <p:grpSpPr bwMode="auto">
          <a:xfrm>
            <a:off x="2150195" y="4473775"/>
            <a:ext cx="5062016" cy="597173"/>
            <a:chOff x="0" y="0"/>
            <a:chExt cx="4534" cy="535"/>
          </a:xfrm>
        </p:grpSpPr>
        <p:sp>
          <p:nvSpPr>
            <p:cNvPr id="21513" name="Line 9"/>
            <p:cNvSpPr>
              <a:spLocks noChangeShapeType="1"/>
            </p:cNvSpPr>
            <p:nvPr/>
          </p:nvSpPr>
          <p:spPr bwMode="auto">
            <a:xfrm flipH="1">
              <a:off x="2642" y="0"/>
              <a:ext cx="1892" cy="2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21514" name="Line 10"/>
            <p:cNvSpPr>
              <a:spLocks noChangeShapeType="1"/>
            </p:cNvSpPr>
            <p:nvPr/>
          </p:nvSpPr>
          <p:spPr bwMode="auto">
            <a:xfrm rot="10800000">
              <a:off x="2111" y="290"/>
              <a:ext cx="522" cy="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21515" name="Rectangle 11"/>
            <p:cNvSpPr>
              <a:spLocks/>
            </p:cNvSpPr>
            <p:nvPr/>
          </p:nvSpPr>
          <p:spPr bwMode="auto">
            <a:xfrm>
              <a:off x="0" y="209"/>
              <a:ext cx="2030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73391" algn="l"/>
                  <a:tab pos="2616305" algn="l"/>
                </a:tabLst>
              </a:pPr>
              <a:r>
                <a:rPr lang="en-US" sz="2109">
                  <a:latin typeface="Courier New" charset="0"/>
                  <a:ea typeface="ＭＳ Ｐゴシック" charset="0"/>
                  <a:cs typeface="Courier New" charset="0"/>
                  <a:sym typeface="Courier New" charset="0"/>
                </a:rPr>
                <a:t>Connect.conf()</a:t>
              </a:r>
            </a:p>
          </p:txBody>
        </p:sp>
        <p:sp>
          <p:nvSpPr>
            <p:cNvPr id="21516" name="Rectangle 12"/>
            <p:cNvSpPr>
              <a:spLocks/>
            </p:cNvSpPr>
            <p:nvPr/>
          </p:nvSpPr>
          <p:spPr bwMode="auto">
            <a:xfrm>
              <a:off x="2830" y="335"/>
              <a:ext cx="364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CA  </a:t>
              </a:r>
            </a:p>
          </p:txBody>
        </p:sp>
      </p:grpSp>
      <p:sp>
        <p:nvSpPr>
          <p:cNvPr id="21517" name="Line 13"/>
          <p:cNvSpPr>
            <a:spLocks noChangeShapeType="1"/>
          </p:cNvSpPr>
          <p:nvPr/>
        </p:nvSpPr>
        <p:spPr bwMode="auto">
          <a:xfrm>
            <a:off x="5140524" y="2625329"/>
            <a:ext cx="2232" cy="2924473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>
            <a:off x="7256861" y="2634259"/>
            <a:ext cx="5581" cy="2954611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21519" name="Rectangle 15"/>
          <p:cNvSpPr>
            <a:spLocks/>
          </p:cNvSpPr>
          <p:nvPr/>
        </p:nvSpPr>
        <p:spPr bwMode="auto">
          <a:xfrm>
            <a:off x="7595072" y="4617255"/>
            <a:ext cx="2061462" cy="23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7000"/>
              </a:lnSpc>
              <a:tabLst>
                <a:tab pos="660773" algn="l"/>
                <a:tab pos="1312617" algn="l"/>
                <a:tab pos="1955532" algn="l"/>
              </a:tabLst>
            </a:pPr>
            <a:r>
              <a:rPr lang="en-US" sz="1547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Connection established</a:t>
            </a:r>
          </a:p>
        </p:txBody>
      </p:sp>
      <p:sp>
        <p:nvSpPr>
          <p:cNvPr id="21520" name="Rectangle 16"/>
          <p:cNvSpPr>
            <a:spLocks/>
          </p:cNvSpPr>
          <p:nvPr/>
        </p:nvSpPr>
        <p:spPr bwMode="auto">
          <a:xfrm>
            <a:off x="2274094" y="4983373"/>
            <a:ext cx="2061462" cy="23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7000"/>
              </a:lnSpc>
              <a:tabLst>
                <a:tab pos="660773" algn="l"/>
                <a:tab pos="1312617" algn="l"/>
                <a:tab pos="1955532" algn="l"/>
              </a:tabLst>
            </a:pPr>
            <a:r>
              <a:rPr lang="en-US" sz="1547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Connection established</a:t>
            </a:r>
          </a:p>
        </p:txBody>
      </p:sp>
      <p:grpSp>
        <p:nvGrpSpPr>
          <p:cNvPr id="21521" name="Group 17"/>
          <p:cNvGrpSpPr>
            <a:grpSpLocks/>
          </p:cNvGrpSpPr>
          <p:nvPr/>
        </p:nvGrpSpPr>
        <p:grpSpPr bwMode="auto">
          <a:xfrm>
            <a:off x="5140524" y="2563938"/>
            <a:ext cx="1611809" cy="550291"/>
            <a:chOff x="0" y="16"/>
            <a:chExt cx="1443" cy="493"/>
          </a:xfrm>
        </p:grpSpPr>
        <p:sp>
          <p:nvSpPr>
            <p:cNvPr id="21522" name="Line 18"/>
            <p:cNvSpPr>
              <a:spLocks noChangeShapeType="1"/>
            </p:cNvSpPr>
            <p:nvPr/>
          </p:nvSpPr>
          <p:spPr bwMode="auto">
            <a:xfrm>
              <a:off x="0" y="298"/>
              <a:ext cx="1407" cy="12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21523" name="Rectangle 19"/>
            <p:cNvSpPr>
              <a:spLocks/>
            </p:cNvSpPr>
            <p:nvPr/>
          </p:nvSpPr>
          <p:spPr bwMode="auto">
            <a:xfrm>
              <a:off x="203" y="16"/>
              <a:ext cx="332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CR </a:t>
              </a:r>
            </a:p>
          </p:txBody>
        </p:sp>
        <p:sp>
          <p:nvSpPr>
            <p:cNvPr id="21524" name="Oval 20"/>
            <p:cNvSpPr>
              <a:spLocks/>
            </p:cNvSpPr>
            <p:nvPr/>
          </p:nvSpPr>
          <p:spPr bwMode="auto">
            <a:xfrm>
              <a:off x="1266" y="332"/>
              <a:ext cx="177" cy="177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GB" sz="2180"/>
            </a:p>
          </p:txBody>
        </p:sp>
      </p:grpSp>
      <p:grpSp>
        <p:nvGrpSpPr>
          <p:cNvPr id="21525" name="Group 21"/>
          <p:cNvGrpSpPr>
            <a:grpSpLocks/>
          </p:cNvGrpSpPr>
          <p:nvPr/>
        </p:nvGrpSpPr>
        <p:grpSpPr bwMode="auto">
          <a:xfrm>
            <a:off x="5149454" y="3532809"/>
            <a:ext cx="2087314" cy="458762"/>
            <a:chOff x="0" y="16"/>
            <a:chExt cx="1869" cy="411"/>
          </a:xfrm>
        </p:grpSpPr>
        <p:sp>
          <p:nvSpPr>
            <p:cNvPr id="21526" name="Line 22"/>
            <p:cNvSpPr>
              <a:spLocks noChangeShapeType="1"/>
            </p:cNvSpPr>
            <p:nvPr/>
          </p:nvSpPr>
          <p:spPr bwMode="auto">
            <a:xfrm>
              <a:off x="0" y="246"/>
              <a:ext cx="1869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21527" name="Rectangle 23"/>
            <p:cNvSpPr>
              <a:spLocks/>
            </p:cNvSpPr>
            <p:nvPr/>
          </p:nvSpPr>
          <p:spPr bwMode="auto">
            <a:xfrm>
              <a:off x="184" y="16"/>
              <a:ext cx="332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CR </a:t>
              </a:r>
            </a:p>
          </p:txBody>
        </p:sp>
      </p:grpSp>
      <p:grpSp>
        <p:nvGrpSpPr>
          <p:cNvPr id="21528" name="Group 24"/>
          <p:cNvGrpSpPr>
            <a:grpSpLocks/>
          </p:cNvGrpSpPr>
          <p:nvPr/>
        </p:nvGrpSpPr>
        <p:grpSpPr bwMode="auto">
          <a:xfrm>
            <a:off x="3326682" y="2904382"/>
            <a:ext cx="1880815" cy="1007919"/>
            <a:chOff x="0" y="0"/>
            <a:chExt cx="1684" cy="902"/>
          </a:xfrm>
        </p:grpSpPr>
        <p:sp>
          <p:nvSpPr>
            <p:cNvPr id="21529" name="Line 25"/>
            <p:cNvSpPr>
              <a:spLocks noChangeShapeType="1"/>
            </p:cNvSpPr>
            <p:nvPr/>
          </p:nvSpPr>
          <p:spPr bwMode="auto">
            <a:xfrm>
              <a:off x="1683" y="0"/>
              <a:ext cx="1" cy="7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21530" name="Rectangle 26"/>
            <p:cNvSpPr>
              <a:spLocks/>
            </p:cNvSpPr>
            <p:nvPr/>
          </p:nvSpPr>
          <p:spPr bwMode="auto">
            <a:xfrm>
              <a:off x="0" y="573"/>
              <a:ext cx="115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55532" algn="l"/>
                </a:tabLst>
              </a:pP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Retransmission </a:t>
              </a:r>
              <a:b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</a:b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timer expires</a:t>
              </a:r>
            </a:p>
          </p:txBody>
        </p:sp>
      </p:grpSp>
      <p:grpSp>
        <p:nvGrpSpPr>
          <p:cNvPr id="21531" name="Group 27"/>
          <p:cNvGrpSpPr>
            <a:grpSpLocks/>
          </p:cNvGrpSpPr>
          <p:nvPr/>
        </p:nvGrpSpPr>
        <p:grpSpPr bwMode="auto">
          <a:xfrm>
            <a:off x="7269140" y="4273972"/>
            <a:ext cx="3326309" cy="285750"/>
            <a:chOff x="0" y="8"/>
            <a:chExt cx="2979" cy="256"/>
          </a:xfrm>
        </p:grpSpPr>
        <p:sp>
          <p:nvSpPr>
            <p:cNvPr id="21532" name="Line 28"/>
            <p:cNvSpPr>
              <a:spLocks noChangeShapeType="1"/>
            </p:cNvSpPr>
            <p:nvPr/>
          </p:nvSpPr>
          <p:spPr bwMode="auto">
            <a:xfrm flipH="1">
              <a:off x="0" y="72"/>
              <a:ext cx="93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21533" name="Rectangle 29"/>
            <p:cNvSpPr>
              <a:spLocks/>
            </p:cNvSpPr>
            <p:nvPr/>
          </p:nvSpPr>
          <p:spPr bwMode="auto">
            <a:xfrm>
              <a:off x="949" y="8"/>
              <a:ext cx="2030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73391" algn="l"/>
                  <a:tab pos="2616305" algn="l"/>
                </a:tabLst>
              </a:pPr>
              <a:r>
                <a:rPr lang="en-US" sz="2109">
                  <a:latin typeface="Courier New" charset="0"/>
                  <a:ea typeface="ＭＳ Ｐゴシック" charset="0"/>
                  <a:cs typeface="Courier New" charset="0"/>
                  <a:sym typeface="Courier New" charset="0"/>
                </a:rPr>
                <a:t>Connect.resp()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9781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9" grpId="0" autoUpdateAnimBg="0"/>
      <p:bldP spid="21520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8" name="Line 30"/>
          <p:cNvSpPr>
            <a:spLocks noChangeShapeType="1"/>
          </p:cNvSpPr>
          <p:nvPr/>
        </p:nvSpPr>
        <p:spPr bwMode="auto">
          <a:xfrm>
            <a:off x="4758779" y="3931296"/>
            <a:ext cx="2283768" cy="1117"/>
          </a:xfrm>
          <a:prstGeom prst="line">
            <a:avLst/>
          </a:prstGeom>
          <a:noFill/>
          <a:ln w="139700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819883" y="248130"/>
            <a:ext cx="6530950" cy="1207740"/>
          </a:xfrm>
          <a:ln/>
        </p:spPr>
        <p:txBody>
          <a:bodyPr/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18440" algn="l"/>
              </a:tabLst>
            </a:pPr>
            <a:r>
              <a:rPr lang="en-US"/>
              <a:t>Segments delayed</a:t>
            </a:r>
          </a:p>
        </p:txBody>
      </p:sp>
      <p:grpSp>
        <p:nvGrpSpPr>
          <p:cNvPr id="22530" name="Group 2"/>
          <p:cNvGrpSpPr>
            <a:grpSpLocks/>
          </p:cNvGrpSpPr>
          <p:nvPr/>
        </p:nvGrpSpPr>
        <p:grpSpPr bwMode="auto">
          <a:xfrm>
            <a:off x="4863704" y="2380879"/>
            <a:ext cx="5064251" cy="669726"/>
            <a:chOff x="0" y="16"/>
            <a:chExt cx="4536" cy="600"/>
          </a:xfrm>
        </p:grpSpPr>
        <p:sp>
          <p:nvSpPr>
            <p:cNvPr id="22531" name="Line 3"/>
            <p:cNvSpPr>
              <a:spLocks noChangeShapeType="1"/>
            </p:cNvSpPr>
            <p:nvPr/>
          </p:nvSpPr>
          <p:spPr bwMode="auto">
            <a:xfrm>
              <a:off x="0" y="296"/>
              <a:ext cx="1852" cy="1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22532" name="Line 4"/>
            <p:cNvSpPr>
              <a:spLocks noChangeShapeType="1"/>
            </p:cNvSpPr>
            <p:nvPr/>
          </p:nvSpPr>
          <p:spPr bwMode="auto">
            <a:xfrm>
              <a:off x="1903" y="481"/>
              <a:ext cx="71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22533" name="Rectangle 5"/>
            <p:cNvSpPr>
              <a:spLocks/>
            </p:cNvSpPr>
            <p:nvPr/>
          </p:nvSpPr>
          <p:spPr bwMode="auto">
            <a:xfrm>
              <a:off x="2651" y="360"/>
              <a:ext cx="1885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73391" algn="l"/>
                  <a:tab pos="2616305" algn="l"/>
                </a:tabLst>
              </a:pPr>
              <a:r>
                <a:rPr lang="en-US" sz="2109">
                  <a:latin typeface="Courier New" charset="0"/>
                  <a:ea typeface="ＭＳ Ｐゴシック" charset="0"/>
                  <a:cs typeface="Courier New" charset="0"/>
                  <a:sym typeface="Courier New" charset="0"/>
                </a:rPr>
                <a:t>Connect.ind()</a:t>
              </a:r>
            </a:p>
          </p:txBody>
        </p:sp>
        <p:sp>
          <p:nvSpPr>
            <p:cNvPr id="22534" name="Rectangle 6"/>
            <p:cNvSpPr>
              <a:spLocks/>
            </p:cNvSpPr>
            <p:nvPr/>
          </p:nvSpPr>
          <p:spPr bwMode="auto">
            <a:xfrm>
              <a:off x="203" y="16"/>
              <a:ext cx="332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CR</a:t>
              </a: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</a:t>
              </a:r>
            </a:p>
          </p:txBody>
        </p:sp>
      </p:grpSp>
      <p:grpSp>
        <p:nvGrpSpPr>
          <p:cNvPr id="22535" name="Group 7"/>
          <p:cNvGrpSpPr>
            <a:grpSpLocks/>
          </p:cNvGrpSpPr>
          <p:nvPr/>
        </p:nvGrpSpPr>
        <p:grpSpPr bwMode="auto">
          <a:xfrm>
            <a:off x="1932534" y="3107532"/>
            <a:ext cx="5045273" cy="419695"/>
            <a:chOff x="0" y="0"/>
            <a:chExt cx="4520" cy="376"/>
          </a:xfrm>
        </p:grpSpPr>
        <p:sp>
          <p:nvSpPr>
            <p:cNvPr id="22536" name="Line 8"/>
            <p:cNvSpPr>
              <a:spLocks noChangeShapeType="1"/>
            </p:cNvSpPr>
            <p:nvPr/>
          </p:nvSpPr>
          <p:spPr bwMode="auto">
            <a:xfrm flipH="1">
              <a:off x="2654" y="0"/>
              <a:ext cx="1864" cy="1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22537" name="Line 9"/>
            <p:cNvSpPr>
              <a:spLocks noChangeShapeType="1"/>
            </p:cNvSpPr>
            <p:nvPr/>
          </p:nvSpPr>
          <p:spPr bwMode="auto">
            <a:xfrm rot="10800000">
              <a:off x="2121" y="164"/>
              <a:ext cx="524" cy="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22538" name="Rectangle 10"/>
            <p:cNvSpPr>
              <a:spLocks/>
            </p:cNvSpPr>
            <p:nvPr/>
          </p:nvSpPr>
          <p:spPr bwMode="auto">
            <a:xfrm>
              <a:off x="0" y="81"/>
              <a:ext cx="2034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73391" algn="l"/>
                  <a:tab pos="2616305" algn="l"/>
                </a:tabLst>
              </a:pPr>
              <a:r>
                <a:rPr lang="en-US" sz="2109">
                  <a:latin typeface="Courier New" charset="0"/>
                  <a:ea typeface="ＭＳ Ｐゴシック" charset="0"/>
                  <a:cs typeface="Courier New" charset="0"/>
                  <a:sym typeface="Courier New" charset="0"/>
                </a:rPr>
                <a:t>Connect.conf()</a:t>
              </a:r>
            </a:p>
          </p:txBody>
        </p:sp>
        <p:sp>
          <p:nvSpPr>
            <p:cNvPr id="22539" name="Rectangle 11"/>
            <p:cNvSpPr>
              <a:spLocks/>
            </p:cNvSpPr>
            <p:nvPr/>
          </p:nvSpPr>
          <p:spPr bwMode="auto">
            <a:xfrm>
              <a:off x="2856" y="158"/>
              <a:ext cx="364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CA</a:t>
              </a: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</a:t>
              </a: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</a:t>
              </a:r>
            </a:p>
          </p:txBody>
        </p:sp>
      </p:grpSp>
      <p:sp>
        <p:nvSpPr>
          <p:cNvPr id="22540" name="Line 12"/>
          <p:cNvSpPr>
            <a:spLocks noChangeShapeType="1"/>
          </p:cNvSpPr>
          <p:nvPr/>
        </p:nvSpPr>
        <p:spPr bwMode="auto">
          <a:xfrm>
            <a:off x="4839148" y="1642199"/>
            <a:ext cx="26789" cy="3972342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>
            <a:off x="6950363" y="1537656"/>
            <a:ext cx="36374" cy="4115954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>
            <a:off x="6092011" y="3767724"/>
            <a:ext cx="905888" cy="877947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grpSp>
        <p:nvGrpSpPr>
          <p:cNvPr id="22543" name="Group 15"/>
          <p:cNvGrpSpPr>
            <a:grpSpLocks/>
          </p:cNvGrpSpPr>
          <p:nvPr/>
        </p:nvGrpSpPr>
        <p:grpSpPr bwMode="auto">
          <a:xfrm>
            <a:off x="4935653" y="3403385"/>
            <a:ext cx="1498654" cy="905818"/>
            <a:chOff x="794" y="16"/>
            <a:chExt cx="1342" cy="810"/>
          </a:xfrm>
        </p:grpSpPr>
        <p:sp>
          <p:nvSpPr>
            <p:cNvPr id="22544" name="Rectangle 16"/>
            <p:cNvSpPr>
              <a:spLocks/>
            </p:cNvSpPr>
            <p:nvPr/>
          </p:nvSpPr>
          <p:spPr bwMode="auto">
            <a:xfrm>
              <a:off x="1804" y="16"/>
              <a:ext cx="332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CR</a:t>
              </a: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</a:t>
              </a:r>
            </a:p>
          </p:txBody>
        </p:sp>
        <p:grpSp>
          <p:nvGrpSpPr>
            <p:cNvPr id="22545" name="Group 17"/>
            <p:cNvGrpSpPr>
              <a:grpSpLocks/>
            </p:cNvGrpSpPr>
            <p:nvPr/>
          </p:nvGrpSpPr>
          <p:grpSpPr bwMode="auto">
            <a:xfrm>
              <a:off x="794" y="251"/>
              <a:ext cx="1253" cy="575"/>
              <a:chOff x="794" y="0"/>
              <a:chExt cx="1253" cy="573"/>
            </a:xfrm>
          </p:grpSpPr>
          <p:sp>
            <p:nvSpPr>
              <p:cNvPr id="22546" name="Oval 18"/>
              <p:cNvSpPr>
                <a:spLocks/>
              </p:cNvSpPr>
              <p:nvPr/>
            </p:nvSpPr>
            <p:spPr bwMode="auto">
              <a:xfrm>
                <a:off x="1800" y="0"/>
                <a:ext cx="247" cy="246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2180"/>
              </a:p>
            </p:txBody>
          </p:sp>
          <p:sp>
            <p:nvSpPr>
              <p:cNvPr id="22547" name="Line 19"/>
              <p:cNvSpPr>
                <a:spLocks noChangeShapeType="1"/>
              </p:cNvSpPr>
              <p:nvPr/>
            </p:nvSpPr>
            <p:spPr bwMode="auto">
              <a:xfrm flipH="1">
                <a:off x="1283" y="152"/>
                <a:ext cx="496" cy="8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sz="2180"/>
              </a:p>
            </p:txBody>
          </p:sp>
          <p:sp>
            <p:nvSpPr>
              <p:cNvPr id="22548" name="Rectangle 20"/>
              <p:cNvSpPr>
                <a:spLocks/>
              </p:cNvSpPr>
              <p:nvPr/>
            </p:nvSpPr>
            <p:spPr bwMode="auto">
              <a:xfrm>
                <a:off x="794" y="407"/>
                <a:ext cx="1184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60773" algn="l"/>
                    <a:tab pos="1303688" algn="l"/>
                  </a:tabLst>
                </a:pPr>
                <a:r>
                  <a:rPr lang="en-US" sz="1406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Old previous CR</a:t>
                </a:r>
              </a:p>
            </p:txBody>
          </p:sp>
        </p:grpSp>
      </p:grpSp>
      <p:sp>
        <p:nvSpPr>
          <p:cNvPr id="22549" name="Rectangle 21"/>
          <p:cNvSpPr>
            <a:spLocks/>
          </p:cNvSpPr>
          <p:nvPr/>
        </p:nvSpPr>
        <p:spPr bwMode="auto">
          <a:xfrm>
            <a:off x="2059781" y="3536763"/>
            <a:ext cx="2457404" cy="23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7000"/>
              </a:lnSpc>
              <a:tabLst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547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First connection established</a:t>
            </a:r>
          </a:p>
        </p:txBody>
      </p:sp>
      <p:sp>
        <p:nvSpPr>
          <p:cNvPr id="22550" name="Rectangle 22"/>
          <p:cNvSpPr>
            <a:spLocks/>
          </p:cNvSpPr>
          <p:nvPr/>
        </p:nvSpPr>
        <p:spPr bwMode="auto">
          <a:xfrm>
            <a:off x="7085801" y="4525089"/>
            <a:ext cx="3173947" cy="279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19993" algn="l"/>
              </a:tabLst>
            </a:pPr>
            <a:r>
              <a:rPr lang="en-US" sz="2109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How to detect duplicates ?</a:t>
            </a:r>
          </a:p>
        </p:txBody>
      </p:sp>
      <p:grpSp>
        <p:nvGrpSpPr>
          <p:cNvPr id="22551" name="Group 23"/>
          <p:cNvGrpSpPr>
            <a:grpSpLocks/>
          </p:cNvGrpSpPr>
          <p:nvPr/>
        </p:nvGrpSpPr>
        <p:grpSpPr bwMode="auto">
          <a:xfrm>
            <a:off x="2171401" y="1817192"/>
            <a:ext cx="2700114" cy="285750"/>
            <a:chOff x="-5" y="-647"/>
            <a:chExt cx="2418" cy="256"/>
          </a:xfrm>
        </p:grpSpPr>
        <p:sp>
          <p:nvSpPr>
            <p:cNvPr id="22552" name="Line 24"/>
            <p:cNvSpPr>
              <a:spLocks noChangeShapeType="1"/>
            </p:cNvSpPr>
            <p:nvPr/>
          </p:nvSpPr>
          <p:spPr bwMode="auto">
            <a:xfrm>
              <a:off x="1964" y="-563"/>
              <a:ext cx="449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22553" name="Rectangle 25"/>
            <p:cNvSpPr>
              <a:spLocks/>
            </p:cNvSpPr>
            <p:nvPr/>
          </p:nvSpPr>
          <p:spPr bwMode="auto">
            <a:xfrm>
              <a:off x="-5" y="-647"/>
              <a:ext cx="1885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73391" algn="l"/>
                  <a:tab pos="2616305" algn="l"/>
                </a:tabLst>
              </a:pPr>
              <a:r>
                <a:rPr lang="en-US" sz="2109" err="1">
                  <a:latin typeface="Courier New" charset="0"/>
                  <a:ea typeface="ＭＳ Ｐゴシック" charset="0"/>
                  <a:cs typeface="Courier New" charset="0"/>
                  <a:sym typeface="Courier New" charset="0"/>
                </a:rPr>
                <a:t>Connect.req</a:t>
              </a:r>
              <a:r>
                <a:rPr lang="en-US" sz="2109">
                  <a:latin typeface="Courier New" charset="0"/>
                  <a:ea typeface="ＭＳ Ｐゴシック" charset="0"/>
                  <a:cs typeface="Courier New" charset="0"/>
                  <a:sym typeface="Courier New" charset="0"/>
                </a:rPr>
                <a:t>()</a:t>
              </a:r>
            </a:p>
          </p:txBody>
        </p:sp>
      </p:grpSp>
      <p:grpSp>
        <p:nvGrpSpPr>
          <p:cNvPr id="22554" name="Group 26"/>
          <p:cNvGrpSpPr>
            <a:grpSpLocks/>
          </p:cNvGrpSpPr>
          <p:nvPr/>
        </p:nvGrpSpPr>
        <p:grpSpPr bwMode="auto">
          <a:xfrm>
            <a:off x="5046763" y="5094388"/>
            <a:ext cx="1908721" cy="503373"/>
            <a:chOff x="0" y="0"/>
            <a:chExt cx="1709" cy="450"/>
          </a:xfrm>
        </p:grpSpPr>
        <p:sp>
          <p:nvSpPr>
            <p:cNvPr id="22555" name="Line 27"/>
            <p:cNvSpPr>
              <a:spLocks noChangeShapeType="1"/>
            </p:cNvSpPr>
            <p:nvPr/>
          </p:nvSpPr>
          <p:spPr bwMode="auto">
            <a:xfrm>
              <a:off x="348" y="73"/>
              <a:ext cx="1361" cy="12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22556" name="Rectangle 28"/>
            <p:cNvSpPr>
              <a:spLocks/>
            </p:cNvSpPr>
            <p:nvPr/>
          </p:nvSpPr>
          <p:spPr bwMode="auto">
            <a:xfrm>
              <a:off x="0" y="250"/>
              <a:ext cx="245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  </a:t>
              </a:r>
            </a:p>
          </p:txBody>
        </p:sp>
        <p:sp>
          <p:nvSpPr>
            <p:cNvPr id="22557" name="Oval 29"/>
            <p:cNvSpPr>
              <a:spLocks/>
            </p:cNvSpPr>
            <p:nvPr/>
          </p:nvSpPr>
          <p:spPr bwMode="auto">
            <a:xfrm>
              <a:off x="203" y="0"/>
              <a:ext cx="234" cy="234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GB" sz="2180"/>
            </a:p>
          </p:txBody>
        </p:sp>
      </p:grpSp>
      <p:grpSp>
        <p:nvGrpSpPr>
          <p:cNvPr id="22560" name="Group 32"/>
          <p:cNvGrpSpPr>
            <a:grpSpLocks/>
          </p:cNvGrpSpPr>
          <p:nvPr/>
        </p:nvGrpSpPr>
        <p:grpSpPr bwMode="auto">
          <a:xfrm>
            <a:off x="4865937" y="4663529"/>
            <a:ext cx="2111871" cy="317004"/>
            <a:chOff x="0" y="0"/>
            <a:chExt cx="1892" cy="283"/>
          </a:xfrm>
        </p:grpSpPr>
        <p:sp>
          <p:nvSpPr>
            <p:cNvPr id="22561" name="Line 33"/>
            <p:cNvSpPr>
              <a:spLocks noChangeShapeType="1"/>
            </p:cNvSpPr>
            <p:nvPr/>
          </p:nvSpPr>
          <p:spPr bwMode="auto">
            <a:xfrm flipH="1">
              <a:off x="0" y="0"/>
              <a:ext cx="1892" cy="2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22562" name="Rectangle 34"/>
            <p:cNvSpPr>
              <a:spLocks/>
            </p:cNvSpPr>
            <p:nvPr/>
          </p:nvSpPr>
          <p:spPr bwMode="auto">
            <a:xfrm>
              <a:off x="116" y="48"/>
              <a:ext cx="269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687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CA</a:t>
              </a:r>
            </a:p>
          </p:txBody>
        </p:sp>
      </p:grpSp>
      <p:grpSp>
        <p:nvGrpSpPr>
          <p:cNvPr id="22563" name="Group 35"/>
          <p:cNvGrpSpPr>
            <a:grpSpLocks/>
          </p:cNvGrpSpPr>
          <p:nvPr/>
        </p:nvGrpSpPr>
        <p:grpSpPr bwMode="auto">
          <a:xfrm>
            <a:off x="7026921" y="2998143"/>
            <a:ext cx="3164459" cy="285750"/>
            <a:chOff x="0" y="8"/>
            <a:chExt cx="2834" cy="256"/>
          </a:xfrm>
        </p:grpSpPr>
        <p:sp>
          <p:nvSpPr>
            <p:cNvPr id="22564" name="Line 36"/>
            <p:cNvSpPr>
              <a:spLocks noChangeShapeType="1"/>
            </p:cNvSpPr>
            <p:nvPr/>
          </p:nvSpPr>
          <p:spPr bwMode="auto">
            <a:xfrm flipH="1">
              <a:off x="0" y="72"/>
              <a:ext cx="93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22565" name="Rectangle 37"/>
            <p:cNvSpPr>
              <a:spLocks/>
            </p:cNvSpPr>
            <p:nvPr/>
          </p:nvSpPr>
          <p:spPr bwMode="auto">
            <a:xfrm>
              <a:off x="1094" y="8"/>
              <a:ext cx="1740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73391" algn="l"/>
                  <a:tab pos="2616305" algn="l"/>
                </a:tabLst>
              </a:pPr>
              <a:r>
                <a:rPr lang="en-US" sz="2109">
                  <a:latin typeface="Courier New" charset="0"/>
                  <a:ea typeface="ＭＳ Ｐゴシック" charset="0"/>
                  <a:cs typeface="Courier New" charset="0"/>
                  <a:sym typeface="Courier New" charset="0"/>
                </a:rPr>
                <a:t>Connect.resp</a:t>
              </a:r>
            </a:p>
          </p:txBody>
        </p:sp>
      </p:grpSp>
      <p:sp>
        <p:nvSpPr>
          <p:cNvPr id="22566" name="Rectangle 38"/>
          <p:cNvSpPr>
            <a:spLocks/>
          </p:cNvSpPr>
          <p:nvPr/>
        </p:nvSpPr>
        <p:spPr bwMode="auto">
          <a:xfrm>
            <a:off x="7240921" y="3402818"/>
            <a:ext cx="2457404" cy="23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7000"/>
              </a:lnSpc>
              <a:tabLst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547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First connection established</a:t>
            </a:r>
          </a:p>
        </p:txBody>
      </p:sp>
      <p:grpSp>
        <p:nvGrpSpPr>
          <p:cNvPr id="22567" name="Group 39"/>
          <p:cNvGrpSpPr>
            <a:grpSpLocks/>
          </p:cNvGrpSpPr>
          <p:nvPr/>
        </p:nvGrpSpPr>
        <p:grpSpPr bwMode="auto">
          <a:xfrm>
            <a:off x="2021831" y="3919036"/>
            <a:ext cx="7601397" cy="274557"/>
            <a:chOff x="-2" y="4"/>
            <a:chExt cx="6810" cy="245"/>
          </a:xfrm>
        </p:grpSpPr>
        <p:sp>
          <p:nvSpPr>
            <p:cNvPr id="22568" name="Rectangle 40"/>
            <p:cNvSpPr>
              <a:spLocks/>
            </p:cNvSpPr>
            <p:nvPr/>
          </p:nvSpPr>
          <p:spPr bwMode="auto">
            <a:xfrm>
              <a:off x="-2" y="4"/>
              <a:ext cx="2104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97000"/>
                </a:lnSpc>
                <a:tabLst>
                  <a:tab pos="660773" algn="l"/>
                  <a:tab pos="1312617" algn="l"/>
                  <a:tab pos="1973391" algn="l"/>
                  <a:tab pos="2616305" algn="l"/>
                </a:tabLst>
              </a:pPr>
              <a:r>
                <a:rPr lang="en-US" sz="1687" i="1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First connection stopped</a:t>
              </a:r>
            </a:p>
          </p:txBody>
        </p:sp>
        <p:sp>
          <p:nvSpPr>
            <p:cNvPr id="22569" name="Rectangle 41"/>
            <p:cNvSpPr>
              <a:spLocks/>
            </p:cNvSpPr>
            <p:nvPr/>
          </p:nvSpPr>
          <p:spPr bwMode="auto">
            <a:xfrm>
              <a:off x="4704" y="24"/>
              <a:ext cx="2104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97000"/>
                </a:lnSpc>
                <a:tabLst>
                  <a:tab pos="660773" algn="l"/>
                  <a:tab pos="1312617" algn="l"/>
                  <a:tab pos="1973391" algn="l"/>
                  <a:tab pos="2616305" algn="l"/>
                </a:tabLst>
              </a:pPr>
              <a:r>
                <a:rPr lang="en-US" sz="1687" i="1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First connection stopped</a:t>
              </a:r>
            </a:p>
          </p:txBody>
        </p:sp>
      </p:grpSp>
      <p:sp>
        <p:nvSpPr>
          <p:cNvPr id="43" name="Line 14">
            <a:extLst>
              <a:ext uri="{FF2B5EF4-FFF2-40B4-BE49-F238E27FC236}">
                <a16:creationId xmlns:a16="http://schemas.microsoft.com/office/drawing/2014/main" id="{C0936FF6-4228-5A47-9A33-DBD216BBCAA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1329" y="1989924"/>
            <a:ext cx="1207756" cy="167291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endParaRPr lang="en-GB" sz="2180"/>
          </a:p>
        </p:txBody>
      </p:sp>
    </p:spTree>
    <p:extLst>
      <p:ext uri="{BB962C8B-B14F-4D97-AF65-F5344CB8AC3E}">
        <p14:creationId xmlns:p14="http://schemas.microsoft.com/office/powerpoint/2010/main" val="215917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2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2" grpId="0" animBg="1"/>
      <p:bldP spid="22549" grpId="0" autoUpdateAnimBg="0"/>
      <p:bldP spid="22550" grpId="0" autoUpdateAnimBg="0"/>
      <p:bldP spid="22566" grpId="0" autoUpdateAnimBg="0"/>
      <p:bldP spid="4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1D979D-9BC5-A19A-06FF-2D756AF3D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841" y="2424546"/>
            <a:ext cx="6400414" cy="4144153"/>
          </a:xfrm>
          <a:prstGeom prst="rect">
            <a:avLst/>
          </a:prstGeom>
        </p:spPr>
      </p:pic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924325" y="120398"/>
            <a:ext cx="7001991" cy="1207740"/>
          </a:xfrm>
          <a:ln/>
        </p:spPr>
        <p:txBody>
          <a:bodyPr/>
          <a:lstStyle/>
          <a:p>
            <a:pPr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18440" algn="l"/>
              </a:tabLst>
            </a:pPr>
            <a:r>
              <a:rPr lang="en-US"/>
              <a:t>Delayed segments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7104" y="1328138"/>
            <a:ext cx="8047881" cy="5577706"/>
          </a:xfrm>
          <a:ln/>
        </p:spPr>
        <p:txBody>
          <a:bodyPr/>
          <a:lstStyle/>
          <a:p>
            <a:pPr marL="625056"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63087" algn="l"/>
                <a:tab pos="7223860" algn="l"/>
                <a:tab pos="7884634" algn="l"/>
                <a:tab pos="8482902" algn="l"/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63087" algn="l"/>
                <a:tab pos="7223860" algn="l"/>
                <a:tab pos="7884634" algn="l"/>
                <a:tab pos="8482902" algn="l"/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</a:tabLst>
            </a:pPr>
            <a:r>
              <a:rPr lang="en-US" dirty="0"/>
              <a:t>How to deal with delayed segments ?</a:t>
            </a:r>
            <a:endParaRPr lang="en-US" dirty="0">
              <a:solidFill>
                <a:srgbClr val="FF0000"/>
              </a:solidFill>
            </a:endParaRPr>
          </a:p>
          <a:p>
            <a:pPr marL="937584" lvl="1"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63087" algn="l"/>
                <a:tab pos="7223860" algn="l"/>
                <a:tab pos="7884634" algn="l"/>
                <a:tab pos="8482902" algn="l"/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63087" algn="l"/>
                <a:tab pos="7223860" algn="l"/>
                <a:tab pos="7884634" algn="l"/>
                <a:tab pos="8482902" algn="l"/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</a:tabLst>
            </a:pPr>
            <a:r>
              <a:rPr lang="en-US" dirty="0"/>
              <a:t>Network level guarantee</a:t>
            </a:r>
          </a:p>
          <a:p>
            <a:pPr marL="1250112" lvl="2"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63087" algn="l"/>
                <a:tab pos="7223860" algn="l"/>
                <a:tab pos="7884634" algn="l"/>
                <a:tab pos="8482902" algn="l"/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63087" algn="l"/>
                <a:tab pos="7223860" algn="l"/>
                <a:tab pos="7884634" algn="l"/>
                <a:tab pos="8482902" algn="l"/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</a:tabLst>
            </a:pPr>
            <a:r>
              <a:rPr lang="en-US" dirty="0">
                <a:solidFill>
                  <a:srgbClr val="FF0000"/>
                </a:solidFill>
              </a:rPr>
              <a:t>No packet will survive more than MSL seconds inside the network</a:t>
            </a:r>
            <a:endParaRPr lang="en-US" dirty="0"/>
          </a:p>
          <a:p>
            <a:pPr marL="937584" lvl="1"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63087" algn="l"/>
                <a:tab pos="7223860" algn="l"/>
                <a:tab pos="7884634" algn="l"/>
                <a:tab pos="8482902" algn="l"/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911243" algn="l"/>
                <a:tab pos="6563087" algn="l"/>
                <a:tab pos="7223860" algn="l"/>
                <a:tab pos="7884634" algn="l"/>
                <a:tab pos="8482902" algn="l"/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</a:tabLst>
            </a:pPr>
            <a:r>
              <a:rPr lang="en-US" dirty="0"/>
              <a:t>Transport entities use on a local clock to detect duplicated connection establishment requests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791DCA-A233-216A-5406-E3D2A4A31B38}"/>
              </a:ext>
            </a:extLst>
          </p:cNvPr>
          <p:cNvSpPr txBox="1"/>
          <p:nvPr/>
        </p:nvSpPr>
        <p:spPr>
          <a:xfrm>
            <a:off x="8255619" y="22398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www.rfc-editor.org</a:t>
            </a:r>
            <a:r>
              <a:rPr lang="en-US" dirty="0"/>
              <a:t>/</a:t>
            </a:r>
            <a:r>
              <a:rPr lang="en-US" dirty="0" err="1"/>
              <a:t>rfc</a:t>
            </a:r>
            <a:r>
              <a:rPr lang="en-US" dirty="0"/>
              <a:t>/rfc793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06E0F53-2AE8-F1FF-C58E-E3FB83A0A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93537">
            <a:off x="259515" y="4488417"/>
            <a:ext cx="2409942" cy="53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320937-C9A3-164E-85DF-0BB115D37243}"/>
              </a:ext>
            </a:extLst>
          </p:cNvPr>
          <p:cNvSpPr txBox="1"/>
          <p:nvPr/>
        </p:nvSpPr>
        <p:spPr>
          <a:xfrm>
            <a:off x="1228273" y="5529862"/>
            <a:ext cx="4672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a reasonable value for MSL in seconds ?</a:t>
            </a:r>
          </a:p>
        </p:txBody>
      </p:sp>
    </p:spTree>
    <p:extLst>
      <p:ext uri="{BB962C8B-B14F-4D97-AF65-F5344CB8AC3E}">
        <p14:creationId xmlns:p14="http://schemas.microsoft.com/office/powerpoint/2010/main" val="47805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2058666" y="1116"/>
            <a:ext cx="8025557" cy="1205508"/>
          </a:xfrm>
          <a:ln/>
        </p:spPr>
        <p:txBody>
          <a:bodyPr/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875525" algn="l"/>
              </a:tabLst>
            </a:pPr>
            <a:r>
              <a:rPr lang="en-US"/>
              <a:t>Three-way handshake</a:t>
            </a:r>
          </a:p>
        </p:txBody>
      </p:sp>
      <p:sp>
        <p:nvSpPr>
          <p:cNvPr id="27650" name="Line 2"/>
          <p:cNvSpPr>
            <a:spLocks noChangeShapeType="1"/>
          </p:cNvSpPr>
          <p:nvPr/>
        </p:nvSpPr>
        <p:spPr bwMode="auto">
          <a:xfrm>
            <a:off x="4819056" y="2160986"/>
            <a:ext cx="4465" cy="4250531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sp>
        <p:nvSpPr>
          <p:cNvPr id="27651" name="Line 3"/>
          <p:cNvSpPr>
            <a:spLocks noChangeShapeType="1"/>
          </p:cNvSpPr>
          <p:nvPr/>
        </p:nvSpPr>
        <p:spPr bwMode="auto">
          <a:xfrm flipH="1">
            <a:off x="7925471" y="2185541"/>
            <a:ext cx="5581" cy="4252764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2180"/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4819055" y="2431108"/>
            <a:ext cx="3099718" cy="678656"/>
            <a:chOff x="0" y="0"/>
            <a:chExt cx="2776" cy="607"/>
          </a:xfrm>
        </p:grpSpPr>
        <p:sp>
          <p:nvSpPr>
            <p:cNvPr id="27653" name="Line 5"/>
            <p:cNvSpPr>
              <a:spLocks noChangeShapeType="1"/>
            </p:cNvSpPr>
            <p:nvPr/>
          </p:nvSpPr>
          <p:spPr bwMode="auto">
            <a:xfrm>
              <a:off x="0" y="0"/>
              <a:ext cx="2776" cy="60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grpSp>
          <p:nvGrpSpPr>
            <p:cNvPr id="27654" name="Group 6"/>
            <p:cNvGrpSpPr>
              <a:grpSpLocks/>
            </p:cNvGrpSpPr>
            <p:nvPr/>
          </p:nvGrpSpPr>
          <p:grpSpPr bwMode="auto">
            <a:xfrm>
              <a:off x="732" y="41"/>
              <a:ext cx="974" cy="216"/>
              <a:chOff x="0" y="0"/>
              <a:chExt cx="974" cy="216"/>
            </a:xfrm>
          </p:grpSpPr>
          <p:sp>
            <p:nvSpPr>
              <p:cNvPr id="27655" name="Rectangle 7"/>
              <p:cNvSpPr>
                <a:spLocks/>
              </p:cNvSpPr>
              <p:nvPr/>
            </p:nvSpPr>
            <p:spPr bwMode="auto">
              <a:xfrm>
                <a:off x="0" y="0"/>
                <a:ext cx="974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2180"/>
              </a:p>
            </p:txBody>
          </p:sp>
          <p:sp>
            <p:nvSpPr>
              <p:cNvPr id="27656" name="Rectangle 8"/>
              <p:cNvSpPr>
                <a:spLocks/>
              </p:cNvSpPr>
              <p:nvPr/>
            </p:nvSpPr>
            <p:spPr bwMode="auto">
              <a:xfrm>
                <a:off x="0" y="13"/>
                <a:ext cx="902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60773" algn="l"/>
                    <a:tab pos="1303688" algn="l"/>
                  </a:tabLst>
                </a:pPr>
                <a:r>
                  <a:rPr lang="en-US" sz="1547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CR (seq=</a:t>
                </a: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x</a:t>
                </a:r>
                <a:r>
                  <a:rPr lang="en-US" sz="1547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)</a:t>
                </a:r>
              </a:p>
            </p:txBody>
          </p:sp>
        </p:grpSp>
      </p:grpSp>
      <p:grpSp>
        <p:nvGrpSpPr>
          <p:cNvPr id="27657" name="Group 9"/>
          <p:cNvGrpSpPr>
            <a:grpSpLocks/>
          </p:cNvGrpSpPr>
          <p:nvPr/>
        </p:nvGrpSpPr>
        <p:grpSpPr bwMode="auto">
          <a:xfrm>
            <a:off x="4868169" y="3279429"/>
            <a:ext cx="3076277" cy="449833"/>
            <a:chOff x="0" y="0"/>
            <a:chExt cx="2755" cy="402"/>
          </a:xfrm>
        </p:grpSpPr>
        <p:sp>
          <p:nvSpPr>
            <p:cNvPr id="27658" name="Line 10"/>
            <p:cNvSpPr>
              <a:spLocks noChangeShapeType="1"/>
            </p:cNvSpPr>
            <p:nvPr/>
          </p:nvSpPr>
          <p:spPr bwMode="auto">
            <a:xfrm flipH="1">
              <a:off x="0" y="37"/>
              <a:ext cx="2755" cy="3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grpSp>
          <p:nvGrpSpPr>
            <p:cNvPr id="27659" name="Group 11"/>
            <p:cNvGrpSpPr>
              <a:grpSpLocks/>
            </p:cNvGrpSpPr>
            <p:nvPr/>
          </p:nvGrpSpPr>
          <p:grpSpPr bwMode="auto">
            <a:xfrm>
              <a:off x="462" y="0"/>
              <a:ext cx="1676" cy="216"/>
              <a:chOff x="-3" y="0"/>
              <a:chExt cx="1676" cy="216"/>
            </a:xfrm>
          </p:grpSpPr>
          <p:sp>
            <p:nvSpPr>
              <p:cNvPr id="27660" name="Rectangle 12"/>
              <p:cNvSpPr>
                <a:spLocks/>
              </p:cNvSpPr>
              <p:nvPr/>
            </p:nvSpPr>
            <p:spPr bwMode="auto">
              <a:xfrm>
                <a:off x="0" y="0"/>
                <a:ext cx="1673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2180"/>
              </a:p>
            </p:txBody>
          </p:sp>
          <p:sp>
            <p:nvSpPr>
              <p:cNvPr id="27661" name="Rectangle 13"/>
              <p:cNvSpPr>
                <a:spLocks/>
              </p:cNvSpPr>
              <p:nvPr/>
            </p:nvSpPr>
            <p:spPr bwMode="auto">
              <a:xfrm>
                <a:off x="-3" y="13"/>
                <a:ext cx="1486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60773" algn="l"/>
                    <a:tab pos="1312617" algn="l"/>
                    <a:tab pos="1955532" algn="l"/>
                  </a:tabLst>
                </a:pPr>
                <a:r>
                  <a:rPr lang="en-US" sz="1547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CA  (seq=</a:t>
                </a:r>
                <a:r>
                  <a:rPr lang="en-US" sz="1547">
                    <a:solidFill>
                      <a:srgbClr val="0000FF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y</a:t>
                </a:r>
                <a:r>
                  <a:rPr lang="en-US" sz="1547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, ack=</a:t>
                </a: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x</a:t>
                </a:r>
                <a:r>
                  <a:rPr lang="en-US" sz="1547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)</a:t>
                </a:r>
              </a:p>
            </p:txBody>
          </p:sp>
        </p:grpSp>
      </p:grpSp>
      <p:grpSp>
        <p:nvGrpSpPr>
          <p:cNvPr id="27662" name="Group 14"/>
          <p:cNvGrpSpPr>
            <a:grpSpLocks/>
          </p:cNvGrpSpPr>
          <p:nvPr/>
        </p:nvGrpSpPr>
        <p:grpSpPr bwMode="auto">
          <a:xfrm>
            <a:off x="4857006" y="3839767"/>
            <a:ext cx="3037210" cy="629543"/>
            <a:chOff x="0" y="0"/>
            <a:chExt cx="2720" cy="563"/>
          </a:xfrm>
        </p:grpSpPr>
        <p:sp>
          <p:nvSpPr>
            <p:cNvPr id="27663" name="Line 15"/>
            <p:cNvSpPr>
              <a:spLocks noChangeShapeType="1"/>
            </p:cNvSpPr>
            <p:nvPr/>
          </p:nvSpPr>
          <p:spPr bwMode="auto">
            <a:xfrm>
              <a:off x="0" y="0"/>
              <a:ext cx="2720" cy="5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grpSp>
          <p:nvGrpSpPr>
            <p:cNvPr id="27664" name="Group 16"/>
            <p:cNvGrpSpPr>
              <a:grpSpLocks/>
            </p:cNvGrpSpPr>
            <p:nvPr/>
          </p:nvGrpSpPr>
          <p:grpSpPr bwMode="auto">
            <a:xfrm>
              <a:off x="421" y="183"/>
              <a:ext cx="1623" cy="216"/>
              <a:chOff x="-2" y="0"/>
              <a:chExt cx="1623" cy="216"/>
            </a:xfrm>
          </p:grpSpPr>
          <p:sp>
            <p:nvSpPr>
              <p:cNvPr id="27665" name="Rectangle 17"/>
              <p:cNvSpPr>
                <a:spLocks/>
              </p:cNvSpPr>
              <p:nvPr/>
            </p:nvSpPr>
            <p:spPr bwMode="auto">
              <a:xfrm>
                <a:off x="0" y="0"/>
                <a:ext cx="1621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 sz="2180"/>
              </a:p>
            </p:txBody>
          </p:sp>
          <p:sp>
            <p:nvSpPr>
              <p:cNvPr id="27666" name="Rectangle 18"/>
              <p:cNvSpPr>
                <a:spLocks/>
              </p:cNvSpPr>
              <p:nvPr/>
            </p:nvSpPr>
            <p:spPr bwMode="auto">
              <a:xfrm>
                <a:off x="-2" y="13"/>
                <a:ext cx="1450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60773" algn="l"/>
                    <a:tab pos="1312617" algn="l"/>
                    <a:tab pos="1955532" algn="l"/>
                  </a:tabLst>
                </a:pPr>
                <a:r>
                  <a:rPr lang="en-US" sz="1547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CA (seq=</a:t>
                </a:r>
                <a:r>
                  <a:rPr lang="en-US" sz="1547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x</a:t>
                </a:r>
                <a:r>
                  <a:rPr lang="en-US" sz="1547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, ack=</a:t>
                </a:r>
                <a:r>
                  <a:rPr lang="en-US" sz="1547">
                    <a:solidFill>
                      <a:srgbClr val="0000FF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y</a:t>
                </a:r>
                <a:r>
                  <a:rPr lang="en-US" sz="1547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)</a:t>
                </a:r>
              </a:p>
            </p:txBody>
          </p:sp>
        </p:grpSp>
      </p:grpSp>
      <p:grpSp>
        <p:nvGrpSpPr>
          <p:cNvPr id="27667" name="Group 19"/>
          <p:cNvGrpSpPr>
            <a:grpSpLocks/>
          </p:cNvGrpSpPr>
          <p:nvPr/>
        </p:nvGrpSpPr>
        <p:grpSpPr bwMode="auto">
          <a:xfrm>
            <a:off x="2185913" y="2178844"/>
            <a:ext cx="2571750" cy="1095004"/>
            <a:chOff x="0" y="10"/>
            <a:chExt cx="2304" cy="981"/>
          </a:xfrm>
        </p:grpSpPr>
        <p:sp>
          <p:nvSpPr>
            <p:cNvPr id="27668" name="Rectangle 20"/>
            <p:cNvSpPr>
              <a:spLocks/>
            </p:cNvSpPr>
            <p:nvPr/>
          </p:nvSpPr>
          <p:spPr bwMode="auto">
            <a:xfrm>
              <a:off x="0" y="10"/>
              <a:ext cx="1928" cy="9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73391" algn="l"/>
                  <a:tab pos="2616305" algn="l"/>
                  <a:tab pos="660773" algn="l"/>
                  <a:tab pos="1312617" algn="l"/>
                  <a:tab pos="1973391" algn="l"/>
                  <a:tab pos="2616305" algn="l"/>
                  <a:tab pos="660773" algn="l"/>
                  <a:tab pos="1312617" algn="l"/>
                  <a:tab pos="1973391" algn="l"/>
                  <a:tab pos="2616305" algn="l"/>
                  <a:tab pos="660773" algn="l"/>
                  <a:tab pos="1312617" algn="l"/>
                  <a:tab pos="1973391" algn="l"/>
                  <a:tab pos="2616305" algn="l"/>
                  <a:tab pos="660773" algn="l"/>
                  <a:tab pos="1312617" algn="l"/>
                  <a:tab pos="1973391" algn="l"/>
                  <a:tab pos="2616305" algn="l"/>
                </a:tabLst>
              </a:pP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Sequence number </a:t>
              </a:r>
              <a:r>
                <a:rPr lang="en-US" sz="1406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x</a:t>
              </a: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read</a:t>
              </a:r>
              <a:b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</a:b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from local transport clock</a:t>
              </a:r>
            </a:p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73391" algn="l"/>
                  <a:tab pos="2616305" algn="l"/>
                  <a:tab pos="660773" algn="l"/>
                  <a:tab pos="1312617" algn="l"/>
                  <a:tab pos="1973391" algn="l"/>
                  <a:tab pos="2616305" algn="l"/>
                  <a:tab pos="660773" algn="l"/>
                  <a:tab pos="1312617" algn="l"/>
                  <a:tab pos="1973391" algn="l"/>
                  <a:tab pos="2616305" algn="l"/>
                  <a:tab pos="660773" algn="l"/>
                  <a:tab pos="1312617" algn="l"/>
                  <a:tab pos="1973391" algn="l"/>
                  <a:tab pos="2616305" algn="l"/>
                  <a:tab pos="660773" algn="l"/>
                  <a:tab pos="1312617" algn="l"/>
                  <a:tab pos="1973391" algn="l"/>
                  <a:tab pos="2616305" algn="l"/>
                </a:tabLst>
              </a:pPr>
              <a:r>
                <a:rPr lang="en-US" sz="1406" b="1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Local state :</a:t>
              </a:r>
            </a:p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73391" algn="l"/>
                  <a:tab pos="2616305" algn="l"/>
                  <a:tab pos="660773" algn="l"/>
                  <a:tab pos="1312617" algn="l"/>
                  <a:tab pos="1973391" algn="l"/>
                  <a:tab pos="2616305" algn="l"/>
                  <a:tab pos="660773" algn="l"/>
                  <a:tab pos="1312617" algn="l"/>
                  <a:tab pos="1973391" algn="l"/>
                  <a:tab pos="2616305" algn="l"/>
                  <a:tab pos="660773" algn="l"/>
                  <a:tab pos="1312617" algn="l"/>
                  <a:tab pos="1973391" algn="l"/>
                  <a:tab pos="2616305" algn="l"/>
                  <a:tab pos="660773" algn="l"/>
                  <a:tab pos="1312617" algn="l"/>
                  <a:tab pos="1973391" algn="l"/>
                  <a:tab pos="2616305" algn="l"/>
                </a:tabLst>
              </a:pP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Connection to B : </a:t>
              </a:r>
            </a:p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73391" algn="l"/>
                  <a:tab pos="2616305" algn="l"/>
                  <a:tab pos="660773" algn="l"/>
                  <a:tab pos="1312617" algn="l"/>
                  <a:tab pos="1973391" algn="l"/>
                  <a:tab pos="2616305" algn="l"/>
                  <a:tab pos="660773" algn="l"/>
                  <a:tab pos="1312617" algn="l"/>
                  <a:tab pos="1973391" algn="l"/>
                  <a:tab pos="2616305" algn="l"/>
                  <a:tab pos="660773" algn="l"/>
                  <a:tab pos="1312617" algn="l"/>
                  <a:tab pos="1973391" algn="l"/>
                  <a:tab pos="2616305" algn="l"/>
                  <a:tab pos="660773" algn="l"/>
                  <a:tab pos="1312617" algn="l"/>
                  <a:tab pos="1973391" algn="l"/>
                  <a:tab pos="2616305" algn="l"/>
                </a:tabLst>
              </a:pP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- Wait for ack for CR (</a:t>
              </a:r>
              <a:r>
                <a:rPr lang="en-US" sz="1406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x</a:t>
              </a: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73391" algn="l"/>
                  <a:tab pos="2616305" algn="l"/>
                  <a:tab pos="660773" algn="l"/>
                  <a:tab pos="1312617" algn="l"/>
                  <a:tab pos="1973391" algn="l"/>
                  <a:tab pos="2616305" algn="l"/>
                  <a:tab pos="660773" algn="l"/>
                  <a:tab pos="1312617" algn="l"/>
                  <a:tab pos="1973391" algn="l"/>
                  <a:tab pos="2616305" algn="l"/>
                  <a:tab pos="660773" algn="l"/>
                  <a:tab pos="1312617" algn="l"/>
                  <a:tab pos="1973391" algn="l"/>
                  <a:tab pos="2616305" algn="l"/>
                  <a:tab pos="660773" algn="l"/>
                  <a:tab pos="1312617" algn="l"/>
                  <a:tab pos="1973391" algn="l"/>
                  <a:tab pos="2616305" algn="l"/>
                </a:tabLst>
              </a:pP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- Start retransmission timer</a:t>
              </a:r>
            </a:p>
          </p:txBody>
        </p:sp>
        <p:sp>
          <p:nvSpPr>
            <p:cNvPr id="27669" name="Line 21"/>
            <p:cNvSpPr>
              <a:spLocks noChangeShapeType="1"/>
            </p:cNvSpPr>
            <p:nvPr/>
          </p:nvSpPr>
          <p:spPr bwMode="auto">
            <a:xfrm>
              <a:off x="1905" y="225"/>
              <a:ext cx="399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</p:grpSp>
      <p:sp>
        <p:nvSpPr>
          <p:cNvPr id="27670" name="Rectangle 22"/>
          <p:cNvSpPr>
            <a:spLocks/>
          </p:cNvSpPr>
          <p:nvPr/>
        </p:nvSpPr>
        <p:spPr bwMode="auto">
          <a:xfrm>
            <a:off x="8081741" y="2851920"/>
            <a:ext cx="2536031" cy="1116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406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Sequence number </a:t>
            </a:r>
            <a:r>
              <a:rPr lang="en-US" sz="1406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y</a:t>
            </a:r>
            <a:r>
              <a:rPr lang="en-US" sz="1406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read from</a:t>
            </a:r>
            <a:br>
              <a:rPr lang="en-US" sz="1406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</a:br>
            <a:r>
              <a:rPr lang="en-US" sz="1406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local transport clock</a:t>
            </a:r>
            <a:endParaRPr lang="en-US" sz="2180">
              <a:latin typeface="Times New Roman" charset="0"/>
              <a:ea typeface="ＭＳ Ｐゴシック" charset="0"/>
              <a:cs typeface="Times New Roman" charset="0"/>
              <a:sym typeface="Times New Roman" charset="0"/>
            </a:endParaRPr>
          </a:p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406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CA sent to ack CR</a:t>
            </a:r>
          </a:p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406" b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Local state :</a:t>
            </a:r>
          </a:p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406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Connection to A : </a:t>
            </a:r>
          </a:p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406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- Wait for ack for CA(</a:t>
            </a:r>
            <a:r>
              <a:rPr lang="en-US" sz="1406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y</a:t>
            </a:r>
            <a:r>
              <a:rPr lang="en-US" sz="1406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)</a:t>
            </a:r>
          </a:p>
        </p:txBody>
      </p:sp>
      <p:sp>
        <p:nvSpPr>
          <p:cNvPr id="27671" name="Rectangle 23"/>
          <p:cNvSpPr>
            <a:spLocks/>
          </p:cNvSpPr>
          <p:nvPr/>
        </p:nvSpPr>
        <p:spPr bwMode="auto">
          <a:xfrm>
            <a:off x="1732732" y="3469916"/>
            <a:ext cx="2530450" cy="1094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59220" algn="l"/>
                <a:tab pos="660773" algn="l"/>
                <a:tab pos="1312617" algn="l"/>
                <a:tab pos="1973391" algn="l"/>
                <a:tab pos="2625235" algn="l"/>
                <a:tab pos="3259220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406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Received CA acknowledges CR</a:t>
            </a:r>
          </a:p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59220" algn="l"/>
                <a:tab pos="660773" algn="l"/>
                <a:tab pos="1312617" algn="l"/>
                <a:tab pos="1973391" algn="l"/>
                <a:tab pos="2625235" algn="l"/>
                <a:tab pos="3259220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406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Send CA to ack received CA </a:t>
            </a:r>
          </a:p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59220" algn="l"/>
                <a:tab pos="660773" algn="l"/>
                <a:tab pos="1312617" algn="l"/>
                <a:tab pos="1973391" algn="l"/>
                <a:tab pos="2625235" algn="l"/>
                <a:tab pos="3259220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406" b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Local state :</a:t>
            </a:r>
          </a:p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59220" algn="l"/>
                <a:tab pos="660773" algn="l"/>
                <a:tab pos="1312617" algn="l"/>
                <a:tab pos="1973391" algn="l"/>
                <a:tab pos="2625235" algn="l"/>
                <a:tab pos="3259220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406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Connection to B : </a:t>
            </a:r>
          </a:p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59220" algn="l"/>
                <a:tab pos="660773" algn="l"/>
                <a:tab pos="1312617" algn="l"/>
                <a:tab pos="1973391" algn="l"/>
                <a:tab pos="2625235" algn="l"/>
                <a:tab pos="3259220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406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- established</a:t>
            </a:r>
          </a:p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59220" algn="l"/>
                <a:tab pos="660773" algn="l"/>
                <a:tab pos="1312617" algn="l"/>
                <a:tab pos="1973391" algn="l"/>
                <a:tab pos="2625235" algn="l"/>
                <a:tab pos="3259220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406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- current_seq = </a:t>
            </a:r>
            <a:r>
              <a:rPr lang="en-US" sz="1406">
                <a:solidFill>
                  <a:srgbClr val="FF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x</a:t>
            </a:r>
          </a:p>
        </p:txBody>
      </p:sp>
      <p:sp>
        <p:nvSpPr>
          <p:cNvPr id="27672" name="Rectangle 24"/>
          <p:cNvSpPr>
            <a:spLocks/>
          </p:cNvSpPr>
          <p:nvPr/>
        </p:nvSpPr>
        <p:spPr bwMode="auto">
          <a:xfrm>
            <a:off x="2207121" y="5025017"/>
            <a:ext cx="2446182" cy="549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59220" algn="l"/>
                <a:tab pos="660773" algn="l"/>
                <a:tab pos="1312617" algn="l"/>
                <a:tab pos="1973391" algn="l"/>
                <a:tab pos="2625235" algn="l"/>
                <a:tab pos="3259220" algn="l"/>
              </a:tabLst>
            </a:pPr>
            <a:r>
              <a:rPr lang="en-US" sz="1406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The sequence numbers used </a:t>
            </a:r>
            <a:br>
              <a:rPr lang="en-US" sz="1406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</a:br>
            <a:r>
              <a:rPr lang="en-US" sz="1406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for the data segments will start</a:t>
            </a:r>
          </a:p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59220" algn="l"/>
                <a:tab pos="660773" algn="l"/>
                <a:tab pos="1312617" algn="l"/>
                <a:tab pos="1973391" algn="l"/>
                <a:tab pos="2625235" algn="l"/>
                <a:tab pos="3259220" algn="l"/>
              </a:tabLst>
            </a:pPr>
            <a:r>
              <a:rPr lang="en-US" sz="1406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from </a:t>
            </a:r>
            <a:r>
              <a:rPr lang="en-US" sz="1406">
                <a:solidFill>
                  <a:srgbClr val="FF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x</a:t>
            </a:r>
          </a:p>
        </p:txBody>
      </p:sp>
      <p:sp>
        <p:nvSpPr>
          <p:cNvPr id="27673" name="Rectangle 25"/>
          <p:cNvSpPr>
            <a:spLocks/>
          </p:cNvSpPr>
          <p:nvPr/>
        </p:nvSpPr>
        <p:spPr bwMode="auto">
          <a:xfrm>
            <a:off x="8077275" y="5507220"/>
            <a:ext cx="2189702" cy="549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406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The sequence numbers</a:t>
            </a:r>
            <a:br>
              <a:rPr lang="en-US" sz="1406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</a:br>
            <a:r>
              <a:rPr lang="en-US" sz="1406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used for the data segments</a:t>
            </a:r>
          </a:p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406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will start from </a:t>
            </a:r>
            <a:r>
              <a:rPr lang="en-US" sz="1406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y</a:t>
            </a:r>
          </a:p>
        </p:txBody>
      </p:sp>
      <p:grpSp>
        <p:nvGrpSpPr>
          <p:cNvPr id="27674" name="Group 26"/>
          <p:cNvGrpSpPr>
            <a:grpSpLocks/>
          </p:cNvGrpSpPr>
          <p:nvPr/>
        </p:nvGrpSpPr>
        <p:grpSpPr bwMode="auto">
          <a:xfrm>
            <a:off x="4867053" y="4759524"/>
            <a:ext cx="3032745" cy="658564"/>
            <a:chOff x="0" y="0"/>
            <a:chExt cx="2716" cy="590"/>
          </a:xfrm>
        </p:grpSpPr>
        <p:sp>
          <p:nvSpPr>
            <p:cNvPr id="27675" name="Line 27"/>
            <p:cNvSpPr>
              <a:spLocks noChangeShapeType="1"/>
            </p:cNvSpPr>
            <p:nvPr/>
          </p:nvSpPr>
          <p:spPr bwMode="auto">
            <a:xfrm>
              <a:off x="0" y="0"/>
              <a:ext cx="2716" cy="5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27676" name="Rectangle 28"/>
            <p:cNvSpPr>
              <a:spLocks/>
            </p:cNvSpPr>
            <p:nvPr/>
          </p:nvSpPr>
          <p:spPr bwMode="auto">
            <a:xfrm>
              <a:off x="1406" y="68"/>
              <a:ext cx="383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</a:pPr>
              <a:r>
                <a:rPr lang="en-US" sz="154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D(</a:t>
              </a:r>
              <a:r>
                <a:rPr lang="en-US" sz="1547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x</a:t>
              </a:r>
              <a:r>
                <a:rPr lang="en-US" sz="154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 </a:t>
              </a:r>
            </a:p>
          </p:txBody>
        </p:sp>
      </p:grpSp>
      <p:grpSp>
        <p:nvGrpSpPr>
          <p:cNvPr id="27677" name="Group 29"/>
          <p:cNvGrpSpPr>
            <a:grpSpLocks/>
          </p:cNvGrpSpPr>
          <p:nvPr/>
        </p:nvGrpSpPr>
        <p:grpSpPr bwMode="auto">
          <a:xfrm>
            <a:off x="4861472" y="5535290"/>
            <a:ext cx="3052837" cy="549176"/>
            <a:chOff x="0" y="0"/>
            <a:chExt cx="2734" cy="492"/>
          </a:xfrm>
        </p:grpSpPr>
        <p:sp>
          <p:nvSpPr>
            <p:cNvPr id="27678" name="Line 30"/>
            <p:cNvSpPr>
              <a:spLocks noChangeShapeType="1"/>
            </p:cNvSpPr>
            <p:nvPr/>
          </p:nvSpPr>
          <p:spPr bwMode="auto">
            <a:xfrm flipH="1">
              <a:off x="0" y="0"/>
              <a:ext cx="2734" cy="4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2180"/>
            </a:p>
          </p:txBody>
        </p:sp>
        <p:sp>
          <p:nvSpPr>
            <p:cNvPr id="27679" name="Rectangle 31"/>
            <p:cNvSpPr>
              <a:spLocks/>
            </p:cNvSpPr>
            <p:nvPr/>
          </p:nvSpPr>
          <p:spPr bwMode="auto">
            <a:xfrm>
              <a:off x="262" y="53"/>
              <a:ext cx="383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</a:pPr>
              <a:r>
                <a:rPr lang="en-US" sz="154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D(</a:t>
              </a:r>
              <a:r>
                <a:rPr lang="en-US" sz="1547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y</a:t>
              </a:r>
              <a:r>
                <a:rPr lang="en-US" sz="154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 </a:t>
              </a:r>
            </a:p>
          </p:txBody>
        </p:sp>
      </p:grpSp>
      <p:sp>
        <p:nvSpPr>
          <p:cNvPr id="27680" name="Rectangle 32"/>
          <p:cNvSpPr>
            <a:spLocks/>
          </p:cNvSpPr>
          <p:nvPr/>
        </p:nvSpPr>
        <p:spPr bwMode="auto">
          <a:xfrm>
            <a:off x="8035357" y="4225363"/>
            <a:ext cx="1365246" cy="731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406" b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Local state :</a:t>
            </a:r>
          </a:p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406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Connection to A :</a:t>
            </a:r>
          </a:p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406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- established</a:t>
            </a:r>
          </a:p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406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- current_seq=</a:t>
            </a:r>
            <a:r>
              <a:rPr lang="en-US" sz="1406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y</a:t>
            </a:r>
          </a:p>
        </p:txBody>
      </p:sp>
      <p:sp>
        <p:nvSpPr>
          <p:cNvPr id="27681" name="Rectangle 33"/>
          <p:cNvSpPr>
            <a:spLocks/>
          </p:cNvSpPr>
          <p:nvPr/>
        </p:nvSpPr>
        <p:spPr bwMode="auto">
          <a:xfrm>
            <a:off x="2058665" y="4652974"/>
            <a:ext cx="2240998" cy="23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7000"/>
              </a:lnSpc>
              <a:tabLst>
                <a:tab pos="660773" algn="l"/>
                <a:tab pos="1312617" algn="l"/>
                <a:tab pos="1955532" algn="l"/>
              </a:tabLst>
            </a:pPr>
            <a:r>
              <a:rPr lang="en-US" sz="1547" b="1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Connection established</a:t>
            </a:r>
          </a:p>
        </p:txBody>
      </p:sp>
      <p:sp>
        <p:nvSpPr>
          <p:cNvPr id="27682" name="Rectangle 34"/>
          <p:cNvSpPr>
            <a:spLocks/>
          </p:cNvSpPr>
          <p:nvPr/>
        </p:nvSpPr>
        <p:spPr bwMode="auto">
          <a:xfrm>
            <a:off x="8037091" y="4966630"/>
            <a:ext cx="2240998" cy="23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7000"/>
              </a:lnSpc>
              <a:tabLst>
                <a:tab pos="660773" algn="l"/>
                <a:tab pos="1312617" algn="l"/>
                <a:tab pos="1955532" algn="l"/>
              </a:tabLst>
            </a:pPr>
            <a:r>
              <a:rPr lang="en-US" sz="1547" b="1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Connection established</a:t>
            </a:r>
          </a:p>
        </p:txBody>
      </p:sp>
      <p:sp>
        <p:nvSpPr>
          <p:cNvPr id="27683" name="Rectangle 35"/>
          <p:cNvSpPr>
            <a:spLocks/>
          </p:cNvSpPr>
          <p:nvPr/>
        </p:nvSpPr>
        <p:spPr bwMode="auto">
          <a:xfrm>
            <a:off x="3343438" y="1386028"/>
            <a:ext cx="821507" cy="335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18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Host A</a:t>
            </a:r>
          </a:p>
        </p:txBody>
      </p:sp>
      <p:sp>
        <p:nvSpPr>
          <p:cNvPr id="27684" name="Rectangle 36"/>
          <p:cNvSpPr>
            <a:spLocks/>
          </p:cNvSpPr>
          <p:nvPr/>
        </p:nvSpPr>
        <p:spPr bwMode="auto">
          <a:xfrm>
            <a:off x="8762824" y="1386028"/>
            <a:ext cx="836768" cy="335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18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Host B</a:t>
            </a:r>
          </a:p>
        </p:txBody>
      </p:sp>
    </p:spTree>
    <p:extLst>
      <p:ext uri="{BB962C8B-B14F-4D97-AF65-F5344CB8AC3E}">
        <p14:creationId xmlns:p14="http://schemas.microsoft.com/office/powerpoint/2010/main" val="351953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7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7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70" grpId="0" autoUpdateAnimBg="0"/>
      <p:bldP spid="27671" grpId="0" autoUpdateAnimBg="0"/>
      <p:bldP spid="27672" grpId="0" autoUpdateAnimBg="0"/>
      <p:bldP spid="27673" grpId="0" autoUpdateAnimBg="0"/>
      <p:bldP spid="27680" grpId="0" autoUpdateAnimBg="0"/>
      <p:bldP spid="27681" grpId="0" autoUpdateAnimBg="0"/>
      <p:bldP spid="27682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D4E05-A860-D0BB-8869-7EA59BE1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B48B2-801B-6DC4-F47B-1FF545AA6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>
                <a:solidFill>
                  <a:srgbClr val="FF0000"/>
                </a:solidFill>
              </a:rPr>
              <a:t>Managing a connection</a:t>
            </a:r>
          </a:p>
          <a:p>
            <a:pPr lvl="1"/>
            <a:r>
              <a:rPr lang="en-BE"/>
              <a:t>Connection establishment</a:t>
            </a:r>
          </a:p>
          <a:p>
            <a:pPr lvl="1"/>
            <a:r>
              <a:rPr lang="en-BE">
                <a:solidFill>
                  <a:srgbClr val="FF0000"/>
                </a:solidFill>
              </a:rPr>
              <a:t>Connection release</a:t>
            </a:r>
          </a:p>
          <a:p>
            <a:r>
              <a:rPr lang="en-BE"/>
              <a:t>TCP</a:t>
            </a:r>
          </a:p>
          <a:p>
            <a:pPr lvl="1"/>
            <a:r>
              <a:rPr lang="en-BE"/>
              <a:t>Connection establishment</a:t>
            </a:r>
          </a:p>
          <a:p>
            <a:pPr lvl="1"/>
            <a:r>
              <a:rPr lang="en-BE"/>
              <a:t>Data transfer</a:t>
            </a:r>
          </a:p>
          <a:p>
            <a:pPr lvl="1"/>
            <a:r>
              <a:rPr lang="en-BE"/>
              <a:t>Connection release</a:t>
            </a:r>
          </a:p>
          <a:p>
            <a:r>
              <a:rPr lang="en-BE"/>
              <a:t>Modern TCP</a:t>
            </a:r>
          </a:p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61558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1">
            <a:extLst>
              <a:ext uri="{FF2B5EF4-FFF2-40B4-BE49-F238E27FC236}">
                <a16:creationId xmlns:a16="http://schemas.microsoft.com/office/drawing/2014/main" id="{9E9461C1-AC0F-4F26-BF3C-68A7054C55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ym typeface="Gill Sans" charset="0"/>
              </a:rPr>
              <a:t>Closing a connection</a:t>
            </a:r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55F2FC14-2171-4EEF-8F2E-9DBAF8E62C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54837" indent="-420967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>
                <a:sym typeface="Gill Sans" charset="0"/>
              </a:rPr>
              <a:t>Two different approaches</a:t>
            </a:r>
          </a:p>
          <a:p>
            <a:pPr marL="983450" lvl="1" indent="-420967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b="1">
                <a:sym typeface="Gill Sans" charset="0"/>
              </a:rPr>
              <a:t>abrupt release</a:t>
            </a:r>
          </a:p>
          <a:p>
            <a:pPr marL="1310475" lvl="2" indent="-420967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>
                <a:sym typeface="Gill Sans" charset="0"/>
              </a:rPr>
              <a:t>send a segment that immediately closes the connection –&gt; may lead to losses</a:t>
            </a:r>
          </a:p>
          <a:p>
            <a:pPr marL="983450" lvl="1" indent="-420967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b="1">
                <a:sym typeface="Gill Sans" charset="0"/>
              </a:rPr>
              <a:t>graceful release</a:t>
            </a:r>
          </a:p>
          <a:p>
            <a:pPr marL="1310475" lvl="2" indent="-420967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>
                <a:sym typeface="Gill Sans" charset="0"/>
              </a:rPr>
              <a:t>send a marker that indicates the end of the date, once the marker is </a:t>
            </a:r>
            <a:r>
              <a:rPr lang="en-US" err="1">
                <a:sym typeface="Gill Sans" charset="0"/>
              </a:rPr>
              <a:t>acked</a:t>
            </a:r>
            <a:r>
              <a:rPr lang="en-US">
                <a:sym typeface="Gill Sans" charset="0"/>
              </a:rPr>
              <a:t>, all data has been received and connection is closed</a:t>
            </a:r>
          </a:p>
          <a:p>
            <a:pPr marL="1637500" lvl="3" indent="-420967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>
                <a:sym typeface="Gill Sans" charset="0"/>
              </a:rPr>
              <a:t>independent release of the two directions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xfrm>
            <a:off x="4614788" y="0"/>
            <a:ext cx="5469434" cy="1207740"/>
          </a:xfrm>
          <a:ln/>
        </p:spPr>
        <p:txBody>
          <a:bodyPr/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875525" algn="l"/>
              </a:tabLst>
            </a:pPr>
            <a:r>
              <a:rPr lang="en-US"/>
              <a:t>Abrupt release</a:t>
            </a:r>
          </a:p>
        </p:txBody>
      </p:sp>
      <p:sp>
        <p:nvSpPr>
          <p:cNvPr id="48130" name="Line 2"/>
          <p:cNvSpPr>
            <a:spLocks noChangeShapeType="1"/>
          </p:cNvSpPr>
          <p:nvPr/>
        </p:nvSpPr>
        <p:spPr bwMode="auto">
          <a:xfrm flipH="1">
            <a:off x="4698504" y="1675433"/>
            <a:ext cx="7814" cy="4301877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sp>
        <p:nvSpPr>
          <p:cNvPr id="48131" name="Line 3"/>
          <p:cNvSpPr>
            <a:spLocks noChangeShapeType="1"/>
          </p:cNvSpPr>
          <p:nvPr/>
        </p:nvSpPr>
        <p:spPr bwMode="auto">
          <a:xfrm>
            <a:off x="7814965" y="1732360"/>
            <a:ext cx="5581" cy="3887763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4696272" y="2009180"/>
            <a:ext cx="3107531" cy="719956"/>
            <a:chOff x="0" y="12"/>
            <a:chExt cx="2783" cy="645"/>
          </a:xfrm>
        </p:grpSpPr>
        <p:sp>
          <p:nvSpPr>
            <p:cNvPr id="48133" name="Line 5"/>
            <p:cNvSpPr>
              <a:spLocks noChangeShapeType="1"/>
            </p:cNvSpPr>
            <p:nvPr/>
          </p:nvSpPr>
          <p:spPr bwMode="auto">
            <a:xfrm>
              <a:off x="0" y="43"/>
              <a:ext cx="2783" cy="6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8134" name="Rectangle 6"/>
            <p:cNvSpPr>
              <a:spLocks/>
            </p:cNvSpPr>
            <p:nvPr/>
          </p:nvSpPr>
          <p:spPr bwMode="auto">
            <a:xfrm>
              <a:off x="731" y="12"/>
              <a:ext cx="902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54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CR (seq=</a:t>
              </a:r>
              <a:r>
                <a:rPr lang="en-US" sz="1547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z</a:t>
              </a:r>
              <a:r>
                <a:rPr lang="en-US" sz="154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</p:grpSp>
      <p:grpSp>
        <p:nvGrpSpPr>
          <p:cNvPr id="48135" name="Group 7"/>
          <p:cNvGrpSpPr>
            <a:grpSpLocks/>
          </p:cNvGrpSpPr>
          <p:nvPr/>
        </p:nvGrpSpPr>
        <p:grpSpPr bwMode="auto">
          <a:xfrm>
            <a:off x="4729758" y="2626445"/>
            <a:ext cx="3074045" cy="551409"/>
            <a:chOff x="0" y="12"/>
            <a:chExt cx="2754" cy="494"/>
          </a:xfrm>
        </p:grpSpPr>
        <p:sp>
          <p:nvSpPr>
            <p:cNvPr id="48136" name="Rectangle 8"/>
            <p:cNvSpPr>
              <a:spLocks/>
            </p:cNvSpPr>
            <p:nvPr/>
          </p:nvSpPr>
          <p:spPr bwMode="auto">
            <a:xfrm>
              <a:off x="29" y="12"/>
              <a:ext cx="1480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55532" algn="l"/>
                </a:tabLst>
              </a:pPr>
              <a:r>
                <a:rPr lang="en-US" sz="154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CA (seq=</a:t>
              </a:r>
              <a:r>
                <a:rPr lang="en-US" sz="1547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w</a:t>
              </a:r>
              <a:r>
                <a:rPr lang="en-US" sz="154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, ack=</a:t>
              </a:r>
              <a:r>
                <a:rPr lang="en-US" sz="1547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z</a:t>
              </a:r>
              <a:r>
                <a:rPr lang="en-US" sz="154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  <p:sp>
          <p:nvSpPr>
            <p:cNvPr id="48137" name="Line 9"/>
            <p:cNvSpPr>
              <a:spLocks noChangeShapeType="1"/>
            </p:cNvSpPr>
            <p:nvPr/>
          </p:nvSpPr>
          <p:spPr bwMode="auto">
            <a:xfrm flipH="1">
              <a:off x="0" y="138"/>
              <a:ext cx="2754" cy="3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</p:grpSp>
      <p:grpSp>
        <p:nvGrpSpPr>
          <p:cNvPr id="48138" name="Group 10"/>
          <p:cNvGrpSpPr>
            <a:grpSpLocks/>
          </p:cNvGrpSpPr>
          <p:nvPr/>
        </p:nvGrpSpPr>
        <p:grpSpPr bwMode="auto">
          <a:xfrm>
            <a:off x="4678412" y="3243730"/>
            <a:ext cx="3107531" cy="764584"/>
            <a:chOff x="0" y="13"/>
            <a:chExt cx="2783" cy="684"/>
          </a:xfrm>
        </p:grpSpPr>
        <p:sp>
          <p:nvSpPr>
            <p:cNvPr id="48139" name="Rectangle 11"/>
            <p:cNvSpPr>
              <a:spLocks/>
            </p:cNvSpPr>
            <p:nvPr/>
          </p:nvSpPr>
          <p:spPr bwMode="auto">
            <a:xfrm>
              <a:off x="637" y="13"/>
              <a:ext cx="1489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55532" algn="l"/>
                </a:tabLst>
              </a:pPr>
              <a:r>
                <a:rPr lang="en-US" sz="154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CA (seq=</a:t>
              </a:r>
              <a:r>
                <a:rPr lang="en-US" sz="1547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z</a:t>
              </a:r>
              <a:r>
                <a:rPr lang="en-US" sz="154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, ack=</a:t>
              </a:r>
              <a:r>
                <a:rPr lang="en-US" sz="1547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w</a:t>
              </a:r>
              <a:r>
                <a:rPr lang="en-US" sz="154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  <p:sp>
          <p:nvSpPr>
            <p:cNvPr id="48140" name="Line 12"/>
            <p:cNvSpPr>
              <a:spLocks noChangeShapeType="1"/>
            </p:cNvSpPr>
            <p:nvPr/>
          </p:nvSpPr>
          <p:spPr bwMode="auto">
            <a:xfrm>
              <a:off x="0" y="83"/>
              <a:ext cx="2783" cy="6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</p:grpSp>
      <p:grpSp>
        <p:nvGrpSpPr>
          <p:cNvPr id="48141" name="Group 13"/>
          <p:cNvGrpSpPr>
            <a:grpSpLocks/>
          </p:cNvGrpSpPr>
          <p:nvPr/>
        </p:nvGrpSpPr>
        <p:grpSpPr bwMode="auto">
          <a:xfrm>
            <a:off x="2075408" y="3730387"/>
            <a:ext cx="8384977" cy="957689"/>
            <a:chOff x="0" y="8"/>
            <a:chExt cx="7512" cy="857"/>
          </a:xfrm>
        </p:grpSpPr>
        <p:sp>
          <p:nvSpPr>
            <p:cNvPr id="48142" name="Line 14"/>
            <p:cNvSpPr>
              <a:spLocks noChangeShapeType="1"/>
            </p:cNvSpPr>
            <p:nvPr/>
          </p:nvSpPr>
          <p:spPr bwMode="auto">
            <a:xfrm>
              <a:off x="2351" y="153"/>
              <a:ext cx="2784" cy="6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8143" name="Line 15"/>
            <p:cNvSpPr>
              <a:spLocks noChangeShapeType="1"/>
            </p:cNvSpPr>
            <p:nvPr/>
          </p:nvSpPr>
          <p:spPr bwMode="auto">
            <a:xfrm>
              <a:off x="1499" y="148"/>
              <a:ext cx="833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8144" name="Line 16"/>
            <p:cNvSpPr>
              <a:spLocks noChangeShapeType="1"/>
            </p:cNvSpPr>
            <p:nvPr/>
          </p:nvSpPr>
          <p:spPr bwMode="auto">
            <a:xfrm>
              <a:off x="5178" y="789"/>
              <a:ext cx="833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8145" name="Rectangle 17"/>
            <p:cNvSpPr>
              <a:spLocks/>
            </p:cNvSpPr>
            <p:nvPr/>
          </p:nvSpPr>
          <p:spPr bwMode="auto">
            <a:xfrm>
              <a:off x="2790" y="28"/>
              <a:ext cx="177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</a:pPr>
              <a:r>
                <a:rPr lang="en-US" sz="154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 </a:t>
              </a:r>
            </a:p>
          </p:txBody>
        </p:sp>
        <p:sp>
          <p:nvSpPr>
            <p:cNvPr id="48146" name="Rectangle 18"/>
            <p:cNvSpPr>
              <a:spLocks/>
            </p:cNvSpPr>
            <p:nvPr/>
          </p:nvSpPr>
          <p:spPr bwMode="auto">
            <a:xfrm>
              <a:off x="0" y="8"/>
              <a:ext cx="1450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55532" algn="l"/>
                </a:tabLst>
              </a:pPr>
              <a:r>
                <a:rPr lang="en-US" sz="2109">
                  <a:latin typeface="Courier New" charset="0"/>
                  <a:ea typeface="ＭＳ Ｐゴシック" charset="0"/>
                  <a:cs typeface="Courier New" charset="0"/>
                  <a:sym typeface="Courier New" charset="0"/>
                </a:rPr>
                <a:t>Data.req()</a:t>
              </a:r>
            </a:p>
          </p:txBody>
        </p:sp>
        <p:sp>
          <p:nvSpPr>
            <p:cNvPr id="48147" name="Rectangle 19"/>
            <p:cNvSpPr>
              <a:spLocks/>
            </p:cNvSpPr>
            <p:nvPr/>
          </p:nvSpPr>
          <p:spPr bwMode="auto">
            <a:xfrm>
              <a:off x="6062" y="609"/>
              <a:ext cx="1450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55532" algn="l"/>
                </a:tabLst>
              </a:pPr>
              <a:r>
                <a:rPr lang="en-US" sz="2109">
                  <a:latin typeface="Courier New" charset="0"/>
                  <a:ea typeface="ＭＳ Ｐゴシック" charset="0"/>
                  <a:cs typeface="Courier New" charset="0"/>
                  <a:sym typeface="Courier New" charset="0"/>
                </a:rPr>
                <a:t>Data.ind()</a:t>
              </a:r>
            </a:p>
          </p:txBody>
        </p:sp>
      </p:grpSp>
      <p:grpSp>
        <p:nvGrpSpPr>
          <p:cNvPr id="48148" name="Group 20"/>
          <p:cNvGrpSpPr>
            <a:grpSpLocks/>
          </p:cNvGrpSpPr>
          <p:nvPr/>
        </p:nvGrpSpPr>
        <p:grpSpPr bwMode="auto">
          <a:xfrm>
            <a:off x="7871893" y="4712643"/>
            <a:ext cx="2576214" cy="285750"/>
            <a:chOff x="0" y="8"/>
            <a:chExt cx="2307" cy="256"/>
          </a:xfrm>
        </p:grpSpPr>
        <p:sp>
          <p:nvSpPr>
            <p:cNvPr id="48149" name="Rectangle 21"/>
            <p:cNvSpPr>
              <a:spLocks/>
            </p:cNvSpPr>
            <p:nvPr/>
          </p:nvSpPr>
          <p:spPr bwMode="auto">
            <a:xfrm>
              <a:off x="857" y="8"/>
              <a:ext cx="1450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55532" algn="l"/>
                </a:tabLst>
              </a:pPr>
              <a:r>
                <a:rPr lang="en-US" sz="2109">
                  <a:latin typeface="Courier New" charset="0"/>
                  <a:ea typeface="ＭＳ Ｐゴシック" charset="0"/>
                  <a:cs typeface="Courier New" charset="0"/>
                  <a:sym typeface="Courier New" charset="0"/>
                </a:rPr>
                <a:t>Disc.req()</a:t>
              </a:r>
            </a:p>
          </p:txBody>
        </p:sp>
        <p:sp>
          <p:nvSpPr>
            <p:cNvPr id="48150" name="Line 22"/>
            <p:cNvSpPr>
              <a:spLocks noChangeShapeType="1"/>
            </p:cNvSpPr>
            <p:nvPr/>
          </p:nvSpPr>
          <p:spPr bwMode="auto">
            <a:xfrm flipH="1">
              <a:off x="0" y="100"/>
              <a:ext cx="83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</p:grpSp>
      <p:grpSp>
        <p:nvGrpSpPr>
          <p:cNvPr id="48151" name="Group 23"/>
          <p:cNvGrpSpPr>
            <a:grpSpLocks/>
          </p:cNvGrpSpPr>
          <p:nvPr/>
        </p:nvGrpSpPr>
        <p:grpSpPr bwMode="auto">
          <a:xfrm>
            <a:off x="2101081" y="4306354"/>
            <a:ext cx="5692676" cy="861703"/>
            <a:chOff x="0" y="8"/>
            <a:chExt cx="5099" cy="771"/>
          </a:xfrm>
        </p:grpSpPr>
        <p:sp>
          <p:nvSpPr>
            <p:cNvPr id="48152" name="Line 24"/>
            <p:cNvSpPr>
              <a:spLocks noChangeShapeType="1"/>
            </p:cNvSpPr>
            <p:nvPr/>
          </p:nvSpPr>
          <p:spPr bwMode="auto">
            <a:xfrm>
              <a:off x="2315" y="165"/>
              <a:ext cx="2784" cy="6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8153" name="Rectangle 25"/>
            <p:cNvSpPr>
              <a:spLocks/>
            </p:cNvSpPr>
            <p:nvPr/>
          </p:nvSpPr>
          <p:spPr bwMode="auto">
            <a:xfrm>
              <a:off x="2720" y="50"/>
              <a:ext cx="177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</a:pPr>
              <a:r>
                <a:rPr lang="en-US" sz="154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 </a:t>
              </a:r>
            </a:p>
          </p:txBody>
        </p:sp>
        <p:sp>
          <p:nvSpPr>
            <p:cNvPr id="48154" name="Rectangle 26"/>
            <p:cNvSpPr>
              <a:spLocks/>
            </p:cNvSpPr>
            <p:nvPr/>
          </p:nvSpPr>
          <p:spPr bwMode="auto">
            <a:xfrm>
              <a:off x="0" y="8"/>
              <a:ext cx="1450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55532" algn="l"/>
                </a:tabLst>
              </a:pPr>
              <a:r>
                <a:rPr lang="en-US" sz="2109">
                  <a:latin typeface="Courier New" charset="0"/>
                  <a:ea typeface="ＭＳ Ｐゴシック" charset="0"/>
                  <a:cs typeface="Courier New" charset="0"/>
                  <a:sym typeface="Courier New" charset="0"/>
                </a:rPr>
                <a:t>Data.req()</a:t>
              </a:r>
            </a:p>
          </p:txBody>
        </p:sp>
        <p:sp>
          <p:nvSpPr>
            <p:cNvPr id="48155" name="Line 27"/>
            <p:cNvSpPr>
              <a:spLocks noChangeShapeType="1"/>
            </p:cNvSpPr>
            <p:nvPr/>
          </p:nvSpPr>
          <p:spPr bwMode="auto">
            <a:xfrm>
              <a:off x="1483" y="144"/>
              <a:ext cx="833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</p:grpSp>
      <p:grpSp>
        <p:nvGrpSpPr>
          <p:cNvPr id="48156" name="Group 28"/>
          <p:cNvGrpSpPr>
            <a:grpSpLocks/>
          </p:cNvGrpSpPr>
          <p:nvPr/>
        </p:nvGrpSpPr>
        <p:grpSpPr bwMode="auto">
          <a:xfrm>
            <a:off x="2086571" y="4807521"/>
            <a:ext cx="5761881" cy="644030"/>
            <a:chOff x="0" y="0"/>
            <a:chExt cx="5162" cy="576"/>
          </a:xfrm>
        </p:grpSpPr>
        <p:sp>
          <p:nvSpPr>
            <p:cNvPr id="48157" name="Rectangle 29"/>
            <p:cNvSpPr>
              <a:spLocks/>
            </p:cNvSpPr>
            <p:nvPr/>
          </p:nvSpPr>
          <p:spPr bwMode="auto">
            <a:xfrm>
              <a:off x="2616" y="393"/>
              <a:ext cx="304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</a:pPr>
              <a:r>
                <a:rPr lang="en-US" sz="1547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DR </a:t>
              </a:r>
            </a:p>
          </p:txBody>
        </p:sp>
        <p:sp>
          <p:nvSpPr>
            <p:cNvPr id="48158" name="Line 30"/>
            <p:cNvSpPr>
              <a:spLocks noChangeShapeType="1"/>
            </p:cNvSpPr>
            <p:nvPr/>
          </p:nvSpPr>
          <p:spPr bwMode="auto">
            <a:xfrm flipH="1">
              <a:off x="2407" y="0"/>
              <a:ext cx="2755" cy="36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8159" name="Rectangle 31"/>
            <p:cNvSpPr>
              <a:spLocks/>
            </p:cNvSpPr>
            <p:nvPr/>
          </p:nvSpPr>
          <p:spPr bwMode="auto">
            <a:xfrm>
              <a:off x="0" y="255"/>
              <a:ext cx="1450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55532" algn="l"/>
                </a:tabLst>
              </a:pPr>
              <a:r>
                <a:rPr lang="en-US" sz="2109">
                  <a:latin typeface="Courier New" charset="0"/>
                  <a:ea typeface="ＭＳ Ｐゴシック" charset="0"/>
                  <a:cs typeface="Courier New" charset="0"/>
                  <a:sym typeface="Courier New" charset="0"/>
                </a:rPr>
                <a:t>Disc.req()</a:t>
              </a:r>
            </a:p>
          </p:txBody>
        </p:sp>
        <p:sp>
          <p:nvSpPr>
            <p:cNvPr id="48160" name="Line 32"/>
            <p:cNvSpPr>
              <a:spLocks noChangeShapeType="1"/>
            </p:cNvSpPr>
            <p:nvPr/>
          </p:nvSpPr>
          <p:spPr bwMode="auto">
            <a:xfrm flipH="1">
              <a:off x="1568" y="371"/>
              <a:ext cx="76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</p:grpSp>
      <p:sp>
        <p:nvSpPr>
          <p:cNvPr id="48161" name="Rectangle 33"/>
          <p:cNvSpPr>
            <a:spLocks/>
          </p:cNvSpPr>
          <p:nvPr/>
        </p:nvSpPr>
        <p:spPr bwMode="auto">
          <a:xfrm>
            <a:off x="8267031" y="4968861"/>
            <a:ext cx="1777731" cy="23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7000"/>
              </a:lnSpc>
              <a:tabLst>
                <a:tab pos="660773" algn="l"/>
                <a:tab pos="1312617" algn="l"/>
                <a:tab pos="1955532" algn="l"/>
              </a:tabLst>
            </a:pPr>
            <a:r>
              <a:rPr lang="en-US" sz="1547" b="1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Connection closed</a:t>
            </a:r>
          </a:p>
        </p:txBody>
      </p:sp>
      <p:sp>
        <p:nvSpPr>
          <p:cNvPr id="48162" name="Rectangle 34"/>
          <p:cNvSpPr>
            <a:spLocks/>
          </p:cNvSpPr>
          <p:nvPr/>
        </p:nvSpPr>
        <p:spPr bwMode="auto">
          <a:xfrm>
            <a:off x="2324324" y="5413113"/>
            <a:ext cx="1777731" cy="23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7000"/>
              </a:lnSpc>
              <a:tabLst>
                <a:tab pos="660773" algn="l"/>
                <a:tab pos="1312617" algn="l"/>
                <a:tab pos="1955532" algn="l"/>
              </a:tabLst>
            </a:pPr>
            <a:r>
              <a:rPr lang="en-US" sz="1547" b="1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Connection closed</a:t>
            </a:r>
          </a:p>
        </p:txBody>
      </p:sp>
      <p:grpSp>
        <p:nvGrpSpPr>
          <p:cNvPr id="48163" name="Group 35"/>
          <p:cNvGrpSpPr>
            <a:grpSpLocks/>
          </p:cNvGrpSpPr>
          <p:nvPr/>
        </p:nvGrpSpPr>
        <p:grpSpPr bwMode="auto">
          <a:xfrm>
            <a:off x="6301383" y="5089922"/>
            <a:ext cx="3349749" cy="894085"/>
            <a:chOff x="0" y="0"/>
            <a:chExt cx="3001" cy="801"/>
          </a:xfrm>
        </p:grpSpPr>
        <p:sp>
          <p:nvSpPr>
            <p:cNvPr id="48164" name="Line 36"/>
            <p:cNvSpPr>
              <a:spLocks noChangeShapeType="1"/>
            </p:cNvSpPr>
            <p:nvPr/>
          </p:nvSpPr>
          <p:spPr bwMode="auto">
            <a:xfrm>
              <a:off x="1020" y="0"/>
              <a:ext cx="2" cy="44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8165" name="Rectangle 37"/>
            <p:cNvSpPr>
              <a:spLocks/>
            </p:cNvSpPr>
            <p:nvPr/>
          </p:nvSpPr>
          <p:spPr bwMode="auto">
            <a:xfrm>
              <a:off x="0" y="618"/>
              <a:ext cx="3001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73391" algn="l"/>
                  <a:tab pos="2625235" algn="l"/>
                  <a:tab pos="3286008" algn="l"/>
                  <a:tab pos="3937852" algn="l"/>
                  <a:tab pos="4562908" algn="l"/>
                </a:tabLst>
              </a:pPr>
              <a:r>
                <a:rPr lang="en-US" sz="1547" b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This segment will not be delivered 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325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48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8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61" grpId="0"/>
      <p:bldP spid="4816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ChangeArrowheads="1"/>
          </p:cNvSpPr>
          <p:nvPr>
            <p:ph type="title"/>
          </p:nvPr>
        </p:nvSpPr>
        <p:spPr>
          <a:xfrm>
            <a:off x="3074417" y="1116"/>
            <a:ext cx="7009805" cy="1205508"/>
          </a:xfrm>
          <a:ln/>
        </p:spPr>
        <p:txBody>
          <a:bodyPr/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875525" algn="l"/>
              </a:tabLst>
            </a:pPr>
            <a:r>
              <a:rPr lang="en-US"/>
              <a:t>Graceful release</a:t>
            </a:r>
          </a:p>
        </p:txBody>
      </p:sp>
      <p:grpSp>
        <p:nvGrpSpPr>
          <p:cNvPr id="47106" name="Group 2"/>
          <p:cNvGrpSpPr>
            <a:grpSpLocks/>
          </p:cNvGrpSpPr>
          <p:nvPr/>
        </p:nvGrpSpPr>
        <p:grpSpPr bwMode="auto">
          <a:xfrm>
            <a:off x="5083388" y="1623071"/>
            <a:ext cx="2640955" cy="588213"/>
            <a:chOff x="0" y="15"/>
            <a:chExt cx="2366" cy="526"/>
          </a:xfrm>
        </p:grpSpPr>
        <p:sp>
          <p:nvSpPr>
            <p:cNvPr id="47107" name="Rectangle 3"/>
            <p:cNvSpPr>
              <a:spLocks/>
            </p:cNvSpPr>
            <p:nvPr/>
          </p:nvSpPr>
          <p:spPr bwMode="auto">
            <a:xfrm>
              <a:off x="887" y="15"/>
              <a:ext cx="88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D(</a:t>
              </a:r>
              <a:r>
                <a:rPr lang="ja-JP" altLang="en-US" sz="1406">
                  <a:latin typeface="Arial"/>
                  <a:ea typeface="ＭＳ Ｐゴシック" charset="0"/>
                  <a:cs typeface="Helvetica" charset="0"/>
                  <a:sym typeface="Helvetica" charset="0"/>
                </a:rPr>
                <a:t>‘</a:t>
              </a: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</a:t>
              </a:r>
              <a:r>
                <a:rPr lang="ja-JP" altLang="en-US" sz="1406">
                  <a:latin typeface="Arial"/>
                  <a:ea typeface="ＭＳ Ｐゴシック" charset="0"/>
                  <a:cs typeface="Helvetica" charset="0"/>
                  <a:sym typeface="Helvetica" charset="0"/>
                </a:rPr>
                <a:t>’</a:t>
              </a: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,1233)</a:t>
              </a:r>
            </a:p>
          </p:txBody>
        </p:sp>
        <p:sp>
          <p:nvSpPr>
            <p:cNvPr id="47108" name="Line 4"/>
            <p:cNvSpPr>
              <a:spLocks noChangeShapeType="1"/>
            </p:cNvSpPr>
            <p:nvPr/>
          </p:nvSpPr>
          <p:spPr bwMode="auto">
            <a:xfrm>
              <a:off x="0" y="77"/>
              <a:ext cx="2366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</p:grpSp>
      <p:grpSp>
        <p:nvGrpSpPr>
          <p:cNvPr id="47109" name="Group 5"/>
          <p:cNvGrpSpPr>
            <a:grpSpLocks/>
          </p:cNvGrpSpPr>
          <p:nvPr/>
        </p:nvGrpSpPr>
        <p:grpSpPr bwMode="auto">
          <a:xfrm>
            <a:off x="2636653" y="1832935"/>
            <a:ext cx="2354089" cy="332583"/>
            <a:chOff x="0" y="13"/>
            <a:chExt cx="2109" cy="297"/>
          </a:xfrm>
        </p:grpSpPr>
        <p:sp>
          <p:nvSpPr>
            <p:cNvPr id="47110" name="Line 6"/>
            <p:cNvSpPr>
              <a:spLocks noChangeShapeType="1"/>
            </p:cNvSpPr>
            <p:nvPr/>
          </p:nvSpPr>
          <p:spPr bwMode="auto">
            <a:xfrm>
              <a:off x="904" y="309"/>
              <a:ext cx="120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7111" name="Rectangle 7"/>
            <p:cNvSpPr>
              <a:spLocks/>
            </p:cNvSpPr>
            <p:nvPr/>
          </p:nvSpPr>
          <p:spPr bwMode="auto">
            <a:xfrm>
              <a:off x="0" y="13"/>
              <a:ext cx="1746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73391" algn="l"/>
                  <a:tab pos="2616305" algn="l"/>
                </a:tabLst>
              </a:pP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DISCONNECT.req (A-B)</a:t>
              </a:r>
            </a:p>
          </p:txBody>
        </p:sp>
      </p:grp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7828151" y="2376530"/>
            <a:ext cx="2116337" cy="331468"/>
            <a:chOff x="0" y="13"/>
            <a:chExt cx="1895" cy="296"/>
          </a:xfrm>
        </p:grpSpPr>
        <p:sp>
          <p:nvSpPr>
            <p:cNvPr id="47113" name="Rectangle 9"/>
            <p:cNvSpPr>
              <a:spLocks/>
            </p:cNvSpPr>
            <p:nvPr/>
          </p:nvSpPr>
          <p:spPr bwMode="auto">
            <a:xfrm>
              <a:off x="212" y="13"/>
              <a:ext cx="1683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55532" algn="l"/>
                </a:tabLst>
              </a:pP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DISCONNECT.ind(A-B)</a:t>
              </a:r>
            </a:p>
          </p:txBody>
        </p:sp>
        <p:sp>
          <p:nvSpPr>
            <p:cNvPr id="47114" name="Line 10"/>
            <p:cNvSpPr>
              <a:spLocks noChangeShapeType="1"/>
            </p:cNvSpPr>
            <p:nvPr/>
          </p:nvSpPr>
          <p:spPr bwMode="auto">
            <a:xfrm>
              <a:off x="0" y="308"/>
              <a:ext cx="120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</p:grpSp>
      <p:grpSp>
        <p:nvGrpSpPr>
          <p:cNvPr id="47115" name="Group 11"/>
          <p:cNvGrpSpPr>
            <a:grpSpLocks/>
          </p:cNvGrpSpPr>
          <p:nvPr/>
        </p:nvGrpSpPr>
        <p:grpSpPr bwMode="auto">
          <a:xfrm>
            <a:off x="2647816" y="2829665"/>
            <a:ext cx="5035228" cy="520154"/>
            <a:chOff x="0" y="12"/>
            <a:chExt cx="4511" cy="466"/>
          </a:xfrm>
        </p:grpSpPr>
        <p:grpSp>
          <p:nvGrpSpPr>
            <p:cNvPr id="47116" name="Group 12"/>
            <p:cNvGrpSpPr>
              <a:grpSpLocks/>
            </p:cNvGrpSpPr>
            <p:nvPr/>
          </p:nvGrpSpPr>
          <p:grpSpPr bwMode="auto">
            <a:xfrm>
              <a:off x="2164" y="12"/>
              <a:ext cx="2347" cy="443"/>
              <a:chOff x="0" y="12"/>
              <a:chExt cx="2346" cy="443"/>
            </a:xfrm>
          </p:grpSpPr>
          <p:sp>
            <p:nvSpPr>
              <p:cNvPr id="47117" name="Line 13"/>
              <p:cNvSpPr>
                <a:spLocks noChangeShapeType="1"/>
              </p:cNvSpPr>
              <p:nvPr/>
            </p:nvSpPr>
            <p:spPr bwMode="auto">
              <a:xfrm flipH="1">
                <a:off x="0" y="12"/>
                <a:ext cx="2346" cy="44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 sz="1266"/>
              </a:p>
            </p:txBody>
          </p:sp>
          <p:sp>
            <p:nvSpPr>
              <p:cNvPr id="47118" name="Rectangle 14"/>
              <p:cNvSpPr>
                <a:spLocks/>
              </p:cNvSpPr>
              <p:nvPr/>
            </p:nvSpPr>
            <p:spPr bwMode="auto">
              <a:xfrm>
                <a:off x="304" y="12"/>
                <a:ext cx="738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60773" algn="l"/>
                    <a:tab pos="1303688" algn="l"/>
                  </a:tabLst>
                </a:pPr>
                <a:r>
                  <a:rPr lang="en-US" sz="1406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ACK,1234</a:t>
                </a:r>
              </a:p>
            </p:txBody>
          </p:sp>
        </p:grpSp>
        <p:sp>
          <p:nvSpPr>
            <p:cNvPr id="47119" name="Line 15"/>
            <p:cNvSpPr>
              <a:spLocks noChangeShapeType="1"/>
            </p:cNvSpPr>
            <p:nvPr/>
          </p:nvSpPr>
          <p:spPr bwMode="auto">
            <a:xfrm flipH="1">
              <a:off x="813" y="477"/>
              <a:ext cx="129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7120" name="Rectangle 16"/>
            <p:cNvSpPr>
              <a:spLocks/>
            </p:cNvSpPr>
            <p:nvPr/>
          </p:nvSpPr>
          <p:spPr bwMode="auto">
            <a:xfrm>
              <a:off x="0" y="179"/>
              <a:ext cx="1773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73391" algn="l"/>
                  <a:tab pos="2616305" algn="l"/>
                </a:tabLst>
              </a:pP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DISCONNECT.conf(A-B)</a:t>
              </a:r>
            </a:p>
          </p:txBody>
        </p:sp>
      </p:grpSp>
      <p:grpSp>
        <p:nvGrpSpPr>
          <p:cNvPr id="47121" name="Group 17"/>
          <p:cNvGrpSpPr>
            <a:grpSpLocks/>
          </p:cNvGrpSpPr>
          <p:nvPr/>
        </p:nvGrpSpPr>
        <p:grpSpPr bwMode="auto">
          <a:xfrm>
            <a:off x="5052134" y="4485005"/>
            <a:ext cx="4893469" cy="585984"/>
            <a:chOff x="0" y="0"/>
            <a:chExt cx="4384" cy="524"/>
          </a:xfrm>
        </p:grpSpPr>
        <p:sp>
          <p:nvSpPr>
            <p:cNvPr id="47122" name="Line 18"/>
            <p:cNvSpPr>
              <a:spLocks noChangeShapeType="1"/>
            </p:cNvSpPr>
            <p:nvPr/>
          </p:nvSpPr>
          <p:spPr bwMode="auto">
            <a:xfrm>
              <a:off x="0" y="0"/>
              <a:ext cx="2366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7123" name="Rectangle 19"/>
            <p:cNvSpPr>
              <a:spLocks/>
            </p:cNvSpPr>
            <p:nvPr/>
          </p:nvSpPr>
          <p:spPr bwMode="auto">
            <a:xfrm>
              <a:off x="798" y="358"/>
              <a:ext cx="738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ACK,4567</a:t>
              </a:r>
            </a:p>
          </p:txBody>
        </p:sp>
        <p:sp>
          <p:nvSpPr>
            <p:cNvPr id="47124" name="Rectangle 20"/>
            <p:cNvSpPr>
              <a:spLocks/>
            </p:cNvSpPr>
            <p:nvPr/>
          </p:nvSpPr>
          <p:spPr bwMode="auto">
            <a:xfrm>
              <a:off x="2611" y="189"/>
              <a:ext cx="1773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73391" algn="l"/>
                  <a:tab pos="2616305" algn="l"/>
                </a:tabLst>
              </a:pP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DISCONNECT.conf(A-B)</a:t>
              </a:r>
            </a:p>
          </p:txBody>
        </p:sp>
        <p:sp>
          <p:nvSpPr>
            <p:cNvPr id="47125" name="Line 21"/>
            <p:cNvSpPr>
              <a:spLocks noChangeShapeType="1"/>
            </p:cNvSpPr>
            <p:nvPr/>
          </p:nvSpPr>
          <p:spPr bwMode="auto">
            <a:xfrm>
              <a:off x="2398" y="486"/>
              <a:ext cx="120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</p:grpSp>
      <p:grpSp>
        <p:nvGrpSpPr>
          <p:cNvPr id="47126" name="Group 22"/>
          <p:cNvGrpSpPr>
            <a:grpSpLocks/>
          </p:cNvGrpSpPr>
          <p:nvPr/>
        </p:nvGrpSpPr>
        <p:grpSpPr bwMode="auto">
          <a:xfrm>
            <a:off x="2672372" y="3523948"/>
            <a:ext cx="7168307" cy="801440"/>
            <a:chOff x="0" y="12"/>
            <a:chExt cx="6422" cy="718"/>
          </a:xfrm>
        </p:grpSpPr>
        <p:sp>
          <p:nvSpPr>
            <p:cNvPr id="47127" name="Rectangle 23"/>
            <p:cNvSpPr>
              <a:spLocks/>
            </p:cNvSpPr>
            <p:nvPr/>
          </p:nvSpPr>
          <p:spPr bwMode="auto">
            <a:xfrm>
              <a:off x="4721" y="12"/>
              <a:ext cx="1701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73391" algn="l"/>
                  <a:tab pos="2616305" algn="l"/>
                </a:tabLst>
              </a:pP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DISCONNECT.req(B-A)</a:t>
              </a:r>
            </a:p>
          </p:txBody>
        </p:sp>
        <p:sp>
          <p:nvSpPr>
            <p:cNvPr id="47128" name="Line 24"/>
            <p:cNvSpPr>
              <a:spLocks noChangeShapeType="1"/>
            </p:cNvSpPr>
            <p:nvPr/>
          </p:nvSpPr>
          <p:spPr bwMode="auto">
            <a:xfrm flipH="1">
              <a:off x="4530" y="238"/>
              <a:ext cx="1297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7129" name="Line 25"/>
            <p:cNvSpPr>
              <a:spLocks noChangeShapeType="1"/>
            </p:cNvSpPr>
            <p:nvPr/>
          </p:nvSpPr>
          <p:spPr bwMode="auto">
            <a:xfrm flipH="1">
              <a:off x="2131" y="254"/>
              <a:ext cx="2346" cy="4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7130" name="Line 26"/>
            <p:cNvSpPr>
              <a:spLocks noChangeShapeType="1"/>
            </p:cNvSpPr>
            <p:nvPr/>
          </p:nvSpPr>
          <p:spPr bwMode="auto">
            <a:xfrm flipH="1">
              <a:off x="815" y="728"/>
              <a:ext cx="1296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7131" name="Rectangle 27"/>
            <p:cNvSpPr>
              <a:spLocks/>
            </p:cNvSpPr>
            <p:nvPr/>
          </p:nvSpPr>
          <p:spPr bwMode="auto">
            <a:xfrm>
              <a:off x="0" y="431"/>
              <a:ext cx="1684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55532" algn="l"/>
                </a:tabLst>
              </a:pP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DISCONNECT.ind(B-A)</a:t>
              </a:r>
            </a:p>
          </p:txBody>
        </p:sp>
        <p:sp>
          <p:nvSpPr>
            <p:cNvPr id="47132" name="Rectangle 28"/>
            <p:cNvSpPr>
              <a:spLocks/>
            </p:cNvSpPr>
            <p:nvPr/>
          </p:nvSpPr>
          <p:spPr bwMode="auto">
            <a:xfrm>
              <a:off x="2929" y="143"/>
              <a:ext cx="1014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DR(B-A,4567)</a:t>
              </a:r>
            </a:p>
          </p:txBody>
        </p:sp>
      </p:grpSp>
      <p:sp>
        <p:nvSpPr>
          <p:cNvPr id="47133" name="Rectangle 29"/>
          <p:cNvSpPr>
            <a:spLocks/>
          </p:cNvSpPr>
          <p:nvPr/>
        </p:nvSpPr>
        <p:spPr bwMode="auto">
          <a:xfrm>
            <a:off x="2579727" y="3433518"/>
            <a:ext cx="2409314" cy="419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7000"/>
              </a:lnSpc>
              <a:tabLst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406" b="1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Outgoing connection (A-&gt;B)</a:t>
            </a:r>
          </a:p>
          <a:p>
            <a:pPr>
              <a:lnSpc>
                <a:spcPct val="97000"/>
              </a:lnSpc>
              <a:tabLst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406" b="1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closed</a:t>
            </a:r>
          </a:p>
        </p:txBody>
      </p:sp>
      <p:sp>
        <p:nvSpPr>
          <p:cNvPr id="47134" name="Rectangle 30"/>
          <p:cNvSpPr>
            <a:spLocks/>
          </p:cNvSpPr>
          <p:nvPr/>
        </p:nvSpPr>
        <p:spPr bwMode="auto">
          <a:xfrm>
            <a:off x="7833731" y="2774953"/>
            <a:ext cx="2410916" cy="419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7000"/>
              </a:lnSpc>
              <a:tabLst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406" b="1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Incoming connection (A-&gt;B)</a:t>
            </a:r>
            <a:br>
              <a:rPr lang="en-US" sz="1406" b="1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</a:br>
            <a:r>
              <a:rPr lang="en-US" sz="1406" b="1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closed</a:t>
            </a:r>
          </a:p>
        </p:txBody>
      </p:sp>
      <p:sp>
        <p:nvSpPr>
          <p:cNvPr id="47135" name="Line 31"/>
          <p:cNvSpPr>
            <a:spLocks noChangeShapeType="1"/>
          </p:cNvSpPr>
          <p:nvPr/>
        </p:nvSpPr>
        <p:spPr bwMode="auto">
          <a:xfrm flipH="1">
            <a:off x="5025345" y="1871956"/>
            <a:ext cx="5581" cy="4068589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sp>
        <p:nvSpPr>
          <p:cNvPr id="47136" name="Line 32"/>
          <p:cNvSpPr>
            <a:spLocks noChangeShapeType="1"/>
          </p:cNvSpPr>
          <p:nvPr/>
        </p:nvSpPr>
        <p:spPr bwMode="auto">
          <a:xfrm>
            <a:off x="7720995" y="1847399"/>
            <a:ext cx="5581" cy="3887762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sp>
        <p:nvSpPr>
          <p:cNvPr id="47137" name="Rectangle 33"/>
          <p:cNvSpPr>
            <a:spLocks/>
          </p:cNvSpPr>
          <p:nvPr/>
        </p:nvSpPr>
        <p:spPr bwMode="auto">
          <a:xfrm>
            <a:off x="2395552" y="4537451"/>
            <a:ext cx="2410916" cy="419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7000"/>
              </a:lnSpc>
              <a:tabLst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406" b="1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Incoming connection (B-&gt;A)</a:t>
            </a:r>
            <a:br>
              <a:rPr lang="en-US" sz="1406" b="1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</a:br>
            <a:r>
              <a:rPr lang="en-US" sz="1406" b="1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closed</a:t>
            </a:r>
          </a:p>
        </p:txBody>
      </p:sp>
      <p:sp>
        <p:nvSpPr>
          <p:cNvPr id="47138" name="Rectangle 34"/>
          <p:cNvSpPr>
            <a:spLocks/>
          </p:cNvSpPr>
          <p:nvPr/>
        </p:nvSpPr>
        <p:spPr bwMode="auto">
          <a:xfrm>
            <a:off x="7752248" y="5156947"/>
            <a:ext cx="2409314" cy="419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7000"/>
              </a:lnSpc>
              <a:tabLst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406" b="1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Outgoing connection (B-&gt;A)</a:t>
            </a:r>
          </a:p>
          <a:p>
            <a:pPr>
              <a:lnSpc>
                <a:spcPct val="97000"/>
              </a:lnSpc>
              <a:tabLst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406" b="1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closed</a:t>
            </a:r>
          </a:p>
        </p:txBody>
      </p:sp>
      <p:grpSp>
        <p:nvGrpSpPr>
          <p:cNvPr id="47139" name="Group 35"/>
          <p:cNvGrpSpPr>
            <a:grpSpLocks/>
          </p:cNvGrpSpPr>
          <p:nvPr/>
        </p:nvGrpSpPr>
        <p:grpSpPr bwMode="auto">
          <a:xfrm>
            <a:off x="5083388" y="2116432"/>
            <a:ext cx="2640955" cy="590449"/>
            <a:chOff x="0" y="13"/>
            <a:chExt cx="2366" cy="528"/>
          </a:xfrm>
        </p:grpSpPr>
        <p:sp>
          <p:nvSpPr>
            <p:cNvPr id="47140" name="Rectangle 36"/>
            <p:cNvSpPr>
              <a:spLocks/>
            </p:cNvSpPr>
            <p:nvPr/>
          </p:nvSpPr>
          <p:spPr bwMode="auto">
            <a:xfrm>
              <a:off x="887" y="13"/>
              <a:ext cx="1014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DR(A-B,1234)</a:t>
              </a:r>
            </a:p>
          </p:txBody>
        </p:sp>
        <p:sp>
          <p:nvSpPr>
            <p:cNvPr id="47141" name="Line 37"/>
            <p:cNvSpPr>
              <a:spLocks noChangeShapeType="1"/>
            </p:cNvSpPr>
            <p:nvPr/>
          </p:nvSpPr>
          <p:spPr bwMode="auto">
            <a:xfrm>
              <a:off x="0" y="77"/>
              <a:ext cx="2366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</p:grpSp>
      <p:grpSp>
        <p:nvGrpSpPr>
          <p:cNvPr id="47142" name="Group 38"/>
          <p:cNvGrpSpPr>
            <a:grpSpLocks/>
          </p:cNvGrpSpPr>
          <p:nvPr/>
        </p:nvGrpSpPr>
        <p:grpSpPr bwMode="auto">
          <a:xfrm>
            <a:off x="7736622" y="1837407"/>
            <a:ext cx="1381900" cy="329228"/>
            <a:chOff x="0" y="15"/>
            <a:chExt cx="1237" cy="294"/>
          </a:xfrm>
        </p:grpSpPr>
        <p:sp>
          <p:nvSpPr>
            <p:cNvPr id="47143" name="Rectangle 39"/>
            <p:cNvSpPr>
              <a:spLocks/>
            </p:cNvSpPr>
            <p:nvPr/>
          </p:nvSpPr>
          <p:spPr bwMode="auto">
            <a:xfrm>
              <a:off x="212" y="15"/>
              <a:ext cx="102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55532" algn="l"/>
                </a:tabLst>
              </a:pP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DATA.ind(</a:t>
              </a:r>
              <a:r>
                <a:rPr lang="ja-JP" altLang="en-US" sz="1406">
                  <a:latin typeface="Arial"/>
                  <a:ea typeface="ＭＳ Ｐゴシック" charset="0"/>
                  <a:cs typeface="Helvetica" charset="0"/>
                  <a:sym typeface="Helvetica" charset="0"/>
                </a:rPr>
                <a:t>‘</a:t>
              </a: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</a:t>
              </a:r>
              <a:r>
                <a:rPr lang="ja-JP" altLang="en-US" sz="1406">
                  <a:latin typeface="Arial"/>
                  <a:ea typeface="ＭＳ Ｐゴシック" charset="0"/>
                  <a:cs typeface="Helvetica" charset="0"/>
                  <a:sym typeface="Helvetica" charset="0"/>
                </a:rPr>
                <a:t>’</a:t>
              </a: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  <p:sp>
          <p:nvSpPr>
            <p:cNvPr id="47144" name="Line 40"/>
            <p:cNvSpPr>
              <a:spLocks noChangeShapeType="1"/>
            </p:cNvSpPr>
            <p:nvPr/>
          </p:nvSpPr>
          <p:spPr bwMode="auto">
            <a:xfrm>
              <a:off x="0" y="308"/>
              <a:ext cx="120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</p:grpSp>
    </p:spTree>
    <p:extLst>
      <p:ext uri="{BB962C8B-B14F-4D97-AF65-F5344CB8AC3E}">
        <p14:creationId xmlns:p14="http://schemas.microsoft.com/office/powerpoint/2010/main" val="318348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7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33" grpId="0" autoUpdateAnimBg="0"/>
      <p:bldP spid="47134" grpId="0" autoUpdateAnimBg="0"/>
      <p:bldP spid="47137" grpId="0" autoUpdateAnimBg="0"/>
      <p:bldP spid="4713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D24E3-EE54-4789-DF92-8C8B90D45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deployment of alternating bit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6850E-A0ED-A991-EFE2-5F331D42C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rare, most protocols use sequence numbers longer than one bit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059DA4-E750-F881-9D7E-222F76E59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02" y="2712316"/>
            <a:ext cx="5971134" cy="45919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9F2AC2-ACD5-849E-5B06-EEFF20955E7B}"/>
              </a:ext>
            </a:extLst>
          </p:cNvPr>
          <p:cNvSpPr txBox="1"/>
          <p:nvPr/>
        </p:nvSpPr>
        <p:spPr>
          <a:xfrm>
            <a:off x="988397" y="227551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www.rfc-editor.org</a:t>
            </a:r>
            <a:r>
              <a:rPr lang="en-US" dirty="0"/>
              <a:t>/</a:t>
            </a:r>
            <a:r>
              <a:rPr lang="en-US" dirty="0" err="1"/>
              <a:t>rfc</a:t>
            </a:r>
            <a:r>
              <a:rPr lang="en-US" dirty="0"/>
              <a:t>/rfc783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C28ED4-3FDE-92E5-6EC7-83489DEB45F6}"/>
              </a:ext>
            </a:extLst>
          </p:cNvPr>
          <p:cNvSpPr txBox="1"/>
          <p:nvPr/>
        </p:nvSpPr>
        <p:spPr>
          <a:xfrm>
            <a:off x="6908181" y="2275516"/>
            <a:ext cx="609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wiki.wireshark.org</a:t>
            </a:r>
            <a:r>
              <a:rPr lang="en-US" dirty="0"/>
              <a:t>/TFTP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1DC73C-4157-032D-CEAD-D4735DDA2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79785"/>
            <a:ext cx="5756267" cy="290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1203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ChangeArrowheads="1"/>
          </p:cNvSpPr>
          <p:nvPr>
            <p:ph type="title"/>
          </p:nvPr>
        </p:nvSpPr>
        <p:spPr>
          <a:xfrm>
            <a:off x="3074417" y="1116"/>
            <a:ext cx="7009805" cy="1205508"/>
          </a:xfrm>
          <a:ln/>
        </p:spPr>
        <p:txBody>
          <a:bodyPr/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25235" algn="l"/>
                <a:tab pos="3286008" algn="l"/>
                <a:tab pos="3937852" algn="l"/>
                <a:tab pos="4598626" algn="l"/>
                <a:tab pos="5250470" algn="l"/>
                <a:tab pos="5875525" algn="l"/>
              </a:tabLst>
            </a:pPr>
            <a:r>
              <a:rPr lang="en-US"/>
              <a:t>Graceful release (2)</a:t>
            </a:r>
          </a:p>
        </p:txBody>
      </p:sp>
      <p:grpSp>
        <p:nvGrpSpPr>
          <p:cNvPr id="47106" name="Group 2"/>
          <p:cNvGrpSpPr>
            <a:grpSpLocks/>
          </p:cNvGrpSpPr>
          <p:nvPr/>
        </p:nvGrpSpPr>
        <p:grpSpPr bwMode="auto">
          <a:xfrm>
            <a:off x="5083388" y="1623071"/>
            <a:ext cx="2640955" cy="588213"/>
            <a:chOff x="0" y="15"/>
            <a:chExt cx="2366" cy="526"/>
          </a:xfrm>
        </p:grpSpPr>
        <p:sp>
          <p:nvSpPr>
            <p:cNvPr id="47107" name="Rectangle 3"/>
            <p:cNvSpPr>
              <a:spLocks/>
            </p:cNvSpPr>
            <p:nvPr/>
          </p:nvSpPr>
          <p:spPr bwMode="auto">
            <a:xfrm>
              <a:off x="888" y="15"/>
              <a:ext cx="88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D(</a:t>
              </a:r>
              <a:r>
                <a:rPr lang="ja-JP" altLang="en-US" sz="1406">
                  <a:latin typeface="Arial"/>
                  <a:ea typeface="ＭＳ Ｐゴシック" charset="0"/>
                  <a:cs typeface="Helvetica" charset="0"/>
                  <a:sym typeface="Helvetica" charset="0"/>
                </a:rPr>
                <a:t>‘</a:t>
              </a: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</a:t>
              </a:r>
              <a:r>
                <a:rPr lang="ja-JP" altLang="en-US" sz="1406">
                  <a:latin typeface="Arial"/>
                  <a:ea typeface="ＭＳ Ｐゴシック" charset="0"/>
                  <a:cs typeface="Helvetica" charset="0"/>
                  <a:sym typeface="Helvetica" charset="0"/>
                </a:rPr>
                <a:t>’</a:t>
              </a: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,1230)</a:t>
              </a:r>
            </a:p>
          </p:txBody>
        </p:sp>
        <p:sp>
          <p:nvSpPr>
            <p:cNvPr id="47108" name="Line 4"/>
            <p:cNvSpPr>
              <a:spLocks noChangeShapeType="1"/>
            </p:cNvSpPr>
            <p:nvPr/>
          </p:nvSpPr>
          <p:spPr bwMode="auto">
            <a:xfrm>
              <a:off x="0" y="77"/>
              <a:ext cx="2366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</p:grpSp>
      <p:grpSp>
        <p:nvGrpSpPr>
          <p:cNvPr id="47109" name="Group 5"/>
          <p:cNvGrpSpPr>
            <a:grpSpLocks/>
          </p:cNvGrpSpPr>
          <p:nvPr/>
        </p:nvGrpSpPr>
        <p:grpSpPr bwMode="auto">
          <a:xfrm>
            <a:off x="2613649" y="2328219"/>
            <a:ext cx="2354089" cy="332583"/>
            <a:chOff x="0" y="13"/>
            <a:chExt cx="2109" cy="297"/>
          </a:xfrm>
        </p:grpSpPr>
        <p:sp>
          <p:nvSpPr>
            <p:cNvPr id="47110" name="Line 6"/>
            <p:cNvSpPr>
              <a:spLocks noChangeShapeType="1"/>
            </p:cNvSpPr>
            <p:nvPr/>
          </p:nvSpPr>
          <p:spPr bwMode="auto">
            <a:xfrm>
              <a:off x="904" y="309"/>
              <a:ext cx="120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7111" name="Rectangle 7"/>
            <p:cNvSpPr>
              <a:spLocks/>
            </p:cNvSpPr>
            <p:nvPr/>
          </p:nvSpPr>
          <p:spPr bwMode="auto">
            <a:xfrm>
              <a:off x="0" y="13"/>
              <a:ext cx="1746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73391" algn="l"/>
                  <a:tab pos="2616305" algn="l"/>
                </a:tabLst>
              </a:pP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DISCONNECT.req (A-B)</a:t>
              </a:r>
            </a:p>
          </p:txBody>
        </p:sp>
      </p:grp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7744194" y="4374909"/>
            <a:ext cx="2116337" cy="331468"/>
            <a:chOff x="0" y="13"/>
            <a:chExt cx="1895" cy="296"/>
          </a:xfrm>
        </p:grpSpPr>
        <p:sp>
          <p:nvSpPr>
            <p:cNvPr id="47113" name="Rectangle 9"/>
            <p:cNvSpPr>
              <a:spLocks/>
            </p:cNvSpPr>
            <p:nvPr/>
          </p:nvSpPr>
          <p:spPr bwMode="auto">
            <a:xfrm>
              <a:off x="212" y="13"/>
              <a:ext cx="1683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55532" algn="l"/>
                </a:tabLst>
              </a:pP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DISCONNECT.ind(A-B)</a:t>
              </a:r>
            </a:p>
          </p:txBody>
        </p:sp>
        <p:sp>
          <p:nvSpPr>
            <p:cNvPr id="47114" name="Line 10"/>
            <p:cNvSpPr>
              <a:spLocks noChangeShapeType="1"/>
            </p:cNvSpPr>
            <p:nvPr/>
          </p:nvSpPr>
          <p:spPr bwMode="auto">
            <a:xfrm>
              <a:off x="0" y="308"/>
              <a:ext cx="120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</p:grpSp>
      <p:grpSp>
        <p:nvGrpSpPr>
          <p:cNvPr id="47116" name="Group 12"/>
          <p:cNvGrpSpPr>
            <a:grpSpLocks/>
          </p:cNvGrpSpPr>
          <p:nvPr/>
        </p:nvGrpSpPr>
        <p:grpSpPr bwMode="auto">
          <a:xfrm>
            <a:off x="5070430" y="2227021"/>
            <a:ext cx="2610818" cy="246683"/>
            <a:chOff x="37" y="-1010"/>
            <a:chExt cx="2338" cy="221"/>
          </a:xfrm>
        </p:grpSpPr>
        <p:sp>
          <p:nvSpPr>
            <p:cNvPr id="47117" name="Line 13"/>
            <p:cNvSpPr>
              <a:spLocks noChangeShapeType="1"/>
            </p:cNvSpPr>
            <p:nvPr/>
          </p:nvSpPr>
          <p:spPr bwMode="auto">
            <a:xfrm flipH="1">
              <a:off x="37" y="-1010"/>
              <a:ext cx="2338" cy="2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7118" name="Rectangle 14"/>
            <p:cNvSpPr>
              <a:spLocks/>
            </p:cNvSpPr>
            <p:nvPr/>
          </p:nvSpPr>
          <p:spPr bwMode="auto">
            <a:xfrm>
              <a:off x="464" y="-990"/>
              <a:ext cx="844" cy="1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ACK(1230) </a:t>
              </a:r>
            </a:p>
          </p:txBody>
        </p:sp>
      </p:grpSp>
      <p:sp>
        <p:nvSpPr>
          <p:cNvPr id="47119" name="Line 15"/>
          <p:cNvSpPr>
            <a:spLocks noChangeShapeType="1"/>
          </p:cNvSpPr>
          <p:nvPr/>
        </p:nvSpPr>
        <p:spPr bwMode="auto">
          <a:xfrm flipH="1">
            <a:off x="3550830" y="4813193"/>
            <a:ext cx="1447726" cy="1117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sp>
        <p:nvSpPr>
          <p:cNvPr id="47120" name="Rectangle 16"/>
          <p:cNvSpPr>
            <a:spLocks/>
          </p:cNvSpPr>
          <p:nvPr/>
        </p:nvSpPr>
        <p:spPr bwMode="auto">
          <a:xfrm>
            <a:off x="2643350" y="4481286"/>
            <a:ext cx="1978940" cy="186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406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DISCONNECT.conf(A-B)</a:t>
            </a:r>
          </a:p>
        </p:txBody>
      </p:sp>
      <p:sp>
        <p:nvSpPr>
          <p:cNvPr id="47133" name="Rectangle 29"/>
          <p:cNvSpPr>
            <a:spLocks/>
          </p:cNvSpPr>
          <p:nvPr/>
        </p:nvSpPr>
        <p:spPr bwMode="auto">
          <a:xfrm>
            <a:off x="2476476" y="5071634"/>
            <a:ext cx="2409314" cy="419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7000"/>
              </a:lnSpc>
              <a:tabLst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406" b="1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Outgoing connection (A-&gt;B)</a:t>
            </a:r>
          </a:p>
          <a:p>
            <a:pPr>
              <a:lnSpc>
                <a:spcPct val="97000"/>
              </a:lnSpc>
              <a:tabLst>
                <a:tab pos="660773" algn="l"/>
                <a:tab pos="1312617" algn="l"/>
                <a:tab pos="1973391" algn="l"/>
                <a:tab pos="2616305" algn="l"/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406" b="1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closed</a:t>
            </a:r>
          </a:p>
        </p:txBody>
      </p:sp>
      <p:sp>
        <p:nvSpPr>
          <p:cNvPr id="47134" name="Rectangle 30"/>
          <p:cNvSpPr>
            <a:spLocks/>
          </p:cNvSpPr>
          <p:nvPr/>
        </p:nvSpPr>
        <p:spPr bwMode="auto">
          <a:xfrm>
            <a:off x="7883364" y="4961525"/>
            <a:ext cx="2410916" cy="419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7000"/>
              </a:lnSpc>
              <a:tabLst>
                <a:tab pos="660773" algn="l"/>
                <a:tab pos="1312617" algn="l"/>
                <a:tab pos="1973391" algn="l"/>
                <a:tab pos="2616305" algn="l"/>
              </a:tabLst>
            </a:pPr>
            <a:r>
              <a:rPr lang="en-US" sz="1406" b="1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Incoming connection (A-&gt;B)</a:t>
            </a:r>
            <a:br>
              <a:rPr lang="en-US" sz="1406" b="1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</a:br>
            <a:r>
              <a:rPr lang="en-US" sz="1406" b="1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closed</a:t>
            </a:r>
          </a:p>
        </p:txBody>
      </p:sp>
      <p:sp>
        <p:nvSpPr>
          <p:cNvPr id="47135" name="Line 31"/>
          <p:cNvSpPr>
            <a:spLocks noChangeShapeType="1"/>
          </p:cNvSpPr>
          <p:nvPr/>
        </p:nvSpPr>
        <p:spPr bwMode="auto">
          <a:xfrm flipH="1">
            <a:off x="5025345" y="1871956"/>
            <a:ext cx="5581" cy="4068589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sp>
        <p:nvSpPr>
          <p:cNvPr id="47136" name="Line 32"/>
          <p:cNvSpPr>
            <a:spLocks noChangeShapeType="1"/>
          </p:cNvSpPr>
          <p:nvPr/>
        </p:nvSpPr>
        <p:spPr bwMode="auto">
          <a:xfrm>
            <a:off x="7720995" y="1847399"/>
            <a:ext cx="5581" cy="3887762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grpSp>
        <p:nvGrpSpPr>
          <p:cNvPr id="47139" name="Group 35"/>
          <p:cNvGrpSpPr>
            <a:grpSpLocks/>
          </p:cNvGrpSpPr>
          <p:nvPr/>
        </p:nvGrpSpPr>
        <p:grpSpPr bwMode="auto">
          <a:xfrm>
            <a:off x="5060384" y="2611716"/>
            <a:ext cx="2640955" cy="590449"/>
            <a:chOff x="0" y="13"/>
            <a:chExt cx="2366" cy="528"/>
          </a:xfrm>
        </p:grpSpPr>
        <p:sp>
          <p:nvSpPr>
            <p:cNvPr id="47140" name="Rectangle 36"/>
            <p:cNvSpPr>
              <a:spLocks/>
            </p:cNvSpPr>
            <p:nvPr/>
          </p:nvSpPr>
          <p:spPr bwMode="auto">
            <a:xfrm>
              <a:off x="887" y="13"/>
              <a:ext cx="1014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DR(A-B,1234)</a:t>
              </a:r>
            </a:p>
          </p:txBody>
        </p:sp>
        <p:sp>
          <p:nvSpPr>
            <p:cNvPr id="47141" name="Line 37"/>
            <p:cNvSpPr>
              <a:spLocks noChangeShapeType="1"/>
            </p:cNvSpPr>
            <p:nvPr/>
          </p:nvSpPr>
          <p:spPr bwMode="auto">
            <a:xfrm>
              <a:off x="0" y="77"/>
              <a:ext cx="2366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</p:grpSp>
      <p:grpSp>
        <p:nvGrpSpPr>
          <p:cNvPr id="47142" name="Group 38"/>
          <p:cNvGrpSpPr>
            <a:grpSpLocks/>
          </p:cNvGrpSpPr>
          <p:nvPr/>
        </p:nvGrpSpPr>
        <p:grpSpPr bwMode="auto">
          <a:xfrm>
            <a:off x="7749375" y="1992749"/>
            <a:ext cx="1345034" cy="221725"/>
            <a:chOff x="42" y="-705"/>
            <a:chExt cx="1204" cy="198"/>
          </a:xfrm>
        </p:grpSpPr>
        <p:sp>
          <p:nvSpPr>
            <p:cNvPr id="47143" name="Rectangle 39"/>
            <p:cNvSpPr>
              <a:spLocks/>
            </p:cNvSpPr>
            <p:nvPr/>
          </p:nvSpPr>
          <p:spPr bwMode="auto">
            <a:xfrm>
              <a:off x="216" y="-705"/>
              <a:ext cx="102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55532" algn="l"/>
                </a:tabLst>
              </a:pPr>
              <a:r>
                <a:rPr lang="en-US" sz="1406" err="1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DATA.ind</a:t>
              </a: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(</a:t>
              </a:r>
              <a:r>
                <a:rPr lang="ja-JP" altLang="en-US" sz="1406">
                  <a:latin typeface="Arial"/>
                  <a:ea typeface="ＭＳ Ｐゴシック" charset="0"/>
                  <a:cs typeface="Helvetica" charset="0"/>
                  <a:sym typeface="Helvetica" charset="0"/>
                </a:rPr>
                <a:t>‘</a:t>
              </a: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</a:t>
              </a:r>
              <a:r>
                <a:rPr lang="ja-JP" altLang="en-US" sz="1406">
                  <a:latin typeface="Arial"/>
                  <a:ea typeface="ＭＳ Ｐゴシック" charset="0"/>
                  <a:cs typeface="Helvetica" charset="0"/>
                  <a:sym typeface="Helvetica" charset="0"/>
                </a:rPr>
                <a:t>’</a:t>
              </a: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  <p:sp>
          <p:nvSpPr>
            <p:cNvPr id="47144" name="Line 40"/>
            <p:cNvSpPr>
              <a:spLocks noChangeShapeType="1"/>
            </p:cNvSpPr>
            <p:nvPr/>
          </p:nvSpPr>
          <p:spPr bwMode="auto">
            <a:xfrm>
              <a:off x="42" y="-508"/>
              <a:ext cx="120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</p:grpSp>
      <p:sp>
        <p:nvSpPr>
          <p:cNvPr id="42" name="Line 4">
            <a:extLst>
              <a:ext uri="{FF2B5EF4-FFF2-40B4-BE49-F238E27FC236}">
                <a16:creationId xmlns:a16="http://schemas.microsoft.com/office/drawing/2014/main" id="{0AD32A05-56CB-5A46-AB66-05FE8B8A0C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5059" y="3021469"/>
            <a:ext cx="1585935" cy="1267080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sp>
        <p:nvSpPr>
          <p:cNvPr id="45" name="Line 4">
            <a:extLst>
              <a:ext uri="{FF2B5EF4-FFF2-40B4-BE49-F238E27FC236}">
                <a16:creationId xmlns:a16="http://schemas.microsoft.com/office/drawing/2014/main" id="{8B0B44D6-0D1A-6641-83A5-44AC45D1E9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6678" y="2143068"/>
            <a:ext cx="1585935" cy="1267080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1266"/>
          </a:p>
        </p:txBody>
      </p:sp>
      <p:sp>
        <p:nvSpPr>
          <p:cNvPr id="44" name="Rectangle 3">
            <a:extLst>
              <a:ext uri="{FF2B5EF4-FFF2-40B4-BE49-F238E27FC236}">
                <a16:creationId xmlns:a16="http://schemas.microsoft.com/office/drawing/2014/main" id="{05A96926-3FD8-9644-B732-5E079B080867}"/>
              </a:ext>
            </a:extLst>
          </p:cNvPr>
          <p:cNvSpPr>
            <a:spLocks/>
          </p:cNvSpPr>
          <p:nvPr/>
        </p:nvSpPr>
        <p:spPr bwMode="auto">
          <a:xfrm>
            <a:off x="5954257" y="3263409"/>
            <a:ext cx="1173398" cy="18197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60773" algn="l"/>
                <a:tab pos="1303688" algn="l"/>
              </a:tabLst>
            </a:pPr>
            <a:r>
              <a:rPr lang="en-US" sz="1406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D(</a:t>
            </a:r>
            <a:r>
              <a:rPr lang="ja-JP" altLang="en-US" sz="1406">
                <a:latin typeface="Arial"/>
                <a:ea typeface="ＭＳ Ｐゴシック" charset="0"/>
                <a:cs typeface="Helvetica" charset="0"/>
                <a:sym typeface="Helvetica" charset="0"/>
              </a:rPr>
              <a:t>‘</a:t>
            </a:r>
            <a:r>
              <a:rPr lang="en-US" altLang="ja-JP" sz="1406" err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bcd</a:t>
            </a:r>
            <a:r>
              <a:rPr lang="ja-JP" altLang="en-US" sz="1406">
                <a:latin typeface="Arial"/>
                <a:ea typeface="ＭＳ Ｐゴシック" charset="0"/>
                <a:cs typeface="Helvetica" charset="0"/>
                <a:sym typeface="Helvetica" charset="0"/>
              </a:rPr>
              <a:t>’</a:t>
            </a:r>
            <a:r>
              <a:rPr lang="en-US" sz="1406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,1231)</a:t>
            </a:r>
          </a:p>
        </p:txBody>
      </p:sp>
      <p:pic>
        <p:nvPicPr>
          <p:cNvPr id="46" name="Picture 2">
            <a:extLst>
              <a:ext uri="{FF2B5EF4-FFF2-40B4-BE49-F238E27FC236}">
                <a16:creationId xmlns:a16="http://schemas.microsoft.com/office/drawing/2014/main" id="{991EA659-A527-CE40-9A81-2B64D5966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2445">
            <a:off x="8164749" y="2522316"/>
            <a:ext cx="1694490" cy="37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Group 12">
            <a:extLst>
              <a:ext uri="{FF2B5EF4-FFF2-40B4-BE49-F238E27FC236}">
                <a16:creationId xmlns:a16="http://schemas.microsoft.com/office/drawing/2014/main" id="{5EAFE93F-EC1C-2743-B571-ACC7185B7387}"/>
              </a:ext>
            </a:extLst>
          </p:cNvPr>
          <p:cNvGrpSpPr>
            <a:grpSpLocks/>
          </p:cNvGrpSpPr>
          <p:nvPr/>
        </p:nvGrpSpPr>
        <p:grpSpPr bwMode="auto">
          <a:xfrm>
            <a:off x="5088532" y="3624522"/>
            <a:ext cx="2610818" cy="246683"/>
            <a:chOff x="37" y="-1010"/>
            <a:chExt cx="2338" cy="221"/>
          </a:xfrm>
        </p:grpSpPr>
        <p:sp>
          <p:nvSpPr>
            <p:cNvPr id="48" name="Line 13">
              <a:extLst>
                <a:ext uri="{FF2B5EF4-FFF2-40B4-BE49-F238E27FC236}">
                  <a16:creationId xmlns:a16="http://schemas.microsoft.com/office/drawing/2014/main" id="{E49583AA-F0E8-EC47-8090-AF7401D96F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" y="-1010"/>
              <a:ext cx="2338" cy="2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49" name="Rectangle 14">
              <a:extLst>
                <a:ext uri="{FF2B5EF4-FFF2-40B4-BE49-F238E27FC236}">
                  <a16:creationId xmlns:a16="http://schemas.microsoft.com/office/drawing/2014/main" id="{DEA1F7B2-0489-6C42-89A9-241E0CC40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" y="-990"/>
              <a:ext cx="844" cy="1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ACK(1230) </a:t>
              </a:r>
            </a:p>
          </p:txBody>
        </p:sp>
      </p:grpSp>
      <p:grpSp>
        <p:nvGrpSpPr>
          <p:cNvPr id="51" name="Group 38">
            <a:extLst>
              <a:ext uri="{FF2B5EF4-FFF2-40B4-BE49-F238E27FC236}">
                <a16:creationId xmlns:a16="http://schemas.microsoft.com/office/drawing/2014/main" id="{1FF9A69D-04FE-AA46-AE13-8391D927D855}"/>
              </a:ext>
            </a:extLst>
          </p:cNvPr>
          <p:cNvGrpSpPr>
            <a:grpSpLocks/>
          </p:cNvGrpSpPr>
          <p:nvPr/>
        </p:nvGrpSpPr>
        <p:grpSpPr bwMode="auto">
          <a:xfrm>
            <a:off x="7760742" y="4085601"/>
            <a:ext cx="1435522" cy="221725"/>
            <a:chOff x="42" y="-705"/>
            <a:chExt cx="1285" cy="198"/>
          </a:xfrm>
        </p:grpSpPr>
        <p:sp>
          <p:nvSpPr>
            <p:cNvPr id="52" name="Rectangle 39">
              <a:extLst>
                <a:ext uri="{FF2B5EF4-FFF2-40B4-BE49-F238E27FC236}">
                  <a16:creationId xmlns:a16="http://schemas.microsoft.com/office/drawing/2014/main" id="{FFC47E9F-86BC-C741-B18A-2A1703B38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" y="-705"/>
              <a:ext cx="119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12617" algn="l"/>
                  <a:tab pos="1955532" algn="l"/>
                </a:tabLst>
              </a:pPr>
              <a:r>
                <a:rPr lang="en-US" sz="1406" err="1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DATA.ind</a:t>
              </a: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(</a:t>
              </a:r>
              <a:r>
                <a:rPr lang="ja-JP" altLang="en-US" sz="1406">
                  <a:latin typeface="Arial"/>
                  <a:ea typeface="ＭＳ Ｐゴシック" charset="0"/>
                  <a:cs typeface="Helvetica" charset="0"/>
                  <a:sym typeface="Helvetica" charset="0"/>
                </a:rPr>
                <a:t>‘</a:t>
              </a:r>
              <a:r>
                <a:rPr lang="en-US" altLang="ja-JP" sz="1406" err="1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bcd</a:t>
              </a:r>
              <a:r>
                <a:rPr lang="ja-JP" altLang="en-US" sz="1406">
                  <a:latin typeface="Arial"/>
                  <a:ea typeface="ＭＳ Ｐゴシック" charset="0"/>
                  <a:cs typeface="Helvetica" charset="0"/>
                  <a:sym typeface="Helvetica" charset="0"/>
                </a:rPr>
                <a:t>’</a:t>
              </a: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  <p:sp>
          <p:nvSpPr>
            <p:cNvPr id="53" name="Line 40">
              <a:extLst>
                <a:ext uri="{FF2B5EF4-FFF2-40B4-BE49-F238E27FC236}">
                  <a16:creationId xmlns:a16="http://schemas.microsoft.com/office/drawing/2014/main" id="{14227B14-7162-434F-9028-5133CD3A7F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" y="-508"/>
              <a:ext cx="120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</p:grpSp>
      <p:grpSp>
        <p:nvGrpSpPr>
          <p:cNvPr id="54" name="Group 12">
            <a:extLst>
              <a:ext uri="{FF2B5EF4-FFF2-40B4-BE49-F238E27FC236}">
                <a16:creationId xmlns:a16="http://schemas.microsoft.com/office/drawing/2014/main" id="{5FBFAA8F-95DD-6D40-A1C7-3F46C2E4A434}"/>
              </a:ext>
            </a:extLst>
          </p:cNvPr>
          <p:cNvGrpSpPr>
            <a:grpSpLocks/>
          </p:cNvGrpSpPr>
          <p:nvPr/>
        </p:nvGrpSpPr>
        <p:grpSpPr bwMode="auto">
          <a:xfrm>
            <a:off x="5083388" y="4395916"/>
            <a:ext cx="2610818" cy="246683"/>
            <a:chOff x="37" y="-1010"/>
            <a:chExt cx="2338" cy="221"/>
          </a:xfrm>
        </p:grpSpPr>
        <p:sp>
          <p:nvSpPr>
            <p:cNvPr id="55" name="Line 13">
              <a:extLst>
                <a:ext uri="{FF2B5EF4-FFF2-40B4-BE49-F238E27FC236}">
                  <a16:creationId xmlns:a16="http://schemas.microsoft.com/office/drawing/2014/main" id="{43776797-E849-4549-826F-ACB0432859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" y="-1010"/>
              <a:ext cx="2338" cy="2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 sz="1266"/>
            </a:p>
          </p:txBody>
        </p:sp>
        <p:sp>
          <p:nvSpPr>
            <p:cNvPr id="56" name="Rectangle 14">
              <a:extLst>
                <a:ext uri="{FF2B5EF4-FFF2-40B4-BE49-F238E27FC236}">
                  <a16:creationId xmlns:a16="http://schemas.microsoft.com/office/drawing/2014/main" id="{D47751E2-A170-6247-AEB8-A5DAA8D7C3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" y="-990"/>
              <a:ext cx="844" cy="1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60773" algn="l"/>
                  <a:tab pos="1303688" algn="l"/>
                </a:tabLst>
              </a:pPr>
              <a:r>
                <a:rPr lang="en-US" sz="1406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ACK(1234) </a:t>
              </a:r>
            </a:p>
          </p:txBody>
        </p:sp>
      </p:grpSp>
      <p:pic>
        <p:nvPicPr>
          <p:cNvPr id="57" name="Picture 2">
            <a:extLst>
              <a:ext uri="{FF2B5EF4-FFF2-40B4-BE49-F238E27FC236}">
                <a16:creationId xmlns:a16="http://schemas.microsoft.com/office/drawing/2014/main" id="{E2C36561-533D-0441-BDEF-27C4289DC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2445">
            <a:off x="8071823" y="3605521"/>
            <a:ext cx="1694490" cy="37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68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47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47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9" grpId="0" animBg="1"/>
      <p:bldP spid="47120" grpId="0"/>
      <p:bldP spid="47133" grpId="0"/>
      <p:bldP spid="47134" grpId="0"/>
      <p:bldP spid="42" grpId="0" animBg="1"/>
      <p:bldP spid="45" grpId="0" animBg="1"/>
      <p:bldP spid="4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D4E05-A860-D0BB-8869-7EA59BE1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B48B2-801B-6DC4-F47B-1FF545AA6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/>
              <a:t>Managing a connection</a:t>
            </a:r>
          </a:p>
          <a:p>
            <a:pPr lvl="1"/>
            <a:r>
              <a:rPr lang="en-BE"/>
              <a:t>Connection establishment</a:t>
            </a:r>
          </a:p>
          <a:p>
            <a:pPr lvl="1"/>
            <a:r>
              <a:rPr lang="en-BE"/>
              <a:t>Connection release</a:t>
            </a:r>
          </a:p>
          <a:p>
            <a:r>
              <a:rPr lang="en-BE">
                <a:solidFill>
                  <a:srgbClr val="FF0000"/>
                </a:solidFill>
              </a:rPr>
              <a:t>TCP</a:t>
            </a:r>
          </a:p>
          <a:p>
            <a:pPr lvl="1"/>
            <a:r>
              <a:rPr lang="en-BE">
                <a:solidFill>
                  <a:srgbClr val="FF0000"/>
                </a:solidFill>
              </a:rPr>
              <a:t>Connection establishment</a:t>
            </a:r>
          </a:p>
          <a:p>
            <a:pPr lvl="1"/>
            <a:r>
              <a:rPr lang="en-BE"/>
              <a:t>Data transfer</a:t>
            </a:r>
          </a:p>
          <a:p>
            <a:pPr lvl="1"/>
            <a:r>
              <a:rPr lang="en-BE"/>
              <a:t>Connection release</a:t>
            </a:r>
          </a:p>
          <a:p>
            <a:r>
              <a:rPr lang="en-BE"/>
              <a:t>Modern TCP</a:t>
            </a:r>
          </a:p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896165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>
            <a:extLst>
              <a:ext uri="{FF2B5EF4-FFF2-40B4-BE49-F238E27FC236}">
                <a16:creationId xmlns:a16="http://schemas.microsoft.com/office/drawing/2014/main" id="{F651913D-A8B6-4D7F-8FBA-A3C1C0D4F9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ym typeface="Gill Sans" charset="0"/>
              </a:rPr>
              <a:t>TCP</a:t>
            </a:r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52D67E0A-5B11-4CEA-A9F4-B12E16518A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54837" indent="-420967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>
                <a:sym typeface="Gill Sans" charset="0"/>
              </a:rPr>
              <a:t>Service provided</a:t>
            </a:r>
          </a:p>
          <a:p>
            <a:pPr marL="982256" lvl="1" indent="-420967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>
                <a:sym typeface="Gill Sans" charset="0"/>
              </a:rPr>
              <a:t>Connection-oriented</a:t>
            </a:r>
          </a:p>
          <a:p>
            <a:pPr marL="982256" lvl="1" indent="-420967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>
                <a:sym typeface="Gill Sans" charset="0"/>
              </a:rPr>
              <a:t>Reliable</a:t>
            </a:r>
          </a:p>
          <a:p>
            <a:pPr marL="1309675" lvl="2" indent="-420967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>
                <a:sym typeface="Gill Sans" charset="0"/>
              </a:rPr>
              <a:t>No losses, no errors, no duplications</a:t>
            </a:r>
          </a:p>
          <a:p>
            <a:pPr marL="982256" lvl="1" indent="-420967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>
                <a:sym typeface="Gill Sans" charset="0"/>
              </a:rPr>
              <a:t>Bytestream</a:t>
            </a:r>
          </a:p>
        </p:txBody>
      </p:sp>
    </p:spTree>
    <p:extLst>
      <p:ext uri="{BB962C8B-B14F-4D97-AF65-F5344CB8AC3E}">
        <p14:creationId xmlns:p14="http://schemas.microsoft.com/office/powerpoint/2010/main" val="19333947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>
            <a:extLst>
              <a:ext uri="{FF2B5EF4-FFF2-40B4-BE49-F238E27FC236}">
                <a16:creationId xmlns:a16="http://schemas.microsoft.com/office/drawing/2014/main" id="{96A444C2-2824-410F-94D9-8FB242E6C8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ym typeface="Gill Sans" charset="0"/>
              </a:rPr>
              <a:t>TCP port numbers</a:t>
            </a:r>
          </a:p>
        </p:txBody>
      </p:sp>
      <p:pic>
        <p:nvPicPr>
          <p:cNvPr id="97282" name="Picture 2">
            <a:extLst>
              <a:ext uri="{FF2B5EF4-FFF2-40B4-BE49-F238E27FC236}">
                <a16:creationId xmlns:a16="http://schemas.microsoft.com/office/drawing/2014/main" id="{B3892684-240D-4CAB-A35A-01DCA34EE7BB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700" y="2914650"/>
            <a:ext cx="788988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283" name="Picture 3">
            <a:extLst>
              <a:ext uri="{FF2B5EF4-FFF2-40B4-BE49-F238E27FC236}">
                <a16:creationId xmlns:a16="http://schemas.microsoft.com/office/drawing/2014/main" id="{72C79DFE-6209-4AE5-8F59-331DE7A8BFE4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739" y="2897188"/>
            <a:ext cx="788987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4" name="Rectangle 4">
            <a:extLst>
              <a:ext uri="{FF2B5EF4-FFF2-40B4-BE49-F238E27FC236}">
                <a16:creationId xmlns:a16="http://schemas.microsoft.com/office/drawing/2014/main" id="{0EADE445-7C4B-457C-A2F1-FEF40038FF85}"/>
              </a:ext>
            </a:extLst>
          </p:cNvPr>
          <p:cNvSpPr>
            <a:spLocks/>
          </p:cNvSpPr>
          <p:nvPr/>
        </p:nvSpPr>
        <p:spPr bwMode="auto">
          <a:xfrm>
            <a:off x="7996239" y="2620964"/>
            <a:ext cx="8540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500">
                <a:solidFill>
                  <a:srgbClr val="0000FF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Server : S</a:t>
            </a:r>
          </a:p>
        </p:txBody>
      </p:sp>
      <p:sp>
        <p:nvSpPr>
          <p:cNvPr id="97285" name="Rectangle 5">
            <a:extLst>
              <a:ext uri="{FF2B5EF4-FFF2-40B4-BE49-F238E27FC236}">
                <a16:creationId xmlns:a16="http://schemas.microsoft.com/office/drawing/2014/main" id="{EEB832B0-8D4F-439C-98D4-40DC7418A26D}"/>
              </a:ext>
            </a:extLst>
          </p:cNvPr>
          <p:cNvSpPr>
            <a:spLocks/>
          </p:cNvSpPr>
          <p:nvPr/>
        </p:nvSpPr>
        <p:spPr bwMode="auto">
          <a:xfrm>
            <a:off x="3059113" y="2620964"/>
            <a:ext cx="7937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500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Client : C</a:t>
            </a:r>
          </a:p>
        </p:txBody>
      </p:sp>
      <p:sp>
        <p:nvSpPr>
          <p:cNvPr id="97286" name="Line 6">
            <a:extLst>
              <a:ext uri="{FF2B5EF4-FFF2-40B4-BE49-F238E27FC236}">
                <a16:creationId xmlns:a16="http://schemas.microsoft.com/office/drawing/2014/main" id="{1D9CEA3D-6305-454F-9392-993460E19BA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2038" y="3421064"/>
            <a:ext cx="451485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97287" name="Line 7">
            <a:extLst>
              <a:ext uri="{FF2B5EF4-FFF2-40B4-BE49-F238E27FC236}">
                <a16:creationId xmlns:a16="http://schemas.microsoft.com/office/drawing/2014/main" id="{8152FF85-B1E7-43B2-B4F9-590FA02041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4614" y="2397125"/>
            <a:ext cx="1531937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97288" name="Group 8">
            <a:extLst>
              <a:ext uri="{FF2B5EF4-FFF2-40B4-BE49-F238E27FC236}">
                <a16:creationId xmlns:a16="http://schemas.microsoft.com/office/drawing/2014/main" id="{1514E53D-70BF-4300-8156-0D84E7BB051A}"/>
              </a:ext>
            </a:extLst>
          </p:cNvPr>
          <p:cNvGrpSpPr>
            <a:grpSpLocks/>
          </p:cNvGrpSpPr>
          <p:nvPr/>
        </p:nvGrpSpPr>
        <p:grpSpPr bwMode="auto">
          <a:xfrm>
            <a:off x="3903663" y="2611438"/>
            <a:ext cx="1663700" cy="595312"/>
            <a:chOff x="0" y="0"/>
            <a:chExt cx="1376" cy="533"/>
          </a:xfrm>
        </p:grpSpPr>
        <p:sp>
          <p:nvSpPr>
            <p:cNvPr id="97301" name="AutoShape 9">
              <a:extLst>
                <a:ext uri="{FF2B5EF4-FFF2-40B4-BE49-F238E27FC236}">
                  <a16:creationId xmlns:a16="http://schemas.microsoft.com/office/drawing/2014/main" id="{140B9FA9-7020-4E04-A927-606C5F4DE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375" cy="533"/>
            </a:xfrm>
            <a:prstGeom prst="roundRect">
              <a:avLst>
                <a:gd name="adj" fmla="val 18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97302" name="Rectangle 10">
              <a:extLst>
                <a:ext uri="{FF2B5EF4-FFF2-40B4-BE49-F238E27FC236}">
                  <a16:creationId xmlns:a16="http://schemas.microsoft.com/office/drawing/2014/main" id="{0E262E3C-D5E9-4093-9492-B0851A94B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6"/>
              <a:ext cx="1376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98613" algn="l"/>
                  <a:tab pos="2122488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Source Port       : </a:t>
              </a:r>
              <a:r>
                <a:rPr lang="en-US" altLang="fr-FR" sz="1200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1234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Destination Port: </a:t>
              </a:r>
              <a:r>
                <a:rPr lang="en-US" altLang="fr-FR" sz="1200">
                  <a:solidFill>
                    <a:srgbClr val="0000F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5678</a:t>
              </a:r>
            </a:p>
          </p:txBody>
        </p:sp>
      </p:grpSp>
      <p:sp>
        <p:nvSpPr>
          <p:cNvPr id="97289" name="Rectangle 11">
            <a:extLst>
              <a:ext uri="{FF2B5EF4-FFF2-40B4-BE49-F238E27FC236}">
                <a16:creationId xmlns:a16="http://schemas.microsoft.com/office/drawing/2014/main" id="{10B5EC0E-5D52-4BDA-BAD9-1D5C28216CD0}"/>
              </a:ext>
            </a:extLst>
          </p:cNvPr>
          <p:cNvSpPr>
            <a:spLocks/>
          </p:cNvSpPr>
          <p:nvPr/>
        </p:nvSpPr>
        <p:spPr bwMode="auto">
          <a:xfrm>
            <a:off x="4206875" y="2119314"/>
            <a:ext cx="71913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Request</a:t>
            </a:r>
          </a:p>
        </p:txBody>
      </p:sp>
      <p:sp>
        <p:nvSpPr>
          <p:cNvPr id="97290" name="Rectangle 12">
            <a:extLst>
              <a:ext uri="{FF2B5EF4-FFF2-40B4-BE49-F238E27FC236}">
                <a16:creationId xmlns:a16="http://schemas.microsoft.com/office/drawing/2014/main" id="{8B5FB526-F165-4AA1-AF4B-B4DF48950577}"/>
              </a:ext>
            </a:extLst>
          </p:cNvPr>
          <p:cNvSpPr>
            <a:spLocks/>
          </p:cNvSpPr>
          <p:nvPr/>
        </p:nvSpPr>
        <p:spPr bwMode="auto">
          <a:xfrm>
            <a:off x="6848475" y="4602164"/>
            <a:ext cx="865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Response</a:t>
            </a:r>
          </a:p>
        </p:txBody>
      </p:sp>
      <p:sp>
        <p:nvSpPr>
          <p:cNvPr id="97291" name="Line 13">
            <a:extLst>
              <a:ext uri="{FF2B5EF4-FFF2-40B4-BE49-F238E27FC236}">
                <a16:creationId xmlns:a16="http://schemas.microsoft.com/office/drawing/2014/main" id="{574DCC49-5985-4949-950E-9A57828437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51589" y="4537075"/>
            <a:ext cx="1584325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97292" name="Group 14">
            <a:extLst>
              <a:ext uri="{FF2B5EF4-FFF2-40B4-BE49-F238E27FC236}">
                <a16:creationId xmlns:a16="http://schemas.microsoft.com/office/drawing/2014/main" id="{9D4093F5-53BE-4774-B2B4-7678F19F0CB0}"/>
              </a:ext>
            </a:extLst>
          </p:cNvPr>
          <p:cNvGrpSpPr>
            <a:grpSpLocks/>
          </p:cNvGrpSpPr>
          <p:nvPr/>
        </p:nvGrpSpPr>
        <p:grpSpPr bwMode="auto">
          <a:xfrm>
            <a:off x="6351588" y="3690938"/>
            <a:ext cx="1644650" cy="614362"/>
            <a:chOff x="0" y="0"/>
            <a:chExt cx="1360" cy="550"/>
          </a:xfrm>
        </p:grpSpPr>
        <p:sp>
          <p:nvSpPr>
            <p:cNvPr id="97299" name="AutoShape 15">
              <a:extLst>
                <a:ext uri="{FF2B5EF4-FFF2-40B4-BE49-F238E27FC236}">
                  <a16:creationId xmlns:a16="http://schemas.microsoft.com/office/drawing/2014/main" id="{C18332AD-3EE0-4606-8A73-C7BEF14D2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358" cy="550"/>
            </a:xfrm>
            <a:prstGeom prst="roundRect">
              <a:avLst>
                <a:gd name="adj" fmla="val 181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97300" name="Rectangle 16">
              <a:extLst>
                <a:ext uri="{FF2B5EF4-FFF2-40B4-BE49-F238E27FC236}">
                  <a16:creationId xmlns:a16="http://schemas.microsoft.com/office/drawing/2014/main" id="{B006C490-245A-4BF5-91D2-E592664A1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5"/>
              <a:ext cx="136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Source Port      : </a:t>
              </a:r>
              <a:r>
                <a:rPr lang="en-US" altLang="fr-FR" sz="1200">
                  <a:solidFill>
                    <a:srgbClr val="0000F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5678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Destination Port: </a:t>
              </a:r>
              <a:r>
                <a:rPr lang="en-US" altLang="fr-FR" sz="1200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1234</a:t>
              </a:r>
            </a:p>
          </p:txBody>
        </p:sp>
      </p:grpSp>
      <p:grpSp>
        <p:nvGrpSpPr>
          <p:cNvPr id="97293" name="Group 17">
            <a:extLst>
              <a:ext uri="{FF2B5EF4-FFF2-40B4-BE49-F238E27FC236}">
                <a16:creationId xmlns:a16="http://schemas.microsoft.com/office/drawing/2014/main" id="{9257F051-9FB3-48D7-BF12-15172CE3D83F}"/>
              </a:ext>
            </a:extLst>
          </p:cNvPr>
          <p:cNvGrpSpPr>
            <a:grpSpLocks/>
          </p:cNvGrpSpPr>
          <p:nvPr/>
        </p:nvGrpSpPr>
        <p:grpSpPr bwMode="auto">
          <a:xfrm>
            <a:off x="2605089" y="4919664"/>
            <a:ext cx="3235325" cy="623887"/>
            <a:chOff x="0" y="0"/>
            <a:chExt cx="2675" cy="559"/>
          </a:xfrm>
          <a:noFill/>
        </p:grpSpPr>
        <p:sp>
          <p:nvSpPr>
            <p:cNvPr id="97297" name="AutoShape 18">
              <a:extLst>
                <a:ext uri="{FF2B5EF4-FFF2-40B4-BE49-F238E27FC236}">
                  <a16:creationId xmlns:a16="http://schemas.microsoft.com/office/drawing/2014/main" id="{5AC5DD06-0887-4BDB-9412-0100508D0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2675" cy="559"/>
            </a:xfrm>
            <a:prstGeom prst="roundRect">
              <a:avLst>
                <a:gd name="adj" fmla="val 171"/>
              </a:avLst>
            </a:prstGeom>
            <a:grp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97298" name="Rectangle 19">
              <a:extLst>
                <a:ext uri="{FF2B5EF4-FFF2-40B4-BE49-F238E27FC236}">
                  <a16:creationId xmlns:a16="http://schemas.microsoft.com/office/drawing/2014/main" id="{537B799C-5FDD-432A-8476-E75F5ACAB3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75"/>
              <a:ext cx="2672" cy="40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200" u="sng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Established TCP connections on client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Local IP   Remote IP   Local Port Remote Port 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200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</a:t>
              </a:r>
              <a:r>
                <a:rPr lang="en-US" altLang="fr-FR" sz="1200">
                  <a:solidFill>
                    <a:srgbClr val="80008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                    </a:t>
              </a:r>
              <a:r>
                <a:rPr lang="en-US" altLang="fr-FR" sz="1200">
                  <a:solidFill>
                    <a:srgbClr val="0000F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S</a:t>
              </a:r>
              <a:r>
                <a:rPr lang="en-US" altLang="fr-FR" sz="1200">
                  <a:solidFill>
                    <a:srgbClr val="80008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              </a:t>
              </a:r>
              <a:r>
                <a:rPr lang="en-US" altLang="fr-FR" sz="1200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 1234 </a:t>
              </a:r>
              <a:r>
                <a:rPr lang="en-US" altLang="fr-FR" sz="1200">
                  <a:solidFill>
                    <a:srgbClr val="80008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         </a:t>
              </a:r>
              <a:r>
                <a:rPr lang="en-US" altLang="fr-FR" sz="1200">
                  <a:solidFill>
                    <a:srgbClr val="0000F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5678</a:t>
              </a:r>
            </a:p>
          </p:txBody>
        </p:sp>
      </p:grpSp>
      <p:grpSp>
        <p:nvGrpSpPr>
          <p:cNvPr id="97294" name="Group 20">
            <a:extLst>
              <a:ext uri="{FF2B5EF4-FFF2-40B4-BE49-F238E27FC236}">
                <a16:creationId xmlns:a16="http://schemas.microsoft.com/office/drawing/2014/main" id="{FB631B38-2133-422C-B881-D3232EB574CC}"/>
              </a:ext>
            </a:extLst>
          </p:cNvPr>
          <p:cNvGrpSpPr>
            <a:grpSpLocks/>
          </p:cNvGrpSpPr>
          <p:nvPr/>
        </p:nvGrpSpPr>
        <p:grpSpPr bwMode="auto">
          <a:xfrm>
            <a:off x="6192839" y="4919664"/>
            <a:ext cx="3235325" cy="623887"/>
            <a:chOff x="0" y="0"/>
            <a:chExt cx="2675" cy="559"/>
          </a:xfrm>
          <a:noFill/>
        </p:grpSpPr>
        <p:sp>
          <p:nvSpPr>
            <p:cNvPr id="97295" name="AutoShape 21">
              <a:extLst>
                <a:ext uri="{FF2B5EF4-FFF2-40B4-BE49-F238E27FC236}">
                  <a16:creationId xmlns:a16="http://schemas.microsoft.com/office/drawing/2014/main" id="{47EC1664-5CD8-4FDB-9461-4C9604EEE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2675" cy="559"/>
            </a:xfrm>
            <a:prstGeom prst="roundRect">
              <a:avLst>
                <a:gd name="adj" fmla="val 171"/>
              </a:avLst>
            </a:prstGeom>
            <a:grp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97296" name="Rectangle 22">
              <a:extLst>
                <a:ext uri="{FF2B5EF4-FFF2-40B4-BE49-F238E27FC236}">
                  <a16:creationId xmlns:a16="http://schemas.microsoft.com/office/drawing/2014/main" id="{DB39D55D-753D-4A15-888A-A93DC6ABF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75"/>
              <a:ext cx="2672" cy="40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200" u="sng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Established TCP connections on server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Local IP   Remote IP   Local Port Remote Port 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200">
                  <a:solidFill>
                    <a:srgbClr val="0000F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S</a:t>
              </a:r>
              <a:r>
                <a:rPr lang="en-US" altLang="fr-FR" sz="1200">
                  <a:solidFill>
                    <a:srgbClr val="80008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                     </a:t>
              </a:r>
              <a:r>
                <a:rPr lang="en-US" altLang="fr-FR" sz="1200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</a:t>
              </a:r>
              <a:r>
                <a:rPr lang="en-US" altLang="fr-FR" sz="1200">
                  <a:solidFill>
                    <a:srgbClr val="80008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              </a:t>
              </a:r>
              <a:r>
                <a:rPr lang="en-US" altLang="fr-FR" sz="1200">
                  <a:solidFill>
                    <a:srgbClr val="0000F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5678</a:t>
              </a:r>
              <a:r>
                <a:rPr lang="en-US" altLang="fr-FR" sz="1200">
                  <a:solidFill>
                    <a:srgbClr val="80008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          </a:t>
              </a:r>
              <a:r>
                <a:rPr lang="en-US" altLang="fr-FR" sz="1200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1234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14485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>
            <a:extLst>
              <a:ext uri="{FF2B5EF4-FFF2-40B4-BE49-F238E27FC236}">
                <a16:creationId xmlns:a16="http://schemas.microsoft.com/office/drawing/2014/main" id="{C465C272-3B16-4F52-811D-3E8C55A409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ym typeface="Gill Sans" charset="0"/>
              </a:rPr>
              <a:t>Multiple connections</a:t>
            </a:r>
          </a:p>
        </p:txBody>
      </p:sp>
      <p:grpSp>
        <p:nvGrpSpPr>
          <p:cNvPr id="98307" name="Group 3">
            <a:extLst>
              <a:ext uri="{FF2B5EF4-FFF2-40B4-BE49-F238E27FC236}">
                <a16:creationId xmlns:a16="http://schemas.microsoft.com/office/drawing/2014/main" id="{0B9767FF-D83F-4B23-B8EA-C631B77E56E8}"/>
              </a:ext>
            </a:extLst>
          </p:cNvPr>
          <p:cNvGrpSpPr>
            <a:grpSpLocks/>
          </p:cNvGrpSpPr>
          <p:nvPr/>
        </p:nvGrpSpPr>
        <p:grpSpPr bwMode="auto">
          <a:xfrm>
            <a:off x="5611813" y="3038476"/>
            <a:ext cx="603250" cy="328613"/>
            <a:chOff x="0" y="0"/>
            <a:chExt cx="499" cy="294"/>
          </a:xfrm>
        </p:grpSpPr>
        <p:sp>
          <p:nvSpPr>
            <p:cNvPr id="98332" name="AutoShape 4">
              <a:extLst>
                <a:ext uri="{FF2B5EF4-FFF2-40B4-BE49-F238E27FC236}">
                  <a16:creationId xmlns:a16="http://schemas.microsoft.com/office/drawing/2014/main" id="{64D413A9-672C-45BE-A751-EE7EAB63D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337" cy="191"/>
            </a:xfrm>
            <a:prstGeom prst="roundRect">
              <a:avLst>
                <a:gd name="adj" fmla="val 523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98333" name="Line 5">
              <a:extLst>
                <a:ext uri="{FF2B5EF4-FFF2-40B4-BE49-F238E27FC236}">
                  <a16:creationId xmlns:a16="http://schemas.microsoft.com/office/drawing/2014/main" id="{9AD3336D-9D31-4A7D-8F8C-E6C93B992A2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8334" name="Line 6">
              <a:extLst>
                <a:ext uri="{FF2B5EF4-FFF2-40B4-BE49-F238E27FC236}">
                  <a16:creationId xmlns:a16="http://schemas.microsoft.com/office/drawing/2014/main" id="{9C7A9D94-DD44-4E87-99C5-0911ED753B0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8335" name="Line 7">
              <a:extLst>
                <a:ext uri="{FF2B5EF4-FFF2-40B4-BE49-F238E27FC236}">
                  <a16:creationId xmlns:a16="http://schemas.microsoft.com/office/drawing/2014/main" id="{7A270018-53A9-42BB-B7EA-132361F8376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191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8336" name="Line 8">
              <a:extLst>
                <a:ext uri="{FF2B5EF4-FFF2-40B4-BE49-F238E27FC236}">
                  <a16:creationId xmlns:a16="http://schemas.microsoft.com/office/drawing/2014/main" id="{1DF8DF04-30EC-45FF-A43E-5B8C5F8C24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" y="1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8337" name="Line 9">
              <a:extLst>
                <a:ext uri="{FF2B5EF4-FFF2-40B4-BE49-F238E27FC236}">
                  <a16:creationId xmlns:a16="http://schemas.microsoft.com/office/drawing/2014/main" id="{43A76DED-C059-4855-AD6B-309793CEFE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" y="1"/>
              <a:ext cx="1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pic>
        <p:nvPicPr>
          <p:cNvPr id="98308" name="Picture 10">
            <a:extLst>
              <a:ext uri="{FF2B5EF4-FFF2-40B4-BE49-F238E27FC236}">
                <a16:creationId xmlns:a16="http://schemas.microsoft.com/office/drawing/2014/main" id="{F63051D0-69EE-479D-88DB-311B3D8BCF47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914" y="2794000"/>
            <a:ext cx="788987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309" name="Picture 11">
            <a:extLst>
              <a:ext uri="{FF2B5EF4-FFF2-40B4-BE49-F238E27FC236}">
                <a16:creationId xmlns:a16="http://schemas.microsoft.com/office/drawing/2014/main" id="{E57EEB6E-B1BD-4A25-83C9-07762213382C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864" y="4356100"/>
            <a:ext cx="788987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310" name="Picture 12">
            <a:extLst>
              <a:ext uri="{FF2B5EF4-FFF2-40B4-BE49-F238E27FC236}">
                <a16:creationId xmlns:a16="http://schemas.microsoft.com/office/drawing/2014/main" id="{B912FBBF-2862-4BA8-BE92-E94C18BB11E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2774950"/>
            <a:ext cx="788988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11" name="Line 13">
            <a:extLst>
              <a:ext uri="{FF2B5EF4-FFF2-40B4-BE49-F238E27FC236}">
                <a16:creationId xmlns:a16="http://schemas.microsoft.com/office/drawing/2014/main" id="{DEEFB821-6DB3-4408-AC05-449BB463F290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662364" y="3298826"/>
            <a:ext cx="1944687" cy="30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98312" name="Line 14">
            <a:extLst>
              <a:ext uri="{FF2B5EF4-FFF2-40B4-BE49-F238E27FC236}">
                <a16:creationId xmlns:a16="http://schemas.microsoft.com/office/drawing/2014/main" id="{89D474F2-F19C-4B78-8C6A-00014FB995B2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673475" y="3335339"/>
            <a:ext cx="1943100" cy="1304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98313" name="Line 15">
            <a:extLst>
              <a:ext uri="{FF2B5EF4-FFF2-40B4-BE49-F238E27FC236}">
                <a16:creationId xmlns:a16="http://schemas.microsoft.com/office/drawing/2014/main" id="{2DA2631C-E53B-4056-B7C0-72F608EC8AB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1400" y="3235325"/>
            <a:ext cx="2065338" cy="44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98314" name="Rectangle 16">
            <a:extLst>
              <a:ext uri="{FF2B5EF4-FFF2-40B4-BE49-F238E27FC236}">
                <a16:creationId xmlns:a16="http://schemas.microsoft.com/office/drawing/2014/main" id="{68F38F0D-5FB3-44CA-976D-D91F5CB70E09}"/>
              </a:ext>
            </a:extLst>
          </p:cNvPr>
          <p:cNvSpPr>
            <a:spLocks/>
          </p:cNvSpPr>
          <p:nvPr/>
        </p:nvSpPr>
        <p:spPr bwMode="auto">
          <a:xfrm>
            <a:off x="2946400" y="2528889"/>
            <a:ext cx="71913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Client: A</a:t>
            </a:r>
          </a:p>
        </p:txBody>
      </p:sp>
      <p:sp>
        <p:nvSpPr>
          <p:cNvPr id="98315" name="Rectangle 17">
            <a:extLst>
              <a:ext uri="{FF2B5EF4-FFF2-40B4-BE49-F238E27FC236}">
                <a16:creationId xmlns:a16="http://schemas.microsoft.com/office/drawing/2014/main" id="{949EDF45-5CFC-4542-B843-CD48F6EE12E9}"/>
              </a:ext>
            </a:extLst>
          </p:cNvPr>
          <p:cNvSpPr>
            <a:spLocks/>
          </p:cNvSpPr>
          <p:nvPr/>
        </p:nvSpPr>
        <p:spPr bwMode="auto">
          <a:xfrm>
            <a:off x="3087688" y="5114926"/>
            <a:ext cx="779462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Client : B</a:t>
            </a:r>
          </a:p>
        </p:txBody>
      </p:sp>
      <p:sp>
        <p:nvSpPr>
          <p:cNvPr id="98316" name="Rectangle 18">
            <a:extLst>
              <a:ext uri="{FF2B5EF4-FFF2-40B4-BE49-F238E27FC236}">
                <a16:creationId xmlns:a16="http://schemas.microsoft.com/office/drawing/2014/main" id="{492CCA2E-98BB-42CA-BD9E-8176A9636B12}"/>
              </a:ext>
            </a:extLst>
          </p:cNvPr>
          <p:cNvSpPr>
            <a:spLocks/>
          </p:cNvSpPr>
          <p:nvPr/>
        </p:nvSpPr>
        <p:spPr bwMode="auto">
          <a:xfrm>
            <a:off x="8116888" y="2555876"/>
            <a:ext cx="855662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55688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Server : S</a:t>
            </a:r>
          </a:p>
        </p:txBody>
      </p:sp>
      <p:sp>
        <p:nvSpPr>
          <p:cNvPr id="98317" name="AutoShape 19">
            <a:extLst>
              <a:ext uri="{FF2B5EF4-FFF2-40B4-BE49-F238E27FC236}">
                <a16:creationId xmlns:a16="http://schemas.microsoft.com/office/drawing/2014/main" id="{E3FC3738-9C2F-49C7-88F8-F46F0E06C6A5}"/>
              </a:ext>
            </a:extLst>
          </p:cNvPr>
          <p:cNvSpPr>
            <a:spLocks/>
          </p:cNvSpPr>
          <p:nvPr/>
        </p:nvSpPr>
        <p:spPr bwMode="auto">
          <a:xfrm>
            <a:off x="3773489" y="2481264"/>
            <a:ext cx="604837" cy="446087"/>
          </a:xfrm>
          <a:prstGeom prst="roundRect">
            <a:avLst>
              <a:gd name="adj" fmla="val 25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/>
            <a:endParaRPr lang="en-GB" altLang="fr-FR"/>
          </a:p>
        </p:txBody>
      </p:sp>
      <p:sp>
        <p:nvSpPr>
          <p:cNvPr id="98318" name="AutoShape 20">
            <a:extLst>
              <a:ext uri="{FF2B5EF4-FFF2-40B4-BE49-F238E27FC236}">
                <a16:creationId xmlns:a16="http://schemas.microsoft.com/office/drawing/2014/main" id="{1322E22F-09DD-4F8B-B45E-73083A607341}"/>
              </a:ext>
            </a:extLst>
          </p:cNvPr>
          <p:cNvSpPr>
            <a:spLocks/>
          </p:cNvSpPr>
          <p:nvPr/>
        </p:nvSpPr>
        <p:spPr bwMode="auto">
          <a:xfrm>
            <a:off x="7400925" y="2481264"/>
            <a:ext cx="604838" cy="446087"/>
          </a:xfrm>
          <a:prstGeom prst="roundRect">
            <a:avLst>
              <a:gd name="adj" fmla="val 25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/>
            <a:endParaRPr lang="en-GB" altLang="fr-FR"/>
          </a:p>
        </p:txBody>
      </p:sp>
      <p:sp>
        <p:nvSpPr>
          <p:cNvPr id="98319" name="AutoShape 21">
            <a:extLst>
              <a:ext uri="{FF2B5EF4-FFF2-40B4-BE49-F238E27FC236}">
                <a16:creationId xmlns:a16="http://schemas.microsoft.com/office/drawing/2014/main" id="{FC54F788-6A8D-4393-B5DA-F4B2A4E76796}"/>
              </a:ext>
            </a:extLst>
          </p:cNvPr>
          <p:cNvSpPr>
            <a:spLocks/>
          </p:cNvSpPr>
          <p:nvPr/>
        </p:nvSpPr>
        <p:spPr bwMode="auto">
          <a:xfrm>
            <a:off x="4035425" y="4471989"/>
            <a:ext cx="604838" cy="446087"/>
          </a:xfrm>
          <a:prstGeom prst="roundRect">
            <a:avLst>
              <a:gd name="adj" fmla="val 25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/>
            <a:endParaRPr lang="en-GB" altLang="fr-FR"/>
          </a:p>
        </p:txBody>
      </p:sp>
      <p:sp>
        <p:nvSpPr>
          <p:cNvPr id="98320" name="AutoShape 22">
            <a:extLst>
              <a:ext uri="{FF2B5EF4-FFF2-40B4-BE49-F238E27FC236}">
                <a16:creationId xmlns:a16="http://schemas.microsoft.com/office/drawing/2014/main" id="{00F208F8-39BB-48E7-A797-35F09AD530F7}"/>
              </a:ext>
            </a:extLst>
          </p:cNvPr>
          <p:cNvSpPr>
            <a:spLocks/>
          </p:cNvSpPr>
          <p:nvPr/>
        </p:nvSpPr>
        <p:spPr bwMode="auto">
          <a:xfrm>
            <a:off x="4237038" y="2825751"/>
            <a:ext cx="3275012" cy="334963"/>
          </a:xfrm>
          <a:custGeom>
            <a:avLst/>
            <a:gdLst>
              <a:gd name="T0" fmla="*/ 0 w 21472"/>
              <a:gd name="T1" fmla="*/ 0 h 20269"/>
              <a:gd name="T2" fmla="*/ 2147483647 w 21472"/>
              <a:gd name="T3" fmla="*/ 2147483647 h 20269"/>
              <a:gd name="T4" fmla="*/ 2147483647 w 21472"/>
              <a:gd name="T5" fmla="*/ 2147483647 h 20269"/>
              <a:gd name="T6" fmla="*/ 2147483647 w 21472"/>
              <a:gd name="T7" fmla="*/ 2147483647 h 20269"/>
              <a:gd name="T8" fmla="*/ 2147483647 w 21472"/>
              <a:gd name="T9" fmla="*/ 2147483647 h 20269"/>
              <a:gd name="T10" fmla="*/ 2147483647 w 21472"/>
              <a:gd name="T11" fmla="*/ 2147483647 h 20269"/>
              <a:gd name="T12" fmla="*/ 2147483647 w 21472"/>
              <a:gd name="T13" fmla="*/ 2147483647 h 20269"/>
              <a:gd name="T14" fmla="*/ 2147483647 w 21472"/>
              <a:gd name="T15" fmla="*/ 2147483647 h 20269"/>
              <a:gd name="T16" fmla="*/ 2147483647 w 21472"/>
              <a:gd name="T17" fmla="*/ 2147483647 h 20269"/>
              <a:gd name="T18" fmla="*/ 2147483647 w 21472"/>
              <a:gd name="T19" fmla="*/ 2147483647 h 20269"/>
              <a:gd name="T20" fmla="*/ 2147483647 w 21472"/>
              <a:gd name="T21" fmla="*/ 2147483647 h 20269"/>
              <a:gd name="T22" fmla="*/ 2147483647 w 21472"/>
              <a:gd name="T23" fmla="*/ 2147483647 h 2026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1472" h="20269">
                <a:moveTo>
                  <a:pt x="0" y="0"/>
                </a:moveTo>
                <a:cubicBezTo>
                  <a:pt x="0" y="7272"/>
                  <a:pt x="865" y="10923"/>
                  <a:pt x="1521" y="13531"/>
                </a:cubicBezTo>
                <a:cubicBezTo>
                  <a:pt x="2359" y="16875"/>
                  <a:pt x="3283" y="14697"/>
                  <a:pt x="4162" y="15218"/>
                </a:cubicBezTo>
                <a:cubicBezTo>
                  <a:pt x="4980" y="15709"/>
                  <a:pt x="5795" y="14651"/>
                  <a:pt x="6607" y="17473"/>
                </a:cubicBezTo>
                <a:cubicBezTo>
                  <a:pt x="7335" y="20005"/>
                  <a:pt x="8161" y="17412"/>
                  <a:pt x="8919" y="18609"/>
                </a:cubicBezTo>
                <a:cubicBezTo>
                  <a:pt x="9610" y="19698"/>
                  <a:pt x="10284" y="19544"/>
                  <a:pt x="10967" y="19728"/>
                </a:cubicBezTo>
                <a:cubicBezTo>
                  <a:pt x="11625" y="19897"/>
                  <a:pt x="12307" y="18470"/>
                  <a:pt x="12950" y="19728"/>
                </a:cubicBezTo>
                <a:cubicBezTo>
                  <a:pt x="13909" y="21600"/>
                  <a:pt x="14601" y="18148"/>
                  <a:pt x="15527" y="18041"/>
                </a:cubicBezTo>
                <a:cubicBezTo>
                  <a:pt x="16233" y="17964"/>
                  <a:pt x="16893" y="17397"/>
                  <a:pt x="17574" y="16906"/>
                </a:cubicBezTo>
                <a:cubicBezTo>
                  <a:pt x="18389" y="16307"/>
                  <a:pt x="19207" y="13653"/>
                  <a:pt x="20020" y="14651"/>
                </a:cubicBezTo>
                <a:cubicBezTo>
                  <a:pt x="20928" y="15755"/>
                  <a:pt x="21600" y="9205"/>
                  <a:pt x="21408" y="2823"/>
                </a:cubicBezTo>
                <a:lnTo>
                  <a:pt x="21472" y="1120"/>
                </a:lnTo>
              </a:path>
            </a:pathLst>
          </a:custGeom>
          <a:noFill/>
          <a:ln w="38100">
            <a:solidFill>
              <a:srgbClr val="FF0000"/>
            </a:solidFill>
            <a:prstDash val="sysDashDot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98321" name="AutoShape 23">
            <a:extLst>
              <a:ext uri="{FF2B5EF4-FFF2-40B4-BE49-F238E27FC236}">
                <a16:creationId xmlns:a16="http://schemas.microsoft.com/office/drawing/2014/main" id="{F9579CD2-BEC6-40AC-A806-8BFEB79642A4}"/>
              </a:ext>
            </a:extLst>
          </p:cNvPr>
          <p:cNvSpPr>
            <a:spLocks/>
          </p:cNvSpPr>
          <p:nvPr/>
        </p:nvSpPr>
        <p:spPr bwMode="auto">
          <a:xfrm>
            <a:off x="3863975" y="2835275"/>
            <a:ext cx="3797300" cy="622300"/>
          </a:xfrm>
          <a:custGeom>
            <a:avLst/>
            <a:gdLst>
              <a:gd name="T0" fmla="*/ 0 w 21600"/>
              <a:gd name="T1" fmla="*/ 0 h 21283"/>
              <a:gd name="T2" fmla="*/ 2147483647 w 21600"/>
              <a:gd name="T3" fmla="*/ 2147483647 h 21283"/>
              <a:gd name="T4" fmla="*/ 2147483647 w 21600"/>
              <a:gd name="T5" fmla="*/ 2147483647 h 21283"/>
              <a:gd name="T6" fmla="*/ 2147483647 w 21600"/>
              <a:gd name="T7" fmla="*/ 2147483647 h 21283"/>
              <a:gd name="T8" fmla="*/ 2147483647 w 21600"/>
              <a:gd name="T9" fmla="*/ 2147483647 h 21283"/>
              <a:gd name="T10" fmla="*/ 2147483647 w 21600"/>
              <a:gd name="T11" fmla="*/ 2147483647 h 21283"/>
              <a:gd name="T12" fmla="*/ 2147483647 w 21600"/>
              <a:gd name="T13" fmla="*/ 2147483647 h 21283"/>
              <a:gd name="T14" fmla="*/ 2147483647 w 21600"/>
              <a:gd name="T15" fmla="*/ 2147483647 h 21283"/>
              <a:gd name="T16" fmla="*/ 2147483647 w 21600"/>
              <a:gd name="T17" fmla="*/ 2147483647 h 21283"/>
              <a:gd name="T18" fmla="*/ 2147483647 w 21600"/>
              <a:gd name="T19" fmla="*/ 2147483647 h 21283"/>
              <a:gd name="T20" fmla="*/ 2147483647 w 21600"/>
              <a:gd name="T21" fmla="*/ 2147483647 h 21283"/>
              <a:gd name="T22" fmla="*/ 2147483647 w 21600"/>
              <a:gd name="T23" fmla="*/ 2147483647 h 21283"/>
              <a:gd name="T24" fmla="*/ 2147483647 w 21600"/>
              <a:gd name="T25" fmla="*/ 2147483647 h 21283"/>
              <a:gd name="T26" fmla="*/ 2147483647 w 21600"/>
              <a:gd name="T27" fmla="*/ 2147483647 h 21283"/>
              <a:gd name="T28" fmla="*/ 2147483647 w 21600"/>
              <a:gd name="T29" fmla="*/ 2147483647 h 21283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600" h="21283">
                <a:moveTo>
                  <a:pt x="0" y="0"/>
                </a:moveTo>
                <a:cubicBezTo>
                  <a:pt x="103" y="3008"/>
                  <a:pt x="362" y="5912"/>
                  <a:pt x="572" y="8851"/>
                </a:cubicBezTo>
                <a:cubicBezTo>
                  <a:pt x="741" y="11202"/>
                  <a:pt x="795" y="13812"/>
                  <a:pt x="1317" y="15679"/>
                </a:cubicBezTo>
                <a:cubicBezTo>
                  <a:pt x="2055" y="18324"/>
                  <a:pt x="3112" y="19033"/>
                  <a:pt x="4068" y="19906"/>
                </a:cubicBezTo>
                <a:cubicBezTo>
                  <a:pt x="4699" y="20485"/>
                  <a:pt x="5352" y="20468"/>
                  <a:pt x="6015" y="20710"/>
                </a:cubicBezTo>
                <a:cubicBezTo>
                  <a:pt x="6604" y="20926"/>
                  <a:pt x="7178" y="21600"/>
                  <a:pt x="7735" y="21107"/>
                </a:cubicBezTo>
                <a:cubicBezTo>
                  <a:pt x="8408" y="20511"/>
                  <a:pt x="9024" y="19966"/>
                  <a:pt x="9682" y="19301"/>
                </a:cubicBezTo>
                <a:cubicBezTo>
                  <a:pt x="10309" y="18661"/>
                  <a:pt x="10918" y="17659"/>
                  <a:pt x="11573" y="17693"/>
                </a:cubicBezTo>
                <a:cubicBezTo>
                  <a:pt x="12289" y="17728"/>
                  <a:pt x="12847" y="16466"/>
                  <a:pt x="13521" y="15887"/>
                </a:cubicBezTo>
                <a:cubicBezTo>
                  <a:pt x="14244" y="15264"/>
                  <a:pt x="14946" y="14849"/>
                  <a:pt x="15641" y="13873"/>
                </a:cubicBezTo>
                <a:cubicBezTo>
                  <a:pt x="16407" y="12792"/>
                  <a:pt x="17132" y="11461"/>
                  <a:pt x="17875" y="10251"/>
                </a:cubicBezTo>
                <a:cubicBezTo>
                  <a:pt x="18426" y="9361"/>
                  <a:pt x="19037" y="9404"/>
                  <a:pt x="19593" y="8445"/>
                </a:cubicBezTo>
                <a:cubicBezTo>
                  <a:pt x="20287" y="7243"/>
                  <a:pt x="20733" y="5056"/>
                  <a:pt x="21255" y="3215"/>
                </a:cubicBezTo>
                <a:lnTo>
                  <a:pt x="21485" y="1201"/>
                </a:lnTo>
                <a:lnTo>
                  <a:pt x="21600" y="605"/>
                </a:lnTo>
              </a:path>
            </a:pathLst>
          </a:custGeom>
          <a:noFill/>
          <a:ln w="38100">
            <a:solidFill>
              <a:srgbClr val="0000FF"/>
            </a:solidFill>
            <a:prstDash val="sysDashDot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98322" name="AutoShape 24">
            <a:extLst>
              <a:ext uri="{FF2B5EF4-FFF2-40B4-BE49-F238E27FC236}">
                <a16:creationId xmlns:a16="http://schemas.microsoft.com/office/drawing/2014/main" id="{298EC422-1D12-4C01-B7AC-6A2B8A276D75}"/>
              </a:ext>
            </a:extLst>
          </p:cNvPr>
          <p:cNvSpPr>
            <a:spLocks/>
          </p:cNvSpPr>
          <p:nvPr/>
        </p:nvSpPr>
        <p:spPr bwMode="auto">
          <a:xfrm>
            <a:off x="4510088" y="2844800"/>
            <a:ext cx="3363912" cy="2147888"/>
          </a:xfrm>
          <a:custGeom>
            <a:avLst/>
            <a:gdLst>
              <a:gd name="T0" fmla="*/ 0 w 21600"/>
              <a:gd name="T1" fmla="*/ 2147483647 h 20840"/>
              <a:gd name="T2" fmla="*/ 2147483647 w 21600"/>
              <a:gd name="T3" fmla="*/ 2147483647 h 20840"/>
              <a:gd name="T4" fmla="*/ 2147483647 w 21600"/>
              <a:gd name="T5" fmla="*/ 2147483647 h 20840"/>
              <a:gd name="T6" fmla="*/ 2147483647 w 21600"/>
              <a:gd name="T7" fmla="*/ 2147483647 h 20840"/>
              <a:gd name="T8" fmla="*/ 2147483647 w 21600"/>
              <a:gd name="T9" fmla="*/ 2147483647 h 20840"/>
              <a:gd name="T10" fmla="*/ 2147483647 w 21600"/>
              <a:gd name="T11" fmla="*/ 2147483647 h 20840"/>
              <a:gd name="T12" fmla="*/ 2147483647 w 21600"/>
              <a:gd name="T13" fmla="*/ 2147483647 h 20840"/>
              <a:gd name="T14" fmla="*/ 2147483647 w 21600"/>
              <a:gd name="T15" fmla="*/ 2147483647 h 20840"/>
              <a:gd name="T16" fmla="*/ 2147483647 w 21600"/>
              <a:gd name="T17" fmla="*/ 2147483647 h 20840"/>
              <a:gd name="T18" fmla="*/ 2147483647 w 21600"/>
              <a:gd name="T19" fmla="*/ 2147483647 h 20840"/>
              <a:gd name="T20" fmla="*/ 2147483647 w 21600"/>
              <a:gd name="T21" fmla="*/ 2147483647 h 20840"/>
              <a:gd name="T22" fmla="*/ 2147483647 w 21600"/>
              <a:gd name="T23" fmla="*/ 0 h 2084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1600" h="20840">
                <a:moveTo>
                  <a:pt x="0" y="17320"/>
                </a:moveTo>
                <a:cubicBezTo>
                  <a:pt x="384" y="18447"/>
                  <a:pt x="1103" y="19287"/>
                  <a:pt x="1681" y="20250"/>
                </a:cubicBezTo>
                <a:cubicBezTo>
                  <a:pt x="2494" y="21600"/>
                  <a:pt x="3682" y="20286"/>
                  <a:pt x="4592" y="20004"/>
                </a:cubicBezTo>
                <a:cubicBezTo>
                  <a:pt x="5676" y="19668"/>
                  <a:pt x="6237" y="18425"/>
                  <a:pt x="7049" y="17563"/>
                </a:cubicBezTo>
                <a:cubicBezTo>
                  <a:pt x="7999" y="16557"/>
                  <a:pt x="8958" y="15656"/>
                  <a:pt x="9895" y="14637"/>
                </a:cubicBezTo>
                <a:cubicBezTo>
                  <a:pt x="10803" y="13649"/>
                  <a:pt x="11670" y="12660"/>
                  <a:pt x="12547" y="11629"/>
                </a:cubicBezTo>
                <a:cubicBezTo>
                  <a:pt x="13242" y="10809"/>
                  <a:pt x="13953" y="10106"/>
                  <a:pt x="14745" y="9515"/>
                </a:cubicBezTo>
                <a:cubicBezTo>
                  <a:pt x="15549" y="8915"/>
                  <a:pt x="16056" y="7857"/>
                  <a:pt x="16943" y="7482"/>
                </a:cubicBezTo>
                <a:cubicBezTo>
                  <a:pt x="18230" y="6934"/>
                  <a:pt x="18596" y="5267"/>
                  <a:pt x="19789" y="4555"/>
                </a:cubicBezTo>
                <a:cubicBezTo>
                  <a:pt x="20734" y="3990"/>
                  <a:pt x="21336" y="2728"/>
                  <a:pt x="21600" y="1466"/>
                </a:cubicBezTo>
                <a:lnTo>
                  <a:pt x="21600" y="572"/>
                </a:lnTo>
                <a:lnTo>
                  <a:pt x="21600" y="0"/>
                </a:lnTo>
              </a:path>
            </a:pathLst>
          </a:custGeom>
          <a:noFill/>
          <a:ln w="38100">
            <a:solidFill>
              <a:srgbClr val="800080"/>
            </a:solidFill>
            <a:prstDash val="sysDot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fr-FR"/>
          </a:p>
        </p:txBody>
      </p:sp>
      <p:grpSp>
        <p:nvGrpSpPr>
          <p:cNvPr id="98323" name="Group 25">
            <a:extLst>
              <a:ext uri="{FF2B5EF4-FFF2-40B4-BE49-F238E27FC236}">
                <a16:creationId xmlns:a16="http://schemas.microsoft.com/office/drawing/2014/main" id="{E12F9CEF-9F9E-4CA3-8563-CC3EE4A7701D}"/>
              </a:ext>
            </a:extLst>
          </p:cNvPr>
          <p:cNvGrpSpPr>
            <a:grpSpLocks/>
          </p:cNvGrpSpPr>
          <p:nvPr/>
        </p:nvGrpSpPr>
        <p:grpSpPr bwMode="auto">
          <a:xfrm>
            <a:off x="6726239" y="3756025"/>
            <a:ext cx="3233737" cy="915988"/>
            <a:chOff x="0" y="0"/>
            <a:chExt cx="2675" cy="820"/>
          </a:xfrm>
        </p:grpSpPr>
        <p:sp>
          <p:nvSpPr>
            <p:cNvPr id="98330" name="AutoShape 26">
              <a:extLst>
                <a:ext uri="{FF2B5EF4-FFF2-40B4-BE49-F238E27FC236}">
                  <a16:creationId xmlns:a16="http://schemas.microsoft.com/office/drawing/2014/main" id="{8DD478E3-3A76-4CDB-B6DD-73A76147ADE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2675" cy="820"/>
            </a:xfrm>
            <a:prstGeom prst="roundRect">
              <a:avLst>
                <a:gd name="adj" fmla="val 116"/>
              </a:avLst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98331" name="Rectangle 27">
              <a:extLst>
                <a:ext uri="{FF2B5EF4-FFF2-40B4-BE49-F238E27FC236}">
                  <a16:creationId xmlns:a16="http://schemas.microsoft.com/office/drawing/2014/main" id="{2241D279-BE0A-4146-B8E8-B72BF7A8E3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78"/>
              <a:ext cx="2672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200" u="sng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TCP connections on server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IP local   IP remote  Port local  Port remote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200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S                     A                80            1234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200">
                  <a:solidFill>
                    <a:srgbClr val="0000F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S                     A                80            1235 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200">
                  <a:solidFill>
                    <a:srgbClr val="80008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S                     B                80            1235</a:t>
              </a:r>
            </a:p>
          </p:txBody>
        </p:sp>
      </p:grpSp>
      <p:grpSp>
        <p:nvGrpSpPr>
          <p:cNvPr id="98324" name="Group 28">
            <a:extLst>
              <a:ext uri="{FF2B5EF4-FFF2-40B4-BE49-F238E27FC236}">
                <a16:creationId xmlns:a16="http://schemas.microsoft.com/office/drawing/2014/main" id="{C025CA28-2281-465F-80D1-41B7D09162C7}"/>
              </a:ext>
            </a:extLst>
          </p:cNvPr>
          <p:cNvGrpSpPr>
            <a:grpSpLocks/>
          </p:cNvGrpSpPr>
          <p:nvPr/>
        </p:nvGrpSpPr>
        <p:grpSpPr bwMode="auto">
          <a:xfrm>
            <a:off x="2493964" y="3494088"/>
            <a:ext cx="3233737" cy="754062"/>
            <a:chOff x="0" y="0"/>
            <a:chExt cx="2675" cy="675"/>
          </a:xfrm>
          <a:noFill/>
        </p:grpSpPr>
        <p:sp>
          <p:nvSpPr>
            <p:cNvPr id="98328" name="AutoShape 29">
              <a:extLst>
                <a:ext uri="{FF2B5EF4-FFF2-40B4-BE49-F238E27FC236}">
                  <a16:creationId xmlns:a16="http://schemas.microsoft.com/office/drawing/2014/main" id="{C0B1D792-35E3-414D-A2C8-F56056D93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2675" cy="675"/>
            </a:xfrm>
            <a:prstGeom prst="roundRect">
              <a:avLst>
                <a:gd name="adj" fmla="val 148"/>
              </a:avLst>
            </a:prstGeom>
            <a:grp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98329" name="Rectangle 30">
              <a:extLst>
                <a:ext uri="{FF2B5EF4-FFF2-40B4-BE49-F238E27FC236}">
                  <a16:creationId xmlns:a16="http://schemas.microsoft.com/office/drawing/2014/main" id="{BA0A9371-C346-442D-93B9-6ACF496DE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69"/>
              <a:ext cx="2672" cy="53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200" u="sng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TCP connections on host A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IP local   IP remote  Port local  Port remote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200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                    S               1234          80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200">
                  <a:solidFill>
                    <a:srgbClr val="0000F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                    S               1235          80 </a:t>
              </a:r>
            </a:p>
          </p:txBody>
        </p:sp>
      </p:grpSp>
      <p:grpSp>
        <p:nvGrpSpPr>
          <p:cNvPr id="98325" name="Group 31">
            <a:extLst>
              <a:ext uri="{FF2B5EF4-FFF2-40B4-BE49-F238E27FC236}">
                <a16:creationId xmlns:a16="http://schemas.microsoft.com/office/drawing/2014/main" id="{C96BBBD6-5CF5-45C8-909C-F6148DAAC4D1}"/>
              </a:ext>
            </a:extLst>
          </p:cNvPr>
          <p:cNvGrpSpPr>
            <a:grpSpLocks/>
          </p:cNvGrpSpPr>
          <p:nvPr/>
        </p:nvGrpSpPr>
        <p:grpSpPr bwMode="auto">
          <a:xfrm>
            <a:off x="4137026" y="5029200"/>
            <a:ext cx="3235325" cy="623888"/>
            <a:chOff x="0" y="0"/>
            <a:chExt cx="2675" cy="559"/>
          </a:xfrm>
          <a:noFill/>
        </p:grpSpPr>
        <p:sp>
          <p:nvSpPr>
            <p:cNvPr id="98326" name="AutoShape 32">
              <a:extLst>
                <a:ext uri="{FF2B5EF4-FFF2-40B4-BE49-F238E27FC236}">
                  <a16:creationId xmlns:a16="http://schemas.microsoft.com/office/drawing/2014/main" id="{632DCD41-311B-4A24-825D-DA8CDBFE6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2675" cy="559"/>
            </a:xfrm>
            <a:prstGeom prst="roundRect">
              <a:avLst>
                <a:gd name="adj" fmla="val 171"/>
              </a:avLst>
            </a:prstGeom>
            <a:grp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98327" name="Rectangle 33">
              <a:extLst>
                <a:ext uri="{FF2B5EF4-FFF2-40B4-BE49-F238E27FC236}">
                  <a16:creationId xmlns:a16="http://schemas.microsoft.com/office/drawing/2014/main" id="{89870F46-8BA2-421B-BEAB-683D1127E3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75"/>
              <a:ext cx="2672" cy="40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98613" algn="l"/>
                  <a:tab pos="2132013" algn="l"/>
                  <a:tab pos="2665413" algn="l"/>
                  <a:tab pos="3179763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200" u="sng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TCP connections on host B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2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IP local   IP remote  Port local  Port remote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200">
                  <a:solidFill>
                    <a:srgbClr val="80008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                    S               1235          80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28338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>
            <a:extLst>
              <a:ext uri="{FF2B5EF4-FFF2-40B4-BE49-F238E27FC236}">
                <a16:creationId xmlns:a16="http://schemas.microsoft.com/office/drawing/2014/main" id="{12970459-355F-4915-A1F4-A9425ABFD6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91039" y="0"/>
            <a:ext cx="5926137" cy="1208088"/>
          </a:xfrm>
        </p:spPr>
        <p:txBody>
          <a:bodyPr/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55472" algn="l"/>
              </a:tabLst>
              <a:defRPr/>
            </a:pPr>
            <a:r>
              <a:rPr lang="en-US">
                <a:sym typeface="Gill Sans" charset="0"/>
              </a:rPr>
              <a:t>TCP segment</a:t>
            </a:r>
          </a:p>
        </p:txBody>
      </p:sp>
      <p:grpSp>
        <p:nvGrpSpPr>
          <p:cNvPr id="99330" name="Group 2">
            <a:extLst>
              <a:ext uri="{FF2B5EF4-FFF2-40B4-BE49-F238E27FC236}">
                <a16:creationId xmlns:a16="http://schemas.microsoft.com/office/drawing/2014/main" id="{041FF326-A54F-4E87-AAE1-BA14302381F3}"/>
              </a:ext>
            </a:extLst>
          </p:cNvPr>
          <p:cNvGrpSpPr>
            <a:grpSpLocks/>
          </p:cNvGrpSpPr>
          <p:nvPr/>
        </p:nvGrpSpPr>
        <p:grpSpPr bwMode="auto">
          <a:xfrm>
            <a:off x="6140451" y="2573338"/>
            <a:ext cx="3476625" cy="1587500"/>
            <a:chOff x="0" y="0"/>
            <a:chExt cx="2875" cy="1421"/>
          </a:xfrm>
        </p:grpSpPr>
        <p:sp>
          <p:nvSpPr>
            <p:cNvPr id="99369" name="AutoShape 3">
              <a:extLst>
                <a:ext uri="{FF2B5EF4-FFF2-40B4-BE49-F238E27FC236}">
                  <a16:creationId xmlns:a16="http://schemas.microsoft.com/office/drawing/2014/main" id="{A1822FA7-E71F-4309-ADC1-7E2873D46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2875" cy="285"/>
            </a:xfrm>
            <a:prstGeom prst="roundRect">
              <a:avLst>
                <a:gd name="adj" fmla="val 34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99370" name="AutoShape 4">
              <a:extLst>
                <a:ext uri="{FF2B5EF4-FFF2-40B4-BE49-F238E27FC236}">
                  <a16:creationId xmlns:a16="http://schemas.microsoft.com/office/drawing/2014/main" id="{80ADC023-CD3C-43FE-B4EE-2F3D5F358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83"/>
              <a:ext cx="2875" cy="285"/>
            </a:xfrm>
            <a:prstGeom prst="roundRect">
              <a:avLst>
                <a:gd name="adj" fmla="val 34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99371" name="AutoShape 5">
              <a:extLst>
                <a:ext uri="{FF2B5EF4-FFF2-40B4-BE49-F238E27FC236}">
                  <a16:creationId xmlns:a16="http://schemas.microsoft.com/office/drawing/2014/main" id="{AF1AC8C1-09A4-40A0-A859-A8B322AB1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568"/>
              <a:ext cx="2875" cy="286"/>
            </a:xfrm>
            <a:prstGeom prst="roundRect">
              <a:avLst>
                <a:gd name="adj" fmla="val 34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99372" name="AutoShape 6">
              <a:extLst>
                <a:ext uri="{FF2B5EF4-FFF2-40B4-BE49-F238E27FC236}">
                  <a16:creationId xmlns:a16="http://schemas.microsoft.com/office/drawing/2014/main" id="{81A7099E-EA18-4DEF-B5E3-57AF06701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54"/>
              <a:ext cx="2875" cy="285"/>
            </a:xfrm>
            <a:prstGeom prst="roundRect">
              <a:avLst>
                <a:gd name="adj" fmla="val 34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99373" name="AutoShape 7">
              <a:extLst>
                <a:ext uri="{FF2B5EF4-FFF2-40B4-BE49-F238E27FC236}">
                  <a16:creationId xmlns:a16="http://schemas.microsoft.com/office/drawing/2014/main" id="{4FD20CC0-77F2-419B-8EDE-906A4E06E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36"/>
              <a:ext cx="2875" cy="285"/>
            </a:xfrm>
            <a:prstGeom prst="roundRect">
              <a:avLst>
                <a:gd name="adj" fmla="val 34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</p:grpSp>
      <p:sp>
        <p:nvSpPr>
          <p:cNvPr id="99331" name="Rectangle 8">
            <a:extLst>
              <a:ext uri="{FF2B5EF4-FFF2-40B4-BE49-F238E27FC236}">
                <a16:creationId xmlns:a16="http://schemas.microsoft.com/office/drawing/2014/main" id="{69803A6D-534D-487A-990D-B67381368727}"/>
              </a:ext>
            </a:extLst>
          </p:cNvPr>
          <p:cNvSpPr>
            <a:spLocks/>
          </p:cNvSpPr>
          <p:nvPr/>
        </p:nvSpPr>
        <p:spPr bwMode="auto">
          <a:xfrm>
            <a:off x="6464301" y="2636839"/>
            <a:ext cx="86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300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Source port</a:t>
            </a:r>
          </a:p>
        </p:txBody>
      </p:sp>
      <p:sp>
        <p:nvSpPr>
          <p:cNvPr id="99332" name="Rectangle 9">
            <a:extLst>
              <a:ext uri="{FF2B5EF4-FFF2-40B4-BE49-F238E27FC236}">
                <a16:creationId xmlns:a16="http://schemas.microsoft.com/office/drawing/2014/main" id="{47D4B2DA-03DB-4B5D-8500-BDC45533A039}"/>
              </a:ext>
            </a:extLst>
          </p:cNvPr>
          <p:cNvSpPr>
            <a:spLocks/>
          </p:cNvSpPr>
          <p:nvPr/>
        </p:nvSpPr>
        <p:spPr bwMode="auto">
          <a:xfrm>
            <a:off x="8094663" y="2636839"/>
            <a:ext cx="116840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300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Destination port</a:t>
            </a:r>
          </a:p>
        </p:txBody>
      </p:sp>
      <p:sp>
        <p:nvSpPr>
          <p:cNvPr id="99333" name="AutoShape 10">
            <a:extLst>
              <a:ext uri="{FF2B5EF4-FFF2-40B4-BE49-F238E27FC236}">
                <a16:creationId xmlns:a16="http://schemas.microsoft.com/office/drawing/2014/main" id="{B7A78123-0915-4AAF-B00E-00790443A034}"/>
              </a:ext>
            </a:extLst>
          </p:cNvPr>
          <p:cNvSpPr>
            <a:spLocks/>
          </p:cNvSpPr>
          <p:nvPr/>
        </p:nvSpPr>
        <p:spPr bwMode="auto">
          <a:xfrm>
            <a:off x="6140451" y="4160838"/>
            <a:ext cx="3476625" cy="1250950"/>
          </a:xfrm>
          <a:prstGeom prst="roundRect">
            <a:avLst>
              <a:gd name="adj" fmla="val 83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/>
            <a:endParaRPr lang="en-GB" altLang="fr-FR"/>
          </a:p>
        </p:txBody>
      </p:sp>
      <p:sp>
        <p:nvSpPr>
          <p:cNvPr id="99334" name="Rectangle 11">
            <a:extLst>
              <a:ext uri="{FF2B5EF4-FFF2-40B4-BE49-F238E27FC236}">
                <a16:creationId xmlns:a16="http://schemas.microsoft.com/office/drawing/2014/main" id="{CD21FF7F-1294-4E6C-AB6D-FAF2465FC821}"/>
              </a:ext>
            </a:extLst>
          </p:cNvPr>
          <p:cNvSpPr>
            <a:spLocks/>
          </p:cNvSpPr>
          <p:nvPr/>
        </p:nvSpPr>
        <p:spPr bwMode="auto">
          <a:xfrm>
            <a:off x="7643813" y="4959350"/>
            <a:ext cx="60325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3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Payload</a:t>
            </a:r>
          </a:p>
        </p:txBody>
      </p:sp>
      <p:sp>
        <p:nvSpPr>
          <p:cNvPr id="99335" name="Line 12">
            <a:extLst>
              <a:ext uri="{FF2B5EF4-FFF2-40B4-BE49-F238E27FC236}">
                <a16:creationId xmlns:a16="http://schemas.microsoft.com/office/drawing/2014/main" id="{729BA1A5-25F5-4235-B426-2618D0BE11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3775" y="2424114"/>
            <a:ext cx="3532188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99336" name="Rectangle 13">
            <a:extLst>
              <a:ext uri="{FF2B5EF4-FFF2-40B4-BE49-F238E27FC236}">
                <a16:creationId xmlns:a16="http://schemas.microsoft.com/office/drawing/2014/main" id="{9BA9E5C6-1DE0-4AEC-BB61-73BF44C07051}"/>
              </a:ext>
            </a:extLst>
          </p:cNvPr>
          <p:cNvSpPr>
            <a:spLocks/>
          </p:cNvSpPr>
          <p:nvPr/>
        </p:nvSpPr>
        <p:spPr bwMode="auto">
          <a:xfrm>
            <a:off x="7640639" y="2190750"/>
            <a:ext cx="4921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3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32 bits</a:t>
            </a:r>
          </a:p>
        </p:txBody>
      </p:sp>
      <p:sp>
        <p:nvSpPr>
          <p:cNvPr id="99337" name="Line 14">
            <a:extLst>
              <a:ext uri="{FF2B5EF4-FFF2-40B4-BE49-F238E27FC236}">
                <a16:creationId xmlns:a16="http://schemas.microsoft.com/office/drawing/2014/main" id="{0FA37F9D-11BA-4D02-B2C2-EDC1EFC4046E}"/>
              </a:ext>
            </a:extLst>
          </p:cNvPr>
          <p:cNvSpPr>
            <a:spLocks noChangeShapeType="1"/>
          </p:cNvSpPr>
          <p:nvPr/>
        </p:nvSpPr>
        <p:spPr bwMode="auto">
          <a:xfrm>
            <a:off x="7916864" y="2590801"/>
            <a:ext cx="3175" cy="303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99338" name="Rectangle 15">
            <a:extLst>
              <a:ext uri="{FF2B5EF4-FFF2-40B4-BE49-F238E27FC236}">
                <a16:creationId xmlns:a16="http://schemas.microsoft.com/office/drawing/2014/main" id="{19CED793-3F2D-4D9C-B89E-8A696F676F51}"/>
              </a:ext>
            </a:extLst>
          </p:cNvPr>
          <p:cNvSpPr>
            <a:spLocks/>
          </p:cNvSpPr>
          <p:nvPr/>
        </p:nvSpPr>
        <p:spPr bwMode="auto">
          <a:xfrm>
            <a:off x="6853238" y="3954464"/>
            <a:ext cx="78740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300">
                <a:solidFill>
                  <a:srgbClr val="0000FF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Checksum</a:t>
            </a:r>
          </a:p>
        </p:txBody>
      </p:sp>
      <p:sp>
        <p:nvSpPr>
          <p:cNvPr id="99339" name="Line 16">
            <a:extLst>
              <a:ext uri="{FF2B5EF4-FFF2-40B4-BE49-F238E27FC236}">
                <a16:creationId xmlns:a16="http://schemas.microsoft.com/office/drawing/2014/main" id="{EF29F9C9-33B1-4E93-9A7B-F038F23D46DB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0039" y="3844926"/>
            <a:ext cx="1587" cy="303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99340" name="Rectangle 17">
            <a:extLst>
              <a:ext uri="{FF2B5EF4-FFF2-40B4-BE49-F238E27FC236}">
                <a16:creationId xmlns:a16="http://schemas.microsoft.com/office/drawing/2014/main" id="{3BA96468-9777-4343-B8A8-888369E0637A}"/>
              </a:ext>
            </a:extLst>
          </p:cNvPr>
          <p:cNvSpPr>
            <a:spLocks/>
          </p:cNvSpPr>
          <p:nvPr/>
        </p:nvSpPr>
        <p:spPr bwMode="auto">
          <a:xfrm>
            <a:off x="8242300" y="3908425"/>
            <a:ext cx="109220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300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Urgent pointer</a:t>
            </a:r>
          </a:p>
        </p:txBody>
      </p:sp>
      <p:sp>
        <p:nvSpPr>
          <p:cNvPr id="99341" name="Rectangle 18">
            <a:extLst>
              <a:ext uri="{FF2B5EF4-FFF2-40B4-BE49-F238E27FC236}">
                <a16:creationId xmlns:a16="http://schemas.microsoft.com/office/drawing/2014/main" id="{C7B574C9-AEF5-4DA3-957E-64B403FDAF7E}"/>
              </a:ext>
            </a:extLst>
          </p:cNvPr>
          <p:cNvSpPr>
            <a:spLocks/>
          </p:cNvSpPr>
          <p:nvPr/>
        </p:nvSpPr>
        <p:spPr bwMode="auto">
          <a:xfrm>
            <a:off x="6180139" y="3589339"/>
            <a:ext cx="1614487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3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THL  Reserved  </a:t>
            </a:r>
            <a:r>
              <a:rPr lang="en-US" altLang="fr-FR" sz="1300">
                <a:solidFill>
                  <a:srgbClr val="0000FF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Flags</a:t>
            </a:r>
          </a:p>
        </p:txBody>
      </p:sp>
      <p:sp>
        <p:nvSpPr>
          <p:cNvPr id="99342" name="Line 19">
            <a:extLst>
              <a:ext uri="{FF2B5EF4-FFF2-40B4-BE49-F238E27FC236}">
                <a16:creationId xmlns:a16="http://schemas.microsoft.com/office/drawing/2014/main" id="{73A44AC1-584D-4415-8A14-D632538C227E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0039" y="3544888"/>
            <a:ext cx="1587" cy="303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99343" name="Line 20">
            <a:extLst>
              <a:ext uri="{FF2B5EF4-FFF2-40B4-BE49-F238E27FC236}">
                <a16:creationId xmlns:a16="http://schemas.microsoft.com/office/drawing/2014/main" id="{E9A86D53-F6D3-471B-8029-2194C6E9625A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9388" y="3530601"/>
            <a:ext cx="0" cy="303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99344" name="Line 21">
            <a:extLst>
              <a:ext uri="{FF2B5EF4-FFF2-40B4-BE49-F238E27FC236}">
                <a16:creationId xmlns:a16="http://schemas.microsoft.com/office/drawing/2014/main" id="{9D51F53C-4CB0-4278-8F38-AC5FCD18B527}"/>
              </a:ext>
            </a:extLst>
          </p:cNvPr>
          <p:cNvSpPr>
            <a:spLocks noChangeShapeType="1"/>
          </p:cNvSpPr>
          <p:nvPr/>
        </p:nvSpPr>
        <p:spPr bwMode="auto">
          <a:xfrm>
            <a:off x="9737725" y="2573339"/>
            <a:ext cx="0" cy="1603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99345" name="Rectangle 22">
            <a:extLst>
              <a:ext uri="{FF2B5EF4-FFF2-40B4-BE49-F238E27FC236}">
                <a16:creationId xmlns:a16="http://schemas.microsoft.com/office/drawing/2014/main" id="{1748A3AD-D482-4F28-9A58-AE53337F528E}"/>
              </a:ext>
            </a:extLst>
          </p:cNvPr>
          <p:cNvSpPr>
            <a:spLocks/>
          </p:cNvSpPr>
          <p:nvPr/>
        </p:nvSpPr>
        <p:spPr bwMode="auto">
          <a:xfrm>
            <a:off x="9890125" y="3224214"/>
            <a:ext cx="6286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3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20 bytes</a:t>
            </a:r>
          </a:p>
        </p:txBody>
      </p:sp>
      <p:sp>
        <p:nvSpPr>
          <p:cNvPr id="99346" name="Line 23">
            <a:extLst>
              <a:ext uri="{FF2B5EF4-FFF2-40B4-BE49-F238E27FC236}">
                <a16:creationId xmlns:a16="http://schemas.microsoft.com/office/drawing/2014/main" id="{8FC3986D-192F-4AB7-9B3A-153DC12C7A93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0450" y="3533776"/>
            <a:ext cx="1588" cy="303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99347" name="Rectangle 24">
            <a:extLst>
              <a:ext uri="{FF2B5EF4-FFF2-40B4-BE49-F238E27FC236}">
                <a16:creationId xmlns:a16="http://schemas.microsoft.com/office/drawing/2014/main" id="{FD765EDE-35F1-4E6E-85F2-43CBA5EDD76A}"/>
              </a:ext>
            </a:extLst>
          </p:cNvPr>
          <p:cNvSpPr>
            <a:spLocks/>
          </p:cNvSpPr>
          <p:nvPr/>
        </p:nvSpPr>
        <p:spPr bwMode="auto">
          <a:xfrm>
            <a:off x="6962776" y="2955925"/>
            <a:ext cx="136207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3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Sequence number</a:t>
            </a:r>
          </a:p>
        </p:txBody>
      </p:sp>
      <p:sp>
        <p:nvSpPr>
          <p:cNvPr id="99348" name="Line 25">
            <a:extLst>
              <a:ext uri="{FF2B5EF4-FFF2-40B4-BE49-F238E27FC236}">
                <a16:creationId xmlns:a16="http://schemas.microsoft.com/office/drawing/2014/main" id="{8F46618B-B1E0-49EF-85D1-206B33A14A7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7276" y="4419600"/>
            <a:ext cx="3484563" cy="158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99349" name="Rectangle 26">
            <a:extLst>
              <a:ext uri="{FF2B5EF4-FFF2-40B4-BE49-F238E27FC236}">
                <a16:creationId xmlns:a16="http://schemas.microsoft.com/office/drawing/2014/main" id="{CD9D46AE-155C-4B32-A715-9AEBA5DA0916}"/>
              </a:ext>
            </a:extLst>
          </p:cNvPr>
          <p:cNvSpPr>
            <a:spLocks/>
          </p:cNvSpPr>
          <p:nvPr/>
        </p:nvSpPr>
        <p:spPr bwMode="auto">
          <a:xfrm>
            <a:off x="6867525" y="4202114"/>
            <a:ext cx="198120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300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Optional header extension</a:t>
            </a:r>
          </a:p>
        </p:txBody>
      </p:sp>
      <p:sp>
        <p:nvSpPr>
          <p:cNvPr id="99350" name="Rectangle 27">
            <a:extLst>
              <a:ext uri="{FF2B5EF4-FFF2-40B4-BE49-F238E27FC236}">
                <a16:creationId xmlns:a16="http://schemas.microsoft.com/office/drawing/2014/main" id="{D516560F-70F3-4CB3-9D01-0E32B835AFC6}"/>
              </a:ext>
            </a:extLst>
          </p:cNvPr>
          <p:cNvSpPr>
            <a:spLocks/>
          </p:cNvSpPr>
          <p:nvPr/>
        </p:nvSpPr>
        <p:spPr bwMode="auto">
          <a:xfrm>
            <a:off x="8242300" y="3602039"/>
            <a:ext cx="6159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3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Window</a:t>
            </a:r>
          </a:p>
        </p:txBody>
      </p:sp>
      <p:grpSp>
        <p:nvGrpSpPr>
          <p:cNvPr id="56348" name="Group 28">
            <a:extLst>
              <a:ext uri="{FF2B5EF4-FFF2-40B4-BE49-F238E27FC236}">
                <a16:creationId xmlns:a16="http://schemas.microsoft.com/office/drawing/2014/main" id="{E4EE3AC9-5528-4836-9A71-E42AFB480845}"/>
              </a:ext>
            </a:extLst>
          </p:cNvPr>
          <p:cNvGrpSpPr>
            <a:grpSpLocks/>
          </p:cNvGrpSpPr>
          <p:nvPr/>
        </p:nvGrpSpPr>
        <p:grpSpPr bwMode="auto">
          <a:xfrm>
            <a:off x="1581151" y="2111376"/>
            <a:ext cx="6016625" cy="1838325"/>
            <a:chOff x="0" y="0"/>
            <a:chExt cx="4975" cy="1648"/>
          </a:xfrm>
        </p:grpSpPr>
        <p:sp>
          <p:nvSpPr>
            <p:cNvPr id="99365" name="Line 29">
              <a:extLst>
                <a:ext uri="{FF2B5EF4-FFF2-40B4-BE49-F238E27FC236}">
                  <a16:creationId xmlns:a16="http://schemas.microsoft.com/office/drawing/2014/main" id="{C4DC6D12-A4F8-4F50-A242-27F5A829B48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3272" y="159"/>
              <a:ext cx="1703" cy="11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grpSp>
          <p:nvGrpSpPr>
            <p:cNvPr id="99366" name="Group 30">
              <a:extLst>
                <a:ext uri="{FF2B5EF4-FFF2-40B4-BE49-F238E27FC236}">
                  <a16:creationId xmlns:a16="http://schemas.microsoft.com/office/drawing/2014/main" id="{0DEFC796-6DBF-4F5E-8F55-17E0D1DF12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3249" cy="1648"/>
              <a:chOff x="0" y="0"/>
              <a:chExt cx="3249" cy="1648"/>
            </a:xfrm>
          </p:grpSpPr>
          <p:sp>
            <p:nvSpPr>
              <p:cNvPr id="99367" name="AutoShape 31">
                <a:extLst>
                  <a:ext uri="{FF2B5EF4-FFF2-40B4-BE49-F238E27FC236}">
                    <a16:creationId xmlns:a16="http://schemas.microsoft.com/office/drawing/2014/main" id="{26F12C24-EFC5-4EDF-8248-94E3DEF2F0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0"/>
                <a:ext cx="3248" cy="1648"/>
              </a:xfrm>
              <a:prstGeom prst="roundRect">
                <a:avLst>
                  <a:gd name="adj" fmla="val 56"/>
                </a:avLst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99368" name="Rectangle 32">
                <a:extLst>
                  <a:ext uri="{FF2B5EF4-FFF2-40B4-BE49-F238E27FC236}">
                    <a16:creationId xmlns:a16="http://schemas.microsoft.com/office/drawing/2014/main" id="{8BF0EE48-001C-4E29-A830-F328678556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298"/>
                <a:ext cx="3248" cy="10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692150" algn="l"/>
                    <a:tab pos="1374775" algn="l"/>
                    <a:tab pos="2066925" algn="l"/>
                    <a:tab pos="2749550" algn="l"/>
                    <a:tab pos="3441700" algn="l"/>
                    <a:tab pos="41052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66925" algn="l"/>
                    <a:tab pos="2749550" algn="l"/>
                    <a:tab pos="3441700" algn="l"/>
                    <a:tab pos="41052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66925" algn="l"/>
                    <a:tab pos="2749550" algn="l"/>
                    <a:tab pos="3441700" algn="l"/>
                    <a:tab pos="41052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66925" algn="l"/>
                    <a:tab pos="2749550" algn="l"/>
                    <a:tab pos="3441700" algn="l"/>
                    <a:tab pos="41052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66925" algn="l"/>
                    <a:tab pos="2749550" algn="l"/>
                    <a:tab pos="3441700" algn="l"/>
                    <a:tab pos="41052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9550" algn="l"/>
                    <a:tab pos="3441700" algn="l"/>
                    <a:tab pos="41052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9550" algn="l"/>
                    <a:tab pos="3441700" algn="l"/>
                    <a:tab pos="41052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9550" algn="l"/>
                    <a:tab pos="3441700" algn="l"/>
                    <a:tab pos="41052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9550" algn="l"/>
                    <a:tab pos="3441700" algn="l"/>
                    <a:tab pos="41052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algn="l" eaLnBrk="1" hangingPunct="1">
                  <a:lnSpc>
                    <a:spcPct val="84000"/>
                  </a:lnSpc>
                </a:pPr>
                <a:r>
                  <a:rPr lang="en-US" altLang="fr-FR" sz="1300" u="sng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Flags :</a:t>
                </a:r>
              </a:p>
              <a:p>
                <a:pPr algn="l" eaLnBrk="1" hangingPunct="1">
                  <a:lnSpc>
                    <a:spcPct val="84000"/>
                  </a:lnSpc>
                </a:pPr>
                <a:r>
                  <a:rPr lang="en-US" altLang="fr-FR" sz="13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used to indicate the function of a segment</a:t>
                </a:r>
              </a:p>
              <a:p>
                <a:pPr algn="l" eaLnBrk="1" hangingPunct="1">
                  <a:lnSpc>
                    <a:spcPct val="84000"/>
                  </a:lnSpc>
                </a:pPr>
                <a:r>
                  <a:rPr lang="en-US" altLang="fr-FR" sz="1300" b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SYN : </a:t>
                </a:r>
                <a:r>
                  <a:rPr lang="en-US" altLang="fr-FR" sz="13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used during establishment</a:t>
                </a:r>
              </a:p>
              <a:p>
                <a:pPr algn="l" eaLnBrk="1" hangingPunct="1">
                  <a:lnSpc>
                    <a:spcPct val="84000"/>
                  </a:lnSpc>
                </a:pPr>
                <a:r>
                  <a:rPr lang="en-US" altLang="fr-FR" sz="1300" b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FIN : </a:t>
                </a:r>
                <a:r>
                  <a:rPr lang="en-US" altLang="fr-FR" sz="13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used during connection release</a:t>
                </a:r>
                <a:br>
                  <a:rPr lang="en-US" altLang="fr-FR" sz="1300" b="1">
                    <a:solidFill>
                      <a:schemeClr val="tx1"/>
                    </a:solidFill>
                    <a:latin typeface="Helvetica" panose="020B0604020202020204" pitchFamily="34" charset="0"/>
                    <a:ea typeface="ヒラギノ角ゴ ProN W6" pitchFamily="6" charset="-128"/>
                    <a:sym typeface="Helvetica" panose="020B0604020202020204" pitchFamily="34" charset="0"/>
                  </a:rPr>
                </a:br>
                <a:r>
                  <a:rPr lang="en-US" altLang="fr-FR" sz="1300" b="1">
                    <a:solidFill>
                      <a:schemeClr val="tx1"/>
                    </a:solidFill>
                    <a:latin typeface="Helvetica" panose="020B0604020202020204" pitchFamily="34" charset="0"/>
                    <a:ea typeface="ヒラギノ角ゴ ProN W6" pitchFamily="6" charset="-128"/>
                    <a:sym typeface="Helvetica" panose="020B0604020202020204" pitchFamily="34" charset="0"/>
                  </a:rPr>
                  <a:t>RST : </a:t>
                </a:r>
                <a:r>
                  <a:rPr lang="en-US" altLang="fr-FR" sz="13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used in case of problems</a:t>
                </a:r>
              </a:p>
              <a:p>
                <a:pPr algn="l" eaLnBrk="1" hangingPunct="1">
                  <a:lnSpc>
                    <a:spcPct val="84000"/>
                  </a:lnSpc>
                </a:pPr>
                <a:r>
                  <a:rPr lang="en-US" altLang="fr-FR" sz="1300" b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ACK : </a:t>
                </a:r>
                <a:r>
                  <a:rPr lang="en-US" altLang="fr-FR" sz="13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if true, means that the Acknowledgement</a:t>
                </a:r>
                <a:br>
                  <a:rPr lang="en-US" altLang="fr-FR" sz="13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</a:br>
                <a:r>
                  <a:rPr lang="en-US" altLang="fr-FR" sz="13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number inside the segment is valid</a:t>
                </a:r>
              </a:p>
            </p:txBody>
          </p:sp>
        </p:grpSp>
      </p:grpSp>
      <p:grpSp>
        <p:nvGrpSpPr>
          <p:cNvPr id="56353" name="Group 33">
            <a:extLst>
              <a:ext uri="{FF2B5EF4-FFF2-40B4-BE49-F238E27FC236}">
                <a16:creationId xmlns:a16="http://schemas.microsoft.com/office/drawing/2014/main" id="{F363C047-7399-4D33-A1FD-E8EF065C8EFD}"/>
              </a:ext>
            </a:extLst>
          </p:cNvPr>
          <p:cNvGrpSpPr>
            <a:grpSpLocks/>
          </p:cNvGrpSpPr>
          <p:nvPr/>
        </p:nvGrpSpPr>
        <p:grpSpPr bwMode="auto">
          <a:xfrm>
            <a:off x="3354388" y="4057650"/>
            <a:ext cx="3505200" cy="1963738"/>
            <a:chOff x="0" y="0"/>
            <a:chExt cx="2898" cy="1759"/>
          </a:xfrm>
        </p:grpSpPr>
        <p:sp>
          <p:nvSpPr>
            <p:cNvPr id="99361" name="Line 34">
              <a:extLst>
                <a:ext uri="{FF2B5EF4-FFF2-40B4-BE49-F238E27FC236}">
                  <a16:creationId xmlns:a16="http://schemas.microsoft.com/office/drawing/2014/main" id="{31E30BDF-B430-404E-AE0E-DECC8B24DF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81" y="0"/>
              <a:ext cx="1117" cy="8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grpSp>
          <p:nvGrpSpPr>
            <p:cNvPr id="99362" name="Group 35">
              <a:extLst>
                <a:ext uri="{FF2B5EF4-FFF2-40B4-BE49-F238E27FC236}">
                  <a16:creationId xmlns:a16="http://schemas.microsoft.com/office/drawing/2014/main" id="{C2806F8A-7F3E-45E7-9E73-BB3C1F034A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903"/>
              <a:ext cx="2006" cy="856"/>
              <a:chOff x="0" y="0"/>
              <a:chExt cx="2006" cy="856"/>
            </a:xfrm>
          </p:grpSpPr>
          <p:sp>
            <p:nvSpPr>
              <p:cNvPr id="99363" name="AutoShape 36">
                <a:extLst>
                  <a:ext uri="{FF2B5EF4-FFF2-40B4-BE49-F238E27FC236}">
                    <a16:creationId xmlns:a16="http://schemas.microsoft.com/office/drawing/2014/main" id="{917C5606-114E-4B0A-8BDC-4DFDBB2F5D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006" cy="856"/>
              </a:xfrm>
              <a:prstGeom prst="roundRect">
                <a:avLst>
                  <a:gd name="adj" fmla="val 111"/>
                </a:avLst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99364" name="Rectangle 37">
                <a:extLst>
                  <a:ext uri="{FF2B5EF4-FFF2-40B4-BE49-F238E27FC236}">
                    <a16:creationId xmlns:a16="http://schemas.microsoft.com/office/drawing/2014/main" id="{54FD2D59-5B28-4B81-8065-09DF7B4A94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190"/>
                <a:ext cx="2000" cy="4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3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Computed over the entire segment and part of the IP header</a:t>
                </a:r>
              </a:p>
            </p:txBody>
          </p:sp>
        </p:grpSp>
      </p:grpSp>
      <p:grpSp>
        <p:nvGrpSpPr>
          <p:cNvPr id="99353" name="Group 38">
            <a:extLst>
              <a:ext uri="{FF2B5EF4-FFF2-40B4-BE49-F238E27FC236}">
                <a16:creationId xmlns:a16="http://schemas.microsoft.com/office/drawing/2014/main" id="{2159B70A-1942-4729-9EBB-13BD5E96DB8E}"/>
              </a:ext>
            </a:extLst>
          </p:cNvPr>
          <p:cNvGrpSpPr>
            <a:grpSpLocks/>
          </p:cNvGrpSpPr>
          <p:nvPr/>
        </p:nvGrpSpPr>
        <p:grpSpPr bwMode="auto">
          <a:xfrm>
            <a:off x="6962775" y="3262314"/>
            <a:ext cx="2109788" cy="185737"/>
            <a:chOff x="0" y="0"/>
            <a:chExt cx="1744" cy="167"/>
          </a:xfrm>
        </p:grpSpPr>
        <p:sp>
          <p:nvSpPr>
            <p:cNvPr id="99359" name="Rectangle 39">
              <a:extLst>
                <a:ext uri="{FF2B5EF4-FFF2-40B4-BE49-F238E27FC236}">
                  <a16:creationId xmlns:a16="http://schemas.microsoft.com/office/drawing/2014/main" id="{BDBB80D9-46C2-44CD-8F5A-6F4F81716CD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744" cy="1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99360" name="Rectangle 40">
              <a:extLst>
                <a:ext uri="{FF2B5EF4-FFF2-40B4-BE49-F238E27FC236}">
                  <a16:creationId xmlns:a16="http://schemas.microsoft.com/office/drawing/2014/main" id="{CCCD7842-6621-46CE-AD3E-FD9CE1412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"/>
              <a:ext cx="163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l"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Acknowledgement number</a:t>
              </a:r>
            </a:p>
          </p:txBody>
        </p:sp>
      </p:grpSp>
      <p:grpSp>
        <p:nvGrpSpPr>
          <p:cNvPr id="56361" name="Group 41">
            <a:extLst>
              <a:ext uri="{FF2B5EF4-FFF2-40B4-BE49-F238E27FC236}">
                <a16:creationId xmlns:a16="http://schemas.microsoft.com/office/drawing/2014/main" id="{48C8F0B8-394E-4929-BD8D-648CDE472F76}"/>
              </a:ext>
            </a:extLst>
          </p:cNvPr>
          <p:cNvGrpSpPr>
            <a:grpSpLocks/>
          </p:cNvGrpSpPr>
          <p:nvPr/>
        </p:nvGrpSpPr>
        <p:grpSpPr bwMode="auto">
          <a:xfrm>
            <a:off x="2063750" y="3687764"/>
            <a:ext cx="4078288" cy="1025525"/>
            <a:chOff x="0" y="0"/>
            <a:chExt cx="3372" cy="918"/>
          </a:xfrm>
        </p:grpSpPr>
        <p:sp>
          <p:nvSpPr>
            <p:cNvPr id="99355" name="Line 42">
              <a:extLst>
                <a:ext uri="{FF2B5EF4-FFF2-40B4-BE49-F238E27FC236}">
                  <a16:creationId xmlns:a16="http://schemas.microsoft.com/office/drawing/2014/main" id="{12CA31B5-5DE6-4F81-B3F1-F5906F8E98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41" y="0"/>
              <a:ext cx="1031" cy="6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grpSp>
          <p:nvGrpSpPr>
            <p:cNvPr id="99356" name="Group 43">
              <a:extLst>
                <a:ext uri="{FF2B5EF4-FFF2-40B4-BE49-F238E27FC236}">
                  <a16:creationId xmlns:a16="http://schemas.microsoft.com/office/drawing/2014/main" id="{E3DC5B21-5FB8-481B-B857-F09A9A8E66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472"/>
              <a:ext cx="2336" cy="446"/>
              <a:chOff x="0" y="0"/>
              <a:chExt cx="2336" cy="446"/>
            </a:xfrm>
          </p:grpSpPr>
          <p:sp>
            <p:nvSpPr>
              <p:cNvPr id="99357" name="AutoShape 44">
                <a:extLst>
                  <a:ext uri="{FF2B5EF4-FFF2-40B4-BE49-F238E27FC236}">
                    <a16:creationId xmlns:a16="http://schemas.microsoft.com/office/drawing/2014/main" id="{25E9B8C1-7CBA-4CFE-9292-AA2C535C97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333" cy="446"/>
              </a:xfrm>
              <a:prstGeom prst="roundRect">
                <a:avLst>
                  <a:gd name="adj" fmla="val 222"/>
                </a:avLst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99358" name="Rectangle 45">
                <a:extLst>
                  <a:ext uri="{FF2B5EF4-FFF2-40B4-BE49-F238E27FC236}">
                    <a16:creationId xmlns:a16="http://schemas.microsoft.com/office/drawing/2014/main" id="{03D9C809-559E-4F68-AF01-622D062DDA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35"/>
                <a:ext cx="2336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3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Segment header length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674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>
            <a:extLst>
              <a:ext uri="{FF2B5EF4-FFF2-40B4-BE49-F238E27FC236}">
                <a16:creationId xmlns:a16="http://schemas.microsoft.com/office/drawing/2014/main" id="{0ACBAB61-87AF-4D89-A793-4121BE0F2D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1864" y="-1588"/>
            <a:ext cx="8213725" cy="1214438"/>
          </a:xfrm>
        </p:spPr>
        <p:txBody>
          <a:bodyPr/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21275" algn="l"/>
              </a:tabLst>
              <a:defRPr/>
            </a:pPr>
            <a:r>
              <a:rPr lang="en-US">
                <a:sym typeface="Gill Sans" charset="0"/>
              </a:rPr>
              <a:t>TCP’s Three-way handshake</a:t>
            </a:r>
          </a:p>
        </p:txBody>
      </p:sp>
      <p:sp>
        <p:nvSpPr>
          <p:cNvPr id="101378" name="Line 2">
            <a:extLst>
              <a:ext uri="{FF2B5EF4-FFF2-40B4-BE49-F238E27FC236}">
                <a16:creationId xmlns:a16="http://schemas.microsoft.com/office/drawing/2014/main" id="{AF8BA20A-E070-419C-8AC1-2ED5BFCD80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13300" y="2460626"/>
            <a:ext cx="7938" cy="2468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101379" name="Line 3">
            <a:extLst>
              <a:ext uri="{FF2B5EF4-FFF2-40B4-BE49-F238E27FC236}">
                <a16:creationId xmlns:a16="http://schemas.microsoft.com/office/drawing/2014/main" id="{047E6788-BA6B-4239-8FB2-91108C89836F}"/>
              </a:ext>
            </a:extLst>
          </p:cNvPr>
          <p:cNvSpPr>
            <a:spLocks noChangeShapeType="1"/>
          </p:cNvSpPr>
          <p:nvPr/>
        </p:nvSpPr>
        <p:spPr bwMode="auto">
          <a:xfrm>
            <a:off x="7720014" y="2438400"/>
            <a:ext cx="1587" cy="26368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59396" name="Group 4">
            <a:extLst>
              <a:ext uri="{FF2B5EF4-FFF2-40B4-BE49-F238E27FC236}">
                <a16:creationId xmlns:a16="http://schemas.microsoft.com/office/drawing/2014/main" id="{DD428A90-58F8-4D90-A60D-EECB3C8C1B2E}"/>
              </a:ext>
            </a:extLst>
          </p:cNvPr>
          <p:cNvGrpSpPr>
            <a:grpSpLocks/>
          </p:cNvGrpSpPr>
          <p:nvPr/>
        </p:nvGrpSpPr>
        <p:grpSpPr bwMode="auto">
          <a:xfrm>
            <a:off x="4832351" y="4354514"/>
            <a:ext cx="2860675" cy="517525"/>
            <a:chOff x="0" y="0"/>
            <a:chExt cx="2366" cy="464"/>
          </a:xfrm>
        </p:grpSpPr>
        <p:sp>
          <p:nvSpPr>
            <p:cNvPr id="101408" name="Line 5">
              <a:extLst>
                <a:ext uri="{FF2B5EF4-FFF2-40B4-BE49-F238E27FC236}">
                  <a16:creationId xmlns:a16="http://schemas.microsoft.com/office/drawing/2014/main" id="{E7E9E934-5F78-41AA-A1F2-0B75EDA316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2366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grpSp>
          <p:nvGrpSpPr>
            <p:cNvPr id="101409" name="Group 6">
              <a:extLst>
                <a:ext uri="{FF2B5EF4-FFF2-40B4-BE49-F238E27FC236}">
                  <a16:creationId xmlns:a16="http://schemas.microsoft.com/office/drawing/2014/main" id="{8D96A8A9-9F07-45E9-940E-5CDB318E9B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" y="95"/>
              <a:ext cx="1893" cy="190"/>
              <a:chOff x="0" y="0"/>
              <a:chExt cx="1893" cy="190"/>
            </a:xfrm>
          </p:grpSpPr>
          <p:sp>
            <p:nvSpPr>
              <p:cNvPr id="101410" name="Rectangle 7">
                <a:extLst>
                  <a:ext uri="{FF2B5EF4-FFF2-40B4-BE49-F238E27FC236}">
                    <a16:creationId xmlns:a16="http://schemas.microsoft.com/office/drawing/2014/main" id="{618BA4D9-B2DC-459B-9EC3-06F50719F7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893" cy="1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101411" name="Rectangle 8">
                <a:extLst>
                  <a:ext uri="{FF2B5EF4-FFF2-40B4-BE49-F238E27FC236}">
                    <a16:creationId xmlns:a16="http://schemas.microsoft.com/office/drawing/2014/main" id="{4AA0F665-2A2F-4796-89F1-1D81BD0C6D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" y="6"/>
                <a:ext cx="1733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ACK(seq=</a:t>
                </a:r>
                <a:r>
                  <a:rPr lang="en-US" altLang="fr-FR" sz="1500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x+1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, ack=</a:t>
                </a:r>
                <a:r>
                  <a:rPr lang="en-US" altLang="fr-FR" sz="1500">
                    <a:solidFill>
                      <a:srgbClr val="0000F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y+1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)</a:t>
                </a:r>
              </a:p>
            </p:txBody>
          </p:sp>
        </p:grpSp>
      </p:grpSp>
      <p:grpSp>
        <p:nvGrpSpPr>
          <p:cNvPr id="59401" name="Group 9">
            <a:extLst>
              <a:ext uri="{FF2B5EF4-FFF2-40B4-BE49-F238E27FC236}">
                <a16:creationId xmlns:a16="http://schemas.microsoft.com/office/drawing/2014/main" id="{723CCF0E-352B-497B-B24B-1794E7A9C07E}"/>
              </a:ext>
            </a:extLst>
          </p:cNvPr>
          <p:cNvGrpSpPr>
            <a:grpSpLocks/>
          </p:cNvGrpSpPr>
          <p:nvPr/>
        </p:nvGrpSpPr>
        <p:grpSpPr bwMode="auto">
          <a:xfrm>
            <a:off x="2568576" y="2373314"/>
            <a:ext cx="2195513" cy="339725"/>
            <a:chOff x="7" y="7"/>
            <a:chExt cx="1815" cy="303"/>
          </a:xfrm>
        </p:grpSpPr>
        <p:sp>
          <p:nvSpPr>
            <p:cNvPr id="101406" name="Line 10">
              <a:extLst>
                <a:ext uri="{FF2B5EF4-FFF2-40B4-BE49-F238E27FC236}">
                  <a16:creationId xmlns:a16="http://schemas.microsoft.com/office/drawing/2014/main" id="{3875E776-EAF5-4626-B9A7-A2F649AAB8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7" y="309"/>
              <a:ext cx="120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1407" name="Rectangle 11">
              <a:extLst>
                <a:ext uri="{FF2B5EF4-FFF2-40B4-BE49-F238E27FC236}">
                  <a16:creationId xmlns:a16="http://schemas.microsoft.com/office/drawing/2014/main" id="{97AF9826-B896-4859-8785-5449F513A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" y="7"/>
              <a:ext cx="104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CONNECT.req</a:t>
              </a:r>
            </a:p>
          </p:txBody>
        </p:sp>
      </p:grpSp>
      <p:grpSp>
        <p:nvGrpSpPr>
          <p:cNvPr id="59404" name="Group 12">
            <a:extLst>
              <a:ext uri="{FF2B5EF4-FFF2-40B4-BE49-F238E27FC236}">
                <a16:creationId xmlns:a16="http://schemas.microsoft.com/office/drawing/2014/main" id="{E0296E33-4F81-452B-B29D-1B42895AEDD6}"/>
              </a:ext>
            </a:extLst>
          </p:cNvPr>
          <p:cNvGrpSpPr>
            <a:grpSpLocks/>
          </p:cNvGrpSpPr>
          <p:nvPr/>
        </p:nvGrpSpPr>
        <p:grpSpPr bwMode="auto">
          <a:xfrm>
            <a:off x="7759701" y="3084514"/>
            <a:ext cx="3051175" cy="200025"/>
            <a:chOff x="0" y="6"/>
            <a:chExt cx="2522" cy="179"/>
          </a:xfrm>
        </p:grpSpPr>
        <p:sp>
          <p:nvSpPr>
            <p:cNvPr id="101404" name="Rectangle 13">
              <a:extLst>
                <a:ext uri="{FF2B5EF4-FFF2-40B4-BE49-F238E27FC236}">
                  <a16:creationId xmlns:a16="http://schemas.microsoft.com/office/drawing/2014/main" id="{BD2E49DA-F191-458A-B1AF-BACBA2EA8F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7" y="6"/>
              <a:ext cx="102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CONNECT.ind</a:t>
              </a:r>
            </a:p>
          </p:txBody>
        </p:sp>
        <p:sp>
          <p:nvSpPr>
            <p:cNvPr id="101405" name="Line 14">
              <a:extLst>
                <a:ext uri="{FF2B5EF4-FFF2-40B4-BE49-F238E27FC236}">
                  <a16:creationId xmlns:a16="http://schemas.microsoft.com/office/drawing/2014/main" id="{98A2F3C6-4BEF-463F-8D93-80DDE4AD67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56"/>
              <a:ext cx="120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59407" name="Group 15">
            <a:extLst>
              <a:ext uri="{FF2B5EF4-FFF2-40B4-BE49-F238E27FC236}">
                <a16:creationId xmlns:a16="http://schemas.microsoft.com/office/drawing/2014/main" id="{71397A6A-778E-492E-AF32-39EF3DD1A83B}"/>
              </a:ext>
            </a:extLst>
          </p:cNvPr>
          <p:cNvGrpSpPr>
            <a:grpSpLocks/>
          </p:cNvGrpSpPr>
          <p:nvPr/>
        </p:nvGrpSpPr>
        <p:grpSpPr bwMode="auto">
          <a:xfrm>
            <a:off x="4845051" y="3319463"/>
            <a:ext cx="6018213" cy="550862"/>
            <a:chOff x="0" y="6"/>
            <a:chExt cx="4977" cy="494"/>
          </a:xfrm>
        </p:grpSpPr>
        <p:sp>
          <p:nvSpPr>
            <p:cNvPr id="101398" name="Line 16">
              <a:extLst>
                <a:ext uri="{FF2B5EF4-FFF2-40B4-BE49-F238E27FC236}">
                  <a16:creationId xmlns:a16="http://schemas.microsoft.com/office/drawing/2014/main" id="{1DD649BA-7367-4F54-A16E-27BF54E426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58"/>
              <a:ext cx="2346" cy="4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grpSp>
          <p:nvGrpSpPr>
            <p:cNvPr id="101399" name="Group 17">
              <a:extLst>
                <a:ext uri="{FF2B5EF4-FFF2-40B4-BE49-F238E27FC236}">
                  <a16:creationId xmlns:a16="http://schemas.microsoft.com/office/drawing/2014/main" id="{7A9B5C06-3669-4B42-80C1-DB5547B70C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" y="197"/>
              <a:ext cx="2072" cy="190"/>
              <a:chOff x="0" y="0"/>
              <a:chExt cx="2071" cy="190"/>
            </a:xfrm>
          </p:grpSpPr>
          <p:sp>
            <p:nvSpPr>
              <p:cNvPr id="101402" name="Rectangle 18">
                <a:extLst>
                  <a:ext uri="{FF2B5EF4-FFF2-40B4-BE49-F238E27FC236}">
                    <a16:creationId xmlns:a16="http://schemas.microsoft.com/office/drawing/2014/main" id="{FFA7F64B-882A-451C-B031-0857C3551A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071" cy="1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101403" name="Rectangle 19">
                <a:extLst>
                  <a:ext uri="{FF2B5EF4-FFF2-40B4-BE49-F238E27FC236}">
                    <a16:creationId xmlns:a16="http://schemas.microsoft.com/office/drawing/2014/main" id="{93634BD3-96BE-41D9-80FC-3C6C1D2826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" y="6"/>
                <a:ext cx="1927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SYN+ACK(ack=</a:t>
                </a:r>
                <a:r>
                  <a:rPr lang="en-US" altLang="fr-FR" sz="1500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x+1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,seq=</a:t>
                </a:r>
                <a:r>
                  <a:rPr lang="en-US" altLang="fr-FR" sz="1500">
                    <a:solidFill>
                      <a:srgbClr val="0000F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y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)</a:t>
                </a:r>
              </a:p>
            </p:txBody>
          </p:sp>
        </p:grpSp>
        <p:sp>
          <p:nvSpPr>
            <p:cNvPr id="101400" name="Rectangle 20">
              <a:extLst>
                <a:ext uri="{FF2B5EF4-FFF2-40B4-BE49-F238E27FC236}">
                  <a16:creationId xmlns:a16="http://schemas.microsoft.com/office/drawing/2014/main" id="{34F387B0-85F9-4090-BEC9-57572DB852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" y="6"/>
              <a:ext cx="112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CONNECT.resp</a:t>
              </a:r>
            </a:p>
          </p:txBody>
        </p:sp>
        <p:sp>
          <p:nvSpPr>
            <p:cNvPr id="101401" name="Line 21">
              <a:extLst>
                <a:ext uri="{FF2B5EF4-FFF2-40B4-BE49-F238E27FC236}">
                  <a16:creationId xmlns:a16="http://schemas.microsoft.com/office/drawing/2014/main" id="{B32748F1-7395-43F5-95FC-1EE5067C26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7" y="58"/>
              <a:ext cx="129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59414" name="Group 22">
            <a:extLst>
              <a:ext uri="{FF2B5EF4-FFF2-40B4-BE49-F238E27FC236}">
                <a16:creationId xmlns:a16="http://schemas.microsoft.com/office/drawing/2014/main" id="{F0B15508-F4C3-466F-A04C-941D70B33CDF}"/>
              </a:ext>
            </a:extLst>
          </p:cNvPr>
          <p:cNvGrpSpPr>
            <a:grpSpLocks/>
          </p:cNvGrpSpPr>
          <p:nvPr/>
        </p:nvGrpSpPr>
        <p:grpSpPr bwMode="auto">
          <a:xfrm>
            <a:off x="2528889" y="3557589"/>
            <a:ext cx="2249487" cy="338137"/>
            <a:chOff x="7" y="6"/>
            <a:chExt cx="1861" cy="303"/>
          </a:xfrm>
        </p:grpSpPr>
        <p:sp>
          <p:nvSpPr>
            <p:cNvPr id="101396" name="Line 23">
              <a:extLst>
                <a:ext uri="{FF2B5EF4-FFF2-40B4-BE49-F238E27FC236}">
                  <a16:creationId xmlns:a16="http://schemas.microsoft.com/office/drawing/2014/main" id="{4250D307-8527-4857-87AB-8EBF05F24A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1" y="308"/>
              <a:ext cx="129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1397" name="Rectangle 24">
              <a:extLst>
                <a:ext uri="{FF2B5EF4-FFF2-40B4-BE49-F238E27FC236}">
                  <a16:creationId xmlns:a16="http://schemas.microsoft.com/office/drawing/2014/main" id="{41B6D566-D2BB-4798-A613-84E79D7E3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7" y="6"/>
              <a:ext cx="111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CONNECT.conf</a:t>
              </a:r>
            </a:p>
          </p:txBody>
        </p:sp>
      </p:grpSp>
      <p:sp>
        <p:nvSpPr>
          <p:cNvPr id="59417" name="Rectangle 25">
            <a:extLst>
              <a:ext uri="{FF2B5EF4-FFF2-40B4-BE49-F238E27FC236}">
                <a16:creationId xmlns:a16="http://schemas.microsoft.com/office/drawing/2014/main" id="{243604BC-C49B-42B8-8D73-34256737E2F0}"/>
              </a:ext>
            </a:extLst>
          </p:cNvPr>
          <p:cNvSpPr>
            <a:spLocks/>
          </p:cNvSpPr>
          <p:nvPr/>
        </p:nvSpPr>
        <p:spPr bwMode="auto">
          <a:xfrm>
            <a:off x="1482725" y="2793363"/>
            <a:ext cx="2718693" cy="97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500" i="1" dirty="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Initial sequence number (</a:t>
            </a:r>
            <a:r>
              <a:rPr lang="en-US" altLang="fr-FR" sz="1500" i="1" dirty="0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x</a:t>
            </a:r>
            <a:r>
              <a:rPr lang="en-US" altLang="fr-FR" sz="1500" i="1" dirty="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)</a:t>
            </a:r>
          </a:p>
          <a:p>
            <a:pPr algn="l" eaLnBrk="1" hangingPunct="1">
              <a:lnSpc>
                <a:spcPct val="84000"/>
              </a:lnSpc>
            </a:pPr>
            <a:r>
              <a:rPr lang="en-US" altLang="fr-FR" sz="1500" i="1" dirty="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Read from a clock incremented </a:t>
            </a:r>
          </a:p>
          <a:p>
            <a:pPr algn="l" eaLnBrk="1" hangingPunct="1">
              <a:lnSpc>
                <a:spcPct val="84000"/>
              </a:lnSpc>
            </a:pPr>
            <a:r>
              <a:rPr lang="en-US" altLang="fr-FR" sz="1500" i="1" dirty="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Every 4 </a:t>
            </a:r>
            <a:r>
              <a:rPr lang="en-US" altLang="fr-FR" sz="1500" i="1" dirty="0" err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musec</a:t>
            </a:r>
            <a:r>
              <a:rPr lang="en-US" altLang="fr-FR" sz="1500" i="1" dirty="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 and after each</a:t>
            </a:r>
          </a:p>
          <a:p>
            <a:pPr algn="l" eaLnBrk="1" hangingPunct="1">
              <a:lnSpc>
                <a:spcPct val="84000"/>
              </a:lnSpc>
            </a:pPr>
            <a:r>
              <a:rPr lang="en-US" altLang="fr-FR" sz="1500" i="1" dirty="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connection </a:t>
            </a:r>
          </a:p>
          <a:p>
            <a:pPr algn="l" eaLnBrk="1" hangingPunct="1">
              <a:lnSpc>
                <a:spcPct val="84000"/>
              </a:lnSpc>
            </a:pPr>
            <a:endParaRPr lang="en-US" altLang="fr-FR" sz="1500" i="1" dirty="0">
              <a:solidFill>
                <a:schemeClr val="tx1"/>
              </a:solidFill>
              <a:latin typeface="Helvetica" panose="020B0604020202020204" pitchFamily="34" charset="0"/>
              <a:ea typeface="ＭＳ Ｐゴシック" panose="020B0600070205080204" pitchFamily="34" charset="-128"/>
              <a:sym typeface="Helvetica" panose="020B0604020202020204" pitchFamily="34" charset="0"/>
            </a:endParaRPr>
          </a:p>
        </p:txBody>
      </p:sp>
      <p:sp>
        <p:nvSpPr>
          <p:cNvPr id="59418" name="Rectangle 26">
            <a:extLst>
              <a:ext uri="{FF2B5EF4-FFF2-40B4-BE49-F238E27FC236}">
                <a16:creationId xmlns:a16="http://schemas.microsoft.com/office/drawing/2014/main" id="{EE0AB869-3E01-4BE4-85B1-FD91991897F7}"/>
              </a:ext>
            </a:extLst>
          </p:cNvPr>
          <p:cNvSpPr>
            <a:spLocks/>
          </p:cNvSpPr>
          <p:nvPr/>
        </p:nvSpPr>
        <p:spPr bwMode="auto">
          <a:xfrm>
            <a:off x="7940415" y="3615549"/>
            <a:ext cx="2718693" cy="116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500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Initial sequence number (</a:t>
            </a:r>
            <a:r>
              <a:rPr lang="en-US" altLang="fr-FR" sz="1500" i="1">
                <a:solidFill>
                  <a:srgbClr val="0000FF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y</a:t>
            </a:r>
            <a:r>
              <a:rPr lang="en-US" altLang="fr-FR" sz="1500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)</a:t>
            </a:r>
          </a:p>
          <a:p>
            <a:pPr eaLnBrk="1" hangingPunct="1">
              <a:lnSpc>
                <a:spcPct val="84000"/>
              </a:lnSpc>
            </a:pPr>
            <a:r>
              <a:rPr lang="en-US" altLang="fr-FR" sz="1500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Read from a clock incremented </a:t>
            </a:r>
          </a:p>
          <a:p>
            <a:pPr eaLnBrk="1" hangingPunct="1">
              <a:lnSpc>
                <a:spcPct val="84000"/>
              </a:lnSpc>
            </a:pPr>
            <a:r>
              <a:rPr lang="en-US" altLang="fr-FR" sz="1500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Every 4 </a:t>
            </a:r>
            <a:r>
              <a:rPr lang="en-US" altLang="fr-FR" sz="1500" i="1" err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musec</a:t>
            </a:r>
            <a:r>
              <a:rPr lang="en-US" altLang="fr-FR" sz="1500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 and after each</a:t>
            </a:r>
          </a:p>
          <a:p>
            <a:pPr eaLnBrk="1" hangingPunct="1">
              <a:lnSpc>
                <a:spcPct val="84000"/>
              </a:lnSpc>
            </a:pPr>
            <a:r>
              <a:rPr lang="en-US" altLang="fr-FR" sz="1500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connection </a:t>
            </a:r>
          </a:p>
          <a:p>
            <a:pPr algn="l" eaLnBrk="1" hangingPunct="1">
              <a:lnSpc>
                <a:spcPct val="84000"/>
              </a:lnSpc>
            </a:pPr>
            <a:r>
              <a:rPr lang="en-US" altLang="fr-FR" sz="1500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 </a:t>
            </a:r>
          </a:p>
          <a:p>
            <a:pPr algn="l" eaLnBrk="1" hangingPunct="1">
              <a:lnSpc>
                <a:spcPct val="84000"/>
              </a:lnSpc>
            </a:pPr>
            <a:endParaRPr lang="en-US" altLang="fr-FR" sz="1500" i="1">
              <a:solidFill>
                <a:schemeClr val="tx1"/>
              </a:solidFill>
              <a:latin typeface="Helvetica" panose="020B0604020202020204" pitchFamily="34" charset="0"/>
              <a:ea typeface="ＭＳ Ｐゴシック" panose="020B0600070205080204" pitchFamily="34" charset="-128"/>
              <a:sym typeface="Helvetica" panose="020B0604020202020204" pitchFamily="34" charset="0"/>
            </a:endParaRPr>
          </a:p>
        </p:txBody>
      </p:sp>
      <p:grpSp>
        <p:nvGrpSpPr>
          <p:cNvPr id="59419" name="Group 27">
            <a:extLst>
              <a:ext uri="{FF2B5EF4-FFF2-40B4-BE49-F238E27FC236}">
                <a16:creationId xmlns:a16="http://schemas.microsoft.com/office/drawing/2014/main" id="{B6F00A87-DFB2-4B26-8F82-47869B2192EA}"/>
              </a:ext>
            </a:extLst>
          </p:cNvPr>
          <p:cNvGrpSpPr>
            <a:grpSpLocks/>
          </p:cNvGrpSpPr>
          <p:nvPr/>
        </p:nvGrpSpPr>
        <p:grpSpPr bwMode="auto">
          <a:xfrm>
            <a:off x="4899026" y="2747963"/>
            <a:ext cx="2860675" cy="519112"/>
            <a:chOff x="0" y="0"/>
            <a:chExt cx="2366" cy="464"/>
          </a:xfrm>
        </p:grpSpPr>
        <p:sp>
          <p:nvSpPr>
            <p:cNvPr id="101392" name="Line 28">
              <a:extLst>
                <a:ext uri="{FF2B5EF4-FFF2-40B4-BE49-F238E27FC236}">
                  <a16:creationId xmlns:a16="http://schemas.microsoft.com/office/drawing/2014/main" id="{FC819B4F-63EB-435D-8845-4D9FE9F53C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2366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grpSp>
          <p:nvGrpSpPr>
            <p:cNvPr id="101393" name="Group 29">
              <a:extLst>
                <a:ext uri="{FF2B5EF4-FFF2-40B4-BE49-F238E27FC236}">
                  <a16:creationId xmlns:a16="http://schemas.microsoft.com/office/drawing/2014/main" id="{5FF87959-0E62-4431-BFF8-274A493870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7" y="109"/>
              <a:ext cx="903" cy="190"/>
              <a:chOff x="0" y="0"/>
              <a:chExt cx="903" cy="190"/>
            </a:xfrm>
          </p:grpSpPr>
          <p:sp>
            <p:nvSpPr>
              <p:cNvPr id="101394" name="Rectangle 30">
                <a:extLst>
                  <a:ext uri="{FF2B5EF4-FFF2-40B4-BE49-F238E27FC236}">
                    <a16:creationId xmlns:a16="http://schemas.microsoft.com/office/drawing/2014/main" id="{F35EC229-A391-4B2F-9AA9-B6CD4B6C61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903" cy="1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101395" name="Rectangle 31">
                <a:extLst>
                  <a:ext uri="{FF2B5EF4-FFF2-40B4-BE49-F238E27FC236}">
                    <a16:creationId xmlns:a16="http://schemas.microsoft.com/office/drawing/2014/main" id="{E2ED2D53-324D-4FB6-AB74-39B1DF35B1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" y="7"/>
                <a:ext cx="86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SYN(seq=</a:t>
                </a:r>
                <a:r>
                  <a:rPr lang="en-US" altLang="fr-FR" sz="1500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x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)</a:t>
                </a:r>
              </a:p>
            </p:txBody>
          </p:sp>
        </p:grpSp>
      </p:grpSp>
      <p:sp>
        <p:nvSpPr>
          <p:cNvPr id="59424" name="Rectangle 32">
            <a:extLst>
              <a:ext uri="{FF2B5EF4-FFF2-40B4-BE49-F238E27FC236}">
                <a16:creationId xmlns:a16="http://schemas.microsoft.com/office/drawing/2014/main" id="{45DB8A8F-5AF3-4D30-93E3-890A133D5C30}"/>
              </a:ext>
            </a:extLst>
          </p:cNvPr>
          <p:cNvSpPr>
            <a:spLocks/>
          </p:cNvSpPr>
          <p:nvPr/>
        </p:nvSpPr>
        <p:spPr bwMode="auto">
          <a:xfrm>
            <a:off x="2076450" y="4011614"/>
            <a:ext cx="2211388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97000"/>
              </a:lnSpc>
            </a:pPr>
            <a:r>
              <a:rPr lang="en-US" altLang="fr-FR" sz="1500" b="1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Connection established</a:t>
            </a:r>
          </a:p>
        </p:txBody>
      </p:sp>
      <p:sp>
        <p:nvSpPr>
          <p:cNvPr id="59425" name="Rectangle 33">
            <a:extLst>
              <a:ext uri="{FF2B5EF4-FFF2-40B4-BE49-F238E27FC236}">
                <a16:creationId xmlns:a16="http://schemas.microsoft.com/office/drawing/2014/main" id="{A160A378-1238-4FD1-BBA3-8302228B015D}"/>
              </a:ext>
            </a:extLst>
          </p:cNvPr>
          <p:cNvSpPr>
            <a:spLocks/>
          </p:cNvSpPr>
          <p:nvPr/>
        </p:nvSpPr>
        <p:spPr bwMode="auto">
          <a:xfrm>
            <a:off x="7894639" y="4905375"/>
            <a:ext cx="2211387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97000"/>
              </a:lnSpc>
            </a:pPr>
            <a:r>
              <a:rPr lang="en-US" altLang="fr-FR" sz="1500" b="1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Connection established</a:t>
            </a:r>
          </a:p>
        </p:txBody>
      </p:sp>
      <p:sp>
        <p:nvSpPr>
          <p:cNvPr id="59426" name="Rectangle 34">
            <a:extLst>
              <a:ext uri="{FF2B5EF4-FFF2-40B4-BE49-F238E27FC236}">
                <a16:creationId xmlns:a16="http://schemas.microsoft.com/office/drawing/2014/main" id="{3125CAAA-E0F3-4470-92AB-9F7D7FBA379A}"/>
              </a:ext>
            </a:extLst>
          </p:cNvPr>
          <p:cNvSpPr>
            <a:spLocks/>
          </p:cNvSpPr>
          <p:nvPr/>
        </p:nvSpPr>
        <p:spPr bwMode="auto">
          <a:xfrm>
            <a:off x="1482725" y="4408489"/>
            <a:ext cx="271938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84000"/>
              </a:lnSpc>
            </a:pP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The sequence numbers of all </a:t>
            </a:r>
            <a:b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</a:b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segments A-&gt;B will start at </a:t>
            </a:r>
            <a:r>
              <a:rPr lang="en-US" altLang="fr-FR" sz="1500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x+1</a:t>
            </a: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 </a:t>
            </a:r>
          </a:p>
        </p:txBody>
      </p:sp>
      <p:sp>
        <p:nvSpPr>
          <p:cNvPr id="59427" name="Rectangle 35">
            <a:extLst>
              <a:ext uri="{FF2B5EF4-FFF2-40B4-BE49-F238E27FC236}">
                <a16:creationId xmlns:a16="http://schemas.microsoft.com/office/drawing/2014/main" id="{F2A65F36-B7FB-4558-A148-F8B9CE8C5AE6}"/>
              </a:ext>
            </a:extLst>
          </p:cNvPr>
          <p:cNvSpPr>
            <a:spLocks/>
          </p:cNvSpPr>
          <p:nvPr/>
        </p:nvSpPr>
        <p:spPr bwMode="auto">
          <a:xfrm>
            <a:off x="7713663" y="5146675"/>
            <a:ext cx="33274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84000"/>
              </a:lnSpc>
            </a:pP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The sequence numbers of all</a:t>
            </a:r>
            <a:b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</a:b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segments B-&gt;A will start at </a:t>
            </a:r>
            <a:r>
              <a:rPr lang="en-US" altLang="fr-FR" sz="1500">
                <a:solidFill>
                  <a:srgbClr val="0000FF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y+1 </a:t>
            </a:r>
          </a:p>
        </p:txBody>
      </p:sp>
    </p:spTree>
    <p:extLst>
      <p:ext uri="{BB962C8B-B14F-4D97-AF65-F5344CB8AC3E}">
        <p14:creationId xmlns:p14="http://schemas.microsoft.com/office/powerpoint/2010/main" val="134276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9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5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17" grpId="0" autoUpdateAnimBg="0"/>
      <p:bldP spid="59418" grpId="0" autoUpdateAnimBg="0"/>
      <p:bldP spid="59424" grpId="0" autoUpdateAnimBg="0"/>
      <p:bldP spid="59425" grpId="0" autoUpdateAnimBg="0"/>
      <p:bldP spid="59426" grpId="0" autoUpdateAnimBg="0"/>
      <p:bldP spid="59427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91F7B-FAB4-847C-9A7E-DCD63EB05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TCP’s three-way handshake and SYN losses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323DF-FD92-6F5B-283B-23144756C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C708BEBE-99AE-97A8-F9AE-831F990531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1238" y="2460626"/>
            <a:ext cx="11112" cy="385015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5" name="Line 3">
            <a:extLst>
              <a:ext uri="{FF2B5EF4-FFF2-40B4-BE49-F238E27FC236}">
                <a16:creationId xmlns:a16="http://schemas.microsoft.com/office/drawing/2014/main" id="{C54BBE55-9473-5924-9D2B-992042621F40}"/>
              </a:ext>
            </a:extLst>
          </p:cNvPr>
          <p:cNvSpPr>
            <a:spLocks noChangeShapeType="1"/>
          </p:cNvSpPr>
          <p:nvPr/>
        </p:nvSpPr>
        <p:spPr bwMode="auto">
          <a:xfrm>
            <a:off x="7720014" y="2438399"/>
            <a:ext cx="38974" cy="405335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6347F7F5-A164-4ACE-7DE9-3493BC07B6EC}"/>
              </a:ext>
            </a:extLst>
          </p:cNvPr>
          <p:cNvGrpSpPr>
            <a:grpSpLocks/>
          </p:cNvGrpSpPr>
          <p:nvPr/>
        </p:nvGrpSpPr>
        <p:grpSpPr bwMode="auto">
          <a:xfrm>
            <a:off x="4832350" y="4846811"/>
            <a:ext cx="2860675" cy="517525"/>
            <a:chOff x="0" y="0"/>
            <a:chExt cx="2366" cy="464"/>
          </a:xfrm>
        </p:grpSpPr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30981277-2EC8-0A32-816A-F7B916078E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2366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grpSp>
          <p:nvGrpSpPr>
            <p:cNvPr id="8" name="Group 6">
              <a:extLst>
                <a:ext uri="{FF2B5EF4-FFF2-40B4-BE49-F238E27FC236}">
                  <a16:creationId xmlns:a16="http://schemas.microsoft.com/office/drawing/2014/main" id="{010AA380-66B9-31D6-7752-39C952BC0F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" y="95"/>
              <a:ext cx="1893" cy="190"/>
              <a:chOff x="0" y="0"/>
              <a:chExt cx="1893" cy="190"/>
            </a:xfrm>
          </p:grpSpPr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3DD97E6D-790C-BB5A-7CE1-9558A2B059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893" cy="1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ECBFF9BD-07F7-D894-3D1A-28EBC93382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" y="6"/>
                <a:ext cx="1733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ACK(seq=</a:t>
                </a:r>
                <a:r>
                  <a:rPr lang="en-US" altLang="fr-FR" sz="1500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x+1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, ack=</a:t>
                </a:r>
                <a:r>
                  <a:rPr lang="en-US" altLang="fr-FR" sz="1500">
                    <a:solidFill>
                      <a:srgbClr val="0000F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y+1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)</a:t>
                </a:r>
              </a:p>
            </p:txBody>
          </p:sp>
        </p:grpSp>
      </p:grpSp>
      <p:grpSp>
        <p:nvGrpSpPr>
          <p:cNvPr id="11" name="Group 9">
            <a:extLst>
              <a:ext uri="{FF2B5EF4-FFF2-40B4-BE49-F238E27FC236}">
                <a16:creationId xmlns:a16="http://schemas.microsoft.com/office/drawing/2014/main" id="{6BCBE0A1-7F25-2357-F476-41E21DC88CEF}"/>
              </a:ext>
            </a:extLst>
          </p:cNvPr>
          <p:cNvGrpSpPr>
            <a:grpSpLocks/>
          </p:cNvGrpSpPr>
          <p:nvPr/>
        </p:nvGrpSpPr>
        <p:grpSpPr bwMode="auto">
          <a:xfrm>
            <a:off x="2568576" y="2373314"/>
            <a:ext cx="2195513" cy="339725"/>
            <a:chOff x="7" y="7"/>
            <a:chExt cx="1815" cy="303"/>
          </a:xfrm>
        </p:grpSpPr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F87B0463-BCBF-5F80-D52D-4E1FB6BA83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7" y="309"/>
              <a:ext cx="120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2A2321AF-8D87-02D3-0809-6077687D7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" y="7"/>
              <a:ext cx="104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CONNECT.req</a:t>
              </a:r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8BF09D2E-E29E-1AF2-65FA-3D9FBE62F25A}"/>
              </a:ext>
            </a:extLst>
          </p:cNvPr>
          <p:cNvGrpSpPr>
            <a:grpSpLocks/>
          </p:cNvGrpSpPr>
          <p:nvPr/>
        </p:nvGrpSpPr>
        <p:grpSpPr bwMode="auto">
          <a:xfrm>
            <a:off x="7850537" y="3958363"/>
            <a:ext cx="3051175" cy="200025"/>
            <a:chOff x="0" y="6"/>
            <a:chExt cx="2522" cy="179"/>
          </a:xfrm>
        </p:grpSpPr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00F45DE3-DD71-711E-28A7-5DE17F6A6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7" y="6"/>
              <a:ext cx="102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 err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CONNECT.ind</a:t>
              </a:r>
              <a:endPara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endParaRPr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CF0FBEDB-9344-B1B6-26BF-6EA759C139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56"/>
              <a:ext cx="120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24" name="Group 22">
            <a:extLst>
              <a:ext uri="{FF2B5EF4-FFF2-40B4-BE49-F238E27FC236}">
                <a16:creationId xmlns:a16="http://schemas.microsoft.com/office/drawing/2014/main" id="{43D735D3-8E5B-E650-3262-A12288ECF39D}"/>
              </a:ext>
            </a:extLst>
          </p:cNvPr>
          <p:cNvGrpSpPr>
            <a:grpSpLocks/>
          </p:cNvGrpSpPr>
          <p:nvPr/>
        </p:nvGrpSpPr>
        <p:grpSpPr bwMode="auto">
          <a:xfrm>
            <a:off x="2551713" y="4536272"/>
            <a:ext cx="2249487" cy="338137"/>
            <a:chOff x="7" y="6"/>
            <a:chExt cx="1861" cy="303"/>
          </a:xfrm>
        </p:grpSpPr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4BDFF178-5A78-3024-020F-9EB3378AC5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1" y="308"/>
              <a:ext cx="129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3D3ABC39-B513-B8BD-46F4-1BF1F89F6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" y="6"/>
              <a:ext cx="111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CONNECT.conf</a:t>
              </a:r>
            </a:p>
          </p:txBody>
        </p:sp>
      </p:grpSp>
      <p:sp>
        <p:nvSpPr>
          <p:cNvPr id="27" name="Rectangle 25">
            <a:extLst>
              <a:ext uri="{FF2B5EF4-FFF2-40B4-BE49-F238E27FC236}">
                <a16:creationId xmlns:a16="http://schemas.microsoft.com/office/drawing/2014/main" id="{69C6BDAB-5B56-E90E-FF44-24350FD14B54}"/>
              </a:ext>
            </a:extLst>
          </p:cNvPr>
          <p:cNvSpPr>
            <a:spLocks/>
          </p:cNvSpPr>
          <p:nvPr/>
        </p:nvSpPr>
        <p:spPr bwMode="auto">
          <a:xfrm>
            <a:off x="1708151" y="2800350"/>
            <a:ext cx="239712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500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Initial sequence number (</a:t>
            </a:r>
            <a:r>
              <a:rPr lang="en-US" altLang="fr-FR" sz="1500" i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x</a:t>
            </a:r>
            <a:r>
              <a:rPr lang="en-US" altLang="fr-FR" sz="1500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) </a:t>
            </a:r>
          </a:p>
          <a:p>
            <a:pPr algn="l" eaLnBrk="1" hangingPunct="1">
              <a:lnSpc>
                <a:spcPct val="84000"/>
              </a:lnSpc>
            </a:pPr>
            <a:endParaRPr lang="en-US" altLang="fr-FR" sz="1500" i="1">
              <a:solidFill>
                <a:schemeClr val="tx1"/>
              </a:solidFill>
              <a:latin typeface="Helvetica" panose="020B0604020202020204" pitchFamily="34" charset="0"/>
              <a:ea typeface="ＭＳ Ｐゴシック" panose="020B0600070205080204" pitchFamily="34" charset="-128"/>
              <a:sym typeface="Helvetica" panose="020B0604020202020204" pitchFamily="34" charset="0"/>
            </a:endParaRPr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00BD3060-DDA8-5EAF-BECE-ED7CC434A3E1}"/>
              </a:ext>
            </a:extLst>
          </p:cNvPr>
          <p:cNvSpPr>
            <a:spLocks/>
          </p:cNvSpPr>
          <p:nvPr/>
        </p:nvSpPr>
        <p:spPr bwMode="auto">
          <a:xfrm>
            <a:off x="7940676" y="3697289"/>
            <a:ext cx="23971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500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Initial sequence number (</a:t>
            </a:r>
            <a:r>
              <a:rPr lang="en-US" altLang="fr-FR" sz="1500" i="1">
                <a:solidFill>
                  <a:srgbClr val="0000FF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y</a:t>
            </a:r>
            <a:r>
              <a:rPr lang="en-US" altLang="fr-FR" sz="1500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) </a:t>
            </a:r>
          </a:p>
          <a:p>
            <a:pPr algn="l" eaLnBrk="1" hangingPunct="1">
              <a:lnSpc>
                <a:spcPct val="84000"/>
              </a:lnSpc>
            </a:pPr>
            <a:endParaRPr lang="en-US" altLang="fr-FR" sz="1500" i="1">
              <a:solidFill>
                <a:schemeClr val="tx1"/>
              </a:solidFill>
              <a:latin typeface="Helvetica" panose="020B0604020202020204" pitchFamily="34" charset="0"/>
              <a:ea typeface="ＭＳ Ｐゴシック" panose="020B0600070205080204" pitchFamily="34" charset="-128"/>
              <a:sym typeface="Helvetica" panose="020B0604020202020204" pitchFamily="34" charset="0"/>
            </a:endParaRPr>
          </a:p>
        </p:txBody>
      </p:sp>
      <p:grpSp>
        <p:nvGrpSpPr>
          <p:cNvPr id="29" name="Group 27">
            <a:extLst>
              <a:ext uri="{FF2B5EF4-FFF2-40B4-BE49-F238E27FC236}">
                <a16:creationId xmlns:a16="http://schemas.microsoft.com/office/drawing/2014/main" id="{67EDD685-081A-AE81-FAFA-31539377F0E5}"/>
              </a:ext>
            </a:extLst>
          </p:cNvPr>
          <p:cNvGrpSpPr>
            <a:grpSpLocks/>
          </p:cNvGrpSpPr>
          <p:nvPr/>
        </p:nvGrpSpPr>
        <p:grpSpPr bwMode="auto">
          <a:xfrm>
            <a:off x="4899026" y="2747963"/>
            <a:ext cx="2105002" cy="341227"/>
            <a:chOff x="0" y="0"/>
            <a:chExt cx="1741" cy="305"/>
          </a:xfrm>
        </p:grpSpPr>
        <p:sp>
          <p:nvSpPr>
            <p:cNvPr id="30" name="Line 28">
              <a:extLst>
                <a:ext uri="{FF2B5EF4-FFF2-40B4-BE49-F238E27FC236}">
                  <a16:creationId xmlns:a16="http://schemas.microsoft.com/office/drawing/2014/main" id="{E8169D2E-4CD7-8149-C29C-0EE26FD130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1741" cy="3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" name="Rectangle 31">
              <a:extLst>
                <a:ext uri="{FF2B5EF4-FFF2-40B4-BE49-F238E27FC236}">
                  <a16:creationId xmlns:a16="http://schemas.microsoft.com/office/drawing/2014/main" id="{5A33D329-BD21-3DB3-5014-F7F0823CC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" y="7"/>
              <a:ext cx="862" cy="1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SYN(seq=</a:t>
              </a:r>
              <a:r>
                <a:rPr lang="en-US" altLang="fr-FR" sz="1500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x</a:t>
              </a: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)</a:t>
              </a:r>
            </a:p>
          </p:txBody>
        </p:sp>
      </p:grpSp>
      <p:sp>
        <p:nvSpPr>
          <p:cNvPr id="34" name="Rectangle 32">
            <a:extLst>
              <a:ext uri="{FF2B5EF4-FFF2-40B4-BE49-F238E27FC236}">
                <a16:creationId xmlns:a16="http://schemas.microsoft.com/office/drawing/2014/main" id="{D67BD626-3F95-1E45-2753-6DAB05A30AA8}"/>
              </a:ext>
            </a:extLst>
          </p:cNvPr>
          <p:cNvSpPr>
            <a:spLocks/>
          </p:cNvSpPr>
          <p:nvPr/>
        </p:nvSpPr>
        <p:spPr bwMode="auto">
          <a:xfrm>
            <a:off x="2099275" y="5043127"/>
            <a:ext cx="2211388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97000"/>
              </a:lnSpc>
            </a:pPr>
            <a:r>
              <a:rPr lang="en-US" altLang="fr-FR" sz="1500" b="1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Connection established</a:t>
            </a:r>
          </a:p>
        </p:txBody>
      </p:sp>
      <p:sp>
        <p:nvSpPr>
          <p:cNvPr id="35" name="Rectangle 33">
            <a:extLst>
              <a:ext uri="{FF2B5EF4-FFF2-40B4-BE49-F238E27FC236}">
                <a16:creationId xmlns:a16="http://schemas.microsoft.com/office/drawing/2014/main" id="{01EA4E72-7294-9234-D85A-C1E9EE1E7CF2}"/>
              </a:ext>
            </a:extLst>
          </p:cNvPr>
          <p:cNvSpPr>
            <a:spLocks/>
          </p:cNvSpPr>
          <p:nvPr/>
        </p:nvSpPr>
        <p:spPr bwMode="auto">
          <a:xfrm>
            <a:off x="8149127" y="5370261"/>
            <a:ext cx="2211387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97000"/>
              </a:lnSpc>
            </a:pPr>
            <a:r>
              <a:rPr lang="en-US" altLang="fr-FR" sz="1500" b="1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Connection established</a:t>
            </a:r>
          </a:p>
        </p:txBody>
      </p:sp>
      <p:sp>
        <p:nvSpPr>
          <p:cNvPr id="38" name="Multiply 37">
            <a:extLst>
              <a:ext uri="{FF2B5EF4-FFF2-40B4-BE49-F238E27FC236}">
                <a16:creationId xmlns:a16="http://schemas.microsoft.com/office/drawing/2014/main" id="{E9CA5451-F4D7-2F1F-C664-2E740823779E}"/>
              </a:ext>
            </a:extLst>
          </p:cNvPr>
          <p:cNvSpPr/>
          <p:nvPr/>
        </p:nvSpPr>
        <p:spPr>
          <a:xfrm>
            <a:off x="6778638" y="2919456"/>
            <a:ext cx="360716" cy="28253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9" name="Line 28">
            <a:extLst>
              <a:ext uri="{FF2B5EF4-FFF2-40B4-BE49-F238E27FC236}">
                <a16:creationId xmlns:a16="http://schemas.microsoft.com/office/drawing/2014/main" id="{150C22EC-5FC8-A044-05CA-99D13B22D1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4596" y="3676005"/>
            <a:ext cx="2858429" cy="47886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0" name="Rectangle 31">
            <a:extLst>
              <a:ext uri="{FF2B5EF4-FFF2-40B4-BE49-F238E27FC236}">
                <a16:creationId xmlns:a16="http://schemas.microsoft.com/office/drawing/2014/main" id="{C45C6248-E5B8-88FA-2158-1DBB8A325009}"/>
              </a:ext>
            </a:extLst>
          </p:cNvPr>
          <p:cNvSpPr>
            <a:spLocks/>
          </p:cNvSpPr>
          <p:nvPr/>
        </p:nvSpPr>
        <p:spPr bwMode="auto">
          <a:xfrm>
            <a:off x="5389563" y="3683836"/>
            <a:ext cx="1042224" cy="20026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84000"/>
              </a:lnSpc>
            </a:pP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SYN(seq=</a:t>
            </a:r>
            <a:r>
              <a:rPr lang="en-US" altLang="fr-FR" sz="1500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x</a:t>
            </a: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)</a:t>
            </a:r>
          </a:p>
        </p:txBody>
      </p:sp>
      <p:grpSp>
        <p:nvGrpSpPr>
          <p:cNvPr id="41" name="Group 15">
            <a:extLst>
              <a:ext uri="{FF2B5EF4-FFF2-40B4-BE49-F238E27FC236}">
                <a16:creationId xmlns:a16="http://schemas.microsoft.com/office/drawing/2014/main" id="{5165DBA4-F6B6-2553-CFF1-87FA23145FDF}"/>
              </a:ext>
            </a:extLst>
          </p:cNvPr>
          <p:cNvGrpSpPr>
            <a:grpSpLocks/>
          </p:cNvGrpSpPr>
          <p:nvPr/>
        </p:nvGrpSpPr>
        <p:grpSpPr bwMode="auto">
          <a:xfrm>
            <a:off x="4883499" y="4251734"/>
            <a:ext cx="6018213" cy="550862"/>
            <a:chOff x="0" y="6"/>
            <a:chExt cx="4977" cy="494"/>
          </a:xfrm>
        </p:grpSpPr>
        <p:sp>
          <p:nvSpPr>
            <p:cNvPr id="42" name="Line 16">
              <a:extLst>
                <a:ext uri="{FF2B5EF4-FFF2-40B4-BE49-F238E27FC236}">
                  <a16:creationId xmlns:a16="http://schemas.microsoft.com/office/drawing/2014/main" id="{B2D3F417-AA6E-D453-791D-E6B9A15AD2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58"/>
              <a:ext cx="2346" cy="4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grpSp>
          <p:nvGrpSpPr>
            <p:cNvPr id="43" name="Group 17">
              <a:extLst>
                <a:ext uri="{FF2B5EF4-FFF2-40B4-BE49-F238E27FC236}">
                  <a16:creationId xmlns:a16="http://schemas.microsoft.com/office/drawing/2014/main" id="{1C60C8D0-683A-952C-A139-727A440884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" y="197"/>
              <a:ext cx="2072" cy="190"/>
              <a:chOff x="0" y="0"/>
              <a:chExt cx="2071" cy="190"/>
            </a:xfrm>
          </p:grpSpPr>
          <p:sp>
            <p:nvSpPr>
              <p:cNvPr id="46" name="Rectangle 18">
                <a:extLst>
                  <a:ext uri="{FF2B5EF4-FFF2-40B4-BE49-F238E27FC236}">
                    <a16:creationId xmlns:a16="http://schemas.microsoft.com/office/drawing/2014/main" id="{1DA759A8-FDBC-78AC-5B6D-38D8B25FCB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071" cy="1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47" name="Rectangle 19">
                <a:extLst>
                  <a:ext uri="{FF2B5EF4-FFF2-40B4-BE49-F238E27FC236}">
                    <a16:creationId xmlns:a16="http://schemas.microsoft.com/office/drawing/2014/main" id="{341CF97C-8412-80F5-EDA7-F87D447906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" y="6"/>
                <a:ext cx="1927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SYN+ACK(ack=</a:t>
                </a:r>
                <a:r>
                  <a:rPr lang="en-US" altLang="fr-FR" sz="1500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x+1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,seq=</a:t>
                </a:r>
                <a:r>
                  <a:rPr lang="en-US" altLang="fr-FR" sz="1500">
                    <a:solidFill>
                      <a:srgbClr val="0000F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y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)</a:t>
                </a:r>
              </a:p>
            </p:txBody>
          </p:sp>
        </p:grpSp>
        <p:sp>
          <p:nvSpPr>
            <p:cNvPr id="44" name="Rectangle 20">
              <a:extLst>
                <a:ext uri="{FF2B5EF4-FFF2-40B4-BE49-F238E27FC236}">
                  <a16:creationId xmlns:a16="http://schemas.microsoft.com/office/drawing/2014/main" id="{223C8749-D5AC-71E6-F5C4-603919D70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" y="6"/>
              <a:ext cx="112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CONNECT.resp</a:t>
              </a:r>
            </a:p>
          </p:txBody>
        </p:sp>
        <p:sp>
          <p:nvSpPr>
            <p:cNvPr id="45" name="Line 21">
              <a:extLst>
                <a:ext uri="{FF2B5EF4-FFF2-40B4-BE49-F238E27FC236}">
                  <a16:creationId xmlns:a16="http://schemas.microsoft.com/office/drawing/2014/main" id="{78BC660A-D56D-F5BD-DC1D-189E25C622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7" y="58"/>
              <a:ext cx="129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9B00EBD-33B0-F58B-B30F-F3E85C1405BE}"/>
              </a:ext>
            </a:extLst>
          </p:cNvPr>
          <p:cNvCxnSpPr/>
          <p:nvPr/>
        </p:nvCxnSpPr>
        <p:spPr>
          <a:xfrm flipV="1">
            <a:off x="4607169" y="2800350"/>
            <a:ext cx="0" cy="8756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32">
            <a:extLst>
              <a:ext uri="{FF2B5EF4-FFF2-40B4-BE49-F238E27FC236}">
                <a16:creationId xmlns:a16="http://schemas.microsoft.com/office/drawing/2014/main" id="{C9CF6261-4C93-94B2-B991-BA27B4CF1719}"/>
              </a:ext>
            </a:extLst>
          </p:cNvPr>
          <p:cNvSpPr>
            <a:spLocks/>
          </p:cNvSpPr>
          <p:nvPr/>
        </p:nvSpPr>
        <p:spPr bwMode="auto">
          <a:xfrm>
            <a:off x="3028954" y="3487378"/>
            <a:ext cx="1380186" cy="223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97000"/>
              </a:lnSpc>
            </a:pPr>
            <a:r>
              <a:rPr lang="en-US" altLang="fr-FR" sz="1500" b="1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retransmission</a:t>
            </a:r>
          </a:p>
        </p:txBody>
      </p:sp>
    </p:spTree>
    <p:extLst>
      <p:ext uri="{BB962C8B-B14F-4D97-AF65-F5344CB8AC3E}">
        <p14:creationId xmlns:p14="http://schemas.microsoft.com/office/powerpoint/2010/main" val="55095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utoUpdateAnimBg="0"/>
      <p:bldP spid="28" grpId="0" autoUpdateAnimBg="0"/>
      <p:bldP spid="34" grpId="0" autoUpdateAnimBg="0"/>
      <p:bldP spid="35" grpId="0" autoUpdateAnimBg="0"/>
      <p:bldP spid="38" grpId="0" animBg="1"/>
      <p:bldP spid="39" grpId="0" animBg="1"/>
      <p:bldP spid="40" grpId="0" animBg="1"/>
      <p:bldP spid="50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91F7B-FAB4-847C-9A7E-DCD63EB05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TCP’s three-way handshake and SYN losses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C708BEBE-99AE-97A8-F9AE-831F990531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1238" y="2460626"/>
            <a:ext cx="11112" cy="385015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5" name="Line 3">
            <a:extLst>
              <a:ext uri="{FF2B5EF4-FFF2-40B4-BE49-F238E27FC236}">
                <a16:creationId xmlns:a16="http://schemas.microsoft.com/office/drawing/2014/main" id="{C54BBE55-9473-5924-9D2B-992042621F40}"/>
              </a:ext>
            </a:extLst>
          </p:cNvPr>
          <p:cNvSpPr>
            <a:spLocks noChangeShapeType="1"/>
          </p:cNvSpPr>
          <p:nvPr/>
        </p:nvSpPr>
        <p:spPr bwMode="auto">
          <a:xfrm>
            <a:off x="7720014" y="2438399"/>
            <a:ext cx="38974" cy="405335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6347F7F5-A164-4ACE-7DE9-3493BC07B6EC}"/>
              </a:ext>
            </a:extLst>
          </p:cNvPr>
          <p:cNvGrpSpPr>
            <a:grpSpLocks/>
          </p:cNvGrpSpPr>
          <p:nvPr/>
        </p:nvGrpSpPr>
        <p:grpSpPr bwMode="auto">
          <a:xfrm>
            <a:off x="4831667" y="5136396"/>
            <a:ext cx="2860675" cy="517525"/>
            <a:chOff x="0" y="0"/>
            <a:chExt cx="2366" cy="464"/>
          </a:xfrm>
        </p:grpSpPr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30981277-2EC8-0A32-816A-F7B916078E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2366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grpSp>
          <p:nvGrpSpPr>
            <p:cNvPr id="8" name="Group 6">
              <a:extLst>
                <a:ext uri="{FF2B5EF4-FFF2-40B4-BE49-F238E27FC236}">
                  <a16:creationId xmlns:a16="http://schemas.microsoft.com/office/drawing/2014/main" id="{010AA380-66B9-31D6-7752-39C952BC0F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" y="95"/>
              <a:ext cx="1893" cy="190"/>
              <a:chOff x="0" y="0"/>
              <a:chExt cx="1893" cy="190"/>
            </a:xfrm>
          </p:grpSpPr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3DD97E6D-790C-BB5A-7CE1-9558A2B059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893" cy="1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ECBFF9BD-07F7-D894-3D1A-28EBC93382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" y="6"/>
                <a:ext cx="1733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ACK(seq=</a:t>
                </a:r>
                <a:r>
                  <a:rPr lang="en-US" altLang="fr-FR" sz="1500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x+1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, ack=</a:t>
                </a:r>
                <a:r>
                  <a:rPr lang="en-US" altLang="fr-FR" sz="1500">
                    <a:solidFill>
                      <a:srgbClr val="0000F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y+1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)</a:t>
                </a:r>
              </a:p>
            </p:txBody>
          </p:sp>
        </p:grpSp>
      </p:grpSp>
      <p:grpSp>
        <p:nvGrpSpPr>
          <p:cNvPr id="11" name="Group 9">
            <a:extLst>
              <a:ext uri="{FF2B5EF4-FFF2-40B4-BE49-F238E27FC236}">
                <a16:creationId xmlns:a16="http://schemas.microsoft.com/office/drawing/2014/main" id="{6BCBE0A1-7F25-2357-F476-41E21DC88CEF}"/>
              </a:ext>
            </a:extLst>
          </p:cNvPr>
          <p:cNvGrpSpPr>
            <a:grpSpLocks/>
          </p:cNvGrpSpPr>
          <p:nvPr/>
        </p:nvGrpSpPr>
        <p:grpSpPr bwMode="auto">
          <a:xfrm>
            <a:off x="2568576" y="2373314"/>
            <a:ext cx="2195513" cy="339725"/>
            <a:chOff x="7" y="7"/>
            <a:chExt cx="1815" cy="303"/>
          </a:xfrm>
        </p:grpSpPr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F87B0463-BCBF-5F80-D52D-4E1FB6BA83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7" y="309"/>
              <a:ext cx="120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2A2321AF-8D87-02D3-0809-6077687D7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" y="7"/>
              <a:ext cx="104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CONNECT.req</a:t>
              </a:r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8BF09D2E-E29E-1AF2-65FA-3D9FBE62F25A}"/>
              </a:ext>
            </a:extLst>
          </p:cNvPr>
          <p:cNvGrpSpPr>
            <a:grpSpLocks/>
          </p:cNvGrpSpPr>
          <p:nvPr/>
        </p:nvGrpSpPr>
        <p:grpSpPr bwMode="auto">
          <a:xfrm>
            <a:off x="7758988" y="3014412"/>
            <a:ext cx="3051175" cy="200025"/>
            <a:chOff x="0" y="6"/>
            <a:chExt cx="2522" cy="179"/>
          </a:xfrm>
        </p:grpSpPr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00F45DE3-DD71-711E-28A7-5DE17F6A6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7" y="6"/>
              <a:ext cx="102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 err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CONNECT.ind</a:t>
              </a:r>
              <a:endPara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endParaRPr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CF0FBEDB-9344-B1B6-26BF-6EA759C139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56"/>
              <a:ext cx="120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24" name="Group 22">
            <a:extLst>
              <a:ext uri="{FF2B5EF4-FFF2-40B4-BE49-F238E27FC236}">
                <a16:creationId xmlns:a16="http://schemas.microsoft.com/office/drawing/2014/main" id="{43D735D3-8E5B-E650-3262-A12288ECF39D}"/>
              </a:ext>
            </a:extLst>
          </p:cNvPr>
          <p:cNvGrpSpPr>
            <a:grpSpLocks/>
          </p:cNvGrpSpPr>
          <p:nvPr/>
        </p:nvGrpSpPr>
        <p:grpSpPr bwMode="auto">
          <a:xfrm>
            <a:off x="2551713" y="4536272"/>
            <a:ext cx="2249487" cy="338137"/>
            <a:chOff x="7" y="6"/>
            <a:chExt cx="1861" cy="303"/>
          </a:xfrm>
        </p:grpSpPr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4BDFF178-5A78-3024-020F-9EB3378AC5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1" y="308"/>
              <a:ext cx="129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3D3ABC39-B513-B8BD-46F4-1BF1F89F6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" y="6"/>
              <a:ext cx="111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CONNECT.conf</a:t>
              </a:r>
            </a:p>
          </p:txBody>
        </p:sp>
      </p:grpSp>
      <p:sp>
        <p:nvSpPr>
          <p:cNvPr id="27" name="Rectangle 25">
            <a:extLst>
              <a:ext uri="{FF2B5EF4-FFF2-40B4-BE49-F238E27FC236}">
                <a16:creationId xmlns:a16="http://schemas.microsoft.com/office/drawing/2014/main" id="{69C6BDAB-5B56-E90E-FF44-24350FD14B54}"/>
              </a:ext>
            </a:extLst>
          </p:cNvPr>
          <p:cNvSpPr>
            <a:spLocks/>
          </p:cNvSpPr>
          <p:nvPr/>
        </p:nvSpPr>
        <p:spPr bwMode="auto">
          <a:xfrm>
            <a:off x="1708151" y="2800350"/>
            <a:ext cx="239712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500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Initial sequence number (</a:t>
            </a:r>
            <a:r>
              <a:rPr lang="en-US" altLang="fr-FR" sz="1500" i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x</a:t>
            </a:r>
            <a:r>
              <a:rPr lang="en-US" altLang="fr-FR" sz="1500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) </a:t>
            </a:r>
          </a:p>
          <a:p>
            <a:pPr algn="l" eaLnBrk="1" hangingPunct="1">
              <a:lnSpc>
                <a:spcPct val="84000"/>
              </a:lnSpc>
            </a:pPr>
            <a:endParaRPr lang="en-US" altLang="fr-FR" sz="1500" i="1">
              <a:solidFill>
                <a:schemeClr val="tx1"/>
              </a:solidFill>
              <a:latin typeface="Helvetica" panose="020B0604020202020204" pitchFamily="34" charset="0"/>
              <a:ea typeface="ＭＳ Ｐゴシック" panose="020B0600070205080204" pitchFamily="34" charset="-128"/>
              <a:sym typeface="Helvetica" panose="020B0604020202020204" pitchFamily="34" charset="0"/>
            </a:endParaRPr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00BD3060-DDA8-5EAF-BECE-ED7CC434A3E1}"/>
              </a:ext>
            </a:extLst>
          </p:cNvPr>
          <p:cNvSpPr>
            <a:spLocks/>
          </p:cNvSpPr>
          <p:nvPr/>
        </p:nvSpPr>
        <p:spPr bwMode="auto">
          <a:xfrm>
            <a:off x="7888227" y="3349374"/>
            <a:ext cx="23971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500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Initial sequence number (</a:t>
            </a:r>
            <a:r>
              <a:rPr lang="en-US" altLang="fr-FR" sz="1500" i="1">
                <a:solidFill>
                  <a:srgbClr val="0000FF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y</a:t>
            </a:r>
            <a:r>
              <a:rPr lang="en-US" altLang="fr-FR" sz="1500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) </a:t>
            </a:r>
          </a:p>
          <a:p>
            <a:pPr algn="l" eaLnBrk="1" hangingPunct="1">
              <a:lnSpc>
                <a:spcPct val="84000"/>
              </a:lnSpc>
            </a:pPr>
            <a:endParaRPr lang="en-US" altLang="fr-FR" sz="1500" i="1">
              <a:solidFill>
                <a:schemeClr val="tx1"/>
              </a:solidFill>
              <a:latin typeface="Helvetica" panose="020B0604020202020204" pitchFamily="34" charset="0"/>
              <a:ea typeface="ＭＳ Ｐゴシック" panose="020B0600070205080204" pitchFamily="34" charset="-128"/>
              <a:sym typeface="Helvetica" panose="020B0604020202020204" pitchFamily="34" charset="0"/>
            </a:endParaRPr>
          </a:p>
        </p:txBody>
      </p:sp>
      <p:grpSp>
        <p:nvGrpSpPr>
          <p:cNvPr id="29" name="Group 27">
            <a:extLst>
              <a:ext uri="{FF2B5EF4-FFF2-40B4-BE49-F238E27FC236}">
                <a16:creationId xmlns:a16="http://schemas.microsoft.com/office/drawing/2014/main" id="{67EDD685-081A-AE81-FAFA-31539377F0E5}"/>
              </a:ext>
            </a:extLst>
          </p:cNvPr>
          <p:cNvGrpSpPr>
            <a:grpSpLocks/>
          </p:cNvGrpSpPr>
          <p:nvPr/>
        </p:nvGrpSpPr>
        <p:grpSpPr bwMode="auto">
          <a:xfrm>
            <a:off x="4899026" y="2747963"/>
            <a:ext cx="2820775" cy="434085"/>
            <a:chOff x="0" y="0"/>
            <a:chExt cx="2333" cy="388"/>
          </a:xfrm>
        </p:grpSpPr>
        <p:sp>
          <p:nvSpPr>
            <p:cNvPr id="30" name="Line 28">
              <a:extLst>
                <a:ext uri="{FF2B5EF4-FFF2-40B4-BE49-F238E27FC236}">
                  <a16:creationId xmlns:a16="http://schemas.microsoft.com/office/drawing/2014/main" id="{E8169D2E-4CD7-8149-C29C-0EE26FD130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2333" cy="3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" name="Rectangle 31">
              <a:extLst>
                <a:ext uri="{FF2B5EF4-FFF2-40B4-BE49-F238E27FC236}">
                  <a16:creationId xmlns:a16="http://schemas.microsoft.com/office/drawing/2014/main" id="{5A33D329-BD21-3DB3-5014-F7F0823CC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" y="7"/>
              <a:ext cx="862" cy="1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SYN(seq=</a:t>
              </a:r>
              <a:r>
                <a:rPr lang="en-US" altLang="fr-FR" sz="1500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x</a:t>
              </a: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)</a:t>
              </a:r>
            </a:p>
          </p:txBody>
        </p:sp>
      </p:grpSp>
      <p:sp>
        <p:nvSpPr>
          <p:cNvPr id="34" name="Rectangle 32">
            <a:extLst>
              <a:ext uri="{FF2B5EF4-FFF2-40B4-BE49-F238E27FC236}">
                <a16:creationId xmlns:a16="http://schemas.microsoft.com/office/drawing/2014/main" id="{D67BD626-3F95-1E45-2753-6DAB05A30AA8}"/>
              </a:ext>
            </a:extLst>
          </p:cNvPr>
          <p:cNvSpPr>
            <a:spLocks/>
          </p:cNvSpPr>
          <p:nvPr/>
        </p:nvSpPr>
        <p:spPr bwMode="auto">
          <a:xfrm>
            <a:off x="2099275" y="5043127"/>
            <a:ext cx="2211388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97000"/>
              </a:lnSpc>
            </a:pPr>
            <a:r>
              <a:rPr lang="en-US" altLang="fr-FR" sz="1500" b="1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Connection established</a:t>
            </a:r>
          </a:p>
        </p:txBody>
      </p:sp>
      <p:sp>
        <p:nvSpPr>
          <p:cNvPr id="35" name="Rectangle 33">
            <a:extLst>
              <a:ext uri="{FF2B5EF4-FFF2-40B4-BE49-F238E27FC236}">
                <a16:creationId xmlns:a16="http://schemas.microsoft.com/office/drawing/2014/main" id="{01EA4E72-7294-9234-D85A-C1E9EE1E7CF2}"/>
              </a:ext>
            </a:extLst>
          </p:cNvPr>
          <p:cNvSpPr>
            <a:spLocks/>
          </p:cNvSpPr>
          <p:nvPr/>
        </p:nvSpPr>
        <p:spPr bwMode="auto">
          <a:xfrm>
            <a:off x="8037630" y="5653921"/>
            <a:ext cx="2211387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97000"/>
              </a:lnSpc>
            </a:pPr>
            <a:r>
              <a:rPr lang="en-US" altLang="fr-FR" sz="1500" b="1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Connection established</a:t>
            </a:r>
          </a:p>
        </p:txBody>
      </p:sp>
      <p:sp>
        <p:nvSpPr>
          <p:cNvPr id="39" name="Line 28">
            <a:extLst>
              <a:ext uri="{FF2B5EF4-FFF2-40B4-BE49-F238E27FC236}">
                <a16:creationId xmlns:a16="http://schemas.microsoft.com/office/drawing/2014/main" id="{150C22EC-5FC8-A044-05CA-99D13B22D1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4171" y="3923670"/>
            <a:ext cx="2858429" cy="47886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0" name="Rectangle 31">
            <a:extLst>
              <a:ext uri="{FF2B5EF4-FFF2-40B4-BE49-F238E27FC236}">
                <a16:creationId xmlns:a16="http://schemas.microsoft.com/office/drawing/2014/main" id="{C45C6248-E5B8-88FA-2158-1DBB8A325009}"/>
              </a:ext>
            </a:extLst>
          </p:cNvPr>
          <p:cNvSpPr>
            <a:spLocks/>
          </p:cNvSpPr>
          <p:nvPr/>
        </p:nvSpPr>
        <p:spPr bwMode="auto">
          <a:xfrm>
            <a:off x="5389138" y="3931501"/>
            <a:ext cx="1042224" cy="20026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84000"/>
              </a:lnSpc>
            </a:pP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SYN(seq=</a:t>
            </a:r>
            <a:r>
              <a:rPr lang="en-US" altLang="fr-FR" sz="1500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x</a:t>
            </a: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)</a:t>
            </a:r>
          </a:p>
        </p:txBody>
      </p:sp>
      <p:grpSp>
        <p:nvGrpSpPr>
          <p:cNvPr id="41" name="Group 15">
            <a:extLst>
              <a:ext uri="{FF2B5EF4-FFF2-40B4-BE49-F238E27FC236}">
                <a16:creationId xmlns:a16="http://schemas.microsoft.com/office/drawing/2014/main" id="{5165DBA4-F6B6-2553-CFF1-87FA23145FDF}"/>
              </a:ext>
            </a:extLst>
          </p:cNvPr>
          <p:cNvGrpSpPr>
            <a:grpSpLocks/>
          </p:cNvGrpSpPr>
          <p:nvPr/>
        </p:nvGrpSpPr>
        <p:grpSpPr bwMode="auto">
          <a:xfrm>
            <a:off x="4827876" y="4484791"/>
            <a:ext cx="2836795" cy="492876"/>
            <a:chOff x="-46" y="215"/>
            <a:chExt cx="2346" cy="442"/>
          </a:xfrm>
        </p:grpSpPr>
        <p:sp>
          <p:nvSpPr>
            <p:cNvPr id="42" name="Line 16">
              <a:extLst>
                <a:ext uri="{FF2B5EF4-FFF2-40B4-BE49-F238E27FC236}">
                  <a16:creationId xmlns:a16="http://schemas.microsoft.com/office/drawing/2014/main" id="{B2D3F417-AA6E-D453-791D-E6B9A15AD2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46" y="215"/>
              <a:ext cx="2346" cy="4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7" name="Rectangle 19">
              <a:extLst>
                <a:ext uri="{FF2B5EF4-FFF2-40B4-BE49-F238E27FC236}">
                  <a16:creationId xmlns:a16="http://schemas.microsoft.com/office/drawing/2014/main" id="{341CF97C-8412-80F5-EDA7-F87D44790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" y="360"/>
              <a:ext cx="1928" cy="1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SYN+ACK(ack=</a:t>
              </a:r>
              <a:r>
                <a:rPr lang="en-US" altLang="fr-FR" sz="1500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x+1</a:t>
              </a: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,seq=</a:t>
              </a:r>
              <a:r>
                <a:rPr lang="en-US" altLang="fr-FR" sz="1500">
                  <a:solidFill>
                    <a:srgbClr val="0000F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y</a:t>
              </a: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)</a:t>
              </a: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9B00EBD-33B0-F58B-B30F-F3E85C1405BE}"/>
              </a:ext>
            </a:extLst>
          </p:cNvPr>
          <p:cNvCxnSpPr>
            <a:cxnSpLocks/>
          </p:cNvCxnSpPr>
          <p:nvPr/>
        </p:nvCxnSpPr>
        <p:spPr>
          <a:xfrm flipV="1">
            <a:off x="4607169" y="2800350"/>
            <a:ext cx="0" cy="11311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32">
            <a:extLst>
              <a:ext uri="{FF2B5EF4-FFF2-40B4-BE49-F238E27FC236}">
                <a16:creationId xmlns:a16="http://schemas.microsoft.com/office/drawing/2014/main" id="{C9CF6261-4C93-94B2-B991-BA27B4CF1719}"/>
              </a:ext>
            </a:extLst>
          </p:cNvPr>
          <p:cNvSpPr>
            <a:spLocks/>
          </p:cNvSpPr>
          <p:nvPr/>
        </p:nvSpPr>
        <p:spPr bwMode="auto">
          <a:xfrm>
            <a:off x="3028954" y="3487378"/>
            <a:ext cx="1380186" cy="223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97000"/>
              </a:lnSpc>
            </a:pPr>
            <a:r>
              <a:rPr lang="en-US" altLang="fr-FR" sz="1500" b="1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retransmission</a:t>
            </a:r>
          </a:p>
        </p:txBody>
      </p:sp>
      <p:grpSp>
        <p:nvGrpSpPr>
          <p:cNvPr id="17" name="Group 15">
            <a:extLst>
              <a:ext uri="{FF2B5EF4-FFF2-40B4-BE49-F238E27FC236}">
                <a16:creationId xmlns:a16="http://schemas.microsoft.com/office/drawing/2014/main" id="{0D38DA28-937A-0C63-1F5B-708849F6B7D8}"/>
              </a:ext>
            </a:extLst>
          </p:cNvPr>
          <p:cNvGrpSpPr>
            <a:grpSpLocks/>
          </p:cNvGrpSpPr>
          <p:nvPr/>
        </p:nvGrpSpPr>
        <p:grpSpPr bwMode="auto">
          <a:xfrm>
            <a:off x="5047070" y="3226860"/>
            <a:ext cx="5823531" cy="462769"/>
            <a:chOff x="161" y="6"/>
            <a:chExt cx="4816" cy="415"/>
          </a:xfrm>
        </p:grpSpPr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F47F0274-8C4E-E390-80BD-0626DEB622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4" y="58"/>
              <a:ext cx="2022" cy="3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Rectangle 19">
              <a:extLst>
                <a:ext uri="{FF2B5EF4-FFF2-40B4-BE49-F238E27FC236}">
                  <a16:creationId xmlns:a16="http://schemas.microsoft.com/office/drawing/2014/main" id="{033DED45-68D6-C47C-1FA9-0F4268DE55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" y="29"/>
              <a:ext cx="1928" cy="1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SYN+ACK(ack=</a:t>
              </a:r>
              <a:r>
                <a:rPr lang="en-US" altLang="fr-FR" sz="1500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x+1</a:t>
              </a: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,seq=</a:t>
              </a:r>
              <a:r>
                <a:rPr lang="en-US" altLang="fr-FR" sz="1500">
                  <a:solidFill>
                    <a:srgbClr val="0000F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y</a:t>
              </a: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)</a:t>
              </a:r>
            </a:p>
          </p:txBody>
        </p:sp>
        <p:sp>
          <p:nvSpPr>
            <p:cNvPr id="20" name="Rectangle 20">
              <a:extLst>
                <a:ext uri="{FF2B5EF4-FFF2-40B4-BE49-F238E27FC236}">
                  <a16:creationId xmlns:a16="http://schemas.microsoft.com/office/drawing/2014/main" id="{196676C3-B764-CF64-7B57-2627CF915A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" y="6"/>
              <a:ext cx="112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CONNECT.resp</a:t>
              </a:r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71194490-CC04-11E7-81F8-C6B6EBF6A6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7" y="58"/>
              <a:ext cx="129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8" name="Multiply 37">
            <a:extLst>
              <a:ext uri="{FF2B5EF4-FFF2-40B4-BE49-F238E27FC236}">
                <a16:creationId xmlns:a16="http://schemas.microsoft.com/office/drawing/2014/main" id="{E9CA5451-F4D7-2F1F-C664-2E740823779E}"/>
              </a:ext>
            </a:extLst>
          </p:cNvPr>
          <p:cNvSpPr/>
          <p:nvPr/>
        </p:nvSpPr>
        <p:spPr>
          <a:xfrm>
            <a:off x="5151758" y="3509861"/>
            <a:ext cx="360716" cy="28253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7617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utoUpdateAnimBg="0"/>
      <p:bldP spid="28" grpId="0" autoUpdateAnimBg="0"/>
      <p:bldP spid="34" grpId="0" autoUpdateAnimBg="0"/>
      <p:bldP spid="35" grpId="0" autoUpdateAnimBg="0"/>
      <p:bldP spid="39" grpId="0" animBg="1"/>
      <p:bldP spid="40" grpId="0" animBg="1"/>
      <p:bldP spid="50" grpId="0" autoUpdateAnimBg="0"/>
      <p:bldP spid="3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91F7B-FAB4-847C-9A7E-DCD63EB05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TCP’s three-way handshake and SYN delays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323DF-FD92-6F5B-283B-23144756C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C708BEBE-99AE-97A8-F9AE-831F990531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1238" y="2460626"/>
            <a:ext cx="11112" cy="385015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5" name="Line 3">
            <a:extLst>
              <a:ext uri="{FF2B5EF4-FFF2-40B4-BE49-F238E27FC236}">
                <a16:creationId xmlns:a16="http://schemas.microsoft.com/office/drawing/2014/main" id="{C54BBE55-9473-5924-9D2B-992042621F40}"/>
              </a:ext>
            </a:extLst>
          </p:cNvPr>
          <p:cNvSpPr>
            <a:spLocks noChangeShapeType="1"/>
          </p:cNvSpPr>
          <p:nvPr/>
        </p:nvSpPr>
        <p:spPr bwMode="auto">
          <a:xfrm>
            <a:off x="7720014" y="2438399"/>
            <a:ext cx="38974" cy="405335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6347F7F5-A164-4ACE-7DE9-3493BC07B6EC}"/>
              </a:ext>
            </a:extLst>
          </p:cNvPr>
          <p:cNvGrpSpPr>
            <a:grpSpLocks/>
          </p:cNvGrpSpPr>
          <p:nvPr/>
        </p:nvGrpSpPr>
        <p:grpSpPr bwMode="auto">
          <a:xfrm>
            <a:off x="4909447" y="5745362"/>
            <a:ext cx="2860675" cy="517525"/>
            <a:chOff x="0" y="0"/>
            <a:chExt cx="2366" cy="464"/>
          </a:xfrm>
        </p:grpSpPr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30981277-2EC8-0A32-816A-F7B916078E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2366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grpSp>
          <p:nvGrpSpPr>
            <p:cNvPr id="8" name="Group 6">
              <a:extLst>
                <a:ext uri="{FF2B5EF4-FFF2-40B4-BE49-F238E27FC236}">
                  <a16:creationId xmlns:a16="http://schemas.microsoft.com/office/drawing/2014/main" id="{010AA380-66B9-31D6-7752-39C952BC0F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" y="95"/>
              <a:ext cx="1893" cy="190"/>
              <a:chOff x="0" y="0"/>
              <a:chExt cx="1893" cy="190"/>
            </a:xfrm>
          </p:grpSpPr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3DD97E6D-790C-BB5A-7CE1-9558A2B059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893" cy="1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ECBFF9BD-07F7-D894-3D1A-28EBC93382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" y="6"/>
                <a:ext cx="1733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ACK(seq=</a:t>
                </a:r>
                <a:r>
                  <a:rPr lang="en-US" altLang="fr-FR" sz="1500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x+1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, ack=</a:t>
                </a:r>
                <a:r>
                  <a:rPr lang="en-US" altLang="fr-FR" sz="1500">
                    <a:solidFill>
                      <a:srgbClr val="0000F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y+1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)</a:t>
                </a:r>
              </a:p>
            </p:txBody>
          </p:sp>
        </p:grpSp>
      </p:grpSp>
      <p:grpSp>
        <p:nvGrpSpPr>
          <p:cNvPr id="11" name="Group 9">
            <a:extLst>
              <a:ext uri="{FF2B5EF4-FFF2-40B4-BE49-F238E27FC236}">
                <a16:creationId xmlns:a16="http://schemas.microsoft.com/office/drawing/2014/main" id="{6BCBE0A1-7F25-2357-F476-41E21DC88CEF}"/>
              </a:ext>
            </a:extLst>
          </p:cNvPr>
          <p:cNvGrpSpPr>
            <a:grpSpLocks/>
          </p:cNvGrpSpPr>
          <p:nvPr/>
        </p:nvGrpSpPr>
        <p:grpSpPr bwMode="auto">
          <a:xfrm>
            <a:off x="2568576" y="2373314"/>
            <a:ext cx="2195513" cy="339725"/>
            <a:chOff x="7" y="7"/>
            <a:chExt cx="1815" cy="303"/>
          </a:xfrm>
        </p:grpSpPr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F87B0463-BCBF-5F80-D52D-4E1FB6BA83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7" y="309"/>
              <a:ext cx="120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2A2321AF-8D87-02D3-0809-6077687D7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" y="7"/>
              <a:ext cx="104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CONNECT.req</a:t>
              </a:r>
            </a:p>
          </p:txBody>
        </p:sp>
      </p:grpSp>
      <p:sp>
        <p:nvSpPr>
          <p:cNvPr id="27" name="Rectangle 25">
            <a:extLst>
              <a:ext uri="{FF2B5EF4-FFF2-40B4-BE49-F238E27FC236}">
                <a16:creationId xmlns:a16="http://schemas.microsoft.com/office/drawing/2014/main" id="{69C6BDAB-5B56-E90E-FF44-24350FD14B54}"/>
              </a:ext>
            </a:extLst>
          </p:cNvPr>
          <p:cNvSpPr>
            <a:spLocks/>
          </p:cNvSpPr>
          <p:nvPr/>
        </p:nvSpPr>
        <p:spPr bwMode="auto">
          <a:xfrm>
            <a:off x="1708151" y="2800350"/>
            <a:ext cx="239712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500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Initial sequence number (</a:t>
            </a:r>
            <a:r>
              <a:rPr lang="en-US" altLang="fr-FR" sz="1500" i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x</a:t>
            </a:r>
            <a:r>
              <a:rPr lang="en-US" altLang="fr-FR" sz="1500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) </a:t>
            </a:r>
          </a:p>
          <a:p>
            <a:pPr algn="l" eaLnBrk="1" hangingPunct="1">
              <a:lnSpc>
                <a:spcPct val="84000"/>
              </a:lnSpc>
            </a:pPr>
            <a:endParaRPr lang="en-US" altLang="fr-FR" sz="1500" i="1">
              <a:solidFill>
                <a:schemeClr val="tx1"/>
              </a:solidFill>
              <a:latin typeface="Helvetica" panose="020B0604020202020204" pitchFamily="34" charset="0"/>
              <a:ea typeface="ＭＳ Ｐゴシック" panose="020B0600070205080204" pitchFamily="34" charset="-128"/>
              <a:sym typeface="Helvetica" panose="020B0604020202020204" pitchFamily="34" charset="0"/>
            </a:endParaRPr>
          </a:p>
        </p:txBody>
      </p:sp>
      <p:grpSp>
        <p:nvGrpSpPr>
          <p:cNvPr id="29" name="Group 27">
            <a:extLst>
              <a:ext uri="{FF2B5EF4-FFF2-40B4-BE49-F238E27FC236}">
                <a16:creationId xmlns:a16="http://schemas.microsoft.com/office/drawing/2014/main" id="{67EDD685-081A-AE81-FAFA-31539377F0E5}"/>
              </a:ext>
            </a:extLst>
          </p:cNvPr>
          <p:cNvGrpSpPr>
            <a:grpSpLocks/>
          </p:cNvGrpSpPr>
          <p:nvPr/>
        </p:nvGrpSpPr>
        <p:grpSpPr bwMode="auto">
          <a:xfrm>
            <a:off x="4899026" y="2747963"/>
            <a:ext cx="2105002" cy="341227"/>
            <a:chOff x="0" y="0"/>
            <a:chExt cx="1741" cy="305"/>
          </a:xfrm>
        </p:grpSpPr>
        <p:sp>
          <p:nvSpPr>
            <p:cNvPr id="30" name="Line 28">
              <a:extLst>
                <a:ext uri="{FF2B5EF4-FFF2-40B4-BE49-F238E27FC236}">
                  <a16:creationId xmlns:a16="http://schemas.microsoft.com/office/drawing/2014/main" id="{E8169D2E-4CD7-8149-C29C-0EE26FD130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1741" cy="3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" name="Rectangle 31">
              <a:extLst>
                <a:ext uri="{FF2B5EF4-FFF2-40B4-BE49-F238E27FC236}">
                  <a16:creationId xmlns:a16="http://schemas.microsoft.com/office/drawing/2014/main" id="{5A33D329-BD21-3DB3-5014-F7F0823CC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" y="7"/>
              <a:ext cx="862" cy="1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SYN(seq=</a:t>
              </a:r>
              <a:r>
                <a:rPr lang="en-US" altLang="fr-FR" sz="1500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x</a:t>
              </a: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)</a:t>
              </a:r>
            </a:p>
          </p:txBody>
        </p:sp>
      </p:grpSp>
      <p:sp>
        <p:nvSpPr>
          <p:cNvPr id="38" name="Multiply 37">
            <a:extLst>
              <a:ext uri="{FF2B5EF4-FFF2-40B4-BE49-F238E27FC236}">
                <a16:creationId xmlns:a16="http://schemas.microsoft.com/office/drawing/2014/main" id="{E9CA5451-F4D7-2F1F-C664-2E740823779E}"/>
              </a:ext>
            </a:extLst>
          </p:cNvPr>
          <p:cNvSpPr/>
          <p:nvPr/>
        </p:nvSpPr>
        <p:spPr>
          <a:xfrm>
            <a:off x="6778638" y="2919456"/>
            <a:ext cx="360716" cy="28253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pSp>
        <p:nvGrpSpPr>
          <p:cNvPr id="41" name="Group 15">
            <a:extLst>
              <a:ext uri="{FF2B5EF4-FFF2-40B4-BE49-F238E27FC236}">
                <a16:creationId xmlns:a16="http://schemas.microsoft.com/office/drawing/2014/main" id="{5165DBA4-F6B6-2553-CFF1-87FA23145FDF}"/>
              </a:ext>
            </a:extLst>
          </p:cNvPr>
          <p:cNvGrpSpPr>
            <a:grpSpLocks/>
          </p:cNvGrpSpPr>
          <p:nvPr/>
        </p:nvGrpSpPr>
        <p:grpSpPr bwMode="auto">
          <a:xfrm>
            <a:off x="4858160" y="3656254"/>
            <a:ext cx="2690481" cy="393633"/>
            <a:chOff x="0" y="147"/>
            <a:chExt cx="2225" cy="353"/>
          </a:xfrm>
        </p:grpSpPr>
        <p:sp>
          <p:nvSpPr>
            <p:cNvPr id="42" name="Line 16">
              <a:extLst>
                <a:ext uri="{FF2B5EF4-FFF2-40B4-BE49-F238E27FC236}">
                  <a16:creationId xmlns:a16="http://schemas.microsoft.com/office/drawing/2014/main" id="{B2D3F417-AA6E-D453-791D-E6B9A15AD2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147"/>
              <a:ext cx="1775" cy="3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grpSp>
          <p:nvGrpSpPr>
            <p:cNvPr id="43" name="Group 17">
              <a:extLst>
                <a:ext uri="{FF2B5EF4-FFF2-40B4-BE49-F238E27FC236}">
                  <a16:creationId xmlns:a16="http://schemas.microsoft.com/office/drawing/2014/main" id="{1C60C8D0-683A-952C-A139-727A440884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" y="197"/>
              <a:ext cx="2072" cy="190"/>
              <a:chOff x="0" y="0"/>
              <a:chExt cx="2071" cy="190"/>
            </a:xfrm>
          </p:grpSpPr>
          <p:sp>
            <p:nvSpPr>
              <p:cNvPr id="46" name="Rectangle 18">
                <a:extLst>
                  <a:ext uri="{FF2B5EF4-FFF2-40B4-BE49-F238E27FC236}">
                    <a16:creationId xmlns:a16="http://schemas.microsoft.com/office/drawing/2014/main" id="{1DA759A8-FDBC-78AC-5B6D-38D8B25FCB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071" cy="1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47" name="Rectangle 19">
                <a:extLst>
                  <a:ext uri="{FF2B5EF4-FFF2-40B4-BE49-F238E27FC236}">
                    <a16:creationId xmlns:a16="http://schemas.microsoft.com/office/drawing/2014/main" id="{341CF97C-8412-80F5-EDA7-F87D447906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" y="6"/>
                <a:ext cx="1928" cy="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SYN+ACK(ack=</a:t>
                </a:r>
                <a:r>
                  <a:rPr lang="en-US" altLang="fr-FR" sz="1500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z+1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,seq=</a:t>
                </a:r>
                <a:r>
                  <a:rPr lang="en-US" altLang="fr-FR" sz="1500">
                    <a:solidFill>
                      <a:srgbClr val="0000F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y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)</a:t>
                </a:r>
              </a:p>
            </p:txBody>
          </p:sp>
        </p:grpSp>
      </p:grpSp>
      <p:sp>
        <p:nvSpPr>
          <p:cNvPr id="17" name="Rectangle 33">
            <a:extLst>
              <a:ext uri="{FF2B5EF4-FFF2-40B4-BE49-F238E27FC236}">
                <a16:creationId xmlns:a16="http://schemas.microsoft.com/office/drawing/2014/main" id="{38A94854-974B-6E1B-98DC-7B850ECF5BF5}"/>
              </a:ext>
            </a:extLst>
          </p:cNvPr>
          <p:cNvSpPr>
            <a:spLocks/>
          </p:cNvSpPr>
          <p:nvPr/>
        </p:nvSpPr>
        <p:spPr bwMode="auto">
          <a:xfrm>
            <a:off x="5481638" y="3238534"/>
            <a:ext cx="1933222" cy="223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97000"/>
              </a:lnSpc>
            </a:pPr>
            <a:r>
              <a:rPr lang="en-US" altLang="fr-FR" sz="1500" b="1" i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Old segment delayed</a:t>
            </a:r>
          </a:p>
        </p:txBody>
      </p:sp>
      <p:grpSp>
        <p:nvGrpSpPr>
          <p:cNvPr id="19" name="Group 15">
            <a:extLst>
              <a:ext uri="{FF2B5EF4-FFF2-40B4-BE49-F238E27FC236}">
                <a16:creationId xmlns:a16="http://schemas.microsoft.com/office/drawing/2014/main" id="{FB31FC2A-08D8-416F-B028-A7AD18146C88}"/>
              </a:ext>
            </a:extLst>
          </p:cNvPr>
          <p:cNvGrpSpPr>
            <a:grpSpLocks/>
          </p:cNvGrpSpPr>
          <p:nvPr/>
        </p:nvGrpSpPr>
        <p:grpSpPr bwMode="auto">
          <a:xfrm>
            <a:off x="4875357" y="5086594"/>
            <a:ext cx="2836795" cy="492876"/>
            <a:chOff x="0" y="58"/>
            <a:chExt cx="2346" cy="442"/>
          </a:xfrm>
        </p:grpSpPr>
        <p:sp>
          <p:nvSpPr>
            <p:cNvPr id="20" name="Line 16">
              <a:extLst>
                <a:ext uri="{FF2B5EF4-FFF2-40B4-BE49-F238E27FC236}">
                  <a16:creationId xmlns:a16="http://schemas.microsoft.com/office/drawing/2014/main" id="{89522364-32CB-ABF5-927F-C1841103B2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58"/>
              <a:ext cx="2346" cy="4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grpSp>
          <p:nvGrpSpPr>
            <p:cNvPr id="21" name="Group 17">
              <a:extLst>
                <a:ext uri="{FF2B5EF4-FFF2-40B4-BE49-F238E27FC236}">
                  <a16:creationId xmlns:a16="http://schemas.microsoft.com/office/drawing/2014/main" id="{3DA42B46-EFCF-B69A-95B5-65F6C69704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" y="197"/>
              <a:ext cx="2072" cy="190"/>
              <a:chOff x="0" y="0"/>
              <a:chExt cx="2071" cy="190"/>
            </a:xfrm>
          </p:grpSpPr>
          <p:sp>
            <p:nvSpPr>
              <p:cNvPr id="31" name="Rectangle 18">
                <a:extLst>
                  <a:ext uri="{FF2B5EF4-FFF2-40B4-BE49-F238E27FC236}">
                    <a16:creationId xmlns:a16="http://schemas.microsoft.com/office/drawing/2014/main" id="{D1B2D37B-7601-9A7C-0F3F-A2EA596E5C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071" cy="1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32" name="Rectangle 19">
                <a:extLst>
                  <a:ext uri="{FF2B5EF4-FFF2-40B4-BE49-F238E27FC236}">
                    <a16:creationId xmlns:a16="http://schemas.microsoft.com/office/drawing/2014/main" id="{FE509EE9-A2B4-F432-37D8-D9B13594A1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" y="6"/>
                <a:ext cx="1927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SYN+ACK(ack=</a:t>
                </a:r>
                <a:r>
                  <a:rPr lang="en-US" altLang="fr-FR" sz="1500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x+1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,seq=</a:t>
                </a:r>
                <a:r>
                  <a:rPr lang="en-US" altLang="fr-FR" sz="1500">
                    <a:solidFill>
                      <a:srgbClr val="0000F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y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)</a:t>
                </a:r>
              </a:p>
            </p:txBody>
          </p:sp>
        </p:grpSp>
      </p:grpSp>
      <p:sp>
        <p:nvSpPr>
          <p:cNvPr id="36" name="Line 28">
            <a:extLst>
              <a:ext uri="{FF2B5EF4-FFF2-40B4-BE49-F238E27FC236}">
                <a16:creationId xmlns:a16="http://schemas.microsoft.com/office/drawing/2014/main" id="{58DD04D4-AE47-BECF-C756-B13A56AA8C1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4089" y="4449262"/>
            <a:ext cx="2858429" cy="47886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7" name="Rectangle 31">
            <a:extLst>
              <a:ext uri="{FF2B5EF4-FFF2-40B4-BE49-F238E27FC236}">
                <a16:creationId xmlns:a16="http://schemas.microsoft.com/office/drawing/2014/main" id="{B261084C-CCEB-857C-5879-208261FC66EE}"/>
              </a:ext>
            </a:extLst>
          </p:cNvPr>
          <p:cNvSpPr>
            <a:spLocks/>
          </p:cNvSpPr>
          <p:nvPr/>
        </p:nvSpPr>
        <p:spPr bwMode="auto">
          <a:xfrm>
            <a:off x="5319056" y="4457093"/>
            <a:ext cx="1042224" cy="20026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84000"/>
              </a:lnSpc>
            </a:pP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SYN(seq=</a:t>
            </a:r>
            <a:r>
              <a:rPr lang="en-US" altLang="fr-FR" sz="1500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x</a:t>
            </a: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)</a:t>
            </a:r>
          </a:p>
        </p:txBody>
      </p:sp>
      <p:sp>
        <p:nvSpPr>
          <p:cNvPr id="48" name="Rectangle 32">
            <a:extLst>
              <a:ext uri="{FF2B5EF4-FFF2-40B4-BE49-F238E27FC236}">
                <a16:creationId xmlns:a16="http://schemas.microsoft.com/office/drawing/2014/main" id="{33B954CB-0DB9-4D9D-9AC3-536E13F3132C}"/>
              </a:ext>
            </a:extLst>
          </p:cNvPr>
          <p:cNvSpPr>
            <a:spLocks/>
          </p:cNvSpPr>
          <p:nvPr/>
        </p:nvSpPr>
        <p:spPr bwMode="auto">
          <a:xfrm>
            <a:off x="2200768" y="3889340"/>
            <a:ext cx="2071080" cy="223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97000"/>
              </a:lnSpc>
            </a:pPr>
            <a:r>
              <a:rPr lang="en-US" altLang="fr-FR" sz="1500" b="1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Invalid SYN, discarded</a:t>
            </a:r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8B541F61-2F36-4BB2-70B0-2AA3E1A8E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2445">
            <a:off x="613209" y="3409514"/>
            <a:ext cx="1694490" cy="37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90F8B7C-576B-16B2-F2EA-DDE4B8F5062B}"/>
              </a:ext>
            </a:extLst>
          </p:cNvPr>
          <p:cNvCxnSpPr/>
          <p:nvPr/>
        </p:nvCxnSpPr>
        <p:spPr>
          <a:xfrm flipV="1">
            <a:off x="4607169" y="2800350"/>
            <a:ext cx="0" cy="1648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32">
            <a:extLst>
              <a:ext uri="{FF2B5EF4-FFF2-40B4-BE49-F238E27FC236}">
                <a16:creationId xmlns:a16="http://schemas.microsoft.com/office/drawing/2014/main" id="{22BF80F8-5D3B-B751-FBB1-CB682F612080}"/>
              </a:ext>
            </a:extLst>
          </p:cNvPr>
          <p:cNvSpPr>
            <a:spLocks/>
          </p:cNvSpPr>
          <p:nvPr/>
        </p:nvSpPr>
        <p:spPr bwMode="auto">
          <a:xfrm>
            <a:off x="3151756" y="4258651"/>
            <a:ext cx="1380186" cy="223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97000"/>
              </a:lnSpc>
            </a:pPr>
            <a:r>
              <a:rPr lang="en-US" altLang="fr-FR" sz="1500" b="1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retransmission</a:t>
            </a:r>
          </a:p>
        </p:txBody>
      </p:sp>
    </p:spTree>
    <p:extLst>
      <p:ext uri="{BB962C8B-B14F-4D97-AF65-F5344CB8AC3E}">
        <p14:creationId xmlns:p14="http://schemas.microsoft.com/office/powerpoint/2010/main" val="162295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utoUpdateAnimBg="0"/>
      <p:bldP spid="38" grpId="0" animBg="1"/>
      <p:bldP spid="17" grpId="0" autoUpdateAnimBg="0"/>
      <p:bldP spid="36" grpId="0" animBg="1"/>
      <p:bldP spid="37" grpId="0" animBg="1"/>
      <p:bldP spid="48" grpId="0" autoUpdateAnimBg="0"/>
      <p:bldP spid="5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23A0B-62AB-E2AF-9BB8-D1789666E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is the best technique to detect transmission errors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37C28-7632-4A91-6B33-5DB1BF42E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 Checksum</a:t>
            </a:r>
          </a:p>
          <a:p>
            <a:r>
              <a:rPr lang="en-US" dirty="0"/>
              <a:t>Cyclical Redundancy Checks (CRC)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F387FA0-05A8-8B33-CED7-A16AB9F64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93537">
            <a:off x="9022328" y="1032875"/>
            <a:ext cx="2409942" cy="53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51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91F7B-FAB4-847C-9A7E-DCD63EB05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TCP’s three-way handshake and S</a:t>
            </a:r>
            <a:r>
              <a:rPr lang="nl-BE"/>
              <a:t>YN</a:t>
            </a:r>
            <a:r>
              <a:rPr lang="en-BE"/>
              <a:t> delays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C708BEBE-99AE-97A8-F9AE-831F990531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1238" y="2460626"/>
            <a:ext cx="11112" cy="385015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5" name="Line 3">
            <a:extLst>
              <a:ext uri="{FF2B5EF4-FFF2-40B4-BE49-F238E27FC236}">
                <a16:creationId xmlns:a16="http://schemas.microsoft.com/office/drawing/2014/main" id="{C54BBE55-9473-5924-9D2B-992042621F40}"/>
              </a:ext>
            </a:extLst>
          </p:cNvPr>
          <p:cNvSpPr>
            <a:spLocks noChangeShapeType="1"/>
          </p:cNvSpPr>
          <p:nvPr/>
        </p:nvSpPr>
        <p:spPr bwMode="auto">
          <a:xfrm>
            <a:off x="7720014" y="2438399"/>
            <a:ext cx="38974" cy="405335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6347F7F5-A164-4ACE-7DE9-3493BC07B6EC}"/>
              </a:ext>
            </a:extLst>
          </p:cNvPr>
          <p:cNvGrpSpPr>
            <a:grpSpLocks/>
          </p:cNvGrpSpPr>
          <p:nvPr/>
        </p:nvGrpSpPr>
        <p:grpSpPr bwMode="auto">
          <a:xfrm>
            <a:off x="4773887" y="4130211"/>
            <a:ext cx="2922338" cy="521987"/>
            <a:chOff x="307" y="-159"/>
            <a:chExt cx="2417" cy="468"/>
          </a:xfrm>
        </p:grpSpPr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30981277-2EC8-0A32-816A-F7B916078E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" y="-159"/>
              <a:ext cx="2346" cy="4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grpSp>
          <p:nvGrpSpPr>
            <p:cNvPr id="8" name="Group 6">
              <a:extLst>
                <a:ext uri="{FF2B5EF4-FFF2-40B4-BE49-F238E27FC236}">
                  <a16:creationId xmlns:a16="http://schemas.microsoft.com/office/drawing/2014/main" id="{010AA380-66B9-31D6-7752-39C952BC0F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" y="39"/>
              <a:ext cx="1893" cy="246"/>
              <a:chOff x="0" y="-56"/>
              <a:chExt cx="1893" cy="246"/>
            </a:xfrm>
          </p:grpSpPr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3DD97E6D-790C-BB5A-7CE1-9558A2B059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893" cy="1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ECBFF9BD-07F7-D894-3D1A-28EBC93382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" y="-56"/>
                <a:ext cx="1725" cy="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500" b="1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RST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(seq=</a:t>
                </a:r>
                <a:r>
                  <a:rPr lang="en-US" altLang="fr-FR" sz="1500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x+1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, ack=</a:t>
                </a:r>
                <a:r>
                  <a:rPr lang="en-US" altLang="fr-FR" sz="1500">
                    <a:solidFill>
                      <a:srgbClr val="0000F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y+1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)</a:t>
                </a:r>
              </a:p>
            </p:txBody>
          </p:sp>
        </p:grpSp>
      </p:grpSp>
      <p:grpSp>
        <p:nvGrpSpPr>
          <p:cNvPr id="29" name="Group 27">
            <a:extLst>
              <a:ext uri="{FF2B5EF4-FFF2-40B4-BE49-F238E27FC236}">
                <a16:creationId xmlns:a16="http://schemas.microsoft.com/office/drawing/2014/main" id="{67EDD685-081A-AE81-FAFA-31539377F0E5}"/>
              </a:ext>
            </a:extLst>
          </p:cNvPr>
          <p:cNvGrpSpPr>
            <a:grpSpLocks/>
          </p:cNvGrpSpPr>
          <p:nvPr/>
        </p:nvGrpSpPr>
        <p:grpSpPr bwMode="auto">
          <a:xfrm>
            <a:off x="5583746" y="2839979"/>
            <a:ext cx="2105002" cy="341227"/>
            <a:chOff x="0" y="0"/>
            <a:chExt cx="1741" cy="305"/>
          </a:xfrm>
        </p:grpSpPr>
        <p:sp>
          <p:nvSpPr>
            <p:cNvPr id="30" name="Line 28">
              <a:extLst>
                <a:ext uri="{FF2B5EF4-FFF2-40B4-BE49-F238E27FC236}">
                  <a16:creationId xmlns:a16="http://schemas.microsoft.com/office/drawing/2014/main" id="{E8169D2E-4CD7-8149-C29C-0EE26FD130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1741" cy="3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" name="Rectangle 31">
              <a:extLst>
                <a:ext uri="{FF2B5EF4-FFF2-40B4-BE49-F238E27FC236}">
                  <a16:creationId xmlns:a16="http://schemas.microsoft.com/office/drawing/2014/main" id="{5A33D329-BD21-3DB3-5014-F7F0823CC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" y="8"/>
              <a:ext cx="863" cy="1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SYN(seq=</a:t>
              </a:r>
              <a:r>
                <a:rPr lang="en-US" altLang="fr-FR" sz="1500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z</a:t>
              </a: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)</a:t>
              </a:r>
            </a:p>
          </p:txBody>
        </p:sp>
      </p:grpSp>
      <p:sp>
        <p:nvSpPr>
          <p:cNvPr id="35" name="Rectangle 33">
            <a:extLst>
              <a:ext uri="{FF2B5EF4-FFF2-40B4-BE49-F238E27FC236}">
                <a16:creationId xmlns:a16="http://schemas.microsoft.com/office/drawing/2014/main" id="{01EA4E72-7294-9234-D85A-C1E9EE1E7CF2}"/>
              </a:ext>
            </a:extLst>
          </p:cNvPr>
          <p:cNvSpPr>
            <a:spLocks/>
          </p:cNvSpPr>
          <p:nvPr/>
        </p:nvSpPr>
        <p:spPr bwMode="auto">
          <a:xfrm>
            <a:off x="2005896" y="3906304"/>
            <a:ext cx="2433358" cy="223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97000"/>
              </a:lnSpc>
            </a:pPr>
            <a:r>
              <a:rPr lang="en-US" altLang="fr-FR" sz="1500" b="1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No connection in progress</a:t>
            </a:r>
          </a:p>
        </p:txBody>
      </p:sp>
      <p:grpSp>
        <p:nvGrpSpPr>
          <p:cNvPr id="41" name="Group 15">
            <a:extLst>
              <a:ext uri="{FF2B5EF4-FFF2-40B4-BE49-F238E27FC236}">
                <a16:creationId xmlns:a16="http://schemas.microsoft.com/office/drawing/2014/main" id="{5165DBA4-F6B6-2553-CFF1-87FA23145FDF}"/>
              </a:ext>
            </a:extLst>
          </p:cNvPr>
          <p:cNvGrpSpPr>
            <a:grpSpLocks/>
          </p:cNvGrpSpPr>
          <p:nvPr/>
        </p:nvGrpSpPr>
        <p:grpSpPr bwMode="auto">
          <a:xfrm>
            <a:off x="4876925" y="3430875"/>
            <a:ext cx="2836795" cy="492877"/>
            <a:chOff x="0" y="58"/>
            <a:chExt cx="2346" cy="442"/>
          </a:xfrm>
        </p:grpSpPr>
        <p:sp>
          <p:nvSpPr>
            <p:cNvPr id="42" name="Line 16">
              <a:extLst>
                <a:ext uri="{FF2B5EF4-FFF2-40B4-BE49-F238E27FC236}">
                  <a16:creationId xmlns:a16="http://schemas.microsoft.com/office/drawing/2014/main" id="{B2D3F417-AA6E-D453-791D-E6B9A15AD2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58"/>
              <a:ext cx="2346" cy="4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grpSp>
          <p:nvGrpSpPr>
            <p:cNvPr id="43" name="Group 17">
              <a:extLst>
                <a:ext uri="{FF2B5EF4-FFF2-40B4-BE49-F238E27FC236}">
                  <a16:creationId xmlns:a16="http://schemas.microsoft.com/office/drawing/2014/main" id="{1C60C8D0-683A-952C-A139-727A440884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" y="197"/>
              <a:ext cx="2072" cy="190"/>
              <a:chOff x="0" y="0"/>
              <a:chExt cx="2071" cy="190"/>
            </a:xfrm>
          </p:grpSpPr>
          <p:sp>
            <p:nvSpPr>
              <p:cNvPr id="46" name="Rectangle 18">
                <a:extLst>
                  <a:ext uri="{FF2B5EF4-FFF2-40B4-BE49-F238E27FC236}">
                    <a16:creationId xmlns:a16="http://schemas.microsoft.com/office/drawing/2014/main" id="{1DA759A8-FDBC-78AC-5B6D-38D8B25FCB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071" cy="1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47" name="Rectangle 19">
                <a:extLst>
                  <a:ext uri="{FF2B5EF4-FFF2-40B4-BE49-F238E27FC236}">
                    <a16:creationId xmlns:a16="http://schemas.microsoft.com/office/drawing/2014/main" id="{341CF97C-8412-80F5-EDA7-F87D447906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" y="6"/>
                <a:ext cx="1928" cy="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SYN+ACK(ack=</a:t>
                </a:r>
                <a:r>
                  <a:rPr lang="en-US" altLang="fr-FR" sz="1500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z+1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,seq=</a:t>
                </a:r>
                <a:r>
                  <a:rPr lang="en-US" altLang="fr-FR" sz="1500">
                    <a:solidFill>
                      <a:srgbClr val="0000F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y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)</a:t>
                </a:r>
              </a:p>
            </p:txBody>
          </p:sp>
        </p:grpSp>
      </p:grpSp>
      <p:sp>
        <p:nvSpPr>
          <p:cNvPr id="17" name="Rectangle 33">
            <a:extLst>
              <a:ext uri="{FF2B5EF4-FFF2-40B4-BE49-F238E27FC236}">
                <a16:creationId xmlns:a16="http://schemas.microsoft.com/office/drawing/2014/main" id="{6C9F8AA1-BA1B-6250-30E3-195021DC6491}"/>
              </a:ext>
            </a:extLst>
          </p:cNvPr>
          <p:cNvSpPr>
            <a:spLocks/>
          </p:cNvSpPr>
          <p:nvPr/>
        </p:nvSpPr>
        <p:spPr bwMode="auto">
          <a:xfrm>
            <a:off x="5247714" y="2536208"/>
            <a:ext cx="1933222" cy="223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97000"/>
              </a:lnSpc>
            </a:pPr>
            <a:r>
              <a:rPr lang="en-US" altLang="fr-FR" sz="1500" b="1" i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Old segment delayed</a:t>
            </a:r>
          </a:p>
        </p:txBody>
      </p:sp>
      <p:sp>
        <p:nvSpPr>
          <p:cNvPr id="18" name="Rectangle 26">
            <a:extLst>
              <a:ext uri="{FF2B5EF4-FFF2-40B4-BE49-F238E27FC236}">
                <a16:creationId xmlns:a16="http://schemas.microsoft.com/office/drawing/2014/main" id="{CB34A6BC-9DEA-7656-1944-727EDCE020B2}"/>
              </a:ext>
            </a:extLst>
          </p:cNvPr>
          <p:cNvSpPr>
            <a:spLocks/>
          </p:cNvSpPr>
          <p:nvPr/>
        </p:nvSpPr>
        <p:spPr bwMode="auto">
          <a:xfrm>
            <a:off x="2278079" y="4353378"/>
            <a:ext cx="2377254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500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Initial sequence number (</a:t>
            </a:r>
            <a:r>
              <a:rPr lang="en-US" altLang="fr-FR" sz="1500" i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x</a:t>
            </a:r>
            <a:r>
              <a:rPr lang="en-US" altLang="fr-FR" sz="1500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) </a:t>
            </a:r>
          </a:p>
          <a:p>
            <a:pPr algn="l" eaLnBrk="1" hangingPunct="1">
              <a:lnSpc>
                <a:spcPct val="84000"/>
              </a:lnSpc>
            </a:pPr>
            <a:endParaRPr lang="en-US" altLang="fr-FR" sz="1500" i="1">
              <a:solidFill>
                <a:schemeClr val="tx1"/>
              </a:solidFill>
              <a:latin typeface="Helvetica" panose="020B0604020202020204" pitchFamily="34" charset="0"/>
              <a:ea typeface="ＭＳ Ｐゴシック" panose="020B0600070205080204" pitchFamily="34" charset="-128"/>
              <a:sym typeface="Helvetica" panose="020B0604020202020204" pitchFamily="34" charset="0"/>
            </a:endParaRP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8B86170A-5F42-9B11-73FE-173D0BF00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2445">
            <a:off x="613209" y="3409514"/>
            <a:ext cx="1694490" cy="37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03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7" grpId="0"/>
      <p:bldP spid="1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91F7B-FAB4-847C-9A7E-DCD63EB05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TCP’s three-way handshake and S</a:t>
            </a:r>
            <a:r>
              <a:rPr lang="nl-BE"/>
              <a:t>YN</a:t>
            </a:r>
            <a:r>
              <a:rPr lang="en-BE"/>
              <a:t> delays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323DF-FD92-6F5B-283B-23144756C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BE"/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C708BEBE-99AE-97A8-F9AE-831F990531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1238" y="2460626"/>
            <a:ext cx="11112" cy="385015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5" name="Line 3">
            <a:extLst>
              <a:ext uri="{FF2B5EF4-FFF2-40B4-BE49-F238E27FC236}">
                <a16:creationId xmlns:a16="http://schemas.microsoft.com/office/drawing/2014/main" id="{C54BBE55-9473-5924-9D2B-992042621F40}"/>
              </a:ext>
            </a:extLst>
          </p:cNvPr>
          <p:cNvSpPr>
            <a:spLocks noChangeShapeType="1"/>
          </p:cNvSpPr>
          <p:nvPr/>
        </p:nvSpPr>
        <p:spPr bwMode="auto">
          <a:xfrm>
            <a:off x="7720014" y="2438399"/>
            <a:ext cx="38974" cy="405335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6347F7F5-A164-4ACE-7DE9-3493BC07B6EC}"/>
              </a:ext>
            </a:extLst>
          </p:cNvPr>
          <p:cNvGrpSpPr>
            <a:grpSpLocks/>
          </p:cNvGrpSpPr>
          <p:nvPr/>
        </p:nvGrpSpPr>
        <p:grpSpPr bwMode="auto">
          <a:xfrm>
            <a:off x="5203537" y="4669469"/>
            <a:ext cx="2555988" cy="495218"/>
            <a:chOff x="307" y="-159"/>
            <a:chExt cx="2114" cy="444"/>
          </a:xfrm>
        </p:grpSpPr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30981277-2EC8-0A32-816A-F7B916078E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" y="-159"/>
              <a:ext cx="2043" cy="4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grpSp>
          <p:nvGrpSpPr>
            <p:cNvPr id="8" name="Group 6">
              <a:extLst>
                <a:ext uri="{FF2B5EF4-FFF2-40B4-BE49-F238E27FC236}">
                  <a16:creationId xmlns:a16="http://schemas.microsoft.com/office/drawing/2014/main" id="{010AA380-66B9-31D6-7752-39C952BC0F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" y="39"/>
              <a:ext cx="1895" cy="246"/>
              <a:chOff x="0" y="-56"/>
              <a:chExt cx="1895" cy="246"/>
            </a:xfrm>
          </p:grpSpPr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3DD97E6D-790C-BB5A-7CE1-9558A2B059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893" cy="1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ECBFF9BD-07F7-D894-3D1A-28EBC93382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" y="-56"/>
                <a:ext cx="1770" cy="1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ACK(seq=</a:t>
                </a:r>
                <a:r>
                  <a:rPr lang="en-US" altLang="fr-FR" sz="1500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z+1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, ack=</a:t>
                </a:r>
                <a:r>
                  <a:rPr lang="en-US" altLang="fr-FR" sz="1500">
                    <a:solidFill>
                      <a:srgbClr val="0000F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w+1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)</a:t>
                </a:r>
              </a:p>
            </p:txBody>
          </p:sp>
        </p:grp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8BF09D2E-E29E-1AF2-65FA-3D9FBE62F25A}"/>
              </a:ext>
            </a:extLst>
          </p:cNvPr>
          <p:cNvGrpSpPr>
            <a:grpSpLocks/>
          </p:cNvGrpSpPr>
          <p:nvPr/>
        </p:nvGrpSpPr>
        <p:grpSpPr bwMode="auto">
          <a:xfrm>
            <a:off x="7735902" y="3026244"/>
            <a:ext cx="3051175" cy="200025"/>
            <a:chOff x="0" y="6"/>
            <a:chExt cx="2522" cy="179"/>
          </a:xfrm>
        </p:grpSpPr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00F45DE3-DD71-711E-28A7-5DE17F6A6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7" y="6"/>
              <a:ext cx="102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 err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CONNECT.ind</a:t>
              </a:r>
              <a:endPara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endParaRPr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CF0FBEDB-9344-B1B6-26BF-6EA759C139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56"/>
              <a:ext cx="120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8" name="Rectangle 26">
            <a:extLst>
              <a:ext uri="{FF2B5EF4-FFF2-40B4-BE49-F238E27FC236}">
                <a16:creationId xmlns:a16="http://schemas.microsoft.com/office/drawing/2014/main" id="{00BD3060-DDA8-5EAF-BECE-ED7CC434A3E1}"/>
              </a:ext>
            </a:extLst>
          </p:cNvPr>
          <p:cNvSpPr>
            <a:spLocks/>
          </p:cNvSpPr>
          <p:nvPr/>
        </p:nvSpPr>
        <p:spPr bwMode="auto">
          <a:xfrm>
            <a:off x="7905022" y="2717399"/>
            <a:ext cx="23971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500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Initial sequence number (</a:t>
            </a:r>
            <a:r>
              <a:rPr lang="en-US" altLang="fr-FR" sz="1500" i="1">
                <a:solidFill>
                  <a:srgbClr val="0000FF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y</a:t>
            </a:r>
            <a:r>
              <a:rPr lang="en-US" altLang="fr-FR" sz="1500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) </a:t>
            </a:r>
          </a:p>
          <a:p>
            <a:pPr algn="l" eaLnBrk="1" hangingPunct="1">
              <a:lnSpc>
                <a:spcPct val="84000"/>
              </a:lnSpc>
            </a:pPr>
            <a:endParaRPr lang="en-US" altLang="fr-FR" sz="1500" i="1">
              <a:solidFill>
                <a:schemeClr val="tx1"/>
              </a:solidFill>
              <a:latin typeface="Helvetica" panose="020B0604020202020204" pitchFamily="34" charset="0"/>
              <a:ea typeface="ＭＳ Ｐゴシック" panose="020B0600070205080204" pitchFamily="34" charset="-128"/>
              <a:sym typeface="Helvetica" panose="020B0604020202020204" pitchFamily="34" charset="0"/>
            </a:endParaRPr>
          </a:p>
        </p:txBody>
      </p:sp>
      <p:grpSp>
        <p:nvGrpSpPr>
          <p:cNvPr id="29" name="Group 27">
            <a:extLst>
              <a:ext uri="{FF2B5EF4-FFF2-40B4-BE49-F238E27FC236}">
                <a16:creationId xmlns:a16="http://schemas.microsoft.com/office/drawing/2014/main" id="{67EDD685-081A-AE81-FAFA-31539377F0E5}"/>
              </a:ext>
            </a:extLst>
          </p:cNvPr>
          <p:cNvGrpSpPr>
            <a:grpSpLocks/>
          </p:cNvGrpSpPr>
          <p:nvPr/>
        </p:nvGrpSpPr>
        <p:grpSpPr bwMode="auto">
          <a:xfrm>
            <a:off x="5583746" y="2839979"/>
            <a:ext cx="2105002" cy="341227"/>
            <a:chOff x="0" y="0"/>
            <a:chExt cx="1741" cy="305"/>
          </a:xfrm>
        </p:grpSpPr>
        <p:sp>
          <p:nvSpPr>
            <p:cNvPr id="30" name="Line 28">
              <a:extLst>
                <a:ext uri="{FF2B5EF4-FFF2-40B4-BE49-F238E27FC236}">
                  <a16:creationId xmlns:a16="http://schemas.microsoft.com/office/drawing/2014/main" id="{E8169D2E-4CD7-8149-C29C-0EE26FD130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1741" cy="3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" name="Rectangle 31">
              <a:extLst>
                <a:ext uri="{FF2B5EF4-FFF2-40B4-BE49-F238E27FC236}">
                  <a16:creationId xmlns:a16="http://schemas.microsoft.com/office/drawing/2014/main" id="{5A33D329-BD21-3DB3-5014-F7F0823CC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" y="8"/>
              <a:ext cx="863" cy="1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SYN(seq=</a:t>
              </a:r>
              <a:r>
                <a:rPr lang="en-US" altLang="fr-FR" sz="1500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z</a:t>
              </a: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)</a:t>
              </a:r>
            </a:p>
          </p:txBody>
        </p:sp>
      </p:grpSp>
      <p:sp>
        <p:nvSpPr>
          <p:cNvPr id="35" name="Rectangle 33">
            <a:extLst>
              <a:ext uri="{FF2B5EF4-FFF2-40B4-BE49-F238E27FC236}">
                <a16:creationId xmlns:a16="http://schemas.microsoft.com/office/drawing/2014/main" id="{01EA4E72-7294-9234-D85A-C1E9EE1E7CF2}"/>
              </a:ext>
            </a:extLst>
          </p:cNvPr>
          <p:cNvSpPr>
            <a:spLocks/>
          </p:cNvSpPr>
          <p:nvPr/>
        </p:nvSpPr>
        <p:spPr bwMode="auto">
          <a:xfrm>
            <a:off x="8113082" y="5005888"/>
            <a:ext cx="2327560" cy="223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97000"/>
              </a:lnSpc>
            </a:pPr>
            <a:r>
              <a:rPr lang="en-US" altLang="fr-FR" sz="1500" b="1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Invalid acknowledgement</a:t>
            </a:r>
          </a:p>
        </p:txBody>
      </p:sp>
      <p:grpSp>
        <p:nvGrpSpPr>
          <p:cNvPr id="41" name="Group 15">
            <a:extLst>
              <a:ext uri="{FF2B5EF4-FFF2-40B4-BE49-F238E27FC236}">
                <a16:creationId xmlns:a16="http://schemas.microsoft.com/office/drawing/2014/main" id="{5165DBA4-F6B6-2553-CFF1-87FA23145FDF}"/>
              </a:ext>
            </a:extLst>
          </p:cNvPr>
          <p:cNvGrpSpPr>
            <a:grpSpLocks/>
          </p:cNvGrpSpPr>
          <p:nvPr/>
        </p:nvGrpSpPr>
        <p:grpSpPr bwMode="auto">
          <a:xfrm>
            <a:off x="5061933" y="3372889"/>
            <a:ext cx="5833205" cy="504028"/>
            <a:chOff x="153" y="6"/>
            <a:chExt cx="4824" cy="452"/>
          </a:xfrm>
        </p:grpSpPr>
        <p:sp>
          <p:nvSpPr>
            <p:cNvPr id="42" name="Line 16">
              <a:extLst>
                <a:ext uri="{FF2B5EF4-FFF2-40B4-BE49-F238E27FC236}">
                  <a16:creationId xmlns:a16="http://schemas.microsoft.com/office/drawing/2014/main" id="{B2D3F417-AA6E-D453-791D-E6B9A15AD2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0" y="58"/>
              <a:ext cx="2076" cy="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grpSp>
          <p:nvGrpSpPr>
            <p:cNvPr id="43" name="Group 17">
              <a:extLst>
                <a:ext uri="{FF2B5EF4-FFF2-40B4-BE49-F238E27FC236}">
                  <a16:creationId xmlns:a16="http://schemas.microsoft.com/office/drawing/2014/main" id="{1C60C8D0-683A-952C-A139-727A440884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" y="197"/>
              <a:ext cx="2072" cy="190"/>
              <a:chOff x="0" y="0"/>
              <a:chExt cx="2071" cy="190"/>
            </a:xfrm>
          </p:grpSpPr>
          <p:sp>
            <p:nvSpPr>
              <p:cNvPr id="46" name="Rectangle 18">
                <a:extLst>
                  <a:ext uri="{FF2B5EF4-FFF2-40B4-BE49-F238E27FC236}">
                    <a16:creationId xmlns:a16="http://schemas.microsoft.com/office/drawing/2014/main" id="{1DA759A8-FDBC-78AC-5B6D-38D8B25FCB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071" cy="1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47" name="Rectangle 19">
                <a:extLst>
                  <a:ext uri="{FF2B5EF4-FFF2-40B4-BE49-F238E27FC236}">
                    <a16:creationId xmlns:a16="http://schemas.microsoft.com/office/drawing/2014/main" id="{341CF97C-8412-80F5-EDA7-F87D447906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" y="6"/>
                <a:ext cx="1928" cy="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SYN+ACK(ack=</a:t>
                </a:r>
                <a:r>
                  <a:rPr lang="en-US" altLang="fr-FR" sz="1500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z+1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,seq=</a:t>
                </a:r>
                <a:r>
                  <a:rPr lang="en-US" altLang="fr-FR" sz="1500">
                    <a:solidFill>
                      <a:srgbClr val="0000F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y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)</a:t>
                </a:r>
              </a:p>
            </p:txBody>
          </p:sp>
        </p:grpSp>
        <p:sp>
          <p:nvSpPr>
            <p:cNvPr id="44" name="Rectangle 20">
              <a:extLst>
                <a:ext uri="{FF2B5EF4-FFF2-40B4-BE49-F238E27FC236}">
                  <a16:creationId xmlns:a16="http://schemas.microsoft.com/office/drawing/2014/main" id="{223C8749-D5AC-71E6-F5C4-603919D70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" y="6"/>
              <a:ext cx="112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CONNECT.resp</a:t>
              </a:r>
            </a:p>
          </p:txBody>
        </p:sp>
        <p:sp>
          <p:nvSpPr>
            <p:cNvPr id="45" name="Line 21">
              <a:extLst>
                <a:ext uri="{FF2B5EF4-FFF2-40B4-BE49-F238E27FC236}">
                  <a16:creationId xmlns:a16="http://schemas.microsoft.com/office/drawing/2014/main" id="{78BC660A-D56D-F5BD-DC1D-189E25C622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7" y="58"/>
              <a:ext cx="129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7" name="Rectangle 33">
            <a:extLst>
              <a:ext uri="{FF2B5EF4-FFF2-40B4-BE49-F238E27FC236}">
                <a16:creationId xmlns:a16="http://schemas.microsoft.com/office/drawing/2014/main" id="{6C9F8AA1-BA1B-6250-30E3-195021DC6491}"/>
              </a:ext>
            </a:extLst>
          </p:cNvPr>
          <p:cNvSpPr>
            <a:spLocks/>
          </p:cNvSpPr>
          <p:nvPr/>
        </p:nvSpPr>
        <p:spPr bwMode="auto">
          <a:xfrm>
            <a:off x="5247714" y="2536208"/>
            <a:ext cx="1933222" cy="223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97000"/>
              </a:lnSpc>
            </a:pPr>
            <a:r>
              <a:rPr lang="en-US" altLang="fr-FR" sz="1500" b="1" i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Old segment delayed</a:t>
            </a:r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82CE01A0-522B-4721-D6B2-EB16C44D5E72}"/>
              </a:ext>
            </a:extLst>
          </p:cNvPr>
          <p:cNvSpPr/>
          <p:nvPr/>
        </p:nvSpPr>
        <p:spPr>
          <a:xfrm>
            <a:off x="5075530" y="3743883"/>
            <a:ext cx="360716" cy="28253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3" name="Rectangle 33">
            <a:extLst>
              <a:ext uri="{FF2B5EF4-FFF2-40B4-BE49-F238E27FC236}">
                <a16:creationId xmlns:a16="http://schemas.microsoft.com/office/drawing/2014/main" id="{D6FC6427-9379-DB3A-3D0B-5F8CA91E77FC}"/>
              </a:ext>
            </a:extLst>
          </p:cNvPr>
          <p:cNvSpPr>
            <a:spLocks/>
          </p:cNvSpPr>
          <p:nvPr/>
        </p:nvSpPr>
        <p:spPr bwMode="auto">
          <a:xfrm>
            <a:off x="5074031" y="4392066"/>
            <a:ext cx="1933222" cy="223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97000"/>
              </a:lnSpc>
            </a:pPr>
            <a:r>
              <a:rPr lang="en-US" altLang="fr-FR" sz="1500" b="1" i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Old segment delayed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B5B7B136-3624-AF0A-3A93-FAC1782BB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2445">
            <a:off x="8256339" y="4222390"/>
            <a:ext cx="1694490" cy="37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966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utoUpdateAnimBg="0"/>
      <p:bldP spid="35" grpId="0" autoUpdateAnimBg="0"/>
      <p:bldP spid="17" grpId="0" autoUpdateAnimBg="0"/>
      <p:bldP spid="12" grpId="0" animBg="1"/>
      <p:bldP spid="13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2418737" y="0"/>
            <a:ext cx="7996628" cy="1207740"/>
          </a:xfrm>
          <a:ln/>
        </p:spPr>
        <p:txBody>
          <a:bodyPr/>
          <a:lstStyle/>
          <a:p>
            <a:pPr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21275" algn="l"/>
              </a:tabLst>
            </a:pPr>
            <a:r>
              <a:rPr lang="en-US"/>
              <a:t>TCP FSM</a:t>
            </a:r>
          </a:p>
        </p:txBody>
      </p:sp>
      <p:grpSp>
        <p:nvGrpSpPr>
          <p:cNvPr id="22530" name="Group 2"/>
          <p:cNvGrpSpPr>
            <a:grpSpLocks/>
          </p:cNvGrpSpPr>
          <p:nvPr/>
        </p:nvGrpSpPr>
        <p:grpSpPr bwMode="auto">
          <a:xfrm>
            <a:off x="5013741" y="2197820"/>
            <a:ext cx="1858584" cy="498946"/>
            <a:chOff x="0" y="0"/>
            <a:chExt cx="1536" cy="446"/>
          </a:xfrm>
        </p:grpSpPr>
        <p:sp>
          <p:nvSpPr>
            <p:cNvPr id="22531" name="Oval 3"/>
            <p:cNvSpPr>
              <a:spLocks/>
            </p:cNvSpPr>
            <p:nvPr/>
          </p:nvSpPr>
          <p:spPr bwMode="auto">
            <a:xfrm>
              <a:off x="0" y="0"/>
              <a:ext cx="1536" cy="4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22532" name="Rectangle 4"/>
            <p:cNvSpPr>
              <a:spLocks/>
            </p:cNvSpPr>
            <p:nvPr/>
          </p:nvSpPr>
          <p:spPr bwMode="auto">
            <a:xfrm>
              <a:off x="226" y="117"/>
              <a:ext cx="108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6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Init</a:t>
              </a:r>
            </a:p>
          </p:txBody>
        </p:sp>
      </p:grpSp>
      <p:grpSp>
        <p:nvGrpSpPr>
          <p:cNvPr id="22533" name="Group 5"/>
          <p:cNvGrpSpPr>
            <a:grpSpLocks/>
          </p:cNvGrpSpPr>
          <p:nvPr/>
        </p:nvGrpSpPr>
        <p:grpSpPr bwMode="auto">
          <a:xfrm>
            <a:off x="2106757" y="3416722"/>
            <a:ext cx="1857375" cy="497830"/>
            <a:chOff x="0" y="0"/>
            <a:chExt cx="1536" cy="446"/>
          </a:xfrm>
        </p:grpSpPr>
        <p:sp>
          <p:nvSpPr>
            <p:cNvPr id="22534" name="Oval 6"/>
            <p:cNvSpPr>
              <a:spLocks/>
            </p:cNvSpPr>
            <p:nvPr/>
          </p:nvSpPr>
          <p:spPr bwMode="auto">
            <a:xfrm>
              <a:off x="0" y="0"/>
              <a:ext cx="1536" cy="4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22535" name="Rectangle 7"/>
            <p:cNvSpPr>
              <a:spLocks/>
            </p:cNvSpPr>
            <p:nvPr/>
          </p:nvSpPr>
          <p:spPr bwMode="auto">
            <a:xfrm>
              <a:off x="226" y="117"/>
              <a:ext cx="108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6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SYN RCVD</a:t>
              </a:r>
            </a:p>
          </p:txBody>
        </p:sp>
      </p:grpSp>
      <p:grpSp>
        <p:nvGrpSpPr>
          <p:cNvPr id="22536" name="Group 8"/>
          <p:cNvGrpSpPr>
            <a:grpSpLocks/>
          </p:cNvGrpSpPr>
          <p:nvPr/>
        </p:nvGrpSpPr>
        <p:grpSpPr bwMode="auto">
          <a:xfrm>
            <a:off x="8108157" y="3377655"/>
            <a:ext cx="1857375" cy="497830"/>
            <a:chOff x="0" y="0"/>
            <a:chExt cx="1536" cy="446"/>
          </a:xfrm>
        </p:grpSpPr>
        <p:sp>
          <p:nvSpPr>
            <p:cNvPr id="22537" name="Oval 9"/>
            <p:cNvSpPr>
              <a:spLocks/>
            </p:cNvSpPr>
            <p:nvPr/>
          </p:nvSpPr>
          <p:spPr bwMode="auto">
            <a:xfrm>
              <a:off x="0" y="0"/>
              <a:ext cx="1536" cy="4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22538" name="Rectangle 10"/>
            <p:cNvSpPr>
              <a:spLocks/>
            </p:cNvSpPr>
            <p:nvPr/>
          </p:nvSpPr>
          <p:spPr bwMode="auto">
            <a:xfrm>
              <a:off x="225" y="117"/>
              <a:ext cx="108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6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SYN Sent</a:t>
              </a:r>
            </a:p>
          </p:txBody>
        </p:sp>
      </p:grpSp>
      <p:grpSp>
        <p:nvGrpSpPr>
          <p:cNvPr id="22539" name="Group 11"/>
          <p:cNvGrpSpPr>
            <a:grpSpLocks/>
          </p:cNvGrpSpPr>
          <p:nvPr/>
        </p:nvGrpSpPr>
        <p:grpSpPr bwMode="auto">
          <a:xfrm>
            <a:off x="5099597" y="5000625"/>
            <a:ext cx="1857375" cy="497830"/>
            <a:chOff x="0" y="0"/>
            <a:chExt cx="1536" cy="446"/>
          </a:xfrm>
        </p:grpSpPr>
        <p:sp>
          <p:nvSpPr>
            <p:cNvPr id="22540" name="Oval 12"/>
            <p:cNvSpPr>
              <a:spLocks/>
            </p:cNvSpPr>
            <p:nvPr/>
          </p:nvSpPr>
          <p:spPr bwMode="auto">
            <a:xfrm>
              <a:off x="0" y="0"/>
              <a:ext cx="1536" cy="4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22541" name="Rectangle 13"/>
            <p:cNvSpPr>
              <a:spLocks/>
            </p:cNvSpPr>
            <p:nvPr/>
          </p:nvSpPr>
          <p:spPr bwMode="auto">
            <a:xfrm>
              <a:off x="226" y="117"/>
              <a:ext cx="108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60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Established</a:t>
              </a:r>
            </a:p>
          </p:txBody>
        </p:sp>
      </p:grpSp>
      <p:grpSp>
        <p:nvGrpSpPr>
          <p:cNvPr id="22542" name="Group 14"/>
          <p:cNvGrpSpPr>
            <a:grpSpLocks/>
          </p:cNvGrpSpPr>
          <p:nvPr/>
        </p:nvGrpSpPr>
        <p:grpSpPr bwMode="auto">
          <a:xfrm>
            <a:off x="2560216" y="2565054"/>
            <a:ext cx="2539380" cy="863947"/>
            <a:chOff x="0" y="0"/>
            <a:chExt cx="2100" cy="774"/>
          </a:xfrm>
        </p:grpSpPr>
        <p:sp>
          <p:nvSpPr>
            <p:cNvPr id="22543" name="Line 15"/>
            <p:cNvSpPr>
              <a:spLocks noChangeShapeType="1"/>
            </p:cNvSpPr>
            <p:nvPr/>
          </p:nvSpPr>
          <p:spPr bwMode="auto">
            <a:xfrm flipH="1">
              <a:off x="655" y="0"/>
              <a:ext cx="1445" cy="7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22544" name="Group 16"/>
            <p:cNvGrpSpPr>
              <a:grpSpLocks/>
            </p:cNvGrpSpPr>
            <p:nvPr/>
          </p:nvGrpSpPr>
          <p:grpSpPr bwMode="auto">
            <a:xfrm>
              <a:off x="0" y="269"/>
              <a:ext cx="1635" cy="216"/>
              <a:chOff x="0" y="0"/>
              <a:chExt cx="1635" cy="216"/>
            </a:xfrm>
          </p:grpSpPr>
          <p:sp>
            <p:nvSpPr>
              <p:cNvPr id="22545" name="Rectangle 17"/>
              <p:cNvSpPr>
                <a:spLocks/>
              </p:cNvSpPr>
              <p:nvPr/>
            </p:nvSpPr>
            <p:spPr bwMode="auto">
              <a:xfrm>
                <a:off x="0" y="0"/>
                <a:ext cx="1635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22546" name="Rectangle 18"/>
              <p:cNvSpPr>
                <a:spLocks/>
              </p:cNvSpPr>
              <p:nvPr/>
            </p:nvSpPr>
            <p:spPr bwMode="auto">
              <a:xfrm>
                <a:off x="31" y="8"/>
                <a:ext cx="1476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92257" algn="l"/>
                    <a:tab pos="1375159" algn="l"/>
                    <a:tab pos="2048706" algn="l"/>
                  </a:tabLst>
                </a:pPr>
                <a:r>
                  <a:rPr lang="en-US" sz="16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?SYN /  !SYN+ACK</a:t>
                </a:r>
              </a:p>
            </p:txBody>
          </p:sp>
        </p:grpSp>
      </p:grpSp>
      <p:grpSp>
        <p:nvGrpSpPr>
          <p:cNvPr id="22547" name="Group 19"/>
          <p:cNvGrpSpPr>
            <a:grpSpLocks/>
          </p:cNvGrpSpPr>
          <p:nvPr/>
        </p:nvGrpSpPr>
        <p:grpSpPr bwMode="auto">
          <a:xfrm>
            <a:off x="6844514" y="2539380"/>
            <a:ext cx="1857375" cy="824880"/>
            <a:chOff x="0" y="0"/>
            <a:chExt cx="1536" cy="739"/>
          </a:xfrm>
        </p:grpSpPr>
        <p:sp>
          <p:nvSpPr>
            <p:cNvPr id="22548" name="Line 20"/>
            <p:cNvSpPr>
              <a:spLocks noChangeShapeType="1"/>
            </p:cNvSpPr>
            <p:nvPr/>
          </p:nvSpPr>
          <p:spPr bwMode="auto">
            <a:xfrm>
              <a:off x="0" y="0"/>
              <a:ext cx="1536" cy="7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22549" name="Group 21"/>
            <p:cNvGrpSpPr>
              <a:grpSpLocks/>
            </p:cNvGrpSpPr>
            <p:nvPr/>
          </p:nvGrpSpPr>
          <p:grpSpPr bwMode="auto">
            <a:xfrm>
              <a:off x="433" y="256"/>
              <a:ext cx="486" cy="216"/>
              <a:chOff x="0" y="0"/>
              <a:chExt cx="486" cy="216"/>
            </a:xfrm>
          </p:grpSpPr>
          <p:sp>
            <p:nvSpPr>
              <p:cNvPr id="22550" name="Rectangle 22"/>
              <p:cNvSpPr>
                <a:spLocks/>
              </p:cNvSpPr>
              <p:nvPr/>
            </p:nvSpPr>
            <p:spPr bwMode="auto">
              <a:xfrm>
                <a:off x="0" y="0"/>
                <a:ext cx="486" cy="21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22551" name="Rectangle 23"/>
              <p:cNvSpPr>
                <a:spLocks/>
              </p:cNvSpPr>
              <p:nvPr/>
            </p:nvSpPr>
            <p:spPr bwMode="auto">
              <a:xfrm>
                <a:off x="12" y="8"/>
                <a:ext cx="443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</a:pPr>
                <a:r>
                  <a:rPr lang="en-US" sz="16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 !SYN</a:t>
                </a:r>
              </a:p>
            </p:txBody>
          </p:sp>
        </p:grpSp>
      </p:grpSp>
      <p:grpSp>
        <p:nvGrpSpPr>
          <p:cNvPr id="22552" name="Group 24"/>
          <p:cNvGrpSpPr>
            <a:grpSpLocks/>
          </p:cNvGrpSpPr>
          <p:nvPr/>
        </p:nvGrpSpPr>
        <p:grpSpPr bwMode="auto">
          <a:xfrm>
            <a:off x="6728427" y="3874369"/>
            <a:ext cx="1946858" cy="1165324"/>
            <a:chOff x="0" y="0"/>
            <a:chExt cx="1610" cy="1043"/>
          </a:xfrm>
        </p:grpSpPr>
        <p:sp>
          <p:nvSpPr>
            <p:cNvPr id="22553" name="Line 25"/>
            <p:cNvSpPr>
              <a:spLocks noChangeShapeType="1"/>
            </p:cNvSpPr>
            <p:nvPr/>
          </p:nvSpPr>
          <p:spPr bwMode="auto">
            <a:xfrm flipH="1">
              <a:off x="0" y="0"/>
              <a:ext cx="1550" cy="10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22554" name="Group 26"/>
            <p:cNvGrpSpPr>
              <a:grpSpLocks/>
            </p:cNvGrpSpPr>
            <p:nvPr/>
          </p:nvGrpSpPr>
          <p:grpSpPr bwMode="auto">
            <a:xfrm>
              <a:off x="25" y="350"/>
              <a:ext cx="1585" cy="216"/>
              <a:chOff x="0" y="0"/>
              <a:chExt cx="1584" cy="216"/>
            </a:xfrm>
          </p:grpSpPr>
          <p:sp>
            <p:nvSpPr>
              <p:cNvPr id="22555" name="Rectangle 27"/>
              <p:cNvSpPr>
                <a:spLocks/>
              </p:cNvSpPr>
              <p:nvPr/>
            </p:nvSpPr>
            <p:spPr bwMode="auto">
              <a:xfrm>
                <a:off x="0" y="0"/>
                <a:ext cx="1584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22556" name="Rectangle 28"/>
              <p:cNvSpPr>
                <a:spLocks/>
              </p:cNvSpPr>
              <p:nvPr/>
            </p:nvSpPr>
            <p:spPr bwMode="auto">
              <a:xfrm>
                <a:off x="29" y="9"/>
                <a:ext cx="1431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92257" algn="l"/>
                    <a:tab pos="1375159" algn="l"/>
                    <a:tab pos="2048706" algn="l"/>
                  </a:tabLst>
                </a:pPr>
                <a:r>
                  <a:rPr lang="en-US" sz="16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?SYN+ACK / !ACK</a:t>
                </a:r>
              </a:p>
            </p:txBody>
          </p:sp>
        </p:grpSp>
      </p:grpSp>
      <p:grpSp>
        <p:nvGrpSpPr>
          <p:cNvPr id="22557" name="Group 29"/>
          <p:cNvGrpSpPr>
            <a:grpSpLocks/>
          </p:cNvGrpSpPr>
          <p:nvPr/>
        </p:nvGrpSpPr>
        <p:grpSpPr bwMode="auto">
          <a:xfrm>
            <a:off x="4034266" y="3507135"/>
            <a:ext cx="4059380" cy="241102"/>
            <a:chOff x="0" y="0"/>
            <a:chExt cx="3356" cy="216"/>
          </a:xfrm>
        </p:grpSpPr>
        <p:sp>
          <p:nvSpPr>
            <p:cNvPr id="22558" name="Line 30"/>
            <p:cNvSpPr>
              <a:spLocks noChangeShapeType="1"/>
            </p:cNvSpPr>
            <p:nvPr/>
          </p:nvSpPr>
          <p:spPr bwMode="auto">
            <a:xfrm flipH="1">
              <a:off x="0" y="117"/>
              <a:ext cx="3356" cy="2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22559" name="Group 31"/>
            <p:cNvGrpSpPr>
              <a:grpSpLocks/>
            </p:cNvGrpSpPr>
            <p:nvPr/>
          </p:nvGrpSpPr>
          <p:grpSpPr bwMode="auto">
            <a:xfrm>
              <a:off x="845" y="0"/>
              <a:ext cx="1584" cy="216"/>
              <a:chOff x="0" y="0"/>
              <a:chExt cx="1584" cy="216"/>
            </a:xfrm>
          </p:grpSpPr>
          <p:sp>
            <p:nvSpPr>
              <p:cNvPr id="22560" name="Rectangle 32"/>
              <p:cNvSpPr>
                <a:spLocks/>
              </p:cNvSpPr>
              <p:nvPr/>
            </p:nvSpPr>
            <p:spPr bwMode="auto">
              <a:xfrm>
                <a:off x="0" y="0"/>
                <a:ext cx="1584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22561" name="Rectangle 33"/>
              <p:cNvSpPr>
                <a:spLocks/>
              </p:cNvSpPr>
              <p:nvPr/>
            </p:nvSpPr>
            <p:spPr bwMode="auto">
              <a:xfrm>
                <a:off x="27" y="8"/>
                <a:ext cx="1474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92257" algn="l"/>
                    <a:tab pos="1375159" algn="l"/>
                    <a:tab pos="2048706" algn="l"/>
                  </a:tabLst>
                </a:pPr>
                <a:r>
                  <a:rPr lang="en-US" sz="1600" b="1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?SYN / !SYN+ACK</a:t>
                </a:r>
              </a:p>
            </p:txBody>
          </p:sp>
        </p:grpSp>
      </p:grpSp>
      <p:grpSp>
        <p:nvGrpSpPr>
          <p:cNvPr id="22562" name="Group 34"/>
          <p:cNvGrpSpPr>
            <a:grpSpLocks/>
          </p:cNvGrpSpPr>
          <p:nvPr/>
        </p:nvGrpSpPr>
        <p:grpSpPr bwMode="auto">
          <a:xfrm>
            <a:off x="3184179" y="3900041"/>
            <a:ext cx="2014575" cy="1204392"/>
            <a:chOff x="0" y="0"/>
            <a:chExt cx="1665" cy="1078"/>
          </a:xfrm>
        </p:grpSpPr>
        <p:sp>
          <p:nvSpPr>
            <p:cNvPr id="22563" name="Line 35"/>
            <p:cNvSpPr>
              <a:spLocks noChangeShapeType="1"/>
            </p:cNvSpPr>
            <p:nvPr/>
          </p:nvSpPr>
          <p:spPr bwMode="auto">
            <a:xfrm>
              <a:off x="0" y="0"/>
              <a:ext cx="1665" cy="10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22564" name="Group 36"/>
            <p:cNvGrpSpPr>
              <a:grpSpLocks/>
            </p:cNvGrpSpPr>
            <p:nvPr/>
          </p:nvGrpSpPr>
          <p:grpSpPr bwMode="auto">
            <a:xfrm>
              <a:off x="598" y="456"/>
              <a:ext cx="488" cy="216"/>
              <a:chOff x="0" y="0"/>
              <a:chExt cx="488" cy="216"/>
            </a:xfrm>
          </p:grpSpPr>
          <p:sp>
            <p:nvSpPr>
              <p:cNvPr id="22565" name="Rectangle 37"/>
              <p:cNvSpPr>
                <a:spLocks/>
              </p:cNvSpPr>
              <p:nvPr/>
            </p:nvSpPr>
            <p:spPr bwMode="auto">
              <a:xfrm>
                <a:off x="0" y="0"/>
                <a:ext cx="488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22566" name="Rectangle 38"/>
              <p:cNvSpPr>
                <a:spLocks/>
              </p:cNvSpPr>
              <p:nvPr/>
            </p:nvSpPr>
            <p:spPr bwMode="auto">
              <a:xfrm>
                <a:off x="11" y="9"/>
                <a:ext cx="445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</a:pPr>
                <a:r>
                  <a:rPr lang="en-US" sz="16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?ACK</a:t>
                </a:r>
              </a:p>
            </p:txBody>
          </p:sp>
        </p:grpSp>
      </p:grpSp>
      <p:grpSp>
        <p:nvGrpSpPr>
          <p:cNvPr id="22567" name="Group 39"/>
          <p:cNvGrpSpPr>
            <a:grpSpLocks/>
          </p:cNvGrpSpPr>
          <p:nvPr/>
        </p:nvGrpSpPr>
        <p:grpSpPr bwMode="auto">
          <a:xfrm>
            <a:off x="6844514" y="2539380"/>
            <a:ext cx="1857375" cy="824880"/>
            <a:chOff x="0" y="0"/>
            <a:chExt cx="1536" cy="739"/>
          </a:xfrm>
        </p:grpSpPr>
        <p:sp>
          <p:nvSpPr>
            <p:cNvPr id="22568" name="Line 40"/>
            <p:cNvSpPr>
              <a:spLocks noChangeShapeType="1"/>
            </p:cNvSpPr>
            <p:nvPr/>
          </p:nvSpPr>
          <p:spPr bwMode="auto">
            <a:xfrm>
              <a:off x="0" y="0"/>
              <a:ext cx="1536" cy="7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22569" name="Group 41"/>
            <p:cNvGrpSpPr>
              <a:grpSpLocks/>
            </p:cNvGrpSpPr>
            <p:nvPr/>
          </p:nvGrpSpPr>
          <p:grpSpPr bwMode="auto">
            <a:xfrm>
              <a:off x="433" y="256"/>
              <a:ext cx="486" cy="216"/>
              <a:chOff x="0" y="0"/>
              <a:chExt cx="486" cy="216"/>
            </a:xfrm>
          </p:grpSpPr>
          <p:sp>
            <p:nvSpPr>
              <p:cNvPr id="22570" name="Rectangle 42"/>
              <p:cNvSpPr>
                <a:spLocks/>
              </p:cNvSpPr>
              <p:nvPr/>
            </p:nvSpPr>
            <p:spPr bwMode="auto">
              <a:xfrm>
                <a:off x="0" y="0"/>
                <a:ext cx="486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22571" name="Rectangle 43"/>
              <p:cNvSpPr>
                <a:spLocks/>
              </p:cNvSpPr>
              <p:nvPr/>
            </p:nvSpPr>
            <p:spPr bwMode="auto">
              <a:xfrm>
                <a:off x="12" y="8"/>
                <a:ext cx="443" cy="1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</a:pPr>
                <a:r>
                  <a:rPr lang="en-US" sz="16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 !SYN</a:t>
                </a:r>
              </a:p>
            </p:txBody>
          </p:sp>
        </p:grpSp>
      </p:grpSp>
      <p:grpSp>
        <p:nvGrpSpPr>
          <p:cNvPr id="22572" name="Group 44"/>
          <p:cNvGrpSpPr>
            <a:grpSpLocks/>
          </p:cNvGrpSpPr>
          <p:nvPr/>
        </p:nvGrpSpPr>
        <p:grpSpPr bwMode="auto">
          <a:xfrm>
            <a:off x="3184179" y="3900041"/>
            <a:ext cx="2014575" cy="1204392"/>
            <a:chOff x="0" y="0"/>
            <a:chExt cx="1665" cy="1078"/>
          </a:xfrm>
        </p:grpSpPr>
        <p:sp>
          <p:nvSpPr>
            <p:cNvPr id="22573" name="Line 45"/>
            <p:cNvSpPr>
              <a:spLocks noChangeShapeType="1"/>
            </p:cNvSpPr>
            <p:nvPr/>
          </p:nvSpPr>
          <p:spPr bwMode="auto">
            <a:xfrm>
              <a:off x="0" y="0"/>
              <a:ext cx="1665" cy="10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22574" name="Group 46"/>
            <p:cNvGrpSpPr>
              <a:grpSpLocks/>
            </p:cNvGrpSpPr>
            <p:nvPr/>
          </p:nvGrpSpPr>
          <p:grpSpPr bwMode="auto">
            <a:xfrm>
              <a:off x="598" y="456"/>
              <a:ext cx="488" cy="216"/>
              <a:chOff x="0" y="0"/>
              <a:chExt cx="488" cy="216"/>
            </a:xfrm>
          </p:grpSpPr>
          <p:sp>
            <p:nvSpPr>
              <p:cNvPr id="22575" name="Rectangle 47"/>
              <p:cNvSpPr>
                <a:spLocks/>
              </p:cNvSpPr>
              <p:nvPr/>
            </p:nvSpPr>
            <p:spPr bwMode="auto">
              <a:xfrm>
                <a:off x="0" y="0"/>
                <a:ext cx="488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22576" name="Rectangle 48"/>
              <p:cNvSpPr>
                <a:spLocks/>
              </p:cNvSpPr>
              <p:nvPr/>
            </p:nvSpPr>
            <p:spPr bwMode="auto">
              <a:xfrm>
                <a:off x="11" y="9"/>
                <a:ext cx="445" cy="1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</a:pPr>
                <a:r>
                  <a:rPr lang="en-US" sz="16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?ACK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2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2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2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22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2935078" y="0"/>
            <a:ext cx="7444011" cy="1207740"/>
          </a:xfrm>
          <a:ln/>
        </p:spPr>
        <p:txBody>
          <a:bodyPr/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21275" algn="l"/>
              </a:tabLst>
            </a:pPr>
            <a:r>
              <a:rPr lang="en-US"/>
              <a:t>Simultaneous open</a:t>
            </a:r>
          </a:p>
        </p:txBody>
      </p:sp>
      <p:sp>
        <p:nvSpPr>
          <p:cNvPr id="23554" name="Line 2"/>
          <p:cNvSpPr>
            <a:spLocks noChangeShapeType="1"/>
          </p:cNvSpPr>
          <p:nvPr/>
        </p:nvSpPr>
        <p:spPr bwMode="auto">
          <a:xfrm flipH="1">
            <a:off x="4770685" y="1838401"/>
            <a:ext cx="9674" cy="4104307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23555" name="Line 3"/>
          <p:cNvSpPr>
            <a:spLocks noChangeShapeType="1"/>
          </p:cNvSpPr>
          <p:nvPr/>
        </p:nvSpPr>
        <p:spPr bwMode="auto">
          <a:xfrm>
            <a:off x="7750225" y="1904257"/>
            <a:ext cx="2418" cy="4143375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7776828" y="4030638"/>
            <a:ext cx="2958978" cy="199802"/>
            <a:chOff x="0" y="6"/>
            <a:chExt cx="2446" cy="179"/>
          </a:xfrm>
        </p:grpSpPr>
        <p:sp>
          <p:nvSpPr>
            <p:cNvPr id="23557" name="Rectangle 5"/>
            <p:cNvSpPr>
              <a:spLocks/>
            </p:cNvSpPr>
            <p:nvPr/>
          </p:nvSpPr>
          <p:spPr bwMode="auto">
            <a:xfrm>
              <a:off x="1333" y="6"/>
              <a:ext cx="1113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CONNECT.conf</a:t>
              </a:r>
            </a:p>
          </p:txBody>
        </p:sp>
        <p:sp>
          <p:nvSpPr>
            <p:cNvPr id="23558" name="Line 6"/>
            <p:cNvSpPr>
              <a:spLocks noChangeShapeType="1"/>
            </p:cNvSpPr>
            <p:nvPr/>
          </p:nvSpPr>
          <p:spPr bwMode="auto">
            <a:xfrm>
              <a:off x="0" y="98"/>
              <a:ext cx="120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3559" name="Group 7"/>
          <p:cNvGrpSpPr>
            <a:grpSpLocks/>
          </p:cNvGrpSpPr>
          <p:nvPr/>
        </p:nvGrpSpPr>
        <p:grpSpPr bwMode="auto">
          <a:xfrm>
            <a:off x="4856543" y="2210110"/>
            <a:ext cx="5884105" cy="773523"/>
            <a:chOff x="0" y="7"/>
            <a:chExt cx="4866" cy="692"/>
          </a:xfrm>
        </p:grpSpPr>
        <p:sp>
          <p:nvSpPr>
            <p:cNvPr id="23560" name="Line 8"/>
            <p:cNvSpPr>
              <a:spLocks noChangeShapeType="1"/>
            </p:cNvSpPr>
            <p:nvPr/>
          </p:nvSpPr>
          <p:spPr bwMode="auto">
            <a:xfrm flipH="1">
              <a:off x="0" y="116"/>
              <a:ext cx="2409" cy="5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23561" name="Group 9"/>
            <p:cNvGrpSpPr>
              <a:grpSpLocks/>
            </p:cNvGrpSpPr>
            <p:nvPr/>
          </p:nvGrpSpPr>
          <p:grpSpPr bwMode="auto">
            <a:xfrm>
              <a:off x="1377" y="150"/>
              <a:ext cx="903" cy="190"/>
              <a:chOff x="0" y="0"/>
              <a:chExt cx="903" cy="190"/>
            </a:xfrm>
          </p:grpSpPr>
          <p:sp>
            <p:nvSpPr>
              <p:cNvPr id="23562" name="Rectangle 10"/>
              <p:cNvSpPr>
                <a:spLocks/>
              </p:cNvSpPr>
              <p:nvPr/>
            </p:nvSpPr>
            <p:spPr bwMode="auto">
              <a:xfrm>
                <a:off x="0" y="0"/>
                <a:ext cx="903" cy="1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23563" name="Rectangle 11"/>
              <p:cNvSpPr>
                <a:spLocks/>
              </p:cNvSpPr>
              <p:nvPr/>
            </p:nvSpPr>
            <p:spPr bwMode="auto">
              <a:xfrm>
                <a:off x="6" y="7"/>
                <a:ext cx="862" cy="1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92257" algn="l"/>
                    <a:tab pos="1365804" algn="l"/>
                  </a:tabLst>
                </a:pPr>
                <a:r>
                  <a:rPr lang="en-US" sz="15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SYN(seq=</a:t>
                </a:r>
                <a:r>
                  <a:rPr lang="en-US" sz="1500">
                    <a:solidFill>
                      <a:srgbClr val="0000FF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y</a:t>
                </a:r>
                <a:r>
                  <a:rPr lang="en-US" sz="15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)</a:t>
                </a:r>
              </a:p>
            </p:txBody>
          </p:sp>
        </p:grpSp>
        <p:sp>
          <p:nvSpPr>
            <p:cNvPr id="23564" name="Rectangle 12"/>
            <p:cNvSpPr>
              <a:spLocks/>
            </p:cNvSpPr>
            <p:nvPr/>
          </p:nvSpPr>
          <p:spPr bwMode="auto">
            <a:xfrm>
              <a:off x="3823" y="7"/>
              <a:ext cx="1043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65804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CONNECT.req</a:t>
              </a:r>
            </a:p>
          </p:txBody>
        </p:sp>
        <p:sp>
          <p:nvSpPr>
            <p:cNvPr id="23565" name="Line 13"/>
            <p:cNvSpPr>
              <a:spLocks noChangeShapeType="1"/>
            </p:cNvSpPr>
            <p:nvPr/>
          </p:nvSpPr>
          <p:spPr bwMode="auto">
            <a:xfrm flipH="1">
              <a:off x="2415" y="104"/>
              <a:ext cx="1296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3566" name="Group 14"/>
          <p:cNvGrpSpPr>
            <a:grpSpLocks/>
          </p:cNvGrpSpPr>
          <p:nvPr/>
        </p:nvGrpSpPr>
        <p:grpSpPr bwMode="auto">
          <a:xfrm>
            <a:off x="1933838" y="2060532"/>
            <a:ext cx="5804295" cy="1158620"/>
            <a:chOff x="7" y="6"/>
            <a:chExt cx="4799" cy="1037"/>
          </a:xfrm>
        </p:grpSpPr>
        <p:sp>
          <p:nvSpPr>
            <p:cNvPr id="23567" name="Line 15"/>
            <p:cNvSpPr>
              <a:spLocks noChangeShapeType="1"/>
            </p:cNvSpPr>
            <p:nvPr/>
          </p:nvSpPr>
          <p:spPr bwMode="auto">
            <a:xfrm>
              <a:off x="2390" y="117"/>
              <a:ext cx="2416" cy="9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568" name="Line 16"/>
            <p:cNvSpPr>
              <a:spLocks noChangeShapeType="1"/>
            </p:cNvSpPr>
            <p:nvPr/>
          </p:nvSpPr>
          <p:spPr bwMode="auto">
            <a:xfrm>
              <a:off x="1168" y="111"/>
              <a:ext cx="120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569" name="Rectangle 17"/>
            <p:cNvSpPr>
              <a:spLocks/>
            </p:cNvSpPr>
            <p:nvPr/>
          </p:nvSpPr>
          <p:spPr bwMode="auto">
            <a:xfrm>
              <a:off x="7" y="6"/>
              <a:ext cx="1043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65804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CONNECT.req</a:t>
              </a:r>
            </a:p>
          </p:txBody>
        </p:sp>
        <p:grpSp>
          <p:nvGrpSpPr>
            <p:cNvPr id="23570" name="Group 18"/>
            <p:cNvGrpSpPr>
              <a:grpSpLocks/>
            </p:cNvGrpSpPr>
            <p:nvPr/>
          </p:nvGrpSpPr>
          <p:grpSpPr bwMode="auto">
            <a:xfrm>
              <a:off x="2553" y="207"/>
              <a:ext cx="903" cy="190"/>
              <a:chOff x="0" y="0"/>
              <a:chExt cx="903" cy="190"/>
            </a:xfrm>
          </p:grpSpPr>
          <p:sp>
            <p:nvSpPr>
              <p:cNvPr id="23571" name="Rectangle 19"/>
              <p:cNvSpPr>
                <a:spLocks/>
              </p:cNvSpPr>
              <p:nvPr/>
            </p:nvSpPr>
            <p:spPr bwMode="auto">
              <a:xfrm>
                <a:off x="0" y="0"/>
                <a:ext cx="903" cy="1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23572" name="Rectangle 20"/>
              <p:cNvSpPr>
                <a:spLocks/>
              </p:cNvSpPr>
              <p:nvPr/>
            </p:nvSpPr>
            <p:spPr bwMode="auto">
              <a:xfrm>
                <a:off x="6" y="6"/>
                <a:ext cx="86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92257" algn="l"/>
                    <a:tab pos="1365804" algn="l"/>
                  </a:tabLst>
                </a:pPr>
                <a:r>
                  <a:rPr lang="en-US" sz="15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SYN(seq=</a:t>
                </a:r>
                <a:r>
                  <a:rPr lang="en-US" sz="1500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x</a:t>
                </a:r>
                <a:r>
                  <a:rPr lang="en-US" sz="15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)</a:t>
                </a:r>
              </a:p>
            </p:txBody>
          </p:sp>
        </p:grpSp>
      </p:grpSp>
      <p:sp>
        <p:nvSpPr>
          <p:cNvPr id="23573" name="Rectangle 21"/>
          <p:cNvSpPr>
            <a:spLocks/>
          </p:cNvSpPr>
          <p:nvPr/>
        </p:nvSpPr>
        <p:spPr bwMode="auto">
          <a:xfrm>
            <a:off x="1605493" y="4424867"/>
            <a:ext cx="2210547" cy="22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7000"/>
              </a:lnSpc>
              <a:tabLst>
                <a:tab pos="692257" algn="l"/>
                <a:tab pos="1375159" algn="l"/>
                <a:tab pos="2048706" algn="l"/>
              </a:tabLst>
            </a:pPr>
            <a:r>
              <a:rPr lang="en-US" sz="1500" b="1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Connection established</a:t>
            </a:r>
          </a:p>
        </p:txBody>
      </p:sp>
      <p:sp>
        <p:nvSpPr>
          <p:cNvPr id="23574" name="Rectangle 22"/>
          <p:cNvSpPr>
            <a:spLocks/>
          </p:cNvSpPr>
          <p:nvPr/>
        </p:nvSpPr>
        <p:spPr bwMode="auto">
          <a:xfrm>
            <a:off x="8186757" y="4329783"/>
            <a:ext cx="266997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97000"/>
              </a:lnSpc>
              <a:tabLst>
                <a:tab pos="692257" algn="l"/>
                <a:tab pos="1375159" algn="l"/>
                <a:tab pos="2048706" algn="l"/>
              </a:tabLst>
            </a:pPr>
            <a:r>
              <a:rPr lang="en-US" sz="1500" b="1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Connection established</a:t>
            </a:r>
          </a:p>
        </p:txBody>
      </p:sp>
      <p:grpSp>
        <p:nvGrpSpPr>
          <p:cNvPr id="23575" name="Group 23"/>
          <p:cNvGrpSpPr>
            <a:grpSpLocks/>
          </p:cNvGrpSpPr>
          <p:nvPr/>
        </p:nvGrpSpPr>
        <p:grpSpPr bwMode="auto">
          <a:xfrm>
            <a:off x="1838307" y="3295055"/>
            <a:ext cx="7544376" cy="1026906"/>
            <a:chOff x="7" y="0"/>
            <a:chExt cx="6239" cy="919"/>
          </a:xfrm>
        </p:grpSpPr>
        <p:sp>
          <p:nvSpPr>
            <p:cNvPr id="23576" name="Line 24"/>
            <p:cNvSpPr>
              <a:spLocks noChangeShapeType="1"/>
            </p:cNvSpPr>
            <p:nvPr/>
          </p:nvSpPr>
          <p:spPr bwMode="auto">
            <a:xfrm flipH="1">
              <a:off x="1192" y="810"/>
              <a:ext cx="129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577" name="Rectangle 25"/>
            <p:cNvSpPr>
              <a:spLocks/>
            </p:cNvSpPr>
            <p:nvPr/>
          </p:nvSpPr>
          <p:spPr bwMode="auto">
            <a:xfrm>
              <a:off x="7" y="740"/>
              <a:ext cx="111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CONNECT.conf</a:t>
              </a:r>
            </a:p>
          </p:txBody>
        </p:sp>
        <p:sp>
          <p:nvSpPr>
            <p:cNvPr id="23578" name="Line 26"/>
            <p:cNvSpPr>
              <a:spLocks noChangeShapeType="1"/>
            </p:cNvSpPr>
            <p:nvPr/>
          </p:nvSpPr>
          <p:spPr bwMode="auto">
            <a:xfrm flipH="1">
              <a:off x="2480" y="0"/>
              <a:ext cx="2405" cy="7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23579" name="Group 27"/>
            <p:cNvGrpSpPr>
              <a:grpSpLocks/>
            </p:cNvGrpSpPr>
            <p:nvPr/>
          </p:nvGrpSpPr>
          <p:grpSpPr bwMode="auto">
            <a:xfrm>
              <a:off x="3916" y="39"/>
              <a:ext cx="2330" cy="190"/>
              <a:chOff x="0" y="0"/>
              <a:chExt cx="2329" cy="190"/>
            </a:xfrm>
          </p:grpSpPr>
          <p:sp>
            <p:nvSpPr>
              <p:cNvPr id="23580" name="Rectangle 28"/>
              <p:cNvSpPr>
                <a:spLocks/>
              </p:cNvSpPr>
              <p:nvPr/>
            </p:nvSpPr>
            <p:spPr bwMode="auto">
              <a:xfrm>
                <a:off x="0" y="0"/>
                <a:ext cx="2329" cy="1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23581" name="Rectangle 29"/>
              <p:cNvSpPr>
                <a:spLocks/>
              </p:cNvSpPr>
              <p:nvPr/>
            </p:nvSpPr>
            <p:spPr bwMode="auto">
              <a:xfrm>
                <a:off x="10" y="6"/>
                <a:ext cx="1959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92257" algn="l"/>
                    <a:tab pos="1375159" algn="l"/>
                    <a:tab pos="2067415" algn="l"/>
                    <a:tab pos="2740962" algn="l"/>
                  </a:tabLst>
                </a:pPr>
                <a:r>
                  <a:rPr lang="en-US" sz="15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SYN+ACK(seq=</a:t>
                </a:r>
                <a:r>
                  <a:rPr lang="en-US" sz="1500">
                    <a:solidFill>
                      <a:srgbClr val="0000FF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y, </a:t>
                </a:r>
                <a:r>
                  <a:rPr lang="en-US" sz="15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ack=</a:t>
                </a:r>
                <a:r>
                  <a:rPr lang="en-US" sz="1500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x+1</a:t>
                </a:r>
                <a:r>
                  <a:rPr lang="en-US" sz="15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)</a:t>
                </a:r>
              </a:p>
            </p:txBody>
          </p:sp>
        </p:grpSp>
      </p:grpSp>
      <p:grpSp>
        <p:nvGrpSpPr>
          <p:cNvPr id="23582" name="Group 30"/>
          <p:cNvGrpSpPr>
            <a:grpSpLocks/>
          </p:cNvGrpSpPr>
          <p:nvPr/>
        </p:nvGrpSpPr>
        <p:grpSpPr bwMode="auto">
          <a:xfrm>
            <a:off x="3673917" y="3100834"/>
            <a:ext cx="4076309" cy="1035844"/>
            <a:chOff x="0" y="0"/>
            <a:chExt cx="3370" cy="927"/>
          </a:xfrm>
        </p:grpSpPr>
        <p:sp>
          <p:nvSpPr>
            <p:cNvPr id="23583" name="Line 31"/>
            <p:cNvSpPr>
              <a:spLocks noChangeShapeType="1"/>
            </p:cNvSpPr>
            <p:nvPr/>
          </p:nvSpPr>
          <p:spPr bwMode="auto">
            <a:xfrm>
              <a:off x="1025" y="47"/>
              <a:ext cx="2345" cy="8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23584" name="Group 32"/>
            <p:cNvGrpSpPr>
              <a:grpSpLocks/>
            </p:cNvGrpSpPr>
            <p:nvPr/>
          </p:nvGrpSpPr>
          <p:grpSpPr bwMode="auto">
            <a:xfrm>
              <a:off x="0" y="0"/>
              <a:ext cx="2329" cy="190"/>
              <a:chOff x="0" y="0"/>
              <a:chExt cx="2329" cy="190"/>
            </a:xfrm>
          </p:grpSpPr>
          <p:sp>
            <p:nvSpPr>
              <p:cNvPr id="23585" name="Rectangle 33"/>
              <p:cNvSpPr>
                <a:spLocks/>
              </p:cNvSpPr>
              <p:nvPr/>
            </p:nvSpPr>
            <p:spPr bwMode="auto">
              <a:xfrm>
                <a:off x="0" y="0"/>
                <a:ext cx="2329" cy="1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23586" name="Rectangle 34"/>
              <p:cNvSpPr>
                <a:spLocks/>
              </p:cNvSpPr>
              <p:nvPr/>
            </p:nvSpPr>
            <p:spPr bwMode="auto">
              <a:xfrm>
                <a:off x="10" y="6"/>
                <a:ext cx="1971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92257" algn="l"/>
                    <a:tab pos="1375159" algn="l"/>
                    <a:tab pos="2067415" algn="l"/>
                    <a:tab pos="2740962" algn="l"/>
                  </a:tabLst>
                </a:pPr>
                <a:r>
                  <a:rPr lang="en-US" sz="15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SYN+ACK(seq=</a:t>
                </a:r>
                <a:r>
                  <a:rPr lang="en-US" sz="1500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x</a:t>
                </a:r>
                <a:r>
                  <a:rPr lang="en-US" sz="15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, ack=</a:t>
                </a:r>
                <a:r>
                  <a:rPr lang="en-US" sz="1500">
                    <a:solidFill>
                      <a:srgbClr val="0000FF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y+1</a:t>
                </a:r>
                <a:r>
                  <a:rPr lang="en-US" sz="15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315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3" grpId="0" autoUpdateAnimBg="0"/>
      <p:bldP spid="23574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>
            <a:extLst>
              <a:ext uri="{FF2B5EF4-FFF2-40B4-BE49-F238E27FC236}">
                <a16:creationId xmlns:a16="http://schemas.microsoft.com/office/drawing/2014/main" id="{2E08DB07-5D7C-4A11-BE2C-79A7798F3E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1864" y="-1588"/>
            <a:ext cx="8213725" cy="1214438"/>
          </a:xfrm>
        </p:spPr>
        <p:txBody>
          <a:bodyPr/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21275" algn="l"/>
              </a:tabLst>
              <a:defRPr/>
            </a:pPr>
            <a:r>
              <a:rPr lang="en-US">
                <a:sym typeface="Gill Sans" charset="0"/>
              </a:rPr>
              <a:t>Negotiating options</a:t>
            </a:r>
          </a:p>
        </p:txBody>
      </p:sp>
      <p:sp>
        <p:nvSpPr>
          <p:cNvPr id="103426" name="Line 2">
            <a:extLst>
              <a:ext uri="{FF2B5EF4-FFF2-40B4-BE49-F238E27FC236}">
                <a16:creationId xmlns:a16="http://schemas.microsoft.com/office/drawing/2014/main" id="{F818CA10-CF28-4C5D-8FDE-A28F79718D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9789" y="2455864"/>
            <a:ext cx="7937" cy="2466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103427" name="Line 3">
            <a:extLst>
              <a:ext uri="{FF2B5EF4-FFF2-40B4-BE49-F238E27FC236}">
                <a16:creationId xmlns:a16="http://schemas.microsoft.com/office/drawing/2014/main" id="{E229692E-34C5-4293-8102-36DBF49BA928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6500" y="2433639"/>
            <a:ext cx="1588" cy="26368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24580" name="Group 4">
            <a:extLst>
              <a:ext uri="{FF2B5EF4-FFF2-40B4-BE49-F238E27FC236}">
                <a16:creationId xmlns:a16="http://schemas.microsoft.com/office/drawing/2014/main" id="{D7103FA0-F0E2-487A-8B7C-C474C08A4DAB}"/>
              </a:ext>
            </a:extLst>
          </p:cNvPr>
          <p:cNvGrpSpPr>
            <a:grpSpLocks/>
          </p:cNvGrpSpPr>
          <p:nvPr/>
        </p:nvGrpSpPr>
        <p:grpSpPr bwMode="auto">
          <a:xfrm>
            <a:off x="4668839" y="4348163"/>
            <a:ext cx="2860675" cy="519112"/>
            <a:chOff x="0" y="0"/>
            <a:chExt cx="2366" cy="464"/>
          </a:xfrm>
        </p:grpSpPr>
        <p:sp>
          <p:nvSpPr>
            <p:cNvPr id="103456" name="Line 5">
              <a:extLst>
                <a:ext uri="{FF2B5EF4-FFF2-40B4-BE49-F238E27FC236}">
                  <a16:creationId xmlns:a16="http://schemas.microsoft.com/office/drawing/2014/main" id="{B215AE03-CCA3-4140-AFB4-7CBAB9457B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2366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grpSp>
          <p:nvGrpSpPr>
            <p:cNvPr id="103457" name="Group 6">
              <a:extLst>
                <a:ext uri="{FF2B5EF4-FFF2-40B4-BE49-F238E27FC236}">
                  <a16:creationId xmlns:a16="http://schemas.microsoft.com/office/drawing/2014/main" id="{766F7897-AF39-49B9-8646-E988F5CB14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" y="95"/>
              <a:ext cx="1893" cy="190"/>
              <a:chOff x="0" y="0"/>
              <a:chExt cx="1893" cy="190"/>
            </a:xfrm>
          </p:grpSpPr>
          <p:sp>
            <p:nvSpPr>
              <p:cNvPr id="103458" name="Rectangle 7">
                <a:extLst>
                  <a:ext uri="{FF2B5EF4-FFF2-40B4-BE49-F238E27FC236}">
                    <a16:creationId xmlns:a16="http://schemas.microsoft.com/office/drawing/2014/main" id="{EFDC9149-2C5A-4632-A7E9-87EBC7ADAB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893" cy="1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103459" name="Rectangle 8">
                <a:extLst>
                  <a:ext uri="{FF2B5EF4-FFF2-40B4-BE49-F238E27FC236}">
                    <a16:creationId xmlns:a16="http://schemas.microsoft.com/office/drawing/2014/main" id="{07E46E0F-F8FB-42DA-92DF-1C791953A6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" y="6"/>
                <a:ext cx="1733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ACK(seq=</a:t>
                </a:r>
                <a:r>
                  <a:rPr lang="en-US" altLang="fr-FR" sz="1500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x+1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, ack=</a:t>
                </a:r>
                <a:r>
                  <a:rPr lang="en-US" altLang="fr-FR" sz="1500">
                    <a:solidFill>
                      <a:srgbClr val="0000F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y+1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)</a:t>
                </a:r>
              </a:p>
            </p:txBody>
          </p:sp>
        </p:grpSp>
      </p:grpSp>
      <p:grpSp>
        <p:nvGrpSpPr>
          <p:cNvPr id="24585" name="Group 9">
            <a:extLst>
              <a:ext uri="{FF2B5EF4-FFF2-40B4-BE49-F238E27FC236}">
                <a16:creationId xmlns:a16="http://schemas.microsoft.com/office/drawing/2014/main" id="{9A6B679F-7F25-4C3C-8226-817F0E300770}"/>
              </a:ext>
            </a:extLst>
          </p:cNvPr>
          <p:cNvGrpSpPr>
            <a:grpSpLocks/>
          </p:cNvGrpSpPr>
          <p:nvPr/>
        </p:nvGrpSpPr>
        <p:grpSpPr bwMode="auto">
          <a:xfrm>
            <a:off x="2405063" y="2366964"/>
            <a:ext cx="2197100" cy="339725"/>
            <a:chOff x="7" y="7"/>
            <a:chExt cx="1815" cy="303"/>
          </a:xfrm>
        </p:grpSpPr>
        <p:sp>
          <p:nvSpPr>
            <p:cNvPr id="103454" name="Line 10">
              <a:extLst>
                <a:ext uri="{FF2B5EF4-FFF2-40B4-BE49-F238E27FC236}">
                  <a16:creationId xmlns:a16="http://schemas.microsoft.com/office/drawing/2014/main" id="{CF920803-CCDE-480F-B044-B3F7CC05E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7" y="309"/>
              <a:ext cx="120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3455" name="Rectangle 11">
              <a:extLst>
                <a:ext uri="{FF2B5EF4-FFF2-40B4-BE49-F238E27FC236}">
                  <a16:creationId xmlns:a16="http://schemas.microsoft.com/office/drawing/2014/main" id="{67B97609-ACBD-4703-BD61-3D69C78EB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" y="7"/>
              <a:ext cx="104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CONNECT.req</a:t>
              </a:r>
            </a:p>
          </p:txBody>
        </p:sp>
      </p:grpSp>
      <p:grpSp>
        <p:nvGrpSpPr>
          <p:cNvPr id="24588" name="Group 12">
            <a:extLst>
              <a:ext uri="{FF2B5EF4-FFF2-40B4-BE49-F238E27FC236}">
                <a16:creationId xmlns:a16="http://schemas.microsoft.com/office/drawing/2014/main" id="{8BBCAA92-A863-4259-AD00-A64A207ECC44}"/>
              </a:ext>
            </a:extLst>
          </p:cNvPr>
          <p:cNvGrpSpPr>
            <a:grpSpLocks/>
          </p:cNvGrpSpPr>
          <p:nvPr/>
        </p:nvGrpSpPr>
        <p:grpSpPr bwMode="auto">
          <a:xfrm>
            <a:off x="7596189" y="3079751"/>
            <a:ext cx="3051175" cy="200025"/>
            <a:chOff x="0" y="6"/>
            <a:chExt cx="2522" cy="179"/>
          </a:xfrm>
        </p:grpSpPr>
        <p:sp>
          <p:nvSpPr>
            <p:cNvPr id="103452" name="Rectangle 13">
              <a:extLst>
                <a:ext uri="{FF2B5EF4-FFF2-40B4-BE49-F238E27FC236}">
                  <a16:creationId xmlns:a16="http://schemas.microsoft.com/office/drawing/2014/main" id="{FB880C35-2E5B-4FBB-AA94-0955D7E89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7" y="6"/>
              <a:ext cx="102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CONNECT.ind</a:t>
              </a:r>
            </a:p>
          </p:txBody>
        </p:sp>
        <p:sp>
          <p:nvSpPr>
            <p:cNvPr id="103453" name="Line 14">
              <a:extLst>
                <a:ext uri="{FF2B5EF4-FFF2-40B4-BE49-F238E27FC236}">
                  <a16:creationId xmlns:a16="http://schemas.microsoft.com/office/drawing/2014/main" id="{E37E1FC1-E4BE-4FBB-A4AF-401297D131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56"/>
              <a:ext cx="120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24591" name="Group 15">
            <a:extLst>
              <a:ext uri="{FF2B5EF4-FFF2-40B4-BE49-F238E27FC236}">
                <a16:creationId xmlns:a16="http://schemas.microsoft.com/office/drawing/2014/main" id="{0B5A7B87-A11A-4901-9861-33706E4033D0}"/>
              </a:ext>
            </a:extLst>
          </p:cNvPr>
          <p:cNvGrpSpPr>
            <a:grpSpLocks/>
          </p:cNvGrpSpPr>
          <p:nvPr/>
        </p:nvGrpSpPr>
        <p:grpSpPr bwMode="auto">
          <a:xfrm>
            <a:off x="4541838" y="3314701"/>
            <a:ext cx="6157912" cy="550863"/>
            <a:chOff x="11" y="6"/>
            <a:chExt cx="5092" cy="494"/>
          </a:xfrm>
        </p:grpSpPr>
        <p:sp>
          <p:nvSpPr>
            <p:cNvPr id="103446" name="Line 16">
              <a:extLst>
                <a:ext uri="{FF2B5EF4-FFF2-40B4-BE49-F238E27FC236}">
                  <a16:creationId xmlns:a16="http://schemas.microsoft.com/office/drawing/2014/main" id="{C38064CE-8939-4C52-BEB4-AF619C39E7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6" y="58"/>
              <a:ext cx="2347" cy="4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3451" name="Rectangle 19">
              <a:extLst>
                <a:ext uri="{FF2B5EF4-FFF2-40B4-BE49-F238E27FC236}">
                  <a16:creationId xmlns:a16="http://schemas.microsoft.com/office/drawing/2014/main" id="{9AE791CC-10A7-429C-90AE-9A4BA4932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" y="199"/>
              <a:ext cx="2484" cy="1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SYN+ACK(ack=</a:t>
              </a:r>
              <a:r>
                <a:rPr lang="en-US" altLang="fr-FR" sz="1500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x+1</a:t>
              </a: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,seq=</a:t>
              </a:r>
              <a:r>
                <a:rPr lang="en-US" altLang="fr-FR" sz="1500">
                  <a:solidFill>
                    <a:srgbClr val="0000F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y</a:t>
              </a: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)</a:t>
              </a:r>
              <a:r>
                <a:rPr lang="en-US" altLang="fr-FR" sz="1500" b="1">
                  <a:solidFill>
                    <a:srgbClr val="FF2712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 Option</a:t>
              </a:r>
            </a:p>
          </p:txBody>
        </p:sp>
        <p:sp>
          <p:nvSpPr>
            <p:cNvPr id="103448" name="Rectangle 20">
              <a:extLst>
                <a:ext uri="{FF2B5EF4-FFF2-40B4-BE49-F238E27FC236}">
                  <a16:creationId xmlns:a16="http://schemas.microsoft.com/office/drawing/2014/main" id="{FBF85AF9-5BE6-435E-8BD8-D83A9B1F9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9" y="6"/>
              <a:ext cx="112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CONNECT.resp</a:t>
              </a:r>
            </a:p>
          </p:txBody>
        </p:sp>
        <p:sp>
          <p:nvSpPr>
            <p:cNvPr id="103449" name="Line 21">
              <a:extLst>
                <a:ext uri="{FF2B5EF4-FFF2-40B4-BE49-F238E27FC236}">
                  <a16:creationId xmlns:a16="http://schemas.microsoft.com/office/drawing/2014/main" id="{7B6060E6-0546-404D-8DCF-812FC4AB37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14" y="58"/>
              <a:ext cx="1296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24598" name="Group 22">
            <a:extLst>
              <a:ext uri="{FF2B5EF4-FFF2-40B4-BE49-F238E27FC236}">
                <a16:creationId xmlns:a16="http://schemas.microsoft.com/office/drawing/2014/main" id="{BF3E3E65-7259-48F3-9776-6E25B85FCBA4}"/>
              </a:ext>
            </a:extLst>
          </p:cNvPr>
          <p:cNvGrpSpPr>
            <a:grpSpLocks/>
          </p:cNvGrpSpPr>
          <p:nvPr/>
        </p:nvGrpSpPr>
        <p:grpSpPr bwMode="auto">
          <a:xfrm>
            <a:off x="2365376" y="3551239"/>
            <a:ext cx="2251075" cy="338137"/>
            <a:chOff x="7" y="6"/>
            <a:chExt cx="1861" cy="303"/>
          </a:xfrm>
        </p:grpSpPr>
        <p:sp>
          <p:nvSpPr>
            <p:cNvPr id="103444" name="Line 23">
              <a:extLst>
                <a:ext uri="{FF2B5EF4-FFF2-40B4-BE49-F238E27FC236}">
                  <a16:creationId xmlns:a16="http://schemas.microsoft.com/office/drawing/2014/main" id="{C847E564-5E40-456F-B848-DFBCDE04A7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1" y="308"/>
              <a:ext cx="129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3445" name="Rectangle 24">
              <a:extLst>
                <a:ext uri="{FF2B5EF4-FFF2-40B4-BE49-F238E27FC236}">
                  <a16:creationId xmlns:a16="http://schemas.microsoft.com/office/drawing/2014/main" id="{2BA86AE2-688F-4BDF-98F8-E90049A545FB}"/>
                </a:ext>
              </a:extLst>
            </p:cNvPr>
            <p:cNvSpPr>
              <a:spLocks/>
            </p:cNvSpPr>
            <p:nvPr/>
          </p:nvSpPr>
          <p:spPr bwMode="auto">
            <a:xfrm>
              <a:off x="7" y="6"/>
              <a:ext cx="111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CONNECT.conf</a:t>
              </a:r>
            </a:p>
          </p:txBody>
        </p:sp>
      </p:grpSp>
      <p:sp>
        <p:nvSpPr>
          <p:cNvPr id="24601" name="Rectangle 25">
            <a:extLst>
              <a:ext uri="{FF2B5EF4-FFF2-40B4-BE49-F238E27FC236}">
                <a16:creationId xmlns:a16="http://schemas.microsoft.com/office/drawing/2014/main" id="{660B9E42-7F35-44C8-8B5C-ACF5FC3887A6}"/>
              </a:ext>
            </a:extLst>
          </p:cNvPr>
          <p:cNvSpPr>
            <a:spLocks/>
          </p:cNvSpPr>
          <p:nvPr/>
        </p:nvSpPr>
        <p:spPr bwMode="auto">
          <a:xfrm>
            <a:off x="1546226" y="2701926"/>
            <a:ext cx="2360613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500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Initial sequence number (</a:t>
            </a:r>
            <a:r>
              <a:rPr lang="en-US" altLang="fr-FR" sz="1500" i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x</a:t>
            </a:r>
            <a:r>
              <a:rPr lang="en-US" altLang="fr-FR" sz="1500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) </a:t>
            </a:r>
          </a:p>
          <a:p>
            <a:pPr algn="l" eaLnBrk="1" hangingPunct="1">
              <a:lnSpc>
                <a:spcPct val="84000"/>
              </a:lnSpc>
            </a:pPr>
            <a:r>
              <a:rPr lang="en-US" altLang="fr-FR" sz="1500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Option proposed</a:t>
            </a:r>
          </a:p>
          <a:p>
            <a:pPr algn="l" eaLnBrk="1" hangingPunct="1">
              <a:lnSpc>
                <a:spcPct val="84000"/>
              </a:lnSpc>
            </a:pPr>
            <a:endParaRPr lang="en-US" altLang="fr-FR" sz="1500" i="1">
              <a:solidFill>
                <a:schemeClr val="tx1"/>
              </a:solidFill>
              <a:latin typeface="Helvetica" panose="020B0604020202020204" pitchFamily="34" charset="0"/>
              <a:ea typeface="ＭＳ Ｐゴシック" panose="020B0600070205080204" pitchFamily="34" charset="-128"/>
              <a:sym typeface="Helvetica" panose="020B0604020202020204" pitchFamily="34" charset="0"/>
            </a:endParaRPr>
          </a:p>
        </p:txBody>
      </p:sp>
      <p:sp>
        <p:nvSpPr>
          <p:cNvPr id="24602" name="Rectangle 26">
            <a:extLst>
              <a:ext uri="{FF2B5EF4-FFF2-40B4-BE49-F238E27FC236}">
                <a16:creationId xmlns:a16="http://schemas.microsoft.com/office/drawing/2014/main" id="{1D0ABA63-DC27-4311-9ACA-262CA77E0802}"/>
              </a:ext>
            </a:extLst>
          </p:cNvPr>
          <p:cNvSpPr>
            <a:spLocks/>
          </p:cNvSpPr>
          <p:nvPr/>
        </p:nvSpPr>
        <p:spPr bwMode="auto">
          <a:xfrm>
            <a:off x="7778751" y="3598863"/>
            <a:ext cx="2360613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500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Initial sequence number (</a:t>
            </a:r>
            <a:r>
              <a:rPr lang="en-US" altLang="fr-FR" sz="1500" i="1">
                <a:solidFill>
                  <a:srgbClr val="0000FF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y</a:t>
            </a:r>
            <a:r>
              <a:rPr lang="en-US" altLang="fr-FR" sz="1500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)</a:t>
            </a:r>
          </a:p>
          <a:p>
            <a:pPr algn="l" eaLnBrk="1" hangingPunct="1">
              <a:lnSpc>
                <a:spcPct val="84000"/>
              </a:lnSpc>
            </a:pPr>
            <a:r>
              <a:rPr lang="en-US" altLang="fr-FR" sz="1500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Option accepted </a:t>
            </a:r>
          </a:p>
          <a:p>
            <a:pPr algn="l" eaLnBrk="1" hangingPunct="1">
              <a:lnSpc>
                <a:spcPct val="84000"/>
              </a:lnSpc>
            </a:pPr>
            <a:endParaRPr lang="en-US" altLang="fr-FR" sz="1500" i="1">
              <a:solidFill>
                <a:schemeClr val="tx1"/>
              </a:solidFill>
              <a:latin typeface="Helvetica" panose="020B0604020202020204" pitchFamily="34" charset="0"/>
              <a:ea typeface="ＭＳ Ｐゴシック" panose="020B0600070205080204" pitchFamily="34" charset="-128"/>
              <a:sym typeface="Helvetica" panose="020B0604020202020204" pitchFamily="34" charset="0"/>
            </a:endParaRPr>
          </a:p>
        </p:txBody>
      </p:sp>
      <p:grpSp>
        <p:nvGrpSpPr>
          <p:cNvPr id="24603" name="Group 27">
            <a:extLst>
              <a:ext uri="{FF2B5EF4-FFF2-40B4-BE49-F238E27FC236}">
                <a16:creationId xmlns:a16="http://schemas.microsoft.com/office/drawing/2014/main" id="{F4B68D7E-44CF-47BF-9363-27C858DDF180}"/>
              </a:ext>
            </a:extLst>
          </p:cNvPr>
          <p:cNvGrpSpPr>
            <a:grpSpLocks/>
          </p:cNvGrpSpPr>
          <p:nvPr/>
        </p:nvGrpSpPr>
        <p:grpSpPr bwMode="auto">
          <a:xfrm>
            <a:off x="4735514" y="2743201"/>
            <a:ext cx="2860675" cy="519113"/>
            <a:chOff x="0" y="0"/>
            <a:chExt cx="2366" cy="464"/>
          </a:xfrm>
        </p:grpSpPr>
        <p:sp>
          <p:nvSpPr>
            <p:cNvPr id="103440" name="Line 28">
              <a:extLst>
                <a:ext uri="{FF2B5EF4-FFF2-40B4-BE49-F238E27FC236}">
                  <a16:creationId xmlns:a16="http://schemas.microsoft.com/office/drawing/2014/main" id="{1096D560-5953-4CA4-AAE6-50D50FBEE4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2366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3443" name="Rectangle 31">
              <a:extLst>
                <a:ext uri="{FF2B5EF4-FFF2-40B4-BE49-F238E27FC236}">
                  <a16:creationId xmlns:a16="http://schemas.microsoft.com/office/drawing/2014/main" id="{E4306A77-4818-40B1-9A80-071F11E885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" y="136"/>
              <a:ext cx="1419" cy="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SYN(seq=</a:t>
              </a:r>
              <a:r>
                <a:rPr lang="en-US" altLang="fr-FR" sz="1500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x</a:t>
              </a: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),</a:t>
              </a:r>
              <a:r>
                <a:rPr lang="en-US" altLang="fr-FR" sz="1500" b="1">
                  <a:solidFill>
                    <a:srgbClr val="FF2712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Option</a:t>
              </a:r>
            </a:p>
          </p:txBody>
        </p:sp>
      </p:grpSp>
      <p:sp>
        <p:nvSpPr>
          <p:cNvPr id="24608" name="Rectangle 32">
            <a:extLst>
              <a:ext uri="{FF2B5EF4-FFF2-40B4-BE49-F238E27FC236}">
                <a16:creationId xmlns:a16="http://schemas.microsoft.com/office/drawing/2014/main" id="{570C1574-9FCE-4320-8A24-292168339A7E}"/>
              </a:ext>
            </a:extLst>
          </p:cNvPr>
          <p:cNvSpPr>
            <a:spLocks/>
          </p:cNvSpPr>
          <p:nvPr/>
        </p:nvSpPr>
        <p:spPr bwMode="auto">
          <a:xfrm>
            <a:off x="1914525" y="3894138"/>
            <a:ext cx="220980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97000"/>
              </a:lnSpc>
            </a:pPr>
            <a:r>
              <a:rPr lang="en-US" altLang="fr-FR" sz="1500" b="1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Connection established</a:t>
            </a:r>
          </a:p>
          <a:p>
            <a:pPr eaLnBrk="1" hangingPunct="1">
              <a:lnSpc>
                <a:spcPct val="97000"/>
              </a:lnSpc>
            </a:pPr>
            <a:r>
              <a:rPr lang="en-US" altLang="fr-FR" sz="1500" b="1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Option accepted</a:t>
            </a:r>
          </a:p>
        </p:txBody>
      </p:sp>
      <p:sp>
        <p:nvSpPr>
          <p:cNvPr id="24609" name="Rectangle 33">
            <a:extLst>
              <a:ext uri="{FF2B5EF4-FFF2-40B4-BE49-F238E27FC236}">
                <a16:creationId xmlns:a16="http://schemas.microsoft.com/office/drawing/2014/main" id="{22F67B17-585A-41B3-93AB-3D51956A044A}"/>
              </a:ext>
            </a:extLst>
          </p:cNvPr>
          <p:cNvSpPr>
            <a:spLocks/>
          </p:cNvSpPr>
          <p:nvPr/>
        </p:nvSpPr>
        <p:spPr bwMode="auto">
          <a:xfrm>
            <a:off x="7731125" y="4899026"/>
            <a:ext cx="2211388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97000"/>
              </a:lnSpc>
            </a:pPr>
            <a:r>
              <a:rPr lang="en-US" altLang="fr-FR" sz="1500" b="1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Connection established</a:t>
            </a:r>
          </a:p>
        </p:txBody>
      </p:sp>
      <p:sp>
        <p:nvSpPr>
          <p:cNvPr id="24610" name="Rectangle 34">
            <a:extLst>
              <a:ext uri="{FF2B5EF4-FFF2-40B4-BE49-F238E27FC236}">
                <a16:creationId xmlns:a16="http://schemas.microsoft.com/office/drawing/2014/main" id="{0A5B3688-0FF5-43B8-B0ED-499FEC947B2F}"/>
              </a:ext>
            </a:extLst>
          </p:cNvPr>
          <p:cNvSpPr>
            <a:spLocks/>
          </p:cNvSpPr>
          <p:nvPr/>
        </p:nvSpPr>
        <p:spPr bwMode="auto">
          <a:xfrm>
            <a:off x="1319214" y="4403725"/>
            <a:ext cx="2719387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84000"/>
              </a:lnSpc>
            </a:pP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The sequence numbers of all </a:t>
            </a:r>
            <a:b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</a:b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segments A-&gt;B will start at </a:t>
            </a:r>
            <a:r>
              <a:rPr lang="en-US" altLang="fr-FR" sz="1500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x+1</a:t>
            </a: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 </a:t>
            </a:r>
          </a:p>
        </p:txBody>
      </p:sp>
      <p:sp>
        <p:nvSpPr>
          <p:cNvPr id="24611" name="Rectangle 35">
            <a:extLst>
              <a:ext uri="{FF2B5EF4-FFF2-40B4-BE49-F238E27FC236}">
                <a16:creationId xmlns:a16="http://schemas.microsoft.com/office/drawing/2014/main" id="{AF375F9A-B329-40B7-AFB5-6A381128E307}"/>
              </a:ext>
            </a:extLst>
          </p:cNvPr>
          <p:cNvSpPr>
            <a:spLocks/>
          </p:cNvSpPr>
          <p:nvPr/>
        </p:nvSpPr>
        <p:spPr bwMode="auto">
          <a:xfrm>
            <a:off x="7550150" y="5141914"/>
            <a:ext cx="332898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84000"/>
              </a:lnSpc>
            </a:pP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The sequence numbers of all</a:t>
            </a:r>
            <a:b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</a:b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segments B-&gt;A will start at </a:t>
            </a:r>
            <a:r>
              <a:rPr lang="en-US" altLang="fr-FR" sz="1500">
                <a:solidFill>
                  <a:srgbClr val="0000FF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y+1 </a:t>
            </a:r>
          </a:p>
        </p:txBody>
      </p:sp>
    </p:spTree>
    <p:extLst>
      <p:ext uri="{BB962C8B-B14F-4D97-AF65-F5344CB8AC3E}">
        <p14:creationId xmlns:p14="http://schemas.microsoft.com/office/powerpoint/2010/main" val="77925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01" grpId="0" autoUpdateAnimBg="0"/>
      <p:bldP spid="24602" grpId="0" autoUpdateAnimBg="0"/>
      <p:bldP spid="24608" grpId="0" autoUpdateAnimBg="0"/>
      <p:bldP spid="24609" grpId="0" autoUpdateAnimBg="0"/>
      <p:bldP spid="24610" grpId="0" autoUpdateAnimBg="0"/>
      <p:bldP spid="24611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>
            <a:extLst>
              <a:ext uri="{FF2B5EF4-FFF2-40B4-BE49-F238E27FC236}">
                <a16:creationId xmlns:a16="http://schemas.microsoft.com/office/drawing/2014/main" id="{2E08DB07-5D7C-4A11-BE2C-79A7798F3E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1864" y="-1588"/>
            <a:ext cx="8213725" cy="1214438"/>
          </a:xfrm>
        </p:spPr>
        <p:txBody>
          <a:bodyPr>
            <a:normAutofit fontScale="90000"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21275" algn="l"/>
              </a:tabLst>
              <a:defRPr/>
            </a:pPr>
            <a:r>
              <a:rPr lang="en-US">
                <a:sym typeface="Gill Sans" charset="0"/>
              </a:rPr>
              <a:t>Negotiating Maximum Segment Size</a:t>
            </a:r>
          </a:p>
        </p:txBody>
      </p:sp>
      <p:sp>
        <p:nvSpPr>
          <p:cNvPr id="103426" name="Line 2">
            <a:extLst>
              <a:ext uri="{FF2B5EF4-FFF2-40B4-BE49-F238E27FC236}">
                <a16:creationId xmlns:a16="http://schemas.microsoft.com/office/drawing/2014/main" id="{F818CA10-CF28-4C5D-8FDE-A28F79718D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9789" y="2455864"/>
            <a:ext cx="7937" cy="2466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103427" name="Line 3">
            <a:extLst>
              <a:ext uri="{FF2B5EF4-FFF2-40B4-BE49-F238E27FC236}">
                <a16:creationId xmlns:a16="http://schemas.microsoft.com/office/drawing/2014/main" id="{E229692E-34C5-4293-8102-36DBF49BA928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6500" y="2433639"/>
            <a:ext cx="1588" cy="26368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24580" name="Group 4">
            <a:extLst>
              <a:ext uri="{FF2B5EF4-FFF2-40B4-BE49-F238E27FC236}">
                <a16:creationId xmlns:a16="http://schemas.microsoft.com/office/drawing/2014/main" id="{D7103FA0-F0E2-487A-8B7C-C474C08A4DAB}"/>
              </a:ext>
            </a:extLst>
          </p:cNvPr>
          <p:cNvGrpSpPr>
            <a:grpSpLocks/>
          </p:cNvGrpSpPr>
          <p:nvPr/>
        </p:nvGrpSpPr>
        <p:grpSpPr bwMode="auto">
          <a:xfrm>
            <a:off x="4668839" y="4348163"/>
            <a:ext cx="2860675" cy="519112"/>
            <a:chOff x="0" y="0"/>
            <a:chExt cx="2366" cy="464"/>
          </a:xfrm>
        </p:grpSpPr>
        <p:sp>
          <p:nvSpPr>
            <p:cNvPr id="103456" name="Line 5">
              <a:extLst>
                <a:ext uri="{FF2B5EF4-FFF2-40B4-BE49-F238E27FC236}">
                  <a16:creationId xmlns:a16="http://schemas.microsoft.com/office/drawing/2014/main" id="{B215AE03-CCA3-4140-AFB4-7CBAB9457B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2366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grpSp>
          <p:nvGrpSpPr>
            <p:cNvPr id="103457" name="Group 6">
              <a:extLst>
                <a:ext uri="{FF2B5EF4-FFF2-40B4-BE49-F238E27FC236}">
                  <a16:creationId xmlns:a16="http://schemas.microsoft.com/office/drawing/2014/main" id="{766F7897-AF39-49B9-8646-E988F5CB14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" y="95"/>
              <a:ext cx="1893" cy="190"/>
              <a:chOff x="0" y="0"/>
              <a:chExt cx="1893" cy="190"/>
            </a:xfrm>
          </p:grpSpPr>
          <p:sp>
            <p:nvSpPr>
              <p:cNvPr id="103458" name="Rectangle 7">
                <a:extLst>
                  <a:ext uri="{FF2B5EF4-FFF2-40B4-BE49-F238E27FC236}">
                    <a16:creationId xmlns:a16="http://schemas.microsoft.com/office/drawing/2014/main" id="{EFDC9149-2C5A-4632-A7E9-87EBC7ADAB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893" cy="1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103459" name="Rectangle 8">
                <a:extLst>
                  <a:ext uri="{FF2B5EF4-FFF2-40B4-BE49-F238E27FC236}">
                    <a16:creationId xmlns:a16="http://schemas.microsoft.com/office/drawing/2014/main" id="{07E46E0F-F8FB-42DA-92DF-1C791953A6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" y="6"/>
                <a:ext cx="1733" cy="17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ACK(seq=</a:t>
                </a:r>
                <a:r>
                  <a:rPr lang="en-US" altLang="fr-FR" sz="1500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x+1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, ack=</a:t>
                </a:r>
                <a:r>
                  <a:rPr lang="en-US" altLang="fr-FR" sz="1500">
                    <a:solidFill>
                      <a:srgbClr val="0000F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y+1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)</a:t>
                </a:r>
              </a:p>
            </p:txBody>
          </p:sp>
        </p:grpSp>
      </p:grpSp>
      <p:grpSp>
        <p:nvGrpSpPr>
          <p:cNvPr id="24585" name="Group 9">
            <a:extLst>
              <a:ext uri="{FF2B5EF4-FFF2-40B4-BE49-F238E27FC236}">
                <a16:creationId xmlns:a16="http://schemas.microsoft.com/office/drawing/2014/main" id="{9A6B679F-7F25-4C3C-8226-817F0E300770}"/>
              </a:ext>
            </a:extLst>
          </p:cNvPr>
          <p:cNvGrpSpPr>
            <a:grpSpLocks/>
          </p:cNvGrpSpPr>
          <p:nvPr/>
        </p:nvGrpSpPr>
        <p:grpSpPr bwMode="auto">
          <a:xfrm>
            <a:off x="2405063" y="2366964"/>
            <a:ext cx="2197100" cy="339725"/>
            <a:chOff x="7" y="7"/>
            <a:chExt cx="1815" cy="303"/>
          </a:xfrm>
        </p:grpSpPr>
        <p:sp>
          <p:nvSpPr>
            <p:cNvPr id="103454" name="Line 10">
              <a:extLst>
                <a:ext uri="{FF2B5EF4-FFF2-40B4-BE49-F238E27FC236}">
                  <a16:creationId xmlns:a16="http://schemas.microsoft.com/office/drawing/2014/main" id="{CF920803-CCDE-480F-B044-B3F7CC05E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7" y="309"/>
              <a:ext cx="120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3455" name="Rectangle 11">
              <a:extLst>
                <a:ext uri="{FF2B5EF4-FFF2-40B4-BE49-F238E27FC236}">
                  <a16:creationId xmlns:a16="http://schemas.microsoft.com/office/drawing/2014/main" id="{67B97609-ACBD-4703-BD61-3D69C78EB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" y="7"/>
              <a:ext cx="104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CONNECT.req</a:t>
              </a:r>
            </a:p>
          </p:txBody>
        </p:sp>
      </p:grpSp>
      <p:grpSp>
        <p:nvGrpSpPr>
          <p:cNvPr id="24588" name="Group 12">
            <a:extLst>
              <a:ext uri="{FF2B5EF4-FFF2-40B4-BE49-F238E27FC236}">
                <a16:creationId xmlns:a16="http://schemas.microsoft.com/office/drawing/2014/main" id="{8BBCAA92-A863-4259-AD00-A64A207ECC44}"/>
              </a:ext>
            </a:extLst>
          </p:cNvPr>
          <p:cNvGrpSpPr>
            <a:grpSpLocks/>
          </p:cNvGrpSpPr>
          <p:nvPr/>
        </p:nvGrpSpPr>
        <p:grpSpPr bwMode="auto">
          <a:xfrm>
            <a:off x="7596189" y="3079751"/>
            <a:ext cx="3051175" cy="200025"/>
            <a:chOff x="0" y="6"/>
            <a:chExt cx="2522" cy="179"/>
          </a:xfrm>
        </p:grpSpPr>
        <p:sp>
          <p:nvSpPr>
            <p:cNvPr id="103452" name="Rectangle 13">
              <a:extLst>
                <a:ext uri="{FF2B5EF4-FFF2-40B4-BE49-F238E27FC236}">
                  <a16:creationId xmlns:a16="http://schemas.microsoft.com/office/drawing/2014/main" id="{FB880C35-2E5B-4FBB-AA94-0955D7E89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7" y="6"/>
              <a:ext cx="102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CONNECT.ind</a:t>
              </a:r>
            </a:p>
          </p:txBody>
        </p:sp>
        <p:sp>
          <p:nvSpPr>
            <p:cNvPr id="103453" name="Line 14">
              <a:extLst>
                <a:ext uri="{FF2B5EF4-FFF2-40B4-BE49-F238E27FC236}">
                  <a16:creationId xmlns:a16="http://schemas.microsoft.com/office/drawing/2014/main" id="{E37E1FC1-E4BE-4FBB-A4AF-401297D131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56"/>
              <a:ext cx="120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24591" name="Group 15">
            <a:extLst>
              <a:ext uri="{FF2B5EF4-FFF2-40B4-BE49-F238E27FC236}">
                <a16:creationId xmlns:a16="http://schemas.microsoft.com/office/drawing/2014/main" id="{0B5A7B87-A11A-4901-9861-33706E4033D0}"/>
              </a:ext>
            </a:extLst>
          </p:cNvPr>
          <p:cNvGrpSpPr>
            <a:grpSpLocks/>
          </p:cNvGrpSpPr>
          <p:nvPr/>
        </p:nvGrpSpPr>
        <p:grpSpPr bwMode="auto">
          <a:xfrm>
            <a:off x="4504348" y="3314701"/>
            <a:ext cx="6195402" cy="550863"/>
            <a:chOff x="-20" y="6"/>
            <a:chExt cx="5123" cy="494"/>
          </a:xfrm>
        </p:grpSpPr>
        <p:sp>
          <p:nvSpPr>
            <p:cNvPr id="103446" name="Line 16">
              <a:extLst>
                <a:ext uri="{FF2B5EF4-FFF2-40B4-BE49-F238E27FC236}">
                  <a16:creationId xmlns:a16="http://schemas.microsoft.com/office/drawing/2014/main" id="{C38064CE-8939-4C52-BEB4-AF619C39E7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6" y="58"/>
              <a:ext cx="2347" cy="4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3451" name="Rectangle 19">
              <a:extLst>
                <a:ext uri="{FF2B5EF4-FFF2-40B4-BE49-F238E27FC236}">
                  <a16:creationId xmlns:a16="http://schemas.microsoft.com/office/drawing/2014/main" id="{9AE791CC-10A7-429C-90AE-9A4BA4932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" y="148"/>
              <a:ext cx="2676" cy="1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SYN+ACK(ack=</a:t>
              </a:r>
              <a:r>
                <a:rPr lang="en-US" altLang="fr-FR" sz="1500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x+1</a:t>
              </a: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,seq=</a:t>
              </a:r>
              <a:r>
                <a:rPr lang="en-US" altLang="fr-FR" sz="1500">
                  <a:solidFill>
                    <a:srgbClr val="0000F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y</a:t>
              </a: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)</a:t>
              </a:r>
              <a:r>
                <a:rPr lang="en-US" altLang="fr-FR" sz="1500" b="1">
                  <a:solidFill>
                    <a:srgbClr val="FF2712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 MSS=789</a:t>
              </a:r>
            </a:p>
          </p:txBody>
        </p:sp>
        <p:sp>
          <p:nvSpPr>
            <p:cNvPr id="103448" name="Rectangle 20">
              <a:extLst>
                <a:ext uri="{FF2B5EF4-FFF2-40B4-BE49-F238E27FC236}">
                  <a16:creationId xmlns:a16="http://schemas.microsoft.com/office/drawing/2014/main" id="{FBF85AF9-5BE6-435E-8BD8-D83A9B1F9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9" y="6"/>
              <a:ext cx="112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CONNECT.resp</a:t>
              </a:r>
            </a:p>
          </p:txBody>
        </p:sp>
        <p:sp>
          <p:nvSpPr>
            <p:cNvPr id="103449" name="Line 21">
              <a:extLst>
                <a:ext uri="{FF2B5EF4-FFF2-40B4-BE49-F238E27FC236}">
                  <a16:creationId xmlns:a16="http://schemas.microsoft.com/office/drawing/2014/main" id="{7B6060E6-0546-404D-8DCF-812FC4AB37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14" y="58"/>
              <a:ext cx="1296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24598" name="Group 22">
            <a:extLst>
              <a:ext uri="{FF2B5EF4-FFF2-40B4-BE49-F238E27FC236}">
                <a16:creationId xmlns:a16="http://schemas.microsoft.com/office/drawing/2014/main" id="{BF3E3E65-7259-48F3-9776-6E25B85FCBA4}"/>
              </a:ext>
            </a:extLst>
          </p:cNvPr>
          <p:cNvGrpSpPr>
            <a:grpSpLocks/>
          </p:cNvGrpSpPr>
          <p:nvPr/>
        </p:nvGrpSpPr>
        <p:grpSpPr bwMode="auto">
          <a:xfrm>
            <a:off x="2365376" y="3551239"/>
            <a:ext cx="2251075" cy="338137"/>
            <a:chOff x="7" y="6"/>
            <a:chExt cx="1861" cy="303"/>
          </a:xfrm>
        </p:grpSpPr>
        <p:sp>
          <p:nvSpPr>
            <p:cNvPr id="103444" name="Line 23">
              <a:extLst>
                <a:ext uri="{FF2B5EF4-FFF2-40B4-BE49-F238E27FC236}">
                  <a16:creationId xmlns:a16="http://schemas.microsoft.com/office/drawing/2014/main" id="{C847E564-5E40-456F-B848-DFBCDE04A7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1" y="308"/>
              <a:ext cx="129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3445" name="Rectangle 24">
              <a:extLst>
                <a:ext uri="{FF2B5EF4-FFF2-40B4-BE49-F238E27FC236}">
                  <a16:creationId xmlns:a16="http://schemas.microsoft.com/office/drawing/2014/main" id="{2BA86AE2-688F-4BDF-98F8-E90049A545FB}"/>
                </a:ext>
              </a:extLst>
            </p:cNvPr>
            <p:cNvSpPr>
              <a:spLocks/>
            </p:cNvSpPr>
            <p:nvPr/>
          </p:nvSpPr>
          <p:spPr bwMode="auto">
            <a:xfrm>
              <a:off x="7" y="6"/>
              <a:ext cx="111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CONNECT.conf</a:t>
              </a:r>
            </a:p>
          </p:txBody>
        </p:sp>
      </p:grpSp>
      <p:sp>
        <p:nvSpPr>
          <p:cNvPr id="24601" name="Rectangle 25">
            <a:extLst>
              <a:ext uri="{FF2B5EF4-FFF2-40B4-BE49-F238E27FC236}">
                <a16:creationId xmlns:a16="http://schemas.microsoft.com/office/drawing/2014/main" id="{660B9E42-7F35-44C8-8B5C-ACF5FC3887A6}"/>
              </a:ext>
            </a:extLst>
          </p:cNvPr>
          <p:cNvSpPr>
            <a:spLocks/>
          </p:cNvSpPr>
          <p:nvPr/>
        </p:nvSpPr>
        <p:spPr bwMode="auto">
          <a:xfrm>
            <a:off x="1546226" y="2702456"/>
            <a:ext cx="2952731" cy="586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500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Initial sequence number (</a:t>
            </a:r>
            <a:r>
              <a:rPr lang="en-US" altLang="fr-FR" sz="1500" i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x</a:t>
            </a:r>
            <a:r>
              <a:rPr lang="en-US" altLang="fr-FR" sz="1500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) </a:t>
            </a:r>
          </a:p>
          <a:p>
            <a:pPr algn="l" eaLnBrk="1" hangingPunct="1">
              <a:lnSpc>
                <a:spcPct val="84000"/>
              </a:lnSpc>
            </a:pPr>
            <a:r>
              <a:rPr lang="en-US" altLang="fr-FR" sz="1500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Accept segments up to 1234 bytes</a:t>
            </a:r>
          </a:p>
          <a:p>
            <a:pPr algn="l" eaLnBrk="1" hangingPunct="1">
              <a:lnSpc>
                <a:spcPct val="84000"/>
              </a:lnSpc>
            </a:pPr>
            <a:endParaRPr lang="en-US" altLang="fr-FR" sz="1500" i="1">
              <a:solidFill>
                <a:schemeClr val="tx1"/>
              </a:solidFill>
              <a:latin typeface="Helvetica" panose="020B0604020202020204" pitchFamily="34" charset="0"/>
              <a:ea typeface="ＭＳ Ｐゴシック" panose="020B0600070205080204" pitchFamily="34" charset="-128"/>
              <a:sym typeface="Helvetica" panose="020B0604020202020204" pitchFamily="34" charset="0"/>
            </a:endParaRPr>
          </a:p>
        </p:txBody>
      </p:sp>
      <p:sp>
        <p:nvSpPr>
          <p:cNvPr id="24602" name="Rectangle 26">
            <a:extLst>
              <a:ext uri="{FF2B5EF4-FFF2-40B4-BE49-F238E27FC236}">
                <a16:creationId xmlns:a16="http://schemas.microsoft.com/office/drawing/2014/main" id="{1D0ABA63-DC27-4311-9ACA-262CA77E0802}"/>
              </a:ext>
            </a:extLst>
          </p:cNvPr>
          <p:cNvSpPr>
            <a:spLocks/>
          </p:cNvSpPr>
          <p:nvPr/>
        </p:nvSpPr>
        <p:spPr bwMode="auto">
          <a:xfrm>
            <a:off x="7778751" y="3600187"/>
            <a:ext cx="2941511" cy="586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500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Initial sequence number (</a:t>
            </a:r>
            <a:r>
              <a:rPr lang="en-US" altLang="fr-FR" sz="1500" i="1">
                <a:solidFill>
                  <a:srgbClr val="0000FF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y</a:t>
            </a:r>
            <a:r>
              <a:rPr lang="en-US" altLang="fr-FR" sz="1500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)</a:t>
            </a:r>
          </a:p>
          <a:p>
            <a:pPr algn="l" eaLnBrk="1" hangingPunct="1">
              <a:lnSpc>
                <a:spcPct val="84000"/>
              </a:lnSpc>
            </a:pPr>
            <a:r>
              <a:rPr lang="en-US" altLang="fr-FR" sz="1500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Accepts segments up to 789 bytes</a:t>
            </a:r>
          </a:p>
          <a:p>
            <a:pPr algn="l" eaLnBrk="1" hangingPunct="1">
              <a:lnSpc>
                <a:spcPct val="84000"/>
              </a:lnSpc>
            </a:pPr>
            <a:endParaRPr lang="en-US" altLang="fr-FR" sz="1500" i="1">
              <a:solidFill>
                <a:schemeClr val="tx1"/>
              </a:solidFill>
              <a:latin typeface="Helvetica" panose="020B0604020202020204" pitchFamily="34" charset="0"/>
              <a:ea typeface="ＭＳ Ｐゴシック" panose="020B0600070205080204" pitchFamily="34" charset="-128"/>
              <a:sym typeface="Helvetica" panose="020B0604020202020204" pitchFamily="34" charset="0"/>
            </a:endParaRPr>
          </a:p>
        </p:txBody>
      </p:sp>
      <p:grpSp>
        <p:nvGrpSpPr>
          <p:cNvPr id="24603" name="Group 27">
            <a:extLst>
              <a:ext uri="{FF2B5EF4-FFF2-40B4-BE49-F238E27FC236}">
                <a16:creationId xmlns:a16="http://schemas.microsoft.com/office/drawing/2014/main" id="{F4B68D7E-44CF-47BF-9363-27C858DDF180}"/>
              </a:ext>
            </a:extLst>
          </p:cNvPr>
          <p:cNvGrpSpPr>
            <a:grpSpLocks/>
          </p:cNvGrpSpPr>
          <p:nvPr/>
        </p:nvGrpSpPr>
        <p:grpSpPr bwMode="auto">
          <a:xfrm>
            <a:off x="4735514" y="2743201"/>
            <a:ext cx="2860675" cy="519113"/>
            <a:chOff x="0" y="0"/>
            <a:chExt cx="2366" cy="464"/>
          </a:xfrm>
        </p:grpSpPr>
        <p:sp>
          <p:nvSpPr>
            <p:cNvPr id="103440" name="Line 28">
              <a:extLst>
                <a:ext uri="{FF2B5EF4-FFF2-40B4-BE49-F238E27FC236}">
                  <a16:creationId xmlns:a16="http://schemas.microsoft.com/office/drawing/2014/main" id="{1096D560-5953-4CA4-AAE6-50D50FBEE4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2366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3443" name="Rectangle 31">
              <a:extLst>
                <a:ext uri="{FF2B5EF4-FFF2-40B4-BE49-F238E27FC236}">
                  <a16:creationId xmlns:a16="http://schemas.microsoft.com/office/drawing/2014/main" id="{E4306A77-4818-40B1-9A80-071F11E885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" y="104"/>
              <a:ext cx="1700" cy="1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SYN(seq=</a:t>
              </a:r>
              <a:r>
                <a:rPr lang="en-US" altLang="fr-FR" sz="1500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x</a:t>
              </a: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),</a:t>
              </a:r>
              <a:r>
                <a:rPr lang="en-US" altLang="fr-FR" sz="1500" b="1">
                  <a:solidFill>
                    <a:srgbClr val="FF2712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MSS=1234</a:t>
              </a:r>
            </a:p>
          </p:txBody>
        </p:sp>
      </p:grpSp>
      <p:sp>
        <p:nvSpPr>
          <p:cNvPr id="24608" name="Rectangle 32">
            <a:extLst>
              <a:ext uri="{FF2B5EF4-FFF2-40B4-BE49-F238E27FC236}">
                <a16:creationId xmlns:a16="http://schemas.microsoft.com/office/drawing/2014/main" id="{570C1574-9FCE-4320-8A24-292168339A7E}"/>
              </a:ext>
            </a:extLst>
          </p:cNvPr>
          <p:cNvSpPr>
            <a:spLocks/>
          </p:cNvSpPr>
          <p:nvPr/>
        </p:nvSpPr>
        <p:spPr bwMode="auto">
          <a:xfrm>
            <a:off x="1914525" y="3894138"/>
            <a:ext cx="220980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97000"/>
              </a:lnSpc>
            </a:pPr>
            <a:r>
              <a:rPr lang="en-US" altLang="fr-FR" sz="1500" b="1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Connection established</a:t>
            </a:r>
          </a:p>
          <a:p>
            <a:pPr eaLnBrk="1" hangingPunct="1">
              <a:lnSpc>
                <a:spcPct val="97000"/>
              </a:lnSpc>
            </a:pPr>
            <a:r>
              <a:rPr lang="en-US" altLang="fr-FR" sz="1500" b="1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Option accepted</a:t>
            </a:r>
          </a:p>
        </p:txBody>
      </p:sp>
      <p:sp>
        <p:nvSpPr>
          <p:cNvPr id="24609" name="Rectangle 33">
            <a:extLst>
              <a:ext uri="{FF2B5EF4-FFF2-40B4-BE49-F238E27FC236}">
                <a16:creationId xmlns:a16="http://schemas.microsoft.com/office/drawing/2014/main" id="{22F67B17-585A-41B3-93AB-3D51956A044A}"/>
              </a:ext>
            </a:extLst>
          </p:cNvPr>
          <p:cNvSpPr>
            <a:spLocks/>
          </p:cNvSpPr>
          <p:nvPr/>
        </p:nvSpPr>
        <p:spPr bwMode="auto">
          <a:xfrm>
            <a:off x="7731125" y="4899026"/>
            <a:ext cx="2211388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97000"/>
              </a:lnSpc>
            </a:pPr>
            <a:r>
              <a:rPr lang="en-US" altLang="fr-FR" sz="1500" b="1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Connection established</a:t>
            </a:r>
          </a:p>
        </p:txBody>
      </p:sp>
      <p:sp>
        <p:nvSpPr>
          <p:cNvPr id="24610" name="Rectangle 34">
            <a:extLst>
              <a:ext uri="{FF2B5EF4-FFF2-40B4-BE49-F238E27FC236}">
                <a16:creationId xmlns:a16="http://schemas.microsoft.com/office/drawing/2014/main" id="{0A5B3688-0FF5-43B8-B0ED-499FEC947B2F}"/>
              </a:ext>
            </a:extLst>
          </p:cNvPr>
          <p:cNvSpPr>
            <a:spLocks/>
          </p:cNvSpPr>
          <p:nvPr/>
        </p:nvSpPr>
        <p:spPr bwMode="auto">
          <a:xfrm>
            <a:off x="1319214" y="4403725"/>
            <a:ext cx="2719387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84000"/>
              </a:lnSpc>
            </a:pP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The sequence numbers of all </a:t>
            </a:r>
            <a:b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</a:b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segments A-&gt;B will start at </a:t>
            </a:r>
            <a:r>
              <a:rPr lang="en-US" altLang="fr-FR" sz="1500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x+1</a:t>
            </a: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 </a:t>
            </a:r>
          </a:p>
        </p:txBody>
      </p:sp>
      <p:sp>
        <p:nvSpPr>
          <p:cNvPr id="24611" name="Rectangle 35">
            <a:extLst>
              <a:ext uri="{FF2B5EF4-FFF2-40B4-BE49-F238E27FC236}">
                <a16:creationId xmlns:a16="http://schemas.microsoft.com/office/drawing/2014/main" id="{AF375F9A-B329-40B7-AFB5-6A381128E307}"/>
              </a:ext>
            </a:extLst>
          </p:cNvPr>
          <p:cNvSpPr>
            <a:spLocks/>
          </p:cNvSpPr>
          <p:nvPr/>
        </p:nvSpPr>
        <p:spPr bwMode="auto">
          <a:xfrm>
            <a:off x="7550150" y="5141914"/>
            <a:ext cx="332898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84000"/>
              </a:lnSpc>
            </a:pP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The sequence numbers of all</a:t>
            </a:r>
            <a:b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</a:b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segments B-&gt;A will start at </a:t>
            </a:r>
            <a:r>
              <a:rPr lang="en-US" altLang="fr-FR" sz="1500">
                <a:solidFill>
                  <a:srgbClr val="0000FF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y+1 </a:t>
            </a:r>
          </a:p>
        </p:txBody>
      </p:sp>
    </p:spTree>
    <p:extLst>
      <p:ext uri="{BB962C8B-B14F-4D97-AF65-F5344CB8AC3E}">
        <p14:creationId xmlns:p14="http://schemas.microsoft.com/office/powerpoint/2010/main" val="3595231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01" grpId="0" autoUpdateAnimBg="0"/>
      <p:bldP spid="24602" grpId="0" autoUpdateAnimBg="0"/>
      <p:bldP spid="24608" grpId="0" autoUpdateAnimBg="0"/>
      <p:bldP spid="24609" grpId="0" autoUpdateAnimBg="0"/>
      <p:bldP spid="24610" grpId="0" autoUpdateAnimBg="0"/>
      <p:bldP spid="24611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>
            <a:extLst>
              <a:ext uri="{FF2B5EF4-FFF2-40B4-BE49-F238E27FC236}">
                <a16:creationId xmlns:a16="http://schemas.microsoft.com/office/drawing/2014/main" id="{44558CA5-35DC-4A86-B48E-E231351C73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54264" y="0"/>
            <a:ext cx="8061325" cy="1208088"/>
          </a:xfrm>
        </p:spPr>
        <p:txBody>
          <a:bodyPr/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</a:tabLst>
              <a:defRPr/>
            </a:pPr>
            <a:r>
              <a:rPr lang="en-US">
                <a:sym typeface="Gill Sans" charset="0"/>
              </a:rPr>
              <a:t>Connection refused</a:t>
            </a:r>
          </a:p>
        </p:txBody>
      </p:sp>
      <p:sp>
        <p:nvSpPr>
          <p:cNvPr id="105474" name="Line 2">
            <a:extLst>
              <a:ext uri="{FF2B5EF4-FFF2-40B4-BE49-F238E27FC236}">
                <a16:creationId xmlns:a16="http://schemas.microsoft.com/office/drawing/2014/main" id="{E9F888F2-6E03-4093-A5FA-67F4AAA100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37089" y="1963532"/>
            <a:ext cx="6350" cy="2466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105475" name="Line 3">
            <a:extLst>
              <a:ext uri="{FF2B5EF4-FFF2-40B4-BE49-F238E27FC236}">
                <a16:creationId xmlns:a16="http://schemas.microsoft.com/office/drawing/2014/main" id="{B7FAF1B6-BD33-4ADE-A845-1568A91D4FB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5389" y="1938132"/>
            <a:ext cx="0" cy="26368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61444" name="Group 4">
            <a:extLst>
              <a:ext uri="{FF2B5EF4-FFF2-40B4-BE49-F238E27FC236}">
                <a16:creationId xmlns:a16="http://schemas.microsoft.com/office/drawing/2014/main" id="{B5E9EE77-A7C4-4A3F-B67B-AF19ADBC15AA}"/>
              </a:ext>
            </a:extLst>
          </p:cNvPr>
          <p:cNvGrpSpPr>
            <a:grpSpLocks/>
          </p:cNvGrpSpPr>
          <p:nvPr/>
        </p:nvGrpSpPr>
        <p:grpSpPr bwMode="auto">
          <a:xfrm>
            <a:off x="2354264" y="2844594"/>
            <a:ext cx="7989888" cy="550863"/>
            <a:chOff x="8" y="6"/>
            <a:chExt cx="6607" cy="493"/>
          </a:xfrm>
        </p:grpSpPr>
        <p:sp>
          <p:nvSpPr>
            <p:cNvPr id="105488" name="Line 5">
              <a:extLst>
                <a:ext uri="{FF2B5EF4-FFF2-40B4-BE49-F238E27FC236}">
                  <a16:creationId xmlns:a16="http://schemas.microsoft.com/office/drawing/2014/main" id="{D7408245-0B84-447C-A0F3-B19BDB007B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2" y="36"/>
              <a:ext cx="2346" cy="4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grpSp>
          <p:nvGrpSpPr>
            <p:cNvPr id="105489" name="Group 6">
              <a:extLst>
                <a:ext uri="{FF2B5EF4-FFF2-40B4-BE49-F238E27FC236}">
                  <a16:creationId xmlns:a16="http://schemas.microsoft.com/office/drawing/2014/main" id="{1E57854C-3E1C-4FD7-BEA1-F57E76A381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74" y="174"/>
              <a:ext cx="2061" cy="190"/>
              <a:chOff x="0" y="0"/>
              <a:chExt cx="2061" cy="190"/>
            </a:xfrm>
          </p:grpSpPr>
          <p:sp>
            <p:nvSpPr>
              <p:cNvPr id="105494" name="Rectangle 7">
                <a:extLst>
                  <a:ext uri="{FF2B5EF4-FFF2-40B4-BE49-F238E27FC236}">
                    <a16:creationId xmlns:a16="http://schemas.microsoft.com/office/drawing/2014/main" id="{6F12EE49-1527-468C-B75F-7B41B2E0C5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061" cy="1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105495" name="Rectangle 8">
                <a:extLst>
                  <a:ext uri="{FF2B5EF4-FFF2-40B4-BE49-F238E27FC236}">
                    <a16:creationId xmlns:a16="http://schemas.microsoft.com/office/drawing/2014/main" id="{EF460B08-6D1F-466E-8F03-3027268198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" y="6"/>
                <a:ext cx="1927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500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RST+ACK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(ack=</a:t>
                </a:r>
                <a:r>
                  <a:rPr lang="en-US" altLang="fr-FR" sz="1500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x+1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,seq=</a:t>
                </a:r>
                <a:r>
                  <a:rPr lang="en-US" altLang="fr-FR" sz="1500">
                    <a:solidFill>
                      <a:srgbClr val="0000F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0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)</a:t>
                </a:r>
              </a:p>
            </p:txBody>
          </p:sp>
        </p:grpSp>
        <p:sp>
          <p:nvSpPr>
            <p:cNvPr id="105490" name="Rectangle 9">
              <a:extLst>
                <a:ext uri="{FF2B5EF4-FFF2-40B4-BE49-F238E27FC236}">
                  <a16:creationId xmlns:a16="http://schemas.microsoft.com/office/drawing/2014/main" id="{EA2165FF-52F4-45BF-AA0C-8377B9E89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" y="6"/>
              <a:ext cx="1308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DISCONNECT.req</a:t>
              </a:r>
            </a:p>
          </p:txBody>
        </p:sp>
        <p:sp>
          <p:nvSpPr>
            <p:cNvPr id="105491" name="Line 10">
              <a:extLst>
                <a:ext uri="{FF2B5EF4-FFF2-40B4-BE49-F238E27FC236}">
                  <a16:creationId xmlns:a16="http://schemas.microsoft.com/office/drawing/2014/main" id="{66BD5287-F9C4-4B6F-876F-52AE9A90FF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08" y="32"/>
              <a:ext cx="848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5492" name="Line 11">
              <a:extLst>
                <a:ext uri="{FF2B5EF4-FFF2-40B4-BE49-F238E27FC236}">
                  <a16:creationId xmlns:a16="http://schemas.microsoft.com/office/drawing/2014/main" id="{A5B48192-F5A9-4018-9FB5-B25CDEE1B8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7" y="497"/>
              <a:ext cx="1297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5493" name="Rectangle 12">
              <a:extLst>
                <a:ext uri="{FF2B5EF4-FFF2-40B4-BE49-F238E27FC236}">
                  <a16:creationId xmlns:a16="http://schemas.microsoft.com/office/drawing/2014/main" id="{C2B0CB0E-8280-455D-94B1-A07FAFA97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" y="194"/>
              <a:ext cx="1291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DISCONNECT.ind</a:t>
              </a:r>
            </a:p>
          </p:txBody>
        </p:sp>
      </p:grpSp>
      <p:grpSp>
        <p:nvGrpSpPr>
          <p:cNvPr id="61453" name="Group 13">
            <a:extLst>
              <a:ext uri="{FF2B5EF4-FFF2-40B4-BE49-F238E27FC236}">
                <a16:creationId xmlns:a16="http://schemas.microsoft.com/office/drawing/2014/main" id="{EE04192C-709B-49FD-9216-1FAEECA8B7A0}"/>
              </a:ext>
            </a:extLst>
          </p:cNvPr>
          <p:cNvGrpSpPr>
            <a:grpSpLocks/>
          </p:cNvGrpSpPr>
          <p:nvPr/>
        </p:nvGrpSpPr>
        <p:grpSpPr bwMode="auto">
          <a:xfrm>
            <a:off x="2392364" y="1871456"/>
            <a:ext cx="7716838" cy="925512"/>
            <a:chOff x="7" y="6"/>
            <a:chExt cx="6381" cy="829"/>
          </a:xfrm>
        </p:grpSpPr>
        <p:sp>
          <p:nvSpPr>
            <p:cNvPr id="105480" name="Line 14">
              <a:extLst>
                <a:ext uri="{FF2B5EF4-FFF2-40B4-BE49-F238E27FC236}">
                  <a16:creationId xmlns:a16="http://schemas.microsoft.com/office/drawing/2014/main" id="{2EC7BA93-3BEA-4EEF-BA6E-4A81FB84A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3" y="343"/>
              <a:ext cx="2366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5481" name="Line 15">
              <a:extLst>
                <a:ext uri="{FF2B5EF4-FFF2-40B4-BE49-F238E27FC236}">
                  <a16:creationId xmlns:a16="http://schemas.microsoft.com/office/drawing/2014/main" id="{0998C6B7-1839-4D0C-A333-67D78F4D57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" y="309"/>
              <a:ext cx="120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5482" name="Rectangle 16">
              <a:extLst>
                <a:ext uri="{FF2B5EF4-FFF2-40B4-BE49-F238E27FC236}">
                  <a16:creationId xmlns:a16="http://schemas.microsoft.com/office/drawing/2014/main" id="{5131A03C-8A0D-4325-AB52-BC67506BC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" y="6"/>
              <a:ext cx="1043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CONNECT.req</a:t>
              </a:r>
            </a:p>
          </p:txBody>
        </p:sp>
        <p:sp>
          <p:nvSpPr>
            <p:cNvPr id="105483" name="Rectangle 17">
              <a:extLst>
                <a:ext uri="{FF2B5EF4-FFF2-40B4-BE49-F238E27FC236}">
                  <a16:creationId xmlns:a16="http://schemas.microsoft.com/office/drawing/2014/main" id="{3C51AD17-9824-450A-95FE-08FE469593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3" y="656"/>
              <a:ext cx="102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CONNECT.ind</a:t>
              </a:r>
            </a:p>
          </p:txBody>
        </p:sp>
        <p:sp>
          <p:nvSpPr>
            <p:cNvPr id="105484" name="Line 18">
              <a:extLst>
                <a:ext uri="{FF2B5EF4-FFF2-40B4-BE49-F238E27FC236}">
                  <a16:creationId xmlns:a16="http://schemas.microsoft.com/office/drawing/2014/main" id="{F149199F-B97E-4B98-8F6D-4141C9A714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9" y="795"/>
              <a:ext cx="848" cy="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grpSp>
          <p:nvGrpSpPr>
            <p:cNvPr id="105485" name="Group 19">
              <a:extLst>
                <a:ext uri="{FF2B5EF4-FFF2-40B4-BE49-F238E27FC236}">
                  <a16:creationId xmlns:a16="http://schemas.microsoft.com/office/drawing/2014/main" id="{9C27FA50-FE93-46F9-ABD8-736EE848FF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53" y="454"/>
              <a:ext cx="903" cy="190"/>
              <a:chOff x="0" y="0"/>
              <a:chExt cx="903" cy="190"/>
            </a:xfrm>
          </p:grpSpPr>
          <p:sp>
            <p:nvSpPr>
              <p:cNvPr id="105486" name="Rectangle 20">
                <a:extLst>
                  <a:ext uri="{FF2B5EF4-FFF2-40B4-BE49-F238E27FC236}">
                    <a16:creationId xmlns:a16="http://schemas.microsoft.com/office/drawing/2014/main" id="{2E8A2D07-CEC1-4408-A45B-CDCA8438C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903" cy="1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105487" name="Rectangle 21">
                <a:extLst>
                  <a:ext uri="{FF2B5EF4-FFF2-40B4-BE49-F238E27FC236}">
                    <a16:creationId xmlns:a16="http://schemas.microsoft.com/office/drawing/2014/main" id="{46B2D31B-9FDE-46A5-992A-01D3BAF7DF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" y="6"/>
                <a:ext cx="86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SYN(seq=</a:t>
                </a:r>
                <a:r>
                  <a:rPr lang="en-US" altLang="fr-FR" sz="1500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x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)</a:t>
                </a:r>
              </a:p>
            </p:txBody>
          </p:sp>
        </p:grpSp>
      </p:grpSp>
      <p:sp>
        <p:nvSpPr>
          <p:cNvPr id="61462" name="Rectangle 22">
            <a:extLst>
              <a:ext uri="{FF2B5EF4-FFF2-40B4-BE49-F238E27FC236}">
                <a16:creationId xmlns:a16="http://schemas.microsoft.com/office/drawing/2014/main" id="{987BE178-6158-4CAD-BF19-A5154D3DA1F8}"/>
              </a:ext>
            </a:extLst>
          </p:cNvPr>
          <p:cNvSpPr>
            <a:spLocks/>
          </p:cNvSpPr>
          <p:nvPr/>
        </p:nvSpPr>
        <p:spPr bwMode="auto">
          <a:xfrm>
            <a:off x="2560639" y="3476419"/>
            <a:ext cx="184785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97000"/>
              </a:lnSpc>
            </a:pPr>
            <a:r>
              <a:rPr lang="en-US" altLang="fr-FR" sz="1500" b="1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Connection refused</a:t>
            </a:r>
          </a:p>
        </p:txBody>
      </p:sp>
      <p:sp>
        <p:nvSpPr>
          <p:cNvPr id="61463" name="Rectangle 23">
            <a:extLst>
              <a:ext uri="{FF2B5EF4-FFF2-40B4-BE49-F238E27FC236}">
                <a16:creationId xmlns:a16="http://schemas.microsoft.com/office/drawing/2014/main" id="{FA790A59-2A5E-48E3-9BC4-AE2C037641D8}"/>
              </a:ext>
            </a:extLst>
          </p:cNvPr>
          <p:cNvSpPr>
            <a:spLocks/>
          </p:cNvSpPr>
          <p:nvPr/>
        </p:nvSpPr>
        <p:spPr bwMode="auto">
          <a:xfrm>
            <a:off x="1852309" y="5705959"/>
            <a:ext cx="8588890" cy="143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/>
            <a:r>
              <a:rPr lang="en-US" altLang="fr-FR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A TCP entity MUST never send an RST segment</a:t>
            </a:r>
            <a:br>
              <a:rPr lang="en-US" altLang="fr-FR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</a:br>
            <a:r>
              <a:rPr lang="en-US" altLang="fr-FR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upon reception of another RST segment</a:t>
            </a:r>
          </a:p>
          <a:p>
            <a:pPr algn="l" eaLnBrk="1" hangingPunct="1"/>
            <a:endParaRPr lang="en-US" altLang="fr-FR">
              <a:solidFill>
                <a:schemeClr val="tx1"/>
              </a:solidFill>
              <a:latin typeface="Helvetica" panose="020B0604020202020204" pitchFamily="34" charset="0"/>
              <a:ea typeface="ＭＳ Ｐゴシック" panose="020B0600070205080204" pitchFamily="34" charset="-128"/>
              <a:sym typeface="Helvetica" panose="020B0604020202020204" pitchFamily="34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41C8E22-6675-A09C-EE8C-CD023C381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2445">
            <a:off x="607444" y="4007009"/>
            <a:ext cx="1694490" cy="37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3">
            <a:extLst>
              <a:ext uri="{FF2B5EF4-FFF2-40B4-BE49-F238E27FC236}">
                <a16:creationId xmlns:a16="http://schemas.microsoft.com/office/drawing/2014/main" id="{F6439306-8C7C-84E1-6126-9F25DB157733}"/>
              </a:ext>
            </a:extLst>
          </p:cNvPr>
          <p:cNvSpPr>
            <a:spLocks/>
          </p:cNvSpPr>
          <p:nvPr/>
        </p:nvSpPr>
        <p:spPr bwMode="auto">
          <a:xfrm>
            <a:off x="2090481" y="5030746"/>
            <a:ext cx="7915628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/>
            <a:r>
              <a:rPr lang="en-US" altLang="fr-FR" dirty="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What is the next segment sent by the client ?</a:t>
            </a:r>
          </a:p>
        </p:txBody>
      </p:sp>
    </p:spTree>
    <p:extLst>
      <p:ext uri="{BB962C8B-B14F-4D97-AF65-F5344CB8AC3E}">
        <p14:creationId xmlns:p14="http://schemas.microsoft.com/office/powerpoint/2010/main" val="183136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2" grpId="0" autoUpdateAnimBg="0"/>
      <p:bldP spid="61463" grpId="0" autoUpdateAnimBg="0"/>
      <p:bldP spid="3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D4E05-A860-D0BB-8869-7EA59BE1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B48B2-801B-6DC4-F47B-1FF545AA6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/>
              <a:t>Managing a connection</a:t>
            </a:r>
          </a:p>
          <a:p>
            <a:pPr lvl="1"/>
            <a:r>
              <a:rPr lang="en-BE"/>
              <a:t>Connection establishment</a:t>
            </a:r>
          </a:p>
          <a:p>
            <a:pPr lvl="1"/>
            <a:r>
              <a:rPr lang="en-BE"/>
              <a:t>Connection release</a:t>
            </a:r>
          </a:p>
          <a:p>
            <a:r>
              <a:rPr lang="en-BE">
                <a:solidFill>
                  <a:srgbClr val="FF0000"/>
                </a:solidFill>
              </a:rPr>
              <a:t>TCP</a:t>
            </a:r>
          </a:p>
          <a:p>
            <a:pPr lvl="1"/>
            <a:r>
              <a:rPr lang="en-BE"/>
              <a:t>Connection establishment</a:t>
            </a:r>
          </a:p>
          <a:p>
            <a:pPr lvl="1"/>
            <a:r>
              <a:rPr lang="en-BE">
                <a:solidFill>
                  <a:srgbClr val="FF0000"/>
                </a:solidFill>
              </a:rPr>
              <a:t>Data transfer</a:t>
            </a:r>
          </a:p>
          <a:p>
            <a:pPr lvl="1"/>
            <a:r>
              <a:rPr lang="en-BE"/>
              <a:t>Connection release</a:t>
            </a:r>
          </a:p>
          <a:p>
            <a:r>
              <a:rPr lang="en-BE"/>
              <a:t>Modern TCP</a:t>
            </a:r>
          </a:p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174648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>
            <a:extLst>
              <a:ext uri="{FF2B5EF4-FFF2-40B4-BE49-F238E27FC236}">
                <a16:creationId xmlns:a16="http://schemas.microsoft.com/office/drawing/2014/main" id="{6B9141EF-3556-442A-9A4F-1531FD5936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1478" y="0"/>
            <a:ext cx="8134110" cy="1208088"/>
          </a:xfrm>
        </p:spPr>
        <p:txBody>
          <a:bodyPr/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21275" algn="l"/>
              </a:tabLst>
              <a:defRPr/>
            </a:pPr>
            <a:r>
              <a:rPr lang="en-US">
                <a:sym typeface="Gill Sans" charset="0"/>
              </a:rPr>
              <a:t>Reliable data transfer</a:t>
            </a:r>
          </a:p>
        </p:txBody>
      </p:sp>
      <p:sp>
        <p:nvSpPr>
          <p:cNvPr id="106498" name="Line 2">
            <a:extLst>
              <a:ext uri="{FF2B5EF4-FFF2-40B4-BE49-F238E27FC236}">
                <a16:creationId xmlns:a16="http://schemas.microsoft.com/office/drawing/2014/main" id="{3EC11568-BAA4-43ED-94EE-F2B70EC3FF0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6951" y="2665413"/>
            <a:ext cx="3175" cy="2273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106499" name="Line 3">
            <a:extLst>
              <a:ext uri="{FF2B5EF4-FFF2-40B4-BE49-F238E27FC236}">
                <a16:creationId xmlns:a16="http://schemas.microsoft.com/office/drawing/2014/main" id="{019DF761-1A3C-42D1-AEAC-15110853A0C5}"/>
              </a:ext>
            </a:extLst>
          </p:cNvPr>
          <p:cNvSpPr>
            <a:spLocks noChangeShapeType="1"/>
          </p:cNvSpPr>
          <p:nvPr/>
        </p:nvSpPr>
        <p:spPr bwMode="auto">
          <a:xfrm>
            <a:off x="7702550" y="2693988"/>
            <a:ext cx="1588" cy="21701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62468" name="Group 4">
            <a:extLst>
              <a:ext uri="{FF2B5EF4-FFF2-40B4-BE49-F238E27FC236}">
                <a16:creationId xmlns:a16="http://schemas.microsoft.com/office/drawing/2014/main" id="{ED6AD324-B19A-44D7-9259-11853DD1FAA0}"/>
              </a:ext>
            </a:extLst>
          </p:cNvPr>
          <p:cNvGrpSpPr>
            <a:grpSpLocks/>
          </p:cNvGrpSpPr>
          <p:nvPr/>
        </p:nvGrpSpPr>
        <p:grpSpPr bwMode="auto">
          <a:xfrm>
            <a:off x="1573214" y="2614614"/>
            <a:ext cx="3221037" cy="200025"/>
            <a:chOff x="8" y="6"/>
            <a:chExt cx="2662" cy="179"/>
          </a:xfrm>
        </p:grpSpPr>
        <p:sp>
          <p:nvSpPr>
            <p:cNvPr id="106536" name="Line 5">
              <a:extLst>
                <a:ext uri="{FF2B5EF4-FFF2-40B4-BE49-F238E27FC236}">
                  <a16:creationId xmlns:a16="http://schemas.microsoft.com/office/drawing/2014/main" id="{A3D03444-D4C6-4436-8ED6-DE780D693A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5" y="118"/>
              <a:ext cx="120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6537" name="Rectangle 6">
              <a:extLst>
                <a:ext uri="{FF2B5EF4-FFF2-40B4-BE49-F238E27FC236}">
                  <a16:creationId xmlns:a16="http://schemas.microsoft.com/office/drawing/2014/main" id="{701AE0A1-7C87-4F49-8102-CA2EF6BB7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8" y="6"/>
              <a:ext cx="128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DATA.req ("abcd")</a:t>
              </a:r>
            </a:p>
          </p:txBody>
        </p:sp>
      </p:grpSp>
      <p:grpSp>
        <p:nvGrpSpPr>
          <p:cNvPr id="62471" name="Group 7">
            <a:extLst>
              <a:ext uri="{FF2B5EF4-FFF2-40B4-BE49-F238E27FC236}">
                <a16:creationId xmlns:a16="http://schemas.microsoft.com/office/drawing/2014/main" id="{26636E27-8212-4D1E-BFD7-7F7B6C1E3FB0}"/>
              </a:ext>
            </a:extLst>
          </p:cNvPr>
          <p:cNvGrpSpPr>
            <a:grpSpLocks/>
          </p:cNvGrpSpPr>
          <p:nvPr/>
        </p:nvGrpSpPr>
        <p:grpSpPr bwMode="auto">
          <a:xfrm>
            <a:off x="4806951" y="2649538"/>
            <a:ext cx="4545013" cy="533400"/>
            <a:chOff x="0" y="6"/>
            <a:chExt cx="3757" cy="479"/>
          </a:xfrm>
        </p:grpSpPr>
        <p:sp>
          <p:nvSpPr>
            <p:cNvPr id="106532" name="Line 8">
              <a:extLst>
                <a:ext uri="{FF2B5EF4-FFF2-40B4-BE49-F238E27FC236}">
                  <a16:creationId xmlns:a16="http://schemas.microsoft.com/office/drawing/2014/main" id="{406A5661-8C55-4139-8D97-69498C332C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19"/>
              <a:ext cx="2389" cy="3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6533" name="Rectangle 9">
              <a:extLst>
                <a:ext uri="{FF2B5EF4-FFF2-40B4-BE49-F238E27FC236}">
                  <a16:creationId xmlns:a16="http://schemas.microsoft.com/office/drawing/2014/main" id="{9CD3CBE0-1EF3-4DAF-B04E-418E273DE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" y="236"/>
              <a:ext cx="1221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DATA.ind("abcd")</a:t>
              </a:r>
            </a:p>
          </p:txBody>
        </p:sp>
        <p:sp>
          <p:nvSpPr>
            <p:cNvPr id="106534" name="Rectangle 10">
              <a:extLst>
                <a:ext uri="{FF2B5EF4-FFF2-40B4-BE49-F238E27FC236}">
                  <a16:creationId xmlns:a16="http://schemas.microsoft.com/office/drawing/2014/main" id="{40F278B3-136E-4B51-BD3E-D088963E2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" y="6"/>
              <a:ext cx="1223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(seq=123,"abcd")</a:t>
              </a:r>
            </a:p>
          </p:txBody>
        </p:sp>
        <p:sp>
          <p:nvSpPr>
            <p:cNvPr id="106535" name="Line 11">
              <a:extLst>
                <a:ext uri="{FF2B5EF4-FFF2-40B4-BE49-F238E27FC236}">
                  <a16:creationId xmlns:a16="http://schemas.microsoft.com/office/drawing/2014/main" id="{F0D0655A-D092-4819-B69E-22AFCC239D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2" y="473"/>
              <a:ext cx="120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62476" name="Group 12">
            <a:extLst>
              <a:ext uri="{FF2B5EF4-FFF2-40B4-BE49-F238E27FC236}">
                <a16:creationId xmlns:a16="http://schemas.microsoft.com/office/drawing/2014/main" id="{6B183EBF-EB6B-4C39-899B-C52B4718E816}"/>
              </a:ext>
            </a:extLst>
          </p:cNvPr>
          <p:cNvGrpSpPr>
            <a:grpSpLocks/>
          </p:cNvGrpSpPr>
          <p:nvPr/>
        </p:nvGrpSpPr>
        <p:grpSpPr bwMode="auto">
          <a:xfrm>
            <a:off x="1571625" y="3827463"/>
            <a:ext cx="6165850" cy="633412"/>
            <a:chOff x="7" y="6"/>
            <a:chExt cx="5099" cy="568"/>
          </a:xfrm>
        </p:grpSpPr>
        <p:grpSp>
          <p:nvGrpSpPr>
            <p:cNvPr id="106525" name="Group 13">
              <a:extLst>
                <a:ext uri="{FF2B5EF4-FFF2-40B4-BE49-F238E27FC236}">
                  <a16:creationId xmlns:a16="http://schemas.microsoft.com/office/drawing/2014/main" id="{7C1D075E-205F-47C5-829C-BF62D98108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" y="6"/>
              <a:ext cx="5099" cy="476"/>
              <a:chOff x="7" y="6"/>
              <a:chExt cx="5099" cy="476"/>
            </a:xfrm>
          </p:grpSpPr>
          <p:sp>
            <p:nvSpPr>
              <p:cNvPr id="106529" name="Line 14">
                <a:extLst>
                  <a:ext uri="{FF2B5EF4-FFF2-40B4-BE49-F238E27FC236}">
                    <a16:creationId xmlns:a16="http://schemas.microsoft.com/office/drawing/2014/main" id="{37007F4E-EC43-40C3-B135-F1862CDA91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2" y="118"/>
                <a:ext cx="1205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6530" name="Rectangle 15">
                <a:extLst>
                  <a:ext uri="{FF2B5EF4-FFF2-40B4-BE49-F238E27FC236}">
                    <a16:creationId xmlns:a16="http://schemas.microsoft.com/office/drawing/2014/main" id="{4FC3525D-5236-4227-B893-6A00B4F91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" y="6"/>
                <a:ext cx="1088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DATA.req ("jkl")</a:t>
                </a:r>
              </a:p>
            </p:txBody>
          </p:sp>
          <p:sp>
            <p:nvSpPr>
              <p:cNvPr id="106531" name="Line 16">
                <a:extLst>
                  <a:ext uri="{FF2B5EF4-FFF2-40B4-BE49-F238E27FC236}">
                    <a16:creationId xmlns:a16="http://schemas.microsoft.com/office/drawing/2014/main" id="{6512E75E-8CC0-4F9E-8FEC-FCE0554368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6" y="117"/>
                <a:ext cx="2390" cy="36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106526" name="Group 17">
              <a:extLst>
                <a:ext uri="{FF2B5EF4-FFF2-40B4-BE49-F238E27FC236}">
                  <a16:creationId xmlns:a16="http://schemas.microsoft.com/office/drawing/2014/main" id="{885D863C-5958-4C99-8A75-94AD96A6F5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2" y="330"/>
              <a:ext cx="1250" cy="244"/>
              <a:chOff x="0" y="0"/>
              <a:chExt cx="1250" cy="243"/>
            </a:xfrm>
          </p:grpSpPr>
          <p:sp>
            <p:nvSpPr>
              <p:cNvPr id="106527" name="AutoShape 18">
                <a:extLst>
                  <a:ext uri="{FF2B5EF4-FFF2-40B4-BE49-F238E27FC236}">
                    <a16:creationId xmlns:a16="http://schemas.microsoft.com/office/drawing/2014/main" id="{295F9272-72FE-4374-A28E-37DF52807B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250" cy="243"/>
              </a:xfrm>
              <a:prstGeom prst="roundRect">
                <a:avLst>
                  <a:gd name="adj" fmla="val 407"/>
                </a:avLst>
              </a:prstGeom>
              <a:solidFill>
                <a:schemeClr val="bg1"/>
              </a:soli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106528" name="Rectangle 19">
                <a:extLst>
                  <a:ext uri="{FF2B5EF4-FFF2-40B4-BE49-F238E27FC236}">
                    <a16:creationId xmlns:a16="http://schemas.microsoft.com/office/drawing/2014/main" id="{0F8DA239-E489-42AF-B189-D6DCF6C9E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" y="19"/>
                <a:ext cx="1028" cy="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(seq=132,"jkl")</a:t>
                </a:r>
              </a:p>
            </p:txBody>
          </p:sp>
        </p:grpSp>
      </p:grpSp>
      <p:grpSp>
        <p:nvGrpSpPr>
          <p:cNvPr id="62484" name="Group 20">
            <a:extLst>
              <a:ext uri="{FF2B5EF4-FFF2-40B4-BE49-F238E27FC236}">
                <a16:creationId xmlns:a16="http://schemas.microsoft.com/office/drawing/2014/main" id="{EB7ACCBE-801D-4CF9-BF73-1FDFEC6C1AC1}"/>
              </a:ext>
            </a:extLst>
          </p:cNvPr>
          <p:cNvGrpSpPr>
            <a:grpSpLocks/>
          </p:cNvGrpSpPr>
          <p:nvPr/>
        </p:nvGrpSpPr>
        <p:grpSpPr bwMode="auto">
          <a:xfrm>
            <a:off x="1571626" y="2878138"/>
            <a:ext cx="5591175" cy="906462"/>
            <a:chOff x="7" y="6"/>
            <a:chExt cx="4622" cy="811"/>
          </a:xfrm>
        </p:grpSpPr>
        <p:sp>
          <p:nvSpPr>
            <p:cNvPr id="106521" name="Rectangle 21">
              <a:extLst>
                <a:ext uri="{FF2B5EF4-FFF2-40B4-BE49-F238E27FC236}">
                  <a16:creationId xmlns:a16="http://schemas.microsoft.com/office/drawing/2014/main" id="{11B220F6-D3FE-4A6A-AA03-6CF7E7B56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0" y="365"/>
              <a:ext cx="1099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(seq=127,"efg")</a:t>
              </a:r>
            </a:p>
          </p:txBody>
        </p:sp>
        <p:sp>
          <p:nvSpPr>
            <p:cNvPr id="106522" name="Line 22">
              <a:extLst>
                <a:ext uri="{FF2B5EF4-FFF2-40B4-BE49-F238E27FC236}">
                  <a16:creationId xmlns:a16="http://schemas.microsoft.com/office/drawing/2014/main" id="{8B9A7D3A-0FC4-4272-95DB-522680771B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1" y="118"/>
              <a:ext cx="120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6523" name="Rectangle 23">
              <a:extLst>
                <a:ext uri="{FF2B5EF4-FFF2-40B4-BE49-F238E27FC236}">
                  <a16:creationId xmlns:a16="http://schemas.microsoft.com/office/drawing/2014/main" id="{4BE59E9A-5331-4B0E-91F7-2AF6CD8270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" y="6"/>
              <a:ext cx="1159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DATA.req ("efg")</a:t>
              </a:r>
            </a:p>
          </p:txBody>
        </p:sp>
        <p:sp>
          <p:nvSpPr>
            <p:cNvPr id="106524" name="Line 24">
              <a:extLst>
                <a:ext uri="{FF2B5EF4-FFF2-40B4-BE49-F238E27FC236}">
                  <a16:creationId xmlns:a16="http://schemas.microsoft.com/office/drawing/2014/main" id="{8C221A31-A79A-419F-9CBB-EBACB2F780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6" y="129"/>
              <a:ext cx="1261" cy="6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62489" name="Group 25">
            <a:extLst>
              <a:ext uri="{FF2B5EF4-FFF2-40B4-BE49-F238E27FC236}">
                <a16:creationId xmlns:a16="http://schemas.microsoft.com/office/drawing/2014/main" id="{1BF25053-A50F-4263-ACE8-12078FE12BD8}"/>
              </a:ext>
            </a:extLst>
          </p:cNvPr>
          <p:cNvGrpSpPr>
            <a:grpSpLocks/>
          </p:cNvGrpSpPr>
          <p:nvPr/>
        </p:nvGrpSpPr>
        <p:grpSpPr bwMode="auto">
          <a:xfrm>
            <a:off x="4819651" y="3014663"/>
            <a:ext cx="2855913" cy="292100"/>
            <a:chOff x="0" y="6"/>
            <a:chExt cx="2360" cy="261"/>
          </a:xfrm>
        </p:grpSpPr>
        <p:sp>
          <p:nvSpPr>
            <p:cNvPr id="106519" name="Line 26">
              <a:extLst>
                <a:ext uri="{FF2B5EF4-FFF2-40B4-BE49-F238E27FC236}">
                  <a16:creationId xmlns:a16="http://schemas.microsoft.com/office/drawing/2014/main" id="{88C792BD-FA2C-44D3-AD74-CD79A7BB7D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171"/>
              <a:ext cx="236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6520" name="Rectangle 27">
              <a:extLst>
                <a:ext uri="{FF2B5EF4-FFF2-40B4-BE49-F238E27FC236}">
                  <a16:creationId xmlns:a16="http://schemas.microsoft.com/office/drawing/2014/main" id="{8625A0A3-F82E-4062-8F86-600DD3FE7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" y="6"/>
              <a:ext cx="71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(ack=127)</a:t>
              </a:r>
            </a:p>
          </p:txBody>
        </p:sp>
      </p:grpSp>
      <p:grpSp>
        <p:nvGrpSpPr>
          <p:cNvPr id="62492" name="Group 28">
            <a:extLst>
              <a:ext uri="{FF2B5EF4-FFF2-40B4-BE49-F238E27FC236}">
                <a16:creationId xmlns:a16="http://schemas.microsoft.com/office/drawing/2014/main" id="{04323F05-303A-405F-BD76-EA0611EDD5B6}"/>
              </a:ext>
            </a:extLst>
          </p:cNvPr>
          <p:cNvGrpSpPr>
            <a:grpSpLocks/>
          </p:cNvGrpSpPr>
          <p:nvPr/>
        </p:nvGrpSpPr>
        <p:grpSpPr bwMode="auto">
          <a:xfrm>
            <a:off x="4833939" y="4594225"/>
            <a:ext cx="2854325" cy="388938"/>
            <a:chOff x="0" y="0"/>
            <a:chExt cx="2360" cy="348"/>
          </a:xfrm>
        </p:grpSpPr>
        <p:sp>
          <p:nvSpPr>
            <p:cNvPr id="106517" name="Line 29">
              <a:extLst>
                <a:ext uri="{FF2B5EF4-FFF2-40B4-BE49-F238E27FC236}">
                  <a16:creationId xmlns:a16="http://schemas.microsoft.com/office/drawing/2014/main" id="{A0677C9F-50B0-4D1D-B497-2A2EC8D0CC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2360" cy="1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6518" name="Rectangle 30">
              <a:extLst>
                <a:ext uri="{FF2B5EF4-FFF2-40B4-BE49-F238E27FC236}">
                  <a16:creationId xmlns:a16="http://schemas.microsoft.com/office/drawing/2014/main" id="{80D8DF5D-A26B-47FD-A745-12A5F538B3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" y="169"/>
              <a:ext cx="71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(ack=135)</a:t>
              </a:r>
            </a:p>
          </p:txBody>
        </p:sp>
      </p:grpSp>
      <p:grpSp>
        <p:nvGrpSpPr>
          <p:cNvPr id="62495" name="Group 31">
            <a:extLst>
              <a:ext uri="{FF2B5EF4-FFF2-40B4-BE49-F238E27FC236}">
                <a16:creationId xmlns:a16="http://schemas.microsoft.com/office/drawing/2014/main" id="{3FCA98A4-3E21-43FE-A274-3132FE93885D}"/>
              </a:ext>
            </a:extLst>
          </p:cNvPr>
          <p:cNvGrpSpPr>
            <a:grpSpLocks/>
          </p:cNvGrpSpPr>
          <p:nvPr/>
        </p:nvGrpSpPr>
        <p:grpSpPr bwMode="auto">
          <a:xfrm>
            <a:off x="7875588" y="4306888"/>
            <a:ext cx="1731962" cy="265112"/>
            <a:chOff x="0" y="7"/>
            <a:chExt cx="1432" cy="236"/>
          </a:xfrm>
        </p:grpSpPr>
        <p:sp>
          <p:nvSpPr>
            <p:cNvPr id="106515" name="Rectangle 32">
              <a:extLst>
                <a:ext uri="{FF2B5EF4-FFF2-40B4-BE49-F238E27FC236}">
                  <a16:creationId xmlns:a16="http://schemas.microsoft.com/office/drawing/2014/main" id="{3F1D065A-8C4B-4D2A-BF89-EBE96D5B5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" y="7"/>
              <a:ext cx="1371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DATA.ind("efghijkl")</a:t>
              </a:r>
            </a:p>
          </p:txBody>
        </p:sp>
        <p:sp>
          <p:nvSpPr>
            <p:cNvPr id="106516" name="Line 33">
              <a:extLst>
                <a:ext uri="{FF2B5EF4-FFF2-40B4-BE49-F238E27FC236}">
                  <a16:creationId xmlns:a16="http://schemas.microsoft.com/office/drawing/2014/main" id="{2D41A656-4E0B-45EC-9742-495E8D30FE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42"/>
              <a:ext cx="120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62498" name="Line 34">
            <a:extLst>
              <a:ext uri="{FF2B5EF4-FFF2-40B4-BE49-F238E27FC236}">
                <a16:creationId xmlns:a16="http://schemas.microsoft.com/office/drawing/2014/main" id="{C8B46E7A-D7F2-4339-8157-316B0CC029B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3826" y="3884613"/>
            <a:ext cx="1158875" cy="6334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62499" name="Group 35">
            <a:extLst>
              <a:ext uri="{FF2B5EF4-FFF2-40B4-BE49-F238E27FC236}">
                <a16:creationId xmlns:a16="http://schemas.microsoft.com/office/drawing/2014/main" id="{20E19EDE-DA31-4EAE-B8C3-0D4674317385}"/>
              </a:ext>
            </a:extLst>
          </p:cNvPr>
          <p:cNvGrpSpPr>
            <a:grpSpLocks/>
          </p:cNvGrpSpPr>
          <p:nvPr/>
        </p:nvGrpSpPr>
        <p:grpSpPr bwMode="auto">
          <a:xfrm>
            <a:off x="1571625" y="3286125"/>
            <a:ext cx="6165850" cy="730250"/>
            <a:chOff x="7" y="7"/>
            <a:chExt cx="5099" cy="653"/>
          </a:xfrm>
        </p:grpSpPr>
        <p:sp>
          <p:nvSpPr>
            <p:cNvPr id="106509" name="Line 36">
              <a:extLst>
                <a:ext uri="{FF2B5EF4-FFF2-40B4-BE49-F238E27FC236}">
                  <a16:creationId xmlns:a16="http://schemas.microsoft.com/office/drawing/2014/main" id="{B976DE85-4C80-4B67-B884-992E89139A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2" y="118"/>
              <a:ext cx="120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6510" name="Rectangle 37">
              <a:extLst>
                <a:ext uri="{FF2B5EF4-FFF2-40B4-BE49-F238E27FC236}">
                  <a16:creationId xmlns:a16="http://schemas.microsoft.com/office/drawing/2014/main" id="{ACAD679A-850E-4A03-9663-FE466EF18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" y="7"/>
              <a:ext cx="106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DATA.req ("hi")</a:t>
              </a:r>
            </a:p>
          </p:txBody>
        </p:sp>
        <p:sp>
          <p:nvSpPr>
            <p:cNvPr id="106511" name="Line 38">
              <a:extLst>
                <a:ext uri="{FF2B5EF4-FFF2-40B4-BE49-F238E27FC236}">
                  <a16:creationId xmlns:a16="http://schemas.microsoft.com/office/drawing/2014/main" id="{91DB64E6-457A-4061-8194-6FE01C5C8B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0" y="118"/>
              <a:ext cx="2366" cy="5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grpSp>
          <p:nvGrpSpPr>
            <p:cNvPr id="106512" name="Group 39">
              <a:extLst>
                <a:ext uri="{FF2B5EF4-FFF2-40B4-BE49-F238E27FC236}">
                  <a16:creationId xmlns:a16="http://schemas.microsoft.com/office/drawing/2014/main" id="{18159CE1-F0C4-42D9-AED9-F4CD46F2CA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1" y="342"/>
              <a:ext cx="1250" cy="244"/>
              <a:chOff x="0" y="0"/>
              <a:chExt cx="1250" cy="243"/>
            </a:xfrm>
          </p:grpSpPr>
          <p:sp>
            <p:nvSpPr>
              <p:cNvPr id="106513" name="AutoShape 40">
                <a:extLst>
                  <a:ext uri="{FF2B5EF4-FFF2-40B4-BE49-F238E27FC236}">
                    <a16:creationId xmlns:a16="http://schemas.microsoft.com/office/drawing/2014/main" id="{B80DB73F-EED0-469B-A28B-4B4887D15F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250" cy="243"/>
              </a:xfrm>
              <a:prstGeom prst="roundRect">
                <a:avLst>
                  <a:gd name="adj" fmla="val 407"/>
                </a:avLst>
              </a:prstGeom>
              <a:solidFill>
                <a:schemeClr val="bg1"/>
              </a:soli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106514" name="Rectangle 41">
                <a:extLst>
                  <a:ext uri="{FF2B5EF4-FFF2-40B4-BE49-F238E27FC236}">
                    <a16:creationId xmlns:a16="http://schemas.microsoft.com/office/drawing/2014/main" id="{28823C98-1DDB-47A7-9F8C-E315F134D4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" y="15"/>
                <a:ext cx="1002" cy="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(seq=130,"hi")</a:t>
                </a:r>
              </a:p>
            </p:txBody>
          </p:sp>
        </p:grpSp>
      </p:grpSp>
      <p:pic>
        <p:nvPicPr>
          <p:cNvPr id="43" name="Picture 2">
            <a:extLst>
              <a:ext uri="{FF2B5EF4-FFF2-40B4-BE49-F238E27FC236}">
                <a16:creationId xmlns:a16="http://schemas.microsoft.com/office/drawing/2014/main" id="{A559201E-8A80-2B48-B186-B06723ABC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93537">
            <a:off x="5560767" y="1456070"/>
            <a:ext cx="1209103" cy="53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74BF52F8-92A0-CD48-A4C2-83DDF8CF7C44}"/>
              </a:ext>
            </a:extLst>
          </p:cNvPr>
          <p:cNvSpPr/>
          <p:nvPr/>
        </p:nvSpPr>
        <p:spPr>
          <a:xfrm>
            <a:off x="6123766" y="1900094"/>
            <a:ext cx="60450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BE"/>
              <a:t>Which ack is returned ?</a:t>
            </a:r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57181F4C-9BA5-824B-BBA6-4D208E0AA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93537">
            <a:off x="4666002" y="5443981"/>
            <a:ext cx="1209103" cy="53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81997835-AC1C-AE41-BAEB-A0BB0806A602}"/>
              </a:ext>
            </a:extLst>
          </p:cNvPr>
          <p:cNvSpPr/>
          <p:nvPr/>
        </p:nvSpPr>
        <p:spPr>
          <a:xfrm>
            <a:off x="5783372" y="5621439"/>
            <a:ext cx="60450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BE"/>
              <a:t>Which ack is returned ?</a:t>
            </a:r>
          </a:p>
        </p:txBody>
      </p:sp>
      <p:pic>
        <p:nvPicPr>
          <p:cNvPr id="47" name="Picture 2">
            <a:extLst>
              <a:ext uri="{FF2B5EF4-FFF2-40B4-BE49-F238E27FC236}">
                <a16:creationId xmlns:a16="http://schemas.microsoft.com/office/drawing/2014/main" id="{93A633D9-DBA0-CE49-9C78-8F7069152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93537">
            <a:off x="7726102" y="3189531"/>
            <a:ext cx="1209103" cy="53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8EB1B91F-86EA-BF4A-AE35-6CB9EC9437ED}"/>
              </a:ext>
            </a:extLst>
          </p:cNvPr>
          <p:cNvSpPr/>
          <p:nvPr/>
        </p:nvSpPr>
        <p:spPr>
          <a:xfrm>
            <a:off x="8613414" y="3386213"/>
            <a:ext cx="60450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BE"/>
              <a:t>Which ack </a:t>
            </a:r>
            <a:br>
              <a:rPr lang="en-BE"/>
            </a:br>
            <a:r>
              <a:rPr lang="en-BE"/>
              <a:t>is returned ?</a:t>
            </a:r>
          </a:p>
        </p:txBody>
      </p:sp>
    </p:spTree>
    <p:extLst>
      <p:ext uri="{BB962C8B-B14F-4D97-AF65-F5344CB8AC3E}">
        <p14:creationId xmlns:p14="http://schemas.microsoft.com/office/powerpoint/2010/main" val="97947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2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62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2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62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  <p:bldP spid="4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>
            <a:extLst>
              <a:ext uri="{FF2B5EF4-FFF2-40B4-BE49-F238E27FC236}">
                <a16:creationId xmlns:a16="http://schemas.microsoft.com/office/drawing/2014/main" id="{6392DEF6-B1DC-43D4-B040-4F308981D0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1404" y="0"/>
            <a:ext cx="8594185" cy="1208088"/>
          </a:xfrm>
        </p:spPr>
        <p:txBody>
          <a:bodyPr/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21275" algn="l"/>
              </a:tabLst>
              <a:defRPr/>
            </a:pPr>
            <a:r>
              <a:rPr lang="en-US">
                <a:sym typeface="Gill Sans" charset="0"/>
              </a:rPr>
              <a:t>Reliable data transfer</a:t>
            </a:r>
          </a:p>
        </p:txBody>
      </p:sp>
      <p:sp>
        <p:nvSpPr>
          <p:cNvPr id="107522" name="Line 2">
            <a:extLst>
              <a:ext uri="{FF2B5EF4-FFF2-40B4-BE49-F238E27FC236}">
                <a16:creationId xmlns:a16="http://schemas.microsoft.com/office/drawing/2014/main" id="{56E80D5C-A45F-45E1-B307-9F10B644397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88984" y="2262798"/>
            <a:ext cx="4762" cy="299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63491" name="Group 3">
            <a:extLst>
              <a:ext uri="{FF2B5EF4-FFF2-40B4-BE49-F238E27FC236}">
                <a16:creationId xmlns:a16="http://schemas.microsoft.com/office/drawing/2014/main" id="{900F4C3F-FC50-4585-8414-DDCF00C1E54D}"/>
              </a:ext>
            </a:extLst>
          </p:cNvPr>
          <p:cNvGrpSpPr>
            <a:grpSpLocks/>
          </p:cNvGrpSpPr>
          <p:nvPr/>
        </p:nvGrpSpPr>
        <p:grpSpPr bwMode="auto">
          <a:xfrm>
            <a:off x="3719147" y="2602524"/>
            <a:ext cx="3783013" cy="485775"/>
            <a:chOff x="0" y="6"/>
            <a:chExt cx="3129" cy="435"/>
          </a:xfrm>
        </p:grpSpPr>
        <p:sp>
          <p:nvSpPr>
            <p:cNvPr id="107558" name="Rectangle 4">
              <a:extLst>
                <a:ext uri="{FF2B5EF4-FFF2-40B4-BE49-F238E27FC236}">
                  <a16:creationId xmlns:a16="http://schemas.microsoft.com/office/drawing/2014/main" id="{4D7DB499-1D5D-495A-8B33-6F7984BB9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0" y="6"/>
              <a:ext cx="1011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(seq=127,"ef")</a:t>
              </a:r>
            </a:p>
          </p:txBody>
        </p:sp>
        <p:sp>
          <p:nvSpPr>
            <p:cNvPr id="107559" name="Line 5">
              <a:extLst>
                <a:ext uri="{FF2B5EF4-FFF2-40B4-BE49-F238E27FC236}">
                  <a16:creationId xmlns:a16="http://schemas.microsoft.com/office/drawing/2014/main" id="{02CB1851-D7A5-431A-A1F0-08B244EBD1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6"/>
              <a:ext cx="3129" cy="3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63494" name="Group 6">
            <a:extLst>
              <a:ext uri="{FF2B5EF4-FFF2-40B4-BE49-F238E27FC236}">
                <a16:creationId xmlns:a16="http://schemas.microsoft.com/office/drawing/2014/main" id="{CF543EC6-1DA4-4241-93F2-9A5B3B26A150}"/>
              </a:ext>
            </a:extLst>
          </p:cNvPr>
          <p:cNvGrpSpPr>
            <a:grpSpLocks/>
          </p:cNvGrpSpPr>
          <p:nvPr/>
        </p:nvGrpSpPr>
        <p:grpSpPr bwMode="auto">
          <a:xfrm>
            <a:off x="3719146" y="2261212"/>
            <a:ext cx="3265488" cy="458787"/>
            <a:chOff x="0" y="7"/>
            <a:chExt cx="2700" cy="410"/>
          </a:xfrm>
        </p:grpSpPr>
        <p:grpSp>
          <p:nvGrpSpPr>
            <p:cNvPr id="107554" name="Group 7">
              <a:extLst>
                <a:ext uri="{FF2B5EF4-FFF2-40B4-BE49-F238E27FC236}">
                  <a16:creationId xmlns:a16="http://schemas.microsoft.com/office/drawing/2014/main" id="{3CDD6BCC-A95D-4397-B8E1-D49A4837B7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7"/>
              <a:ext cx="2700" cy="320"/>
              <a:chOff x="0" y="7"/>
              <a:chExt cx="2700" cy="320"/>
            </a:xfrm>
          </p:grpSpPr>
          <p:sp>
            <p:nvSpPr>
              <p:cNvPr id="107556" name="Line 8">
                <a:extLst>
                  <a:ext uri="{FF2B5EF4-FFF2-40B4-BE49-F238E27FC236}">
                    <a16:creationId xmlns:a16="http://schemas.microsoft.com/office/drawing/2014/main" id="{F6D09429-A65B-4552-A48D-77E1558F5D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51"/>
                <a:ext cx="2421" cy="2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7557" name="Rectangle 9">
                <a:extLst>
                  <a:ext uri="{FF2B5EF4-FFF2-40B4-BE49-F238E27FC236}">
                    <a16:creationId xmlns:a16="http://schemas.microsoft.com/office/drawing/2014/main" id="{7E50E1C4-AC8A-48F1-8DF3-F1DCA85034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" y="7"/>
                <a:ext cx="1223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(seq=123,"abcd")</a:t>
                </a:r>
              </a:p>
            </p:txBody>
          </p:sp>
        </p:grpSp>
        <p:sp>
          <p:nvSpPr>
            <p:cNvPr id="107555" name="Oval 10">
              <a:extLst>
                <a:ext uri="{FF2B5EF4-FFF2-40B4-BE49-F238E27FC236}">
                  <a16:creationId xmlns:a16="http://schemas.microsoft.com/office/drawing/2014/main" id="{50E7DBEC-95E3-4B60-AF4D-0E151D672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7" y="218"/>
              <a:ext cx="200" cy="199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</p:grpSp>
      <p:sp>
        <p:nvSpPr>
          <p:cNvPr id="107525" name="Line 11">
            <a:extLst>
              <a:ext uri="{FF2B5EF4-FFF2-40B4-BE49-F238E27FC236}">
                <a16:creationId xmlns:a16="http://schemas.microsoft.com/office/drawing/2014/main" id="{B3E163D1-A280-4996-9DC5-4EF2772B43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18035" y="2285023"/>
            <a:ext cx="7937" cy="2935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63500" name="Group 12">
            <a:extLst>
              <a:ext uri="{FF2B5EF4-FFF2-40B4-BE49-F238E27FC236}">
                <a16:creationId xmlns:a16="http://schemas.microsoft.com/office/drawing/2014/main" id="{39A6877F-6593-4A36-BB0C-861426689B1E}"/>
              </a:ext>
            </a:extLst>
          </p:cNvPr>
          <p:cNvGrpSpPr>
            <a:grpSpLocks/>
          </p:cNvGrpSpPr>
          <p:nvPr/>
        </p:nvGrpSpPr>
        <p:grpSpPr bwMode="auto">
          <a:xfrm>
            <a:off x="3674696" y="3705837"/>
            <a:ext cx="3784600" cy="498475"/>
            <a:chOff x="0" y="7"/>
            <a:chExt cx="3129" cy="445"/>
          </a:xfrm>
        </p:grpSpPr>
        <p:sp>
          <p:nvSpPr>
            <p:cNvPr id="107552" name="Line 13">
              <a:extLst>
                <a:ext uri="{FF2B5EF4-FFF2-40B4-BE49-F238E27FC236}">
                  <a16:creationId xmlns:a16="http://schemas.microsoft.com/office/drawing/2014/main" id="{0C476669-42D3-4219-B230-803BC6FAD2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87"/>
              <a:ext cx="3129" cy="3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7553" name="Rectangle 14">
              <a:extLst>
                <a:ext uri="{FF2B5EF4-FFF2-40B4-BE49-F238E27FC236}">
                  <a16:creationId xmlns:a16="http://schemas.microsoft.com/office/drawing/2014/main" id="{4833CB60-6902-40BD-A033-E6F4E3D336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" y="7"/>
              <a:ext cx="122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(seq=123,"abcd")</a:t>
              </a:r>
            </a:p>
          </p:txBody>
        </p:sp>
      </p:grpSp>
      <p:grpSp>
        <p:nvGrpSpPr>
          <p:cNvPr id="63503" name="Group 15">
            <a:extLst>
              <a:ext uri="{FF2B5EF4-FFF2-40B4-BE49-F238E27FC236}">
                <a16:creationId xmlns:a16="http://schemas.microsoft.com/office/drawing/2014/main" id="{BDA974B0-76BF-4F84-B00F-84E756FA06DB}"/>
              </a:ext>
            </a:extLst>
          </p:cNvPr>
          <p:cNvGrpSpPr>
            <a:grpSpLocks/>
          </p:cNvGrpSpPr>
          <p:nvPr/>
        </p:nvGrpSpPr>
        <p:grpSpPr bwMode="auto">
          <a:xfrm>
            <a:off x="3673109" y="4078898"/>
            <a:ext cx="3784600" cy="527050"/>
            <a:chOff x="0" y="7"/>
            <a:chExt cx="3129" cy="471"/>
          </a:xfrm>
        </p:grpSpPr>
        <p:sp>
          <p:nvSpPr>
            <p:cNvPr id="107548" name="Line 16">
              <a:extLst>
                <a:ext uri="{FF2B5EF4-FFF2-40B4-BE49-F238E27FC236}">
                  <a16:creationId xmlns:a16="http://schemas.microsoft.com/office/drawing/2014/main" id="{CDA080D9-2667-4311-98EB-1A0696DD9D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13"/>
              <a:ext cx="3129" cy="3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grpSp>
          <p:nvGrpSpPr>
            <p:cNvPr id="107549" name="Group 17">
              <a:extLst>
                <a:ext uri="{FF2B5EF4-FFF2-40B4-BE49-F238E27FC236}">
                  <a16:creationId xmlns:a16="http://schemas.microsoft.com/office/drawing/2014/main" id="{D6A22E40-ED2C-4D07-9C76-9EF66F5AD2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9" y="7"/>
              <a:ext cx="1053" cy="190"/>
              <a:chOff x="7" y="7"/>
              <a:chExt cx="1053" cy="190"/>
            </a:xfrm>
          </p:grpSpPr>
          <p:sp>
            <p:nvSpPr>
              <p:cNvPr id="107550" name="AutoShape 18">
                <a:extLst>
                  <a:ext uri="{FF2B5EF4-FFF2-40B4-BE49-F238E27FC236}">
                    <a16:creationId xmlns:a16="http://schemas.microsoft.com/office/drawing/2014/main" id="{7602BA3F-F434-4DAA-AF8A-89699A010B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" y="9"/>
                <a:ext cx="1050" cy="188"/>
              </a:xfrm>
              <a:prstGeom prst="roundRect">
                <a:avLst>
                  <a:gd name="adj" fmla="val 523"/>
                </a:avLst>
              </a:prstGeom>
              <a:solidFill>
                <a:schemeClr val="bg1"/>
              </a:soli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107551" name="Rectangle 19">
                <a:extLst>
                  <a:ext uri="{FF2B5EF4-FFF2-40B4-BE49-F238E27FC236}">
                    <a16:creationId xmlns:a16="http://schemas.microsoft.com/office/drawing/2014/main" id="{0ABB58D4-73CA-4602-AAFE-D2F088F233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" y="7"/>
                <a:ext cx="1010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(seq=127,"ef")</a:t>
                </a:r>
              </a:p>
            </p:txBody>
          </p:sp>
        </p:grpSp>
      </p:grpSp>
      <p:grpSp>
        <p:nvGrpSpPr>
          <p:cNvPr id="63508" name="Group 20">
            <a:extLst>
              <a:ext uri="{FF2B5EF4-FFF2-40B4-BE49-F238E27FC236}">
                <a16:creationId xmlns:a16="http://schemas.microsoft.com/office/drawing/2014/main" id="{FAB89438-9307-4085-A092-6A3A3822DDF2}"/>
              </a:ext>
            </a:extLst>
          </p:cNvPr>
          <p:cNvGrpSpPr>
            <a:grpSpLocks/>
          </p:cNvGrpSpPr>
          <p:nvPr/>
        </p:nvGrpSpPr>
        <p:grpSpPr bwMode="auto">
          <a:xfrm>
            <a:off x="3746135" y="3150211"/>
            <a:ext cx="3775075" cy="419100"/>
            <a:chOff x="0" y="0"/>
            <a:chExt cx="3121" cy="375"/>
          </a:xfrm>
        </p:grpSpPr>
        <p:sp>
          <p:nvSpPr>
            <p:cNvPr id="107546" name="Line 21">
              <a:extLst>
                <a:ext uri="{FF2B5EF4-FFF2-40B4-BE49-F238E27FC236}">
                  <a16:creationId xmlns:a16="http://schemas.microsoft.com/office/drawing/2014/main" id="{AF4E4A2B-2B50-42CB-8754-3426073D12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3121" cy="3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7547" name="Rectangle 22">
              <a:extLst>
                <a:ext uri="{FF2B5EF4-FFF2-40B4-BE49-F238E27FC236}">
                  <a16:creationId xmlns:a16="http://schemas.microsoft.com/office/drawing/2014/main" id="{61EB2FF8-E896-4E38-9573-EDF8E5A7D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" y="84"/>
              <a:ext cx="71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(ack=123)</a:t>
              </a:r>
            </a:p>
          </p:txBody>
        </p:sp>
      </p:grpSp>
      <p:grpSp>
        <p:nvGrpSpPr>
          <p:cNvPr id="63511" name="Group 23">
            <a:extLst>
              <a:ext uri="{FF2B5EF4-FFF2-40B4-BE49-F238E27FC236}">
                <a16:creationId xmlns:a16="http://schemas.microsoft.com/office/drawing/2014/main" id="{0FBA939B-CBB9-4133-9A7C-B456E9399CDA}"/>
              </a:ext>
            </a:extLst>
          </p:cNvPr>
          <p:cNvGrpSpPr>
            <a:grpSpLocks/>
          </p:cNvGrpSpPr>
          <p:nvPr/>
        </p:nvGrpSpPr>
        <p:grpSpPr bwMode="auto">
          <a:xfrm>
            <a:off x="1531572" y="2323124"/>
            <a:ext cx="1997075" cy="1439863"/>
            <a:chOff x="7" y="0"/>
            <a:chExt cx="1652" cy="1291"/>
          </a:xfrm>
        </p:grpSpPr>
        <p:sp>
          <p:nvSpPr>
            <p:cNvPr id="107544" name="Line 24">
              <a:extLst>
                <a:ext uri="{FF2B5EF4-FFF2-40B4-BE49-F238E27FC236}">
                  <a16:creationId xmlns:a16="http://schemas.microsoft.com/office/drawing/2014/main" id="{978AA48E-CAB9-49C8-8B18-6757A362DB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53" y="0"/>
              <a:ext cx="6" cy="1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7545" name="Rectangle 25">
              <a:extLst>
                <a:ext uri="{FF2B5EF4-FFF2-40B4-BE49-F238E27FC236}">
                  <a16:creationId xmlns:a16="http://schemas.microsoft.com/office/drawing/2014/main" id="{5F662B45-9304-4532-81F6-D13D838A5F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" y="492"/>
              <a:ext cx="149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Retransmission timer</a:t>
              </a:r>
            </a:p>
          </p:txBody>
        </p:sp>
      </p:grpSp>
      <p:grpSp>
        <p:nvGrpSpPr>
          <p:cNvPr id="63514" name="Group 26">
            <a:extLst>
              <a:ext uri="{FF2B5EF4-FFF2-40B4-BE49-F238E27FC236}">
                <a16:creationId xmlns:a16="http://schemas.microsoft.com/office/drawing/2014/main" id="{9D238A80-AB84-44EC-A7AE-5C34DEF5DB27}"/>
              </a:ext>
            </a:extLst>
          </p:cNvPr>
          <p:cNvGrpSpPr>
            <a:grpSpLocks/>
          </p:cNvGrpSpPr>
          <p:nvPr/>
        </p:nvGrpSpPr>
        <p:grpSpPr bwMode="auto">
          <a:xfrm>
            <a:off x="3717560" y="4255112"/>
            <a:ext cx="3775075" cy="420687"/>
            <a:chOff x="0" y="0"/>
            <a:chExt cx="3121" cy="375"/>
          </a:xfrm>
        </p:grpSpPr>
        <p:sp>
          <p:nvSpPr>
            <p:cNvPr id="107542" name="Rectangle 27">
              <a:extLst>
                <a:ext uri="{FF2B5EF4-FFF2-40B4-BE49-F238E27FC236}">
                  <a16:creationId xmlns:a16="http://schemas.microsoft.com/office/drawing/2014/main" id="{8058E96B-F4E2-472F-8081-2A9B04502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" y="43"/>
              <a:ext cx="71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(ack=129)</a:t>
              </a:r>
            </a:p>
          </p:txBody>
        </p:sp>
        <p:sp>
          <p:nvSpPr>
            <p:cNvPr id="107543" name="Line 28">
              <a:extLst>
                <a:ext uri="{FF2B5EF4-FFF2-40B4-BE49-F238E27FC236}">
                  <a16:creationId xmlns:a16="http://schemas.microsoft.com/office/drawing/2014/main" id="{DA7CA3BD-63A8-44F5-A784-9B392C08BA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3121" cy="3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63517" name="Group 29">
            <a:extLst>
              <a:ext uri="{FF2B5EF4-FFF2-40B4-BE49-F238E27FC236}">
                <a16:creationId xmlns:a16="http://schemas.microsoft.com/office/drawing/2014/main" id="{08B87C94-B231-4F81-BC87-77E069BBE7FE}"/>
              </a:ext>
            </a:extLst>
          </p:cNvPr>
          <p:cNvGrpSpPr>
            <a:grpSpLocks/>
          </p:cNvGrpSpPr>
          <p:nvPr/>
        </p:nvGrpSpPr>
        <p:grpSpPr bwMode="auto">
          <a:xfrm>
            <a:off x="3717560" y="4655161"/>
            <a:ext cx="3775075" cy="419100"/>
            <a:chOff x="0" y="0"/>
            <a:chExt cx="3121" cy="375"/>
          </a:xfrm>
        </p:grpSpPr>
        <p:sp>
          <p:nvSpPr>
            <p:cNvPr id="107540" name="Rectangle 30">
              <a:extLst>
                <a:ext uri="{FF2B5EF4-FFF2-40B4-BE49-F238E27FC236}">
                  <a16:creationId xmlns:a16="http://schemas.microsoft.com/office/drawing/2014/main" id="{5E16FA98-2FE5-4561-80F6-7B88C1CB1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" y="92"/>
              <a:ext cx="71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(ack=129)</a:t>
              </a:r>
            </a:p>
          </p:txBody>
        </p:sp>
        <p:sp>
          <p:nvSpPr>
            <p:cNvPr id="107541" name="Line 31">
              <a:extLst>
                <a:ext uri="{FF2B5EF4-FFF2-40B4-BE49-F238E27FC236}">
                  <a16:creationId xmlns:a16="http://schemas.microsoft.com/office/drawing/2014/main" id="{29B30400-25E2-43B0-BA76-73A5F284B6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3121" cy="3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63520" name="Group 32">
            <a:extLst>
              <a:ext uri="{FF2B5EF4-FFF2-40B4-BE49-F238E27FC236}">
                <a16:creationId xmlns:a16="http://schemas.microsoft.com/office/drawing/2014/main" id="{A72A5EB6-5DB4-4DFD-B18E-814DB4AF7669}"/>
              </a:ext>
            </a:extLst>
          </p:cNvPr>
          <p:cNvGrpSpPr>
            <a:grpSpLocks/>
          </p:cNvGrpSpPr>
          <p:nvPr/>
        </p:nvGrpSpPr>
        <p:grpSpPr bwMode="auto">
          <a:xfrm>
            <a:off x="7548197" y="4615474"/>
            <a:ext cx="2003425" cy="676275"/>
            <a:chOff x="0" y="0"/>
            <a:chExt cx="1657" cy="606"/>
          </a:xfrm>
        </p:grpSpPr>
        <p:sp>
          <p:nvSpPr>
            <p:cNvPr id="107538" name="Line 33">
              <a:extLst>
                <a:ext uri="{FF2B5EF4-FFF2-40B4-BE49-F238E27FC236}">
                  <a16:creationId xmlns:a16="http://schemas.microsoft.com/office/drawing/2014/main" id="{00227932-DDAC-4BF5-BB4F-E6CBEF994F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912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Dot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7539" name="Rectangle 34">
              <a:extLst>
                <a:ext uri="{FF2B5EF4-FFF2-40B4-BE49-F238E27FC236}">
                  <a16:creationId xmlns:a16="http://schemas.microsoft.com/office/drawing/2014/main" id="{EEAC60D9-E140-43F7-A4AB-4574B952C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" y="246"/>
              <a:ext cx="1049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unnecessary </a:t>
              </a:r>
              <a:b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</a:b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retransmission</a:t>
              </a:r>
            </a:p>
          </p:txBody>
        </p:sp>
      </p:grpSp>
      <p:grpSp>
        <p:nvGrpSpPr>
          <p:cNvPr id="63523" name="Group 35">
            <a:extLst>
              <a:ext uri="{FF2B5EF4-FFF2-40B4-BE49-F238E27FC236}">
                <a16:creationId xmlns:a16="http://schemas.microsoft.com/office/drawing/2014/main" id="{3074D8EA-39C3-433D-ADD5-C805EB3F5C11}"/>
              </a:ext>
            </a:extLst>
          </p:cNvPr>
          <p:cNvGrpSpPr>
            <a:grpSpLocks/>
          </p:cNvGrpSpPr>
          <p:nvPr/>
        </p:nvGrpSpPr>
        <p:grpSpPr bwMode="auto">
          <a:xfrm>
            <a:off x="7549784" y="4166212"/>
            <a:ext cx="2063750" cy="200025"/>
            <a:chOff x="0" y="6"/>
            <a:chExt cx="1706" cy="179"/>
          </a:xfrm>
        </p:grpSpPr>
        <p:sp>
          <p:nvSpPr>
            <p:cNvPr id="107536" name="Line 36">
              <a:extLst>
                <a:ext uri="{FF2B5EF4-FFF2-40B4-BE49-F238E27FC236}">
                  <a16:creationId xmlns:a16="http://schemas.microsoft.com/office/drawing/2014/main" id="{158782AC-428E-43DC-BDEF-6445486AFB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00"/>
              <a:ext cx="109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7537" name="Rectangle 37">
              <a:extLst>
                <a:ext uri="{FF2B5EF4-FFF2-40B4-BE49-F238E27FC236}">
                  <a16:creationId xmlns:a16="http://schemas.microsoft.com/office/drawing/2014/main" id="{1C502BB4-7AA5-4ED5-AD7C-48D2C80EAA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" y="6"/>
              <a:ext cx="591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"abcdef"</a:t>
              </a:r>
            </a:p>
          </p:txBody>
        </p:sp>
      </p:grpSp>
      <p:sp>
        <p:nvSpPr>
          <p:cNvPr id="63526" name="Rectangle 38">
            <a:extLst>
              <a:ext uri="{FF2B5EF4-FFF2-40B4-BE49-F238E27FC236}">
                <a16:creationId xmlns:a16="http://schemas.microsoft.com/office/drawing/2014/main" id="{295AAF96-334A-4D54-9173-26B59E6855FE}"/>
              </a:ext>
            </a:extLst>
          </p:cNvPr>
          <p:cNvSpPr>
            <a:spLocks/>
          </p:cNvSpPr>
          <p:nvPr/>
        </p:nvSpPr>
        <p:spPr bwMode="auto">
          <a:xfrm>
            <a:off x="1317260" y="3669966"/>
            <a:ext cx="1841851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84000"/>
              </a:lnSpc>
            </a:pP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Retransmission of all </a:t>
            </a:r>
            <a:b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</a:b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unacked segments</a:t>
            </a:r>
          </a:p>
        </p:txBody>
      </p:sp>
      <p:sp>
        <p:nvSpPr>
          <p:cNvPr id="63527" name="Rectangle 39">
            <a:extLst>
              <a:ext uri="{FF2B5EF4-FFF2-40B4-BE49-F238E27FC236}">
                <a16:creationId xmlns:a16="http://schemas.microsoft.com/office/drawing/2014/main" id="{F429B7D9-6D11-4980-BC02-EF4E0FB77D15}"/>
              </a:ext>
            </a:extLst>
          </p:cNvPr>
          <p:cNvSpPr>
            <a:spLocks/>
          </p:cNvSpPr>
          <p:nvPr/>
        </p:nvSpPr>
        <p:spPr bwMode="auto">
          <a:xfrm>
            <a:off x="7637097" y="2939074"/>
            <a:ext cx="1719263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84000"/>
              </a:lnSpc>
            </a:pPr>
            <a:r>
              <a:rPr lang="ja-JP" altLang="en-US"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“</a:t>
            </a:r>
            <a:r>
              <a:rPr lang="en-US" altLang="ja-JP" sz="1500">
                <a:solidFill>
                  <a:schemeClr val="tx1"/>
                </a:solidFill>
                <a:latin typeface="Helvetica" panose="020B0604020202020204" pitchFamily="34" charset="0"/>
                <a:sym typeface="Helvetica" panose="020B0604020202020204" pitchFamily="34" charset="0"/>
              </a:rPr>
              <a:t>ef</a:t>
            </a:r>
            <a:r>
              <a:rPr lang="ja-JP" altLang="en-US"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”</a:t>
            </a:r>
            <a:r>
              <a:rPr lang="en-US" altLang="ja-JP" sz="1500">
                <a:solidFill>
                  <a:schemeClr val="tx1"/>
                </a:solidFill>
                <a:latin typeface="Helvetica" panose="020B0604020202020204" pitchFamily="34" charset="0"/>
                <a:sym typeface="Helvetica" panose="020B0604020202020204" pitchFamily="34" charset="0"/>
              </a:rPr>
              <a:t> placed in buffer</a:t>
            </a:r>
            <a:endParaRPr lang="en-US" altLang="fr-FR" sz="1500">
              <a:solidFill>
                <a:schemeClr val="tx1"/>
              </a:solidFill>
              <a:latin typeface="Helvetica" panose="020B0604020202020204" pitchFamily="34" charset="0"/>
              <a:sym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06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3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3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3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63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3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3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26" grpId="0" autoUpdateAnimBg="0"/>
      <p:bldP spid="6352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BD67F-04BC-CDDA-FA74-4F1E6FC2F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should the Checksum/CRC be placed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3C097-8F49-7C0B-0A8D-6DE538A1F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Inside the segment header</a:t>
            </a:r>
          </a:p>
          <a:p>
            <a:r>
              <a:rPr lang="en-US" dirty="0"/>
              <a:t>Inside the segment trailer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809094B-A86D-B8D4-74B2-4237EF62C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93537">
            <a:off x="9860528" y="1556158"/>
            <a:ext cx="2409942" cy="53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94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3259150" y="0"/>
            <a:ext cx="7156214" cy="1207740"/>
          </a:xfrm>
          <a:ln/>
        </p:spPr>
        <p:txBody>
          <a:bodyPr/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21275" algn="l"/>
              </a:tabLst>
            </a:pPr>
            <a:r>
              <a:rPr lang="en-US"/>
              <a:t>Reliable data transfer</a:t>
            </a:r>
          </a:p>
        </p:txBody>
      </p:sp>
      <p:sp>
        <p:nvSpPr>
          <p:cNvPr id="28674" name="Line 2"/>
          <p:cNvSpPr>
            <a:spLocks noChangeShapeType="1"/>
          </p:cNvSpPr>
          <p:nvPr/>
        </p:nvSpPr>
        <p:spPr bwMode="auto">
          <a:xfrm>
            <a:off x="4173933" y="1841166"/>
            <a:ext cx="4837" cy="2997027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28675" name="Group 3"/>
          <p:cNvGrpSpPr>
            <a:grpSpLocks/>
          </p:cNvGrpSpPr>
          <p:nvPr/>
        </p:nvGrpSpPr>
        <p:grpSpPr bwMode="auto">
          <a:xfrm>
            <a:off x="4204162" y="2180493"/>
            <a:ext cx="3783676" cy="485552"/>
            <a:chOff x="0" y="6"/>
            <a:chExt cx="3129" cy="435"/>
          </a:xfrm>
        </p:grpSpPr>
        <p:sp>
          <p:nvSpPr>
            <p:cNvPr id="28676" name="Rectangle 4"/>
            <p:cNvSpPr>
              <a:spLocks/>
            </p:cNvSpPr>
            <p:nvPr/>
          </p:nvSpPr>
          <p:spPr bwMode="auto">
            <a:xfrm>
              <a:off x="1100" y="6"/>
              <a:ext cx="1011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65804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(seq=127,"ef")</a:t>
              </a:r>
            </a:p>
          </p:txBody>
        </p:sp>
        <p:sp>
          <p:nvSpPr>
            <p:cNvPr id="28677" name="Line 5"/>
            <p:cNvSpPr>
              <a:spLocks noChangeShapeType="1"/>
            </p:cNvSpPr>
            <p:nvPr/>
          </p:nvSpPr>
          <p:spPr bwMode="auto">
            <a:xfrm>
              <a:off x="0" y="76"/>
              <a:ext cx="3129" cy="3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8678" name="Group 6"/>
          <p:cNvGrpSpPr>
            <a:grpSpLocks/>
          </p:cNvGrpSpPr>
          <p:nvPr/>
        </p:nvGrpSpPr>
        <p:grpSpPr bwMode="auto">
          <a:xfrm>
            <a:off x="4204164" y="1838952"/>
            <a:ext cx="3264917" cy="458744"/>
            <a:chOff x="0" y="7"/>
            <a:chExt cx="2700" cy="410"/>
          </a:xfrm>
        </p:grpSpPr>
        <p:grpSp>
          <p:nvGrpSpPr>
            <p:cNvPr id="28679" name="Group 7"/>
            <p:cNvGrpSpPr>
              <a:grpSpLocks/>
            </p:cNvGrpSpPr>
            <p:nvPr/>
          </p:nvGrpSpPr>
          <p:grpSpPr bwMode="auto">
            <a:xfrm>
              <a:off x="0" y="7"/>
              <a:ext cx="2700" cy="320"/>
              <a:chOff x="0" y="7"/>
              <a:chExt cx="2700" cy="320"/>
            </a:xfrm>
          </p:grpSpPr>
          <p:sp>
            <p:nvSpPr>
              <p:cNvPr id="28680" name="Line 8"/>
              <p:cNvSpPr>
                <a:spLocks noChangeShapeType="1"/>
              </p:cNvSpPr>
              <p:nvPr/>
            </p:nvSpPr>
            <p:spPr bwMode="auto">
              <a:xfrm>
                <a:off x="0" y="51"/>
                <a:ext cx="2421" cy="2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8681" name="Rectangle 9"/>
              <p:cNvSpPr>
                <a:spLocks/>
              </p:cNvSpPr>
              <p:nvPr/>
            </p:nvSpPr>
            <p:spPr bwMode="auto">
              <a:xfrm>
                <a:off x="1477" y="7"/>
                <a:ext cx="1223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92257" algn="l"/>
                    <a:tab pos="1375159" algn="l"/>
                    <a:tab pos="2048706" algn="l"/>
                  </a:tabLst>
                </a:pPr>
                <a:r>
                  <a:rPr lang="en-US" sz="15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(seq=123,"abcd")</a:t>
                </a:r>
              </a:p>
            </p:txBody>
          </p:sp>
        </p:grpSp>
        <p:sp>
          <p:nvSpPr>
            <p:cNvPr id="28682" name="Oval 10"/>
            <p:cNvSpPr>
              <a:spLocks/>
            </p:cNvSpPr>
            <p:nvPr/>
          </p:nvSpPr>
          <p:spPr bwMode="auto">
            <a:xfrm>
              <a:off x="2307" y="218"/>
              <a:ext cx="200" cy="199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GB"/>
            </a:p>
          </p:txBody>
        </p:sp>
      </p:grpSp>
      <p:sp>
        <p:nvSpPr>
          <p:cNvPr id="28683" name="Line 11"/>
          <p:cNvSpPr>
            <a:spLocks noChangeShapeType="1"/>
          </p:cNvSpPr>
          <p:nvPr/>
        </p:nvSpPr>
        <p:spPr bwMode="auto">
          <a:xfrm flipH="1">
            <a:off x="8003560" y="1863490"/>
            <a:ext cx="7255" cy="2934519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28684" name="Group 12"/>
          <p:cNvGrpSpPr>
            <a:grpSpLocks/>
          </p:cNvGrpSpPr>
          <p:nvPr/>
        </p:nvGrpSpPr>
        <p:grpSpPr bwMode="auto">
          <a:xfrm>
            <a:off x="4159423" y="3284444"/>
            <a:ext cx="3784885" cy="497813"/>
            <a:chOff x="0" y="7"/>
            <a:chExt cx="3129" cy="445"/>
          </a:xfrm>
        </p:grpSpPr>
        <p:sp>
          <p:nvSpPr>
            <p:cNvPr id="28685" name="Line 13"/>
            <p:cNvSpPr>
              <a:spLocks noChangeShapeType="1"/>
            </p:cNvSpPr>
            <p:nvPr/>
          </p:nvSpPr>
          <p:spPr bwMode="auto">
            <a:xfrm>
              <a:off x="0" y="87"/>
              <a:ext cx="3129" cy="3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686" name="Rectangle 14"/>
            <p:cNvSpPr>
              <a:spLocks/>
            </p:cNvSpPr>
            <p:nvPr/>
          </p:nvSpPr>
          <p:spPr bwMode="auto">
            <a:xfrm>
              <a:off x="1270" y="7"/>
              <a:ext cx="122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(seq=123,"abcd")</a:t>
              </a:r>
            </a:p>
          </p:txBody>
        </p:sp>
      </p:grpSp>
      <p:grpSp>
        <p:nvGrpSpPr>
          <p:cNvPr id="28687" name="Group 15"/>
          <p:cNvGrpSpPr>
            <a:grpSpLocks/>
          </p:cNvGrpSpPr>
          <p:nvPr/>
        </p:nvGrpSpPr>
        <p:grpSpPr bwMode="auto">
          <a:xfrm>
            <a:off x="4158213" y="3657258"/>
            <a:ext cx="3784885" cy="526835"/>
            <a:chOff x="0" y="7"/>
            <a:chExt cx="3129" cy="471"/>
          </a:xfrm>
        </p:grpSpPr>
        <p:sp>
          <p:nvSpPr>
            <p:cNvPr id="28688" name="Line 16"/>
            <p:cNvSpPr>
              <a:spLocks noChangeShapeType="1"/>
            </p:cNvSpPr>
            <p:nvPr/>
          </p:nvSpPr>
          <p:spPr bwMode="auto">
            <a:xfrm>
              <a:off x="0" y="113"/>
              <a:ext cx="3129" cy="3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691" name="Rectangle 19"/>
            <p:cNvSpPr>
              <a:spLocks/>
            </p:cNvSpPr>
            <p:nvPr/>
          </p:nvSpPr>
          <p:spPr bwMode="auto">
            <a:xfrm>
              <a:off x="1169" y="7"/>
              <a:ext cx="1010" cy="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65804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(seq=127,"ef")</a:t>
              </a:r>
            </a:p>
          </p:txBody>
        </p:sp>
      </p:grpSp>
      <p:grpSp>
        <p:nvGrpSpPr>
          <p:cNvPr id="28692" name="Group 20"/>
          <p:cNvGrpSpPr>
            <a:grpSpLocks/>
          </p:cNvGrpSpPr>
          <p:nvPr/>
        </p:nvGrpSpPr>
        <p:grpSpPr bwMode="auto">
          <a:xfrm>
            <a:off x="4230767" y="2728554"/>
            <a:ext cx="3775211" cy="418579"/>
            <a:chOff x="0" y="0"/>
            <a:chExt cx="3121" cy="375"/>
          </a:xfrm>
        </p:grpSpPr>
        <p:sp>
          <p:nvSpPr>
            <p:cNvPr id="28693" name="Line 21"/>
            <p:cNvSpPr>
              <a:spLocks noChangeShapeType="1"/>
            </p:cNvSpPr>
            <p:nvPr/>
          </p:nvSpPr>
          <p:spPr bwMode="auto">
            <a:xfrm flipH="1">
              <a:off x="0" y="0"/>
              <a:ext cx="3121" cy="3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694" name="Rectangle 22"/>
            <p:cNvSpPr>
              <a:spLocks/>
            </p:cNvSpPr>
            <p:nvPr/>
          </p:nvSpPr>
          <p:spPr bwMode="auto">
            <a:xfrm>
              <a:off x="84" y="84"/>
              <a:ext cx="71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65804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(ack=123)</a:t>
              </a:r>
            </a:p>
          </p:txBody>
        </p:sp>
      </p:grpSp>
      <p:grpSp>
        <p:nvGrpSpPr>
          <p:cNvPr id="28695" name="Group 23"/>
          <p:cNvGrpSpPr>
            <a:grpSpLocks/>
          </p:cNvGrpSpPr>
          <p:nvPr/>
        </p:nvGrpSpPr>
        <p:grpSpPr bwMode="auto">
          <a:xfrm>
            <a:off x="2016670" y="1900324"/>
            <a:ext cx="1997645" cy="1441028"/>
            <a:chOff x="7" y="0"/>
            <a:chExt cx="1652" cy="1291"/>
          </a:xfrm>
        </p:grpSpPr>
        <p:sp>
          <p:nvSpPr>
            <p:cNvPr id="28696" name="Line 24"/>
            <p:cNvSpPr>
              <a:spLocks noChangeShapeType="1"/>
            </p:cNvSpPr>
            <p:nvPr/>
          </p:nvSpPr>
          <p:spPr bwMode="auto">
            <a:xfrm flipH="1">
              <a:off x="1653" y="0"/>
              <a:ext cx="6" cy="1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697" name="Rectangle 25"/>
            <p:cNvSpPr>
              <a:spLocks/>
            </p:cNvSpPr>
            <p:nvPr/>
          </p:nvSpPr>
          <p:spPr bwMode="auto">
            <a:xfrm>
              <a:off x="7" y="492"/>
              <a:ext cx="149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Retransmission timer</a:t>
              </a:r>
            </a:p>
          </p:txBody>
        </p:sp>
      </p:grpSp>
      <p:grpSp>
        <p:nvGrpSpPr>
          <p:cNvPr id="28698" name="Group 26"/>
          <p:cNvGrpSpPr>
            <a:grpSpLocks/>
          </p:cNvGrpSpPr>
          <p:nvPr/>
        </p:nvGrpSpPr>
        <p:grpSpPr bwMode="auto">
          <a:xfrm>
            <a:off x="4202955" y="3833603"/>
            <a:ext cx="3775211" cy="419695"/>
            <a:chOff x="0" y="0"/>
            <a:chExt cx="3121" cy="375"/>
          </a:xfrm>
        </p:grpSpPr>
        <p:sp>
          <p:nvSpPr>
            <p:cNvPr id="28699" name="Rectangle 27"/>
            <p:cNvSpPr>
              <a:spLocks/>
            </p:cNvSpPr>
            <p:nvPr/>
          </p:nvSpPr>
          <p:spPr bwMode="auto">
            <a:xfrm>
              <a:off x="14" y="43"/>
              <a:ext cx="71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65804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(ack=129)</a:t>
              </a:r>
            </a:p>
          </p:txBody>
        </p:sp>
        <p:sp>
          <p:nvSpPr>
            <p:cNvPr id="28700" name="Line 28"/>
            <p:cNvSpPr>
              <a:spLocks noChangeShapeType="1"/>
            </p:cNvSpPr>
            <p:nvPr/>
          </p:nvSpPr>
          <p:spPr bwMode="auto">
            <a:xfrm flipH="1">
              <a:off x="0" y="0"/>
              <a:ext cx="3121" cy="3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8701" name="Group 29"/>
          <p:cNvGrpSpPr>
            <a:grpSpLocks/>
          </p:cNvGrpSpPr>
          <p:nvPr/>
        </p:nvGrpSpPr>
        <p:grpSpPr bwMode="auto">
          <a:xfrm>
            <a:off x="4202955" y="4233206"/>
            <a:ext cx="3775211" cy="418579"/>
            <a:chOff x="0" y="0"/>
            <a:chExt cx="3121" cy="375"/>
          </a:xfrm>
        </p:grpSpPr>
        <p:sp>
          <p:nvSpPr>
            <p:cNvPr id="28702" name="Rectangle 30"/>
            <p:cNvSpPr>
              <a:spLocks/>
            </p:cNvSpPr>
            <p:nvPr/>
          </p:nvSpPr>
          <p:spPr bwMode="auto">
            <a:xfrm>
              <a:off x="7" y="92"/>
              <a:ext cx="71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65804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(ack=129)</a:t>
              </a:r>
            </a:p>
          </p:txBody>
        </p:sp>
        <p:sp>
          <p:nvSpPr>
            <p:cNvPr id="28703" name="Line 31"/>
            <p:cNvSpPr>
              <a:spLocks noChangeShapeType="1"/>
            </p:cNvSpPr>
            <p:nvPr/>
          </p:nvSpPr>
          <p:spPr bwMode="auto">
            <a:xfrm flipH="1">
              <a:off x="0" y="0"/>
              <a:ext cx="3121" cy="3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8704" name="Group 32"/>
          <p:cNvGrpSpPr>
            <a:grpSpLocks/>
          </p:cNvGrpSpPr>
          <p:nvPr/>
        </p:nvGrpSpPr>
        <p:grpSpPr bwMode="auto">
          <a:xfrm>
            <a:off x="8032581" y="4193022"/>
            <a:ext cx="2004901" cy="676424"/>
            <a:chOff x="0" y="0"/>
            <a:chExt cx="1657" cy="606"/>
          </a:xfrm>
        </p:grpSpPr>
        <p:sp>
          <p:nvSpPr>
            <p:cNvPr id="28705" name="Line 33"/>
            <p:cNvSpPr>
              <a:spLocks noChangeShapeType="1"/>
            </p:cNvSpPr>
            <p:nvPr/>
          </p:nvSpPr>
          <p:spPr bwMode="auto">
            <a:xfrm>
              <a:off x="0" y="0"/>
              <a:ext cx="912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DotDot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706" name="Rectangle 34"/>
            <p:cNvSpPr>
              <a:spLocks/>
            </p:cNvSpPr>
            <p:nvPr/>
          </p:nvSpPr>
          <p:spPr bwMode="auto">
            <a:xfrm>
              <a:off x="608" y="246"/>
              <a:ext cx="1049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unnecessary </a:t>
              </a:r>
              <a:b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</a:b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retransmission</a:t>
              </a:r>
            </a:p>
          </p:txBody>
        </p:sp>
      </p:grpSp>
      <p:grpSp>
        <p:nvGrpSpPr>
          <p:cNvPr id="28707" name="Group 35"/>
          <p:cNvGrpSpPr>
            <a:grpSpLocks/>
          </p:cNvGrpSpPr>
          <p:nvPr/>
        </p:nvGrpSpPr>
        <p:grpSpPr bwMode="auto">
          <a:xfrm>
            <a:off x="8034999" y="3744304"/>
            <a:ext cx="2062944" cy="199802"/>
            <a:chOff x="0" y="6"/>
            <a:chExt cx="1706" cy="179"/>
          </a:xfrm>
        </p:grpSpPr>
        <p:sp>
          <p:nvSpPr>
            <p:cNvPr id="28708" name="Line 36"/>
            <p:cNvSpPr>
              <a:spLocks noChangeShapeType="1"/>
            </p:cNvSpPr>
            <p:nvPr/>
          </p:nvSpPr>
          <p:spPr bwMode="auto">
            <a:xfrm>
              <a:off x="0" y="100"/>
              <a:ext cx="109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709" name="Rectangle 37"/>
            <p:cNvSpPr>
              <a:spLocks/>
            </p:cNvSpPr>
            <p:nvPr/>
          </p:nvSpPr>
          <p:spPr bwMode="auto">
            <a:xfrm>
              <a:off x="1115" y="6"/>
              <a:ext cx="591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65804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"abcdef"</a:t>
              </a:r>
            </a:p>
          </p:txBody>
        </p:sp>
      </p:grpSp>
      <p:sp>
        <p:nvSpPr>
          <p:cNvPr id="28710" name="Rectangle 38"/>
          <p:cNvSpPr>
            <a:spLocks/>
          </p:cNvSpPr>
          <p:nvPr/>
        </p:nvSpPr>
        <p:spPr bwMode="auto">
          <a:xfrm>
            <a:off x="1801769" y="3247837"/>
            <a:ext cx="1841851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Retransmission of all </a:t>
            </a:r>
            <a:b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</a:b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unacked segments</a:t>
            </a:r>
          </a:p>
        </p:txBody>
      </p:sp>
      <p:sp>
        <p:nvSpPr>
          <p:cNvPr id="28711" name="Rectangle 39"/>
          <p:cNvSpPr>
            <a:spLocks/>
          </p:cNvSpPr>
          <p:nvPr/>
        </p:nvSpPr>
        <p:spPr bwMode="auto">
          <a:xfrm>
            <a:off x="8122616" y="2516905"/>
            <a:ext cx="1718419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48706" algn="l"/>
              </a:tabLst>
            </a:pPr>
            <a:r>
              <a:rPr lang="ja-JP" altLang="en-US" sz="1500">
                <a:latin typeface="Arial"/>
                <a:ea typeface="ＭＳ Ｐゴシック" charset="0"/>
                <a:cs typeface="Helvetica" charset="0"/>
                <a:sym typeface="Helvetica" charset="0"/>
              </a:rPr>
              <a:t>“</a:t>
            </a: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ef</a:t>
            </a:r>
            <a:r>
              <a:rPr lang="ja-JP" altLang="en-US" sz="1500">
                <a:latin typeface="Arial"/>
                <a:ea typeface="ＭＳ Ｐゴシック" charset="0"/>
                <a:cs typeface="Helvetica" charset="0"/>
                <a:sym typeface="Helvetica" charset="0"/>
              </a:rPr>
              <a:t>”</a:t>
            </a: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placed in buffer</a:t>
            </a:r>
          </a:p>
        </p:txBody>
      </p:sp>
    </p:spTree>
    <p:extLst>
      <p:ext uri="{BB962C8B-B14F-4D97-AF65-F5344CB8AC3E}">
        <p14:creationId xmlns:p14="http://schemas.microsoft.com/office/powerpoint/2010/main" val="27456887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3222873" y="0"/>
            <a:ext cx="7187654" cy="1207740"/>
          </a:xfrm>
          <a:ln/>
        </p:spPr>
        <p:txBody>
          <a:bodyPr/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21275" algn="l"/>
              </a:tabLst>
            </a:pPr>
            <a:r>
              <a:rPr lang="en-US"/>
              <a:t>Retransmission timer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27902" y="1207740"/>
            <a:ext cx="8930152" cy="4998394"/>
          </a:xfrm>
          <a:ln/>
        </p:spPr>
        <p:txBody>
          <a:bodyPr/>
          <a:lstStyle/>
          <a:p>
            <a:pPr marL="525056"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</a:pPr>
            <a:r>
              <a:rPr lang="en-US"/>
              <a:t>How to compute it ?</a:t>
            </a:r>
          </a:p>
          <a:p>
            <a:pPr marL="852475" lvl="1"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</a:pPr>
            <a:r>
              <a:rPr lang="en-US"/>
              <a:t>round-trip-time may change frequently during the lifetime of a TCP connection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  <p:pic>
        <p:nvPicPr>
          <p:cNvPr id="29699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600" y="3089672"/>
            <a:ext cx="4845378" cy="2973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11738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1748824" y="1116"/>
            <a:ext cx="8667750" cy="1205508"/>
          </a:xfrm>
          <a:ln/>
        </p:spPr>
        <p:txBody>
          <a:bodyPr/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55472" algn="l"/>
              </a:tabLst>
            </a:pPr>
            <a:r>
              <a:rPr lang="en-US"/>
              <a:t>Retransmission timer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40805" y="1859451"/>
            <a:ext cx="6878092" cy="5581055"/>
          </a:xfrm>
          <a:ln/>
        </p:spPr>
        <p:txBody>
          <a:bodyPr/>
          <a:lstStyle/>
          <a:p>
            <a:pPr marL="982256" lvl="1"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</a:tabLst>
            </a:pPr>
            <a:r>
              <a:rPr lang="en-US"/>
              <a:t>Algorithm</a:t>
            </a:r>
          </a:p>
          <a:p>
            <a:pPr marL="1309675" lvl="2"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</a:tabLst>
            </a:pPr>
            <a:r>
              <a:rPr lang="en-US" sz="2400"/>
              <a:t>timer = mean(</a:t>
            </a:r>
            <a:r>
              <a:rPr lang="en-US" sz="2400" err="1"/>
              <a:t>rtt</a:t>
            </a:r>
            <a:r>
              <a:rPr lang="en-US" sz="2400"/>
              <a:t>) + 4*</a:t>
            </a:r>
            <a:r>
              <a:rPr lang="en-US" sz="2400" err="1"/>
              <a:t>std_dev</a:t>
            </a:r>
            <a:r>
              <a:rPr lang="en-US" sz="2400"/>
              <a:t>(</a:t>
            </a:r>
            <a:r>
              <a:rPr lang="en-US" sz="2400" err="1"/>
              <a:t>rtt</a:t>
            </a:r>
            <a:r>
              <a:rPr lang="en-US" sz="2400"/>
              <a:t>)</a:t>
            </a:r>
          </a:p>
          <a:p>
            <a:pPr marL="1637094" lvl="3"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</a:tabLst>
            </a:pPr>
            <a:r>
              <a:rPr lang="en-US" sz="2400" err="1"/>
              <a:t>est_mean</a:t>
            </a:r>
            <a:r>
              <a:rPr lang="en-US" sz="2400"/>
              <a:t>(</a:t>
            </a:r>
            <a:r>
              <a:rPr lang="en-US" sz="2400" err="1"/>
              <a:t>rtt</a:t>
            </a:r>
            <a:r>
              <a:rPr lang="en-US" sz="2400"/>
              <a:t>) = (1-</a:t>
            </a:r>
            <a:r>
              <a:rPr lang="en-US" sz="2400">
                <a:latin typeface="Symbol" charset="0"/>
                <a:cs typeface="Symbol" charset="0"/>
                <a:sym typeface="Symbol" charset="0"/>
              </a:rPr>
              <a:t>α</a:t>
            </a:r>
            <a:r>
              <a:rPr lang="en-US" sz="2400"/>
              <a:t>)*</a:t>
            </a:r>
            <a:r>
              <a:rPr lang="en-US" sz="2400" err="1"/>
              <a:t>est_mean</a:t>
            </a:r>
            <a:r>
              <a:rPr lang="en-US" sz="2400"/>
              <a:t>(</a:t>
            </a:r>
            <a:r>
              <a:rPr lang="en-US" sz="2400" err="1"/>
              <a:t>rtt</a:t>
            </a:r>
            <a:r>
              <a:rPr lang="en-US" sz="2400"/>
              <a:t>) +</a:t>
            </a:r>
            <a:r>
              <a:rPr lang="en-US" sz="2400">
                <a:latin typeface="Symbol" charset="0"/>
                <a:cs typeface="Symbol" charset="0"/>
                <a:sym typeface="Symbol" charset="0"/>
              </a:rPr>
              <a:t>α</a:t>
            </a:r>
            <a:r>
              <a:rPr lang="en-US" sz="2400"/>
              <a:t>*</a:t>
            </a:r>
            <a:r>
              <a:rPr lang="en-US" sz="2400" err="1"/>
              <a:t>rtt_measured</a:t>
            </a:r>
            <a:endParaRPr lang="en-US" sz="2400"/>
          </a:p>
          <a:p>
            <a:pPr marL="1637094" lvl="3"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</a:tabLst>
            </a:pPr>
            <a:r>
              <a:rPr lang="en-US" sz="2400" err="1"/>
              <a:t>est_std_dev</a:t>
            </a:r>
            <a:r>
              <a:rPr lang="en-US" sz="2400"/>
              <a:t>=(1-</a:t>
            </a:r>
            <a:r>
              <a:rPr lang="en-US" sz="2400">
                <a:latin typeface="Symbol" charset="0"/>
                <a:cs typeface="Symbol" charset="0"/>
                <a:sym typeface="Symbol" charset="0"/>
              </a:rPr>
              <a:t>β</a:t>
            </a:r>
            <a:r>
              <a:rPr lang="en-US" sz="2400"/>
              <a:t>)*</a:t>
            </a:r>
            <a:r>
              <a:rPr lang="en-US" sz="2400" err="1"/>
              <a:t>est_std_dev</a:t>
            </a:r>
            <a:r>
              <a:rPr lang="en-US" sz="2400"/>
              <a:t>+</a:t>
            </a:r>
            <a:br>
              <a:rPr lang="en-US" sz="2400"/>
            </a:br>
            <a:r>
              <a:rPr lang="en-US" sz="2400">
                <a:latin typeface="Symbol" charset="0"/>
                <a:cs typeface="Symbol" charset="0"/>
                <a:sym typeface="Symbol" charset="0"/>
              </a:rPr>
              <a:t>β</a:t>
            </a:r>
            <a:r>
              <a:rPr lang="en-US" sz="2400"/>
              <a:t>*|</a:t>
            </a:r>
            <a:r>
              <a:rPr lang="en-US" sz="2400" err="1"/>
              <a:t>rtt_measured</a:t>
            </a:r>
            <a:r>
              <a:rPr lang="en-US" sz="2400"/>
              <a:t> - </a:t>
            </a:r>
            <a:r>
              <a:rPr lang="en-US" sz="2400" err="1"/>
              <a:t>est_mean</a:t>
            </a:r>
            <a:r>
              <a:rPr lang="en-US" sz="2400"/>
              <a:t>(</a:t>
            </a:r>
            <a:r>
              <a:rPr lang="en-US" sz="2400" err="1"/>
              <a:t>rtt</a:t>
            </a:r>
            <a:r>
              <a:rPr lang="en-US" sz="2400"/>
              <a:t>)|</a:t>
            </a:r>
            <a:br>
              <a:rPr lang="en-US" sz="2400"/>
            </a:br>
            <a:br>
              <a:rPr lang="en-US" sz="2400"/>
            </a:br>
            <a:br>
              <a:rPr lang="en-US" sz="2400"/>
            </a:br>
            <a:br>
              <a:rPr lang="en-US" sz="2400"/>
            </a:br>
            <a:br>
              <a:rPr lang="en-US" sz="2400"/>
            </a:br>
            <a:endParaRPr lang="en-US" sz="2400"/>
          </a:p>
        </p:txBody>
      </p:sp>
      <p:pic>
        <p:nvPicPr>
          <p:cNvPr id="30723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582" y="2771553"/>
            <a:ext cx="4488656" cy="3117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59594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1086857" y="0"/>
            <a:ext cx="9328507" cy="1207740"/>
          </a:xfrm>
          <a:ln/>
        </p:spPr>
        <p:txBody>
          <a:bodyPr>
            <a:normAutofit fontScale="90000"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21275" algn="l"/>
              </a:tabLst>
            </a:pPr>
            <a:r>
              <a:rPr lang="en-US"/>
              <a:t>Multiple expirations of </a:t>
            </a:r>
            <a:br>
              <a:rPr lang="en-US"/>
            </a:br>
            <a:r>
              <a:rPr lang="en-US"/>
              <a:t>the retransmission timer</a:t>
            </a:r>
          </a:p>
        </p:txBody>
      </p:sp>
      <p:sp>
        <p:nvSpPr>
          <p:cNvPr id="28674" name="Line 2"/>
          <p:cNvSpPr>
            <a:spLocks noChangeShapeType="1"/>
          </p:cNvSpPr>
          <p:nvPr/>
        </p:nvSpPr>
        <p:spPr bwMode="auto">
          <a:xfrm flipH="1">
            <a:off x="4174277" y="1446719"/>
            <a:ext cx="17585" cy="3693741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28678" name="Group 6"/>
          <p:cNvGrpSpPr>
            <a:grpSpLocks/>
          </p:cNvGrpSpPr>
          <p:nvPr/>
        </p:nvGrpSpPr>
        <p:grpSpPr bwMode="auto">
          <a:xfrm>
            <a:off x="4222093" y="1444505"/>
            <a:ext cx="3264917" cy="458744"/>
            <a:chOff x="0" y="7"/>
            <a:chExt cx="2700" cy="410"/>
          </a:xfrm>
        </p:grpSpPr>
        <p:grpSp>
          <p:nvGrpSpPr>
            <p:cNvPr id="28679" name="Group 7"/>
            <p:cNvGrpSpPr>
              <a:grpSpLocks/>
            </p:cNvGrpSpPr>
            <p:nvPr/>
          </p:nvGrpSpPr>
          <p:grpSpPr bwMode="auto">
            <a:xfrm>
              <a:off x="0" y="7"/>
              <a:ext cx="2700" cy="320"/>
              <a:chOff x="0" y="7"/>
              <a:chExt cx="2700" cy="320"/>
            </a:xfrm>
          </p:grpSpPr>
          <p:sp>
            <p:nvSpPr>
              <p:cNvPr id="28680" name="Line 8"/>
              <p:cNvSpPr>
                <a:spLocks noChangeShapeType="1"/>
              </p:cNvSpPr>
              <p:nvPr/>
            </p:nvSpPr>
            <p:spPr bwMode="auto">
              <a:xfrm>
                <a:off x="0" y="51"/>
                <a:ext cx="2421" cy="2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8681" name="Rectangle 9"/>
              <p:cNvSpPr>
                <a:spLocks/>
              </p:cNvSpPr>
              <p:nvPr/>
            </p:nvSpPr>
            <p:spPr bwMode="auto">
              <a:xfrm>
                <a:off x="1477" y="7"/>
                <a:ext cx="1223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92257" algn="l"/>
                    <a:tab pos="1375159" algn="l"/>
                    <a:tab pos="2048706" algn="l"/>
                  </a:tabLst>
                </a:pPr>
                <a:r>
                  <a:rPr lang="en-US" sz="15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(seq=123,"abcd")</a:t>
                </a:r>
              </a:p>
            </p:txBody>
          </p:sp>
        </p:grpSp>
        <p:sp>
          <p:nvSpPr>
            <p:cNvPr id="28682" name="Oval 10"/>
            <p:cNvSpPr>
              <a:spLocks/>
            </p:cNvSpPr>
            <p:nvPr/>
          </p:nvSpPr>
          <p:spPr bwMode="auto">
            <a:xfrm>
              <a:off x="2307" y="218"/>
              <a:ext cx="200" cy="199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GB"/>
            </a:p>
          </p:txBody>
        </p:sp>
      </p:grpSp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8028743" y="1469043"/>
            <a:ext cx="7255" cy="3811582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28684" name="Group 12"/>
          <p:cNvGrpSpPr>
            <a:grpSpLocks/>
          </p:cNvGrpSpPr>
          <p:nvPr/>
        </p:nvGrpSpPr>
        <p:grpSpPr bwMode="auto">
          <a:xfrm>
            <a:off x="4177353" y="2891116"/>
            <a:ext cx="2957774" cy="496694"/>
            <a:chOff x="0" y="8"/>
            <a:chExt cx="3129" cy="444"/>
          </a:xfrm>
        </p:grpSpPr>
        <p:sp>
          <p:nvSpPr>
            <p:cNvPr id="28685" name="Line 13"/>
            <p:cNvSpPr>
              <a:spLocks noChangeShapeType="1"/>
            </p:cNvSpPr>
            <p:nvPr/>
          </p:nvSpPr>
          <p:spPr bwMode="auto">
            <a:xfrm>
              <a:off x="0" y="87"/>
              <a:ext cx="3129" cy="3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686" name="Rectangle 14"/>
            <p:cNvSpPr>
              <a:spLocks/>
            </p:cNvSpPr>
            <p:nvPr/>
          </p:nvSpPr>
          <p:spPr bwMode="auto">
            <a:xfrm>
              <a:off x="1270" y="8"/>
              <a:ext cx="1358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(seq=123,"abcdef")</a:t>
              </a:r>
            </a:p>
          </p:txBody>
        </p:sp>
      </p:grpSp>
      <p:grpSp>
        <p:nvGrpSpPr>
          <p:cNvPr id="28695" name="Group 23"/>
          <p:cNvGrpSpPr>
            <a:grpSpLocks/>
          </p:cNvGrpSpPr>
          <p:nvPr/>
        </p:nvGrpSpPr>
        <p:grpSpPr bwMode="auto">
          <a:xfrm>
            <a:off x="2034599" y="1505877"/>
            <a:ext cx="1997645" cy="1441028"/>
            <a:chOff x="7" y="0"/>
            <a:chExt cx="1652" cy="1291"/>
          </a:xfrm>
        </p:grpSpPr>
        <p:sp>
          <p:nvSpPr>
            <p:cNvPr id="28696" name="Line 24"/>
            <p:cNvSpPr>
              <a:spLocks noChangeShapeType="1"/>
            </p:cNvSpPr>
            <p:nvPr/>
          </p:nvSpPr>
          <p:spPr bwMode="auto">
            <a:xfrm flipH="1">
              <a:off x="1653" y="0"/>
              <a:ext cx="6" cy="1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697" name="Rectangle 25"/>
            <p:cNvSpPr>
              <a:spLocks/>
            </p:cNvSpPr>
            <p:nvPr/>
          </p:nvSpPr>
          <p:spPr bwMode="auto">
            <a:xfrm>
              <a:off x="7" y="492"/>
              <a:ext cx="149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Retransmission timer</a:t>
              </a:r>
            </a:p>
          </p:txBody>
        </p:sp>
      </p:grpSp>
      <p:sp>
        <p:nvSpPr>
          <p:cNvPr id="28710" name="Rectangle 38"/>
          <p:cNvSpPr>
            <a:spLocks/>
          </p:cNvSpPr>
          <p:nvPr/>
        </p:nvSpPr>
        <p:spPr bwMode="auto">
          <a:xfrm>
            <a:off x="1819698" y="2853390"/>
            <a:ext cx="1841851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Retransmission of all </a:t>
            </a:r>
            <a:b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</a:br>
            <a:r>
              <a:rPr lang="en-US" sz="1500" err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unacked</a:t>
            </a: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segments</a:t>
            </a:r>
          </a:p>
        </p:txBody>
      </p:sp>
      <p:sp>
        <p:nvSpPr>
          <p:cNvPr id="2" name="Oval 10">
            <a:extLst>
              <a:ext uri="{FF2B5EF4-FFF2-40B4-BE49-F238E27FC236}">
                <a16:creationId xmlns:a16="http://schemas.microsoft.com/office/drawing/2014/main" id="{E816A030-1379-DB65-164F-5ABFAB792978}"/>
              </a:ext>
            </a:extLst>
          </p:cNvPr>
          <p:cNvSpPr>
            <a:spLocks/>
          </p:cNvSpPr>
          <p:nvPr/>
        </p:nvSpPr>
        <p:spPr bwMode="auto">
          <a:xfrm>
            <a:off x="6965724" y="3251431"/>
            <a:ext cx="241846" cy="222659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3" name="Rectangle 25">
            <a:extLst>
              <a:ext uri="{FF2B5EF4-FFF2-40B4-BE49-F238E27FC236}">
                <a16:creationId xmlns:a16="http://schemas.microsoft.com/office/drawing/2014/main" id="{F29DF5A0-DD11-4576-4F8A-CD3335DAED17}"/>
              </a:ext>
            </a:extLst>
          </p:cNvPr>
          <p:cNvSpPr>
            <a:spLocks/>
          </p:cNvSpPr>
          <p:nvPr/>
        </p:nvSpPr>
        <p:spPr bwMode="auto">
          <a:xfrm>
            <a:off x="1979308" y="3916667"/>
            <a:ext cx="1807796" cy="199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48706" algn="l"/>
              </a:tabLst>
            </a:pPr>
            <a:r>
              <a:rPr lang="en-US" sz="1500">
                <a:solidFill>
                  <a:srgbClr val="FF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Retransmission timer</a:t>
            </a:r>
          </a:p>
        </p:txBody>
      </p:sp>
      <p:sp>
        <p:nvSpPr>
          <p:cNvPr id="4" name="Line 24">
            <a:extLst>
              <a:ext uri="{FF2B5EF4-FFF2-40B4-BE49-F238E27FC236}">
                <a16:creationId xmlns:a16="http://schemas.microsoft.com/office/drawing/2014/main" id="{4C3AF9BA-E2E8-9C10-BEEB-B67D757B58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2244" y="3183651"/>
            <a:ext cx="7255" cy="1441028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5" name="Group 12">
            <a:extLst>
              <a:ext uri="{FF2B5EF4-FFF2-40B4-BE49-F238E27FC236}">
                <a16:creationId xmlns:a16="http://schemas.microsoft.com/office/drawing/2014/main" id="{54C6034C-A430-EB30-3254-9C9E71299B6B}"/>
              </a:ext>
            </a:extLst>
          </p:cNvPr>
          <p:cNvGrpSpPr>
            <a:grpSpLocks/>
          </p:cNvGrpSpPr>
          <p:nvPr/>
        </p:nvGrpSpPr>
        <p:grpSpPr bwMode="auto">
          <a:xfrm>
            <a:off x="4222091" y="4564753"/>
            <a:ext cx="2957774" cy="496694"/>
            <a:chOff x="0" y="8"/>
            <a:chExt cx="3129" cy="444"/>
          </a:xfrm>
        </p:grpSpPr>
        <p:sp>
          <p:nvSpPr>
            <p:cNvPr id="6" name="Line 13">
              <a:extLst>
                <a:ext uri="{FF2B5EF4-FFF2-40B4-BE49-F238E27FC236}">
                  <a16:creationId xmlns:a16="http://schemas.microsoft.com/office/drawing/2014/main" id="{C978651C-C635-8A4B-F206-B1EBB524DB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87"/>
              <a:ext cx="3129" cy="3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Rectangle 14">
              <a:extLst>
                <a:ext uri="{FF2B5EF4-FFF2-40B4-BE49-F238E27FC236}">
                  <a16:creationId xmlns:a16="http://schemas.microsoft.com/office/drawing/2014/main" id="{93CD557C-F9AB-7BF7-D205-C24DAF034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" y="8"/>
              <a:ext cx="1358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(seq=123,"abcdef")</a:t>
              </a:r>
            </a:p>
          </p:txBody>
        </p:sp>
      </p:grpSp>
      <p:sp>
        <p:nvSpPr>
          <p:cNvPr id="8" name="Oval 10">
            <a:extLst>
              <a:ext uri="{FF2B5EF4-FFF2-40B4-BE49-F238E27FC236}">
                <a16:creationId xmlns:a16="http://schemas.microsoft.com/office/drawing/2014/main" id="{4BC6CADD-35C9-1D10-B73A-65B0C1BEB2A7}"/>
              </a:ext>
            </a:extLst>
          </p:cNvPr>
          <p:cNvSpPr>
            <a:spLocks/>
          </p:cNvSpPr>
          <p:nvPr/>
        </p:nvSpPr>
        <p:spPr bwMode="auto">
          <a:xfrm>
            <a:off x="7011730" y="4917801"/>
            <a:ext cx="241846" cy="222659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ABE9574-62CF-1E15-0483-0FC8783347C3}"/>
              </a:ext>
            </a:extLst>
          </p:cNvPr>
          <p:cNvSpPr txBox="1">
            <a:spLocks noChangeArrowheads="1"/>
          </p:cNvSpPr>
          <p:nvPr/>
        </p:nvSpPr>
        <p:spPr>
          <a:xfrm>
            <a:off x="1286034" y="5280625"/>
            <a:ext cx="8930152" cy="4998394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5056"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</a:pPr>
            <a:r>
              <a:rPr lang="en-US"/>
              <a:t>If losses are due to network congestion, retransmitting all </a:t>
            </a:r>
            <a:r>
              <a:rPr lang="en-US" err="1"/>
              <a:t>unacked</a:t>
            </a:r>
            <a:r>
              <a:rPr lang="en-US"/>
              <a:t> segments quickly might not be the best idea</a:t>
            </a:r>
          </a:p>
          <a:p>
            <a:pPr marL="982256" lvl="1"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</a:pPr>
            <a:r>
              <a:rPr lang="en-US"/>
              <a:t>Exponential backoff : double the retransmission timer after each expiration for the same sequence number</a:t>
            </a:r>
          </a:p>
          <a:p>
            <a:pPr marL="623875" lvl="1" indent="0">
              <a:buNone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10" grpId="0"/>
      <p:bldP spid="2" grpId="0" animBg="1"/>
      <p:bldP spid="3" grpId="0"/>
      <p:bldP spid="4" grpId="0" animBg="1"/>
      <p:bldP spid="8" grpId="0" animBg="1"/>
      <p:bldP spid="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1880630" y="0"/>
            <a:ext cx="8532316" cy="1207740"/>
          </a:xfrm>
          <a:ln/>
        </p:spPr>
        <p:txBody>
          <a:bodyPr/>
          <a:lstStyle/>
          <a:p>
            <a:pPr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55472" algn="l"/>
              </a:tabLst>
            </a:pPr>
            <a:r>
              <a:rPr lang="en-US"/>
              <a:t>RTT measurements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81345" y="5245827"/>
            <a:ext cx="8948291" cy="2223492"/>
          </a:xfrm>
          <a:ln/>
        </p:spPr>
        <p:txBody>
          <a:bodyPr/>
          <a:lstStyle/>
          <a:p>
            <a:pPr marL="685241" lvl="1">
              <a:lnSpc>
                <a:spcPct val="84000"/>
              </a:lnSpc>
              <a:buClr>
                <a:srgbClr val="000000"/>
              </a:buClr>
              <a:buSzPct val="75000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</a:pPr>
            <a:r>
              <a:rPr lang="en-US"/>
              <a:t>Solution (</a:t>
            </a:r>
            <a:r>
              <a:rPr lang="en-US" err="1"/>
              <a:t>Karn</a:t>
            </a:r>
            <a:r>
              <a:rPr lang="en-US"/>
              <a:t>/Partridge)</a:t>
            </a:r>
          </a:p>
          <a:p>
            <a:pPr marL="898063" lvl="2">
              <a:lnSpc>
                <a:spcPct val="84000"/>
              </a:lnSpc>
              <a:buSzPct val="99000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</a:pPr>
            <a:r>
              <a:rPr lang="en-US"/>
              <a:t>Do not measure </a:t>
            </a:r>
            <a:r>
              <a:rPr lang="en-US" err="1"/>
              <a:t>rtt</a:t>
            </a:r>
            <a:r>
              <a:rPr lang="en-US"/>
              <a:t> of retransmitted segments</a:t>
            </a:r>
          </a:p>
        </p:txBody>
      </p:sp>
      <p:sp>
        <p:nvSpPr>
          <p:cNvPr id="32771" name="Line 3"/>
          <p:cNvSpPr>
            <a:spLocks noChangeShapeType="1"/>
          </p:cNvSpPr>
          <p:nvPr/>
        </p:nvSpPr>
        <p:spPr bwMode="auto">
          <a:xfrm>
            <a:off x="5069366" y="3152180"/>
            <a:ext cx="3827208" cy="1246808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32772" name="Group 4"/>
          <p:cNvGrpSpPr>
            <a:grpSpLocks/>
          </p:cNvGrpSpPr>
          <p:nvPr/>
        </p:nvGrpSpPr>
        <p:grpSpPr bwMode="auto">
          <a:xfrm>
            <a:off x="5407949" y="3289475"/>
            <a:ext cx="1630040" cy="212081"/>
            <a:chOff x="0" y="0"/>
            <a:chExt cx="1348" cy="190"/>
          </a:xfrm>
        </p:grpSpPr>
        <p:sp>
          <p:nvSpPr>
            <p:cNvPr id="32773" name="Rectangle 5"/>
            <p:cNvSpPr>
              <a:spLocks/>
            </p:cNvSpPr>
            <p:nvPr/>
          </p:nvSpPr>
          <p:spPr bwMode="auto">
            <a:xfrm>
              <a:off x="0" y="0"/>
              <a:ext cx="1348" cy="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32774" name="Rectangle 6"/>
            <p:cNvSpPr>
              <a:spLocks/>
            </p:cNvSpPr>
            <p:nvPr/>
          </p:nvSpPr>
          <p:spPr bwMode="auto">
            <a:xfrm>
              <a:off x="7" y="6"/>
              <a:ext cx="1223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(seq=123,"abcd")</a:t>
              </a:r>
            </a:p>
          </p:txBody>
        </p:sp>
      </p:grpSp>
      <p:sp>
        <p:nvSpPr>
          <p:cNvPr id="32775" name="Line 7"/>
          <p:cNvSpPr>
            <a:spLocks noChangeShapeType="1"/>
          </p:cNvSpPr>
          <p:nvPr/>
        </p:nvSpPr>
        <p:spPr bwMode="auto">
          <a:xfrm>
            <a:off x="5093550" y="2168798"/>
            <a:ext cx="6046" cy="2909962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32776" name="Line 8"/>
          <p:cNvSpPr>
            <a:spLocks noChangeShapeType="1"/>
          </p:cNvSpPr>
          <p:nvPr/>
        </p:nvSpPr>
        <p:spPr bwMode="auto">
          <a:xfrm flipH="1">
            <a:off x="8912294" y="2155403"/>
            <a:ext cx="9674" cy="2897684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32777" name="Line 9"/>
          <p:cNvSpPr>
            <a:spLocks noChangeShapeType="1"/>
          </p:cNvSpPr>
          <p:nvPr/>
        </p:nvSpPr>
        <p:spPr bwMode="auto">
          <a:xfrm>
            <a:off x="5099596" y="2293815"/>
            <a:ext cx="3783676" cy="407417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 flipH="1">
            <a:off x="5120153" y="2793876"/>
            <a:ext cx="3774002" cy="97110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32779" name="Rectangle 11"/>
          <p:cNvSpPr>
            <a:spLocks/>
          </p:cNvSpPr>
          <p:nvPr/>
        </p:nvSpPr>
        <p:spPr bwMode="auto">
          <a:xfrm>
            <a:off x="6806126" y="2177044"/>
            <a:ext cx="135009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48706" algn="l"/>
              </a:tabLst>
            </a:pP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(seq=120,"xyz")</a:t>
            </a:r>
          </a:p>
        </p:txBody>
      </p:sp>
      <p:sp>
        <p:nvSpPr>
          <p:cNvPr id="32780" name="Rectangle 12"/>
          <p:cNvSpPr>
            <a:spLocks/>
          </p:cNvSpPr>
          <p:nvPr/>
        </p:nvSpPr>
        <p:spPr bwMode="auto">
          <a:xfrm>
            <a:off x="5753301" y="2604553"/>
            <a:ext cx="86073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65804" algn="l"/>
              </a:tabLst>
            </a:pP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(ack=123)</a:t>
            </a:r>
          </a:p>
        </p:txBody>
      </p:sp>
      <p:sp>
        <p:nvSpPr>
          <p:cNvPr id="32781" name="Line 13"/>
          <p:cNvSpPr>
            <a:spLocks noChangeShapeType="1"/>
          </p:cNvSpPr>
          <p:nvPr/>
        </p:nvSpPr>
        <p:spPr bwMode="auto">
          <a:xfrm>
            <a:off x="5013741" y="3181202"/>
            <a:ext cx="2418" cy="915293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32782" name="Line 14"/>
          <p:cNvSpPr>
            <a:spLocks noChangeShapeType="1"/>
          </p:cNvSpPr>
          <p:nvPr/>
        </p:nvSpPr>
        <p:spPr bwMode="auto">
          <a:xfrm>
            <a:off x="5114108" y="4122168"/>
            <a:ext cx="3786095" cy="575965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32783" name="Line 15"/>
          <p:cNvSpPr>
            <a:spLocks noChangeShapeType="1"/>
          </p:cNvSpPr>
          <p:nvPr/>
        </p:nvSpPr>
        <p:spPr bwMode="auto">
          <a:xfrm flipH="1">
            <a:off x="5087504" y="4436939"/>
            <a:ext cx="3774003" cy="97110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32784" name="Group 16"/>
          <p:cNvGrpSpPr>
            <a:grpSpLocks/>
          </p:cNvGrpSpPr>
          <p:nvPr/>
        </p:nvGrpSpPr>
        <p:grpSpPr bwMode="auto">
          <a:xfrm>
            <a:off x="5418833" y="4416848"/>
            <a:ext cx="946826" cy="212081"/>
            <a:chOff x="0" y="0"/>
            <a:chExt cx="783" cy="190"/>
          </a:xfrm>
        </p:grpSpPr>
        <p:sp>
          <p:nvSpPr>
            <p:cNvPr id="32785" name="Rectangle 17"/>
            <p:cNvSpPr>
              <a:spLocks/>
            </p:cNvSpPr>
            <p:nvPr/>
          </p:nvSpPr>
          <p:spPr bwMode="auto">
            <a:xfrm>
              <a:off x="0" y="0"/>
              <a:ext cx="783" cy="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32786" name="Rectangle 18"/>
            <p:cNvSpPr>
              <a:spLocks/>
            </p:cNvSpPr>
            <p:nvPr/>
          </p:nvSpPr>
          <p:spPr bwMode="auto">
            <a:xfrm>
              <a:off x="6" y="6"/>
              <a:ext cx="71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65804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(ack=128)</a:t>
              </a:r>
            </a:p>
          </p:txBody>
        </p:sp>
      </p:grpSp>
      <p:sp>
        <p:nvSpPr>
          <p:cNvPr id="32787" name="Line 19"/>
          <p:cNvSpPr>
            <a:spLocks noChangeShapeType="1"/>
          </p:cNvSpPr>
          <p:nvPr/>
        </p:nvSpPr>
        <p:spPr bwMode="auto">
          <a:xfrm>
            <a:off x="4602604" y="2251398"/>
            <a:ext cx="1209" cy="580430"/>
          </a:xfrm>
          <a:prstGeom prst="line">
            <a:avLst/>
          </a:prstGeom>
          <a:noFill/>
          <a:ln w="12700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32788" name="Rectangle 20"/>
          <p:cNvSpPr>
            <a:spLocks/>
          </p:cNvSpPr>
          <p:nvPr/>
        </p:nvSpPr>
        <p:spPr bwMode="auto">
          <a:xfrm>
            <a:off x="3314206" y="2436005"/>
            <a:ext cx="107977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65804" algn="l"/>
              </a:tabLst>
            </a:pP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measured rtt</a:t>
            </a:r>
          </a:p>
        </p:txBody>
      </p:sp>
      <p:sp>
        <p:nvSpPr>
          <p:cNvPr id="32789" name="Rectangle 21"/>
          <p:cNvSpPr>
            <a:spLocks/>
          </p:cNvSpPr>
          <p:nvPr/>
        </p:nvSpPr>
        <p:spPr bwMode="auto">
          <a:xfrm>
            <a:off x="3585041" y="3536589"/>
            <a:ext cx="48731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65804" algn="l"/>
              </a:tabLst>
            </a:pP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Timer</a:t>
            </a:r>
          </a:p>
        </p:txBody>
      </p:sp>
      <p:sp>
        <p:nvSpPr>
          <p:cNvPr id="32790" name="Line 22"/>
          <p:cNvSpPr>
            <a:spLocks noChangeShapeType="1"/>
          </p:cNvSpPr>
          <p:nvPr/>
        </p:nvSpPr>
        <p:spPr bwMode="auto">
          <a:xfrm flipH="1">
            <a:off x="2500965" y="4528469"/>
            <a:ext cx="2585331" cy="223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32791" name="Line 23"/>
          <p:cNvSpPr>
            <a:spLocks noChangeShapeType="1"/>
          </p:cNvSpPr>
          <p:nvPr/>
        </p:nvSpPr>
        <p:spPr bwMode="auto">
          <a:xfrm flipH="1">
            <a:off x="3041490" y="4118820"/>
            <a:ext cx="2067781" cy="5581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32792" name="Line 24"/>
          <p:cNvSpPr>
            <a:spLocks noChangeShapeType="1"/>
          </p:cNvSpPr>
          <p:nvPr/>
        </p:nvSpPr>
        <p:spPr bwMode="auto">
          <a:xfrm flipH="1">
            <a:off x="2482825" y="3162226"/>
            <a:ext cx="2584122" cy="1116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32793" name="Line 25"/>
          <p:cNvSpPr>
            <a:spLocks noChangeShapeType="1"/>
          </p:cNvSpPr>
          <p:nvPr/>
        </p:nvSpPr>
        <p:spPr bwMode="auto">
          <a:xfrm flipH="1">
            <a:off x="2474362" y="3181202"/>
            <a:ext cx="16929" cy="1333872"/>
          </a:xfrm>
          <a:prstGeom prst="line">
            <a:avLst/>
          </a:prstGeom>
          <a:noFill/>
          <a:ln w="12700">
            <a:solidFill>
              <a:srgbClr val="0000FF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32794" name="Line 26"/>
          <p:cNvSpPr>
            <a:spLocks noChangeShapeType="1"/>
          </p:cNvSpPr>
          <p:nvPr/>
        </p:nvSpPr>
        <p:spPr bwMode="auto">
          <a:xfrm>
            <a:off x="3128553" y="4109889"/>
            <a:ext cx="1210" cy="383977"/>
          </a:xfrm>
          <a:prstGeom prst="line">
            <a:avLst/>
          </a:prstGeom>
          <a:noFill/>
          <a:ln w="12700">
            <a:solidFill>
              <a:srgbClr val="00FF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32795" name="Group 27"/>
          <p:cNvGrpSpPr>
            <a:grpSpLocks/>
          </p:cNvGrpSpPr>
          <p:nvPr/>
        </p:nvGrpSpPr>
        <p:grpSpPr bwMode="auto">
          <a:xfrm>
            <a:off x="1334058" y="3556249"/>
            <a:ext cx="1956532" cy="428625"/>
            <a:chOff x="0" y="0"/>
            <a:chExt cx="1618" cy="384"/>
          </a:xfrm>
        </p:grpSpPr>
        <p:sp>
          <p:nvSpPr>
            <p:cNvPr id="32796" name="Rectangle 28"/>
            <p:cNvSpPr>
              <a:spLocks/>
            </p:cNvSpPr>
            <p:nvPr/>
          </p:nvSpPr>
          <p:spPr bwMode="auto">
            <a:xfrm>
              <a:off x="0" y="0"/>
              <a:ext cx="1487" cy="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32797" name="Rectangle 29"/>
            <p:cNvSpPr>
              <a:spLocks/>
            </p:cNvSpPr>
            <p:nvPr/>
          </p:nvSpPr>
          <p:spPr bwMode="auto">
            <a:xfrm>
              <a:off x="70" y="7"/>
              <a:ext cx="1548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which is the good </a:t>
              </a:r>
              <a:r>
                <a:rPr lang="en-US" sz="1500" err="1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rtt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?</a:t>
              </a:r>
            </a:p>
          </p:txBody>
        </p:sp>
      </p:grpSp>
      <p:grpSp>
        <p:nvGrpSpPr>
          <p:cNvPr id="32798" name="Group 30"/>
          <p:cNvGrpSpPr>
            <a:grpSpLocks/>
          </p:cNvGrpSpPr>
          <p:nvPr/>
        </p:nvGrpSpPr>
        <p:grpSpPr bwMode="auto">
          <a:xfrm>
            <a:off x="5307583" y="4102076"/>
            <a:ext cx="1630040" cy="212081"/>
            <a:chOff x="0" y="0"/>
            <a:chExt cx="1348" cy="190"/>
          </a:xfrm>
        </p:grpSpPr>
        <p:sp>
          <p:nvSpPr>
            <p:cNvPr id="32799" name="Rectangle 31"/>
            <p:cNvSpPr>
              <a:spLocks/>
            </p:cNvSpPr>
            <p:nvPr/>
          </p:nvSpPr>
          <p:spPr bwMode="auto">
            <a:xfrm>
              <a:off x="0" y="0"/>
              <a:ext cx="1348" cy="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32800" name="Rectangle 32"/>
            <p:cNvSpPr>
              <a:spLocks/>
            </p:cNvSpPr>
            <p:nvPr/>
          </p:nvSpPr>
          <p:spPr bwMode="auto">
            <a:xfrm>
              <a:off x="7" y="6"/>
              <a:ext cx="1223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(seq=123,"abcd")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331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2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build="p"/>
      <p:bldP spid="32771" grpId="0" animBg="1"/>
      <p:bldP spid="32777" grpId="0" animBg="1"/>
      <p:bldP spid="32778" grpId="0" animBg="1"/>
      <p:bldP spid="32779" grpId="0"/>
      <p:bldP spid="32780" grpId="0"/>
      <p:bldP spid="32781" grpId="0" animBg="1"/>
      <p:bldP spid="32782" grpId="0" animBg="1"/>
      <p:bldP spid="32783" grpId="0" animBg="1"/>
      <p:bldP spid="32787" grpId="0" animBg="1"/>
      <p:bldP spid="32788" grpId="0"/>
      <p:bldP spid="32789" grpId="0"/>
      <p:bldP spid="32790" grpId="0" animBg="1"/>
      <p:bldP spid="32791" grpId="0" animBg="1"/>
      <p:bldP spid="32792" grpId="0" animBg="1"/>
      <p:bldP spid="32793" grpId="0" animBg="1"/>
      <p:bldP spid="3279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22BF-71E5-F397-7E8E-6C0FD250B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TCP’s initial retransmission timer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93E51-0E56-9DA6-7F80-0CC55F486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/>
              <a:t>How to compute TCP’s initial retransmission timer for the SYN ?</a:t>
            </a:r>
          </a:p>
          <a:p>
            <a:endParaRPr lang="en-BE"/>
          </a:p>
          <a:p>
            <a:pPr lvl="1"/>
            <a:r>
              <a:rPr lang="en-BE"/>
              <a:t>Initial solution</a:t>
            </a:r>
          </a:p>
          <a:p>
            <a:pPr lvl="1"/>
            <a:endParaRPr lang="en-BE"/>
          </a:p>
          <a:p>
            <a:pPr lvl="1"/>
            <a:r>
              <a:rPr lang="en-BE"/>
              <a:t>Limitations</a:t>
            </a:r>
          </a:p>
          <a:p>
            <a:pPr lvl="1"/>
            <a:endParaRPr lang="en-BE"/>
          </a:p>
          <a:p>
            <a:pPr lvl="1"/>
            <a:endParaRPr lang="en-BE"/>
          </a:p>
          <a:p>
            <a:pPr lvl="1"/>
            <a:r>
              <a:rPr lang="en-BE"/>
              <a:t>Modern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15350631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>
            <a:extLst>
              <a:ext uri="{FF2B5EF4-FFF2-40B4-BE49-F238E27FC236}">
                <a16:creationId xmlns:a16="http://schemas.microsoft.com/office/drawing/2014/main" id="{8A972990-6C6B-401F-9ECA-AC4CFDF677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59138" y="0"/>
            <a:ext cx="7156450" cy="1208088"/>
          </a:xfrm>
        </p:spPr>
        <p:txBody>
          <a:bodyPr/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21275" algn="l"/>
              </a:tabLst>
              <a:defRPr/>
            </a:pPr>
            <a:r>
              <a:rPr lang="en-US">
                <a:sym typeface="Gill Sans" charset="0"/>
              </a:rPr>
              <a:t>Flow control</a:t>
            </a:r>
          </a:p>
        </p:txBody>
      </p:sp>
      <p:sp>
        <p:nvSpPr>
          <p:cNvPr id="114690" name="Line 2">
            <a:extLst>
              <a:ext uri="{FF2B5EF4-FFF2-40B4-BE49-F238E27FC236}">
                <a16:creationId xmlns:a16="http://schemas.microsoft.com/office/drawing/2014/main" id="{FBA8DC6D-8AD9-4344-A692-C35DB9C8B14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70589" y="2581275"/>
            <a:ext cx="1587" cy="2986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114691" name="Line 3">
            <a:extLst>
              <a:ext uri="{FF2B5EF4-FFF2-40B4-BE49-F238E27FC236}">
                <a16:creationId xmlns:a16="http://schemas.microsoft.com/office/drawing/2014/main" id="{CE59EAF1-810F-4E45-BB9E-9AEA156F2C59}"/>
              </a:ext>
            </a:extLst>
          </p:cNvPr>
          <p:cNvSpPr>
            <a:spLocks noChangeShapeType="1"/>
          </p:cNvSpPr>
          <p:nvPr/>
        </p:nvSpPr>
        <p:spPr bwMode="auto">
          <a:xfrm>
            <a:off x="9782175" y="2557464"/>
            <a:ext cx="0" cy="2962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68612" name="Group 4">
            <a:extLst>
              <a:ext uri="{FF2B5EF4-FFF2-40B4-BE49-F238E27FC236}">
                <a16:creationId xmlns:a16="http://schemas.microsoft.com/office/drawing/2014/main" id="{63BB87AA-DA2A-48EE-A2CF-806FC1F685AA}"/>
              </a:ext>
            </a:extLst>
          </p:cNvPr>
          <p:cNvGrpSpPr>
            <a:grpSpLocks/>
          </p:cNvGrpSpPr>
          <p:nvPr/>
        </p:nvGrpSpPr>
        <p:grpSpPr bwMode="auto">
          <a:xfrm>
            <a:off x="5983288" y="2751138"/>
            <a:ext cx="3784600" cy="531812"/>
            <a:chOff x="0" y="7"/>
            <a:chExt cx="3129" cy="476"/>
          </a:xfrm>
        </p:grpSpPr>
        <p:sp>
          <p:nvSpPr>
            <p:cNvPr id="114718" name="Line 5">
              <a:extLst>
                <a:ext uri="{FF2B5EF4-FFF2-40B4-BE49-F238E27FC236}">
                  <a16:creationId xmlns:a16="http://schemas.microsoft.com/office/drawing/2014/main" id="{CA8D7F7E-308F-4E10-9928-6D9E3915B4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18"/>
              <a:ext cx="3129" cy="3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4719" name="Rectangle 6">
              <a:extLst>
                <a:ext uri="{FF2B5EF4-FFF2-40B4-BE49-F238E27FC236}">
                  <a16:creationId xmlns:a16="http://schemas.microsoft.com/office/drawing/2014/main" id="{292FB30B-6CE2-4010-80E3-7C165217FA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9" y="7"/>
              <a:ext cx="122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(seq=122,"abcd")</a:t>
              </a:r>
            </a:p>
          </p:txBody>
        </p:sp>
      </p:grpSp>
      <p:grpSp>
        <p:nvGrpSpPr>
          <p:cNvPr id="68615" name="Group 7">
            <a:extLst>
              <a:ext uri="{FF2B5EF4-FFF2-40B4-BE49-F238E27FC236}">
                <a16:creationId xmlns:a16="http://schemas.microsoft.com/office/drawing/2014/main" id="{55A0956A-A2B3-4E0E-B15F-E3D275383580}"/>
              </a:ext>
            </a:extLst>
          </p:cNvPr>
          <p:cNvGrpSpPr>
            <a:grpSpLocks/>
          </p:cNvGrpSpPr>
          <p:nvPr/>
        </p:nvGrpSpPr>
        <p:grpSpPr bwMode="auto">
          <a:xfrm>
            <a:off x="5970589" y="3119439"/>
            <a:ext cx="3773487" cy="338137"/>
            <a:chOff x="0" y="7"/>
            <a:chExt cx="3120" cy="301"/>
          </a:xfrm>
        </p:grpSpPr>
        <p:sp>
          <p:nvSpPr>
            <p:cNvPr id="114716" name="Line 8">
              <a:extLst>
                <a:ext uri="{FF2B5EF4-FFF2-40B4-BE49-F238E27FC236}">
                  <a16:creationId xmlns:a16="http://schemas.microsoft.com/office/drawing/2014/main" id="{5B93E795-B096-43F3-8F46-209C6C6D9D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220"/>
              <a:ext cx="3120" cy="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4717" name="Rectangle 9">
              <a:extLst>
                <a:ext uri="{FF2B5EF4-FFF2-40B4-BE49-F238E27FC236}">
                  <a16:creationId xmlns:a16="http://schemas.microsoft.com/office/drawing/2014/main" id="{6B9CBBCC-1AC3-4DAA-8545-A064493AE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" y="7"/>
              <a:ext cx="1229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(ack=126,rwin=0)</a:t>
              </a:r>
            </a:p>
          </p:txBody>
        </p:sp>
      </p:grpSp>
      <p:sp>
        <p:nvSpPr>
          <p:cNvPr id="114694" name="Rectangle 10">
            <a:extLst>
              <a:ext uri="{FF2B5EF4-FFF2-40B4-BE49-F238E27FC236}">
                <a16:creationId xmlns:a16="http://schemas.microsoft.com/office/drawing/2014/main" id="{571AF5B5-AE1A-44A8-B214-E1AC73FA07EF}"/>
              </a:ext>
            </a:extLst>
          </p:cNvPr>
          <p:cNvSpPr>
            <a:spLocks/>
          </p:cNvSpPr>
          <p:nvPr/>
        </p:nvSpPr>
        <p:spPr bwMode="auto">
          <a:xfrm>
            <a:off x="2725738" y="2339975"/>
            <a:ext cx="28321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84000"/>
              </a:lnSpc>
            </a:pP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Last_ack=122, swin=100, rwin=4</a:t>
            </a:r>
          </a:p>
          <a:p>
            <a:pPr eaLnBrk="1" hangingPunct="1">
              <a:lnSpc>
                <a:spcPct val="84000"/>
              </a:lnSpc>
            </a:pP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To transmit : abcdefghijklm</a:t>
            </a:r>
          </a:p>
        </p:txBody>
      </p:sp>
      <p:sp>
        <p:nvSpPr>
          <p:cNvPr id="68619" name="Rectangle 11">
            <a:extLst>
              <a:ext uri="{FF2B5EF4-FFF2-40B4-BE49-F238E27FC236}">
                <a16:creationId xmlns:a16="http://schemas.microsoft.com/office/drawing/2014/main" id="{339B6319-9A6E-4571-9CBB-8339B1AFC893}"/>
              </a:ext>
            </a:extLst>
          </p:cNvPr>
          <p:cNvSpPr>
            <a:spLocks/>
          </p:cNvSpPr>
          <p:nvPr/>
        </p:nvSpPr>
        <p:spPr bwMode="auto">
          <a:xfrm>
            <a:off x="2738439" y="2947989"/>
            <a:ext cx="270033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84000"/>
              </a:lnSpc>
            </a:pP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Last_ack=122, swin=96, rwin=0</a:t>
            </a:r>
          </a:p>
        </p:txBody>
      </p:sp>
      <p:sp>
        <p:nvSpPr>
          <p:cNvPr id="68620" name="Rectangle 12">
            <a:extLst>
              <a:ext uri="{FF2B5EF4-FFF2-40B4-BE49-F238E27FC236}">
                <a16:creationId xmlns:a16="http://schemas.microsoft.com/office/drawing/2014/main" id="{736FBD6D-3CA3-4C43-A304-5EAABFFD6AB2}"/>
              </a:ext>
            </a:extLst>
          </p:cNvPr>
          <p:cNvSpPr>
            <a:spLocks/>
          </p:cNvSpPr>
          <p:nvPr/>
        </p:nvSpPr>
        <p:spPr bwMode="auto">
          <a:xfrm>
            <a:off x="2738438" y="3440114"/>
            <a:ext cx="280670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84000"/>
              </a:lnSpc>
            </a:pP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Last_ack=126, swin=100, rwin=0</a:t>
            </a:r>
          </a:p>
        </p:txBody>
      </p:sp>
      <p:grpSp>
        <p:nvGrpSpPr>
          <p:cNvPr id="68621" name="Group 13">
            <a:extLst>
              <a:ext uri="{FF2B5EF4-FFF2-40B4-BE49-F238E27FC236}">
                <a16:creationId xmlns:a16="http://schemas.microsoft.com/office/drawing/2014/main" id="{9A4CCF3A-664A-46E0-87AE-A1E7FFA6990C}"/>
              </a:ext>
            </a:extLst>
          </p:cNvPr>
          <p:cNvGrpSpPr>
            <a:grpSpLocks/>
          </p:cNvGrpSpPr>
          <p:nvPr/>
        </p:nvGrpSpPr>
        <p:grpSpPr bwMode="auto">
          <a:xfrm>
            <a:off x="5961063" y="3538539"/>
            <a:ext cx="3771900" cy="312737"/>
            <a:chOff x="0" y="6"/>
            <a:chExt cx="3120" cy="280"/>
          </a:xfrm>
        </p:grpSpPr>
        <p:sp>
          <p:nvSpPr>
            <p:cNvPr id="114714" name="Line 14">
              <a:extLst>
                <a:ext uri="{FF2B5EF4-FFF2-40B4-BE49-F238E27FC236}">
                  <a16:creationId xmlns:a16="http://schemas.microsoft.com/office/drawing/2014/main" id="{6285CD71-557A-46DB-BEA0-50364D04EB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198"/>
              <a:ext cx="3120" cy="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4715" name="Rectangle 15">
              <a:extLst>
                <a:ext uri="{FF2B5EF4-FFF2-40B4-BE49-F238E27FC236}">
                  <a16:creationId xmlns:a16="http://schemas.microsoft.com/office/drawing/2014/main" id="{1CEB6B5B-ECBA-4AEF-9C82-CB05CFA97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" y="6"/>
              <a:ext cx="1229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(ack=126,rwin=2)</a:t>
              </a:r>
            </a:p>
          </p:txBody>
        </p:sp>
      </p:grpSp>
      <p:grpSp>
        <p:nvGrpSpPr>
          <p:cNvPr id="68624" name="Group 16">
            <a:extLst>
              <a:ext uri="{FF2B5EF4-FFF2-40B4-BE49-F238E27FC236}">
                <a16:creationId xmlns:a16="http://schemas.microsoft.com/office/drawing/2014/main" id="{01465E32-1252-4B7E-BF14-E11774CF5928}"/>
              </a:ext>
            </a:extLst>
          </p:cNvPr>
          <p:cNvGrpSpPr>
            <a:grpSpLocks/>
          </p:cNvGrpSpPr>
          <p:nvPr/>
        </p:nvGrpSpPr>
        <p:grpSpPr bwMode="auto">
          <a:xfrm>
            <a:off x="6010275" y="3921125"/>
            <a:ext cx="3784600" cy="412750"/>
            <a:chOff x="0" y="6"/>
            <a:chExt cx="3129" cy="369"/>
          </a:xfrm>
        </p:grpSpPr>
        <p:sp>
          <p:nvSpPr>
            <p:cNvPr id="114712" name="Line 17">
              <a:extLst>
                <a:ext uri="{FF2B5EF4-FFF2-40B4-BE49-F238E27FC236}">
                  <a16:creationId xmlns:a16="http://schemas.microsoft.com/office/drawing/2014/main" id="{884F2ED2-F225-4277-9BBB-6BB062759C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0"/>
              <a:ext cx="3129" cy="3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4713" name="Rectangle 18">
              <a:extLst>
                <a:ext uri="{FF2B5EF4-FFF2-40B4-BE49-F238E27FC236}">
                  <a16:creationId xmlns:a16="http://schemas.microsoft.com/office/drawing/2014/main" id="{53139BD8-BB63-4374-9640-D76374DC3E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1" y="6"/>
              <a:ext cx="101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(seq=126,"ef")</a:t>
              </a:r>
            </a:p>
          </p:txBody>
        </p:sp>
      </p:grpSp>
      <p:grpSp>
        <p:nvGrpSpPr>
          <p:cNvPr id="68627" name="Group 19">
            <a:extLst>
              <a:ext uri="{FF2B5EF4-FFF2-40B4-BE49-F238E27FC236}">
                <a16:creationId xmlns:a16="http://schemas.microsoft.com/office/drawing/2014/main" id="{7635B351-17DE-4231-A4D3-0AA56F09DE11}"/>
              </a:ext>
            </a:extLst>
          </p:cNvPr>
          <p:cNvGrpSpPr>
            <a:grpSpLocks/>
          </p:cNvGrpSpPr>
          <p:nvPr/>
        </p:nvGrpSpPr>
        <p:grpSpPr bwMode="auto">
          <a:xfrm>
            <a:off x="5995988" y="4238625"/>
            <a:ext cx="3771900" cy="304800"/>
            <a:chOff x="0" y="6"/>
            <a:chExt cx="3120" cy="273"/>
          </a:xfrm>
        </p:grpSpPr>
        <p:sp>
          <p:nvSpPr>
            <p:cNvPr id="114710" name="Line 20">
              <a:extLst>
                <a:ext uri="{FF2B5EF4-FFF2-40B4-BE49-F238E27FC236}">
                  <a16:creationId xmlns:a16="http://schemas.microsoft.com/office/drawing/2014/main" id="{51638C28-08BC-4383-BFF9-0E61230DCE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192"/>
              <a:ext cx="3120" cy="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4711" name="Rectangle 21">
              <a:extLst>
                <a:ext uri="{FF2B5EF4-FFF2-40B4-BE49-F238E27FC236}">
                  <a16:creationId xmlns:a16="http://schemas.microsoft.com/office/drawing/2014/main" id="{736C0924-7FF9-4C1C-82A0-7AA826AB31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" y="6"/>
              <a:ext cx="1318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(ack=128,rwin=20)</a:t>
              </a:r>
            </a:p>
          </p:txBody>
        </p:sp>
      </p:grpSp>
      <p:sp>
        <p:nvSpPr>
          <p:cNvPr id="68630" name="Rectangle 22">
            <a:extLst>
              <a:ext uri="{FF2B5EF4-FFF2-40B4-BE49-F238E27FC236}">
                <a16:creationId xmlns:a16="http://schemas.microsoft.com/office/drawing/2014/main" id="{E5DB5E4B-3649-4870-BF36-6BC692A38E43}"/>
              </a:ext>
            </a:extLst>
          </p:cNvPr>
          <p:cNvSpPr>
            <a:spLocks/>
          </p:cNvSpPr>
          <p:nvPr/>
        </p:nvSpPr>
        <p:spPr bwMode="auto">
          <a:xfrm>
            <a:off x="2725738" y="3716339"/>
            <a:ext cx="28321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84000"/>
              </a:lnSpc>
            </a:pP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Last_ack=126, swin=100, rwin=2</a:t>
            </a:r>
          </a:p>
          <a:p>
            <a:pPr eaLnBrk="1" hangingPunct="1">
              <a:lnSpc>
                <a:spcPct val="84000"/>
              </a:lnSpc>
            </a:pP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Last_ack=126, swin=98, rwin=0</a:t>
            </a:r>
          </a:p>
        </p:txBody>
      </p:sp>
      <p:sp>
        <p:nvSpPr>
          <p:cNvPr id="68631" name="Rectangle 23">
            <a:extLst>
              <a:ext uri="{FF2B5EF4-FFF2-40B4-BE49-F238E27FC236}">
                <a16:creationId xmlns:a16="http://schemas.microsoft.com/office/drawing/2014/main" id="{37FDDF64-F45B-4BD0-B780-36F912A1DD7D}"/>
              </a:ext>
            </a:extLst>
          </p:cNvPr>
          <p:cNvSpPr>
            <a:spLocks/>
          </p:cNvSpPr>
          <p:nvPr/>
        </p:nvSpPr>
        <p:spPr bwMode="auto">
          <a:xfrm>
            <a:off x="2738438" y="4391026"/>
            <a:ext cx="29146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84000"/>
              </a:lnSpc>
            </a:pP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Last_ack=128, swin=100, rwin=20</a:t>
            </a:r>
          </a:p>
        </p:txBody>
      </p:sp>
      <p:sp>
        <p:nvSpPr>
          <p:cNvPr id="68632" name="Rectangle 24">
            <a:extLst>
              <a:ext uri="{FF2B5EF4-FFF2-40B4-BE49-F238E27FC236}">
                <a16:creationId xmlns:a16="http://schemas.microsoft.com/office/drawing/2014/main" id="{F6C6B0B4-1D55-447C-9D46-95250538D260}"/>
              </a:ext>
            </a:extLst>
          </p:cNvPr>
          <p:cNvSpPr>
            <a:spLocks/>
          </p:cNvSpPr>
          <p:nvPr/>
        </p:nvSpPr>
        <p:spPr bwMode="auto">
          <a:xfrm>
            <a:off x="2738438" y="4735514"/>
            <a:ext cx="280670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84000"/>
              </a:lnSpc>
            </a:pP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Last_ack=128, swin=93, rwin=13</a:t>
            </a:r>
          </a:p>
        </p:txBody>
      </p:sp>
      <p:grpSp>
        <p:nvGrpSpPr>
          <p:cNvPr id="68633" name="Group 25">
            <a:extLst>
              <a:ext uri="{FF2B5EF4-FFF2-40B4-BE49-F238E27FC236}">
                <a16:creationId xmlns:a16="http://schemas.microsoft.com/office/drawing/2014/main" id="{8F2F2A14-01B4-4301-AA64-3D72E1F247EC}"/>
              </a:ext>
            </a:extLst>
          </p:cNvPr>
          <p:cNvGrpSpPr>
            <a:grpSpLocks/>
          </p:cNvGrpSpPr>
          <p:nvPr/>
        </p:nvGrpSpPr>
        <p:grpSpPr bwMode="auto">
          <a:xfrm>
            <a:off x="5997575" y="4625976"/>
            <a:ext cx="3784600" cy="434975"/>
            <a:chOff x="0" y="6"/>
            <a:chExt cx="3129" cy="390"/>
          </a:xfrm>
        </p:grpSpPr>
        <p:sp>
          <p:nvSpPr>
            <p:cNvPr id="114708" name="Line 26">
              <a:extLst>
                <a:ext uri="{FF2B5EF4-FFF2-40B4-BE49-F238E27FC236}">
                  <a16:creationId xmlns:a16="http://schemas.microsoft.com/office/drawing/2014/main" id="{57DA1120-D0E1-4605-A404-9583E299EE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30"/>
              <a:ext cx="3129" cy="3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4709" name="Rectangle 27">
              <a:extLst>
                <a:ext uri="{FF2B5EF4-FFF2-40B4-BE49-F238E27FC236}">
                  <a16:creationId xmlns:a16="http://schemas.microsoft.com/office/drawing/2014/main" id="{AC795F57-CE2C-4E6E-B5CE-1AB5F2724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9" y="6"/>
              <a:ext cx="137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(seq=128,"ghijklm")</a:t>
              </a:r>
            </a:p>
          </p:txBody>
        </p:sp>
      </p:grpSp>
      <p:grpSp>
        <p:nvGrpSpPr>
          <p:cNvPr id="68636" name="Group 28">
            <a:extLst>
              <a:ext uri="{FF2B5EF4-FFF2-40B4-BE49-F238E27FC236}">
                <a16:creationId xmlns:a16="http://schemas.microsoft.com/office/drawing/2014/main" id="{440B4272-7A18-4C74-9558-FBE1046D00D4}"/>
              </a:ext>
            </a:extLst>
          </p:cNvPr>
          <p:cNvGrpSpPr>
            <a:grpSpLocks/>
          </p:cNvGrpSpPr>
          <p:nvPr/>
        </p:nvGrpSpPr>
        <p:grpSpPr bwMode="auto">
          <a:xfrm>
            <a:off x="5995988" y="4945064"/>
            <a:ext cx="3771900" cy="287337"/>
            <a:chOff x="0" y="6"/>
            <a:chExt cx="3120" cy="257"/>
          </a:xfrm>
        </p:grpSpPr>
        <p:sp>
          <p:nvSpPr>
            <p:cNvPr id="114706" name="Line 29">
              <a:extLst>
                <a:ext uri="{FF2B5EF4-FFF2-40B4-BE49-F238E27FC236}">
                  <a16:creationId xmlns:a16="http://schemas.microsoft.com/office/drawing/2014/main" id="{B2792B0A-8FC3-48EA-9DE4-9EFE10337E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176"/>
              <a:ext cx="3120" cy="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4707" name="Rectangle 30">
              <a:extLst>
                <a:ext uri="{FF2B5EF4-FFF2-40B4-BE49-F238E27FC236}">
                  <a16:creationId xmlns:a16="http://schemas.microsoft.com/office/drawing/2014/main" id="{223791E2-97BF-4E0F-BB13-8042A9A65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" y="6"/>
              <a:ext cx="1318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(ack=135,rwin=20)</a:t>
              </a:r>
            </a:p>
          </p:txBody>
        </p:sp>
      </p:grpSp>
      <p:sp>
        <p:nvSpPr>
          <p:cNvPr id="68639" name="Rectangle 31">
            <a:extLst>
              <a:ext uri="{FF2B5EF4-FFF2-40B4-BE49-F238E27FC236}">
                <a16:creationId xmlns:a16="http://schemas.microsoft.com/office/drawing/2014/main" id="{9415AA70-93B3-421D-A40E-356A29DB3B95}"/>
              </a:ext>
            </a:extLst>
          </p:cNvPr>
          <p:cNvSpPr>
            <a:spLocks/>
          </p:cNvSpPr>
          <p:nvPr/>
        </p:nvSpPr>
        <p:spPr bwMode="auto">
          <a:xfrm>
            <a:off x="2738438" y="5094289"/>
            <a:ext cx="29146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131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84000"/>
              </a:lnSpc>
            </a:pP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Last_ack=135, swin=100, rwin=20</a:t>
            </a:r>
          </a:p>
        </p:txBody>
      </p:sp>
    </p:spTree>
    <p:extLst>
      <p:ext uri="{BB962C8B-B14F-4D97-AF65-F5344CB8AC3E}">
        <p14:creationId xmlns:p14="http://schemas.microsoft.com/office/powerpoint/2010/main" val="192489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8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6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8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68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9" grpId="0" autoUpdateAnimBg="0"/>
      <p:bldP spid="68620" grpId="0" autoUpdateAnimBg="0"/>
      <p:bldP spid="68630" grpId="0" autoUpdateAnimBg="0"/>
      <p:bldP spid="68631" grpId="0" autoUpdateAnimBg="0"/>
      <p:bldP spid="68632" grpId="0" autoUpdateAnimBg="0"/>
      <p:bldP spid="68639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214A8-4E92-DEE0-5D9E-F55AC152A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TCP’s flow control</a:t>
            </a: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85ABFFE9-84BE-D553-8245-E6E215DAEF37}"/>
              </a:ext>
            </a:extLst>
          </p:cNvPr>
          <p:cNvGrpSpPr>
            <a:grpSpLocks/>
          </p:cNvGrpSpPr>
          <p:nvPr/>
        </p:nvGrpSpPr>
        <p:grpSpPr bwMode="auto">
          <a:xfrm>
            <a:off x="6140451" y="2573338"/>
            <a:ext cx="3476625" cy="1587500"/>
            <a:chOff x="0" y="0"/>
            <a:chExt cx="2875" cy="1421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054E2CA6-68A7-7D37-37FA-11F66AE7D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2875" cy="285"/>
            </a:xfrm>
            <a:prstGeom prst="roundRect">
              <a:avLst>
                <a:gd name="adj" fmla="val 34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6" name="AutoShape 4">
              <a:extLst>
                <a:ext uri="{FF2B5EF4-FFF2-40B4-BE49-F238E27FC236}">
                  <a16:creationId xmlns:a16="http://schemas.microsoft.com/office/drawing/2014/main" id="{94ABFD10-B7A6-B9BD-AF1B-4785C03DCF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83"/>
              <a:ext cx="2875" cy="285"/>
            </a:xfrm>
            <a:prstGeom prst="roundRect">
              <a:avLst>
                <a:gd name="adj" fmla="val 34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id="{B4672F0A-C529-A5B5-3740-1406EEB8304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568"/>
              <a:ext cx="2875" cy="286"/>
            </a:xfrm>
            <a:prstGeom prst="roundRect">
              <a:avLst>
                <a:gd name="adj" fmla="val 34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D8F1C0C4-55EC-7F33-A42A-2E8C6950C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54"/>
              <a:ext cx="2875" cy="285"/>
            </a:xfrm>
            <a:prstGeom prst="roundRect">
              <a:avLst>
                <a:gd name="adj" fmla="val 34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9" name="AutoShape 7">
              <a:extLst>
                <a:ext uri="{FF2B5EF4-FFF2-40B4-BE49-F238E27FC236}">
                  <a16:creationId xmlns:a16="http://schemas.microsoft.com/office/drawing/2014/main" id="{D0FBC863-C31C-AD59-2447-C9B419FD6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36"/>
              <a:ext cx="2875" cy="285"/>
            </a:xfrm>
            <a:prstGeom prst="roundRect">
              <a:avLst>
                <a:gd name="adj" fmla="val 34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</p:grpSp>
      <p:sp>
        <p:nvSpPr>
          <p:cNvPr id="10" name="Rectangle 8">
            <a:extLst>
              <a:ext uri="{FF2B5EF4-FFF2-40B4-BE49-F238E27FC236}">
                <a16:creationId xmlns:a16="http://schemas.microsoft.com/office/drawing/2014/main" id="{45A6B887-12E2-C48C-72CE-5AA005B5A6D4}"/>
              </a:ext>
            </a:extLst>
          </p:cNvPr>
          <p:cNvSpPr>
            <a:spLocks/>
          </p:cNvSpPr>
          <p:nvPr/>
        </p:nvSpPr>
        <p:spPr bwMode="auto">
          <a:xfrm>
            <a:off x="6464301" y="2636839"/>
            <a:ext cx="86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300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Source port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07E46861-F057-594C-FA57-D61805EAD87D}"/>
              </a:ext>
            </a:extLst>
          </p:cNvPr>
          <p:cNvSpPr>
            <a:spLocks/>
          </p:cNvSpPr>
          <p:nvPr/>
        </p:nvSpPr>
        <p:spPr bwMode="auto">
          <a:xfrm>
            <a:off x="8094663" y="2636839"/>
            <a:ext cx="116840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300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Destination port</a:t>
            </a:r>
          </a:p>
        </p:txBody>
      </p:sp>
      <p:sp>
        <p:nvSpPr>
          <p:cNvPr id="12" name="AutoShape 10">
            <a:extLst>
              <a:ext uri="{FF2B5EF4-FFF2-40B4-BE49-F238E27FC236}">
                <a16:creationId xmlns:a16="http://schemas.microsoft.com/office/drawing/2014/main" id="{93D792E4-785C-48E6-54D5-10A9C40C7A65}"/>
              </a:ext>
            </a:extLst>
          </p:cNvPr>
          <p:cNvSpPr>
            <a:spLocks/>
          </p:cNvSpPr>
          <p:nvPr/>
        </p:nvSpPr>
        <p:spPr bwMode="auto">
          <a:xfrm>
            <a:off x="6140451" y="4160838"/>
            <a:ext cx="3476625" cy="1250950"/>
          </a:xfrm>
          <a:prstGeom prst="roundRect">
            <a:avLst>
              <a:gd name="adj" fmla="val 83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/>
            <a:endParaRPr lang="en-GB" altLang="fr-FR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F2C035AA-B0E8-04A5-1A6B-1B5333158221}"/>
              </a:ext>
            </a:extLst>
          </p:cNvPr>
          <p:cNvSpPr>
            <a:spLocks/>
          </p:cNvSpPr>
          <p:nvPr/>
        </p:nvSpPr>
        <p:spPr bwMode="auto">
          <a:xfrm>
            <a:off x="7643813" y="4959350"/>
            <a:ext cx="60325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3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Payload</a:t>
            </a:r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BB3253B3-1202-8EA3-91A6-BFDD4B6FA6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3775" y="2424114"/>
            <a:ext cx="3532188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6C0F1EE3-D997-E0B4-08B0-7E1A10732C9E}"/>
              </a:ext>
            </a:extLst>
          </p:cNvPr>
          <p:cNvSpPr>
            <a:spLocks/>
          </p:cNvSpPr>
          <p:nvPr/>
        </p:nvSpPr>
        <p:spPr bwMode="auto">
          <a:xfrm>
            <a:off x="7640639" y="2190750"/>
            <a:ext cx="4921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3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32 bits</a:t>
            </a:r>
          </a:p>
        </p:txBody>
      </p:sp>
      <p:sp>
        <p:nvSpPr>
          <p:cNvPr id="16" name="Line 14">
            <a:extLst>
              <a:ext uri="{FF2B5EF4-FFF2-40B4-BE49-F238E27FC236}">
                <a16:creationId xmlns:a16="http://schemas.microsoft.com/office/drawing/2014/main" id="{7E78AFF9-7421-6A8D-7597-6B189C479082}"/>
              </a:ext>
            </a:extLst>
          </p:cNvPr>
          <p:cNvSpPr>
            <a:spLocks noChangeShapeType="1"/>
          </p:cNvSpPr>
          <p:nvPr/>
        </p:nvSpPr>
        <p:spPr bwMode="auto">
          <a:xfrm>
            <a:off x="7916864" y="2590801"/>
            <a:ext cx="3175" cy="303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C1F57898-9CA5-A883-B061-3C4F7071D81C}"/>
              </a:ext>
            </a:extLst>
          </p:cNvPr>
          <p:cNvSpPr>
            <a:spLocks/>
          </p:cNvSpPr>
          <p:nvPr/>
        </p:nvSpPr>
        <p:spPr bwMode="auto">
          <a:xfrm>
            <a:off x="6853238" y="3954464"/>
            <a:ext cx="78740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300">
                <a:solidFill>
                  <a:srgbClr val="0000FF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Checksum</a:t>
            </a:r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583DD6AE-1CFA-A082-0A35-0484616FB782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0039" y="3844926"/>
            <a:ext cx="1587" cy="303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959E4B02-1A33-1320-F760-FC6EC307D8D5}"/>
              </a:ext>
            </a:extLst>
          </p:cNvPr>
          <p:cNvSpPr>
            <a:spLocks/>
          </p:cNvSpPr>
          <p:nvPr/>
        </p:nvSpPr>
        <p:spPr bwMode="auto">
          <a:xfrm>
            <a:off x="8242300" y="3908425"/>
            <a:ext cx="109220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65250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300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Urgent pointer</a:t>
            </a: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81A98863-DA02-5244-83A0-BA7AC62051DD}"/>
              </a:ext>
            </a:extLst>
          </p:cNvPr>
          <p:cNvSpPr>
            <a:spLocks/>
          </p:cNvSpPr>
          <p:nvPr/>
        </p:nvSpPr>
        <p:spPr bwMode="auto">
          <a:xfrm>
            <a:off x="6180139" y="3589339"/>
            <a:ext cx="1614487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3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THL  Reserved  </a:t>
            </a:r>
            <a:r>
              <a:rPr lang="en-US" altLang="fr-FR" sz="1300">
                <a:solidFill>
                  <a:srgbClr val="0000FF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Flags</a:t>
            </a:r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87F8D4DC-37A2-D88C-C3FE-9471AC606AC4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0039" y="3544888"/>
            <a:ext cx="1587" cy="303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F6A6E3CC-3633-3683-C6F5-2CF18A29F7C6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9388" y="3530601"/>
            <a:ext cx="0" cy="303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8325D6AA-76C8-ED0F-66ED-F0B26DF4CACC}"/>
              </a:ext>
            </a:extLst>
          </p:cNvPr>
          <p:cNvSpPr>
            <a:spLocks noChangeShapeType="1"/>
          </p:cNvSpPr>
          <p:nvPr/>
        </p:nvSpPr>
        <p:spPr bwMode="auto">
          <a:xfrm>
            <a:off x="9737725" y="2573339"/>
            <a:ext cx="0" cy="1603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9DA9B101-C320-570B-29FA-AC2D78D7829B}"/>
              </a:ext>
            </a:extLst>
          </p:cNvPr>
          <p:cNvSpPr>
            <a:spLocks/>
          </p:cNvSpPr>
          <p:nvPr/>
        </p:nvSpPr>
        <p:spPr bwMode="auto">
          <a:xfrm>
            <a:off x="9890125" y="3224214"/>
            <a:ext cx="6286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3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20 bytes</a:t>
            </a:r>
          </a:p>
        </p:txBody>
      </p:sp>
      <p:sp>
        <p:nvSpPr>
          <p:cNvPr id="25" name="Line 23">
            <a:extLst>
              <a:ext uri="{FF2B5EF4-FFF2-40B4-BE49-F238E27FC236}">
                <a16:creationId xmlns:a16="http://schemas.microsoft.com/office/drawing/2014/main" id="{1C466181-52AC-2A5A-5EF6-1C0D6056DECE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0450" y="3533776"/>
            <a:ext cx="1588" cy="303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934343E1-B6D6-8405-0293-85BF84428207}"/>
              </a:ext>
            </a:extLst>
          </p:cNvPr>
          <p:cNvSpPr>
            <a:spLocks/>
          </p:cNvSpPr>
          <p:nvPr/>
        </p:nvSpPr>
        <p:spPr bwMode="auto">
          <a:xfrm>
            <a:off x="6962776" y="2955925"/>
            <a:ext cx="136207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3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Sequence number</a:t>
            </a:r>
          </a:p>
        </p:txBody>
      </p:sp>
      <p:sp>
        <p:nvSpPr>
          <p:cNvPr id="27" name="Line 25">
            <a:extLst>
              <a:ext uri="{FF2B5EF4-FFF2-40B4-BE49-F238E27FC236}">
                <a16:creationId xmlns:a16="http://schemas.microsoft.com/office/drawing/2014/main" id="{3B4A305F-427D-0AF9-AE6B-3353B4335D4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7276" y="4419600"/>
            <a:ext cx="3484563" cy="158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552FA374-C706-94E4-DA3D-08141A4A4277}"/>
              </a:ext>
            </a:extLst>
          </p:cNvPr>
          <p:cNvSpPr>
            <a:spLocks/>
          </p:cNvSpPr>
          <p:nvPr/>
        </p:nvSpPr>
        <p:spPr bwMode="auto">
          <a:xfrm>
            <a:off x="6867525" y="4202114"/>
            <a:ext cx="198120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4787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300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Optional header extension</a:t>
            </a: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5AC5D105-921F-CB9B-665B-B442D051636A}"/>
              </a:ext>
            </a:extLst>
          </p:cNvPr>
          <p:cNvSpPr>
            <a:spLocks/>
          </p:cNvSpPr>
          <p:nvPr/>
        </p:nvSpPr>
        <p:spPr bwMode="auto">
          <a:xfrm>
            <a:off x="8242300" y="3602039"/>
            <a:ext cx="6159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3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Window</a:t>
            </a:r>
          </a:p>
        </p:txBody>
      </p:sp>
      <p:grpSp>
        <p:nvGrpSpPr>
          <p:cNvPr id="40" name="Group 38">
            <a:extLst>
              <a:ext uri="{FF2B5EF4-FFF2-40B4-BE49-F238E27FC236}">
                <a16:creationId xmlns:a16="http://schemas.microsoft.com/office/drawing/2014/main" id="{36652A9D-BEC0-E3D3-C344-3FC6A1E362FB}"/>
              </a:ext>
            </a:extLst>
          </p:cNvPr>
          <p:cNvGrpSpPr>
            <a:grpSpLocks/>
          </p:cNvGrpSpPr>
          <p:nvPr/>
        </p:nvGrpSpPr>
        <p:grpSpPr bwMode="auto">
          <a:xfrm>
            <a:off x="6962775" y="3262314"/>
            <a:ext cx="2109788" cy="185737"/>
            <a:chOff x="0" y="0"/>
            <a:chExt cx="1744" cy="167"/>
          </a:xfrm>
        </p:grpSpPr>
        <p:sp>
          <p:nvSpPr>
            <p:cNvPr id="41" name="Rectangle 39">
              <a:extLst>
                <a:ext uri="{FF2B5EF4-FFF2-40B4-BE49-F238E27FC236}">
                  <a16:creationId xmlns:a16="http://schemas.microsoft.com/office/drawing/2014/main" id="{4945FC94-3AE0-781B-09E1-373D073F5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744" cy="1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42" name="Rectangle 40">
              <a:extLst>
                <a:ext uri="{FF2B5EF4-FFF2-40B4-BE49-F238E27FC236}">
                  <a16:creationId xmlns:a16="http://schemas.microsoft.com/office/drawing/2014/main" id="{02B01647-EFA5-E10C-C791-E7E178B19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"/>
              <a:ext cx="163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l"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Acknowledgement number</a:t>
              </a:r>
            </a:p>
          </p:txBody>
        </p:sp>
      </p:grpSp>
      <p:grpSp>
        <p:nvGrpSpPr>
          <p:cNvPr id="43" name="Group 41">
            <a:extLst>
              <a:ext uri="{FF2B5EF4-FFF2-40B4-BE49-F238E27FC236}">
                <a16:creationId xmlns:a16="http://schemas.microsoft.com/office/drawing/2014/main" id="{5FF942A5-C8CC-FB92-5D88-B3C6BED52EE8}"/>
              </a:ext>
            </a:extLst>
          </p:cNvPr>
          <p:cNvGrpSpPr>
            <a:grpSpLocks/>
          </p:cNvGrpSpPr>
          <p:nvPr/>
        </p:nvGrpSpPr>
        <p:grpSpPr bwMode="auto">
          <a:xfrm>
            <a:off x="2144527" y="1884366"/>
            <a:ext cx="5945689" cy="1790758"/>
            <a:chOff x="0" y="472"/>
            <a:chExt cx="4916" cy="1603"/>
          </a:xfrm>
        </p:grpSpPr>
        <p:sp>
          <p:nvSpPr>
            <p:cNvPr id="44" name="Line 42">
              <a:extLst>
                <a:ext uri="{FF2B5EF4-FFF2-40B4-BE49-F238E27FC236}">
                  <a16:creationId xmlns:a16="http://schemas.microsoft.com/office/drawing/2014/main" id="{45A4139E-528D-0EAF-B0DA-1ED70395A5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41" y="685"/>
              <a:ext cx="2575" cy="13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grpSp>
          <p:nvGrpSpPr>
            <p:cNvPr id="45" name="Group 43">
              <a:extLst>
                <a:ext uri="{FF2B5EF4-FFF2-40B4-BE49-F238E27FC236}">
                  <a16:creationId xmlns:a16="http://schemas.microsoft.com/office/drawing/2014/main" id="{CEC101A0-3795-B8DE-E911-75FCFDE160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472"/>
              <a:ext cx="2336" cy="446"/>
              <a:chOff x="0" y="0"/>
              <a:chExt cx="2336" cy="446"/>
            </a:xfrm>
          </p:grpSpPr>
          <p:sp>
            <p:nvSpPr>
              <p:cNvPr id="46" name="AutoShape 44">
                <a:extLst>
                  <a:ext uri="{FF2B5EF4-FFF2-40B4-BE49-F238E27FC236}">
                    <a16:creationId xmlns:a16="http://schemas.microsoft.com/office/drawing/2014/main" id="{18CE552F-2133-E610-9D47-4705C67278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333" cy="446"/>
              </a:xfrm>
              <a:prstGeom prst="roundRect">
                <a:avLst>
                  <a:gd name="adj" fmla="val 222"/>
                </a:avLst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47" name="Rectangle 45">
                <a:extLst>
                  <a:ext uri="{FF2B5EF4-FFF2-40B4-BE49-F238E27FC236}">
                    <a16:creationId xmlns:a16="http://schemas.microsoft.com/office/drawing/2014/main" id="{C5D046A1-AEEC-C10B-4595-408E844A94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35"/>
                <a:ext cx="2336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3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16 bits to represent the receive window in bytes</a:t>
                </a:r>
              </a:p>
            </p:txBody>
          </p:sp>
        </p:grpSp>
      </p:grpSp>
      <p:sp>
        <p:nvSpPr>
          <p:cNvPr id="48" name="Rectangle 2">
            <a:extLst>
              <a:ext uri="{FF2B5EF4-FFF2-40B4-BE49-F238E27FC236}">
                <a16:creationId xmlns:a16="http://schemas.microsoft.com/office/drawing/2014/main" id="{AF7D8E88-3A43-EF73-22DA-749E7106CC9B}"/>
              </a:ext>
            </a:extLst>
          </p:cNvPr>
          <p:cNvSpPr txBox="1">
            <a:spLocks noChangeArrowheads="1"/>
          </p:cNvSpPr>
          <p:nvPr/>
        </p:nvSpPr>
        <p:spPr>
          <a:xfrm>
            <a:off x="1570484" y="5655369"/>
            <a:ext cx="8948291" cy="2223492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041">
              <a:lnSpc>
                <a:spcPct val="84000"/>
              </a:lnSpc>
              <a:buClr>
                <a:srgbClr val="000000"/>
              </a:buClr>
              <a:buSzPct val="75000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</a:pPr>
            <a:r>
              <a:rPr lang="en-US" dirty="0"/>
              <a:t>What is the maximum goodput of such a TCP connection if the </a:t>
            </a:r>
            <a:r>
              <a:rPr lang="en-US" dirty="0" err="1"/>
              <a:t>rtt</a:t>
            </a:r>
            <a:r>
              <a:rPr lang="en-US" dirty="0"/>
              <a:t> is 100 msec (in bytes/sec) ?  </a:t>
            </a:r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6911DF25-B484-69E8-D2A9-A5D6E89F1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93537">
            <a:off x="596026" y="4862922"/>
            <a:ext cx="1209103" cy="53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B2E921-23E3-EC38-7536-5E4DF58251ED}"/>
              </a:ext>
            </a:extLst>
          </p:cNvPr>
          <p:cNvSpPr txBox="1"/>
          <p:nvPr/>
        </p:nvSpPr>
        <p:spPr>
          <a:xfrm>
            <a:off x="838200" y="2955925"/>
            <a:ext cx="45145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Goodput</a:t>
            </a:r>
            <a:r>
              <a:rPr lang="en-US" dirty="0"/>
              <a:t>:</a:t>
            </a:r>
          </a:p>
          <a:p>
            <a:r>
              <a:rPr lang="en-US" dirty="0"/>
              <a:t>- Number of payload bytes/sec</a:t>
            </a:r>
          </a:p>
          <a:p>
            <a:r>
              <a:rPr lang="en-US" b="1" dirty="0"/>
              <a:t>Throughput</a:t>
            </a:r>
          </a:p>
          <a:p>
            <a:r>
              <a:rPr lang="en-US" dirty="0"/>
              <a:t>- Total number of bytes (including header)/sec</a:t>
            </a:r>
          </a:p>
        </p:txBody>
      </p:sp>
    </p:spTree>
    <p:extLst>
      <p:ext uri="{BB962C8B-B14F-4D97-AF65-F5344CB8AC3E}">
        <p14:creationId xmlns:p14="http://schemas.microsoft.com/office/powerpoint/2010/main" val="14239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31B6DA4D-4DE6-4F94-9EA3-3F7E9B7770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51038" y="0"/>
            <a:ext cx="8464550" cy="1208088"/>
          </a:xfrm>
        </p:spPr>
        <p:txBody>
          <a:bodyPr/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</a:tabLst>
              <a:defRPr/>
            </a:pPr>
            <a:r>
              <a:rPr lang="en-US">
                <a:sym typeface="Gill Sans" charset="0"/>
              </a:rPr>
              <a:t>Fast retransmit</a:t>
            </a:r>
          </a:p>
        </p:txBody>
      </p:sp>
      <p:sp>
        <p:nvSpPr>
          <p:cNvPr id="108546" name="Line 2">
            <a:extLst>
              <a:ext uri="{FF2B5EF4-FFF2-40B4-BE49-F238E27FC236}">
                <a16:creationId xmlns:a16="http://schemas.microsoft.com/office/drawing/2014/main" id="{2EA666E4-792C-4E5F-B6BF-E987CF321D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2350" y="2127250"/>
            <a:ext cx="7938" cy="3638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64515" name="Group 3">
            <a:extLst>
              <a:ext uri="{FF2B5EF4-FFF2-40B4-BE49-F238E27FC236}">
                <a16:creationId xmlns:a16="http://schemas.microsoft.com/office/drawing/2014/main" id="{E2695B31-3D2F-41C7-8CC4-126449D47D03}"/>
              </a:ext>
            </a:extLst>
          </p:cNvPr>
          <p:cNvGrpSpPr>
            <a:grpSpLocks/>
          </p:cNvGrpSpPr>
          <p:nvPr/>
        </p:nvGrpSpPr>
        <p:grpSpPr bwMode="auto">
          <a:xfrm>
            <a:off x="4856164" y="3048000"/>
            <a:ext cx="3286125" cy="522288"/>
            <a:chOff x="0" y="6"/>
            <a:chExt cx="2716" cy="469"/>
          </a:xfrm>
        </p:grpSpPr>
        <p:grpSp>
          <p:nvGrpSpPr>
            <p:cNvPr id="108579" name="Group 4">
              <a:extLst>
                <a:ext uri="{FF2B5EF4-FFF2-40B4-BE49-F238E27FC236}">
                  <a16:creationId xmlns:a16="http://schemas.microsoft.com/office/drawing/2014/main" id="{63ED8058-FEC4-475C-8D59-AD7FAE7F0E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"/>
              <a:ext cx="2716" cy="368"/>
              <a:chOff x="0" y="6"/>
              <a:chExt cx="2716" cy="368"/>
            </a:xfrm>
          </p:grpSpPr>
          <p:sp>
            <p:nvSpPr>
              <p:cNvPr id="108581" name="Line 5">
                <a:extLst>
                  <a:ext uri="{FF2B5EF4-FFF2-40B4-BE49-F238E27FC236}">
                    <a16:creationId xmlns:a16="http://schemas.microsoft.com/office/drawing/2014/main" id="{915DC349-22AC-4794-8ACC-F48F50213F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98"/>
                <a:ext cx="2421" cy="2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8582" name="Rectangle 6">
                <a:extLst>
                  <a:ext uri="{FF2B5EF4-FFF2-40B4-BE49-F238E27FC236}">
                    <a16:creationId xmlns:a16="http://schemas.microsoft.com/office/drawing/2014/main" id="{0674FEA4-2674-4C09-87E6-A7B0DBF930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4" y="6"/>
                <a:ext cx="122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(seq=123,"abcd")</a:t>
                </a:r>
              </a:p>
            </p:txBody>
          </p:sp>
        </p:grpSp>
        <p:sp>
          <p:nvSpPr>
            <p:cNvPr id="108580" name="Oval 7">
              <a:extLst>
                <a:ext uri="{FF2B5EF4-FFF2-40B4-BE49-F238E27FC236}">
                  <a16:creationId xmlns:a16="http://schemas.microsoft.com/office/drawing/2014/main" id="{5E2A3A29-5E05-47C4-9DAD-718A92B39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3" y="275"/>
              <a:ext cx="200" cy="200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noFill/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</p:grpSp>
      <p:sp>
        <p:nvSpPr>
          <p:cNvPr id="108548" name="Line 8">
            <a:extLst>
              <a:ext uri="{FF2B5EF4-FFF2-40B4-BE49-F238E27FC236}">
                <a16:creationId xmlns:a16="http://schemas.microsoft.com/office/drawing/2014/main" id="{415F7A67-1084-4AEB-B241-B7D2A933C389}"/>
              </a:ext>
            </a:extLst>
          </p:cNvPr>
          <p:cNvSpPr>
            <a:spLocks noChangeShapeType="1"/>
          </p:cNvSpPr>
          <p:nvPr/>
        </p:nvSpPr>
        <p:spPr bwMode="auto">
          <a:xfrm>
            <a:off x="8669339" y="2116139"/>
            <a:ext cx="3175" cy="3678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64521" name="Group 9">
            <a:extLst>
              <a:ext uri="{FF2B5EF4-FFF2-40B4-BE49-F238E27FC236}">
                <a16:creationId xmlns:a16="http://schemas.microsoft.com/office/drawing/2014/main" id="{EFD9C9A6-C7FE-454D-80EE-6BF506F78545}"/>
              </a:ext>
            </a:extLst>
          </p:cNvPr>
          <p:cNvGrpSpPr>
            <a:grpSpLocks/>
          </p:cNvGrpSpPr>
          <p:nvPr/>
        </p:nvGrpSpPr>
        <p:grpSpPr bwMode="auto">
          <a:xfrm>
            <a:off x="4843463" y="2132013"/>
            <a:ext cx="3784600" cy="525462"/>
            <a:chOff x="0" y="6"/>
            <a:chExt cx="3129" cy="471"/>
          </a:xfrm>
        </p:grpSpPr>
        <p:sp>
          <p:nvSpPr>
            <p:cNvPr id="108577" name="Line 10">
              <a:extLst>
                <a:ext uri="{FF2B5EF4-FFF2-40B4-BE49-F238E27FC236}">
                  <a16:creationId xmlns:a16="http://schemas.microsoft.com/office/drawing/2014/main" id="{419ED750-EFD7-4BD8-AA4E-7782B0AB4A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11"/>
              <a:ext cx="3129" cy="3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8578" name="Rectangle 11">
              <a:extLst>
                <a:ext uri="{FF2B5EF4-FFF2-40B4-BE49-F238E27FC236}">
                  <a16:creationId xmlns:a16="http://schemas.microsoft.com/office/drawing/2014/main" id="{EA31B598-E86A-413F-AC89-203D6D680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3" y="6"/>
              <a:ext cx="111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(seq=120,"xyz")</a:t>
              </a:r>
            </a:p>
          </p:txBody>
        </p:sp>
      </p:grpSp>
      <p:grpSp>
        <p:nvGrpSpPr>
          <p:cNvPr id="64524" name="Group 12">
            <a:extLst>
              <a:ext uri="{FF2B5EF4-FFF2-40B4-BE49-F238E27FC236}">
                <a16:creationId xmlns:a16="http://schemas.microsoft.com/office/drawing/2014/main" id="{598343B2-B248-49C1-8DB0-11F5EF593469}"/>
              </a:ext>
            </a:extLst>
          </p:cNvPr>
          <p:cNvGrpSpPr>
            <a:grpSpLocks/>
          </p:cNvGrpSpPr>
          <p:nvPr/>
        </p:nvGrpSpPr>
        <p:grpSpPr bwMode="auto">
          <a:xfrm>
            <a:off x="4865689" y="2563814"/>
            <a:ext cx="3775075" cy="287337"/>
            <a:chOff x="0" y="6"/>
            <a:chExt cx="3120" cy="257"/>
          </a:xfrm>
        </p:grpSpPr>
        <p:sp>
          <p:nvSpPr>
            <p:cNvPr id="108575" name="Line 13">
              <a:extLst>
                <a:ext uri="{FF2B5EF4-FFF2-40B4-BE49-F238E27FC236}">
                  <a16:creationId xmlns:a16="http://schemas.microsoft.com/office/drawing/2014/main" id="{BCC9120A-15E0-4392-AA52-210083FE50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175"/>
              <a:ext cx="3120" cy="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8576" name="Rectangle 14">
              <a:extLst>
                <a:ext uri="{FF2B5EF4-FFF2-40B4-BE49-F238E27FC236}">
                  <a16:creationId xmlns:a16="http://schemas.microsoft.com/office/drawing/2014/main" id="{93F344A0-0EA7-4946-A23D-ECA2D652B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" y="6"/>
              <a:ext cx="71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(ack=123)</a:t>
              </a:r>
            </a:p>
          </p:txBody>
        </p:sp>
      </p:grpSp>
      <p:grpSp>
        <p:nvGrpSpPr>
          <p:cNvPr id="64527" name="Group 15">
            <a:extLst>
              <a:ext uri="{FF2B5EF4-FFF2-40B4-BE49-F238E27FC236}">
                <a16:creationId xmlns:a16="http://schemas.microsoft.com/office/drawing/2014/main" id="{EB610A03-CB9C-4819-B1C2-DD699B30C4B9}"/>
              </a:ext>
            </a:extLst>
          </p:cNvPr>
          <p:cNvGrpSpPr>
            <a:grpSpLocks/>
          </p:cNvGrpSpPr>
          <p:nvPr/>
        </p:nvGrpSpPr>
        <p:grpSpPr bwMode="auto">
          <a:xfrm>
            <a:off x="4843463" y="4243389"/>
            <a:ext cx="3784600" cy="484187"/>
            <a:chOff x="0" y="6"/>
            <a:chExt cx="3129" cy="435"/>
          </a:xfrm>
        </p:grpSpPr>
        <p:sp>
          <p:nvSpPr>
            <p:cNvPr id="108573" name="Rectangle 16">
              <a:extLst>
                <a:ext uri="{FF2B5EF4-FFF2-40B4-BE49-F238E27FC236}">
                  <a16:creationId xmlns:a16="http://schemas.microsoft.com/office/drawing/2014/main" id="{BDA0FD44-D94E-4E8B-ABE4-B334A04AE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" y="6"/>
              <a:ext cx="105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(seq=129,"gh")</a:t>
              </a:r>
            </a:p>
          </p:txBody>
        </p:sp>
        <p:sp>
          <p:nvSpPr>
            <p:cNvPr id="108574" name="Line 17">
              <a:extLst>
                <a:ext uri="{FF2B5EF4-FFF2-40B4-BE49-F238E27FC236}">
                  <a16:creationId xmlns:a16="http://schemas.microsoft.com/office/drawing/2014/main" id="{8A7F257D-2A4C-4A0F-B1EC-A86A90144B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6"/>
              <a:ext cx="3129" cy="3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64530" name="Group 18">
            <a:extLst>
              <a:ext uri="{FF2B5EF4-FFF2-40B4-BE49-F238E27FC236}">
                <a16:creationId xmlns:a16="http://schemas.microsoft.com/office/drawing/2014/main" id="{F9BAC662-F3C0-4CC9-9790-2750327C79D8}"/>
              </a:ext>
            </a:extLst>
          </p:cNvPr>
          <p:cNvGrpSpPr>
            <a:grpSpLocks/>
          </p:cNvGrpSpPr>
          <p:nvPr/>
        </p:nvGrpSpPr>
        <p:grpSpPr bwMode="auto">
          <a:xfrm>
            <a:off x="4886325" y="4911726"/>
            <a:ext cx="3784600" cy="487363"/>
            <a:chOff x="0" y="6"/>
            <a:chExt cx="3129" cy="436"/>
          </a:xfrm>
        </p:grpSpPr>
        <p:sp>
          <p:nvSpPr>
            <p:cNvPr id="108571" name="Rectangle 19">
              <a:extLst>
                <a:ext uri="{FF2B5EF4-FFF2-40B4-BE49-F238E27FC236}">
                  <a16:creationId xmlns:a16="http://schemas.microsoft.com/office/drawing/2014/main" id="{9519D551-CCDE-41A8-8CAF-B8DE54DFA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" y="6"/>
              <a:ext cx="949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(seq=131,"ij")</a:t>
              </a:r>
            </a:p>
          </p:txBody>
        </p:sp>
        <p:sp>
          <p:nvSpPr>
            <p:cNvPr id="108572" name="Line 20">
              <a:extLst>
                <a:ext uri="{FF2B5EF4-FFF2-40B4-BE49-F238E27FC236}">
                  <a16:creationId xmlns:a16="http://schemas.microsoft.com/office/drawing/2014/main" id="{20D75B43-AEEA-479B-8072-87ACEF8DE1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7"/>
              <a:ext cx="3129" cy="3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64533" name="Group 21">
            <a:extLst>
              <a:ext uri="{FF2B5EF4-FFF2-40B4-BE49-F238E27FC236}">
                <a16:creationId xmlns:a16="http://schemas.microsoft.com/office/drawing/2014/main" id="{F877BC91-C120-40F6-BC8E-3A95FDDF0E85}"/>
              </a:ext>
            </a:extLst>
          </p:cNvPr>
          <p:cNvGrpSpPr>
            <a:grpSpLocks/>
          </p:cNvGrpSpPr>
          <p:nvPr/>
        </p:nvGrpSpPr>
        <p:grpSpPr bwMode="auto">
          <a:xfrm>
            <a:off x="3116263" y="3776664"/>
            <a:ext cx="5524500" cy="414337"/>
            <a:chOff x="8" y="7"/>
            <a:chExt cx="4567" cy="369"/>
          </a:xfrm>
        </p:grpSpPr>
        <p:sp>
          <p:nvSpPr>
            <p:cNvPr id="108568" name="Line 22">
              <a:extLst>
                <a:ext uri="{FF2B5EF4-FFF2-40B4-BE49-F238E27FC236}">
                  <a16:creationId xmlns:a16="http://schemas.microsoft.com/office/drawing/2014/main" id="{EA1FCBDC-4300-4E0B-8591-BE22191BE3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55" y="185"/>
              <a:ext cx="3120" cy="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8569" name="Rectangle 23">
              <a:extLst>
                <a:ext uri="{FF2B5EF4-FFF2-40B4-BE49-F238E27FC236}">
                  <a16:creationId xmlns:a16="http://schemas.microsoft.com/office/drawing/2014/main" id="{9A8B461F-90C0-4C6F-974B-F3D2DE06D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6" y="7"/>
              <a:ext cx="71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(ack=123)</a:t>
              </a:r>
            </a:p>
          </p:txBody>
        </p:sp>
        <p:sp>
          <p:nvSpPr>
            <p:cNvPr id="108570" name="Rectangle 24">
              <a:extLst>
                <a:ext uri="{FF2B5EF4-FFF2-40B4-BE49-F238E27FC236}">
                  <a16:creationId xmlns:a16="http://schemas.microsoft.com/office/drawing/2014/main" id="{A46F17D2-E565-4E29-980A-F4A4BE89A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" y="197"/>
              <a:ext cx="128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First duplicate ack</a:t>
              </a:r>
            </a:p>
          </p:txBody>
        </p:sp>
      </p:grpSp>
      <p:grpSp>
        <p:nvGrpSpPr>
          <p:cNvPr id="64537" name="Group 25">
            <a:extLst>
              <a:ext uri="{FF2B5EF4-FFF2-40B4-BE49-F238E27FC236}">
                <a16:creationId xmlns:a16="http://schemas.microsoft.com/office/drawing/2014/main" id="{E4DBE710-A82B-44FB-9129-773A28DD0D5F}"/>
              </a:ext>
            </a:extLst>
          </p:cNvPr>
          <p:cNvGrpSpPr>
            <a:grpSpLocks/>
          </p:cNvGrpSpPr>
          <p:nvPr/>
        </p:nvGrpSpPr>
        <p:grpSpPr bwMode="auto">
          <a:xfrm>
            <a:off x="2795588" y="4614863"/>
            <a:ext cx="5840412" cy="334962"/>
            <a:chOff x="9" y="6"/>
            <a:chExt cx="4828" cy="300"/>
          </a:xfrm>
        </p:grpSpPr>
        <p:sp>
          <p:nvSpPr>
            <p:cNvPr id="108565" name="Line 26">
              <a:extLst>
                <a:ext uri="{FF2B5EF4-FFF2-40B4-BE49-F238E27FC236}">
                  <a16:creationId xmlns:a16="http://schemas.microsoft.com/office/drawing/2014/main" id="{FD29D5F4-F54B-4D49-8DA2-876347668D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17" y="187"/>
              <a:ext cx="3120" cy="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8566" name="Rectangle 27">
              <a:extLst>
                <a:ext uri="{FF2B5EF4-FFF2-40B4-BE49-F238E27FC236}">
                  <a16:creationId xmlns:a16="http://schemas.microsoft.com/office/drawing/2014/main" id="{9A0CC13B-39E8-4E5F-AC27-B39FD0553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9" y="6"/>
              <a:ext cx="71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(ack=123)</a:t>
              </a:r>
            </a:p>
          </p:txBody>
        </p:sp>
        <p:sp>
          <p:nvSpPr>
            <p:cNvPr id="108567" name="Rectangle 28">
              <a:extLst>
                <a:ext uri="{FF2B5EF4-FFF2-40B4-BE49-F238E27FC236}">
                  <a16:creationId xmlns:a16="http://schemas.microsoft.com/office/drawing/2014/main" id="{43905CCE-E9C9-4FEE-A436-B8AD4A33B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9" y="127"/>
              <a:ext cx="151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Second duplicate ack</a:t>
              </a:r>
            </a:p>
          </p:txBody>
        </p:sp>
      </p:grpSp>
      <p:grpSp>
        <p:nvGrpSpPr>
          <p:cNvPr id="64541" name="Group 29">
            <a:extLst>
              <a:ext uri="{FF2B5EF4-FFF2-40B4-BE49-F238E27FC236}">
                <a16:creationId xmlns:a16="http://schemas.microsoft.com/office/drawing/2014/main" id="{FA0DE597-758A-4E7B-91D5-60400E9B477B}"/>
              </a:ext>
            </a:extLst>
          </p:cNvPr>
          <p:cNvGrpSpPr>
            <a:grpSpLocks/>
          </p:cNvGrpSpPr>
          <p:nvPr/>
        </p:nvGrpSpPr>
        <p:grpSpPr bwMode="auto">
          <a:xfrm>
            <a:off x="3017838" y="5299075"/>
            <a:ext cx="5618162" cy="361950"/>
            <a:chOff x="7" y="7"/>
            <a:chExt cx="4645" cy="323"/>
          </a:xfrm>
        </p:grpSpPr>
        <p:sp>
          <p:nvSpPr>
            <p:cNvPr id="108562" name="Line 30">
              <a:extLst>
                <a:ext uri="{FF2B5EF4-FFF2-40B4-BE49-F238E27FC236}">
                  <a16:creationId xmlns:a16="http://schemas.microsoft.com/office/drawing/2014/main" id="{FED9DB5D-8086-431B-88CC-7903769513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1" y="185"/>
              <a:ext cx="3121" cy="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8563" name="Rectangle 31">
              <a:extLst>
                <a:ext uri="{FF2B5EF4-FFF2-40B4-BE49-F238E27FC236}">
                  <a16:creationId xmlns:a16="http://schemas.microsoft.com/office/drawing/2014/main" id="{298278AE-2641-4F25-8F1A-0E8A3E034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3" y="7"/>
              <a:ext cx="71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(ack=123)</a:t>
              </a:r>
            </a:p>
          </p:txBody>
        </p:sp>
        <p:sp>
          <p:nvSpPr>
            <p:cNvPr id="108564" name="Rectangle 32">
              <a:extLst>
                <a:ext uri="{FF2B5EF4-FFF2-40B4-BE49-F238E27FC236}">
                  <a16:creationId xmlns:a16="http://schemas.microsoft.com/office/drawing/2014/main" id="{D967C6CE-4AD9-4E1A-8789-67E224E5C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" y="151"/>
              <a:ext cx="133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Third duplicate ack</a:t>
              </a:r>
            </a:p>
          </p:txBody>
        </p:sp>
      </p:grpSp>
      <p:grpSp>
        <p:nvGrpSpPr>
          <p:cNvPr id="64545" name="Group 33">
            <a:extLst>
              <a:ext uri="{FF2B5EF4-FFF2-40B4-BE49-F238E27FC236}">
                <a16:creationId xmlns:a16="http://schemas.microsoft.com/office/drawing/2014/main" id="{35C2867C-A2F3-4599-B7DF-51DF4B6C47DF}"/>
              </a:ext>
            </a:extLst>
          </p:cNvPr>
          <p:cNvGrpSpPr>
            <a:grpSpLocks/>
          </p:cNvGrpSpPr>
          <p:nvPr/>
        </p:nvGrpSpPr>
        <p:grpSpPr bwMode="auto">
          <a:xfrm>
            <a:off x="4857751" y="3441700"/>
            <a:ext cx="5357813" cy="560388"/>
            <a:chOff x="0" y="6"/>
            <a:chExt cx="4431" cy="501"/>
          </a:xfrm>
        </p:grpSpPr>
        <p:sp>
          <p:nvSpPr>
            <p:cNvPr id="108559" name="Rectangle 34">
              <a:extLst>
                <a:ext uri="{FF2B5EF4-FFF2-40B4-BE49-F238E27FC236}">
                  <a16:creationId xmlns:a16="http://schemas.microsoft.com/office/drawing/2014/main" id="{801A2AC9-95C4-4711-86AD-2FDBD47531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6" y="6"/>
              <a:ext cx="1011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(seq=127,"ef")</a:t>
              </a:r>
            </a:p>
          </p:txBody>
        </p:sp>
        <p:sp>
          <p:nvSpPr>
            <p:cNvPr id="108560" name="Line 35">
              <a:extLst>
                <a:ext uri="{FF2B5EF4-FFF2-40B4-BE49-F238E27FC236}">
                  <a16:creationId xmlns:a16="http://schemas.microsoft.com/office/drawing/2014/main" id="{93556BBF-42AE-4658-A752-86A3C02DC9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3"/>
              <a:ext cx="3129" cy="3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8561" name="Rectangle 36">
              <a:extLst>
                <a:ext uri="{FF2B5EF4-FFF2-40B4-BE49-F238E27FC236}">
                  <a16:creationId xmlns:a16="http://schemas.microsoft.com/office/drawing/2014/main" id="{9EC261C3-A244-48AE-8538-304FD5448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4" y="328"/>
              <a:ext cx="1167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Out of sequence</a:t>
              </a:r>
            </a:p>
          </p:txBody>
        </p:sp>
      </p:grpSp>
      <p:sp>
        <p:nvSpPr>
          <p:cNvPr id="64549" name="Rectangle 37">
            <a:extLst>
              <a:ext uri="{FF2B5EF4-FFF2-40B4-BE49-F238E27FC236}">
                <a16:creationId xmlns:a16="http://schemas.microsoft.com/office/drawing/2014/main" id="{C34367D6-6565-435A-AE9A-0DC0E8B6BEC4}"/>
              </a:ext>
            </a:extLst>
          </p:cNvPr>
          <p:cNvSpPr>
            <a:spLocks/>
          </p:cNvSpPr>
          <p:nvPr/>
        </p:nvSpPr>
        <p:spPr bwMode="auto">
          <a:xfrm>
            <a:off x="8789989" y="4605339"/>
            <a:ext cx="14128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84000"/>
              </a:lnSpc>
            </a:pP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Out of sequence</a:t>
            </a:r>
          </a:p>
        </p:txBody>
      </p:sp>
      <p:sp>
        <p:nvSpPr>
          <p:cNvPr id="64550" name="Rectangle 38">
            <a:extLst>
              <a:ext uri="{FF2B5EF4-FFF2-40B4-BE49-F238E27FC236}">
                <a16:creationId xmlns:a16="http://schemas.microsoft.com/office/drawing/2014/main" id="{303AD823-E76A-4253-BFF1-D3F47098CDDE}"/>
              </a:ext>
            </a:extLst>
          </p:cNvPr>
          <p:cNvSpPr>
            <a:spLocks/>
          </p:cNvSpPr>
          <p:nvPr/>
        </p:nvSpPr>
        <p:spPr bwMode="auto">
          <a:xfrm>
            <a:off x="8789989" y="5297489"/>
            <a:ext cx="14128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84000"/>
              </a:lnSpc>
            </a:pP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Out of sequence</a:t>
            </a:r>
          </a:p>
        </p:txBody>
      </p:sp>
    </p:spTree>
    <p:extLst>
      <p:ext uri="{BB962C8B-B14F-4D97-AF65-F5344CB8AC3E}">
        <p14:creationId xmlns:p14="http://schemas.microsoft.com/office/powerpoint/2010/main" val="97510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4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4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4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64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4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64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49" grpId="0" autoUpdateAnimBg="0"/>
      <p:bldP spid="64550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>
            <a:extLst>
              <a:ext uri="{FF2B5EF4-FFF2-40B4-BE49-F238E27FC236}">
                <a16:creationId xmlns:a16="http://schemas.microsoft.com/office/drawing/2014/main" id="{9D6D4D98-170D-4B97-97B5-113AC40A5C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59138" y="0"/>
            <a:ext cx="7156450" cy="1208088"/>
          </a:xfrm>
        </p:spPr>
        <p:txBody>
          <a:bodyPr/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21275" algn="l"/>
              </a:tabLst>
              <a:defRPr/>
            </a:pPr>
            <a:r>
              <a:rPr lang="en-US">
                <a:sym typeface="Gill Sans" charset="0"/>
              </a:rPr>
              <a:t>Fast retransmit</a:t>
            </a:r>
          </a:p>
        </p:txBody>
      </p:sp>
      <p:sp>
        <p:nvSpPr>
          <p:cNvPr id="110594" name="Line 2">
            <a:extLst>
              <a:ext uri="{FF2B5EF4-FFF2-40B4-BE49-F238E27FC236}">
                <a16:creationId xmlns:a16="http://schemas.microsoft.com/office/drawing/2014/main" id="{75A135B5-3A8C-4D57-999D-5857934373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05448" y="1742455"/>
            <a:ext cx="7938" cy="36369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66563" name="Group 3">
            <a:extLst>
              <a:ext uri="{FF2B5EF4-FFF2-40B4-BE49-F238E27FC236}">
                <a16:creationId xmlns:a16="http://schemas.microsoft.com/office/drawing/2014/main" id="{913D72EF-02FD-4156-9FF0-1C9EF7EEFEDC}"/>
              </a:ext>
            </a:extLst>
          </p:cNvPr>
          <p:cNvGrpSpPr>
            <a:grpSpLocks/>
          </p:cNvGrpSpPr>
          <p:nvPr/>
        </p:nvGrpSpPr>
        <p:grpSpPr bwMode="auto">
          <a:xfrm>
            <a:off x="3719736" y="1952006"/>
            <a:ext cx="3281362" cy="523875"/>
            <a:chOff x="0" y="6"/>
            <a:chExt cx="2713" cy="470"/>
          </a:xfrm>
        </p:grpSpPr>
        <p:sp>
          <p:nvSpPr>
            <p:cNvPr id="110630" name="Line 4">
              <a:extLst>
                <a:ext uri="{FF2B5EF4-FFF2-40B4-BE49-F238E27FC236}">
                  <a16:creationId xmlns:a16="http://schemas.microsoft.com/office/drawing/2014/main" id="{D0D70B83-6F95-4446-B805-9F58E85B23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99"/>
              <a:ext cx="2421" cy="2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5815" name="Rectangle 5">
              <a:extLst>
                <a:ext uri="{FF2B5EF4-FFF2-40B4-BE49-F238E27FC236}">
                  <a16:creationId xmlns:a16="http://schemas.microsoft.com/office/drawing/2014/main" id="{47A90771-D351-4535-96EE-51586E1B29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0" y="6"/>
              <a:ext cx="1223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  <a:defRPr/>
              </a:pPr>
              <a:r>
                <a:rPr lang="en-US" sz="1500">
                  <a:ln>
                    <a:solidFill>
                      <a:srgbClr val="0000FF"/>
                    </a:solidFill>
                  </a:ln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(</a:t>
              </a:r>
              <a:r>
                <a:rPr lang="en-US" sz="1500" err="1">
                  <a:ln>
                    <a:solidFill>
                      <a:srgbClr val="0000FF"/>
                    </a:solidFill>
                  </a:ln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seq</a:t>
              </a:r>
              <a:r>
                <a:rPr lang="en-US" sz="1500">
                  <a:ln>
                    <a:solidFill>
                      <a:srgbClr val="0000FF"/>
                    </a:solidFill>
                  </a:ln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=123,"abcd")</a:t>
              </a:r>
            </a:p>
          </p:txBody>
        </p:sp>
        <p:sp>
          <p:nvSpPr>
            <p:cNvPr id="110632" name="Oval 6">
              <a:extLst>
                <a:ext uri="{FF2B5EF4-FFF2-40B4-BE49-F238E27FC236}">
                  <a16:creationId xmlns:a16="http://schemas.microsoft.com/office/drawing/2014/main" id="{1CFF74B2-853E-407D-9142-970E2BC09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9" y="276"/>
              <a:ext cx="200" cy="2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</p:grpSp>
      <p:sp>
        <p:nvSpPr>
          <p:cNvPr id="110596" name="Line 7">
            <a:extLst>
              <a:ext uri="{FF2B5EF4-FFF2-40B4-BE49-F238E27FC236}">
                <a16:creationId xmlns:a16="http://schemas.microsoft.com/office/drawing/2014/main" id="{06DFD46E-6707-41AF-9748-3D8A443F8C56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0849" y="1731342"/>
            <a:ext cx="4763" cy="36782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66568" name="Group 8">
            <a:extLst>
              <a:ext uri="{FF2B5EF4-FFF2-40B4-BE49-F238E27FC236}">
                <a16:creationId xmlns:a16="http://schemas.microsoft.com/office/drawing/2014/main" id="{8327AB68-9B9F-439A-ADC3-ECD0AA0205E2}"/>
              </a:ext>
            </a:extLst>
          </p:cNvPr>
          <p:cNvGrpSpPr>
            <a:grpSpLocks/>
          </p:cNvGrpSpPr>
          <p:nvPr/>
        </p:nvGrpSpPr>
        <p:grpSpPr bwMode="auto">
          <a:xfrm>
            <a:off x="3724499" y="1688481"/>
            <a:ext cx="3775075" cy="287337"/>
            <a:chOff x="0" y="6"/>
            <a:chExt cx="3120" cy="257"/>
          </a:xfrm>
        </p:grpSpPr>
        <p:sp>
          <p:nvSpPr>
            <p:cNvPr id="110628" name="Line 9">
              <a:extLst>
                <a:ext uri="{FF2B5EF4-FFF2-40B4-BE49-F238E27FC236}">
                  <a16:creationId xmlns:a16="http://schemas.microsoft.com/office/drawing/2014/main" id="{D5E0EB5F-39D9-4348-A3F8-09F434DA4D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175"/>
              <a:ext cx="3120" cy="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0629" name="Rectangle 10">
              <a:extLst>
                <a:ext uri="{FF2B5EF4-FFF2-40B4-BE49-F238E27FC236}">
                  <a16:creationId xmlns:a16="http://schemas.microsoft.com/office/drawing/2014/main" id="{38DACC66-D863-4733-9919-6437F10E50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" y="6"/>
              <a:ext cx="71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(ack=123)</a:t>
              </a:r>
            </a:p>
          </p:txBody>
        </p:sp>
      </p:grpSp>
      <p:grpSp>
        <p:nvGrpSpPr>
          <p:cNvPr id="66571" name="Group 11">
            <a:extLst>
              <a:ext uri="{FF2B5EF4-FFF2-40B4-BE49-F238E27FC236}">
                <a16:creationId xmlns:a16="http://schemas.microsoft.com/office/drawing/2014/main" id="{80CE8DEA-86F3-4F20-AF68-C893474CD736}"/>
              </a:ext>
            </a:extLst>
          </p:cNvPr>
          <p:cNvGrpSpPr>
            <a:grpSpLocks/>
          </p:cNvGrpSpPr>
          <p:nvPr/>
        </p:nvGrpSpPr>
        <p:grpSpPr bwMode="auto">
          <a:xfrm>
            <a:off x="3724499" y="2682255"/>
            <a:ext cx="3775075" cy="298450"/>
            <a:chOff x="0" y="7"/>
            <a:chExt cx="3120" cy="266"/>
          </a:xfrm>
        </p:grpSpPr>
        <p:sp>
          <p:nvSpPr>
            <p:cNvPr id="110626" name="Line 12">
              <a:extLst>
                <a:ext uri="{FF2B5EF4-FFF2-40B4-BE49-F238E27FC236}">
                  <a16:creationId xmlns:a16="http://schemas.microsoft.com/office/drawing/2014/main" id="{1AE1B628-91A2-403D-ADB1-C23ACAF51A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185"/>
              <a:ext cx="3120" cy="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0627" name="Rectangle 13">
              <a:extLst>
                <a:ext uri="{FF2B5EF4-FFF2-40B4-BE49-F238E27FC236}">
                  <a16:creationId xmlns:a16="http://schemas.microsoft.com/office/drawing/2014/main" id="{1B68D474-24D5-4832-AB60-DED09917D1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" y="7"/>
              <a:ext cx="71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(ack=123)</a:t>
              </a:r>
            </a:p>
          </p:txBody>
        </p:sp>
      </p:grpSp>
      <p:grpSp>
        <p:nvGrpSpPr>
          <p:cNvPr id="66574" name="Group 14">
            <a:extLst>
              <a:ext uri="{FF2B5EF4-FFF2-40B4-BE49-F238E27FC236}">
                <a16:creationId xmlns:a16="http://schemas.microsoft.com/office/drawing/2014/main" id="{206E531F-352C-4CC3-A3D2-BE4998DCF6EF}"/>
              </a:ext>
            </a:extLst>
          </p:cNvPr>
          <p:cNvGrpSpPr>
            <a:grpSpLocks/>
          </p:cNvGrpSpPr>
          <p:nvPr/>
        </p:nvGrpSpPr>
        <p:grpSpPr bwMode="auto">
          <a:xfrm>
            <a:off x="3719737" y="3339480"/>
            <a:ext cx="3775075" cy="298450"/>
            <a:chOff x="0" y="7"/>
            <a:chExt cx="3120" cy="267"/>
          </a:xfrm>
        </p:grpSpPr>
        <p:sp>
          <p:nvSpPr>
            <p:cNvPr id="110624" name="Line 15">
              <a:extLst>
                <a:ext uri="{FF2B5EF4-FFF2-40B4-BE49-F238E27FC236}">
                  <a16:creationId xmlns:a16="http://schemas.microsoft.com/office/drawing/2014/main" id="{4640A738-A83C-4111-90C9-ED9BE52506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187"/>
              <a:ext cx="3120" cy="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0625" name="Rectangle 16">
              <a:extLst>
                <a:ext uri="{FF2B5EF4-FFF2-40B4-BE49-F238E27FC236}">
                  <a16:creationId xmlns:a16="http://schemas.microsoft.com/office/drawing/2014/main" id="{8DC0657E-8C76-49D1-B283-92C1B1669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" y="7"/>
              <a:ext cx="71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(ack=123)</a:t>
              </a:r>
            </a:p>
          </p:txBody>
        </p:sp>
      </p:grpSp>
      <p:grpSp>
        <p:nvGrpSpPr>
          <p:cNvPr id="66577" name="Group 17">
            <a:extLst>
              <a:ext uri="{FF2B5EF4-FFF2-40B4-BE49-F238E27FC236}">
                <a16:creationId xmlns:a16="http://schemas.microsoft.com/office/drawing/2014/main" id="{BB668AEB-E981-4C70-9932-9002DAB18F89}"/>
              </a:ext>
            </a:extLst>
          </p:cNvPr>
          <p:cNvGrpSpPr>
            <a:grpSpLocks/>
          </p:cNvGrpSpPr>
          <p:nvPr/>
        </p:nvGrpSpPr>
        <p:grpSpPr bwMode="auto">
          <a:xfrm>
            <a:off x="3719737" y="4074492"/>
            <a:ext cx="3775075" cy="298450"/>
            <a:chOff x="0" y="6"/>
            <a:chExt cx="3120" cy="267"/>
          </a:xfrm>
        </p:grpSpPr>
        <p:sp>
          <p:nvSpPr>
            <p:cNvPr id="110622" name="Line 18">
              <a:extLst>
                <a:ext uri="{FF2B5EF4-FFF2-40B4-BE49-F238E27FC236}">
                  <a16:creationId xmlns:a16="http://schemas.microsoft.com/office/drawing/2014/main" id="{B17AD022-64C5-4585-B190-DDCBBEED4C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185"/>
              <a:ext cx="3120" cy="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0623" name="Rectangle 19">
              <a:extLst>
                <a:ext uri="{FF2B5EF4-FFF2-40B4-BE49-F238E27FC236}">
                  <a16:creationId xmlns:a16="http://schemas.microsoft.com/office/drawing/2014/main" id="{7C76BFBB-4ED8-46FE-A5AF-DDD94E8BD6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" y="6"/>
              <a:ext cx="71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(ack=123)</a:t>
              </a:r>
            </a:p>
          </p:txBody>
        </p:sp>
      </p:grpSp>
      <p:grpSp>
        <p:nvGrpSpPr>
          <p:cNvPr id="66580" name="Group 20">
            <a:extLst>
              <a:ext uri="{FF2B5EF4-FFF2-40B4-BE49-F238E27FC236}">
                <a16:creationId xmlns:a16="http://schemas.microsoft.com/office/drawing/2014/main" id="{90148E0F-4DE1-4D85-BDF6-1AF7D24EAEDB}"/>
              </a:ext>
            </a:extLst>
          </p:cNvPr>
          <p:cNvGrpSpPr>
            <a:grpSpLocks/>
          </p:cNvGrpSpPr>
          <p:nvPr/>
        </p:nvGrpSpPr>
        <p:grpSpPr bwMode="auto">
          <a:xfrm>
            <a:off x="3748312" y="4615831"/>
            <a:ext cx="3773487" cy="282575"/>
            <a:chOff x="0" y="6"/>
            <a:chExt cx="3120" cy="253"/>
          </a:xfrm>
        </p:grpSpPr>
        <p:sp>
          <p:nvSpPr>
            <p:cNvPr id="110620" name="Line 21">
              <a:extLst>
                <a:ext uri="{FF2B5EF4-FFF2-40B4-BE49-F238E27FC236}">
                  <a16:creationId xmlns:a16="http://schemas.microsoft.com/office/drawing/2014/main" id="{F3FC3538-1FE0-40CC-AFD6-BF8309BA7A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171"/>
              <a:ext cx="3120" cy="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0621" name="Rectangle 22">
              <a:extLst>
                <a:ext uri="{FF2B5EF4-FFF2-40B4-BE49-F238E27FC236}">
                  <a16:creationId xmlns:a16="http://schemas.microsoft.com/office/drawing/2014/main" id="{6C2185D0-33DC-404E-BCBA-1AC217C5D7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" y="6"/>
              <a:ext cx="71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(ack=133)</a:t>
              </a:r>
            </a:p>
          </p:txBody>
        </p:sp>
      </p:grpSp>
      <p:grpSp>
        <p:nvGrpSpPr>
          <p:cNvPr id="66583" name="Group 23">
            <a:extLst>
              <a:ext uri="{FF2B5EF4-FFF2-40B4-BE49-F238E27FC236}">
                <a16:creationId xmlns:a16="http://schemas.microsoft.com/office/drawing/2014/main" id="{8834EE61-4F19-46DC-89E0-AE1A6ECC13C0}"/>
              </a:ext>
            </a:extLst>
          </p:cNvPr>
          <p:cNvGrpSpPr>
            <a:grpSpLocks/>
          </p:cNvGrpSpPr>
          <p:nvPr/>
        </p:nvGrpSpPr>
        <p:grpSpPr bwMode="auto">
          <a:xfrm>
            <a:off x="3729262" y="4404692"/>
            <a:ext cx="6116637" cy="533400"/>
            <a:chOff x="0" y="7"/>
            <a:chExt cx="5057" cy="477"/>
          </a:xfrm>
        </p:grpSpPr>
        <p:grpSp>
          <p:nvGrpSpPr>
            <p:cNvPr id="110615" name="Group 24">
              <a:extLst>
                <a:ext uri="{FF2B5EF4-FFF2-40B4-BE49-F238E27FC236}">
                  <a16:creationId xmlns:a16="http://schemas.microsoft.com/office/drawing/2014/main" id="{9E7D04E4-9941-4199-B014-50463B0CFC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7"/>
              <a:ext cx="3103" cy="323"/>
              <a:chOff x="0" y="7"/>
              <a:chExt cx="3103" cy="323"/>
            </a:xfrm>
          </p:grpSpPr>
          <p:sp>
            <p:nvSpPr>
              <p:cNvPr id="110618" name="Line 25">
                <a:extLst>
                  <a:ext uri="{FF2B5EF4-FFF2-40B4-BE49-F238E27FC236}">
                    <a16:creationId xmlns:a16="http://schemas.microsoft.com/office/drawing/2014/main" id="{BFBA1F33-EA09-432F-9323-8C7A7D5D3A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27"/>
                <a:ext cx="3103" cy="30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5803" name="Rectangle 26">
                <a:extLst>
                  <a:ext uri="{FF2B5EF4-FFF2-40B4-BE49-F238E27FC236}">
                    <a16:creationId xmlns:a16="http://schemas.microsoft.com/office/drawing/2014/main" id="{6040F2A7-33E9-4629-8669-CC0E93FB49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1" y="7"/>
                <a:ext cx="1223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92257" algn="l"/>
                    <a:tab pos="1375159" algn="l"/>
                    <a:tab pos="2048706" algn="l"/>
                  </a:tabLst>
                  <a:defRPr/>
                </a:pPr>
                <a:r>
                  <a:rPr lang="en-US" sz="1500">
                    <a:ln>
                      <a:solidFill>
                        <a:srgbClr val="0000FF"/>
                      </a:solidFill>
                    </a:ln>
                    <a:latin typeface="Helvetica" charset="0"/>
                    <a:ea typeface="ＭＳ Ｐゴシック" charset="0"/>
                    <a:cs typeface="ＭＳ Ｐゴシック" charset="0"/>
                    <a:sym typeface="Helvetica" charset="0"/>
                  </a:rPr>
                  <a:t>(</a:t>
                </a:r>
                <a:r>
                  <a:rPr lang="en-US" sz="1500" err="1">
                    <a:ln>
                      <a:solidFill>
                        <a:srgbClr val="0000FF"/>
                      </a:solidFill>
                    </a:ln>
                    <a:latin typeface="Helvetica" charset="0"/>
                    <a:ea typeface="ＭＳ Ｐゴシック" charset="0"/>
                    <a:cs typeface="ＭＳ Ｐゴシック" charset="0"/>
                    <a:sym typeface="Helvetica" charset="0"/>
                  </a:rPr>
                  <a:t>seq</a:t>
                </a:r>
                <a:r>
                  <a:rPr lang="en-US" sz="1500">
                    <a:ln>
                      <a:solidFill>
                        <a:srgbClr val="0000FF"/>
                      </a:solidFill>
                    </a:ln>
                    <a:latin typeface="Helvetica" charset="0"/>
                    <a:ea typeface="ＭＳ Ｐゴシック" charset="0"/>
                    <a:cs typeface="ＭＳ Ｐゴシック" charset="0"/>
                    <a:sym typeface="Helvetica" charset="0"/>
                  </a:rPr>
                  <a:t>=123,"abcd")</a:t>
                </a:r>
              </a:p>
            </p:txBody>
          </p:sp>
        </p:grpSp>
        <p:sp>
          <p:nvSpPr>
            <p:cNvPr id="110616" name="Line 27">
              <a:extLst>
                <a:ext uri="{FF2B5EF4-FFF2-40B4-BE49-F238E27FC236}">
                  <a16:creationId xmlns:a16="http://schemas.microsoft.com/office/drawing/2014/main" id="{11173288-9147-41E8-839B-FFEC7FBC86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7" y="387"/>
              <a:ext cx="102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0617" name="Rectangle 28">
              <a:extLst>
                <a:ext uri="{FF2B5EF4-FFF2-40B4-BE49-F238E27FC236}">
                  <a16:creationId xmlns:a16="http://schemas.microsoft.com/office/drawing/2014/main" id="{80F5E37D-8279-4654-9357-88A3928C31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9" y="305"/>
              <a:ext cx="838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"abcdefghij"</a:t>
              </a:r>
            </a:p>
          </p:txBody>
        </p:sp>
      </p:grpSp>
      <p:grpSp>
        <p:nvGrpSpPr>
          <p:cNvPr id="66589" name="Group 29">
            <a:extLst>
              <a:ext uri="{FF2B5EF4-FFF2-40B4-BE49-F238E27FC236}">
                <a16:creationId xmlns:a16="http://schemas.microsoft.com/office/drawing/2014/main" id="{9F96F1F4-2A9B-4CA2-A4A7-6CBDE2E7BB62}"/>
              </a:ext>
            </a:extLst>
          </p:cNvPr>
          <p:cNvGrpSpPr>
            <a:grpSpLocks/>
          </p:cNvGrpSpPr>
          <p:nvPr/>
        </p:nvGrpSpPr>
        <p:grpSpPr bwMode="auto">
          <a:xfrm>
            <a:off x="3719737" y="2348881"/>
            <a:ext cx="6161087" cy="592137"/>
            <a:chOff x="0" y="7"/>
            <a:chExt cx="5095" cy="529"/>
          </a:xfrm>
        </p:grpSpPr>
        <p:sp>
          <p:nvSpPr>
            <p:cNvPr id="110612" name="Rectangle 30">
              <a:extLst>
                <a:ext uri="{FF2B5EF4-FFF2-40B4-BE49-F238E27FC236}">
                  <a16:creationId xmlns:a16="http://schemas.microsoft.com/office/drawing/2014/main" id="{895F40A6-30C4-4ECD-ADD7-6E7D4AB86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" y="7"/>
              <a:ext cx="1011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(seq=127,"ef")</a:t>
              </a:r>
            </a:p>
          </p:txBody>
        </p:sp>
        <p:sp>
          <p:nvSpPr>
            <p:cNvPr id="110613" name="Line 31">
              <a:extLst>
                <a:ext uri="{FF2B5EF4-FFF2-40B4-BE49-F238E27FC236}">
                  <a16:creationId xmlns:a16="http://schemas.microsoft.com/office/drawing/2014/main" id="{0A8B3067-111C-4C15-86F9-9B393760CA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6"/>
              <a:ext cx="3129" cy="3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0614" name="Rectangle 32">
              <a:extLst>
                <a:ext uri="{FF2B5EF4-FFF2-40B4-BE49-F238E27FC236}">
                  <a16:creationId xmlns:a16="http://schemas.microsoft.com/office/drawing/2014/main" id="{01A82DBF-AE33-4BCF-9FC2-E86DABD51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7" y="357"/>
              <a:ext cx="1828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Out of sequence, in buffer</a:t>
              </a:r>
            </a:p>
          </p:txBody>
        </p:sp>
      </p:grpSp>
      <p:grpSp>
        <p:nvGrpSpPr>
          <p:cNvPr id="66593" name="Group 33">
            <a:extLst>
              <a:ext uri="{FF2B5EF4-FFF2-40B4-BE49-F238E27FC236}">
                <a16:creationId xmlns:a16="http://schemas.microsoft.com/office/drawing/2014/main" id="{35E96B74-CBAE-4A7B-88C8-BD2F226362F1}"/>
              </a:ext>
            </a:extLst>
          </p:cNvPr>
          <p:cNvGrpSpPr>
            <a:grpSpLocks/>
          </p:cNvGrpSpPr>
          <p:nvPr/>
        </p:nvGrpSpPr>
        <p:grpSpPr bwMode="auto">
          <a:xfrm>
            <a:off x="3702273" y="2968005"/>
            <a:ext cx="6178550" cy="673100"/>
            <a:chOff x="0" y="6"/>
            <a:chExt cx="5110" cy="604"/>
          </a:xfrm>
        </p:grpSpPr>
        <p:sp>
          <p:nvSpPr>
            <p:cNvPr id="110609" name="Rectangle 34">
              <a:extLst>
                <a:ext uri="{FF2B5EF4-FFF2-40B4-BE49-F238E27FC236}">
                  <a16:creationId xmlns:a16="http://schemas.microsoft.com/office/drawing/2014/main" id="{8F110522-B0A1-4876-81C9-CF2C265E74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" y="6"/>
              <a:ext cx="105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(seq=129,"gh")</a:t>
              </a:r>
            </a:p>
          </p:txBody>
        </p:sp>
        <p:sp>
          <p:nvSpPr>
            <p:cNvPr id="110610" name="Line 35">
              <a:extLst>
                <a:ext uri="{FF2B5EF4-FFF2-40B4-BE49-F238E27FC236}">
                  <a16:creationId xmlns:a16="http://schemas.microsoft.com/office/drawing/2014/main" id="{AC85D1C5-A13E-418C-81E8-78B9446EAC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6"/>
              <a:ext cx="3129" cy="3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0611" name="Rectangle 36">
              <a:extLst>
                <a:ext uri="{FF2B5EF4-FFF2-40B4-BE49-F238E27FC236}">
                  <a16:creationId xmlns:a16="http://schemas.microsoft.com/office/drawing/2014/main" id="{29B99ACE-025D-4B19-9667-30FBE4772B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2" y="431"/>
              <a:ext cx="1828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Out of sequence, in buffer</a:t>
              </a:r>
            </a:p>
          </p:txBody>
        </p:sp>
      </p:grpSp>
      <p:grpSp>
        <p:nvGrpSpPr>
          <p:cNvPr id="66597" name="Group 37">
            <a:extLst>
              <a:ext uri="{FF2B5EF4-FFF2-40B4-BE49-F238E27FC236}">
                <a16:creationId xmlns:a16="http://schemas.microsoft.com/office/drawing/2014/main" id="{5DFF646E-DC8C-4DD3-BA38-AB151C935B63}"/>
              </a:ext>
            </a:extLst>
          </p:cNvPr>
          <p:cNvGrpSpPr>
            <a:grpSpLocks/>
          </p:cNvGrpSpPr>
          <p:nvPr/>
        </p:nvGrpSpPr>
        <p:grpSpPr bwMode="auto">
          <a:xfrm>
            <a:off x="3740373" y="3637931"/>
            <a:ext cx="6140450" cy="708025"/>
            <a:chOff x="0" y="7"/>
            <a:chExt cx="5079" cy="634"/>
          </a:xfrm>
        </p:grpSpPr>
        <p:sp>
          <p:nvSpPr>
            <p:cNvPr id="110606" name="Rectangle 38">
              <a:extLst>
                <a:ext uri="{FF2B5EF4-FFF2-40B4-BE49-F238E27FC236}">
                  <a16:creationId xmlns:a16="http://schemas.microsoft.com/office/drawing/2014/main" id="{B87307F4-8221-4359-8890-F421920C9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" y="7"/>
              <a:ext cx="949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(seq=131,"ij")</a:t>
              </a:r>
            </a:p>
          </p:txBody>
        </p:sp>
        <p:sp>
          <p:nvSpPr>
            <p:cNvPr id="110607" name="Line 39">
              <a:extLst>
                <a:ext uri="{FF2B5EF4-FFF2-40B4-BE49-F238E27FC236}">
                  <a16:creationId xmlns:a16="http://schemas.microsoft.com/office/drawing/2014/main" id="{22DC1779-D08F-4CAE-83A8-BB3585DDD4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22"/>
              <a:ext cx="3129" cy="3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0608" name="Rectangle 40">
              <a:extLst>
                <a:ext uri="{FF2B5EF4-FFF2-40B4-BE49-F238E27FC236}">
                  <a16:creationId xmlns:a16="http://schemas.microsoft.com/office/drawing/2014/main" id="{D275D89B-2B63-49F7-B005-879286687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1" y="462"/>
              <a:ext cx="1828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Out of sequence, in buffer</a:t>
              </a:r>
            </a:p>
          </p:txBody>
        </p:sp>
      </p:grpSp>
      <p:pic>
        <p:nvPicPr>
          <p:cNvPr id="42" name="Picture 2">
            <a:extLst>
              <a:ext uri="{FF2B5EF4-FFF2-40B4-BE49-F238E27FC236}">
                <a16:creationId xmlns:a16="http://schemas.microsoft.com/office/drawing/2014/main" id="{23242951-C44D-6A49-BDCA-560030483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93537">
            <a:off x="5897488" y="5351973"/>
            <a:ext cx="1209103" cy="53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E64084-B088-9144-8D8E-590509D923DB}"/>
              </a:ext>
            </a:extLst>
          </p:cNvPr>
          <p:cNvSpPr/>
          <p:nvPr/>
        </p:nvSpPr>
        <p:spPr>
          <a:xfrm>
            <a:off x="6502039" y="5887826"/>
            <a:ext cx="60450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BE"/>
              <a:t>Which ack is returned ?</a:t>
            </a:r>
          </a:p>
        </p:txBody>
      </p:sp>
    </p:spTree>
    <p:extLst>
      <p:ext uri="{BB962C8B-B14F-4D97-AF65-F5344CB8AC3E}">
        <p14:creationId xmlns:p14="http://schemas.microsoft.com/office/powerpoint/2010/main" val="234051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6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66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6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66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6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66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84B24-F4A8-9650-23DD-64DFFF34C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08842-87DD-E943-630B-45D2E1511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FB85B-56FF-7066-86A4-78E19F3E5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BE">
                <a:solidFill>
                  <a:srgbClr val="FF0000"/>
                </a:solidFill>
              </a:rPr>
              <a:t>Reliable data transfer techniques</a:t>
            </a:r>
          </a:p>
          <a:p>
            <a:pPr lvl="1"/>
            <a:r>
              <a:rPr lang="en-BE"/>
              <a:t>The Alternating Bit Protocol</a:t>
            </a:r>
          </a:p>
          <a:p>
            <a:pPr lvl="1"/>
            <a:r>
              <a:rPr lang="en-BE">
                <a:solidFill>
                  <a:srgbClr val="FF0000"/>
                </a:solidFill>
              </a:rPr>
              <a:t>Go-Back-N</a:t>
            </a:r>
          </a:p>
          <a:p>
            <a:pPr lvl="1"/>
            <a:r>
              <a:rPr lang="en-BE"/>
              <a:t>Selective repeat</a:t>
            </a:r>
            <a:endParaRPr lang="en-US" dirty="0"/>
          </a:p>
          <a:p>
            <a:r>
              <a:rPr lang="en-BE"/>
              <a:t>Managing a connection</a:t>
            </a:r>
          </a:p>
          <a:p>
            <a:pPr lvl="1"/>
            <a:r>
              <a:rPr lang="en-BE"/>
              <a:t>Connection establishment</a:t>
            </a:r>
          </a:p>
          <a:p>
            <a:pPr lvl="1"/>
            <a:r>
              <a:rPr lang="en-BE"/>
              <a:t>Connection release</a:t>
            </a:r>
          </a:p>
          <a:p>
            <a:r>
              <a:rPr lang="en-BE"/>
              <a:t>TCP</a:t>
            </a:r>
          </a:p>
          <a:p>
            <a:pPr lvl="1"/>
            <a:r>
              <a:rPr lang="en-BE"/>
              <a:t>Connection establishment</a:t>
            </a:r>
          </a:p>
          <a:p>
            <a:pPr lvl="1"/>
            <a:r>
              <a:rPr lang="en-BE"/>
              <a:t>Data transfer</a:t>
            </a:r>
          </a:p>
          <a:p>
            <a:pPr lvl="1"/>
            <a:r>
              <a:rPr lang="en-BE"/>
              <a:t>Connection release</a:t>
            </a:r>
          </a:p>
          <a:p>
            <a:r>
              <a:rPr lang="en-BE"/>
              <a:t>Modern TCP</a:t>
            </a:r>
          </a:p>
        </p:txBody>
      </p:sp>
    </p:spTree>
    <p:extLst>
      <p:ext uri="{BB962C8B-B14F-4D97-AF65-F5344CB8AC3E}">
        <p14:creationId xmlns:p14="http://schemas.microsoft.com/office/powerpoint/2010/main" val="15097085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D4E05-A860-D0BB-8869-7EA59BE1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B48B2-801B-6DC4-F47B-1FF545AA6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/>
              <a:t>Managing a connection</a:t>
            </a:r>
          </a:p>
          <a:p>
            <a:pPr lvl="1"/>
            <a:r>
              <a:rPr lang="en-BE"/>
              <a:t>Connection establishment</a:t>
            </a:r>
          </a:p>
          <a:p>
            <a:pPr lvl="1"/>
            <a:r>
              <a:rPr lang="en-BE"/>
              <a:t>Connection release</a:t>
            </a:r>
          </a:p>
          <a:p>
            <a:r>
              <a:rPr lang="en-BE">
                <a:solidFill>
                  <a:srgbClr val="FF0000"/>
                </a:solidFill>
              </a:rPr>
              <a:t>TCP</a:t>
            </a:r>
          </a:p>
          <a:p>
            <a:pPr lvl="1"/>
            <a:r>
              <a:rPr lang="en-BE"/>
              <a:t>Connection establishment</a:t>
            </a:r>
          </a:p>
          <a:p>
            <a:pPr lvl="1"/>
            <a:r>
              <a:rPr lang="en-BE"/>
              <a:t>Data transfer</a:t>
            </a:r>
          </a:p>
          <a:p>
            <a:pPr lvl="1"/>
            <a:r>
              <a:rPr lang="en-BE">
                <a:solidFill>
                  <a:srgbClr val="FF0000"/>
                </a:solidFill>
              </a:rPr>
              <a:t>Connection release</a:t>
            </a:r>
          </a:p>
          <a:p>
            <a:r>
              <a:rPr lang="en-BE"/>
              <a:t>Modern TCP</a:t>
            </a:r>
          </a:p>
          <a:p>
            <a:endParaRPr lang="en-B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1251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>
            <a:extLst>
              <a:ext uri="{FF2B5EF4-FFF2-40B4-BE49-F238E27FC236}">
                <a16:creationId xmlns:a16="http://schemas.microsoft.com/office/drawing/2014/main" id="{9891D213-7F6C-4398-B2EB-B66C391408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06576" y="0"/>
            <a:ext cx="8609013" cy="1208088"/>
          </a:xfrm>
        </p:spPr>
        <p:txBody>
          <a:bodyPr/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  <a:defRPr/>
            </a:pPr>
            <a:r>
              <a:rPr lang="en-US">
                <a:sym typeface="Gill Sans" charset="0"/>
              </a:rPr>
              <a:t>Abrupt TCP connection release</a:t>
            </a:r>
          </a:p>
        </p:txBody>
      </p:sp>
      <p:sp>
        <p:nvSpPr>
          <p:cNvPr id="116738" name="Line 2">
            <a:extLst>
              <a:ext uri="{FF2B5EF4-FFF2-40B4-BE49-F238E27FC236}">
                <a16:creationId xmlns:a16="http://schemas.microsoft.com/office/drawing/2014/main" id="{DA1D48AD-0D60-43B8-82A9-C7834FD5CE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6214" y="3027364"/>
            <a:ext cx="3175" cy="158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116739" name="Line 3">
            <a:extLst>
              <a:ext uri="{FF2B5EF4-FFF2-40B4-BE49-F238E27FC236}">
                <a16:creationId xmlns:a16="http://schemas.microsoft.com/office/drawing/2014/main" id="{158C2F32-E6A4-4BA8-A160-F61360E590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48639" y="3003550"/>
            <a:ext cx="9525" cy="16779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70660" name="Group 4">
            <a:extLst>
              <a:ext uri="{FF2B5EF4-FFF2-40B4-BE49-F238E27FC236}">
                <a16:creationId xmlns:a16="http://schemas.microsoft.com/office/drawing/2014/main" id="{9EBAABF0-B13D-4F32-A9DA-53AF39EF6BE9}"/>
              </a:ext>
            </a:extLst>
          </p:cNvPr>
          <p:cNvGrpSpPr>
            <a:grpSpLocks/>
          </p:cNvGrpSpPr>
          <p:nvPr/>
        </p:nvGrpSpPr>
        <p:grpSpPr bwMode="auto">
          <a:xfrm>
            <a:off x="2660651" y="2936876"/>
            <a:ext cx="8118475" cy="881063"/>
            <a:chOff x="9" y="6"/>
            <a:chExt cx="6714" cy="789"/>
          </a:xfrm>
        </p:grpSpPr>
        <p:sp>
          <p:nvSpPr>
            <p:cNvPr id="116746" name="Rectangle 5">
              <a:extLst>
                <a:ext uri="{FF2B5EF4-FFF2-40B4-BE49-F238E27FC236}">
                  <a16:creationId xmlns:a16="http://schemas.microsoft.com/office/drawing/2014/main" id="{AC974DAA-343C-4D4D-9B25-BA6778C7C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7" y="260"/>
              <a:ext cx="853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RST(seq=x)</a:t>
              </a:r>
            </a:p>
          </p:txBody>
        </p:sp>
        <p:sp>
          <p:nvSpPr>
            <p:cNvPr id="116747" name="Line 6">
              <a:extLst>
                <a:ext uri="{FF2B5EF4-FFF2-40B4-BE49-F238E27FC236}">
                  <a16:creationId xmlns:a16="http://schemas.microsoft.com/office/drawing/2014/main" id="{A65A1428-51FD-4F50-8779-31BFFB003B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3" y="330"/>
              <a:ext cx="2366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6748" name="Line 7">
              <a:extLst>
                <a:ext uri="{FF2B5EF4-FFF2-40B4-BE49-F238E27FC236}">
                  <a16:creationId xmlns:a16="http://schemas.microsoft.com/office/drawing/2014/main" id="{4B2B1CC9-C67E-4BB4-8F0E-E60CAF92DE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5" y="308"/>
              <a:ext cx="120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6749" name="Rectangle 8">
              <a:extLst>
                <a:ext uri="{FF2B5EF4-FFF2-40B4-BE49-F238E27FC236}">
                  <a16:creationId xmlns:a16="http://schemas.microsoft.com/office/drawing/2014/main" id="{58D10299-2474-4EBE-9F0C-0B9B1F3FE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" y="6"/>
              <a:ext cx="1909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DISCONNECT.req (abrupt)</a:t>
              </a:r>
            </a:p>
          </p:txBody>
        </p:sp>
        <p:sp>
          <p:nvSpPr>
            <p:cNvPr id="116750" name="Rectangle 9">
              <a:extLst>
                <a:ext uri="{FF2B5EF4-FFF2-40B4-BE49-F238E27FC236}">
                  <a16:creationId xmlns:a16="http://schemas.microsoft.com/office/drawing/2014/main" id="{45177948-FC09-464F-910B-941BFDD7E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5" y="492"/>
              <a:ext cx="1848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DISCONNECT.ind(abrupt)</a:t>
              </a:r>
            </a:p>
          </p:txBody>
        </p:sp>
        <p:sp>
          <p:nvSpPr>
            <p:cNvPr id="116751" name="Line 10">
              <a:extLst>
                <a:ext uri="{FF2B5EF4-FFF2-40B4-BE49-F238E27FC236}">
                  <a16:creationId xmlns:a16="http://schemas.microsoft.com/office/drawing/2014/main" id="{9AAE75FC-B7C8-47C1-BEC3-A489489E58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3" y="794"/>
              <a:ext cx="120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70667" name="Rectangle 11">
            <a:extLst>
              <a:ext uri="{FF2B5EF4-FFF2-40B4-BE49-F238E27FC236}">
                <a16:creationId xmlns:a16="http://schemas.microsoft.com/office/drawing/2014/main" id="{D8BB3C97-953D-412D-9DE0-AB348896AC94}"/>
              </a:ext>
            </a:extLst>
          </p:cNvPr>
          <p:cNvSpPr>
            <a:spLocks/>
          </p:cNvSpPr>
          <p:nvPr/>
        </p:nvSpPr>
        <p:spPr bwMode="auto">
          <a:xfrm>
            <a:off x="8267700" y="3878264"/>
            <a:ext cx="1760538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97000"/>
              </a:lnSpc>
            </a:pPr>
            <a:r>
              <a:rPr lang="en-US" altLang="fr-FR" sz="1500" b="1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Connection closed</a:t>
            </a:r>
          </a:p>
        </p:txBody>
      </p:sp>
      <p:sp>
        <p:nvSpPr>
          <p:cNvPr id="70668" name="Rectangle 12">
            <a:extLst>
              <a:ext uri="{FF2B5EF4-FFF2-40B4-BE49-F238E27FC236}">
                <a16:creationId xmlns:a16="http://schemas.microsoft.com/office/drawing/2014/main" id="{63EDD18D-7010-4FDA-8335-2BE20DA4FB6E}"/>
              </a:ext>
            </a:extLst>
          </p:cNvPr>
          <p:cNvSpPr>
            <a:spLocks/>
          </p:cNvSpPr>
          <p:nvPr/>
        </p:nvSpPr>
        <p:spPr bwMode="auto">
          <a:xfrm>
            <a:off x="2408239" y="3363914"/>
            <a:ext cx="1760537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97000"/>
              </a:lnSpc>
            </a:pPr>
            <a:r>
              <a:rPr lang="en-US" altLang="fr-FR" sz="1500" b="1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Connection closed</a:t>
            </a:r>
          </a:p>
        </p:txBody>
      </p:sp>
      <p:sp>
        <p:nvSpPr>
          <p:cNvPr id="70669" name="Rectangle 13">
            <a:extLst>
              <a:ext uri="{FF2B5EF4-FFF2-40B4-BE49-F238E27FC236}">
                <a16:creationId xmlns:a16="http://schemas.microsoft.com/office/drawing/2014/main" id="{99BDD461-74C6-4ADA-BFFC-B07AC8FBD14B}"/>
              </a:ext>
            </a:extLst>
          </p:cNvPr>
          <p:cNvSpPr>
            <a:spLocks/>
          </p:cNvSpPr>
          <p:nvPr/>
        </p:nvSpPr>
        <p:spPr bwMode="auto">
          <a:xfrm>
            <a:off x="2295525" y="3892551"/>
            <a:ext cx="19875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84000"/>
              </a:lnSpc>
            </a:pPr>
            <a:r>
              <a:rPr lang="en-US" altLang="fr-FR" sz="1500" b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State can be removed</a:t>
            </a:r>
          </a:p>
        </p:txBody>
      </p:sp>
      <p:sp>
        <p:nvSpPr>
          <p:cNvPr id="70670" name="Rectangle 14">
            <a:extLst>
              <a:ext uri="{FF2B5EF4-FFF2-40B4-BE49-F238E27FC236}">
                <a16:creationId xmlns:a16="http://schemas.microsoft.com/office/drawing/2014/main" id="{14E00B4F-F84C-4272-B924-002FF1C6D68F}"/>
              </a:ext>
            </a:extLst>
          </p:cNvPr>
          <p:cNvSpPr>
            <a:spLocks/>
          </p:cNvSpPr>
          <p:nvPr/>
        </p:nvSpPr>
        <p:spPr bwMode="auto">
          <a:xfrm>
            <a:off x="8435975" y="4284664"/>
            <a:ext cx="19875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84000"/>
              </a:lnSpc>
            </a:pPr>
            <a:r>
              <a:rPr lang="en-US" altLang="fr-FR" sz="1500" b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State can be removed</a:t>
            </a:r>
          </a:p>
        </p:txBody>
      </p:sp>
      <p:sp>
        <p:nvSpPr>
          <p:cNvPr id="116745" name="Rectangle 15">
            <a:extLst>
              <a:ext uri="{FF2B5EF4-FFF2-40B4-BE49-F238E27FC236}">
                <a16:creationId xmlns:a16="http://schemas.microsoft.com/office/drawing/2014/main" id="{9635ADC7-18B6-48EE-98DA-2B546E304AB3}"/>
              </a:ext>
            </a:extLst>
          </p:cNvPr>
          <p:cNvSpPr>
            <a:spLocks/>
          </p:cNvSpPr>
          <p:nvPr/>
        </p:nvSpPr>
        <p:spPr bwMode="auto">
          <a:xfrm>
            <a:off x="2851150" y="2695576"/>
            <a:ext cx="14747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84000"/>
              </a:lnSpc>
            </a:pP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Last sent data : x</a:t>
            </a:r>
          </a:p>
        </p:txBody>
      </p:sp>
    </p:spTree>
    <p:extLst>
      <p:ext uri="{BB962C8B-B14F-4D97-AF65-F5344CB8AC3E}">
        <p14:creationId xmlns:p14="http://schemas.microsoft.com/office/powerpoint/2010/main" val="845613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7" grpId="0" autoUpdateAnimBg="0"/>
      <p:bldP spid="70668" grpId="0" autoUpdateAnimBg="0"/>
      <p:bldP spid="70669" grpId="0" autoUpdateAnimBg="0"/>
      <p:bldP spid="70670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>
            <a:extLst>
              <a:ext uri="{FF2B5EF4-FFF2-40B4-BE49-F238E27FC236}">
                <a16:creationId xmlns:a16="http://schemas.microsoft.com/office/drawing/2014/main" id="{9891D213-7F6C-4398-B2EB-B66C391408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06576" y="0"/>
            <a:ext cx="8609013" cy="1208088"/>
          </a:xfrm>
        </p:spPr>
        <p:txBody>
          <a:bodyPr/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  <a:defRPr/>
            </a:pPr>
            <a:r>
              <a:rPr lang="en-US">
                <a:sym typeface="Gill Sans" charset="0"/>
              </a:rPr>
              <a:t>Abrupt TCP connection release</a:t>
            </a:r>
          </a:p>
        </p:txBody>
      </p:sp>
      <p:sp>
        <p:nvSpPr>
          <p:cNvPr id="116738" name="Line 2">
            <a:extLst>
              <a:ext uri="{FF2B5EF4-FFF2-40B4-BE49-F238E27FC236}">
                <a16:creationId xmlns:a16="http://schemas.microsoft.com/office/drawing/2014/main" id="{DA1D48AD-0D60-43B8-82A9-C7834FD5CE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9860" y="1269528"/>
            <a:ext cx="55378" cy="509698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116739" name="Line 3">
            <a:extLst>
              <a:ext uri="{FF2B5EF4-FFF2-40B4-BE49-F238E27FC236}">
                <a16:creationId xmlns:a16="http://schemas.microsoft.com/office/drawing/2014/main" id="{158C2F32-E6A4-4BA8-A160-F61360E59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61624" y="1269529"/>
            <a:ext cx="105017" cy="509474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70660" name="Group 4">
            <a:extLst>
              <a:ext uri="{FF2B5EF4-FFF2-40B4-BE49-F238E27FC236}">
                <a16:creationId xmlns:a16="http://schemas.microsoft.com/office/drawing/2014/main" id="{9EBAABF0-B13D-4F32-A9DA-53AF39EF6BE9}"/>
              </a:ext>
            </a:extLst>
          </p:cNvPr>
          <p:cNvGrpSpPr>
            <a:grpSpLocks/>
          </p:cNvGrpSpPr>
          <p:nvPr/>
        </p:nvGrpSpPr>
        <p:grpSpPr bwMode="auto">
          <a:xfrm>
            <a:off x="5256214" y="4992163"/>
            <a:ext cx="5513888" cy="597425"/>
            <a:chOff x="2163" y="260"/>
            <a:chExt cx="4560" cy="535"/>
          </a:xfrm>
        </p:grpSpPr>
        <p:sp>
          <p:nvSpPr>
            <p:cNvPr id="116746" name="Rectangle 5">
              <a:extLst>
                <a:ext uri="{FF2B5EF4-FFF2-40B4-BE49-F238E27FC236}">
                  <a16:creationId xmlns:a16="http://schemas.microsoft.com/office/drawing/2014/main" id="{AC974DAA-343C-4D4D-9B25-BA6778C7C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7" y="260"/>
              <a:ext cx="853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RST(seq=x)</a:t>
              </a:r>
            </a:p>
          </p:txBody>
        </p:sp>
        <p:sp>
          <p:nvSpPr>
            <p:cNvPr id="116747" name="Line 6">
              <a:extLst>
                <a:ext uri="{FF2B5EF4-FFF2-40B4-BE49-F238E27FC236}">
                  <a16:creationId xmlns:a16="http://schemas.microsoft.com/office/drawing/2014/main" id="{A65A1428-51FD-4F50-8779-31BFFB003B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3" y="330"/>
              <a:ext cx="2366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6750" name="Rectangle 9">
              <a:extLst>
                <a:ext uri="{FF2B5EF4-FFF2-40B4-BE49-F238E27FC236}">
                  <a16:creationId xmlns:a16="http://schemas.microsoft.com/office/drawing/2014/main" id="{45177948-FC09-464F-910B-941BFDD7E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5" y="492"/>
              <a:ext cx="1848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500" err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DISCONNECT.ind</a:t>
              </a: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(abrupt)</a:t>
              </a:r>
            </a:p>
          </p:txBody>
        </p:sp>
        <p:sp>
          <p:nvSpPr>
            <p:cNvPr id="116751" name="Line 10">
              <a:extLst>
                <a:ext uri="{FF2B5EF4-FFF2-40B4-BE49-F238E27FC236}">
                  <a16:creationId xmlns:a16="http://schemas.microsoft.com/office/drawing/2014/main" id="{9AAE75FC-B7C8-47C1-BEC3-A489489E58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3" y="794"/>
              <a:ext cx="120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70667" name="Rectangle 11">
            <a:extLst>
              <a:ext uri="{FF2B5EF4-FFF2-40B4-BE49-F238E27FC236}">
                <a16:creationId xmlns:a16="http://schemas.microsoft.com/office/drawing/2014/main" id="{D8BB3C97-953D-412D-9DE0-AB348896AC94}"/>
              </a:ext>
            </a:extLst>
          </p:cNvPr>
          <p:cNvSpPr>
            <a:spLocks/>
          </p:cNvSpPr>
          <p:nvPr/>
        </p:nvSpPr>
        <p:spPr bwMode="auto">
          <a:xfrm>
            <a:off x="8267087" y="5726940"/>
            <a:ext cx="1760538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97000"/>
              </a:lnSpc>
            </a:pPr>
            <a:r>
              <a:rPr lang="en-US" altLang="fr-FR" sz="1500" b="1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Connection closed</a:t>
            </a:r>
          </a:p>
        </p:txBody>
      </p:sp>
      <p:sp>
        <p:nvSpPr>
          <p:cNvPr id="70668" name="Rectangle 12">
            <a:extLst>
              <a:ext uri="{FF2B5EF4-FFF2-40B4-BE49-F238E27FC236}">
                <a16:creationId xmlns:a16="http://schemas.microsoft.com/office/drawing/2014/main" id="{63EDD18D-7010-4FDA-8335-2BE20DA4FB6E}"/>
              </a:ext>
            </a:extLst>
          </p:cNvPr>
          <p:cNvSpPr>
            <a:spLocks/>
          </p:cNvSpPr>
          <p:nvPr/>
        </p:nvSpPr>
        <p:spPr bwMode="auto">
          <a:xfrm>
            <a:off x="2425558" y="3807884"/>
            <a:ext cx="2630528" cy="447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97000"/>
              </a:lnSpc>
            </a:pPr>
            <a:r>
              <a:rPr lang="en-US" altLang="fr-FR" sz="1500" b="1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Many unsuccessful attempts</a:t>
            </a:r>
          </a:p>
          <a:p>
            <a:pPr eaLnBrk="1" hangingPunct="1">
              <a:lnSpc>
                <a:spcPct val="97000"/>
              </a:lnSpc>
            </a:pPr>
            <a:r>
              <a:rPr lang="en-US" altLang="fr-FR" sz="1500" b="1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to reliably transmit data</a:t>
            </a:r>
          </a:p>
        </p:txBody>
      </p:sp>
      <p:sp>
        <p:nvSpPr>
          <p:cNvPr id="70669" name="Rectangle 13">
            <a:extLst>
              <a:ext uri="{FF2B5EF4-FFF2-40B4-BE49-F238E27FC236}">
                <a16:creationId xmlns:a16="http://schemas.microsoft.com/office/drawing/2014/main" id="{99BDD461-74C6-4ADA-BFFC-B07AC8FBD14B}"/>
              </a:ext>
            </a:extLst>
          </p:cNvPr>
          <p:cNvSpPr>
            <a:spLocks/>
          </p:cNvSpPr>
          <p:nvPr/>
        </p:nvSpPr>
        <p:spPr bwMode="auto">
          <a:xfrm>
            <a:off x="2999943" y="5416831"/>
            <a:ext cx="19875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84000"/>
              </a:lnSpc>
            </a:pPr>
            <a:r>
              <a:rPr lang="en-US" altLang="fr-FR" sz="1500" b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State can be removed</a:t>
            </a:r>
          </a:p>
        </p:txBody>
      </p:sp>
      <p:sp>
        <p:nvSpPr>
          <p:cNvPr id="70670" name="Rectangle 14">
            <a:extLst>
              <a:ext uri="{FF2B5EF4-FFF2-40B4-BE49-F238E27FC236}">
                <a16:creationId xmlns:a16="http://schemas.microsoft.com/office/drawing/2014/main" id="{14E00B4F-F84C-4272-B924-002FF1C6D68F}"/>
              </a:ext>
            </a:extLst>
          </p:cNvPr>
          <p:cNvSpPr>
            <a:spLocks/>
          </p:cNvSpPr>
          <p:nvPr/>
        </p:nvSpPr>
        <p:spPr bwMode="auto">
          <a:xfrm>
            <a:off x="8435362" y="6133340"/>
            <a:ext cx="19875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84000"/>
              </a:lnSpc>
            </a:pPr>
            <a:r>
              <a:rPr lang="en-US" altLang="fr-FR" sz="1500" b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State can be removed</a:t>
            </a:r>
          </a:p>
        </p:txBody>
      </p:sp>
      <p:sp>
        <p:nvSpPr>
          <p:cNvPr id="116745" name="Rectangle 15">
            <a:extLst>
              <a:ext uri="{FF2B5EF4-FFF2-40B4-BE49-F238E27FC236}">
                <a16:creationId xmlns:a16="http://schemas.microsoft.com/office/drawing/2014/main" id="{9635ADC7-18B6-48EE-98DA-2B546E304AB3}"/>
              </a:ext>
            </a:extLst>
          </p:cNvPr>
          <p:cNvSpPr>
            <a:spLocks/>
          </p:cNvSpPr>
          <p:nvPr/>
        </p:nvSpPr>
        <p:spPr bwMode="auto">
          <a:xfrm>
            <a:off x="2863252" y="1645463"/>
            <a:ext cx="14747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84000"/>
              </a:lnSpc>
            </a:pP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Last sent data : x</a:t>
            </a:r>
          </a:p>
        </p:txBody>
      </p:sp>
      <p:sp>
        <p:nvSpPr>
          <p:cNvPr id="2" name="Rectangle 11">
            <a:extLst>
              <a:ext uri="{FF2B5EF4-FFF2-40B4-BE49-F238E27FC236}">
                <a16:creationId xmlns:a16="http://schemas.microsoft.com/office/drawing/2014/main" id="{0DE9CB2E-40EE-E38F-E9A5-542207D243AE}"/>
              </a:ext>
            </a:extLst>
          </p:cNvPr>
          <p:cNvSpPr>
            <a:spLocks/>
          </p:cNvSpPr>
          <p:nvPr/>
        </p:nvSpPr>
        <p:spPr bwMode="auto">
          <a:xfrm>
            <a:off x="3180601" y="4998441"/>
            <a:ext cx="1760538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97000"/>
              </a:lnSpc>
            </a:pPr>
            <a:r>
              <a:rPr lang="en-US" altLang="fr-FR" sz="1500" b="1" 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Connection closed</a:t>
            </a:r>
          </a:p>
        </p:txBody>
      </p:sp>
      <p:grpSp>
        <p:nvGrpSpPr>
          <p:cNvPr id="3" name="Group 6">
            <a:extLst>
              <a:ext uri="{FF2B5EF4-FFF2-40B4-BE49-F238E27FC236}">
                <a16:creationId xmlns:a16="http://schemas.microsoft.com/office/drawing/2014/main" id="{BFA3309F-4814-324F-C84F-6E1EF2E3CBC0}"/>
              </a:ext>
            </a:extLst>
          </p:cNvPr>
          <p:cNvGrpSpPr>
            <a:grpSpLocks/>
          </p:cNvGrpSpPr>
          <p:nvPr/>
        </p:nvGrpSpPr>
        <p:grpSpPr bwMode="auto">
          <a:xfrm>
            <a:off x="5256214" y="1749774"/>
            <a:ext cx="2720764" cy="397205"/>
            <a:chOff x="0" y="8"/>
            <a:chExt cx="2250" cy="355"/>
          </a:xfrm>
        </p:grpSpPr>
        <p:grpSp>
          <p:nvGrpSpPr>
            <p:cNvPr id="4" name="Group 7">
              <a:extLst>
                <a:ext uri="{FF2B5EF4-FFF2-40B4-BE49-F238E27FC236}">
                  <a16:creationId xmlns:a16="http://schemas.microsoft.com/office/drawing/2014/main" id="{62CE4682-27E4-BA28-C3E6-95BA6E6C51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8"/>
              <a:ext cx="2250" cy="242"/>
              <a:chOff x="0" y="8"/>
              <a:chExt cx="2250" cy="242"/>
            </a:xfrm>
          </p:grpSpPr>
          <p:sp>
            <p:nvSpPr>
              <p:cNvPr id="6" name="Line 8">
                <a:extLst>
                  <a:ext uri="{FF2B5EF4-FFF2-40B4-BE49-F238E27FC236}">
                    <a16:creationId xmlns:a16="http://schemas.microsoft.com/office/drawing/2014/main" id="{4A9A1DC5-84D9-51EE-C1D0-485555550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51"/>
                <a:ext cx="1732" cy="19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" name="Rectangle 9">
                <a:extLst>
                  <a:ext uri="{FF2B5EF4-FFF2-40B4-BE49-F238E27FC236}">
                    <a16:creationId xmlns:a16="http://schemas.microsoft.com/office/drawing/2014/main" id="{F3F4E0E7-3D2B-6E38-B0E0-645805B955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" y="8"/>
                <a:ext cx="773" cy="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92257" algn="l"/>
                    <a:tab pos="1375159" algn="l"/>
                    <a:tab pos="2048706" algn="l"/>
                  </a:tabLst>
                </a:pPr>
                <a:r>
                  <a:rPr lang="en-US" sz="15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(seq=</a:t>
                </a:r>
                <a:r>
                  <a:rPr lang="en-US" sz="1500" err="1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x,”y</a:t>
                </a:r>
                <a:r>
                  <a:rPr lang="en-US" sz="15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")</a:t>
                </a:r>
              </a:p>
            </p:txBody>
          </p:sp>
        </p:grpSp>
        <p:sp>
          <p:nvSpPr>
            <p:cNvPr id="5" name="Oval 10">
              <a:extLst>
                <a:ext uri="{FF2B5EF4-FFF2-40B4-BE49-F238E27FC236}">
                  <a16:creationId xmlns:a16="http://schemas.microsoft.com/office/drawing/2014/main" id="{789A3B2F-F26D-711C-2D44-13099C030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7" y="164"/>
              <a:ext cx="200" cy="199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GB"/>
            </a:p>
          </p:txBody>
        </p:sp>
      </p:grpSp>
      <p:grpSp>
        <p:nvGrpSpPr>
          <p:cNvPr id="8" name="Group 23">
            <a:extLst>
              <a:ext uri="{FF2B5EF4-FFF2-40B4-BE49-F238E27FC236}">
                <a16:creationId xmlns:a16="http://schemas.microsoft.com/office/drawing/2014/main" id="{46C1DCF8-7230-D022-D56D-BD72723F2306}"/>
              </a:ext>
            </a:extLst>
          </p:cNvPr>
          <p:cNvGrpSpPr>
            <a:grpSpLocks/>
          </p:cNvGrpSpPr>
          <p:nvPr/>
        </p:nvGrpSpPr>
        <p:grpSpPr bwMode="auto">
          <a:xfrm>
            <a:off x="3153366" y="1810027"/>
            <a:ext cx="1912999" cy="669726"/>
            <a:chOff x="77" y="0"/>
            <a:chExt cx="1582" cy="600"/>
          </a:xfrm>
        </p:grpSpPr>
        <p:sp>
          <p:nvSpPr>
            <p:cNvPr id="9" name="Line 24">
              <a:extLst>
                <a:ext uri="{FF2B5EF4-FFF2-40B4-BE49-F238E27FC236}">
                  <a16:creationId xmlns:a16="http://schemas.microsoft.com/office/drawing/2014/main" id="{3CC239F1-CCAA-07E4-F0B0-C62B0A618D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42" y="0"/>
              <a:ext cx="17" cy="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Rectangle 25">
              <a:extLst>
                <a:ext uri="{FF2B5EF4-FFF2-40B4-BE49-F238E27FC236}">
                  <a16:creationId xmlns:a16="http://schemas.microsoft.com/office/drawing/2014/main" id="{9930CA6B-4752-FB35-B814-0479C7F6D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" y="198"/>
              <a:ext cx="149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Retransmission timer</a:t>
              </a:r>
            </a:p>
          </p:txBody>
        </p:sp>
      </p:grpSp>
      <p:sp>
        <p:nvSpPr>
          <p:cNvPr id="11" name="Line 24">
            <a:extLst>
              <a:ext uri="{FF2B5EF4-FFF2-40B4-BE49-F238E27FC236}">
                <a16:creationId xmlns:a16="http://schemas.microsoft.com/office/drawing/2014/main" id="{9E494FA0-8F77-1DBC-C0EC-598D311F68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38767" y="2532505"/>
            <a:ext cx="20557" cy="669726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" name="Rectangle 25">
            <a:extLst>
              <a:ext uri="{FF2B5EF4-FFF2-40B4-BE49-F238E27FC236}">
                <a16:creationId xmlns:a16="http://schemas.microsoft.com/office/drawing/2014/main" id="{F2D0B805-C130-36B5-309B-80F47B6FCD22}"/>
              </a:ext>
            </a:extLst>
          </p:cNvPr>
          <p:cNvSpPr>
            <a:spLocks/>
          </p:cNvSpPr>
          <p:nvPr/>
        </p:nvSpPr>
        <p:spPr bwMode="auto">
          <a:xfrm>
            <a:off x="3146325" y="2753515"/>
            <a:ext cx="1807796" cy="199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48706" algn="l"/>
              </a:tabLst>
            </a:pPr>
            <a:r>
              <a:rPr lang="en-US" sz="1500">
                <a:solidFill>
                  <a:srgbClr val="FF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Retransmission timer</a:t>
            </a:r>
          </a:p>
        </p:txBody>
      </p:sp>
      <p:grpSp>
        <p:nvGrpSpPr>
          <p:cNvPr id="13" name="Group 6">
            <a:extLst>
              <a:ext uri="{FF2B5EF4-FFF2-40B4-BE49-F238E27FC236}">
                <a16:creationId xmlns:a16="http://schemas.microsoft.com/office/drawing/2014/main" id="{35B490E3-8CE2-E6CC-88E2-BAB8F328921F}"/>
              </a:ext>
            </a:extLst>
          </p:cNvPr>
          <p:cNvGrpSpPr>
            <a:grpSpLocks/>
          </p:cNvGrpSpPr>
          <p:nvPr/>
        </p:nvGrpSpPr>
        <p:grpSpPr bwMode="auto">
          <a:xfrm>
            <a:off x="5237458" y="2465061"/>
            <a:ext cx="2720764" cy="397205"/>
            <a:chOff x="0" y="8"/>
            <a:chExt cx="2250" cy="355"/>
          </a:xfrm>
        </p:grpSpPr>
        <p:grpSp>
          <p:nvGrpSpPr>
            <p:cNvPr id="14" name="Group 7">
              <a:extLst>
                <a:ext uri="{FF2B5EF4-FFF2-40B4-BE49-F238E27FC236}">
                  <a16:creationId xmlns:a16="http://schemas.microsoft.com/office/drawing/2014/main" id="{4D3445CF-0209-14A3-5E5A-EB9DD5F14B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8"/>
              <a:ext cx="2250" cy="242"/>
              <a:chOff x="0" y="8"/>
              <a:chExt cx="2250" cy="242"/>
            </a:xfrm>
          </p:grpSpPr>
          <p:sp>
            <p:nvSpPr>
              <p:cNvPr id="16" name="Line 8">
                <a:extLst>
                  <a:ext uri="{FF2B5EF4-FFF2-40B4-BE49-F238E27FC236}">
                    <a16:creationId xmlns:a16="http://schemas.microsoft.com/office/drawing/2014/main" id="{0D2BEF3D-CECD-609F-D33C-A477446347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51"/>
                <a:ext cx="1732" cy="19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7" name="Rectangle 9">
                <a:extLst>
                  <a:ext uri="{FF2B5EF4-FFF2-40B4-BE49-F238E27FC236}">
                    <a16:creationId xmlns:a16="http://schemas.microsoft.com/office/drawing/2014/main" id="{8515E3A3-E0CE-D1B2-8425-B9C19BBED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" y="8"/>
                <a:ext cx="773" cy="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92257" algn="l"/>
                    <a:tab pos="1375159" algn="l"/>
                    <a:tab pos="2048706" algn="l"/>
                  </a:tabLst>
                </a:pPr>
                <a:r>
                  <a:rPr lang="en-US" sz="15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(seq=</a:t>
                </a:r>
                <a:r>
                  <a:rPr lang="en-US" sz="1500" err="1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x,”y</a:t>
                </a:r>
                <a:r>
                  <a:rPr lang="en-US" sz="15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")</a:t>
                </a:r>
              </a:p>
            </p:txBody>
          </p:sp>
        </p:grpSp>
        <p:sp>
          <p:nvSpPr>
            <p:cNvPr id="15" name="Oval 10">
              <a:extLst>
                <a:ext uri="{FF2B5EF4-FFF2-40B4-BE49-F238E27FC236}">
                  <a16:creationId xmlns:a16="http://schemas.microsoft.com/office/drawing/2014/main" id="{887C5A8E-B636-AD5A-4109-B16352D75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7" y="164"/>
              <a:ext cx="200" cy="199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GB"/>
            </a:p>
          </p:txBody>
        </p:sp>
      </p:grpSp>
      <p:grpSp>
        <p:nvGrpSpPr>
          <p:cNvPr id="18" name="Group 6">
            <a:extLst>
              <a:ext uri="{FF2B5EF4-FFF2-40B4-BE49-F238E27FC236}">
                <a16:creationId xmlns:a16="http://schemas.microsoft.com/office/drawing/2014/main" id="{A6D3721E-9712-144B-2254-5C7780866478}"/>
              </a:ext>
            </a:extLst>
          </p:cNvPr>
          <p:cNvGrpSpPr>
            <a:grpSpLocks/>
          </p:cNvGrpSpPr>
          <p:nvPr/>
        </p:nvGrpSpPr>
        <p:grpSpPr bwMode="auto">
          <a:xfrm>
            <a:off x="5235964" y="3208294"/>
            <a:ext cx="2720764" cy="397205"/>
            <a:chOff x="0" y="8"/>
            <a:chExt cx="2250" cy="355"/>
          </a:xfrm>
        </p:grpSpPr>
        <p:grpSp>
          <p:nvGrpSpPr>
            <p:cNvPr id="19" name="Group 7">
              <a:extLst>
                <a:ext uri="{FF2B5EF4-FFF2-40B4-BE49-F238E27FC236}">
                  <a16:creationId xmlns:a16="http://schemas.microsoft.com/office/drawing/2014/main" id="{8BCD52E8-92E6-1E45-2032-618A1E74B1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8"/>
              <a:ext cx="2250" cy="242"/>
              <a:chOff x="0" y="8"/>
              <a:chExt cx="2250" cy="242"/>
            </a:xfrm>
          </p:grpSpPr>
          <p:sp>
            <p:nvSpPr>
              <p:cNvPr id="21" name="Line 8">
                <a:extLst>
                  <a:ext uri="{FF2B5EF4-FFF2-40B4-BE49-F238E27FC236}">
                    <a16:creationId xmlns:a16="http://schemas.microsoft.com/office/drawing/2014/main" id="{D3DE21B0-9AD7-05AB-BAE1-3F5563240E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51"/>
                <a:ext cx="1732" cy="19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2" name="Rectangle 9">
                <a:extLst>
                  <a:ext uri="{FF2B5EF4-FFF2-40B4-BE49-F238E27FC236}">
                    <a16:creationId xmlns:a16="http://schemas.microsoft.com/office/drawing/2014/main" id="{B54EBECE-2E7C-10B6-9489-E220260EEB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" y="8"/>
                <a:ext cx="773" cy="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92257" algn="l"/>
                    <a:tab pos="1375159" algn="l"/>
                    <a:tab pos="2048706" algn="l"/>
                  </a:tabLst>
                </a:pPr>
                <a:r>
                  <a:rPr lang="en-US" sz="15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(seq=</a:t>
                </a:r>
                <a:r>
                  <a:rPr lang="en-US" sz="1500" err="1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x,”y</a:t>
                </a:r>
                <a:r>
                  <a:rPr lang="en-US" sz="15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")</a:t>
                </a:r>
              </a:p>
            </p:txBody>
          </p:sp>
        </p:grpSp>
        <p:sp>
          <p:nvSpPr>
            <p:cNvPr id="20" name="Oval 10">
              <a:extLst>
                <a:ext uri="{FF2B5EF4-FFF2-40B4-BE49-F238E27FC236}">
                  <a16:creationId xmlns:a16="http://schemas.microsoft.com/office/drawing/2014/main" id="{DEBF4A05-22F0-A168-C24C-7DFCAFC3E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7" y="164"/>
              <a:ext cx="200" cy="199"/>
            </a:xfrm>
            <a:prstGeom prst="ellips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GB"/>
            </a:p>
          </p:txBody>
        </p:sp>
      </p:grpSp>
      <p:sp>
        <p:nvSpPr>
          <p:cNvPr id="23" name="Line 10">
            <a:extLst>
              <a:ext uri="{FF2B5EF4-FFF2-40B4-BE49-F238E27FC236}">
                <a16:creationId xmlns:a16="http://schemas.microsoft.com/office/drawing/2014/main" id="{BE6F6CA1-74DF-94FC-F443-6701461FE9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5309" y="4603831"/>
            <a:ext cx="1500656" cy="563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B6B4241A-79AB-D8B2-68D0-4ECB8F24472A}"/>
              </a:ext>
            </a:extLst>
          </p:cNvPr>
          <p:cNvSpPr>
            <a:spLocks/>
          </p:cNvSpPr>
          <p:nvPr/>
        </p:nvSpPr>
        <p:spPr bwMode="auto">
          <a:xfrm>
            <a:off x="2334322" y="4353136"/>
            <a:ext cx="2234576" cy="199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0025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>
              <a:lnSpc>
                <a:spcPct val="84000"/>
              </a:lnSpc>
            </a:pPr>
            <a:r>
              <a:rPr lang="en-US" altLang="fr-FR" sz="1500" err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DISCONNECT.ind</a:t>
            </a:r>
            <a:r>
              <a:rPr lang="en-US" altLang="fr-FR" sz="15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sym typeface="Helvetica" panose="020B0604020202020204" pitchFamily="34" charset="0"/>
              </a:rPr>
              <a:t>(abrupt)</a:t>
            </a:r>
          </a:p>
        </p:txBody>
      </p:sp>
    </p:spTree>
    <p:extLst>
      <p:ext uri="{BB962C8B-B14F-4D97-AF65-F5344CB8AC3E}">
        <p14:creationId xmlns:p14="http://schemas.microsoft.com/office/powerpoint/2010/main" val="389411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7" grpId="0" autoUpdateAnimBg="0"/>
      <p:bldP spid="70668" grpId="0" autoUpdateAnimBg="0"/>
      <p:bldP spid="70669" grpId="0" autoUpdateAnimBg="0"/>
      <p:bldP spid="70670" grpId="0" autoUpdateAnimBg="0"/>
      <p:bldP spid="116745" grpId="0"/>
      <p:bldP spid="2" grpId="0" autoUpdateAnimBg="0"/>
      <p:bldP spid="11" grpId="0" animBg="1"/>
      <p:bldP spid="12" grpId="0"/>
      <p:bldP spid="23" grpId="0" animBg="1"/>
      <p:bldP spid="2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xfrm>
            <a:off x="3259150" y="0"/>
            <a:ext cx="7156214" cy="1207740"/>
          </a:xfrm>
          <a:ln/>
        </p:spPr>
        <p:txBody>
          <a:bodyPr/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21275" algn="l"/>
              </a:tabLst>
            </a:pPr>
            <a:r>
              <a:rPr lang="en-US"/>
              <a:t>TCP Connection release</a:t>
            </a:r>
          </a:p>
        </p:txBody>
      </p:sp>
      <p:sp>
        <p:nvSpPr>
          <p:cNvPr id="48130" name="Line 2"/>
          <p:cNvSpPr>
            <a:spLocks noChangeShapeType="1"/>
          </p:cNvSpPr>
          <p:nvPr/>
        </p:nvSpPr>
        <p:spPr bwMode="auto">
          <a:xfrm>
            <a:off x="4821473" y="2071688"/>
            <a:ext cx="1210" cy="3566294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48131" name="Line 3"/>
          <p:cNvSpPr>
            <a:spLocks noChangeShapeType="1"/>
          </p:cNvSpPr>
          <p:nvPr/>
        </p:nvSpPr>
        <p:spPr bwMode="auto">
          <a:xfrm>
            <a:off x="7721203" y="2047131"/>
            <a:ext cx="1210" cy="3567410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2225259" y="1980159"/>
            <a:ext cx="7893844" cy="882923"/>
            <a:chOff x="9" y="6"/>
            <a:chExt cx="6528" cy="791"/>
          </a:xfrm>
        </p:grpSpPr>
        <p:sp>
          <p:nvSpPr>
            <p:cNvPr id="48133" name="Rectangle 5"/>
            <p:cNvSpPr>
              <a:spLocks/>
            </p:cNvSpPr>
            <p:nvPr/>
          </p:nvSpPr>
          <p:spPr bwMode="auto">
            <a:xfrm>
              <a:off x="3057" y="261"/>
              <a:ext cx="791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65804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FIN(seq=</a:t>
              </a:r>
              <a:r>
                <a:rPr lang="en-US" sz="1500">
                  <a:solidFill>
                    <a:srgbClr val="003DCC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x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  <p:sp>
          <p:nvSpPr>
            <p:cNvPr id="48134" name="Line 6"/>
            <p:cNvSpPr>
              <a:spLocks noChangeShapeType="1"/>
            </p:cNvSpPr>
            <p:nvPr/>
          </p:nvSpPr>
          <p:spPr bwMode="auto">
            <a:xfrm>
              <a:off x="2163" y="331"/>
              <a:ext cx="2366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135" name="Line 7"/>
            <p:cNvSpPr>
              <a:spLocks noChangeShapeType="1"/>
            </p:cNvSpPr>
            <p:nvPr/>
          </p:nvSpPr>
          <p:spPr bwMode="auto">
            <a:xfrm>
              <a:off x="905" y="309"/>
              <a:ext cx="120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136" name="Rectangle 8"/>
            <p:cNvSpPr>
              <a:spLocks/>
            </p:cNvSpPr>
            <p:nvPr/>
          </p:nvSpPr>
          <p:spPr bwMode="auto">
            <a:xfrm>
              <a:off x="9" y="6"/>
              <a:ext cx="172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67415" algn="l"/>
                  <a:tab pos="2740962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DISCONNECT.req (A-B)</a:t>
              </a:r>
            </a:p>
          </p:txBody>
        </p:sp>
        <p:sp>
          <p:nvSpPr>
            <p:cNvPr id="48137" name="Rectangle 9"/>
            <p:cNvSpPr>
              <a:spLocks/>
            </p:cNvSpPr>
            <p:nvPr/>
          </p:nvSpPr>
          <p:spPr bwMode="auto">
            <a:xfrm>
              <a:off x="4875" y="492"/>
              <a:ext cx="166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DISCONNECT.ind(A-B)</a:t>
              </a:r>
            </a:p>
          </p:txBody>
        </p:sp>
        <p:sp>
          <p:nvSpPr>
            <p:cNvPr id="48138" name="Line 10"/>
            <p:cNvSpPr>
              <a:spLocks noChangeShapeType="1"/>
            </p:cNvSpPr>
            <p:nvPr/>
          </p:nvSpPr>
          <p:spPr bwMode="auto">
            <a:xfrm>
              <a:off x="4653" y="795"/>
              <a:ext cx="1205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8139" name="Group 11"/>
          <p:cNvGrpSpPr>
            <a:grpSpLocks/>
          </p:cNvGrpSpPr>
          <p:nvPr/>
        </p:nvGrpSpPr>
        <p:grpSpPr bwMode="auto">
          <a:xfrm>
            <a:off x="2237352" y="2980283"/>
            <a:ext cx="5446366" cy="525736"/>
            <a:chOff x="9" y="6"/>
            <a:chExt cx="4504" cy="471"/>
          </a:xfrm>
        </p:grpSpPr>
        <p:sp>
          <p:nvSpPr>
            <p:cNvPr id="48140" name="Line 12"/>
            <p:cNvSpPr>
              <a:spLocks noChangeShapeType="1"/>
            </p:cNvSpPr>
            <p:nvPr/>
          </p:nvSpPr>
          <p:spPr bwMode="auto">
            <a:xfrm flipH="1">
              <a:off x="2166" y="11"/>
              <a:ext cx="2347" cy="4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141" name="Rectangle 13"/>
            <p:cNvSpPr>
              <a:spLocks/>
            </p:cNvSpPr>
            <p:nvPr/>
          </p:nvSpPr>
          <p:spPr bwMode="auto">
            <a:xfrm>
              <a:off x="2199" y="6"/>
              <a:ext cx="103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65804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ACK(ack=</a:t>
              </a:r>
              <a:r>
                <a:rPr lang="en-US" sz="1500">
                  <a:solidFill>
                    <a:srgbClr val="0044FE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x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+1)</a:t>
              </a:r>
            </a:p>
          </p:txBody>
        </p:sp>
        <p:sp>
          <p:nvSpPr>
            <p:cNvPr id="48142" name="Line 14"/>
            <p:cNvSpPr>
              <a:spLocks noChangeShapeType="1"/>
            </p:cNvSpPr>
            <p:nvPr/>
          </p:nvSpPr>
          <p:spPr bwMode="auto">
            <a:xfrm flipH="1">
              <a:off x="815" y="476"/>
              <a:ext cx="129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143" name="Rectangle 15"/>
            <p:cNvSpPr>
              <a:spLocks/>
            </p:cNvSpPr>
            <p:nvPr/>
          </p:nvSpPr>
          <p:spPr bwMode="auto">
            <a:xfrm>
              <a:off x="9" y="172"/>
              <a:ext cx="175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67415" algn="l"/>
                  <a:tab pos="2740962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DISCONNECT.conf(A-B)</a:t>
              </a:r>
            </a:p>
          </p:txBody>
        </p:sp>
      </p:grpSp>
      <p:grpSp>
        <p:nvGrpSpPr>
          <p:cNvPr id="48144" name="Group 16"/>
          <p:cNvGrpSpPr>
            <a:grpSpLocks/>
          </p:cNvGrpSpPr>
          <p:nvPr/>
        </p:nvGrpSpPr>
        <p:grpSpPr bwMode="auto">
          <a:xfrm>
            <a:off x="4833567" y="4640089"/>
            <a:ext cx="5284329" cy="549176"/>
            <a:chOff x="0" y="0"/>
            <a:chExt cx="4370" cy="491"/>
          </a:xfrm>
        </p:grpSpPr>
        <p:sp>
          <p:nvSpPr>
            <p:cNvPr id="48145" name="Line 17"/>
            <p:cNvSpPr>
              <a:spLocks noChangeShapeType="1"/>
            </p:cNvSpPr>
            <p:nvPr/>
          </p:nvSpPr>
          <p:spPr bwMode="auto">
            <a:xfrm>
              <a:off x="0" y="0"/>
              <a:ext cx="2366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146" name="Rectangle 18"/>
            <p:cNvSpPr>
              <a:spLocks/>
            </p:cNvSpPr>
            <p:nvPr/>
          </p:nvSpPr>
          <p:spPr bwMode="auto">
            <a:xfrm>
              <a:off x="570" y="294"/>
              <a:ext cx="103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65804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ACK(ack=</a:t>
              </a:r>
              <a:r>
                <a:rPr lang="en-US" sz="1500">
                  <a:solidFill>
                    <a:srgbClr val="D90B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y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+1)</a:t>
              </a:r>
            </a:p>
          </p:txBody>
        </p:sp>
        <p:sp>
          <p:nvSpPr>
            <p:cNvPr id="48147" name="Rectangle 19"/>
            <p:cNvSpPr>
              <a:spLocks/>
            </p:cNvSpPr>
            <p:nvPr/>
          </p:nvSpPr>
          <p:spPr bwMode="auto">
            <a:xfrm>
              <a:off x="2620" y="185"/>
              <a:ext cx="175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67415" algn="l"/>
                  <a:tab pos="2740962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DISCONNECT.conf(A-B)</a:t>
              </a:r>
            </a:p>
          </p:txBody>
        </p:sp>
        <p:sp>
          <p:nvSpPr>
            <p:cNvPr id="48148" name="Line 20"/>
            <p:cNvSpPr>
              <a:spLocks noChangeShapeType="1"/>
            </p:cNvSpPr>
            <p:nvPr/>
          </p:nvSpPr>
          <p:spPr bwMode="auto">
            <a:xfrm>
              <a:off x="2398" y="490"/>
              <a:ext cx="120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8149" name="Group 21"/>
          <p:cNvGrpSpPr>
            <a:grpSpLocks/>
          </p:cNvGrpSpPr>
          <p:nvPr/>
        </p:nvGrpSpPr>
        <p:grpSpPr bwMode="auto">
          <a:xfrm>
            <a:off x="2265168" y="3672335"/>
            <a:ext cx="7740267" cy="808137"/>
            <a:chOff x="9" y="6"/>
            <a:chExt cx="6400" cy="724"/>
          </a:xfrm>
        </p:grpSpPr>
        <p:sp>
          <p:nvSpPr>
            <p:cNvPr id="48150" name="Rectangle 22"/>
            <p:cNvSpPr>
              <a:spLocks/>
            </p:cNvSpPr>
            <p:nvPr/>
          </p:nvSpPr>
          <p:spPr bwMode="auto">
            <a:xfrm>
              <a:off x="4730" y="6"/>
              <a:ext cx="1679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67415" algn="l"/>
                  <a:tab pos="2740962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DISCONNECT.req(B-A)</a:t>
              </a:r>
            </a:p>
          </p:txBody>
        </p:sp>
        <p:sp>
          <p:nvSpPr>
            <p:cNvPr id="48151" name="Line 23"/>
            <p:cNvSpPr>
              <a:spLocks noChangeShapeType="1"/>
            </p:cNvSpPr>
            <p:nvPr/>
          </p:nvSpPr>
          <p:spPr bwMode="auto">
            <a:xfrm flipH="1">
              <a:off x="4530" y="242"/>
              <a:ext cx="129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152" name="Line 24"/>
            <p:cNvSpPr>
              <a:spLocks noChangeShapeType="1"/>
            </p:cNvSpPr>
            <p:nvPr/>
          </p:nvSpPr>
          <p:spPr bwMode="auto">
            <a:xfrm flipH="1">
              <a:off x="2131" y="252"/>
              <a:ext cx="2346" cy="4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153" name="Line 25"/>
            <p:cNvSpPr>
              <a:spLocks noChangeShapeType="1"/>
            </p:cNvSpPr>
            <p:nvPr/>
          </p:nvSpPr>
          <p:spPr bwMode="auto">
            <a:xfrm flipH="1">
              <a:off x="815" y="728"/>
              <a:ext cx="1296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154" name="Rectangle 26"/>
            <p:cNvSpPr>
              <a:spLocks/>
            </p:cNvSpPr>
            <p:nvPr/>
          </p:nvSpPr>
          <p:spPr bwMode="auto">
            <a:xfrm>
              <a:off x="9" y="425"/>
              <a:ext cx="1661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DISCONNECT.ind(B-A)</a:t>
              </a:r>
            </a:p>
          </p:txBody>
        </p:sp>
        <p:sp>
          <p:nvSpPr>
            <p:cNvPr id="48155" name="Rectangle 27"/>
            <p:cNvSpPr>
              <a:spLocks/>
            </p:cNvSpPr>
            <p:nvPr/>
          </p:nvSpPr>
          <p:spPr bwMode="auto">
            <a:xfrm>
              <a:off x="2934" y="137"/>
              <a:ext cx="791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65804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FIN(seq=</a:t>
              </a:r>
              <a:r>
                <a:rPr lang="en-US" sz="1500">
                  <a:solidFill>
                    <a:srgbClr val="D90B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y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</p:grpSp>
      <p:sp>
        <p:nvSpPr>
          <p:cNvPr id="48156" name="Line 28"/>
          <p:cNvSpPr>
            <a:spLocks noChangeShapeType="1"/>
          </p:cNvSpPr>
          <p:nvPr/>
        </p:nvSpPr>
        <p:spPr bwMode="auto">
          <a:xfrm>
            <a:off x="4768267" y="4685854"/>
            <a:ext cx="1210" cy="1542604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48157" name="Rectangle 29"/>
          <p:cNvSpPr>
            <a:spLocks/>
          </p:cNvSpPr>
          <p:nvPr/>
        </p:nvSpPr>
        <p:spPr bwMode="auto">
          <a:xfrm>
            <a:off x="1961649" y="4954632"/>
            <a:ext cx="2513509" cy="116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 b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Time WAIT</a:t>
            </a: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</a:t>
            </a:r>
          </a:p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Maintain state for this </a:t>
            </a:r>
            <a:b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</a:b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connection during twice MSL</a:t>
            </a:r>
          </a:p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to be able to retransmit ACK </a:t>
            </a:r>
          </a:p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if a segment is received from </a:t>
            </a:r>
          </a:p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the other entity</a:t>
            </a:r>
          </a:p>
        </p:txBody>
      </p:sp>
      <p:sp>
        <p:nvSpPr>
          <p:cNvPr id="48158" name="Rectangle 30"/>
          <p:cNvSpPr>
            <a:spLocks/>
          </p:cNvSpPr>
          <p:nvPr/>
        </p:nvSpPr>
        <p:spPr bwMode="auto">
          <a:xfrm>
            <a:off x="1984767" y="3654682"/>
            <a:ext cx="2605600" cy="22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7000"/>
              </a:lnSpc>
              <a:tabLst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 b="1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outgoing connection closed</a:t>
            </a:r>
          </a:p>
        </p:txBody>
      </p:sp>
      <p:sp>
        <p:nvSpPr>
          <p:cNvPr id="48159" name="Rectangle 31"/>
          <p:cNvSpPr>
            <a:spLocks/>
          </p:cNvSpPr>
          <p:nvPr/>
        </p:nvSpPr>
        <p:spPr bwMode="auto">
          <a:xfrm>
            <a:off x="7834533" y="2923563"/>
            <a:ext cx="2638004" cy="22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7000"/>
              </a:lnSpc>
              <a:tabLst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 b="1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incoming connection closed</a:t>
            </a:r>
          </a:p>
        </p:txBody>
      </p:sp>
      <p:sp>
        <p:nvSpPr>
          <p:cNvPr id="48160" name="Rectangle 32"/>
          <p:cNvSpPr>
            <a:spLocks/>
          </p:cNvSpPr>
          <p:nvPr/>
        </p:nvSpPr>
        <p:spPr bwMode="auto">
          <a:xfrm>
            <a:off x="1931684" y="4584485"/>
            <a:ext cx="2638004" cy="22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7000"/>
              </a:lnSpc>
              <a:tabLst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 b="1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incoming connection closed</a:t>
            </a:r>
          </a:p>
        </p:txBody>
      </p:sp>
      <p:sp>
        <p:nvSpPr>
          <p:cNvPr id="48161" name="Rectangle 33"/>
          <p:cNvSpPr>
            <a:spLocks/>
          </p:cNvSpPr>
          <p:nvPr/>
        </p:nvSpPr>
        <p:spPr bwMode="auto">
          <a:xfrm>
            <a:off x="7862827" y="5336811"/>
            <a:ext cx="2605600" cy="22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7000"/>
              </a:lnSpc>
              <a:tabLst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 b="1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outgoing connection closed</a:t>
            </a:r>
          </a:p>
        </p:txBody>
      </p:sp>
      <p:sp>
        <p:nvSpPr>
          <p:cNvPr id="48162" name="Rectangle 34"/>
          <p:cNvSpPr>
            <a:spLocks/>
          </p:cNvSpPr>
          <p:nvPr/>
        </p:nvSpPr>
        <p:spPr bwMode="auto">
          <a:xfrm>
            <a:off x="7899903" y="5632833"/>
            <a:ext cx="198850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 b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State can be removed</a:t>
            </a:r>
          </a:p>
        </p:txBody>
      </p:sp>
      <p:sp>
        <p:nvSpPr>
          <p:cNvPr id="48163" name="Rectangle 35"/>
          <p:cNvSpPr>
            <a:spLocks/>
          </p:cNvSpPr>
          <p:nvPr/>
        </p:nvSpPr>
        <p:spPr bwMode="auto">
          <a:xfrm>
            <a:off x="2400164" y="1739489"/>
            <a:ext cx="167686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Last sent data : </a:t>
            </a:r>
            <a:r>
              <a:rPr lang="en-US" sz="1500" i="1">
                <a:solidFill>
                  <a:srgbClr val="0044FE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x-1</a:t>
            </a:r>
          </a:p>
        </p:txBody>
      </p:sp>
      <p:sp>
        <p:nvSpPr>
          <p:cNvPr id="48164" name="Rectangle 36"/>
          <p:cNvSpPr>
            <a:spLocks/>
          </p:cNvSpPr>
          <p:nvPr/>
        </p:nvSpPr>
        <p:spPr bwMode="auto">
          <a:xfrm>
            <a:off x="7928757" y="3421619"/>
            <a:ext cx="167686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Last sent data : </a:t>
            </a:r>
            <a:r>
              <a:rPr lang="en-US" sz="1500" i="1">
                <a:solidFill>
                  <a:srgbClr val="D90B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y</a:t>
            </a:r>
            <a:r>
              <a:rPr lang="en-US" sz="1500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-1</a:t>
            </a:r>
          </a:p>
        </p:txBody>
      </p:sp>
      <p:sp>
        <p:nvSpPr>
          <p:cNvPr id="38" name="Bulle ronde 37"/>
          <p:cNvSpPr/>
          <p:nvPr/>
        </p:nvSpPr>
        <p:spPr>
          <a:xfrm>
            <a:off x="6096000" y="1049361"/>
            <a:ext cx="4223438" cy="658198"/>
          </a:xfrm>
          <a:prstGeom prst="wedgeEllipseCallout">
            <a:avLst>
              <a:gd name="adj1" fmla="val -47824"/>
              <a:gd name="adj2" fmla="val 248388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7355" tIns="33677" rIns="67355" bIns="33677" rtlCol="0" anchor="ctr"/>
          <a:lstStyle/>
          <a:p>
            <a:pPr algn="ctr"/>
            <a:r>
              <a:rPr lang="fr-FR" sz="2100">
                <a:solidFill>
                  <a:schemeClr val="tx1"/>
                </a:solidFill>
                <a:cs typeface="Courier"/>
              </a:rPr>
              <a:t>Sent </a:t>
            </a:r>
            <a:r>
              <a:rPr lang="fr-FR" sz="2100" err="1">
                <a:solidFill>
                  <a:schemeClr val="tx1"/>
                </a:solidFill>
                <a:cs typeface="Courier"/>
              </a:rPr>
              <a:t>only</a:t>
            </a:r>
            <a:r>
              <a:rPr lang="fr-FR" sz="2100">
                <a:solidFill>
                  <a:schemeClr val="tx1"/>
                </a:solidFill>
                <a:cs typeface="Courier"/>
              </a:rPr>
              <a:t> </a:t>
            </a:r>
            <a:r>
              <a:rPr lang="fr-FR" sz="2100" err="1">
                <a:solidFill>
                  <a:schemeClr val="tx1"/>
                </a:solidFill>
                <a:cs typeface="Courier"/>
              </a:rPr>
              <a:t>after</a:t>
            </a:r>
            <a:r>
              <a:rPr lang="fr-FR" sz="2100">
                <a:solidFill>
                  <a:schemeClr val="tx1"/>
                </a:solidFill>
                <a:cs typeface="Courier"/>
              </a:rPr>
              <a:t> all data up to x has been </a:t>
            </a:r>
            <a:r>
              <a:rPr lang="fr-FR" sz="2100" err="1">
                <a:solidFill>
                  <a:schemeClr val="tx1"/>
                </a:solidFill>
                <a:cs typeface="Courier"/>
              </a:rPr>
              <a:t>received</a:t>
            </a:r>
            <a:endParaRPr lang="fr-FR" sz="2100">
              <a:solidFill>
                <a:schemeClr val="tx1"/>
              </a:solidFill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32950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8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8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56" grpId="0" animBg="1"/>
      <p:bldP spid="48157" grpId="0" autoUpdateAnimBg="0"/>
      <p:bldP spid="48158" grpId="0" autoUpdateAnimBg="0"/>
      <p:bldP spid="48159" grpId="0" autoUpdateAnimBg="0"/>
      <p:bldP spid="48160" grpId="0" autoUpdateAnimBg="0"/>
      <p:bldP spid="48161" grpId="0" autoUpdateAnimBg="0"/>
      <p:bldP spid="48162" grpId="0" autoUpdateAnimBg="0"/>
      <p:bldP spid="48164" grpId="0" autoUpdateAnimBg="0"/>
      <p:bldP spid="3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C7FD2-BE42-EEAF-67C0-37FB0B256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TCP connection release in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EDACA-EE5B-1810-3354-5B6AC04D8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2324"/>
            <a:ext cx="10515600" cy="4351338"/>
          </a:xfrm>
        </p:spPr>
        <p:txBody>
          <a:bodyPr/>
          <a:lstStyle/>
          <a:p>
            <a:r>
              <a:rPr lang="en-BE"/>
              <a:t>Many scenarios are possible depending when the FIN flag is set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2AD0F642-648B-490E-EA9E-7ADC69C1C0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8720" y="2701230"/>
            <a:ext cx="1210" cy="3566294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5" name="Line 3">
            <a:extLst>
              <a:ext uri="{FF2B5EF4-FFF2-40B4-BE49-F238E27FC236}">
                <a16:creationId xmlns:a16="http://schemas.microsoft.com/office/drawing/2014/main" id="{F8E1B058-B9F6-9D32-5348-B32089CBDB4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68450" y="2676673"/>
            <a:ext cx="1210" cy="3567410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BE4A7AE4-65D9-A8CC-F0D1-C51D0E6BFD05}"/>
              </a:ext>
            </a:extLst>
          </p:cNvPr>
          <p:cNvGrpSpPr>
            <a:grpSpLocks/>
          </p:cNvGrpSpPr>
          <p:nvPr/>
        </p:nvGrpSpPr>
        <p:grpSpPr bwMode="auto">
          <a:xfrm>
            <a:off x="2172506" y="2609701"/>
            <a:ext cx="7893844" cy="882923"/>
            <a:chOff x="9" y="6"/>
            <a:chExt cx="6528" cy="791"/>
          </a:xfrm>
        </p:grpSpPr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5A4EB4AA-FFE4-1BDF-97CA-E63C969BF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7" y="261"/>
              <a:ext cx="791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65804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FIN(seq=</a:t>
              </a:r>
              <a:r>
                <a:rPr lang="en-US" sz="1500">
                  <a:solidFill>
                    <a:srgbClr val="003DCC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x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C93A619B-98A9-5B24-1013-9FDEC81C97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3" y="331"/>
              <a:ext cx="2366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23FAECBB-4FAC-5663-F756-486F8BE7F1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5" y="309"/>
              <a:ext cx="120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FDAB0AB3-7E82-0B9E-F5F7-6338B8F93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9" y="6"/>
              <a:ext cx="172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67415" algn="l"/>
                  <a:tab pos="2740962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DISCONNECT.req (A-B)</a:t>
              </a: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CD796C61-8152-C150-9567-4E3D67CF9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5" y="492"/>
              <a:ext cx="166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DISCONNECT.ind(A-B)</a:t>
              </a:r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C0A30850-1175-5490-A6D4-D19792A466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3" y="795"/>
              <a:ext cx="1205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3" name="Group 11">
            <a:extLst>
              <a:ext uri="{FF2B5EF4-FFF2-40B4-BE49-F238E27FC236}">
                <a16:creationId xmlns:a16="http://schemas.microsoft.com/office/drawing/2014/main" id="{F16215A2-3190-5E29-2E52-699917BB3780}"/>
              </a:ext>
            </a:extLst>
          </p:cNvPr>
          <p:cNvGrpSpPr>
            <a:grpSpLocks/>
          </p:cNvGrpSpPr>
          <p:nvPr/>
        </p:nvGrpSpPr>
        <p:grpSpPr bwMode="auto">
          <a:xfrm>
            <a:off x="2184599" y="3610941"/>
            <a:ext cx="5446366" cy="524620"/>
            <a:chOff x="9" y="7"/>
            <a:chExt cx="4504" cy="470"/>
          </a:xfrm>
        </p:grpSpPr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617D6CE4-A5F0-6DD2-5364-82F42C5893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6" y="11"/>
              <a:ext cx="2347" cy="4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DA9EB0FD-4ED5-B236-4D2D-19E9FD9A43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7"/>
              <a:ext cx="1901" cy="1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65804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FIN+ACK(ack=</a:t>
              </a:r>
              <a:r>
                <a:rPr lang="en-US" sz="1500">
                  <a:solidFill>
                    <a:srgbClr val="0044FE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x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+1, seq=</a:t>
              </a:r>
              <a:r>
                <a:rPr lang="en-US" sz="150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y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36D81761-9F7C-E938-BD53-48B6DD77FE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5" y="476"/>
              <a:ext cx="129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FAF40B4B-EF2D-64F6-367E-92A04D753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9" y="172"/>
              <a:ext cx="175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67415" algn="l"/>
                  <a:tab pos="2740962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DISCONNECT.conf(A-B)</a:t>
              </a:r>
            </a:p>
          </p:txBody>
        </p:sp>
      </p:grpSp>
      <p:grpSp>
        <p:nvGrpSpPr>
          <p:cNvPr id="18" name="Group 16">
            <a:extLst>
              <a:ext uri="{FF2B5EF4-FFF2-40B4-BE49-F238E27FC236}">
                <a16:creationId xmlns:a16="http://schemas.microsoft.com/office/drawing/2014/main" id="{01984126-6654-69AD-5C7B-39CC9C3DCF3E}"/>
              </a:ext>
            </a:extLst>
          </p:cNvPr>
          <p:cNvGrpSpPr>
            <a:grpSpLocks/>
          </p:cNvGrpSpPr>
          <p:nvPr/>
        </p:nvGrpSpPr>
        <p:grpSpPr bwMode="auto">
          <a:xfrm>
            <a:off x="4832810" y="4284124"/>
            <a:ext cx="5284329" cy="549176"/>
            <a:chOff x="0" y="0"/>
            <a:chExt cx="4370" cy="491"/>
          </a:xfrm>
        </p:grpSpPr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A3CB405E-0718-AE42-16D2-1D17E5F7E7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2366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F3816228-D2E4-9E57-5209-46071C9AB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" y="294"/>
              <a:ext cx="103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65804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ACK(ack=</a:t>
              </a:r>
              <a:r>
                <a:rPr lang="en-US" sz="1500">
                  <a:solidFill>
                    <a:srgbClr val="D90B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y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+1)</a:t>
              </a:r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E38246C5-F8DE-10D8-9E09-FEB6524AF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0" y="185"/>
              <a:ext cx="175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67415" algn="l"/>
                  <a:tab pos="2740962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DISCONNECT.conf(A-B)</a:t>
              </a:r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2473E25A-CB41-F7E6-E47F-97967E3D0A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8" y="490"/>
              <a:ext cx="120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4" name="Rectangle 22">
            <a:extLst>
              <a:ext uri="{FF2B5EF4-FFF2-40B4-BE49-F238E27FC236}">
                <a16:creationId xmlns:a16="http://schemas.microsoft.com/office/drawing/2014/main" id="{BFEC0E2D-6359-0458-7544-759CB0ED17DC}"/>
              </a:ext>
            </a:extLst>
          </p:cNvPr>
          <p:cNvSpPr>
            <a:spLocks/>
          </p:cNvSpPr>
          <p:nvPr/>
        </p:nvSpPr>
        <p:spPr bwMode="auto">
          <a:xfrm>
            <a:off x="7967486" y="2540701"/>
            <a:ext cx="2030611" cy="199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DISCONNECT.req(B-A)</a:t>
            </a:r>
          </a:p>
        </p:txBody>
      </p:sp>
      <p:sp>
        <p:nvSpPr>
          <p:cNvPr id="25" name="Line 23">
            <a:extLst>
              <a:ext uri="{FF2B5EF4-FFF2-40B4-BE49-F238E27FC236}">
                <a16:creationId xmlns:a16="http://schemas.microsoft.com/office/drawing/2014/main" id="{BEBD37CC-7E85-DA9E-BE79-9DEFF48073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25603" y="2804127"/>
            <a:ext cx="1568614" cy="1116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7" name="Line 25">
            <a:extLst>
              <a:ext uri="{FF2B5EF4-FFF2-40B4-BE49-F238E27FC236}">
                <a16:creationId xmlns:a16="http://schemas.microsoft.com/office/drawing/2014/main" id="{74253A44-D682-D2D7-2211-E80FDECEF4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69730" y="4911534"/>
            <a:ext cx="1567404" cy="2232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73AF7525-4CB8-FBEC-290B-196EA8D1AB9B}"/>
              </a:ext>
            </a:extLst>
          </p:cNvPr>
          <p:cNvSpPr>
            <a:spLocks/>
          </p:cNvSpPr>
          <p:nvPr/>
        </p:nvSpPr>
        <p:spPr bwMode="auto">
          <a:xfrm>
            <a:off x="2194940" y="4573322"/>
            <a:ext cx="2008841" cy="199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48706" algn="l"/>
              </a:tabLst>
            </a:pP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DISCONNECT.ind(B-A)</a:t>
            </a:r>
          </a:p>
        </p:txBody>
      </p:sp>
      <p:sp>
        <p:nvSpPr>
          <p:cNvPr id="30" name="Line 28">
            <a:extLst>
              <a:ext uri="{FF2B5EF4-FFF2-40B4-BE49-F238E27FC236}">
                <a16:creationId xmlns:a16="http://schemas.microsoft.com/office/drawing/2014/main" id="{0D756484-A841-63A0-24EF-C1B17290FE2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5514" y="5315396"/>
            <a:ext cx="1210" cy="1542604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31" name="Rectangle 29">
            <a:extLst>
              <a:ext uri="{FF2B5EF4-FFF2-40B4-BE49-F238E27FC236}">
                <a16:creationId xmlns:a16="http://schemas.microsoft.com/office/drawing/2014/main" id="{2292FEA3-7E70-3597-ED28-2D2762C1882E}"/>
              </a:ext>
            </a:extLst>
          </p:cNvPr>
          <p:cNvSpPr>
            <a:spLocks/>
          </p:cNvSpPr>
          <p:nvPr/>
        </p:nvSpPr>
        <p:spPr bwMode="auto">
          <a:xfrm>
            <a:off x="1908896" y="5584174"/>
            <a:ext cx="2513509" cy="116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 b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Time WAIT</a:t>
            </a: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</a:t>
            </a:r>
          </a:p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Maintain state for this </a:t>
            </a:r>
            <a:b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</a:b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connection </a:t>
            </a:r>
            <a:r>
              <a:rPr lang="en-US" sz="1500" err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uring</a:t>
            </a: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twice MSL</a:t>
            </a:r>
          </a:p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to be able to retransmit ACK </a:t>
            </a:r>
          </a:p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if a segment is received from </a:t>
            </a:r>
          </a:p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the other entity</a:t>
            </a:r>
          </a:p>
        </p:txBody>
      </p:sp>
      <p:sp>
        <p:nvSpPr>
          <p:cNvPr id="32" name="Rectangle 30">
            <a:extLst>
              <a:ext uri="{FF2B5EF4-FFF2-40B4-BE49-F238E27FC236}">
                <a16:creationId xmlns:a16="http://schemas.microsoft.com/office/drawing/2014/main" id="{CCF31BBD-E412-3024-7299-41A75621A9B4}"/>
              </a:ext>
            </a:extLst>
          </p:cNvPr>
          <p:cNvSpPr>
            <a:spLocks/>
          </p:cNvSpPr>
          <p:nvPr/>
        </p:nvSpPr>
        <p:spPr bwMode="auto">
          <a:xfrm>
            <a:off x="1932014" y="4284224"/>
            <a:ext cx="2605600" cy="22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7000"/>
              </a:lnSpc>
              <a:tabLst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 b="1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outgoing connection closed</a:t>
            </a:r>
          </a:p>
        </p:txBody>
      </p:sp>
      <p:sp>
        <p:nvSpPr>
          <p:cNvPr id="33" name="Rectangle 31">
            <a:extLst>
              <a:ext uri="{FF2B5EF4-FFF2-40B4-BE49-F238E27FC236}">
                <a16:creationId xmlns:a16="http://schemas.microsoft.com/office/drawing/2014/main" id="{9B62DA17-9D95-66C9-0F15-1D08116A5C67}"/>
              </a:ext>
            </a:extLst>
          </p:cNvPr>
          <p:cNvSpPr>
            <a:spLocks/>
          </p:cNvSpPr>
          <p:nvPr/>
        </p:nvSpPr>
        <p:spPr bwMode="auto">
          <a:xfrm>
            <a:off x="7781780" y="3553105"/>
            <a:ext cx="2638004" cy="22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7000"/>
              </a:lnSpc>
              <a:tabLst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 b="1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incoming connection closed</a:t>
            </a:r>
          </a:p>
        </p:txBody>
      </p:sp>
      <p:sp>
        <p:nvSpPr>
          <p:cNvPr id="34" name="Rectangle 32">
            <a:extLst>
              <a:ext uri="{FF2B5EF4-FFF2-40B4-BE49-F238E27FC236}">
                <a16:creationId xmlns:a16="http://schemas.microsoft.com/office/drawing/2014/main" id="{5D664488-9B5E-8600-E792-E48F3C161B03}"/>
              </a:ext>
            </a:extLst>
          </p:cNvPr>
          <p:cNvSpPr>
            <a:spLocks/>
          </p:cNvSpPr>
          <p:nvPr/>
        </p:nvSpPr>
        <p:spPr bwMode="auto">
          <a:xfrm>
            <a:off x="1896849" y="5002050"/>
            <a:ext cx="2638004" cy="22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7000"/>
              </a:lnSpc>
              <a:tabLst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 b="1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incoming connection closed</a:t>
            </a:r>
          </a:p>
        </p:txBody>
      </p:sp>
      <p:sp>
        <p:nvSpPr>
          <p:cNvPr id="35" name="Rectangle 33">
            <a:extLst>
              <a:ext uri="{FF2B5EF4-FFF2-40B4-BE49-F238E27FC236}">
                <a16:creationId xmlns:a16="http://schemas.microsoft.com/office/drawing/2014/main" id="{A2A97B75-6AC7-053F-3294-8ADB090CFB98}"/>
              </a:ext>
            </a:extLst>
          </p:cNvPr>
          <p:cNvSpPr>
            <a:spLocks/>
          </p:cNvSpPr>
          <p:nvPr/>
        </p:nvSpPr>
        <p:spPr bwMode="auto">
          <a:xfrm>
            <a:off x="7769558" y="5021614"/>
            <a:ext cx="2605600" cy="22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7000"/>
              </a:lnSpc>
              <a:tabLst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 b="1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outgoing connection closed</a:t>
            </a:r>
          </a:p>
        </p:txBody>
      </p:sp>
      <p:sp>
        <p:nvSpPr>
          <p:cNvPr id="36" name="Rectangle 34">
            <a:extLst>
              <a:ext uri="{FF2B5EF4-FFF2-40B4-BE49-F238E27FC236}">
                <a16:creationId xmlns:a16="http://schemas.microsoft.com/office/drawing/2014/main" id="{C69CCD21-CA2F-AE2D-6F3B-1B16C4E1828F}"/>
              </a:ext>
            </a:extLst>
          </p:cNvPr>
          <p:cNvSpPr>
            <a:spLocks/>
          </p:cNvSpPr>
          <p:nvPr/>
        </p:nvSpPr>
        <p:spPr bwMode="auto">
          <a:xfrm>
            <a:off x="7806634" y="5317636"/>
            <a:ext cx="198850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 b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State can be removed</a:t>
            </a:r>
          </a:p>
        </p:txBody>
      </p:sp>
      <p:sp>
        <p:nvSpPr>
          <p:cNvPr id="37" name="Rectangle 35">
            <a:extLst>
              <a:ext uri="{FF2B5EF4-FFF2-40B4-BE49-F238E27FC236}">
                <a16:creationId xmlns:a16="http://schemas.microsoft.com/office/drawing/2014/main" id="{C7A69D75-A8EE-480D-C7C5-0FB85EA16E00}"/>
              </a:ext>
            </a:extLst>
          </p:cNvPr>
          <p:cNvSpPr>
            <a:spLocks/>
          </p:cNvSpPr>
          <p:nvPr/>
        </p:nvSpPr>
        <p:spPr bwMode="auto">
          <a:xfrm>
            <a:off x="2347411" y="2369031"/>
            <a:ext cx="167686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Last sent data : </a:t>
            </a:r>
            <a:r>
              <a:rPr lang="en-US" sz="1500" i="1">
                <a:solidFill>
                  <a:srgbClr val="0044FE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x-1</a:t>
            </a:r>
          </a:p>
        </p:txBody>
      </p:sp>
      <p:sp>
        <p:nvSpPr>
          <p:cNvPr id="38" name="Rectangle 36">
            <a:extLst>
              <a:ext uri="{FF2B5EF4-FFF2-40B4-BE49-F238E27FC236}">
                <a16:creationId xmlns:a16="http://schemas.microsoft.com/office/drawing/2014/main" id="{02F99F92-B73F-F278-36AB-FBB9A403E939}"/>
              </a:ext>
            </a:extLst>
          </p:cNvPr>
          <p:cNvSpPr>
            <a:spLocks/>
          </p:cNvSpPr>
          <p:nvPr/>
        </p:nvSpPr>
        <p:spPr bwMode="auto">
          <a:xfrm>
            <a:off x="7769558" y="2309658"/>
            <a:ext cx="167686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Last sent data : </a:t>
            </a:r>
            <a:r>
              <a:rPr lang="en-US" sz="1500" i="1">
                <a:solidFill>
                  <a:srgbClr val="D90B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y</a:t>
            </a:r>
            <a:r>
              <a:rPr lang="en-US" sz="1500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259000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utoUpdateAnimBg="0"/>
      <p:bldP spid="32" grpId="0" autoUpdateAnimBg="0"/>
      <p:bldP spid="33" grpId="0" autoUpdateAnimBg="0"/>
      <p:bldP spid="34" grpId="0" autoUpdateAnimBg="0"/>
      <p:bldP spid="35" grpId="0" autoUpdateAnimBg="0"/>
      <p:bldP spid="36" grpId="0" autoUpdateAnimBg="0"/>
      <p:bldP spid="38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4106F-9B44-F4DF-4443-D95F91D64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Some servers operate as follows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F1720-C6D8-D79F-4E15-7B145E824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74953"/>
            <a:ext cx="10515600" cy="517922"/>
          </a:xfrm>
        </p:spPr>
        <p:txBody>
          <a:bodyPr/>
          <a:lstStyle/>
          <a:p>
            <a:r>
              <a:rPr lang="en-BE"/>
              <a:t>What is the benefit of such an approach ?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A0E9BDC4-F866-058E-B8A9-FA1C0E3E0E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5292" y="2336105"/>
            <a:ext cx="1210" cy="3566294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5" name="Line 3">
            <a:extLst>
              <a:ext uri="{FF2B5EF4-FFF2-40B4-BE49-F238E27FC236}">
                <a16:creationId xmlns:a16="http://schemas.microsoft.com/office/drawing/2014/main" id="{9273E695-9AC9-3897-7CB0-B608C95C9E6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45022" y="2311548"/>
            <a:ext cx="1210" cy="3567410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BF6A0839-66AA-9484-068F-E3D6E5ED0DD7}"/>
              </a:ext>
            </a:extLst>
          </p:cNvPr>
          <p:cNvGrpSpPr>
            <a:grpSpLocks/>
          </p:cNvGrpSpPr>
          <p:nvPr/>
        </p:nvGrpSpPr>
        <p:grpSpPr bwMode="auto">
          <a:xfrm>
            <a:off x="2149078" y="2244576"/>
            <a:ext cx="7893844" cy="882923"/>
            <a:chOff x="9" y="6"/>
            <a:chExt cx="6528" cy="791"/>
          </a:xfrm>
        </p:grpSpPr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6C216CEF-5A7F-FCAE-988E-057145E31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7" y="261"/>
              <a:ext cx="791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65804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FIN(seq=</a:t>
              </a:r>
              <a:r>
                <a:rPr lang="en-US" sz="1500">
                  <a:solidFill>
                    <a:srgbClr val="003DCC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x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A33B802F-A25B-3D99-41BE-91BA508605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3" y="331"/>
              <a:ext cx="2366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E7E1BE78-E733-BED3-BDF7-6DDBA6E708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5" y="309"/>
              <a:ext cx="120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D05B13B5-1A38-A701-2C16-56C9D9C92D3F}"/>
                </a:ext>
              </a:extLst>
            </p:cNvPr>
            <p:cNvSpPr>
              <a:spLocks/>
            </p:cNvSpPr>
            <p:nvPr/>
          </p:nvSpPr>
          <p:spPr bwMode="auto">
            <a:xfrm>
              <a:off x="9" y="6"/>
              <a:ext cx="172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67415" algn="l"/>
                  <a:tab pos="2740962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DISCONNECT.req (A-B)</a:t>
              </a: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E2A08488-E2C1-960D-BB2F-7107B8456B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5" y="492"/>
              <a:ext cx="166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DISCONNECT.ind(A-B)</a:t>
              </a:r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C4EEB3EC-EE7A-5745-0EF3-A49C849BEC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3" y="795"/>
              <a:ext cx="1205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3" name="Group 11">
            <a:extLst>
              <a:ext uri="{FF2B5EF4-FFF2-40B4-BE49-F238E27FC236}">
                <a16:creationId xmlns:a16="http://schemas.microsoft.com/office/drawing/2014/main" id="{6550E6ED-4082-0FF4-6AC9-FEC5DD869CA3}"/>
              </a:ext>
            </a:extLst>
          </p:cNvPr>
          <p:cNvGrpSpPr>
            <a:grpSpLocks/>
          </p:cNvGrpSpPr>
          <p:nvPr/>
        </p:nvGrpSpPr>
        <p:grpSpPr bwMode="auto">
          <a:xfrm>
            <a:off x="2161171" y="3245816"/>
            <a:ext cx="5446366" cy="524620"/>
            <a:chOff x="9" y="7"/>
            <a:chExt cx="4504" cy="470"/>
          </a:xfrm>
        </p:grpSpPr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34701A79-01CE-7DFF-1A2C-AF31162AC7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6" y="11"/>
              <a:ext cx="2347" cy="4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6803B247-9051-D7C6-6A82-9DA0BC87F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7"/>
              <a:ext cx="1035" cy="1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65804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ACK(ack=</a:t>
              </a:r>
              <a:r>
                <a:rPr lang="en-US" sz="1500">
                  <a:solidFill>
                    <a:srgbClr val="0044FE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x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+1)</a:t>
              </a:r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92C19E78-1BA9-C342-DEB4-79FC78C87B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5" y="476"/>
              <a:ext cx="129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BDEBB6AB-E729-EDEC-367C-E23AC6977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9" y="172"/>
              <a:ext cx="175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67415" algn="l"/>
                  <a:tab pos="2740962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DISCONNECT.conf(A-B)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C502D581-8CF3-7412-CED8-6CE482A8E568}"/>
              </a:ext>
            </a:extLst>
          </p:cNvPr>
          <p:cNvSpPr>
            <a:spLocks/>
          </p:cNvSpPr>
          <p:nvPr/>
        </p:nvSpPr>
        <p:spPr bwMode="auto">
          <a:xfrm>
            <a:off x="7925420" y="3764755"/>
            <a:ext cx="2030611" cy="199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DISCONNECT.req(B-A)</a:t>
            </a:r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62D4BBEB-1B8A-FA0A-9E02-9B1A8B6892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83537" y="4028181"/>
            <a:ext cx="1568614" cy="1116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" name="Line 25">
            <a:extLst>
              <a:ext uri="{FF2B5EF4-FFF2-40B4-BE49-F238E27FC236}">
                <a16:creationId xmlns:a16="http://schemas.microsoft.com/office/drawing/2014/main" id="{FFBEF144-1510-83A4-4D85-A3024B1379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47396" y="4687195"/>
            <a:ext cx="1567404" cy="2232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" name="Rectangle 26">
            <a:extLst>
              <a:ext uri="{FF2B5EF4-FFF2-40B4-BE49-F238E27FC236}">
                <a16:creationId xmlns:a16="http://schemas.microsoft.com/office/drawing/2014/main" id="{3B77C493-355B-3E3C-716A-B09A70FA64D1}"/>
              </a:ext>
            </a:extLst>
          </p:cNvPr>
          <p:cNvSpPr>
            <a:spLocks/>
          </p:cNvSpPr>
          <p:nvPr/>
        </p:nvSpPr>
        <p:spPr bwMode="auto">
          <a:xfrm>
            <a:off x="2171512" y="4208197"/>
            <a:ext cx="2008841" cy="199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48706" algn="l"/>
              </a:tabLst>
            </a:pP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DISCONNECT.ind(B-A)</a:t>
            </a:r>
          </a:p>
        </p:txBody>
      </p:sp>
      <p:sp>
        <p:nvSpPr>
          <p:cNvPr id="28" name="Rectangle 29">
            <a:extLst>
              <a:ext uri="{FF2B5EF4-FFF2-40B4-BE49-F238E27FC236}">
                <a16:creationId xmlns:a16="http://schemas.microsoft.com/office/drawing/2014/main" id="{DBBCBF21-C1DF-068B-0925-8D78761602CA}"/>
              </a:ext>
            </a:extLst>
          </p:cNvPr>
          <p:cNvSpPr>
            <a:spLocks/>
          </p:cNvSpPr>
          <p:nvPr/>
        </p:nvSpPr>
        <p:spPr bwMode="auto">
          <a:xfrm>
            <a:off x="2698368" y="5163349"/>
            <a:ext cx="1540486" cy="198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 b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State is removed</a:t>
            </a:r>
            <a:endParaRPr lang="en-US" sz="150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29" name="Rectangle 30">
            <a:extLst>
              <a:ext uri="{FF2B5EF4-FFF2-40B4-BE49-F238E27FC236}">
                <a16:creationId xmlns:a16="http://schemas.microsoft.com/office/drawing/2014/main" id="{141040BC-B03E-D667-ED9F-9A083A3AF04F}"/>
              </a:ext>
            </a:extLst>
          </p:cNvPr>
          <p:cNvSpPr>
            <a:spLocks/>
          </p:cNvSpPr>
          <p:nvPr/>
        </p:nvSpPr>
        <p:spPr bwMode="auto">
          <a:xfrm>
            <a:off x="1908586" y="3919099"/>
            <a:ext cx="2605600" cy="22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7000"/>
              </a:lnSpc>
              <a:tabLst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 b="1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outgoing connection closed</a:t>
            </a:r>
          </a:p>
        </p:txBody>
      </p:sp>
      <p:sp>
        <p:nvSpPr>
          <p:cNvPr id="30" name="Rectangle 31">
            <a:extLst>
              <a:ext uri="{FF2B5EF4-FFF2-40B4-BE49-F238E27FC236}">
                <a16:creationId xmlns:a16="http://schemas.microsoft.com/office/drawing/2014/main" id="{86755163-58F2-41E3-C34F-4162B933BB3D}"/>
              </a:ext>
            </a:extLst>
          </p:cNvPr>
          <p:cNvSpPr>
            <a:spLocks/>
          </p:cNvSpPr>
          <p:nvPr/>
        </p:nvSpPr>
        <p:spPr bwMode="auto">
          <a:xfrm>
            <a:off x="7758352" y="3187980"/>
            <a:ext cx="2638004" cy="22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7000"/>
              </a:lnSpc>
              <a:tabLst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 b="1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incoming connection closed</a:t>
            </a:r>
          </a:p>
        </p:txBody>
      </p:sp>
      <p:sp>
        <p:nvSpPr>
          <p:cNvPr id="31" name="Rectangle 32">
            <a:extLst>
              <a:ext uri="{FF2B5EF4-FFF2-40B4-BE49-F238E27FC236}">
                <a16:creationId xmlns:a16="http://schemas.microsoft.com/office/drawing/2014/main" id="{41D06326-6AD2-934E-8D53-DBFDAA28EAD4}"/>
              </a:ext>
            </a:extLst>
          </p:cNvPr>
          <p:cNvSpPr>
            <a:spLocks/>
          </p:cNvSpPr>
          <p:nvPr/>
        </p:nvSpPr>
        <p:spPr bwMode="auto">
          <a:xfrm>
            <a:off x="1874515" y="4777711"/>
            <a:ext cx="2638004" cy="22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7000"/>
              </a:lnSpc>
              <a:tabLst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 b="1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incoming connection closed</a:t>
            </a:r>
          </a:p>
        </p:txBody>
      </p:sp>
      <p:sp>
        <p:nvSpPr>
          <p:cNvPr id="32" name="Rectangle 33">
            <a:extLst>
              <a:ext uri="{FF2B5EF4-FFF2-40B4-BE49-F238E27FC236}">
                <a16:creationId xmlns:a16="http://schemas.microsoft.com/office/drawing/2014/main" id="{E3D1B969-3A08-3A71-ECFB-14C9F3D7D8DA}"/>
              </a:ext>
            </a:extLst>
          </p:cNvPr>
          <p:cNvSpPr>
            <a:spLocks/>
          </p:cNvSpPr>
          <p:nvPr/>
        </p:nvSpPr>
        <p:spPr bwMode="auto">
          <a:xfrm>
            <a:off x="7746130" y="4656489"/>
            <a:ext cx="2605600" cy="22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7000"/>
              </a:lnSpc>
              <a:tabLst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 b="1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outgoing connection closed</a:t>
            </a:r>
          </a:p>
        </p:txBody>
      </p:sp>
      <p:sp>
        <p:nvSpPr>
          <p:cNvPr id="33" name="Rectangle 34">
            <a:extLst>
              <a:ext uri="{FF2B5EF4-FFF2-40B4-BE49-F238E27FC236}">
                <a16:creationId xmlns:a16="http://schemas.microsoft.com/office/drawing/2014/main" id="{298FACB4-38F4-AF91-E574-219087C19225}"/>
              </a:ext>
            </a:extLst>
          </p:cNvPr>
          <p:cNvSpPr>
            <a:spLocks/>
          </p:cNvSpPr>
          <p:nvPr/>
        </p:nvSpPr>
        <p:spPr bwMode="auto">
          <a:xfrm>
            <a:off x="7783206" y="4953280"/>
            <a:ext cx="1540486" cy="198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 b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State is removed</a:t>
            </a:r>
          </a:p>
        </p:txBody>
      </p:sp>
      <p:sp>
        <p:nvSpPr>
          <p:cNvPr id="34" name="Rectangle 35">
            <a:extLst>
              <a:ext uri="{FF2B5EF4-FFF2-40B4-BE49-F238E27FC236}">
                <a16:creationId xmlns:a16="http://schemas.microsoft.com/office/drawing/2014/main" id="{92EBDEE9-DE1E-B92F-F745-584AB89E4CE5}"/>
              </a:ext>
            </a:extLst>
          </p:cNvPr>
          <p:cNvSpPr>
            <a:spLocks/>
          </p:cNvSpPr>
          <p:nvPr/>
        </p:nvSpPr>
        <p:spPr bwMode="auto">
          <a:xfrm>
            <a:off x="2323983" y="2003906"/>
            <a:ext cx="167686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Last sent data : </a:t>
            </a:r>
            <a:r>
              <a:rPr lang="en-US" sz="1500" i="1">
                <a:solidFill>
                  <a:srgbClr val="0044FE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x-1</a:t>
            </a:r>
          </a:p>
        </p:txBody>
      </p:sp>
      <p:sp>
        <p:nvSpPr>
          <p:cNvPr id="35" name="Rectangle 36">
            <a:extLst>
              <a:ext uri="{FF2B5EF4-FFF2-40B4-BE49-F238E27FC236}">
                <a16:creationId xmlns:a16="http://schemas.microsoft.com/office/drawing/2014/main" id="{8A91456D-413F-2418-A78B-415872027917}"/>
              </a:ext>
            </a:extLst>
          </p:cNvPr>
          <p:cNvSpPr>
            <a:spLocks/>
          </p:cNvSpPr>
          <p:nvPr/>
        </p:nvSpPr>
        <p:spPr bwMode="auto">
          <a:xfrm>
            <a:off x="7727492" y="3533712"/>
            <a:ext cx="167686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Last sent data : </a:t>
            </a:r>
            <a:r>
              <a:rPr lang="en-US" sz="1500" i="1">
                <a:solidFill>
                  <a:srgbClr val="D90B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y</a:t>
            </a:r>
            <a:r>
              <a:rPr lang="en-US" sz="1500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-1</a:t>
            </a:r>
          </a:p>
        </p:txBody>
      </p:sp>
      <p:sp>
        <p:nvSpPr>
          <p:cNvPr id="36" name="Rectangle 13">
            <a:extLst>
              <a:ext uri="{FF2B5EF4-FFF2-40B4-BE49-F238E27FC236}">
                <a16:creationId xmlns:a16="http://schemas.microsoft.com/office/drawing/2014/main" id="{0EAFF1E3-A3F8-D038-13F1-FAC329FA4266}"/>
              </a:ext>
            </a:extLst>
          </p:cNvPr>
          <p:cNvSpPr>
            <a:spLocks/>
          </p:cNvSpPr>
          <p:nvPr/>
        </p:nvSpPr>
        <p:spPr bwMode="auto">
          <a:xfrm>
            <a:off x="4944210" y="4119337"/>
            <a:ext cx="1865895" cy="19851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65804" algn="l"/>
              </a:tabLst>
            </a:pP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RST(ack=</a:t>
            </a:r>
            <a:r>
              <a:rPr lang="en-US" sz="1500">
                <a:solidFill>
                  <a:srgbClr val="0044FE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x</a:t>
            </a: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+1, seq=</a:t>
            </a:r>
            <a:r>
              <a:rPr lang="en-US" sz="1500">
                <a:solidFill>
                  <a:srgbClr val="FF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y</a:t>
            </a: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)</a:t>
            </a:r>
          </a:p>
        </p:txBody>
      </p:sp>
      <p:sp>
        <p:nvSpPr>
          <p:cNvPr id="37" name="Line 12">
            <a:extLst>
              <a:ext uri="{FF2B5EF4-FFF2-40B4-BE49-F238E27FC236}">
                <a16:creationId xmlns:a16="http://schemas.microsoft.com/office/drawing/2014/main" id="{11B3E3F8-FCC9-6D79-B137-2DC258F6F6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9612" y="4197945"/>
            <a:ext cx="2838060" cy="494482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AD96E4-4132-6B6F-7A9C-52BB930B9FAF}"/>
              </a:ext>
            </a:extLst>
          </p:cNvPr>
          <p:cNvSpPr/>
          <p:nvPr/>
        </p:nvSpPr>
        <p:spPr>
          <a:xfrm>
            <a:off x="63090" y="5115157"/>
            <a:ext cx="577402" cy="110799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6729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8" grpId="0" autoUpdateAnimBg="0"/>
      <p:bldP spid="29" grpId="0" autoUpdateAnimBg="0"/>
      <p:bldP spid="30" grpId="0" autoUpdateAnimBg="0"/>
      <p:bldP spid="31" grpId="0" autoUpdateAnimBg="0"/>
      <p:bldP spid="32" grpId="0" autoUpdateAnimBg="0"/>
      <p:bldP spid="33" grpId="0" autoUpdateAnimBg="0"/>
      <p:bldP spid="35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Grp="1" noChangeArrowheads="1"/>
          </p:cNvSpPr>
          <p:nvPr>
            <p:ph type="title"/>
          </p:nvPr>
        </p:nvSpPr>
        <p:spPr>
          <a:xfrm>
            <a:off x="2404227" y="0"/>
            <a:ext cx="8011139" cy="1207740"/>
          </a:xfrm>
          <a:ln/>
        </p:spPr>
        <p:txBody>
          <a:bodyPr/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</a:tabLst>
            </a:pPr>
            <a:r>
              <a:rPr lang="en-US"/>
              <a:t>TCP connection release</a:t>
            </a:r>
          </a:p>
        </p:txBody>
      </p:sp>
      <p:grpSp>
        <p:nvGrpSpPr>
          <p:cNvPr id="51202" name="Group 2"/>
          <p:cNvGrpSpPr>
            <a:grpSpLocks/>
          </p:cNvGrpSpPr>
          <p:nvPr/>
        </p:nvGrpSpPr>
        <p:grpSpPr bwMode="auto">
          <a:xfrm>
            <a:off x="1794776" y="3206875"/>
            <a:ext cx="1857375" cy="497830"/>
            <a:chOff x="0" y="0"/>
            <a:chExt cx="1536" cy="446"/>
          </a:xfrm>
        </p:grpSpPr>
        <p:sp>
          <p:nvSpPr>
            <p:cNvPr id="51203" name="Oval 3"/>
            <p:cNvSpPr>
              <a:spLocks/>
            </p:cNvSpPr>
            <p:nvPr/>
          </p:nvSpPr>
          <p:spPr bwMode="auto">
            <a:xfrm>
              <a:off x="0" y="0"/>
              <a:ext cx="1536" cy="4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51204" name="Rectangle 4"/>
            <p:cNvSpPr>
              <a:spLocks/>
            </p:cNvSpPr>
            <p:nvPr/>
          </p:nvSpPr>
          <p:spPr bwMode="auto">
            <a:xfrm>
              <a:off x="226" y="118"/>
              <a:ext cx="108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6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FIN Wait1</a:t>
              </a:r>
            </a:p>
          </p:txBody>
        </p:sp>
      </p:grpSp>
      <p:grpSp>
        <p:nvGrpSpPr>
          <p:cNvPr id="51205" name="Group 5"/>
          <p:cNvGrpSpPr>
            <a:grpSpLocks/>
          </p:cNvGrpSpPr>
          <p:nvPr/>
        </p:nvGrpSpPr>
        <p:grpSpPr bwMode="auto">
          <a:xfrm>
            <a:off x="2546916" y="1701107"/>
            <a:ext cx="1857375" cy="498947"/>
            <a:chOff x="0" y="0"/>
            <a:chExt cx="1536" cy="446"/>
          </a:xfrm>
        </p:grpSpPr>
        <p:sp>
          <p:nvSpPr>
            <p:cNvPr id="51206" name="Oval 6"/>
            <p:cNvSpPr>
              <a:spLocks/>
            </p:cNvSpPr>
            <p:nvPr/>
          </p:nvSpPr>
          <p:spPr bwMode="auto">
            <a:xfrm>
              <a:off x="0" y="0"/>
              <a:ext cx="1536" cy="4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51207" name="Rectangle 7"/>
            <p:cNvSpPr>
              <a:spLocks/>
            </p:cNvSpPr>
            <p:nvPr/>
          </p:nvSpPr>
          <p:spPr bwMode="auto">
            <a:xfrm>
              <a:off x="226" y="117"/>
              <a:ext cx="108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6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SYN RCVD</a:t>
              </a:r>
            </a:p>
          </p:txBody>
        </p:sp>
      </p:grpSp>
      <p:grpSp>
        <p:nvGrpSpPr>
          <p:cNvPr id="51208" name="Group 8"/>
          <p:cNvGrpSpPr>
            <a:grpSpLocks/>
          </p:cNvGrpSpPr>
          <p:nvPr/>
        </p:nvGrpSpPr>
        <p:grpSpPr bwMode="auto">
          <a:xfrm>
            <a:off x="8432230" y="3023816"/>
            <a:ext cx="1858585" cy="497830"/>
            <a:chOff x="0" y="0"/>
            <a:chExt cx="1536" cy="446"/>
          </a:xfrm>
        </p:grpSpPr>
        <p:sp>
          <p:nvSpPr>
            <p:cNvPr id="51209" name="Oval 9"/>
            <p:cNvSpPr>
              <a:spLocks/>
            </p:cNvSpPr>
            <p:nvPr/>
          </p:nvSpPr>
          <p:spPr bwMode="auto">
            <a:xfrm>
              <a:off x="0" y="0"/>
              <a:ext cx="1536" cy="4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51210" name="Rectangle 10"/>
            <p:cNvSpPr>
              <a:spLocks/>
            </p:cNvSpPr>
            <p:nvPr/>
          </p:nvSpPr>
          <p:spPr bwMode="auto">
            <a:xfrm>
              <a:off x="226" y="117"/>
              <a:ext cx="108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6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CLOSE Wait</a:t>
              </a:r>
            </a:p>
          </p:txBody>
        </p:sp>
      </p:grpSp>
      <p:grpSp>
        <p:nvGrpSpPr>
          <p:cNvPr id="51211" name="Group 11"/>
          <p:cNvGrpSpPr>
            <a:grpSpLocks/>
          </p:cNvGrpSpPr>
          <p:nvPr/>
        </p:nvGrpSpPr>
        <p:grpSpPr bwMode="auto">
          <a:xfrm>
            <a:off x="6276176" y="1675433"/>
            <a:ext cx="1858584" cy="498946"/>
            <a:chOff x="0" y="0"/>
            <a:chExt cx="1536" cy="446"/>
          </a:xfrm>
        </p:grpSpPr>
        <p:sp>
          <p:nvSpPr>
            <p:cNvPr id="51212" name="Oval 12"/>
            <p:cNvSpPr>
              <a:spLocks/>
            </p:cNvSpPr>
            <p:nvPr/>
          </p:nvSpPr>
          <p:spPr bwMode="auto">
            <a:xfrm>
              <a:off x="0" y="0"/>
              <a:ext cx="1536" cy="4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51213" name="Rectangle 13"/>
            <p:cNvSpPr>
              <a:spLocks/>
            </p:cNvSpPr>
            <p:nvPr/>
          </p:nvSpPr>
          <p:spPr bwMode="auto">
            <a:xfrm>
              <a:off x="226" y="117"/>
              <a:ext cx="108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60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Established</a:t>
              </a:r>
            </a:p>
          </p:txBody>
        </p:sp>
      </p:grpSp>
      <p:grpSp>
        <p:nvGrpSpPr>
          <p:cNvPr id="51214" name="Group 14"/>
          <p:cNvGrpSpPr>
            <a:grpSpLocks/>
          </p:cNvGrpSpPr>
          <p:nvPr/>
        </p:nvGrpSpPr>
        <p:grpSpPr bwMode="auto">
          <a:xfrm>
            <a:off x="1794776" y="4697016"/>
            <a:ext cx="1857375" cy="497830"/>
            <a:chOff x="0" y="0"/>
            <a:chExt cx="1536" cy="446"/>
          </a:xfrm>
        </p:grpSpPr>
        <p:sp>
          <p:nvSpPr>
            <p:cNvPr id="51215" name="Oval 15"/>
            <p:cNvSpPr>
              <a:spLocks/>
            </p:cNvSpPr>
            <p:nvPr/>
          </p:nvSpPr>
          <p:spPr bwMode="auto">
            <a:xfrm>
              <a:off x="0" y="0"/>
              <a:ext cx="1536" cy="4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51216" name="Rectangle 16"/>
            <p:cNvSpPr>
              <a:spLocks/>
            </p:cNvSpPr>
            <p:nvPr/>
          </p:nvSpPr>
          <p:spPr bwMode="auto">
            <a:xfrm>
              <a:off x="226" y="120"/>
              <a:ext cx="108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6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FIN Wait2</a:t>
              </a:r>
            </a:p>
          </p:txBody>
        </p:sp>
      </p:grpSp>
      <p:grpSp>
        <p:nvGrpSpPr>
          <p:cNvPr id="51217" name="Group 17"/>
          <p:cNvGrpSpPr>
            <a:grpSpLocks/>
          </p:cNvGrpSpPr>
          <p:nvPr/>
        </p:nvGrpSpPr>
        <p:grpSpPr bwMode="auto">
          <a:xfrm>
            <a:off x="8432230" y="4359920"/>
            <a:ext cx="1858585" cy="497830"/>
            <a:chOff x="0" y="0"/>
            <a:chExt cx="1536" cy="446"/>
          </a:xfrm>
        </p:grpSpPr>
        <p:sp>
          <p:nvSpPr>
            <p:cNvPr id="51218" name="Oval 18"/>
            <p:cNvSpPr>
              <a:spLocks/>
            </p:cNvSpPr>
            <p:nvPr/>
          </p:nvSpPr>
          <p:spPr bwMode="auto">
            <a:xfrm>
              <a:off x="0" y="0"/>
              <a:ext cx="1536" cy="4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51219" name="Rectangle 19"/>
            <p:cNvSpPr>
              <a:spLocks/>
            </p:cNvSpPr>
            <p:nvPr/>
          </p:nvSpPr>
          <p:spPr bwMode="auto">
            <a:xfrm>
              <a:off x="226" y="117"/>
              <a:ext cx="108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6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LAST-ACK</a:t>
              </a:r>
            </a:p>
          </p:txBody>
        </p:sp>
      </p:grpSp>
      <p:grpSp>
        <p:nvGrpSpPr>
          <p:cNvPr id="51220" name="Group 20"/>
          <p:cNvGrpSpPr>
            <a:grpSpLocks/>
          </p:cNvGrpSpPr>
          <p:nvPr/>
        </p:nvGrpSpPr>
        <p:grpSpPr bwMode="auto">
          <a:xfrm>
            <a:off x="4802126" y="5445994"/>
            <a:ext cx="1858585" cy="497830"/>
            <a:chOff x="0" y="0"/>
            <a:chExt cx="1536" cy="446"/>
          </a:xfrm>
        </p:grpSpPr>
        <p:sp>
          <p:nvSpPr>
            <p:cNvPr id="51221" name="Oval 21"/>
            <p:cNvSpPr>
              <a:spLocks/>
            </p:cNvSpPr>
            <p:nvPr/>
          </p:nvSpPr>
          <p:spPr bwMode="auto">
            <a:xfrm>
              <a:off x="0" y="0"/>
              <a:ext cx="1536" cy="4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51222" name="Rectangle 22"/>
            <p:cNvSpPr>
              <a:spLocks/>
            </p:cNvSpPr>
            <p:nvPr/>
          </p:nvSpPr>
          <p:spPr bwMode="auto">
            <a:xfrm>
              <a:off x="226" y="117"/>
              <a:ext cx="108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6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TIME Wait</a:t>
              </a:r>
            </a:p>
          </p:txBody>
        </p:sp>
      </p:grpSp>
      <p:grpSp>
        <p:nvGrpSpPr>
          <p:cNvPr id="51223" name="Group 23"/>
          <p:cNvGrpSpPr>
            <a:grpSpLocks/>
          </p:cNvGrpSpPr>
          <p:nvPr/>
        </p:nvGrpSpPr>
        <p:grpSpPr bwMode="auto">
          <a:xfrm>
            <a:off x="4744083" y="3691310"/>
            <a:ext cx="1858585" cy="498946"/>
            <a:chOff x="0" y="0"/>
            <a:chExt cx="1536" cy="446"/>
          </a:xfrm>
        </p:grpSpPr>
        <p:sp>
          <p:nvSpPr>
            <p:cNvPr id="51224" name="Oval 24"/>
            <p:cNvSpPr>
              <a:spLocks/>
            </p:cNvSpPr>
            <p:nvPr/>
          </p:nvSpPr>
          <p:spPr bwMode="auto">
            <a:xfrm>
              <a:off x="0" y="0"/>
              <a:ext cx="1536" cy="4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51225" name="Rectangle 25"/>
            <p:cNvSpPr>
              <a:spLocks/>
            </p:cNvSpPr>
            <p:nvPr/>
          </p:nvSpPr>
          <p:spPr bwMode="auto">
            <a:xfrm>
              <a:off x="226" y="117"/>
              <a:ext cx="108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6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Closing</a:t>
              </a:r>
            </a:p>
          </p:txBody>
        </p:sp>
      </p:grpSp>
      <p:grpSp>
        <p:nvGrpSpPr>
          <p:cNvPr id="51226" name="Group 26"/>
          <p:cNvGrpSpPr>
            <a:grpSpLocks/>
          </p:cNvGrpSpPr>
          <p:nvPr/>
        </p:nvGrpSpPr>
        <p:grpSpPr bwMode="auto">
          <a:xfrm>
            <a:off x="8404419" y="5406926"/>
            <a:ext cx="1857375" cy="497830"/>
            <a:chOff x="0" y="0"/>
            <a:chExt cx="1536" cy="446"/>
          </a:xfrm>
        </p:grpSpPr>
        <p:sp>
          <p:nvSpPr>
            <p:cNvPr id="51227" name="Oval 27"/>
            <p:cNvSpPr>
              <a:spLocks/>
            </p:cNvSpPr>
            <p:nvPr/>
          </p:nvSpPr>
          <p:spPr bwMode="auto">
            <a:xfrm>
              <a:off x="0" y="0"/>
              <a:ext cx="1536" cy="4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51228" name="Rectangle 28"/>
            <p:cNvSpPr>
              <a:spLocks/>
            </p:cNvSpPr>
            <p:nvPr/>
          </p:nvSpPr>
          <p:spPr bwMode="auto">
            <a:xfrm>
              <a:off x="226" y="115"/>
              <a:ext cx="108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6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Closed</a:t>
              </a:r>
            </a:p>
          </p:txBody>
        </p:sp>
      </p:grpSp>
      <p:grpSp>
        <p:nvGrpSpPr>
          <p:cNvPr id="51229" name="Group 29"/>
          <p:cNvGrpSpPr>
            <a:grpSpLocks/>
          </p:cNvGrpSpPr>
          <p:nvPr/>
        </p:nvGrpSpPr>
        <p:grpSpPr bwMode="auto">
          <a:xfrm>
            <a:off x="7964258" y="2120801"/>
            <a:ext cx="2021830" cy="3258220"/>
            <a:chOff x="0" y="0"/>
            <a:chExt cx="1672" cy="2919"/>
          </a:xfrm>
        </p:grpSpPr>
        <p:grpSp>
          <p:nvGrpSpPr>
            <p:cNvPr id="51230" name="Group 30"/>
            <p:cNvGrpSpPr>
              <a:grpSpLocks/>
            </p:cNvGrpSpPr>
            <p:nvPr/>
          </p:nvGrpSpPr>
          <p:grpSpPr bwMode="auto">
            <a:xfrm>
              <a:off x="363" y="11"/>
              <a:ext cx="889" cy="216"/>
              <a:chOff x="0" y="0"/>
              <a:chExt cx="888" cy="216"/>
            </a:xfrm>
          </p:grpSpPr>
          <p:sp>
            <p:nvSpPr>
              <p:cNvPr id="51231" name="Rectangle 31"/>
              <p:cNvSpPr>
                <a:spLocks/>
              </p:cNvSpPr>
              <p:nvPr/>
            </p:nvSpPr>
            <p:spPr bwMode="auto">
              <a:xfrm>
                <a:off x="0" y="0"/>
                <a:ext cx="888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51232" name="Rectangle 32"/>
              <p:cNvSpPr>
                <a:spLocks/>
              </p:cNvSpPr>
              <p:nvPr/>
            </p:nvSpPr>
            <p:spPr bwMode="auto">
              <a:xfrm>
                <a:off x="17" y="8"/>
                <a:ext cx="816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92257" algn="l"/>
                    <a:tab pos="1365804" algn="l"/>
                  </a:tabLst>
                </a:pPr>
                <a:r>
                  <a:rPr lang="en-US" sz="16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?FIN/!ACK</a:t>
                </a:r>
              </a:p>
            </p:txBody>
          </p:sp>
        </p:grpSp>
        <p:sp>
          <p:nvSpPr>
            <p:cNvPr id="51233" name="Line 33"/>
            <p:cNvSpPr>
              <a:spLocks noChangeShapeType="1"/>
            </p:cNvSpPr>
            <p:nvPr/>
          </p:nvSpPr>
          <p:spPr bwMode="auto">
            <a:xfrm>
              <a:off x="0" y="0"/>
              <a:ext cx="797" cy="7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51234" name="Group 34"/>
            <p:cNvGrpSpPr>
              <a:grpSpLocks/>
            </p:cNvGrpSpPr>
            <p:nvPr/>
          </p:nvGrpSpPr>
          <p:grpSpPr bwMode="auto">
            <a:xfrm>
              <a:off x="1103" y="1500"/>
              <a:ext cx="352" cy="216"/>
              <a:chOff x="0" y="0"/>
              <a:chExt cx="352" cy="216"/>
            </a:xfrm>
          </p:grpSpPr>
          <p:sp>
            <p:nvSpPr>
              <p:cNvPr id="51235" name="Rectangle 35"/>
              <p:cNvSpPr>
                <a:spLocks/>
              </p:cNvSpPr>
              <p:nvPr/>
            </p:nvSpPr>
            <p:spPr bwMode="auto">
              <a:xfrm>
                <a:off x="0" y="0"/>
                <a:ext cx="352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51236" name="Rectangle 36"/>
              <p:cNvSpPr>
                <a:spLocks/>
              </p:cNvSpPr>
              <p:nvPr/>
            </p:nvSpPr>
            <p:spPr bwMode="auto">
              <a:xfrm>
                <a:off x="10" y="8"/>
                <a:ext cx="320" cy="1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</a:pPr>
                <a:r>
                  <a:rPr lang="en-US" sz="16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!FIN</a:t>
                </a:r>
              </a:p>
            </p:txBody>
          </p:sp>
        </p:grpSp>
        <p:sp>
          <p:nvSpPr>
            <p:cNvPr id="51237" name="Line 37"/>
            <p:cNvSpPr>
              <a:spLocks noChangeShapeType="1"/>
            </p:cNvSpPr>
            <p:nvPr/>
          </p:nvSpPr>
          <p:spPr bwMode="auto">
            <a:xfrm>
              <a:off x="1070" y="1255"/>
              <a:ext cx="12" cy="7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51238" name="Group 38"/>
            <p:cNvGrpSpPr>
              <a:grpSpLocks/>
            </p:cNvGrpSpPr>
            <p:nvPr/>
          </p:nvGrpSpPr>
          <p:grpSpPr bwMode="auto">
            <a:xfrm>
              <a:off x="1184" y="2580"/>
              <a:ext cx="488" cy="216"/>
              <a:chOff x="0" y="0"/>
              <a:chExt cx="488" cy="216"/>
            </a:xfrm>
          </p:grpSpPr>
          <p:sp>
            <p:nvSpPr>
              <p:cNvPr id="51239" name="Rectangle 39"/>
              <p:cNvSpPr>
                <a:spLocks/>
              </p:cNvSpPr>
              <p:nvPr/>
            </p:nvSpPr>
            <p:spPr bwMode="auto">
              <a:xfrm>
                <a:off x="0" y="0"/>
                <a:ext cx="488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51240" name="Rectangle 40"/>
              <p:cNvSpPr>
                <a:spLocks/>
              </p:cNvSpPr>
              <p:nvPr/>
            </p:nvSpPr>
            <p:spPr bwMode="auto">
              <a:xfrm>
                <a:off x="11" y="8"/>
                <a:ext cx="445" cy="1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</a:pPr>
                <a:r>
                  <a:rPr lang="en-US" sz="16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?ACK</a:t>
                </a:r>
              </a:p>
            </p:txBody>
          </p:sp>
        </p:grpSp>
        <p:sp>
          <p:nvSpPr>
            <p:cNvPr id="51241" name="Line 41"/>
            <p:cNvSpPr>
              <a:spLocks noChangeShapeType="1"/>
            </p:cNvSpPr>
            <p:nvPr/>
          </p:nvSpPr>
          <p:spPr bwMode="auto">
            <a:xfrm>
              <a:off x="1094" y="2457"/>
              <a:ext cx="4" cy="4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1242" name="Group 42"/>
          <p:cNvGrpSpPr>
            <a:grpSpLocks/>
          </p:cNvGrpSpPr>
          <p:nvPr/>
        </p:nvGrpSpPr>
        <p:grpSpPr bwMode="auto">
          <a:xfrm>
            <a:off x="6674012" y="5665888"/>
            <a:ext cx="1686874" cy="321469"/>
            <a:chOff x="0" y="0"/>
            <a:chExt cx="1394" cy="288"/>
          </a:xfrm>
        </p:grpSpPr>
        <p:sp>
          <p:nvSpPr>
            <p:cNvPr id="51243" name="Line 43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394" cy="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51244" name="Group 44"/>
            <p:cNvGrpSpPr>
              <a:grpSpLocks/>
            </p:cNvGrpSpPr>
            <p:nvPr/>
          </p:nvGrpSpPr>
          <p:grpSpPr bwMode="auto">
            <a:xfrm>
              <a:off x="82" y="72"/>
              <a:ext cx="1272" cy="216"/>
              <a:chOff x="0" y="0"/>
              <a:chExt cx="1272" cy="216"/>
            </a:xfrm>
          </p:grpSpPr>
          <p:sp>
            <p:nvSpPr>
              <p:cNvPr id="51245" name="Rectangle 45"/>
              <p:cNvSpPr>
                <a:spLocks/>
              </p:cNvSpPr>
              <p:nvPr/>
            </p:nvSpPr>
            <p:spPr bwMode="auto">
              <a:xfrm>
                <a:off x="0" y="0"/>
                <a:ext cx="1272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51246" name="Rectangle 46"/>
              <p:cNvSpPr>
                <a:spLocks/>
              </p:cNvSpPr>
              <p:nvPr/>
            </p:nvSpPr>
            <p:spPr bwMode="auto">
              <a:xfrm>
                <a:off x="25" y="8"/>
                <a:ext cx="1143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92257" algn="l"/>
                    <a:tab pos="1375159" algn="l"/>
                    <a:tab pos="2048706" algn="l"/>
                  </a:tabLst>
                </a:pPr>
                <a:r>
                  <a:rPr lang="en-US" sz="16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Timeout[2MSL]</a:t>
                </a:r>
              </a:p>
            </p:txBody>
          </p:sp>
        </p:grpSp>
      </p:grpSp>
      <p:grpSp>
        <p:nvGrpSpPr>
          <p:cNvPr id="51247" name="Group 47"/>
          <p:cNvGrpSpPr>
            <a:grpSpLocks/>
          </p:cNvGrpSpPr>
          <p:nvPr/>
        </p:nvGrpSpPr>
        <p:grpSpPr bwMode="auto">
          <a:xfrm>
            <a:off x="2208332" y="2214563"/>
            <a:ext cx="2578075" cy="3402211"/>
            <a:chOff x="0" y="0"/>
            <a:chExt cx="2132" cy="3048"/>
          </a:xfrm>
        </p:grpSpPr>
        <p:sp>
          <p:nvSpPr>
            <p:cNvPr id="51248" name="Line 48"/>
            <p:cNvSpPr>
              <a:spLocks noChangeShapeType="1"/>
            </p:cNvSpPr>
            <p:nvPr/>
          </p:nvSpPr>
          <p:spPr bwMode="auto">
            <a:xfrm>
              <a:off x="1065" y="2576"/>
              <a:ext cx="1067" cy="4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51249" name="Group 49"/>
            <p:cNvGrpSpPr>
              <a:grpSpLocks/>
            </p:cNvGrpSpPr>
            <p:nvPr/>
          </p:nvGrpSpPr>
          <p:grpSpPr bwMode="auto">
            <a:xfrm>
              <a:off x="772" y="2832"/>
              <a:ext cx="889" cy="216"/>
              <a:chOff x="0" y="0"/>
              <a:chExt cx="888" cy="216"/>
            </a:xfrm>
          </p:grpSpPr>
          <p:sp>
            <p:nvSpPr>
              <p:cNvPr id="51250" name="Rectangle 50"/>
              <p:cNvSpPr>
                <a:spLocks/>
              </p:cNvSpPr>
              <p:nvPr/>
            </p:nvSpPr>
            <p:spPr bwMode="auto">
              <a:xfrm>
                <a:off x="0" y="0"/>
                <a:ext cx="888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51251" name="Rectangle 51"/>
              <p:cNvSpPr>
                <a:spLocks/>
              </p:cNvSpPr>
              <p:nvPr/>
            </p:nvSpPr>
            <p:spPr bwMode="auto">
              <a:xfrm>
                <a:off x="17" y="8"/>
                <a:ext cx="816" cy="1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92257" algn="l"/>
                    <a:tab pos="1365804" algn="l"/>
                  </a:tabLst>
                </a:pPr>
                <a:r>
                  <a:rPr lang="en-US" sz="16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?FIN/!ACK</a:t>
                </a:r>
              </a:p>
            </p:txBody>
          </p:sp>
        </p:grpSp>
        <p:sp>
          <p:nvSpPr>
            <p:cNvPr id="51252" name="Line 52"/>
            <p:cNvSpPr>
              <a:spLocks noChangeShapeType="1"/>
            </p:cNvSpPr>
            <p:nvPr/>
          </p:nvSpPr>
          <p:spPr bwMode="auto">
            <a:xfrm>
              <a:off x="385" y="1346"/>
              <a:ext cx="2" cy="84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51253" name="Group 53"/>
            <p:cNvGrpSpPr>
              <a:grpSpLocks/>
            </p:cNvGrpSpPr>
            <p:nvPr/>
          </p:nvGrpSpPr>
          <p:grpSpPr bwMode="auto">
            <a:xfrm>
              <a:off x="0" y="1593"/>
              <a:ext cx="488" cy="216"/>
              <a:chOff x="0" y="0"/>
              <a:chExt cx="488" cy="216"/>
            </a:xfrm>
          </p:grpSpPr>
          <p:sp>
            <p:nvSpPr>
              <p:cNvPr id="51254" name="Rectangle 54"/>
              <p:cNvSpPr>
                <a:spLocks/>
              </p:cNvSpPr>
              <p:nvPr/>
            </p:nvSpPr>
            <p:spPr bwMode="auto">
              <a:xfrm>
                <a:off x="0" y="0"/>
                <a:ext cx="488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51255" name="Rectangle 55"/>
              <p:cNvSpPr>
                <a:spLocks/>
              </p:cNvSpPr>
              <p:nvPr/>
            </p:nvSpPr>
            <p:spPr bwMode="auto">
              <a:xfrm>
                <a:off x="11" y="8"/>
                <a:ext cx="445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</a:pPr>
                <a:r>
                  <a:rPr lang="en-US" sz="16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?ACK</a:t>
                </a:r>
              </a:p>
            </p:txBody>
          </p:sp>
        </p:grpSp>
        <p:sp>
          <p:nvSpPr>
            <p:cNvPr id="51256" name="Line 56"/>
            <p:cNvSpPr>
              <a:spLocks noChangeShapeType="1"/>
            </p:cNvSpPr>
            <p:nvPr/>
          </p:nvSpPr>
          <p:spPr bwMode="auto">
            <a:xfrm flipH="1">
              <a:off x="607" y="0"/>
              <a:ext cx="261" cy="8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51257" name="Group 57"/>
            <p:cNvGrpSpPr>
              <a:grpSpLocks/>
            </p:cNvGrpSpPr>
            <p:nvPr/>
          </p:nvGrpSpPr>
          <p:grpSpPr bwMode="auto">
            <a:xfrm>
              <a:off x="504" y="243"/>
              <a:ext cx="352" cy="216"/>
              <a:chOff x="0" y="0"/>
              <a:chExt cx="352" cy="216"/>
            </a:xfrm>
          </p:grpSpPr>
          <p:sp>
            <p:nvSpPr>
              <p:cNvPr id="51258" name="Rectangle 58"/>
              <p:cNvSpPr>
                <a:spLocks/>
              </p:cNvSpPr>
              <p:nvPr/>
            </p:nvSpPr>
            <p:spPr bwMode="auto">
              <a:xfrm>
                <a:off x="0" y="0"/>
                <a:ext cx="352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51259" name="Rectangle 59"/>
              <p:cNvSpPr>
                <a:spLocks/>
              </p:cNvSpPr>
              <p:nvPr/>
            </p:nvSpPr>
            <p:spPr bwMode="auto">
              <a:xfrm>
                <a:off x="10" y="8"/>
                <a:ext cx="320" cy="1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</a:pPr>
                <a:r>
                  <a:rPr lang="en-US" sz="16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!FIN</a:t>
                </a:r>
              </a:p>
            </p:txBody>
          </p:sp>
        </p:grpSp>
      </p:grpSp>
      <p:grpSp>
        <p:nvGrpSpPr>
          <p:cNvPr id="51260" name="Group 60"/>
          <p:cNvGrpSpPr>
            <a:grpSpLocks/>
          </p:cNvGrpSpPr>
          <p:nvPr/>
        </p:nvGrpSpPr>
        <p:grpSpPr bwMode="auto">
          <a:xfrm>
            <a:off x="3440534" y="2067222"/>
            <a:ext cx="2965028" cy="3372074"/>
            <a:chOff x="0" y="0"/>
            <a:chExt cx="2452" cy="3021"/>
          </a:xfrm>
        </p:grpSpPr>
        <p:grpSp>
          <p:nvGrpSpPr>
            <p:cNvPr id="51261" name="Group 61"/>
            <p:cNvGrpSpPr>
              <a:grpSpLocks/>
            </p:cNvGrpSpPr>
            <p:nvPr/>
          </p:nvGrpSpPr>
          <p:grpSpPr bwMode="auto">
            <a:xfrm>
              <a:off x="1837" y="2387"/>
              <a:ext cx="488" cy="216"/>
              <a:chOff x="0" y="0"/>
              <a:chExt cx="488" cy="216"/>
            </a:xfrm>
          </p:grpSpPr>
          <p:sp>
            <p:nvSpPr>
              <p:cNvPr id="51262" name="Rectangle 62"/>
              <p:cNvSpPr>
                <a:spLocks/>
              </p:cNvSpPr>
              <p:nvPr/>
            </p:nvSpPr>
            <p:spPr bwMode="auto">
              <a:xfrm>
                <a:off x="0" y="0"/>
                <a:ext cx="488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51263" name="Rectangle 63"/>
              <p:cNvSpPr>
                <a:spLocks/>
              </p:cNvSpPr>
              <p:nvPr/>
            </p:nvSpPr>
            <p:spPr bwMode="auto">
              <a:xfrm>
                <a:off x="11" y="8"/>
                <a:ext cx="445" cy="1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</a:pPr>
                <a:r>
                  <a:rPr lang="en-US" sz="16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?ACK</a:t>
                </a:r>
              </a:p>
            </p:txBody>
          </p:sp>
        </p:grpSp>
        <p:sp>
          <p:nvSpPr>
            <p:cNvPr id="51264" name="Line 64"/>
            <p:cNvSpPr>
              <a:spLocks noChangeShapeType="1"/>
            </p:cNvSpPr>
            <p:nvPr/>
          </p:nvSpPr>
          <p:spPr bwMode="auto">
            <a:xfrm flipH="1">
              <a:off x="1789" y="1888"/>
              <a:ext cx="6" cy="1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265" name="Line 65"/>
            <p:cNvSpPr>
              <a:spLocks noChangeShapeType="1"/>
            </p:cNvSpPr>
            <p:nvPr/>
          </p:nvSpPr>
          <p:spPr bwMode="auto">
            <a:xfrm flipH="1">
              <a:off x="181" y="0"/>
              <a:ext cx="2271" cy="12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266" name="Line 66"/>
            <p:cNvSpPr>
              <a:spLocks noChangeShapeType="1"/>
            </p:cNvSpPr>
            <p:nvPr/>
          </p:nvSpPr>
          <p:spPr bwMode="auto">
            <a:xfrm>
              <a:off x="163" y="1323"/>
              <a:ext cx="926" cy="2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51267" name="Group 67"/>
            <p:cNvGrpSpPr>
              <a:grpSpLocks/>
            </p:cNvGrpSpPr>
            <p:nvPr/>
          </p:nvGrpSpPr>
          <p:grpSpPr bwMode="auto">
            <a:xfrm>
              <a:off x="0" y="1465"/>
              <a:ext cx="888" cy="216"/>
              <a:chOff x="0" y="0"/>
              <a:chExt cx="888" cy="216"/>
            </a:xfrm>
          </p:grpSpPr>
          <p:sp>
            <p:nvSpPr>
              <p:cNvPr id="51268" name="Rectangle 68"/>
              <p:cNvSpPr>
                <a:spLocks/>
              </p:cNvSpPr>
              <p:nvPr/>
            </p:nvSpPr>
            <p:spPr bwMode="auto">
              <a:xfrm>
                <a:off x="0" y="0"/>
                <a:ext cx="888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51269" name="Rectangle 69"/>
              <p:cNvSpPr>
                <a:spLocks/>
              </p:cNvSpPr>
              <p:nvPr/>
            </p:nvSpPr>
            <p:spPr bwMode="auto">
              <a:xfrm>
                <a:off x="16" y="8"/>
                <a:ext cx="817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92257" algn="l"/>
                    <a:tab pos="1365804" algn="l"/>
                  </a:tabLst>
                </a:pPr>
                <a:r>
                  <a:rPr lang="en-US" sz="16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?FIN/!ACK</a:t>
                </a:r>
              </a:p>
            </p:txBody>
          </p:sp>
        </p:grpSp>
        <p:grpSp>
          <p:nvGrpSpPr>
            <p:cNvPr id="51270" name="Group 70"/>
            <p:cNvGrpSpPr>
              <a:grpSpLocks/>
            </p:cNvGrpSpPr>
            <p:nvPr/>
          </p:nvGrpSpPr>
          <p:grpSpPr bwMode="auto">
            <a:xfrm>
              <a:off x="1337" y="363"/>
              <a:ext cx="353" cy="216"/>
              <a:chOff x="0" y="0"/>
              <a:chExt cx="352" cy="216"/>
            </a:xfrm>
          </p:grpSpPr>
          <p:sp>
            <p:nvSpPr>
              <p:cNvPr id="51271" name="Rectangle 71"/>
              <p:cNvSpPr>
                <a:spLocks/>
              </p:cNvSpPr>
              <p:nvPr/>
            </p:nvSpPr>
            <p:spPr bwMode="auto">
              <a:xfrm>
                <a:off x="0" y="0"/>
                <a:ext cx="352" cy="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51272" name="Rectangle 72"/>
              <p:cNvSpPr>
                <a:spLocks/>
              </p:cNvSpPr>
              <p:nvPr/>
            </p:nvSpPr>
            <p:spPr bwMode="auto">
              <a:xfrm>
                <a:off x="10" y="8"/>
                <a:ext cx="320" cy="1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</a:pPr>
                <a:r>
                  <a:rPr lang="en-US" sz="16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!FIN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871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1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D4E05-A860-D0BB-8869-7EA59BE1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B48B2-801B-6DC4-F47B-1FF545AA6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/>
              <a:t>Managing a connection</a:t>
            </a:r>
          </a:p>
          <a:p>
            <a:pPr lvl="1"/>
            <a:r>
              <a:rPr lang="en-BE"/>
              <a:t>Connection establishment</a:t>
            </a:r>
          </a:p>
          <a:p>
            <a:pPr lvl="1"/>
            <a:r>
              <a:rPr lang="en-BE"/>
              <a:t>Connection release</a:t>
            </a:r>
          </a:p>
          <a:p>
            <a:r>
              <a:rPr lang="en-BE"/>
              <a:t>TCP</a:t>
            </a:r>
          </a:p>
          <a:p>
            <a:pPr lvl="1"/>
            <a:r>
              <a:rPr lang="en-BE"/>
              <a:t>Connection establishment</a:t>
            </a:r>
          </a:p>
          <a:p>
            <a:pPr lvl="1"/>
            <a:r>
              <a:rPr lang="en-BE"/>
              <a:t>Data transfer</a:t>
            </a:r>
          </a:p>
          <a:p>
            <a:pPr lvl="1"/>
            <a:r>
              <a:rPr lang="en-BE"/>
              <a:t>Connection release</a:t>
            </a:r>
          </a:p>
          <a:p>
            <a:r>
              <a:rPr lang="en-BE">
                <a:solidFill>
                  <a:srgbClr val="FF0000"/>
                </a:solidFill>
              </a:rPr>
              <a:t>Modern TCP</a:t>
            </a:r>
          </a:p>
          <a:p>
            <a:endParaRPr lang="en-B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88258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>
                <a:latin typeface="Courier" pitchFamily="2" charset="0"/>
              </a:rPr>
              <a:t>rlogin</a:t>
            </a:r>
            <a:r>
              <a:rPr lang="en-US"/>
              <a:t> and </a:t>
            </a:r>
            <a:r>
              <a:rPr lang="en-US" err="1">
                <a:latin typeface="Courier" pitchFamily="2" charset="0"/>
              </a:rPr>
              <a:t>rsh</a:t>
            </a:r>
            <a:endParaRPr lang="en-US">
              <a:latin typeface="Courier" pitchFamily="2" charset="0"/>
            </a:endParaRP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FF311C6-F0E8-9736-7384-3D8E4BAD30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081" y="1484496"/>
            <a:ext cx="8242300" cy="1866900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AE28CFF-A8E6-FA25-E5C8-FA8A927FC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81" y="3351396"/>
            <a:ext cx="77470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06951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E38FF-24FE-38BA-DD7D-586F4837B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" pitchFamily="2" charset="0"/>
              </a:rPr>
              <a:t>rlogin</a:t>
            </a:r>
            <a:r>
              <a:rPr lang="en-US"/>
              <a:t> and </a:t>
            </a:r>
            <a:r>
              <a:rPr lang="en-US" err="1">
                <a:latin typeface="Courier" pitchFamily="2" charset="0"/>
              </a:rPr>
              <a:t>rsh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5BC76-C0CD-7F1F-21DA-0A115B165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C46C8AD-A8DA-CC96-306F-DF9A3BF02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250" y="1270000"/>
            <a:ext cx="7772400" cy="422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216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D732-E751-584A-88D5-C86BDDC0F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>
                <a:solidFill>
                  <a:srgbClr val="0070C0"/>
                </a:solidFill>
              </a:rPr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C9201-29A7-834E-A8ED-D2E2CFB1C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54837" indent="-420967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Go-back-n is used in a network where all data segments are correctly received, but every second acknowledgement is corrupted. How many data segments will be retransmitted </a:t>
            </a:r>
            <a:br>
              <a:rPr lang="en-US" dirty="0">
                <a:sym typeface="Gill Sans" charset="0"/>
              </a:rPr>
            </a:br>
            <a:r>
              <a:rPr lang="en-US" dirty="0">
                <a:sym typeface="Gill Sans" charset="0"/>
              </a:rPr>
              <a:t>by the sender if it needs to reliably send 20 data segments assuming a sending window of 25 segments ?</a:t>
            </a:r>
          </a:p>
        </p:txBody>
      </p:sp>
      <p:pic>
        <p:nvPicPr>
          <p:cNvPr id="61442" name="Picture 2">
            <a:extLst>
              <a:ext uri="{FF2B5EF4-FFF2-40B4-BE49-F238E27FC236}">
                <a16:creationId xmlns:a16="http://schemas.microsoft.com/office/drawing/2014/main" id="{A9859FA5-AC27-614F-AD3D-716E604B4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93537">
            <a:off x="1409018" y="710149"/>
            <a:ext cx="2409942" cy="53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36912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3629D-9B84-CF49-B18D-3C9BC2251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The problem with trusted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52476-C5DD-D34F-B159-E0681EDE6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091E6DB5-A725-5F44-946D-6C878079B9DC}"/>
              </a:ext>
            </a:extLst>
          </p:cNvPr>
          <p:cNvGrpSpPr>
            <a:grpSpLocks/>
          </p:cNvGrpSpPr>
          <p:nvPr/>
        </p:nvGrpSpPr>
        <p:grpSpPr bwMode="auto">
          <a:xfrm>
            <a:off x="7931598" y="1853378"/>
            <a:ext cx="633706" cy="745403"/>
            <a:chOff x="0" y="0"/>
            <a:chExt cx="506" cy="1003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DD606150-289C-C044-B9CD-52D46A3BF6B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506" cy="1003"/>
            </a:xfrm>
            <a:prstGeom prst="rect">
              <a:avLst/>
            </a:prstGeom>
            <a:blipFill dpi="0" rotWithShape="0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73A1E521-54A2-E94D-B224-77142BD7B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385"/>
              <a:ext cx="504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3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>
                  <a:solidFill>
                    <a:srgbClr val="FFFFFF"/>
                  </a:solidFill>
                  <a:latin typeface="Helvetica" panose="020B0604020202020204" pitchFamily="34" charset="0"/>
                  <a:sym typeface="Helvetica" panose="020B0604020202020204" pitchFamily="34" charset="0"/>
                </a:rPr>
                <a:t>B</a:t>
              </a:r>
            </a:p>
          </p:txBody>
        </p:sp>
      </p:grpSp>
      <p:grpSp>
        <p:nvGrpSpPr>
          <p:cNvPr id="7" name="Group 14">
            <a:extLst>
              <a:ext uri="{FF2B5EF4-FFF2-40B4-BE49-F238E27FC236}">
                <a16:creationId xmlns:a16="http://schemas.microsoft.com/office/drawing/2014/main" id="{276BD77F-C945-1D4D-B28B-1F756DBC638B}"/>
              </a:ext>
            </a:extLst>
          </p:cNvPr>
          <p:cNvGrpSpPr>
            <a:grpSpLocks/>
          </p:cNvGrpSpPr>
          <p:nvPr/>
        </p:nvGrpSpPr>
        <p:grpSpPr bwMode="auto">
          <a:xfrm>
            <a:off x="2423593" y="5551848"/>
            <a:ext cx="635645" cy="826366"/>
            <a:chOff x="6440791" y="4293096"/>
            <a:chExt cx="787450" cy="151216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CFB1D5C-B269-6843-9BBE-E3B4BA7B7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7176" y="4344987"/>
              <a:ext cx="594681" cy="1460277"/>
            </a:xfrm>
            <a:prstGeom prst="rect">
              <a:avLst/>
            </a:prstGeom>
            <a:blipFill dpi="0" rotWithShape="0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7CDBBD-AA54-0243-A7D3-7A7F4B4F3B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0791" y="4918074"/>
              <a:ext cx="787450" cy="334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3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>
                  <a:solidFill>
                    <a:srgbClr val="FFFFFF"/>
                  </a:solidFill>
                  <a:latin typeface="Helvetica" panose="020B0604020202020204" pitchFamily="34" charset="0"/>
                  <a:sym typeface="Helvetica" panose="020B0604020202020204" pitchFamily="34" charset="0"/>
                </a:rPr>
                <a:t>T</a:t>
              </a:r>
            </a:p>
          </p:txBody>
        </p:sp>
        <p:cxnSp>
          <p:nvCxnSpPr>
            <p:cNvPr id="10" name="Straight Connector 17">
              <a:extLst>
                <a:ext uri="{FF2B5EF4-FFF2-40B4-BE49-F238E27FC236}">
                  <a16:creationId xmlns:a16="http://schemas.microsoft.com/office/drawing/2014/main" id="{85A39995-8E48-4348-9B4A-A832613C3BD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609184" y="4437112"/>
              <a:ext cx="432048" cy="0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1" name="Snip Same-side Corner of Rectangle 10">
              <a:extLst>
                <a:ext uri="{FF2B5EF4-FFF2-40B4-BE49-F238E27FC236}">
                  <a16:creationId xmlns:a16="http://schemas.microsoft.com/office/drawing/2014/main" id="{3897E136-33E5-0B4E-BA80-74AA94BDDD81}"/>
                </a:ext>
              </a:extLst>
            </p:cNvPr>
            <p:cNvSpPr/>
            <p:nvPr/>
          </p:nvSpPr>
          <p:spPr bwMode="auto">
            <a:xfrm>
              <a:off x="6680518" y="4293096"/>
              <a:ext cx="295294" cy="144546"/>
            </a:xfrm>
            <a:prstGeom prst="snip2SameRect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/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en-US" sz="4200">
                <a:latin typeface="Gill Sans" charset="0"/>
                <a:ea typeface="Heiti SC Light" charset="0"/>
                <a:sym typeface="Gill Sans" charset="0"/>
              </a:endParaRPr>
            </a:p>
          </p:txBody>
        </p:sp>
        <p:sp>
          <p:nvSpPr>
            <p:cNvPr id="12" name="Rounded Rectangle 19">
              <a:extLst>
                <a:ext uri="{FF2B5EF4-FFF2-40B4-BE49-F238E27FC236}">
                  <a16:creationId xmlns:a16="http://schemas.microsoft.com/office/drawing/2014/main" id="{3D73D7C8-AA43-3E4E-91AF-5A17CFB14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8942" y="4437113"/>
              <a:ext cx="295374" cy="9212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fr-FR" altLang="fr-FR" sz="4200"/>
            </a:p>
          </p:txBody>
        </p:sp>
        <p:sp>
          <p:nvSpPr>
            <p:cNvPr id="13" name="Oval 20">
              <a:extLst>
                <a:ext uri="{FF2B5EF4-FFF2-40B4-BE49-F238E27FC236}">
                  <a16:creationId xmlns:a16="http://schemas.microsoft.com/office/drawing/2014/main" id="{CF71253A-AA38-C34D-BF0A-07F915369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7700" y="4457227"/>
              <a:ext cx="72008" cy="51893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fr-FR" altLang="fr-FR" sz="4200"/>
            </a:p>
          </p:txBody>
        </p:sp>
        <p:sp>
          <p:nvSpPr>
            <p:cNvPr id="14" name="Oval 21">
              <a:extLst>
                <a:ext uri="{FF2B5EF4-FFF2-40B4-BE49-F238E27FC236}">
                  <a16:creationId xmlns:a16="http://schemas.microsoft.com/office/drawing/2014/main" id="{A56ADFD7-FF1D-E04D-B98B-BEE20D2B4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466" y="4454751"/>
              <a:ext cx="72008" cy="51893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fr-FR" altLang="fr-FR" sz="4200"/>
            </a:p>
          </p:txBody>
        </p:sp>
      </p:grpSp>
      <p:grpSp>
        <p:nvGrpSpPr>
          <p:cNvPr id="15" name="Group 12">
            <a:extLst>
              <a:ext uri="{FF2B5EF4-FFF2-40B4-BE49-F238E27FC236}">
                <a16:creationId xmlns:a16="http://schemas.microsoft.com/office/drawing/2014/main" id="{5F2B957C-AE71-1147-B4FE-E42AA557F512}"/>
              </a:ext>
            </a:extLst>
          </p:cNvPr>
          <p:cNvGrpSpPr>
            <a:grpSpLocks/>
          </p:cNvGrpSpPr>
          <p:nvPr/>
        </p:nvGrpSpPr>
        <p:grpSpPr bwMode="auto">
          <a:xfrm>
            <a:off x="3768806" y="1893094"/>
            <a:ext cx="635644" cy="826366"/>
            <a:chOff x="0" y="0"/>
            <a:chExt cx="656" cy="1194"/>
          </a:xfrm>
        </p:grpSpPr>
        <p:sp>
          <p:nvSpPr>
            <p:cNvPr id="16" name="Rectangle 13">
              <a:extLst>
                <a:ext uri="{FF2B5EF4-FFF2-40B4-BE49-F238E27FC236}">
                  <a16:creationId xmlns:a16="http://schemas.microsoft.com/office/drawing/2014/main" id="{EFE92FEF-8F36-AE43-BA25-908CD823C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654" cy="1194"/>
            </a:xfrm>
            <a:prstGeom prst="rect">
              <a:avLst/>
            </a:prstGeom>
            <a:blipFill dpi="0" rotWithShape="0">
              <a:blip r:embed="rId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17" name="Rectangle 14">
              <a:extLst>
                <a:ext uri="{FF2B5EF4-FFF2-40B4-BE49-F238E27FC236}">
                  <a16:creationId xmlns:a16="http://schemas.microsoft.com/office/drawing/2014/main" id="{440C84CC-8C02-AA42-8B05-00F11E167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81"/>
              <a:ext cx="65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3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>
                  <a:solidFill>
                    <a:srgbClr val="FFFFFF"/>
                  </a:solidFill>
                  <a:latin typeface="Helvetica" panose="020B0604020202020204" pitchFamily="34" charset="0"/>
                  <a:sym typeface="Helvetica" panose="020B0604020202020204" pitchFamily="34" charset="0"/>
                </a:rPr>
                <a:t>A</a:t>
              </a:r>
            </a:p>
          </p:txBody>
        </p:sp>
      </p:grpSp>
      <p:sp>
        <p:nvSpPr>
          <p:cNvPr id="18" name="Line 2">
            <a:extLst>
              <a:ext uri="{FF2B5EF4-FFF2-40B4-BE49-F238E27FC236}">
                <a16:creationId xmlns:a16="http://schemas.microsoft.com/office/drawing/2014/main" id="{0CD71680-64AD-864D-8D98-E736AB21E8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35574" y="2342104"/>
            <a:ext cx="8465" cy="2467943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19" name="Line 3">
            <a:extLst>
              <a:ext uri="{FF2B5EF4-FFF2-40B4-BE49-F238E27FC236}">
                <a16:creationId xmlns:a16="http://schemas.microsoft.com/office/drawing/2014/main" id="{12E185B0-EEEA-D04B-9AA2-16FC6EFFD285}"/>
              </a:ext>
            </a:extLst>
          </p:cNvPr>
          <p:cNvSpPr>
            <a:spLocks noChangeShapeType="1"/>
          </p:cNvSpPr>
          <p:nvPr/>
        </p:nvSpPr>
        <p:spPr bwMode="auto">
          <a:xfrm>
            <a:off x="7642558" y="2319779"/>
            <a:ext cx="1210" cy="2636490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20" name="Group 4">
            <a:extLst>
              <a:ext uri="{FF2B5EF4-FFF2-40B4-BE49-F238E27FC236}">
                <a16:creationId xmlns:a16="http://schemas.microsoft.com/office/drawing/2014/main" id="{13D61DF9-D7D3-984E-A1F9-2E057635D597}"/>
              </a:ext>
            </a:extLst>
          </p:cNvPr>
          <p:cNvGrpSpPr>
            <a:grpSpLocks/>
          </p:cNvGrpSpPr>
          <p:nvPr/>
        </p:nvGrpSpPr>
        <p:grpSpPr bwMode="auto">
          <a:xfrm>
            <a:off x="4754922" y="4235197"/>
            <a:ext cx="2861035" cy="517922"/>
            <a:chOff x="0" y="0"/>
            <a:chExt cx="2366" cy="464"/>
          </a:xfrm>
        </p:grpSpPr>
        <p:sp>
          <p:nvSpPr>
            <p:cNvPr id="21" name="Line 5">
              <a:extLst>
                <a:ext uri="{FF2B5EF4-FFF2-40B4-BE49-F238E27FC236}">
                  <a16:creationId xmlns:a16="http://schemas.microsoft.com/office/drawing/2014/main" id="{AD261165-F3CE-B543-A35C-62A3680D8B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2366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22" name="Group 6">
              <a:extLst>
                <a:ext uri="{FF2B5EF4-FFF2-40B4-BE49-F238E27FC236}">
                  <a16:creationId xmlns:a16="http://schemas.microsoft.com/office/drawing/2014/main" id="{8D12C0B9-1976-C74D-B197-207820D555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" y="95"/>
              <a:ext cx="1893" cy="190"/>
              <a:chOff x="0" y="0"/>
              <a:chExt cx="1893" cy="190"/>
            </a:xfrm>
          </p:grpSpPr>
          <p:sp>
            <p:nvSpPr>
              <p:cNvPr id="23" name="Rectangle 7">
                <a:extLst>
                  <a:ext uri="{FF2B5EF4-FFF2-40B4-BE49-F238E27FC236}">
                    <a16:creationId xmlns:a16="http://schemas.microsoft.com/office/drawing/2014/main" id="{D181DE1D-5EE7-4946-B708-073683C8B3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893" cy="1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24" name="Rectangle 8">
                <a:extLst>
                  <a:ext uri="{FF2B5EF4-FFF2-40B4-BE49-F238E27FC236}">
                    <a16:creationId xmlns:a16="http://schemas.microsoft.com/office/drawing/2014/main" id="{E88D30DD-C6D7-9E44-A649-D4DDF9ABC1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" y="6"/>
                <a:ext cx="1733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92257" algn="l"/>
                    <a:tab pos="1375159" algn="l"/>
                    <a:tab pos="2067415" algn="l"/>
                    <a:tab pos="2740962" algn="l"/>
                  </a:tabLst>
                </a:pPr>
                <a:r>
                  <a:rPr lang="en-US" sz="15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ACK(seq=</a:t>
                </a:r>
                <a:r>
                  <a:rPr lang="en-US" sz="1500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x+1</a:t>
                </a:r>
                <a:r>
                  <a:rPr lang="en-US" sz="15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, ack=</a:t>
                </a:r>
                <a:r>
                  <a:rPr lang="en-US" sz="1500">
                    <a:solidFill>
                      <a:srgbClr val="0000FF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y+1</a:t>
                </a:r>
                <a:r>
                  <a:rPr lang="en-US" sz="15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)</a:t>
                </a:r>
              </a:p>
            </p:txBody>
          </p:sp>
        </p:grpSp>
      </p:grpSp>
      <p:sp>
        <p:nvSpPr>
          <p:cNvPr id="26" name="Line 16">
            <a:extLst>
              <a:ext uri="{FF2B5EF4-FFF2-40B4-BE49-F238E27FC236}">
                <a16:creationId xmlns:a16="http://schemas.microsoft.com/office/drawing/2014/main" id="{8CA8A491-92B5-F94B-A8E0-1537A5E6DE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26310" y="3372075"/>
            <a:ext cx="2836850" cy="493365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27" name="Group 17">
            <a:extLst>
              <a:ext uri="{FF2B5EF4-FFF2-40B4-BE49-F238E27FC236}">
                <a16:creationId xmlns:a16="http://schemas.microsoft.com/office/drawing/2014/main" id="{EC38230A-CD5D-2F47-B1F5-947B7F493F49}"/>
              </a:ext>
            </a:extLst>
          </p:cNvPr>
          <p:cNvGrpSpPr>
            <a:grpSpLocks/>
          </p:cNvGrpSpPr>
          <p:nvPr/>
        </p:nvGrpSpPr>
        <p:grpSpPr bwMode="auto">
          <a:xfrm>
            <a:off x="5011323" y="3527227"/>
            <a:ext cx="2505521" cy="212080"/>
            <a:chOff x="0" y="0"/>
            <a:chExt cx="2071" cy="190"/>
          </a:xfrm>
        </p:grpSpPr>
        <p:sp>
          <p:nvSpPr>
            <p:cNvPr id="30" name="Rectangle 18">
              <a:extLst>
                <a:ext uri="{FF2B5EF4-FFF2-40B4-BE49-F238E27FC236}">
                  <a16:creationId xmlns:a16="http://schemas.microsoft.com/office/drawing/2014/main" id="{AA5012EA-CC24-8C41-A78A-F641EEDA8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2071" cy="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31" name="Rectangle 19">
              <a:extLst>
                <a:ext uri="{FF2B5EF4-FFF2-40B4-BE49-F238E27FC236}">
                  <a16:creationId xmlns:a16="http://schemas.microsoft.com/office/drawing/2014/main" id="{BBA11F63-03F1-074A-BF87-F5940244C8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" y="6"/>
              <a:ext cx="1927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67415" algn="l"/>
                  <a:tab pos="2740962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SYN+ACK(ack=</a:t>
              </a:r>
              <a:r>
                <a:rPr lang="en-US" sz="150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x+1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,seq=</a:t>
              </a:r>
              <a:r>
                <a:rPr lang="en-US" sz="1500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y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</p:grpSp>
      <p:grpSp>
        <p:nvGrpSpPr>
          <p:cNvPr id="32" name="Group 27">
            <a:extLst>
              <a:ext uri="{FF2B5EF4-FFF2-40B4-BE49-F238E27FC236}">
                <a16:creationId xmlns:a16="http://schemas.microsoft.com/office/drawing/2014/main" id="{789F8390-52C9-C443-BC09-7BF31FF1D2B9}"/>
              </a:ext>
            </a:extLst>
          </p:cNvPr>
          <p:cNvGrpSpPr>
            <a:grpSpLocks/>
          </p:cNvGrpSpPr>
          <p:nvPr/>
        </p:nvGrpSpPr>
        <p:grpSpPr bwMode="auto">
          <a:xfrm>
            <a:off x="4821430" y="2628970"/>
            <a:ext cx="2861035" cy="519038"/>
            <a:chOff x="0" y="0"/>
            <a:chExt cx="2366" cy="464"/>
          </a:xfrm>
        </p:grpSpPr>
        <p:sp>
          <p:nvSpPr>
            <p:cNvPr id="33" name="Line 28">
              <a:extLst>
                <a:ext uri="{FF2B5EF4-FFF2-40B4-BE49-F238E27FC236}">
                  <a16:creationId xmlns:a16="http://schemas.microsoft.com/office/drawing/2014/main" id="{CCAFF833-039A-0941-82AF-ADD1BC0E0F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2366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34" name="Group 29">
              <a:extLst>
                <a:ext uri="{FF2B5EF4-FFF2-40B4-BE49-F238E27FC236}">
                  <a16:creationId xmlns:a16="http://schemas.microsoft.com/office/drawing/2014/main" id="{175E2170-8D27-F949-B4AC-C3E00BE968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7" y="109"/>
              <a:ext cx="903" cy="190"/>
              <a:chOff x="0" y="0"/>
              <a:chExt cx="903" cy="190"/>
            </a:xfrm>
          </p:grpSpPr>
          <p:sp>
            <p:nvSpPr>
              <p:cNvPr id="35" name="Rectangle 30">
                <a:extLst>
                  <a:ext uri="{FF2B5EF4-FFF2-40B4-BE49-F238E27FC236}">
                    <a16:creationId xmlns:a16="http://schemas.microsoft.com/office/drawing/2014/main" id="{81037EFA-71BE-174A-A932-95A2EC1739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903" cy="1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36" name="Rectangle 31">
                <a:extLst>
                  <a:ext uri="{FF2B5EF4-FFF2-40B4-BE49-F238E27FC236}">
                    <a16:creationId xmlns:a16="http://schemas.microsoft.com/office/drawing/2014/main" id="{D6B14784-3642-554F-A573-67460701E6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" y="7"/>
                <a:ext cx="86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92257" algn="l"/>
                    <a:tab pos="1365804" algn="l"/>
                  </a:tabLst>
                </a:pPr>
                <a:r>
                  <a:rPr lang="en-US" sz="15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SYN(seq=</a:t>
                </a:r>
                <a:r>
                  <a:rPr lang="en-US" sz="1500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x</a:t>
                </a:r>
                <a:r>
                  <a:rPr lang="en-US" sz="15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)</a:t>
                </a:r>
              </a:p>
            </p:txBody>
          </p:sp>
        </p:grpSp>
      </p:grpSp>
      <p:sp>
        <p:nvSpPr>
          <p:cNvPr id="37" name="Bulle ronde 36">
            <a:extLst>
              <a:ext uri="{FF2B5EF4-FFF2-40B4-BE49-F238E27FC236}">
                <a16:creationId xmlns:a16="http://schemas.microsoft.com/office/drawing/2014/main" id="{0E127DCF-B94B-C44D-8505-BA63A60E243E}"/>
              </a:ext>
            </a:extLst>
          </p:cNvPr>
          <p:cNvSpPr/>
          <p:nvPr/>
        </p:nvSpPr>
        <p:spPr>
          <a:xfrm>
            <a:off x="8300422" y="2504742"/>
            <a:ext cx="2579034" cy="2006556"/>
          </a:xfrm>
          <a:prstGeom prst="wedgeEllipseCallout">
            <a:avLst>
              <a:gd name="adj1" fmla="val -70495"/>
              <a:gd name="adj2" fmla="val 58050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7355" tIns="33677" rIns="67355" bIns="33677" rtlCol="0" anchor="ctr"/>
          <a:lstStyle/>
          <a:p>
            <a:pPr algn="ctr"/>
            <a:r>
              <a:rPr lang="fr-FR" sz="1500">
                <a:solidFill>
                  <a:schemeClr val="tx1"/>
                </a:solidFill>
                <a:cs typeface="Courier"/>
              </a:rPr>
              <a:t>Connection coms </a:t>
            </a:r>
            <a:r>
              <a:rPr lang="fr-FR" sz="1500" err="1">
                <a:solidFill>
                  <a:schemeClr val="tx1"/>
                </a:solidFill>
                <a:cs typeface="Courier"/>
              </a:rPr>
              <a:t>from</a:t>
            </a:r>
            <a:r>
              <a:rPr lang="fr-FR" sz="1500">
                <a:solidFill>
                  <a:schemeClr val="tx1"/>
                </a:solidFill>
                <a:cs typeface="Courier"/>
              </a:rPr>
              <a:t> </a:t>
            </a:r>
            <a:r>
              <a:rPr lang="fr-FR" sz="1500" err="1">
                <a:solidFill>
                  <a:schemeClr val="tx1"/>
                </a:solidFill>
                <a:cs typeface="Courier"/>
              </a:rPr>
              <a:t>Alice’s</a:t>
            </a:r>
            <a:r>
              <a:rPr lang="fr-FR" sz="1500">
                <a:solidFill>
                  <a:schemeClr val="tx1"/>
                </a:solidFill>
                <a:cs typeface="Courier"/>
              </a:rPr>
              <a:t> IP </a:t>
            </a:r>
            <a:r>
              <a:rPr lang="fr-FR" sz="1500" err="1">
                <a:solidFill>
                  <a:schemeClr val="tx1"/>
                </a:solidFill>
                <a:cs typeface="Courier"/>
              </a:rPr>
              <a:t>address</a:t>
            </a:r>
            <a:r>
              <a:rPr lang="fr-FR" sz="1500">
                <a:solidFill>
                  <a:schemeClr val="tx1"/>
                </a:solidFill>
                <a:cs typeface="Courier"/>
              </a:rPr>
              <a:t>.</a:t>
            </a:r>
          </a:p>
          <a:p>
            <a:pPr algn="ctr"/>
            <a:r>
              <a:rPr lang="fr-FR" sz="1500">
                <a:solidFill>
                  <a:schemeClr val="tx1"/>
                </a:solidFill>
                <a:cs typeface="Courier"/>
              </a:rPr>
              <a:t> Bob </a:t>
            </a:r>
            <a:r>
              <a:rPr lang="fr-FR" sz="1500" err="1">
                <a:solidFill>
                  <a:schemeClr val="tx1"/>
                </a:solidFill>
                <a:cs typeface="Courier"/>
              </a:rPr>
              <a:t>does</a:t>
            </a:r>
            <a:r>
              <a:rPr lang="fr-FR" sz="1500">
                <a:solidFill>
                  <a:schemeClr val="tx1"/>
                </a:solidFill>
                <a:cs typeface="Courier"/>
              </a:rPr>
              <a:t>  not </a:t>
            </a:r>
            <a:r>
              <a:rPr lang="fr-FR" sz="1500" err="1">
                <a:solidFill>
                  <a:schemeClr val="tx1"/>
                </a:solidFill>
                <a:cs typeface="Courier"/>
              </a:rPr>
              <a:t>need</a:t>
            </a:r>
            <a:r>
              <a:rPr lang="fr-FR" sz="1500">
                <a:solidFill>
                  <a:schemeClr val="tx1"/>
                </a:solidFill>
                <a:cs typeface="Courier"/>
              </a:rPr>
              <a:t> to </a:t>
            </a:r>
            <a:r>
              <a:rPr lang="fr-FR" sz="1500" err="1">
                <a:solidFill>
                  <a:schemeClr val="tx1"/>
                </a:solidFill>
                <a:cs typeface="Courier"/>
              </a:rPr>
              <a:t>ask</a:t>
            </a:r>
            <a:r>
              <a:rPr lang="fr-FR" sz="1500">
                <a:solidFill>
                  <a:schemeClr val="tx1"/>
                </a:solidFill>
                <a:cs typeface="Courier"/>
              </a:rPr>
              <a:t> </a:t>
            </a:r>
            <a:r>
              <a:rPr lang="fr-FR" sz="1500" err="1">
                <a:solidFill>
                  <a:schemeClr val="tx1"/>
                </a:solidFill>
                <a:cs typeface="Courier"/>
              </a:rPr>
              <a:t>username</a:t>
            </a:r>
            <a:r>
              <a:rPr lang="fr-FR" sz="1500">
                <a:solidFill>
                  <a:schemeClr val="tx1"/>
                </a:solidFill>
                <a:cs typeface="Courier"/>
              </a:rPr>
              <a:t> and </a:t>
            </a:r>
            <a:r>
              <a:rPr lang="fr-FR" sz="1500" err="1">
                <a:solidFill>
                  <a:schemeClr val="tx1"/>
                </a:solidFill>
                <a:cs typeface="Courier"/>
              </a:rPr>
              <a:t>password</a:t>
            </a:r>
            <a:endParaRPr lang="fr-FR" sz="1500">
              <a:solidFill>
                <a:schemeClr val="tx1"/>
              </a:solidFill>
              <a:cs typeface="Courier"/>
            </a:endParaRPr>
          </a:p>
        </p:txBody>
      </p:sp>
      <p:grpSp>
        <p:nvGrpSpPr>
          <p:cNvPr id="38" name="Group 4">
            <a:extLst>
              <a:ext uri="{FF2B5EF4-FFF2-40B4-BE49-F238E27FC236}">
                <a16:creationId xmlns:a16="http://schemas.microsoft.com/office/drawing/2014/main" id="{DAC893B2-D3B2-2544-BC9C-1EAD21F7B6EF}"/>
              </a:ext>
            </a:extLst>
          </p:cNvPr>
          <p:cNvGrpSpPr>
            <a:grpSpLocks/>
          </p:cNvGrpSpPr>
          <p:nvPr/>
        </p:nvGrpSpPr>
        <p:grpSpPr bwMode="auto">
          <a:xfrm>
            <a:off x="4759802" y="4605632"/>
            <a:ext cx="2861035" cy="517922"/>
            <a:chOff x="-61" y="-70"/>
            <a:chExt cx="2366" cy="464"/>
          </a:xfrm>
        </p:grpSpPr>
        <p:sp>
          <p:nvSpPr>
            <p:cNvPr id="39" name="Line 5">
              <a:extLst>
                <a:ext uri="{FF2B5EF4-FFF2-40B4-BE49-F238E27FC236}">
                  <a16:creationId xmlns:a16="http://schemas.microsoft.com/office/drawing/2014/main" id="{8FB41DC5-EF3C-7046-9DFE-6CD8F6AB15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1" y="-70"/>
              <a:ext cx="2366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40" name="Group 6">
              <a:extLst>
                <a:ext uri="{FF2B5EF4-FFF2-40B4-BE49-F238E27FC236}">
                  <a16:creationId xmlns:a16="http://schemas.microsoft.com/office/drawing/2014/main" id="{21BD6295-6ECF-2A4F-A90D-ED1677C325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1" y="95"/>
              <a:ext cx="1919" cy="190"/>
              <a:chOff x="-26" y="0"/>
              <a:chExt cx="1919" cy="190"/>
            </a:xfrm>
          </p:grpSpPr>
          <p:sp>
            <p:nvSpPr>
              <p:cNvPr id="41" name="Rectangle 7">
                <a:extLst>
                  <a:ext uri="{FF2B5EF4-FFF2-40B4-BE49-F238E27FC236}">
                    <a16:creationId xmlns:a16="http://schemas.microsoft.com/office/drawing/2014/main" id="{2F110F1C-335B-B649-BE34-DD9FDCB34D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893" cy="1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42" name="Rectangle 8">
                <a:extLst>
                  <a:ext uri="{FF2B5EF4-FFF2-40B4-BE49-F238E27FC236}">
                    <a16:creationId xmlns:a16="http://schemas.microsoft.com/office/drawing/2014/main" id="{8830C4AF-0202-A54B-BDE1-9354DA9657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6" y="7"/>
                <a:ext cx="1807" cy="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lnSpc>
                    <a:spcPct val="84000"/>
                  </a:lnSpc>
                  <a:tabLst>
                    <a:tab pos="692257" algn="l"/>
                    <a:tab pos="1375159" algn="l"/>
                    <a:tab pos="2067415" algn="l"/>
                    <a:tab pos="2740962" algn="l"/>
                  </a:tabLst>
                </a:pPr>
                <a:r>
                  <a:rPr lang="en-US" sz="15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DATA(seq=</a:t>
                </a:r>
                <a:r>
                  <a:rPr lang="en-US" sz="1500">
                    <a:solidFill>
                      <a:srgbClr val="FF0000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x+1</a:t>
                </a:r>
                <a:r>
                  <a:rPr lang="en-US" sz="15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, ack=</a:t>
                </a:r>
                <a:r>
                  <a:rPr lang="en-US" sz="1500">
                    <a:solidFill>
                      <a:srgbClr val="0000FF"/>
                    </a:solidFill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y+1</a:t>
                </a:r>
                <a:r>
                  <a:rPr lang="en-US" sz="1500">
                    <a:latin typeface="Helvetica" charset="0"/>
                    <a:ea typeface="ＭＳ Ｐゴシック" charset="0"/>
                    <a:cs typeface="Helvetica" charset="0"/>
                    <a:sym typeface="Helvetica" charset="0"/>
                  </a:rPr>
                  <a:t>)</a:t>
                </a:r>
              </a:p>
            </p:txBody>
          </p:sp>
        </p:grpSp>
      </p:grpSp>
      <p:sp>
        <p:nvSpPr>
          <p:cNvPr id="43" name="Bulle ronde 36">
            <a:extLst>
              <a:ext uri="{FF2B5EF4-FFF2-40B4-BE49-F238E27FC236}">
                <a16:creationId xmlns:a16="http://schemas.microsoft.com/office/drawing/2014/main" id="{5C44196F-348A-F74C-9825-068324AECE10}"/>
              </a:ext>
            </a:extLst>
          </p:cNvPr>
          <p:cNvSpPr/>
          <p:nvPr/>
        </p:nvSpPr>
        <p:spPr>
          <a:xfrm>
            <a:off x="3695519" y="5131367"/>
            <a:ext cx="3021186" cy="798787"/>
          </a:xfrm>
          <a:prstGeom prst="wedgeEllipseCallout">
            <a:avLst>
              <a:gd name="adj1" fmla="val -70495"/>
              <a:gd name="adj2" fmla="val 58050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7355" tIns="33677" rIns="67355" bIns="33677" rtlCol="0" anchor="ctr"/>
          <a:lstStyle/>
          <a:p>
            <a:pPr algn="ctr"/>
            <a:r>
              <a:rPr lang="fr-FR" sz="1500">
                <a:solidFill>
                  <a:schemeClr val="tx1"/>
                </a:solidFill>
                <a:cs typeface="Courier"/>
              </a:rPr>
              <a:t>Can Terrence </a:t>
            </a:r>
            <a:r>
              <a:rPr lang="fr-FR" sz="1500" err="1">
                <a:solidFill>
                  <a:schemeClr val="tx1"/>
                </a:solidFill>
                <a:cs typeface="Courier"/>
              </a:rPr>
              <a:t>hijack</a:t>
            </a:r>
            <a:r>
              <a:rPr lang="fr-FR" sz="1500">
                <a:solidFill>
                  <a:schemeClr val="tx1"/>
                </a:solidFill>
                <a:cs typeface="Courier"/>
              </a:rPr>
              <a:t> </a:t>
            </a:r>
            <a:r>
              <a:rPr lang="fr-FR" sz="1500" err="1">
                <a:solidFill>
                  <a:schemeClr val="tx1"/>
                </a:solidFill>
                <a:cs typeface="Courier"/>
              </a:rPr>
              <a:t>this</a:t>
            </a:r>
            <a:r>
              <a:rPr lang="fr-FR" sz="1500">
                <a:solidFill>
                  <a:schemeClr val="tx1"/>
                </a:solidFill>
                <a:cs typeface="Courier"/>
              </a:rPr>
              <a:t> </a:t>
            </a:r>
            <a:r>
              <a:rPr lang="fr-FR" sz="1500" err="1">
                <a:solidFill>
                  <a:schemeClr val="tx1"/>
                </a:solidFill>
                <a:cs typeface="Courier"/>
              </a:rPr>
              <a:t>connection</a:t>
            </a:r>
            <a:r>
              <a:rPr lang="fr-FR" sz="1500">
                <a:solidFill>
                  <a:schemeClr val="tx1"/>
                </a:solidFill>
                <a:cs typeface="Courier"/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17291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7" grpId="0" animBg="1"/>
      <p:bldP spid="43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TCP and spoofing</a:t>
            </a: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99634" y="1690688"/>
            <a:ext cx="10014577" cy="4251498"/>
          </a:xfrm>
          <a:ln/>
        </p:spPr>
        <p:txBody>
          <a:bodyPr>
            <a:normAutofit/>
          </a:bodyPr>
          <a:lstStyle/>
          <a:p>
            <a:pPr marL="654837"/>
            <a:r>
              <a:rPr lang="en-US"/>
              <a:t>Can Terrence create a fake TCP connection by spoofing Alice</a:t>
            </a:r>
            <a:r>
              <a:rPr lang="nl-BE" altLang="ja-JP">
                <a:latin typeface="Arial"/>
              </a:rPr>
              <a:t>'</a:t>
            </a:r>
            <a:r>
              <a:rPr lang="en-US"/>
              <a:t>s IP when she is away ?</a:t>
            </a:r>
          </a:p>
          <a:p>
            <a:pPr marL="982256" lvl="1"/>
            <a:r>
              <a:rPr lang="en-US"/>
              <a:t>Terrence can send spoofed IP packets to Bob using Alice’s address</a:t>
            </a:r>
          </a:p>
          <a:p>
            <a:pPr marL="982256" lvl="1"/>
            <a:r>
              <a:rPr lang="en-US"/>
              <a:t>But Terrence cannot receive the packets sent by Bob to Alice</a:t>
            </a:r>
          </a:p>
        </p:txBody>
      </p:sp>
    </p:spTree>
    <p:extLst>
      <p:ext uri="{BB962C8B-B14F-4D97-AF65-F5344CB8AC3E}">
        <p14:creationId xmlns:p14="http://schemas.microsoft.com/office/powerpoint/2010/main" val="329339869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TCP and spoofing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54837"/>
            <a:r>
              <a:rPr lang="en-US"/>
              <a:t>Terrence</a:t>
            </a:r>
            <a:r>
              <a:rPr lang="nl-BE" altLang="ja-JP">
                <a:latin typeface="Arial"/>
              </a:rPr>
              <a:t>'</a:t>
            </a:r>
            <a:r>
              <a:rPr lang="en-US"/>
              <a:t>s view of the transfer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59395" name="Line 3"/>
          <p:cNvSpPr>
            <a:spLocks noChangeShapeType="1"/>
          </p:cNvSpPr>
          <p:nvPr/>
        </p:nvSpPr>
        <p:spPr bwMode="auto">
          <a:xfrm>
            <a:off x="5986302" y="3125216"/>
            <a:ext cx="8465" cy="3312914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59396" name="Group 4"/>
          <p:cNvGrpSpPr>
            <a:grpSpLocks/>
          </p:cNvGrpSpPr>
          <p:nvPr/>
        </p:nvGrpSpPr>
        <p:grpSpPr bwMode="auto">
          <a:xfrm flipH="1">
            <a:off x="5931451" y="4087200"/>
            <a:ext cx="4168588" cy="781417"/>
            <a:chOff x="0" y="0"/>
            <a:chExt cx="3063" cy="592"/>
          </a:xfrm>
        </p:grpSpPr>
        <p:sp>
          <p:nvSpPr>
            <p:cNvPr id="59397" name="Line 5"/>
            <p:cNvSpPr>
              <a:spLocks noChangeShapeType="1"/>
            </p:cNvSpPr>
            <p:nvPr/>
          </p:nvSpPr>
          <p:spPr bwMode="auto">
            <a:xfrm flipH="1">
              <a:off x="0" y="0"/>
              <a:ext cx="3039" cy="5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9398" name="Rectangle 6"/>
            <p:cNvSpPr>
              <a:spLocks/>
            </p:cNvSpPr>
            <p:nvPr/>
          </p:nvSpPr>
          <p:spPr bwMode="auto">
            <a:xfrm>
              <a:off x="400" y="399"/>
              <a:ext cx="2542" cy="1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3000"/>
                </a:lnSpc>
                <a:tabLst>
                  <a:tab pos="692257" algn="l"/>
                  <a:tab pos="1375159" algn="l"/>
                  <a:tab pos="2067415" algn="l"/>
                  <a:tab pos="2740962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SYN+ACK(</a:t>
              </a:r>
              <a:r>
                <a:rPr lang="en-US" sz="1500" err="1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Dst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=</a:t>
              </a:r>
              <a:r>
                <a:rPr lang="en-US" sz="1500" err="1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A,ack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=</a:t>
              </a:r>
              <a:r>
                <a:rPr lang="en-US" sz="150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x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+1,seq=</a:t>
              </a:r>
              <a:r>
                <a:rPr lang="en-US" sz="1500" b="1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y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)‏</a:t>
              </a:r>
            </a:p>
          </p:txBody>
        </p:sp>
      </p:grpSp>
      <p:grpSp>
        <p:nvGrpSpPr>
          <p:cNvPr id="59399" name="Group 7"/>
          <p:cNvGrpSpPr>
            <a:grpSpLocks/>
          </p:cNvGrpSpPr>
          <p:nvPr/>
        </p:nvGrpSpPr>
        <p:grpSpPr bwMode="auto">
          <a:xfrm>
            <a:off x="1922916" y="3336758"/>
            <a:ext cx="4118235" cy="345397"/>
            <a:chOff x="0" y="0"/>
            <a:chExt cx="4176" cy="599"/>
          </a:xfrm>
        </p:grpSpPr>
        <p:sp>
          <p:nvSpPr>
            <p:cNvPr id="59400" name="Rectangle 8"/>
            <p:cNvSpPr>
              <a:spLocks/>
            </p:cNvSpPr>
            <p:nvPr/>
          </p:nvSpPr>
          <p:spPr bwMode="auto">
            <a:xfrm>
              <a:off x="1036" y="0"/>
              <a:ext cx="240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3000"/>
                </a:lnSpc>
                <a:tabLst>
                  <a:tab pos="692257" algn="l"/>
                  <a:tab pos="1365804" algn="l"/>
                </a:tabLst>
              </a:pPr>
              <a:r>
                <a:rPr lang="en-US" sz="1500" i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SYN(</a:t>
              </a:r>
              <a:r>
                <a:rPr lang="en-US" sz="1500" i="1" err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Src</a:t>
              </a:r>
              <a:r>
                <a:rPr lang="en-US" sz="1500" i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=</a:t>
              </a:r>
              <a:r>
                <a:rPr lang="en-US" sz="1500" i="1" err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A,seq</a:t>
              </a:r>
              <a:r>
                <a:rPr lang="en-US" sz="1500" i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=x)‏</a:t>
              </a:r>
            </a:p>
          </p:txBody>
        </p:sp>
        <p:sp>
          <p:nvSpPr>
            <p:cNvPr id="59401" name="Line 9"/>
            <p:cNvSpPr>
              <a:spLocks noChangeShapeType="1"/>
            </p:cNvSpPr>
            <p:nvPr/>
          </p:nvSpPr>
          <p:spPr bwMode="auto">
            <a:xfrm>
              <a:off x="0" y="96"/>
              <a:ext cx="4116" cy="80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9402" name="Group 10"/>
          <p:cNvGrpSpPr>
            <a:grpSpLocks/>
          </p:cNvGrpSpPr>
          <p:nvPr/>
        </p:nvGrpSpPr>
        <p:grpSpPr bwMode="auto">
          <a:xfrm>
            <a:off x="1945891" y="5171987"/>
            <a:ext cx="4040410" cy="737914"/>
            <a:chOff x="0" y="89"/>
            <a:chExt cx="4054" cy="796"/>
          </a:xfrm>
        </p:grpSpPr>
        <p:sp>
          <p:nvSpPr>
            <p:cNvPr id="59403" name="Line 11"/>
            <p:cNvSpPr>
              <a:spLocks noChangeShapeType="1"/>
            </p:cNvSpPr>
            <p:nvPr/>
          </p:nvSpPr>
          <p:spPr bwMode="auto">
            <a:xfrm>
              <a:off x="0" y="89"/>
              <a:ext cx="4054" cy="7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9404" name="Rectangle 12"/>
            <p:cNvSpPr>
              <a:spLocks/>
            </p:cNvSpPr>
            <p:nvPr/>
          </p:nvSpPr>
          <p:spPr bwMode="auto">
            <a:xfrm>
              <a:off x="892" y="115"/>
              <a:ext cx="3050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3000"/>
                </a:lnSpc>
                <a:tabLst>
                  <a:tab pos="692257" algn="l"/>
                  <a:tab pos="1375159" algn="l"/>
                  <a:tab pos="2067415" algn="l"/>
                  <a:tab pos="2740962" algn="l"/>
                </a:tabLst>
              </a:pPr>
              <a:r>
                <a:rPr lang="en-US" sz="1500" i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ACK(</a:t>
              </a:r>
              <a:r>
                <a:rPr lang="en-US" sz="1500" i="1" err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seq</a:t>
              </a:r>
              <a:r>
                <a:rPr lang="en-US" sz="1500" i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=x+1, </a:t>
              </a:r>
              <a:r>
                <a:rPr lang="en-US" sz="1500" i="1" err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ack</a:t>
              </a:r>
              <a:r>
                <a:rPr lang="en-US" sz="1500" i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=</a:t>
              </a:r>
              <a:r>
                <a:rPr lang="en-US" sz="1500" b="1" i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y</a:t>
              </a:r>
              <a:r>
                <a:rPr lang="en-US" sz="1500" i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+1)‏</a:t>
              </a:r>
            </a:p>
          </p:txBody>
        </p:sp>
      </p:grpSp>
      <p:sp>
        <p:nvSpPr>
          <p:cNvPr id="59405" name="Line 13"/>
          <p:cNvSpPr>
            <a:spLocks noChangeShapeType="1"/>
          </p:cNvSpPr>
          <p:nvPr/>
        </p:nvSpPr>
        <p:spPr bwMode="auto">
          <a:xfrm flipH="1">
            <a:off x="1922916" y="3124677"/>
            <a:ext cx="8465" cy="3319611"/>
          </a:xfrm>
          <a:prstGeom prst="line">
            <a:avLst/>
          </a:prstGeom>
          <a:noFill/>
          <a:ln w="38100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59406" name="Group 14"/>
          <p:cNvGrpSpPr>
            <a:grpSpLocks/>
          </p:cNvGrpSpPr>
          <p:nvPr/>
        </p:nvGrpSpPr>
        <p:grpSpPr bwMode="auto">
          <a:xfrm>
            <a:off x="1927412" y="5758010"/>
            <a:ext cx="4113738" cy="708829"/>
            <a:chOff x="0" y="96"/>
            <a:chExt cx="4116" cy="808"/>
          </a:xfrm>
        </p:grpSpPr>
        <p:sp>
          <p:nvSpPr>
            <p:cNvPr id="59407" name="Rectangle 15"/>
            <p:cNvSpPr>
              <a:spLocks/>
            </p:cNvSpPr>
            <p:nvPr/>
          </p:nvSpPr>
          <p:spPr bwMode="auto">
            <a:xfrm>
              <a:off x="964" y="135"/>
              <a:ext cx="240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3000"/>
                </a:lnSpc>
                <a:tabLst>
                  <a:tab pos="692257" algn="l"/>
                  <a:tab pos="1365804" algn="l"/>
                </a:tabLst>
              </a:pPr>
              <a:r>
                <a:rPr lang="en-US" sz="1500" i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Data(</a:t>
              </a:r>
              <a:r>
                <a:rPr lang="en-US" sz="1500" i="1" err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Src</a:t>
              </a:r>
              <a:r>
                <a:rPr lang="en-US" sz="1500" i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=</a:t>
              </a:r>
              <a:r>
                <a:rPr lang="en-US" sz="1500" i="1" err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A,seq</a:t>
              </a:r>
              <a:r>
                <a:rPr lang="en-US" sz="1500" i="1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=x+1)‏</a:t>
              </a:r>
            </a:p>
          </p:txBody>
        </p:sp>
        <p:sp>
          <p:nvSpPr>
            <p:cNvPr id="59408" name="Line 16"/>
            <p:cNvSpPr>
              <a:spLocks noChangeShapeType="1"/>
            </p:cNvSpPr>
            <p:nvPr/>
          </p:nvSpPr>
          <p:spPr bwMode="auto">
            <a:xfrm>
              <a:off x="0" y="96"/>
              <a:ext cx="4116" cy="80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8" name="Line 3"/>
          <p:cNvSpPr>
            <a:spLocks noChangeShapeType="1"/>
          </p:cNvSpPr>
          <p:nvPr/>
        </p:nvSpPr>
        <p:spPr bwMode="auto">
          <a:xfrm>
            <a:off x="10100040" y="3175847"/>
            <a:ext cx="8465" cy="3312914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21" name="Bulle ronde 20"/>
          <p:cNvSpPr/>
          <p:nvPr/>
        </p:nvSpPr>
        <p:spPr>
          <a:xfrm>
            <a:off x="6479949" y="3530261"/>
            <a:ext cx="4278288" cy="607568"/>
          </a:xfrm>
          <a:prstGeom prst="wedgeEllipseCallout">
            <a:avLst>
              <a:gd name="adj1" fmla="val 31474"/>
              <a:gd name="adj2" fmla="val 122887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7355" tIns="33677" rIns="67355" bIns="33677" rtlCol="0" anchor="ctr"/>
          <a:lstStyle/>
          <a:p>
            <a:pPr algn="ctr"/>
            <a:r>
              <a:rPr lang="fr-FR" err="1">
                <a:solidFill>
                  <a:schemeClr val="tx1"/>
                </a:solidFill>
                <a:cs typeface="Courier"/>
              </a:rPr>
              <a:t>Ignored</a:t>
            </a:r>
            <a:r>
              <a:rPr lang="fr-FR">
                <a:solidFill>
                  <a:schemeClr val="tx1"/>
                </a:solidFill>
                <a:cs typeface="Courier"/>
              </a:rPr>
              <a:t> if Alice </a:t>
            </a:r>
            <a:r>
              <a:rPr lang="fr-FR" err="1">
                <a:solidFill>
                  <a:schemeClr val="tx1"/>
                </a:solidFill>
                <a:cs typeface="Courier"/>
              </a:rPr>
              <a:t>is</a:t>
            </a:r>
            <a:r>
              <a:rPr lang="fr-FR">
                <a:solidFill>
                  <a:schemeClr val="tx1"/>
                </a:solidFill>
                <a:cs typeface="Courier"/>
              </a:rPr>
              <a:t> offline</a:t>
            </a:r>
          </a:p>
        </p:txBody>
      </p:sp>
      <p:sp>
        <p:nvSpPr>
          <p:cNvPr id="22" name="Bulle ronde 21"/>
          <p:cNvSpPr/>
          <p:nvPr/>
        </p:nvSpPr>
        <p:spPr>
          <a:xfrm>
            <a:off x="2037111" y="4137829"/>
            <a:ext cx="4278288" cy="607568"/>
          </a:xfrm>
          <a:prstGeom prst="wedgeEllipseCallout">
            <a:avLst>
              <a:gd name="adj1" fmla="val 22746"/>
              <a:gd name="adj2" fmla="val 120309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7355" tIns="33677" rIns="67355" bIns="33677" rtlCol="0" anchor="ctr"/>
          <a:lstStyle/>
          <a:p>
            <a:pPr algn="ctr"/>
            <a:r>
              <a:rPr lang="fr-FR">
                <a:solidFill>
                  <a:schemeClr val="tx1"/>
                </a:solidFill>
                <a:cs typeface="Courier"/>
              </a:rPr>
              <a:t>Can Terrence </a:t>
            </a:r>
            <a:r>
              <a:rPr lang="fr-FR" err="1">
                <a:solidFill>
                  <a:schemeClr val="tx1"/>
                </a:solidFill>
                <a:cs typeface="Courier"/>
              </a:rPr>
              <a:t>predict</a:t>
            </a:r>
            <a:r>
              <a:rPr lang="fr-FR">
                <a:solidFill>
                  <a:schemeClr val="tx1"/>
                </a:solidFill>
                <a:cs typeface="Courier"/>
              </a:rPr>
              <a:t> </a:t>
            </a:r>
            <a:r>
              <a:rPr lang="fr-FR" b="1">
                <a:solidFill>
                  <a:srgbClr val="0000FF"/>
                </a:solidFill>
                <a:cs typeface="Courier"/>
              </a:rPr>
              <a:t>y</a:t>
            </a:r>
            <a:r>
              <a:rPr lang="fr-FR">
                <a:solidFill>
                  <a:schemeClr val="tx1"/>
                </a:solidFill>
                <a:cs typeface="Courier"/>
              </a:rPr>
              <a:t> ?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5559659" y="2517650"/>
            <a:ext cx="504716" cy="345011"/>
          </a:xfrm>
          <a:prstGeom prst="rect">
            <a:avLst/>
          </a:prstGeom>
          <a:noFill/>
        </p:spPr>
        <p:txBody>
          <a:bodyPr wrap="none" lIns="67355" tIns="33677" rIns="67355" bIns="33677" rtlCol="0">
            <a:spAutoFit/>
          </a:bodyPr>
          <a:lstStyle/>
          <a:p>
            <a:r>
              <a:rPr lang="en-GB"/>
              <a:t>Bob</a:t>
            </a:r>
          </a:p>
        </p:txBody>
      </p:sp>
      <p:grpSp>
        <p:nvGrpSpPr>
          <p:cNvPr id="3" name="Group 14">
            <a:extLst>
              <a:ext uri="{FF2B5EF4-FFF2-40B4-BE49-F238E27FC236}">
                <a16:creationId xmlns:a16="http://schemas.microsoft.com/office/drawing/2014/main" id="{71E1938A-EF79-17FC-6204-860364F907B2}"/>
              </a:ext>
            </a:extLst>
          </p:cNvPr>
          <p:cNvGrpSpPr>
            <a:grpSpLocks/>
          </p:cNvGrpSpPr>
          <p:nvPr/>
        </p:nvGrpSpPr>
        <p:grpSpPr bwMode="auto">
          <a:xfrm>
            <a:off x="1395598" y="2257097"/>
            <a:ext cx="635645" cy="826366"/>
            <a:chOff x="6440791" y="4293096"/>
            <a:chExt cx="787450" cy="151216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E1262C9-0E56-31D6-4160-236E9BF2C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7176" y="4344987"/>
              <a:ext cx="594681" cy="1460277"/>
            </a:xfrm>
            <a:prstGeom prst="rect">
              <a:avLst/>
            </a:prstGeom>
            <a:blipFill dpi="0" rotWithShape="0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6D793AE-1E21-EB99-22EF-1E92FE0429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0791" y="4918074"/>
              <a:ext cx="787450" cy="334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3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>
                  <a:solidFill>
                    <a:srgbClr val="FFFFFF"/>
                  </a:solidFill>
                  <a:latin typeface="Helvetica" panose="020B0604020202020204" pitchFamily="34" charset="0"/>
                  <a:sym typeface="Helvetica" panose="020B0604020202020204" pitchFamily="34" charset="0"/>
                </a:rPr>
                <a:t>T</a:t>
              </a:r>
            </a:p>
          </p:txBody>
        </p:sp>
        <p:cxnSp>
          <p:nvCxnSpPr>
            <p:cNvPr id="6" name="Straight Connector 17">
              <a:extLst>
                <a:ext uri="{FF2B5EF4-FFF2-40B4-BE49-F238E27FC236}">
                  <a16:creationId xmlns:a16="http://schemas.microsoft.com/office/drawing/2014/main" id="{31433654-2E6C-C602-BDCC-6E2E314AE48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609184" y="4437112"/>
              <a:ext cx="432048" cy="0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7" name="Snip Same-side Corner of Rectangle 6">
              <a:extLst>
                <a:ext uri="{FF2B5EF4-FFF2-40B4-BE49-F238E27FC236}">
                  <a16:creationId xmlns:a16="http://schemas.microsoft.com/office/drawing/2014/main" id="{7D07EBD2-44FA-EB46-3ED1-2CBB64393801}"/>
                </a:ext>
              </a:extLst>
            </p:cNvPr>
            <p:cNvSpPr/>
            <p:nvPr/>
          </p:nvSpPr>
          <p:spPr bwMode="auto">
            <a:xfrm>
              <a:off x="6680518" y="4293096"/>
              <a:ext cx="295294" cy="144546"/>
            </a:xfrm>
            <a:prstGeom prst="snip2SameRect">
              <a:avLst/>
            </a:prstGeom>
            <a:solidFill>
              <a:schemeClr val="tx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/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en-US" sz="4200">
                <a:latin typeface="Gill Sans" charset="0"/>
                <a:ea typeface="Heiti SC Light" charset="0"/>
                <a:sym typeface="Gill Sans" charset="0"/>
              </a:endParaRPr>
            </a:p>
          </p:txBody>
        </p:sp>
        <p:sp>
          <p:nvSpPr>
            <p:cNvPr id="8" name="Rounded Rectangle 19">
              <a:extLst>
                <a:ext uri="{FF2B5EF4-FFF2-40B4-BE49-F238E27FC236}">
                  <a16:creationId xmlns:a16="http://schemas.microsoft.com/office/drawing/2014/main" id="{44CD601E-A75B-8455-9E5A-E50C0C11D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8942" y="4437113"/>
              <a:ext cx="295374" cy="9212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254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fr-FR" altLang="fr-FR" sz="4200"/>
            </a:p>
          </p:txBody>
        </p:sp>
        <p:sp>
          <p:nvSpPr>
            <p:cNvPr id="9" name="Oval 20">
              <a:extLst>
                <a:ext uri="{FF2B5EF4-FFF2-40B4-BE49-F238E27FC236}">
                  <a16:creationId xmlns:a16="http://schemas.microsoft.com/office/drawing/2014/main" id="{C7EB39A4-9D7F-C04E-AA6D-E39DCF263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7700" y="4457227"/>
              <a:ext cx="72008" cy="51893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fr-FR" altLang="fr-FR" sz="4200"/>
            </a:p>
          </p:txBody>
        </p:sp>
        <p:sp>
          <p:nvSpPr>
            <p:cNvPr id="10" name="Oval 21">
              <a:extLst>
                <a:ext uri="{FF2B5EF4-FFF2-40B4-BE49-F238E27FC236}">
                  <a16:creationId xmlns:a16="http://schemas.microsoft.com/office/drawing/2014/main" id="{3759A6EA-B316-52BC-8656-AFF825F12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466" y="4454751"/>
              <a:ext cx="72008" cy="51893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endParaRPr lang="fr-FR" altLang="fr-FR" sz="4200"/>
            </a:p>
          </p:txBody>
        </p:sp>
      </p:grpSp>
      <p:grpSp>
        <p:nvGrpSpPr>
          <p:cNvPr id="11" name="Group 12">
            <a:extLst>
              <a:ext uri="{FF2B5EF4-FFF2-40B4-BE49-F238E27FC236}">
                <a16:creationId xmlns:a16="http://schemas.microsoft.com/office/drawing/2014/main" id="{5DC2D029-EA0D-8A1C-BAE9-2E3A325A3D4B}"/>
              </a:ext>
            </a:extLst>
          </p:cNvPr>
          <p:cNvGrpSpPr>
            <a:grpSpLocks/>
          </p:cNvGrpSpPr>
          <p:nvPr/>
        </p:nvGrpSpPr>
        <p:grpSpPr bwMode="auto">
          <a:xfrm>
            <a:off x="9970493" y="2196836"/>
            <a:ext cx="635644" cy="826366"/>
            <a:chOff x="0" y="0"/>
            <a:chExt cx="656" cy="1194"/>
          </a:xfrm>
        </p:grpSpPr>
        <p:sp>
          <p:nvSpPr>
            <p:cNvPr id="12" name="Rectangle 13">
              <a:extLst>
                <a:ext uri="{FF2B5EF4-FFF2-40B4-BE49-F238E27FC236}">
                  <a16:creationId xmlns:a16="http://schemas.microsoft.com/office/drawing/2014/main" id="{CC6E58CE-5EB8-0D3D-384C-1890DC3463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654" cy="1194"/>
            </a:xfrm>
            <a:prstGeom prst="rect">
              <a:avLst/>
            </a:prstGeom>
            <a:blipFill dpi="0" rotWithShape="0">
              <a:blip r:embed="rId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Rectangle 14">
              <a:extLst>
                <a:ext uri="{FF2B5EF4-FFF2-40B4-BE49-F238E27FC236}">
                  <a16:creationId xmlns:a16="http://schemas.microsoft.com/office/drawing/2014/main" id="{F6B5A9D0-1F3B-428A-F223-6E12614B0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81"/>
              <a:ext cx="65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3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>
                  <a:solidFill>
                    <a:srgbClr val="FFFFFF"/>
                  </a:solidFill>
                  <a:latin typeface="Helvetica" panose="020B0604020202020204" pitchFamily="34" charset="0"/>
                  <a:sym typeface="Helvetica" panose="020B0604020202020204" pitchFamily="34" charset="0"/>
                </a:rPr>
                <a:t>A</a:t>
              </a:r>
            </a:p>
          </p:txBody>
        </p:sp>
      </p:grpSp>
      <p:grpSp>
        <p:nvGrpSpPr>
          <p:cNvPr id="14" name="Group 6">
            <a:extLst>
              <a:ext uri="{FF2B5EF4-FFF2-40B4-BE49-F238E27FC236}">
                <a16:creationId xmlns:a16="http://schemas.microsoft.com/office/drawing/2014/main" id="{84337418-E002-7069-C345-68D901368C5E}"/>
              </a:ext>
            </a:extLst>
          </p:cNvPr>
          <p:cNvGrpSpPr>
            <a:grpSpLocks/>
          </p:cNvGrpSpPr>
          <p:nvPr/>
        </p:nvGrpSpPr>
        <p:grpSpPr bwMode="auto">
          <a:xfrm>
            <a:off x="5462294" y="2279970"/>
            <a:ext cx="633706" cy="745403"/>
            <a:chOff x="0" y="0"/>
            <a:chExt cx="506" cy="1003"/>
          </a:xfrm>
        </p:grpSpPr>
        <p:sp>
          <p:nvSpPr>
            <p:cNvPr id="15" name="Rectangle 7">
              <a:extLst>
                <a:ext uri="{FF2B5EF4-FFF2-40B4-BE49-F238E27FC236}">
                  <a16:creationId xmlns:a16="http://schemas.microsoft.com/office/drawing/2014/main" id="{CD8FE686-D238-AF75-FD66-2F1580EF3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506" cy="1003"/>
            </a:xfrm>
            <a:prstGeom prst="rect">
              <a:avLst/>
            </a:prstGeom>
            <a:blipFill dpi="0" rotWithShape="0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en-GB" altLang="en-US">
                <a:solidFill>
                  <a:srgbClr val="000000"/>
                </a:solidFill>
              </a:endParaRPr>
            </a:p>
          </p:txBody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7627D187-EC67-5D23-9946-81463D1D68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385"/>
              <a:ext cx="504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>
                <a:spcBef>
                  <a:spcPts val="1763"/>
                </a:spcBef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eaLnBrk="0" fontAlgn="base" hangingPunct="0">
                <a:spcBef>
                  <a:spcPts val="1763"/>
                </a:spcBef>
                <a:spcAft>
                  <a:spcPct val="0"/>
                </a:spcAft>
                <a:buSzPct val="171000"/>
                <a:buFont typeface="Gill Sans" pitchFamily="6" charset="0"/>
                <a:buChar char="•"/>
                <a:tabLst>
                  <a:tab pos="687388" algn="l"/>
                  <a:tab pos="1363663" algn="l"/>
                </a:tabLst>
                <a:defRPr sz="3100">
                  <a:solidFill>
                    <a:schemeClr val="tx1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algn="ctr" eaLnBrk="1" hangingPunct="1">
                <a:lnSpc>
                  <a:spcPct val="83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>
                  <a:solidFill>
                    <a:srgbClr val="FFFFFF"/>
                  </a:solidFill>
                  <a:latin typeface="Helvetica" panose="020B0604020202020204" pitchFamily="34" charset="0"/>
                  <a:sym typeface="Helvetica" panose="020B0604020202020204" pitchFamily="34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234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949569" y="-1116"/>
            <a:ext cx="10216662" cy="1213322"/>
          </a:xfrm>
          <a:ln/>
        </p:spPr>
        <p:txBody>
          <a:bodyPr>
            <a:norm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21275" algn="l"/>
              </a:tabLst>
            </a:pPr>
            <a:r>
              <a:rPr lang="en-US"/>
              <a:t>Three-way handshake : initial specification</a:t>
            </a:r>
          </a:p>
        </p:txBody>
      </p:sp>
      <p:sp>
        <p:nvSpPr>
          <p:cNvPr id="20482" name="Line 2"/>
          <p:cNvSpPr>
            <a:spLocks noChangeShapeType="1"/>
          </p:cNvSpPr>
          <p:nvPr/>
        </p:nvSpPr>
        <p:spPr bwMode="auto">
          <a:xfrm flipH="1">
            <a:off x="4794871" y="2455665"/>
            <a:ext cx="8465" cy="2467943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20483" name="Line 3"/>
          <p:cNvSpPr>
            <a:spLocks noChangeShapeType="1"/>
          </p:cNvSpPr>
          <p:nvPr/>
        </p:nvSpPr>
        <p:spPr bwMode="auto">
          <a:xfrm>
            <a:off x="7701855" y="2433340"/>
            <a:ext cx="1210" cy="2636490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20484" name="Group 4"/>
          <p:cNvGrpSpPr>
            <a:grpSpLocks/>
          </p:cNvGrpSpPr>
          <p:nvPr/>
        </p:nvGrpSpPr>
        <p:grpSpPr bwMode="auto">
          <a:xfrm>
            <a:off x="4814219" y="4348758"/>
            <a:ext cx="2861035" cy="517922"/>
            <a:chOff x="0" y="0"/>
            <a:chExt cx="2366" cy="464"/>
          </a:xfrm>
        </p:grpSpPr>
        <p:sp>
          <p:nvSpPr>
            <p:cNvPr id="20485" name="Line 5"/>
            <p:cNvSpPr>
              <a:spLocks noChangeShapeType="1"/>
            </p:cNvSpPr>
            <p:nvPr/>
          </p:nvSpPr>
          <p:spPr bwMode="auto">
            <a:xfrm>
              <a:off x="0" y="0"/>
              <a:ext cx="2366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488" name="Rectangle 8"/>
            <p:cNvSpPr>
              <a:spLocks/>
            </p:cNvSpPr>
            <p:nvPr/>
          </p:nvSpPr>
          <p:spPr bwMode="auto">
            <a:xfrm>
              <a:off x="316" y="101"/>
              <a:ext cx="1733" cy="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67415" algn="l"/>
                  <a:tab pos="2740962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ACK(seq=</a:t>
              </a:r>
              <a:r>
                <a:rPr lang="en-US" sz="150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x+1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, ack=</a:t>
              </a:r>
              <a:r>
                <a:rPr lang="en-US" sz="1500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y+1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</p:grpSp>
      <p:grpSp>
        <p:nvGrpSpPr>
          <p:cNvPr id="20489" name="Group 9"/>
          <p:cNvGrpSpPr>
            <a:grpSpLocks/>
          </p:cNvGrpSpPr>
          <p:nvPr/>
        </p:nvGrpSpPr>
        <p:grpSpPr bwMode="auto">
          <a:xfrm>
            <a:off x="2550547" y="2367510"/>
            <a:ext cx="2195954" cy="339303"/>
            <a:chOff x="7" y="7"/>
            <a:chExt cx="1815" cy="303"/>
          </a:xfrm>
        </p:grpSpPr>
        <p:sp>
          <p:nvSpPr>
            <p:cNvPr id="20490" name="Line 10"/>
            <p:cNvSpPr>
              <a:spLocks noChangeShapeType="1"/>
            </p:cNvSpPr>
            <p:nvPr/>
          </p:nvSpPr>
          <p:spPr bwMode="auto">
            <a:xfrm>
              <a:off x="617" y="309"/>
              <a:ext cx="120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491" name="Rectangle 11"/>
            <p:cNvSpPr>
              <a:spLocks/>
            </p:cNvSpPr>
            <p:nvPr/>
          </p:nvSpPr>
          <p:spPr bwMode="auto">
            <a:xfrm>
              <a:off x="7" y="7"/>
              <a:ext cx="104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65804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CONNECT.req</a:t>
              </a:r>
            </a:p>
          </p:txBody>
        </p:sp>
      </p:grpSp>
      <p:grpSp>
        <p:nvGrpSpPr>
          <p:cNvPr id="20492" name="Group 12"/>
          <p:cNvGrpSpPr>
            <a:grpSpLocks/>
          </p:cNvGrpSpPr>
          <p:nvPr/>
        </p:nvGrpSpPr>
        <p:grpSpPr bwMode="auto">
          <a:xfrm>
            <a:off x="7741761" y="3079626"/>
            <a:ext cx="3050880" cy="199802"/>
            <a:chOff x="0" y="6"/>
            <a:chExt cx="2522" cy="179"/>
          </a:xfrm>
        </p:grpSpPr>
        <p:sp>
          <p:nvSpPr>
            <p:cNvPr id="20493" name="Rectangle 13"/>
            <p:cNvSpPr>
              <a:spLocks/>
            </p:cNvSpPr>
            <p:nvPr/>
          </p:nvSpPr>
          <p:spPr bwMode="auto">
            <a:xfrm>
              <a:off x="1497" y="6"/>
              <a:ext cx="102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65804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CONNECT.ind</a:t>
              </a:r>
            </a:p>
          </p:txBody>
        </p:sp>
        <p:sp>
          <p:nvSpPr>
            <p:cNvPr id="20494" name="Line 14"/>
            <p:cNvSpPr>
              <a:spLocks noChangeShapeType="1"/>
            </p:cNvSpPr>
            <p:nvPr/>
          </p:nvSpPr>
          <p:spPr bwMode="auto">
            <a:xfrm>
              <a:off x="0" y="156"/>
              <a:ext cx="120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0495" name="Group 15"/>
          <p:cNvGrpSpPr>
            <a:grpSpLocks/>
          </p:cNvGrpSpPr>
          <p:nvPr/>
        </p:nvGrpSpPr>
        <p:grpSpPr bwMode="auto">
          <a:xfrm>
            <a:off x="4826310" y="3314031"/>
            <a:ext cx="6018330" cy="551408"/>
            <a:chOff x="0" y="6"/>
            <a:chExt cx="4977" cy="494"/>
          </a:xfrm>
        </p:grpSpPr>
        <p:sp>
          <p:nvSpPr>
            <p:cNvPr id="20496" name="Line 16"/>
            <p:cNvSpPr>
              <a:spLocks noChangeShapeType="1"/>
            </p:cNvSpPr>
            <p:nvPr/>
          </p:nvSpPr>
          <p:spPr bwMode="auto">
            <a:xfrm flipH="1">
              <a:off x="0" y="58"/>
              <a:ext cx="2346" cy="4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499" name="Rectangle 19"/>
            <p:cNvSpPr>
              <a:spLocks/>
            </p:cNvSpPr>
            <p:nvPr/>
          </p:nvSpPr>
          <p:spPr bwMode="auto">
            <a:xfrm>
              <a:off x="163" y="203"/>
              <a:ext cx="1928" cy="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67415" algn="l"/>
                  <a:tab pos="2740962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SYN+ACK(ack=</a:t>
              </a:r>
              <a:r>
                <a:rPr lang="en-US" sz="150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x+1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,seq=</a:t>
              </a:r>
              <a:r>
                <a:rPr lang="en-US" sz="1500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y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  <p:sp>
          <p:nvSpPr>
            <p:cNvPr id="20500" name="Rectangle 20"/>
            <p:cNvSpPr>
              <a:spLocks/>
            </p:cNvSpPr>
            <p:nvPr/>
          </p:nvSpPr>
          <p:spPr bwMode="auto">
            <a:xfrm>
              <a:off x="3853" y="6"/>
              <a:ext cx="112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CONNECT.resp</a:t>
              </a:r>
            </a:p>
          </p:txBody>
        </p:sp>
        <p:sp>
          <p:nvSpPr>
            <p:cNvPr id="20501" name="Line 21"/>
            <p:cNvSpPr>
              <a:spLocks noChangeShapeType="1"/>
            </p:cNvSpPr>
            <p:nvPr/>
          </p:nvSpPr>
          <p:spPr bwMode="auto">
            <a:xfrm flipH="1">
              <a:off x="2387" y="58"/>
              <a:ext cx="129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0502" name="Group 22"/>
          <p:cNvGrpSpPr>
            <a:grpSpLocks/>
          </p:cNvGrpSpPr>
          <p:nvPr/>
        </p:nvGrpSpPr>
        <p:grpSpPr bwMode="auto">
          <a:xfrm>
            <a:off x="2510638" y="3551784"/>
            <a:ext cx="2250374" cy="338213"/>
            <a:chOff x="7" y="6"/>
            <a:chExt cx="1861" cy="303"/>
          </a:xfrm>
        </p:grpSpPr>
        <p:sp>
          <p:nvSpPr>
            <p:cNvPr id="20503" name="Line 23"/>
            <p:cNvSpPr>
              <a:spLocks noChangeShapeType="1"/>
            </p:cNvSpPr>
            <p:nvPr/>
          </p:nvSpPr>
          <p:spPr bwMode="auto">
            <a:xfrm flipH="1">
              <a:off x="571" y="308"/>
              <a:ext cx="129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04" name="Rectangle 24"/>
            <p:cNvSpPr>
              <a:spLocks/>
            </p:cNvSpPr>
            <p:nvPr/>
          </p:nvSpPr>
          <p:spPr bwMode="auto">
            <a:xfrm>
              <a:off x="7" y="6"/>
              <a:ext cx="111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CONNECT.conf</a:t>
              </a:r>
            </a:p>
          </p:txBody>
        </p:sp>
      </p:grpSp>
      <p:sp>
        <p:nvSpPr>
          <p:cNvPr id="20505" name="Rectangle 25"/>
          <p:cNvSpPr>
            <a:spLocks/>
          </p:cNvSpPr>
          <p:nvPr/>
        </p:nvSpPr>
        <p:spPr bwMode="auto">
          <a:xfrm>
            <a:off x="1690782" y="2794992"/>
            <a:ext cx="2396691" cy="40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Initial sequence number (</a:t>
            </a:r>
            <a:r>
              <a:rPr lang="en-US" sz="1500" i="1">
                <a:solidFill>
                  <a:srgbClr val="FF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x</a:t>
            </a:r>
            <a:r>
              <a:rPr lang="en-US" sz="1500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) </a:t>
            </a:r>
          </a:p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</a:tabLst>
            </a:pPr>
            <a:endParaRPr lang="en-US" sz="1500" i="1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20506" name="Rectangle 26"/>
          <p:cNvSpPr>
            <a:spLocks/>
          </p:cNvSpPr>
          <p:nvPr/>
        </p:nvSpPr>
        <p:spPr bwMode="auto">
          <a:xfrm>
            <a:off x="7923146" y="3692426"/>
            <a:ext cx="2396691" cy="40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Initial sequence number (</a:t>
            </a:r>
            <a:r>
              <a:rPr lang="en-US" sz="1500" i="1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y</a:t>
            </a:r>
            <a:r>
              <a:rPr lang="en-US" sz="1500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) </a:t>
            </a:r>
          </a:p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</a:tabLst>
            </a:pPr>
            <a:endParaRPr lang="en-US" sz="1500" i="1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grpSp>
        <p:nvGrpSpPr>
          <p:cNvPr id="20507" name="Group 27"/>
          <p:cNvGrpSpPr>
            <a:grpSpLocks/>
          </p:cNvGrpSpPr>
          <p:nvPr/>
        </p:nvGrpSpPr>
        <p:grpSpPr bwMode="auto">
          <a:xfrm>
            <a:off x="4880727" y="2742531"/>
            <a:ext cx="2861035" cy="519038"/>
            <a:chOff x="0" y="0"/>
            <a:chExt cx="2366" cy="464"/>
          </a:xfrm>
        </p:grpSpPr>
        <p:sp>
          <p:nvSpPr>
            <p:cNvPr id="20508" name="Line 28"/>
            <p:cNvSpPr>
              <a:spLocks noChangeShapeType="1"/>
            </p:cNvSpPr>
            <p:nvPr/>
          </p:nvSpPr>
          <p:spPr bwMode="auto">
            <a:xfrm>
              <a:off x="0" y="0"/>
              <a:ext cx="2366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11" name="Rectangle 31"/>
            <p:cNvSpPr>
              <a:spLocks/>
            </p:cNvSpPr>
            <p:nvPr/>
          </p:nvSpPr>
          <p:spPr bwMode="auto">
            <a:xfrm>
              <a:off x="823" y="116"/>
              <a:ext cx="862" cy="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65804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SYN(seq=</a:t>
              </a:r>
              <a:r>
                <a:rPr lang="en-US" sz="150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x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</p:grpSp>
      <p:sp>
        <p:nvSpPr>
          <p:cNvPr id="20512" name="Rectangle 32"/>
          <p:cNvSpPr>
            <a:spLocks/>
          </p:cNvSpPr>
          <p:nvPr/>
        </p:nvSpPr>
        <p:spPr bwMode="auto">
          <a:xfrm>
            <a:off x="2058954" y="4006288"/>
            <a:ext cx="2210547" cy="22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7000"/>
              </a:lnSpc>
              <a:tabLst>
                <a:tab pos="692257" algn="l"/>
                <a:tab pos="1375159" algn="l"/>
                <a:tab pos="2048706" algn="l"/>
              </a:tabLst>
            </a:pPr>
            <a:r>
              <a:rPr lang="en-US" sz="1500" b="1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Connection established</a:t>
            </a:r>
          </a:p>
        </p:txBody>
      </p:sp>
      <p:sp>
        <p:nvSpPr>
          <p:cNvPr id="20513" name="Rectangle 33"/>
          <p:cNvSpPr>
            <a:spLocks/>
          </p:cNvSpPr>
          <p:nvPr/>
        </p:nvSpPr>
        <p:spPr bwMode="auto">
          <a:xfrm>
            <a:off x="7876552" y="4899257"/>
            <a:ext cx="2210547" cy="22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7000"/>
              </a:lnSpc>
              <a:tabLst>
                <a:tab pos="692257" algn="l"/>
                <a:tab pos="1375159" algn="l"/>
                <a:tab pos="2048706" algn="l"/>
              </a:tabLst>
            </a:pPr>
            <a:r>
              <a:rPr lang="en-US" sz="1500" b="1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Connection established</a:t>
            </a:r>
          </a:p>
        </p:txBody>
      </p:sp>
      <p:sp>
        <p:nvSpPr>
          <p:cNvPr id="20514" name="Rectangle 34"/>
          <p:cNvSpPr>
            <a:spLocks/>
          </p:cNvSpPr>
          <p:nvPr/>
        </p:nvSpPr>
        <p:spPr bwMode="auto">
          <a:xfrm>
            <a:off x="1464656" y="4403452"/>
            <a:ext cx="2719555" cy="40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14509" algn="l"/>
              </a:tabLst>
            </a:pP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The sequence numbers of all </a:t>
            </a:r>
            <a:b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</a:b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segments A-&gt;B will start at </a:t>
            </a:r>
            <a:r>
              <a:rPr lang="en-US" sz="1500">
                <a:solidFill>
                  <a:srgbClr val="FF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x+1</a:t>
            </a: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</a:t>
            </a:r>
          </a:p>
        </p:txBody>
      </p:sp>
      <p:sp>
        <p:nvSpPr>
          <p:cNvPr id="20515" name="Rectangle 35"/>
          <p:cNvSpPr>
            <a:spLocks/>
          </p:cNvSpPr>
          <p:nvPr/>
        </p:nvSpPr>
        <p:spPr bwMode="auto">
          <a:xfrm>
            <a:off x="7695811" y="5141268"/>
            <a:ext cx="3327797" cy="40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14509" algn="l"/>
              </a:tabLst>
            </a:pP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The sequence numbers of all</a:t>
            </a:r>
            <a:b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</a:b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segments B-&gt;A will start at </a:t>
            </a:r>
            <a:r>
              <a:rPr lang="en-US" sz="1500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y+1 </a:t>
            </a:r>
          </a:p>
        </p:txBody>
      </p:sp>
      <p:sp>
        <p:nvSpPr>
          <p:cNvPr id="37" name="Bulle ronde 36"/>
          <p:cNvSpPr/>
          <p:nvPr/>
        </p:nvSpPr>
        <p:spPr>
          <a:xfrm>
            <a:off x="4505354" y="1606297"/>
            <a:ext cx="4278288" cy="607568"/>
          </a:xfrm>
          <a:prstGeom prst="wedgeEllipseCallout">
            <a:avLst>
              <a:gd name="adj1" fmla="val -59377"/>
              <a:gd name="adj2" fmla="val 151251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7355" tIns="33677" rIns="67355" bIns="33677" rtlCol="0" anchor="ctr"/>
          <a:lstStyle/>
          <a:p>
            <a:pPr algn="ctr"/>
            <a:r>
              <a:rPr lang="fr-FR" sz="1500">
                <a:solidFill>
                  <a:schemeClr val="tx1"/>
                </a:solidFill>
                <a:cs typeface="Courier"/>
              </a:rPr>
              <a:t>X </a:t>
            </a:r>
            <a:r>
              <a:rPr lang="fr-FR" sz="1500" err="1">
                <a:solidFill>
                  <a:schemeClr val="tx1"/>
                </a:solidFill>
                <a:cs typeface="Courier"/>
              </a:rPr>
              <a:t>is</a:t>
            </a:r>
            <a:r>
              <a:rPr lang="fr-FR" sz="1500">
                <a:solidFill>
                  <a:schemeClr val="tx1"/>
                </a:solidFill>
                <a:cs typeface="Courier"/>
              </a:rPr>
              <a:t> </a:t>
            </a:r>
            <a:r>
              <a:rPr lang="fr-FR" sz="1500" err="1">
                <a:solidFill>
                  <a:schemeClr val="tx1"/>
                </a:solidFill>
                <a:cs typeface="Courier"/>
              </a:rPr>
              <a:t>extracted</a:t>
            </a:r>
            <a:r>
              <a:rPr lang="fr-FR" sz="1500">
                <a:solidFill>
                  <a:schemeClr val="tx1"/>
                </a:solidFill>
                <a:cs typeface="Courier"/>
              </a:rPr>
              <a:t> </a:t>
            </a:r>
            <a:r>
              <a:rPr lang="fr-FR" sz="1500" err="1">
                <a:solidFill>
                  <a:schemeClr val="tx1"/>
                </a:solidFill>
                <a:cs typeface="Courier"/>
              </a:rPr>
              <a:t>from</a:t>
            </a:r>
            <a:r>
              <a:rPr lang="fr-FR" sz="1500">
                <a:solidFill>
                  <a:schemeClr val="tx1"/>
                </a:solidFill>
                <a:cs typeface="Courier"/>
              </a:rPr>
              <a:t> a local </a:t>
            </a:r>
            <a:r>
              <a:rPr lang="fr-FR" sz="1500" err="1">
                <a:solidFill>
                  <a:schemeClr val="tx1"/>
                </a:solidFill>
                <a:cs typeface="Courier"/>
              </a:rPr>
              <a:t>clock</a:t>
            </a:r>
            <a:r>
              <a:rPr lang="fr-FR" sz="1500">
                <a:solidFill>
                  <a:schemeClr val="tx1"/>
                </a:solidFill>
                <a:cs typeface="Courier"/>
              </a:rPr>
              <a:t> </a:t>
            </a:r>
            <a:r>
              <a:rPr lang="fr-FR" sz="1500" err="1">
                <a:solidFill>
                  <a:schemeClr val="tx1"/>
                </a:solidFill>
                <a:cs typeface="Courier"/>
              </a:rPr>
              <a:t>incremented</a:t>
            </a:r>
            <a:r>
              <a:rPr lang="fr-FR" sz="1500">
                <a:solidFill>
                  <a:schemeClr val="tx1"/>
                </a:solidFill>
                <a:cs typeface="Courier"/>
              </a:rPr>
              <a:t> </a:t>
            </a:r>
            <a:r>
              <a:rPr lang="fr-FR" sz="1500" err="1">
                <a:solidFill>
                  <a:schemeClr val="tx1"/>
                </a:solidFill>
                <a:cs typeface="Courier"/>
              </a:rPr>
              <a:t>every</a:t>
            </a:r>
            <a:r>
              <a:rPr lang="fr-FR" sz="1500">
                <a:solidFill>
                  <a:schemeClr val="tx1"/>
                </a:solidFill>
                <a:cs typeface="Courier"/>
              </a:rPr>
              <a:t> 4 </a:t>
            </a:r>
            <a:r>
              <a:rPr lang="fr-FR" sz="1500" err="1">
                <a:solidFill>
                  <a:schemeClr val="tx1"/>
                </a:solidFill>
                <a:cs typeface="Courier"/>
              </a:rPr>
              <a:t>musec</a:t>
            </a:r>
            <a:endParaRPr lang="fr-FR" sz="1500">
              <a:solidFill>
                <a:schemeClr val="tx1"/>
              </a:solidFill>
              <a:cs typeface="Courier"/>
            </a:endParaRPr>
          </a:p>
        </p:txBody>
      </p:sp>
      <p:sp>
        <p:nvSpPr>
          <p:cNvPr id="38" name="Bulle ronde 36">
            <a:extLst>
              <a:ext uri="{FF2B5EF4-FFF2-40B4-BE49-F238E27FC236}">
                <a16:creationId xmlns:a16="http://schemas.microsoft.com/office/drawing/2014/main" id="{2257D0C2-4783-B046-9A6E-2DD9D0775DD4}"/>
              </a:ext>
            </a:extLst>
          </p:cNvPr>
          <p:cNvSpPr/>
          <p:nvPr/>
        </p:nvSpPr>
        <p:spPr>
          <a:xfrm>
            <a:off x="3288581" y="5101327"/>
            <a:ext cx="4278288" cy="607568"/>
          </a:xfrm>
          <a:prstGeom prst="wedgeEllipseCallout">
            <a:avLst>
              <a:gd name="adj1" fmla="val 108958"/>
              <a:gd name="adj2" fmla="val -239153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7355" tIns="33677" rIns="67355" bIns="33677" rtlCol="0" anchor="ctr"/>
          <a:lstStyle/>
          <a:p>
            <a:pPr algn="ctr"/>
            <a:r>
              <a:rPr lang="fr-FR" sz="1500">
                <a:solidFill>
                  <a:schemeClr val="tx1"/>
                </a:solidFill>
                <a:cs typeface="Courier"/>
              </a:rPr>
              <a:t>Y </a:t>
            </a:r>
            <a:r>
              <a:rPr lang="fr-FR" sz="1500" err="1">
                <a:solidFill>
                  <a:schemeClr val="tx1"/>
                </a:solidFill>
                <a:cs typeface="Courier"/>
              </a:rPr>
              <a:t>is</a:t>
            </a:r>
            <a:r>
              <a:rPr lang="fr-FR" sz="1500">
                <a:solidFill>
                  <a:schemeClr val="tx1"/>
                </a:solidFill>
                <a:cs typeface="Courier"/>
              </a:rPr>
              <a:t> </a:t>
            </a:r>
            <a:r>
              <a:rPr lang="fr-FR" sz="1500" err="1">
                <a:solidFill>
                  <a:schemeClr val="tx1"/>
                </a:solidFill>
                <a:cs typeface="Courier"/>
              </a:rPr>
              <a:t>extracted</a:t>
            </a:r>
            <a:r>
              <a:rPr lang="fr-FR" sz="1500">
                <a:solidFill>
                  <a:schemeClr val="tx1"/>
                </a:solidFill>
                <a:cs typeface="Courier"/>
              </a:rPr>
              <a:t> </a:t>
            </a:r>
            <a:r>
              <a:rPr lang="fr-FR" sz="1500" err="1">
                <a:solidFill>
                  <a:schemeClr val="tx1"/>
                </a:solidFill>
                <a:cs typeface="Courier"/>
              </a:rPr>
              <a:t>from</a:t>
            </a:r>
            <a:r>
              <a:rPr lang="fr-FR" sz="1500">
                <a:solidFill>
                  <a:schemeClr val="tx1"/>
                </a:solidFill>
                <a:cs typeface="Courier"/>
              </a:rPr>
              <a:t> a local </a:t>
            </a:r>
            <a:r>
              <a:rPr lang="fr-FR" sz="1500" err="1">
                <a:solidFill>
                  <a:schemeClr val="tx1"/>
                </a:solidFill>
                <a:cs typeface="Courier"/>
              </a:rPr>
              <a:t>clock</a:t>
            </a:r>
            <a:r>
              <a:rPr lang="fr-FR" sz="1500">
                <a:solidFill>
                  <a:schemeClr val="tx1"/>
                </a:solidFill>
                <a:cs typeface="Courier"/>
              </a:rPr>
              <a:t> </a:t>
            </a:r>
            <a:r>
              <a:rPr lang="fr-FR" sz="1500" err="1">
                <a:solidFill>
                  <a:schemeClr val="tx1"/>
                </a:solidFill>
                <a:cs typeface="Courier"/>
              </a:rPr>
              <a:t>incremented</a:t>
            </a:r>
            <a:r>
              <a:rPr lang="fr-FR" sz="1500">
                <a:solidFill>
                  <a:schemeClr val="tx1"/>
                </a:solidFill>
                <a:cs typeface="Courier"/>
              </a:rPr>
              <a:t> </a:t>
            </a:r>
            <a:r>
              <a:rPr lang="fr-FR" sz="1500" err="1">
                <a:solidFill>
                  <a:schemeClr val="tx1"/>
                </a:solidFill>
                <a:cs typeface="Courier"/>
              </a:rPr>
              <a:t>every</a:t>
            </a:r>
            <a:r>
              <a:rPr lang="fr-FR" sz="1500">
                <a:solidFill>
                  <a:schemeClr val="tx1"/>
                </a:solidFill>
                <a:cs typeface="Courier"/>
              </a:rPr>
              <a:t> 4 </a:t>
            </a:r>
            <a:r>
              <a:rPr lang="fr-FR" sz="1500" err="1">
                <a:solidFill>
                  <a:schemeClr val="tx1"/>
                </a:solidFill>
                <a:cs typeface="Courier"/>
              </a:rPr>
              <a:t>musec</a:t>
            </a:r>
            <a:endParaRPr lang="fr-FR" sz="1500">
              <a:solidFill>
                <a:schemeClr val="tx1"/>
              </a:solidFill>
              <a:cs typeface="Courier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01FBCE-7E0E-1FE4-43F5-4BB8FE46A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74953"/>
            <a:ext cx="10515600" cy="517922"/>
          </a:xfrm>
        </p:spPr>
        <p:txBody>
          <a:bodyPr/>
          <a:lstStyle/>
          <a:p>
            <a:r>
              <a:rPr lang="en-BE"/>
              <a:t>Can you improve TCP’s connection establishment 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352B3C-5A9A-ED51-FC87-F69767BCF21F}"/>
              </a:ext>
            </a:extLst>
          </p:cNvPr>
          <p:cNvSpPr/>
          <p:nvPr/>
        </p:nvSpPr>
        <p:spPr>
          <a:xfrm>
            <a:off x="372167" y="5069830"/>
            <a:ext cx="577402" cy="110799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2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949569" y="-1116"/>
            <a:ext cx="10216662" cy="1213322"/>
          </a:xfrm>
          <a:ln/>
        </p:spPr>
        <p:txBody>
          <a:bodyPr>
            <a:norm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21275" algn="l"/>
              </a:tabLst>
            </a:pPr>
            <a:r>
              <a:rPr lang="en-US"/>
              <a:t>Three-way handshake today</a:t>
            </a:r>
          </a:p>
        </p:txBody>
      </p:sp>
      <p:sp>
        <p:nvSpPr>
          <p:cNvPr id="20482" name="Line 2"/>
          <p:cNvSpPr>
            <a:spLocks noChangeShapeType="1"/>
          </p:cNvSpPr>
          <p:nvPr/>
        </p:nvSpPr>
        <p:spPr bwMode="auto">
          <a:xfrm flipH="1">
            <a:off x="4794871" y="2455665"/>
            <a:ext cx="8465" cy="2467943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20483" name="Line 3"/>
          <p:cNvSpPr>
            <a:spLocks noChangeShapeType="1"/>
          </p:cNvSpPr>
          <p:nvPr/>
        </p:nvSpPr>
        <p:spPr bwMode="auto">
          <a:xfrm>
            <a:off x="7701855" y="2433340"/>
            <a:ext cx="1210" cy="2636490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20484" name="Group 4"/>
          <p:cNvGrpSpPr>
            <a:grpSpLocks/>
          </p:cNvGrpSpPr>
          <p:nvPr/>
        </p:nvGrpSpPr>
        <p:grpSpPr bwMode="auto">
          <a:xfrm>
            <a:off x="4814219" y="4348758"/>
            <a:ext cx="2861035" cy="517922"/>
            <a:chOff x="0" y="0"/>
            <a:chExt cx="2366" cy="464"/>
          </a:xfrm>
        </p:grpSpPr>
        <p:sp>
          <p:nvSpPr>
            <p:cNvPr id="20485" name="Line 5"/>
            <p:cNvSpPr>
              <a:spLocks noChangeShapeType="1"/>
            </p:cNvSpPr>
            <p:nvPr/>
          </p:nvSpPr>
          <p:spPr bwMode="auto">
            <a:xfrm>
              <a:off x="0" y="0"/>
              <a:ext cx="2366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488" name="Rectangle 8"/>
            <p:cNvSpPr>
              <a:spLocks/>
            </p:cNvSpPr>
            <p:nvPr/>
          </p:nvSpPr>
          <p:spPr bwMode="auto">
            <a:xfrm>
              <a:off x="316" y="101"/>
              <a:ext cx="1733" cy="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67415" algn="l"/>
                  <a:tab pos="2740962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ACK(seq=</a:t>
              </a:r>
              <a:r>
                <a:rPr lang="en-US" sz="150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x+1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, ack=</a:t>
              </a:r>
              <a:r>
                <a:rPr lang="en-US" sz="1500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y+1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</p:grpSp>
      <p:grpSp>
        <p:nvGrpSpPr>
          <p:cNvPr id="20489" name="Group 9"/>
          <p:cNvGrpSpPr>
            <a:grpSpLocks/>
          </p:cNvGrpSpPr>
          <p:nvPr/>
        </p:nvGrpSpPr>
        <p:grpSpPr bwMode="auto">
          <a:xfrm>
            <a:off x="2550547" y="2367510"/>
            <a:ext cx="2195954" cy="339303"/>
            <a:chOff x="7" y="7"/>
            <a:chExt cx="1815" cy="303"/>
          </a:xfrm>
        </p:grpSpPr>
        <p:sp>
          <p:nvSpPr>
            <p:cNvPr id="20490" name="Line 10"/>
            <p:cNvSpPr>
              <a:spLocks noChangeShapeType="1"/>
            </p:cNvSpPr>
            <p:nvPr/>
          </p:nvSpPr>
          <p:spPr bwMode="auto">
            <a:xfrm>
              <a:off x="617" y="309"/>
              <a:ext cx="120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491" name="Rectangle 11"/>
            <p:cNvSpPr>
              <a:spLocks/>
            </p:cNvSpPr>
            <p:nvPr/>
          </p:nvSpPr>
          <p:spPr bwMode="auto">
            <a:xfrm>
              <a:off x="7" y="7"/>
              <a:ext cx="104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65804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CONNECT.req</a:t>
              </a:r>
            </a:p>
          </p:txBody>
        </p:sp>
      </p:grpSp>
      <p:grpSp>
        <p:nvGrpSpPr>
          <p:cNvPr id="20492" name="Group 12"/>
          <p:cNvGrpSpPr>
            <a:grpSpLocks/>
          </p:cNvGrpSpPr>
          <p:nvPr/>
        </p:nvGrpSpPr>
        <p:grpSpPr bwMode="auto">
          <a:xfrm>
            <a:off x="7741761" y="3079626"/>
            <a:ext cx="3050880" cy="199802"/>
            <a:chOff x="0" y="6"/>
            <a:chExt cx="2522" cy="179"/>
          </a:xfrm>
        </p:grpSpPr>
        <p:sp>
          <p:nvSpPr>
            <p:cNvPr id="20493" name="Rectangle 13"/>
            <p:cNvSpPr>
              <a:spLocks/>
            </p:cNvSpPr>
            <p:nvPr/>
          </p:nvSpPr>
          <p:spPr bwMode="auto">
            <a:xfrm>
              <a:off x="1497" y="6"/>
              <a:ext cx="102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65804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CONNECT.ind</a:t>
              </a:r>
            </a:p>
          </p:txBody>
        </p:sp>
        <p:sp>
          <p:nvSpPr>
            <p:cNvPr id="20494" name="Line 14"/>
            <p:cNvSpPr>
              <a:spLocks noChangeShapeType="1"/>
            </p:cNvSpPr>
            <p:nvPr/>
          </p:nvSpPr>
          <p:spPr bwMode="auto">
            <a:xfrm>
              <a:off x="0" y="156"/>
              <a:ext cx="120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0495" name="Group 15"/>
          <p:cNvGrpSpPr>
            <a:grpSpLocks/>
          </p:cNvGrpSpPr>
          <p:nvPr/>
        </p:nvGrpSpPr>
        <p:grpSpPr bwMode="auto">
          <a:xfrm>
            <a:off x="4826310" y="3314031"/>
            <a:ext cx="6018330" cy="551408"/>
            <a:chOff x="0" y="6"/>
            <a:chExt cx="4977" cy="494"/>
          </a:xfrm>
        </p:grpSpPr>
        <p:sp>
          <p:nvSpPr>
            <p:cNvPr id="20496" name="Line 16"/>
            <p:cNvSpPr>
              <a:spLocks noChangeShapeType="1"/>
            </p:cNvSpPr>
            <p:nvPr/>
          </p:nvSpPr>
          <p:spPr bwMode="auto">
            <a:xfrm flipH="1">
              <a:off x="0" y="58"/>
              <a:ext cx="2346" cy="4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499" name="Rectangle 19"/>
            <p:cNvSpPr>
              <a:spLocks/>
            </p:cNvSpPr>
            <p:nvPr/>
          </p:nvSpPr>
          <p:spPr bwMode="auto">
            <a:xfrm>
              <a:off x="163" y="203"/>
              <a:ext cx="1928" cy="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67415" algn="l"/>
                  <a:tab pos="2740962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SYN+ACK(ack=</a:t>
              </a:r>
              <a:r>
                <a:rPr lang="en-US" sz="150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x+1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,seq=</a:t>
              </a:r>
              <a:r>
                <a:rPr lang="en-US" sz="1500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y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  <p:sp>
          <p:nvSpPr>
            <p:cNvPr id="20500" name="Rectangle 20"/>
            <p:cNvSpPr>
              <a:spLocks/>
            </p:cNvSpPr>
            <p:nvPr/>
          </p:nvSpPr>
          <p:spPr bwMode="auto">
            <a:xfrm>
              <a:off x="3853" y="6"/>
              <a:ext cx="112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CONNECT.resp</a:t>
              </a:r>
            </a:p>
          </p:txBody>
        </p:sp>
        <p:sp>
          <p:nvSpPr>
            <p:cNvPr id="20501" name="Line 21"/>
            <p:cNvSpPr>
              <a:spLocks noChangeShapeType="1"/>
            </p:cNvSpPr>
            <p:nvPr/>
          </p:nvSpPr>
          <p:spPr bwMode="auto">
            <a:xfrm flipH="1">
              <a:off x="2387" y="58"/>
              <a:ext cx="129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0502" name="Group 22"/>
          <p:cNvGrpSpPr>
            <a:grpSpLocks/>
          </p:cNvGrpSpPr>
          <p:nvPr/>
        </p:nvGrpSpPr>
        <p:grpSpPr bwMode="auto">
          <a:xfrm>
            <a:off x="2510638" y="3551784"/>
            <a:ext cx="2250374" cy="338213"/>
            <a:chOff x="7" y="6"/>
            <a:chExt cx="1861" cy="303"/>
          </a:xfrm>
        </p:grpSpPr>
        <p:sp>
          <p:nvSpPr>
            <p:cNvPr id="20503" name="Line 23"/>
            <p:cNvSpPr>
              <a:spLocks noChangeShapeType="1"/>
            </p:cNvSpPr>
            <p:nvPr/>
          </p:nvSpPr>
          <p:spPr bwMode="auto">
            <a:xfrm flipH="1">
              <a:off x="571" y="308"/>
              <a:ext cx="129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04" name="Rectangle 24"/>
            <p:cNvSpPr>
              <a:spLocks/>
            </p:cNvSpPr>
            <p:nvPr/>
          </p:nvSpPr>
          <p:spPr bwMode="auto">
            <a:xfrm>
              <a:off x="7" y="6"/>
              <a:ext cx="111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CONNECT.conf</a:t>
              </a:r>
            </a:p>
          </p:txBody>
        </p:sp>
      </p:grpSp>
      <p:sp>
        <p:nvSpPr>
          <p:cNvPr id="20505" name="Rectangle 25"/>
          <p:cNvSpPr>
            <a:spLocks/>
          </p:cNvSpPr>
          <p:nvPr/>
        </p:nvSpPr>
        <p:spPr bwMode="auto">
          <a:xfrm>
            <a:off x="1690782" y="2794992"/>
            <a:ext cx="2396691" cy="40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Initial sequence number (</a:t>
            </a:r>
            <a:r>
              <a:rPr lang="en-US" sz="1500" i="1">
                <a:solidFill>
                  <a:srgbClr val="FF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x</a:t>
            </a:r>
            <a:r>
              <a:rPr lang="en-US" sz="1500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) </a:t>
            </a:r>
          </a:p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</a:tabLst>
            </a:pPr>
            <a:endParaRPr lang="en-US" sz="1500" i="1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20506" name="Rectangle 26"/>
          <p:cNvSpPr>
            <a:spLocks/>
          </p:cNvSpPr>
          <p:nvPr/>
        </p:nvSpPr>
        <p:spPr bwMode="auto">
          <a:xfrm>
            <a:off x="7923146" y="3692426"/>
            <a:ext cx="2396691" cy="40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</a:tabLst>
            </a:pPr>
            <a:r>
              <a:rPr lang="en-US" sz="1500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Initial sequence number (</a:t>
            </a:r>
            <a:r>
              <a:rPr lang="en-US" sz="1500" i="1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y</a:t>
            </a:r>
            <a:r>
              <a:rPr lang="en-US" sz="1500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) </a:t>
            </a:r>
          </a:p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40962" algn="l"/>
                <a:tab pos="692257" algn="l"/>
                <a:tab pos="1375159" algn="l"/>
                <a:tab pos="2067415" algn="l"/>
                <a:tab pos="2740962" algn="l"/>
              </a:tabLst>
            </a:pPr>
            <a:endParaRPr lang="en-US" sz="1500" i="1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grpSp>
        <p:nvGrpSpPr>
          <p:cNvPr id="20507" name="Group 27"/>
          <p:cNvGrpSpPr>
            <a:grpSpLocks/>
          </p:cNvGrpSpPr>
          <p:nvPr/>
        </p:nvGrpSpPr>
        <p:grpSpPr bwMode="auto">
          <a:xfrm>
            <a:off x="4880727" y="2742531"/>
            <a:ext cx="2861035" cy="519038"/>
            <a:chOff x="0" y="0"/>
            <a:chExt cx="2366" cy="464"/>
          </a:xfrm>
        </p:grpSpPr>
        <p:sp>
          <p:nvSpPr>
            <p:cNvPr id="20508" name="Line 28"/>
            <p:cNvSpPr>
              <a:spLocks noChangeShapeType="1"/>
            </p:cNvSpPr>
            <p:nvPr/>
          </p:nvSpPr>
          <p:spPr bwMode="auto">
            <a:xfrm>
              <a:off x="0" y="0"/>
              <a:ext cx="2366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11" name="Rectangle 31"/>
            <p:cNvSpPr>
              <a:spLocks/>
            </p:cNvSpPr>
            <p:nvPr/>
          </p:nvSpPr>
          <p:spPr bwMode="auto">
            <a:xfrm>
              <a:off x="823" y="116"/>
              <a:ext cx="862" cy="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4000"/>
                </a:lnSpc>
                <a:tabLst>
                  <a:tab pos="692257" algn="l"/>
                  <a:tab pos="1365804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SYN(seq=</a:t>
              </a:r>
              <a:r>
                <a:rPr lang="en-US" sz="150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x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</a:t>
              </a:r>
            </a:p>
          </p:txBody>
        </p:sp>
      </p:grpSp>
      <p:sp>
        <p:nvSpPr>
          <p:cNvPr id="20512" name="Rectangle 32"/>
          <p:cNvSpPr>
            <a:spLocks/>
          </p:cNvSpPr>
          <p:nvPr/>
        </p:nvSpPr>
        <p:spPr bwMode="auto">
          <a:xfrm>
            <a:off x="2058954" y="4006288"/>
            <a:ext cx="2210547" cy="22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7000"/>
              </a:lnSpc>
              <a:tabLst>
                <a:tab pos="692257" algn="l"/>
                <a:tab pos="1375159" algn="l"/>
                <a:tab pos="2048706" algn="l"/>
              </a:tabLst>
            </a:pPr>
            <a:r>
              <a:rPr lang="en-US" sz="1500" b="1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Connection established</a:t>
            </a:r>
          </a:p>
        </p:txBody>
      </p:sp>
      <p:sp>
        <p:nvSpPr>
          <p:cNvPr id="20513" name="Rectangle 33"/>
          <p:cNvSpPr>
            <a:spLocks/>
          </p:cNvSpPr>
          <p:nvPr/>
        </p:nvSpPr>
        <p:spPr bwMode="auto">
          <a:xfrm>
            <a:off x="7876552" y="4899257"/>
            <a:ext cx="2210547" cy="22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7000"/>
              </a:lnSpc>
              <a:tabLst>
                <a:tab pos="692257" algn="l"/>
                <a:tab pos="1375159" algn="l"/>
                <a:tab pos="2048706" algn="l"/>
              </a:tabLst>
            </a:pPr>
            <a:r>
              <a:rPr lang="en-US" sz="1500" b="1" i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Connection established</a:t>
            </a:r>
          </a:p>
        </p:txBody>
      </p:sp>
      <p:sp>
        <p:nvSpPr>
          <p:cNvPr id="20514" name="Rectangle 34"/>
          <p:cNvSpPr>
            <a:spLocks/>
          </p:cNvSpPr>
          <p:nvPr/>
        </p:nvSpPr>
        <p:spPr bwMode="auto">
          <a:xfrm>
            <a:off x="1464656" y="4403452"/>
            <a:ext cx="2719555" cy="40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14509" algn="l"/>
              </a:tabLst>
            </a:pP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The sequence numbers of all </a:t>
            </a:r>
            <a:b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</a:b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segments A-&gt;B will start at </a:t>
            </a:r>
            <a:r>
              <a:rPr lang="en-US" sz="1500">
                <a:solidFill>
                  <a:srgbClr val="FF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x+1</a:t>
            </a: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</a:t>
            </a:r>
          </a:p>
        </p:txBody>
      </p:sp>
      <p:sp>
        <p:nvSpPr>
          <p:cNvPr id="20515" name="Rectangle 35"/>
          <p:cNvSpPr>
            <a:spLocks/>
          </p:cNvSpPr>
          <p:nvPr/>
        </p:nvSpPr>
        <p:spPr bwMode="auto">
          <a:xfrm>
            <a:off x="7695811" y="5141268"/>
            <a:ext cx="3327797" cy="40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14509" algn="l"/>
              </a:tabLst>
            </a:pP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The sequence numbers of all</a:t>
            </a:r>
            <a:b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</a:b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segments B-&gt;A will start at </a:t>
            </a:r>
            <a:r>
              <a:rPr lang="en-US" sz="1500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y+1 </a:t>
            </a:r>
          </a:p>
        </p:txBody>
      </p:sp>
      <p:sp>
        <p:nvSpPr>
          <p:cNvPr id="37" name="Bulle ronde 36"/>
          <p:cNvSpPr/>
          <p:nvPr/>
        </p:nvSpPr>
        <p:spPr>
          <a:xfrm>
            <a:off x="4505354" y="1606297"/>
            <a:ext cx="2186574" cy="607568"/>
          </a:xfrm>
          <a:prstGeom prst="wedgeEllipseCallout">
            <a:avLst>
              <a:gd name="adj1" fmla="val -59377"/>
              <a:gd name="adj2" fmla="val 151251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7355" tIns="33677" rIns="67355" bIns="33677" rtlCol="0" anchor="ctr"/>
          <a:lstStyle/>
          <a:p>
            <a:pPr algn="ctr"/>
            <a:r>
              <a:rPr lang="fr-FR" sz="1500">
                <a:solidFill>
                  <a:schemeClr val="tx1"/>
                </a:solidFill>
                <a:cs typeface="Courier"/>
              </a:rPr>
              <a:t>X </a:t>
            </a:r>
            <a:r>
              <a:rPr lang="fr-FR" sz="1500" err="1">
                <a:solidFill>
                  <a:schemeClr val="tx1"/>
                </a:solidFill>
                <a:cs typeface="Courier"/>
              </a:rPr>
              <a:t>is</a:t>
            </a:r>
            <a:r>
              <a:rPr lang="fr-FR" sz="1500">
                <a:solidFill>
                  <a:schemeClr val="tx1"/>
                </a:solidFill>
                <a:cs typeface="Courier"/>
              </a:rPr>
              <a:t> </a:t>
            </a:r>
            <a:r>
              <a:rPr lang="fr-FR" sz="1500" err="1">
                <a:solidFill>
                  <a:schemeClr val="tx1"/>
                </a:solidFill>
                <a:cs typeface="Courier"/>
              </a:rPr>
              <a:t>random</a:t>
            </a:r>
            <a:endParaRPr lang="fr-FR" sz="1500">
              <a:solidFill>
                <a:schemeClr val="tx1"/>
              </a:solidFill>
              <a:cs typeface="Courier"/>
            </a:endParaRPr>
          </a:p>
        </p:txBody>
      </p:sp>
      <p:sp>
        <p:nvSpPr>
          <p:cNvPr id="38" name="Bulle ronde 36">
            <a:extLst>
              <a:ext uri="{FF2B5EF4-FFF2-40B4-BE49-F238E27FC236}">
                <a16:creationId xmlns:a16="http://schemas.microsoft.com/office/drawing/2014/main" id="{2257D0C2-4783-B046-9A6E-2DD9D0775DD4}"/>
              </a:ext>
            </a:extLst>
          </p:cNvPr>
          <p:cNvSpPr/>
          <p:nvPr/>
        </p:nvSpPr>
        <p:spPr>
          <a:xfrm>
            <a:off x="3288581" y="5101327"/>
            <a:ext cx="4278288" cy="607568"/>
          </a:xfrm>
          <a:prstGeom prst="wedgeEllipseCallout">
            <a:avLst>
              <a:gd name="adj1" fmla="val 108958"/>
              <a:gd name="adj2" fmla="val -239153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7355" tIns="33677" rIns="67355" bIns="33677" rtlCol="0" anchor="ctr"/>
          <a:lstStyle/>
          <a:p>
            <a:pPr algn="ctr"/>
            <a:r>
              <a:rPr lang="fr-FR" sz="1500">
                <a:solidFill>
                  <a:schemeClr val="tx1"/>
                </a:solidFill>
                <a:cs typeface="Courier"/>
              </a:rPr>
              <a:t>Y </a:t>
            </a:r>
            <a:r>
              <a:rPr lang="fr-FR" sz="1500" err="1">
                <a:solidFill>
                  <a:schemeClr val="tx1"/>
                </a:solidFill>
                <a:cs typeface="Courier"/>
              </a:rPr>
              <a:t>is</a:t>
            </a:r>
            <a:r>
              <a:rPr lang="fr-FR" sz="1500">
                <a:solidFill>
                  <a:schemeClr val="tx1"/>
                </a:solidFill>
                <a:cs typeface="Courier"/>
              </a:rPr>
              <a:t> </a:t>
            </a:r>
            <a:r>
              <a:rPr lang="fr-FR" sz="1500" err="1">
                <a:solidFill>
                  <a:schemeClr val="tx1"/>
                </a:solidFill>
                <a:cs typeface="Courier"/>
              </a:rPr>
              <a:t>random</a:t>
            </a:r>
            <a:endParaRPr lang="fr-FR" sz="1500">
              <a:solidFill>
                <a:schemeClr val="tx1"/>
              </a:solidFill>
              <a:cs typeface="Courier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16087-C3B1-ABCC-AA49-C7DBB98CA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5849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 noGrp="1" noChangeArrowheads="1"/>
          </p:cNvSpPr>
          <p:nvPr>
            <p:ph type="title"/>
          </p:nvPr>
        </p:nvSpPr>
        <p:spPr>
          <a:xfrm>
            <a:off x="2952006" y="64740"/>
            <a:ext cx="7464568" cy="1078260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21275" algn="l"/>
              </a:tabLst>
            </a:pPr>
            <a:r>
              <a:rPr lang="en-US"/>
              <a:t>TCP connection establishment</a:t>
            </a:r>
          </a:p>
        </p:txBody>
      </p:sp>
      <p:grpSp>
        <p:nvGrpSpPr>
          <p:cNvPr id="54274" name="Group 2"/>
          <p:cNvGrpSpPr>
            <a:grpSpLocks/>
          </p:cNvGrpSpPr>
          <p:nvPr/>
        </p:nvGrpSpPr>
        <p:grpSpPr bwMode="auto">
          <a:xfrm>
            <a:off x="4543352" y="1699991"/>
            <a:ext cx="2894893" cy="621729"/>
            <a:chOff x="0" y="0"/>
            <a:chExt cx="2394" cy="557"/>
          </a:xfrm>
        </p:grpSpPr>
        <p:sp>
          <p:nvSpPr>
            <p:cNvPr id="54275" name="Rectangle 3"/>
            <p:cNvSpPr>
              <a:spLocks/>
            </p:cNvSpPr>
            <p:nvPr/>
          </p:nvSpPr>
          <p:spPr bwMode="auto">
            <a:xfrm>
              <a:off x="746" y="0"/>
              <a:ext cx="142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3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SYN(seq=</a:t>
              </a:r>
              <a:r>
                <a:rPr lang="en-US" sz="150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x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)‏</a:t>
              </a:r>
            </a:p>
          </p:txBody>
        </p:sp>
        <p:sp>
          <p:nvSpPr>
            <p:cNvPr id="54276" name="Line 4"/>
            <p:cNvSpPr>
              <a:spLocks noChangeShapeType="1"/>
            </p:cNvSpPr>
            <p:nvPr/>
          </p:nvSpPr>
          <p:spPr bwMode="auto">
            <a:xfrm>
              <a:off x="0" y="100"/>
              <a:ext cx="2391" cy="4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4277" name="Group 5"/>
          <p:cNvGrpSpPr>
            <a:grpSpLocks/>
          </p:cNvGrpSpPr>
          <p:nvPr/>
        </p:nvGrpSpPr>
        <p:grpSpPr bwMode="auto">
          <a:xfrm>
            <a:off x="7404386" y="1983537"/>
            <a:ext cx="1504274" cy="337066"/>
            <a:chOff x="0" y="8"/>
            <a:chExt cx="1243" cy="301"/>
          </a:xfrm>
        </p:grpSpPr>
        <p:sp>
          <p:nvSpPr>
            <p:cNvPr id="54278" name="Rectangle 6"/>
            <p:cNvSpPr>
              <a:spLocks/>
            </p:cNvSpPr>
            <p:nvPr/>
          </p:nvSpPr>
          <p:spPr bwMode="auto">
            <a:xfrm>
              <a:off x="218" y="8"/>
              <a:ext cx="1025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3000"/>
                </a:lnSpc>
                <a:tabLst>
                  <a:tab pos="692257" algn="l"/>
                  <a:tab pos="1365804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CONNECT.ind</a:t>
              </a:r>
            </a:p>
          </p:txBody>
        </p:sp>
        <p:sp>
          <p:nvSpPr>
            <p:cNvPr id="54279" name="Line 7"/>
            <p:cNvSpPr>
              <a:spLocks noChangeShapeType="1"/>
            </p:cNvSpPr>
            <p:nvPr/>
          </p:nvSpPr>
          <p:spPr bwMode="auto">
            <a:xfrm>
              <a:off x="0" y="308"/>
              <a:ext cx="120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4280" name="Group 8"/>
          <p:cNvGrpSpPr>
            <a:grpSpLocks/>
          </p:cNvGrpSpPr>
          <p:nvPr/>
        </p:nvGrpSpPr>
        <p:grpSpPr bwMode="auto">
          <a:xfrm>
            <a:off x="4520376" y="2341810"/>
            <a:ext cx="2838060" cy="494482"/>
            <a:chOff x="1129" y="74"/>
            <a:chExt cx="2347" cy="443"/>
          </a:xfrm>
        </p:grpSpPr>
        <p:sp>
          <p:nvSpPr>
            <p:cNvPr id="54281" name="Line 9"/>
            <p:cNvSpPr>
              <a:spLocks noChangeShapeType="1"/>
            </p:cNvSpPr>
            <p:nvPr/>
          </p:nvSpPr>
          <p:spPr bwMode="auto">
            <a:xfrm flipH="1">
              <a:off x="1129" y="74"/>
              <a:ext cx="2347" cy="4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282" name="Rectangle 10"/>
            <p:cNvSpPr>
              <a:spLocks/>
            </p:cNvSpPr>
            <p:nvPr/>
          </p:nvSpPr>
          <p:spPr bwMode="auto">
            <a:xfrm>
              <a:off x="1250" y="165"/>
              <a:ext cx="1929" cy="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3000"/>
                </a:lnSpc>
                <a:tabLst>
                  <a:tab pos="692257" algn="l"/>
                  <a:tab pos="1375159" algn="l"/>
                  <a:tab pos="2067415" algn="l"/>
                  <a:tab pos="2750317" algn="l"/>
                  <a:tab pos="3414509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SYN+ACK(ack=</a:t>
              </a:r>
              <a:r>
                <a:rPr lang="en-US" sz="150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x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+1,seq=</a:t>
              </a:r>
              <a:r>
                <a:rPr lang="en-US" sz="1500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y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)‏</a:t>
              </a:r>
            </a:p>
          </p:txBody>
        </p:sp>
      </p:grpSp>
      <p:sp>
        <p:nvSpPr>
          <p:cNvPr id="54283" name="Line 11"/>
          <p:cNvSpPr>
            <a:spLocks noChangeShapeType="1"/>
          </p:cNvSpPr>
          <p:nvPr/>
        </p:nvSpPr>
        <p:spPr bwMode="auto">
          <a:xfrm>
            <a:off x="7368109" y="1660923"/>
            <a:ext cx="14511" cy="1942207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 flipH="1">
            <a:off x="4526422" y="1746871"/>
            <a:ext cx="4837" cy="1649760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54285" name="Group 13"/>
          <p:cNvGrpSpPr>
            <a:grpSpLocks/>
          </p:cNvGrpSpPr>
          <p:nvPr/>
        </p:nvGrpSpPr>
        <p:grpSpPr bwMode="auto">
          <a:xfrm>
            <a:off x="4568745" y="2915544"/>
            <a:ext cx="2726809" cy="493365"/>
            <a:chOff x="0" y="101"/>
            <a:chExt cx="2255" cy="442"/>
          </a:xfrm>
        </p:grpSpPr>
        <p:sp>
          <p:nvSpPr>
            <p:cNvPr id="54287" name="Line 15"/>
            <p:cNvSpPr>
              <a:spLocks noChangeShapeType="1"/>
            </p:cNvSpPr>
            <p:nvPr/>
          </p:nvSpPr>
          <p:spPr bwMode="auto">
            <a:xfrm>
              <a:off x="0" y="101"/>
              <a:ext cx="2255" cy="4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286" name="Rectangle 14"/>
            <p:cNvSpPr>
              <a:spLocks/>
            </p:cNvSpPr>
            <p:nvPr/>
          </p:nvSpPr>
          <p:spPr bwMode="auto">
            <a:xfrm>
              <a:off x="321" y="202"/>
              <a:ext cx="1778" cy="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3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ACK( seq=</a:t>
              </a:r>
              <a:r>
                <a:rPr lang="en-US" sz="150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x+1, 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ack=</a:t>
              </a:r>
              <a:r>
                <a:rPr lang="en-US" sz="1500">
                  <a:solidFill>
                    <a:schemeClr val="accent1">
                      <a:lumMod val="75000"/>
                    </a:schemeClr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y+1)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‏</a:t>
              </a:r>
            </a:p>
          </p:txBody>
        </p:sp>
      </p:grpSp>
      <p:pic>
        <p:nvPicPr>
          <p:cNvPr id="54288" name="Picture 1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147" y="4806405"/>
            <a:ext cx="3104089" cy="679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9" name="Picture 1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171" y="4578698"/>
            <a:ext cx="8395674" cy="1429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90" name="Rectangle 18"/>
          <p:cNvSpPr>
            <a:spLocks/>
          </p:cNvSpPr>
          <p:nvPr/>
        </p:nvSpPr>
        <p:spPr bwMode="auto">
          <a:xfrm>
            <a:off x="3063249" y="1821935"/>
            <a:ext cx="1261238" cy="198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3000"/>
              </a:lnSpc>
              <a:tabLst>
                <a:tab pos="692257" algn="l"/>
                <a:tab pos="1365804" algn="l"/>
              </a:tabLst>
            </a:pP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CONNECT.req</a:t>
            </a:r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>
            <a:off x="2961681" y="1801565"/>
            <a:ext cx="1457121" cy="1117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7D39BC6-8600-38B4-FC6A-E27FAE787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74953"/>
            <a:ext cx="10515600" cy="517922"/>
          </a:xfrm>
        </p:spPr>
        <p:txBody>
          <a:bodyPr/>
          <a:lstStyle/>
          <a:p>
            <a:r>
              <a:rPr lang="en-BE"/>
              <a:t>Server needs to maintain a connection table to check returned ack</a:t>
            </a:r>
          </a:p>
        </p:txBody>
      </p:sp>
    </p:spTree>
    <p:extLst>
      <p:ext uri="{BB962C8B-B14F-4D97-AF65-F5344CB8AC3E}">
        <p14:creationId xmlns:p14="http://schemas.microsoft.com/office/powerpoint/2010/main" val="211087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ChangeArrowheads="1"/>
          </p:cNvSpPr>
          <p:nvPr>
            <p:ph type="title"/>
          </p:nvPr>
        </p:nvSpPr>
        <p:spPr>
          <a:xfrm>
            <a:off x="2803272" y="0"/>
            <a:ext cx="7612093" cy="1207740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21275" algn="l"/>
              </a:tabLst>
            </a:pPr>
            <a:r>
              <a:rPr lang="en-US"/>
              <a:t>DoS attack</a:t>
            </a:r>
          </a:p>
        </p:txBody>
      </p:sp>
      <p:sp>
        <p:nvSpPr>
          <p:cNvPr id="55298" name="Rectangle 2"/>
          <p:cNvSpPr>
            <a:spLocks/>
          </p:cNvSpPr>
          <p:nvPr/>
        </p:nvSpPr>
        <p:spPr bwMode="auto">
          <a:xfrm>
            <a:off x="5428044" y="2402365"/>
            <a:ext cx="1624919" cy="198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3000"/>
              </a:lnSpc>
              <a:tabLst>
                <a:tab pos="692257" algn="l"/>
                <a:tab pos="1375159" algn="l"/>
                <a:tab pos="2048706" algn="l"/>
              </a:tabLst>
            </a:pP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SYN(Src=A,seq=</a:t>
            </a:r>
            <a:r>
              <a:rPr lang="en-US" sz="1500">
                <a:solidFill>
                  <a:srgbClr val="FF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x</a:t>
            </a: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)‏</a:t>
            </a:r>
          </a:p>
        </p:txBody>
      </p:sp>
      <p:sp>
        <p:nvSpPr>
          <p:cNvPr id="55299" name="Line 3"/>
          <p:cNvSpPr>
            <a:spLocks noChangeShapeType="1"/>
          </p:cNvSpPr>
          <p:nvPr/>
        </p:nvSpPr>
        <p:spPr bwMode="auto">
          <a:xfrm>
            <a:off x="4531260" y="2508126"/>
            <a:ext cx="2861035" cy="517922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55300" name="Rectangle 4"/>
          <p:cNvSpPr>
            <a:spLocks/>
          </p:cNvSpPr>
          <p:nvPr/>
        </p:nvSpPr>
        <p:spPr bwMode="auto">
          <a:xfrm>
            <a:off x="7655677" y="2675836"/>
            <a:ext cx="1239916" cy="198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3000"/>
              </a:lnSpc>
              <a:tabLst>
                <a:tab pos="692257" algn="l"/>
                <a:tab pos="1365804" algn="l"/>
              </a:tabLst>
            </a:pP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CONNECT.ind</a:t>
            </a:r>
          </a:p>
        </p:txBody>
      </p:sp>
      <p:sp>
        <p:nvSpPr>
          <p:cNvPr id="55301" name="Line 5"/>
          <p:cNvSpPr>
            <a:spLocks noChangeShapeType="1"/>
          </p:cNvSpPr>
          <p:nvPr/>
        </p:nvSpPr>
        <p:spPr bwMode="auto">
          <a:xfrm>
            <a:off x="7392294" y="3013770"/>
            <a:ext cx="1455911" cy="1117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55302" name="Line 6"/>
          <p:cNvSpPr>
            <a:spLocks noChangeShapeType="1"/>
          </p:cNvSpPr>
          <p:nvPr/>
        </p:nvSpPr>
        <p:spPr bwMode="auto">
          <a:xfrm>
            <a:off x="4184211" y="3229200"/>
            <a:ext cx="3193572" cy="588243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55303" name="Rectangle 7"/>
          <p:cNvSpPr>
            <a:spLocks/>
          </p:cNvSpPr>
          <p:nvPr/>
        </p:nvSpPr>
        <p:spPr bwMode="auto">
          <a:xfrm>
            <a:off x="7642375" y="3468346"/>
            <a:ext cx="1239916" cy="198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3000"/>
              </a:lnSpc>
              <a:tabLst>
                <a:tab pos="692257" algn="l"/>
                <a:tab pos="1365804" algn="l"/>
              </a:tabLst>
            </a:pP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CONNECT.ind</a:t>
            </a:r>
          </a:p>
        </p:txBody>
      </p:sp>
      <p:sp>
        <p:nvSpPr>
          <p:cNvPr id="55304" name="Line 8"/>
          <p:cNvSpPr>
            <a:spLocks noChangeShapeType="1"/>
          </p:cNvSpPr>
          <p:nvPr/>
        </p:nvSpPr>
        <p:spPr bwMode="auto">
          <a:xfrm>
            <a:off x="7376574" y="3804047"/>
            <a:ext cx="1457120" cy="2232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55305" name="Line 9"/>
          <p:cNvSpPr>
            <a:spLocks noChangeShapeType="1"/>
          </p:cNvSpPr>
          <p:nvPr/>
        </p:nvSpPr>
        <p:spPr bwMode="auto">
          <a:xfrm flipH="1">
            <a:off x="4508284" y="3034979"/>
            <a:ext cx="2838059" cy="494481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55306" name="Rectangle 10"/>
          <p:cNvSpPr>
            <a:spLocks/>
          </p:cNvSpPr>
          <p:nvPr/>
        </p:nvSpPr>
        <p:spPr bwMode="auto">
          <a:xfrm>
            <a:off x="3162550" y="2961586"/>
            <a:ext cx="3020377" cy="198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3000"/>
              </a:lnSpc>
              <a:tabLst>
                <a:tab pos="692257" algn="l"/>
                <a:tab pos="1375159" algn="l"/>
                <a:tab pos="2067415" algn="l"/>
                <a:tab pos="2750317" algn="l"/>
                <a:tab pos="3414509" algn="l"/>
              </a:tabLst>
            </a:pP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SYN+ACK(Dest=A,ack=</a:t>
            </a:r>
            <a:r>
              <a:rPr lang="en-US" sz="1500">
                <a:solidFill>
                  <a:srgbClr val="FF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x</a:t>
            </a: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+1,seq=</a:t>
            </a:r>
            <a:r>
              <a:rPr lang="en-US" sz="1500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y</a:t>
            </a: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)‏</a:t>
            </a:r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 flipH="1">
            <a:off x="4151561" y="3841999"/>
            <a:ext cx="3084742" cy="502295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55308" name="Rectangle 12"/>
          <p:cNvSpPr>
            <a:spLocks/>
          </p:cNvSpPr>
          <p:nvPr/>
        </p:nvSpPr>
        <p:spPr bwMode="auto">
          <a:xfrm>
            <a:off x="2845733" y="3825533"/>
            <a:ext cx="3020377" cy="198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3000"/>
              </a:lnSpc>
              <a:tabLst>
                <a:tab pos="692257" algn="l"/>
                <a:tab pos="1375159" algn="l"/>
                <a:tab pos="2067415" algn="l"/>
                <a:tab pos="2750317" algn="l"/>
                <a:tab pos="3414509" algn="l"/>
              </a:tabLst>
            </a:pP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SYN+ACK(Dest=B,ack=</a:t>
            </a:r>
            <a:r>
              <a:rPr lang="en-US" sz="1500">
                <a:solidFill>
                  <a:srgbClr val="FF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x</a:t>
            </a: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+1,seq=</a:t>
            </a:r>
            <a:r>
              <a:rPr lang="en-US" sz="1500">
                <a:solidFill>
                  <a:srgbClr val="0000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z</a:t>
            </a: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)‏</a:t>
            </a:r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7356016" y="2350741"/>
            <a:ext cx="15720" cy="1933277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55312" name="Rectangle 16"/>
          <p:cNvSpPr>
            <a:spLocks/>
          </p:cNvSpPr>
          <p:nvPr/>
        </p:nvSpPr>
        <p:spPr bwMode="auto">
          <a:xfrm>
            <a:off x="5611171" y="3457046"/>
            <a:ext cx="1625132" cy="19868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3000"/>
              </a:lnSpc>
              <a:tabLst>
                <a:tab pos="692257" algn="l"/>
                <a:tab pos="1375159" algn="l"/>
                <a:tab pos="2048706" algn="l"/>
              </a:tabLst>
            </a:pP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SYN(</a:t>
            </a:r>
            <a:r>
              <a:rPr lang="en-US" sz="1500" err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Src</a:t>
            </a: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=</a:t>
            </a:r>
            <a:r>
              <a:rPr lang="en-US" sz="1500" err="1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B,seq</a:t>
            </a: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=</a:t>
            </a:r>
            <a:r>
              <a:rPr lang="en-US" sz="1500">
                <a:solidFill>
                  <a:srgbClr val="FF0000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x</a:t>
            </a: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)‏</a:t>
            </a:r>
          </a:p>
        </p:txBody>
      </p:sp>
      <p:sp>
        <p:nvSpPr>
          <p:cNvPr id="55313" name="Line 17"/>
          <p:cNvSpPr>
            <a:spLocks noChangeShapeType="1"/>
          </p:cNvSpPr>
          <p:nvPr/>
        </p:nvSpPr>
        <p:spPr bwMode="auto">
          <a:xfrm>
            <a:off x="4516747" y="2438922"/>
            <a:ext cx="1210" cy="497830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55314" name="Line 18"/>
          <p:cNvSpPr>
            <a:spLocks noChangeShapeType="1"/>
          </p:cNvSpPr>
          <p:nvPr/>
        </p:nvSpPr>
        <p:spPr bwMode="auto">
          <a:xfrm>
            <a:off x="4167282" y="3186783"/>
            <a:ext cx="1209" cy="497830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pic>
        <p:nvPicPr>
          <p:cNvPr id="55315" name="Picture 1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296" y="4971604"/>
            <a:ext cx="10726893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16" name="Rectangle 20"/>
          <p:cNvSpPr>
            <a:spLocks/>
          </p:cNvSpPr>
          <p:nvPr/>
        </p:nvSpPr>
        <p:spPr bwMode="auto">
          <a:xfrm>
            <a:off x="1941696" y="1207740"/>
            <a:ext cx="7971234" cy="369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420967" indent="-420967">
              <a:spcBef>
                <a:spcPts val="1768"/>
              </a:spcBef>
              <a:buSzPct val="171000"/>
              <a:buFont typeface="Gill Sans" charset="0"/>
              <a:buChar char="•"/>
            </a:pPr>
            <a:r>
              <a:rPr lang="en-US" sz="3200">
                <a:ea typeface="ＭＳ Ｐゴシック" charset="0"/>
                <a:cs typeface="Gill Sans" charset="0"/>
              </a:rPr>
              <a:t>Attacker sends 1000s of (spoofed) SYNs</a:t>
            </a:r>
            <a:br>
              <a:rPr lang="en-US" sz="3200">
                <a:ea typeface="ＭＳ Ｐゴシック" charset="0"/>
                <a:cs typeface="Gill Sans" charset="0"/>
              </a:rPr>
            </a:br>
            <a:br>
              <a:rPr lang="en-US" sz="3200">
                <a:ea typeface="ＭＳ Ｐゴシック" charset="0"/>
                <a:cs typeface="Gill Sans" charset="0"/>
              </a:rPr>
            </a:br>
            <a:br>
              <a:rPr lang="en-US" sz="3200">
                <a:ea typeface="ＭＳ Ｐゴシック" charset="0"/>
                <a:cs typeface="Gill Sans" charset="0"/>
              </a:rPr>
            </a:br>
            <a:br>
              <a:rPr lang="en-US" sz="3200">
                <a:ea typeface="ＭＳ Ｐゴシック" charset="0"/>
                <a:cs typeface="Gill Sans" charset="0"/>
              </a:rPr>
            </a:br>
            <a:br>
              <a:rPr lang="en-US" sz="3200">
                <a:ea typeface="ＭＳ Ｐゴシック" charset="0"/>
                <a:cs typeface="Gill Sans" charset="0"/>
              </a:rPr>
            </a:br>
            <a:br>
              <a:rPr lang="en-US" sz="3200">
                <a:ea typeface="ＭＳ Ｐゴシック" charset="0"/>
                <a:cs typeface="Gill Sans" charset="0"/>
              </a:rPr>
            </a:br>
            <a:endParaRPr lang="en-US" sz="3200">
              <a:ea typeface="ＭＳ Ｐゴシック" charset="0"/>
              <a:cs typeface="Gill Sans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D13FDEE-08AE-E03E-B6B3-1751ED9CF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13" y="6260829"/>
            <a:ext cx="10515600" cy="517922"/>
          </a:xfrm>
        </p:spPr>
        <p:txBody>
          <a:bodyPr>
            <a:normAutofit/>
          </a:bodyPr>
          <a:lstStyle/>
          <a:p>
            <a:r>
              <a:rPr lang="en-BE"/>
              <a:t>Some servers restrict the number of connections in the waiting state</a:t>
            </a:r>
          </a:p>
        </p:txBody>
      </p:sp>
    </p:spTree>
    <p:extLst>
      <p:ext uri="{BB962C8B-B14F-4D97-AF65-F5344CB8AC3E}">
        <p14:creationId xmlns:p14="http://schemas.microsoft.com/office/powerpoint/2010/main" val="377069166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Line 12">
            <a:extLst>
              <a:ext uri="{FF2B5EF4-FFF2-40B4-BE49-F238E27FC236}">
                <a16:creationId xmlns:a16="http://schemas.microsoft.com/office/drawing/2014/main" id="{51B6C887-51EF-A549-BAD7-54E59692B0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31624" y="3907929"/>
            <a:ext cx="4837" cy="1649760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55297" name="Rectangle 1"/>
          <p:cNvSpPr>
            <a:spLocks noGrp="1" noChangeArrowheads="1"/>
          </p:cNvSpPr>
          <p:nvPr>
            <p:ph type="title"/>
          </p:nvPr>
        </p:nvSpPr>
        <p:spPr>
          <a:xfrm>
            <a:off x="990029" y="24036"/>
            <a:ext cx="8627845" cy="1207740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21275" algn="l"/>
              </a:tabLst>
            </a:pPr>
            <a:r>
              <a:rPr lang="en-US"/>
              <a:t>Countering DoS attacks</a:t>
            </a:r>
          </a:p>
        </p:txBody>
      </p:sp>
      <p:sp>
        <p:nvSpPr>
          <p:cNvPr id="55316" name="Rectangle 20"/>
          <p:cNvSpPr>
            <a:spLocks/>
          </p:cNvSpPr>
          <p:nvPr/>
        </p:nvSpPr>
        <p:spPr bwMode="auto">
          <a:xfrm>
            <a:off x="1055077" y="0"/>
            <a:ext cx="8835693" cy="429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420967" indent="-420967">
              <a:spcBef>
                <a:spcPts val="1768"/>
              </a:spcBef>
              <a:buSzPct val="171000"/>
              <a:buFont typeface="Gill Sans" charset="0"/>
              <a:buChar char="•"/>
            </a:pPr>
            <a:r>
              <a:rPr lang="en-US" sz="2800">
                <a:ea typeface="ＭＳ Ｐゴシック" charset="0"/>
                <a:cs typeface="Gill Sans" charset="0"/>
              </a:rPr>
              <a:t>Principle of the solution</a:t>
            </a:r>
          </a:p>
          <a:p>
            <a:pPr marL="757741" lvl="1" indent="-420967">
              <a:spcBef>
                <a:spcPts val="1768"/>
              </a:spcBef>
              <a:buSzPct val="171000"/>
              <a:buFont typeface="Gill Sans" charset="0"/>
              <a:buChar char="•"/>
            </a:pPr>
            <a:r>
              <a:rPr lang="en-US" sz="2400">
                <a:ea typeface="ＭＳ Ｐゴシック" charset="0"/>
                <a:cs typeface="Gill Sans" charset="0"/>
              </a:rPr>
              <a:t>Server should not create any state before being sure that the client can receive the segments that it sends</a:t>
            </a:r>
          </a:p>
        </p:txBody>
      </p:sp>
      <p:grpSp>
        <p:nvGrpSpPr>
          <p:cNvPr id="22" name="Group 2">
            <a:extLst>
              <a:ext uri="{FF2B5EF4-FFF2-40B4-BE49-F238E27FC236}">
                <a16:creationId xmlns:a16="http://schemas.microsoft.com/office/drawing/2014/main" id="{3E1047EB-DFE6-584C-A576-E33EFFE67B67}"/>
              </a:ext>
            </a:extLst>
          </p:cNvPr>
          <p:cNvGrpSpPr>
            <a:grpSpLocks/>
          </p:cNvGrpSpPr>
          <p:nvPr/>
        </p:nvGrpSpPr>
        <p:grpSpPr bwMode="auto">
          <a:xfrm>
            <a:off x="4648554" y="3861049"/>
            <a:ext cx="2894893" cy="621729"/>
            <a:chOff x="0" y="0"/>
            <a:chExt cx="2394" cy="557"/>
          </a:xfrm>
        </p:grpSpPr>
        <p:sp>
          <p:nvSpPr>
            <p:cNvPr id="23" name="Rectangle 3">
              <a:extLst>
                <a:ext uri="{FF2B5EF4-FFF2-40B4-BE49-F238E27FC236}">
                  <a16:creationId xmlns:a16="http://schemas.microsoft.com/office/drawing/2014/main" id="{4B3206A6-8C4B-8445-A1D2-2D0A864F2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" y="0"/>
              <a:ext cx="142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3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SYN(Src=C,seq=</a:t>
              </a:r>
              <a:r>
                <a:rPr lang="en-US" sz="150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x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)‏</a:t>
              </a:r>
            </a:p>
          </p:txBody>
        </p:sp>
        <p:sp>
          <p:nvSpPr>
            <p:cNvPr id="24" name="Line 4">
              <a:extLst>
                <a:ext uri="{FF2B5EF4-FFF2-40B4-BE49-F238E27FC236}">
                  <a16:creationId xmlns:a16="http://schemas.microsoft.com/office/drawing/2014/main" id="{23B2D5D5-218D-D641-B846-4C6606499B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00"/>
              <a:ext cx="2391" cy="4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8" name="Group 8">
            <a:extLst>
              <a:ext uri="{FF2B5EF4-FFF2-40B4-BE49-F238E27FC236}">
                <a16:creationId xmlns:a16="http://schemas.microsoft.com/office/drawing/2014/main" id="{D94DB04C-751D-AB41-8201-495243A86A83}"/>
              </a:ext>
            </a:extLst>
          </p:cNvPr>
          <p:cNvGrpSpPr>
            <a:grpSpLocks/>
          </p:cNvGrpSpPr>
          <p:nvPr/>
        </p:nvGrpSpPr>
        <p:grpSpPr bwMode="auto">
          <a:xfrm>
            <a:off x="3273660" y="4428082"/>
            <a:ext cx="4189976" cy="569268"/>
            <a:chOff x="11" y="7"/>
            <a:chExt cx="3465" cy="510"/>
          </a:xfrm>
        </p:grpSpPr>
        <p:sp>
          <p:nvSpPr>
            <p:cNvPr id="29" name="Line 9">
              <a:extLst>
                <a:ext uri="{FF2B5EF4-FFF2-40B4-BE49-F238E27FC236}">
                  <a16:creationId xmlns:a16="http://schemas.microsoft.com/office/drawing/2014/main" id="{B43B0874-8022-6C41-842D-849E570FB0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29" y="74"/>
              <a:ext cx="2347" cy="4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Rectangle 10">
              <a:extLst>
                <a:ext uri="{FF2B5EF4-FFF2-40B4-BE49-F238E27FC236}">
                  <a16:creationId xmlns:a16="http://schemas.microsoft.com/office/drawing/2014/main" id="{208C8CEC-1BB6-AA4D-BFC9-5DE8159C6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" y="7"/>
              <a:ext cx="2507" cy="1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3000"/>
                </a:lnSpc>
                <a:tabLst>
                  <a:tab pos="692257" algn="l"/>
                  <a:tab pos="1375159" algn="l"/>
                  <a:tab pos="2067415" algn="l"/>
                  <a:tab pos="2750317" algn="l"/>
                  <a:tab pos="3414509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SYN+ACK(</a:t>
              </a:r>
              <a:r>
                <a:rPr lang="en-US" sz="1500" err="1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Dest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=</a:t>
              </a:r>
              <a:r>
                <a:rPr lang="en-US" sz="1500" err="1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C,ack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=</a:t>
              </a:r>
              <a:r>
                <a:rPr lang="en-US" sz="150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x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+1,seq=</a:t>
              </a:r>
              <a:r>
                <a:rPr lang="en-US" sz="1500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y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)‏</a:t>
              </a:r>
            </a:p>
          </p:txBody>
        </p:sp>
      </p:grpSp>
      <p:sp>
        <p:nvSpPr>
          <p:cNvPr id="31" name="Line 11">
            <a:extLst>
              <a:ext uri="{FF2B5EF4-FFF2-40B4-BE49-F238E27FC236}">
                <a16:creationId xmlns:a16="http://schemas.microsoft.com/office/drawing/2014/main" id="{09A54981-0E76-E14F-94A8-019ABA6E426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73311" y="3821981"/>
            <a:ext cx="14511" cy="1942207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33" name="Group 13">
            <a:extLst>
              <a:ext uri="{FF2B5EF4-FFF2-40B4-BE49-F238E27FC236}">
                <a16:creationId xmlns:a16="http://schemas.microsoft.com/office/drawing/2014/main" id="{44184738-1967-B74B-8C23-DDCF3A937916}"/>
              </a:ext>
            </a:extLst>
          </p:cNvPr>
          <p:cNvGrpSpPr>
            <a:grpSpLocks/>
          </p:cNvGrpSpPr>
          <p:nvPr/>
        </p:nvGrpSpPr>
        <p:grpSpPr bwMode="auto">
          <a:xfrm>
            <a:off x="4673947" y="4876800"/>
            <a:ext cx="2726810" cy="693167"/>
            <a:chOff x="0" y="-78"/>
            <a:chExt cx="2255" cy="621"/>
          </a:xfrm>
        </p:grpSpPr>
        <p:sp>
          <p:nvSpPr>
            <p:cNvPr id="34" name="Rectangle 14">
              <a:extLst>
                <a:ext uri="{FF2B5EF4-FFF2-40B4-BE49-F238E27FC236}">
                  <a16:creationId xmlns:a16="http://schemas.microsoft.com/office/drawing/2014/main" id="{DC6085A6-AF2F-AF4A-A760-285705506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" y="-78"/>
              <a:ext cx="1335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3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ACK(</a:t>
              </a:r>
              <a:r>
                <a:rPr lang="en-US" sz="1500" err="1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Src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=</a:t>
              </a:r>
              <a:r>
                <a:rPr lang="en-US" sz="1500" err="1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A,seq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=</a:t>
              </a:r>
              <a:r>
                <a:rPr lang="en-US" sz="150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x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,</a:t>
              </a:r>
              <a:br>
                <a:rPr lang="en-US" sz="150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</a:b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ack=</a:t>
              </a:r>
              <a:r>
                <a:rPr lang="en-US" sz="1500">
                  <a:solidFill>
                    <a:srgbClr val="0070C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y+1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)‏</a:t>
              </a:r>
            </a:p>
          </p:txBody>
        </p:sp>
        <p:sp>
          <p:nvSpPr>
            <p:cNvPr id="35" name="Line 15">
              <a:extLst>
                <a:ext uri="{FF2B5EF4-FFF2-40B4-BE49-F238E27FC236}">
                  <a16:creationId xmlns:a16="http://schemas.microsoft.com/office/drawing/2014/main" id="{CFCECE62-0213-2342-85AA-377E38E823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01"/>
              <a:ext cx="2255" cy="4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8" name="Rectangle 18">
            <a:extLst>
              <a:ext uri="{FF2B5EF4-FFF2-40B4-BE49-F238E27FC236}">
                <a16:creationId xmlns:a16="http://schemas.microsoft.com/office/drawing/2014/main" id="{50D7F831-9844-E84A-BB54-A90AB6A42BC1}"/>
              </a:ext>
            </a:extLst>
          </p:cNvPr>
          <p:cNvSpPr>
            <a:spLocks/>
          </p:cNvSpPr>
          <p:nvPr/>
        </p:nvSpPr>
        <p:spPr bwMode="auto">
          <a:xfrm>
            <a:off x="3168451" y="3982993"/>
            <a:ext cx="1261238" cy="198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3000"/>
              </a:lnSpc>
              <a:tabLst>
                <a:tab pos="692257" algn="l"/>
                <a:tab pos="1365804" algn="l"/>
              </a:tabLst>
            </a:pPr>
            <a:r>
              <a:rPr lang="en-US" sz="150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CONNECT.req</a:t>
            </a:r>
          </a:p>
        </p:txBody>
      </p:sp>
      <p:sp>
        <p:nvSpPr>
          <p:cNvPr id="39" name="Line 19">
            <a:extLst>
              <a:ext uri="{FF2B5EF4-FFF2-40B4-BE49-F238E27FC236}">
                <a16:creationId xmlns:a16="http://schemas.microsoft.com/office/drawing/2014/main" id="{DA71D9E9-08F3-1640-B1F2-C36F388C64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6883" y="3962623"/>
            <a:ext cx="1457121" cy="1117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40" name="Bulle ronde 20">
            <a:extLst>
              <a:ext uri="{FF2B5EF4-FFF2-40B4-BE49-F238E27FC236}">
                <a16:creationId xmlns:a16="http://schemas.microsoft.com/office/drawing/2014/main" id="{61D6119A-12E3-5B40-A160-93A3A94BD5D0}"/>
              </a:ext>
            </a:extLst>
          </p:cNvPr>
          <p:cNvSpPr/>
          <p:nvPr/>
        </p:nvSpPr>
        <p:spPr>
          <a:xfrm>
            <a:off x="7925012" y="2996953"/>
            <a:ext cx="2833225" cy="1140877"/>
          </a:xfrm>
          <a:prstGeom prst="wedgeEllipseCallout">
            <a:avLst>
              <a:gd name="adj1" fmla="val -62424"/>
              <a:gd name="adj2" fmla="val 75689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7355" tIns="33677" rIns="67355" bIns="33677" rtlCol="0" anchor="ctr"/>
          <a:lstStyle/>
          <a:p>
            <a:pPr algn="ctr"/>
            <a:r>
              <a:rPr lang="fr-FR">
                <a:solidFill>
                  <a:schemeClr val="tx1"/>
                </a:solidFill>
                <a:cs typeface="Courier"/>
              </a:rPr>
              <a:t>Server </a:t>
            </a:r>
            <a:r>
              <a:rPr lang="fr-FR" err="1">
                <a:solidFill>
                  <a:schemeClr val="tx1"/>
                </a:solidFill>
                <a:cs typeface="Courier"/>
              </a:rPr>
              <a:t>does</a:t>
            </a:r>
            <a:r>
              <a:rPr lang="fr-FR">
                <a:solidFill>
                  <a:schemeClr val="tx1"/>
                </a:solidFill>
                <a:cs typeface="Courier"/>
              </a:rPr>
              <a:t> not store </a:t>
            </a:r>
            <a:r>
              <a:rPr lang="fr-FR" b="1" err="1">
                <a:solidFill>
                  <a:schemeClr val="tx1"/>
                </a:solidFill>
                <a:cs typeface="Courier"/>
              </a:rPr>
              <a:t>anything</a:t>
            </a:r>
            <a:endParaRPr lang="fr-FR" b="1">
              <a:solidFill>
                <a:schemeClr val="tx1"/>
              </a:solidFill>
              <a:cs typeface="Courier"/>
            </a:endParaRPr>
          </a:p>
        </p:txBody>
      </p:sp>
      <p:sp>
        <p:nvSpPr>
          <p:cNvPr id="41" name="Bulle ronde 20">
            <a:extLst>
              <a:ext uri="{FF2B5EF4-FFF2-40B4-BE49-F238E27FC236}">
                <a16:creationId xmlns:a16="http://schemas.microsoft.com/office/drawing/2014/main" id="{389924E4-E43A-A540-8F02-7F383BABCB90}"/>
              </a:ext>
            </a:extLst>
          </p:cNvPr>
          <p:cNvSpPr/>
          <p:nvPr/>
        </p:nvSpPr>
        <p:spPr>
          <a:xfrm>
            <a:off x="8088050" y="5019191"/>
            <a:ext cx="2833225" cy="1140877"/>
          </a:xfrm>
          <a:prstGeom prst="wedgeEllipseCallout">
            <a:avLst>
              <a:gd name="adj1" fmla="val -69677"/>
              <a:gd name="adj2" fmla="val -3559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7355" tIns="33677" rIns="67355" bIns="33677" rtlCol="0" anchor="ctr"/>
          <a:lstStyle/>
          <a:p>
            <a:pPr algn="ctr"/>
            <a:r>
              <a:rPr lang="fr-FR">
                <a:solidFill>
                  <a:schemeClr val="tx1"/>
                </a:solidFill>
                <a:cs typeface="Courier"/>
              </a:rPr>
              <a:t>Server </a:t>
            </a:r>
            <a:r>
              <a:rPr lang="fr-FR" err="1">
                <a:solidFill>
                  <a:schemeClr val="tx1"/>
                </a:solidFill>
                <a:cs typeface="Courier"/>
              </a:rPr>
              <a:t>checks</a:t>
            </a:r>
            <a:r>
              <a:rPr lang="fr-FR">
                <a:solidFill>
                  <a:schemeClr val="tx1"/>
                </a:solidFill>
                <a:cs typeface="Courier"/>
              </a:rPr>
              <a:t> </a:t>
            </a:r>
            <a:r>
              <a:rPr lang="fr-FR" err="1">
                <a:solidFill>
                  <a:schemeClr val="tx1"/>
                </a:solidFill>
                <a:cs typeface="Courier"/>
              </a:rPr>
              <a:t>that</a:t>
            </a:r>
            <a:r>
              <a:rPr lang="fr-FR">
                <a:solidFill>
                  <a:schemeClr val="tx1"/>
                </a:solidFill>
                <a:cs typeface="Courier"/>
              </a:rPr>
              <a:t> </a:t>
            </a:r>
            <a:r>
              <a:rPr lang="fr-FR" err="1">
                <a:solidFill>
                  <a:schemeClr val="tx1"/>
                </a:solidFill>
                <a:cs typeface="Courier"/>
              </a:rPr>
              <a:t>third</a:t>
            </a:r>
            <a:r>
              <a:rPr lang="fr-FR">
                <a:solidFill>
                  <a:schemeClr val="tx1"/>
                </a:solidFill>
                <a:cs typeface="Courier"/>
              </a:rPr>
              <a:t> ACK </a:t>
            </a:r>
            <a:r>
              <a:rPr lang="fr-FR" err="1">
                <a:solidFill>
                  <a:schemeClr val="tx1"/>
                </a:solidFill>
                <a:cs typeface="Courier"/>
              </a:rPr>
              <a:t>is</a:t>
            </a:r>
            <a:r>
              <a:rPr lang="fr-FR">
                <a:solidFill>
                  <a:schemeClr val="tx1"/>
                </a:solidFill>
                <a:cs typeface="Courier"/>
              </a:rPr>
              <a:t> </a:t>
            </a:r>
            <a:r>
              <a:rPr lang="fr-FR" err="1">
                <a:solidFill>
                  <a:schemeClr val="tx1"/>
                </a:solidFill>
                <a:cs typeface="Courier"/>
              </a:rPr>
              <a:t>valid</a:t>
            </a:r>
            <a:endParaRPr lang="fr-FR">
              <a:solidFill>
                <a:schemeClr val="tx1"/>
              </a:solidFill>
              <a:cs typeface="Courier"/>
            </a:endParaRPr>
          </a:p>
          <a:p>
            <a:pPr algn="ctr"/>
            <a:r>
              <a:rPr lang="fr-FR" b="1">
                <a:solidFill>
                  <a:schemeClr val="tx1"/>
                </a:solidFill>
                <a:cs typeface="Courier"/>
              </a:rPr>
              <a:t>and</a:t>
            </a:r>
            <a:r>
              <a:rPr lang="fr-FR">
                <a:solidFill>
                  <a:schemeClr val="tx1"/>
                </a:solidFill>
                <a:cs typeface="Courier"/>
              </a:rPr>
              <a:t> </a:t>
            </a:r>
            <a:r>
              <a:rPr lang="fr-FR" err="1">
                <a:solidFill>
                  <a:schemeClr val="tx1"/>
                </a:solidFill>
                <a:cs typeface="Courier"/>
              </a:rPr>
              <a:t>creates</a:t>
            </a:r>
            <a:r>
              <a:rPr lang="fr-FR">
                <a:solidFill>
                  <a:schemeClr val="tx1"/>
                </a:solidFill>
                <a:cs typeface="Courier"/>
              </a:rPr>
              <a:t> state</a:t>
            </a:r>
          </a:p>
        </p:txBody>
      </p:sp>
    </p:spTree>
    <p:extLst>
      <p:ext uri="{BB962C8B-B14F-4D97-AF65-F5344CB8AC3E}">
        <p14:creationId xmlns:p14="http://schemas.microsoft.com/office/powerpoint/2010/main" val="5774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ChangeArrowheads="1"/>
          </p:cNvSpPr>
          <p:nvPr>
            <p:ph type="title"/>
          </p:nvPr>
        </p:nvSpPr>
        <p:spPr>
          <a:xfrm>
            <a:off x="3521554" y="92647"/>
            <a:ext cx="6893811" cy="1021333"/>
          </a:xfrm>
          <a:ln/>
        </p:spPr>
        <p:txBody>
          <a:bodyPr/>
          <a:lstStyle/>
          <a:p>
            <a:pPr>
              <a:lnSpc>
                <a:spcPct val="83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29019" algn="l"/>
              </a:tabLst>
            </a:pPr>
            <a:r>
              <a:rPr lang="en-US"/>
              <a:t>SYN Cookies</a:t>
            </a:r>
          </a:p>
        </p:txBody>
      </p:sp>
      <p:sp>
        <p:nvSpPr>
          <p:cNvPr id="60418" name="Line 2"/>
          <p:cNvSpPr>
            <a:spLocks noChangeShapeType="1"/>
          </p:cNvSpPr>
          <p:nvPr/>
        </p:nvSpPr>
        <p:spPr bwMode="auto">
          <a:xfrm>
            <a:off x="3677544" y="2581796"/>
            <a:ext cx="2418" cy="3935760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sp>
        <p:nvSpPr>
          <p:cNvPr id="60419" name="Line 3"/>
          <p:cNvSpPr>
            <a:spLocks noChangeShapeType="1"/>
          </p:cNvSpPr>
          <p:nvPr/>
        </p:nvSpPr>
        <p:spPr bwMode="auto">
          <a:xfrm>
            <a:off x="6594203" y="2556123"/>
            <a:ext cx="4837" cy="3988222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GB"/>
          </a:p>
        </p:txBody>
      </p:sp>
      <p:grpSp>
        <p:nvGrpSpPr>
          <p:cNvPr id="60420" name="Group 4"/>
          <p:cNvGrpSpPr>
            <a:grpSpLocks/>
          </p:cNvGrpSpPr>
          <p:nvPr/>
        </p:nvGrpSpPr>
        <p:grpSpPr bwMode="auto">
          <a:xfrm>
            <a:off x="3781537" y="4578698"/>
            <a:ext cx="2838060" cy="645155"/>
            <a:chOff x="0" y="0"/>
            <a:chExt cx="2346" cy="577"/>
          </a:xfrm>
        </p:grpSpPr>
        <p:sp>
          <p:nvSpPr>
            <p:cNvPr id="60421" name="Line 5"/>
            <p:cNvSpPr>
              <a:spLocks noChangeShapeType="1"/>
            </p:cNvSpPr>
            <p:nvPr/>
          </p:nvSpPr>
          <p:spPr bwMode="auto">
            <a:xfrm flipH="1">
              <a:off x="0" y="0"/>
              <a:ext cx="2346" cy="4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22" name="Rectangle 6"/>
            <p:cNvSpPr>
              <a:spLocks/>
            </p:cNvSpPr>
            <p:nvPr/>
          </p:nvSpPr>
          <p:spPr bwMode="auto">
            <a:xfrm>
              <a:off x="315" y="400"/>
              <a:ext cx="1927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3000"/>
                </a:lnSpc>
                <a:tabLst>
                  <a:tab pos="692257" algn="l"/>
                  <a:tab pos="1375159" algn="l"/>
                  <a:tab pos="2067415" algn="l"/>
                  <a:tab pos="2740962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SYN+ACK(ack=</a:t>
              </a:r>
              <a:r>
                <a:rPr lang="en-US" sz="150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x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+1,seq=</a:t>
              </a:r>
              <a:r>
                <a:rPr lang="en-US" sz="1500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y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)‏</a:t>
              </a:r>
            </a:p>
          </p:txBody>
        </p:sp>
      </p:grpSp>
      <p:grpSp>
        <p:nvGrpSpPr>
          <p:cNvPr id="60423" name="Group 7"/>
          <p:cNvGrpSpPr>
            <a:grpSpLocks/>
          </p:cNvGrpSpPr>
          <p:nvPr/>
        </p:nvGrpSpPr>
        <p:grpSpPr bwMode="auto">
          <a:xfrm>
            <a:off x="3758563" y="2773784"/>
            <a:ext cx="2861035" cy="609452"/>
            <a:chOff x="0" y="7"/>
            <a:chExt cx="2366" cy="546"/>
          </a:xfrm>
        </p:grpSpPr>
        <p:sp>
          <p:nvSpPr>
            <p:cNvPr id="60424" name="Rectangle 8"/>
            <p:cNvSpPr>
              <a:spLocks/>
            </p:cNvSpPr>
            <p:nvPr/>
          </p:nvSpPr>
          <p:spPr bwMode="auto">
            <a:xfrm>
              <a:off x="835" y="7"/>
              <a:ext cx="862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3000"/>
                </a:lnSpc>
                <a:tabLst>
                  <a:tab pos="692257" algn="l"/>
                  <a:tab pos="1365804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SYN(seq=</a:t>
              </a:r>
              <a:r>
                <a:rPr lang="en-US" sz="150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x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)‏</a:t>
              </a:r>
            </a:p>
          </p:txBody>
        </p:sp>
        <p:sp>
          <p:nvSpPr>
            <p:cNvPr id="60425" name="Line 9"/>
            <p:cNvSpPr>
              <a:spLocks noChangeShapeType="1"/>
            </p:cNvSpPr>
            <p:nvPr/>
          </p:nvSpPr>
          <p:spPr bwMode="auto">
            <a:xfrm>
              <a:off x="0" y="89"/>
              <a:ext cx="2366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0426" name="Group 10"/>
          <p:cNvGrpSpPr>
            <a:grpSpLocks/>
          </p:cNvGrpSpPr>
          <p:nvPr/>
        </p:nvGrpSpPr>
        <p:grpSpPr bwMode="auto">
          <a:xfrm>
            <a:off x="3770655" y="5459387"/>
            <a:ext cx="2861035" cy="612800"/>
            <a:chOff x="0" y="7"/>
            <a:chExt cx="2366" cy="549"/>
          </a:xfrm>
        </p:grpSpPr>
        <p:sp>
          <p:nvSpPr>
            <p:cNvPr id="60427" name="Line 11"/>
            <p:cNvSpPr>
              <a:spLocks noChangeShapeType="1"/>
            </p:cNvSpPr>
            <p:nvPr/>
          </p:nvSpPr>
          <p:spPr bwMode="auto">
            <a:xfrm>
              <a:off x="0" y="91"/>
              <a:ext cx="2366" cy="4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28" name="Rectangle 12"/>
            <p:cNvSpPr>
              <a:spLocks/>
            </p:cNvSpPr>
            <p:nvPr/>
          </p:nvSpPr>
          <p:spPr bwMode="auto">
            <a:xfrm>
              <a:off x="574" y="7"/>
              <a:ext cx="1733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3000"/>
                </a:lnSpc>
                <a:tabLst>
                  <a:tab pos="692257" algn="l"/>
                  <a:tab pos="1375159" algn="l"/>
                  <a:tab pos="2067415" algn="l"/>
                  <a:tab pos="2740962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ACK(seq=</a:t>
              </a:r>
              <a:r>
                <a:rPr lang="en-US" sz="1500">
                  <a:solidFill>
                    <a:srgbClr val="FF0000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x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+1, </a:t>
              </a:r>
              <a:r>
                <a:rPr lang="en-US" sz="1500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ack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=</a:t>
              </a:r>
              <a:r>
                <a:rPr lang="en-US" sz="1500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y</a:t>
              </a: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+1)‏</a:t>
              </a:r>
            </a:p>
          </p:txBody>
        </p:sp>
      </p:grpSp>
      <p:grpSp>
        <p:nvGrpSpPr>
          <p:cNvPr id="60429" name="Group 13"/>
          <p:cNvGrpSpPr>
            <a:grpSpLocks/>
          </p:cNvGrpSpPr>
          <p:nvPr/>
        </p:nvGrpSpPr>
        <p:grpSpPr bwMode="auto">
          <a:xfrm>
            <a:off x="1428383" y="2491412"/>
            <a:ext cx="2195954" cy="338183"/>
            <a:chOff x="7" y="8"/>
            <a:chExt cx="1815" cy="302"/>
          </a:xfrm>
        </p:grpSpPr>
        <p:sp>
          <p:nvSpPr>
            <p:cNvPr id="60430" name="Line 14"/>
            <p:cNvSpPr>
              <a:spLocks noChangeShapeType="1"/>
            </p:cNvSpPr>
            <p:nvPr/>
          </p:nvSpPr>
          <p:spPr bwMode="auto">
            <a:xfrm>
              <a:off x="617" y="309"/>
              <a:ext cx="120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31" name="Rectangle 15"/>
            <p:cNvSpPr>
              <a:spLocks/>
            </p:cNvSpPr>
            <p:nvPr/>
          </p:nvSpPr>
          <p:spPr bwMode="auto">
            <a:xfrm>
              <a:off x="7" y="8"/>
              <a:ext cx="1042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3000"/>
                </a:lnSpc>
                <a:tabLst>
                  <a:tab pos="692257" algn="l"/>
                  <a:tab pos="1365804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CONNECT.req</a:t>
              </a:r>
            </a:p>
          </p:txBody>
        </p:sp>
      </p:grpSp>
      <p:grpSp>
        <p:nvGrpSpPr>
          <p:cNvPr id="60432" name="Group 16"/>
          <p:cNvGrpSpPr>
            <a:grpSpLocks/>
          </p:cNvGrpSpPr>
          <p:nvPr/>
        </p:nvGrpSpPr>
        <p:grpSpPr bwMode="auto">
          <a:xfrm>
            <a:off x="6618387" y="3033891"/>
            <a:ext cx="1504280" cy="338183"/>
            <a:chOff x="0" y="8"/>
            <a:chExt cx="1244" cy="302"/>
          </a:xfrm>
        </p:grpSpPr>
        <p:sp>
          <p:nvSpPr>
            <p:cNvPr id="60433" name="Rectangle 17"/>
            <p:cNvSpPr>
              <a:spLocks/>
            </p:cNvSpPr>
            <p:nvPr/>
          </p:nvSpPr>
          <p:spPr bwMode="auto">
            <a:xfrm>
              <a:off x="219" y="8"/>
              <a:ext cx="1025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3000"/>
                </a:lnSpc>
                <a:tabLst>
                  <a:tab pos="692257" algn="l"/>
                  <a:tab pos="1365804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CONNECT.ind</a:t>
              </a:r>
            </a:p>
          </p:txBody>
        </p:sp>
        <p:sp>
          <p:nvSpPr>
            <p:cNvPr id="60434" name="Line 18"/>
            <p:cNvSpPr>
              <a:spLocks noChangeShapeType="1"/>
            </p:cNvSpPr>
            <p:nvPr/>
          </p:nvSpPr>
          <p:spPr bwMode="auto">
            <a:xfrm>
              <a:off x="0" y="309"/>
              <a:ext cx="120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0435" name="Group 19"/>
          <p:cNvGrpSpPr>
            <a:grpSpLocks/>
          </p:cNvGrpSpPr>
          <p:nvPr/>
        </p:nvGrpSpPr>
        <p:grpSpPr bwMode="auto">
          <a:xfrm>
            <a:off x="1467074" y="4759524"/>
            <a:ext cx="2250374" cy="337096"/>
            <a:chOff x="7" y="7"/>
            <a:chExt cx="1861" cy="302"/>
          </a:xfrm>
        </p:grpSpPr>
        <p:sp>
          <p:nvSpPr>
            <p:cNvPr id="60436" name="Line 20"/>
            <p:cNvSpPr>
              <a:spLocks noChangeShapeType="1"/>
            </p:cNvSpPr>
            <p:nvPr/>
          </p:nvSpPr>
          <p:spPr bwMode="auto">
            <a:xfrm flipH="1">
              <a:off x="571" y="308"/>
              <a:ext cx="129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37" name="Rectangle 21"/>
            <p:cNvSpPr>
              <a:spLocks/>
            </p:cNvSpPr>
            <p:nvPr/>
          </p:nvSpPr>
          <p:spPr bwMode="auto">
            <a:xfrm>
              <a:off x="7" y="7"/>
              <a:ext cx="1114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3000"/>
                </a:lnSpc>
                <a:tabLst>
                  <a:tab pos="692257" algn="l"/>
                  <a:tab pos="1375159" algn="l"/>
                  <a:tab pos="2048706" algn="l"/>
                </a:tabLst>
              </a:pPr>
              <a:r>
                <a:rPr lang="en-US" sz="15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CONNECT.conf</a:t>
              </a:r>
            </a:p>
          </p:txBody>
        </p:sp>
      </p:grpSp>
      <p:grpSp>
        <p:nvGrpSpPr>
          <p:cNvPr id="60438" name="Group 22"/>
          <p:cNvGrpSpPr>
            <a:grpSpLocks/>
          </p:cNvGrpSpPr>
          <p:nvPr/>
        </p:nvGrpSpPr>
        <p:grpSpPr bwMode="auto">
          <a:xfrm>
            <a:off x="6018610" y="3670103"/>
            <a:ext cx="3327797" cy="606103"/>
            <a:chOff x="0" y="0"/>
            <a:chExt cx="2751" cy="543"/>
          </a:xfrm>
        </p:grpSpPr>
        <p:sp>
          <p:nvSpPr>
            <p:cNvPr id="60439" name="Rectangle 23"/>
            <p:cNvSpPr>
              <a:spLocks/>
            </p:cNvSpPr>
            <p:nvPr/>
          </p:nvSpPr>
          <p:spPr bwMode="auto">
            <a:xfrm>
              <a:off x="0" y="0"/>
              <a:ext cx="2751" cy="5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60440" name="Rectangle 24"/>
            <p:cNvSpPr>
              <a:spLocks/>
            </p:cNvSpPr>
            <p:nvPr/>
          </p:nvSpPr>
          <p:spPr bwMode="auto">
            <a:xfrm>
              <a:off x="12" y="27"/>
              <a:ext cx="2618" cy="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3000"/>
                </a:lnSpc>
                <a:tabLst>
                  <a:tab pos="692257" algn="l"/>
                  <a:tab pos="1375159" algn="l"/>
                  <a:tab pos="2067415" algn="l"/>
                  <a:tab pos="2750317" algn="l"/>
                  <a:tab pos="3414509" algn="l"/>
                  <a:tab pos="692257" algn="l"/>
                  <a:tab pos="1375159" algn="l"/>
                  <a:tab pos="2067415" algn="l"/>
                  <a:tab pos="2750317" algn="l"/>
                  <a:tab pos="3414509" algn="l"/>
                </a:tabLst>
              </a:pPr>
              <a:r>
                <a:rPr lang="en-US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No state created</a:t>
              </a:r>
            </a:p>
            <a:p>
              <a:pPr>
                <a:lnSpc>
                  <a:spcPct val="83000"/>
                </a:lnSpc>
                <a:tabLst>
                  <a:tab pos="692257" algn="l"/>
                  <a:tab pos="1375159" algn="l"/>
                  <a:tab pos="2067415" algn="l"/>
                  <a:tab pos="2750317" algn="l"/>
                  <a:tab pos="3414509" algn="l"/>
                  <a:tab pos="692257" algn="l"/>
                  <a:tab pos="1375159" algn="l"/>
                  <a:tab pos="2067415" algn="l"/>
                  <a:tab pos="2750317" algn="l"/>
                  <a:tab pos="3414509" algn="l"/>
                </a:tabLst>
              </a:pPr>
              <a:r>
                <a:rPr lang="en-US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y</a:t>
              </a:r>
              <a:r>
                <a:rPr lang="en-US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=Hash(</a:t>
              </a:r>
              <a:r>
                <a:rPr lang="en-US" err="1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IP</a:t>
              </a:r>
              <a:r>
                <a:rPr lang="en-US" baseline="-29000" err="1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Client</a:t>
              </a:r>
              <a:r>
                <a:rPr lang="en-US" err="1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,Port</a:t>
              </a:r>
              <a:r>
                <a:rPr lang="en-US" baseline="-29000" err="1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Client</a:t>
              </a:r>
              <a:r>
                <a:rPr lang="en-US" err="1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,</a:t>
              </a:r>
              <a:r>
                <a:rPr lang="en-US" i="1" err="1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Secret</a:t>
              </a:r>
              <a:r>
                <a:rPr lang="en-US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)‏</a:t>
              </a:r>
            </a:p>
          </p:txBody>
        </p:sp>
      </p:grpSp>
      <p:grpSp>
        <p:nvGrpSpPr>
          <p:cNvPr id="60441" name="Group 25"/>
          <p:cNvGrpSpPr>
            <a:grpSpLocks/>
          </p:cNvGrpSpPr>
          <p:nvPr/>
        </p:nvGrpSpPr>
        <p:grpSpPr bwMode="auto">
          <a:xfrm>
            <a:off x="6715126" y="5652493"/>
            <a:ext cx="3882833" cy="870645"/>
            <a:chOff x="0" y="0"/>
            <a:chExt cx="3211" cy="780"/>
          </a:xfrm>
        </p:grpSpPr>
        <p:sp>
          <p:nvSpPr>
            <p:cNvPr id="60442" name="Rectangle 26"/>
            <p:cNvSpPr>
              <a:spLocks/>
            </p:cNvSpPr>
            <p:nvPr/>
          </p:nvSpPr>
          <p:spPr bwMode="auto">
            <a:xfrm>
              <a:off x="0" y="0"/>
              <a:ext cx="3211" cy="7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60443" name="Rectangle 27"/>
            <p:cNvSpPr>
              <a:spLocks/>
            </p:cNvSpPr>
            <p:nvPr/>
          </p:nvSpPr>
          <p:spPr bwMode="auto">
            <a:xfrm>
              <a:off x="13" y="16"/>
              <a:ext cx="3038" cy="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lnSpc>
                  <a:spcPct val="83000"/>
                </a:lnSpc>
                <a:tabLst>
                  <a:tab pos="692257" algn="l"/>
                  <a:tab pos="1375159" algn="l"/>
                  <a:tab pos="2067415" algn="l"/>
                  <a:tab pos="2750317" algn="l"/>
                  <a:tab pos="3442574" algn="l"/>
                  <a:tab pos="4106766" algn="l"/>
                  <a:tab pos="692257" algn="l"/>
                  <a:tab pos="1375159" algn="l"/>
                  <a:tab pos="2067415" algn="l"/>
                  <a:tab pos="2750317" algn="l"/>
                  <a:tab pos="3442574" algn="l"/>
                  <a:tab pos="4106766" algn="l"/>
                  <a:tab pos="692257" algn="l"/>
                  <a:tab pos="1375159" algn="l"/>
                  <a:tab pos="2067415" algn="l"/>
                  <a:tab pos="2750317" algn="l"/>
                  <a:tab pos="3442574" algn="l"/>
                  <a:tab pos="4106766" algn="l"/>
                </a:tabLst>
              </a:pPr>
              <a:r>
                <a:rPr lang="en-US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Verify that</a:t>
              </a:r>
            </a:p>
            <a:p>
              <a:pPr>
                <a:lnSpc>
                  <a:spcPct val="83000"/>
                </a:lnSpc>
                <a:tabLst>
                  <a:tab pos="692257" algn="l"/>
                  <a:tab pos="1375159" algn="l"/>
                  <a:tab pos="2067415" algn="l"/>
                  <a:tab pos="2750317" algn="l"/>
                  <a:tab pos="3442574" algn="l"/>
                  <a:tab pos="4106766" algn="l"/>
                  <a:tab pos="692257" algn="l"/>
                  <a:tab pos="1375159" algn="l"/>
                  <a:tab pos="2067415" algn="l"/>
                  <a:tab pos="2750317" algn="l"/>
                  <a:tab pos="3442574" algn="l"/>
                  <a:tab pos="4106766" algn="l"/>
                  <a:tab pos="692257" algn="l"/>
                  <a:tab pos="1375159" algn="l"/>
                  <a:tab pos="2067415" algn="l"/>
                  <a:tab pos="2750317" algn="l"/>
                  <a:tab pos="3442574" algn="l"/>
                  <a:tab pos="4106766" algn="l"/>
                </a:tabLst>
              </a:pPr>
              <a:r>
                <a:rPr lang="en-US">
                  <a:solidFill>
                    <a:srgbClr val="0000FF"/>
                  </a:solidFill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ack</a:t>
              </a:r>
              <a:r>
                <a:rPr lang="en-US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=1+Hash(IP</a:t>
              </a:r>
              <a:r>
                <a:rPr lang="en-US" baseline="-290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Client</a:t>
              </a:r>
              <a:r>
                <a:rPr lang="en-US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,Port</a:t>
              </a:r>
              <a:r>
                <a:rPr lang="en-US" baseline="-2900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Client</a:t>
              </a:r>
              <a:r>
                <a:rPr lang="en-US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,</a:t>
              </a:r>
              <a:r>
                <a:rPr lang="en-US" i="1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Secret</a:t>
              </a:r>
              <a:r>
                <a:rPr lang="en-US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)‏</a:t>
              </a:r>
            </a:p>
            <a:p>
              <a:pPr>
                <a:lnSpc>
                  <a:spcPct val="83000"/>
                </a:lnSpc>
                <a:tabLst>
                  <a:tab pos="692257" algn="l"/>
                  <a:tab pos="1375159" algn="l"/>
                  <a:tab pos="2067415" algn="l"/>
                  <a:tab pos="2750317" algn="l"/>
                  <a:tab pos="3442574" algn="l"/>
                  <a:tab pos="4106766" algn="l"/>
                  <a:tab pos="692257" algn="l"/>
                  <a:tab pos="1375159" algn="l"/>
                  <a:tab pos="2067415" algn="l"/>
                  <a:tab pos="2750317" algn="l"/>
                  <a:tab pos="3442574" algn="l"/>
                  <a:tab pos="4106766" algn="l"/>
                  <a:tab pos="692257" algn="l"/>
                  <a:tab pos="1375159" algn="l"/>
                  <a:tab pos="2067415" algn="l"/>
                  <a:tab pos="2750317" algn="l"/>
                  <a:tab pos="3442574" algn="l"/>
                  <a:tab pos="4106766" algn="l"/>
                </a:tabLst>
              </a:pPr>
              <a:r>
                <a:rPr lang="en-US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State is created</a:t>
              </a:r>
            </a:p>
          </p:txBody>
        </p:sp>
      </p:grpSp>
      <p:sp>
        <p:nvSpPr>
          <p:cNvPr id="60444" name="Rectangle 28"/>
          <p:cNvSpPr>
            <a:spLocks/>
          </p:cNvSpPr>
          <p:nvPr/>
        </p:nvSpPr>
        <p:spPr bwMode="auto">
          <a:xfrm>
            <a:off x="1303829" y="-293793"/>
            <a:ext cx="7971234" cy="4018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420967" indent="-420967">
              <a:spcBef>
                <a:spcPts val="1768"/>
              </a:spcBef>
              <a:buSzPct val="171000"/>
              <a:buFont typeface="Gill Sans" charset="0"/>
              <a:buChar char="•"/>
            </a:pPr>
            <a:r>
              <a:rPr lang="en-US" sz="2800">
                <a:ea typeface="ＭＳ Ｐゴシック" charset="0"/>
                <a:cs typeface="Gill Sans" charset="0"/>
              </a:rPr>
              <a:t>Server verifies third </a:t>
            </a:r>
            <a:r>
              <a:rPr lang="en-US" sz="2800" err="1">
                <a:ea typeface="ＭＳ Ｐゴシック" charset="0"/>
                <a:cs typeface="Gill Sans" charset="0"/>
              </a:rPr>
              <a:t>ack</a:t>
            </a:r>
            <a:r>
              <a:rPr lang="en-US" sz="2800">
                <a:ea typeface="ＭＳ Ｐゴシック" charset="0"/>
                <a:cs typeface="Gill Sans" charset="0"/>
              </a:rPr>
              <a:t> without any state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74B306-E8F4-3B4D-972D-6D245D40596A}"/>
              </a:ext>
            </a:extLst>
          </p:cNvPr>
          <p:cNvSpPr/>
          <p:nvPr/>
        </p:nvSpPr>
        <p:spPr>
          <a:xfrm>
            <a:off x="6826171" y="4391045"/>
            <a:ext cx="60450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BE"/>
              <a:t>How should the </a:t>
            </a:r>
            <a:br>
              <a:rPr lang="en-BE"/>
            </a:br>
            <a:r>
              <a:rPr lang="en-BE"/>
              <a:t>server select </a:t>
            </a:r>
            <a:r>
              <a:rPr lang="en-BE">
                <a:solidFill>
                  <a:srgbClr val="0070C0"/>
                </a:solidFill>
              </a:rPr>
              <a:t>y</a:t>
            </a:r>
            <a:r>
              <a:rPr lang="en-BE"/>
              <a:t> 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DFFAEC-B0C0-CA8E-290D-ABAFC8D219E0}"/>
              </a:ext>
            </a:extLst>
          </p:cNvPr>
          <p:cNvSpPr/>
          <p:nvPr/>
        </p:nvSpPr>
        <p:spPr>
          <a:xfrm>
            <a:off x="8680492" y="4360679"/>
            <a:ext cx="577402" cy="110799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4028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Simultaneous open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Is this frequent in </a:t>
            </a:r>
            <a:br>
              <a:rPr lang="en-GB"/>
            </a:br>
            <a:r>
              <a:rPr lang="en-GB"/>
              <a:t>practice ?</a:t>
            </a:r>
            <a:br>
              <a:rPr lang="en-GB"/>
            </a:br>
            <a:endParaRPr lang="en-GB"/>
          </a:p>
          <a:p>
            <a:r>
              <a:rPr lang="en-GB"/>
              <a:t>How does a client </a:t>
            </a:r>
            <a:br>
              <a:rPr lang="en-GB"/>
            </a:br>
            <a:r>
              <a:rPr lang="en-GB"/>
              <a:t>selects its source port ?</a:t>
            </a: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86B8497E-A72B-C66F-122F-8B92F3362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707" y="1324429"/>
            <a:ext cx="7302500" cy="553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2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>
            <a:extLst>
              <a:ext uri="{FF2B5EF4-FFF2-40B4-BE49-F238E27FC236}">
                <a16:creationId xmlns:a16="http://schemas.microsoft.com/office/drawing/2014/main" id="{B56A54C6-FFA0-FE42-91E0-A8EF5B363C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ym typeface="Gill Sans" charset="0"/>
              </a:rPr>
              <a:t>Maximum window</a:t>
            </a: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2F03EF85-953C-9C49-BB68-6A37F0810D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54837" indent="-420967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What is the maximum window size that can be used with go-back-n ?</a:t>
            </a:r>
          </a:p>
          <a:p>
            <a:pPr marL="982256" lvl="1" indent="-420967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Sequence numbers are encoded in N bits</a:t>
            </a:r>
          </a:p>
        </p:txBody>
      </p:sp>
    </p:spTree>
    <p:extLst>
      <p:ext uri="{BB962C8B-B14F-4D97-AF65-F5344CB8AC3E}">
        <p14:creationId xmlns:p14="http://schemas.microsoft.com/office/powerpoint/2010/main" val="4063297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D732-E751-584A-88D5-C86BDDC0F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>
                <a:solidFill>
                  <a:srgbClr val="0070C0"/>
                </a:solidFill>
              </a:rPr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C9201-29A7-834E-A8ED-D2E2CFB1C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54837" indent="-420967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Go-back-n is used by a protocol that encodes sequence numbers using 5 bits. What is the largest possible sending window (in segments) ?</a:t>
            </a:r>
          </a:p>
        </p:txBody>
      </p:sp>
      <p:pic>
        <p:nvPicPr>
          <p:cNvPr id="61442" name="Picture 2">
            <a:extLst>
              <a:ext uri="{FF2B5EF4-FFF2-40B4-BE49-F238E27FC236}">
                <a16:creationId xmlns:a16="http://schemas.microsoft.com/office/drawing/2014/main" id="{A9859FA5-AC27-614F-AD3D-716E604B4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93537">
            <a:off x="1409018" y="710149"/>
            <a:ext cx="2409942" cy="53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771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5436</Words>
  <Application>Microsoft Macintosh PowerPoint</Application>
  <PresentationFormat>Widescreen</PresentationFormat>
  <Paragraphs>955</Paragraphs>
  <Slides>79</Slides>
  <Notes>16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90" baseType="lpstr">
      <vt:lpstr>ＭＳ Ｐゴシック</vt:lpstr>
      <vt:lpstr>Arial</vt:lpstr>
      <vt:lpstr>Calibri</vt:lpstr>
      <vt:lpstr>Calibri Light</vt:lpstr>
      <vt:lpstr>Courier</vt:lpstr>
      <vt:lpstr>Courier New</vt:lpstr>
      <vt:lpstr>Gill Sans</vt:lpstr>
      <vt:lpstr>Helvetica</vt:lpstr>
      <vt:lpstr>Symbol</vt:lpstr>
      <vt:lpstr>Times New Roman</vt:lpstr>
      <vt:lpstr>Office Theme</vt:lpstr>
      <vt:lpstr>Part 4  Reliable transport and TCP</vt:lpstr>
      <vt:lpstr>Agenda</vt:lpstr>
      <vt:lpstr>Real deployment of alternating bit protocol</vt:lpstr>
      <vt:lpstr>Which is the best technique to detect transmission errors ?</vt:lpstr>
      <vt:lpstr>Where should the Checksum/CRC be placed ?</vt:lpstr>
      <vt:lpstr>Agenda</vt:lpstr>
      <vt:lpstr>Question</vt:lpstr>
      <vt:lpstr>Maximum window</vt:lpstr>
      <vt:lpstr>Question</vt:lpstr>
      <vt:lpstr>Question</vt:lpstr>
      <vt:lpstr>Agenda</vt:lpstr>
      <vt:lpstr>Buffer management</vt:lpstr>
      <vt:lpstr>Buffer management </vt:lpstr>
      <vt:lpstr>Buffer management </vt:lpstr>
      <vt:lpstr>Bidirectional transfer</vt:lpstr>
      <vt:lpstr>Piggybacking</vt:lpstr>
      <vt:lpstr>Question</vt:lpstr>
      <vt:lpstr>Question</vt:lpstr>
      <vt:lpstr>Question</vt:lpstr>
      <vt:lpstr>Agenda</vt:lpstr>
      <vt:lpstr>Connection establishment</vt:lpstr>
      <vt:lpstr>Segment loss</vt:lpstr>
      <vt:lpstr>Segments delayed</vt:lpstr>
      <vt:lpstr>Delayed segments</vt:lpstr>
      <vt:lpstr>Three-way handshake</vt:lpstr>
      <vt:lpstr>Agenda</vt:lpstr>
      <vt:lpstr>Closing a connection</vt:lpstr>
      <vt:lpstr>Abrupt release</vt:lpstr>
      <vt:lpstr>Graceful release</vt:lpstr>
      <vt:lpstr>Graceful release (2)</vt:lpstr>
      <vt:lpstr>Agenda</vt:lpstr>
      <vt:lpstr>TCP</vt:lpstr>
      <vt:lpstr>TCP port numbers</vt:lpstr>
      <vt:lpstr>Multiple connections</vt:lpstr>
      <vt:lpstr>TCP segment</vt:lpstr>
      <vt:lpstr>TCP’s Three-way handshake</vt:lpstr>
      <vt:lpstr>TCP’s three-way handshake and SYN losses</vt:lpstr>
      <vt:lpstr>TCP’s three-way handshake and SYN losses</vt:lpstr>
      <vt:lpstr>TCP’s three-way handshake and SYN delays</vt:lpstr>
      <vt:lpstr>TCP’s three-way handshake and SYN delays</vt:lpstr>
      <vt:lpstr>TCP’s three-way handshake and SYN delays</vt:lpstr>
      <vt:lpstr>TCP FSM</vt:lpstr>
      <vt:lpstr>Simultaneous open</vt:lpstr>
      <vt:lpstr>Negotiating options</vt:lpstr>
      <vt:lpstr>Negotiating Maximum Segment Size</vt:lpstr>
      <vt:lpstr>Connection refused</vt:lpstr>
      <vt:lpstr>Agenda</vt:lpstr>
      <vt:lpstr>Reliable data transfer</vt:lpstr>
      <vt:lpstr>Reliable data transfer</vt:lpstr>
      <vt:lpstr>Reliable data transfer</vt:lpstr>
      <vt:lpstr>Retransmission timer</vt:lpstr>
      <vt:lpstr>Retransmission timer</vt:lpstr>
      <vt:lpstr>Multiple expirations of  the retransmission timer</vt:lpstr>
      <vt:lpstr>RTT measurements</vt:lpstr>
      <vt:lpstr>TCP’s initial retransmission timer</vt:lpstr>
      <vt:lpstr>Flow control</vt:lpstr>
      <vt:lpstr>TCP’s flow control</vt:lpstr>
      <vt:lpstr>Fast retransmit</vt:lpstr>
      <vt:lpstr>Fast retransmit</vt:lpstr>
      <vt:lpstr>Agenda</vt:lpstr>
      <vt:lpstr>Abrupt TCP connection release</vt:lpstr>
      <vt:lpstr>Abrupt TCP connection release</vt:lpstr>
      <vt:lpstr>TCP Connection release</vt:lpstr>
      <vt:lpstr>TCP connection release in details</vt:lpstr>
      <vt:lpstr>Some servers operate as follows</vt:lpstr>
      <vt:lpstr>TCP connection release</vt:lpstr>
      <vt:lpstr>Agenda</vt:lpstr>
      <vt:lpstr>rlogin and rsh</vt:lpstr>
      <vt:lpstr>rlogin and rsh</vt:lpstr>
      <vt:lpstr>The problem with trusted addresses</vt:lpstr>
      <vt:lpstr>TCP and spoofing</vt:lpstr>
      <vt:lpstr>TCP and spoofing</vt:lpstr>
      <vt:lpstr>Three-way handshake : initial specification</vt:lpstr>
      <vt:lpstr>Three-way handshake today</vt:lpstr>
      <vt:lpstr>TCP connection establishment</vt:lpstr>
      <vt:lpstr>DoS attack</vt:lpstr>
      <vt:lpstr>Countering DoS attacks</vt:lpstr>
      <vt:lpstr>SYN Cookies</vt:lpstr>
      <vt:lpstr>Simultaneous open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4 : Reliable transport</dc:title>
  <dc:creator>Olivier Bonaventure</dc:creator>
  <cp:lastModifiedBy>Olivier Bonaventure</cp:lastModifiedBy>
  <cp:revision>3</cp:revision>
  <dcterms:created xsi:type="dcterms:W3CDTF">2023-02-21T14:33:52Z</dcterms:created>
  <dcterms:modified xsi:type="dcterms:W3CDTF">2025-03-03T07:53:09Z</dcterms:modified>
</cp:coreProperties>
</file>