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657" r:id="rId3"/>
    <p:sldId id="656" r:id="rId4"/>
    <p:sldId id="658" r:id="rId5"/>
    <p:sldId id="257" r:id="rId6"/>
    <p:sldId id="285" r:id="rId7"/>
    <p:sldId id="654" r:id="rId8"/>
    <p:sldId id="258" r:id="rId9"/>
    <p:sldId id="650" r:id="rId10"/>
    <p:sldId id="651" r:id="rId11"/>
    <p:sldId id="529" r:id="rId12"/>
    <p:sldId id="530" r:id="rId13"/>
    <p:sldId id="531" r:id="rId14"/>
    <p:sldId id="653" r:id="rId15"/>
    <p:sldId id="260" r:id="rId16"/>
    <p:sldId id="262" r:id="rId17"/>
    <p:sldId id="263" r:id="rId18"/>
    <p:sldId id="660" r:id="rId19"/>
    <p:sldId id="264" r:id="rId20"/>
    <p:sldId id="661" r:id="rId21"/>
    <p:sldId id="265" r:id="rId22"/>
    <p:sldId id="266" r:id="rId23"/>
    <p:sldId id="268" r:id="rId24"/>
    <p:sldId id="267" r:id="rId25"/>
    <p:sldId id="269" r:id="rId26"/>
    <p:sldId id="270" r:id="rId27"/>
    <p:sldId id="271" r:id="rId28"/>
    <p:sldId id="272" r:id="rId29"/>
    <p:sldId id="273" r:id="rId30"/>
    <p:sldId id="274" r:id="rId31"/>
    <p:sldId id="297" r:id="rId32"/>
    <p:sldId id="275" r:id="rId33"/>
    <p:sldId id="276" r:id="rId34"/>
    <p:sldId id="278" r:id="rId35"/>
    <p:sldId id="277" r:id="rId36"/>
    <p:sldId id="662" r:id="rId37"/>
    <p:sldId id="663" r:id="rId38"/>
    <p:sldId id="280" r:id="rId39"/>
    <p:sldId id="281" r:id="rId40"/>
    <p:sldId id="282" r:id="rId41"/>
    <p:sldId id="279" r:id="rId42"/>
    <p:sldId id="291" r:id="rId43"/>
    <p:sldId id="293" r:id="rId44"/>
    <p:sldId id="283" r:id="rId45"/>
    <p:sldId id="290" r:id="rId46"/>
    <p:sldId id="292" r:id="rId47"/>
    <p:sldId id="259" r:id="rId48"/>
    <p:sldId id="287" r:id="rId49"/>
    <p:sldId id="288" r:id="rId50"/>
    <p:sldId id="286" r:id="rId51"/>
    <p:sldId id="289" r:id="rId52"/>
    <p:sldId id="284" r:id="rId53"/>
    <p:sldId id="294" r:id="rId54"/>
    <p:sldId id="295" r:id="rId55"/>
    <p:sldId id="655" r:id="rId5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D8F42-86B4-3049-8AFE-887A5D3A6E16}" v="2" dt="2025-03-11T16:44:26.405"/>
    <p1510:client id="{B79FC85C-3B00-ED4C-A489-AC6A4159333B}" v="2803" dt="2025-03-11T21:56:55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aventure" userId="2cfde838-01f0-4cfb-adb8-e4ec77c79c17" providerId="ADAL" clId="{B79FC85C-3B00-ED4C-A489-AC6A4159333B}"/>
    <pc:docChg chg="undo custSel addSld delSld modSld sldOrd">
      <pc:chgData name="Olivier Bonaventure" userId="2cfde838-01f0-4cfb-adb8-e4ec77c79c17" providerId="ADAL" clId="{B79FC85C-3B00-ED4C-A489-AC6A4159333B}" dt="2025-03-11T21:56:55.444" v="2808" actId="1076"/>
      <pc:docMkLst>
        <pc:docMk/>
      </pc:docMkLst>
      <pc:sldChg chg="modSp">
        <pc:chgData name="Olivier Bonaventure" userId="2cfde838-01f0-4cfb-adb8-e4ec77c79c17" providerId="ADAL" clId="{B79FC85C-3B00-ED4C-A489-AC6A4159333B}" dt="2025-03-11T21:26:03.037" v="1845" actId="113"/>
        <pc:sldMkLst>
          <pc:docMk/>
          <pc:sldMk cId="3192784185" sldId="263"/>
        </pc:sldMkLst>
        <pc:spChg chg="mod">
          <ac:chgData name="Olivier Bonaventure" userId="2cfde838-01f0-4cfb-adb8-e4ec77c79c17" providerId="ADAL" clId="{B79FC85C-3B00-ED4C-A489-AC6A4159333B}" dt="2025-03-11T21:26:03.037" v="1845" actId="113"/>
          <ac:spMkLst>
            <pc:docMk/>
            <pc:sldMk cId="3192784185" sldId="263"/>
            <ac:spMk id="50" creationId="{6ADEE97D-2119-DDC8-2B2E-16D2249B28AA}"/>
          </ac:spMkLst>
        </pc:spChg>
      </pc:sldChg>
      <pc:sldChg chg="modSp">
        <pc:chgData name="Olivier Bonaventure" userId="2cfde838-01f0-4cfb-adb8-e4ec77c79c17" providerId="ADAL" clId="{B79FC85C-3B00-ED4C-A489-AC6A4159333B}" dt="2025-03-11T21:30:36.416" v="1922" actId="20577"/>
        <pc:sldMkLst>
          <pc:docMk/>
          <pc:sldMk cId="904942566" sldId="264"/>
        </pc:sldMkLst>
        <pc:spChg chg="mod">
          <ac:chgData name="Olivier Bonaventure" userId="2cfde838-01f0-4cfb-adb8-e4ec77c79c17" providerId="ADAL" clId="{B79FC85C-3B00-ED4C-A489-AC6A4159333B}" dt="2025-03-11T21:30:36.416" v="1922" actId="20577"/>
          <ac:spMkLst>
            <pc:docMk/>
            <pc:sldMk cId="904942566" sldId="264"/>
            <ac:spMk id="4" creationId="{91144A6E-C3AF-C77F-AE6E-5ECD120559DE}"/>
          </ac:spMkLst>
        </pc:spChg>
      </pc:sldChg>
      <pc:sldChg chg="addSp modSp mod modAnim">
        <pc:chgData name="Olivier Bonaventure" userId="2cfde838-01f0-4cfb-adb8-e4ec77c79c17" providerId="ADAL" clId="{B79FC85C-3B00-ED4C-A489-AC6A4159333B}" dt="2025-03-11T21:33:10.271" v="2239" actId="20577"/>
        <pc:sldMkLst>
          <pc:docMk/>
          <pc:sldMk cId="11041420" sldId="265"/>
        </pc:sldMkLst>
        <pc:spChg chg="add mod">
          <ac:chgData name="Olivier Bonaventure" userId="2cfde838-01f0-4cfb-adb8-e4ec77c79c17" providerId="ADAL" clId="{B79FC85C-3B00-ED4C-A489-AC6A4159333B}" dt="2025-03-11T21:33:10.271" v="2239" actId="20577"/>
          <ac:spMkLst>
            <pc:docMk/>
            <pc:sldMk cId="11041420" sldId="265"/>
            <ac:spMk id="25" creationId="{208E6C4D-606A-3587-481F-2F2ED599ADA5}"/>
          </ac:spMkLst>
        </pc:spChg>
        <pc:picChg chg="add mod">
          <ac:chgData name="Olivier Bonaventure" userId="2cfde838-01f0-4cfb-adb8-e4ec77c79c17" providerId="ADAL" clId="{B79FC85C-3B00-ED4C-A489-AC6A4159333B}" dt="2025-03-11T21:32:46.610" v="2180" actId="1076"/>
          <ac:picMkLst>
            <pc:docMk/>
            <pc:sldMk cId="11041420" sldId="265"/>
            <ac:picMk id="24" creationId="{688E6BB8-2EBA-BBAD-3DD4-8A4FF622C3B8}"/>
          </ac:picMkLst>
        </pc:picChg>
      </pc:sldChg>
      <pc:sldChg chg="addSp modSp mod modAnim">
        <pc:chgData name="Olivier Bonaventure" userId="2cfde838-01f0-4cfb-adb8-e4ec77c79c17" providerId="ADAL" clId="{B79FC85C-3B00-ED4C-A489-AC6A4159333B}" dt="2025-03-11T21:35:53.525" v="2299"/>
        <pc:sldMkLst>
          <pc:docMk/>
          <pc:sldMk cId="813378106" sldId="266"/>
        </pc:sldMkLst>
        <pc:spChg chg="mod">
          <ac:chgData name="Olivier Bonaventure" userId="2cfde838-01f0-4cfb-adb8-e4ec77c79c17" providerId="ADAL" clId="{B79FC85C-3B00-ED4C-A489-AC6A4159333B}" dt="2025-03-11T21:34:40.769" v="2241" actId="1076"/>
          <ac:spMkLst>
            <pc:docMk/>
            <pc:sldMk cId="813378106" sldId="266"/>
            <ac:spMk id="11" creationId="{911C3F04-67E7-8A44-0C99-A787BC127E81}"/>
          </ac:spMkLst>
        </pc:spChg>
        <pc:spChg chg="add mod">
          <ac:chgData name="Olivier Bonaventure" userId="2cfde838-01f0-4cfb-adb8-e4ec77c79c17" providerId="ADAL" clId="{B79FC85C-3B00-ED4C-A489-AC6A4159333B}" dt="2025-03-11T21:35:09.705" v="2294" actId="14100"/>
          <ac:spMkLst>
            <pc:docMk/>
            <pc:sldMk cId="813378106" sldId="266"/>
            <ac:spMk id="15" creationId="{A0886E62-2E1D-26B6-47A4-8B3E1A2EA6F2}"/>
          </ac:spMkLst>
        </pc:spChg>
        <pc:picChg chg="add mod">
          <ac:chgData name="Olivier Bonaventure" userId="2cfde838-01f0-4cfb-adb8-e4ec77c79c17" providerId="ADAL" clId="{B79FC85C-3B00-ED4C-A489-AC6A4159333B}" dt="2025-03-11T21:34:52.424" v="2259" actId="1035"/>
          <ac:picMkLst>
            <pc:docMk/>
            <pc:sldMk cId="813378106" sldId="266"/>
            <ac:picMk id="14" creationId="{06905D7D-4130-1DCB-C196-AEC2F1298FB5}"/>
          </ac:picMkLst>
        </pc:picChg>
      </pc:sldChg>
      <pc:sldChg chg="addSp modSp mod modAnim">
        <pc:chgData name="Olivier Bonaventure" userId="2cfde838-01f0-4cfb-adb8-e4ec77c79c17" providerId="ADAL" clId="{B79FC85C-3B00-ED4C-A489-AC6A4159333B}" dt="2025-03-11T21:40:08.301" v="2345" actId="20577"/>
        <pc:sldMkLst>
          <pc:docMk/>
          <pc:sldMk cId="632986273" sldId="267"/>
        </pc:sldMkLst>
        <pc:spChg chg="add mod">
          <ac:chgData name="Olivier Bonaventure" userId="2cfde838-01f0-4cfb-adb8-e4ec77c79c17" providerId="ADAL" clId="{B79FC85C-3B00-ED4C-A489-AC6A4159333B}" dt="2025-03-11T21:40:08.301" v="2345" actId="20577"/>
          <ac:spMkLst>
            <pc:docMk/>
            <pc:sldMk cId="632986273" sldId="267"/>
            <ac:spMk id="7" creationId="{17326845-ADE0-F576-98E2-B2E52E9ADB25}"/>
          </ac:spMkLst>
        </pc:spChg>
        <pc:picChg chg="mod">
          <ac:chgData name="Olivier Bonaventure" userId="2cfde838-01f0-4cfb-adb8-e4ec77c79c17" providerId="ADAL" clId="{B79FC85C-3B00-ED4C-A489-AC6A4159333B}" dt="2025-03-11T21:39:51.937" v="2300" actId="1076"/>
          <ac:picMkLst>
            <pc:docMk/>
            <pc:sldMk cId="632986273" sldId="267"/>
            <ac:picMk id="5" creationId="{1600FF27-0637-AAAE-173A-2ABE5AD345E7}"/>
          </ac:picMkLst>
        </pc:picChg>
        <pc:picChg chg="add mod">
          <ac:chgData name="Olivier Bonaventure" userId="2cfde838-01f0-4cfb-adb8-e4ec77c79c17" providerId="ADAL" clId="{B79FC85C-3B00-ED4C-A489-AC6A4159333B}" dt="2025-03-11T21:39:57.683" v="2302" actId="1076"/>
          <ac:picMkLst>
            <pc:docMk/>
            <pc:sldMk cId="632986273" sldId="267"/>
            <ac:picMk id="6" creationId="{100BC268-3F4F-4198-3523-D0EEF69FDD8C}"/>
          </ac:picMkLst>
        </pc:picChg>
      </pc:sldChg>
      <pc:sldChg chg="addSp modSp mod modAnim">
        <pc:chgData name="Olivier Bonaventure" userId="2cfde838-01f0-4cfb-adb8-e4ec77c79c17" providerId="ADAL" clId="{B79FC85C-3B00-ED4C-A489-AC6A4159333B}" dt="2025-03-11T21:42:20.553" v="2387" actId="1076"/>
        <pc:sldMkLst>
          <pc:docMk/>
          <pc:sldMk cId="540234609" sldId="272"/>
        </pc:sldMkLst>
        <pc:spChg chg="mod">
          <ac:chgData name="Olivier Bonaventure" userId="2cfde838-01f0-4cfb-adb8-e4ec77c79c17" providerId="ADAL" clId="{B79FC85C-3B00-ED4C-A489-AC6A4159333B}" dt="2025-03-11T21:42:00.995" v="2385" actId="20577"/>
          <ac:spMkLst>
            <pc:docMk/>
            <pc:sldMk cId="540234609" sldId="272"/>
            <ac:spMk id="3" creationId="{2C7C460C-1948-38B5-E1FF-79DB9FA0F143}"/>
          </ac:spMkLst>
        </pc:spChg>
        <pc:picChg chg="add mod">
          <ac:chgData name="Olivier Bonaventure" userId="2cfde838-01f0-4cfb-adb8-e4ec77c79c17" providerId="ADAL" clId="{B79FC85C-3B00-ED4C-A489-AC6A4159333B}" dt="2025-03-11T21:42:20.553" v="2387" actId="1076"/>
          <ac:picMkLst>
            <pc:docMk/>
            <pc:sldMk cId="540234609" sldId="272"/>
            <ac:picMk id="9" creationId="{2B56C665-CBA1-84A3-B41D-2D986DC0571E}"/>
          </ac:picMkLst>
        </pc:picChg>
      </pc:sldChg>
      <pc:sldChg chg="addSp delSp modSp mod modAnim">
        <pc:chgData name="Olivier Bonaventure" userId="2cfde838-01f0-4cfb-adb8-e4ec77c79c17" providerId="ADAL" clId="{B79FC85C-3B00-ED4C-A489-AC6A4159333B}" dt="2025-03-11T21:50:08.729" v="2796"/>
        <pc:sldMkLst>
          <pc:docMk/>
          <pc:sldMk cId="910170095" sldId="279"/>
        </pc:sldMkLst>
        <pc:spChg chg="mod">
          <ac:chgData name="Olivier Bonaventure" userId="2cfde838-01f0-4cfb-adb8-e4ec77c79c17" providerId="ADAL" clId="{B79FC85C-3B00-ED4C-A489-AC6A4159333B}" dt="2025-03-11T21:48:00.437" v="2566" actId="20577"/>
          <ac:spMkLst>
            <pc:docMk/>
            <pc:sldMk cId="910170095" sldId="279"/>
            <ac:spMk id="2" creationId="{1132BBA5-B822-0E25-7A88-11F31BCF56A3}"/>
          </ac:spMkLst>
        </pc:spChg>
        <pc:spChg chg="mod">
          <ac:chgData name="Olivier Bonaventure" userId="2cfde838-01f0-4cfb-adb8-e4ec77c79c17" providerId="ADAL" clId="{B79FC85C-3B00-ED4C-A489-AC6A4159333B}" dt="2025-03-11T21:49:53.398" v="2793" actId="20577"/>
          <ac:spMkLst>
            <pc:docMk/>
            <pc:sldMk cId="910170095" sldId="279"/>
            <ac:spMk id="3" creationId="{7EBE3531-E924-A80C-E7EB-1443CA28C23E}"/>
          </ac:spMkLst>
        </pc:spChg>
        <pc:spChg chg="add mod">
          <ac:chgData name="Olivier Bonaventure" userId="2cfde838-01f0-4cfb-adb8-e4ec77c79c17" providerId="ADAL" clId="{B79FC85C-3B00-ED4C-A489-AC6A4159333B}" dt="2025-03-11T21:50:02.737" v="2795" actId="1076"/>
          <ac:spMkLst>
            <pc:docMk/>
            <pc:sldMk cId="910170095" sldId="279"/>
            <ac:spMk id="6" creationId="{9236E02C-018F-C368-A29C-28C6C50D4AA2}"/>
          </ac:spMkLst>
        </pc:spChg>
        <pc:picChg chg="del">
          <ac:chgData name="Olivier Bonaventure" userId="2cfde838-01f0-4cfb-adb8-e4ec77c79c17" providerId="ADAL" clId="{B79FC85C-3B00-ED4C-A489-AC6A4159333B}" dt="2025-03-11T21:49:36.323" v="2758" actId="478"/>
          <ac:picMkLst>
            <pc:docMk/>
            <pc:sldMk cId="910170095" sldId="279"/>
            <ac:picMk id="4" creationId="{3FC72EBA-801B-B33F-29B9-DE5674ABBB4C}"/>
          </ac:picMkLst>
        </pc:picChg>
      </pc:sldChg>
      <pc:sldChg chg="ord">
        <pc:chgData name="Olivier Bonaventure" userId="2cfde838-01f0-4cfb-adb8-e4ec77c79c17" providerId="ADAL" clId="{B79FC85C-3B00-ED4C-A489-AC6A4159333B}" dt="2025-03-11T21:49:28.289" v="2757" actId="20578"/>
        <pc:sldMkLst>
          <pc:docMk/>
          <pc:sldMk cId="3984768957" sldId="280"/>
        </pc:sldMkLst>
      </pc:sldChg>
      <pc:sldChg chg="ord">
        <pc:chgData name="Olivier Bonaventure" userId="2cfde838-01f0-4cfb-adb8-e4ec77c79c17" providerId="ADAL" clId="{B79FC85C-3B00-ED4C-A489-AC6A4159333B}" dt="2025-03-11T21:50:40.562" v="2798" actId="20578"/>
        <pc:sldMkLst>
          <pc:docMk/>
          <pc:sldMk cId="396500858" sldId="281"/>
        </pc:sldMkLst>
      </pc:sldChg>
      <pc:sldChg chg="ord">
        <pc:chgData name="Olivier Bonaventure" userId="2cfde838-01f0-4cfb-adb8-e4ec77c79c17" providerId="ADAL" clId="{B79FC85C-3B00-ED4C-A489-AC6A4159333B}" dt="2025-03-11T21:50:34.849" v="2797" actId="20578"/>
        <pc:sldMkLst>
          <pc:docMk/>
          <pc:sldMk cId="1096997347" sldId="282"/>
        </pc:sldMkLst>
      </pc:sldChg>
      <pc:sldChg chg="modSp mod">
        <pc:chgData name="Olivier Bonaventure" userId="2cfde838-01f0-4cfb-adb8-e4ec77c79c17" providerId="ADAL" clId="{B79FC85C-3B00-ED4C-A489-AC6A4159333B}" dt="2025-03-11T21:51:18.259" v="2800" actId="20577"/>
        <pc:sldMkLst>
          <pc:docMk/>
          <pc:sldMk cId="1732668118" sldId="283"/>
        </pc:sldMkLst>
        <pc:spChg chg="mod">
          <ac:chgData name="Olivier Bonaventure" userId="2cfde838-01f0-4cfb-adb8-e4ec77c79c17" providerId="ADAL" clId="{B79FC85C-3B00-ED4C-A489-AC6A4159333B}" dt="2025-03-11T21:51:18.259" v="2800" actId="20577"/>
          <ac:spMkLst>
            <pc:docMk/>
            <pc:sldMk cId="1732668118" sldId="283"/>
            <ac:spMk id="3" creationId="{CA2AAE1F-4702-1669-F349-C25B7EE1E71D}"/>
          </ac:spMkLst>
        </pc:spChg>
      </pc:sldChg>
      <pc:sldChg chg="ord">
        <pc:chgData name="Olivier Bonaventure" userId="2cfde838-01f0-4cfb-adb8-e4ec77c79c17" providerId="ADAL" clId="{B79FC85C-3B00-ED4C-A489-AC6A4159333B}" dt="2025-03-11T21:52:07.287" v="2801" actId="20578"/>
        <pc:sldMkLst>
          <pc:docMk/>
          <pc:sldMk cId="3688010428" sldId="291"/>
        </pc:sldMkLst>
      </pc:sldChg>
      <pc:sldChg chg="ord">
        <pc:chgData name="Olivier Bonaventure" userId="2cfde838-01f0-4cfb-adb8-e4ec77c79c17" providerId="ADAL" clId="{B79FC85C-3B00-ED4C-A489-AC6A4159333B}" dt="2025-03-11T21:52:07.287" v="2801" actId="20578"/>
        <pc:sldMkLst>
          <pc:docMk/>
          <pc:sldMk cId="264296956" sldId="293"/>
        </pc:sldMkLst>
      </pc:sldChg>
      <pc:sldChg chg="modSp mod">
        <pc:chgData name="Olivier Bonaventure" userId="2cfde838-01f0-4cfb-adb8-e4ec77c79c17" providerId="ADAL" clId="{B79FC85C-3B00-ED4C-A489-AC6A4159333B}" dt="2025-03-11T21:25:17.422" v="1844" actId="20577"/>
        <pc:sldMkLst>
          <pc:docMk/>
          <pc:sldMk cId="1023922514" sldId="653"/>
        </pc:sldMkLst>
        <pc:spChg chg="mod">
          <ac:chgData name="Olivier Bonaventure" userId="2cfde838-01f0-4cfb-adb8-e4ec77c79c17" providerId="ADAL" clId="{B79FC85C-3B00-ED4C-A489-AC6A4159333B}" dt="2025-03-11T21:25:17.422" v="1844" actId="20577"/>
          <ac:spMkLst>
            <pc:docMk/>
            <pc:sldMk cId="1023922514" sldId="653"/>
            <ac:spMk id="82945" creationId="{12660A2D-04EB-4B75-8EAF-D8972ECFD892}"/>
          </ac:spMkLst>
        </pc:spChg>
      </pc:sldChg>
      <pc:sldChg chg="addSp delSp modSp mod">
        <pc:chgData name="Olivier Bonaventure" userId="2cfde838-01f0-4cfb-adb8-e4ec77c79c17" providerId="ADAL" clId="{B79FC85C-3B00-ED4C-A489-AC6A4159333B}" dt="2025-03-11T21:56:55.444" v="2808" actId="1076"/>
        <pc:sldMkLst>
          <pc:docMk/>
          <pc:sldMk cId="3739258392" sldId="655"/>
        </pc:sldMkLst>
        <pc:spChg chg="del">
          <ac:chgData name="Olivier Bonaventure" userId="2cfde838-01f0-4cfb-adb8-e4ec77c79c17" providerId="ADAL" clId="{B79FC85C-3B00-ED4C-A489-AC6A4159333B}" dt="2025-03-11T21:56:47.965" v="2805"/>
          <ac:spMkLst>
            <pc:docMk/>
            <pc:sldMk cId="3739258392" sldId="655"/>
            <ac:spMk id="3" creationId="{1871F000-E48A-D24A-2BA4-DC3A62012C41}"/>
          </ac:spMkLst>
        </pc:spChg>
        <pc:picChg chg="add mod">
          <ac:chgData name="Olivier Bonaventure" userId="2cfde838-01f0-4cfb-adb8-e4ec77c79c17" providerId="ADAL" clId="{B79FC85C-3B00-ED4C-A489-AC6A4159333B}" dt="2025-03-11T21:56:55.444" v="2808" actId="1076"/>
          <ac:picMkLst>
            <pc:docMk/>
            <pc:sldMk cId="3739258392" sldId="655"/>
            <ac:picMk id="4" creationId="{5EB591B1-EC42-57F4-1D74-31B3D2B0D0E8}"/>
          </ac:picMkLst>
        </pc:picChg>
        <pc:picChg chg="add mod">
          <ac:chgData name="Olivier Bonaventure" userId="2cfde838-01f0-4cfb-adb8-e4ec77c79c17" providerId="ADAL" clId="{B79FC85C-3B00-ED4C-A489-AC6A4159333B}" dt="2025-03-11T21:56:50.414" v="2806" actId="1076"/>
          <ac:picMkLst>
            <pc:docMk/>
            <pc:sldMk cId="3739258392" sldId="655"/>
            <ac:picMk id="5" creationId="{920C1AC5-C135-196A-9925-DA6A78C73798}"/>
          </ac:picMkLst>
        </pc:picChg>
      </pc:sldChg>
      <pc:sldChg chg="addSp delSp modSp new mod">
        <pc:chgData name="Olivier Bonaventure" userId="2cfde838-01f0-4cfb-adb8-e4ec77c79c17" providerId="ADAL" clId="{B79FC85C-3B00-ED4C-A489-AC6A4159333B}" dt="2025-03-11T21:19:39.006" v="1456" actId="20577"/>
        <pc:sldMkLst>
          <pc:docMk/>
          <pc:sldMk cId="330555465" sldId="656"/>
        </pc:sldMkLst>
        <pc:spChg chg="mod">
          <ac:chgData name="Olivier Bonaventure" userId="2cfde838-01f0-4cfb-adb8-e4ec77c79c17" providerId="ADAL" clId="{B79FC85C-3B00-ED4C-A489-AC6A4159333B}" dt="2025-03-11T21:12:40.054" v="523" actId="20577"/>
          <ac:spMkLst>
            <pc:docMk/>
            <pc:sldMk cId="330555465" sldId="656"/>
            <ac:spMk id="2" creationId="{0890A942-F054-EF2D-3E21-91BD3D9DDCF6}"/>
          </ac:spMkLst>
        </pc:spChg>
        <pc:spChg chg="add del">
          <ac:chgData name="Olivier Bonaventure" userId="2cfde838-01f0-4cfb-adb8-e4ec77c79c17" providerId="ADAL" clId="{B79FC85C-3B00-ED4C-A489-AC6A4159333B}" dt="2025-03-11T21:10:58.995" v="476" actId="3680"/>
          <ac:spMkLst>
            <pc:docMk/>
            <pc:sldMk cId="330555465" sldId="656"/>
            <ac:spMk id="3" creationId="{5C61C49B-E98E-41FD-F8CC-E9BCC7331B8B}"/>
          </ac:spMkLst>
        </pc:spChg>
        <pc:graphicFrameChg chg="add del mod ord modGraphic">
          <ac:chgData name="Olivier Bonaventure" userId="2cfde838-01f0-4cfb-adb8-e4ec77c79c17" providerId="ADAL" clId="{B79FC85C-3B00-ED4C-A489-AC6A4159333B}" dt="2025-03-11T21:10:32.570" v="475" actId="3680"/>
          <ac:graphicFrameMkLst>
            <pc:docMk/>
            <pc:sldMk cId="330555465" sldId="656"/>
            <ac:graphicFrameMk id="4" creationId="{77FD23D6-2BD4-1F9E-C456-5FE3D17D9B31}"/>
          </ac:graphicFrameMkLst>
        </pc:graphicFrameChg>
        <pc:graphicFrameChg chg="add mod ord modGraphic">
          <ac:chgData name="Olivier Bonaventure" userId="2cfde838-01f0-4cfb-adb8-e4ec77c79c17" providerId="ADAL" clId="{B79FC85C-3B00-ED4C-A489-AC6A4159333B}" dt="2025-03-11T21:19:39.006" v="1456" actId="20577"/>
          <ac:graphicFrameMkLst>
            <pc:docMk/>
            <pc:sldMk cId="330555465" sldId="656"/>
            <ac:graphicFrameMk id="5" creationId="{F0417AB5-46A3-63FD-758A-7993C5812840}"/>
          </ac:graphicFrameMkLst>
        </pc:graphicFrameChg>
      </pc:sldChg>
      <pc:sldChg chg="modSp new mod ord">
        <pc:chgData name="Olivier Bonaventure" userId="2cfde838-01f0-4cfb-adb8-e4ec77c79c17" providerId="ADAL" clId="{B79FC85C-3B00-ED4C-A489-AC6A4159333B}" dt="2025-03-11T21:09:35.019" v="449" actId="20577"/>
        <pc:sldMkLst>
          <pc:docMk/>
          <pc:sldMk cId="2567088099" sldId="657"/>
        </pc:sldMkLst>
        <pc:spChg chg="mod">
          <ac:chgData name="Olivier Bonaventure" userId="2cfde838-01f0-4cfb-adb8-e4ec77c79c17" providerId="ADAL" clId="{B79FC85C-3B00-ED4C-A489-AC6A4159333B}" dt="2025-03-11T21:07:41.640" v="64" actId="20577"/>
          <ac:spMkLst>
            <pc:docMk/>
            <pc:sldMk cId="2567088099" sldId="657"/>
            <ac:spMk id="2" creationId="{CDE27152-1F08-633E-970D-9BD223BC65F3}"/>
          </ac:spMkLst>
        </pc:spChg>
        <pc:spChg chg="mod">
          <ac:chgData name="Olivier Bonaventure" userId="2cfde838-01f0-4cfb-adb8-e4ec77c79c17" providerId="ADAL" clId="{B79FC85C-3B00-ED4C-A489-AC6A4159333B}" dt="2025-03-11T21:09:35.019" v="449" actId="20577"/>
          <ac:spMkLst>
            <pc:docMk/>
            <pc:sldMk cId="2567088099" sldId="657"/>
            <ac:spMk id="3" creationId="{187D2867-F7C7-46F3-426A-8D05A43905B9}"/>
          </ac:spMkLst>
        </pc:spChg>
      </pc:sldChg>
      <pc:sldChg chg="modSp add mod">
        <pc:chgData name="Olivier Bonaventure" userId="2cfde838-01f0-4cfb-adb8-e4ec77c79c17" providerId="ADAL" clId="{B79FC85C-3B00-ED4C-A489-AC6A4159333B}" dt="2025-03-11T21:24:21.450" v="1829"/>
        <pc:sldMkLst>
          <pc:docMk/>
          <pc:sldMk cId="59050153" sldId="658"/>
        </pc:sldMkLst>
        <pc:spChg chg="mod">
          <ac:chgData name="Olivier Bonaventure" userId="2cfde838-01f0-4cfb-adb8-e4ec77c79c17" providerId="ADAL" clId="{B79FC85C-3B00-ED4C-A489-AC6A4159333B}" dt="2025-03-11T21:20:00.834" v="1492" actId="20577"/>
          <ac:spMkLst>
            <pc:docMk/>
            <pc:sldMk cId="59050153" sldId="658"/>
            <ac:spMk id="2" creationId="{D0094F55-53EB-65AA-16BB-E81E11D2328A}"/>
          </ac:spMkLst>
        </pc:spChg>
        <pc:graphicFrameChg chg="mod modGraphic">
          <ac:chgData name="Olivier Bonaventure" userId="2cfde838-01f0-4cfb-adb8-e4ec77c79c17" providerId="ADAL" clId="{B79FC85C-3B00-ED4C-A489-AC6A4159333B}" dt="2025-03-11T21:24:21.450" v="1829"/>
          <ac:graphicFrameMkLst>
            <pc:docMk/>
            <pc:sldMk cId="59050153" sldId="658"/>
            <ac:graphicFrameMk id="5" creationId="{3C8CFAF5-1297-FAB7-96E4-7931187EA533}"/>
          </ac:graphicFrameMkLst>
        </pc:graphicFrameChg>
      </pc:sldChg>
      <pc:sldChg chg="new del">
        <pc:chgData name="Olivier Bonaventure" userId="2cfde838-01f0-4cfb-adb8-e4ec77c79c17" providerId="ADAL" clId="{B79FC85C-3B00-ED4C-A489-AC6A4159333B}" dt="2025-03-11T21:30:22.732" v="1918" actId="2696"/>
        <pc:sldMkLst>
          <pc:docMk/>
          <pc:sldMk cId="3687846737" sldId="659"/>
        </pc:sldMkLst>
      </pc:sldChg>
      <pc:sldChg chg="addSp delSp modSp new mod modAnim">
        <pc:chgData name="Olivier Bonaventure" userId="2cfde838-01f0-4cfb-adb8-e4ec77c79c17" providerId="ADAL" clId="{B79FC85C-3B00-ED4C-A489-AC6A4159333B}" dt="2025-03-11T21:30:17.607" v="1917" actId="1076"/>
        <pc:sldMkLst>
          <pc:docMk/>
          <pc:sldMk cId="3406869403" sldId="660"/>
        </pc:sldMkLst>
        <pc:spChg chg="mod">
          <ac:chgData name="Olivier Bonaventure" userId="2cfde838-01f0-4cfb-adb8-e4ec77c79c17" providerId="ADAL" clId="{B79FC85C-3B00-ED4C-A489-AC6A4159333B}" dt="2025-03-11T21:28:53.915" v="1869" actId="20577"/>
          <ac:spMkLst>
            <pc:docMk/>
            <pc:sldMk cId="3406869403" sldId="660"/>
            <ac:spMk id="2" creationId="{B79240D2-38DD-7A72-3643-33D670025154}"/>
          </ac:spMkLst>
        </pc:spChg>
        <pc:spChg chg="add mod">
          <ac:chgData name="Olivier Bonaventure" userId="2cfde838-01f0-4cfb-adb8-e4ec77c79c17" providerId="ADAL" clId="{B79FC85C-3B00-ED4C-A489-AC6A4159333B}" dt="2025-03-11T21:30:12.306" v="1916" actId="27636"/>
          <ac:spMkLst>
            <pc:docMk/>
            <pc:sldMk cId="3406869403" sldId="660"/>
            <ac:spMk id="6" creationId="{1FA7C053-2832-6A2B-2D1A-83381D7DF467}"/>
          </ac:spMkLst>
        </pc:spChg>
        <pc:spChg chg="add mod">
          <ac:chgData name="Olivier Bonaventure" userId="2cfde838-01f0-4cfb-adb8-e4ec77c79c17" providerId="ADAL" clId="{B79FC85C-3B00-ED4C-A489-AC6A4159333B}" dt="2025-03-11T21:30:17.607" v="1917" actId="1076"/>
          <ac:spMkLst>
            <pc:docMk/>
            <pc:sldMk cId="3406869403" sldId="660"/>
            <ac:spMk id="7" creationId="{7FA0BCDE-8C1A-7DE3-E157-6990B7525A54}"/>
          </ac:spMkLst>
        </pc:spChg>
        <pc:picChg chg="add del mod">
          <ac:chgData name="Olivier Bonaventure" userId="2cfde838-01f0-4cfb-adb8-e4ec77c79c17" providerId="ADAL" clId="{B79FC85C-3B00-ED4C-A489-AC6A4159333B}" dt="2025-03-11T21:29:39.008" v="1873" actId="478"/>
          <ac:picMkLst>
            <pc:docMk/>
            <pc:sldMk cId="3406869403" sldId="660"/>
            <ac:picMk id="4" creationId="{299D5BBC-29AB-F238-B5F1-05B0B1F37FEE}"/>
          </ac:picMkLst>
        </pc:picChg>
        <pc:picChg chg="add mod">
          <ac:chgData name="Olivier Bonaventure" userId="2cfde838-01f0-4cfb-adb8-e4ec77c79c17" providerId="ADAL" clId="{B79FC85C-3B00-ED4C-A489-AC6A4159333B}" dt="2025-03-11T21:29:45.739" v="1875" actId="1076"/>
          <ac:picMkLst>
            <pc:docMk/>
            <pc:sldMk cId="3406869403" sldId="660"/>
            <ac:picMk id="5" creationId="{E1A0DD36-DFD8-E2CA-CF76-ED4476CB6411}"/>
          </ac:picMkLst>
        </pc:picChg>
      </pc:sldChg>
      <pc:sldChg chg="addSp modSp new mod">
        <pc:chgData name="Olivier Bonaventure" userId="2cfde838-01f0-4cfb-adb8-e4ec77c79c17" providerId="ADAL" clId="{B79FC85C-3B00-ED4C-A489-AC6A4159333B}" dt="2025-03-11T21:32:17.216" v="2178" actId="1076"/>
        <pc:sldMkLst>
          <pc:docMk/>
          <pc:sldMk cId="428718361" sldId="661"/>
        </pc:sldMkLst>
        <pc:spChg chg="mod">
          <ac:chgData name="Olivier Bonaventure" userId="2cfde838-01f0-4cfb-adb8-e4ec77c79c17" providerId="ADAL" clId="{B79FC85C-3B00-ED4C-A489-AC6A4159333B}" dt="2025-03-11T21:31:06.112" v="1965" actId="20577"/>
          <ac:spMkLst>
            <pc:docMk/>
            <pc:sldMk cId="428718361" sldId="661"/>
            <ac:spMk id="2" creationId="{CC662584-B9DC-401E-A339-B1FB97A01BDC}"/>
          </ac:spMkLst>
        </pc:spChg>
        <pc:spChg chg="mod">
          <ac:chgData name="Olivier Bonaventure" userId="2cfde838-01f0-4cfb-adb8-e4ec77c79c17" providerId="ADAL" clId="{B79FC85C-3B00-ED4C-A489-AC6A4159333B}" dt="2025-03-11T21:32:06.391" v="2176" actId="20577"/>
          <ac:spMkLst>
            <pc:docMk/>
            <pc:sldMk cId="428718361" sldId="661"/>
            <ac:spMk id="3" creationId="{8788B682-11B3-4A07-5801-E206CDADB9C0}"/>
          </ac:spMkLst>
        </pc:spChg>
        <pc:spChg chg="add mod">
          <ac:chgData name="Olivier Bonaventure" userId="2cfde838-01f0-4cfb-adb8-e4ec77c79c17" providerId="ADAL" clId="{B79FC85C-3B00-ED4C-A489-AC6A4159333B}" dt="2025-03-11T21:32:17.216" v="2178" actId="1076"/>
          <ac:spMkLst>
            <pc:docMk/>
            <pc:sldMk cId="428718361" sldId="661"/>
            <ac:spMk id="4" creationId="{9100E5F3-4687-12D3-37CC-E2598EFF79EA}"/>
          </ac:spMkLst>
        </pc:spChg>
      </pc:sldChg>
      <pc:sldChg chg="addSp modSp new mod">
        <pc:chgData name="Olivier Bonaventure" userId="2cfde838-01f0-4cfb-adb8-e4ec77c79c17" providerId="ADAL" clId="{B79FC85C-3B00-ED4C-A489-AC6A4159333B}" dt="2025-03-11T21:47:30.970" v="2539"/>
        <pc:sldMkLst>
          <pc:docMk/>
          <pc:sldMk cId="3825876032" sldId="662"/>
        </pc:sldMkLst>
        <pc:spChg chg="mod">
          <ac:chgData name="Olivier Bonaventure" userId="2cfde838-01f0-4cfb-adb8-e4ec77c79c17" providerId="ADAL" clId="{B79FC85C-3B00-ED4C-A489-AC6A4159333B}" dt="2025-03-11T21:47:01.566" v="2455" actId="20577"/>
          <ac:spMkLst>
            <pc:docMk/>
            <pc:sldMk cId="3825876032" sldId="662"/>
            <ac:spMk id="2" creationId="{518A1F0D-C78F-6DD5-5F43-0031B728A342}"/>
          </ac:spMkLst>
        </pc:spChg>
        <pc:spChg chg="mod">
          <ac:chgData name="Olivier Bonaventure" userId="2cfde838-01f0-4cfb-adb8-e4ec77c79c17" providerId="ADAL" clId="{B79FC85C-3B00-ED4C-A489-AC6A4159333B}" dt="2025-03-11T21:47:19.686" v="2538" actId="20577"/>
          <ac:spMkLst>
            <pc:docMk/>
            <pc:sldMk cId="3825876032" sldId="662"/>
            <ac:spMk id="3" creationId="{94705E5E-12AD-3A46-477D-6ADDEC137FC0}"/>
          </ac:spMkLst>
        </pc:spChg>
        <pc:spChg chg="add mod">
          <ac:chgData name="Olivier Bonaventure" userId="2cfde838-01f0-4cfb-adb8-e4ec77c79c17" providerId="ADAL" clId="{B79FC85C-3B00-ED4C-A489-AC6A4159333B}" dt="2025-03-11T21:47:30.970" v="2539"/>
          <ac:spMkLst>
            <pc:docMk/>
            <pc:sldMk cId="3825876032" sldId="662"/>
            <ac:spMk id="4" creationId="{FC286A09-F1F1-00D6-5EB3-503155BBAC0E}"/>
          </ac:spMkLst>
        </pc:spChg>
      </pc:sldChg>
      <pc:sldChg chg="delSp modSp add mod ord">
        <pc:chgData name="Olivier Bonaventure" userId="2cfde838-01f0-4cfb-adb8-e4ec77c79c17" providerId="ADAL" clId="{B79FC85C-3B00-ED4C-A489-AC6A4159333B}" dt="2025-03-11T21:49:19.373" v="2756" actId="20577"/>
        <pc:sldMkLst>
          <pc:docMk/>
          <pc:sldMk cId="1724302993" sldId="663"/>
        </pc:sldMkLst>
        <pc:spChg chg="mod">
          <ac:chgData name="Olivier Bonaventure" userId="2cfde838-01f0-4cfb-adb8-e4ec77c79c17" providerId="ADAL" clId="{B79FC85C-3B00-ED4C-A489-AC6A4159333B}" dt="2025-03-11T21:49:19.373" v="2756" actId="20577"/>
          <ac:spMkLst>
            <pc:docMk/>
            <pc:sldMk cId="1724302993" sldId="663"/>
            <ac:spMk id="3" creationId="{1FC6B926-9593-4010-CCA3-71E497F870EB}"/>
          </ac:spMkLst>
        </pc:spChg>
        <pc:picChg chg="del">
          <ac:chgData name="Olivier Bonaventure" userId="2cfde838-01f0-4cfb-adb8-e4ec77c79c17" providerId="ADAL" clId="{B79FC85C-3B00-ED4C-A489-AC6A4159333B}" dt="2025-03-11T21:49:16.323" v="2755" actId="478"/>
          <ac:picMkLst>
            <pc:docMk/>
            <pc:sldMk cId="1724302993" sldId="663"/>
            <ac:picMk id="5" creationId="{CBD48EC1-995E-C714-6127-CB2AB2D8DE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02F8-7E22-429F-B58D-3820B56DC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10A03-CBA7-C403-8EFB-E2FDAA22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43A2C-680E-F41E-C872-7378EA30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DC2B-4966-98A5-2982-BA23A689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B199-ABCE-7385-3594-A33A83F1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35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E630-740F-078A-FBB7-D4A5FD2E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02669-C24E-B856-0A47-DA260B0CE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FDF-5F9A-9CF5-CE40-FEAAAE0C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8CEE-0CF2-F43A-04E8-A805BF0F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F9136-68B1-1A61-9D0C-1C6ED049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105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793D4-0D89-9068-4BEE-906EE1D83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ADE47-3D1C-E1EE-07E3-4C5015E48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076B8-AA4A-F571-699B-D916FECB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433F-3098-A4B0-BF21-462204D5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2882-A167-B9AB-0D14-44555110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602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11B3-0C09-3AA6-3194-3092BDDC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B07-B738-6BC6-45ED-68B08E5F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604F-640B-3BA4-85D4-6A939170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9608-1C8F-109A-BCEC-87E62F56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9535-E628-F20D-EBD4-37BA10FE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000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91EF-4D02-C63D-3376-B4AEFE7F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216A-5ED0-9557-95A6-36480B83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92E8-963E-1B32-3B44-21C2E604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0231-4E8F-7F79-963F-E1B12935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C627C-B7FC-44DF-F1D4-379E942F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46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1E8-217E-9B96-0606-D2AD66AA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4383-40D0-B947-AE8F-A3FF64306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3E3B4-3A91-D0FC-8824-B592DF79F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25EB4-F33A-59AD-8802-E342B032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52A2C-2A5C-29A4-C9DC-40C69092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DFF54-4FAD-933E-275B-06B77174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030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17E6-3FFE-5299-1054-E5A67506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EA5D1-0224-BECF-666D-DA135E91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E034D-936A-3BD7-81AA-A18DAAA2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29FF-18D6-6A58-AAFB-D59C1CC6F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4A49E-A318-ACDB-2C38-93283596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9E7EC-98CE-385E-DCD1-77B4397C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0F31F-C59F-E890-C427-CA01C4BB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A27B2-C352-0D8F-31E4-CE402F65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78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D281-B094-3710-D531-1B395A22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5CE9C-631B-FE41-9C17-86372E53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DD24-CC2F-69FA-1EBC-AB0C0674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ADBD0-6459-C99B-27A5-47551D44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48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C8B7A-9DFD-41A5-9109-B961BA6F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52480-C555-C2E1-1F4B-DC924EB6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E54D9-6ABD-CB50-D32C-7EC5333F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992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AAD8-1FB8-717A-B3CF-B56E52E5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A5DD-ED16-0DDC-914D-5F8517EE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854AC-D968-CD90-0A69-1819247C4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77E0B-5A99-944C-9A82-34BB404B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9C6A8-F011-B7B5-5438-633B218C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34139-8AE5-DEBA-CA17-8D9E770D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85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6A6D-F0CA-7B87-D5F5-23524139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F07A2-E912-67A4-0DD3-CF172DF16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0615D-BAE1-E2D8-50BB-8987B69D8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B5B20-22D4-F57C-87D0-E4290AB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B09FC-0877-68DD-3717-9952A34B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AB41-0735-BC51-C63F-79AEE05F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533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FD293-61CF-7BEA-B6AC-DDEA9B94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FF1A6-462A-6A60-ECBE-C0386038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7488F-533C-B254-7F50-B14D25C1D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4C27B-44D0-E042-BBFA-CE0C3A2515F9}" type="datetimeFigureOut">
              <a:rPr lang="en-BE" smtClean="0"/>
              <a:t>03/11/2025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BF37-EE05-07AC-8416-E0F294FAD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A1B6-FEFF-EB4C-7E06-D796B1240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52E5-EB4D-9F4E-A0DE-68922B96F6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695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2270-7C0B-0F6D-1CB0-C7A675A0E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Part 6</a:t>
            </a:r>
            <a:br>
              <a:rPr lang="nl-BE"/>
            </a:br>
            <a:r>
              <a:rPr lang="nl-BE"/>
              <a:t>A </a:t>
            </a:r>
            <a:r>
              <a:rPr lang="en-BE"/>
              <a:t>QUIC</a:t>
            </a:r>
            <a:r>
              <a:rPr lang="nl-BE"/>
              <a:t> introduction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58B39-A085-1B9F-FA6D-D17C8CC77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238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Protocol stack</a:t>
            </a:r>
            <a:br>
              <a:rPr lang="en-GB" altLang="en-US"/>
            </a:br>
            <a:r>
              <a:rPr lang="en-GB" altLang="en-US"/>
              <a:t>Datalink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9789" y="4023090"/>
            <a:ext cx="7972425" cy="1941148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/>
              <a:t>Unit of information</a:t>
            </a:r>
          </a:p>
          <a:p>
            <a:pPr lvl="1"/>
            <a:r>
              <a:rPr lang="en-GB" altLang="en-US"/>
              <a:t>Frame</a:t>
            </a:r>
          </a:p>
          <a:p>
            <a:r>
              <a:rPr lang="en-GB" altLang="en-US"/>
              <a:t>Services</a:t>
            </a:r>
          </a:p>
          <a:p>
            <a:pPr lvl="1"/>
            <a:r>
              <a:rPr lang="en-GB" altLang="en-US"/>
              <a:t>Unreliable connectionless</a:t>
            </a:r>
          </a:p>
          <a:p>
            <a:pPr lvl="1"/>
            <a:r>
              <a:rPr lang="en-GB" altLang="en-US"/>
              <a:t>Reliable connection-oriented</a:t>
            </a:r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2223770" y="2669811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7948295" y="2693623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2966720" y="2976198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225358" y="2158635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925570" y="2158635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2223770" y="2352311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7940359" y="2376122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5184458" y="2680923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5174934" y="2365010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6189345" y="2965086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458" y="2365010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49" name="Line 36">
            <a:extLst>
              <a:ext uri="{FF2B5EF4-FFF2-40B4-BE49-F238E27FC236}">
                <a16:creationId xmlns:a16="http://schemas.microsoft.com/office/drawing/2014/main" id="{3EE5F86A-2682-3A44-98A1-AED11CAC2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3952" y="2398157"/>
            <a:ext cx="703159" cy="2549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0" name="Line 10">
            <a:extLst>
              <a:ext uri="{FF2B5EF4-FFF2-40B4-BE49-F238E27FC236}">
                <a16:creationId xmlns:a16="http://schemas.microsoft.com/office/drawing/2014/main" id="{9BFDBE87-16D9-B241-A3E8-8A2905E2C06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942323" y="2186416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B1F492A1-1C47-6D4D-8B50-D3C00C56173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642535" y="2186416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2FB623-52AA-6E4F-8D0B-157EFA64DAE8}"/>
              </a:ext>
            </a:extLst>
          </p:cNvPr>
          <p:cNvCxnSpPr>
            <a:stCxn id="82986" idx="3"/>
            <a:endCxn id="82977" idx="1"/>
          </p:cNvCxnSpPr>
          <p:nvPr/>
        </p:nvCxnSpPr>
        <p:spPr bwMode="auto">
          <a:xfrm>
            <a:off x="3924363" y="2505504"/>
            <a:ext cx="1250571" cy="1190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05CFC3-B1B5-6C40-9A30-76D877CBB4FB}"/>
              </a:ext>
            </a:extLst>
          </p:cNvPr>
          <p:cNvSpPr txBox="1"/>
          <p:nvPr/>
        </p:nvSpPr>
        <p:spPr>
          <a:xfrm>
            <a:off x="4160615" y="2185005"/>
            <a:ext cx="84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00B0F0"/>
                </a:solidFill>
              </a:rPr>
              <a:t>Frame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0940069D-4286-B60D-933E-FD789340E01A}"/>
              </a:ext>
            </a:extLst>
          </p:cNvPr>
          <p:cNvSpPr txBox="1">
            <a:spLocks noChangeArrowheads="1"/>
          </p:cNvSpPr>
          <p:nvPr/>
        </p:nvSpPr>
        <p:spPr>
          <a:xfrm>
            <a:off x="6387671" y="3967827"/>
            <a:ext cx="7919403" cy="310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Protocols</a:t>
            </a:r>
          </a:p>
          <a:p>
            <a:pPr lvl="1"/>
            <a:r>
              <a:rPr lang="en-GB" altLang="en-US"/>
              <a:t>Ethernet</a:t>
            </a:r>
          </a:p>
          <a:p>
            <a:pPr lvl="1"/>
            <a:r>
              <a:rPr lang="en-GB" altLang="en-US"/>
              <a:t>Wi-Fi</a:t>
            </a:r>
          </a:p>
          <a:p>
            <a:pPr lvl="1"/>
            <a:r>
              <a:rPr lang="en-GB" altLang="en-US"/>
              <a:t>Bluetooth</a:t>
            </a:r>
          </a:p>
          <a:p>
            <a:pPr lvl="1"/>
            <a:r>
              <a:rPr lang="en-GB" altLang="en-US"/>
              <a:t>PPP</a:t>
            </a:r>
          </a:p>
        </p:txBody>
      </p:sp>
    </p:spTree>
    <p:extLst>
      <p:ext uri="{BB962C8B-B14F-4D97-AF65-F5344CB8AC3E}">
        <p14:creationId xmlns:p14="http://schemas.microsoft.com/office/powerpoint/2010/main" val="73925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Protocol stack</a:t>
            </a:r>
            <a:br>
              <a:rPr lang="en-GB" altLang="en-US"/>
            </a:br>
            <a:r>
              <a:rPr lang="en-GB" altLang="en-US"/>
              <a:t>Network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9789" y="3551666"/>
            <a:ext cx="7972425" cy="3126947"/>
          </a:xfrm>
        </p:spPr>
        <p:txBody>
          <a:bodyPr>
            <a:normAutofit/>
          </a:bodyPr>
          <a:lstStyle/>
          <a:p>
            <a:r>
              <a:rPr lang="en-GB" altLang="en-US"/>
              <a:t>Unit of information</a:t>
            </a:r>
          </a:p>
          <a:p>
            <a:pPr lvl="1"/>
            <a:r>
              <a:rPr lang="en-GB" altLang="en-US"/>
              <a:t>packet</a:t>
            </a:r>
          </a:p>
          <a:p>
            <a:r>
              <a:rPr lang="en-GB" altLang="en-US"/>
              <a:t>Services</a:t>
            </a:r>
          </a:p>
          <a:p>
            <a:pPr lvl="1"/>
            <a:r>
              <a:rPr lang="en-GB" altLang="en-US"/>
              <a:t>Unreliable connectionless</a:t>
            </a:r>
          </a:p>
          <a:p>
            <a:r>
              <a:rPr lang="en-GB" altLang="en-US"/>
              <a:t>Organisation</a:t>
            </a:r>
          </a:p>
          <a:p>
            <a:pPr lvl="1"/>
            <a:r>
              <a:rPr lang="en-GB" altLang="en-US"/>
              <a:t>Datagram, virtual circuits</a:t>
            </a:r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2520950" y="2986089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8245475" y="3009901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3263900" y="3292476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522538" y="247491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222750" y="247491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2520950" y="2668589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8237539" y="269240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8237539" y="238442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2520950" y="2351089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5481638" y="2997201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5472114" y="268128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5472114" y="2373314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6486525" y="3281364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1163" y="238442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278564" y="238283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53BE5F-C483-0447-8A4E-B36F0E726133}"/>
              </a:ext>
            </a:extLst>
          </p:cNvPr>
          <p:cNvCxnSpPr/>
          <p:nvPr/>
        </p:nvCxnSpPr>
        <p:spPr bwMode="auto">
          <a:xfrm>
            <a:off x="4231673" y="2529126"/>
            <a:ext cx="1250571" cy="1190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64CA97A-7D68-194A-BE3C-70CF92634EFE}"/>
              </a:ext>
            </a:extLst>
          </p:cNvPr>
          <p:cNvSpPr txBox="1"/>
          <p:nvPr/>
        </p:nvSpPr>
        <p:spPr>
          <a:xfrm>
            <a:off x="4458214" y="2151033"/>
            <a:ext cx="86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00B0F0"/>
                </a:solidFill>
              </a:rPr>
              <a:t>Packet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BD3677C8-307E-00BB-21F1-F816D686B489}"/>
              </a:ext>
            </a:extLst>
          </p:cNvPr>
          <p:cNvSpPr txBox="1">
            <a:spLocks noChangeArrowheads="1"/>
          </p:cNvSpPr>
          <p:nvPr/>
        </p:nvSpPr>
        <p:spPr>
          <a:xfrm>
            <a:off x="6486525" y="3528045"/>
            <a:ext cx="7919403" cy="310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Protocols</a:t>
            </a:r>
          </a:p>
          <a:p>
            <a:pPr lvl="1"/>
            <a:r>
              <a:rPr lang="en-GB" altLang="en-US"/>
              <a:t>IPv4</a:t>
            </a:r>
          </a:p>
          <a:p>
            <a:pPr lvl="1"/>
            <a:r>
              <a:rPr lang="en-GB" altLang="en-US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90719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Protocol stack</a:t>
            </a:r>
            <a:br>
              <a:rPr lang="en-GB" altLang="en-US"/>
            </a:br>
            <a:r>
              <a:rPr lang="en-GB" altLang="en-US"/>
              <a:t>Transport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5977" y="4001198"/>
            <a:ext cx="7919403" cy="3103915"/>
          </a:xfrm>
        </p:spPr>
        <p:txBody>
          <a:bodyPr>
            <a:normAutofit/>
          </a:bodyPr>
          <a:lstStyle/>
          <a:p>
            <a:r>
              <a:rPr lang="en-GB" altLang="en-US"/>
              <a:t>Unit of information</a:t>
            </a:r>
          </a:p>
          <a:p>
            <a:pPr lvl="1"/>
            <a:r>
              <a:rPr lang="en-GB" altLang="en-US"/>
              <a:t>segment</a:t>
            </a:r>
          </a:p>
          <a:p>
            <a:r>
              <a:rPr lang="en-GB" altLang="en-US"/>
              <a:t>Services</a:t>
            </a:r>
          </a:p>
          <a:p>
            <a:pPr lvl="1"/>
            <a:r>
              <a:rPr lang="en-GB" altLang="en-US"/>
              <a:t>Unreliable connectionless</a:t>
            </a:r>
          </a:p>
          <a:p>
            <a:pPr lvl="1"/>
            <a:r>
              <a:rPr lang="en-GB" altLang="en-US"/>
              <a:t>Reliable connection-oriented	</a:t>
            </a:r>
          </a:p>
          <a:p>
            <a:endParaRPr lang="en-GB" altLang="en-US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2360930" y="3228659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8085455" y="3252471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3103880" y="3535046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362518" y="271748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062730" y="271748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2360930" y="2911159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8077519" y="293497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8077519" y="262699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2360930" y="2593659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5321618" y="3239771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5312094" y="292385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5312094" y="2615884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6326505" y="3523934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1143" y="262699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18544" y="262540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62" name="Group 42">
            <a:extLst>
              <a:ext uri="{FF2B5EF4-FFF2-40B4-BE49-F238E27FC236}">
                <a16:creationId xmlns:a16="http://schemas.microsoft.com/office/drawing/2014/main" id="{F370F2C4-2C51-4777-B157-1986C02E97E4}"/>
              </a:ext>
            </a:extLst>
          </p:cNvPr>
          <p:cNvGrpSpPr>
            <a:grpSpLocks/>
          </p:cNvGrpSpPr>
          <p:nvPr/>
        </p:nvGrpSpPr>
        <p:grpSpPr bwMode="auto">
          <a:xfrm>
            <a:off x="2362518" y="2276159"/>
            <a:ext cx="1701800" cy="306387"/>
            <a:chOff x="0" y="0"/>
            <a:chExt cx="1408" cy="274"/>
          </a:xfrm>
        </p:grpSpPr>
        <p:sp>
          <p:nvSpPr>
            <p:cNvPr id="82972" name="AutoShape 43">
              <a:extLst>
                <a:ext uri="{FF2B5EF4-FFF2-40B4-BE49-F238E27FC236}">
                  <a16:creationId xmlns:a16="http://schemas.microsoft.com/office/drawing/2014/main" id="{79AA2860-E5D7-41B6-932B-F1A0FB7B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3" name="Rectangle 44">
              <a:extLst>
                <a:ext uri="{FF2B5EF4-FFF2-40B4-BE49-F238E27FC236}">
                  <a16:creationId xmlns:a16="http://schemas.microsoft.com/office/drawing/2014/main" id="{AEE3F2AD-E497-4466-9AFA-580476FD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3" name="Group 45">
            <a:extLst>
              <a:ext uri="{FF2B5EF4-FFF2-40B4-BE49-F238E27FC236}">
                <a16:creationId xmlns:a16="http://schemas.microsoft.com/office/drawing/2014/main" id="{3A0F2D44-9C33-4460-B1A8-3647BD844041}"/>
              </a:ext>
            </a:extLst>
          </p:cNvPr>
          <p:cNvGrpSpPr>
            <a:grpSpLocks/>
          </p:cNvGrpSpPr>
          <p:nvPr/>
        </p:nvGrpSpPr>
        <p:grpSpPr bwMode="auto">
          <a:xfrm>
            <a:off x="8079106" y="2311083"/>
            <a:ext cx="1692275" cy="304800"/>
            <a:chOff x="0" y="0"/>
            <a:chExt cx="1400" cy="274"/>
          </a:xfrm>
        </p:grpSpPr>
        <p:sp>
          <p:nvSpPr>
            <p:cNvPr id="82970" name="AutoShape 46">
              <a:extLst>
                <a:ext uri="{FF2B5EF4-FFF2-40B4-BE49-F238E27FC236}">
                  <a16:creationId xmlns:a16="http://schemas.microsoft.com/office/drawing/2014/main" id="{CCD9B96E-5DAE-4296-944B-0D4DD255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97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1" name="Rectangle 47">
              <a:extLst>
                <a:ext uri="{FF2B5EF4-FFF2-40B4-BE49-F238E27FC236}">
                  <a16:creationId xmlns:a16="http://schemas.microsoft.com/office/drawing/2014/main" id="{049F2058-F467-4462-8EF2-060DB422F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A864BE-3F1D-A64D-9644-37E3024B4507}"/>
              </a:ext>
            </a:extLst>
          </p:cNvPr>
          <p:cNvCxnSpPr>
            <a:cxnSpLocks/>
          </p:cNvCxnSpPr>
          <p:nvPr/>
        </p:nvCxnSpPr>
        <p:spPr bwMode="auto">
          <a:xfrm>
            <a:off x="4071048" y="2437770"/>
            <a:ext cx="3981451" cy="183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2104391-1276-FA49-8897-D2DAC8575E83}"/>
              </a:ext>
            </a:extLst>
          </p:cNvPr>
          <p:cNvSpPr txBox="1"/>
          <p:nvPr/>
        </p:nvSpPr>
        <p:spPr>
          <a:xfrm>
            <a:off x="5333941" y="2059829"/>
            <a:ext cx="117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B0F0"/>
                </a:solidFill>
              </a:rPr>
              <a:t>Segment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9F1C891-DB7A-AEC9-69A2-D0E2FB771FC3}"/>
              </a:ext>
            </a:extLst>
          </p:cNvPr>
          <p:cNvSpPr txBox="1">
            <a:spLocks noChangeArrowheads="1"/>
          </p:cNvSpPr>
          <p:nvPr/>
        </p:nvSpPr>
        <p:spPr>
          <a:xfrm>
            <a:off x="6573362" y="4001197"/>
            <a:ext cx="7919403" cy="310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Protocols</a:t>
            </a:r>
          </a:p>
          <a:p>
            <a:pPr lvl="1"/>
            <a:r>
              <a:rPr lang="en-GB" altLang="en-US"/>
              <a:t>TCP</a:t>
            </a:r>
          </a:p>
          <a:p>
            <a:pPr lvl="1"/>
            <a:r>
              <a:rPr lang="en-GB" altLang="en-US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80508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Protocol stack</a:t>
            </a:r>
            <a:br>
              <a:rPr lang="en-GB" altLang="en-US"/>
            </a:br>
            <a:r>
              <a:rPr lang="en-GB" altLang="en-US"/>
              <a:t>Application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5106797"/>
            <a:ext cx="10515600" cy="1070166"/>
          </a:xfrm>
        </p:spPr>
        <p:txBody>
          <a:bodyPr/>
          <a:lstStyle/>
          <a:p>
            <a:r>
              <a:rPr lang="en-GB" altLang="en-US"/>
              <a:t>Application layer protocols</a:t>
            </a:r>
          </a:p>
          <a:p>
            <a:pPr lvl="1"/>
            <a:r>
              <a:rPr lang="en-GB" altLang="en-US"/>
              <a:t>HTTP, SMTP, SSH, TLS, POP, IMAP, NTP, …</a:t>
            </a:r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3983039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7731125" y="4006851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2749550" y="4289426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008188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708400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3665539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7723189" y="368935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7723189" y="338137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3348039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4967288" y="3994151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4957764" y="367823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4957764" y="3370264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5972175" y="4278314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338137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64214" y="337978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62" name="Group 42">
            <a:extLst>
              <a:ext uri="{FF2B5EF4-FFF2-40B4-BE49-F238E27FC236}">
                <a16:creationId xmlns:a16="http://schemas.microsoft.com/office/drawing/2014/main" id="{F370F2C4-2C51-4777-B157-1986C02E97E4}"/>
              </a:ext>
            </a:extLst>
          </p:cNvPr>
          <p:cNvGrpSpPr>
            <a:grpSpLocks/>
          </p:cNvGrpSpPr>
          <p:nvPr/>
        </p:nvGrpSpPr>
        <p:grpSpPr bwMode="auto">
          <a:xfrm>
            <a:off x="2008188" y="3030539"/>
            <a:ext cx="1701800" cy="306387"/>
            <a:chOff x="0" y="0"/>
            <a:chExt cx="1408" cy="274"/>
          </a:xfrm>
        </p:grpSpPr>
        <p:sp>
          <p:nvSpPr>
            <p:cNvPr id="82972" name="AutoShape 43">
              <a:extLst>
                <a:ext uri="{FF2B5EF4-FFF2-40B4-BE49-F238E27FC236}">
                  <a16:creationId xmlns:a16="http://schemas.microsoft.com/office/drawing/2014/main" id="{79AA2860-E5D7-41B6-932B-F1A0FB7B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3" name="Rectangle 44">
              <a:extLst>
                <a:ext uri="{FF2B5EF4-FFF2-40B4-BE49-F238E27FC236}">
                  <a16:creationId xmlns:a16="http://schemas.microsoft.com/office/drawing/2014/main" id="{AEE3F2AD-E497-4466-9AFA-580476FD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3" name="Group 45">
            <a:extLst>
              <a:ext uri="{FF2B5EF4-FFF2-40B4-BE49-F238E27FC236}">
                <a16:creationId xmlns:a16="http://schemas.microsoft.com/office/drawing/2014/main" id="{3A0F2D44-9C33-4460-B1A8-3647BD844041}"/>
              </a:ext>
            </a:extLst>
          </p:cNvPr>
          <p:cNvGrpSpPr>
            <a:grpSpLocks/>
          </p:cNvGrpSpPr>
          <p:nvPr/>
        </p:nvGrpSpPr>
        <p:grpSpPr bwMode="auto">
          <a:xfrm>
            <a:off x="7724776" y="3065463"/>
            <a:ext cx="1692275" cy="304800"/>
            <a:chOff x="0" y="0"/>
            <a:chExt cx="1400" cy="274"/>
          </a:xfrm>
        </p:grpSpPr>
        <p:sp>
          <p:nvSpPr>
            <p:cNvPr id="82970" name="AutoShape 46">
              <a:extLst>
                <a:ext uri="{FF2B5EF4-FFF2-40B4-BE49-F238E27FC236}">
                  <a16:creationId xmlns:a16="http://schemas.microsoft.com/office/drawing/2014/main" id="{CCD9B96E-5DAE-4296-944B-0D4DD255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97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1" name="Rectangle 47">
              <a:extLst>
                <a:ext uri="{FF2B5EF4-FFF2-40B4-BE49-F238E27FC236}">
                  <a16:creationId xmlns:a16="http://schemas.microsoft.com/office/drawing/2014/main" id="{049F2058-F467-4462-8EF2-060DB422F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4" name="Group 42">
            <a:extLst>
              <a:ext uri="{FF2B5EF4-FFF2-40B4-BE49-F238E27FC236}">
                <a16:creationId xmlns:a16="http://schemas.microsoft.com/office/drawing/2014/main" id="{9A6EA616-E046-4C98-9419-FBD02610F1B4}"/>
              </a:ext>
            </a:extLst>
          </p:cNvPr>
          <p:cNvGrpSpPr>
            <a:grpSpLocks/>
          </p:cNvGrpSpPr>
          <p:nvPr/>
        </p:nvGrpSpPr>
        <p:grpSpPr bwMode="auto">
          <a:xfrm>
            <a:off x="2016348" y="2720975"/>
            <a:ext cx="1703388" cy="304800"/>
            <a:chOff x="0" y="0"/>
            <a:chExt cx="1408" cy="274"/>
          </a:xfrm>
        </p:grpSpPr>
        <p:sp>
          <p:nvSpPr>
            <p:cNvPr id="82968" name="AutoShape 43">
              <a:extLst>
                <a:ext uri="{FF2B5EF4-FFF2-40B4-BE49-F238E27FC236}">
                  <a16:creationId xmlns:a16="http://schemas.microsoft.com/office/drawing/2014/main" id="{5A29CB77-32DD-4A1F-BE03-9BFA511A6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9" name="Rectangle 50">
              <a:extLst>
                <a:ext uri="{FF2B5EF4-FFF2-40B4-BE49-F238E27FC236}">
                  <a16:creationId xmlns:a16="http://schemas.microsoft.com/office/drawing/2014/main" id="{02E4D5FC-93E4-4CB5-8772-FCF2933AE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grpSp>
        <p:nvGrpSpPr>
          <p:cNvPr id="82965" name="Group 42">
            <a:extLst>
              <a:ext uri="{FF2B5EF4-FFF2-40B4-BE49-F238E27FC236}">
                <a16:creationId xmlns:a16="http://schemas.microsoft.com/office/drawing/2014/main" id="{97CC1EA6-D00F-477E-9609-75B371FF06EB}"/>
              </a:ext>
            </a:extLst>
          </p:cNvPr>
          <p:cNvGrpSpPr>
            <a:grpSpLocks/>
          </p:cNvGrpSpPr>
          <p:nvPr/>
        </p:nvGrpSpPr>
        <p:grpSpPr bwMode="auto">
          <a:xfrm>
            <a:off x="7739064" y="2768600"/>
            <a:ext cx="1703387" cy="304800"/>
            <a:chOff x="0" y="0"/>
            <a:chExt cx="1408" cy="274"/>
          </a:xfrm>
        </p:grpSpPr>
        <p:sp>
          <p:nvSpPr>
            <p:cNvPr id="82966" name="AutoShape 43">
              <a:extLst>
                <a:ext uri="{FF2B5EF4-FFF2-40B4-BE49-F238E27FC236}">
                  <a16:creationId xmlns:a16="http://schemas.microsoft.com/office/drawing/2014/main" id="{DD875C61-8EAD-499B-8AA4-162501791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7" name="Rectangle 53">
              <a:extLst>
                <a:ext uri="{FF2B5EF4-FFF2-40B4-BE49-F238E27FC236}">
                  <a16:creationId xmlns:a16="http://schemas.microsoft.com/office/drawing/2014/main" id="{F0A924C0-FD78-4C94-B610-82DF8AD2F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8839F9-19A7-F044-B46D-002C15C5144E}"/>
              </a:ext>
            </a:extLst>
          </p:cNvPr>
          <p:cNvCxnSpPr>
            <a:cxnSpLocks/>
          </p:cNvCxnSpPr>
          <p:nvPr/>
        </p:nvCxnSpPr>
        <p:spPr bwMode="auto">
          <a:xfrm>
            <a:off x="3773488" y="2895493"/>
            <a:ext cx="3981451" cy="183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6ACB5A-B4FD-124D-B784-026906993BEA}"/>
              </a:ext>
            </a:extLst>
          </p:cNvPr>
          <p:cNvSpPr txBox="1"/>
          <p:nvPr/>
        </p:nvSpPr>
        <p:spPr>
          <a:xfrm>
            <a:off x="5036381" y="2517552"/>
            <a:ext cx="117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B0F0"/>
                </a:solidFill>
              </a:rPr>
              <a:t>SDU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54294-3371-16E7-A192-AB98E2A01588}"/>
              </a:ext>
            </a:extLst>
          </p:cNvPr>
          <p:cNvSpPr txBox="1"/>
          <p:nvPr/>
        </p:nvSpPr>
        <p:spPr>
          <a:xfrm>
            <a:off x="9653782" y="39819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latin typeface="Helvetica" pitchFamily="2" charset="0"/>
              </a:rPr>
              <a:t>Layer1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9293F-350E-4738-DD8A-1968A7C2D7E0}"/>
              </a:ext>
            </a:extLst>
          </p:cNvPr>
          <p:cNvSpPr txBox="1"/>
          <p:nvPr/>
        </p:nvSpPr>
        <p:spPr>
          <a:xfrm>
            <a:off x="9659752" y="365949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latin typeface="Helvetica" pitchFamily="2" charset="0"/>
              </a:rPr>
              <a:t>Layer2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C88E0-F21B-E162-D97E-00C3AFF11653}"/>
              </a:ext>
            </a:extLst>
          </p:cNvPr>
          <p:cNvSpPr txBox="1"/>
          <p:nvPr/>
        </p:nvSpPr>
        <p:spPr>
          <a:xfrm>
            <a:off x="9673662" y="3326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latin typeface="Helvetica" pitchFamily="2" charset="0"/>
              </a:rPr>
              <a:t>Layer3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DF9A5-8EBC-F89B-D418-0E8B580D08AF}"/>
              </a:ext>
            </a:extLst>
          </p:cNvPr>
          <p:cNvSpPr txBox="1"/>
          <p:nvPr/>
        </p:nvSpPr>
        <p:spPr>
          <a:xfrm>
            <a:off x="9659752" y="30026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latin typeface="Helvetica" pitchFamily="2" charset="0"/>
              </a:rPr>
              <a:t>Layer4</a:t>
            </a:r>
          </a:p>
        </p:txBody>
      </p:sp>
    </p:spTree>
    <p:extLst>
      <p:ext uri="{BB962C8B-B14F-4D97-AF65-F5344CB8AC3E}">
        <p14:creationId xmlns:p14="http://schemas.microsoft.com/office/powerpoint/2010/main" val="7937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OSI (seven layers) Reference Model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3983039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7731125" y="4006851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2749550" y="4289426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008188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708400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3665539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7723189" y="368935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7723189" y="338137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3348039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4967288" y="3994151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4957764" y="367823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4957764" y="3370264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5972175" y="4278314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338137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64214" y="337978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62" name="Group 42">
            <a:extLst>
              <a:ext uri="{FF2B5EF4-FFF2-40B4-BE49-F238E27FC236}">
                <a16:creationId xmlns:a16="http://schemas.microsoft.com/office/drawing/2014/main" id="{F370F2C4-2C51-4777-B157-1986C02E97E4}"/>
              </a:ext>
            </a:extLst>
          </p:cNvPr>
          <p:cNvGrpSpPr>
            <a:grpSpLocks/>
          </p:cNvGrpSpPr>
          <p:nvPr/>
        </p:nvGrpSpPr>
        <p:grpSpPr bwMode="auto">
          <a:xfrm>
            <a:off x="2008188" y="3030539"/>
            <a:ext cx="1701800" cy="306387"/>
            <a:chOff x="0" y="0"/>
            <a:chExt cx="1408" cy="274"/>
          </a:xfrm>
        </p:grpSpPr>
        <p:sp>
          <p:nvSpPr>
            <p:cNvPr id="82972" name="AutoShape 43">
              <a:extLst>
                <a:ext uri="{FF2B5EF4-FFF2-40B4-BE49-F238E27FC236}">
                  <a16:creationId xmlns:a16="http://schemas.microsoft.com/office/drawing/2014/main" id="{79AA2860-E5D7-41B6-932B-F1A0FB7B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3" name="Rectangle 44">
              <a:extLst>
                <a:ext uri="{FF2B5EF4-FFF2-40B4-BE49-F238E27FC236}">
                  <a16:creationId xmlns:a16="http://schemas.microsoft.com/office/drawing/2014/main" id="{AEE3F2AD-E497-4466-9AFA-580476FD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3" name="Group 45">
            <a:extLst>
              <a:ext uri="{FF2B5EF4-FFF2-40B4-BE49-F238E27FC236}">
                <a16:creationId xmlns:a16="http://schemas.microsoft.com/office/drawing/2014/main" id="{3A0F2D44-9C33-4460-B1A8-3647BD844041}"/>
              </a:ext>
            </a:extLst>
          </p:cNvPr>
          <p:cNvGrpSpPr>
            <a:grpSpLocks/>
          </p:cNvGrpSpPr>
          <p:nvPr/>
        </p:nvGrpSpPr>
        <p:grpSpPr bwMode="auto">
          <a:xfrm>
            <a:off x="7724776" y="3065463"/>
            <a:ext cx="1692275" cy="304800"/>
            <a:chOff x="0" y="0"/>
            <a:chExt cx="1400" cy="274"/>
          </a:xfrm>
        </p:grpSpPr>
        <p:sp>
          <p:nvSpPr>
            <p:cNvPr id="82970" name="AutoShape 46">
              <a:extLst>
                <a:ext uri="{FF2B5EF4-FFF2-40B4-BE49-F238E27FC236}">
                  <a16:creationId xmlns:a16="http://schemas.microsoft.com/office/drawing/2014/main" id="{CCD9B96E-5DAE-4296-944B-0D4DD255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97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1" name="Rectangle 47">
              <a:extLst>
                <a:ext uri="{FF2B5EF4-FFF2-40B4-BE49-F238E27FC236}">
                  <a16:creationId xmlns:a16="http://schemas.microsoft.com/office/drawing/2014/main" id="{049F2058-F467-4462-8EF2-060DB422F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4" name="Group 42">
            <a:extLst>
              <a:ext uri="{FF2B5EF4-FFF2-40B4-BE49-F238E27FC236}">
                <a16:creationId xmlns:a16="http://schemas.microsoft.com/office/drawing/2014/main" id="{9A6EA616-E046-4C98-9419-FBD02610F1B4}"/>
              </a:ext>
            </a:extLst>
          </p:cNvPr>
          <p:cNvGrpSpPr>
            <a:grpSpLocks/>
          </p:cNvGrpSpPr>
          <p:nvPr/>
        </p:nvGrpSpPr>
        <p:grpSpPr bwMode="auto">
          <a:xfrm>
            <a:off x="2002500" y="2104857"/>
            <a:ext cx="1703388" cy="304800"/>
            <a:chOff x="0" y="0"/>
            <a:chExt cx="1408" cy="274"/>
          </a:xfrm>
        </p:grpSpPr>
        <p:sp>
          <p:nvSpPr>
            <p:cNvPr id="82968" name="AutoShape 43">
              <a:extLst>
                <a:ext uri="{FF2B5EF4-FFF2-40B4-BE49-F238E27FC236}">
                  <a16:creationId xmlns:a16="http://schemas.microsoft.com/office/drawing/2014/main" id="{5A29CB77-32DD-4A1F-BE03-9BFA511A6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9" name="Rectangle 50">
              <a:extLst>
                <a:ext uri="{FF2B5EF4-FFF2-40B4-BE49-F238E27FC236}">
                  <a16:creationId xmlns:a16="http://schemas.microsoft.com/office/drawing/2014/main" id="{02E4D5FC-93E4-4CB5-8772-FCF2933AE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grpSp>
        <p:nvGrpSpPr>
          <p:cNvPr id="82965" name="Group 42">
            <a:extLst>
              <a:ext uri="{FF2B5EF4-FFF2-40B4-BE49-F238E27FC236}">
                <a16:creationId xmlns:a16="http://schemas.microsoft.com/office/drawing/2014/main" id="{97CC1EA6-D00F-477E-9609-75B371FF06EB}"/>
              </a:ext>
            </a:extLst>
          </p:cNvPr>
          <p:cNvGrpSpPr>
            <a:grpSpLocks/>
          </p:cNvGrpSpPr>
          <p:nvPr/>
        </p:nvGrpSpPr>
        <p:grpSpPr bwMode="auto">
          <a:xfrm>
            <a:off x="7730332" y="2133183"/>
            <a:ext cx="1703387" cy="304800"/>
            <a:chOff x="0" y="0"/>
            <a:chExt cx="1408" cy="274"/>
          </a:xfrm>
        </p:grpSpPr>
        <p:sp>
          <p:nvSpPr>
            <p:cNvPr id="82966" name="AutoShape 43">
              <a:extLst>
                <a:ext uri="{FF2B5EF4-FFF2-40B4-BE49-F238E27FC236}">
                  <a16:creationId xmlns:a16="http://schemas.microsoft.com/office/drawing/2014/main" id="{DD875C61-8EAD-499B-8AA4-162501791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7" name="Rectangle 53">
              <a:extLst>
                <a:ext uri="{FF2B5EF4-FFF2-40B4-BE49-F238E27FC236}">
                  <a16:creationId xmlns:a16="http://schemas.microsoft.com/office/drawing/2014/main" id="{F0A924C0-FD78-4C94-B610-82DF8AD2F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8839F9-19A7-F044-B46D-002C15C5144E}"/>
              </a:ext>
            </a:extLst>
          </p:cNvPr>
          <p:cNvCxnSpPr>
            <a:cxnSpLocks/>
          </p:cNvCxnSpPr>
          <p:nvPr/>
        </p:nvCxnSpPr>
        <p:spPr bwMode="auto">
          <a:xfrm>
            <a:off x="3740813" y="2279375"/>
            <a:ext cx="3981451" cy="183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6ACB5A-B4FD-124D-B784-026906993BEA}"/>
              </a:ext>
            </a:extLst>
          </p:cNvPr>
          <p:cNvSpPr txBox="1"/>
          <p:nvPr/>
        </p:nvSpPr>
        <p:spPr>
          <a:xfrm>
            <a:off x="5036381" y="2517552"/>
            <a:ext cx="117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B0F0"/>
                </a:solidFill>
              </a:rPr>
              <a:t>SDU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6C4ED641-29DD-9BDD-6E1A-2978DB5EA59A}"/>
              </a:ext>
            </a:extLst>
          </p:cNvPr>
          <p:cNvGrpSpPr>
            <a:grpSpLocks/>
          </p:cNvGrpSpPr>
          <p:nvPr/>
        </p:nvGrpSpPr>
        <p:grpSpPr bwMode="auto">
          <a:xfrm>
            <a:off x="2010408" y="2725358"/>
            <a:ext cx="1701800" cy="306387"/>
            <a:chOff x="0" y="0"/>
            <a:chExt cx="1408" cy="274"/>
          </a:xfrm>
        </p:grpSpPr>
        <p:sp>
          <p:nvSpPr>
            <p:cNvPr id="3" name="AutoShape 43">
              <a:extLst>
                <a:ext uri="{FF2B5EF4-FFF2-40B4-BE49-F238E27FC236}">
                  <a16:creationId xmlns:a16="http://schemas.microsoft.com/office/drawing/2014/main" id="{0225684C-7F46-1A8F-AE37-8634388C6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id="{20A74B86-1EC7-063D-A7A5-D25181743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Session</a:t>
              </a:r>
            </a:p>
          </p:txBody>
        </p:sp>
      </p:grpSp>
      <p:grpSp>
        <p:nvGrpSpPr>
          <p:cNvPr id="8" name="Group 42">
            <a:extLst>
              <a:ext uri="{FF2B5EF4-FFF2-40B4-BE49-F238E27FC236}">
                <a16:creationId xmlns:a16="http://schemas.microsoft.com/office/drawing/2014/main" id="{FD144503-84ED-B8D8-6FA5-93D266DE9F46}"/>
              </a:ext>
            </a:extLst>
          </p:cNvPr>
          <p:cNvGrpSpPr>
            <a:grpSpLocks/>
          </p:cNvGrpSpPr>
          <p:nvPr/>
        </p:nvGrpSpPr>
        <p:grpSpPr bwMode="auto">
          <a:xfrm>
            <a:off x="7723188" y="2748400"/>
            <a:ext cx="1701800" cy="306387"/>
            <a:chOff x="0" y="0"/>
            <a:chExt cx="1408" cy="274"/>
          </a:xfrm>
        </p:grpSpPr>
        <p:sp>
          <p:nvSpPr>
            <p:cNvPr id="9" name="AutoShape 43">
              <a:extLst>
                <a:ext uri="{FF2B5EF4-FFF2-40B4-BE49-F238E27FC236}">
                  <a16:creationId xmlns:a16="http://schemas.microsoft.com/office/drawing/2014/main" id="{3CF7EBE3-A380-133C-3F51-BCE1E486C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4739D9B8-B145-F5D0-3E63-2E130EE62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Session</a:t>
              </a:r>
            </a:p>
          </p:txBody>
        </p:sp>
      </p:grpSp>
      <p:grpSp>
        <p:nvGrpSpPr>
          <p:cNvPr id="12" name="Group 42">
            <a:extLst>
              <a:ext uri="{FF2B5EF4-FFF2-40B4-BE49-F238E27FC236}">
                <a16:creationId xmlns:a16="http://schemas.microsoft.com/office/drawing/2014/main" id="{A817E347-5E69-72B4-FDB6-5151F4F353DE}"/>
              </a:ext>
            </a:extLst>
          </p:cNvPr>
          <p:cNvGrpSpPr>
            <a:grpSpLocks/>
          </p:cNvGrpSpPr>
          <p:nvPr/>
        </p:nvGrpSpPr>
        <p:grpSpPr bwMode="auto">
          <a:xfrm>
            <a:off x="2002500" y="2411000"/>
            <a:ext cx="1701800" cy="306387"/>
            <a:chOff x="0" y="0"/>
            <a:chExt cx="1408" cy="274"/>
          </a:xfrm>
        </p:grpSpPr>
        <p:sp>
          <p:nvSpPr>
            <p:cNvPr id="13" name="AutoShape 43">
              <a:extLst>
                <a:ext uri="{FF2B5EF4-FFF2-40B4-BE49-F238E27FC236}">
                  <a16:creationId xmlns:a16="http://schemas.microsoft.com/office/drawing/2014/main" id="{D06C408A-908D-FE20-C810-4CAA5BFDF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E21F5479-3893-1C7E-E974-A7B9912AC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Presentation</a:t>
              </a:r>
            </a:p>
          </p:txBody>
        </p:sp>
      </p:grpSp>
      <p:grpSp>
        <p:nvGrpSpPr>
          <p:cNvPr id="15" name="Group 42">
            <a:extLst>
              <a:ext uri="{FF2B5EF4-FFF2-40B4-BE49-F238E27FC236}">
                <a16:creationId xmlns:a16="http://schemas.microsoft.com/office/drawing/2014/main" id="{91A4DD84-08E6-588C-23CA-02D0312ED2AE}"/>
              </a:ext>
            </a:extLst>
          </p:cNvPr>
          <p:cNvGrpSpPr>
            <a:grpSpLocks/>
          </p:cNvGrpSpPr>
          <p:nvPr/>
        </p:nvGrpSpPr>
        <p:grpSpPr bwMode="auto">
          <a:xfrm>
            <a:off x="7731125" y="2445168"/>
            <a:ext cx="1701800" cy="306387"/>
            <a:chOff x="0" y="0"/>
            <a:chExt cx="1408" cy="274"/>
          </a:xfrm>
        </p:grpSpPr>
        <p:sp>
          <p:nvSpPr>
            <p:cNvPr id="16" name="AutoShape 43">
              <a:extLst>
                <a:ext uri="{FF2B5EF4-FFF2-40B4-BE49-F238E27FC236}">
                  <a16:creationId xmlns:a16="http://schemas.microsoft.com/office/drawing/2014/main" id="{49F8D3F1-0B72-8EFD-92EA-2C193075E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44">
              <a:extLst>
                <a:ext uri="{FF2B5EF4-FFF2-40B4-BE49-F238E27FC236}">
                  <a16:creationId xmlns:a16="http://schemas.microsoft.com/office/drawing/2014/main" id="{F96A9ADC-A49D-9827-2E89-478DE4285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Presentation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EB2B658-32F9-F253-F483-FD1CE10F3CD3}"/>
              </a:ext>
            </a:extLst>
          </p:cNvPr>
          <p:cNvSpPr txBox="1"/>
          <p:nvPr/>
        </p:nvSpPr>
        <p:spPr>
          <a:xfrm>
            <a:off x="9589788" y="21048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latin typeface="Helvetica" pitchFamily="2" charset="0"/>
              </a:rPr>
              <a:t>Layer7</a:t>
            </a:r>
          </a:p>
        </p:txBody>
      </p:sp>
    </p:spTree>
    <p:extLst>
      <p:ext uri="{BB962C8B-B14F-4D97-AF65-F5344CB8AC3E}">
        <p14:creationId xmlns:p14="http://schemas.microsoft.com/office/powerpoint/2010/main" val="102392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5A2F-C274-71FB-4CF2-A6863D9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QUIC in the 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3505-4F35-7A72-4003-93C42FAD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94" y="1825625"/>
            <a:ext cx="4468906" cy="4351338"/>
          </a:xfrm>
        </p:spPr>
        <p:txBody>
          <a:bodyPr/>
          <a:lstStyle/>
          <a:p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86AC7-A3DD-4D2D-C6B8-5499DECE2969}"/>
              </a:ext>
            </a:extLst>
          </p:cNvPr>
          <p:cNvSpPr txBox="1"/>
          <p:nvPr/>
        </p:nvSpPr>
        <p:spPr>
          <a:xfrm>
            <a:off x="2518233" y="5246426"/>
            <a:ext cx="403411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/>
              <a:t>Physical layer (radio, fiber, cable, …)</a:t>
            </a:r>
            <a:br>
              <a:rPr lang="en-BE"/>
            </a:br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46783-EF33-53B2-3A30-D3BBBF66C817}"/>
              </a:ext>
            </a:extLst>
          </p:cNvPr>
          <p:cNvSpPr txBox="1"/>
          <p:nvPr/>
        </p:nvSpPr>
        <p:spPr>
          <a:xfrm>
            <a:off x="2518232" y="4484426"/>
            <a:ext cx="403411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/>
              <a:t>Datalink layer (Ethernet, Wi-Fi, …)</a:t>
            </a:r>
            <a:br>
              <a:rPr lang="en-BE"/>
            </a:br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FEAFD-C45C-2BC1-B5E9-62F695A19105}"/>
              </a:ext>
            </a:extLst>
          </p:cNvPr>
          <p:cNvSpPr txBox="1"/>
          <p:nvPr/>
        </p:nvSpPr>
        <p:spPr>
          <a:xfrm>
            <a:off x="2518233" y="3717088"/>
            <a:ext cx="403411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/>
              <a:t>Network layer</a:t>
            </a:r>
            <a:br>
              <a:rPr lang="en-BE"/>
            </a:br>
            <a:r>
              <a:rPr lang="en-BE"/>
              <a:t>(IPv4, IPv6)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12CB5-254C-54AF-571F-DF784D612533}"/>
              </a:ext>
            </a:extLst>
          </p:cNvPr>
          <p:cNvSpPr txBox="1"/>
          <p:nvPr/>
        </p:nvSpPr>
        <p:spPr>
          <a:xfrm>
            <a:off x="2518233" y="2949750"/>
            <a:ext cx="197671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/>
              <a:t>Transport</a:t>
            </a:r>
            <a:br>
              <a:rPr lang="en-BE"/>
            </a:br>
            <a:r>
              <a:rPr lang="en-BE"/>
              <a:t>TCP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C82C6-3E27-E9AE-DCAE-3A7921EF2E82}"/>
              </a:ext>
            </a:extLst>
          </p:cNvPr>
          <p:cNvSpPr txBox="1"/>
          <p:nvPr/>
        </p:nvSpPr>
        <p:spPr>
          <a:xfrm>
            <a:off x="4575633" y="3245582"/>
            <a:ext cx="197671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/>
              <a:t>Transport (UDP)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48B0D-DF3B-5872-4E78-42556FF50981}"/>
              </a:ext>
            </a:extLst>
          </p:cNvPr>
          <p:cNvSpPr txBox="1"/>
          <p:nvPr/>
        </p:nvSpPr>
        <p:spPr>
          <a:xfrm>
            <a:off x="2518232" y="2468445"/>
            <a:ext cx="197671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/>
              <a:t>TLS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85A23-047D-34EF-C9E2-B0013A9FA3B0}"/>
              </a:ext>
            </a:extLst>
          </p:cNvPr>
          <p:cNvSpPr txBox="1"/>
          <p:nvPr/>
        </p:nvSpPr>
        <p:spPr>
          <a:xfrm>
            <a:off x="2518231" y="1987140"/>
            <a:ext cx="197671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/>
              <a:t>HTTP/2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95395-1639-860F-E0DF-F725ED62B7D5}"/>
              </a:ext>
            </a:extLst>
          </p:cNvPr>
          <p:cNvSpPr txBox="1"/>
          <p:nvPr/>
        </p:nvSpPr>
        <p:spPr>
          <a:xfrm>
            <a:off x="4575632" y="1985930"/>
            <a:ext cx="197671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/>
              <a:t>HTTP/3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21DA5-8359-9ECA-752A-CB830B4966B8}"/>
              </a:ext>
            </a:extLst>
          </p:cNvPr>
          <p:cNvSpPr txBox="1"/>
          <p:nvPr/>
        </p:nvSpPr>
        <p:spPr>
          <a:xfrm>
            <a:off x="4575632" y="2476269"/>
            <a:ext cx="197671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/>
              <a:t>QUIC</a:t>
            </a:r>
          </a:p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925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F870-54E8-9F8F-4EE4-5BA770F3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First principle : QUIC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BA83-9E10-5063-8636-9DF79849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8612" cy="4351338"/>
          </a:xfrm>
        </p:spPr>
        <p:txBody>
          <a:bodyPr/>
          <a:lstStyle/>
          <a:p>
            <a:r>
              <a:rPr lang="en-BE"/>
              <a:t>A QUIC packet contains </a:t>
            </a:r>
          </a:p>
          <a:p>
            <a:pPr lvl="1"/>
            <a:r>
              <a:rPr lang="en-BE"/>
              <a:t>a QUIC header </a:t>
            </a:r>
          </a:p>
          <a:p>
            <a:pPr lvl="1"/>
            <a:r>
              <a:rPr lang="en-BE"/>
              <a:t>one or more frames identified by a type field</a:t>
            </a:r>
          </a:p>
          <a:p>
            <a:pPr lvl="1"/>
            <a:endParaRPr lang="en-BE"/>
          </a:p>
          <a:p>
            <a:r>
              <a:rPr lang="en-BE"/>
              <a:t>QUIC frames can carry data and control information</a:t>
            </a:r>
          </a:p>
          <a:p>
            <a:pPr lvl="1"/>
            <a:r>
              <a:rPr lang="en-GB"/>
              <a:t>E</a:t>
            </a:r>
            <a:r>
              <a:rPr lang="en-BE"/>
              <a:t>asier to extend than the simple TCP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CFD8E-B207-88BE-9B62-A3BC777D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35" y="1600200"/>
            <a:ext cx="6727267" cy="44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580D-A8EE-4D4B-F503-794FB2E7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Simplified QUIC connection establishment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0F4D-9471-C201-0F10-DE5A936E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1553"/>
            <a:ext cx="10515600" cy="475410"/>
          </a:xfrm>
        </p:spPr>
        <p:txBody>
          <a:bodyPr>
            <a:normAutofit lnSpcReduction="10000"/>
          </a:bodyPr>
          <a:lstStyle/>
          <a:p>
            <a:r>
              <a:rPr lang="en-BE"/>
              <a:t>Basically a four-way handshake with Diffie Hellman to negot</a:t>
            </a:r>
            <a:r>
              <a:rPr lang="nl-BE"/>
              <a:t>i</a:t>
            </a:r>
            <a:r>
              <a:rPr lang="en-BE"/>
              <a:t>ate key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8785930-2438-B53F-C898-18F8F6C6D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7146" y="1823593"/>
            <a:ext cx="1211" cy="329698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3C89784B-9E99-A18F-C9B6-9440C75755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7022" y="1823043"/>
            <a:ext cx="1212" cy="33193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9D746C-BDF1-8444-C08C-E1183DDD480D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758357" y="1823593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113E36-BF9A-4D2D-E7FE-37783DDD1C9D}"/>
              </a:ext>
            </a:extLst>
          </p:cNvPr>
          <p:cNvCxnSpPr>
            <a:cxnSpLocks/>
          </p:cNvCxnSpPr>
          <p:nvPr/>
        </p:nvCxnSpPr>
        <p:spPr>
          <a:xfrm>
            <a:off x="3749893" y="3091885"/>
            <a:ext cx="4355917" cy="8076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641B65-FD95-45AA-0373-C6B5B9DCF802}"/>
              </a:ext>
            </a:extLst>
          </p:cNvPr>
          <p:cNvCxnSpPr>
            <a:cxnSpLocks/>
          </p:cNvCxnSpPr>
          <p:nvPr/>
        </p:nvCxnSpPr>
        <p:spPr>
          <a:xfrm flipH="1">
            <a:off x="3749893" y="2498225"/>
            <a:ext cx="4355917" cy="551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48938-7534-0E07-A55F-DB0FEE7BEBC1}"/>
              </a:ext>
            </a:extLst>
          </p:cNvPr>
          <p:cNvCxnSpPr>
            <a:cxnSpLocks/>
          </p:cNvCxnSpPr>
          <p:nvPr/>
        </p:nvCxnSpPr>
        <p:spPr>
          <a:xfrm flipH="1">
            <a:off x="3731753" y="4024432"/>
            <a:ext cx="4374057" cy="3089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0CE4E3D-B3CD-98F5-0B0F-D6332F5DA832}"/>
              </a:ext>
            </a:extLst>
          </p:cNvPr>
          <p:cNvSpPr txBox="1"/>
          <p:nvPr/>
        </p:nvSpPr>
        <p:spPr>
          <a:xfrm rot="506518">
            <a:off x="5340830" y="1808867"/>
            <a:ext cx="16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Initial (CRYPTO)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B2B71C-EDB9-41D0-032B-2F7C6BB42E31}"/>
              </a:ext>
            </a:extLst>
          </p:cNvPr>
          <p:cNvSpPr txBox="1"/>
          <p:nvPr/>
        </p:nvSpPr>
        <p:spPr>
          <a:xfrm rot="21273715">
            <a:off x="5021048" y="2381905"/>
            <a:ext cx="209147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Initial (CRYPTO)</a:t>
            </a:r>
          </a:p>
          <a:p>
            <a:r>
              <a:rPr lang="en-BE">
                <a:solidFill>
                  <a:srgbClr val="FF0000"/>
                </a:solidFill>
              </a:rPr>
              <a:t>Handshake(CRYPTO)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012DEA-86DC-1296-EADE-259E408569DB}"/>
              </a:ext>
            </a:extLst>
          </p:cNvPr>
          <p:cNvSpPr txBox="1"/>
          <p:nvPr/>
        </p:nvSpPr>
        <p:spPr>
          <a:xfrm rot="533575">
            <a:off x="5205741" y="3215780"/>
            <a:ext cx="21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Handshake (CRYPTO)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370EA9-84AA-667B-E957-8D80DCF3D186}"/>
              </a:ext>
            </a:extLst>
          </p:cNvPr>
          <p:cNvSpPr txBox="1"/>
          <p:nvPr/>
        </p:nvSpPr>
        <p:spPr>
          <a:xfrm rot="21425579">
            <a:off x="4893112" y="3839766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Handshake_Done</a:t>
            </a:r>
          </a:p>
        </p:txBody>
      </p: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098A9689-8C37-E2D8-E8AB-01E62986871F}"/>
              </a:ext>
            </a:extLst>
          </p:cNvPr>
          <p:cNvSpPr/>
          <p:nvPr/>
        </p:nvSpPr>
        <p:spPr>
          <a:xfrm>
            <a:off x="8992048" y="1342010"/>
            <a:ext cx="3045426" cy="942245"/>
          </a:xfrm>
          <a:prstGeom prst="wedgeEllipseCallout">
            <a:avLst>
              <a:gd name="adj1" fmla="val -123698"/>
              <a:gd name="adj2" fmla="val 157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TLS ClientHello</a:t>
            </a:r>
          </a:p>
          <a:p>
            <a:pPr algn="ctr"/>
            <a:r>
              <a:rPr lang="en-BE"/>
              <a:t>Param negotiation</a:t>
            </a:r>
          </a:p>
          <a:p>
            <a:pPr algn="ctr"/>
            <a:r>
              <a:rPr lang="en-BE"/>
              <a:t>Clear text</a:t>
            </a:r>
          </a:p>
        </p:txBody>
      </p:sp>
      <p:sp>
        <p:nvSpPr>
          <p:cNvPr id="50" name="Oval Callout 49">
            <a:extLst>
              <a:ext uri="{FF2B5EF4-FFF2-40B4-BE49-F238E27FC236}">
                <a16:creationId xmlns:a16="http://schemas.microsoft.com/office/drawing/2014/main" id="{6ADEE97D-2119-DDC8-2B2E-16D2249B28AA}"/>
              </a:ext>
            </a:extLst>
          </p:cNvPr>
          <p:cNvSpPr/>
          <p:nvPr/>
        </p:nvSpPr>
        <p:spPr>
          <a:xfrm>
            <a:off x="8334354" y="2457091"/>
            <a:ext cx="3857646" cy="1336388"/>
          </a:xfrm>
          <a:prstGeom prst="wedgeEllipseCallout">
            <a:avLst>
              <a:gd name="adj1" fmla="val -81675"/>
              <a:gd name="adj2" fmla="val -299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TLS ServerHello </a:t>
            </a:r>
          </a:p>
          <a:p>
            <a:pPr algn="ctr"/>
            <a:r>
              <a:rPr lang="en-BE"/>
              <a:t>DH key known</a:t>
            </a:r>
          </a:p>
          <a:p>
            <a:pPr algn="ctr"/>
            <a:r>
              <a:rPr lang="en-BE">
                <a:solidFill>
                  <a:srgbClr val="FF0000"/>
                </a:solidFill>
              </a:rPr>
              <a:t>TLS Encrypted Extensions</a:t>
            </a:r>
          </a:p>
          <a:p>
            <a:pPr algn="ctr"/>
            <a:r>
              <a:rPr lang="en-BE" b="1"/>
              <a:t>Certificate</a:t>
            </a:r>
            <a:endParaRPr lang="en-BE" b="1">
              <a:solidFill>
                <a:srgbClr val="FF0000"/>
              </a:solidFill>
            </a:endParaRPr>
          </a:p>
        </p:txBody>
      </p:sp>
      <p:sp>
        <p:nvSpPr>
          <p:cNvPr id="51" name="Oval Callout 50">
            <a:extLst>
              <a:ext uri="{FF2B5EF4-FFF2-40B4-BE49-F238E27FC236}">
                <a16:creationId xmlns:a16="http://schemas.microsoft.com/office/drawing/2014/main" id="{235B2F74-497F-1828-F26B-60E859A2E65B}"/>
              </a:ext>
            </a:extLst>
          </p:cNvPr>
          <p:cNvSpPr/>
          <p:nvPr/>
        </p:nvSpPr>
        <p:spPr>
          <a:xfrm>
            <a:off x="251317" y="2928213"/>
            <a:ext cx="3045426" cy="942245"/>
          </a:xfrm>
          <a:prstGeom prst="wedgeEllipseCallout">
            <a:avLst>
              <a:gd name="adj1" fmla="val 112613"/>
              <a:gd name="adj2" fmla="val 139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TLS Finished</a:t>
            </a:r>
          </a:p>
        </p:txBody>
      </p:sp>
      <p:sp>
        <p:nvSpPr>
          <p:cNvPr id="52" name="Oval Callout 51">
            <a:extLst>
              <a:ext uri="{FF2B5EF4-FFF2-40B4-BE49-F238E27FC236}">
                <a16:creationId xmlns:a16="http://schemas.microsoft.com/office/drawing/2014/main" id="{EE794B25-EB42-6D92-243B-3EB3477570A0}"/>
              </a:ext>
            </a:extLst>
          </p:cNvPr>
          <p:cNvSpPr/>
          <p:nvPr/>
        </p:nvSpPr>
        <p:spPr>
          <a:xfrm>
            <a:off x="8992048" y="3993502"/>
            <a:ext cx="3045426" cy="942245"/>
          </a:xfrm>
          <a:prstGeom prst="wedgeEllipseCallout">
            <a:avLst>
              <a:gd name="adj1" fmla="val -128702"/>
              <a:gd name="adj2" fmla="val -273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TLS established for</a:t>
            </a:r>
            <a:br>
              <a:rPr lang="en-BE"/>
            </a:br>
            <a:r>
              <a:rPr lang="en-BE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1927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2" grpId="0" animBg="1"/>
      <p:bldP spid="43" grpId="0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40D2-38DD-7A72-3643-33D67002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QUIC Initial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D271-F4CB-A85C-EF8F-ECCB5F0B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0DD36-DFD8-E2CA-CF76-ED4476CB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74" y="367445"/>
            <a:ext cx="7772400" cy="61254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A7C053-2832-6A2B-2D1A-83381D7DF467}"/>
              </a:ext>
            </a:extLst>
          </p:cNvPr>
          <p:cNvSpPr txBox="1">
            <a:spLocks/>
          </p:cNvSpPr>
          <p:nvPr/>
        </p:nvSpPr>
        <p:spPr>
          <a:xfrm>
            <a:off x="1136374" y="4086517"/>
            <a:ext cx="8623852" cy="209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Why is this</a:t>
            </a:r>
            <a:br>
              <a:rPr lang="nl-BE"/>
            </a:br>
            <a:r>
              <a:rPr lang="nl-BE"/>
              <a:t>packet so long ?</a:t>
            </a:r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0BCDE-8C1A-7DE3-E157-6990B7525A54}"/>
              </a:ext>
            </a:extLst>
          </p:cNvPr>
          <p:cNvSpPr/>
          <p:nvPr/>
        </p:nvSpPr>
        <p:spPr>
          <a:xfrm>
            <a:off x="549499" y="3698230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68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0FD9-F9B8-735E-DF41-4EE9DFD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Constraint on the Initial packet sent by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09DD-22B6-81CC-B562-595D4756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Must contain at least 1200 bytes</a:t>
            </a:r>
          </a:p>
          <a:p>
            <a:pPr marL="457200" lvl="1" indent="0">
              <a:buNone/>
            </a:pPr>
            <a:endParaRPr lang="en-BE"/>
          </a:p>
          <a:p>
            <a:pPr lvl="1"/>
            <a:r>
              <a:rPr lang="en-BE"/>
              <a:t>To be compared with TCP’s 40 bytes SYN over IPv4</a:t>
            </a:r>
          </a:p>
          <a:p>
            <a:pPr lvl="1"/>
            <a:endParaRPr lang="en-BE"/>
          </a:p>
          <a:p>
            <a:r>
              <a:rPr lang="en-BE"/>
              <a:t>Why forcing QUIC to send such a large initial packet ?</a:t>
            </a:r>
          </a:p>
          <a:p>
            <a:pPr lvl="1"/>
            <a:r>
              <a:rPr lang="en-BE"/>
              <a:t>This goes against a fast connection establishment</a:t>
            </a:r>
          </a:p>
          <a:p>
            <a:pPr lvl="1"/>
            <a:endParaRPr lang="en-BE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144A6E-C3AF-C77F-AE6E-5ECD120559DE}"/>
              </a:ext>
            </a:extLst>
          </p:cNvPr>
          <p:cNvSpPr txBox="1">
            <a:spLocks/>
          </p:cNvSpPr>
          <p:nvPr/>
        </p:nvSpPr>
        <p:spPr>
          <a:xfrm>
            <a:off x="838200" y="4682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/>
              <a:t>One way to counter reflection attacks</a:t>
            </a:r>
          </a:p>
          <a:p>
            <a:pPr lvl="1"/>
            <a:r>
              <a:rPr lang="en-BE"/>
              <a:t>Servers are not allowed to reply with more than 3 times the leng</a:t>
            </a:r>
            <a:r>
              <a:rPr lang="en-GB" err="1"/>
              <a:t>th</a:t>
            </a:r>
            <a:r>
              <a:rPr lang="en-BE"/>
              <a:t> of the initial client packet </a:t>
            </a:r>
          </a:p>
          <a:p>
            <a:pPr lvl="1"/>
            <a:r>
              <a:rPr lang="en-BE"/>
              <a:t>Also allows to verify that packets containing 1200 bytes can pass without any problem from client to server	</a:t>
            </a:r>
          </a:p>
        </p:txBody>
      </p:sp>
    </p:spTree>
    <p:extLst>
      <p:ext uri="{BB962C8B-B14F-4D97-AF65-F5344CB8AC3E}">
        <p14:creationId xmlns:p14="http://schemas.microsoft.com/office/powerpoint/2010/main" val="9049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7152-1F08-633E-970D-9BD223BC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Projet</a:t>
            </a:r>
            <a:r>
              <a:rPr lang="en-US"/>
              <a:t> - </a:t>
            </a:r>
            <a:r>
              <a:rPr lang="en-US" err="1"/>
              <a:t>soumission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2867-F7C7-46F3-426A-8D05A439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Première </a:t>
            </a:r>
            <a:r>
              <a:rPr lang="en-US" err="1"/>
              <a:t>soumission</a:t>
            </a:r>
            <a:endParaRPr lang="en-US"/>
          </a:p>
          <a:p>
            <a:pPr lvl="1"/>
            <a:r>
              <a:rPr lang="en-US" err="1"/>
              <a:t>Vendredi</a:t>
            </a:r>
            <a:r>
              <a:rPr lang="en-US"/>
              <a:t>, </a:t>
            </a:r>
            <a:r>
              <a:rPr lang="en-US" err="1"/>
              <a:t>cfr</a:t>
            </a:r>
            <a:r>
              <a:rPr lang="en-US"/>
              <a:t> </a:t>
            </a:r>
            <a:r>
              <a:rPr lang="en-US" err="1"/>
              <a:t>moodle</a:t>
            </a:r>
            <a:r>
              <a:rPr lang="en-US"/>
              <a:t>. </a:t>
            </a:r>
            <a:r>
              <a:rPr lang="en-US" err="1"/>
              <a:t>Nécessaire</a:t>
            </a:r>
            <a:r>
              <a:rPr lang="en-US"/>
              <a:t> pour que </a:t>
            </a:r>
            <a:r>
              <a:rPr lang="en-US" err="1"/>
              <a:t>l’on</a:t>
            </a:r>
            <a:r>
              <a:rPr lang="en-US"/>
              <a:t> </a:t>
            </a:r>
            <a:r>
              <a:rPr lang="en-US" err="1"/>
              <a:t>peut</a:t>
            </a:r>
            <a:r>
              <a:rPr lang="en-US"/>
              <a:t> fixer les </a:t>
            </a:r>
            <a:r>
              <a:rPr lang="en-US" err="1"/>
              <a:t>heures</a:t>
            </a:r>
            <a:r>
              <a:rPr lang="en-US"/>
              <a:t> de presentation</a:t>
            </a:r>
          </a:p>
          <a:p>
            <a:pPr lvl="1"/>
            <a:r>
              <a:rPr lang="en-US"/>
              <a:t>Soft deadline, </a:t>
            </a: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pourrez</a:t>
            </a:r>
            <a:r>
              <a:rPr lang="en-US"/>
              <a:t> amender </a:t>
            </a:r>
            <a:r>
              <a:rPr lang="en-US" err="1"/>
              <a:t>votre</a:t>
            </a:r>
            <a:r>
              <a:rPr lang="en-US"/>
              <a:t> presentation </a:t>
            </a:r>
            <a:r>
              <a:rPr lang="en-US" err="1"/>
              <a:t>jusque</a:t>
            </a:r>
            <a:r>
              <a:rPr lang="en-US"/>
              <a:t> la hard deadline</a:t>
            </a:r>
          </a:p>
          <a:p>
            <a:r>
              <a:rPr lang="en-US"/>
              <a:t>Hard deadline</a:t>
            </a:r>
          </a:p>
          <a:p>
            <a:pPr lvl="1"/>
            <a:r>
              <a:rPr lang="en-US" err="1"/>
              <a:t>Jeudi</a:t>
            </a:r>
            <a:r>
              <a:rPr lang="en-US"/>
              <a:t> 20 mars, 8h00</a:t>
            </a:r>
          </a:p>
          <a:p>
            <a:r>
              <a:rPr lang="en-US" err="1"/>
              <a:t>Présentation</a:t>
            </a:r>
            <a:endParaRPr lang="en-US"/>
          </a:p>
          <a:p>
            <a:pPr lvl="1"/>
            <a:r>
              <a:rPr lang="en-US"/>
              <a:t>Vos slides (</a:t>
            </a:r>
            <a:r>
              <a:rPr lang="en-US" err="1"/>
              <a:t>en</a:t>
            </a:r>
            <a:r>
              <a:rPr lang="en-US"/>
              <a:t> pdf </a:t>
            </a:r>
            <a:r>
              <a:rPr lang="en-US" err="1"/>
              <a:t>uniquement</a:t>
            </a:r>
            <a:r>
              <a:rPr lang="en-US"/>
              <a:t>) </a:t>
            </a:r>
            <a:r>
              <a:rPr lang="en-US" err="1"/>
              <a:t>seront</a:t>
            </a:r>
            <a:r>
              <a:rPr lang="en-US"/>
              <a:t> sur les laptops des assistants pour minimizer le temps de changer de </a:t>
            </a:r>
            <a:r>
              <a:rPr lang="en-US" err="1"/>
              <a:t>groupe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2584-B9DC-401E-A339-B1FB97A0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against spoofed Initial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B682-11B3-4A07-5801-E206CDAD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can a QUIC server be protected against attacks using spoofed Initial packets ?</a:t>
            </a:r>
          </a:p>
          <a:p>
            <a:pPr lvl="1"/>
            <a:r>
              <a:rPr lang="en-US"/>
              <a:t>Amplification factor of 3, sometimes more with some servers that use a certificate longer than three packets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0E5F3-4687-12D3-37CC-E2598EFF79EA}"/>
              </a:ext>
            </a:extLst>
          </p:cNvPr>
          <p:cNvSpPr/>
          <p:nvPr/>
        </p:nvSpPr>
        <p:spPr>
          <a:xfrm>
            <a:off x="260798" y="2321004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718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C6DB-5C5F-49A3-614D-5FD18574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Protection against spoofed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0EF0-0D76-6187-5A6C-CDA0F93A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09131BE3-F1CE-4442-6897-04D893A69F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7146" y="1823593"/>
            <a:ext cx="1211" cy="329698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8459273B-2EDC-7778-3EDF-D8CBD609D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7022" y="1823043"/>
            <a:ext cx="1212" cy="33193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DC4DC-673A-E805-FDEA-D7154DA68A2A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758357" y="1823593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832867-41C1-15CD-C508-3549923A88C6}"/>
              </a:ext>
            </a:extLst>
          </p:cNvPr>
          <p:cNvCxnSpPr>
            <a:cxnSpLocks/>
          </p:cNvCxnSpPr>
          <p:nvPr/>
        </p:nvCxnSpPr>
        <p:spPr>
          <a:xfrm>
            <a:off x="3757146" y="4649013"/>
            <a:ext cx="4355917" cy="8076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168116-9C07-A17D-728D-B07ED50E271D}"/>
              </a:ext>
            </a:extLst>
          </p:cNvPr>
          <p:cNvCxnSpPr>
            <a:cxnSpLocks/>
          </p:cNvCxnSpPr>
          <p:nvPr/>
        </p:nvCxnSpPr>
        <p:spPr>
          <a:xfrm flipH="1">
            <a:off x="3757146" y="4055353"/>
            <a:ext cx="4355917" cy="551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B99D5C-6D5B-3385-9449-65AFD9E5EFE1}"/>
              </a:ext>
            </a:extLst>
          </p:cNvPr>
          <p:cNvCxnSpPr>
            <a:cxnSpLocks/>
          </p:cNvCxnSpPr>
          <p:nvPr/>
        </p:nvCxnSpPr>
        <p:spPr>
          <a:xfrm flipH="1">
            <a:off x="3739006" y="5581560"/>
            <a:ext cx="4374057" cy="3089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1FB2B8-C0BE-8273-B86D-E0BAD4BF3D56}"/>
              </a:ext>
            </a:extLst>
          </p:cNvPr>
          <p:cNvSpPr txBox="1"/>
          <p:nvPr/>
        </p:nvSpPr>
        <p:spPr>
          <a:xfrm rot="506518">
            <a:off x="5340830" y="1808867"/>
            <a:ext cx="16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Initial (CRYPTO)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BCBE6-D6E8-42FC-583D-1C3B2E15FECA}"/>
              </a:ext>
            </a:extLst>
          </p:cNvPr>
          <p:cNvSpPr txBox="1"/>
          <p:nvPr/>
        </p:nvSpPr>
        <p:spPr>
          <a:xfrm rot="21273715">
            <a:off x="4901429" y="3939205"/>
            <a:ext cx="209147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Initial (CRYPTO)</a:t>
            </a:r>
          </a:p>
          <a:p>
            <a:r>
              <a:rPr lang="en-BE">
                <a:solidFill>
                  <a:srgbClr val="FF0000"/>
                </a:solidFill>
              </a:rPr>
              <a:t>Handshake(CRYPTO)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C9EE9-772D-A41D-DE71-861EF2B0312B}"/>
              </a:ext>
            </a:extLst>
          </p:cNvPr>
          <p:cNvSpPr txBox="1"/>
          <p:nvPr/>
        </p:nvSpPr>
        <p:spPr>
          <a:xfrm rot="533575">
            <a:off x="5212994" y="4772908"/>
            <a:ext cx="21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Handshake (CRYPTO)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641B1-9CA9-57F2-CF9F-11A652C5A623}"/>
              </a:ext>
            </a:extLst>
          </p:cNvPr>
          <p:cNvSpPr txBox="1"/>
          <p:nvPr/>
        </p:nvSpPr>
        <p:spPr>
          <a:xfrm rot="21425579">
            <a:off x="4900365" y="5396894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Handshake_Done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559A4D27-19F3-BE9B-B305-8CA91C493B83}"/>
              </a:ext>
            </a:extLst>
          </p:cNvPr>
          <p:cNvSpPr/>
          <p:nvPr/>
        </p:nvSpPr>
        <p:spPr>
          <a:xfrm>
            <a:off x="8992048" y="1342010"/>
            <a:ext cx="3045426" cy="942245"/>
          </a:xfrm>
          <a:prstGeom prst="wedgeEllipseCallout">
            <a:avLst>
              <a:gd name="adj1" fmla="val -123698"/>
              <a:gd name="adj2" fmla="val 157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Client address unknown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AFA1444F-C28F-BE89-BBBC-FAE1ED701F6A}"/>
              </a:ext>
            </a:extLst>
          </p:cNvPr>
          <p:cNvSpPr/>
          <p:nvPr/>
        </p:nvSpPr>
        <p:spPr>
          <a:xfrm>
            <a:off x="8341607" y="4014219"/>
            <a:ext cx="3857646" cy="1336388"/>
          </a:xfrm>
          <a:prstGeom prst="wedgeEllipseCallout">
            <a:avLst>
              <a:gd name="adj1" fmla="val -81675"/>
              <a:gd name="adj2" fmla="val -299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TLS</a:t>
            </a:r>
            <a:r>
              <a:rPr lang="en-BE"/>
              <a:t>ServerHello </a:t>
            </a:r>
          </a:p>
          <a:p>
            <a:pPr algn="ctr"/>
            <a:r>
              <a:rPr lang="en-BE"/>
              <a:t>DH key known</a:t>
            </a:r>
          </a:p>
          <a:p>
            <a:pPr algn="ctr"/>
            <a:r>
              <a:rPr lang="en-GB"/>
              <a:t>C</a:t>
            </a:r>
            <a:r>
              <a:rPr lang="en-BE"/>
              <a:t>ertificate</a:t>
            </a:r>
          </a:p>
          <a:p>
            <a:pPr algn="ctr"/>
            <a:r>
              <a:rPr lang="en-BE">
                <a:solidFill>
                  <a:srgbClr val="FF0000"/>
                </a:solidFill>
              </a:rPr>
              <a:t>TLS Encrypted Extensions</a:t>
            </a:r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95049BC2-EE68-7077-60ED-4B68BC24FF0B}"/>
              </a:ext>
            </a:extLst>
          </p:cNvPr>
          <p:cNvSpPr/>
          <p:nvPr/>
        </p:nvSpPr>
        <p:spPr>
          <a:xfrm>
            <a:off x="258570" y="4485341"/>
            <a:ext cx="3045426" cy="942245"/>
          </a:xfrm>
          <a:prstGeom prst="wedgeEllipseCallout">
            <a:avLst>
              <a:gd name="adj1" fmla="val 112613"/>
              <a:gd name="adj2" fmla="val 139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TLS Finished</a:t>
            </a: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CD247570-76AD-C3B7-6BDA-63DFF454E384}"/>
              </a:ext>
            </a:extLst>
          </p:cNvPr>
          <p:cNvSpPr/>
          <p:nvPr/>
        </p:nvSpPr>
        <p:spPr>
          <a:xfrm>
            <a:off x="8999301" y="5550630"/>
            <a:ext cx="3045426" cy="942245"/>
          </a:xfrm>
          <a:prstGeom prst="wedgeEllipseCallout">
            <a:avLst>
              <a:gd name="adj1" fmla="val -128702"/>
              <a:gd name="adj2" fmla="val -273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TLS established for</a:t>
            </a:r>
            <a:br>
              <a:rPr lang="en-BE"/>
            </a:br>
            <a:r>
              <a:rPr lang="en-BE"/>
              <a:t>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350FB3-CB90-A8E6-6A47-ABA6B4ECF4D5}"/>
              </a:ext>
            </a:extLst>
          </p:cNvPr>
          <p:cNvCxnSpPr>
            <a:cxnSpLocks/>
          </p:cNvCxnSpPr>
          <p:nvPr/>
        </p:nvCxnSpPr>
        <p:spPr>
          <a:xfrm flipH="1">
            <a:off x="3739006" y="2429284"/>
            <a:ext cx="4355917" cy="551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A38D43-F0E3-3625-5232-FC37B312049F}"/>
              </a:ext>
            </a:extLst>
          </p:cNvPr>
          <p:cNvSpPr txBox="1"/>
          <p:nvPr/>
        </p:nvSpPr>
        <p:spPr>
          <a:xfrm rot="21273715">
            <a:off x="5217130" y="2451635"/>
            <a:ext cx="14237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Retry (T</a:t>
            </a:r>
            <a:r>
              <a:rPr lang="en-GB">
                <a:solidFill>
                  <a:schemeClr val="accent1"/>
                </a:solidFill>
              </a:rPr>
              <a:t>o</a:t>
            </a:r>
            <a:r>
              <a:rPr lang="en-BE">
                <a:solidFill>
                  <a:schemeClr val="accent1"/>
                </a:solidFill>
              </a:rPr>
              <a:t>ken)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5DFC15-7453-47A3-2F54-6BFE8CC339B3}"/>
              </a:ext>
            </a:extLst>
          </p:cNvPr>
          <p:cNvCxnSpPr>
            <a:cxnSpLocks/>
          </p:cNvCxnSpPr>
          <p:nvPr/>
        </p:nvCxnSpPr>
        <p:spPr>
          <a:xfrm>
            <a:off x="3776497" y="3076460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15BFCB-DA64-F04D-6876-B6902CA268D8}"/>
              </a:ext>
            </a:extLst>
          </p:cNvPr>
          <p:cNvSpPr txBox="1"/>
          <p:nvPr/>
        </p:nvSpPr>
        <p:spPr>
          <a:xfrm rot="506518">
            <a:off x="4974603" y="3061734"/>
            <a:ext cx="240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Initial (CRYPTO) + Token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8FA6A245-8C45-7F8B-02CA-94B7C4DE7007}"/>
              </a:ext>
            </a:extLst>
          </p:cNvPr>
          <p:cNvSpPr/>
          <p:nvPr/>
        </p:nvSpPr>
        <p:spPr>
          <a:xfrm>
            <a:off x="9042373" y="3187863"/>
            <a:ext cx="3045426" cy="510444"/>
          </a:xfrm>
          <a:prstGeom prst="wedgeEllipseCallout">
            <a:avLst>
              <a:gd name="adj1" fmla="val -104793"/>
              <a:gd name="adj2" fmla="val 229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Token valid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0B61902B-335F-5A3E-A6D4-418C2F3C725C}"/>
              </a:ext>
            </a:extLst>
          </p:cNvPr>
          <p:cNvSpPr/>
          <p:nvPr/>
        </p:nvSpPr>
        <p:spPr>
          <a:xfrm>
            <a:off x="8839136" y="2397098"/>
            <a:ext cx="3045426" cy="574260"/>
          </a:xfrm>
          <a:prstGeom prst="wedgeEllipseCallout">
            <a:avLst>
              <a:gd name="adj1" fmla="val -124254"/>
              <a:gd name="adj2" fmla="val -21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No state !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688E6BB8-2EBA-BBAD-3DD4-8A4FF622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2773">
            <a:off x="263938" y="5769210"/>
            <a:ext cx="100755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8E6C4D-606A-3587-481F-2F2ED599ADA5}"/>
              </a:ext>
            </a:extLst>
          </p:cNvPr>
          <p:cNvSpPr/>
          <p:nvPr/>
        </p:nvSpPr>
        <p:spPr>
          <a:xfrm>
            <a:off x="1065742" y="5968896"/>
            <a:ext cx="4539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 sz="2400">
                <a:solidFill>
                  <a:srgbClr val="0070C0"/>
                </a:solidFill>
              </a:rPr>
              <a:t>Is this </a:t>
            </a:r>
            <a:r>
              <a:rPr lang="nl-BE" sz="2400">
                <a:solidFill>
                  <a:srgbClr val="0070C0"/>
                </a:solidFill>
              </a:rPr>
              <a:t>the Retry token safer than TCP SYN cookies ?</a:t>
            </a:r>
            <a:endParaRPr lang="en-BE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9" grpId="0" animBg="1"/>
      <p:bldP spid="21" grpId="0"/>
      <p:bldP spid="22" grpId="0" animBg="1"/>
      <p:bldP spid="23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0AF-7AC8-C7F2-04DA-A9CA517E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Second principle </a:t>
            </a:r>
            <a:br>
              <a:rPr lang="en-BE"/>
            </a:br>
            <a:r>
              <a:rPr lang="en-BE"/>
              <a:t>identifying QUIC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E155-57FF-B4EB-09DD-61D3B3C6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How to identify a QUIC connection ?</a:t>
            </a:r>
          </a:p>
          <a:p>
            <a:pPr lvl="1"/>
            <a:r>
              <a:rPr lang="en-BE"/>
              <a:t>Using the Source IP addresses and port numbers</a:t>
            </a:r>
          </a:p>
          <a:p>
            <a:pPr marL="457200" lvl="1" indent="0">
              <a:buNone/>
            </a:pPr>
            <a:endParaRPr lang="en-BE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322AB0-B669-FE25-8E51-4B7E141C53E6}"/>
              </a:ext>
            </a:extLst>
          </p:cNvPr>
          <p:cNvSpPr txBox="1">
            <a:spLocks/>
          </p:cNvSpPr>
          <p:nvPr/>
        </p:nvSpPr>
        <p:spPr>
          <a:xfrm>
            <a:off x="1261533" y="28585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/>
              <a:t>Fragile if there are NATs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BE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0B7626E3-3418-B5BF-31B3-635E33384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50705" y="2992592"/>
            <a:ext cx="3636" cy="227934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BF571E-0114-17A3-51C1-B78DCBD0BE48}"/>
              </a:ext>
            </a:extLst>
          </p:cNvPr>
          <p:cNvCxnSpPr>
            <a:cxnSpLocks/>
          </p:cNvCxnSpPr>
          <p:nvPr/>
        </p:nvCxnSpPr>
        <p:spPr>
          <a:xfrm>
            <a:off x="6104464" y="3715934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4AEA4F-7D64-6D14-35E4-D6CAC714FCA5}"/>
              </a:ext>
            </a:extLst>
          </p:cNvPr>
          <p:cNvCxnSpPr>
            <a:cxnSpLocks/>
          </p:cNvCxnSpPr>
          <p:nvPr/>
        </p:nvCxnSpPr>
        <p:spPr>
          <a:xfrm flipH="1">
            <a:off x="6096000" y="4390566"/>
            <a:ext cx="4355917" cy="551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4F778B-315D-EC14-4843-367B2185F152}"/>
              </a:ext>
            </a:extLst>
          </p:cNvPr>
          <p:cNvSpPr txBox="1"/>
          <p:nvPr/>
        </p:nvSpPr>
        <p:spPr>
          <a:xfrm rot="411135">
            <a:off x="7427031" y="3636035"/>
            <a:ext cx="170110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[SCID=</a:t>
            </a:r>
            <a:r>
              <a:rPr lang="en-BE">
                <a:solidFill>
                  <a:srgbClr val="00B050"/>
                </a:solidFill>
              </a:rPr>
              <a:t>x</a:t>
            </a:r>
            <a:r>
              <a:rPr lang="en-BE">
                <a:solidFill>
                  <a:schemeClr val="accent1"/>
                </a:solidFill>
              </a:rPr>
              <a:t>,DCID=z]</a:t>
            </a:r>
          </a:p>
          <a:p>
            <a:r>
              <a:rPr lang="en-BE">
                <a:solidFill>
                  <a:schemeClr val="accent1"/>
                </a:solidFill>
              </a:rPr>
              <a:t>Initial (CRYPTO)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2752F-9604-8A2F-ED6F-2C9D07CC65C4}"/>
              </a:ext>
            </a:extLst>
          </p:cNvPr>
          <p:cNvSpPr txBox="1"/>
          <p:nvPr/>
        </p:nvSpPr>
        <p:spPr>
          <a:xfrm rot="21273715">
            <a:off x="7222978" y="4396953"/>
            <a:ext cx="175035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[SCID=</a:t>
            </a:r>
            <a:r>
              <a:rPr lang="nl-BE">
                <a:solidFill>
                  <a:srgbClr val="FF0000"/>
                </a:solidFill>
              </a:rPr>
              <a:t>y</a:t>
            </a:r>
            <a:r>
              <a:rPr lang="en-BE">
                <a:solidFill>
                  <a:schemeClr val="accent1"/>
                </a:solidFill>
              </a:rPr>
              <a:t>, DCID=</a:t>
            </a:r>
            <a:r>
              <a:rPr lang="nl-BE">
                <a:solidFill>
                  <a:srgbClr val="00B050"/>
                </a:solidFill>
              </a:rPr>
              <a:t>x</a:t>
            </a:r>
            <a:r>
              <a:rPr lang="en-BE">
                <a:solidFill>
                  <a:schemeClr val="accent1"/>
                </a:solidFill>
              </a:rPr>
              <a:t>]</a:t>
            </a:r>
          </a:p>
          <a:p>
            <a:r>
              <a:rPr lang="en-BE">
                <a:solidFill>
                  <a:schemeClr val="accent1"/>
                </a:solidFill>
              </a:rPr>
              <a:t>Initial (CRYPTO)</a:t>
            </a: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EBB7BC02-C7F4-00F7-F44E-FAE046A940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2040" y="2925123"/>
            <a:ext cx="1212" cy="23468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1C3F04-67E7-8A44-0C99-A787BC127E81}"/>
              </a:ext>
            </a:extLst>
          </p:cNvPr>
          <p:cNvSpPr txBox="1">
            <a:spLocks/>
          </p:cNvSpPr>
          <p:nvPr/>
        </p:nvSpPr>
        <p:spPr>
          <a:xfrm>
            <a:off x="870993" y="57892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/>
              <a:t>QUIC uses its own Connection-IDs</a:t>
            </a:r>
          </a:p>
          <a:p>
            <a:pPr lvl="1"/>
            <a:r>
              <a:rPr lang="en-BE"/>
              <a:t>QUIC enables the client and the server to use CIDs of different lengths</a:t>
            </a:r>
          </a:p>
          <a:p>
            <a:endParaRPr lang="en-BE"/>
          </a:p>
          <a:p>
            <a:pPr marL="457200" lvl="1" indent="0">
              <a:buFont typeface="Arial" panose="020B0604020202020204" pitchFamily="34" charset="0"/>
              <a:buNone/>
            </a:pPr>
            <a:endParaRPr lang="en-BE"/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74C8D077-AD4B-686D-7DBD-5173C587B3F1}"/>
              </a:ext>
            </a:extLst>
          </p:cNvPr>
          <p:cNvSpPr/>
          <p:nvPr/>
        </p:nvSpPr>
        <p:spPr>
          <a:xfrm>
            <a:off x="805407" y="3566375"/>
            <a:ext cx="3045426" cy="942245"/>
          </a:xfrm>
          <a:prstGeom prst="wedgeEllipseCallout">
            <a:avLst>
              <a:gd name="adj1" fmla="val 133742"/>
              <a:gd name="adj2" fmla="val -255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Client selects unique</a:t>
            </a:r>
          </a:p>
          <a:p>
            <a:pPr algn="ctr"/>
            <a:r>
              <a:rPr lang="en-BE"/>
              <a:t>CID </a:t>
            </a:r>
            <a:r>
              <a:rPr lang="en-BE">
                <a:solidFill>
                  <a:srgbClr val="00B050"/>
                </a:solidFill>
              </a:rPr>
              <a:t>x</a:t>
            </a:r>
            <a:r>
              <a:rPr lang="en-BE"/>
              <a:t> to identify connection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6B5B2BD-93C4-D52A-A7B6-FCBA7A6046E8}"/>
              </a:ext>
            </a:extLst>
          </p:cNvPr>
          <p:cNvSpPr/>
          <p:nvPr/>
        </p:nvSpPr>
        <p:spPr>
          <a:xfrm>
            <a:off x="8302335" y="821633"/>
            <a:ext cx="3771132" cy="1659867"/>
          </a:xfrm>
          <a:prstGeom prst="wedgeEllipseCallout">
            <a:avLst>
              <a:gd name="adj1" fmla="val 6086"/>
              <a:gd name="adj2" fmla="val 16325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Server selects unique</a:t>
            </a:r>
          </a:p>
          <a:p>
            <a:pPr algn="ctr"/>
            <a:r>
              <a:rPr lang="en-BE"/>
              <a:t>CID </a:t>
            </a:r>
            <a:r>
              <a:rPr lang="en-BE">
                <a:solidFill>
                  <a:srgbClr val="FF0000"/>
                </a:solidFill>
              </a:rPr>
              <a:t>y</a:t>
            </a:r>
            <a:r>
              <a:rPr lang="en-BE"/>
              <a:t> to identify connection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6905D7D-4130-1DCB-C196-AEC2F1298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2773">
            <a:off x="1646792" y="4816217"/>
            <a:ext cx="100755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0886E62-2E1D-26B6-47A4-8B3E1A2EA6F2}"/>
              </a:ext>
            </a:extLst>
          </p:cNvPr>
          <p:cNvSpPr/>
          <p:nvPr/>
        </p:nvSpPr>
        <p:spPr>
          <a:xfrm>
            <a:off x="2844507" y="4895300"/>
            <a:ext cx="3218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>
                <a:solidFill>
                  <a:srgbClr val="0070C0"/>
                </a:solidFill>
              </a:rPr>
              <a:t>What is the size of the QUIC CID ?</a:t>
            </a:r>
            <a:endParaRPr lang="en-BE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7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1" grpId="0"/>
      <p:bldP spid="12" grpId="0" animBg="1"/>
      <p:bldP spid="13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3D38-A5FA-A1D3-E097-F61EA358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Negotiating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92BA-AEE5-5A21-F96A-B29D6099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How to negotiate options or QUIC extensions ?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E394FB9-64E2-BF7B-23D0-D4620B686C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1905" y="3060325"/>
            <a:ext cx="3636" cy="227934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00E0B7-080D-AA29-CA65-E1312D83290B}"/>
              </a:ext>
            </a:extLst>
          </p:cNvPr>
          <p:cNvCxnSpPr>
            <a:cxnSpLocks/>
          </p:cNvCxnSpPr>
          <p:nvPr/>
        </p:nvCxnSpPr>
        <p:spPr>
          <a:xfrm flipH="1">
            <a:off x="4267200" y="4458299"/>
            <a:ext cx="4355917" cy="551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D45462-C30A-118F-DD64-9CB3D78B90D1}"/>
              </a:ext>
            </a:extLst>
          </p:cNvPr>
          <p:cNvSpPr txBox="1"/>
          <p:nvPr/>
        </p:nvSpPr>
        <p:spPr>
          <a:xfrm rot="21273715">
            <a:off x="5223619" y="4326187"/>
            <a:ext cx="209147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[SCID=</a:t>
            </a:r>
            <a:r>
              <a:rPr lang="nl-BE">
                <a:solidFill>
                  <a:schemeClr val="accent1"/>
                </a:solidFill>
              </a:rPr>
              <a:t>y</a:t>
            </a:r>
            <a:r>
              <a:rPr lang="en-BE">
                <a:solidFill>
                  <a:schemeClr val="accent1"/>
                </a:solidFill>
              </a:rPr>
              <a:t>, DCID=</a:t>
            </a:r>
            <a:r>
              <a:rPr lang="nl-BE">
                <a:solidFill>
                  <a:schemeClr val="accent1"/>
                </a:solidFill>
              </a:rPr>
              <a:t>x</a:t>
            </a:r>
            <a:r>
              <a:rPr lang="en-BE">
                <a:solidFill>
                  <a:schemeClr val="accent1"/>
                </a:solidFill>
              </a:rPr>
              <a:t>]</a:t>
            </a:r>
          </a:p>
          <a:p>
            <a:r>
              <a:rPr lang="en-BE">
                <a:solidFill>
                  <a:schemeClr val="accent1"/>
                </a:solidFill>
              </a:rPr>
              <a:t>Initial (CRYPTO)</a:t>
            </a:r>
          </a:p>
          <a:p>
            <a:r>
              <a:rPr lang="en-BE">
                <a:solidFill>
                  <a:srgbClr val="FF0000"/>
                </a:solidFill>
              </a:rPr>
              <a:t>Handshake(CRYPTO)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3FC6C9-C689-6B89-6EAE-3876796E0E9D}"/>
              </a:ext>
            </a:extLst>
          </p:cNvPr>
          <p:cNvCxnSpPr>
            <a:cxnSpLocks/>
          </p:cNvCxnSpPr>
          <p:nvPr/>
        </p:nvCxnSpPr>
        <p:spPr>
          <a:xfrm>
            <a:off x="4275664" y="3783667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336A65-3E90-4CF7-100A-8D8AF7C06CDB}"/>
              </a:ext>
            </a:extLst>
          </p:cNvPr>
          <p:cNvSpPr txBox="1"/>
          <p:nvPr/>
        </p:nvSpPr>
        <p:spPr>
          <a:xfrm rot="411135">
            <a:off x="5598231" y="3703768"/>
            <a:ext cx="170110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[SCID=x,DCID=z]</a:t>
            </a:r>
          </a:p>
          <a:p>
            <a:r>
              <a:rPr lang="en-BE">
                <a:solidFill>
                  <a:schemeClr val="accent1"/>
                </a:solidFill>
              </a:rPr>
              <a:t>Initial (CRYPTO)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454E4207-2A49-1E3E-5CDB-BD9DD28E65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3240" y="2992856"/>
            <a:ext cx="1212" cy="23468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24DB99DB-1569-E694-A5B4-552A4F1FEEFB}"/>
              </a:ext>
            </a:extLst>
          </p:cNvPr>
          <p:cNvSpPr/>
          <p:nvPr/>
        </p:nvSpPr>
        <p:spPr>
          <a:xfrm>
            <a:off x="161374" y="2589202"/>
            <a:ext cx="3045426" cy="1325563"/>
          </a:xfrm>
          <a:prstGeom prst="wedgeEllipseCallout">
            <a:avLst>
              <a:gd name="adj1" fmla="val 132074"/>
              <a:gd name="adj2" fmla="val 3820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Client proposes transport parameters in </a:t>
            </a:r>
            <a:br>
              <a:rPr lang="en-BE"/>
            </a:br>
            <a:r>
              <a:rPr lang="en-BE"/>
              <a:t>Initial frame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0B0EE560-E164-CC98-2C67-BB5BC71E1DB7}"/>
              </a:ext>
            </a:extLst>
          </p:cNvPr>
          <p:cNvSpPr/>
          <p:nvPr/>
        </p:nvSpPr>
        <p:spPr>
          <a:xfrm>
            <a:off x="8953417" y="2330074"/>
            <a:ext cx="3045426" cy="2119196"/>
          </a:xfrm>
          <a:prstGeom prst="wedgeEllipseCallout">
            <a:avLst>
              <a:gd name="adj1" fmla="val -103681"/>
              <a:gd name="adj2" fmla="val 753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Server  selects agreed transport parameters in </a:t>
            </a:r>
            <a:br>
              <a:rPr lang="en-BE"/>
            </a:br>
            <a:r>
              <a:rPr lang="en-BE"/>
              <a:t>TLS Encrypted Extension</a:t>
            </a:r>
          </a:p>
        </p:txBody>
      </p:sp>
    </p:spTree>
    <p:extLst>
      <p:ext uri="{BB962C8B-B14F-4D97-AF65-F5344CB8AC3E}">
        <p14:creationId xmlns:p14="http://schemas.microsoft.com/office/powerpoint/2010/main" val="23465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7AAB-B995-C8B1-FED1-5A49D66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The first Initial packet is not sent in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CC69-93DE-F395-B4A1-B2051F96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In TLS1.3, the ClientHello is sent in clear over the TCP connection</a:t>
            </a:r>
          </a:p>
          <a:p>
            <a:pPr lvl="1"/>
            <a:r>
              <a:rPr lang="en-BE"/>
              <a:t>Firewalls can observe the content of the ClientHello </a:t>
            </a:r>
          </a:p>
          <a:p>
            <a:pPr lvl="1"/>
            <a:endParaRPr lang="en-BE"/>
          </a:p>
          <a:p>
            <a:r>
              <a:rPr lang="en-BE"/>
              <a:t>QUIC wants to avoids as much as possible interference from firewalls and other types of middleboxes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8697E2-662C-2B74-B0D2-9B0391F0F44A}"/>
              </a:ext>
            </a:extLst>
          </p:cNvPr>
          <p:cNvSpPr txBox="1">
            <a:spLocks/>
          </p:cNvSpPr>
          <p:nvPr/>
        </p:nvSpPr>
        <p:spPr>
          <a:xfrm>
            <a:off x="838200" y="40012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/>
              <a:t>The Initial packets are encrypted using a secret derived from the destination CID of the client’s Initial packet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0FF27-0637-AAAE-173A-2ABE5AD3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054062"/>
            <a:ext cx="7772400" cy="180393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00BC268-3F4F-4198-3523-D0EEF69F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2773">
            <a:off x="215558" y="5401820"/>
            <a:ext cx="100755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326845-ADE0-F576-98E2-B2E52E9ADB25}"/>
              </a:ext>
            </a:extLst>
          </p:cNvPr>
          <p:cNvSpPr/>
          <p:nvPr/>
        </p:nvSpPr>
        <p:spPr>
          <a:xfrm>
            <a:off x="1413273" y="5480903"/>
            <a:ext cx="3218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>
                <a:solidFill>
                  <a:srgbClr val="0070C0"/>
                </a:solidFill>
              </a:rPr>
              <a:t>Can wireshark decode an encrypted Initial ?</a:t>
            </a:r>
            <a:endParaRPr lang="en-BE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8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82F6-6738-FF37-6034-087424DD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Third principle : QUIC variable length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7D96-4ECC-C7B4-0AF9-1F8FF630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How to represent a </a:t>
            </a:r>
            <a:r>
              <a:rPr lang="nl-BE"/>
              <a:t>TCP</a:t>
            </a:r>
            <a:r>
              <a:rPr lang="en-BE"/>
              <a:t> header ?</a:t>
            </a:r>
          </a:p>
          <a:p>
            <a:pPr lvl="1"/>
            <a:r>
              <a:rPr lang="en-BE"/>
              <a:t>Textual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6E7D1-22EF-FF1B-C5C9-FE043C3C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18" y="3218128"/>
            <a:ext cx="4432300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90060-7FE9-E148-7271-82C7F508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933" y="1338382"/>
            <a:ext cx="3829052" cy="51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6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246E-15DD-33AA-30CD-7CE1E106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The (long) QUIC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259A-9DCA-11A8-BABA-DF771040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289674"/>
            <a:ext cx="10515600" cy="406401"/>
          </a:xfrm>
        </p:spPr>
        <p:txBody>
          <a:bodyPr>
            <a:normAutofit fontScale="92500" lnSpcReduction="20000"/>
          </a:bodyPr>
          <a:lstStyle/>
          <a:p>
            <a:r>
              <a:rPr lang="en-BE"/>
              <a:t>Only used in t</a:t>
            </a:r>
            <a:r>
              <a:rPr lang="en-GB"/>
              <a:t>he</a:t>
            </a:r>
            <a:r>
              <a:rPr lang="en-BE"/>
              <a:t> Initial, Retry and Handshake packets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F3A8EB-3CC8-5224-3C79-27C1CBD36AD7}"/>
              </a:ext>
            </a:extLst>
          </p:cNvPr>
          <p:cNvGrpSpPr/>
          <p:nvPr/>
        </p:nvGrpSpPr>
        <p:grpSpPr>
          <a:xfrm>
            <a:off x="5817210" y="1884362"/>
            <a:ext cx="5536590" cy="4233863"/>
            <a:chOff x="5817210" y="1884362"/>
            <a:chExt cx="5536590" cy="42338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A3683B-75D5-13C7-567D-CA6602398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7210" y="1884362"/>
              <a:ext cx="5536590" cy="423386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314F3A-80D4-3A3A-5C0B-49AA66EE6D0D}"/>
                </a:ext>
              </a:extLst>
            </p:cNvPr>
            <p:cNvSpPr/>
            <p:nvPr/>
          </p:nvSpPr>
          <p:spPr>
            <a:xfrm>
              <a:off x="5817210" y="3149600"/>
              <a:ext cx="144719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8" name="Oval Callout 7">
            <a:extLst>
              <a:ext uri="{FF2B5EF4-FFF2-40B4-BE49-F238E27FC236}">
                <a16:creationId xmlns:a16="http://schemas.microsoft.com/office/drawing/2014/main" id="{0A311A75-8036-B966-C22E-4F7E78B9725A}"/>
              </a:ext>
            </a:extLst>
          </p:cNvPr>
          <p:cNvSpPr/>
          <p:nvPr/>
        </p:nvSpPr>
        <p:spPr>
          <a:xfrm>
            <a:off x="627143" y="1884362"/>
            <a:ext cx="3045426" cy="2119196"/>
          </a:xfrm>
          <a:prstGeom prst="wedgeEllipseCallout">
            <a:avLst>
              <a:gd name="adj1" fmla="val 107052"/>
              <a:gd name="adj2" fmla="val -774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/>
              <a:t>One byte to indicate packet type and subtypes</a:t>
            </a:r>
            <a:endParaRPr lang="en-B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EF1FDD-7787-3866-19F9-637972D8B698}"/>
              </a:ext>
            </a:extLst>
          </p:cNvPr>
          <p:cNvCxnSpPr/>
          <p:nvPr/>
        </p:nvCxnSpPr>
        <p:spPr>
          <a:xfrm>
            <a:off x="5588000" y="2286000"/>
            <a:ext cx="0" cy="1439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E33ACA48-8FB9-C027-AE1A-136DC6836997}"/>
              </a:ext>
            </a:extLst>
          </p:cNvPr>
          <p:cNvSpPr/>
          <p:nvPr/>
        </p:nvSpPr>
        <p:spPr>
          <a:xfrm>
            <a:off x="8331200" y="0"/>
            <a:ext cx="3860800" cy="2119196"/>
          </a:xfrm>
          <a:prstGeom prst="wedgeEllipseCallout">
            <a:avLst>
              <a:gd name="adj1" fmla="val -63032"/>
              <a:gd name="adj2" fmla="val 1352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/>
              <a:t>32bits for version number !</a:t>
            </a:r>
            <a:endParaRPr lang="en-BE"/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C469CBB0-8CC0-F35C-33FD-A2DE2C954203}"/>
              </a:ext>
            </a:extLst>
          </p:cNvPr>
          <p:cNvSpPr/>
          <p:nvPr/>
        </p:nvSpPr>
        <p:spPr>
          <a:xfrm>
            <a:off x="499533" y="4197232"/>
            <a:ext cx="3860800" cy="1100960"/>
          </a:xfrm>
          <a:prstGeom prst="wedgeEllipseCallout">
            <a:avLst>
              <a:gd name="adj1" fmla="val 75126"/>
              <a:gd name="adj2" fmla="val 585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/>
              <a:t>V</a:t>
            </a:r>
            <a:r>
              <a:rPr lang="en-BE" sz="2400"/>
              <a:t>ariable length CIDs</a:t>
            </a:r>
            <a:endParaRPr lang="en-B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DFCA3-73B2-73AC-288D-4F5DF385EC86}"/>
              </a:ext>
            </a:extLst>
          </p:cNvPr>
          <p:cNvCxnSpPr>
            <a:cxnSpLocks/>
          </p:cNvCxnSpPr>
          <p:nvPr/>
        </p:nvCxnSpPr>
        <p:spPr>
          <a:xfrm>
            <a:off x="5604933" y="4197232"/>
            <a:ext cx="0" cy="1100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845B-094B-6B79-75D6-7F6F912A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Fourth principle: </a:t>
            </a:r>
            <a:r>
              <a:rPr lang="en-BE" b="1"/>
              <a:t>unique</a:t>
            </a:r>
            <a:r>
              <a:rPr lang="en-BE"/>
              <a:t> packet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287C-D1F8-A94D-30A4-6E82176B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Each QUIC packet contains a unique packet number</a:t>
            </a:r>
          </a:p>
          <a:p>
            <a:endParaRPr lang="en-BE"/>
          </a:p>
          <a:p>
            <a:r>
              <a:rPr lang="en-BE"/>
              <a:t>If a packet is lost and needs to be retransmitted, the frames contained in the original packet will be copied in a new packet with a new packet number</a:t>
            </a:r>
          </a:p>
          <a:p>
            <a:endParaRPr lang="en-BE"/>
          </a:p>
          <a:p>
            <a:r>
              <a:rPr lang="en-BE">
                <a:solidFill>
                  <a:srgbClr val="FF0000"/>
                </a:solidFill>
              </a:rPr>
              <a:t>On a QUIC connection, we never observe twice a packet with the same packet number !</a:t>
            </a:r>
          </a:p>
        </p:txBody>
      </p:sp>
    </p:spTree>
    <p:extLst>
      <p:ext uri="{BB962C8B-B14F-4D97-AF65-F5344CB8AC3E}">
        <p14:creationId xmlns:p14="http://schemas.microsoft.com/office/powerpoint/2010/main" val="288754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6831-7543-34E1-2EB9-F667E63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Encoding QUIC packet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460C-1948-38B5-E1FF-79DB9FA0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What is the length in bits of the </a:t>
            </a:r>
            <a:r>
              <a:rPr lang="en-BE"/>
              <a:t>QUIC packet numbers ?</a:t>
            </a:r>
          </a:p>
          <a:p>
            <a:pPr lvl="1"/>
            <a:r>
              <a:rPr lang="en-BE"/>
              <a:t>Use 8 bits</a:t>
            </a:r>
          </a:p>
          <a:p>
            <a:pPr lvl="2"/>
            <a:r>
              <a:rPr lang="nl-BE"/>
              <a:t>Low overhead, but t</a:t>
            </a:r>
            <a:r>
              <a:rPr lang="en-BE"/>
              <a:t>oo short for many connections</a:t>
            </a:r>
          </a:p>
          <a:p>
            <a:pPr lvl="1"/>
            <a:r>
              <a:rPr lang="en-BE"/>
              <a:t>Use 16 bits</a:t>
            </a:r>
          </a:p>
          <a:p>
            <a:pPr lvl="2"/>
            <a:r>
              <a:rPr lang="nl-BE"/>
              <a:t>Medium overhead, but t</a:t>
            </a:r>
            <a:r>
              <a:rPr lang="en-BE"/>
              <a:t>oo short for long transferts</a:t>
            </a:r>
          </a:p>
          <a:p>
            <a:pPr lvl="1"/>
            <a:r>
              <a:rPr lang="en-BE"/>
              <a:t>Use 32 bits</a:t>
            </a:r>
          </a:p>
          <a:p>
            <a:pPr lvl="2"/>
            <a:r>
              <a:rPr lang="en-BE"/>
              <a:t>Too short for very long transferts</a:t>
            </a:r>
          </a:p>
          <a:p>
            <a:pPr lvl="1"/>
            <a:r>
              <a:rPr lang="en-BE"/>
              <a:t>Use 64 bits</a:t>
            </a:r>
          </a:p>
          <a:p>
            <a:pPr lvl="2"/>
            <a:r>
              <a:rPr lang="en-BE"/>
              <a:t>Packet numbers are unlikely to be reused</a:t>
            </a:r>
          </a:p>
          <a:p>
            <a:pPr lvl="2"/>
            <a:r>
              <a:rPr lang="en-BE"/>
              <a:t>But this increases the per-packet overhead a lot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DF440C-01FE-BE99-B755-A4C45AE2EE3C}"/>
              </a:ext>
            </a:extLst>
          </p:cNvPr>
          <p:cNvSpPr txBox="1">
            <a:spLocks/>
          </p:cNvSpPr>
          <p:nvPr/>
        </p:nvSpPr>
        <p:spPr>
          <a:xfrm>
            <a:off x="990600" y="5691452"/>
            <a:ext cx="10515600" cy="233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>
                <a:solidFill>
                  <a:srgbClr val="0070C0"/>
                </a:solidFill>
              </a:rPr>
              <a:t>QUIC uses variable-length packet numbers to minimize overhead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C360C-8FE4-53E3-97AF-60FC7F22060C}"/>
              </a:ext>
            </a:extLst>
          </p:cNvPr>
          <p:cNvSpPr/>
          <p:nvPr/>
        </p:nvSpPr>
        <p:spPr>
          <a:xfrm>
            <a:off x="1744131" y="2624668"/>
            <a:ext cx="5620495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B81B3-278C-D2EA-201A-7DEEED7588E2}"/>
              </a:ext>
            </a:extLst>
          </p:cNvPr>
          <p:cNvSpPr/>
          <p:nvPr/>
        </p:nvSpPr>
        <p:spPr>
          <a:xfrm>
            <a:off x="1744130" y="3322835"/>
            <a:ext cx="5620495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F07F2-3E10-80F7-7753-340DA32F7515}"/>
              </a:ext>
            </a:extLst>
          </p:cNvPr>
          <p:cNvSpPr/>
          <p:nvPr/>
        </p:nvSpPr>
        <p:spPr>
          <a:xfrm>
            <a:off x="1744130" y="4043427"/>
            <a:ext cx="41624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ABC3B0-8CAA-95AD-105C-065D2E7B6228}"/>
              </a:ext>
            </a:extLst>
          </p:cNvPr>
          <p:cNvSpPr/>
          <p:nvPr/>
        </p:nvSpPr>
        <p:spPr>
          <a:xfrm>
            <a:off x="1744132" y="4856227"/>
            <a:ext cx="5418667" cy="7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B56C665-CBA1-84A3-B41D-2D986DC0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2773">
            <a:off x="334424" y="3252109"/>
            <a:ext cx="100755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3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480E-DD22-DA6A-15A1-7A9B54CB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QUIC’s </a:t>
            </a:r>
            <a:r>
              <a:rPr lang="en-BE">
                <a:latin typeface="Courier" pitchFamily="2" charset="0"/>
              </a:rPr>
              <a:t>varint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FF5B-D439-EA92-2C3D-0DD648CF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A method to encoded variable length integers using bytes</a:t>
            </a:r>
            <a:br>
              <a:rPr lang="en-BE"/>
            </a:br>
            <a:endParaRPr lang="en-BE"/>
          </a:p>
          <a:p>
            <a:r>
              <a:rPr lang="en-BE"/>
              <a:t>Two high order bits of the bytestring indicate the length</a:t>
            </a:r>
          </a:p>
          <a:p>
            <a:pPr lvl="1"/>
            <a:r>
              <a:rPr lang="en-BE"/>
              <a:t>00: a one-byte long </a:t>
            </a:r>
            <a:r>
              <a:rPr lang="en-BE">
                <a:latin typeface="Courier" pitchFamily="2" charset="0"/>
              </a:rPr>
              <a:t>varint</a:t>
            </a:r>
            <a:r>
              <a:rPr lang="en-BE"/>
              <a:t> – from 0 to 2</a:t>
            </a:r>
            <a:r>
              <a:rPr lang="en-BE" baseline="30000"/>
              <a:t>6</a:t>
            </a:r>
            <a:r>
              <a:rPr lang="en-BE"/>
              <a:t>-1</a:t>
            </a:r>
          </a:p>
          <a:p>
            <a:pPr lvl="1"/>
            <a:r>
              <a:rPr lang="en-BE"/>
              <a:t>01: a two bytes long </a:t>
            </a:r>
            <a:r>
              <a:rPr lang="en-BE">
                <a:latin typeface="Courier" pitchFamily="2" charset="0"/>
              </a:rPr>
              <a:t>varint </a:t>
            </a:r>
          </a:p>
          <a:p>
            <a:pPr lvl="1"/>
            <a:r>
              <a:rPr lang="en-BE"/>
              <a:t>10: a </a:t>
            </a:r>
            <a:r>
              <a:rPr lang="nl-BE"/>
              <a:t>four</a:t>
            </a:r>
            <a:r>
              <a:rPr lang="en-BE"/>
              <a:t>-bytes long </a:t>
            </a:r>
            <a:r>
              <a:rPr lang="en-BE">
                <a:latin typeface="Courier" pitchFamily="2" charset="0"/>
              </a:rPr>
              <a:t>varint</a:t>
            </a:r>
            <a:endParaRPr lang="en-BE"/>
          </a:p>
          <a:p>
            <a:pPr lvl="1"/>
            <a:r>
              <a:rPr lang="en-BE"/>
              <a:t>11: a</a:t>
            </a:r>
            <a:r>
              <a:rPr lang="nl-BE"/>
              <a:t>n eigth</a:t>
            </a:r>
            <a:r>
              <a:rPr lang="en-BE"/>
              <a:t>-bytes long </a:t>
            </a:r>
            <a:r>
              <a:rPr lang="en-BE">
                <a:latin typeface="Courier" pitchFamily="2" charset="0"/>
              </a:rPr>
              <a:t>varint</a:t>
            </a:r>
            <a:r>
              <a:rPr lang="en-BE"/>
              <a:t>  - from 0 to 2</a:t>
            </a:r>
            <a:r>
              <a:rPr lang="en-BE" baseline="30000"/>
              <a:t>62</a:t>
            </a:r>
            <a:r>
              <a:rPr lang="en-BE"/>
              <a:t>-1</a:t>
            </a:r>
          </a:p>
          <a:p>
            <a:pPr lvl="1"/>
            <a:endParaRPr lang="en-BE"/>
          </a:p>
          <a:p>
            <a:r>
              <a:rPr lang="en-BE"/>
              <a:t>All QUIC packet numbers are encoded as </a:t>
            </a:r>
            <a:r>
              <a:rPr lang="en-BE">
                <a:latin typeface="Courier" pitchFamily="2" charset="0"/>
              </a:rPr>
              <a:t>varints</a:t>
            </a:r>
            <a:endParaRPr lang="en-BE"/>
          </a:p>
          <a:p>
            <a:pPr lvl="1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90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A942-F054-EF2D-3E21-91BD3D9D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Projet</a:t>
            </a:r>
            <a:r>
              <a:rPr lang="en-US"/>
              <a:t> – grille </a:t>
            </a:r>
            <a:r>
              <a:rPr lang="en-US" err="1"/>
              <a:t>d’évaluation</a:t>
            </a:r>
            <a:r>
              <a:rPr lang="en-US"/>
              <a:t> de </a:t>
            </a:r>
            <a:r>
              <a:rPr lang="en-US" err="1"/>
              <a:t>l’oral</a:t>
            </a:r>
            <a:br>
              <a:rPr lang="en-US"/>
            </a:br>
            <a:r>
              <a:rPr lang="en-US"/>
              <a:t>Volet </a:t>
            </a:r>
            <a:r>
              <a:rPr lang="en-US" err="1"/>
              <a:t>forme</a:t>
            </a:r>
            <a:r>
              <a:rPr lang="en-US"/>
              <a:t> (1/3)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417AB5-46A3-63FD-758A-7993C5812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241007"/>
              </p:ext>
            </p:extLst>
          </p:nvPr>
        </p:nvGraphicFramePr>
        <p:xfrm>
          <a:off x="838200" y="1825625"/>
          <a:ext cx="9430893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13">
                  <a:extLst>
                    <a:ext uri="{9D8B030D-6E8A-4147-A177-3AD203B41FA5}">
                      <a16:colId xmlns:a16="http://schemas.microsoft.com/office/drawing/2014/main" val="20062929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045402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7467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2359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8453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Critère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Insuffisant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Suffisant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Très bien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Points </a:t>
                      </a:r>
                      <a:r>
                        <a:rPr lang="en-US" err="1"/>
                        <a:t>clés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 message ne passe pas du 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 point </a:t>
                      </a:r>
                      <a:r>
                        <a:rPr lang="en-US" err="1"/>
                        <a:t>clé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présenté</a:t>
                      </a:r>
                      <a:r>
                        <a:rPr lang="en-US"/>
                        <a:t>, les </a:t>
                      </a:r>
                      <a:r>
                        <a:rPr lang="en-US" err="1"/>
                        <a:t>autres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restent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flous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Deux points </a:t>
                      </a:r>
                      <a:r>
                        <a:rPr lang="en-US" err="1"/>
                        <a:t>clés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présentés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Tous les points </a:t>
                      </a:r>
                      <a:r>
                        <a:rPr lang="en-US" err="1"/>
                        <a:t>importants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sont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clairs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5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Discours</a:t>
                      </a:r>
                      <a:r>
                        <a:rPr lang="en-US"/>
                        <a:t>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 </a:t>
                      </a:r>
                      <a:r>
                        <a:rPr lang="en-US" err="1"/>
                        <a:t>tient</a:t>
                      </a:r>
                      <a:r>
                        <a:rPr lang="en-US"/>
                        <a:t> pas </a:t>
                      </a:r>
                      <a:r>
                        <a:rPr lang="en-US" err="1"/>
                        <a:t>compte</a:t>
                      </a:r>
                      <a:r>
                        <a:rPr lang="en-US"/>
                        <a:t> du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Contact </a:t>
                      </a:r>
                      <a:r>
                        <a:rPr lang="en-US" err="1"/>
                        <a:t>visuel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continu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Présentation</a:t>
                      </a:r>
                      <a:r>
                        <a:rPr lang="en-US"/>
                        <a:t> bien </a:t>
                      </a:r>
                      <a:r>
                        <a:rPr lang="en-US" err="1"/>
                        <a:t>préparée</a:t>
                      </a:r>
                      <a:r>
                        <a:rPr lang="en-US"/>
                        <a:t> et </a:t>
                      </a:r>
                      <a:r>
                        <a:rPr lang="en-US" err="1"/>
                        <a:t>fluide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Captive son audience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11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Support </a:t>
                      </a:r>
                      <a:r>
                        <a:rPr lang="en-US" err="1"/>
                        <a:t>visuel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Slides surcharges, vague, timing non </a:t>
                      </a:r>
                      <a:r>
                        <a:rPr lang="en-US" err="1"/>
                        <a:t>respecté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Structure </a:t>
                      </a:r>
                      <a:r>
                        <a:rPr lang="en-US" err="1"/>
                        <a:t>correcte</a:t>
                      </a:r>
                      <a:r>
                        <a:rPr lang="en-US"/>
                        <a:t> de la presentation, slides </a:t>
                      </a:r>
                      <a:r>
                        <a:rPr lang="en-US" err="1"/>
                        <a:t>appuient</a:t>
                      </a:r>
                      <a:r>
                        <a:rPr lang="en-US"/>
                        <a:t> le </a:t>
                      </a:r>
                      <a:r>
                        <a:rPr lang="en-US" err="1"/>
                        <a:t>discours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Slides pas trop chargés, figures </a:t>
                      </a:r>
                      <a:r>
                        <a:rPr lang="en-US" err="1"/>
                        <a:t>utilisées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intelligemment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Présentation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agréable</a:t>
                      </a:r>
                      <a:r>
                        <a:rPr lang="en-US"/>
                        <a:t> à </a:t>
                      </a:r>
                      <a:r>
                        <a:rPr lang="en-US" err="1"/>
                        <a:t>suivre</a:t>
                      </a:r>
                      <a:r>
                        <a:rPr lang="en-US"/>
                        <a:t>, grand </a:t>
                      </a:r>
                      <a:r>
                        <a:rPr lang="en-US" err="1"/>
                        <a:t>soin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apporté</a:t>
                      </a:r>
                      <a:r>
                        <a:rPr lang="en-US"/>
                        <a:t> aux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 de cohesion, </a:t>
                      </a:r>
                      <a:r>
                        <a:rPr lang="en-US" err="1"/>
                        <a:t>une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partie</a:t>
                      </a:r>
                      <a:r>
                        <a:rPr lang="en-US"/>
                        <a:t> du </a:t>
                      </a:r>
                      <a:r>
                        <a:rPr lang="en-US" err="1"/>
                        <a:t>groupe</a:t>
                      </a:r>
                      <a:r>
                        <a:rPr lang="en-US"/>
                        <a:t> ne </a:t>
                      </a:r>
                      <a:r>
                        <a:rPr lang="en-US" err="1"/>
                        <a:t>présente</a:t>
                      </a:r>
                      <a:r>
                        <a:rPr lang="en-US"/>
                        <a:t> 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Tous les </a:t>
                      </a:r>
                      <a:r>
                        <a:rPr lang="en-US" err="1"/>
                        <a:t>étudiants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parlent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mais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certains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répondent</a:t>
                      </a:r>
                      <a:r>
                        <a:rPr lang="en-US"/>
                        <a:t>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Organisation</a:t>
                      </a:r>
                      <a:r>
                        <a:rPr lang="en-US"/>
                        <a:t> du </a:t>
                      </a:r>
                      <a:r>
                        <a:rPr lang="en-US" err="1"/>
                        <a:t>groupe</a:t>
                      </a:r>
                      <a:r>
                        <a:rPr lang="en-US"/>
                        <a:t> pour </a:t>
                      </a:r>
                      <a:r>
                        <a:rPr lang="en-US" err="1"/>
                        <a:t>répondre</a:t>
                      </a:r>
                      <a:r>
                        <a:rPr lang="en-US"/>
                        <a:t> aux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Très bonne </a:t>
                      </a:r>
                      <a:r>
                        <a:rPr lang="en-US" err="1"/>
                        <a:t>organisation</a:t>
                      </a:r>
                      <a:r>
                        <a:rPr lang="en-US"/>
                        <a:t> du </a:t>
                      </a:r>
                      <a:r>
                        <a:rPr lang="en-US" err="1"/>
                        <a:t>groupe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tous</a:t>
                      </a:r>
                      <a:r>
                        <a:rPr lang="en-US"/>
                        <a:t> les </a:t>
                      </a:r>
                      <a:r>
                        <a:rPr lang="en-US" err="1"/>
                        <a:t>étudiants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maitrisent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7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55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0F8D-1F80-18F1-5ABA-81EEA531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The (short) QUIC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5854-15F8-034F-AF51-28816280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Used in all packets after the initial handshake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1D4AE-6D18-255A-4C97-59421D6B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02" y="2365110"/>
            <a:ext cx="5370365" cy="3574256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EF9DAE01-E405-6B8C-5209-9C57E551C7DF}"/>
              </a:ext>
            </a:extLst>
          </p:cNvPr>
          <p:cNvSpPr/>
          <p:nvPr/>
        </p:nvSpPr>
        <p:spPr>
          <a:xfrm>
            <a:off x="1666045" y="2493962"/>
            <a:ext cx="3045426" cy="1112838"/>
          </a:xfrm>
          <a:prstGeom prst="wedgeEllipseCallout">
            <a:avLst>
              <a:gd name="adj1" fmla="val 110944"/>
              <a:gd name="adj2" fmla="val 6377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/>
              <a:t>Type byte</a:t>
            </a:r>
            <a:endParaRPr lang="en-B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65F77C-34FB-E36F-B671-A4AE6F04501D}"/>
              </a:ext>
            </a:extLst>
          </p:cNvPr>
          <p:cNvCxnSpPr>
            <a:cxnSpLocks/>
          </p:cNvCxnSpPr>
          <p:nvPr/>
        </p:nvCxnSpPr>
        <p:spPr>
          <a:xfrm>
            <a:off x="6626902" y="2895600"/>
            <a:ext cx="0" cy="1693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Callout 7">
            <a:extLst>
              <a:ext uri="{FF2B5EF4-FFF2-40B4-BE49-F238E27FC236}">
                <a16:creationId xmlns:a16="http://schemas.microsoft.com/office/drawing/2014/main" id="{62FFF039-F7EE-BB4B-B370-575DD69CC884}"/>
              </a:ext>
            </a:extLst>
          </p:cNvPr>
          <p:cNvSpPr/>
          <p:nvPr/>
        </p:nvSpPr>
        <p:spPr>
          <a:xfrm>
            <a:off x="714566" y="3780365"/>
            <a:ext cx="3369352" cy="1487753"/>
          </a:xfrm>
          <a:prstGeom prst="wedgeEllipseCallout">
            <a:avLst>
              <a:gd name="adj1" fmla="val 133741"/>
              <a:gd name="adj2" fmla="val 1508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/>
              <a:t>The receiver knows the length of the CID it uses</a:t>
            </a:r>
            <a:endParaRPr lang="en-BE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7763AD27-A83C-0B58-F841-91AA90C2EFE9}"/>
              </a:ext>
            </a:extLst>
          </p:cNvPr>
          <p:cNvSpPr/>
          <p:nvPr/>
        </p:nvSpPr>
        <p:spPr>
          <a:xfrm>
            <a:off x="363199" y="5195490"/>
            <a:ext cx="3369352" cy="743876"/>
          </a:xfrm>
          <a:prstGeom prst="wedgeEllipseCallout">
            <a:avLst>
              <a:gd name="adj1" fmla="val 143792"/>
              <a:gd name="adj2" fmla="val -532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>
                <a:latin typeface="Courier" pitchFamily="2" charset="0"/>
              </a:rPr>
              <a:t>varint</a:t>
            </a:r>
            <a:endParaRPr lang="en-BE">
              <a:latin typeface="Courier" pitchFamily="2" charset="0"/>
            </a:endParaRP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6981C39C-2E99-A957-6E8A-C026FC4240E6}"/>
              </a:ext>
            </a:extLst>
          </p:cNvPr>
          <p:cNvSpPr/>
          <p:nvPr/>
        </p:nvSpPr>
        <p:spPr>
          <a:xfrm>
            <a:off x="2906182" y="5891808"/>
            <a:ext cx="4324349" cy="743876"/>
          </a:xfrm>
          <a:prstGeom prst="wedgeEllipseCallout">
            <a:avLst>
              <a:gd name="adj1" fmla="val 44736"/>
              <a:gd name="adj2" fmla="val -1101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/>
              <a:t>The frames that compose the packet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66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9E627-AD5C-8431-2B47-7BAE0A1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</a:t>
            </a:r>
            <a:r>
              <a:rPr lang="fr-FR" err="1"/>
              <a:t>roles</a:t>
            </a:r>
            <a:r>
              <a:rPr lang="fr-FR"/>
              <a:t> of the Connection identifier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43090-2DA9-998F-A6A7-885EF8885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825625"/>
            <a:ext cx="5181600" cy="4351338"/>
          </a:xfrm>
        </p:spPr>
        <p:txBody>
          <a:bodyPr>
            <a:normAutofit/>
          </a:bodyPr>
          <a:lstStyle/>
          <a:p>
            <a:r>
              <a:rPr lang="fr-FR"/>
              <a:t>On the server</a:t>
            </a:r>
          </a:p>
          <a:p>
            <a:pPr lvl="1"/>
            <a:r>
              <a:rPr lang="fr-FR"/>
              <a:t>Identifies the </a:t>
            </a:r>
            <a:r>
              <a:rPr lang="fr-FR" err="1"/>
              <a:t>corresponding</a:t>
            </a:r>
            <a:r>
              <a:rPr lang="fr-FR"/>
              <a:t> QUIC </a:t>
            </a:r>
            <a:r>
              <a:rPr lang="fr-FR" err="1"/>
              <a:t>connection</a:t>
            </a:r>
            <a:endParaRPr lang="fr-FR"/>
          </a:p>
          <a:p>
            <a:pPr lvl="2"/>
            <a:r>
              <a:rPr lang="fr-FR"/>
              <a:t>A server </a:t>
            </a:r>
            <a:r>
              <a:rPr lang="fr-FR" err="1"/>
              <a:t>may</a:t>
            </a:r>
            <a:r>
              <a:rPr lang="fr-FR"/>
              <a:t> support </a:t>
            </a:r>
            <a:r>
              <a:rPr lang="fr-FR" err="1"/>
              <a:t>thousands</a:t>
            </a:r>
            <a:r>
              <a:rPr lang="fr-FR"/>
              <a:t> of connections at the </a:t>
            </a:r>
            <a:r>
              <a:rPr lang="fr-FR" err="1"/>
              <a:t>same</a:t>
            </a:r>
            <a:r>
              <a:rPr lang="fr-FR"/>
              <a:t> time</a:t>
            </a:r>
          </a:p>
          <a:p>
            <a:pPr lvl="1"/>
            <a:r>
              <a:rPr lang="fr-FR" err="1"/>
              <a:t>Some</a:t>
            </a:r>
            <a:r>
              <a:rPr lang="fr-FR"/>
              <a:t> servers are </a:t>
            </a:r>
            <a:r>
              <a:rPr lang="fr-FR" err="1"/>
              <a:t>behind</a:t>
            </a:r>
            <a:r>
              <a:rPr lang="fr-FR"/>
              <a:t> </a:t>
            </a:r>
            <a:r>
              <a:rPr lang="fr-FR" err="1"/>
              <a:t>load</a:t>
            </a:r>
            <a:r>
              <a:rPr lang="fr-FR"/>
              <a:t> </a:t>
            </a:r>
            <a:r>
              <a:rPr lang="fr-FR" err="1"/>
              <a:t>balancers</a:t>
            </a:r>
            <a:endParaRPr lang="fr-FR"/>
          </a:p>
          <a:p>
            <a:pPr lvl="2"/>
            <a:r>
              <a:rPr lang="fr-FR" err="1"/>
              <a:t>Load</a:t>
            </a:r>
            <a:r>
              <a:rPr lang="fr-FR"/>
              <a:t> balancer </a:t>
            </a:r>
            <a:r>
              <a:rPr lang="fr-FR" err="1"/>
              <a:t>distributes</a:t>
            </a:r>
            <a:r>
              <a:rPr lang="fr-FR"/>
              <a:t> </a:t>
            </a:r>
            <a:r>
              <a:rPr lang="fr-FR" err="1"/>
              <a:t>load</a:t>
            </a:r>
            <a:r>
              <a:rPr lang="fr-FR"/>
              <a:t> </a:t>
            </a:r>
            <a:r>
              <a:rPr lang="fr-FR" err="1"/>
              <a:t>based</a:t>
            </a:r>
            <a:r>
              <a:rPr lang="fr-FR"/>
              <a:t> on CID of </a:t>
            </a:r>
            <a:r>
              <a:rPr lang="fr-FR" err="1"/>
              <a:t>incoming</a:t>
            </a:r>
            <a:r>
              <a:rPr lang="fr-FR"/>
              <a:t> </a:t>
            </a:r>
            <a:r>
              <a:rPr lang="fr-FR" err="1"/>
              <a:t>packets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CD1D4D-839A-FD71-C559-2C5318A13D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/>
              <a:t>On the client</a:t>
            </a:r>
          </a:p>
          <a:p>
            <a:pPr lvl="1"/>
            <a:r>
              <a:rPr lang="fr-FR"/>
              <a:t>The client supports a </a:t>
            </a:r>
            <a:r>
              <a:rPr lang="fr-FR" err="1"/>
              <a:t>small</a:t>
            </a:r>
            <a:r>
              <a:rPr lang="fr-FR"/>
              <a:t> </a:t>
            </a:r>
            <a:r>
              <a:rPr lang="fr-FR" err="1"/>
              <a:t>number</a:t>
            </a:r>
            <a:r>
              <a:rPr lang="fr-FR"/>
              <a:t> of QUIC connections</a:t>
            </a:r>
          </a:p>
          <a:p>
            <a:pPr lvl="1"/>
            <a:r>
              <a:rPr lang="fr-FR" err="1"/>
              <a:t>Each</a:t>
            </a:r>
            <a:r>
              <a:rPr lang="fr-FR"/>
              <a:t> </a:t>
            </a:r>
            <a:r>
              <a:rPr lang="fr-FR" err="1"/>
              <a:t>connection</a:t>
            </a:r>
            <a:r>
              <a:rPr lang="fr-FR"/>
              <a:t> can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identified</a:t>
            </a:r>
            <a:r>
              <a:rPr lang="fr-FR"/>
              <a:t> </a:t>
            </a:r>
            <a:r>
              <a:rPr lang="fr-FR" err="1"/>
              <a:t>using</a:t>
            </a:r>
            <a:r>
              <a:rPr lang="fr-FR"/>
              <a:t> the UDP port </a:t>
            </a:r>
            <a:r>
              <a:rPr lang="fr-FR" err="1"/>
              <a:t>numbers</a:t>
            </a:r>
            <a:r>
              <a:rPr lang="fr-FR"/>
              <a:t> and IP </a:t>
            </a:r>
            <a:r>
              <a:rPr lang="fr-FR" err="1"/>
              <a:t>addresses</a:t>
            </a:r>
            <a:br>
              <a:rPr lang="fr-FR"/>
            </a:br>
            <a:endParaRPr lang="fr-FR"/>
          </a:p>
          <a:p>
            <a:r>
              <a:rPr lang="fr-FR" err="1"/>
              <a:t>Some</a:t>
            </a:r>
            <a:r>
              <a:rPr lang="fr-FR"/>
              <a:t> QUIC clients use </a:t>
            </a:r>
            <a:r>
              <a:rPr lang="fr-FR" err="1"/>
              <a:t>zero-length</a:t>
            </a:r>
            <a:r>
              <a:rPr lang="fr-FR"/>
              <a:t> </a:t>
            </a:r>
            <a:r>
              <a:rPr lang="fr-FR" err="1"/>
              <a:t>CIDs</a:t>
            </a:r>
            <a:endParaRPr lang="fr-FR"/>
          </a:p>
          <a:p>
            <a:pPr lvl="1"/>
            <a:r>
              <a:rPr lang="fr-FR"/>
              <a:t>Server </a:t>
            </a:r>
            <a:r>
              <a:rPr lang="fr-FR" err="1"/>
              <a:t>does</a:t>
            </a:r>
            <a:r>
              <a:rPr lang="fr-FR"/>
              <a:t> not </a:t>
            </a:r>
            <a:r>
              <a:rPr lang="fr-FR" err="1"/>
              <a:t>send</a:t>
            </a:r>
            <a:r>
              <a:rPr lang="fr-FR"/>
              <a:t> </a:t>
            </a:r>
            <a:r>
              <a:rPr lang="fr-FR" err="1"/>
              <a:t>CIDs</a:t>
            </a:r>
            <a:r>
              <a:rPr lang="fr-FR"/>
              <a:t> in the </a:t>
            </a:r>
            <a:r>
              <a:rPr lang="fr-FR" err="1"/>
              <a:t>returned</a:t>
            </a:r>
            <a:r>
              <a:rPr lang="fr-FR"/>
              <a:t> </a:t>
            </a:r>
            <a:r>
              <a:rPr lang="fr-FR" err="1"/>
              <a:t>packets</a:t>
            </a:r>
            <a:endParaRPr lang="fr-FR"/>
          </a:p>
          <a:p>
            <a:pPr lvl="1"/>
            <a:endParaRPr lang="fr-FR"/>
          </a:p>
        </p:txBody>
      </p:sp>
      <p:pic>
        <p:nvPicPr>
          <p:cNvPr id="5" name="Graphic 17" descr="Server outline">
            <a:extLst>
              <a:ext uri="{FF2B5EF4-FFF2-40B4-BE49-F238E27FC236}">
                <a16:creationId xmlns:a16="http://schemas.microsoft.com/office/drawing/2014/main" id="{1AAB5040-B166-2711-0033-E93C8C75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5935" y="4853375"/>
            <a:ext cx="914400" cy="914400"/>
          </a:xfrm>
          <a:prstGeom prst="rect">
            <a:avLst/>
          </a:prstGeom>
        </p:spPr>
      </p:pic>
      <p:pic>
        <p:nvPicPr>
          <p:cNvPr id="6" name="Graphic 17" descr="Server outline">
            <a:extLst>
              <a:ext uri="{FF2B5EF4-FFF2-40B4-BE49-F238E27FC236}">
                <a16:creationId xmlns:a16="http://schemas.microsoft.com/office/drawing/2014/main" id="{FA545BE0-31F9-F6C2-1893-51458AFCC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5935" y="571976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09C77FB-CBC9-166F-A7AD-8F6945393A48}"/>
              </a:ext>
            </a:extLst>
          </p:cNvPr>
          <p:cNvGrpSpPr>
            <a:grpSpLocks/>
          </p:cNvGrpSpPr>
          <p:nvPr/>
        </p:nvGrpSpPr>
        <p:grpSpPr bwMode="auto">
          <a:xfrm>
            <a:off x="2789236" y="5719763"/>
            <a:ext cx="716607" cy="424160"/>
            <a:chOff x="0" y="0"/>
            <a:chExt cx="642" cy="379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472ABDB9-EC6B-9970-977C-81BDB2FF0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9474CCA-AC12-446F-ACEA-710F5CD600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8516F24E-BF0A-3D69-B935-47459631D5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14EAFDF9-1A24-C437-1CC8-FFE051187B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84272CAC-6DAE-052F-0322-63544C32D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F3120D6-7193-2600-8197-BD8212883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865D10-3E94-08C2-6C0D-AEFD2683F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" y="190"/>
              <a:ext cx="21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LB</a:t>
              </a:r>
            </a:p>
          </p:txBody>
        </p:sp>
      </p:grp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ED98AC7-20A2-A027-85A1-F9E3DCBA355C}"/>
              </a:ext>
            </a:extLst>
          </p:cNvPr>
          <p:cNvCxnSpPr/>
          <p:nvPr/>
        </p:nvCxnSpPr>
        <p:spPr>
          <a:xfrm flipV="1">
            <a:off x="3504727" y="5597611"/>
            <a:ext cx="1708408" cy="26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46AE71D-F3F4-6DF6-FC72-7A2A05F38283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505843" y="5996194"/>
            <a:ext cx="1707292" cy="46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3451D5-D5EA-D340-44A6-928B3B6E034F}"/>
              </a:ext>
            </a:extLst>
          </p:cNvPr>
          <p:cNvCxnSpPr>
            <a:cxnSpLocks/>
          </p:cNvCxnSpPr>
          <p:nvPr/>
        </p:nvCxnSpPr>
        <p:spPr>
          <a:xfrm>
            <a:off x="995478" y="5975090"/>
            <a:ext cx="1756070" cy="1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3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6845-2E8B-B9AD-D381-3B36EBDB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How to close a QUIC connection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7C16-91C9-AE26-5FC3-3EE490161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Implicit termination</a:t>
            </a:r>
          </a:p>
          <a:p>
            <a:pPr lvl="1"/>
            <a:r>
              <a:rPr lang="en-BE"/>
              <a:t>During connection establishment, client and server exchange the </a:t>
            </a:r>
            <a:r>
              <a:rPr lang="en-BE">
                <a:latin typeface="Courier" pitchFamily="2" charset="0"/>
              </a:rPr>
              <a:t>max_idle_timeout </a:t>
            </a:r>
            <a:r>
              <a:rPr lang="en-BE"/>
              <a:t>parameter (in seconds)</a:t>
            </a:r>
          </a:p>
          <a:p>
            <a:pPr lvl="1"/>
            <a:r>
              <a:rPr lang="en-BE"/>
              <a:t>Connection is closed if it has been idle for this duration</a:t>
            </a:r>
          </a:p>
          <a:p>
            <a:endParaRPr lang="en-BE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CBCEA9-D224-A91A-CB2C-BF8F2A3A1716}"/>
              </a:ext>
            </a:extLst>
          </p:cNvPr>
          <p:cNvSpPr txBox="1">
            <a:spLocks/>
          </p:cNvSpPr>
          <p:nvPr/>
        </p:nvSpPr>
        <p:spPr>
          <a:xfrm>
            <a:off x="838200" y="37507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/>
              <a:t>Explicit termination</a:t>
            </a:r>
          </a:p>
          <a:p>
            <a:pPr lvl="1"/>
            <a:r>
              <a:rPr lang="en-BE"/>
              <a:t>Host sends CONNECTION_CLOSE frame to indicate the abrupt termination of a QUIC connection</a:t>
            </a:r>
          </a:p>
          <a:p>
            <a:endParaRPr lang="en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1E1072-8C61-3501-7F76-42BF6ABE483A}"/>
              </a:ext>
            </a:extLst>
          </p:cNvPr>
          <p:cNvSpPr txBox="1">
            <a:spLocks/>
          </p:cNvSpPr>
          <p:nvPr/>
        </p:nvSpPr>
        <p:spPr>
          <a:xfrm>
            <a:off x="838200" y="52578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/>
              <a:t>Graceful termination</a:t>
            </a:r>
          </a:p>
          <a:p>
            <a:pPr lvl="1"/>
            <a:r>
              <a:rPr lang="en-BE"/>
              <a:t>Part of the data exchange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906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792C-7A28-124B-7CB9-74F4485E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Exchanging data during the handshake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76BD-EDA1-F459-281F-5660E439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To reduce latency, is it possible to exchange data during the handshake ?</a:t>
            </a:r>
            <a:br>
              <a:rPr lang="en-BE"/>
            </a:br>
            <a:endParaRPr lang="en-BE"/>
          </a:p>
          <a:p>
            <a:pPr lvl="1"/>
            <a:r>
              <a:rPr lang="en-BE"/>
              <a:t>Yes, provided that the client and the server have agreed on security keys which they can use to encrypt the data during the handshake</a:t>
            </a:r>
          </a:p>
          <a:p>
            <a:pPr lvl="2"/>
            <a:r>
              <a:rPr lang="en-GB"/>
              <a:t>P</a:t>
            </a:r>
            <a:r>
              <a:rPr lang="en-BE"/>
              <a:t>re-shared key</a:t>
            </a:r>
          </a:p>
          <a:p>
            <a:pPr lvl="2"/>
            <a:r>
              <a:rPr lang="en-BE"/>
              <a:t>TLS session ticket containing the keys from a previous QUIC connection</a:t>
            </a:r>
          </a:p>
        </p:txBody>
      </p:sp>
    </p:spTree>
    <p:extLst>
      <p:ext uri="{BB962C8B-B14F-4D97-AF65-F5344CB8AC3E}">
        <p14:creationId xmlns:p14="http://schemas.microsoft.com/office/powerpoint/2010/main" val="148858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AB2E-D83A-58CB-8A01-83C60E87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0-RTT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A641-1C68-5AD2-0160-990391D3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25625"/>
            <a:ext cx="4953000" cy="4351338"/>
          </a:xfrm>
        </p:spPr>
        <p:txBody>
          <a:bodyPr/>
          <a:lstStyle/>
          <a:p>
            <a:r>
              <a:rPr lang="en-BE"/>
              <a:t>Can be sent during the handshake to exchange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E1440-7ECE-8CED-D223-32203A45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83" y="1825624"/>
            <a:ext cx="4887136" cy="4351337"/>
          </a:xfrm>
          <a:prstGeom prst="rect">
            <a:avLst/>
          </a:prstGeom>
        </p:spPr>
      </p:pic>
      <p:sp>
        <p:nvSpPr>
          <p:cNvPr id="5" name="Line 3">
            <a:extLst>
              <a:ext uri="{FF2B5EF4-FFF2-40B4-BE49-F238E27FC236}">
                <a16:creationId xmlns:a16="http://schemas.microsoft.com/office/drawing/2014/main" id="{409838C6-E67A-36BC-1EFB-7585FA2383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6306" y="3585258"/>
            <a:ext cx="3636" cy="272664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693140-07DB-4A9F-E830-C6CFB4D613D2}"/>
              </a:ext>
            </a:extLst>
          </p:cNvPr>
          <p:cNvCxnSpPr>
            <a:cxnSpLocks/>
          </p:cNvCxnSpPr>
          <p:nvPr/>
        </p:nvCxnSpPr>
        <p:spPr>
          <a:xfrm flipH="1">
            <a:off x="6851601" y="5304965"/>
            <a:ext cx="4355917" cy="551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F2A9FB-508C-ACCD-1972-C8A4D47ACABB}"/>
              </a:ext>
            </a:extLst>
          </p:cNvPr>
          <p:cNvSpPr txBox="1"/>
          <p:nvPr/>
        </p:nvSpPr>
        <p:spPr>
          <a:xfrm rot="21273715">
            <a:off x="7808020" y="5172853"/>
            <a:ext cx="209147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[SCID=x, DCID=y]</a:t>
            </a:r>
          </a:p>
          <a:p>
            <a:r>
              <a:rPr lang="en-BE">
                <a:solidFill>
                  <a:schemeClr val="accent1"/>
                </a:solidFill>
              </a:rPr>
              <a:t>Initial (CRYPTO)</a:t>
            </a:r>
          </a:p>
          <a:p>
            <a:r>
              <a:rPr lang="en-BE">
                <a:solidFill>
                  <a:srgbClr val="FF0000"/>
                </a:solidFill>
              </a:rPr>
              <a:t>Handshake(CRYPTO)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741052-46BF-3AEB-0C39-9138BCD6D979}"/>
              </a:ext>
            </a:extLst>
          </p:cNvPr>
          <p:cNvCxnSpPr>
            <a:cxnSpLocks/>
          </p:cNvCxnSpPr>
          <p:nvPr/>
        </p:nvCxnSpPr>
        <p:spPr>
          <a:xfrm>
            <a:off x="6860065" y="4308601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A2E233-6F44-2182-0578-1D6D83CD2128}"/>
              </a:ext>
            </a:extLst>
          </p:cNvPr>
          <p:cNvSpPr txBox="1"/>
          <p:nvPr/>
        </p:nvSpPr>
        <p:spPr>
          <a:xfrm rot="411135">
            <a:off x="8182632" y="4090203"/>
            <a:ext cx="170110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[SCID=x,DCID=z]</a:t>
            </a:r>
          </a:p>
          <a:p>
            <a:r>
              <a:rPr lang="en-BE">
                <a:solidFill>
                  <a:schemeClr val="accent1"/>
                </a:solidFill>
              </a:rPr>
              <a:t>Initial (CRYPTO)</a:t>
            </a:r>
            <a:br>
              <a:rPr lang="en-BE">
                <a:solidFill>
                  <a:schemeClr val="accent1"/>
                </a:solidFill>
              </a:rPr>
            </a:br>
            <a:r>
              <a:rPr lang="en-BE">
                <a:solidFill>
                  <a:srgbClr val="7030A0"/>
                </a:solidFill>
              </a:rPr>
              <a:t>0-RTT(Data)</a:t>
            </a: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13F93F2B-F5CD-562D-ACF2-9D366C3E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853" y="3517789"/>
            <a:ext cx="2424" cy="27941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02E7BFC5-25DD-D78C-09A0-E1F26D1EE374}"/>
              </a:ext>
            </a:extLst>
          </p:cNvPr>
          <p:cNvSpPr/>
          <p:nvPr/>
        </p:nvSpPr>
        <p:spPr>
          <a:xfrm>
            <a:off x="5633376" y="2621366"/>
            <a:ext cx="3045426" cy="1325563"/>
          </a:xfrm>
          <a:prstGeom prst="wedgeEllipseCallout">
            <a:avLst>
              <a:gd name="adj1" fmla="val 33102"/>
              <a:gd name="adj2" fmla="val 1033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/>
              <a:t>Encrypted using </a:t>
            </a:r>
            <a:br>
              <a:rPr lang="en-BE"/>
            </a:br>
            <a:r>
              <a:rPr lang="en-BE"/>
              <a:t>previous TLS ticke</a:t>
            </a:r>
            <a:r>
              <a:rPr lang="nl-BE"/>
              <a:t>t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3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E603-2F64-7CE0-F7D2-C9C781B5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Replays and 0-RTT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7D6E-D418-7E5E-8E4E-73C3AB29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/>
              <a:t>QUIC cannot guarantee that 0-RTT data will be delivered only ONCE to a server</a:t>
            </a:r>
            <a:br>
              <a:rPr lang="en-BE"/>
            </a:br>
            <a:br>
              <a:rPr lang="en-BE"/>
            </a:br>
            <a:br>
              <a:rPr lang="en-BE"/>
            </a:br>
            <a:endParaRPr lang="en-BE"/>
          </a:p>
          <a:p>
            <a:r>
              <a:rPr lang="en-BE"/>
              <a:t>An application that uses</a:t>
            </a:r>
            <a:br>
              <a:rPr lang="en-BE"/>
            </a:br>
            <a:r>
              <a:rPr lang="en-BE"/>
              <a:t>QUIC’s 0-RTT must ensure</a:t>
            </a:r>
            <a:br>
              <a:rPr lang="en-BE"/>
            </a:br>
            <a:r>
              <a:rPr lang="en-BE"/>
              <a:t>that the data sent in 0-RT</a:t>
            </a:r>
            <a:br>
              <a:rPr lang="en-BE"/>
            </a:br>
            <a:r>
              <a:rPr lang="en-BE"/>
              <a:t>is idempotent and can be </a:t>
            </a:r>
            <a:br>
              <a:rPr lang="en-BE"/>
            </a:br>
            <a:r>
              <a:rPr lang="en-GB"/>
              <a:t>r</a:t>
            </a:r>
            <a:r>
              <a:rPr lang="en-BE"/>
              <a:t>eplayed without any problem</a:t>
            </a:r>
            <a:br>
              <a:rPr lang="en-BE"/>
            </a:br>
            <a:br>
              <a:rPr lang="en-BE"/>
            </a:br>
            <a:endParaRPr lang="en-BE"/>
          </a:p>
          <a:p>
            <a:pPr marL="0" indent="0">
              <a:buNone/>
            </a:pPr>
            <a:endParaRPr lang="en-BE"/>
          </a:p>
          <a:p>
            <a:endParaRPr lang="en-BE"/>
          </a:p>
          <a:p>
            <a:endParaRPr lang="en-BE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F60C357A-FD86-B746-1272-94AE2EA0A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6306" y="3585258"/>
            <a:ext cx="3636" cy="272664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FB2E8F-D3B6-5FE9-B4BE-2D2DE654ABE1}"/>
              </a:ext>
            </a:extLst>
          </p:cNvPr>
          <p:cNvCxnSpPr>
            <a:cxnSpLocks/>
          </p:cNvCxnSpPr>
          <p:nvPr/>
        </p:nvCxnSpPr>
        <p:spPr>
          <a:xfrm flipH="1">
            <a:off x="6844349" y="4636186"/>
            <a:ext cx="4355917" cy="551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F1C888-51A2-3AFA-F0F4-4CE3C37359BB}"/>
              </a:ext>
            </a:extLst>
          </p:cNvPr>
          <p:cNvSpPr txBox="1"/>
          <p:nvPr/>
        </p:nvSpPr>
        <p:spPr>
          <a:xfrm rot="21273715">
            <a:off x="7800768" y="4504074"/>
            <a:ext cx="209147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[SCID=x, DCID=y]</a:t>
            </a:r>
          </a:p>
          <a:p>
            <a:r>
              <a:rPr lang="en-BE">
                <a:solidFill>
                  <a:schemeClr val="accent1"/>
                </a:solidFill>
              </a:rPr>
              <a:t>Initial (CRYPTO)</a:t>
            </a:r>
          </a:p>
          <a:p>
            <a:r>
              <a:rPr lang="en-BE">
                <a:solidFill>
                  <a:srgbClr val="FF0000"/>
                </a:solidFill>
              </a:rPr>
              <a:t>Handshake(CRYPTO)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7E50FC-9246-2E19-5873-338FA3B55FF0}"/>
              </a:ext>
            </a:extLst>
          </p:cNvPr>
          <p:cNvCxnSpPr>
            <a:cxnSpLocks/>
          </p:cNvCxnSpPr>
          <p:nvPr/>
        </p:nvCxnSpPr>
        <p:spPr>
          <a:xfrm>
            <a:off x="6851601" y="3672751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78FF4C-52C8-0A4B-A193-9F5149122534}"/>
              </a:ext>
            </a:extLst>
          </p:cNvPr>
          <p:cNvSpPr txBox="1"/>
          <p:nvPr/>
        </p:nvSpPr>
        <p:spPr>
          <a:xfrm rot="411135">
            <a:off x="8256985" y="3527181"/>
            <a:ext cx="170110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[SCID=x,DCID=z]</a:t>
            </a:r>
          </a:p>
          <a:p>
            <a:r>
              <a:rPr lang="en-BE">
                <a:solidFill>
                  <a:schemeClr val="accent1"/>
                </a:solidFill>
              </a:rPr>
              <a:t>Initial (CRYPTO)</a:t>
            </a:r>
            <a:br>
              <a:rPr lang="en-BE">
                <a:solidFill>
                  <a:schemeClr val="accent1"/>
                </a:solidFill>
              </a:rPr>
            </a:br>
            <a:r>
              <a:rPr lang="en-BE">
                <a:solidFill>
                  <a:srgbClr val="7030A0"/>
                </a:solidFill>
              </a:rPr>
              <a:t>0-RTT(Data)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D2DE09A5-16B4-C880-56C5-E7D0226B2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853" y="3517789"/>
            <a:ext cx="2424" cy="27941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8FC04A-D7B9-7761-8F0A-23FD064DBD95}"/>
              </a:ext>
            </a:extLst>
          </p:cNvPr>
          <p:cNvCxnSpPr>
            <a:cxnSpLocks/>
          </p:cNvCxnSpPr>
          <p:nvPr/>
        </p:nvCxnSpPr>
        <p:spPr>
          <a:xfrm>
            <a:off x="6851601" y="5652376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08D0ED-5EA8-5ED3-8AED-0242EFF3C97F}"/>
              </a:ext>
            </a:extLst>
          </p:cNvPr>
          <p:cNvSpPr txBox="1"/>
          <p:nvPr/>
        </p:nvSpPr>
        <p:spPr>
          <a:xfrm rot="411135">
            <a:off x="8256985" y="5506806"/>
            <a:ext cx="170110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>
                <a:solidFill>
                  <a:schemeClr val="accent1"/>
                </a:solidFill>
              </a:rPr>
              <a:t>[SCID=x,DCID=z]</a:t>
            </a:r>
          </a:p>
          <a:p>
            <a:r>
              <a:rPr lang="en-BE">
                <a:solidFill>
                  <a:schemeClr val="accent1"/>
                </a:solidFill>
              </a:rPr>
              <a:t>Initial (CRYPTO)</a:t>
            </a:r>
            <a:br>
              <a:rPr lang="en-BE">
                <a:solidFill>
                  <a:schemeClr val="accent1"/>
                </a:solidFill>
              </a:rPr>
            </a:br>
            <a:r>
              <a:rPr lang="en-BE">
                <a:solidFill>
                  <a:srgbClr val="7030A0"/>
                </a:solidFill>
              </a:rPr>
              <a:t>0-RTT(Data)</a:t>
            </a:r>
          </a:p>
        </p:txBody>
      </p:sp>
    </p:spTree>
    <p:extLst>
      <p:ext uri="{BB962C8B-B14F-4D97-AF65-F5344CB8AC3E}">
        <p14:creationId xmlns:p14="http://schemas.microsoft.com/office/powerpoint/2010/main" val="127521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1F0D-C78F-6DD5-5F43-0031B728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 allows to multiplex several </a:t>
            </a:r>
            <a:r>
              <a:rPr lang="en-US" err="1"/>
              <a:t>bytestreams</a:t>
            </a:r>
            <a:r>
              <a:rPr lang="en-US"/>
              <a:t> on a single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5E5E-12AD-3A46-477D-6ADDEC13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information required in each STREAM frame to support this feature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86A09-F1F1-00D6-5EB3-503155BBAC0E}"/>
              </a:ext>
            </a:extLst>
          </p:cNvPr>
          <p:cNvSpPr/>
          <p:nvPr/>
        </p:nvSpPr>
        <p:spPr>
          <a:xfrm>
            <a:off x="8642152" y="3416445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5876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80257-C9FB-3F9A-2208-C0B312FAF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F2B5-1631-43B1-AEB8-DB5B2EAC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Transporting 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B926-9593-4010-CCA3-71E497F8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QUIC defines several types of frames to reliably exchange data</a:t>
            </a:r>
            <a:br>
              <a:rPr lang="en-BE"/>
            </a:br>
            <a:endParaRPr lang="en-BE"/>
          </a:p>
          <a:p>
            <a:pPr lvl="1"/>
            <a:r>
              <a:rPr lang="en-BE"/>
              <a:t>STREAM frame</a:t>
            </a:r>
            <a:br>
              <a:rPr lang="en-BE"/>
            </a:br>
            <a:br>
              <a:rPr lang="en-BE"/>
            </a:br>
            <a:br>
              <a:rPr lang="en-BE"/>
            </a:br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0D19A-164C-3853-4C81-BF0BA75E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89" y="2303154"/>
            <a:ext cx="3711774" cy="22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C32F-1B77-5EFE-F9FD-307EB5B5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The STREAM 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522BBE-0748-39DB-254A-C79FA42F8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405" y="2748227"/>
            <a:ext cx="4318311" cy="2619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FD603B-B81D-26DA-B3D1-3C9B7A5E8088}"/>
              </a:ext>
            </a:extLst>
          </p:cNvPr>
          <p:cNvSpPr txBox="1"/>
          <p:nvPr/>
        </p:nvSpPr>
        <p:spPr>
          <a:xfrm>
            <a:off x="7788173" y="1957847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>
                <a:latin typeface="Courier" pitchFamily="2" charset="0"/>
              </a:rPr>
              <a:t>0001XYZF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B3B422E7-3D5F-BC2D-3194-F996971F42CC}"/>
              </a:ext>
            </a:extLst>
          </p:cNvPr>
          <p:cNvSpPr/>
          <p:nvPr/>
        </p:nvSpPr>
        <p:spPr>
          <a:xfrm>
            <a:off x="8816115" y="365124"/>
            <a:ext cx="3045426" cy="1325563"/>
          </a:xfrm>
          <a:prstGeom prst="wedgeEllipseCallout">
            <a:avLst>
              <a:gd name="adj1" fmla="val -24725"/>
              <a:gd name="adj2" fmla="val 790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/>
              <a:t>FIN bit</a:t>
            </a:r>
            <a:br>
              <a:rPr lang="en-BE" sz="2400"/>
            </a:br>
            <a:r>
              <a:rPr lang="en-BE" sz="2400"/>
              <a:t>indicates end of STREAM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9659136E-585D-EE0F-3A01-2717B81E0FCD}"/>
              </a:ext>
            </a:extLst>
          </p:cNvPr>
          <p:cNvSpPr/>
          <p:nvPr/>
        </p:nvSpPr>
        <p:spPr>
          <a:xfrm>
            <a:off x="8739714" y="3494087"/>
            <a:ext cx="3452285" cy="2140939"/>
          </a:xfrm>
          <a:prstGeom prst="wedgeEllipseCallout">
            <a:avLst>
              <a:gd name="adj1" fmla="val -44152"/>
              <a:gd name="adj2" fmla="val -987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/>
              <a:t>Indicate</a:t>
            </a:r>
            <a:r>
              <a:rPr lang="nl-BE" sz="2400"/>
              <a:t>s</a:t>
            </a:r>
            <a:r>
              <a:rPr lang="en-BE" sz="2400"/>
              <a:t> whether Offset and length are present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DE7EFD8C-5349-97A2-DC59-68E936F7D351}"/>
              </a:ext>
            </a:extLst>
          </p:cNvPr>
          <p:cNvSpPr/>
          <p:nvPr/>
        </p:nvSpPr>
        <p:spPr>
          <a:xfrm>
            <a:off x="163575" y="1917107"/>
            <a:ext cx="3452285" cy="1511893"/>
          </a:xfrm>
          <a:prstGeom prst="wedgeEllipseCallout">
            <a:avLst>
              <a:gd name="adj1" fmla="val 86319"/>
              <a:gd name="adj2" fmla="val 677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/>
              <a:t>Each bytestream has a unique identifer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2527A013-5F20-EBA3-5C67-0AEE8A6A9F8E}"/>
              </a:ext>
            </a:extLst>
          </p:cNvPr>
          <p:cNvSpPr/>
          <p:nvPr/>
        </p:nvSpPr>
        <p:spPr>
          <a:xfrm>
            <a:off x="383709" y="3655419"/>
            <a:ext cx="3452285" cy="1511893"/>
          </a:xfrm>
          <a:prstGeom prst="wedgeEllipseCallout">
            <a:avLst>
              <a:gd name="adj1" fmla="val 81414"/>
              <a:gd name="adj2" fmla="val -2295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/>
              <a:t>Offset in bytes from beginning of bytestream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2C991986-840B-3353-D1EE-BE77965DC37C}"/>
              </a:ext>
            </a:extLst>
          </p:cNvPr>
          <p:cNvSpPr/>
          <p:nvPr/>
        </p:nvSpPr>
        <p:spPr>
          <a:xfrm>
            <a:off x="223435" y="5367866"/>
            <a:ext cx="3452285" cy="1511893"/>
          </a:xfrm>
          <a:prstGeom prst="wedgeEllipseCallout">
            <a:avLst>
              <a:gd name="adj1" fmla="val 80433"/>
              <a:gd name="adj2" fmla="val -10695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/>
              <a:t>Length of frame in bytes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4667A8-71E7-109A-E5F3-100CBE4B147F}"/>
              </a:ext>
            </a:extLst>
          </p:cNvPr>
          <p:cNvSpPr txBox="1">
            <a:spLocks/>
          </p:cNvSpPr>
          <p:nvPr/>
        </p:nvSpPr>
        <p:spPr>
          <a:xfrm>
            <a:off x="4580466" y="5913297"/>
            <a:ext cx="10515600" cy="54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/>
              <a:t>All integers are </a:t>
            </a:r>
            <a:r>
              <a:rPr lang="en-BE">
                <a:latin typeface="Courier" pitchFamily="2" charset="0"/>
              </a:rPr>
              <a:t>varint</a:t>
            </a:r>
          </a:p>
        </p:txBody>
      </p:sp>
    </p:spTree>
    <p:extLst>
      <p:ext uri="{BB962C8B-B14F-4D97-AF65-F5344CB8AC3E}">
        <p14:creationId xmlns:p14="http://schemas.microsoft.com/office/powerpoint/2010/main" val="39847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1E9E-DD72-8B51-5DAE-99B1BFC6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090B-DE93-A304-B00E-7E21793A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Client sends </a:t>
            </a:r>
            <a:r>
              <a:rPr lang="en-BE">
                <a:solidFill>
                  <a:srgbClr val="0070C0"/>
                </a:solidFill>
              </a:rPr>
              <a:t>ABCDEFG</a:t>
            </a:r>
            <a:r>
              <a:rPr lang="en-BE"/>
              <a:t> over STREAM 1 and </a:t>
            </a:r>
            <a:r>
              <a:rPr lang="en-BE">
                <a:solidFill>
                  <a:srgbClr val="FF0000"/>
                </a:solidFill>
              </a:rPr>
              <a:t>123 </a:t>
            </a:r>
            <a:r>
              <a:rPr lang="en-BE"/>
              <a:t>over STREAM 5</a:t>
            </a:r>
            <a:endParaRPr lang="en-BE">
              <a:latin typeface="Courier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64356-875B-5AEC-15D1-6632A214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17" y="4686300"/>
            <a:ext cx="2044700" cy="16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AD4781-2000-AEA6-6D1C-00CC1ABD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711700"/>
            <a:ext cx="19812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903B3-099A-8D5C-94AF-DCCF49AD4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566" y="4711700"/>
            <a:ext cx="2108200" cy="161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0EC43-E9B2-6A1E-5C22-4DA365623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532" y="4637882"/>
            <a:ext cx="2832100" cy="161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C17A6-6BB8-75C3-B7BD-21F25450F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0" y="2616200"/>
            <a:ext cx="2362200" cy="162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D4AC87-44CC-39E0-A2B8-7BF5B22BB18D}"/>
              </a:ext>
            </a:extLst>
          </p:cNvPr>
          <p:cNvSpPr/>
          <p:nvPr/>
        </p:nvSpPr>
        <p:spPr>
          <a:xfrm>
            <a:off x="1225546" y="2554289"/>
            <a:ext cx="880533" cy="81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PN = 1</a:t>
            </a:r>
            <a:endParaRPr lang="en-B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5D3FFD-411B-D5BA-F3E1-088496DC96BB}"/>
              </a:ext>
            </a:extLst>
          </p:cNvPr>
          <p:cNvGrpSpPr/>
          <p:nvPr/>
        </p:nvGrpSpPr>
        <p:grpSpPr>
          <a:xfrm>
            <a:off x="2106080" y="2554289"/>
            <a:ext cx="1185333" cy="812800"/>
            <a:chOff x="2438400" y="2895600"/>
            <a:chExt cx="1185333" cy="8128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5ACC68-7B57-73CB-E6B7-3B8CA417E4BC}"/>
                </a:ext>
              </a:extLst>
            </p:cNvPr>
            <p:cNvSpPr/>
            <p:nvPr/>
          </p:nvSpPr>
          <p:spPr>
            <a:xfrm>
              <a:off x="2438400" y="2895600"/>
              <a:ext cx="1185333" cy="812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BE" sz="2400">
                  <a:solidFill>
                    <a:schemeClr val="accent1"/>
                  </a:solidFill>
                </a:rPr>
                <a:t>       AB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EB803B-D5EC-5C0C-0494-423A83B5D5C7}"/>
                </a:ext>
              </a:extLst>
            </p:cNvPr>
            <p:cNvSpPr/>
            <p:nvPr/>
          </p:nvSpPr>
          <p:spPr>
            <a:xfrm>
              <a:off x="2438400" y="2895600"/>
              <a:ext cx="609600" cy="812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450A9A-1415-4B40-DFC1-6194A995EFA4}"/>
              </a:ext>
            </a:extLst>
          </p:cNvPr>
          <p:cNvGrpSpPr/>
          <p:nvPr/>
        </p:nvGrpSpPr>
        <p:grpSpPr>
          <a:xfrm>
            <a:off x="2591572" y="3490912"/>
            <a:ext cx="999067" cy="812800"/>
            <a:chOff x="2438400" y="2895600"/>
            <a:chExt cx="999067" cy="812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FA2247-05C7-C74D-7447-644A831ABC7F}"/>
                </a:ext>
              </a:extLst>
            </p:cNvPr>
            <p:cNvSpPr/>
            <p:nvPr/>
          </p:nvSpPr>
          <p:spPr>
            <a:xfrm>
              <a:off x="2438400" y="2895600"/>
              <a:ext cx="999067" cy="812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BE" sz="2400">
                  <a:solidFill>
                    <a:srgbClr val="FF0000"/>
                  </a:solidFill>
                </a:rPr>
                <a:t>        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70193D-6F83-4822-C56B-662144760FBF}"/>
                </a:ext>
              </a:extLst>
            </p:cNvPr>
            <p:cNvSpPr/>
            <p:nvPr/>
          </p:nvSpPr>
          <p:spPr>
            <a:xfrm>
              <a:off x="2438400" y="2895600"/>
              <a:ext cx="609600" cy="812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F963F-310C-36D2-6092-6F901F9085C9}"/>
              </a:ext>
            </a:extLst>
          </p:cNvPr>
          <p:cNvSpPr/>
          <p:nvPr/>
        </p:nvSpPr>
        <p:spPr>
          <a:xfrm>
            <a:off x="4646076" y="2569906"/>
            <a:ext cx="1011766" cy="81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>
                <a:solidFill>
                  <a:schemeClr val="accent1"/>
                </a:solidFill>
              </a:rPr>
              <a:t>       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9F9E79-2C22-8878-E589-FA8B049B8940}"/>
              </a:ext>
            </a:extLst>
          </p:cNvPr>
          <p:cNvSpPr/>
          <p:nvPr/>
        </p:nvSpPr>
        <p:spPr>
          <a:xfrm>
            <a:off x="4631259" y="2569070"/>
            <a:ext cx="609600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C7433-961A-6F9C-66EF-145B45E1DD54}"/>
              </a:ext>
            </a:extLst>
          </p:cNvPr>
          <p:cNvSpPr/>
          <p:nvPr/>
        </p:nvSpPr>
        <p:spPr>
          <a:xfrm>
            <a:off x="7329240" y="3228181"/>
            <a:ext cx="1443565" cy="81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>
                <a:solidFill>
                  <a:schemeClr val="accent1"/>
                </a:solidFill>
              </a:rPr>
              <a:t>        DEFG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38F6B7-17F5-2DDE-D60A-609DBEB96887}"/>
              </a:ext>
            </a:extLst>
          </p:cNvPr>
          <p:cNvSpPr/>
          <p:nvPr/>
        </p:nvSpPr>
        <p:spPr>
          <a:xfrm>
            <a:off x="7329240" y="3228181"/>
            <a:ext cx="609600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75138F-ABF0-7680-9993-ED153A60D6BE}"/>
              </a:ext>
            </a:extLst>
          </p:cNvPr>
          <p:cNvSpPr/>
          <p:nvPr/>
        </p:nvSpPr>
        <p:spPr>
          <a:xfrm>
            <a:off x="5634566" y="2569906"/>
            <a:ext cx="1155703" cy="81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2400">
                <a:solidFill>
                  <a:srgbClr val="FF0000"/>
                </a:solidFill>
              </a:rPr>
              <a:t>         23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CB8D0-A28B-ED7A-864B-1C24A906BB99}"/>
              </a:ext>
            </a:extLst>
          </p:cNvPr>
          <p:cNvSpPr/>
          <p:nvPr/>
        </p:nvSpPr>
        <p:spPr>
          <a:xfrm>
            <a:off x="5634566" y="2569906"/>
            <a:ext cx="609600" cy="812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0B441A-3159-A850-EE2D-05CD581AC80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132412" y="3367089"/>
            <a:ext cx="1278468" cy="124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918F07-8326-197D-5DC8-42453679D783}"/>
              </a:ext>
            </a:extLst>
          </p:cNvPr>
          <p:cNvCxnSpPr>
            <a:cxnSpLocks/>
          </p:cNvCxnSpPr>
          <p:nvPr/>
        </p:nvCxnSpPr>
        <p:spPr>
          <a:xfrm>
            <a:off x="2947608" y="4054211"/>
            <a:ext cx="1128034" cy="58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CBAB95-15C5-0B59-BA0F-A1A703171FFF}"/>
              </a:ext>
            </a:extLst>
          </p:cNvPr>
          <p:cNvCxnSpPr>
            <a:cxnSpLocks/>
          </p:cNvCxnSpPr>
          <p:nvPr/>
        </p:nvCxnSpPr>
        <p:spPr>
          <a:xfrm>
            <a:off x="4976952" y="3228181"/>
            <a:ext cx="1178314" cy="148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6E4EAC-72E2-1A1A-5E54-AFF2D50BA391}"/>
              </a:ext>
            </a:extLst>
          </p:cNvPr>
          <p:cNvCxnSpPr>
            <a:cxnSpLocks/>
          </p:cNvCxnSpPr>
          <p:nvPr/>
        </p:nvCxnSpPr>
        <p:spPr>
          <a:xfrm>
            <a:off x="5972847" y="3246437"/>
            <a:ext cx="2184788" cy="131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0BE6F9-5372-F8DE-91CC-FCE76A86844B}"/>
              </a:ext>
            </a:extLst>
          </p:cNvPr>
          <p:cNvCxnSpPr>
            <a:cxnSpLocks/>
          </p:cNvCxnSpPr>
          <p:nvPr/>
        </p:nvCxnSpPr>
        <p:spPr>
          <a:xfrm flipV="1">
            <a:off x="7552941" y="2710129"/>
            <a:ext cx="1353991" cy="6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E9B2A-CC3A-3CF8-6803-F1B6B8824E0F}"/>
              </a:ext>
            </a:extLst>
          </p:cNvPr>
          <p:cNvSpPr/>
          <p:nvPr/>
        </p:nvSpPr>
        <p:spPr>
          <a:xfrm>
            <a:off x="1735752" y="3496128"/>
            <a:ext cx="880533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PN = 2</a:t>
            </a:r>
            <a:endParaRPr lang="en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F6358-3A67-486C-5791-08933E3AC761}"/>
              </a:ext>
            </a:extLst>
          </p:cNvPr>
          <p:cNvSpPr/>
          <p:nvPr/>
        </p:nvSpPr>
        <p:spPr>
          <a:xfrm>
            <a:off x="3742266" y="2563019"/>
            <a:ext cx="880533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PN = 3</a:t>
            </a:r>
            <a:endParaRPr lang="en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AA81DC-6C94-E838-FEF1-F488187C9048}"/>
              </a:ext>
            </a:extLst>
          </p:cNvPr>
          <p:cNvSpPr/>
          <p:nvPr/>
        </p:nvSpPr>
        <p:spPr>
          <a:xfrm>
            <a:off x="6463998" y="3218657"/>
            <a:ext cx="880533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PN = 4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5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0B437-E6A7-B3DD-42A1-514198BBA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4F55-53EB-65AA-16BB-E81E11D2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Projet</a:t>
            </a:r>
            <a:r>
              <a:rPr lang="en-US"/>
              <a:t> – grille </a:t>
            </a:r>
            <a:r>
              <a:rPr lang="en-US" err="1"/>
              <a:t>d’évaluation</a:t>
            </a:r>
            <a:r>
              <a:rPr lang="en-US"/>
              <a:t> de </a:t>
            </a:r>
            <a:r>
              <a:rPr lang="en-US" err="1"/>
              <a:t>l’oral</a:t>
            </a:r>
            <a:br>
              <a:rPr lang="en-US"/>
            </a:br>
            <a:r>
              <a:rPr lang="en-US"/>
              <a:t>Volet </a:t>
            </a:r>
            <a:r>
              <a:rPr lang="en-US" err="1"/>
              <a:t>contenu</a:t>
            </a:r>
            <a:r>
              <a:rPr lang="en-US"/>
              <a:t> (2/3)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8CFAF5-1297-FAB7-96E4-7931187EA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349390"/>
              </p:ext>
            </p:extLst>
          </p:nvPr>
        </p:nvGraphicFramePr>
        <p:xfrm>
          <a:off x="838200" y="1690689"/>
          <a:ext cx="10929731" cy="500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991">
                  <a:extLst>
                    <a:ext uri="{9D8B030D-6E8A-4147-A177-3AD203B41FA5}">
                      <a16:colId xmlns:a16="http://schemas.microsoft.com/office/drawing/2014/main" val="2006292968"/>
                    </a:ext>
                  </a:extLst>
                </a:gridCol>
                <a:gridCol w="1912788">
                  <a:extLst>
                    <a:ext uri="{9D8B030D-6E8A-4147-A177-3AD203B41FA5}">
                      <a16:colId xmlns:a16="http://schemas.microsoft.com/office/drawing/2014/main" val="1804540244"/>
                    </a:ext>
                  </a:extLst>
                </a:gridCol>
                <a:gridCol w="2461984">
                  <a:extLst>
                    <a:ext uri="{9D8B030D-6E8A-4147-A177-3AD203B41FA5}">
                      <a16:colId xmlns:a16="http://schemas.microsoft.com/office/drawing/2014/main" val="3477467777"/>
                    </a:ext>
                  </a:extLst>
                </a:gridCol>
                <a:gridCol w="2461984">
                  <a:extLst>
                    <a:ext uri="{9D8B030D-6E8A-4147-A177-3AD203B41FA5}">
                      <a16:colId xmlns:a16="http://schemas.microsoft.com/office/drawing/2014/main" val="162235984"/>
                    </a:ext>
                  </a:extLst>
                </a:gridCol>
                <a:gridCol w="2461984">
                  <a:extLst>
                    <a:ext uri="{9D8B030D-6E8A-4147-A177-3AD203B41FA5}">
                      <a16:colId xmlns:a16="http://schemas.microsoft.com/office/drawing/2014/main" val="2488453504"/>
                    </a:ext>
                  </a:extLst>
                </a:gridCol>
              </a:tblGrid>
              <a:tr h="319004">
                <a:tc>
                  <a:txBody>
                    <a:bodyPr/>
                    <a:lstStyle/>
                    <a:p>
                      <a:r>
                        <a:rPr lang="en-US" err="1"/>
                        <a:t>Critère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Insuffisant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Suffisant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Très bien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7815"/>
                  </a:ext>
                </a:extLst>
              </a:tr>
              <a:tr h="1036764">
                <a:tc>
                  <a:txBody>
                    <a:bodyPr/>
                    <a:lstStyle/>
                    <a:p>
                      <a:r>
                        <a:rPr lang="en-US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 de </a:t>
                      </a:r>
                      <a:r>
                        <a:rPr lang="en-US" err="1"/>
                        <a:t>réponse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ou</a:t>
                      </a:r>
                      <a:r>
                        <a:rPr lang="en-US"/>
                        <a:t> incorrect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Quelques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éléments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liés</a:t>
                      </a:r>
                      <a:r>
                        <a:rPr lang="en-US"/>
                        <a:t> à la matière </a:t>
                      </a:r>
                      <a:r>
                        <a:rPr lang="en-US" err="1"/>
                        <a:t>vue</a:t>
                      </a:r>
                      <a:r>
                        <a:rPr lang="en-US"/>
                        <a:t> au </a:t>
                      </a:r>
                      <a:r>
                        <a:rPr lang="en-US" err="1"/>
                        <a:t>cours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Réponse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argumentée</a:t>
                      </a:r>
                      <a:r>
                        <a:rPr lang="en-US"/>
                        <a:t> avec des </a:t>
                      </a:r>
                      <a:r>
                        <a:rPr lang="en-US" err="1"/>
                        <a:t>paquets</a:t>
                      </a:r>
                      <a:r>
                        <a:rPr lang="en-US"/>
                        <a:t>/</a:t>
                      </a:r>
                      <a:r>
                        <a:rPr lang="en-US" err="1"/>
                        <a:t>analyse</a:t>
                      </a:r>
                      <a:r>
                        <a:rPr lang="en-US"/>
                        <a:t> code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Explication </a:t>
                      </a:r>
                      <a:r>
                        <a:rPr lang="en-US" err="1"/>
                        <a:t>détaillée</a:t>
                      </a:r>
                      <a:r>
                        <a:rPr lang="en-US"/>
                        <a:t> qui </a:t>
                      </a:r>
                      <a:r>
                        <a:rPr lang="en-US" err="1"/>
                        <a:t>apporte</a:t>
                      </a:r>
                      <a:r>
                        <a:rPr lang="en-US"/>
                        <a:t> un plus par rapport à </a:t>
                      </a:r>
                      <a:r>
                        <a:rPr lang="en-US" err="1"/>
                        <a:t>ce</a:t>
                      </a:r>
                      <a:r>
                        <a:rPr lang="en-US"/>
                        <a:t> qui a </a:t>
                      </a:r>
                      <a:r>
                        <a:rPr lang="en-US" err="1"/>
                        <a:t>été</a:t>
                      </a:r>
                      <a:r>
                        <a:rPr lang="en-US"/>
                        <a:t> vu au </a:t>
                      </a:r>
                      <a:r>
                        <a:rPr lang="en-US" err="1"/>
                        <a:t>cours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55067"/>
                  </a:ext>
                </a:extLst>
              </a:tr>
              <a:tr h="689283">
                <a:tc>
                  <a:txBody>
                    <a:bodyPr/>
                    <a:lstStyle/>
                    <a:p>
                      <a:r>
                        <a:rPr lang="en-US"/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idem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idem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idem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116746"/>
                  </a:ext>
                </a:extLst>
              </a:tr>
              <a:tr h="689283">
                <a:tc>
                  <a:txBody>
                    <a:bodyPr/>
                    <a:lstStyle/>
                    <a:p>
                      <a:r>
                        <a:rPr lang="en-US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idem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0587"/>
                  </a:ext>
                </a:extLst>
              </a:tr>
              <a:tr h="689283">
                <a:tc>
                  <a:txBody>
                    <a:bodyPr/>
                    <a:lstStyle/>
                    <a:p>
                      <a:r>
                        <a:rPr lang="en-US"/>
                        <a:t>IPv4/IPv6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idem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45546"/>
                  </a:ext>
                </a:extLst>
              </a:tr>
              <a:tr h="689283">
                <a:tc>
                  <a:txBody>
                    <a:bodyPr/>
                    <a:lstStyle/>
                    <a:p>
                      <a:r>
                        <a:rPr lang="en-US" err="1"/>
                        <a:t>Sécurité</a:t>
                      </a:r>
                      <a:r>
                        <a:rPr lang="en-US"/>
                        <a:t>/TLS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idem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70064"/>
                  </a:ext>
                </a:extLst>
              </a:tr>
              <a:tr h="689283">
                <a:tc>
                  <a:txBody>
                    <a:bodyPr/>
                    <a:lstStyle/>
                    <a:p>
                      <a:r>
                        <a:rPr lang="en-US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idem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0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50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66DB-E864-600F-F5A2-6088332D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The stream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8BF5-C84A-756B-6B74-C7DFB884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Each bytestream has a unique identifier, but who allocates thes identifiers ?</a:t>
            </a:r>
          </a:p>
          <a:p>
            <a:pPr lvl="1"/>
            <a:r>
              <a:rPr lang="en-BE"/>
              <a:t>The client</a:t>
            </a:r>
          </a:p>
          <a:p>
            <a:pPr lvl="1"/>
            <a:r>
              <a:rPr lang="en-BE"/>
              <a:t>The server</a:t>
            </a:r>
          </a:p>
          <a:p>
            <a:pPr lvl="1"/>
            <a:r>
              <a:rPr lang="en-BE"/>
              <a:t>Both</a:t>
            </a:r>
          </a:p>
          <a:p>
            <a:pPr lvl="2"/>
            <a:r>
              <a:rPr lang="en-BE"/>
              <a:t>Risk of collision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770CD2-0D80-71ED-5FF6-A98DA9CF0A62}"/>
              </a:ext>
            </a:extLst>
          </p:cNvPr>
          <p:cNvSpPr txBox="1">
            <a:spLocks/>
          </p:cNvSpPr>
          <p:nvPr/>
        </p:nvSpPr>
        <p:spPr>
          <a:xfrm>
            <a:off x="1007534" y="43172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/>
              <a:t>To prevent collisions, the low order bits of the stream identifier indicate the host that is responsible for the stream identifiers</a:t>
            </a:r>
          </a:p>
          <a:p>
            <a:pPr lvl="1"/>
            <a:r>
              <a:rPr lang="en-BE"/>
              <a:t>00 : bidirectional stream identifier created by client</a:t>
            </a:r>
          </a:p>
          <a:p>
            <a:pPr lvl="1"/>
            <a:r>
              <a:rPr lang="en-BE"/>
              <a:t>10 : unidirectional stream identifier created by client</a:t>
            </a:r>
          </a:p>
          <a:p>
            <a:pPr lvl="1"/>
            <a:r>
              <a:rPr lang="en-BE"/>
              <a:t>01 : bidirectional stream identifier created by server</a:t>
            </a:r>
          </a:p>
          <a:p>
            <a:pPr lvl="1"/>
            <a:r>
              <a:rPr lang="en-BE"/>
              <a:t>11 : unidirectional stream identifier created by server</a:t>
            </a:r>
          </a:p>
          <a:p>
            <a:pPr lvl="1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586A53-599C-96AB-988F-837C22983CD8}"/>
              </a:ext>
            </a:extLst>
          </p:cNvPr>
          <p:cNvSpPr/>
          <p:nvPr/>
        </p:nvSpPr>
        <p:spPr>
          <a:xfrm>
            <a:off x="1705232" y="3830595"/>
            <a:ext cx="2224217" cy="370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99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BBA5-B822-0E25-7A88-11F31BCF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Acknowledging QUIC packets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3531-E924-A80C-E7EB-1443CA28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/>
              <a:t>A QUIC receiver always acknowledges the received packets</a:t>
            </a:r>
          </a:p>
          <a:p>
            <a:r>
              <a:rPr lang="nl-BE"/>
              <a:t>Not the individual frames (the sender must remember in which packet each frame was sent)</a:t>
            </a:r>
          </a:p>
          <a:p>
            <a:endParaRPr lang="en-BE"/>
          </a:p>
          <a:p>
            <a:pPr lvl="1"/>
            <a:r>
              <a:rPr lang="nl-BE"/>
              <a:t>How would you design the QUIC </a:t>
            </a:r>
            <a:r>
              <a:rPr lang="en-BE"/>
              <a:t>ACK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78BA9-DB02-8CC2-3E99-0CDCF8AF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26" y="3720571"/>
            <a:ext cx="4186204" cy="29339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36E02C-018F-C368-A29C-28C6C50D4AA2}"/>
              </a:ext>
            </a:extLst>
          </p:cNvPr>
          <p:cNvSpPr/>
          <p:nvPr/>
        </p:nvSpPr>
        <p:spPr>
          <a:xfrm>
            <a:off x="1068535" y="4001294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017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517A0-9B50-4732-73FF-37E03015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QUIC </a:t>
            </a:r>
            <a:r>
              <a:rPr lang="fr-FR" err="1"/>
              <a:t>loss</a:t>
            </a:r>
            <a:r>
              <a:rPr lang="fr-FR"/>
              <a:t> </a:t>
            </a:r>
            <a:r>
              <a:rPr lang="fr-FR" err="1"/>
              <a:t>detection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F48BB5-44CE-25CE-A51B-80D76411B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How to </a:t>
            </a:r>
            <a:r>
              <a:rPr lang="fr-FR" err="1"/>
              <a:t>detect</a:t>
            </a:r>
            <a:r>
              <a:rPr lang="fr-FR"/>
              <a:t> </a:t>
            </a:r>
            <a:r>
              <a:rPr lang="fr-FR" err="1"/>
              <a:t>packet</a:t>
            </a:r>
            <a:r>
              <a:rPr lang="fr-FR"/>
              <a:t> </a:t>
            </a:r>
            <a:r>
              <a:rPr lang="fr-FR" err="1"/>
              <a:t>losses</a:t>
            </a:r>
            <a:r>
              <a:rPr lang="fr-FR"/>
              <a:t> ?</a:t>
            </a:r>
          </a:p>
          <a:p>
            <a:pPr lvl="1"/>
            <a:r>
              <a:rPr lang="fr-FR"/>
              <a:t>Sender </a:t>
            </a:r>
            <a:r>
              <a:rPr lang="fr-FR" err="1"/>
              <a:t>always</a:t>
            </a:r>
            <a:r>
              <a:rPr lang="fr-FR"/>
              <a:t> uses </a:t>
            </a:r>
            <a:r>
              <a:rPr lang="fr-FR" err="1"/>
              <a:t>monotonically</a:t>
            </a:r>
            <a:r>
              <a:rPr lang="fr-FR"/>
              <a:t> </a:t>
            </a:r>
            <a:r>
              <a:rPr lang="fr-FR" err="1"/>
              <a:t>increasing</a:t>
            </a:r>
            <a:r>
              <a:rPr lang="fr-FR"/>
              <a:t> </a:t>
            </a:r>
            <a:r>
              <a:rPr lang="fr-FR" err="1"/>
              <a:t>packet</a:t>
            </a:r>
            <a:r>
              <a:rPr lang="fr-FR"/>
              <a:t> </a:t>
            </a:r>
            <a:r>
              <a:rPr lang="fr-FR" err="1"/>
              <a:t>numbers</a:t>
            </a:r>
            <a:endParaRPr lang="fr-FR"/>
          </a:p>
          <a:p>
            <a:pPr lvl="2"/>
            <a:r>
              <a:rPr lang="fr-FR"/>
              <a:t>Initial </a:t>
            </a:r>
            <a:r>
              <a:rPr lang="fr-FR" err="1"/>
              <a:t>packet</a:t>
            </a:r>
            <a:r>
              <a:rPr lang="fr-FR"/>
              <a:t> </a:t>
            </a:r>
            <a:r>
              <a:rPr lang="fr-FR" err="1"/>
              <a:t>number</a:t>
            </a:r>
            <a:r>
              <a:rPr lang="fr-FR"/>
              <a:t> </a:t>
            </a:r>
            <a:r>
              <a:rPr lang="fr-FR" err="1"/>
              <a:t>may</a:t>
            </a:r>
            <a:r>
              <a:rPr lang="fr-FR"/>
              <a:t> start at </a:t>
            </a:r>
            <a:r>
              <a:rPr lang="fr-FR" err="1"/>
              <a:t>another</a:t>
            </a:r>
            <a:r>
              <a:rPr lang="fr-FR"/>
              <a:t> value </a:t>
            </a:r>
            <a:r>
              <a:rPr lang="fr-FR" err="1"/>
              <a:t>than</a:t>
            </a:r>
            <a:r>
              <a:rPr lang="fr-FR"/>
              <a:t> </a:t>
            </a:r>
            <a:r>
              <a:rPr lang="fr-FR" err="1"/>
              <a:t>zero</a:t>
            </a:r>
            <a:endParaRPr lang="fr-FR"/>
          </a:p>
          <a:p>
            <a:pPr lvl="2"/>
            <a:r>
              <a:rPr lang="fr-FR"/>
              <a:t>Sender can </a:t>
            </a:r>
            <a:r>
              <a:rPr lang="fr-FR" err="1"/>
              <a:t>decide</a:t>
            </a:r>
            <a:r>
              <a:rPr lang="fr-FR"/>
              <a:t> to </a:t>
            </a:r>
            <a:r>
              <a:rPr lang="fr-FR" err="1"/>
              <a:t>create</a:t>
            </a:r>
            <a:r>
              <a:rPr lang="fr-FR"/>
              <a:t> gaps in </a:t>
            </a:r>
            <a:r>
              <a:rPr lang="fr-FR" err="1"/>
              <a:t>packet</a:t>
            </a:r>
            <a:r>
              <a:rPr lang="fr-FR"/>
              <a:t> </a:t>
            </a:r>
            <a:r>
              <a:rPr lang="fr-FR" err="1"/>
              <a:t>number</a:t>
            </a:r>
            <a:r>
              <a:rPr lang="fr-FR"/>
              <a:t> if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wants</a:t>
            </a:r>
            <a:endParaRPr lang="fr-FR"/>
          </a:p>
          <a:p>
            <a:pPr lvl="1"/>
            <a:r>
              <a:rPr lang="fr-FR" err="1"/>
              <a:t>Receiver</a:t>
            </a:r>
            <a:r>
              <a:rPr lang="fr-FR"/>
              <a:t> </a:t>
            </a:r>
            <a:r>
              <a:rPr lang="fr-FR" err="1"/>
              <a:t>acknowledges</a:t>
            </a:r>
            <a:r>
              <a:rPr lang="fr-FR"/>
              <a:t> QUIC </a:t>
            </a:r>
            <a:r>
              <a:rPr lang="fr-FR" err="1"/>
              <a:t>packets</a:t>
            </a:r>
            <a:r>
              <a:rPr lang="fr-FR"/>
              <a:t> </a:t>
            </a:r>
            <a:r>
              <a:rPr lang="fr-FR" err="1"/>
              <a:t>using</a:t>
            </a:r>
            <a:r>
              <a:rPr lang="fr-FR"/>
              <a:t> ACK frames</a:t>
            </a:r>
          </a:p>
          <a:p>
            <a:pPr lvl="2"/>
            <a:r>
              <a:rPr lang="fr-FR" err="1"/>
              <a:t>Packets</a:t>
            </a:r>
            <a:r>
              <a:rPr lang="fr-FR"/>
              <a:t> </a:t>
            </a:r>
            <a:r>
              <a:rPr lang="fr-FR" err="1"/>
              <a:t>containing</a:t>
            </a:r>
            <a:r>
              <a:rPr lang="fr-FR"/>
              <a:t> </a:t>
            </a:r>
            <a:r>
              <a:rPr lang="fr-FR" err="1"/>
              <a:t>only</a:t>
            </a:r>
            <a:r>
              <a:rPr lang="fr-FR"/>
              <a:t> ACK, PADDING and CONNECTION_CLOSE frames do not </a:t>
            </a:r>
            <a:r>
              <a:rPr lang="fr-FR" err="1"/>
              <a:t>need</a:t>
            </a:r>
            <a:r>
              <a:rPr lang="fr-FR"/>
              <a:t> to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acked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419ECD-58F5-A571-302A-44676F09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65" y="4190657"/>
            <a:ext cx="3556516" cy="2499978"/>
          </a:xfrm>
          <a:prstGeom prst="rect">
            <a:avLst/>
          </a:prstGeom>
        </p:spPr>
      </p:pic>
      <p:sp>
        <p:nvSpPr>
          <p:cNvPr id="5" name="Oval Callout 6">
            <a:extLst>
              <a:ext uri="{FF2B5EF4-FFF2-40B4-BE49-F238E27FC236}">
                <a16:creationId xmlns:a16="http://schemas.microsoft.com/office/drawing/2014/main" id="{CC85EB14-83E3-0425-3237-C84EC48780F9}"/>
              </a:ext>
            </a:extLst>
          </p:cNvPr>
          <p:cNvSpPr/>
          <p:nvPr/>
        </p:nvSpPr>
        <p:spPr>
          <a:xfrm>
            <a:off x="0" y="4399005"/>
            <a:ext cx="3793066" cy="914813"/>
          </a:xfrm>
          <a:prstGeom prst="wedgeEllipseCallout">
            <a:avLst>
              <a:gd name="adj1" fmla="val 110290"/>
              <a:gd name="adj2" fmla="val 27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/>
              <a:t>Largest QUIC PN received</a:t>
            </a:r>
            <a:endParaRPr lang="en-BE" sz="2400"/>
          </a:p>
        </p:txBody>
      </p:sp>
      <p:sp>
        <p:nvSpPr>
          <p:cNvPr id="6" name="Oval Callout 6">
            <a:extLst>
              <a:ext uri="{FF2B5EF4-FFF2-40B4-BE49-F238E27FC236}">
                <a16:creationId xmlns:a16="http://schemas.microsoft.com/office/drawing/2014/main" id="{BF466427-64D7-E2B7-94EE-902E317A88BE}"/>
              </a:ext>
            </a:extLst>
          </p:cNvPr>
          <p:cNvSpPr/>
          <p:nvPr/>
        </p:nvSpPr>
        <p:spPr>
          <a:xfrm>
            <a:off x="107380" y="5453415"/>
            <a:ext cx="3793066" cy="914813"/>
          </a:xfrm>
          <a:prstGeom prst="wedgeEllipseCallout">
            <a:avLst>
              <a:gd name="adj1" fmla="val 104100"/>
              <a:gd name="adj2" fmla="val -188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/>
              <a:t>Similar to TCP’s SACK blocks</a:t>
            </a:r>
            <a:endParaRPr lang="en-BE" sz="240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895CDB5-2D91-5579-9F78-C6F7A1601FC1}"/>
              </a:ext>
            </a:extLst>
          </p:cNvPr>
          <p:cNvCxnSpPr/>
          <p:nvPr/>
        </p:nvCxnSpPr>
        <p:spPr>
          <a:xfrm>
            <a:off x="6096000" y="5313818"/>
            <a:ext cx="0" cy="837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BAEED-C6BE-2B8B-7667-03C8B84E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QUIC </a:t>
            </a:r>
            <a:r>
              <a:rPr lang="fr-FR" err="1"/>
              <a:t>ack</a:t>
            </a:r>
            <a:r>
              <a:rPr lang="fr-FR"/>
              <a:t> </a:t>
            </a:r>
            <a:r>
              <a:rPr lang="fr-FR" err="1"/>
              <a:t>delays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94348-7A4F-35C3-6879-9E79525F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QUIC </a:t>
            </a:r>
            <a:r>
              <a:rPr lang="fr-FR" err="1"/>
              <a:t>needs</a:t>
            </a:r>
            <a:r>
              <a:rPr lang="fr-FR"/>
              <a:t> to </a:t>
            </a:r>
            <a:r>
              <a:rPr lang="fr-FR" err="1"/>
              <a:t>accurately</a:t>
            </a:r>
            <a:r>
              <a:rPr lang="fr-FR"/>
              <a:t> </a:t>
            </a:r>
            <a:r>
              <a:rPr lang="fr-FR" err="1"/>
              <a:t>measure</a:t>
            </a:r>
            <a:r>
              <a:rPr lang="fr-FR"/>
              <a:t> round-trip-times like TCP</a:t>
            </a:r>
          </a:p>
          <a:p>
            <a:r>
              <a:rPr lang="fr-FR"/>
              <a:t>But a QUIC </a:t>
            </a:r>
            <a:r>
              <a:rPr lang="fr-FR" err="1"/>
              <a:t>receiver</a:t>
            </a:r>
            <a:r>
              <a:rPr lang="fr-FR"/>
              <a:t> </a:t>
            </a:r>
            <a:r>
              <a:rPr lang="fr-FR" err="1"/>
              <a:t>may</a:t>
            </a:r>
            <a:r>
              <a:rPr lang="fr-FR"/>
              <a:t> not </a:t>
            </a:r>
            <a:r>
              <a:rPr lang="fr-FR" err="1"/>
              <a:t>always</a:t>
            </a:r>
            <a:r>
              <a:rPr lang="fr-FR"/>
              <a:t> </a:t>
            </a:r>
            <a:r>
              <a:rPr lang="fr-FR" err="1"/>
              <a:t>send</a:t>
            </a:r>
            <a:r>
              <a:rPr lang="fr-FR"/>
              <a:t> an ACK for </a:t>
            </a:r>
            <a:r>
              <a:rPr lang="fr-FR" err="1"/>
              <a:t>each</a:t>
            </a:r>
            <a:r>
              <a:rPr lang="fr-FR"/>
              <a:t> </a:t>
            </a:r>
            <a:r>
              <a:rPr lang="fr-FR" err="1"/>
              <a:t>received</a:t>
            </a:r>
            <a:r>
              <a:rPr lang="fr-FR"/>
              <a:t> </a:t>
            </a:r>
            <a:r>
              <a:rPr lang="fr-FR" err="1"/>
              <a:t>packet</a:t>
            </a:r>
            <a:endParaRPr lang="fr-FR"/>
          </a:p>
          <a:p>
            <a:pPr lvl="1"/>
            <a:r>
              <a:rPr lang="fr-FR"/>
              <a:t>Standard </a:t>
            </a:r>
            <a:r>
              <a:rPr lang="fr-FR" err="1"/>
              <a:t>requires</a:t>
            </a:r>
            <a:r>
              <a:rPr lang="fr-FR"/>
              <a:t> </a:t>
            </a:r>
            <a:r>
              <a:rPr lang="fr-FR" err="1"/>
              <a:t>sending</a:t>
            </a:r>
            <a:r>
              <a:rPr lang="fr-FR"/>
              <a:t> one ACK </a:t>
            </a:r>
            <a:br>
              <a:rPr lang="fr-FR"/>
            </a:b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two</a:t>
            </a:r>
            <a:r>
              <a:rPr lang="fr-FR"/>
              <a:t> </a:t>
            </a:r>
            <a:r>
              <a:rPr lang="fr-FR" err="1"/>
              <a:t>packets</a:t>
            </a:r>
            <a:r>
              <a:rPr lang="fr-FR"/>
              <a:t>, </a:t>
            </a:r>
            <a:br>
              <a:rPr lang="fr-FR"/>
            </a:br>
            <a:r>
              <a:rPr lang="fr-FR"/>
              <a:t>but </a:t>
            </a:r>
            <a:r>
              <a:rPr lang="fr-FR" err="1"/>
              <a:t>implementations</a:t>
            </a:r>
            <a:r>
              <a:rPr lang="fr-FR"/>
              <a:t> </a:t>
            </a:r>
            <a:r>
              <a:rPr lang="fr-FR" err="1"/>
              <a:t>vary</a:t>
            </a:r>
            <a:endParaRPr lang="fr-FR"/>
          </a:p>
          <a:p>
            <a:pPr lvl="1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implementations</a:t>
            </a:r>
            <a:r>
              <a:rPr lang="fr-FR"/>
              <a:t> </a:t>
            </a:r>
            <a:br>
              <a:rPr lang="fr-FR"/>
            </a:br>
            <a:r>
              <a:rPr lang="fr-FR" err="1"/>
              <a:t>delay</a:t>
            </a:r>
            <a:r>
              <a:rPr lang="fr-FR"/>
              <a:t> the transmission of ACK frames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6BE7EED2-E79E-1614-9370-13A273A5C9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56879" y="3063010"/>
            <a:ext cx="3636" cy="272664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203FD0-A027-C926-67CA-CFFBF23B12C0}"/>
              </a:ext>
            </a:extLst>
          </p:cNvPr>
          <p:cNvCxnSpPr>
            <a:cxnSpLocks/>
          </p:cNvCxnSpPr>
          <p:nvPr/>
        </p:nvCxnSpPr>
        <p:spPr>
          <a:xfrm flipH="1">
            <a:off x="6794922" y="4950042"/>
            <a:ext cx="4355917" cy="551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49AFFF-24FE-8182-3C48-3E5C747DD2F7}"/>
              </a:ext>
            </a:extLst>
          </p:cNvPr>
          <p:cNvSpPr txBox="1"/>
          <p:nvPr/>
        </p:nvSpPr>
        <p:spPr>
          <a:xfrm rot="21273715">
            <a:off x="7748060" y="4934640"/>
            <a:ext cx="190032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PN=9</a:t>
            </a:r>
          </a:p>
          <a:p>
            <a:r>
              <a:rPr lang="nl-BE">
                <a:solidFill>
                  <a:schemeClr val="accent1"/>
                </a:solidFill>
              </a:rPr>
              <a:t>ACK[L=5, Delay=d]</a:t>
            </a:r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A4DB0-0E48-23CF-272E-B8AA67403807}"/>
              </a:ext>
            </a:extLst>
          </p:cNvPr>
          <p:cNvCxnSpPr>
            <a:cxnSpLocks/>
          </p:cNvCxnSpPr>
          <p:nvPr/>
        </p:nvCxnSpPr>
        <p:spPr>
          <a:xfrm>
            <a:off x="6802174" y="3150503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3">
            <a:extLst>
              <a:ext uri="{FF2B5EF4-FFF2-40B4-BE49-F238E27FC236}">
                <a16:creationId xmlns:a16="http://schemas.microsoft.com/office/drawing/2014/main" id="{82FDF14A-A006-D3A2-66D4-9F3A96C3C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9426" y="2995541"/>
            <a:ext cx="2424" cy="27941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E671D88D-5884-8749-15D9-7CA811AF96BD}"/>
              </a:ext>
            </a:extLst>
          </p:cNvPr>
          <p:cNvCxnSpPr>
            <a:cxnSpLocks/>
          </p:cNvCxnSpPr>
          <p:nvPr/>
        </p:nvCxnSpPr>
        <p:spPr>
          <a:xfrm>
            <a:off x="6826354" y="3473452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0">
            <a:extLst>
              <a:ext uri="{FF2B5EF4-FFF2-40B4-BE49-F238E27FC236}">
                <a16:creationId xmlns:a16="http://schemas.microsoft.com/office/drawing/2014/main" id="{902AB497-9354-E546-8672-7F28448DCD35}"/>
              </a:ext>
            </a:extLst>
          </p:cNvPr>
          <p:cNvSpPr txBox="1"/>
          <p:nvPr/>
        </p:nvSpPr>
        <p:spPr>
          <a:xfrm rot="411135">
            <a:off x="8203505" y="3234489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PN=3</a:t>
            </a:r>
            <a:endParaRPr lang="en-BE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CDAE3-8435-BFC9-CE44-90B3AD196348}"/>
              </a:ext>
            </a:extLst>
          </p:cNvPr>
          <p:cNvSpPr txBox="1"/>
          <p:nvPr/>
        </p:nvSpPr>
        <p:spPr>
          <a:xfrm rot="411135">
            <a:off x="9020272" y="355988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PN=5</a:t>
            </a:r>
            <a:endParaRPr lang="en-BE">
              <a:solidFill>
                <a:srgbClr val="7030A0"/>
              </a:solidFill>
            </a:endParaRPr>
          </a:p>
        </p:txBody>
      </p: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35275794-5F98-DEFB-DEA7-7A5688D9EDC5}"/>
              </a:ext>
            </a:extLst>
          </p:cNvPr>
          <p:cNvCxnSpPr>
            <a:cxnSpLocks/>
          </p:cNvCxnSpPr>
          <p:nvPr/>
        </p:nvCxnSpPr>
        <p:spPr>
          <a:xfrm>
            <a:off x="6802174" y="3352799"/>
            <a:ext cx="4354705" cy="1012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>
            <a:extLst>
              <a:ext uri="{FF2B5EF4-FFF2-40B4-BE49-F238E27FC236}">
                <a16:creationId xmlns:a16="http://schemas.microsoft.com/office/drawing/2014/main" id="{82C8843C-44C6-D5BD-BB0C-3C29C46705A3}"/>
              </a:ext>
            </a:extLst>
          </p:cNvPr>
          <p:cNvSpPr txBox="1"/>
          <p:nvPr/>
        </p:nvSpPr>
        <p:spPr>
          <a:xfrm rot="719719">
            <a:off x="9770069" y="3947256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PN=4</a:t>
            </a:r>
            <a:endParaRPr lang="en-BE">
              <a:solidFill>
                <a:srgbClr val="7030A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7F6BAF1-B413-50D3-6DEC-4B1C291DB1D7}"/>
              </a:ext>
            </a:extLst>
          </p:cNvPr>
          <p:cNvCxnSpPr/>
          <p:nvPr/>
        </p:nvCxnSpPr>
        <p:spPr>
          <a:xfrm>
            <a:off x="11353800" y="4056947"/>
            <a:ext cx="0" cy="837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0">
            <a:extLst>
              <a:ext uri="{FF2B5EF4-FFF2-40B4-BE49-F238E27FC236}">
                <a16:creationId xmlns:a16="http://schemas.microsoft.com/office/drawing/2014/main" id="{AFFE21C1-A786-C607-0D6D-8B4371F3F1A9}"/>
              </a:ext>
            </a:extLst>
          </p:cNvPr>
          <p:cNvSpPr txBox="1"/>
          <p:nvPr/>
        </p:nvSpPr>
        <p:spPr>
          <a:xfrm>
            <a:off x="11320514" y="429093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d</a:t>
            </a:r>
            <a:endParaRPr lang="en-BE">
              <a:solidFill>
                <a:srgbClr val="7030A0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361DA30-86EC-B174-AD1F-3485DBE86419}"/>
              </a:ext>
            </a:extLst>
          </p:cNvPr>
          <p:cNvCxnSpPr>
            <a:cxnSpLocks/>
          </p:cNvCxnSpPr>
          <p:nvPr/>
        </p:nvCxnSpPr>
        <p:spPr>
          <a:xfrm>
            <a:off x="6513910" y="3473452"/>
            <a:ext cx="0" cy="2028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">
            <a:extLst>
              <a:ext uri="{FF2B5EF4-FFF2-40B4-BE49-F238E27FC236}">
                <a16:creationId xmlns:a16="http://schemas.microsoft.com/office/drawing/2014/main" id="{4468B324-9F95-B7B3-B61A-A0D6550D38DE}"/>
              </a:ext>
            </a:extLst>
          </p:cNvPr>
          <p:cNvSpPr txBox="1"/>
          <p:nvPr/>
        </p:nvSpPr>
        <p:spPr>
          <a:xfrm>
            <a:off x="5969496" y="4131922"/>
            <a:ext cx="736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Rtt= ?</a:t>
            </a:r>
            <a:endParaRPr lang="en-BE">
              <a:solidFill>
                <a:srgbClr val="7030A0"/>
              </a:solidFill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4F4DF4C6-D84A-C5D6-13D2-976ABA4E075A}"/>
              </a:ext>
            </a:extLst>
          </p:cNvPr>
          <p:cNvSpPr txBox="1"/>
          <p:nvPr/>
        </p:nvSpPr>
        <p:spPr>
          <a:xfrm>
            <a:off x="6283200" y="2799314"/>
            <a:ext cx="340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t</a:t>
            </a:r>
            <a:r>
              <a:rPr lang="nl-BE" baseline="-25000">
                <a:solidFill>
                  <a:schemeClr val="accent1"/>
                </a:solidFill>
              </a:rPr>
              <a:t>3</a:t>
            </a:r>
            <a:endParaRPr lang="en-BE" baseline="-25000">
              <a:solidFill>
                <a:srgbClr val="7030A0"/>
              </a:solidFill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5EB047E2-D42D-7D46-5FE5-5E4107D5FEAC}"/>
              </a:ext>
            </a:extLst>
          </p:cNvPr>
          <p:cNvSpPr txBox="1"/>
          <p:nvPr/>
        </p:nvSpPr>
        <p:spPr>
          <a:xfrm>
            <a:off x="6036460" y="2960862"/>
            <a:ext cx="340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t</a:t>
            </a:r>
            <a:r>
              <a:rPr lang="nl-BE" baseline="-25000">
                <a:solidFill>
                  <a:schemeClr val="accent1"/>
                </a:solidFill>
              </a:rPr>
              <a:t>4</a:t>
            </a:r>
            <a:endParaRPr lang="en-BE" baseline="-25000">
              <a:solidFill>
                <a:srgbClr val="7030A0"/>
              </a:solidFill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D457B258-BE8D-37A4-9B01-C266E63284F9}"/>
              </a:ext>
            </a:extLst>
          </p:cNvPr>
          <p:cNvSpPr txBox="1"/>
          <p:nvPr/>
        </p:nvSpPr>
        <p:spPr>
          <a:xfrm>
            <a:off x="6089957" y="3288786"/>
            <a:ext cx="363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t</a:t>
            </a:r>
            <a:r>
              <a:rPr lang="nl-BE" baseline="-25000">
                <a:solidFill>
                  <a:schemeClr val="accent1"/>
                </a:solidFill>
              </a:rPr>
              <a:t>5</a:t>
            </a:r>
            <a:endParaRPr lang="en-BE" baseline="-25000">
              <a:solidFill>
                <a:srgbClr val="7030A0"/>
              </a:solidFill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B200E609-498C-E28E-2517-94C4621346EB}"/>
              </a:ext>
            </a:extLst>
          </p:cNvPr>
          <p:cNvSpPr txBox="1"/>
          <p:nvPr/>
        </p:nvSpPr>
        <p:spPr>
          <a:xfrm>
            <a:off x="5970506" y="5307060"/>
            <a:ext cx="363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t</a:t>
            </a:r>
            <a:r>
              <a:rPr lang="nl-BE" baseline="-25000">
                <a:solidFill>
                  <a:schemeClr val="accent1"/>
                </a:solidFill>
              </a:rPr>
              <a:t>a</a:t>
            </a:r>
            <a:endParaRPr lang="en-BE" baseline="-25000">
              <a:solidFill>
                <a:srgbClr val="7030A0"/>
              </a:solidFill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BF887876-C5E6-B9CE-443F-8E77781CA308}"/>
              </a:ext>
            </a:extLst>
          </p:cNvPr>
          <p:cNvSpPr txBox="1"/>
          <p:nvPr/>
        </p:nvSpPr>
        <p:spPr>
          <a:xfrm>
            <a:off x="5873697" y="4098683"/>
            <a:ext cx="2099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Rtt=t</a:t>
            </a:r>
            <a:r>
              <a:rPr lang="nl-BE" baseline="-25000">
                <a:solidFill>
                  <a:schemeClr val="accent1"/>
                </a:solidFill>
              </a:rPr>
              <a:t>a</a:t>
            </a:r>
            <a:r>
              <a:rPr lang="nl-BE">
                <a:solidFill>
                  <a:schemeClr val="accent1"/>
                </a:solidFill>
              </a:rPr>
              <a:t>-</a:t>
            </a:r>
            <a:r>
              <a:rPr lang="nl-BE" baseline="-25000">
                <a:solidFill>
                  <a:schemeClr val="accent1"/>
                </a:solidFill>
              </a:rPr>
              <a:t> </a:t>
            </a:r>
            <a:r>
              <a:rPr lang="nl-BE">
                <a:solidFill>
                  <a:schemeClr val="accent1"/>
                </a:solidFill>
              </a:rPr>
              <a:t>t</a:t>
            </a:r>
            <a:r>
              <a:rPr lang="nl-BE" baseline="-25000">
                <a:solidFill>
                  <a:schemeClr val="accent1"/>
                </a:solidFill>
              </a:rPr>
              <a:t>5</a:t>
            </a:r>
            <a:r>
              <a:rPr lang="nl-BE">
                <a:solidFill>
                  <a:schemeClr val="accent1"/>
                </a:solidFill>
              </a:rPr>
              <a:t>-d</a:t>
            </a:r>
            <a:endParaRPr lang="en-BE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3B68-B612-224F-2F5F-F373707C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Closing bytestreams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AE1F-4702-1669-F349-C25B7EE1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/>
              <a:t>How to close bytestreams ?</a:t>
            </a:r>
          </a:p>
          <a:p>
            <a:endParaRPr lang="en-BE"/>
          </a:p>
          <a:p>
            <a:pPr lvl="1"/>
            <a:r>
              <a:rPr lang="en-BE"/>
              <a:t>Gracefully</a:t>
            </a:r>
          </a:p>
          <a:p>
            <a:pPr lvl="2"/>
            <a:r>
              <a:rPr lang="en-BE"/>
              <a:t>Sender sets the FIN bit in the STREAM frame containing the last byte of the stream</a:t>
            </a:r>
            <a:br>
              <a:rPr lang="en-BE"/>
            </a:br>
            <a:endParaRPr lang="en-BE"/>
          </a:p>
          <a:p>
            <a:pPr lvl="1"/>
            <a:r>
              <a:rPr lang="en-BE"/>
              <a:t>Abruptly by the sender</a:t>
            </a:r>
          </a:p>
          <a:p>
            <a:pPr lvl="2"/>
            <a:r>
              <a:rPr lang="en-BE"/>
              <a:t>Sender sends a RESET_STREAM frame whose parameter is the identifier of the stream being closed</a:t>
            </a:r>
            <a:br>
              <a:rPr lang="en-BE"/>
            </a:br>
            <a:endParaRPr lang="en-BE"/>
          </a:p>
          <a:p>
            <a:pPr lvl="1"/>
            <a:r>
              <a:rPr lang="en-BE"/>
              <a:t>Abruptly by the receiver</a:t>
            </a:r>
          </a:p>
          <a:p>
            <a:pPr lvl="2"/>
            <a:r>
              <a:rPr lang="en-BE"/>
              <a:t>Receiver sends a STOP_SENDING frame to indicate that it discard</a:t>
            </a:r>
            <a:r>
              <a:rPr lang="nl-BE"/>
              <a:t>s</a:t>
            </a:r>
            <a:r>
              <a:rPr lang="en-BE"/>
              <a:t> all data for a given bytestrea</a:t>
            </a:r>
            <a:r>
              <a:rPr lang="nl-BE"/>
              <a:t>m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2668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C58CD-578F-5889-035E-1EAE2608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QUIC flow control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6AB6E-9884-5CB6-F1DF-D68870C8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QUIC supports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levels</a:t>
            </a:r>
            <a:r>
              <a:rPr lang="fr-FR"/>
              <a:t> of flow control</a:t>
            </a:r>
            <a:br>
              <a:rPr lang="fr-FR"/>
            </a:br>
            <a:endParaRPr lang="fr-FR"/>
          </a:p>
          <a:p>
            <a:r>
              <a:rPr lang="fr-FR"/>
              <a:t>Connection </a:t>
            </a:r>
            <a:r>
              <a:rPr lang="fr-FR" err="1"/>
              <a:t>level</a:t>
            </a:r>
            <a:endParaRPr lang="fr-FR"/>
          </a:p>
          <a:p>
            <a:pPr lvl="1"/>
            <a:r>
              <a:rPr lang="fr-FR" err="1"/>
              <a:t>When</a:t>
            </a:r>
            <a:r>
              <a:rPr lang="fr-FR"/>
              <a:t> the </a:t>
            </a:r>
            <a:r>
              <a:rPr lang="fr-FR" err="1"/>
              <a:t>connection</a:t>
            </a:r>
            <a:r>
              <a:rPr lang="fr-FR"/>
              <a:t> starts, a </a:t>
            </a:r>
            <a:r>
              <a:rPr lang="fr-FR" err="1"/>
              <a:t>receiver</a:t>
            </a:r>
            <a:r>
              <a:rPr lang="fr-FR"/>
              <a:t> </a:t>
            </a:r>
            <a:r>
              <a:rPr lang="fr-FR" err="1"/>
              <a:t>indicates</a:t>
            </a:r>
            <a:r>
              <a:rPr lang="fr-FR"/>
              <a:t> the maximum </a:t>
            </a:r>
            <a:r>
              <a:rPr lang="fr-FR" err="1"/>
              <a:t>amount</a:t>
            </a:r>
            <a:r>
              <a:rPr lang="fr-FR"/>
              <a:t> of data </a:t>
            </a:r>
            <a:r>
              <a:rPr lang="fr-FR" err="1"/>
              <a:t>that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accepts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initial_max_data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/>
              <a:t>transport </a:t>
            </a:r>
            <a:r>
              <a:rPr lang="fr-FR" err="1"/>
              <a:t>parameter</a:t>
            </a:r>
            <a:endParaRPr lang="fr-FR"/>
          </a:p>
          <a:p>
            <a:pPr lvl="1"/>
            <a:r>
              <a:rPr lang="fr-FR" err="1"/>
              <a:t>During</a:t>
            </a:r>
            <a:r>
              <a:rPr lang="fr-FR"/>
              <a:t> the </a:t>
            </a:r>
            <a:r>
              <a:rPr lang="fr-FR" err="1"/>
              <a:t>connection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can </a:t>
            </a:r>
            <a:r>
              <a:rPr lang="fr-FR" err="1"/>
              <a:t>adjust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 </a:t>
            </a:r>
            <a:r>
              <a:rPr lang="fr-FR" err="1"/>
              <a:t>limit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the MAX_DATA frame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0AED7C4-FBC6-8569-3877-DEF28F65DEAC}"/>
              </a:ext>
            </a:extLst>
          </p:cNvPr>
          <p:cNvSpPr txBox="1">
            <a:spLocks/>
          </p:cNvSpPr>
          <p:nvPr/>
        </p:nvSpPr>
        <p:spPr>
          <a:xfrm>
            <a:off x="838200" y="45772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/>
              <a:t>Number</a:t>
            </a:r>
            <a:r>
              <a:rPr lang="fr-FR"/>
              <a:t> of </a:t>
            </a:r>
            <a:r>
              <a:rPr lang="fr-FR" err="1"/>
              <a:t>streams</a:t>
            </a:r>
            <a:endParaRPr lang="fr-FR"/>
          </a:p>
          <a:p>
            <a:pPr lvl="1"/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Initial_max_streams_bidi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/>
              <a:t>and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Initial_max_streams_uni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/>
              <a:t>transport </a:t>
            </a:r>
            <a:r>
              <a:rPr lang="fr-FR" err="1"/>
              <a:t>parameters</a:t>
            </a:r>
            <a:r>
              <a:rPr lang="fr-FR"/>
              <a:t> </a:t>
            </a:r>
            <a:r>
              <a:rPr lang="fr-FR" err="1"/>
              <a:t>exchanged</a:t>
            </a:r>
            <a:r>
              <a:rPr lang="fr-FR"/>
              <a:t> </a:t>
            </a:r>
            <a:r>
              <a:rPr lang="fr-FR" err="1"/>
              <a:t>during</a:t>
            </a:r>
            <a:r>
              <a:rPr lang="fr-FR"/>
              <a:t> the handshake</a:t>
            </a:r>
          </a:p>
          <a:p>
            <a:pPr lvl="1"/>
            <a:r>
              <a:rPr lang="fr-FR"/>
              <a:t>MAX_STREAMS frame can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used</a:t>
            </a:r>
            <a:r>
              <a:rPr lang="fr-FR"/>
              <a:t> to </a:t>
            </a:r>
            <a:r>
              <a:rPr lang="fr-FR" err="1"/>
              <a:t>adjust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 </a:t>
            </a:r>
            <a:r>
              <a:rPr lang="fr-FR" err="1"/>
              <a:t>limit</a:t>
            </a:r>
            <a:r>
              <a:rPr lang="fr-FR"/>
              <a:t> </a:t>
            </a:r>
            <a:r>
              <a:rPr lang="fr-FR" err="1"/>
              <a:t>during</a:t>
            </a:r>
            <a:r>
              <a:rPr lang="fr-FR"/>
              <a:t> the </a:t>
            </a:r>
            <a:r>
              <a:rPr lang="fr-FR" err="1"/>
              <a:t>connection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8BFCC-4406-6A79-49D8-F7A42412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QUIC flow control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FCE52-5767-A0E2-00B8-82C251AA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At the </a:t>
            </a:r>
            <a:r>
              <a:rPr lang="fr-FR" err="1"/>
              <a:t>stream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1"/>
            <a:r>
              <a:rPr lang="fr-FR"/>
              <a:t>Transport </a:t>
            </a:r>
            <a:r>
              <a:rPr lang="fr-FR" err="1"/>
              <a:t>parameters</a:t>
            </a:r>
            <a:r>
              <a:rPr lang="fr-FR"/>
              <a:t> </a:t>
            </a:r>
            <a:r>
              <a:rPr lang="fr-FR" err="1"/>
              <a:t>allow</a:t>
            </a:r>
            <a:r>
              <a:rPr lang="fr-FR"/>
              <a:t> to </a:t>
            </a:r>
            <a:r>
              <a:rPr lang="fr-FR" err="1"/>
              <a:t>specify</a:t>
            </a:r>
            <a:r>
              <a:rPr lang="fr-FR"/>
              <a:t> the maximum </a:t>
            </a:r>
            <a:r>
              <a:rPr lang="fr-FR" err="1"/>
              <a:t>number</a:t>
            </a:r>
            <a:r>
              <a:rPr lang="fr-FR"/>
              <a:t> on bytes </a:t>
            </a:r>
            <a:r>
              <a:rPr lang="fr-FR" err="1"/>
              <a:t>which</a:t>
            </a:r>
            <a:r>
              <a:rPr lang="fr-FR"/>
              <a:t> can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received</a:t>
            </a:r>
            <a:r>
              <a:rPr lang="fr-FR"/>
              <a:t> on a </a:t>
            </a:r>
            <a:r>
              <a:rPr lang="fr-FR" err="1"/>
              <a:t>stream</a:t>
            </a:r>
            <a:endParaRPr lang="fr-FR"/>
          </a:p>
          <a:p>
            <a:pPr lvl="1"/>
            <a:r>
              <a:rPr lang="fr-FR"/>
              <a:t>MAX_STREAM_DATA </a:t>
            </a:r>
            <a:r>
              <a:rPr lang="fr-FR" err="1"/>
              <a:t>allows</a:t>
            </a:r>
            <a:r>
              <a:rPr lang="fr-FR"/>
              <a:t> to </a:t>
            </a:r>
            <a:r>
              <a:rPr lang="fr-FR" err="1"/>
              <a:t>adjust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 </a:t>
            </a:r>
            <a:r>
              <a:rPr lang="fr-FR" err="1"/>
              <a:t>limit</a:t>
            </a:r>
            <a:r>
              <a:rPr lang="fr-FR"/>
              <a:t> on a </a:t>
            </a:r>
            <a:r>
              <a:rPr lang="fr-FR" err="1"/>
              <a:t>given</a:t>
            </a:r>
            <a:r>
              <a:rPr lang="fr-FR"/>
              <a:t> </a:t>
            </a:r>
            <a:r>
              <a:rPr lang="fr-FR" err="1"/>
              <a:t>stream</a:t>
            </a:r>
            <a:r>
              <a:rPr lang="fr-FR"/>
              <a:t> </a:t>
            </a:r>
            <a:r>
              <a:rPr lang="fr-FR" err="1"/>
              <a:t>during</a:t>
            </a:r>
            <a:r>
              <a:rPr lang="fr-FR"/>
              <a:t> the </a:t>
            </a:r>
            <a:r>
              <a:rPr lang="fr-FR" err="1"/>
              <a:t>connection</a:t>
            </a:r>
            <a:endParaRPr lang="fr-FR"/>
          </a:p>
          <a:p>
            <a:r>
              <a:rPr lang="fr-FR" err="1"/>
              <a:t>When</a:t>
            </a:r>
            <a:r>
              <a:rPr lang="fr-FR"/>
              <a:t> a </a:t>
            </a:r>
            <a:r>
              <a:rPr lang="fr-FR" err="1"/>
              <a:t>sender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blocked</a:t>
            </a:r>
            <a:r>
              <a:rPr lang="fr-FR"/>
              <a:t> by the flow control </a:t>
            </a:r>
            <a:r>
              <a:rPr lang="fr-FR" err="1"/>
              <a:t>imposed</a:t>
            </a:r>
            <a:r>
              <a:rPr lang="fr-FR"/>
              <a:t> by a </a:t>
            </a:r>
            <a:r>
              <a:rPr lang="fr-FR" err="1"/>
              <a:t>receiver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should</a:t>
            </a:r>
            <a:r>
              <a:rPr lang="fr-FR"/>
              <a:t> </a:t>
            </a:r>
            <a:r>
              <a:rPr lang="fr-FR" err="1"/>
              <a:t>send</a:t>
            </a:r>
            <a:r>
              <a:rPr lang="fr-FR"/>
              <a:t> a DATA_BLOCKED or STREAM_DATA_BLOCKED to </a:t>
            </a:r>
            <a:r>
              <a:rPr lang="fr-FR" err="1"/>
              <a:t>inform</a:t>
            </a:r>
            <a:r>
              <a:rPr lang="fr-FR"/>
              <a:t> the </a:t>
            </a:r>
            <a:r>
              <a:rPr lang="fr-FR" err="1"/>
              <a:t>receiver</a:t>
            </a:r>
            <a:r>
              <a:rPr lang="fr-FR"/>
              <a:t> and encourage </a:t>
            </a:r>
            <a:r>
              <a:rPr lang="fr-FR" err="1"/>
              <a:t>it</a:t>
            </a:r>
            <a:r>
              <a:rPr lang="fr-FR"/>
              <a:t> to </a:t>
            </a:r>
            <a:r>
              <a:rPr lang="fr-FR" err="1"/>
              <a:t>adjust</a:t>
            </a:r>
            <a:r>
              <a:rPr lang="fr-FR"/>
              <a:t> the </a:t>
            </a:r>
            <a:r>
              <a:rPr lang="fr-FR" err="1"/>
              <a:t>limits</a:t>
            </a:r>
            <a:endParaRPr lang="fr-FR"/>
          </a:p>
          <a:p>
            <a:pPr lvl="1"/>
            <a:r>
              <a:rPr lang="fr-FR" err="1"/>
              <a:t>These</a:t>
            </a:r>
            <a:r>
              <a:rPr lang="fr-FR"/>
              <a:t> control frames are </a:t>
            </a:r>
            <a:r>
              <a:rPr lang="fr-FR" err="1"/>
              <a:t>acknowledged</a:t>
            </a:r>
            <a:r>
              <a:rPr lang="fr-FR"/>
              <a:t> and </a:t>
            </a:r>
            <a:r>
              <a:rPr lang="fr-FR" err="1"/>
              <a:t>retransmitted</a:t>
            </a:r>
            <a:r>
              <a:rPr lang="fr-FR"/>
              <a:t> if </a:t>
            </a:r>
            <a:r>
              <a:rPr lang="fr-FR" err="1"/>
              <a:t>lost</a:t>
            </a:r>
            <a:r>
              <a:rPr lang="fr-FR"/>
              <a:t> to </a:t>
            </a:r>
            <a:r>
              <a:rPr lang="fr-FR" err="1"/>
              <a:t>prevent</a:t>
            </a:r>
            <a:r>
              <a:rPr lang="fr-FR"/>
              <a:t> the </a:t>
            </a:r>
            <a:r>
              <a:rPr lang="fr-FR" err="1"/>
              <a:t>window-zero</a:t>
            </a:r>
            <a:r>
              <a:rPr lang="fr-FR"/>
              <a:t> </a:t>
            </a:r>
            <a:r>
              <a:rPr lang="fr-FR" err="1"/>
              <a:t>problems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affect TCP</a:t>
            </a:r>
          </a:p>
        </p:txBody>
      </p:sp>
    </p:spTree>
    <p:extLst>
      <p:ext uri="{BB962C8B-B14F-4D97-AF65-F5344CB8AC3E}">
        <p14:creationId xmlns:p14="http://schemas.microsoft.com/office/powerpoint/2010/main" val="3557269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47DC-C4DA-30C2-6747-F67B31E4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TLS/TCP and QUIC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347B-DB35-58C9-3EA1-C95F17B2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824" y="4043092"/>
            <a:ext cx="10515600" cy="4351338"/>
          </a:xfrm>
        </p:spPr>
        <p:txBody>
          <a:bodyPr/>
          <a:lstStyle/>
          <a:p>
            <a:r>
              <a:rPr lang="nl-BE"/>
              <a:t>Attacker is on-path but does not </a:t>
            </a:r>
            <a:br>
              <a:rPr lang="nl-BE"/>
            </a:br>
            <a:r>
              <a:rPr lang="nl-BE"/>
              <a:t>know security keys, it can change </a:t>
            </a:r>
          </a:p>
          <a:p>
            <a:pPr lvl="1"/>
            <a:r>
              <a:rPr lang="nl-BE"/>
              <a:t>Information inside payload</a:t>
            </a:r>
          </a:p>
          <a:p>
            <a:pPr lvl="2"/>
            <a:r>
              <a:rPr lang="nl-BE"/>
              <a:t>Inject new data in payload</a:t>
            </a:r>
          </a:p>
          <a:p>
            <a:pPr lvl="1"/>
            <a:r>
              <a:rPr lang="nl-BE"/>
              <a:t>Information inside TCP header</a:t>
            </a:r>
          </a:p>
          <a:p>
            <a:pPr lvl="2"/>
            <a:r>
              <a:rPr lang="nl-BE"/>
              <a:t>Generate new TCP segments for a </a:t>
            </a:r>
            <a:br>
              <a:rPr lang="nl-BE"/>
            </a:br>
            <a:r>
              <a:rPr lang="nl-BE"/>
              <a:t>connection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506BEBD-7610-0F76-5B74-E04FC8A8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74" y="3601188"/>
            <a:ext cx="4432300" cy="2209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37AC48-A7B3-1993-2BFC-90B6ADCBD86D}"/>
              </a:ext>
            </a:extLst>
          </p:cNvPr>
          <p:cNvSpPr txBox="1"/>
          <p:nvPr/>
        </p:nvSpPr>
        <p:spPr>
          <a:xfrm>
            <a:off x="2499998" y="5467433"/>
            <a:ext cx="378959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>
              <a:solidFill>
                <a:srgbClr val="FF0000"/>
              </a:solidFill>
            </a:endParaRPr>
          </a:p>
          <a:p>
            <a:pPr algn="ctr"/>
            <a:r>
              <a:rPr lang="fr-FR">
                <a:solidFill>
                  <a:srgbClr val="FF0000"/>
                </a:solidFill>
              </a:rPr>
              <a:t>TLS records</a:t>
            </a:r>
          </a:p>
          <a:p>
            <a:pPr algn="ctr"/>
            <a:r>
              <a:rPr lang="fr-FR">
                <a:solidFill>
                  <a:srgbClr val="FF0000"/>
                </a:solidFill>
              </a:rPr>
              <a:t>[</a:t>
            </a:r>
            <a:r>
              <a:rPr lang="fr-FR" err="1">
                <a:solidFill>
                  <a:srgbClr val="FF0000"/>
                </a:solidFill>
              </a:rPr>
              <a:t>encrypted</a:t>
            </a:r>
            <a:r>
              <a:rPr lang="fr-FR">
                <a:solidFill>
                  <a:srgbClr val="FF0000"/>
                </a:solidFill>
              </a:rPr>
              <a:t> and </a:t>
            </a:r>
            <a:r>
              <a:rPr lang="fr-FR" err="1">
                <a:solidFill>
                  <a:srgbClr val="FF0000"/>
                </a:solidFill>
              </a:rPr>
              <a:t>authenticated</a:t>
            </a:r>
            <a:r>
              <a:rPr lang="fr-FR">
                <a:solidFill>
                  <a:srgbClr val="FF0000"/>
                </a:solidFill>
              </a:rPr>
              <a:t>]</a:t>
            </a:r>
          </a:p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489A3D-0E3A-4AC6-85D4-DEA3AB1811C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How can these protocols cope with on-path attackers that are able to observe packets and send spoofed packets ?</a:t>
            </a:r>
            <a:br>
              <a:rPr lang="nl-BE"/>
            </a:br>
            <a:endParaRPr lang="nl-BE"/>
          </a:p>
          <a:p>
            <a:r>
              <a:rPr lang="nl-BE"/>
              <a:t>What kind of attacks are prevented by using TLS over TCP ?</a:t>
            </a:r>
            <a:br>
              <a:rPr lang="nl-BE"/>
            </a:b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1710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4A887-9C05-897A-6D87-B094460F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Some</a:t>
            </a:r>
            <a:r>
              <a:rPr lang="fr-FR"/>
              <a:t> on-</a:t>
            </a:r>
            <a:r>
              <a:rPr lang="fr-FR" err="1"/>
              <a:t>path</a:t>
            </a:r>
            <a:r>
              <a:rPr lang="fr-FR"/>
              <a:t> </a:t>
            </a:r>
            <a:r>
              <a:rPr lang="fr-FR" err="1"/>
              <a:t>attacks</a:t>
            </a:r>
            <a:endParaRPr lang="fr-FR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7126E7-4950-3D19-EF0C-8BD646F8FB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TCP RST attack</a:t>
            </a:r>
          </a:p>
          <a:p>
            <a:pPr lvl="1"/>
            <a:r>
              <a:rPr lang="nl-BE"/>
              <a:t>Attacker breaks an established TCP connection by sending a spoofed RST</a:t>
            </a:r>
          </a:p>
          <a:p>
            <a:pPr lvl="1"/>
            <a:r>
              <a:rPr lang="nl-BE"/>
              <a:t>When receiving a RST segment, receiver checks that it contains a valid sequence number</a:t>
            </a:r>
          </a:p>
          <a:p>
            <a:pPr lvl="2"/>
            <a:r>
              <a:rPr lang="nl-BE"/>
              <a:t>If yes, the TCP connection is terminated</a:t>
            </a:r>
            <a:br>
              <a:rPr lang="nl-BE"/>
            </a:br>
            <a:endParaRPr lang="nl-BE"/>
          </a:p>
          <a:p>
            <a:r>
              <a:rPr lang="nl-BE"/>
              <a:t>TCP injection attack</a:t>
            </a:r>
          </a:p>
          <a:p>
            <a:pPr lvl="1"/>
            <a:r>
              <a:rPr lang="nl-BE"/>
              <a:t>Attacker injects new TCP segment with a specific payload</a:t>
            </a:r>
          </a:p>
          <a:p>
            <a:pPr lvl="2"/>
            <a:r>
              <a:rPr lang="nl-BE"/>
              <a:t>Attacker can easily determine the sequence numbers to use in TCP header</a:t>
            </a:r>
          </a:p>
          <a:p>
            <a:pPr lvl="2"/>
            <a:r>
              <a:rPr lang="nl-BE"/>
              <a:t>Attacker does not know security keys, receiver will reject incoming TLS records and stop the TLS session</a:t>
            </a:r>
          </a:p>
        </p:txBody>
      </p:sp>
    </p:spTree>
    <p:extLst>
      <p:ext uri="{BB962C8B-B14F-4D97-AF65-F5344CB8AC3E}">
        <p14:creationId xmlns:p14="http://schemas.microsoft.com/office/powerpoint/2010/main" val="696121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71210-137B-40A0-1D87-48C7CCD7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How to </a:t>
            </a:r>
            <a:r>
              <a:rPr lang="fr-FR" err="1"/>
              <a:t>improve</a:t>
            </a:r>
            <a:r>
              <a:rPr lang="fr-FR"/>
              <a:t> the </a:t>
            </a:r>
            <a:r>
              <a:rPr lang="fr-FR" err="1"/>
              <a:t>resilience</a:t>
            </a:r>
            <a:r>
              <a:rPr lang="fr-FR"/>
              <a:t> TCP </a:t>
            </a:r>
            <a:r>
              <a:rPr lang="fr-FR" err="1"/>
              <a:t>against</a:t>
            </a:r>
            <a:r>
              <a:rPr lang="fr-FR"/>
              <a:t> </a:t>
            </a:r>
            <a:r>
              <a:rPr lang="fr-FR" err="1"/>
              <a:t>such</a:t>
            </a:r>
            <a:r>
              <a:rPr lang="fr-FR"/>
              <a:t> </a:t>
            </a:r>
            <a:r>
              <a:rPr lang="fr-FR" err="1"/>
              <a:t>attacks</a:t>
            </a:r>
            <a:r>
              <a:rPr lang="fr-FR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1B838-8351-B348-9C88-59D0713A4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also</a:t>
            </a:r>
            <a:r>
              <a:rPr lang="fr-FR"/>
              <a:t> </a:t>
            </a:r>
            <a:r>
              <a:rPr lang="fr-FR" err="1"/>
              <a:t>need</a:t>
            </a:r>
            <a:r>
              <a:rPr lang="fr-FR"/>
              <a:t> to </a:t>
            </a:r>
            <a:r>
              <a:rPr lang="fr-FR" err="1"/>
              <a:t>protect</a:t>
            </a:r>
            <a:r>
              <a:rPr lang="fr-FR"/>
              <a:t> the TCP header</a:t>
            </a:r>
          </a:p>
          <a:p>
            <a:pPr lvl="1"/>
            <a:r>
              <a:rPr lang="fr-FR" err="1"/>
              <a:t>Encrypt</a:t>
            </a:r>
            <a:r>
              <a:rPr lang="fr-FR"/>
              <a:t> TCP header </a:t>
            </a:r>
          </a:p>
          <a:p>
            <a:pPr lvl="2"/>
            <a:r>
              <a:rPr lang="fr-FR" err="1"/>
              <a:t>Would</a:t>
            </a:r>
            <a:r>
              <a:rPr lang="fr-FR"/>
              <a:t> break </a:t>
            </a:r>
            <a:r>
              <a:rPr lang="fr-FR" err="1"/>
              <a:t>many</a:t>
            </a:r>
            <a:r>
              <a:rPr lang="fr-FR"/>
              <a:t> </a:t>
            </a:r>
            <a:r>
              <a:rPr lang="fr-FR" err="1"/>
              <a:t>middleboxes</a:t>
            </a:r>
            <a:r>
              <a:rPr lang="fr-FR"/>
              <a:t> like </a:t>
            </a:r>
            <a:r>
              <a:rPr lang="fr-FR" err="1"/>
              <a:t>firewals</a:t>
            </a:r>
            <a:r>
              <a:rPr lang="fr-FR"/>
              <a:t> </a:t>
            </a:r>
            <a:r>
              <a:rPr lang="fr-FR" err="1"/>
              <a:t>that</a:t>
            </a:r>
            <a:r>
              <a:rPr lang="fr-FR"/>
              <a:t> </a:t>
            </a:r>
            <a:r>
              <a:rPr lang="fr-FR" err="1"/>
              <a:t>inspect</a:t>
            </a:r>
            <a:r>
              <a:rPr lang="fr-FR"/>
              <a:t> the TCP header</a:t>
            </a:r>
            <a:br>
              <a:rPr lang="fr-FR"/>
            </a:br>
            <a:endParaRPr lang="fr-FR"/>
          </a:p>
          <a:p>
            <a:pPr lvl="1"/>
            <a:r>
              <a:rPr lang="fr-FR" err="1"/>
              <a:t>Authenticate</a:t>
            </a:r>
            <a:r>
              <a:rPr lang="fr-FR"/>
              <a:t> the TCP header</a:t>
            </a:r>
          </a:p>
          <a:p>
            <a:pPr lvl="2"/>
            <a:r>
              <a:rPr lang="fr-FR"/>
              <a:t>Possible </a:t>
            </a:r>
            <a:r>
              <a:rPr lang="fr-FR" err="1"/>
              <a:t>with</a:t>
            </a:r>
            <a:r>
              <a:rPr lang="fr-FR"/>
              <a:t> the TCP-AO option, but </a:t>
            </a:r>
            <a:r>
              <a:rPr lang="fr-FR" err="1"/>
              <a:t>requires</a:t>
            </a:r>
            <a:r>
              <a:rPr lang="fr-FR"/>
              <a:t> </a:t>
            </a:r>
            <a:r>
              <a:rPr lang="fr-FR" err="1"/>
              <a:t>security</a:t>
            </a:r>
            <a:r>
              <a:rPr lang="fr-FR"/>
              <a:t> keys </a:t>
            </a:r>
            <a:r>
              <a:rPr lang="fr-FR" err="1"/>
              <a:t>that</a:t>
            </a:r>
            <a:r>
              <a:rPr lang="fr-FR"/>
              <a:t> </a:t>
            </a:r>
            <a:r>
              <a:rPr lang="fr-FR" err="1"/>
              <a:t>usually</a:t>
            </a:r>
            <a:r>
              <a:rPr lang="fr-FR"/>
              <a:t> </a:t>
            </a:r>
            <a:r>
              <a:rPr lang="fr-FR" err="1"/>
              <a:t>need</a:t>
            </a:r>
            <a:r>
              <a:rPr lang="fr-FR"/>
              <a:t> to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manually</a:t>
            </a:r>
            <a:r>
              <a:rPr lang="fr-FR"/>
              <a:t> </a:t>
            </a:r>
            <a:r>
              <a:rPr lang="fr-FR" err="1"/>
              <a:t>configured</a:t>
            </a:r>
            <a:br>
              <a:rPr lang="fr-FR"/>
            </a:b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75248D-8977-EE5C-CE85-07BD5FC293DB}"/>
              </a:ext>
            </a:extLst>
          </p:cNvPr>
          <p:cNvSpPr txBox="1"/>
          <p:nvPr/>
        </p:nvSpPr>
        <p:spPr>
          <a:xfrm>
            <a:off x="3234381" y="648866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https://</a:t>
            </a:r>
            <a:r>
              <a:rPr lang="fr-FR" err="1"/>
              <a:t>datatracker.ietf.org</a:t>
            </a:r>
            <a:r>
              <a:rPr lang="fr-FR"/>
              <a:t>/doc/html/rfc5925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E82AB7-11CF-DCE3-5F0F-58F887C5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864" y="4001294"/>
            <a:ext cx="7112000" cy="2413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22EBA6-3F21-EC18-6D32-B44453C91B93}"/>
              </a:ext>
            </a:extLst>
          </p:cNvPr>
          <p:cNvSpPr/>
          <p:nvPr/>
        </p:nvSpPr>
        <p:spPr>
          <a:xfrm>
            <a:off x="1692876" y="2644346"/>
            <a:ext cx="8526162" cy="444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745335-463F-5B5D-DCBE-B7B16D783963}"/>
              </a:ext>
            </a:extLst>
          </p:cNvPr>
          <p:cNvSpPr/>
          <p:nvPr/>
        </p:nvSpPr>
        <p:spPr>
          <a:xfrm>
            <a:off x="2020329" y="3623020"/>
            <a:ext cx="8680622" cy="62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CE5F-F58C-5326-97C6-CFEF1C14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QUIC: a secure transport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F3B7-6D60-9526-F445-299C16A3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Initially proposed by Google to speedup HTTP</a:t>
            </a:r>
            <a:br>
              <a:rPr lang="en-BE"/>
            </a:br>
            <a:endParaRPr lang="en-BE"/>
          </a:p>
          <a:p>
            <a:r>
              <a:rPr lang="en-BE"/>
              <a:t>Main motivations</a:t>
            </a:r>
          </a:p>
          <a:p>
            <a:pPr lvl="1"/>
            <a:r>
              <a:rPr lang="en-BE"/>
              <a:t>Speedup HTTP</a:t>
            </a:r>
          </a:p>
          <a:p>
            <a:pPr lvl="1"/>
            <a:r>
              <a:rPr lang="en-BE"/>
              <a:t>Integrate security features</a:t>
            </a:r>
          </a:p>
          <a:p>
            <a:pPr lvl="1"/>
            <a:r>
              <a:rPr lang="en-BE"/>
              <a:t>Be easier to deploy by running </a:t>
            </a:r>
            <a:br>
              <a:rPr lang="en-BE"/>
            </a:br>
            <a:r>
              <a:rPr lang="en-BE"/>
              <a:t>above UDP</a:t>
            </a:r>
          </a:p>
          <a:p>
            <a:pPr lvl="1"/>
            <a:endParaRPr lang="en-BE"/>
          </a:p>
          <a:p>
            <a:r>
              <a:rPr lang="en-BE"/>
              <a:t>Standardized within IETF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DD727-110F-93CE-7472-132CE279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164" y="1157641"/>
            <a:ext cx="3097307" cy="2271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9E3D2-B888-74D4-3388-487E7FC2DFEE}"/>
              </a:ext>
            </a:extLst>
          </p:cNvPr>
          <p:cNvSpPr txBox="1"/>
          <p:nvPr/>
        </p:nvSpPr>
        <p:spPr>
          <a:xfrm>
            <a:off x="142314" y="6402111"/>
            <a:ext cx="102545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/>
              <a:t>https://www.ietf.org/proceedings/88/slides/slides-88-tsvarea-10.pdf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50AFB-CB71-029D-9F54-83273845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5" y="3522902"/>
            <a:ext cx="5934635" cy="29699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39EFFF-02EF-3F87-5A19-6FC25E9553FE}"/>
              </a:ext>
            </a:extLst>
          </p:cNvPr>
          <p:cNvSpPr txBox="1"/>
          <p:nvPr/>
        </p:nvSpPr>
        <p:spPr>
          <a:xfrm>
            <a:off x="142314" y="599229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/>
              <a:t>https://dl.acm.org/doi/pdf/10.1145/3098822.3098842</a:t>
            </a:r>
          </a:p>
        </p:txBody>
      </p:sp>
    </p:spTree>
    <p:extLst>
      <p:ext uri="{BB962C8B-B14F-4D97-AF65-F5344CB8AC3E}">
        <p14:creationId xmlns:p14="http://schemas.microsoft.com/office/powerpoint/2010/main" val="248208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D130A-3E8F-7EDA-C260-C16655CB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principle</a:t>
            </a:r>
            <a:r>
              <a:rPr lang="fr-FR"/>
              <a:t>: </a:t>
            </a:r>
            <a:br>
              <a:rPr lang="fr-FR"/>
            </a:br>
            <a:r>
              <a:rPr lang="fr-FR" err="1"/>
              <a:t>Encrypt</a:t>
            </a:r>
            <a:r>
              <a:rPr lang="fr-FR"/>
              <a:t> and </a:t>
            </a:r>
            <a:r>
              <a:rPr lang="fr-FR" err="1"/>
              <a:t>authenticate</a:t>
            </a:r>
            <a:r>
              <a:rPr lang="fr-FR"/>
              <a:t> </a:t>
            </a:r>
            <a:r>
              <a:rPr lang="fr-FR" err="1"/>
              <a:t>most</a:t>
            </a:r>
            <a:r>
              <a:rPr lang="fr-FR"/>
              <a:t> of QUIC </a:t>
            </a:r>
            <a:r>
              <a:rPr lang="fr-FR" err="1"/>
              <a:t>packets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644A6-35FF-F7AE-42A8-0F5027B2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081" y="2214166"/>
            <a:ext cx="5370365" cy="35742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65031A-2E6A-9679-ACB4-C0B31ADA3907}"/>
              </a:ext>
            </a:extLst>
          </p:cNvPr>
          <p:cNvSpPr/>
          <p:nvPr/>
        </p:nvSpPr>
        <p:spPr>
          <a:xfrm>
            <a:off x="5733535" y="2545492"/>
            <a:ext cx="5276335" cy="224893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6F649-DA74-8DB5-65B4-CA06EDAB3C60}"/>
              </a:ext>
            </a:extLst>
          </p:cNvPr>
          <p:cNvSpPr/>
          <p:nvPr/>
        </p:nvSpPr>
        <p:spPr>
          <a:xfrm>
            <a:off x="5756077" y="4794422"/>
            <a:ext cx="5253794" cy="719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Callout 4">
            <a:extLst>
              <a:ext uri="{FF2B5EF4-FFF2-40B4-BE49-F238E27FC236}">
                <a16:creationId xmlns:a16="http://schemas.microsoft.com/office/drawing/2014/main" id="{1FDADC48-1FB2-9F8F-FCA0-7D09DA6CE3FD}"/>
              </a:ext>
            </a:extLst>
          </p:cNvPr>
          <p:cNvSpPr/>
          <p:nvPr/>
        </p:nvSpPr>
        <p:spPr>
          <a:xfrm>
            <a:off x="838199" y="2493961"/>
            <a:ext cx="3873272" cy="1325563"/>
          </a:xfrm>
          <a:prstGeom prst="wedgeEllipseCallout">
            <a:avLst>
              <a:gd name="adj1" fmla="val 75532"/>
              <a:gd name="adj2" fmla="val 4699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/>
              <a:t>Sent as clear text</a:t>
            </a:r>
            <a:br>
              <a:rPr lang="nl-BE" sz="2400"/>
            </a:br>
            <a:r>
              <a:rPr lang="nl-BE" sz="2400"/>
              <a:t>Visible by routers, NATs, firewalls</a:t>
            </a:r>
            <a:endParaRPr lang="en-BE"/>
          </a:p>
        </p:txBody>
      </p:sp>
      <p:sp>
        <p:nvSpPr>
          <p:cNvPr id="9" name="Oval Callout 4">
            <a:extLst>
              <a:ext uri="{FF2B5EF4-FFF2-40B4-BE49-F238E27FC236}">
                <a16:creationId xmlns:a16="http://schemas.microsoft.com/office/drawing/2014/main" id="{BCB17045-A96B-B69B-0D90-78B53D28722C}"/>
              </a:ext>
            </a:extLst>
          </p:cNvPr>
          <p:cNvSpPr/>
          <p:nvPr/>
        </p:nvSpPr>
        <p:spPr>
          <a:xfrm>
            <a:off x="694037" y="4274964"/>
            <a:ext cx="3873272" cy="1325563"/>
          </a:xfrm>
          <a:prstGeom prst="wedgeEllipseCallout">
            <a:avLst>
              <a:gd name="adj1" fmla="val 79360"/>
              <a:gd name="adj2" fmla="val 1343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/>
              <a:t>Encrypted and authenticated using connection keys</a:t>
            </a:r>
            <a:endParaRPr lang="en-BE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A1906F6-7BC4-3DFD-7BB2-CC733468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8421"/>
            <a:ext cx="10515600" cy="388541"/>
          </a:xfrm>
        </p:spPr>
        <p:txBody>
          <a:bodyPr>
            <a:normAutofit fontScale="92500" lnSpcReduction="20000"/>
          </a:bodyPr>
          <a:lstStyle/>
          <a:p>
            <a:r>
              <a:rPr lang="fr-FR"/>
              <a:t>On-</a:t>
            </a:r>
            <a:r>
              <a:rPr lang="fr-FR" err="1"/>
              <a:t>path</a:t>
            </a:r>
            <a:r>
              <a:rPr lang="fr-FR"/>
              <a:t> </a:t>
            </a:r>
            <a:r>
              <a:rPr lang="fr-FR" err="1"/>
              <a:t>attackers</a:t>
            </a:r>
            <a:r>
              <a:rPr lang="fr-FR"/>
              <a:t> </a:t>
            </a:r>
            <a:r>
              <a:rPr lang="fr-FR" err="1"/>
              <a:t>cannot</a:t>
            </a:r>
            <a:r>
              <a:rPr lang="fr-FR"/>
              <a:t> </a:t>
            </a:r>
            <a:r>
              <a:rPr lang="fr-FR" err="1"/>
              <a:t>even</a:t>
            </a:r>
            <a:r>
              <a:rPr lang="fr-FR"/>
              <a:t> observe QUIC </a:t>
            </a:r>
            <a:r>
              <a:rPr lang="fr-FR" err="1"/>
              <a:t>packet</a:t>
            </a:r>
            <a:r>
              <a:rPr lang="fr-FR"/>
              <a:t> </a:t>
            </a:r>
            <a:r>
              <a:rPr lang="fr-FR" err="1"/>
              <a:t>numbers</a:t>
            </a:r>
            <a:r>
              <a:rPr lang="fr-FR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92546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D8A49-9DF9-7823-3BE1-A082C958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QUIC and </a:t>
            </a:r>
            <a:r>
              <a:rPr lang="fr-FR" err="1"/>
              <a:t>malformed</a:t>
            </a:r>
            <a:r>
              <a:rPr lang="fr-FR"/>
              <a:t> </a:t>
            </a:r>
            <a:r>
              <a:rPr lang="fr-FR" err="1"/>
              <a:t>packets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AE3926-ABF0-D018-789B-887A0B12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happens</a:t>
            </a:r>
            <a:r>
              <a:rPr lang="fr-FR"/>
              <a:t> if </a:t>
            </a:r>
            <a:r>
              <a:rPr lang="fr-FR" err="1"/>
              <a:t>attacker</a:t>
            </a:r>
            <a:r>
              <a:rPr lang="fr-FR"/>
              <a:t> modifies a </a:t>
            </a:r>
            <a:r>
              <a:rPr lang="fr-FR" err="1"/>
              <a:t>packet</a:t>
            </a:r>
            <a:r>
              <a:rPr lang="fr-FR"/>
              <a:t> on a QUIC </a:t>
            </a:r>
            <a:r>
              <a:rPr lang="fr-FR" err="1"/>
              <a:t>connection</a:t>
            </a:r>
            <a:r>
              <a:rPr lang="fr-FR"/>
              <a:t> ?</a:t>
            </a:r>
          </a:p>
          <a:p>
            <a:endParaRPr lang="fr-FR"/>
          </a:p>
          <a:p>
            <a:r>
              <a:rPr lang="fr-FR" err="1"/>
              <a:t>Packet</a:t>
            </a:r>
            <a:r>
              <a:rPr lang="fr-FR"/>
              <a:t> </a:t>
            </a:r>
            <a:r>
              <a:rPr lang="fr-FR" err="1"/>
              <a:t>reception</a:t>
            </a:r>
            <a:endParaRPr lang="fr-FR"/>
          </a:p>
          <a:p>
            <a:pPr lvl="1"/>
            <a:r>
              <a:rPr lang="fr-FR"/>
              <a:t>QUIC </a:t>
            </a:r>
            <a:r>
              <a:rPr lang="fr-FR" err="1"/>
              <a:t>receiver</a:t>
            </a:r>
            <a:r>
              <a:rPr lang="fr-FR"/>
              <a:t> </a:t>
            </a:r>
            <a:r>
              <a:rPr lang="fr-FR" err="1"/>
              <a:t>verifies</a:t>
            </a:r>
            <a:r>
              <a:rPr lang="fr-FR"/>
              <a:t> the </a:t>
            </a:r>
            <a:r>
              <a:rPr lang="fr-FR" err="1"/>
              <a:t>integrity</a:t>
            </a:r>
            <a:r>
              <a:rPr lang="fr-FR"/>
              <a:t> of the </a:t>
            </a:r>
            <a:r>
              <a:rPr lang="fr-FR" err="1"/>
              <a:t>packet</a:t>
            </a:r>
            <a:r>
              <a:rPr lang="fr-FR"/>
              <a:t> </a:t>
            </a:r>
            <a:r>
              <a:rPr lang="fr-FR" err="1"/>
              <a:t>using</a:t>
            </a:r>
            <a:r>
              <a:rPr lang="fr-FR"/>
              <a:t> the </a:t>
            </a:r>
            <a:r>
              <a:rPr lang="fr-FR" err="1"/>
              <a:t>authentication</a:t>
            </a:r>
            <a:endParaRPr lang="fr-FR"/>
          </a:p>
          <a:p>
            <a:pPr lvl="2"/>
            <a:r>
              <a:rPr lang="fr-FR"/>
              <a:t>If </a:t>
            </a:r>
            <a:r>
              <a:rPr lang="fr-FR" err="1"/>
              <a:t>packet</a:t>
            </a:r>
            <a:r>
              <a:rPr lang="fr-FR"/>
              <a:t> fails </a:t>
            </a:r>
            <a:r>
              <a:rPr lang="fr-FR" err="1"/>
              <a:t>this</a:t>
            </a:r>
            <a:r>
              <a:rPr lang="fr-FR"/>
              <a:t> check,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discarded</a:t>
            </a:r>
            <a:endParaRPr lang="fr-FR"/>
          </a:p>
          <a:p>
            <a:pPr lvl="1"/>
            <a:r>
              <a:rPr lang="fr-FR"/>
              <a:t>QUIC </a:t>
            </a:r>
            <a:r>
              <a:rPr lang="fr-FR" err="1"/>
              <a:t>receivers</a:t>
            </a:r>
            <a:r>
              <a:rPr lang="fr-FR"/>
              <a:t> </a:t>
            </a:r>
            <a:r>
              <a:rPr lang="fr-FR" err="1"/>
              <a:t>decrypts</a:t>
            </a:r>
            <a:r>
              <a:rPr lang="fr-FR"/>
              <a:t> the contents of the </a:t>
            </a:r>
            <a:r>
              <a:rPr lang="fr-FR" err="1"/>
              <a:t>packet</a:t>
            </a:r>
            <a:endParaRPr lang="fr-FR"/>
          </a:p>
          <a:p>
            <a:pPr lvl="2"/>
            <a:r>
              <a:rPr lang="fr-FR"/>
              <a:t>It can </a:t>
            </a:r>
            <a:r>
              <a:rPr lang="fr-FR" err="1"/>
              <a:t>then</a:t>
            </a:r>
            <a:r>
              <a:rPr lang="fr-FR"/>
              <a:t> </a:t>
            </a:r>
            <a:r>
              <a:rPr lang="fr-FR" err="1"/>
              <a:t>access</a:t>
            </a:r>
            <a:r>
              <a:rPr lang="fr-FR"/>
              <a:t> the </a:t>
            </a:r>
            <a:r>
              <a:rPr lang="fr-FR" err="1"/>
              <a:t>packet</a:t>
            </a:r>
            <a:r>
              <a:rPr lang="fr-FR"/>
              <a:t> </a:t>
            </a:r>
            <a:r>
              <a:rPr lang="fr-FR" err="1"/>
              <a:t>number</a:t>
            </a:r>
            <a:r>
              <a:rPr lang="fr-FR"/>
              <a:t> and the frames </a:t>
            </a:r>
            <a:r>
              <a:rPr lang="fr-FR" err="1"/>
              <a:t>contained</a:t>
            </a:r>
            <a:r>
              <a:rPr lang="fr-FR"/>
              <a:t> in the </a:t>
            </a:r>
            <a:r>
              <a:rPr lang="fr-FR" err="1"/>
              <a:t>packet</a:t>
            </a:r>
            <a:endParaRPr lang="fr-FR"/>
          </a:p>
        </p:txBody>
      </p:sp>
      <p:sp>
        <p:nvSpPr>
          <p:cNvPr id="4" name="Espace réservé du contenu 10">
            <a:extLst>
              <a:ext uri="{FF2B5EF4-FFF2-40B4-BE49-F238E27FC236}">
                <a16:creationId xmlns:a16="http://schemas.microsoft.com/office/drawing/2014/main" id="{E130BC5E-F634-7A2A-7FD5-70BFE6DE6ECB}"/>
              </a:ext>
            </a:extLst>
          </p:cNvPr>
          <p:cNvSpPr txBox="1">
            <a:spLocks/>
          </p:cNvSpPr>
          <p:nvPr/>
        </p:nvSpPr>
        <p:spPr>
          <a:xfrm>
            <a:off x="838200" y="5325763"/>
            <a:ext cx="10515600" cy="85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On-</a:t>
            </a:r>
            <a:r>
              <a:rPr lang="fr-FR" err="1"/>
              <a:t>path</a:t>
            </a:r>
            <a:r>
              <a:rPr lang="fr-FR"/>
              <a:t> </a:t>
            </a:r>
            <a:r>
              <a:rPr lang="fr-FR" err="1"/>
              <a:t>attackers</a:t>
            </a:r>
            <a:r>
              <a:rPr lang="fr-FR"/>
              <a:t> </a:t>
            </a:r>
            <a:r>
              <a:rPr lang="fr-FR" err="1"/>
              <a:t>cannot</a:t>
            </a:r>
            <a:r>
              <a:rPr lang="fr-FR"/>
              <a:t> break an </a:t>
            </a:r>
            <a:r>
              <a:rPr lang="fr-FR" err="1"/>
              <a:t>established</a:t>
            </a:r>
            <a:r>
              <a:rPr lang="fr-FR"/>
              <a:t> QUIC </a:t>
            </a:r>
            <a:r>
              <a:rPr lang="fr-FR" err="1"/>
              <a:t>connection</a:t>
            </a:r>
            <a:br>
              <a:rPr lang="fr-FR"/>
            </a:br>
            <a:r>
              <a:rPr lang="fr-FR"/>
              <a:t> by </a:t>
            </a:r>
            <a:r>
              <a:rPr lang="fr-FR" err="1"/>
              <a:t>injecting</a:t>
            </a:r>
            <a:r>
              <a:rPr lang="fr-FR"/>
              <a:t> </a:t>
            </a:r>
            <a:r>
              <a:rPr lang="fr-FR" err="1"/>
              <a:t>packets</a:t>
            </a:r>
            <a:r>
              <a:rPr lang="fr-FR"/>
              <a:t> or </a:t>
            </a:r>
            <a:r>
              <a:rPr lang="fr-FR" err="1"/>
              <a:t>modifying</a:t>
            </a:r>
            <a:r>
              <a:rPr lang="fr-FR"/>
              <a:t> </a:t>
            </a:r>
            <a:r>
              <a:rPr lang="fr-FR" err="1"/>
              <a:t>packets</a:t>
            </a:r>
            <a:r>
              <a:rPr lang="fr-FR"/>
              <a:t> sent over </a:t>
            </a:r>
            <a:r>
              <a:rPr lang="fr-FR" err="1"/>
              <a:t>this</a:t>
            </a:r>
            <a:r>
              <a:rPr lang="fr-FR"/>
              <a:t> </a:t>
            </a:r>
            <a:r>
              <a:rPr lang="fr-FR" err="1"/>
              <a:t>connection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483C-CEC2-707F-7D1F-D3340A08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Exchanging datagrams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AB1AA-214F-5958-3A37-CFCDE5D8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Can we use QUIC to carry datagrams (e.g. Voice over IP) ?</a:t>
            </a:r>
          </a:p>
          <a:p>
            <a:pPr lvl="1"/>
            <a:r>
              <a:rPr lang="en-BE"/>
              <a:t>The STREAM frames are always acknowledged and retransmitted if needed</a:t>
            </a:r>
            <a:br>
              <a:rPr lang="en-BE"/>
            </a:br>
            <a:endParaRPr lang="en-BE"/>
          </a:p>
          <a:p>
            <a:endParaRPr lang="en-BE"/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AA15D-328F-A13F-BF95-DD0C913D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4594225"/>
            <a:ext cx="4478867" cy="1898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F2664D-13A3-EC51-D47A-AB9A659DC2BE}"/>
              </a:ext>
            </a:extLst>
          </p:cNvPr>
          <p:cNvSpPr txBox="1">
            <a:spLocks/>
          </p:cNvSpPr>
          <p:nvPr/>
        </p:nvSpPr>
        <p:spPr>
          <a:xfrm>
            <a:off x="838200" y="31125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/>
              <a:t>Negotiate DATAGRAM extension during handshake</a:t>
            </a:r>
          </a:p>
          <a:p>
            <a:pPr lvl="1"/>
            <a:r>
              <a:rPr lang="en-BE"/>
              <a:t>Client proposes </a:t>
            </a:r>
            <a:r>
              <a:rPr lang="en-GB" b="0" i="0" u="none" strike="noStrike" err="1">
                <a:solidFill>
                  <a:srgbClr val="212529"/>
                </a:solidFill>
                <a:effectLst/>
                <a:latin typeface="Noto Sans Mono"/>
              </a:rPr>
              <a:t>max_datagram_frame_size</a:t>
            </a:r>
            <a:r>
              <a:rPr lang="en-BE" b="0" i="0" u="none" strike="noStrike">
                <a:solidFill>
                  <a:srgbClr val="212529"/>
                </a:solidFill>
                <a:effectLst/>
                <a:latin typeface="Noto Sans Mono"/>
              </a:rPr>
              <a:t> &gt; 0</a:t>
            </a:r>
          </a:p>
          <a:p>
            <a:pPr lvl="1"/>
            <a:r>
              <a:rPr lang="en-BE">
                <a:solidFill>
                  <a:srgbClr val="212529"/>
                </a:solidFill>
                <a:latin typeface="Noto Sans Mono"/>
              </a:rPr>
              <a:t>Server selects value if supported</a:t>
            </a:r>
            <a:br>
              <a:rPr lang="en-BE">
                <a:solidFill>
                  <a:srgbClr val="212529"/>
                </a:solidFill>
                <a:latin typeface="Noto Sans Mono"/>
              </a:rPr>
            </a:br>
            <a:endParaRPr lang="en-BE">
              <a:solidFill>
                <a:srgbClr val="212529"/>
              </a:solidFill>
              <a:latin typeface="Noto Sans Mono"/>
            </a:endParaRPr>
          </a:p>
          <a:p>
            <a:r>
              <a:rPr lang="en-BE">
                <a:solidFill>
                  <a:srgbClr val="212529"/>
                </a:solidFill>
                <a:latin typeface="Noto Sans Mono"/>
              </a:rPr>
              <a:t>New DATAGRAM frame</a:t>
            </a:r>
          </a:p>
          <a:p>
            <a:pPr lvl="1"/>
            <a:r>
              <a:rPr lang="en-BE">
                <a:solidFill>
                  <a:srgbClr val="212529"/>
                </a:solidFill>
                <a:latin typeface="Noto Sans Mono"/>
              </a:rPr>
              <a:t>DATAGRAM frames are NOT</a:t>
            </a:r>
            <a:br>
              <a:rPr lang="en-BE">
                <a:solidFill>
                  <a:srgbClr val="212529"/>
                </a:solidFill>
                <a:latin typeface="Noto Sans Mono"/>
              </a:rPr>
            </a:br>
            <a:r>
              <a:rPr lang="en-BE">
                <a:solidFill>
                  <a:srgbClr val="212529"/>
                </a:solidFill>
                <a:latin typeface="Noto Sans Mono"/>
              </a:rPr>
              <a:t>retransmitted</a:t>
            </a:r>
          </a:p>
          <a:p>
            <a:pPr lvl="1"/>
            <a:r>
              <a:rPr lang="en-BE">
                <a:solidFill>
                  <a:srgbClr val="212529"/>
                </a:solidFill>
                <a:latin typeface="Noto Sans Mono"/>
              </a:rPr>
              <a:t>But packets carrying these frames</a:t>
            </a:r>
            <a:br>
              <a:rPr lang="en-BE">
                <a:solidFill>
                  <a:srgbClr val="212529"/>
                </a:solidFill>
                <a:latin typeface="Noto Sans Mono"/>
              </a:rPr>
            </a:br>
            <a:r>
              <a:rPr lang="en-BE">
                <a:solidFill>
                  <a:srgbClr val="212529"/>
                </a:solidFill>
                <a:latin typeface="Noto Sans Mono"/>
              </a:rPr>
              <a:t>are acknowledged</a:t>
            </a:r>
            <a:endParaRPr lang="en-BE"/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AE006BC6-6280-9184-38A4-57442F21A239}"/>
              </a:ext>
            </a:extLst>
          </p:cNvPr>
          <p:cNvSpPr/>
          <p:nvPr/>
        </p:nvSpPr>
        <p:spPr>
          <a:xfrm>
            <a:off x="8212667" y="3172355"/>
            <a:ext cx="3793066" cy="1325563"/>
          </a:xfrm>
          <a:prstGeom prst="wedgeEllipseCallout">
            <a:avLst>
              <a:gd name="adj1" fmla="val -7314"/>
              <a:gd name="adj2" fmla="val 8419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/>
              <a:t>L</a:t>
            </a:r>
            <a:r>
              <a:rPr lang="en-BE" sz="2400"/>
              <a:t>ow order bit indicates if Length field  is present</a:t>
            </a:r>
          </a:p>
        </p:txBody>
      </p:sp>
    </p:spTree>
    <p:extLst>
      <p:ext uri="{BB962C8B-B14F-4D97-AF65-F5344CB8AC3E}">
        <p14:creationId xmlns:p14="http://schemas.microsoft.com/office/powerpoint/2010/main" val="3986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D1124-74A1-1CEF-CB91-2AEA3E8E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QUIC </a:t>
            </a:r>
            <a:r>
              <a:rPr lang="fr-FR" err="1"/>
              <a:t>connection</a:t>
            </a:r>
            <a:r>
              <a:rPr lang="fr-FR"/>
              <a:t> migration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CEAFB-77FE-EC5E-325A-E9CB3460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Smartphone </a:t>
            </a:r>
            <a:r>
              <a:rPr lang="fr-FR" err="1"/>
              <a:t>would</a:t>
            </a:r>
            <a:r>
              <a:rPr lang="fr-FR"/>
              <a:t> like to </a:t>
            </a:r>
            <a:r>
              <a:rPr lang="fr-FR" err="1"/>
              <a:t>migrate</a:t>
            </a:r>
            <a:r>
              <a:rPr lang="fr-FR"/>
              <a:t> </a:t>
            </a:r>
            <a:r>
              <a:rPr lang="fr-FR" err="1"/>
              <a:t>established</a:t>
            </a:r>
            <a:r>
              <a:rPr lang="fr-FR"/>
              <a:t> QUIC connections to cellular </a:t>
            </a:r>
            <a:r>
              <a:rPr lang="fr-FR" err="1"/>
              <a:t>when</a:t>
            </a:r>
            <a:r>
              <a:rPr lang="fr-FR"/>
              <a:t> </a:t>
            </a:r>
            <a:r>
              <a:rPr lang="fr-FR" err="1"/>
              <a:t>losing</a:t>
            </a:r>
            <a:r>
              <a:rPr lang="fr-FR"/>
              <a:t> Wi-Fi and vice-versa</a:t>
            </a:r>
          </a:p>
          <a:p>
            <a:r>
              <a:rPr lang="fr-FR"/>
              <a:t>First </a:t>
            </a:r>
            <a:r>
              <a:rPr lang="fr-FR" err="1"/>
              <a:t>approach</a:t>
            </a:r>
            <a:endParaRPr lang="fr-FR"/>
          </a:p>
          <a:p>
            <a:pPr lvl="1"/>
            <a:r>
              <a:rPr lang="fr-FR"/>
              <a:t>Smartphone has </a:t>
            </a:r>
            <a:r>
              <a:rPr lang="fr-FR" err="1"/>
              <a:t>two</a:t>
            </a:r>
            <a:r>
              <a:rPr lang="fr-FR"/>
              <a:t> IP </a:t>
            </a:r>
            <a:r>
              <a:rPr lang="fr-FR" err="1"/>
              <a:t>addresses</a:t>
            </a:r>
            <a:r>
              <a:rPr lang="fr-FR"/>
              <a:t> </a:t>
            </a:r>
            <a:br>
              <a:rPr lang="fr-FR"/>
            </a:br>
            <a:r>
              <a:rPr lang="fr-FR"/>
              <a:t>and uses </a:t>
            </a:r>
            <a:r>
              <a:rPr lang="fr-FR" err="1"/>
              <a:t>them</a:t>
            </a:r>
            <a:r>
              <a:rPr lang="fr-FR"/>
              <a:t> at </a:t>
            </a:r>
            <a:r>
              <a:rPr lang="fr-FR" err="1"/>
              <a:t>will</a:t>
            </a:r>
            <a:endParaRPr lang="fr-FR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FE4EF884-659A-C46B-F90C-C382DB8685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82805" y="2992133"/>
            <a:ext cx="2424" cy="371758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3FD62CEF-BDBB-75CB-0771-96CDF77FA455}"/>
              </a:ext>
            </a:extLst>
          </p:cNvPr>
          <p:cNvCxnSpPr>
            <a:cxnSpLocks/>
          </p:cNvCxnSpPr>
          <p:nvPr/>
        </p:nvCxnSpPr>
        <p:spPr>
          <a:xfrm flipH="1">
            <a:off x="6835352" y="4343599"/>
            <a:ext cx="4246665" cy="5369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8646E9E3-1B09-92B0-4FC8-9E009C7DD0D7}"/>
              </a:ext>
            </a:extLst>
          </p:cNvPr>
          <p:cNvSpPr txBox="1"/>
          <p:nvPr/>
        </p:nvSpPr>
        <p:spPr>
          <a:xfrm rot="21273715">
            <a:off x="8094908" y="4412142"/>
            <a:ext cx="135005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S=IPS, D=IP1</a:t>
            </a:r>
            <a:endParaRPr lang="en-BE">
              <a:solidFill>
                <a:schemeClr val="accent1"/>
              </a:solidFill>
            </a:endParaRPr>
          </a:p>
          <a:p>
            <a:r>
              <a:rPr lang="nl-BE">
                <a:solidFill>
                  <a:srgbClr val="FF0000"/>
                </a:solidFill>
              </a:rPr>
              <a:t>1-RTT(…)</a:t>
            </a:r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8495596A-64D0-6285-B473-DEF8A99FB440}"/>
              </a:ext>
            </a:extLst>
          </p:cNvPr>
          <p:cNvCxnSpPr>
            <a:cxnSpLocks/>
          </p:cNvCxnSpPr>
          <p:nvPr/>
        </p:nvCxnSpPr>
        <p:spPr>
          <a:xfrm>
            <a:off x="6835352" y="3715476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>
            <a:extLst>
              <a:ext uri="{FF2B5EF4-FFF2-40B4-BE49-F238E27FC236}">
                <a16:creationId xmlns:a16="http://schemas.microsoft.com/office/drawing/2014/main" id="{D3BB77F6-AF8F-F009-C586-8DD4F90BE482}"/>
              </a:ext>
            </a:extLst>
          </p:cNvPr>
          <p:cNvSpPr txBox="1"/>
          <p:nvPr/>
        </p:nvSpPr>
        <p:spPr>
          <a:xfrm rot="411135">
            <a:off x="7838123" y="3635577"/>
            <a:ext cx="23407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S=IP1,D=IPS, DCID=123</a:t>
            </a:r>
          </a:p>
          <a:p>
            <a:pPr algn="ctr"/>
            <a:r>
              <a:rPr lang="nl-BE">
                <a:solidFill>
                  <a:srgbClr val="FF0000"/>
                </a:solidFill>
              </a:rPr>
              <a:t>1</a:t>
            </a:r>
            <a:r>
              <a:rPr lang="en-BE">
                <a:solidFill>
                  <a:srgbClr val="FF0000"/>
                </a:solidFill>
              </a:rPr>
              <a:t>-RTT(Data)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35464433-D42D-28C5-BBA3-5F56323E0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213" y="3224777"/>
            <a:ext cx="0" cy="202684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A916A81F-7188-85D9-20CE-7BA5EF998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2429" y="2924663"/>
            <a:ext cx="42172" cy="371758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6DC0B497-94D2-6E76-AFB3-571D021C7042}"/>
              </a:ext>
            </a:extLst>
          </p:cNvPr>
          <p:cNvSpPr txBox="1"/>
          <p:nvPr/>
        </p:nvSpPr>
        <p:spPr>
          <a:xfrm>
            <a:off x="6445384" y="2561573"/>
            <a:ext cx="5293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IP1</a:t>
            </a:r>
          </a:p>
          <a:p>
            <a:r>
              <a:rPr lang="nl-BE">
                <a:solidFill>
                  <a:schemeClr val="accent1"/>
                </a:solidFill>
              </a:rPr>
              <a:t>Cell</a:t>
            </a:r>
            <a:endParaRPr lang="en-BE">
              <a:solidFill>
                <a:srgbClr val="7030A0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CF36D418-DBC4-AFAF-0AC0-35B8CB67048B}"/>
              </a:ext>
            </a:extLst>
          </p:cNvPr>
          <p:cNvSpPr txBox="1"/>
          <p:nvPr/>
        </p:nvSpPr>
        <p:spPr>
          <a:xfrm>
            <a:off x="6981948" y="2546229"/>
            <a:ext cx="67197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l-BE">
                <a:solidFill>
                  <a:srgbClr val="7030A0"/>
                </a:solidFill>
              </a:rPr>
              <a:t>IP2</a:t>
            </a:r>
          </a:p>
          <a:p>
            <a:pPr algn="ctr"/>
            <a:r>
              <a:rPr lang="nl-BE">
                <a:solidFill>
                  <a:srgbClr val="7030A0"/>
                </a:solidFill>
              </a:rPr>
              <a:t>Wi-Fi</a:t>
            </a:r>
            <a:endParaRPr lang="en-BE">
              <a:solidFill>
                <a:srgbClr val="7030A0"/>
              </a:solidFill>
            </a:endParaRPr>
          </a:p>
        </p:txBody>
      </p:sp>
      <p:cxnSp>
        <p:nvCxnSpPr>
          <p:cNvPr id="14" name="Straight Arrow Connector 7">
            <a:extLst>
              <a:ext uri="{FF2B5EF4-FFF2-40B4-BE49-F238E27FC236}">
                <a16:creationId xmlns:a16="http://schemas.microsoft.com/office/drawing/2014/main" id="{D2FFEBFC-172E-AB00-F200-7626F9BDDE7E}"/>
              </a:ext>
            </a:extLst>
          </p:cNvPr>
          <p:cNvCxnSpPr>
            <a:cxnSpLocks/>
          </p:cNvCxnSpPr>
          <p:nvPr/>
        </p:nvCxnSpPr>
        <p:spPr>
          <a:xfrm>
            <a:off x="7312429" y="5155578"/>
            <a:ext cx="3860154" cy="53375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B9C57F8D-3492-C915-4AA5-FBA7B2D59E04}"/>
              </a:ext>
            </a:extLst>
          </p:cNvPr>
          <p:cNvSpPr txBox="1"/>
          <p:nvPr/>
        </p:nvSpPr>
        <p:spPr>
          <a:xfrm rot="411135">
            <a:off x="7826689" y="5052443"/>
            <a:ext cx="23407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7030A0"/>
                </a:solidFill>
              </a:rPr>
              <a:t>S=IP2,D=IPS, DCID=123</a:t>
            </a:r>
          </a:p>
          <a:p>
            <a:pPr algn="ctr"/>
            <a:r>
              <a:rPr lang="nl-BE">
                <a:solidFill>
                  <a:srgbClr val="FF0000"/>
                </a:solidFill>
              </a:rPr>
              <a:t>1</a:t>
            </a:r>
            <a:r>
              <a:rPr lang="en-BE">
                <a:solidFill>
                  <a:srgbClr val="FF0000"/>
                </a:solidFill>
              </a:rPr>
              <a:t>-RTT(Data)</a:t>
            </a:r>
          </a:p>
        </p:txBody>
      </p:sp>
      <p:cxnSp>
        <p:nvCxnSpPr>
          <p:cNvPr id="17" name="Straight Arrow Connector 5">
            <a:extLst>
              <a:ext uri="{FF2B5EF4-FFF2-40B4-BE49-F238E27FC236}">
                <a16:creationId xmlns:a16="http://schemas.microsoft.com/office/drawing/2014/main" id="{57D5F50A-1D1F-2DD7-DD52-6C6FD9767933}"/>
              </a:ext>
            </a:extLst>
          </p:cNvPr>
          <p:cNvCxnSpPr>
            <a:cxnSpLocks/>
          </p:cNvCxnSpPr>
          <p:nvPr/>
        </p:nvCxnSpPr>
        <p:spPr>
          <a:xfrm flipH="1">
            <a:off x="7354601" y="5752188"/>
            <a:ext cx="3777810" cy="45936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">
            <a:extLst>
              <a:ext uri="{FF2B5EF4-FFF2-40B4-BE49-F238E27FC236}">
                <a16:creationId xmlns:a16="http://schemas.microsoft.com/office/drawing/2014/main" id="{1DFC1FBD-7FBD-796E-3000-A0797FD72163}"/>
              </a:ext>
            </a:extLst>
          </p:cNvPr>
          <p:cNvSpPr txBox="1"/>
          <p:nvPr/>
        </p:nvSpPr>
        <p:spPr>
          <a:xfrm rot="21273715">
            <a:off x="8145302" y="5820731"/>
            <a:ext cx="135005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7030A0"/>
                </a:solidFill>
              </a:rPr>
              <a:t>S=IPS, D=IP2</a:t>
            </a:r>
            <a:endParaRPr lang="en-BE">
              <a:solidFill>
                <a:srgbClr val="7030A0"/>
              </a:solidFill>
            </a:endParaRPr>
          </a:p>
          <a:p>
            <a:r>
              <a:rPr lang="nl-BE">
                <a:solidFill>
                  <a:srgbClr val="FF0000"/>
                </a:solidFill>
              </a:rPr>
              <a:t>1-RTT(…)</a:t>
            </a:r>
            <a:endParaRPr lang="en-BE">
              <a:solidFill>
                <a:srgbClr val="FF0000"/>
              </a:solidFill>
            </a:endParaRPr>
          </a:p>
        </p:txBody>
      </p:sp>
      <p:sp>
        <p:nvSpPr>
          <p:cNvPr id="20" name="Espace réservé du contenu 10">
            <a:extLst>
              <a:ext uri="{FF2B5EF4-FFF2-40B4-BE49-F238E27FC236}">
                <a16:creationId xmlns:a16="http://schemas.microsoft.com/office/drawing/2014/main" id="{E1CE55C3-8FF5-2F29-800C-F4E366EE47C6}"/>
              </a:ext>
            </a:extLst>
          </p:cNvPr>
          <p:cNvSpPr txBox="1">
            <a:spLocks/>
          </p:cNvSpPr>
          <p:nvPr/>
        </p:nvSpPr>
        <p:spPr>
          <a:xfrm>
            <a:off x="838200" y="5325763"/>
            <a:ext cx="10515600" cy="85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How </a:t>
            </a:r>
            <a:r>
              <a:rPr lang="fr-FR" err="1"/>
              <a:t>secure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 </a:t>
            </a:r>
            <a:r>
              <a:rPr lang="fr-FR" err="1"/>
              <a:t>approach</a:t>
            </a:r>
            <a:r>
              <a:rPr lang="fr-FR"/>
              <a:t> ?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C3E88DF2-C11D-4657-6A26-1A78C8B5941F}"/>
              </a:ext>
            </a:extLst>
          </p:cNvPr>
          <p:cNvSpPr txBox="1"/>
          <p:nvPr/>
        </p:nvSpPr>
        <p:spPr>
          <a:xfrm>
            <a:off x="10907927" y="2546229"/>
            <a:ext cx="7856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l-BE"/>
              <a:t>IPS</a:t>
            </a:r>
          </a:p>
          <a:p>
            <a:r>
              <a:rPr lang="nl-BE"/>
              <a:t>Server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533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467BD-8F23-DE32-2897-9EF0AEAF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QUIC </a:t>
            </a:r>
            <a:r>
              <a:rPr lang="fr-FR" err="1"/>
              <a:t>connection</a:t>
            </a:r>
            <a:r>
              <a:rPr lang="fr-FR"/>
              <a:t> migration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59BA43-4217-29A9-AADA-48A72C7B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59" y="1606377"/>
            <a:ext cx="5337475" cy="4351338"/>
          </a:xfrm>
        </p:spPr>
        <p:txBody>
          <a:bodyPr/>
          <a:lstStyle/>
          <a:p>
            <a:r>
              <a:rPr lang="fr-FR" err="1"/>
              <a:t>Principle</a:t>
            </a:r>
            <a:endParaRPr lang="fr-FR"/>
          </a:p>
          <a:p>
            <a:pPr lvl="1"/>
            <a:r>
              <a:rPr lang="fr-FR"/>
              <a:t>Server </a:t>
            </a:r>
            <a:r>
              <a:rPr lang="fr-FR" err="1"/>
              <a:t>allocates</a:t>
            </a:r>
            <a:r>
              <a:rPr lang="fr-FR"/>
              <a:t> </a:t>
            </a:r>
            <a:r>
              <a:rPr lang="fr-FR" err="1"/>
              <a:t>several</a:t>
            </a:r>
            <a:r>
              <a:rPr lang="fr-FR"/>
              <a:t> </a:t>
            </a:r>
            <a:r>
              <a:rPr lang="fr-FR" err="1"/>
              <a:t>connection</a:t>
            </a:r>
            <a:r>
              <a:rPr lang="fr-FR"/>
              <a:t> </a:t>
            </a:r>
            <a:r>
              <a:rPr lang="fr-FR" err="1"/>
              <a:t>identifiers</a:t>
            </a:r>
            <a:r>
              <a:rPr lang="fr-FR"/>
              <a:t> to </a:t>
            </a:r>
            <a:r>
              <a:rPr lang="fr-FR" err="1"/>
              <a:t>each</a:t>
            </a:r>
            <a:r>
              <a:rPr lang="fr-FR"/>
              <a:t> client</a:t>
            </a:r>
          </a:p>
          <a:p>
            <a:pPr lvl="1"/>
            <a:r>
              <a:rPr lang="fr-FR"/>
              <a:t>If a client </a:t>
            </a:r>
            <a:r>
              <a:rPr lang="fr-FR" err="1"/>
              <a:t>needs</a:t>
            </a:r>
            <a:r>
              <a:rPr lang="fr-FR"/>
              <a:t> to use a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path</a:t>
            </a:r>
            <a:r>
              <a:rPr lang="fr-FR"/>
              <a:t> to </a:t>
            </a:r>
            <a:r>
              <a:rPr lang="fr-FR" err="1"/>
              <a:t>reach</a:t>
            </a:r>
            <a:r>
              <a:rPr lang="fr-FR"/>
              <a:t> the server, </a:t>
            </a:r>
            <a:r>
              <a:rPr lang="fr-FR" err="1"/>
              <a:t>it</a:t>
            </a:r>
            <a:r>
              <a:rPr lang="fr-FR"/>
              <a:t> must use a new </a:t>
            </a:r>
            <a:r>
              <a:rPr lang="fr-FR" err="1"/>
              <a:t>connection</a:t>
            </a:r>
            <a:r>
              <a:rPr lang="fr-FR"/>
              <a:t> identifier</a:t>
            </a:r>
            <a:br>
              <a:rPr lang="fr-FR"/>
            </a:br>
            <a:endParaRPr lang="fr-FR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262D610-ACD9-3C62-4E0B-8E4BD99650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19556" y="2177789"/>
            <a:ext cx="40960" cy="46260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35252B6C-A2F9-56C5-F310-7EF7840478BD}"/>
              </a:ext>
            </a:extLst>
          </p:cNvPr>
          <p:cNvCxnSpPr>
            <a:cxnSpLocks/>
          </p:cNvCxnSpPr>
          <p:nvPr/>
        </p:nvCxnSpPr>
        <p:spPr>
          <a:xfrm flipH="1">
            <a:off x="6810639" y="3529255"/>
            <a:ext cx="4246665" cy="5369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ADCB4FA3-0F05-3FFF-11C9-B895F3044E08}"/>
              </a:ext>
            </a:extLst>
          </p:cNvPr>
          <p:cNvSpPr txBox="1"/>
          <p:nvPr/>
        </p:nvSpPr>
        <p:spPr>
          <a:xfrm rot="21273715">
            <a:off x="8070195" y="3597798"/>
            <a:ext cx="135005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S=IPS, D=IP1</a:t>
            </a:r>
            <a:endParaRPr lang="en-BE">
              <a:solidFill>
                <a:schemeClr val="accent1"/>
              </a:solidFill>
            </a:endParaRPr>
          </a:p>
          <a:p>
            <a:r>
              <a:rPr lang="nl-BE">
                <a:solidFill>
                  <a:srgbClr val="FF0000"/>
                </a:solidFill>
              </a:rPr>
              <a:t>1-RTT(…)</a:t>
            </a:r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691F7F4A-5883-DF33-34EC-292CEB7BD704}"/>
              </a:ext>
            </a:extLst>
          </p:cNvPr>
          <p:cNvCxnSpPr>
            <a:cxnSpLocks/>
          </p:cNvCxnSpPr>
          <p:nvPr/>
        </p:nvCxnSpPr>
        <p:spPr>
          <a:xfrm>
            <a:off x="6810639" y="2901132"/>
            <a:ext cx="4348665" cy="556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>
            <a:extLst>
              <a:ext uri="{FF2B5EF4-FFF2-40B4-BE49-F238E27FC236}">
                <a16:creationId xmlns:a16="http://schemas.microsoft.com/office/drawing/2014/main" id="{66C26BE7-E644-1131-826C-DB99AC7C5347}"/>
              </a:ext>
            </a:extLst>
          </p:cNvPr>
          <p:cNvSpPr txBox="1"/>
          <p:nvPr/>
        </p:nvSpPr>
        <p:spPr>
          <a:xfrm rot="411135">
            <a:off x="7813410" y="2821233"/>
            <a:ext cx="23407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S=IP1,D=IPS, DCID=123</a:t>
            </a:r>
          </a:p>
          <a:p>
            <a:pPr algn="ctr"/>
            <a:r>
              <a:rPr lang="nl-BE">
                <a:solidFill>
                  <a:srgbClr val="FF0000"/>
                </a:solidFill>
              </a:rPr>
              <a:t>1</a:t>
            </a:r>
            <a:r>
              <a:rPr lang="en-BE">
                <a:solidFill>
                  <a:srgbClr val="FF0000"/>
                </a:solidFill>
              </a:rPr>
              <a:t>-RTT(Data)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99A7CFF2-FF41-A275-1B73-0C12D63F5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5500" y="2410433"/>
            <a:ext cx="0" cy="202684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82C1A842-1A97-3C3F-C859-D25343558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7716" y="2110318"/>
            <a:ext cx="40960" cy="469353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0226405-5B91-A8BD-6835-E19ACA5AC94F}"/>
              </a:ext>
            </a:extLst>
          </p:cNvPr>
          <p:cNvSpPr txBox="1"/>
          <p:nvPr/>
        </p:nvSpPr>
        <p:spPr>
          <a:xfrm>
            <a:off x="6420671" y="1747229"/>
            <a:ext cx="52931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chemeClr val="accent1"/>
                </a:solidFill>
              </a:rPr>
              <a:t>IP1</a:t>
            </a:r>
          </a:p>
          <a:p>
            <a:r>
              <a:rPr lang="nl-BE">
                <a:solidFill>
                  <a:schemeClr val="accent1"/>
                </a:solidFill>
              </a:rPr>
              <a:t>Cell</a:t>
            </a:r>
            <a:endParaRPr lang="en-BE">
              <a:solidFill>
                <a:srgbClr val="7030A0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51ECB83-4E72-0E72-86B0-AD73AA103984}"/>
              </a:ext>
            </a:extLst>
          </p:cNvPr>
          <p:cNvSpPr txBox="1"/>
          <p:nvPr/>
        </p:nvSpPr>
        <p:spPr>
          <a:xfrm>
            <a:off x="6957235" y="1731885"/>
            <a:ext cx="67197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l-BE">
                <a:solidFill>
                  <a:srgbClr val="7030A0"/>
                </a:solidFill>
              </a:rPr>
              <a:t>IP2</a:t>
            </a:r>
          </a:p>
          <a:p>
            <a:pPr algn="ctr"/>
            <a:r>
              <a:rPr lang="nl-BE">
                <a:solidFill>
                  <a:srgbClr val="7030A0"/>
                </a:solidFill>
              </a:rPr>
              <a:t>Wi-Fi</a:t>
            </a:r>
            <a:endParaRPr lang="en-BE">
              <a:solidFill>
                <a:srgbClr val="7030A0"/>
              </a:solidFill>
            </a:endParaRPr>
          </a:p>
        </p:txBody>
      </p:sp>
      <p:cxnSp>
        <p:nvCxnSpPr>
          <p:cNvPr id="13" name="Straight Arrow Connector 7">
            <a:extLst>
              <a:ext uri="{FF2B5EF4-FFF2-40B4-BE49-F238E27FC236}">
                <a16:creationId xmlns:a16="http://schemas.microsoft.com/office/drawing/2014/main" id="{1D1456D4-C642-FDB3-3B0B-9F3F0AC23671}"/>
              </a:ext>
            </a:extLst>
          </p:cNvPr>
          <p:cNvCxnSpPr>
            <a:cxnSpLocks/>
          </p:cNvCxnSpPr>
          <p:nvPr/>
        </p:nvCxnSpPr>
        <p:spPr>
          <a:xfrm>
            <a:off x="7287716" y="4341234"/>
            <a:ext cx="3860154" cy="53375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>
            <a:extLst>
              <a:ext uri="{FF2B5EF4-FFF2-40B4-BE49-F238E27FC236}">
                <a16:creationId xmlns:a16="http://schemas.microsoft.com/office/drawing/2014/main" id="{DF0CF302-F56B-9349-9479-0A8C03446F9E}"/>
              </a:ext>
            </a:extLst>
          </p:cNvPr>
          <p:cNvSpPr txBox="1"/>
          <p:nvPr/>
        </p:nvSpPr>
        <p:spPr>
          <a:xfrm rot="411135">
            <a:off x="7801976" y="4238099"/>
            <a:ext cx="23407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7030A0"/>
                </a:solidFill>
              </a:rPr>
              <a:t>S=IP2,D=IPS, DCID=456</a:t>
            </a:r>
          </a:p>
          <a:p>
            <a:pPr algn="ctr"/>
            <a:r>
              <a:rPr lang="nl-BE">
                <a:solidFill>
                  <a:srgbClr val="FF0000"/>
                </a:solidFill>
              </a:rPr>
              <a:t>1</a:t>
            </a:r>
            <a:r>
              <a:rPr lang="en-BE">
                <a:solidFill>
                  <a:srgbClr val="FF0000"/>
                </a:solidFill>
              </a:rPr>
              <a:t>-RTT(</a:t>
            </a:r>
            <a:r>
              <a:rPr lang="nl-BE">
                <a:solidFill>
                  <a:srgbClr val="FF0000"/>
                </a:solidFill>
              </a:rPr>
              <a:t>PATH_CHAL(x)</a:t>
            </a:r>
            <a:r>
              <a:rPr lang="en-BE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5">
            <a:extLst>
              <a:ext uri="{FF2B5EF4-FFF2-40B4-BE49-F238E27FC236}">
                <a16:creationId xmlns:a16="http://schemas.microsoft.com/office/drawing/2014/main" id="{735B896D-BBA7-1A13-5DE5-5B337AEC11C2}"/>
              </a:ext>
            </a:extLst>
          </p:cNvPr>
          <p:cNvCxnSpPr>
            <a:cxnSpLocks/>
          </p:cNvCxnSpPr>
          <p:nvPr/>
        </p:nvCxnSpPr>
        <p:spPr>
          <a:xfrm flipH="1">
            <a:off x="7329888" y="4937844"/>
            <a:ext cx="3777810" cy="45936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">
            <a:extLst>
              <a:ext uri="{FF2B5EF4-FFF2-40B4-BE49-F238E27FC236}">
                <a16:creationId xmlns:a16="http://schemas.microsoft.com/office/drawing/2014/main" id="{BD3286BD-DFEB-B909-37CD-79B612403C11}"/>
              </a:ext>
            </a:extLst>
          </p:cNvPr>
          <p:cNvSpPr txBox="1"/>
          <p:nvPr/>
        </p:nvSpPr>
        <p:spPr>
          <a:xfrm rot="21273715">
            <a:off x="8149173" y="5008867"/>
            <a:ext cx="213924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7030A0"/>
                </a:solidFill>
              </a:rPr>
              <a:t>S=IPS, D=IP2</a:t>
            </a:r>
            <a:endParaRPr lang="en-BE">
              <a:solidFill>
                <a:srgbClr val="7030A0"/>
              </a:solidFill>
            </a:endParaRPr>
          </a:p>
          <a:p>
            <a:r>
              <a:rPr lang="nl-BE">
                <a:solidFill>
                  <a:srgbClr val="FF0000"/>
                </a:solidFill>
              </a:rPr>
              <a:t>1-RTT(PATH_RESP(x),</a:t>
            </a:r>
            <a:br>
              <a:rPr lang="nl-BE">
                <a:solidFill>
                  <a:srgbClr val="FF0000"/>
                </a:solidFill>
              </a:rPr>
            </a:br>
            <a:r>
              <a:rPr lang="nl-BE">
                <a:solidFill>
                  <a:srgbClr val="FF0000"/>
                </a:solidFill>
              </a:rPr>
              <a:t>PATH_CHAL(y))</a:t>
            </a:r>
            <a:endParaRPr lang="en-BE">
              <a:solidFill>
                <a:srgbClr val="FF0000"/>
              </a:solidFill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68CEF906-9D7D-1634-7977-82177C459BFC}"/>
              </a:ext>
            </a:extLst>
          </p:cNvPr>
          <p:cNvSpPr txBox="1"/>
          <p:nvPr/>
        </p:nvSpPr>
        <p:spPr>
          <a:xfrm>
            <a:off x="10883214" y="1731885"/>
            <a:ext cx="7856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nl-BE"/>
              <a:t>IPS</a:t>
            </a:r>
          </a:p>
          <a:p>
            <a:r>
              <a:rPr lang="nl-BE"/>
              <a:t>Server</a:t>
            </a:r>
            <a:endParaRPr lang="en-BE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807D6F-5CE5-168B-4067-D9944986058E}"/>
              </a:ext>
            </a:extLst>
          </p:cNvPr>
          <p:cNvSpPr txBox="1"/>
          <p:nvPr/>
        </p:nvSpPr>
        <p:spPr>
          <a:xfrm>
            <a:off x="6256011" y="137970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Other</a:t>
            </a:r>
            <a:r>
              <a:rPr lang="fr-FR"/>
              <a:t> CID: 456</a:t>
            </a:r>
          </a:p>
        </p:txBody>
      </p:sp>
      <p:cxnSp>
        <p:nvCxnSpPr>
          <p:cNvPr id="19" name="Straight Arrow Connector 7">
            <a:extLst>
              <a:ext uri="{FF2B5EF4-FFF2-40B4-BE49-F238E27FC236}">
                <a16:creationId xmlns:a16="http://schemas.microsoft.com/office/drawing/2014/main" id="{AF6BD583-2860-3C52-9814-58D557205965}"/>
              </a:ext>
            </a:extLst>
          </p:cNvPr>
          <p:cNvCxnSpPr>
            <a:cxnSpLocks/>
          </p:cNvCxnSpPr>
          <p:nvPr/>
        </p:nvCxnSpPr>
        <p:spPr>
          <a:xfrm>
            <a:off x="7329888" y="6123328"/>
            <a:ext cx="3860154" cy="53375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">
            <a:extLst>
              <a:ext uri="{FF2B5EF4-FFF2-40B4-BE49-F238E27FC236}">
                <a16:creationId xmlns:a16="http://schemas.microsoft.com/office/drawing/2014/main" id="{D1035971-DC37-318E-53F3-FB80822BA8B5}"/>
              </a:ext>
            </a:extLst>
          </p:cNvPr>
          <p:cNvSpPr txBox="1"/>
          <p:nvPr/>
        </p:nvSpPr>
        <p:spPr>
          <a:xfrm rot="411135">
            <a:off x="7844148" y="6020193"/>
            <a:ext cx="23407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7030A0"/>
                </a:solidFill>
              </a:rPr>
              <a:t>S=IP2,D=IPS, DCID=456</a:t>
            </a:r>
          </a:p>
          <a:p>
            <a:pPr algn="ctr"/>
            <a:r>
              <a:rPr lang="nl-BE">
                <a:solidFill>
                  <a:srgbClr val="FF0000"/>
                </a:solidFill>
              </a:rPr>
              <a:t>1</a:t>
            </a:r>
            <a:r>
              <a:rPr lang="en-BE">
                <a:solidFill>
                  <a:srgbClr val="FF0000"/>
                </a:solidFill>
              </a:rPr>
              <a:t>-RTT(</a:t>
            </a:r>
            <a:r>
              <a:rPr lang="nl-BE">
                <a:solidFill>
                  <a:srgbClr val="FF0000"/>
                </a:solidFill>
              </a:rPr>
              <a:t>PATH_RESP(y)</a:t>
            </a:r>
            <a:r>
              <a:rPr lang="en-BE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Espace réservé du contenu 10">
            <a:extLst>
              <a:ext uri="{FF2B5EF4-FFF2-40B4-BE49-F238E27FC236}">
                <a16:creationId xmlns:a16="http://schemas.microsoft.com/office/drawing/2014/main" id="{929684EB-0903-D9B2-7EFC-72831D6B5868}"/>
              </a:ext>
            </a:extLst>
          </p:cNvPr>
          <p:cNvSpPr txBox="1">
            <a:spLocks/>
          </p:cNvSpPr>
          <p:nvPr/>
        </p:nvSpPr>
        <p:spPr>
          <a:xfrm>
            <a:off x="879160" y="5318858"/>
            <a:ext cx="4522118" cy="85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How can the server </a:t>
            </a:r>
            <a:r>
              <a:rPr lang="fr-FR" err="1"/>
              <a:t>validate</a:t>
            </a:r>
            <a:r>
              <a:rPr lang="fr-FR"/>
              <a:t> the client ?</a:t>
            </a:r>
          </a:p>
        </p:txBody>
      </p:sp>
    </p:spTree>
    <p:extLst>
      <p:ext uri="{BB962C8B-B14F-4D97-AF65-F5344CB8AC3E}">
        <p14:creationId xmlns:p14="http://schemas.microsoft.com/office/powerpoint/2010/main" val="64072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6" grpId="0" animBg="1"/>
      <p:bldP spid="20" grpId="0" animBg="1"/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1222-AB68-0D8B-85E2-D9CBC9B9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 extensions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C1AC5-C135-196A-9925-DA6A78C73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98" y="1825625"/>
            <a:ext cx="5183211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B591B1-EC42-57F4-1D74-31B3D2B0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675" y="1815943"/>
            <a:ext cx="5874027" cy="43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9A34C9C-2439-7255-CC16-9820A1F1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15" y="1690688"/>
            <a:ext cx="7772400" cy="42690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823A50-9D23-C9DA-FA43-C9F3F6F2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QUIC </a:t>
            </a:r>
            <a:br>
              <a:rPr lang="fr-FR"/>
            </a:br>
            <a:r>
              <a:rPr lang="fr-FR"/>
              <a:t>A UDP-</a:t>
            </a:r>
            <a:r>
              <a:rPr lang="fr-FR" err="1"/>
              <a:t>based</a:t>
            </a:r>
            <a:r>
              <a:rPr lang="fr-FR"/>
              <a:t> </a:t>
            </a:r>
            <a:r>
              <a:rPr lang="fr-FR" err="1"/>
              <a:t>multiplexed</a:t>
            </a:r>
            <a:r>
              <a:rPr lang="fr-FR"/>
              <a:t> and </a:t>
            </a:r>
            <a:r>
              <a:rPr lang="fr-FR" err="1"/>
              <a:t>secure</a:t>
            </a:r>
            <a:r>
              <a:rPr lang="fr-FR"/>
              <a:t> transport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3713BC-0CEF-17CE-21A2-FFD4754DDA6D}"/>
              </a:ext>
            </a:extLst>
          </p:cNvPr>
          <p:cNvSpPr txBox="1"/>
          <p:nvPr/>
        </p:nvSpPr>
        <p:spPr>
          <a:xfrm>
            <a:off x="4189457" y="630820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https://</a:t>
            </a:r>
            <a:r>
              <a:rPr lang="fr-FR" err="1"/>
              <a:t>datatracker.ietf.org</a:t>
            </a:r>
            <a:r>
              <a:rPr lang="fr-FR"/>
              <a:t>/doc/html/rfc9000</a:t>
            </a:r>
          </a:p>
        </p:txBody>
      </p:sp>
    </p:spTree>
    <p:extLst>
      <p:ext uri="{BB962C8B-B14F-4D97-AF65-F5344CB8AC3E}">
        <p14:creationId xmlns:p14="http://schemas.microsoft.com/office/powerpoint/2010/main" val="229671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FE789-0D62-19E8-ACB0-EE02479E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QUIC </a:t>
            </a:r>
            <a:r>
              <a:rPr lang="fr-FR" err="1"/>
              <a:t>deployment</a:t>
            </a:r>
            <a:r>
              <a:rPr lang="fr-FR"/>
              <a:t> </a:t>
            </a:r>
            <a:r>
              <a:rPr lang="fr-FR" err="1"/>
              <a:t>since</a:t>
            </a:r>
            <a:r>
              <a:rPr lang="fr-FR"/>
              <a:t> March 2024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73C9B3-6692-8CFF-AACE-5079B8EDA438}"/>
              </a:ext>
            </a:extLst>
          </p:cNvPr>
          <p:cNvSpPr txBox="1"/>
          <p:nvPr/>
        </p:nvSpPr>
        <p:spPr>
          <a:xfrm>
            <a:off x="2665970" y="6470133"/>
            <a:ext cx="7837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https://</a:t>
            </a:r>
            <a:r>
              <a:rPr lang="fr-FR" err="1"/>
              <a:t>radar.cloudflare.com</a:t>
            </a:r>
            <a:r>
              <a:rPr lang="fr-FR"/>
              <a:t>/</a:t>
            </a:r>
            <a:r>
              <a:rPr lang="fr-FR" err="1"/>
              <a:t>adoption-and-usage?dateRange</a:t>
            </a:r>
            <a:r>
              <a:rPr lang="fr-FR"/>
              <a:t>=52w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F8B3C-E9EC-784F-D762-614B9572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D8446-E761-D8C2-6F6C-E6FB3EC5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70" y="1499394"/>
            <a:ext cx="61468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8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2726-2EE6-8F00-CD45-8433DAB9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Main characteristics of QUIC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6C0F-78B0-E3C6-750F-95214E45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/>
              <a:t>Runs above UDP</a:t>
            </a:r>
          </a:p>
          <a:p>
            <a:pPr lvl="1"/>
            <a:r>
              <a:rPr lang="en-BE"/>
              <a:t>Allows QUIC to pass through middleboxes such as NAT that only understand TCP, UDP and ICMP</a:t>
            </a:r>
          </a:p>
          <a:p>
            <a:r>
              <a:rPr lang="en-BE"/>
              <a:t>A single connection can efficiently carry multiple bytestreams</a:t>
            </a:r>
          </a:p>
          <a:p>
            <a:pPr lvl="1"/>
            <a:r>
              <a:rPr lang="en-BE"/>
              <a:t>Tuned to support HTTP/2 streams but much better than TCP</a:t>
            </a:r>
          </a:p>
          <a:p>
            <a:r>
              <a:rPr lang="en-BE"/>
              <a:t>Same (or better) reliability and congestion control mechanisms as TCP</a:t>
            </a:r>
          </a:p>
          <a:p>
            <a:pPr lvl="1"/>
            <a:r>
              <a:rPr lang="en-BE"/>
              <a:t>Several improvements are possible thanks to QUIC’s design</a:t>
            </a:r>
          </a:p>
          <a:p>
            <a:r>
              <a:rPr lang="en-BE"/>
              <a:t>Directly integrates all the security features of TLS</a:t>
            </a:r>
          </a:p>
          <a:p>
            <a:pPr lvl="1"/>
            <a:r>
              <a:rPr lang="en-BE"/>
              <a:t>QUIC provides better security than TLS above TCP</a:t>
            </a:r>
          </a:p>
          <a:p>
            <a:r>
              <a:rPr lang="en-BE"/>
              <a:t>Connection migration</a:t>
            </a:r>
          </a:p>
          <a:p>
            <a:pPr lvl="1"/>
            <a:r>
              <a:rPr lang="en-BE"/>
              <a:t>On smartphones, a QUIC connection can migrate from cellular to Wi-Fi</a:t>
            </a:r>
          </a:p>
          <a:p>
            <a:r>
              <a:rPr lang="en-BE"/>
              <a:t>QUIC can also be used to carry datagrams</a:t>
            </a:r>
          </a:p>
        </p:txBody>
      </p:sp>
    </p:spTree>
    <p:extLst>
      <p:ext uri="{BB962C8B-B14F-4D97-AF65-F5344CB8AC3E}">
        <p14:creationId xmlns:p14="http://schemas.microsoft.com/office/powerpoint/2010/main" val="358601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Protocol stack</a:t>
            </a:r>
            <a:br>
              <a:rPr lang="en-GB" altLang="en-US"/>
            </a:br>
            <a:r>
              <a:rPr lang="en-GB" altLang="en-US"/>
              <a:t>Physical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9789" y="3713163"/>
            <a:ext cx="7972425" cy="2535238"/>
          </a:xfrm>
        </p:spPr>
        <p:txBody>
          <a:bodyPr>
            <a:normAutofit/>
          </a:bodyPr>
          <a:lstStyle/>
          <a:p>
            <a:r>
              <a:rPr lang="en-GB" altLang="en-US"/>
              <a:t>Unit of information : bit</a:t>
            </a:r>
          </a:p>
          <a:p>
            <a:r>
              <a:rPr lang="en-GB" altLang="en-US"/>
              <a:t>Reliability</a:t>
            </a:r>
          </a:p>
          <a:p>
            <a:pPr lvl="1"/>
            <a:r>
              <a:rPr lang="en-GB" altLang="en-US"/>
              <a:t>transmission errors</a:t>
            </a:r>
          </a:p>
          <a:p>
            <a:pPr lvl="1"/>
            <a:r>
              <a:rPr lang="en-GB" altLang="en-US"/>
              <a:t>creation/suppression of bits</a:t>
            </a:r>
          </a:p>
          <a:p>
            <a:pPr lvl="1"/>
            <a:endParaRPr lang="en-GB" altLang="en-US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1983740" y="2629377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2726690" y="2935764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4944428" y="2640489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49" name="Group 6">
            <a:extLst>
              <a:ext uri="{FF2B5EF4-FFF2-40B4-BE49-F238E27FC236}">
                <a16:creationId xmlns:a16="http://schemas.microsoft.com/office/drawing/2014/main" id="{FA4903D0-0298-7447-A9B7-34D218B27C14}"/>
              </a:ext>
            </a:extLst>
          </p:cNvPr>
          <p:cNvGrpSpPr>
            <a:grpSpLocks/>
          </p:cNvGrpSpPr>
          <p:nvPr/>
        </p:nvGrpSpPr>
        <p:grpSpPr bwMode="auto">
          <a:xfrm>
            <a:off x="8380413" y="2653189"/>
            <a:ext cx="1701800" cy="282575"/>
            <a:chOff x="0" y="0"/>
            <a:chExt cx="1408" cy="254"/>
          </a:xfrm>
        </p:grpSpPr>
        <p:sp>
          <p:nvSpPr>
            <p:cNvPr id="50" name="AutoShape 7">
              <a:extLst>
                <a:ext uri="{FF2B5EF4-FFF2-40B4-BE49-F238E27FC236}">
                  <a16:creationId xmlns:a16="http://schemas.microsoft.com/office/drawing/2014/main" id="{3D8C5643-6F8C-4C49-A1E9-CD632F48B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6FFDF5E2-4893-2F41-8686-C1B5D490B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52" name="AutoShape 35">
            <a:extLst>
              <a:ext uri="{FF2B5EF4-FFF2-40B4-BE49-F238E27FC236}">
                <a16:creationId xmlns:a16="http://schemas.microsoft.com/office/drawing/2014/main" id="{948E6219-92FD-BA4B-8B1E-1FB920CCD609}"/>
              </a:ext>
            </a:extLst>
          </p:cNvPr>
          <p:cNvSpPr>
            <a:spLocks/>
          </p:cNvSpPr>
          <p:nvPr/>
        </p:nvSpPr>
        <p:spPr bwMode="auto">
          <a:xfrm>
            <a:off x="6288406" y="2924458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31F26F3-8106-6366-68B1-4C5EB43B3941}"/>
              </a:ext>
            </a:extLst>
          </p:cNvPr>
          <p:cNvSpPr txBox="1">
            <a:spLocks noChangeArrowheads="1"/>
          </p:cNvSpPr>
          <p:nvPr/>
        </p:nvSpPr>
        <p:spPr>
          <a:xfrm>
            <a:off x="6486525" y="3528045"/>
            <a:ext cx="7919403" cy="310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Types of physical layers</a:t>
            </a:r>
          </a:p>
          <a:p>
            <a:pPr lvl="1"/>
            <a:r>
              <a:rPr lang="en-GB" altLang="en-US"/>
              <a:t>Radio (Wi-Fi, cellular, Bluetooth,…)</a:t>
            </a:r>
          </a:p>
          <a:p>
            <a:pPr lvl="1"/>
            <a:r>
              <a:rPr lang="en-GB" altLang="en-US"/>
              <a:t>Optical </a:t>
            </a:r>
            <a:r>
              <a:rPr lang="en-GB" altLang="en-US" err="1"/>
              <a:t>fiber</a:t>
            </a:r>
            <a:endParaRPr lang="en-GB" altLang="en-US"/>
          </a:p>
          <a:p>
            <a:pPr lvl="1"/>
            <a:r>
              <a:rPr lang="en-GB" altLang="en-US"/>
              <a:t>Cat5 cable</a:t>
            </a:r>
          </a:p>
          <a:p>
            <a:pPr lvl="1"/>
            <a:r>
              <a:rPr lang="en-GB" altLang="en-US"/>
              <a:t>Coaxial cable</a:t>
            </a:r>
          </a:p>
          <a:p>
            <a:pPr lvl="1"/>
            <a:r>
              <a:rPr lang="en-GB" altLang="en-US" err="1"/>
              <a:t>xDSL</a:t>
            </a:r>
            <a:endParaRPr lang="en-GB" altLang="en-US"/>
          </a:p>
          <a:p>
            <a:pPr lvl="1"/>
            <a:r>
              <a:rPr lang="en-GB" altLang="en-US"/>
              <a:t>Modem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Part 6 A QUIC introduction</vt:lpstr>
      <vt:lpstr>Projet - soumission</vt:lpstr>
      <vt:lpstr>Projet – grille d’évaluation de l’oral Volet forme (1/3)</vt:lpstr>
      <vt:lpstr>Projet – grille d’évaluation de l’oral Volet contenu (2/3)</vt:lpstr>
      <vt:lpstr>QUIC: a secure transport protocol</vt:lpstr>
      <vt:lpstr>QUIC  A UDP-based multiplexed and secure transport</vt:lpstr>
      <vt:lpstr>QUIC deployment since March 2024</vt:lpstr>
      <vt:lpstr>Main characteristics of QUIC</vt:lpstr>
      <vt:lpstr>Protocol stack Physical layer</vt:lpstr>
      <vt:lpstr>Protocol stack Datalink layer</vt:lpstr>
      <vt:lpstr>Protocol stack Network layer</vt:lpstr>
      <vt:lpstr>Protocol stack Transport layer</vt:lpstr>
      <vt:lpstr>Protocol stack Application layer</vt:lpstr>
      <vt:lpstr>OSI (seven layers) Reference Model</vt:lpstr>
      <vt:lpstr>QUIC in the protocol stack</vt:lpstr>
      <vt:lpstr>First principle : QUIC frames</vt:lpstr>
      <vt:lpstr>Simplified QUIC connection establishment</vt:lpstr>
      <vt:lpstr>The QUIC Initial frame</vt:lpstr>
      <vt:lpstr>Constraint on the Initial packet sent by client</vt:lpstr>
      <vt:lpstr>Protection against spoofed Initial packets</vt:lpstr>
      <vt:lpstr>Protection against spoofed addresses</vt:lpstr>
      <vt:lpstr>Second principle  identifying QUIC connections</vt:lpstr>
      <vt:lpstr>Negotiating options</vt:lpstr>
      <vt:lpstr>The first Initial packet is not sent in clear</vt:lpstr>
      <vt:lpstr>Third principle : QUIC variable length header</vt:lpstr>
      <vt:lpstr>The (long) QUIC header</vt:lpstr>
      <vt:lpstr>Fourth principle: unique packet numbers</vt:lpstr>
      <vt:lpstr>Encoding QUIC packet numbers</vt:lpstr>
      <vt:lpstr>QUIC’s varint</vt:lpstr>
      <vt:lpstr>The (short) QUIC header</vt:lpstr>
      <vt:lpstr>The roles of the Connection identifier</vt:lpstr>
      <vt:lpstr>How to close a QUIC connection ?</vt:lpstr>
      <vt:lpstr>Exchanging data during the handshake ?</vt:lpstr>
      <vt:lpstr>0-RTT packets</vt:lpstr>
      <vt:lpstr>Replays and 0-RTT packets</vt:lpstr>
      <vt:lpstr>QUIC allows to multiplex several bytestreams on a single connection</vt:lpstr>
      <vt:lpstr>Transporting data streams</vt:lpstr>
      <vt:lpstr>The STREAM frame</vt:lpstr>
      <vt:lpstr>Example</vt:lpstr>
      <vt:lpstr>The stream identifiers</vt:lpstr>
      <vt:lpstr>Acknowledging QUIC packets</vt:lpstr>
      <vt:lpstr>QUIC loss detection</vt:lpstr>
      <vt:lpstr>QUIC ack delays</vt:lpstr>
      <vt:lpstr>Closing bytestreams</vt:lpstr>
      <vt:lpstr>QUIC flow control</vt:lpstr>
      <vt:lpstr>QUIC flow control</vt:lpstr>
      <vt:lpstr>TLS/TCP and QUIC security</vt:lpstr>
      <vt:lpstr>Some on-path attacks</vt:lpstr>
      <vt:lpstr>How to improve the resilience TCP against such attacks ?</vt:lpstr>
      <vt:lpstr>Fifth principle:  Encrypt and authenticate most of QUIC packets</vt:lpstr>
      <vt:lpstr>QUIC and malformed packets</vt:lpstr>
      <vt:lpstr>Exchanging datagrams</vt:lpstr>
      <vt:lpstr>QUIC connection migration</vt:lpstr>
      <vt:lpstr>QUIC connection migration</vt:lpstr>
      <vt:lpstr>QUIC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Bonaventure</dc:creator>
  <cp:revision>1</cp:revision>
  <dcterms:created xsi:type="dcterms:W3CDTF">2024-03-11T13:19:11Z</dcterms:created>
  <dcterms:modified xsi:type="dcterms:W3CDTF">2025-03-11T21:56:58Z</dcterms:modified>
</cp:coreProperties>
</file>