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0"/>
  </p:notesMasterIdLst>
  <p:sldIdLst>
    <p:sldId id="280" r:id="rId2"/>
    <p:sldId id="446" r:id="rId3"/>
    <p:sldId id="283" r:id="rId4"/>
    <p:sldId id="284" r:id="rId5"/>
    <p:sldId id="302" r:id="rId6"/>
    <p:sldId id="301" r:id="rId7"/>
    <p:sldId id="303" r:id="rId8"/>
    <p:sldId id="286" r:id="rId9"/>
    <p:sldId id="258" r:id="rId10"/>
    <p:sldId id="304" r:id="rId11"/>
    <p:sldId id="288" r:id="rId12"/>
    <p:sldId id="305" r:id="rId13"/>
    <p:sldId id="306" r:id="rId14"/>
    <p:sldId id="307" r:id="rId15"/>
    <p:sldId id="285" r:id="rId16"/>
    <p:sldId id="289" r:id="rId17"/>
    <p:sldId id="300" r:id="rId18"/>
    <p:sldId id="290" r:id="rId19"/>
    <p:sldId id="261" r:id="rId20"/>
    <p:sldId id="291" r:id="rId21"/>
    <p:sldId id="294" r:id="rId22"/>
    <p:sldId id="295" r:id="rId23"/>
    <p:sldId id="259" r:id="rId24"/>
    <p:sldId id="260" r:id="rId25"/>
    <p:sldId id="293" r:id="rId26"/>
    <p:sldId id="264" r:id="rId27"/>
    <p:sldId id="265" r:id="rId28"/>
    <p:sldId id="292" r:id="rId29"/>
    <p:sldId id="262" r:id="rId30"/>
    <p:sldId id="296" r:id="rId31"/>
    <p:sldId id="287" r:id="rId32"/>
    <p:sldId id="299" r:id="rId33"/>
    <p:sldId id="272" r:id="rId34"/>
    <p:sldId id="270" r:id="rId35"/>
    <p:sldId id="271" r:id="rId36"/>
    <p:sldId id="308" r:id="rId37"/>
    <p:sldId id="309" r:id="rId38"/>
    <p:sldId id="447" r:id="rId39"/>
    <p:sldId id="426" r:id="rId40"/>
    <p:sldId id="445" r:id="rId41"/>
    <p:sldId id="428" r:id="rId42"/>
    <p:sldId id="427" r:id="rId43"/>
    <p:sldId id="429" r:id="rId44"/>
    <p:sldId id="432" r:id="rId45"/>
    <p:sldId id="448" r:id="rId46"/>
    <p:sldId id="430" r:id="rId47"/>
    <p:sldId id="431" r:id="rId48"/>
    <p:sldId id="276" r:id="rId49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E7483A-9EC3-1946-AEB5-86A6FB494C1D}" v="202" dt="2025-03-31T10:15:55.4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292"/>
  </p:normalViewPr>
  <p:slideViewPr>
    <p:cSldViewPr snapToGrid="0">
      <p:cViewPr varScale="1">
        <p:scale>
          <a:sx n="75" d="100"/>
          <a:sy n="75" d="100"/>
        </p:scale>
        <p:origin x="2144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1E4385-094C-764D-A454-86B500809491}" type="datetimeFigureOut">
              <a:rPr lang="fr-FR" smtClean="0"/>
              <a:t>16/04/2025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387DB3-AFB4-CD4B-9ADC-59E5267E8D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2356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87DB3-AFB4-CD4B-9ADC-59E5267E8D4C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4471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  <p:txBody>
          <a:bodyPr/>
          <a:lstStyle/>
          <a:p>
            <a:r>
              <a:rPr lang="en-US" sz="1400">
                <a:latin typeface="Helvetica" charset="0"/>
                <a:cs typeface="Helvetica" charset="0"/>
                <a:sym typeface="Helvetica" charset="0"/>
              </a:rPr>
              <a:t>The Type 0 Routing header is specified in RFC2460</a:t>
            </a:r>
          </a:p>
          <a:p>
            <a:endParaRPr lang="en-US" sz="1400">
              <a:latin typeface="Helvetica" charset="0"/>
              <a:cs typeface="Helvetica" charset="0"/>
              <a:sym typeface="Helvetica" charset="0"/>
            </a:endParaRPr>
          </a:p>
          <a:p>
            <a:r>
              <a:rPr lang="en-US" sz="1400">
                <a:latin typeface="Helvetica" charset="0"/>
                <a:cs typeface="Helvetica" charset="0"/>
                <a:sym typeface="Helvetica" charset="0"/>
              </a:rPr>
              <a:t>Two other types of routing headers have been defined. Type 1 is experimental and never used. Type 2 is specific for Mobile IPv6 that will be covered later.</a:t>
            </a:r>
          </a:p>
          <a:p>
            <a:endParaRPr lang="en-US" sz="1400">
              <a:latin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1091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/>
              <a:t>Cliquez pour modifier le style des sous-titres du masque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8B5AF-B21A-124A-8302-73AAB5AB001E}" type="datetimeFigureOut">
              <a:rPr lang="fr-FR" smtClean="0"/>
              <a:t>16/04/2025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DB21F-5341-7F4B-B770-6B13CD4DDC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91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8B5AF-B21A-124A-8302-73AAB5AB001E}" type="datetimeFigureOut">
              <a:rPr lang="fr-FR" smtClean="0"/>
              <a:t>16/04/2025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DB21F-5341-7F4B-B770-6B13CD4DDC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5075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8B5AF-B21A-124A-8302-73AAB5AB001E}" type="datetimeFigureOut">
              <a:rPr lang="fr-FR" smtClean="0"/>
              <a:t>16/04/2025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DB21F-5341-7F4B-B770-6B13CD4DDC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8245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8B5AF-B21A-124A-8302-73AAB5AB001E}" type="datetimeFigureOut">
              <a:rPr lang="fr-FR" smtClean="0"/>
              <a:t>16/04/2025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DB21F-5341-7F4B-B770-6B13CD4DDC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6271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BE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8B5AF-B21A-124A-8302-73AAB5AB001E}" type="datetimeFigureOut">
              <a:rPr lang="fr-FR" smtClean="0"/>
              <a:t>16/04/2025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DB21F-5341-7F4B-B770-6B13CD4DDC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8637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8B5AF-B21A-124A-8302-73AAB5AB001E}" type="datetimeFigureOut">
              <a:rPr lang="fr-FR" smtClean="0"/>
              <a:t>16/04/2025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DB21F-5341-7F4B-B770-6B13CD4DDC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3485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8B5AF-B21A-124A-8302-73AAB5AB001E}" type="datetimeFigureOut">
              <a:rPr lang="fr-FR" smtClean="0"/>
              <a:t>16/04/2025</a:t>
            </a:fld>
            <a:endParaRPr lang="en-GB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DB21F-5341-7F4B-B770-6B13CD4DDC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964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8B5AF-B21A-124A-8302-73AAB5AB001E}" type="datetimeFigureOut">
              <a:rPr lang="fr-FR" smtClean="0"/>
              <a:t>16/04/2025</a:t>
            </a:fld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DB21F-5341-7F4B-B770-6B13CD4DDC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1097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8B5AF-B21A-124A-8302-73AAB5AB001E}" type="datetimeFigureOut">
              <a:rPr lang="fr-FR" smtClean="0"/>
              <a:t>16/04/2025</a:t>
            </a:fld>
            <a:endParaRPr lang="en-GB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DB21F-5341-7F4B-B770-6B13CD4DDC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2628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8B5AF-B21A-124A-8302-73AAB5AB001E}" type="datetimeFigureOut">
              <a:rPr lang="fr-FR" smtClean="0"/>
              <a:t>16/04/2025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DB21F-5341-7F4B-B770-6B13CD4DDC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1151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8B5AF-B21A-124A-8302-73AAB5AB001E}" type="datetimeFigureOut">
              <a:rPr lang="fr-FR" smtClean="0"/>
              <a:t>16/04/2025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DB21F-5341-7F4B-B770-6B13CD4DDC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603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8B5AF-B21A-124A-8302-73AAB5AB001E}" type="datetimeFigureOut">
              <a:rPr lang="fr-FR" smtClean="0"/>
              <a:t>16/04/2025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DB21F-5341-7F4B-B770-6B13CD4DDC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7729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/>
              <a:t>Part 9</a:t>
            </a:r>
            <a:br>
              <a:rPr lang="en-GB"/>
            </a:br>
            <a:r>
              <a:rPr lang="en-GB"/>
              <a:t>iBGP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3465583" y="6101482"/>
            <a:ext cx="276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O. Bonaventure, 2016-2022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6CAB109-7102-2CA0-7D0B-76DF28D9A8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882359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Endpoints of the </a:t>
            </a:r>
            <a:r>
              <a:rPr lang="en-GB" err="1">
                <a:solidFill>
                  <a:srgbClr val="008000"/>
                </a:solidFill>
              </a:rPr>
              <a:t>iBGP</a:t>
            </a:r>
            <a:r>
              <a:rPr lang="en-GB"/>
              <a:t> sessions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A router has several IP addresses, on which address should an iBGP session terminate ?</a:t>
            </a:r>
          </a:p>
          <a:p>
            <a:endParaRPr lang="en-GB" dirty="0"/>
          </a:p>
          <a:p>
            <a:pPr lvl="1"/>
            <a:r>
              <a:rPr lang="en-GB" dirty="0"/>
              <a:t>Any IP address belonging to the router</a:t>
            </a:r>
          </a:p>
          <a:p>
            <a:pPr lvl="2"/>
            <a:r>
              <a:rPr lang="en-GB" dirty="0"/>
              <a:t>Address is associated to an interface, if the interface stops, iBGP session stops as well even if the router is still reachable over other interfaces</a:t>
            </a:r>
          </a:p>
          <a:p>
            <a:pPr lvl="2"/>
            <a:endParaRPr lang="en-GB" dirty="0"/>
          </a:p>
          <a:p>
            <a:pPr lvl="1"/>
            <a:r>
              <a:rPr lang="en-GB" dirty="0"/>
              <a:t>A loopback address</a:t>
            </a:r>
          </a:p>
          <a:p>
            <a:pPr lvl="2"/>
            <a:r>
              <a:rPr lang="en-GB" dirty="0"/>
              <a:t>A software only interface that is always up and announced through the intradomain routing protocol so that it remains reachable as long as the router has one interface up</a:t>
            </a:r>
          </a:p>
          <a:p>
            <a:pPr lvl="2"/>
            <a:r>
              <a:rPr lang="en-GB" b="1" dirty="0"/>
              <a:t>Best Current Practice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63F881-BC8D-FC52-6B58-ABF7CCE6F1BA}"/>
              </a:ext>
            </a:extLst>
          </p:cNvPr>
          <p:cNvSpPr txBox="1"/>
          <p:nvPr/>
        </p:nvSpPr>
        <p:spPr>
          <a:xfrm>
            <a:off x="1560087" y="6222379"/>
            <a:ext cx="6401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What should be the endpoint of an iBGP session ?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10ED7B2B-CFA4-07C9-BF51-633D618AE1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450549">
            <a:off x="78082" y="5971605"/>
            <a:ext cx="1260515" cy="674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11E0F4E-748F-E333-EB9A-43C1EB065654}"/>
              </a:ext>
            </a:extLst>
          </p:cNvPr>
          <p:cNvSpPr/>
          <p:nvPr/>
        </p:nvSpPr>
        <p:spPr>
          <a:xfrm>
            <a:off x="1304144" y="5711252"/>
            <a:ext cx="3267856" cy="4149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956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How to deal with routers that are not connected to other </a:t>
            </a:r>
            <a:r>
              <a:rPr lang="en-GB" err="1"/>
              <a:t>ASes</a:t>
            </a:r>
            <a:r>
              <a:rPr lang="en-GB"/>
              <a:t> 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Run BGP on these routers</a:t>
            </a:r>
          </a:p>
          <a:p>
            <a:r>
              <a:rPr lang="en-GB"/>
              <a:t>Include them in</a:t>
            </a:r>
            <a:br>
              <a:rPr lang="en-GB"/>
            </a:br>
            <a:r>
              <a:rPr lang="en-GB" err="1"/>
              <a:t>iBGP</a:t>
            </a:r>
            <a:r>
              <a:rPr lang="en-GB"/>
              <a:t> full-mesh</a:t>
            </a:r>
          </a:p>
          <a:p>
            <a:pPr lvl="1"/>
            <a:endParaRPr lang="en-GB"/>
          </a:p>
        </p:txBody>
      </p:sp>
      <p:sp>
        <p:nvSpPr>
          <p:cNvPr id="4" name="Nuage 3"/>
          <p:cNvSpPr/>
          <p:nvPr/>
        </p:nvSpPr>
        <p:spPr>
          <a:xfrm>
            <a:off x="3398943" y="2049687"/>
            <a:ext cx="2595897" cy="4076476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Image 4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509" y="4958737"/>
            <a:ext cx="698481" cy="513977"/>
          </a:xfrm>
          <a:prstGeom prst="rect">
            <a:avLst/>
          </a:prstGeom>
        </p:spPr>
      </p:pic>
      <p:pic>
        <p:nvPicPr>
          <p:cNvPr id="6" name="Image 5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7270" y="2907572"/>
            <a:ext cx="698481" cy="513977"/>
          </a:xfrm>
          <a:prstGeom prst="rect">
            <a:avLst/>
          </a:prstGeom>
        </p:spPr>
      </p:pic>
      <p:sp>
        <p:nvSpPr>
          <p:cNvPr id="7" name="Nuage 6"/>
          <p:cNvSpPr/>
          <p:nvPr/>
        </p:nvSpPr>
        <p:spPr>
          <a:xfrm>
            <a:off x="917483" y="5028077"/>
            <a:ext cx="1797710" cy="1403251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Image 7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426" y="5472714"/>
            <a:ext cx="698481" cy="513977"/>
          </a:xfrm>
          <a:prstGeom prst="rect">
            <a:avLst/>
          </a:prstGeom>
        </p:spPr>
      </p:pic>
      <p:sp>
        <p:nvSpPr>
          <p:cNvPr id="9" name="Nuage 8"/>
          <p:cNvSpPr/>
          <p:nvPr/>
        </p:nvSpPr>
        <p:spPr>
          <a:xfrm>
            <a:off x="6659614" y="1805627"/>
            <a:ext cx="1797710" cy="1403251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Connecteur droit avec flèche 9"/>
          <p:cNvCxnSpPr>
            <a:stCxn id="8" idx="3"/>
          </p:cNvCxnSpPr>
          <p:nvPr/>
        </p:nvCxnSpPr>
        <p:spPr>
          <a:xfrm flipV="1">
            <a:off x="2248907" y="5360371"/>
            <a:ext cx="1859707" cy="369332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>
            <a:stCxn id="5" idx="0"/>
          </p:cNvCxnSpPr>
          <p:nvPr/>
        </p:nvCxnSpPr>
        <p:spPr>
          <a:xfrm flipV="1">
            <a:off x="4325750" y="4481743"/>
            <a:ext cx="987600" cy="4769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 flipV="1">
            <a:off x="5313350" y="2669136"/>
            <a:ext cx="2112588" cy="476872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Image 15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5938" y="2142975"/>
            <a:ext cx="698481" cy="513977"/>
          </a:xfrm>
          <a:prstGeom prst="rect">
            <a:avLst/>
          </a:prstGeom>
        </p:spPr>
      </p:pic>
      <p:cxnSp>
        <p:nvCxnSpPr>
          <p:cNvPr id="15" name="Connecteur droit avec flèche 14"/>
          <p:cNvCxnSpPr>
            <a:endCxn id="5" idx="0"/>
          </p:cNvCxnSpPr>
          <p:nvPr/>
        </p:nvCxnSpPr>
        <p:spPr>
          <a:xfrm flipH="1">
            <a:off x="4325750" y="3345840"/>
            <a:ext cx="461293" cy="161289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4941434" y="2299804"/>
            <a:ext cx="54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AS1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1009142" y="5360371"/>
            <a:ext cx="54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AS2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6884654" y="2049687"/>
            <a:ext cx="54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AS3</a:t>
            </a:r>
          </a:p>
        </p:txBody>
      </p:sp>
      <p:pic>
        <p:nvPicPr>
          <p:cNvPr id="21" name="Image 20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510" y="4224754"/>
            <a:ext cx="698481" cy="513977"/>
          </a:xfrm>
          <a:prstGeom prst="rect">
            <a:avLst/>
          </a:prstGeom>
        </p:spPr>
      </p:pic>
      <p:cxnSp>
        <p:nvCxnSpPr>
          <p:cNvPr id="22" name="Connecteur droit 21"/>
          <p:cNvCxnSpPr/>
          <p:nvPr/>
        </p:nvCxnSpPr>
        <p:spPr>
          <a:xfrm flipH="1" flipV="1">
            <a:off x="5170630" y="3421549"/>
            <a:ext cx="142720" cy="8032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 flipH="1">
            <a:off x="4645218" y="4738731"/>
            <a:ext cx="668132" cy="37240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/>
          <p:nvPr/>
        </p:nvCxnSpPr>
        <p:spPr>
          <a:xfrm>
            <a:off x="5359309" y="3426339"/>
            <a:ext cx="123409" cy="79841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1510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How to deal with routers that are not connected to other </a:t>
            </a:r>
            <a:r>
              <a:rPr lang="en-GB" err="1"/>
              <a:t>ASes</a:t>
            </a:r>
            <a:r>
              <a:rPr lang="en-GB"/>
              <a:t> 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Make sure that they will</a:t>
            </a:r>
            <a:br>
              <a:rPr lang="en-GB" dirty="0"/>
            </a:br>
            <a:r>
              <a:rPr lang="en-GB" dirty="0"/>
              <a:t>never have to </a:t>
            </a:r>
            <a:br>
              <a:rPr lang="en-GB" dirty="0"/>
            </a:br>
            <a:r>
              <a:rPr lang="en-GB" dirty="0"/>
              <a:t>forward a packet</a:t>
            </a:r>
            <a:br>
              <a:rPr lang="en-GB" dirty="0"/>
            </a:br>
            <a:r>
              <a:rPr lang="en-GB" dirty="0"/>
              <a:t>to an external</a:t>
            </a:r>
            <a:br>
              <a:rPr lang="en-GB" dirty="0"/>
            </a:br>
            <a:r>
              <a:rPr lang="en-GB" dirty="0"/>
              <a:t>destination</a:t>
            </a:r>
          </a:p>
          <a:p>
            <a:r>
              <a:rPr lang="en-GB" dirty="0"/>
              <a:t>MPLS / </a:t>
            </a:r>
            <a:br>
              <a:rPr lang="en-GB" dirty="0"/>
            </a:br>
            <a:r>
              <a:rPr lang="en-GB" dirty="0"/>
              <a:t>Segment </a:t>
            </a:r>
            <a:br>
              <a:rPr lang="en-GB" dirty="0"/>
            </a:br>
            <a:r>
              <a:rPr lang="en-GB" dirty="0"/>
              <a:t>Routing</a:t>
            </a:r>
          </a:p>
          <a:p>
            <a:pPr marL="0" indent="0">
              <a:buNone/>
            </a:pPr>
            <a:br>
              <a:rPr lang="en-GB" dirty="0"/>
            </a:br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Nuage 3"/>
          <p:cNvSpPr/>
          <p:nvPr/>
        </p:nvSpPr>
        <p:spPr>
          <a:xfrm>
            <a:off x="3398943" y="2049687"/>
            <a:ext cx="2595897" cy="4076476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Image 4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509" y="4958737"/>
            <a:ext cx="698481" cy="513977"/>
          </a:xfrm>
          <a:prstGeom prst="rect">
            <a:avLst/>
          </a:prstGeom>
        </p:spPr>
      </p:pic>
      <p:pic>
        <p:nvPicPr>
          <p:cNvPr id="6" name="Image 5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7270" y="2907572"/>
            <a:ext cx="698481" cy="513977"/>
          </a:xfrm>
          <a:prstGeom prst="rect">
            <a:avLst/>
          </a:prstGeom>
        </p:spPr>
      </p:pic>
      <p:sp>
        <p:nvSpPr>
          <p:cNvPr id="7" name="Nuage 6"/>
          <p:cNvSpPr/>
          <p:nvPr/>
        </p:nvSpPr>
        <p:spPr>
          <a:xfrm>
            <a:off x="917483" y="5028077"/>
            <a:ext cx="1797710" cy="1403251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Image 7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426" y="5472714"/>
            <a:ext cx="698481" cy="513977"/>
          </a:xfrm>
          <a:prstGeom prst="rect">
            <a:avLst/>
          </a:prstGeom>
        </p:spPr>
      </p:pic>
      <p:sp>
        <p:nvSpPr>
          <p:cNvPr id="9" name="Nuage 8"/>
          <p:cNvSpPr/>
          <p:nvPr/>
        </p:nvSpPr>
        <p:spPr>
          <a:xfrm>
            <a:off x="6659614" y="1805627"/>
            <a:ext cx="1797710" cy="1403251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Connecteur droit avec flèche 9"/>
          <p:cNvCxnSpPr>
            <a:stCxn id="8" idx="3"/>
          </p:cNvCxnSpPr>
          <p:nvPr/>
        </p:nvCxnSpPr>
        <p:spPr>
          <a:xfrm flipV="1">
            <a:off x="2248907" y="5360371"/>
            <a:ext cx="1859707" cy="369332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>
            <a:stCxn id="5" idx="0"/>
          </p:cNvCxnSpPr>
          <p:nvPr/>
        </p:nvCxnSpPr>
        <p:spPr>
          <a:xfrm flipV="1">
            <a:off x="4325750" y="4481743"/>
            <a:ext cx="987600" cy="4769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 flipV="1">
            <a:off x="5313350" y="2669136"/>
            <a:ext cx="2112588" cy="476872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Image 15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5938" y="2142975"/>
            <a:ext cx="698481" cy="513977"/>
          </a:xfrm>
          <a:prstGeom prst="rect">
            <a:avLst/>
          </a:prstGeom>
        </p:spPr>
      </p:pic>
      <p:cxnSp>
        <p:nvCxnSpPr>
          <p:cNvPr id="15" name="Connecteur droit avec flèche 14"/>
          <p:cNvCxnSpPr>
            <a:endCxn id="5" idx="0"/>
          </p:cNvCxnSpPr>
          <p:nvPr/>
        </p:nvCxnSpPr>
        <p:spPr>
          <a:xfrm flipH="1">
            <a:off x="4325750" y="3345840"/>
            <a:ext cx="461293" cy="161289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4941434" y="2299804"/>
            <a:ext cx="54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AS1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1009142" y="5360371"/>
            <a:ext cx="54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AS2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6884654" y="2049687"/>
            <a:ext cx="54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AS3</a:t>
            </a:r>
          </a:p>
        </p:txBody>
      </p:sp>
      <p:pic>
        <p:nvPicPr>
          <p:cNvPr id="21" name="Image 20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510" y="4224754"/>
            <a:ext cx="698481" cy="513977"/>
          </a:xfrm>
          <a:prstGeom prst="rect">
            <a:avLst/>
          </a:prstGeom>
        </p:spPr>
      </p:pic>
      <p:cxnSp>
        <p:nvCxnSpPr>
          <p:cNvPr id="22" name="Connecteur droit 21"/>
          <p:cNvCxnSpPr/>
          <p:nvPr/>
        </p:nvCxnSpPr>
        <p:spPr>
          <a:xfrm flipH="1" flipV="1">
            <a:off x="5170630" y="3421549"/>
            <a:ext cx="142720" cy="8032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6043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are the roles of the IGP 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The </a:t>
            </a:r>
            <a:r>
              <a:rPr lang="en-GB" err="1"/>
              <a:t>intradomain</a:t>
            </a:r>
            <a:r>
              <a:rPr lang="en-GB"/>
              <a:t> routing protocol distributes information about the reachability of :</a:t>
            </a:r>
          </a:p>
          <a:p>
            <a:endParaRPr lang="en-GB"/>
          </a:p>
          <a:p>
            <a:pPr lvl="1"/>
            <a:r>
              <a:rPr lang="en-GB"/>
              <a:t>IP prefixes associated to internal links between routers of the AS</a:t>
            </a:r>
          </a:p>
          <a:p>
            <a:pPr lvl="1"/>
            <a:r>
              <a:rPr lang="en-GB"/>
              <a:t>IP addresses associated to loopback interfaces or routers of the AS</a:t>
            </a:r>
          </a:p>
          <a:p>
            <a:pPr lvl="1"/>
            <a:r>
              <a:rPr lang="en-GB"/>
              <a:t>IP prefixes associated to peering links between a router of this AS and another AS</a:t>
            </a:r>
          </a:p>
          <a:p>
            <a:pPr lvl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4833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BGP </a:t>
            </a:r>
            <a:r>
              <a:rPr lang="en-GB" err="1"/>
              <a:t>Nexthop</a:t>
            </a:r>
            <a:r>
              <a:rPr lang="en-GB"/>
              <a:t> self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Helps to reduce # routes in the IGP</a:t>
            </a:r>
          </a:p>
        </p:txBody>
      </p:sp>
      <p:sp>
        <p:nvSpPr>
          <p:cNvPr id="4" name="Nuage 3"/>
          <p:cNvSpPr/>
          <p:nvPr/>
        </p:nvSpPr>
        <p:spPr>
          <a:xfrm>
            <a:off x="4555579" y="2390518"/>
            <a:ext cx="1161522" cy="4076476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Image 4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945" y="5083180"/>
            <a:ext cx="698481" cy="513977"/>
          </a:xfrm>
          <a:prstGeom prst="rect">
            <a:avLst/>
          </a:prstGeom>
        </p:spPr>
      </p:pic>
      <p:pic>
        <p:nvPicPr>
          <p:cNvPr id="6" name="Image 5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945" y="3248403"/>
            <a:ext cx="698481" cy="513977"/>
          </a:xfrm>
          <a:prstGeom prst="rect">
            <a:avLst/>
          </a:prstGeom>
        </p:spPr>
      </p:pic>
      <p:sp>
        <p:nvSpPr>
          <p:cNvPr id="7" name="Nuage 6"/>
          <p:cNvSpPr/>
          <p:nvPr/>
        </p:nvSpPr>
        <p:spPr>
          <a:xfrm>
            <a:off x="936158" y="5368908"/>
            <a:ext cx="1797710" cy="1403251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Image 7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101" y="5813545"/>
            <a:ext cx="698481" cy="513977"/>
          </a:xfrm>
          <a:prstGeom prst="rect">
            <a:avLst/>
          </a:prstGeom>
        </p:spPr>
      </p:pic>
      <p:sp>
        <p:nvSpPr>
          <p:cNvPr id="9" name="Nuage 8"/>
          <p:cNvSpPr/>
          <p:nvPr/>
        </p:nvSpPr>
        <p:spPr>
          <a:xfrm>
            <a:off x="6678289" y="2146458"/>
            <a:ext cx="1797710" cy="1403251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Connecteur droit avec flèche 9"/>
          <p:cNvCxnSpPr>
            <a:stCxn id="8" idx="3"/>
          </p:cNvCxnSpPr>
          <p:nvPr/>
        </p:nvCxnSpPr>
        <p:spPr>
          <a:xfrm flipV="1">
            <a:off x="2267582" y="5593663"/>
            <a:ext cx="2692527" cy="476871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>
            <a:stCxn id="5" idx="0"/>
            <a:endCxn id="6" idx="2"/>
          </p:cNvCxnSpPr>
          <p:nvPr/>
        </p:nvCxnSpPr>
        <p:spPr>
          <a:xfrm flipV="1">
            <a:off x="5125186" y="3762380"/>
            <a:ext cx="0" cy="1320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 flipV="1">
            <a:off x="5332025" y="3009967"/>
            <a:ext cx="2112588" cy="476872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Image 12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4613" y="2483806"/>
            <a:ext cx="698481" cy="513977"/>
          </a:xfrm>
          <a:prstGeom prst="rect">
            <a:avLst/>
          </a:prstGeom>
        </p:spPr>
      </p:pic>
      <p:cxnSp>
        <p:nvCxnSpPr>
          <p:cNvPr id="14" name="Connecteur droit avec flèche 13"/>
          <p:cNvCxnSpPr/>
          <p:nvPr/>
        </p:nvCxnSpPr>
        <p:spPr>
          <a:xfrm>
            <a:off x="4960109" y="3686671"/>
            <a:ext cx="0" cy="154672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4960109" y="2640635"/>
            <a:ext cx="54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AS1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1027817" y="5701202"/>
            <a:ext cx="54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AS2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5935376" y="2205852"/>
            <a:ext cx="2014419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GB"/>
              <a:t>2001:222:11:13::33</a:t>
            </a:r>
          </a:p>
        </p:txBody>
      </p:sp>
      <p:cxnSp>
        <p:nvCxnSpPr>
          <p:cNvPr id="18" name="Connecteur droit 17"/>
          <p:cNvCxnSpPr/>
          <p:nvPr/>
        </p:nvCxnSpPr>
        <p:spPr>
          <a:xfrm flipV="1">
            <a:off x="2259997" y="5368908"/>
            <a:ext cx="2515948" cy="4820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 flipV="1">
            <a:off x="5501393" y="2768926"/>
            <a:ext cx="1943220" cy="4820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8705475" y="2306159"/>
            <a:ext cx="0" cy="703808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 flipH="1">
            <a:off x="8071734" y="2608364"/>
            <a:ext cx="63374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7444613" y="3038723"/>
            <a:ext cx="54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AS3</a:t>
            </a:r>
          </a:p>
        </p:txBody>
      </p:sp>
      <p:grpSp>
        <p:nvGrpSpPr>
          <p:cNvPr id="23" name="Grouper 22"/>
          <p:cNvGrpSpPr/>
          <p:nvPr/>
        </p:nvGrpSpPr>
        <p:grpSpPr>
          <a:xfrm>
            <a:off x="1065210" y="2640635"/>
            <a:ext cx="3745552" cy="2275308"/>
            <a:chOff x="1046535" y="2299804"/>
            <a:chExt cx="3745552" cy="2275308"/>
          </a:xfrm>
        </p:grpSpPr>
        <p:sp>
          <p:nvSpPr>
            <p:cNvPr id="24" name="ZoneTexte 23"/>
            <p:cNvSpPr txBox="1"/>
            <p:nvPr/>
          </p:nvSpPr>
          <p:spPr>
            <a:xfrm>
              <a:off x="1046535" y="2299804"/>
              <a:ext cx="305553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/>
                <a:t>Prefix: p</a:t>
              </a:r>
            </a:p>
            <a:p>
              <a:r>
                <a:rPr lang="en-GB"/>
                <a:t>AS Path : AS3</a:t>
              </a:r>
            </a:p>
            <a:p>
              <a:r>
                <a:rPr lang="en-GB"/>
                <a:t>BGP </a:t>
              </a:r>
              <a:r>
                <a:rPr lang="en-GB" err="1"/>
                <a:t>Nexhop</a:t>
              </a:r>
              <a:r>
                <a:rPr lang="en-GB"/>
                <a:t> : </a:t>
              </a:r>
              <a:r>
                <a:rPr lang="en-GB" b="1"/>
                <a:t>2001:11:1001::1</a:t>
              </a:r>
            </a:p>
          </p:txBody>
        </p:sp>
        <p:cxnSp>
          <p:nvCxnSpPr>
            <p:cNvPr id="25" name="Connecteur droit avec flèche 24"/>
            <p:cNvCxnSpPr/>
            <p:nvPr/>
          </p:nvCxnSpPr>
          <p:spPr>
            <a:xfrm>
              <a:off x="4792087" y="3497182"/>
              <a:ext cx="0" cy="107793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er 25"/>
          <p:cNvGrpSpPr/>
          <p:nvPr/>
        </p:nvGrpSpPr>
        <p:grpSpPr>
          <a:xfrm>
            <a:off x="475875" y="3958456"/>
            <a:ext cx="4041116" cy="1630112"/>
            <a:chOff x="4011943" y="1987513"/>
            <a:chExt cx="4041116" cy="1630112"/>
          </a:xfrm>
        </p:grpSpPr>
        <p:cxnSp>
          <p:nvCxnSpPr>
            <p:cNvPr id="27" name="Connecteur droit avec flèche 26"/>
            <p:cNvCxnSpPr/>
            <p:nvPr/>
          </p:nvCxnSpPr>
          <p:spPr>
            <a:xfrm flipH="1">
              <a:off x="5976165" y="3225473"/>
              <a:ext cx="2076894" cy="39215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ZoneTexte 27"/>
            <p:cNvSpPr txBox="1"/>
            <p:nvPr/>
          </p:nvSpPr>
          <p:spPr>
            <a:xfrm>
              <a:off x="4011943" y="1987513"/>
              <a:ext cx="328952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/>
                <a:t>Prefix: p</a:t>
              </a:r>
            </a:p>
            <a:p>
              <a:r>
                <a:rPr lang="en-GB"/>
                <a:t>AS Path : </a:t>
              </a:r>
              <a:r>
                <a:rPr lang="en-GB" b="1"/>
                <a:t>AS1:AS3</a:t>
              </a:r>
            </a:p>
            <a:p>
              <a:r>
                <a:rPr lang="en-GB"/>
                <a:t>BGP </a:t>
              </a:r>
              <a:r>
                <a:rPr lang="en-GB" err="1"/>
                <a:t>Nexhop</a:t>
              </a:r>
              <a:r>
                <a:rPr lang="en-GB"/>
                <a:t> : </a:t>
              </a:r>
              <a:r>
                <a:rPr lang="en-GB" b="1"/>
                <a:t>2001:222:12::1234</a:t>
              </a:r>
            </a:p>
          </p:txBody>
        </p:sp>
      </p:grpSp>
      <p:sp>
        <p:nvSpPr>
          <p:cNvPr id="29" name="ZoneTexte 28"/>
          <p:cNvSpPr txBox="1"/>
          <p:nvPr/>
        </p:nvSpPr>
        <p:spPr>
          <a:xfrm>
            <a:off x="5545690" y="5233400"/>
            <a:ext cx="1726329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8000"/>
                </a:solidFill>
              </a:rPr>
              <a:t>2001:11:1001::2</a:t>
            </a:r>
          </a:p>
        </p:txBody>
      </p:sp>
      <p:grpSp>
        <p:nvGrpSpPr>
          <p:cNvPr id="30" name="Grouper 29"/>
          <p:cNvGrpSpPr/>
          <p:nvPr/>
        </p:nvGrpSpPr>
        <p:grpSpPr>
          <a:xfrm>
            <a:off x="5755276" y="3329834"/>
            <a:ext cx="3378674" cy="1551952"/>
            <a:chOff x="5796065" y="3225473"/>
            <a:chExt cx="3378674" cy="1551952"/>
          </a:xfrm>
        </p:grpSpPr>
        <p:cxnSp>
          <p:nvCxnSpPr>
            <p:cNvPr id="31" name="Connecteur droit avec flèche 30"/>
            <p:cNvCxnSpPr/>
            <p:nvPr/>
          </p:nvCxnSpPr>
          <p:spPr>
            <a:xfrm flipH="1">
              <a:off x="5976165" y="3225473"/>
              <a:ext cx="2076894" cy="39215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ZoneTexte 31"/>
            <p:cNvSpPr txBox="1"/>
            <p:nvPr/>
          </p:nvSpPr>
          <p:spPr>
            <a:xfrm>
              <a:off x="5796065" y="3854095"/>
              <a:ext cx="337867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/>
                <a:t>Prefix: p</a:t>
              </a:r>
            </a:p>
            <a:p>
              <a:r>
                <a:rPr lang="en-GB"/>
                <a:t>AS Path : AS3</a:t>
              </a:r>
            </a:p>
            <a:p>
              <a:r>
                <a:rPr lang="en-GB"/>
                <a:t>BGP </a:t>
              </a:r>
              <a:r>
                <a:rPr lang="en-GB" err="1"/>
                <a:t>Nexhop</a:t>
              </a:r>
              <a:r>
                <a:rPr lang="en-GB"/>
                <a:t> : 2001:222:11:13::33</a:t>
              </a:r>
            </a:p>
          </p:txBody>
        </p:sp>
      </p:grpSp>
      <p:sp>
        <p:nvSpPr>
          <p:cNvPr id="33" name="ZoneTexte 32"/>
          <p:cNvSpPr txBox="1"/>
          <p:nvPr/>
        </p:nvSpPr>
        <p:spPr>
          <a:xfrm>
            <a:off x="3057279" y="2773442"/>
            <a:ext cx="1718665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8000"/>
                </a:solidFill>
              </a:rPr>
              <a:t>2001:11:1001::1</a:t>
            </a:r>
          </a:p>
        </p:txBody>
      </p:sp>
      <p:sp>
        <p:nvSpPr>
          <p:cNvPr id="35" name="ZoneTexte 34"/>
          <p:cNvSpPr txBox="1"/>
          <p:nvPr/>
        </p:nvSpPr>
        <p:spPr>
          <a:xfrm>
            <a:off x="5017649" y="5762646"/>
            <a:ext cx="1954381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GB"/>
              <a:t>2001:222:12::1234</a:t>
            </a:r>
          </a:p>
        </p:txBody>
      </p:sp>
    </p:spTree>
    <p:extLst>
      <p:ext uri="{BB962C8B-B14F-4D97-AF65-F5344CB8AC3E}">
        <p14:creationId xmlns:p14="http://schemas.microsoft.com/office/powerpoint/2010/main" val="436346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The BGP decision process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Ignore routes having an unreachable BGP </a:t>
            </a:r>
            <a:r>
              <a:rPr lang="en-GB" dirty="0" err="1"/>
              <a:t>nexthop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Prefer routes having the highest local-</a:t>
            </a:r>
            <a:r>
              <a:rPr lang="en-GB" dirty="0" err="1"/>
              <a:t>pref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Prefer routes having the shortest AS-Path</a:t>
            </a:r>
          </a:p>
          <a:p>
            <a:pPr marL="514350" indent="-514350">
              <a:buFont typeface="+mj-lt"/>
              <a:buAutoNum type="arabicPeriod"/>
            </a:pPr>
            <a:r>
              <a:rPr lang="en-GB" i="1" dirty="0"/>
              <a:t>Prefer routes having the smallest MED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Prefer routes learned via eBGP sessions over routes learned via iBGP sessions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Prefer routes having the closest next-hop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Tie breaking rules : prefer route learned from the router with lowest router id</a:t>
            </a:r>
          </a:p>
        </p:txBody>
      </p:sp>
    </p:spTree>
    <p:extLst>
      <p:ext uri="{BB962C8B-B14F-4D97-AF65-F5344CB8AC3E}">
        <p14:creationId xmlns:p14="http://schemas.microsoft.com/office/powerpoint/2010/main" val="40753412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1</a:t>
            </a:r>
            <a:r>
              <a:rPr lang="en-GB" baseline="30000"/>
              <a:t>st</a:t>
            </a:r>
            <a:r>
              <a:rPr lang="en-GB"/>
              <a:t> step of BGP decision process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1. Ignore routes having an unreachable BGP </a:t>
            </a:r>
            <a:r>
              <a:rPr lang="en-GB" err="1"/>
              <a:t>nexthop</a:t>
            </a:r>
            <a:endParaRPr lang="en-GB"/>
          </a:p>
          <a:p>
            <a:endParaRPr lang="en-GB"/>
          </a:p>
          <a:p>
            <a:pPr lvl="1"/>
            <a:r>
              <a:rPr lang="en-GB"/>
              <a:t>Why would a BGP route contain an unreachable </a:t>
            </a:r>
            <a:r>
              <a:rPr lang="en-GB" err="1"/>
              <a:t>nexthop</a:t>
            </a:r>
            <a:r>
              <a:rPr lang="en-GB"/>
              <a:t> ?</a:t>
            </a:r>
          </a:p>
          <a:p>
            <a:pPr marL="0" indent="0">
              <a:buNone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0924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Unreachable </a:t>
            </a:r>
            <a:r>
              <a:rPr lang="en-GB" err="1"/>
              <a:t>nexthop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000124" cy="4525963"/>
          </a:xfrm>
        </p:spPr>
        <p:txBody>
          <a:bodyPr/>
          <a:lstStyle/>
          <a:p>
            <a:r>
              <a:rPr lang="en-GB"/>
              <a:t>Usually a transient issue</a:t>
            </a:r>
          </a:p>
        </p:txBody>
      </p:sp>
      <p:pic>
        <p:nvPicPr>
          <p:cNvPr id="4" name="Image 3" descr="rout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509" y="4958737"/>
            <a:ext cx="698481" cy="513977"/>
          </a:xfrm>
          <a:prstGeom prst="rect">
            <a:avLst/>
          </a:prstGeom>
        </p:spPr>
      </p:pic>
      <p:pic>
        <p:nvPicPr>
          <p:cNvPr id="5" name="Image 4" descr="rout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7270" y="2907572"/>
            <a:ext cx="698481" cy="513977"/>
          </a:xfrm>
          <a:prstGeom prst="rect">
            <a:avLst/>
          </a:prstGeom>
        </p:spPr>
      </p:pic>
      <p:sp>
        <p:nvSpPr>
          <p:cNvPr id="6" name="Nuage 5"/>
          <p:cNvSpPr/>
          <p:nvPr/>
        </p:nvSpPr>
        <p:spPr>
          <a:xfrm>
            <a:off x="6659614" y="1805627"/>
            <a:ext cx="1797710" cy="1403251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Connecteur droit avec flèche 6"/>
          <p:cNvCxnSpPr/>
          <p:nvPr/>
        </p:nvCxnSpPr>
        <p:spPr>
          <a:xfrm flipV="1">
            <a:off x="2248907" y="5360371"/>
            <a:ext cx="1859707" cy="369332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>
            <a:stCxn id="4" idx="0"/>
          </p:cNvCxnSpPr>
          <p:nvPr/>
        </p:nvCxnSpPr>
        <p:spPr>
          <a:xfrm flipV="1">
            <a:off x="4325750" y="4481743"/>
            <a:ext cx="987600" cy="4769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 flipV="1">
            <a:off x="5313350" y="2669136"/>
            <a:ext cx="2112588" cy="476872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Image 9" descr="rout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5938" y="2142975"/>
            <a:ext cx="698481" cy="513977"/>
          </a:xfrm>
          <a:prstGeom prst="rect">
            <a:avLst/>
          </a:prstGeom>
        </p:spPr>
      </p:pic>
      <p:cxnSp>
        <p:nvCxnSpPr>
          <p:cNvPr id="11" name="Connecteur droit avec flèche 10"/>
          <p:cNvCxnSpPr>
            <a:endCxn id="4" idx="0"/>
          </p:cNvCxnSpPr>
          <p:nvPr/>
        </p:nvCxnSpPr>
        <p:spPr>
          <a:xfrm flipH="1">
            <a:off x="4325750" y="3345840"/>
            <a:ext cx="461293" cy="161289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4941434" y="2299804"/>
            <a:ext cx="54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AS1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6884654" y="2049687"/>
            <a:ext cx="54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AS3</a:t>
            </a:r>
          </a:p>
        </p:txBody>
      </p:sp>
      <p:pic>
        <p:nvPicPr>
          <p:cNvPr id="15" name="Image 14" descr="rout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510" y="4224754"/>
            <a:ext cx="698481" cy="513977"/>
          </a:xfrm>
          <a:prstGeom prst="rect">
            <a:avLst/>
          </a:prstGeom>
        </p:spPr>
      </p:pic>
      <p:cxnSp>
        <p:nvCxnSpPr>
          <p:cNvPr id="16" name="Connecteur droit 15"/>
          <p:cNvCxnSpPr/>
          <p:nvPr/>
        </p:nvCxnSpPr>
        <p:spPr>
          <a:xfrm flipH="1" flipV="1">
            <a:off x="5170630" y="3421549"/>
            <a:ext cx="142720" cy="8032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 flipH="1">
            <a:off x="4645218" y="4738731"/>
            <a:ext cx="668132" cy="37240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>
            <a:off x="5359309" y="3426339"/>
            <a:ext cx="123409" cy="79841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" name="Nuage 18"/>
          <p:cNvSpPr/>
          <p:nvPr/>
        </p:nvSpPr>
        <p:spPr>
          <a:xfrm>
            <a:off x="1103236" y="5028077"/>
            <a:ext cx="1797710" cy="1403251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" name="Image 19" descr="rout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999" y="5472714"/>
            <a:ext cx="698481" cy="513977"/>
          </a:xfrm>
          <a:prstGeom prst="rect">
            <a:avLst/>
          </a:prstGeom>
        </p:spPr>
      </p:pic>
      <p:sp>
        <p:nvSpPr>
          <p:cNvPr id="21" name="ZoneTexte 20"/>
          <p:cNvSpPr txBox="1"/>
          <p:nvPr/>
        </p:nvSpPr>
        <p:spPr>
          <a:xfrm>
            <a:off x="1341625" y="5280873"/>
            <a:ext cx="54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AS2</a:t>
            </a:r>
          </a:p>
        </p:txBody>
      </p:sp>
      <p:sp>
        <p:nvSpPr>
          <p:cNvPr id="22" name="Nuage 21"/>
          <p:cNvSpPr/>
          <p:nvPr/>
        </p:nvSpPr>
        <p:spPr>
          <a:xfrm>
            <a:off x="3698315" y="1965328"/>
            <a:ext cx="2486237" cy="4076476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Connecteur droit 22"/>
          <p:cNvCxnSpPr/>
          <p:nvPr/>
        </p:nvCxnSpPr>
        <p:spPr>
          <a:xfrm flipV="1">
            <a:off x="4463449" y="3421550"/>
            <a:ext cx="500341" cy="15371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 flipV="1">
            <a:off x="5804991" y="2669136"/>
            <a:ext cx="2112588" cy="1555618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8686800" y="1965328"/>
            <a:ext cx="0" cy="703808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 flipH="1">
            <a:off x="8053059" y="2267533"/>
            <a:ext cx="63374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5" name="Grouper 34"/>
          <p:cNvGrpSpPr/>
          <p:nvPr/>
        </p:nvGrpSpPr>
        <p:grpSpPr>
          <a:xfrm>
            <a:off x="5215468" y="4292651"/>
            <a:ext cx="520414" cy="605618"/>
            <a:chOff x="5455751" y="4481743"/>
            <a:chExt cx="520414" cy="605618"/>
          </a:xfrm>
        </p:grpSpPr>
        <p:cxnSp>
          <p:nvCxnSpPr>
            <p:cNvPr id="31" name="Connecteur droit 30"/>
            <p:cNvCxnSpPr/>
            <p:nvPr/>
          </p:nvCxnSpPr>
          <p:spPr>
            <a:xfrm flipH="1">
              <a:off x="5455751" y="4481743"/>
              <a:ext cx="520414" cy="595472"/>
            </a:xfrm>
            <a:prstGeom prst="line">
              <a:avLst/>
            </a:prstGeom>
            <a:ln w="7620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/>
            <p:cNvCxnSpPr/>
            <p:nvPr/>
          </p:nvCxnSpPr>
          <p:spPr>
            <a:xfrm>
              <a:off x="5482718" y="4491889"/>
              <a:ext cx="441627" cy="595472"/>
            </a:xfrm>
            <a:prstGeom prst="line">
              <a:avLst/>
            </a:prstGeom>
            <a:ln w="7620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01898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2</a:t>
            </a:r>
            <a:r>
              <a:rPr lang="en-GB" baseline="30000"/>
              <a:t>nd</a:t>
            </a:r>
            <a:r>
              <a:rPr lang="en-GB"/>
              <a:t> step of BGP decision process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2. Prefer routes having the highest local-</a:t>
            </a:r>
            <a:r>
              <a:rPr lang="en-GB" err="1"/>
              <a:t>pref</a:t>
            </a:r>
            <a:br>
              <a:rPr lang="en-GB"/>
            </a:br>
            <a:endParaRPr lang="en-GB"/>
          </a:p>
          <a:p>
            <a:pPr lvl="1"/>
            <a:r>
              <a:rPr lang="en-GB"/>
              <a:t>Implement routing policies</a:t>
            </a:r>
          </a:p>
          <a:p>
            <a:pPr lvl="2"/>
            <a:r>
              <a:rPr lang="en-GB"/>
              <a:t>Prefer customer routes over shared-cost and provide routers</a:t>
            </a:r>
          </a:p>
          <a:p>
            <a:pPr lvl="1"/>
            <a:r>
              <a:rPr lang="en-GB"/>
              <a:t>Support backup routes</a:t>
            </a:r>
          </a:p>
          <a:p>
            <a:r>
              <a:rPr lang="en-GB"/>
              <a:t>Local-</a:t>
            </a:r>
            <a:r>
              <a:rPr lang="en-GB" err="1"/>
              <a:t>pref</a:t>
            </a:r>
            <a:r>
              <a:rPr lang="en-GB"/>
              <a:t> attribute to added by the import filter on </a:t>
            </a:r>
            <a:r>
              <a:rPr lang="en-GB" err="1">
                <a:solidFill>
                  <a:srgbClr val="FF0000"/>
                </a:solidFill>
              </a:rPr>
              <a:t>eBGP</a:t>
            </a:r>
            <a:r>
              <a:rPr lang="en-GB"/>
              <a:t> session and distributed to all routers over </a:t>
            </a:r>
            <a:r>
              <a:rPr lang="en-GB" err="1">
                <a:solidFill>
                  <a:srgbClr val="008000"/>
                </a:solidFill>
              </a:rPr>
              <a:t>iBGP</a:t>
            </a:r>
            <a:r>
              <a:rPr lang="en-GB"/>
              <a:t> sessions</a:t>
            </a:r>
          </a:p>
          <a:p>
            <a:pPr marL="0" indent="0">
              <a:buNone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69202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BGP routes towards prefix </a:t>
            </a:r>
            <a:r>
              <a:rPr lang="en-GB" i="1"/>
              <a:t>p</a:t>
            </a:r>
            <a:r>
              <a:rPr lang="en-GB"/>
              <a:t> on all routers inside AS1</a:t>
            </a:r>
          </a:p>
        </p:txBody>
      </p:sp>
      <p:pic>
        <p:nvPicPr>
          <p:cNvPr id="4" name="Image 3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512" y="3046315"/>
            <a:ext cx="698481" cy="513977"/>
          </a:xfrm>
          <a:prstGeom prst="rect">
            <a:avLst/>
          </a:prstGeom>
        </p:spPr>
      </p:pic>
      <p:pic>
        <p:nvPicPr>
          <p:cNvPr id="6" name="Image 5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271" y="4504874"/>
            <a:ext cx="698481" cy="513977"/>
          </a:xfrm>
          <a:prstGeom prst="rect">
            <a:avLst/>
          </a:prstGeom>
        </p:spPr>
      </p:pic>
      <p:pic>
        <p:nvPicPr>
          <p:cNvPr id="7" name="Image 6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5673" y="5138081"/>
            <a:ext cx="698481" cy="513977"/>
          </a:xfrm>
          <a:prstGeom prst="rect">
            <a:avLst/>
          </a:prstGeom>
        </p:spPr>
      </p:pic>
      <p:pic>
        <p:nvPicPr>
          <p:cNvPr id="8" name="Image 7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096" y="4447798"/>
            <a:ext cx="698481" cy="513977"/>
          </a:xfrm>
          <a:prstGeom prst="rect">
            <a:avLst/>
          </a:prstGeom>
        </p:spPr>
      </p:pic>
      <p:pic>
        <p:nvPicPr>
          <p:cNvPr id="9" name="Image 8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7192" y="3933821"/>
            <a:ext cx="698481" cy="513977"/>
          </a:xfrm>
          <a:prstGeom prst="rect">
            <a:avLst/>
          </a:prstGeom>
        </p:spPr>
      </p:pic>
      <p:sp>
        <p:nvSpPr>
          <p:cNvPr id="10" name="Nuage 9"/>
          <p:cNvSpPr/>
          <p:nvPr/>
        </p:nvSpPr>
        <p:spPr>
          <a:xfrm>
            <a:off x="1331738" y="2509680"/>
            <a:ext cx="5339562" cy="3362260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Image 10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5555" y="3046315"/>
            <a:ext cx="698481" cy="513977"/>
          </a:xfrm>
          <a:prstGeom prst="rect">
            <a:avLst/>
          </a:prstGeom>
        </p:spPr>
      </p:pic>
      <p:sp>
        <p:nvSpPr>
          <p:cNvPr id="13" name="Nuage 12"/>
          <p:cNvSpPr/>
          <p:nvPr/>
        </p:nvSpPr>
        <p:spPr>
          <a:xfrm>
            <a:off x="7068183" y="2188430"/>
            <a:ext cx="1161522" cy="4076476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7" name="Image 16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8549" y="4881092"/>
            <a:ext cx="698481" cy="513977"/>
          </a:xfrm>
          <a:prstGeom prst="rect">
            <a:avLst/>
          </a:prstGeom>
        </p:spPr>
      </p:pic>
      <p:pic>
        <p:nvPicPr>
          <p:cNvPr id="18" name="Image 17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8549" y="3046315"/>
            <a:ext cx="698481" cy="513977"/>
          </a:xfrm>
          <a:prstGeom prst="rect">
            <a:avLst/>
          </a:prstGeom>
        </p:spPr>
      </p:pic>
      <p:cxnSp>
        <p:nvCxnSpPr>
          <p:cNvPr id="26" name="Connecteur droit avec flèche 25"/>
          <p:cNvCxnSpPr>
            <a:cxnSpLocks/>
          </p:cNvCxnSpPr>
          <p:nvPr/>
        </p:nvCxnSpPr>
        <p:spPr>
          <a:xfrm flipV="1">
            <a:off x="4224934" y="5175188"/>
            <a:ext cx="3100714" cy="219881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>
            <a:endCxn id="18" idx="1"/>
          </p:cNvCxnSpPr>
          <p:nvPr/>
        </p:nvCxnSpPr>
        <p:spPr>
          <a:xfrm>
            <a:off x="5216336" y="3138640"/>
            <a:ext cx="2072213" cy="164664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>
            <a:off x="2768100" y="3351115"/>
            <a:ext cx="413853" cy="5827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>
            <a:stCxn id="4" idx="3"/>
            <a:endCxn id="11" idx="1"/>
          </p:cNvCxnSpPr>
          <p:nvPr/>
        </p:nvCxnSpPr>
        <p:spPr>
          <a:xfrm>
            <a:off x="2899993" y="3303304"/>
            <a:ext cx="16555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>
            <a:off x="2460076" y="4796983"/>
            <a:ext cx="1335520" cy="4812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>
            <a:endCxn id="11" idx="2"/>
          </p:cNvCxnSpPr>
          <p:nvPr/>
        </p:nvCxnSpPr>
        <p:spPr>
          <a:xfrm flipV="1">
            <a:off x="3645673" y="3560292"/>
            <a:ext cx="1259123" cy="5348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>
            <a:endCxn id="35" idx="1"/>
          </p:cNvCxnSpPr>
          <p:nvPr/>
        </p:nvCxnSpPr>
        <p:spPr>
          <a:xfrm flipV="1">
            <a:off x="2454052" y="4279825"/>
            <a:ext cx="514403" cy="4328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 flipV="1">
            <a:off x="4261328" y="4865100"/>
            <a:ext cx="727901" cy="4484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>
            <a:stCxn id="8" idx="0"/>
            <a:endCxn id="11" idx="2"/>
          </p:cNvCxnSpPr>
          <p:nvPr/>
        </p:nvCxnSpPr>
        <p:spPr>
          <a:xfrm flipH="1" flipV="1">
            <a:off x="4904796" y="3560292"/>
            <a:ext cx="311541" cy="8875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ZoneTexte 47"/>
          <p:cNvSpPr txBox="1"/>
          <p:nvPr/>
        </p:nvSpPr>
        <p:spPr>
          <a:xfrm>
            <a:off x="3382749" y="2769308"/>
            <a:ext cx="54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AS1</a:t>
            </a:r>
          </a:p>
        </p:txBody>
      </p:sp>
      <p:sp>
        <p:nvSpPr>
          <p:cNvPr id="49" name="ZoneTexte 48"/>
          <p:cNvSpPr txBox="1"/>
          <p:nvPr/>
        </p:nvSpPr>
        <p:spPr>
          <a:xfrm>
            <a:off x="2246196" y="3190960"/>
            <a:ext cx="42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R1</a:t>
            </a:r>
          </a:p>
        </p:txBody>
      </p:sp>
      <p:sp>
        <p:nvSpPr>
          <p:cNvPr id="51" name="ZoneTexte 50"/>
          <p:cNvSpPr txBox="1"/>
          <p:nvPr/>
        </p:nvSpPr>
        <p:spPr>
          <a:xfrm>
            <a:off x="7288549" y="3749155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AS4</a:t>
            </a:r>
          </a:p>
        </p:txBody>
      </p:sp>
      <p:sp>
        <p:nvSpPr>
          <p:cNvPr id="34" name="ZoneTexte 33"/>
          <p:cNvSpPr txBox="1"/>
          <p:nvPr/>
        </p:nvSpPr>
        <p:spPr>
          <a:xfrm>
            <a:off x="1852271" y="4687537"/>
            <a:ext cx="42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R2</a:t>
            </a:r>
          </a:p>
        </p:txBody>
      </p:sp>
      <p:sp>
        <p:nvSpPr>
          <p:cNvPr id="35" name="ZoneTexte 34"/>
          <p:cNvSpPr txBox="1"/>
          <p:nvPr/>
        </p:nvSpPr>
        <p:spPr>
          <a:xfrm>
            <a:off x="2968455" y="4095159"/>
            <a:ext cx="42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R3</a:t>
            </a:r>
          </a:p>
        </p:txBody>
      </p:sp>
      <p:sp>
        <p:nvSpPr>
          <p:cNvPr id="37" name="ZoneTexte 36"/>
          <p:cNvSpPr txBox="1"/>
          <p:nvPr/>
        </p:nvSpPr>
        <p:spPr>
          <a:xfrm>
            <a:off x="3645673" y="531595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R4</a:t>
            </a:r>
          </a:p>
        </p:txBody>
      </p:sp>
      <p:sp>
        <p:nvSpPr>
          <p:cNvPr id="39" name="ZoneTexte 38"/>
          <p:cNvSpPr txBox="1"/>
          <p:nvPr/>
        </p:nvSpPr>
        <p:spPr>
          <a:xfrm>
            <a:off x="4919067" y="4638259"/>
            <a:ext cx="42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R5</a:t>
            </a:r>
          </a:p>
        </p:txBody>
      </p:sp>
      <p:sp>
        <p:nvSpPr>
          <p:cNvPr id="41" name="ZoneTexte 40"/>
          <p:cNvSpPr txBox="1"/>
          <p:nvPr/>
        </p:nvSpPr>
        <p:spPr>
          <a:xfrm>
            <a:off x="4575450" y="3190960"/>
            <a:ext cx="42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R6</a:t>
            </a:r>
          </a:p>
        </p:txBody>
      </p:sp>
      <p:sp>
        <p:nvSpPr>
          <p:cNvPr id="45" name="ZoneTexte 44"/>
          <p:cNvSpPr txBox="1"/>
          <p:nvPr/>
        </p:nvSpPr>
        <p:spPr>
          <a:xfrm>
            <a:off x="7288549" y="416031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>
                <a:solidFill>
                  <a:srgbClr val="FF0000"/>
                </a:solidFill>
              </a:rPr>
              <a:t>p</a:t>
            </a:r>
          </a:p>
        </p:txBody>
      </p:sp>
      <p:sp>
        <p:nvSpPr>
          <p:cNvPr id="32" name="ZoneTexte 31"/>
          <p:cNvSpPr txBox="1"/>
          <p:nvPr/>
        </p:nvSpPr>
        <p:spPr>
          <a:xfrm>
            <a:off x="5216336" y="5175188"/>
            <a:ext cx="14271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>
                <a:ln>
                  <a:solidFill>
                    <a:srgbClr val="FF0000"/>
                  </a:solidFill>
                </a:ln>
              </a:rPr>
              <a:t>local-</a:t>
            </a:r>
            <a:r>
              <a:rPr lang="en-GB" err="1">
                <a:ln>
                  <a:solidFill>
                    <a:srgbClr val="FF0000"/>
                  </a:solidFill>
                </a:ln>
              </a:rPr>
              <a:t>pref</a:t>
            </a:r>
            <a:r>
              <a:rPr lang="en-GB">
                <a:ln>
                  <a:solidFill>
                    <a:srgbClr val="FF0000"/>
                  </a:solidFill>
                </a:ln>
              </a:rPr>
              <a:t>=50</a:t>
            </a:r>
          </a:p>
        </p:txBody>
      </p:sp>
      <p:sp>
        <p:nvSpPr>
          <p:cNvPr id="44" name="ZoneTexte 43"/>
          <p:cNvSpPr txBox="1"/>
          <p:nvPr/>
        </p:nvSpPr>
        <p:spPr>
          <a:xfrm>
            <a:off x="5346062" y="2707086"/>
            <a:ext cx="14271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>
                <a:ln>
                  <a:solidFill>
                    <a:srgbClr val="FF0000"/>
                  </a:solidFill>
                </a:ln>
                <a:solidFill>
                  <a:schemeClr val="bg1"/>
                </a:solidFill>
              </a:rPr>
              <a:t>local-</a:t>
            </a:r>
            <a:r>
              <a:rPr lang="en-GB" err="1">
                <a:ln>
                  <a:solidFill>
                    <a:srgbClr val="FF0000"/>
                  </a:solidFill>
                </a:ln>
                <a:solidFill>
                  <a:schemeClr val="bg1"/>
                </a:solidFill>
              </a:rPr>
              <a:t>pref</a:t>
            </a:r>
            <a:r>
              <a:rPr lang="en-GB">
                <a:ln>
                  <a:solidFill>
                    <a:srgbClr val="FF0000"/>
                  </a:solidFill>
                </a:ln>
                <a:solidFill>
                  <a:schemeClr val="bg1"/>
                </a:solidFill>
              </a:rPr>
              <a:t>=99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09BA1B5-D67E-D64D-A808-33C41528CA52}"/>
              </a:ext>
            </a:extLst>
          </p:cNvPr>
          <p:cNvCxnSpPr/>
          <p:nvPr/>
        </p:nvCxnSpPr>
        <p:spPr>
          <a:xfrm>
            <a:off x="819807" y="6463862"/>
            <a:ext cx="1459459" cy="0"/>
          </a:xfrm>
          <a:prstGeom prst="straightConnector1">
            <a:avLst/>
          </a:prstGeom>
          <a:ln w="73025">
            <a:prstDash val="sysDot"/>
            <a:headEnd w="lg" len="lg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0550C9D-F32D-284F-9E20-F7E3ED6ADA34}"/>
              </a:ext>
            </a:extLst>
          </p:cNvPr>
          <p:cNvSpPr txBox="1"/>
          <p:nvPr/>
        </p:nvSpPr>
        <p:spPr>
          <a:xfrm>
            <a:off x="2465765" y="6296232"/>
            <a:ext cx="1590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P</a:t>
            </a:r>
            <a:r>
              <a:rPr lang="en-BE"/>
              <a:t>ath towards </a:t>
            </a:r>
            <a:r>
              <a:rPr lang="en-BE">
                <a:solidFill>
                  <a:srgbClr val="FF0000"/>
                </a:solidFill>
              </a:rPr>
              <a:t>p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6197081-81A6-6348-F71E-8CAC7E40D64B}"/>
              </a:ext>
            </a:extLst>
          </p:cNvPr>
          <p:cNvCxnSpPr/>
          <p:nvPr/>
        </p:nvCxnSpPr>
        <p:spPr>
          <a:xfrm>
            <a:off x="2968455" y="3377891"/>
            <a:ext cx="1459459" cy="0"/>
          </a:xfrm>
          <a:prstGeom prst="straightConnector1">
            <a:avLst/>
          </a:prstGeom>
          <a:ln w="73025">
            <a:prstDash val="sysDot"/>
            <a:headEnd w="lg" len="lg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CE144BE-B703-6CB4-2B47-8043D3860B02}"/>
              </a:ext>
            </a:extLst>
          </p:cNvPr>
          <p:cNvCxnSpPr>
            <a:cxnSpLocks/>
          </p:cNvCxnSpPr>
          <p:nvPr/>
        </p:nvCxnSpPr>
        <p:spPr>
          <a:xfrm flipH="1" flipV="1">
            <a:off x="5105132" y="3560292"/>
            <a:ext cx="240930" cy="719533"/>
          </a:xfrm>
          <a:prstGeom prst="straightConnector1">
            <a:avLst/>
          </a:prstGeom>
          <a:ln w="73025">
            <a:prstDash val="sysDot"/>
            <a:headEnd w="lg" len="lg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E7AB167-39C5-143A-3CEF-48C68CC9CAAA}"/>
              </a:ext>
            </a:extLst>
          </p:cNvPr>
          <p:cNvCxnSpPr>
            <a:cxnSpLocks/>
          </p:cNvCxnSpPr>
          <p:nvPr/>
        </p:nvCxnSpPr>
        <p:spPr>
          <a:xfrm flipV="1">
            <a:off x="3523091" y="3553645"/>
            <a:ext cx="1081691" cy="450400"/>
          </a:xfrm>
          <a:prstGeom prst="straightConnector1">
            <a:avLst/>
          </a:prstGeom>
          <a:ln w="73025">
            <a:prstDash val="sysDot"/>
            <a:headEnd w="lg" len="lg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5339E40-C777-C0BC-91AB-3B4A3A4E7EE7}"/>
              </a:ext>
            </a:extLst>
          </p:cNvPr>
          <p:cNvCxnSpPr>
            <a:cxnSpLocks/>
          </p:cNvCxnSpPr>
          <p:nvPr/>
        </p:nvCxnSpPr>
        <p:spPr>
          <a:xfrm flipV="1">
            <a:off x="4224934" y="4798950"/>
            <a:ext cx="555012" cy="290364"/>
          </a:xfrm>
          <a:prstGeom prst="straightConnector1">
            <a:avLst/>
          </a:prstGeom>
          <a:ln w="73025">
            <a:prstDash val="sysDot"/>
            <a:headEnd w="lg" len="lg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2D5F25E-2DEB-7D78-9056-D1EA3DE1ABD4}"/>
              </a:ext>
            </a:extLst>
          </p:cNvPr>
          <p:cNvCxnSpPr>
            <a:cxnSpLocks/>
          </p:cNvCxnSpPr>
          <p:nvPr/>
        </p:nvCxnSpPr>
        <p:spPr>
          <a:xfrm flipV="1">
            <a:off x="2419276" y="4152816"/>
            <a:ext cx="555012" cy="290364"/>
          </a:xfrm>
          <a:prstGeom prst="straightConnector1">
            <a:avLst/>
          </a:prstGeom>
          <a:ln w="73025">
            <a:prstDash val="sysDot"/>
            <a:headEnd w="lg" len="lg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EAAE14F-A7E6-D056-8336-8C23D396A9EA}"/>
              </a:ext>
            </a:extLst>
          </p:cNvPr>
          <p:cNvCxnSpPr>
            <a:cxnSpLocks/>
          </p:cNvCxnSpPr>
          <p:nvPr/>
        </p:nvCxnSpPr>
        <p:spPr>
          <a:xfrm>
            <a:off x="5356723" y="3310466"/>
            <a:ext cx="1742225" cy="93182"/>
          </a:xfrm>
          <a:prstGeom prst="straightConnector1">
            <a:avLst/>
          </a:prstGeom>
          <a:ln w="73025">
            <a:prstDash val="sysDot"/>
            <a:headEnd w="lg" len="lg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9DB0724-7ED9-0690-6300-19ADE6D5C5A6}"/>
              </a:ext>
            </a:extLst>
          </p:cNvPr>
          <p:cNvSpPr txBox="1"/>
          <p:nvPr/>
        </p:nvSpPr>
        <p:spPr>
          <a:xfrm>
            <a:off x="1181877" y="1564825"/>
            <a:ext cx="6365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What is the path followed by packets sent by R1 ?</a:t>
            </a:r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915CDDF5-996C-26D2-05CE-8CEAC40BCA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450549">
            <a:off x="157072" y="1221094"/>
            <a:ext cx="1260515" cy="674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2D047D7-DADB-EE72-5564-B35A8A556E03}"/>
              </a:ext>
            </a:extLst>
          </p:cNvPr>
          <p:cNvSpPr txBox="1"/>
          <p:nvPr/>
        </p:nvSpPr>
        <p:spPr>
          <a:xfrm>
            <a:off x="1244922" y="1986454"/>
            <a:ext cx="6365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What is the path followed by packets sent by R4 ?</a:t>
            </a:r>
          </a:p>
        </p:txBody>
      </p:sp>
    </p:spTree>
    <p:extLst>
      <p:ext uri="{BB962C8B-B14F-4D97-AF65-F5344CB8AC3E}">
        <p14:creationId xmlns:p14="http://schemas.microsoft.com/office/powerpoint/2010/main" val="4126697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92969" y="1946672"/>
            <a:ext cx="7572375" cy="4830961"/>
          </a:xfrm>
          <a:ln/>
        </p:spPr>
        <p:txBody>
          <a:bodyPr/>
          <a:lstStyle/>
          <a:p>
            <a:pPr marL="625056"/>
            <a:r>
              <a:rPr lang="en-US">
                <a:solidFill>
                  <a:srgbClr val="FF0000"/>
                </a:solidFill>
              </a:rPr>
              <a:t>Interdomain Routing</a:t>
            </a:r>
          </a:p>
          <a:p>
            <a:pPr marL="1025106" lvl="1"/>
            <a:r>
              <a:rPr lang="en-US">
                <a:solidFill>
                  <a:srgbClr val="FF0000"/>
                </a:solidFill>
              </a:rPr>
              <a:t>iBGP</a:t>
            </a:r>
          </a:p>
        </p:txBody>
      </p:sp>
    </p:spTree>
    <p:extLst>
      <p:ext uri="{BB962C8B-B14F-4D97-AF65-F5344CB8AC3E}">
        <p14:creationId xmlns:p14="http://schemas.microsoft.com/office/powerpoint/2010/main" val="698128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674"/>
    </mc:Choice>
    <mc:Fallback xmlns="">
      <p:transition spd="slow" advTm="9674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3</a:t>
            </a:r>
            <a:r>
              <a:rPr lang="en-GB" baseline="30000"/>
              <a:t>rd</a:t>
            </a:r>
            <a:r>
              <a:rPr lang="en-GB"/>
              <a:t> step of BGP decision process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3. Prefer routes having the shortest AS-Path</a:t>
            </a:r>
            <a:br>
              <a:rPr lang="en-GB"/>
            </a:br>
            <a:endParaRPr lang="en-GB"/>
          </a:p>
          <a:p>
            <a:pPr lvl="1"/>
            <a:r>
              <a:rPr lang="en-GB"/>
              <a:t>Some operators believe that a BGP route with a long AS Path has a lower performance than a route with a longer AS Path</a:t>
            </a:r>
          </a:p>
          <a:p>
            <a:pPr lvl="2"/>
            <a:r>
              <a:rPr lang="en-GB"/>
              <a:t>This is not always true</a:t>
            </a:r>
            <a:r>
              <a:rPr lang="is-IS"/>
              <a:t>…</a:t>
            </a:r>
            <a:endParaRPr lang="en-GB"/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76926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5</a:t>
            </a:r>
            <a:r>
              <a:rPr lang="en-GB" baseline="30000"/>
              <a:t>th</a:t>
            </a:r>
            <a:r>
              <a:rPr lang="en-GB"/>
              <a:t>  step of BGP decision process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5. Prefer routes learned via </a:t>
            </a:r>
            <a:r>
              <a:rPr lang="en-GB" err="1"/>
              <a:t>eBGP</a:t>
            </a:r>
            <a:r>
              <a:rPr lang="en-GB"/>
              <a:t> sessions over routes learned via </a:t>
            </a:r>
            <a:r>
              <a:rPr lang="en-GB" err="1"/>
              <a:t>iBGP</a:t>
            </a:r>
            <a:r>
              <a:rPr lang="en-GB"/>
              <a:t> sessions</a:t>
            </a:r>
            <a:br>
              <a:rPr lang="en-GB"/>
            </a:br>
            <a:endParaRPr lang="en-GB"/>
          </a:p>
          <a:p>
            <a:pPr lvl="1"/>
            <a:r>
              <a:rPr lang="en-GB"/>
              <a:t>Motivation : Hot potato routing</a:t>
            </a:r>
          </a:p>
          <a:p>
            <a:pPr lvl="1"/>
            <a:endParaRPr lang="en-GB"/>
          </a:p>
          <a:p>
            <a:pPr lvl="2"/>
            <a:r>
              <a:rPr lang="en-GB"/>
              <a:t>Routers should try to forward packets towards external destinations to another AS a quickly as possible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03766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6</a:t>
            </a:r>
            <a:r>
              <a:rPr lang="en-GB" baseline="30000"/>
              <a:t>th</a:t>
            </a:r>
            <a:r>
              <a:rPr lang="en-GB"/>
              <a:t>  step of BGP decision process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6. Prefer routes having the closest next-hop</a:t>
            </a:r>
            <a:br>
              <a:rPr lang="en-GB"/>
            </a:br>
            <a:endParaRPr lang="en-GB"/>
          </a:p>
          <a:p>
            <a:pPr lvl="1"/>
            <a:r>
              <a:rPr lang="en-GB"/>
              <a:t>Motivation : Hot potato routing</a:t>
            </a:r>
          </a:p>
          <a:p>
            <a:pPr lvl="1"/>
            <a:endParaRPr lang="en-GB"/>
          </a:p>
          <a:p>
            <a:pPr lvl="2"/>
            <a:r>
              <a:rPr lang="en-GB"/>
              <a:t>Routers should try to forward packets towards external destinations to another AS a quickly as possible</a:t>
            </a:r>
          </a:p>
          <a:p>
            <a:endParaRPr lang="en-GB"/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41170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BGP routes towards prefix </a:t>
            </a:r>
            <a:r>
              <a:rPr lang="en-GB" i="1">
                <a:solidFill>
                  <a:srgbClr val="FF0000"/>
                </a:solidFill>
              </a:rPr>
              <a:t>p</a:t>
            </a:r>
            <a:r>
              <a:rPr lang="en-GB"/>
              <a:t> on all routers inside AS1</a:t>
            </a:r>
          </a:p>
        </p:txBody>
      </p:sp>
      <p:pic>
        <p:nvPicPr>
          <p:cNvPr id="4" name="Image 3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1524" y="2976282"/>
            <a:ext cx="698481" cy="513977"/>
          </a:xfrm>
          <a:prstGeom prst="rect">
            <a:avLst/>
          </a:prstGeom>
        </p:spPr>
      </p:pic>
      <p:pic>
        <p:nvPicPr>
          <p:cNvPr id="6" name="Image 5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283" y="4434841"/>
            <a:ext cx="698481" cy="513977"/>
          </a:xfrm>
          <a:prstGeom prst="rect">
            <a:avLst/>
          </a:prstGeom>
        </p:spPr>
      </p:pic>
      <p:pic>
        <p:nvPicPr>
          <p:cNvPr id="7" name="Image 6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5685" y="5068048"/>
            <a:ext cx="698481" cy="513977"/>
          </a:xfrm>
          <a:prstGeom prst="rect">
            <a:avLst/>
          </a:prstGeom>
        </p:spPr>
      </p:pic>
      <p:pic>
        <p:nvPicPr>
          <p:cNvPr id="8" name="Image 7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108" y="4377765"/>
            <a:ext cx="698481" cy="513977"/>
          </a:xfrm>
          <a:prstGeom prst="rect">
            <a:avLst/>
          </a:prstGeom>
        </p:spPr>
      </p:pic>
      <p:pic>
        <p:nvPicPr>
          <p:cNvPr id="9" name="Image 8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204" y="3863788"/>
            <a:ext cx="698481" cy="513977"/>
          </a:xfrm>
          <a:prstGeom prst="rect">
            <a:avLst/>
          </a:prstGeom>
        </p:spPr>
      </p:pic>
      <p:sp>
        <p:nvSpPr>
          <p:cNvPr id="10" name="Nuage 9"/>
          <p:cNvSpPr/>
          <p:nvPr/>
        </p:nvSpPr>
        <p:spPr>
          <a:xfrm>
            <a:off x="1731750" y="2439647"/>
            <a:ext cx="5339562" cy="3362260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Image 10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567" y="2976282"/>
            <a:ext cx="698481" cy="513977"/>
          </a:xfrm>
          <a:prstGeom prst="rect">
            <a:avLst/>
          </a:prstGeom>
        </p:spPr>
      </p:pic>
      <p:sp>
        <p:nvSpPr>
          <p:cNvPr id="13" name="Nuage 12"/>
          <p:cNvSpPr/>
          <p:nvPr/>
        </p:nvSpPr>
        <p:spPr>
          <a:xfrm>
            <a:off x="7468195" y="2118397"/>
            <a:ext cx="1161522" cy="4076476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7" name="Image 16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8561" y="4811059"/>
            <a:ext cx="698481" cy="513977"/>
          </a:xfrm>
          <a:prstGeom prst="rect">
            <a:avLst/>
          </a:prstGeom>
        </p:spPr>
      </p:pic>
      <p:pic>
        <p:nvPicPr>
          <p:cNvPr id="18" name="Image 17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8561" y="2976282"/>
            <a:ext cx="698481" cy="513977"/>
          </a:xfrm>
          <a:prstGeom prst="rect">
            <a:avLst/>
          </a:prstGeom>
        </p:spPr>
      </p:pic>
      <p:cxnSp>
        <p:nvCxnSpPr>
          <p:cNvPr id="26" name="Connecteur droit avec flèche 25"/>
          <p:cNvCxnSpPr>
            <a:cxnSpLocks/>
            <a:stCxn id="7" idx="3"/>
          </p:cNvCxnSpPr>
          <p:nvPr/>
        </p:nvCxnSpPr>
        <p:spPr>
          <a:xfrm flipV="1">
            <a:off x="4744166" y="5105155"/>
            <a:ext cx="2981494" cy="219882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>
            <a:endCxn id="18" idx="1"/>
          </p:cNvCxnSpPr>
          <p:nvPr/>
        </p:nvCxnSpPr>
        <p:spPr>
          <a:xfrm>
            <a:off x="5616348" y="3068607"/>
            <a:ext cx="2072213" cy="164664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>
            <a:off x="3168112" y="3281082"/>
            <a:ext cx="413853" cy="5827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>
            <a:stCxn id="4" idx="3"/>
            <a:endCxn id="11" idx="1"/>
          </p:cNvCxnSpPr>
          <p:nvPr/>
        </p:nvCxnSpPr>
        <p:spPr>
          <a:xfrm>
            <a:off x="3300005" y="3233271"/>
            <a:ext cx="16555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>
            <a:off x="2860088" y="4726950"/>
            <a:ext cx="1335520" cy="4812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>
            <a:endCxn id="11" idx="2"/>
          </p:cNvCxnSpPr>
          <p:nvPr/>
        </p:nvCxnSpPr>
        <p:spPr>
          <a:xfrm flipV="1">
            <a:off x="4045685" y="3490259"/>
            <a:ext cx="1259123" cy="5348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>
            <a:endCxn id="35" idx="1"/>
          </p:cNvCxnSpPr>
          <p:nvPr/>
        </p:nvCxnSpPr>
        <p:spPr>
          <a:xfrm flipV="1">
            <a:off x="2854064" y="4209792"/>
            <a:ext cx="514403" cy="4328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>
            <a:cxnSpLocks/>
            <a:stCxn id="9" idx="3"/>
          </p:cNvCxnSpPr>
          <p:nvPr/>
        </p:nvCxnSpPr>
        <p:spPr>
          <a:xfrm>
            <a:off x="4045685" y="4120777"/>
            <a:ext cx="1343556" cy="6742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>
            <a:stCxn id="8" idx="0"/>
            <a:endCxn id="11" idx="2"/>
          </p:cNvCxnSpPr>
          <p:nvPr/>
        </p:nvCxnSpPr>
        <p:spPr>
          <a:xfrm flipH="1" flipV="1">
            <a:off x="5304808" y="3490259"/>
            <a:ext cx="311541" cy="8875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ZoneTexte 47"/>
          <p:cNvSpPr txBox="1"/>
          <p:nvPr/>
        </p:nvSpPr>
        <p:spPr>
          <a:xfrm>
            <a:off x="3782761" y="2699275"/>
            <a:ext cx="54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AS1</a:t>
            </a:r>
          </a:p>
        </p:txBody>
      </p:sp>
      <p:sp>
        <p:nvSpPr>
          <p:cNvPr id="49" name="ZoneTexte 48"/>
          <p:cNvSpPr txBox="1"/>
          <p:nvPr/>
        </p:nvSpPr>
        <p:spPr>
          <a:xfrm>
            <a:off x="2646208" y="3120927"/>
            <a:ext cx="42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R1</a:t>
            </a:r>
          </a:p>
        </p:txBody>
      </p:sp>
      <p:sp>
        <p:nvSpPr>
          <p:cNvPr id="51" name="ZoneTexte 50"/>
          <p:cNvSpPr txBox="1"/>
          <p:nvPr/>
        </p:nvSpPr>
        <p:spPr>
          <a:xfrm>
            <a:off x="7688561" y="3679122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AS4</a:t>
            </a:r>
          </a:p>
        </p:txBody>
      </p:sp>
      <p:sp>
        <p:nvSpPr>
          <p:cNvPr id="34" name="ZoneTexte 33"/>
          <p:cNvSpPr txBox="1"/>
          <p:nvPr/>
        </p:nvSpPr>
        <p:spPr>
          <a:xfrm>
            <a:off x="2252283" y="4617504"/>
            <a:ext cx="42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R2</a:t>
            </a:r>
          </a:p>
        </p:txBody>
      </p:sp>
      <p:sp>
        <p:nvSpPr>
          <p:cNvPr id="35" name="ZoneTexte 34"/>
          <p:cNvSpPr txBox="1"/>
          <p:nvPr/>
        </p:nvSpPr>
        <p:spPr>
          <a:xfrm>
            <a:off x="3368467" y="4025126"/>
            <a:ext cx="42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R3</a:t>
            </a:r>
          </a:p>
        </p:txBody>
      </p:sp>
      <p:sp>
        <p:nvSpPr>
          <p:cNvPr id="37" name="ZoneTexte 36"/>
          <p:cNvSpPr txBox="1"/>
          <p:nvPr/>
        </p:nvSpPr>
        <p:spPr>
          <a:xfrm>
            <a:off x="4045685" y="524592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R4</a:t>
            </a:r>
          </a:p>
        </p:txBody>
      </p:sp>
      <p:sp>
        <p:nvSpPr>
          <p:cNvPr id="39" name="ZoneTexte 38"/>
          <p:cNvSpPr txBox="1"/>
          <p:nvPr/>
        </p:nvSpPr>
        <p:spPr>
          <a:xfrm>
            <a:off x="5319079" y="4568226"/>
            <a:ext cx="42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R5</a:t>
            </a:r>
          </a:p>
        </p:txBody>
      </p:sp>
      <p:sp>
        <p:nvSpPr>
          <p:cNvPr id="41" name="ZoneTexte 40"/>
          <p:cNvSpPr txBox="1"/>
          <p:nvPr/>
        </p:nvSpPr>
        <p:spPr>
          <a:xfrm>
            <a:off x="4975462" y="3120927"/>
            <a:ext cx="42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R6</a:t>
            </a:r>
          </a:p>
        </p:txBody>
      </p:sp>
      <p:sp>
        <p:nvSpPr>
          <p:cNvPr id="45" name="ZoneTexte 44"/>
          <p:cNvSpPr txBox="1"/>
          <p:nvPr/>
        </p:nvSpPr>
        <p:spPr>
          <a:xfrm>
            <a:off x="7688561" y="4090278"/>
            <a:ext cx="359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>
                <a:solidFill>
                  <a:srgbClr val="FF0000"/>
                </a:solidFill>
              </a:rPr>
              <a:t>p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1311B8D-EA2B-C34E-8C3E-1F0C984DFE8A}"/>
              </a:ext>
            </a:extLst>
          </p:cNvPr>
          <p:cNvCxnSpPr/>
          <p:nvPr/>
        </p:nvCxnSpPr>
        <p:spPr>
          <a:xfrm>
            <a:off x="819807" y="6463862"/>
            <a:ext cx="1459459" cy="0"/>
          </a:xfrm>
          <a:prstGeom prst="straightConnector1">
            <a:avLst/>
          </a:prstGeom>
          <a:ln w="73025">
            <a:prstDash val="sysDot"/>
            <a:headEnd w="lg" len="lg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40E1F0F-30F3-2847-BAE3-15BA7D26D94D}"/>
              </a:ext>
            </a:extLst>
          </p:cNvPr>
          <p:cNvSpPr txBox="1"/>
          <p:nvPr/>
        </p:nvSpPr>
        <p:spPr>
          <a:xfrm>
            <a:off x="2465765" y="6296232"/>
            <a:ext cx="1590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P</a:t>
            </a:r>
            <a:r>
              <a:rPr lang="en-BE"/>
              <a:t>ath towards </a:t>
            </a:r>
            <a:r>
              <a:rPr lang="en-BE">
                <a:solidFill>
                  <a:srgbClr val="FF0000"/>
                </a:solidFill>
              </a:rPr>
              <a:t>p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4531A2A-75F4-0761-537A-821D0F15A3D1}"/>
              </a:ext>
            </a:extLst>
          </p:cNvPr>
          <p:cNvCxnSpPr/>
          <p:nvPr/>
        </p:nvCxnSpPr>
        <p:spPr>
          <a:xfrm>
            <a:off x="3388812" y="3089646"/>
            <a:ext cx="1459459" cy="0"/>
          </a:xfrm>
          <a:prstGeom prst="straightConnector1">
            <a:avLst/>
          </a:prstGeom>
          <a:ln w="73025">
            <a:prstDash val="sysDot"/>
            <a:headEnd w="lg" len="lg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A7F7C98-2FDC-D342-A77E-F9A8B940006B}"/>
              </a:ext>
            </a:extLst>
          </p:cNvPr>
          <p:cNvCxnSpPr>
            <a:cxnSpLocks/>
          </p:cNvCxnSpPr>
          <p:nvPr/>
        </p:nvCxnSpPr>
        <p:spPr>
          <a:xfrm flipV="1">
            <a:off x="4045685" y="3490259"/>
            <a:ext cx="929777" cy="373529"/>
          </a:xfrm>
          <a:prstGeom prst="straightConnector1">
            <a:avLst/>
          </a:prstGeom>
          <a:ln w="73025">
            <a:prstDash val="sysDot"/>
            <a:headEnd w="lg" len="lg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B305576-F492-5E08-B415-2B1F7C38C66A}"/>
              </a:ext>
            </a:extLst>
          </p:cNvPr>
          <p:cNvCxnSpPr>
            <a:cxnSpLocks/>
          </p:cNvCxnSpPr>
          <p:nvPr/>
        </p:nvCxnSpPr>
        <p:spPr>
          <a:xfrm flipH="1" flipV="1">
            <a:off x="5460578" y="3490259"/>
            <a:ext cx="263557" cy="843978"/>
          </a:xfrm>
          <a:prstGeom prst="straightConnector1">
            <a:avLst/>
          </a:prstGeom>
          <a:ln w="73025">
            <a:prstDash val="sysDot"/>
            <a:headEnd w="lg" len="lg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9891C00-502B-CF91-970F-3CDFC1A63856}"/>
              </a:ext>
            </a:extLst>
          </p:cNvPr>
          <p:cNvCxnSpPr>
            <a:cxnSpLocks/>
          </p:cNvCxnSpPr>
          <p:nvPr/>
        </p:nvCxnSpPr>
        <p:spPr>
          <a:xfrm>
            <a:off x="2997964" y="4661079"/>
            <a:ext cx="1137347" cy="347202"/>
          </a:xfrm>
          <a:prstGeom prst="straightConnector1">
            <a:avLst/>
          </a:prstGeom>
          <a:ln w="73025">
            <a:prstDash val="sysDot"/>
            <a:headEnd w="lg" len="lg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7C671EA-3F52-224C-E186-99A9F13E9B2D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4011481" y="4231019"/>
            <a:ext cx="383445" cy="837029"/>
          </a:xfrm>
          <a:prstGeom prst="straightConnector1">
            <a:avLst/>
          </a:prstGeom>
          <a:ln w="73025">
            <a:prstDash val="sysDot"/>
            <a:headEnd w="lg" len="lg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6641865-280A-2824-3788-19D8EEDC56B1}"/>
              </a:ext>
            </a:extLst>
          </p:cNvPr>
          <p:cNvCxnSpPr>
            <a:cxnSpLocks/>
          </p:cNvCxnSpPr>
          <p:nvPr/>
        </p:nvCxnSpPr>
        <p:spPr>
          <a:xfrm>
            <a:off x="5654048" y="2958250"/>
            <a:ext cx="1900020" cy="64541"/>
          </a:xfrm>
          <a:prstGeom prst="straightConnector1">
            <a:avLst/>
          </a:prstGeom>
          <a:ln w="73025">
            <a:prstDash val="sysDot"/>
            <a:headEnd w="lg" len="lg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C726B1C-71D9-B10F-19C9-C6D1F1C1F4BA}"/>
              </a:ext>
            </a:extLst>
          </p:cNvPr>
          <p:cNvCxnSpPr>
            <a:cxnSpLocks/>
          </p:cNvCxnSpPr>
          <p:nvPr/>
        </p:nvCxnSpPr>
        <p:spPr>
          <a:xfrm flipV="1">
            <a:off x="4631221" y="5273998"/>
            <a:ext cx="2967508" cy="151183"/>
          </a:xfrm>
          <a:prstGeom prst="straightConnector1">
            <a:avLst/>
          </a:prstGeom>
          <a:ln w="73025">
            <a:prstDash val="sysDot"/>
            <a:headEnd w="lg" len="lg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41">
            <a:extLst>
              <a:ext uri="{FF2B5EF4-FFF2-40B4-BE49-F238E27FC236}">
                <a16:creationId xmlns:a16="http://schemas.microsoft.com/office/drawing/2014/main" id="{B9DEC4E8-03F7-F1D3-544B-AD8134356317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3880938" y="4207206"/>
            <a:ext cx="513988" cy="8608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BE6975B-E75E-819B-75CE-8AEA2427F89E}"/>
              </a:ext>
            </a:extLst>
          </p:cNvPr>
          <p:cNvSpPr txBox="1"/>
          <p:nvPr/>
        </p:nvSpPr>
        <p:spPr>
          <a:xfrm>
            <a:off x="1181877" y="1564825"/>
            <a:ext cx="6365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What is the path followed by packets sent by R1 ?</a:t>
            </a:r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1EEC3E9C-AEBE-B05A-2D85-53E820D231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450549">
            <a:off x="157072" y="1221094"/>
            <a:ext cx="1260515" cy="674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5BCE245-F7E4-CFC9-9141-109D06E897B6}"/>
              </a:ext>
            </a:extLst>
          </p:cNvPr>
          <p:cNvSpPr txBox="1"/>
          <p:nvPr/>
        </p:nvSpPr>
        <p:spPr>
          <a:xfrm>
            <a:off x="1181877" y="1898726"/>
            <a:ext cx="6365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What is the path followed by packets sent by R2 ?</a:t>
            </a:r>
          </a:p>
        </p:txBody>
      </p:sp>
    </p:spTree>
    <p:extLst>
      <p:ext uri="{BB962C8B-B14F-4D97-AF65-F5344CB8AC3E}">
        <p14:creationId xmlns:p14="http://schemas.microsoft.com/office/powerpoint/2010/main" val="3664698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BGP routes towards prefix </a:t>
            </a:r>
            <a:r>
              <a:rPr lang="en-GB" i="1"/>
              <a:t>p</a:t>
            </a:r>
            <a:r>
              <a:rPr lang="en-GB"/>
              <a:t> on all routers inside AS1</a:t>
            </a:r>
          </a:p>
        </p:txBody>
      </p:sp>
      <p:pic>
        <p:nvPicPr>
          <p:cNvPr id="4" name="Image 3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984" y="3232969"/>
            <a:ext cx="698481" cy="513977"/>
          </a:xfrm>
          <a:prstGeom prst="rect">
            <a:avLst/>
          </a:prstGeom>
        </p:spPr>
      </p:pic>
      <p:pic>
        <p:nvPicPr>
          <p:cNvPr id="6" name="Image 5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43" y="4691528"/>
            <a:ext cx="698481" cy="513977"/>
          </a:xfrm>
          <a:prstGeom prst="rect">
            <a:avLst/>
          </a:prstGeom>
        </p:spPr>
      </p:pic>
      <p:pic>
        <p:nvPicPr>
          <p:cNvPr id="7" name="Image 6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145" y="5324735"/>
            <a:ext cx="698481" cy="513977"/>
          </a:xfrm>
          <a:prstGeom prst="rect">
            <a:avLst/>
          </a:prstGeom>
        </p:spPr>
      </p:pic>
      <p:pic>
        <p:nvPicPr>
          <p:cNvPr id="8" name="Image 7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9568" y="4634452"/>
            <a:ext cx="698481" cy="513977"/>
          </a:xfrm>
          <a:prstGeom prst="rect">
            <a:avLst/>
          </a:prstGeom>
        </p:spPr>
      </p:pic>
      <p:pic>
        <p:nvPicPr>
          <p:cNvPr id="9" name="Image 8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664" y="4120475"/>
            <a:ext cx="698481" cy="513977"/>
          </a:xfrm>
          <a:prstGeom prst="rect">
            <a:avLst/>
          </a:prstGeom>
        </p:spPr>
      </p:pic>
      <p:sp>
        <p:nvSpPr>
          <p:cNvPr id="10" name="Nuage 9"/>
          <p:cNvSpPr/>
          <p:nvPr/>
        </p:nvSpPr>
        <p:spPr>
          <a:xfrm>
            <a:off x="384210" y="2696334"/>
            <a:ext cx="5339562" cy="3362260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Image 10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027" y="3232969"/>
            <a:ext cx="698481" cy="513977"/>
          </a:xfrm>
          <a:prstGeom prst="rect">
            <a:avLst/>
          </a:prstGeom>
        </p:spPr>
      </p:pic>
      <p:sp>
        <p:nvSpPr>
          <p:cNvPr id="13" name="Nuage 12"/>
          <p:cNvSpPr/>
          <p:nvPr/>
        </p:nvSpPr>
        <p:spPr>
          <a:xfrm>
            <a:off x="6120655" y="2375084"/>
            <a:ext cx="1161522" cy="4076476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7" name="Image 16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1021" y="5067746"/>
            <a:ext cx="698481" cy="513977"/>
          </a:xfrm>
          <a:prstGeom prst="rect">
            <a:avLst/>
          </a:prstGeom>
        </p:spPr>
      </p:pic>
      <p:pic>
        <p:nvPicPr>
          <p:cNvPr id="18" name="Image 17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1021" y="3232969"/>
            <a:ext cx="698481" cy="513977"/>
          </a:xfrm>
          <a:prstGeom prst="rect">
            <a:avLst/>
          </a:prstGeom>
        </p:spPr>
      </p:pic>
      <p:cxnSp>
        <p:nvCxnSpPr>
          <p:cNvPr id="26" name="Connecteur droit avec flèche 25"/>
          <p:cNvCxnSpPr/>
          <p:nvPr/>
        </p:nvCxnSpPr>
        <p:spPr>
          <a:xfrm flipV="1">
            <a:off x="3313800" y="5361842"/>
            <a:ext cx="3064320" cy="345726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>
            <a:cxnSpLocks/>
            <a:stCxn id="8" idx="3"/>
            <a:endCxn id="18" idx="1"/>
          </p:cNvCxnSpPr>
          <p:nvPr/>
        </p:nvCxnSpPr>
        <p:spPr>
          <a:xfrm flipV="1">
            <a:off x="4618049" y="3489958"/>
            <a:ext cx="1722972" cy="1401483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>
            <a:off x="1820572" y="3537769"/>
            <a:ext cx="413853" cy="5827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>
            <a:stCxn id="4" idx="3"/>
            <a:endCxn id="11" idx="1"/>
          </p:cNvCxnSpPr>
          <p:nvPr/>
        </p:nvCxnSpPr>
        <p:spPr>
          <a:xfrm>
            <a:off x="1952465" y="3489958"/>
            <a:ext cx="16555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>
            <a:off x="1512548" y="4983637"/>
            <a:ext cx="1335520" cy="4812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>
            <a:endCxn id="11" idx="2"/>
          </p:cNvCxnSpPr>
          <p:nvPr/>
        </p:nvCxnSpPr>
        <p:spPr>
          <a:xfrm flipV="1">
            <a:off x="2698145" y="3746946"/>
            <a:ext cx="1259123" cy="5348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>
            <a:endCxn id="35" idx="1"/>
          </p:cNvCxnSpPr>
          <p:nvPr/>
        </p:nvCxnSpPr>
        <p:spPr>
          <a:xfrm flipV="1">
            <a:off x="1506524" y="4466479"/>
            <a:ext cx="514403" cy="4328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 flipV="1">
            <a:off x="3313800" y="5051754"/>
            <a:ext cx="727901" cy="4484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>
            <a:stCxn id="8" idx="0"/>
            <a:endCxn id="11" idx="2"/>
          </p:cNvCxnSpPr>
          <p:nvPr/>
        </p:nvCxnSpPr>
        <p:spPr>
          <a:xfrm flipH="1" flipV="1">
            <a:off x="3957268" y="3746946"/>
            <a:ext cx="311541" cy="8875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ZoneTexte 47"/>
          <p:cNvSpPr txBox="1"/>
          <p:nvPr/>
        </p:nvSpPr>
        <p:spPr>
          <a:xfrm>
            <a:off x="2435221" y="2955962"/>
            <a:ext cx="54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AS1</a:t>
            </a:r>
          </a:p>
        </p:txBody>
      </p:sp>
      <p:sp>
        <p:nvSpPr>
          <p:cNvPr id="49" name="ZoneTexte 48"/>
          <p:cNvSpPr txBox="1"/>
          <p:nvPr/>
        </p:nvSpPr>
        <p:spPr>
          <a:xfrm>
            <a:off x="1298668" y="3377614"/>
            <a:ext cx="42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R1</a:t>
            </a:r>
          </a:p>
        </p:txBody>
      </p:sp>
      <p:sp>
        <p:nvSpPr>
          <p:cNvPr id="51" name="ZoneTexte 50"/>
          <p:cNvSpPr txBox="1"/>
          <p:nvPr/>
        </p:nvSpPr>
        <p:spPr>
          <a:xfrm>
            <a:off x="6341021" y="3935809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AS4</a:t>
            </a:r>
          </a:p>
        </p:txBody>
      </p:sp>
      <p:sp>
        <p:nvSpPr>
          <p:cNvPr id="34" name="ZoneTexte 33"/>
          <p:cNvSpPr txBox="1"/>
          <p:nvPr/>
        </p:nvSpPr>
        <p:spPr>
          <a:xfrm>
            <a:off x="904743" y="4874191"/>
            <a:ext cx="42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R2</a:t>
            </a:r>
          </a:p>
        </p:txBody>
      </p:sp>
      <p:sp>
        <p:nvSpPr>
          <p:cNvPr id="35" name="ZoneTexte 34"/>
          <p:cNvSpPr txBox="1"/>
          <p:nvPr/>
        </p:nvSpPr>
        <p:spPr>
          <a:xfrm>
            <a:off x="2020927" y="4281813"/>
            <a:ext cx="42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R3</a:t>
            </a:r>
          </a:p>
        </p:txBody>
      </p:sp>
      <p:sp>
        <p:nvSpPr>
          <p:cNvPr id="37" name="ZoneTexte 36"/>
          <p:cNvSpPr txBox="1"/>
          <p:nvPr/>
        </p:nvSpPr>
        <p:spPr>
          <a:xfrm>
            <a:off x="2698145" y="550260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R4</a:t>
            </a:r>
          </a:p>
        </p:txBody>
      </p:sp>
      <p:sp>
        <p:nvSpPr>
          <p:cNvPr id="39" name="ZoneTexte 38"/>
          <p:cNvSpPr txBox="1"/>
          <p:nvPr/>
        </p:nvSpPr>
        <p:spPr>
          <a:xfrm>
            <a:off x="3971539" y="4824913"/>
            <a:ext cx="42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R5</a:t>
            </a:r>
          </a:p>
        </p:txBody>
      </p:sp>
      <p:sp>
        <p:nvSpPr>
          <p:cNvPr id="41" name="ZoneTexte 40"/>
          <p:cNvSpPr txBox="1"/>
          <p:nvPr/>
        </p:nvSpPr>
        <p:spPr>
          <a:xfrm>
            <a:off x="3627922" y="3377614"/>
            <a:ext cx="42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R6</a:t>
            </a:r>
          </a:p>
        </p:txBody>
      </p:sp>
      <p:sp>
        <p:nvSpPr>
          <p:cNvPr id="45" name="ZoneTexte 44"/>
          <p:cNvSpPr txBox="1"/>
          <p:nvPr/>
        </p:nvSpPr>
        <p:spPr>
          <a:xfrm>
            <a:off x="8012626" y="2439647"/>
            <a:ext cx="35983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b="1" i="1">
                <a:solidFill>
                  <a:srgbClr val="FF0000"/>
                </a:solidFill>
              </a:rPr>
              <a:t>p</a:t>
            </a:r>
          </a:p>
        </p:txBody>
      </p:sp>
      <p:pic>
        <p:nvPicPr>
          <p:cNvPr id="32" name="Image 31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811" y="1925670"/>
            <a:ext cx="698481" cy="513977"/>
          </a:xfrm>
          <a:prstGeom prst="rect">
            <a:avLst/>
          </a:prstGeom>
        </p:spPr>
      </p:pic>
      <p:sp>
        <p:nvSpPr>
          <p:cNvPr id="44" name="Nuage 43"/>
          <p:cNvSpPr/>
          <p:nvPr/>
        </p:nvSpPr>
        <p:spPr>
          <a:xfrm>
            <a:off x="7212264" y="1620843"/>
            <a:ext cx="1797710" cy="1403251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ZoneTexte 45"/>
          <p:cNvSpPr txBox="1"/>
          <p:nvPr/>
        </p:nvSpPr>
        <p:spPr>
          <a:xfrm>
            <a:off x="8339120" y="1813327"/>
            <a:ext cx="54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AS2</a:t>
            </a:r>
          </a:p>
        </p:txBody>
      </p:sp>
      <p:pic>
        <p:nvPicPr>
          <p:cNvPr id="47" name="Image 46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563" y="1784303"/>
            <a:ext cx="698481" cy="513977"/>
          </a:xfrm>
          <a:prstGeom prst="rect">
            <a:avLst/>
          </a:prstGeom>
        </p:spPr>
      </p:pic>
      <p:sp>
        <p:nvSpPr>
          <p:cNvPr id="50" name="Nuage 49"/>
          <p:cNvSpPr/>
          <p:nvPr/>
        </p:nvSpPr>
        <p:spPr>
          <a:xfrm>
            <a:off x="1298668" y="1417638"/>
            <a:ext cx="1797710" cy="1403251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ZoneTexte 51"/>
          <p:cNvSpPr txBox="1"/>
          <p:nvPr/>
        </p:nvSpPr>
        <p:spPr>
          <a:xfrm>
            <a:off x="2452185" y="1556338"/>
            <a:ext cx="54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AS3</a:t>
            </a:r>
          </a:p>
        </p:txBody>
      </p:sp>
      <p:cxnSp>
        <p:nvCxnSpPr>
          <p:cNvPr id="53" name="Connecteur droit avec flèche 52"/>
          <p:cNvCxnSpPr>
            <a:stCxn id="56" idx="3"/>
            <a:endCxn id="32" idx="1"/>
          </p:cNvCxnSpPr>
          <p:nvPr/>
        </p:nvCxnSpPr>
        <p:spPr>
          <a:xfrm>
            <a:off x="5004989" y="2041292"/>
            <a:ext cx="2603822" cy="141367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/>
          <p:cNvCxnSpPr>
            <a:stCxn id="18" idx="3"/>
          </p:cNvCxnSpPr>
          <p:nvPr/>
        </p:nvCxnSpPr>
        <p:spPr>
          <a:xfrm flipV="1">
            <a:off x="7039502" y="2411272"/>
            <a:ext cx="837318" cy="1078686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avec flèche 54"/>
          <p:cNvCxnSpPr>
            <a:stCxn id="4" idx="0"/>
          </p:cNvCxnSpPr>
          <p:nvPr/>
        </p:nvCxnSpPr>
        <p:spPr>
          <a:xfrm flipV="1">
            <a:off x="1603225" y="2106445"/>
            <a:ext cx="631200" cy="1126524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6" name="Image 55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508" y="1784303"/>
            <a:ext cx="698481" cy="513977"/>
          </a:xfrm>
          <a:prstGeom prst="rect">
            <a:avLst/>
          </a:prstGeom>
        </p:spPr>
      </p:pic>
      <p:sp>
        <p:nvSpPr>
          <p:cNvPr id="57" name="Nuage 56"/>
          <p:cNvSpPr/>
          <p:nvPr/>
        </p:nvSpPr>
        <p:spPr>
          <a:xfrm>
            <a:off x="3709613" y="1417638"/>
            <a:ext cx="1797710" cy="1403251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ZoneTexte 57"/>
          <p:cNvSpPr txBox="1"/>
          <p:nvPr/>
        </p:nvSpPr>
        <p:spPr>
          <a:xfrm>
            <a:off x="4863130" y="1556338"/>
            <a:ext cx="54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AS5</a:t>
            </a:r>
          </a:p>
        </p:txBody>
      </p:sp>
      <p:cxnSp>
        <p:nvCxnSpPr>
          <p:cNvPr id="59" name="Connecteur droit avec flèche 58"/>
          <p:cNvCxnSpPr>
            <a:endCxn id="56" idx="1"/>
          </p:cNvCxnSpPr>
          <p:nvPr/>
        </p:nvCxnSpPr>
        <p:spPr>
          <a:xfrm flipV="1">
            <a:off x="2553567" y="2041292"/>
            <a:ext cx="1752941" cy="18624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/>
          <p:cNvCxnSpPr>
            <a:cxnSpLocks/>
            <a:endCxn id="11" idx="0"/>
          </p:cNvCxnSpPr>
          <p:nvPr/>
        </p:nvCxnSpPr>
        <p:spPr>
          <a:xfrm flipH="1">
            <a:off x="3957268" y="2297794"/>
            <a:ext cx="478412" cy="935175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220CDEA-F4DD-FB4E-A37B-241CA4F36714}"/>
              </a:ext>
            </a:extLst>
          </p:cNvPr>
          <p:cNvCxnSpPr/>
          <p:nvPr/>
        </p:nvCxnSpPr>
        <p:spPr>
          <a:xfrm>
            <a:off x="819807" y="6463862"/>
            <a:ext cx="1459459" cy="0"/>
          </a:xfrm>
          <a:prstGeom prst="straightConnector1">
            <a:avLst/>
          </a:prstGeom>
          <a:ln w="73025">
            <a:prstDash val="sysDot"/>
            <a:headEnd w="lg" len="lg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920730D2-7875-E947-9500-0573B7F71A29}"/>
              </a:ext>
            </a:extLst>
          </p:cNvPr>
          <p:cNvSpPr txBox="1"/>
          <p:nvPr/>
        </p:nvSpPr>
        <p:spPr>
          <a:xfrm>
            <a:off x="2465765" y="6296232"/>
            <a:ext cx="1590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P</a:t>
            </a:r>
            <a:r>
              <a:rPr lang="en-BE"/>
              <a:t>ath towards </a:t>
            </a:r>
            <a:r>
              <a:rPr lang="en-BE">
                <a:solidFill>
                  <a:srgbClr val="FF0000"/>
                </a:solidFill>
              </a:rPr>
              <a:t>p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D38E235-1907-7D2B-54B7-0BA45B8D91B1}"/>
              </a:ext>
            </a:extLst>
          </p:cNvPr>
          <p:cNvCxnSpPr>
            <a:cxnSpLocks/>
          </p:cNvCxnSpPr>
          <p:nvPr/>
        </p:nvCxnSpPr>
        <p:spPr>
          <a:xfrm flipV="1">
            <a:off x="3369596" y="5156636"/>
            <a:ext cx="3008524" cy="386774"/>
          </a:xfrm>
          <a:prstGeom prst="straightConnector1">
            <a:avLst/>
          </a:prstGeom>
          <a:ln w="73025">
            <a:prstDash val="sysDot"/>
            <a:headEnd w="lg" len="lg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2D1D2A5-3C0D-3A9C-64BC-3596FB74CE43}"/>
              </a:ext>
            </a:extLst>
          </p:cNvPr>
          <p:cNvCxnSpPr>
            <a:cxnSpLocks/>
          </p:cNvCxnSpPr>
          <p:nvPr/>
        </p:nvCxnSpPr>
        <p:spPr>
          <a:xfrm flipV="1">
            <a:off x="4600438" y="3384724"/>
            <a:ext cx="1637737" cy="1350140"/>
          </a:xfrm>
          <a:prstGeom prst="straightConnector1">
            <a:avLst/>
          </a:prstGeom>
          <a:ln w="73025">
            <a:prstDash val="sysDot"/>
            <a:headEnd w="lg" len="lg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4E4B6AA-3EE2-D1A6-DBD7-0D4E5D3BE5F7}"/>
              </a:ext>
            </a:extLst>
          </p:cNvPr>
          <p:cNvCxnSpPr>
            <a:cxnSpLocks/>
          </p:cNvCxnSpPr>
          <p:nvPr/>
        </p:nvCxnSpPr>
        <p:spPr>
          <a:xfrm flipV="1">
            <a:off x="6982895" y="2444459"/>
            <a:ext cx="727855" cy="869194"/>
          </a:xfrm>
          <a:prstGeom prst="straightConnector1">
            <a:avLst/>
          </a:prstGeom>
          <a:ln w="73025">
            <a:prstDash val="sysDot"/>
            <a:headEnd w="lg" len="lg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122BD4D-209E-D030-619C-6B7130D7F999}"/>
              </a:ext>
            </a:extLst>
          </p:cNvPr>
          <p:cNvCxnSpPr>
            <a:cxnSpLocks/>
          </p:cNvCxnSpPr>
          <p:nvPr/>
        </p:nvCxnSpPr>
        <p:spPr>
          <a:xfrm>
            <a:off x="4873452" y="2237391"/>
            <a:ext cx="2667323" cy="149779"/>
          </a:xfrm>
          <a:prstGeom prst="straightConnector1">
            <a:avLst/>
          </a:prstGeom>
          <a:ln w="73025">
            <a:prstDash val="sysDot"/>
            <a:headEnd w="lg" len="lg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5BD620B-25AD-7D86-6630-5C392A4C41FA}"/>
              </a:ext>
            </a:extLst>
          </p:cNvPr>
          <p:cNvCxnSpPr>
            <a:cxnSpLocks/>
            <a:endCxn id="56" idx="2"/>
          </p:cNvCxnSpPr>
          <p:nvPr/>
        </p:nvCxnSpPr>
        <p:spPr>
          <a:xfrm flipV="1">
            <a:off x="4145873" y="2298280"/>
            <a:ext cx="509876" cy="901450"/>
          </a:xfrm>
          <a:prstGeom prst="straightConnector1">
            <a:avLst/>
          </a:prstGeom>
          <a:ln w="73025">
            <a:prstDash val="sysDot"/>
            <a:headEnd w="lg" len="lg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DF1C828-9B6C-2174-84D7-F52527A1B731}"/>
              </a:ext>
            </a:extLst>
          </p:cNvPr>
          <p:cNvCxnSpPr>
            <a:cxnSpLocks/>
          </p:cNvCxnSpPr>
          <p:nvPr/>
        </p:nvCxnSpPr>
        <p:spPr>
          <a:xfrm flipV="1">
            <a:off x="1975509" y="3322451"/>
            <a:ext cx="1660578" cy="16501"/>
          </a:xfrm>
          <a:prstGeom prst="straightConnector1">
            <a:avLst/>
          </a:prstGeom>
          <a:ln w="73025">
            <a:prstDash val="sysDot"/>
            <a:headEnd w="lg" len="lg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1B9C05F-4C44-50CB-1924-9FEF783F2483}"/>
              </a:ext>
            </a:extLst>
          </p:cNvPr>
          <p:cNvCxnSpPr>
            <a:cxnSpLocks/>
          </p:cNvCxnSpPr>
          <p:nvPr/>
        </p:nvCxnSpPr>
        <p:spPr>
          <a:xfrm flipV="1">
            <a:off x="2667437" y="3914208"/>
            <a:ext cx="1304102" cy="476476"/>
          </a:xfrm>
          <a:prstGeom prst="straightConnector1">
            <a:avLst/>
          </a:prstGeom>
          <a:ln w="73025">
            <a:prstDash val="sysDot"/>
            <a:headEnd w="lg" len="lg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6E4CB7B-DB32-613C-B8B2-3FEB2B6CB3F7}"/>
              </a:ext>
            </a:extLst>
          </p:cNvPr>
          <p:cNvCxnSpPr>
            <a:cxnSpLocks/>
          </p:cNvCxnSpPr>
          <p:nvPr/>
        </p:nvCxnSpPr>
        <p:spPr>
          <a:xfrm>
            <a:off x="1578619" y="4977608"/>
            <a:ext cx="1287060" cy="405770"/>
          </a:xfrm>
          <a:prstGeom prst="straightConnector1">
            <a:avLst/>
          </a:prstGeom>
          <a:ln w="73025">
            <a:prstDash val="sysDot"/>
            <a:headEnd w="lg" len="lg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4CFC1AAA-68C4-9E84-2690-332BA5488663}"/>
              </a:ext>
            </a:extLst>
          </p:cNvPr>
          <p:cNvSpPr txBox="1"/>
          <p:nvPr/>
        </p:nvSpPr>
        <p:spPr>
          <a:xfrm>
            <a:off x="2622933" y="5955252"/>
            <a:ext cx="62921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What is the path followed by packets sent by R6  </a:t>
            </a:r>
            <a:br>
              <a:rPr lang="en-US" sz="2400" dirty="0"/>
            </a:br>
            <a:r>
              <a:rPr lang="en-US" sz="2400" dirty="0"/>
              <a:t>                          (then R1, R2) ?</a:t>
            </a:r>
          </a:p>
        </p:txBody>
      </p:sp>
      <p:pic>
        <p:nvPicPr>
          <p:cNvPr id="64" name="Picture 2">
            <a:extLst>
              <a:ext uri="{FF2B5EF4-FFF2-40B4-BE49-F238E27FC236}">
                <a16:creationId xmlns:a16="http://schemas.microsoft.com/office/drawing/2014/main" id="{4F516634-2669-39A3-90F6-7B2F1D0FCE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450549">
            <a:off x="7686894" y="5091929"/>
            <a:ext cx="1260515" cy="674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2366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4</a:t>
            </a:r>
            <a:r>
              <a:rPr lang="en-GB" baseline="30000"/>
              <a:t>th</a:t>
            </a:r>
            <a:r>
              <a:rPr lang="en-GB"/>
              <a:t>  step of BGP decision process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Prefer routes having the smallest MED</a:t>
            </a:r>
          </a:p>
          <a:p>
            <a:r>
              <a:rPr lang="en-GB"/>
              <a:t>MED means Multi-Exit Discriminator</a:t>
            </a:r>
            <a:br>
              <a:rPr lang="en-GB"/>
            </a:br>
            <a:endParaRPr lang="en-GB"/>
          </a:p>
          <a:p>
            <a:pPr lvl="1"/>
            <a:r>
              <a:rPr lang="en-GB"/>
              <a:t>Motivation : Cold potato routing</a:t>
            </a:r>
          </a:p>
          <a:p>
            <a:pPr lvl="1"/>
            <a:endParaRPr lang="en-GB"/>
          </a:p>
          <a:p>
            <a:pPr lvl="1"/>
            <a:r>
              <a:rPr lang="en-GB"/>
              <a:t>Enable neighbour  AS (usually customer) to indicate the best peering link to reach a given prefix</a:t>
            </a:r>
          </a:p>
        </p:txBody>
      </p:sp>
    </p:spTree>
    <p:extLst>
      <p:ext uri="{BB962C8B-B14F-4D97-AF65-F5344CB8AC3E}">
        <p14:creationId xmlns:p14="http://schemas.microsoft.com/office/powerpoint/2010/main" val="17003766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BGP routes towards prefix </a:t>
            </a:r>
            <a:r>
              <a:rPr lang="en-GB" i="1">
                <a:solidFill>
                  <a:srgbClr val="FF0000"/>
                </a:solidFill>
              </a:rPr>
              <a:t>p</a:t>
            </a:r>
            <a:r>
              <a:rPr lang="en-GB"/>
              <a:t> on all routers inside AS1</a:t>
            </a:r>
          </a:p>
        </p:txBody>
      </p:sp>
      <p:pic>
        <p:nvPicPr>
          <p:cNvPr id="4" name="Image 3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1524" y="2976282"/>
            <a:ext cx="698481" cy="513977"/>
          </a:xfrm>
          <a:prstGeom prst="rect">
            <a:avLst/>
          </a:prstGeom>
        </p:spPr>
      </p:pic>
      <p:pic>
        <p:nvPicPr>
          <p:cNvPr id="6" name="Image 5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283" y="4434841"/>
            <a:ext cx="698481" cy="513977"/>
          </a:xfrm>
          <a:prstGeom prst="rect">
            <a:avLst/>
          </a:prstGeom>
        </p:spPr>
      </p:pic>
      <p:pic>
        <p:nvPicPr>
          <p:cNvPr id="7" name="Image 6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5685" y="5068048"/>
            <a:ext cx="698481" cy="513977"/>
          </a:xfrm>
          <a:prstGeom prst="rect">
            <a:avLst/>
          </a:prstGeom>
        </p:spPr>
      </p:pic>
      <p:pic>
        <p:nvPicPr>
          <p:cNvPr id="8" name="Image 7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108" y="4377765"/>
            <a:ext cx="698481" cy="513977"/>
          </a:xfrm>
          <a:prstGeom prst="rect">
            <a:avLst/>
          </a:prstGeom>
        </p:spPr>
      </p:pic>
      <p:pic>
        <p:nvPicPr>
          <p:cNvPr id="9" name="Image 8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204" y="3863788"/>
            <a:ext cx="698481" cy="513977"/>
          </a:xfrm>
          <a:prstGeom prst="rect">
            <a:avLst/>
          </a:prstGeom>
        </p:spPr>
      </p:pic>
      <p:sp>
        <p:nvSpPr>
          <p:cNvPr id="10" name="Nuage 9"/>
          <p:cNvSpPr/>
          <p:nvPr/>
        </p:nvSpPr>
        <p:spPr>
          <a:xfrm>
            <a:off x="1731750" y="2439647"/>
            <a:ext cx="5339562" cy="3362260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Image 10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567" y="2976282"/>
            <a:ext cx="698481" cy="513977"/>
          </a:xfrm>
          <a:prstGeom prst="rect">
            <a:avLst/>
          </a:prstGeom>
        </p:spPr>
      </p:pic>
      <p:sp>
        <p:nvSpPr>
          <p:cNvPr id="13" name="Nuage 12"/>
          <p:cNvSpPr/>
          <p:nvPr/>
        </p:nvSpPr>
        <p:spPr>
          <a:xfrm>
            <a:off x="7468195" y="2118397"/>
            <a:ext cx="1161522" cy="4076476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7" name="Image 16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8561" y="4811059"/>
            <a:ext cx="698481" cy="513977"/>
          </a:xfrm>
          <a:prstGeom prst="rect">
            <a:avLst/>
          </a:prstGeom>
        </p:spPr>
      </p:pic>
      <p:pic>
        <p:nvPicPr>
          <p:cNvPr id="18" name="Image 17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8561" y="2976282"/>
            <a:ext cx="698481" cy="513977"/>
          </a:xfrm>
          <a:prstGeom prst="rect">
            <a:avLst/>
          </a:prstGeom>
        </p:spPr>
      </p:pic>
      <p:cxnSp>
        <p:nvCxnSpPr>
          <p:cNvPr id="26" name="Connecteur droit avec flèche 25"/>
          <p:cNvCxnSpPr/>
          <p:nvPr/>
        </p:nvCxnSpPr>
        <p:spPr>
          <a:xfrm>
            <a:off x="5723772" y="4680206"/>
            <a:ext cx="2001888" cy="424949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>
            <a:endCxn id="18" idx="1"/>
          </p:cNvCxnSpPr>
          <p:nvPr/>
        </p:nvCxnSpPr>
        <p:spPr>
          <a:xfrm>
            <a:off x="5616348" y="3068607"/>
            <a:ext cx="2072213" cy="164664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>
            <a:off x="3168112" y="3281082"/>
            <a:ext cx="413853" cy="5827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>
            <a:stCxn id="4" idx="3"/>
            <a:endCxn id="11" idx="1"/>
          </p:cNvCxnSpPr>
          <p:nvPr/>
        </p:nvCxnSpPr>
        <p:spPr>
          <a:xfrm>
            <a:off x="3300005" y="3233271"/>
            <a:ext cx="16555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>
            <a:off x="2860088" y="4726950"/>
            <a:ext cx="1335520" cy="4812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>
            <a:endCxn id="11" idx="2"/>
          </p:cNvCxnSpPr>
          <p:nvPr/>
        </p:nvCxnSpPr>
        <p:spPr>
          <a:xfrm flipV="1">
            <a:off x="4045685" y="3490259"/>
            <a:ext cx="1259123" cy="5348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>
            <a:endCxn id="35" idx="1"/>
          </p:cNvCxnSpPr>
          <p:nvPr/>
        </p:nvCxnSpPr>
        <p:spPr>
          <a:xfrm flipV="1">
            <a:off x="2854064" y="4209792"/>
            <a:ext cx="514403" cy="4328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 flipV="1">
            <a:off x="4661340" y="4795067"/>
            <a:ext cx="727901" cy="4484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>
            <a:stCxn id="8" idx="0"/>
            <a:endCxn id="11" idx="2"/>
          </p:cNvCxnSpPr>
          <p:nvPr/>
        </p:nvCxnSpPr>
        <p:spPr>
          <a:xfrm flipH="1" flipV="1">
            <a:off x="5304808" y="3490259"/>
            <a:ext cx="311541" cy="8875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ZoneTexte 47"/>
          <p:cNvSpPr txBox="1"/>
          <p:nvPr/>
        </p:nvSpPr>
        <p:spPr>
          <a:xfrm>
            <a:off x="3782761" y="2699275"/>
            <a:ext cx="54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AS1</a:t>
            </a:r>
          </a:p>
        </p:txBody>
      </p:sp>
      <p:sp>
        <p:nvSpPr>
          <p:cNvPr id="49" name="ZoneTexte 48"/>
          <p:cNvSpPr txBox="1"/>
          <p:nvPr/>
        </p:nvSpPr>
        <p:spPr>
          <a:xfrm>
            <a:off x="2646208" y="3120927"/>
            <a:ext cx="42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R1</a:t>
            </a:r>
          </a:p>
        </p:txBody>
      </p:sp>
      <p:sp>
        <p:nvSpPr>
          <p:cNvPr id="51" name="ZoneTexte 50"/>
          <p:cNvSpPr txBox="1"/>
          <p:nvPr/>
        </p:nvSpPr>
        <p:spPr>
          <a:xfrm>
            <a:off x="7688561" y="3679122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AS4</a:t>
            </a:r>
          </a:p>
        </p:txBody>
      </p:sp>
      <p:sp>
        <p:nvSpPr>
          <p:cNvPr id="34" name="ZoneTexte 33"/>
          <p:cNvSpPr txBox="1"/>
          <p:nvPr/>
        </p:nvSpPr>
        <p:spPr>
          <a:xfrm>
            <a:off x="2252283" y="4617504"/>
            <a:ext cx="42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R2</a:t>
            </a:r>
          </a:p>
        </p:txBody>
      </p:sp>
      <p:sp>
        <p:nvSpPr>
          <p:cNvPr id="35" name="ZoneTexte 34"/>
          <p:cNvSpPr txBox="1"/>
          <p:nvPr/>
        </p:nvSpPr>
        <p:spPr>
          <a:xfrm>
            <a:off x="3368467" y="4025126"/>
            <a:ext cx="42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R3</a:t>
            </a:r>
          </a:p>
        </p:txBody>
      </p:sp>
      <p:sp>
        <p:nvSpPr>
          <p:cNvPr id="37" name="ZoneTexte 36"/>
          <p:cNvSpPr txBox="1"/>
          <p:nvPr/>
        </p:nvSpPr>
        <p:spPr>
          <a:xfrm>
            <a:off x="4045685" y="524592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R4</a:t>
            </a:r>
          </a:p>
        </p:txBody>
      </p:sp>
      <p:sp>
        <p:nvSpPr>
          <p:cNvPr id="39" name="ZoneTexte 38"/>
          <p:cNvSpPr txBox="1"/>
          <p:nvPr/>
        </p:nvSpPr>
        <p:spPr>
          <a:xfrm>
            <a:off x="5319079" y="4568226"/>
            <a:ext cx="42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R5</a:t>
            </a:r>
          </a:p>
        </p:txBody>
      </p:sp>
      <p:sp>
        <p:nvSpPr>
          <p:cNvPr id="41" name="ZoneTexte 40"/>
          <p:cNvSpPr txBox="1"/>
          <p:nvPr/>
        </p:nvSpPr>
        <p:spPr>
          <a:xfrm>
            <a:off x="4975462" y="3120927"/>
            <a:ext cx="42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R6</a:t>
            </a:r>
          </a:p>
        </p:txBody>
      </p:sp>
      <p:sp>
        <p:nvSpPr>
          <p:cNvPr id="45" name="ZoneTexte 44"/>
          <p:cNvSpPr txBox="1"/>
          <p:nvPr/>
        </p:nvSpPr>
        <p:spPr>
          <a:xfrm>
            <a:off x="7688561" y="4090278"/>
            <a:ext cx="359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>
                <a:solidFill>
                  <a:srgbClr val="FF0000"/>
                </a:solidFill>
              </a:rPr>
              <a:t>p</a:t>
            </a:r>
          </a:p>
        </p:txBody>
      </p:sp>
      <p:sp>
        <p:nvSpPr>
          <p:cNvPr id="32" name="ZoneTexte 31"/>
          <p:cNvSpPr txBox="1"/>
          <p:nvPr/>
        </p:nvSpPr>
        <p:spPr>
          <a:xfrm>
            <a:off x="5695635" y="4850780"/>
            <a:ext cx="98570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>
                <a:ln>
                  <a:solidFill>
                    <a:srgbClr val="FF0000"/>
                  </a:solidFill>
                </a:ln>
              </a:rPr>
              <a:t>MED=50</a:t>
            </a:r>
          </a:p>
        </p:txBody>
      </p:sp>
      <p:sp>
        <p:nvSpPr>
          <p:cNvPr id="44" name="ZoneTexte 43"/>
          <p:cNvSpPr txBox="1"/>
          <p:nvPr/>
        </p:nvSpPr>
        <p:spPr>
          <a:xfrm>
            <a:off x="5616349" y="2699275"/>
            <a:ext cx="98570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>
                <a:ln>
                  <a:solidFill>
                    <a:srgbClr val="FF0000"/>
                  </a:solidFill>
                </a:ln>
              </a:rPr>
              <a:t>MED=99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C9B6FA4-52D8-484A-92E8-66CCB6405A9F}"/>
              </a:ext>
            </a:extLst>
          </p:cNvPr>
          <p:cNvCxnSpPr/>
          <p:nvPr/>
        </p:nvCxnSpPr>
        <p:spPr>
          <a:xfrm>
            <a:off x="819807" y="6463862"/>
            <a:ext cx="1459459" cy="0"/>
          </a:xfrm>
          <a:prstGeom prst="straightConnector1">
            <a:avLst/>
          </a:prstGeom>
          <a:ln w="73025">
            <a:prstDash val="sysDot"/>
            <a:headEnd w="lg" len="lg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6D8D60F-BD71-2441-A973-CD3967AA20F7}"/>
              </a:ext>
            </a:extLst>
          </p:cNvPr>
          <p:cNvSpPr txBox="1"/>
          <p:nvPr/>
        </p:nvSpPr>
        <p:spPr>
          <a:xfrm>
            <a:off x="2465765" y="6296232"/>
            <a:ext cx="1590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P</a:t>
            </a:r>
            <a:r>
              <a:rPr lang="en-BE"/>
              <a:t>ath towards </a:t>
            </a:r>
            <a:r>
              <a:rPr lang="en-BE">
                <a:solidFill>
                  <a:srgbClr val="FF0000"/>
                </a:solidFill>
              </a:rPr>
              <a:t>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EB6E03-D743-4955-CB71-0CA569640388}"/>
              </a:ext>
            </a:extLst>
          </p:cNvPr>
          <p:cNvSpPr txBox="1"/>
          <p:nvPr/>
        </p:nvSpPr>
        <p:spPr>
          <a:xfrm>
            <a:off x="1203336" y="1562572"/>
            <a:ext cx="7523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What is the path followed by packets sent by R5 (then R1) ?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C1647237-81E6-48D2-AB1C-B1335DAB9E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450549">
            <a:off x="148987" y="1151250"/>
            <a:ext cx="1260515" cy="674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21CE965-00FE-0457-7BE2-AACAA68CFE54}"/>
              </a:ext>
            </a:extLst>
          </p:cNvPr>
          <p:cNvCxnSpPr>
            <a:cxnSpLocks/>
          </p:cNvCxnSpPr>
          <p:nvPr/>
        </p:nvCxnSpPr>
        <p:spPr>
          <a:xfrm flipV="1">
            <a:off x="4726015" y="4751294"/>
            <a:ext cx="482881" cy="344988"/>
          </a:xfrm>
          <a:prstGeom prst="straightConnector1">
            <a:avLst/>
          </a:prstGeom>
          <a:ln w="73025">
            <a:prstDash val="sysDot"/>
            <a:headEnd w="lg" len="lg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E19187D-2F4E-3B90-7CEC-ED0788085B79}"/>
              </a:ext>
            </a:extLst>
          </p:cNvPr>
          <p:cNvCxnSpPr>
            <a:cxnSpLocks/>
          </p:cNvCxnSpPr>
          <p:nvPr/>
        </p:nvCxnSpPr>
        <p:spPr>
          <a:xfrm>
            <a:off x="5279985" y="3648742"/>
            <a:ext cx="218045" cy="698099"/>
          </a:xfrm>
          <a:prstGeom prst="straightConnector1">
            <a:avLst/>
          </a:prstGeom>
          <a:ln w="73025">
            <a:prstDash val="sysDot"/>
            <a:headEnd w="lg" len="lg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871F8B8-BA19-360D-2A7B-C39947B8D862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2950764" y="4691830"/>
            <a:ext cx="1203943" cy="450394"/>
          </a:xfrm>
          <a:prstGeom prst="straightConnector1">
            <a:avLst/>
          </a:prstGeom>
          <a:ln w="73025">
            <a:prstDash val="sysDot"/>
            <a:headEnd w="lg" len="lg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9E4D352-E3AB-DA03-2EA3-A1D312ADB4B3}"/>
              </a:ext>
            </a:extLst>
          </p:cNvPr>
          <p:cNvCxnSpPr>
            <a:cxnSpLocks/>
          </p:cNvCxnSpPr>
          <p:nvPr/>
        </p:nvCxnSpPr>
        <p:spPr>
          <a:xfrm flipV="1">
            <a:off x="4053403" y="3484017"/>
            <a:ext cx="1000208" cy="337129"/>
          </a:xfrm>
          <a:prstGeom prst="straightConnector1">
            <a:avLst/>
          </a:prstGeom>
          <a:ln w="73025">
            <a:prstDash val="sysDot"/>
            <a:headEnd w="lg" len="lg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7A82A14-AE5B-1200-91EF-F7A2A761C775}"/>
              </a:ext>
            </a:extLst>
          </p:cNvPr>
          <p:cNvCxnSpPr>
            <a:cxnSpLocks/>
          </p:cNvCxnSpPr>
          <p:nvPr/>
        </p:nvCxnSpPr>
        <p:spPr>
          <a:xfrm>
            <a:off x="3290494" y="3074849"/>
            <a:ext cx="1694332" cy="62180"/>
          </a:xfrm>
          <a:prstGeom prst="straightConnector1">
            <a:avLst/>
          </a:prstGeom>
          <a:ln w="73025">
            <a:prstDash val="sysDot"/>
            <a:headEnd w="lg" len="lg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5717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BGP routes towards prefix </a:t>
            </a:r>
            <a:r>
              <a:rPr lang="en-GB" i="1">
                <a:solidFill>
                  <a:srgbClr val="FF0000"/>
                </a:solidFill>
              </a:rPr>
              <a:t>p</a:t>
            </a:r>
            <a:r>
              <a:rPr lang="en-GB">
                <a:solidFill>
                  <a:srgbClr val="FF0000"/>
                </a:solidFill>
              </a:rPr>
              <a:t> </a:t>
            </a:r>
            <a:r>
              <a:rPr lang="en-GB"/>
              <a:t>on all routers inside AS1</a:t>
            </a:r>
          </a:p>
        </p:txBody>
      </p:sp>
      <p:pic>
        <p:nvPicPr>
          <p:cNvPr id="4" name="Image 3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984" y="3232969"/>
            <a:ext cx="698481" cy="513977"/>
          </a:xfrm>
          <a:prstGeom prst="rect">
            <a:avLst/>
          </a:prstGeom>
        </p:spPr>
      </p:pic>
      <p:pic>
        <p:nvPicPr>
          <p:cNvPr id="6" name="Image 5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43" y="4691528"/>
            <a:ext cx="698481" cy="513977"/>
          </a:xfrm>
          <a:prstGeom prst="rect">
            <a:avLst/>
          </a:prstGeom>
        </p:spPr>
      </p:pic>
      <p:pic>
        <p:nvPicPr>
          <p:cNvPr id="7" name="Image 6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145" y="5324735"/>
            <a:ext cx="698481" cy="513977"/>
          </a:xfrm>
          <a:prstGeom prst="rect">
            <a:avLst/>
          </a:prstGeom>
        </p:spPr>
      </p:pic>
      <p:pic>
        <p:nvPicPr>
          <p:cNvPr id="8" name="Image 7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9568" y="4634452"/>
            <a:ext cx="698481" cy="513977"/>
          </a:xfrm>
          <a:prstGeom prst="rect">
            <a:avLst/>
          </a:prstGeom>
        </p:spPr>
      </p:pic>
      <p:pic>
        <p:nvPicPr>
          <p:cNvPr id="9" name="Image 8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664" y="4120475"/>
            <a:ext cx="698481" cy="513977"/>
          </a:xfrm>
          <a:prstGeom prst="rect">
            <a:avLst/>
          </a:prstGeom>
        </p:spPr>
      </p:pic>
      <p:sp>
        <p:nvSpPr>
          <p:cNvPr id="10" name="Nuage 9"/>
          <p:cNvSpPr/>
          <p:nvPr/>
        </p:nvSpPr>
        <p:spPr>
          <a:xfrm>
            <a:off x="384210" y="2715008"/>
            <a:ext cx="5339562" cy="3362260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Image 10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027" y="3232969"/>
            <a:ext cx="698481" cy="513977"/>
          </a:xfrm>
          <a:prstGeom prst="rect">
            <a:avLst/>
          </a:prstGeom>
        </p:spPr>
      </p:pic>
      <p:sp>
        <p:nvSpPr>
          <p:cNvPr id="13" name="Nuage 12"/>
          <p:cNvSpPr/>
          <p:nvPr/>
        </p:nvSpPr>
        <p:spPr>
          <a:xfrm>
            <a:off x="6120655" y="2375084"/>
            <a:ext cx="1161522" cy="4076476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7" name="Image 16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1021" y="5067746"/>
            <a:ext cx="698481" cy="513977"/>
          </a:xfrm>
          <a:prstGeom prst="rect">
            <a:avLst/>
          </a:prstGeom>
        </p:spPr>
      </p:pic>
      <p:pic>
        <p:nvPicPr>
          <p:cNvPr id="18" name="Image 17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1021" y="3232969"/>
            <a:ext cx="698481" cy="513977"/>
          </a:xfrm>
          <a:prstGeom prst="rect">
            <a:avLst/>
          </a:prstGeom>
        </p:spPr>
      </p:pic>
      <p:cxnSp>
        <p:nvCxnSpPr>
          <p:cNvPr id="26" name="Connecteur droit avec flèche 25"/>
          <p:cNvCxnSpPr/>
          <p:nvPr/>
        </p:nvCxnSpPr>
        <p:spPr>
          <a:xfrm flipV="1">
            <a:off x="3313800" y="5361842"/>
            <a:ext cx="3064320" cy="345726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>
            <a:stCxn id="8" idx="3"/>
            <a:endCxn id="18" idx="1"/>
          </p:cNvCxnSpPr>
          <p:nvPr/>
        </p:nvCxnSpPr>
        <p:spPr>
          <a:xfrm flipV="1">
            <a:off x="4618049" y="3489958"/>
            <a:ext cx="1722972" cy="1401483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>
            <a:off x="1820572" y="3537769"/>
            <a:ext cx="413853" cy="5827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>
            <a:stCxn id="4" idx="3"/>
            <a:endCxn id="11" idx="1"/>
          </p:cNvCxnSpPr>
          <p:nvPr/>
        </p:nvCxnSpPr>
        <p:spPr>
          <a:xfrm>
            <a:off x="1952465" y="3489958"/>
            <a:ext cx="16555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>
            <a:off x="1512548" y="4983637"/>
            <a:ext cx="1335520" cy="4812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>
            <a:endCxn id="11" idx="2"/>
          </p:cNvCxnSpPr>
          <p:nvPr/>
        </p:nvCxnSpPr>
        <p:spPr>
          <a:xfrm flipV="1">
            <a:off x="2698145" y="3746946"/>
            <a:ext cx="1259123" cy="5348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>
            <a:endCxn id="35" idx="1"/>
          </p:cNvCxnSpPr>
          <p:nvPr/>
        </p:nvCxnSpPr>
        <p:spPr>
          <a:xfrm flipV="1">
            <a:off x="1506524" y="4466479"/>
            <a:ext cx="514403" cy="4328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 flipV="1">
            <a:off x="3313800" y="5051754"/>
            <a:ext cx="727901" cy="4484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>
            <a:stCxn id="8" idx="0"/>
            <a:endCxn id="11" idx="2"/>
          </p:cNvCxnSpPr>
          <p:nvPr/>
        </p:nvCxnSpPr>
        <p:spPr>
          <a:xfrm flipH="1" flipV="1">
            <a:off x="3957268" y="3746946"/>
            <a:ext cx="311541" cy="8875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ZoneTexte 47"/>
          <p:cNvSpPr txBox="1"/>
          <p:nvPr/>
        </p:nvSpPr>
        <p:spPr>
          <a:xfrm>
            <a:off x="2268340" y="2807466"/>
            <a:ext cx="54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AS1</a:t>
            </a:r>
          </a:p>
        </p:txBody>
      </p:sp>
      <p:sp>
        <p:nvSpPr>
          <p:cNvPr id="49" name="ZoneTexte 48"/>
          <p:cNvSpPr txBox="1"/>
          <p:nvPr/>
        </p:nvSpPr>
        <p:spPr>
          <a:xfrm>
            <a:off x="1298668" y="3377614"/>
            <a:ext cx="42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R1</a:t>
            </a:r>
          </a:p>
        </p:txBody>
      </p:sp>
      <p:sp>
        <p:nvSpPr>
          <p:cNvPr id="51" name="ZoneTexte 50"/>
          <p:cNvSpPr txBox="1"/>
          <p:nvPr/>
        </p:nvSpPr>
        <p:spPr>
          <a:xfrm>
            <a:off x="6637182" y="2808979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AS4</a:t>
            </a:r>
          </a:p>
        </p:txBody>
      </p:sp>
      <p:sp>
        <p:nvSpPr>
          <p:cNvPr id="34" name="ZoneTexte 33"/>
          <p:cNvSpPr txBox="1"/>
          <p:nvPr/>
        </p:nvSpPr>
        <p:spPr>
          <a:xfrm>
            <a:off x="904743" y="4874191"/>
            <a:ext cx="42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R2</a:t>
            </a:r>
          </a:p>
        </p:txBody>
      </p:sp>
      <p:sp>
        <p:nvSpPr>
          <p:cNvPr id="35" name="ZoneTexte 34"/>
          <p:cNvSpPr txBox="1"/>
          <p:nvPr/>
        </p:nvSpPr>
        <p:spPr>
          <a:xfrm>
            <a:off x="2020927" y="4281813"/>
            <a:ext cx="42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R3</a:t>
            </a:r>
          </a:p>
        </p:txBody>
      </p:sp>
      <p:sp>
        <p:nvSpPr>
          <p:cNvPr id="37" name="ZoneTexte 36"/>
          <p:cNvSpPr txBox="1"/>
          <p:nvPr/>
        </p:nvSpPr>
        <p:spPr>
          <a:xfrm>
            <a:off x="2698145" y="550260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R4</a:t>
            </a:r>
          </a:p>
        </p:txBody>
      </p:sp>
      <p:sp>
        <p:nvSpPr>
          <p:cNvPr id="39" name="ZoneTexte 38"/>
          <p:cNvSpPr txBox="1"/>
          <p:nvPr/>
        </p:nvSpPr>
        <p:spPr>
          <a:xfrm>
            <a:off x="3971539" y="4824913"/>
            <a:ext cx="42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R5</a:t>
            </a:r>
          </a:p>
        </p:txBody>
      </p:sp>
      <p:sp>
        <p:nvSpPr>
          <p:cNvPr id="41" name="ZoneTexte 40"/>
          <p:cNvSpPr txBox="1"/>
          <p:nvPr/>
        </p:nvSpPr>
        <p:spPr>
          <a:xfrm>
            <a:off x="3627922" y="3377614"/>
            <a:ext cx="42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R6</a:t>
            </a:r>
          </a:p>
        </p:txBody>
      </p:sp>
      <p:sp>
        <p:nvSpPr>
          <p:cNvPr id="45" name="ZoneTexte 44"/>
          <p:cNvSpPr txBox="1"/>
          <p:nvPr/>
        </p:nvSpPr>
        <p:spPr>
          <a:xfrm>
            <a:off x="8012626" y="2439647"/>
            <a:ext cx="35983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b="1" i="1">
                <a:solidFill>
                  <a:srgbClr val="FF0000"/>
                </a:solidFill>
              </a:rPr>
              <a:t>p</a:t>
            </a:r>
          </a:p>
        </p:txBody>
      </p:sp>
      <p:pic>
        <p:nvPicPr>
          <p:cNvPr id="32" name="Image 31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811" y="1925670"/>
            <a:ext cx="698481" cy="513977"/>
          </a:xfrm>
          <a:prstGeom prst="rect">
            <a:avLst/>
          </a:prstGeom>
        </p:spPr>
      </p:pic>
      <p:sp>
        <p:nvSpPr>
          <p:cNvPr id="44" name="Nuage 43"/>
          <p:cNvSpPr/>
          <p:nvPr/>
        </p:nvSpPr>
        <p:spPr>
          <a:xfrm>
            <a:off x="7212264" y="1620843"/>
            <a:ext cx="1797710" cy="1403251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ZoneTexte 45"/>
          <p:cNvSpPr txBox="1"/>
          <p:nvPr/>
        </p:nvSpPr>
        <p:spPr>
          <a:xfrm>
            <a:off x="8339120" y="1813327"/>
            <a:ext cx="54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AS2</a:t>
            </a:r>
          </a:p>
        </p:txBody>
      </p:sp>
      <p:pic>
        <p:nvPicPr>
          <p:cNvPr id="47" name="Image 46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563" y="1784303"/>
            <a:ext cx="698481" cy="513977"/>
          </a:xfrm>
          <a:prstGeom prst="rect">
            <a:avLst/>
          </a:prstGeom>
        </p:spPr>
      </p:pic>
      <p:sp>
        <p:nvSpPr>
          <p:cNvPr id="50" name="Nuage 49"/>
          <p:cNvSpPr/>
          <p:nvPr/>
        </p:nvSpPr>
        <p:spPr>
          <a:xfrm>
            <a:off x="1298668" y="1417638"/>
            <a:ext cx="4425104" cy="1403251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ZoneTexte 51"/>
          <p:cNvSpPr txBox="1"/>
          <p:nvPr/>
        </p:nvSpPr>
        <p:spPr>
          <a:xfrm>
            <a:off x="2452185" y="1556338"/>
            <a:ext cx="54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AS3</a:t>
            </a:r>
          </a:p>
        </p:txBody>
      </p:sp>
      <p:cxnSp>
        <p:nvCxnSpPr>
          <p:cNvPr id="53" name="Connecteur droit avec flèche 52"/>
          <p:cNvCxnSpPr>
            <a:cxnSpLocks/>
            <a:endCxn id="32" idx="1"/>
          </p:cNvCxnSpPr>
          <p:nvPr/>
        </p:nvCxnSpPr>
        <p:spPr>
          <a:xfrm>
            <a:off x="5400231" y="2085237"/>
            <a:ext cx="2208580" cy="97422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/>
          <p:cNvCxnSpPr>
            <a:cxnSpLocks/>
          </p:cNvCxnSpPr>
          <p:nvPr/>
        </p:nvCxnSpPr>
        <p:spPr>
          <a:xfrm flipV="1">
            <a:off x="6895475" y="2411272"/>
            <a:ext cx="981345" cy="2832251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avec flèche 54"/>
          <p:cNvCxnSpPr>
            <a:stCxn id="4" idx="0"/>
          </p:cNvCxnSpPr>
          <p:nvPr/>
        </p:nvCxnSpPr>
        <p:spPr>
          <a:xfrm flipV="1">
            <a:off x="1603225" y="2106445"/>
            <a:ext cx="631200" cy="1126524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6" name="Image 55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942" y="1770277"/>
            <a:ext cx="698481" cy="513977"/>
          </a:xfrm>
          <a:prstGeom prst="rect">
            <a:avLst/>
          </a:prstGeom>
        </p:spPr>
      </p:pic>
      <p:cxnSp>
        <p:nvCxnSpPr>
          <p:cNvPr id="60" name="Connecteur droit avec flèche 59"/>
          <p:cNvCxnSpPr>
            <a:cxnSpLocks/>
            <a:stCxn id="56" idx="2"/>
            <a:endCxn id="11" idx="0"/>
          </p:cNvCxnSpPr>
          <p:nvPr/>
        </p:nvCxnSpPr>
        <p:spPr>
          <a:xfrm>
            <a:off x="3737183" y="2284254"/>
            <a:ext cx="220085" cy="948715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/>
          <p:cNvCxnSpPr>
            <a:cxnSpLocks/>
            <a:endCxn id="56" idx="1"/>
          </p:cNvCxnSpPr>
          <p:nvPr/>
        </p:nvCxnSpPr>
        <p:spPr>
          <a:xfrm>
            <a:off x="2479404" y="2001288"/>
            <a:ext cx="908538" cy="259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/>
          <p:cNvCxnSpPr>
            <a:stCxn id="17" idx="0"/>
          </p:cNvCxnSpPr>
          <p:nvPr/>
        </p:nvCxnSpPr>
        <p:spPr>
          <a:xfrm flipH="1" flipV="1">
            <a:off x="6637182" y="3746946"/>
            <a:ext cx="53080" cy="1320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ZoneTexte 62"/>
          <p:cNvSpPr txBox="1"/>
          <p:nvPr/>
        </p:nvSpPr>
        <p:spPr>
          <a:xfrm>
            <a:off x="644830" y="2340224"/>
            <a:ext cx="107474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threePt" dir="t"/>
            </a:scene3d>
            <a:sp3d>
              <a:bevelT w="0"/>
            </a:sp3d>
          </a:bodyPr>
          <a:lstStyle/>
          <a:p>
            <a:r>
              <a:rPr lang="en-GB">
                <a:ln>
                  <a:solidFill>
                    <a:srgbClr val="FF0000"/>
                  </a:solidFill>
                </a:ln>
              </a:rPr>
              <a:t>MED=IGP</a:t>
            </a:r>
          </a:p>
        </p:txBody>
      </p:sp>
      <p:sp>
        <p:nvSpPr>
          <p:cNvPr id="64" name="ZoneTexte 63"/>
          <p:cNvSpPr txBox="1"/>
          <p:nvPr/>
        </p:nvSpPr>
        <p:spPr>
          <a:xfrm>
            <a:off x="2962666" y="2625352"/>
            <a:ext cx="107474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threePt" dir="t"/>
            </a:scene3d>
            <a:sp3d>
              <a:bevelT w="0"/>
            </a:sp3d>
          </a:bodyPr>
          <a:lstStyle/>
          <a:p>
            <a:r>
              <a:rPr lang="en-GB">
                <a:ln>
                  <a:solidFill>
                    <a:srgbClr val="FF0000"/>
                  </a:solidFill>
                </a:ln>
              </a:rPr>
              <a:t>MED=IGP</a:t>
            </a:r>
          </a:p>
        </p:txBody>
      </p:sp>
      <p:sp>
        <p:nvSpPr>
          <p:cNvPr id="65" name="ZoneTexte 64"/>
          <p:cNvSpPr txBox="1"/>
          <p:nvPr/>
        </p:nvSpPr>
        <p:spPr>
          <a:xfrm>
            <a:off x="4793793" y="3562280"/>
            <a:ext cx="107474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threePt" dir="t"/>
            </a:scene3d>
            <a:sp3d>
              <a:bevelT w="0"/>
            </a:sp3d>
          </a:bodyPr>
          <a:lstStyle/>
          <a:p>
            <a:r>
              <a:rPr lang="en-GB">
                <a:ln>
                  <a:solidFill>
                    <a:srgbClr val="FF0000"/>
                  </a:solidFill>
                </a:ln>
              </a:rPr>
              <a:t>MED=IGP</a:t>
            </a:r>
          </a:p>
        </p:txBody>
      </p:sp>
      <p:sp>
        <p:nvSpPr>
          <p:cNvPr id="66" name="ZoneTexte 65"/>
          <p:cNvSpPr txBox="1"/>
          <p:nvPr/>
        </p:nvSpPr>
        <p:spPr>
          <a:xfrm>
            <a:off x="5004989" y="4955403"/>
            <a:ext cx="107474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threePt" dir="t"/>
            </a:scene3d>
            <a:sp3d>
              <a:bevelT w="0"/>
            </a:sp3d>
          </a:bodyPr>
          <a:lstStyle/>
          <a:p>
            <a:r>
              <a:rPr lang="en-GB">
                <a:ln>
                  <a:solidFill>
                    <a:srgbClr val="FF0000"/>
                  </a:solidFill>
                </a:ln>
              </a:rPr>
              <a:t>MED=IGP</a:t>
            </a:r>
          </a:p>
        </p:txBody>
      </p:sp>
      <p:sp>
        <p:nvSpPr>
          <p:cNvPr id="67" name="ZoneTexte 66"/>
          <p:cNvSpPr txBox="1"/>
          <p:nvPr/>
        </p:nvSpPr>
        <p:spPr>
          <a:xfrm>
            <a:off x="2533748" y="2019270"/>
            <a:ext cx="739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IGP=7</a:t>
            </a:r>
          </a:p>
        </p:txBody>
      </p:sp>
      <p:sp>
        <p:nvSpPr>
          <p:cNvPr id="68" name="ZoneTexte 67"/>
          <p:cNvSpPr txBox="1"/>
          <p:nvPr/>
        </p:nvSpPr>
        <p:spPr>
          <a:xfrm>
            <a:off x="5995575" y="4107004"/>
            <a:ext cx="739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IGP=2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BA2A362-8C4B-DD40-A9EA-915DF2BFA569}"/>
              </a:ext>
            </a:extLst>
          </p:cNvPr>
          <p:cNvCxnSpPr/>
          <p:nvPr/>
        </p:nvCxnSpPr>
        <p:spPr>
          <a:xfrm>
            <a:off x="819807" y="6463862"/>
            <a:ext cx="1459459" cy="0"/>
          </a:xfrm>
          <a:prstGeom prst="straightConnector1">
            <a:avLst/>
          </a:prstGeom>
          <a:ln w="73025">
            <a:prstDash val="sysDot"/>
            <a:headEnd w="lg" len="lg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C1CCB62-3B86-5F40-ABC0-F4F4CF972FD2}"/>
              </a:ext>
            </a:extLst>
          </p:cNvPr>
          <p:cNvSpPr txBox="1"/>
          <p:nvPr/>
        </p:nvSpPr>
        <p:spPr>
          <a:xfrm>
            <a:off x="2465765" y="6296232"/>
            <a:ext cx="1590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P</a:t>
            </a:r>
            <a:r>
              <a:rPr lang="en-BE"/>
              <a:t>ath towards </a:t>
            </a:r>
            <a:r>
              <a:rPr lang="en-BE">
                <a:solidFill>
                  <a:srgbClr val="FF0000"/>
                </a:solidFill>
              </a:rPr>
              <a:t>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A3D9B1-5030-6A0B-81DD-A092D2F1A874}"/>
              </a:ext>
            </a:extLst>
          </p:cNvPr>
          <p:cNvSpPr txBox="1"/>
          <p:nvPr/>
        </p:nvSpPr>
        <p:spPr>
          <a:xfrm>
            <a:off x="4845960" y="6275385"/>
            <a:ext cx="37402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Paths ? R6, R5,R4, R1, R3, R2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8C4B5882-3CFB-4F48-0F04-B2D172AA7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450549">
            <a:off x="4061633" y="5797288"/>
            <a:ext cx="1260515" cy="674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ZoneTexte 67">
            <a:extLst>
              <a:ext uri="{FF2B5EF4-FFF2-40B4-BE49-F238E27FC236}">
                <a16:creationId xmlns:a16="http://schemas.microsoft.com/office/drawing/2014/main" id="{8ADCED43-8BFA-DA4E-DFD3-4D4166CF8CB6}"/>
              </a:ext>
            </a:extLst>
          </p:cNvPr>
          <p:cNvSpPr txBox="1"/>
          <p:nvPr/>
        </p:nvSpPr>
        <p:spPr>
          <a:xfrm>
            <a:off x="2518301" y="3194418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IGP=4</a:t>
            </a:r>
          </a:p>
        </p:txBody>
      </p:sp>
      <p:pic>
        <p:nvPicPr>
          <p:cNvPr id="20" name="Image 55" descr="router.png">
            <a:extLst>
              <a:ext uri="{FF2B5EF4-FFF2-40B4-BE49-F238E27FC236}">
                <a16:creationId xmlns:a16="http://schemas.microsoft.com/office/drawing/2014/main" id="{9F7B5DED-AAEE-62F6-E81B-89298BAFDE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689" y="1758646"/>
            <a:ext cx="698481" cy="513977"/>
          </a:xfrm>
          <a:prstGeom prst="rect">
            <a:avLst/>
          </a:prstGeom>
        </p:spPr>
      </p:pic>
      <p:sp>
        <p:nvSpPr>
          <p:cNvPr id="23" name="ZoneTexte 66">
            <a:extLst>
              <a:ext uri="{FF2B5EF4-FFF2-40B4-BE49-F238E27FC236}">
                <a16:creationId xmlns:a16="http://schemas.microsoft.com/office/drawing/2014/main" id="{22602CF1-5E6A-CE58-BC45-F78F67D4A4CB}"/>
              </a:ext>
            </a:extLst>
          </p:cNvPr>
          <p:cNvSpPr txBox="1"/>
          <p:nvPr/>
        </p:nvSpPr>
        <p:spPr>
          <a:xfrm>
            <a:off x="4022240" y="2067157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IGP=9</a:t>
            </a:r>
          </a:p>
        </p:txBody>
      </p:sp>
      <p:cxnSp>
        <p:nvCxnSpPr>
          <p:cNvPr id="24" name="Connecteur droit 60">
            <a:extLst>
              <a:ext uri="{FF2B5EF4-FFF2-40B4-BE49-F238E27FC236}">
                <a16:creationId xmlns:a16="http://schemas.microsoft.com/office/drawing/2014/main" id="{22ED4FF3-50AE-7866-4CE1-9C5A552D4F6E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3953265" y="2015635"/>
            <a:ext cx="841424" cy="182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8011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7</a:t>
            </a:r>
            <a:r>
              <a:rPr lang="en-GB" baseline="30000"/>
              <a:t>th</a:t>
            </a:r>
            <a:r>
              <a:rPr lang="en-GB"/>
              <a:t> step of the BGP decision process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/>
              <a:t>7. Tie breaking rules : prefer route learned from the router with lowest router id</a:t>
            </a:r>
          </a:p>
          <a:p>
            <a:endParaRPr lang="en-GB"/>
          </a:p>
          <a:p>
            <a:pPr lvl="1"/>
            <a:r>
              <a:rPr lang="en-GB"/>
              <a:t>Motivation : select a single best route towards each destination prefix</a:t>
            </a:r>
          </a:p>
          <a:p>
            <a:pPr lvl="2"/>
            <a:r>
              <a:rPr lang="en-GB"/>
              <a:t>This best route is the route that can be advertised over </a:t>
            </a:r>
            <a:r>
              <a:rPr lang="en-GB" err="1"/>
              <a:t>eBGP</a:t>
            </a:r>
            <a:r>
              <a:rPr lang="en-GB"/>
              <a:t> session</a:t>
            </a:r>
          </a:p>
          <a:p>
            <a:pPr lvl="2"/>
            <a:endParaRPr lang="en-GB"/>
          </a:p>
          <a:p>
            <a:pPr lvl="1"/>
            <a:r>
              <a:rPr lang="en-GB"/>
              <a:t>Note that recent routers sometimes load balance (BGP Multipath) the traffic towards a given prefix over several routes (having the same BGP attributes)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49576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Differences between</a:t>
            </a:r>
            <a:br>
              <a:rPr lang="en-GB"/>
            </a:br>
            <a:r>
              <a:rPr lang="en-GB" err="1">
                <a:solidFill>
                  <a:srgbClr val="008000"/>
                </a:solidFill>
              </a:rPr>
              <a:t>iBGP</a:t>
            </a:r>
            <a:r>
              <a:rPr lang="en-GB">
                <a:solidFill>
                  <a:srgbClr val="008000"/>
                </a:solidFill>
              </a:rPr>
              <a:t> </a:t>
            </a:r>
            <a:r>
              <a:rPr lang="en-GB"/>
              <a:t>and </a:t>
            </a:r>
            <a:r>
              <a:rPr lang="en-GB" err="1">
                <a:solidFill>
                  <a:srgbClr val="FF0000"/>
                </a:solidFill>
              </a:rPr>
              <a:t>eBGP</a:t>
            </a:r>
            <a:endParaRPr lang="en-GB">
              <a:solidFill>
                <a:srgbClr val="FF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GB"/>
              <a:t>Which routes are advertised by a router over </a:t>
            </a:r>
            <a:r>
              <a:rPr lang="en-GB" err="1">
                <a:solidFill>
                  <a:srgbClr val="008000"/>
                </a:solidFill>
              </a:rPr>
              <a:t>iBGP</a:t>
            </a:r>
            <a:r>
              <a:rPr lang="en-GB">
                <a:solidFill>
                  <a:srgbClr val="008000"/>
                </a:solidFill>
              </a:rPr>
              <a:t> </a:t>
            </a:r>
            <a:r>
              <a:rPr lang="en-GB"/>
              <a:t>and </a:t>
            </a:r>
            <a:r>
              <a:rPr lang="en-GB" err="1">
                <a:solidFill>
                  <a:srgbClr val="FF0000"/>
                </a:solidFill>
              </a:rPr>
              <a:t>eBGP</a:t>
            </a:r>
            <a:r>
              <a:rPr lang="en-GB">
                <a:solidFill>
                  <a:srgbClr val="FF0000"/>
                </a:solidFill>
              </a:rPr>
              <a:t> </a:t>
            </a:r>
            <a:r>
              <a:rPr lang="en-GB"/>
              <a:t>sessions ?</a:t>
            </a:r>
          </a:p>
          <a:p>
            <a:pPr lvl="2"/>
            <a:r>
              <a:rPr lang="en-GB"/>
              <a:t>Over an </a:t>
            </a:r>
            <a:r>
              <a:rPr lang="en-GB" err="1">
                <a:solidFill>
                  <a:srgbClr val="FF0000"/>
                </a:solidFill>
              </a:rPr>
              <a:t>eBGP</a:t>
            </a:r>
            <a:r>
              <a:rPr lang="en-GB">
                <a:solidFill>
                  <a:srgbClr val="FF0000"/>
                </a:solidFill>
              </a:rPr>
              <a:t> </a:t>
            </a:r>
            <a:r>
              <a:rPr lang="en-GB"/>
              <a:t>session, a router advertises its best route towards each destination prefix</a:t>
            </a:r>
          </a:p>
          <a:p>
            <a:pPr lvl="3"/>
            <a:r>
              <a:rPr lang="en-GB"/>
              <a:t>Provided this advertisement is allowed by the export filter</a:t>
            </a:r>
          </a:p>
          <a:p>
            <a:pPr lvl="3"/>
            <a:r>
              <a:rPr lang="en-GB"/>
              <a:t>At most one route per destination prefix</a:t>
            </a:r>
            <a:br>
              <a:rPr lang="en-GB"/>
            </a:br>
            <a:endParaRPr lang="en-GB"/>
          </a:p>
          <a:p>
            <a:pPr lvl="2"/>
            <a:r>
              <a:rPr lang="en-GB"/>
              <a:t>Over an </a:t>
            </a:r>
            <a:r>
              <a:rPr lang="en-GB" err="1">
                <a:solidFill>
                  <a:srgbClr val="008000"/>
                </a:solidFill>
              </a:rPr>
              <a:t>iBGP</a:t>
            </a:r>
            <a:r>
              <a:rPr lang="en-GB">
                <a:solidFill>
                  <a:srgbClr val="008000"/>
                </a:solidFill>
              </a:rPr>
              <a:t> </a:t>
            </a:r>
            <a:r>
              <a:rPr lang="en-GB"/>
              <a:t>session, a router advertises its best route towards each destination prefix provided that this best route was learned over an </a:t>
            </a:r>
            <a:r>
              <a:rPr lang="en-GB" err="1">
                <a:solidFill>
                  <a:srgbClr val="FF0000"/>
                </a:solidFill>
              </a:rPr>
              <a:t>eBGP</a:t>
            </a:r>
            <a:r>
              <a:rPr lang="en-GB">
                <a:solidFill>
                  <a:srgbClr val="FF0000"/>
                </a:solidFill>
              </a:rPr>
              <a:t> </a:t>
            </a:r>
            <a:r>
              <a:rPr lang="en-GB"/>
              <a:t>session</a:t>
            </a:r>
          </a:p>
          <a:p>
            <a:pPr lvl="3"/>
            <a:r>
              <a:rPr lang="en-GB"/>
              <a:t>Since </a:t>
            </a:r>
            <a:r>
              <a:rPr lang="en-GB" err="1">
                <a:solidFill>
                  <a:srgbClr val="008000"/>
                </a:solidFill>
              </a:rPr>
              <a:t>iBGP</a:t>
            </a:r>
            <a:r>
              <a:rPr lang="en-GB">
                <a:solidFill>
                  <a:srgbClr val="008000"/>
                </a:solidFill>
              </a:rPr>
              <a:t> </a:t>
            </a:r>
            <a:r>
              <a:rPr lang="en-GB"/>
              <a:t>sessions are in full-mesh, there is no need to </a:t>
            </a:r>
            <a:r>
              <a:rPr lang="en-GB" err="1"/>
              <a:t>readvertise</a:t>
            </a:r>
            <a:r>
              <a:rPr lang="en-GB"/>
              <a:t> a route learned over another </a:t>
            </a:r>
            <a:r>
              <a:rPr lang="en-GB" err="1">
                <a:solidFill>
                  <a:srgbClr val="008000"/>
                </a:solidFill>
              </a:rPr>
              <a:t>iBGP</a:t>
            </a:r>
            <a:r>
              <a:rPr lang="en-GB">
                <a:solidFill>
                  <a:srgbClr val="008000"/>
                </a:solidFill>
              </a:rPr>
              <a:t> </a:t>
            </a:r>
            <a:r>
              <a:rPr lang="en-GB"/>
              <a:t>session</a:t>
            </a:r>
          </a:p>
        </p:txBody>
      </p:sp>
    </p:spTree>
    <p:extLst>
      <p:ext uri="{BB962C8B-B14F-4D97-AF65-F5344CB8AC3E}">
        <p14:creationId xmlns:p14="http://schemas.microsoft.com/office/powerpoint/2010/main" val="3100446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BGP in large networks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06782"/>
            <a:ext cx="8229600" cy="4525963"/>
          </a:xfrm>
        </p:spPr>
        <p:txBody>
          <a:bodyPr/>
          <a:lstStyle/>
          <a:p>
            <a:r>
              <a:rPr lang="en-GB"/>
              <a:t>What happens when a network contains tens, hundreds or thousands of routers ?</a:t>
            </a:r>
          </a:p>
        </p:txBody>
      </p:sp>
      <p:pic>
        <p:nvPicPr>
          <p:cNvPr id="4" name="Image 3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1524" y="3446682"/>
            <a:ext cx="698481" cy="513977"/>
          </a:xfrm>
          <a:prstGeom prst="rect">
            <a:avLst/>
          </a:prstGeom>
        </p:spPr>
      </p:pic>
      <p:pic>
        <p:nvPicPr>
          <p:cNvPr id="5" name="Image 4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283" y="4905241"/>
            <a:ext cx="698481" cy="513977"/>
          </a:xfrm>
          <a:prstGeom prst="rect">
            <a:avLst/>
          </a:prstGeom>
        </p:spPr>
      </p:pic>
      <p:pic>
        <p:nvPicPr>
          <p:cNvPr id="6" name="Image 5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5685" y="5538448"/>
            <a:ext cx="698481" cy="513977"/>
          </a:xfrm>
          <a:prstGeom prst="rect">
            <a:avLst/>
          </a:prstGeom>
        </p:spPr>
      </p:pic>
      <p:pic>
        <p:nvPicPr>
          <p:cNvPr id="7" name="Image 6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108" y="4848165"/>
            <a:ext cx="698481" cy="513977"/>
          </a:xfrm>
          <a:prstGeom prst="rect">
            <a:avLst/>
          </a:prstGeom>
        </p:spPr>
      </p:pic>
      <p:pic>
        <p:nvPicPr>
          <p:cNvPr id="8" name="Image 7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204" y="4334188"/>
            <a:ext cx="698481" cy="513977"/>
          </a:xfrm>
          <a:prstGeom prst="rect">
            <a:avLst/>
          </a:prstGeom>
        </p:spPr>
      </p:pic>
      <p:sp>
        <p:nvSpPr>
          <p:cNvPr id="9" name="Nuage 8"/>
          <p:cNvSpPr/>
          <p:nvPr/>
        </p:nvSpPr>
        <p:spPr>
          <a:xfrm>
            <a:off x="1731750" y="2910047"/>
            <a:ext cx="5339562" cy="3362260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Image 9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567" y="3446682"/>
            <a:ext cx="698481" cy="513977"/>
          </a:xfrm>
          <a:prstGeom prst="rect">
            <a:avLst/>
          </a:prstGeom>
        </p:spPr>
      </p:pic>
      <p:sp>
        <p:nvSpPr>
          <p:cNvPr id="11" name="Nuage 10"/>
          <p:cNvSpPr/>
          <p:nvPr/>
        </p:nvSpPr>
        <p:spPr>
          <a:xfrm>
            <a:off x="171657" y="5570681"/>
            <a:ext cx="1797710" cy="1403251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Nuage 11"/>
          <p:cNvSpPr/>
          <p:nvPr/>
        </p:nvSpPr>
        <p:spPr>
          <a:xfrm>
            <a:off x="7468195" y="2588797"/>
            <a:ext cx="1161522" cy="4076476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Image 12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441" y="2653058"/>
            <a:ext cx="698481" cy="513977"/>
          </a:xfrm>
          <a:prstGeom prst="rect">
            <a:avLst/>
          </a:prstGeom>
        </p:spPr>
      </p:pic>
      <p:pic>
        <p:nvPicPr>
          <p:cNvPr id="14" name="Image 13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00" y="6015318"/>
            <a:ext cx="698481" cy="513977"/>
          </a:xfrm>
          <a:prstGeom prst="rect">
            <a:avLst/>
          </a:prstGeom>
        </p:spPr>
      </p:pic>
      <p:sp>
        <p:nvSpPr>
          <p:cNvPr id="15" name="Nuage 14"/>
          <p:cNvSpPr/>
          <p:nvPr/>
        </p:nvSpPr>
        <p:spPr>
          <a:xfrm>
            <a:off x="604894" y="2348231"/>
            <a:ext cx="1797710" cy="1403251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6" name="Image 15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8561" y="5281459"/>
            <a:ext cx="698481" cy="513977"/>
          </a:xfrm>
          <a:prstGeom prst="rect">
            <a:avLst/>
          </a:prstGeom>
        </p:spPr>
      </p:pic>
      <p:pic>
        <p:nvPicPr>
          <p:cNvPr id="17" name="Image 16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8561" y="3446682"/>
            <a:ext cx="698481" cy="513977"/>
          </a:xfrm>
          <a:prstGeom prst="rect">
            <a:avLst/>
          </a:prstGeom>
        </p:spPr>
      </p:pic>
      <p:cxnSp>
        <p:nvCxnSpPr>
          <p:cNvPr id="18" name="Connecteur droit avec flèche 17"/>
          <p:cNvCxnSpPr/>
          <p:nvPr/>
        </p:nvCxnSpPr>
        <p:spPr>
          <a:xfrm>
            <a:off x="1503081" y="2910047"/>
            <a:ext cx="1208367" cy="699516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 flipV="1">
            <a:off x="1384265" y="5538448"/>
            <a:ext cx="1018339" cy="733859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stCxn id="14" idx="3"/>
          </p:cNvCxnSpPr>
          <p:nvPr/>
        </p:nvCxnSpPr>
        <p:spPr>
          <a:xfrm flipV="1">
            <a:off x="1503081" y="5795436"/>
            <a:ext cx="2692527" cy="476871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/>
          <p:nvPr/>
        </p:nvCxnSpPr>
        <p:spPr>
          <a:xfrm>
            <a:off x="5723772" y="5150606"/>
            <a:ext cx="2001888" cy="424949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endCxn id="17" idx="1"/>
          </p:cNvCxnSpPr>
          <p:nvPr/>
        </p:nvCxnSpPr>
        <p:spPr>
          <a:xfrm>
            <a:off x="5616348" y="3539007"/>
            <a:ext cx="2072213" cy="164664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3168112" y="3751482"/>
            <a:ext cx="413853" cy="5827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>
            <a:stCxn id="4" idx="3"/>
          </p:cNvCxnSpPr>
          <p:nvPr/>
        </p:nvCxnSpPr>
        <p:spPr>
          <a:xfrm>
            <a:off x="3300005" y="3703671"/>
            <a:ext cx="17252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>
            <a:off x="2860088" y="5197350"/>
            <a:ext cx="1335520" cy="4812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 flipV="1">
            <a:off x="4045685" y="3875458"/>
            <a:ext cx="1108794" cy="4587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 flipV="1">
            <a:off x="2854064" y="4664638"/>
            <a:ext cx="727901" cy="4484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 flipV="1">
            <a:off x="4661340" y="5265467"/>
            <a:ext cx="727901" cy="4484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>
            <a:endCxn id="10" idx="2"/>
          </p:cNvCxnSpPr>
          <p:nvPr/>
        </p:nvCxnSpPr>
        <p:spPr>
          <a:xfrm flipH="1" flipV="1">
            <a:off x="5304808" y="3960659"/>
            <a:ext cx="84434" cy="8875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ZoneTexte 29"/>
          <p:cNvSpPr txBox="1"/>
          <p:nvPr/>
        </p:nvSpPr>
        <p:spPr>
          <a:xfrm>
            <a:off x="3782761" y="3169675"/>
            <a:ext cx="54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AS1</a:t>
            </a:r>
          </a:p>
        </p:txBody>
      </p:sp>
      <p:sp>
        <p:nvSpPr>
          <p:cNvPr id="31" name="ZoneTexte 30"/>
          <p:cNvSpPr txBox="1"/>
          <p:nvPr/>
        </p:nvSpPr>
        <p:spPr>
          <a:xfrm>
            <a:off x="1731750" y="2540715"/>
            <a:ext cx="54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AS2</a:t>
            </a:r>
          </a:p>
        </p:txBody>
      </p:sp>
      <p:sp>
        <p:nvSpPr>
          <p:cNvPr id="32" name="ZoneTexte 31"/>
          <p:cNvSpPr txBox="1"/>
          <p:nvPr/>
        </p:nvSpPr>
        <p:spPr>
          <a:xfrm>
            <a:off x="442929" y="5795436"/>
            <a:ext cx="54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AS3</a:t>
            </a:r>
          </a:p>
        </p:txBody>
      </p:sp>
      <p:sp>
        <p:nvSpPr>
          <p:cNvPr id="33" name="ZoneTexte 32"/>
          <p:cNvSpPr txBox="1"/>
          <p:nvPr/>
        </p:nvSpPr>
        <p:spPr>
          <a:xfrm>
            <a:off x="7688561" y="4149522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AS4</a:t>
            </a:r>
          </a:p>
        </p:txBody>
      </p:sp>
      <p:sp>
        <p:nvSpPr>
          <p:cNvPr id="36" name="Espace réservé du pied de page 3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7" name="Espace réservé du numéro de diapositive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DB21F-5341-7F4B-B770-6B13CD4DDC37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95148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Differences between</a:t>
            </a:r>
            <a:br>
              <a:rPr lang="en-GB"/>
            </a:br>
            <a:r>
              <a:rPr lang="en-GB" err="1"/>
              <a:t>iBGP</a:t>
            </a:r>
            <a:r>
              <a:rPr lang="en-GB"/>
              <a:t> and </a:t>
            </a:r>
            <a:r>
              <a:rPr lang="en-GB" err="1"/>
              <a:t>eBGP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199" y="1600200"/>
            <a:ext cx="8413671" cy="4525963"/>
          </a:xfrm>
        </p:spPr>
        <p:txBody>
          <a:bodyPr/>
          <a:lstStyle/>
          <a:p>
            <a:pPr lvl="1"/>
            <a:r>
              <a:rPr lang="en-GB"/>
              <a:t>Which filters are used over </a:t>
            </a:r>
            <a:r>
              <a:rPr lang="en-GB" err="1"/>
              <a:t>iBGP</a:t>
            </a:r>
            <a:r>
              <a:rPr lang="en-GB"/>
              <a:t> and </a:t>
            </a:r>
            <a:r>
              <a:rPr lang="en-GB" err="1"/>
              <a:t>eBGP</a:t>
            </a:r>
            <a:r>
              <a:rPr lang="en-GB"/>
              <a:t> sessions ?</a:t>
            </a:r>
          </a:p>
          <a:p>
            <a:pPr lvl="1"/>
            <a:endParaRPr lang="en-GB"/>
          </a:p>
          <a:p>
            <a:pPr lvl="2"/>
            <a:r>
              <a:rPr lang="en-GB"/>
              <a:t>Import and export filters are used over all </a:t>
            </a:r>
            <a:r>
              <a:rPr lang="en-GB" err="1">
                <a:solidFill>
                  <a:srgbClr val="FF0000"/>
                </a:solidFill>
              </a:rPr>
              <a:t>eBGP</a:t>
            </a:r>
            <a:r>
              <a:rPr lang="en-GB"/>
              <a:t> sessions</a:t>
            </a:r>
          </a:p>
          <a:p>
            <a:pPr lvl="3"/>
            <a:r>
              <a:rPr lang="en-GB"/>
              <a:t>Usually, there is a series of import filters attached to each peering link </a:t>
            </a:r>
          </a:p>
          <a:p>
            <a:pPr lvl="3"/>
            <a:r>
              <a:rPr lang="en-GB"/>
              <a:t>Filters are usually implemented as modules that are combined together and associated to similar peering links (e.g. customer filter, provider filter, </a:t>
            </a:r>
            <a:r>
              <a:rPr lang="is-IS"/>
              <a:t>…)</a:t>
            </a:r>
          </a:p>
          <a:p>
            <a:pPr lvl="3"/>
            <a:endParaRPr lang="is-IS"/>
          </a:p>
          <a:p>
            <a:pPr lvl="2"/>
            <a:r>
              <a:rPr lang="is-IS">
                <a:solidFill>
                  <a:srgbClr val="FF0000"/>
                </a:solidFill>
              </a:rPr>
              <a:t>No filter </a:t>
            </a:r>
            <a:r>
              <a:rPr lang="is-IS"/>
              <a:t>is applied on </a:t>
            </a:r>
            <a:r>
              <a:rPr lang="is-IS">
                <a:solidFill>
                  <a:srgbClr val="008000"/>
                </a:solidFill>
              </a:rPr>
              <a:t>iBGP</a:t>
            </a:r>
            <a:r>
              <a:rPr lang="is-IS"/>
              <a:t> sessions</a:t>
            </a:r>
          </a:p>
          <a:p>
            <a:pPr lvl="2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64122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Which BGP routes are known 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GB"/>
          </a:p>
        </p:txBody>
      </p:sp>
      <p:sp>
        <p:nvSpPr>
          <p:cNvPr id="4" name="Nuage 3"/>
          <p:cNvSpPr/>
          <p:nvPr/>
        </p:nvSpPr>
        <p:spPr>
          <a:xfrm>
            <a:off x="3212189" y="1417638"/>
            <a:ext cx="2486237" cy="4076476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Image 4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7270" y="4110300"/>
            <a:ext cx="698481" cy="513977"/>
          </a:xfrm>
          <a:prstGeom prst="rect">
            <a:avLst/>
          </a:prstGeom>
        </p:spPr>
      </p:pic>
      <p:pic>
        <p:nvPicPr>
          <p:cNvPr id="6" name="Image 5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7270" y="2275523"/>
            <a:ext cx="698481" cy="513977"/>
          </a:xfrm>
          <a:prstGeom prst="rect">
            <a:avLst/>
          </a:prstGeom>
        </p:spPr>
      </p:pic>
      <p:sp>
        <p:nvSpPr>
          <p:cNvPr id="7" name="Nuage 6"/>
          <p:cNvSpPr/>
          <p:nvPr/>
        </p:nvSpPr>
        <p:spPr>
          <a:xfrm>
            <a:off x="1350052" y="4792488"/>
            <a:ext cx="1797710" cy="1403251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Image 7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815" y="5237125"/>
            <a:ext cx="698481" cy="513977"/>
          </a:xfrm>
          <a:prstGeom prst="rect">
            <a:avLst/>
          </a:prstGeom>
        </p:spPr>
      </p:pic>
      <p:sp>
        <p:nvSpPr>
          <p:cNvPr id="9" name="Nuage 8"/>
          <p:cNvSpPr/>
          <p:nvPr/>
        </p:nvSpPr>
        <p:spPr>
          <a:xfrm>
            <a:off x="6540643" y="1173578"/>
            <a:ext cx="1797710" cy="3924076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Connecteur droit avec flèche 9"/>
          <p:cNvCxnSpPr>
            <a:stCxn id="8" idx="0"/>
          </p:cNvCxnSpPr>
          <p:nvPr/>
        </p:nvCxnSpPr>
        <p:spPr>
          <a:xfrm flipV="1">
            <a:off x="2217056" y="4577393"/>
            <a:ext cx="1450450" cy="659732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>
            <a:stCxn id="5" idx="0"/>
            <a:endCxn id="6" idx="2"/>
          </p:cNvCxnSpPr>
          <p:nvPr/>
        </p:nvCxnSpPr>
        <p:spPr>
          <a:xfrm flipV="1">
            <a:off x="5106511" y="2789500"/>
            <a:ext cx="0" cy="1320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 flipV="1">
            <a:off x="5258823" y="4260520"/>
            <a:ext cx="1820870" cy="137741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Image 15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534" y="1718879"/>
            <a:ext cx="698481" cy="513977"/>
          </a:xfrm>
          <a:prstGeom prst="rect">
            <a:avLst/>
          </a:prstGeom>
        </p:spPr>
      </p:pic>
      <p:pic>
        <p:nvPicPr>
          <p:cNvPr id="15" name="Image 14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3708" y="2256970"/>
            <a:ext cx="698481" cy="513977"/>
          </a:xfrm>
          <a:prstGeom prst="rect">
            <a:avLst/>
          </a:prstGeom>
        </p:spPr>
      </p:pic>
      <p:cxnSp>
        <p:nvCxnSpPr>
          <p:cNvPr id="17" name="Connecteur droit 16"/>
          <p:cNvCxnSpPr/>
          <p:nvPr/>
        </p:nvCxnSpPr>
        <p:spPr>
          <a:xfrm>
            <a:off x="3959210" y="2576829"/>
            <a:ext cx="7980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3959210" y="4414673"/>
            <a:ext cx="7980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Image 18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3708" y="4106806"/>
            <a:ext cx="698481" cy="513977"/>
          </a:xfrm>
          <a:prstGeom prst="rect">
            <a:avLst/>
          </a:prstGeom>
        </p:spPr>
      </p:pic>
      <p:cxnSp>
        <p:nvCxnSpPr>
          <p:cNvPr id="20" name="Connecteur droit 19"/>
          <p:cNvCxnSpPr/>
          <p:nvPr/>
        </p:nvCxnSpPr>
        <p:spPr>
          <a:xfrm flipV="1">
            <a:off x="3959210" y="2770947"/>
            <a:ext cx="0" cy="1320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/>
          <p:nvPr/>
        </p:nvCxnSpPr>
        <p:spPr>
          <a:xfrm>
            <a:off x="4050217" y="2232856"/>
            <a:ext cx="105629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/>
          <p:nvPr/>
        </p:nvCxnSpPr>
        <p:spPr>
          <a:xfrm>
            <a:off x="3909304" y="4667083"/>
            <a:ext cx="105629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/>
          <p:nvPr/>
        </p:nvCxnSpPr>
        <p:spPr>
          <a:xfrm>
            <a:off x="4061704" y="2732344"/>
            <a:ext cx="879730" cy="166368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 flipH="1">
            <a:off x="4282189" y="2732344"/>
            <a:ext cx="591296" cy="137795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/>
          <p:nvPr/>
        </p:nvCxnSpPr>
        <p:spPr>
          <a:xfrm flipH="1">
            <a:off x="5258823" y="2713791"/>
            <a:ext cx="62622" cy="137795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/>
          <p:nvPr/>
        </p:nvCxnSpPr>
        <p:spPr>
          <a:xfrm>
            <a:off x="3667506" y="2713791"/>
            <a:ext cx="0" cy="154672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26" name="Image 25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9693" y="3908519"/>
            <a:ext cx="698481" cy="513977"/>
          </a:xfrm>
          <a:prstGeom prst="rect">
            <a:avLst/>
          </a:prstGeom>
        </p:spPr>
      </p:pic>
      <p:cxnSp>
        <p:nvCxnSpPr>
          <p:cNvPr id="28" name="Connecteur droit avec flèche 27"/>
          <p:cNvCxnSpPr/>
          <p:nvPr/>
        </p:nvCxnSpPr>
        <p:spPr>
          <a:xfrm flipV="1">
            <a:off x="5465750" y="2189487"/>
            <a:ext cx="2112588" cy="476872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/>
          <p:nvPr/>
        </p:nvCxnSpPr>
        <p:spPr>
          <a:xfrm flipV="1">
            <a:off x="2422537" y="4414673"/>
            <a:ext cx="4853997" cy="1116461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/>
          <p:nvPr/>
        </p:nvCxnSpPr>
        <p:spPr>
          <a:xfrm>
            <a:off x="7276534" y="2361790"/>
            <a:ext cx="0" cy="154672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 flipV="1">
            <a:off x="7578338" y="2349067"/>
            <a:ext cx="0" cy="15467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ZoneTexte 33"/>
          <p:cNvSpPr txBox="1"/>
          <p:nvPr/>
        </p:nvSpPr>
        <p:spPr>
          <a:xfrm>
            <a:off x="4853732" y="1680355"/>
            <a:ext cx="54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AS1</a:t>
            </a:r>
          </a:p>
        </p:txBody>
      </p:sp>
      <p:sp>
        <p:nvSpPr>
          <p:cNvPr id="35" name="ZoneTexte 34"/>
          <p:cNvSpPr txBox="1"/>
          <p:nvPr/>
        </p:nvSpPr>
        <p:spPr>
          <a:xfrm>
            <a:off x="1588441" y="5045284"/>
            <a:ext cx="54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AS2</a:t>
            </a:r>
          </a:p>
        </p:txBody>
      </p:sp>
      <p:sp>
        <p:nvSpPr>
          <p:cNvPr id="36" name="ZoneTexte 35"/>
          <p:cNvSpPr txBox="1"/>
          <p:nvPr/>
        </p:nvSpPr>
        <p:spPr>
          <a:xfrm>
            <a:off x="7975015" y="2214483"/>
            <a:ext cx="54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AS3</a:t>
            </a:r>
          </a:p>
        </p:txBody>
      </p:sp>
    </p:spTree>
    <p:extLst>
      <p:ext uri="{BB962C8B-B14F-4D97-AF65-F5344CB8AC3E}">
        <p14:creationId xmlns:p14="http://schemas.microsoft.com/office/powerpoint/2010/main" val="3055507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Differences between</a:t>
            </a:r>
            <a:br>
              <a:rPr lang="en-GB"/>
            </a:br>
            <a:r>
              <a:rPr lang="en-GB" err="1"/>
              <a:t>iBGP</a:t>
            </a:r>
            <a:r>
              <a:rPr lang="en-GB"/>
              <a:t> and </a:t>
            </a:r>
            <a:r>
              <a:rPr lang="en-GB" err="1"/>
              <a:t>eBGP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/>
              <a:t>What are the attributes carried by </a:t>
            </a:r>
            <a:r>
              <a:rPr lang="en-GB" err="1"/>
              <a:t>iBGP</a:t>
            </a:r>
            <a:r>
              <a:rPr lang="en-GB"/>
              <a:t> and </a:t>
            </a:r>
            <a:r>
              <a:rPr lang="en-GB" err="1"/>
              <a:t>eBGP</a:t>
            </a:r>
            <a:endParaRPr lang="en-GB"/>
          </a:p>
          <a:p>
            <a:pPr lvl="2"/>
            <a:r>
              <a:rPr lang="en-GB"/>
              <a:t>Prefix : </a:t>
            </a:r>
            <a:r>
              <a:rPr lang="en-GB" err="1">
                <a:solidFill>
                  <a:srgbClr val="008000"/>
                </a:solidFill>
              </a:rPr>
              <a:t>iBGP</a:t>
            </a:r>
            <a:r>
              <a:rPr lang="en-GB"/>
              <a:t> and </a:t>
            </a:r>
            <a:r>
              <a:rPr lang="en-GB" err="1">
                <a:solidFill>
                  <a:srgbClr val="FF0000"/>
                </a:solidFill>
              </a:rPr>
              <a:t>eBGP</a:t>
            </a:r>
            <a:endParaRPr lang="en-GB">
              <a:solidFill>
                <a:srgbClr val="FF0000"/>
              </a:solidFill>
            </a:endParaRPr>
          </a:p>
          <a:p>
            <a:pPr lvl="2"/>
            <a:r>
              <a:rPr lang="en-GB"/>
              <a:t>AS Path : </a:t>
            </a:r>
            <a:r>
              <a:rPr lang="en-GB" err="1">
                <a:solidFill>
                  <a:srgbClr val="008000"/>
                </a:solidFill>
              </a:rPr>
              <a:t>iBGP</a:t>
            </a:r>
            <a:r>
              <a:rPr lang="en-GB"/>
              <a:t> and </a:t>
            </a:r>
            <a:r>
              <a:rPr lang="en-GB" err="1">
                <a:solidFill>
                  <a:srgbClr val="FF0000"/>
                </a:solidFill>
              </a:rPr>
              <a:t>eBGP</a:t>
            </a:r>
            <a:endParaRPr lang="en-GB">
              <a:solidFill>
                <a:srgbClr val="FF0000"/>
              </a:solidFill>
            </a:endParaRPr>
          </a:p>
          <a:p>
            <a:pPr lvl="3"/>
            <a:r>
              <a:rPr lang="en-GB">
                <a:solidFill>
                  <a:srgbClr val="000000"/>
                </a:solidFill>
              </a:rPr>
              <a:t>AS Path is updated when a BGP message is sent over an</a:t>
            </a:r>
            <a:r>
              <a:rPr lang="en-GB">
                <a:solidFill>
                  <a:srgbClr val="FF0000"/>
                </a:solidFill>
              </a:rPr>
              <a:t> </a:t>
            </a:r>
            <a:r>
              <a:rPr lang="en-GB" err="1">
                <a:solidFill>
                  <a:srgbClr val="FF0000"/>
                </a:solidFill>
              </a:rPr>
              <a:t>eBGP</a:t>
            </a:r>
            <a:r>
              <a:rPr lang="en-GB">
                <a:solidFill>
                  <a:srgbClr val="FF0000"/>
                </a:solidFill>
              </a:rPr>
              <a:t> </a:t>
            </a:r>
            <a:r>
              <a:rPr lang="en-GB">
                <a:solidFill>
                  <a:srgbClr val="000000"/>
                </a:solidFill>
              </a:rPr>
              <a:t>session</a:t>
            </a:r>
          </a:p>
          <a:p>
            <a:pPr lvl="2"/>
            <a:r>
              <a:rPr lang="en-GB"/>
              <a:t>Local-</a:t>
            </a:r>
            <a:r>
              <a:rPr lang="en-GB" err="1"/>
              <a:t>pref</a:t>
            </a:r>
            <a:r>
              <a:rPr lang="en-GB"/>
              <a:t> : </a:t>
            </a:r>
            <a:r>
              <a:rPr lang="en-GB" err="1">
                <a:solidFill>
                  <a:srgbClr val="008000"/>
                </a:solidFill>
              </a:rPr>
              <a:t>iBGP</a:t>
            </a:r>
            <a:endParaRPr lang="en-GB">
              <a:solidFill>
                <a:srgbClr val="008000"/>
              </a:solidFill>
            </a:endParaRPr>
          </a:p>
          <a:p>
            <a:pPr lvl="3"/>
            <a:r>
              <a:rPr lang="en-GB">
                <a:solidFill>
                  <a:srgbClr val="000000"/>
                </a:solidFill>
              </a:rPr>
              <a:t>Local-</a:t>
            </a:r>
            <a:r>
              <a:rPr lang="en-GB" err="1">
                <a:solidFill>
                  <a:srgbClr val="000000"/>
                </a:solidFill>
              </a:rPr>
              <a:t>pref</a:t>
            </a:r>
            <a:r>
              <a:rPr lang="en-GB">
                <a:solidFill>
                  <a:srgbClr val="000000"/>
                </a:solidFill>
              </a:rPr>
              <a:t> cannot be used on </a:t>
            </a:r>
            <a:r>
              <a:rPr lang="en-GB" err="1">
                <a:solidFill>
                  <a:srgbClr val="FF0000"/>
                </a:solidFill>
              </a:rPr>
              <a:t>eBGP</a:t>
            </a:r>
            <a:r>
              <a:rPr lang="en-GB">
                <a:solidFill>
                  <a:srgbClr val="008000"/>
                </a:solidFill>
              </a:rPr>
              <a:t> </a:t>
            </a:r>
            <a:r>
              <a:rPr lang="en-GB">
                <a:solidFill>
                  <a:srgbClr val="000000"/>
                </a:solidFill>
              </a:rPr>
              <a:t>sessions</a:t>
            </a:r>
          </a:p>
          <a:p>
            <a:pPr lvl="2"/>
            <a:r>
              <a:rPr lang="en-GB">
                <a:solidFill>
                  <a:srgbClr val="000000"/>
                </a:solidFill>
              </a:rPr>
              <a:t>MED</a:t>
            </a:r>
            <a:r>
              <a:rPr lang="en-GB">
                <a:solidFill>
                  <a:srgbClr val="008000"/>
                </a:solidFill>
              </a:rPr>
              <a:t> :</a:t>
            </a:r>
            <a:r>
              <a:rPr lang="en-GB"/>
              <a:t> </a:t>
            </a:r>
            <a:r>
              <a:rPr lang="en-GB" err="1">
                <a:solidFill>
                  <a:srgbClr val="008000"/>
                </a:solidFill>
              </a:rPr>
              <a:t>iBGP</a:t>
            </a:r>
            <a:r>
              <a:rPr lang="en-GB"/>
              <a:t> and </a:t>
            </a:r>
            <a:r>
              <a:rPr lang="en-GB" err="1">
                <a:solidFill>
                  <a:srgbClr val="FF0000"/>
                </a:solidFill>
              </a:rPr>
              <a:t>eBGP</a:t>
            </a:r>
            <a:endParaRPr lang="en-GB"/>
          </a:p>
          <a:p>
            <a:pPr lvl="2"/>
            <a:r>
              <a:rPr lang="en-GB" err="1"/>
              <a:t>Nexthop</a:t>
            </a:r>
            <a:r>
              <a:rPr lang="en-GB"/>
              <a:t> : </a:t>
            </a:r>
            <a:r>
              <a:rPr lang="en-GB" err="1">
                <a:solidFill>
                  <a:srgbClr val="008000"/>
                </a:solidFill>
              </a:rPr>
              <a:t>iBGP</a:t>
            </a:r>
            <a:r>
              <a:rPr lang="en-GB"/>
              <a:t> and </a:t>
            </a:r>
            <a:r>
              <a:rPr lang="en-GB" err="1">
                <a:solidFill>
                  <a:srgbClr val="FF0000"/>
                </a:solidFill>
              </a:rPr>
              <a:t>eBGP</a:t>
            </a:r>
            <a:endParaRPr lang="en-GB">
              <a:solidFill>
                <a:srgbClr val="FF0000"/>
              </a:solidFill>
            </a:endParaRPr>
          </a:p>
          <a:p>
            <a:pPr lvl="3"/>
            <a:r>
              <a:rPr lang="en-GB" err="1">
                <a:solidFill>
                  <a:srgbClr val="FF0000"/>
                </a:solidFill>
              </a:rPr>
              <a:t>Nexthop</a:t>
            </a:r>
            <a:r>
              <a:rPr lang="en-GB">
                <a:solidFill>
                  <a:srgbClr val="FF0000"/>
                </a:solidFill>
              </a:rPr>
              <a:t> </a:t>
            </a:r>
            <a:r>
              <a:rPr lang="en-GB">
                <a:solidFill>
                  <a:srgbClr val="000000"/>
                </a:solidFill>
              </a:rPr>
              <a:t>is updated when a BGP message is sent over an</a:t>
            </a:r>
            <a:r>
              <a:rPr lang="en-GB">
                <a:solidFill>
                  <a:srgbClr val="FF0000"/>
                </a:solidFill>
              </a:rPr>
              <a:t> </a:t>
            </a:r>
            <a:r>
              <a:rPr lang="en-GB" err="1">
                <a:solidFill>
                  <a:srgbClr val="FF0000"/>
                </a:solidFill>
              </a:rPr>
              <a:t>eBGP</a:t>
            </a:r>
            <a:r>
              <a:rPr lang="en-GB">
                <a:solidFill>
                  <a:srgbClr val="FF0000"/>
                </a:solidFill>
              </a:rPr>
              <a:t> </a:t>
            </a:r>
            <a:r>
              <a:rPr lang="en-GB">
                <a:solidFill>
                  <a:srgbClr val="000000"/>
                </a:solidFill>
              </a:rPr>
              <a:t>session</a:t>
            </a:r>
          </a:p>
          <a:p>
            <a:pPr lvl="2"/>
            <a:endParaRPr lang="en-GB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73282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What happens if </a:t>
            </a:r>
            <a:r>
              <a:rPr lang="en-GB" err="1"/>
              <a:t>iBGP</a:t>
            </a:r>
            <a:r>
              <a:rPr lang="en-GB"/>
              <a:t> sessions are missing ?</a:t>
            </a:r>
          </a:p>
        </p:txBody>
      </p:sp>
      <p:pic>
        <p:nvPicPr>
          <p:cNvPr id="4" name="Image 3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984" y="3232969"/>
            <a:ext cx="698481" cy="513977"/>
          </a:xfrm>
          <a:prstGeom prst="rect">
            <a:avLst/>
          </a:prstGeom>
        </p:spPr>
      </p:pic>
      <p:pic>
        <p:nvPicPr>
          <p:cNvPr id="7" name="Image 6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145" y="5324735"/>
            <a:ext cx="698481" cy="513977"/>
          </a:xfrm>
          <a:prstGeom prst="rect">
            <a:avLst/>
          </a:prstGeom>
        </p:spPr>
      </p:pic>
      <p:pic>
        <p:nvPicPr>
          <p:cNvPr id="8" name="Image 7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9568" y="4634452"/>
            <a:ext cx="698481" cy="513977"/>
          </a:xfrm>
          <a:prstGeom prst="rect">
            <a:avLst/>
          </a:prstGeom>
        </p:spPr>
      </p:pic>
      <p:sp>
        <p:nvSpPr>
          <p:cNvPr id="10" name="Nuage 9"/>
          <p:cNvSpPr/>
          <p:nvPr/>
        </p:nvSpPr>
        <p:spPr>
          <a:xfrm>
            <a:off x="384210" y="2696334"/>
            <a:ext cx="5339562" cy="3362260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Image 10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027" y="3232969"/>
            <a:ext cx="698481" cy="513977"/>
          </a:xfrm>
          <a:prstGeom prst="rect">
            <a:avLst/>
          </a:prstGeom>
        </p:spPr>
      </p:pic>
      <p:sp>
        <p:nvSpPr>
          <p:cNvPr id="13" name="Nuage 12"/>
          <p:cNvSpPr/>
          <p:nvPr/>
        </p:nvSpPr>
        <p:spPr>
          <a:xfrm>
            <a:off x="6120655" y="2375084"/>
            <a:ext cx="1161522" cy="4076476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7" name="Image 16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1021" y="5067746"/>
            <a:ext cx="698481" cy="513977"/>
          </a:xfrm>
          <a:prstGeom prst="rect">
            <a:avLst/>
          </a:prstGeom>
        </p:spPr>
      </p:pic>
      <p:pic>
        <p:nvPicPr>
          <p:cNvPr id="18" name="Image 17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1021" y="3232969"/>
            <a:ext cx="698481" cy="513977"/>
          </a:xfrm>
          <a:prstGeom prst="rect">
            <a:avLst/>
          </a:prstGeom>
        </p:spPr>
      </p:pic>
      <p:cxnSp>
        <p:nvCxnSpPr>
          <p:cNvPr id="26" name="Connecteur droit avec flèche 25"/>
          <p:cNvCxnSpPr/>
          <p:nvPr/>
        </p:nvCxnSpPr>
        <p:spPr>
          <a:xfrm flipV="1">
            <a:off x="3313800" y="5361842"/>
            <a:ext cx="3064320" cy="345726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>
            <a:stCxn id="8" idx="3"/>
            <a:endCxn id="18" idx="1"/>
          </p:cNvCxnSpPr>
          <p:nvPr/>
        </p:nvCxnSpPr>
        <p:spPr>
          <a:xfrm flipV="1">
            <a:off x="4618049" y="3489958"/>
            <a:ext cx="1722972" cy="1401483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>
            <a:stCxn id="4" idx="3"/>
            <a:endCxn id="11" idx="1"/>
          </p:cNvCxnSpPr>
          <p:nvPr/>
        </p:nvCxnSpPr>
        <p:spPr>
          <a:xfrm>
            <a:off x="1952465" y="3489958"/>
            <a:ext cx="16555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>
            <a:stCxn id="4" idx="2"/>
          </p:cNvCxnSpPr>
          <p:nvPr/>
        </p:nvCxnSpPr>
        <p:spPr>
          <a:xfrm>
            <a:off x="1603225" y="3746946"/>
            <a:ext cx="1244843" cy="17178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 flipV="1">
            <a:off x="3313800" y="5051754"/>
            <a:ext cx="727901" cy="4484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>
            <a:stCxn id="8" idx="0"/>
            <a:endCxn id="11" idx="2"/>
          </p:cNvCxnSpPr>
          <p:nvPr/>
        </p:nvCxnSpPr>
        <p:spPr>
          <a:xfrm flipH="1" flipV="1">
            <a:off x="3957268" y="3746946"/>
            <a:ext cx="311541" cy="8875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ZoneTexte 47"/>
          <p:cNvSpPr txBox="1"/>
          <p:nvPr/>
        </p:nvSpPr>
        <p:spPr>
          <a:xfrm>
            <a:off x="2435221" y="2955962"/>
            <a:ext cx="54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AS1</a:t>
            </a:r>
          </a:p>
        </p:txBody>
      </p:sp>
      <p:sp>
        <p:nvSpPr>
          <p:cNvPr id="49" name="ZoneTexte 48"/>
          <p:cNvSpPr txBox="1"/>
          <p:nvPr/>
        </p:nvSpPr>
        <p:spPr>
          <a:xfrm>
            <a:off x="1298668" y="3377614"/>
            <a:ext cx="42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R1</a:t>
            </a:r>
          </a:p>
        </p:txBody>
      </p:sp>
      <p:sp>
        <p:nvSpPr>
          <p:cNvPr id="51" name="ZoneTexte 50"/>
          <p:cNvSpPr txBox="1"/>
          <p:nvPr/>
        </p:nvSpPr>
        <p:spPr>
          <a:xfrm>
            <a:off x="6341021" y="3935809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AS4</a:t>
            </a:r>
          </a:p>
        </p:txBody>
      </p:sp>
      <p:sp>
        <p:nvSpPr>
          <p:cNvPr id="37" name="ZoneTexte 36"/>
          <p:cNvSpPr txBox="1"/>
          <p:nvPr/>
        </p:nvSpPr>
        <p:spPr>
          <a:xfrm>
            <a:off x="2698145" y="550260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R4</a:t>
            </a:r>
          </a:p>
        </p:txBody>
      </p:sp>
      <p:sp>
        <p:nvSpPr>
          <p:cNvPr id="39" name="ZoneTexte 38"/>
          <p:cNvSpPr txBox="1"/>
          <p:nvPr/>
        </p:nvSpPr>
        <p:spPr>
          <a:xfrm>
            <a:off x="3971539" y="4824913"/>
            <a:ext cx="42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R5</a:t>
            </a:r>
          </a:p>
        </p:txBody>
      </p:sp>
      <p:sp>
        <p:nvSpPr>
          <p:cNvPr id="41" name="ZoneTexte 40"/>
          <p:cNvSpPr txBox="1"/>
          <p:nvPr/>
        </p:nvSpPr>
        <p:spPr>
          <a:xfrm>
            <a:off x="3627922" y="3377614"/>
            <a:ext cx="42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R6</a:t>
            </a:r>
          </a:p>
        </p:txBody>
      </p:sp>
      <p:sp>
        <p:nvSpPr>
          <p:cNvPr id="45" name="ZoneTexte 44"/>
          <p:cNvSpPr txBox="1"/>
          <p:nvPr/>
        </p:nvSpPr>
        <p:spPr>
          <a:xfrm>
            <a:off x="8012626" y="2439647"/>
            <a:ext cx="35983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b="1" i="1">
                <a:solidFill>
                  <a:srgbClr val="FF0000"/>
                </a:solidFill>
              </a:rPr>
              <a:t>p</a:t>
            </a:r>
          </a:p>
        </p:txBody>
      </p:sp>
      <p:pic>
        <p:nvPicPr>
          <p:cNvPr id="32" name="Image 31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811" y="1925670"/>
            <a:ext cx="698481" cy="513977"/>
          </a:xfrm>
          <a:prstGeom prst="rect">
            <a:avLst/>
          </a:prstGeom>
        </p:spPr>
      </p:pic>
      <p:sp>
        <p:nvSpPr>
          <p:cNvPr id="44" name="Nuage 43"/>
          <p:cNvSpPr/>
          <p:nvPr/>
        </p:nvSpPr>
        <p:spPr>
          <a:xfrm>
            <a:off x="7212264" y="1620843"/>
            <a:ext cx="1797710" cy="1403251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ZoneTexte 45"/>
          <p:cNvSpPr txBox="1"/>
          <p:nvPr/>
        </p:nvSpPr>
        <p:spPr>
          <a:xfrm>
            <a:off x="8339120" y="1813327"/>
            <a:ext cx="54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AS2</a:t>
            </a:r>
          </a:p>
        </p:txBody>
      </p:sp>
      <p:pic>
        <p:nvPicPr>
          <p:cNvPr id="47" name="Image 46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563" y="1784303"/>
            <a:ext cx="698481" cy="513977"/>
          </a:xfrm>
          <a:prstGeom prst="rect">
            <a:avLst/>
          </a:prstGeom>
        </p:spPr>
      </p:pic>
      <p:sp>
        <p:nvSpPr>
          <p:cNvPr id="50" name="Nuage 49"/>
          <p:cNvSpPr/>
          <p:nvPr/>
        </p:nvSpPr>
        <p:spPr>
          <a:xfrm>
            <a:off x="1298668" y="1417638"/>
            <a:ext cx="1797710" cy="1403251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ZoneTexte 51"/>
          <p:cNvSpPr txBox="1"/>
          <p:nvPr/>
        </p:nvSpPr>
        <p:spPr>
          <a:xfrm>
            <a:off x="2452185" y="1556338"/>
            <a:ext cx="54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AS3</a:t>
            </a:r>
          </a:p>
        </p:txBody>
      </p:sp>
      <p:cxnSp>
        <p:nvCxnSpPr>
          <p:cNvPr id="53" name="Connecteur droit avec flèche 52"/>
          <p:cNvCxnSpPr>
            <a:stCxn id="56" idx="3"/>
            <a:endCxn id="32" idx="1"/>
          </p:cNvCxnSpPr>
          <p:nvPr/>
        </p:nvCxnSpPr>
        <p:spPr>
          <a:xfrm>
            <a:off x="5004989" y="2041292"/>
            <a:ext cx="2603822" cy="141367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/>
          <p:cNvCxnSpPr>
            <a:stCxn id="18" idx="3"/>
          </p:cNvCxnSpPr>
          <p:nvPr/>
        </p:nvCxnSpPr>
        <p:spPr>
          <a:xfrm flipV="1">
            <a:off x="7039502" y="2411272"/>
            <a:ext cx="837318" cy="1078686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avec flèche 54"/>
          <p:cNvCxnSpPr>
            <a:stCxn id="4" idx="0"/>
          </p:cNvCxnSpPr>
          <p:nvPr/>
        </p:nvCxnSpPr>
        <p:spPr>
          <a:xfrm flipV="1">
            <a:off x="1603225" y="2106445"/>
            <a:ext cx="631200" cy="1126524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6" name="Image 55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508" y="1784303"/>
            <a:ext cx="698481" cy="513977"/>
          </a:xfrm>
          <a:prstGeom prst="rect">
            <a:avLst/>
          </a:prstGeom>
        </p:spPr>
      </p:pic>
      <p:sp>
        <p:nvSpPr>
          <p:cNvPr id="57" name="Nuage 56"/>
          <p:cNvSpPr/>
          <p:nvPr/>
        </p:nvSpPr>
        <p:spPr>
          <a:xfrm>
            <a:off x="3709613" y="1417639"/>
            <a:ext cx="1797710" cy="1278696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ZoneTexte 57"/>
          <p:cNvSpPr txBox="1"/>
          <p:nvPr/>
        </p:nvSpPr>
        <p:spPr>
          <a:xfrm>
            <a:off x="4863130" y="1556338"/>
            <a:ext cx="54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AS5</a:t>
            </a:r>
          </a:p>
        </p:txBody>
      </p:sp>
      <p:cxnSp>
        <p:nvCxnSpPr>
          <p:cNvPr id="59" name="Connecteur droit avec flèche 58"/>
          <p:cNvCxnSpPr>
            <a:endCxn id="56" idx="1"/>
          </p:cNvCxnSpPr>
          <p:nvPr/>
        </p:nvCxnSpPr>
        <p:spPr>
          <a:xfrm flipV="1">
            <a:off x="2553567" y="2041292"/>
            <a:ext cx="1752941" cy="18624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/>
          <p:cNvCxnSpPr>
            <a:stCxn id="7" idx="0"/>
          </p:cNvCxnSpPr>
          <p:nvPr/>
        </p:nvCxnSpPr>
        <p:spPr>
          <a:xfrm flipH="1" flipV="1">
            <a:off x="1771200" y="3638577"/>
            <a:ext cx="1276186" cy="1686158"/>
          </a:xfrm>
          <a:prstGeom prst="straightConnector1">
            <a:avLst/>
          </a:prstGeom>
          <a:ln>
            <a:solidFill>
              <a:srgbClr val="008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/>
          <p:cNvCxnSpPr>
            <a:stCxn id="8" idx="1"/>
          </p:cNvCxnSpPr>
          <p:nvPr/>
        </p:nvCxnSpPr>
        <p:spPr>
          <a:xfrm flipH="1">
            <a:off x="3225632" y="4891441"/>
            <a:ext cx="693936" cy="376156"/>
          </a:xfrm>
          <a:prstGeom prst="straightConnector1">
            <a:avLst/>
          </a:prstGeom>
          <a:ln>
            <a:solidFill>
              <a:srgbClr val="008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avec flèche 62"/>
          <p:cNvCxnSpPr/>
          <p:nvPr/>
        </p:nvCxnSpPr>
        <p:spPr>
          <a:xfrm>
            <a:off x="1895563" y="3638577"/>
            <a:ext cx="2061705" cy="1067771"/>
          </a:xfrm>
          <a:prstGeom prst="straightConnector1">
            <a:avLst/>
          </a:prstGeom>
          <a:ln>
            <a:solidFill>
              <a:srgbClr val="008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ZoneTexte 59"/>
          <p:cNvSpPr txBox="1"/>
          <p:nvPr/>
        </p:nvSpPr>
        <p:spPr>
          <a:xfrm>
            <a:off x="1525735" y="4521682"/>
            <a:ext cx="739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IGP=7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A91C5DA-A09E-FA4B-9665-BCE351367ECD}"/>
              </a:ext>
            </a:extLst>
          </p:cNvPr>
          <p:cNvCxnSpPr/>
          <p:nvPr/>
        </p:nvCxnSpPr>
        <p:spPr>
          <a:xfrm>
            <a:off x="819807" y="6463862"/>
            <a:ext cx="1459459" cy="0"/>
          </a:xfrm>
          <a:prstGeom prst="straightConnector1">
            <a:avLst/>
          </a:prstGeom>
          <a:ln w="73025">
            <a:prstDash val="sysDot"/>
            <a:headEnd w="lg" len="lg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6B95B684-5279-E74C-99E2-0C34CBCEF1E8}"/>
              </a:ext>
            </a:extLst>
          </p:cNvPr>
          <p:cNvSpPr txBox="1"/>
          <p:nvPr/>
        </p:nvSpPr>
        <p:spPr>
          <a:xfrm>
            <a:off x="2465765" y="6296232"/>
            <a:ext cx="1590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P</a:t>
            </a:r>
            <a:r>
              <a:rPr lang="en-BE"/>
              <a:t>ath towards </a:t>
            </a:r>
            <a:r>
              <a:rPr lang="en-BE">
                <a:solidFill>
                  <a:srgbClr val="FF0000"/>
                </a:solidFill>
              </a:rPr>
              <a:t>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3F891E-38F2-5172-DF1F-487746BC8D0E}"/>
              </a:ext>
            </a:extLst>
          </p:cNvPr>
          <p:cNvSpPr txBox="1"/>
          <p:nvPr/>
        </p:nvSpPr>
        <p:spPr>
          <a:xfrm>
            <a:off x="4845960" y="6275385"/>
            <a:ext cx="28041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Paths ? R5,R4, R6, R1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D0578A0E-2026-0262-09B0-DE6674A7F2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450549">
            <a:off x="4061633" y="5797288"/>
            <a:ext cx="1260515" cy="674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4345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What happens if </a:t>
            </a:r>
            <a:r>
              <a:rPr lang="en-GB" err="1"/>
              <a:t>iBGP</a:t>
            </a:r>
            <a:r>
              <a:rPr lang="en-GB"/>
              <a:t> sessions are missing ?</a:t>
            </a:r>
          </a:p>
        </p:txBody>
      </p:sp>
      <p:pic>
        <p:nvPicPr>
          <p:cNvPr id="4" name="Image 3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984" y="3232969"/>
            <a:ext cx="698481" cy="513977"/>
          </a:xfrm>
          <a:prstGeom prst="rect">
            <a:avLst/>
          </a:prstGeom>
        </p:spPr>
      </p:pic>
      <p:pic>
        <p:nvPicPr>
          <p:cNvPr id="7" name="Image 6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145" y="5324735"/>
            <a:ext cx="698481" cy="513977"/>
          </a:xfrm>
          <a:prstGeom prst="rect">
            <a:avLst/>
          </a:prstGeom>
        </p:spPr>
      </p:pic>
      <p:pic>
        <p:nvPicPr>
          <p:cNvPr id="8" name="Image 7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9568" y="4634452"/>
            <a:ext cx="698481" cy="513977"/>
          </a:xfrm>
          <a:prstGeom prst="rect">
            <a:avLst/>
          </a:prstGeom>
        </p:spPr>
      </p:pic>
      <p:sp>
        <p:nvSpPr>
          <p:cNvPr id="10" name="Nuage 9"/>
          <p:cNvSpPr/>
          <p:nvPr/>
        </p:nvSpPr>
        <p:spPr>
          <a:xfrm>
            <a:off x="384210" y="2696334"/>
            <a:ext cx="5339562" cy="3362260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Image 10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027" y="3232969"/>
            <a:ext cx="698481" cy="513977"/>
          </a:xfrm>
          <a:prstGeom prst="rect">
            <a:avLst/>
          </a:prstGeom>
        </p:spPr>
      </p:pic>
      <p:sp>
        <p:nvSpPr>
          <p:cNvPr id="13" name="Nuage 12"/>
          <p:cNvSpPr/>
          <p:nvPr/>
        </p:nvSpPr>
        <p:spPr>
          <a:xfrm>
            <a:off x="6120655" y="2375084"/>
            <a:ext cx="1161522" cy="4076476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7" name="Image 16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1021" y="5067746"/>
            <a:ext cx="698481" cy="513977"/>
          </a:xfrm>
          <a:prstGeom prst="rect">
            <a:avLst/>
          </a:prstGeom>
        </p:spPr>
      </p:pic>
      <p:pic>
        <p:nvPicPr>
          <p:cNvPr id="18" name="Image 17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1021" y="3232969"/>
            <a:ext cx="698481" cy="513977"/>
          </a:xfrm>
          <a:prstGeom prst="rect">
            <a:avLst/>
          </a:prstGeom>
        </p:spPr>
      </p:pic>
      <p:cxnSp>
        <p:nvCxnSpPr>
          <p:cNvPr id="26" name="Connecteur droit avec flèche 25"/>
          <p:cNvCxnSpPr/>
          <p:nvPr/>
        </p:nvCxnSpPr>
        <p:spPr>
          <a:xfrm flipV="1">
            <a:off x="3313800" y="5361842"/>
            <a:ext cx="3064320" cy="345726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>
            <a:stCxn id="8" idx="3"/>
            <a:endCxn id="18" idx="1"/>
          </p:cNvCxnSpPr>
          <p:nvPr/>
        </p:nvCxnSpPr>
        <p:spPr>
          <a:xfrm flipV="1">
            <a:off x="4618049" y="3489958"/>
            <a:ext cx="1722972" cy="1401483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>
            <a:stCxn id="4" idx="3"/>
            <a:endCxn id="11" idx="1"/>
          </p:cNvCxnSpPr>
          <p:nvPr/>
        </p:nvCxnSpPr>
        <p:spPr>
          <a:xfrm>
            <a:off x="1952465" y="3489958"/>
            <a:ext cx="16555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>
            <a:stCxn id="4" idx="2"/>
          </p:cNvCxnSpPr>
          <p:nvPr/>
        </p:nvCxnSpPr>
        <p:spPr>
          <a:xfrm>
            <a:off x="1603225" y="3746946"/>
            <a:ext cx="1244843" cy="17178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 flipV="1">
            <a:off x="3313800" y="5051754"/>
            <a:ext cx="727901" cy="4484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>
            <a:stCxn id="8" idx="0"/>
            <a:endCxn id="11" idx="2"/>
          </p:cNvCxnSpPr>
          <p:nvPr/>
        </p:nvCxnSpPr>
        <p:spPr>
          <a:xfrm flipH="1" flipV="1">
            <a:off x="3957268" y="3746946"/>
            <a:ext cx="311541" cy="8875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ZoneTexte 47"/>
          <p:cNvSpPr txBox="1"/>
          <p:nvPr/>
        </p:nvSpPr>
        <p:spPr>
          <a:xfrm>
            <a:off x="2435221" y="2955962"/>
            <a:ext cx="54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AS1</a:t>
            </a:r>
          </a:p>
        </p:txBody>
      </p:sp>
      <p:sp>
        <p:nvSpPr>
          <p:cNvPr id="49" name="ZoneTexte 48"/>
          <p:cNvSpPr txBox="1"/>
          <p:nvPr/>
        </p:nvSpPr>
        <p:spPr>
          <a:xfrm>
            <a:off x="1298668" y="3377614"/>
            <a:ext cx="42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R1</a:t>
            </a:r>
          </a:p>
        </p:txBody>
      </p:sp>
      <p:sp>
        <p:nvSpPr>
          <p:cNvPr id="51" name="ZoneTexte 50"/>
          <p:cNvSpPr txBox="1"/>
          <p:nvPr/>
        </p:nvSpPr>
        <p:spPr>
          <a:xfrm>
            <a:off x="6341021" y="3935809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AS4</a:t>
            </a:r>
          </a:p>
        </p:txBody>
      </p:sp>
      <p:sp>
        <p:nvSpPr>
          <p:cNvPr id="37" name="ZoneTexte 36"/>
          <p:cNvSpPr txBox="1"/>
          <p:nvPr/>
        </p:nvSpPr>
        <p:spPr>
          <a:xfrm>
            <a:off x="2698145" y="550260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R4</a:t>
            </a:r>
          </a:p>
        </p:txBody>
      </p:sp>
      <p:sp>
        <p:nvSpPr>
          <p:cNvPr id="39" name="ZoneTexte 38"/>
          <p:cNvSpPr txBox="1"/>
          <p:nvPr/>
        </p:nvSpPr>
        <p:spPr>
          <a:xfrm>
            <a:off x="3971539" y="4824913"/>
            <a:ext cx="42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R5</a:t>
            </a:r>
          </a:p>
        </p:txBody>
      </p:sp>
      <p:sp>
        <p:nvSpPr>
          <p:cNvPr id="41" name="ZoneTexte 40"/>
          <p:cNvSpPr txBox="1"/>
          <p:nvPr/>
        </p:nvSpPr>
        <p:spPr>
          <a:xfrm>
            <a:off x="3627922" y="3377614"/>
            <a:ext cx="42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R6</a:t>
            </a:r>
          </a:p>
        </p:txBody>
      </p:sp>
      <p:sp>
        <p:nvSpPr>
          <p:cNvPr id="45" name="ZoneTexte 44"/>
          <p:cNvSpPr txBox="1"/>
          <p:nvPr/>
        </p:nvSpPr>
        <p:spPr>
          <a:xfrm>
            <a:off x="8012626" y="2439647"/>
            <a:ext cx="35983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b="1" i="1">
                <a:solidFill>
                  <a:srgbClr val="FF0000"/>
                </a:solidFill>
              </a:rPr>
              <a:t>p</a:t>
            </a:r>
          </a:p>
        </p:txBody>
      </p:sp>
      <p:pic>
        <p:nvPicPr>
          <p:cNvPr id="32" name="Image 31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811" y="1925670"/>
            <a:ext cx="698481" cy="513977"/>
          </a:xfrm>
          <a:prstGeom prst="rect">
            <a:avLst/>
          </a:prstGeom>
        </p:spPr>
      </p:pic>
      <p:sp>
        <p:nvSpPr>
          <p:cNvPr id="44" name="Nuage 43"/>
          <p:cNvSpPr/>
          <p:nvPr/>
        </p:nvSpPr>
        <p:spPr>
          <a:xfrm>
            <a:off x="7212264" y="1620843"/>
            <a:ext cx="1797710" cy="1403251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ZoneTexte 45"/>
          <p:cNvSpPr txBox="1"/>
          <p:nvPr/>
        </p:nvSpPr>
        <p:spPr>
          <a:xfrm>
            <a:off x="8339120" y="1813327"/>
            <a:ext cx="54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AS2</a:t>
            </a:r>
          </a:p>
        </p:txBody>
      </p:sp>
      <p:pic>
        <p:nvPicPr>
          <p:cNvPr id="47" name="Image 46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563" y="1784303"/>
            <a:ext cx="698481" cy="513977"/>
          </a:xfrm>
          <a:prstGeom prst="rect">
            <a:avLst/>
          </a:prstGeom>
        </p:spPr>
      </p:pic>
      <p:sp>
        <p:nvSpPr>
          <p:cNvPr id="50" name="Nuage 49"/>
          <p:cNvSpPr/>
          <p:nvPr/>
        </p:nvSpPr>
        <p:spPr>
          <a:xfrm>
            <a:off x="1298668" y="1417638"/>
            <a:ext cx="1797710" cy="1403251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ZoneTexte 51"/>
          <p:cNvSpPr txBox="1"/>
          <p:nvPr/>
        </p:nvSpPr>
        <p:spPr>
          <a:xfrm>
            <a:off x="2452185" y="1556338"/>
            <a:ext cx="54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AS3</a:t>
            </a:r>
          </a:p>
        </p:txBody>
      </p:sp>
      <p:cxnSp>
        <p:nvCxnSpPr>
          <p:cNvPr id="53" name="Connecteur droit avec flèche 52"/>
          <p:cNvCxnSpPr>
            <a:stCxn id="56" idx="3"/>
            <a:endCxn id="32" idx="1"/>
          </p:cNvCxnSpPr>
          <p:nvPr/>
        </p:nvCxnSpPr>
        <p:spPr>
          <a:xfrm>
            <a:off x="5004989" y="2041292"/>
            <a:ext cx="2603822" cy="141367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/>
          <p:cNvCxnSpPr>
            <a:stCxn id="18" idx="3"/>
          </p:cNvCxnSpPr>
          <p:nvPr/>
        </p:nvCxnSpPr>
        <p:spPr>
          <a:xfrm flipV="1">
            <a:off x="7039502" y="2411272"/>
            <a:ext cx="837318" cy="1078686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avec flèche 54"/>
          <p:cNvCxnSpPr>
            <a:stCxn id="4" idx="0"/>
          </p:cNvCxnSpPr>
          <p:nvPr/>
        </p:nvCxnSpPr>
        <p:spPr>
          <a:xfrm flipV="1">
            <a:off x="1603225" y="2106445"/>
            <a:ext cx="631200" cy="1126524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6" name="Image 55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508" y="1784303"/>
            <a:ext cx="698481" cy="513977"/>
          </a:xfrm>
          <a:prstGeom prst="rect">
            <a:avLst/>
          </a:prstGeom>
        </p:spPr>
      </p:pic>
      <p:sp>
        <p:nvSpPr>
          <p:cNvPr id="57" name="Nuage 56"/>
          <p:cNvSpPr/>
          <p:nvPr/>
        </p:nvSpPr>
        <p:spPr>
          <a:xfrm>
            <a:off x="3709613" y="1417639"/>
            <a:ext cx="1797710" cy="1278696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ZoneTexte 57"/>
          <p:cNvSpPr txBox="1"/>
          <p:nvPr/>
        </p:nvSpPr>
        <p:spPr>
          <a:xfrm>
            <a:off x="4863130" y="1556338"/>
            <a:ext cx="54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AS5</a:t>
            </a:r>
          </a:p>
        </p:txBody>
      </p:sp>
      <p:cxnSp>
        <p:nvCxnSpPr>
          <p:cNvPr id="59" name="Connecteur droit avec flèche 58"/>
          <p:cNvCxnSpPr>
            <a:endCxn id="56" idx="1"/>
          </p:cNvCxnSpPr>
          <p:nvPr/>
        </p:nvCxnSpPr>
        <p:spPr>
          <a:xfrm flipV="1">
            <a:off x="2553567" y="2041292"/>
            <a:ext cx="1752941" cy="18624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/>
          <p:cNvCxnSpPr/>
          <p:nvPr/>
        </p:nvCxnSpPr>
        <p:spPr>
          <a:xfrm flipH="1">
            <a:off x="1885184" y="3624307"/>
            <a:ext cx="1722843" cy="0"/>
          </a:xfrm>
          <a:prstGeom prst="straightConnector1">
            <a:avLst/>
          </a:prstGeom>
          <a:ln>
            <a:solidFill>
              <a:srgbClr val="008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/>
          <p:cNvCxnSpPr>
            <a:stCxn id="8" idx="1"/>
          </p:cNvCxnSpPr>
          <p:nvPr/>
        </p:nvCxnSpPr>
        <p:spPr>
          <a:xfrm flipH="1">
            <a:off x="3225632" y="4891441"/>
            <a:ext cx="693936" cy="376156"/>
          </a:xfrm>
          <a:prstGeom prst="straightConnector1">
            <a:avLst/>
          </a:prstGeom>
          <a:ln>
            <a:solidFill>
              <a:srgbClr val="008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avec flèche 62"/>
          <p:cNvCxnSpPr>
            <a:stCxn id="7" idx="0"/>
          </p:cNvCxnSpPr>
          <p:nvPr/>
        </p:nvCxnSpPr>
        <p:spPr>
          <a:xfrm flipV="1">
            <a:off x="3047386" y="3737064"/>
            <a:ext cx="684683" cy="1587671"/>
          </a:xfrm>
          <a:prstGeom prst="straightConnector1">
            <a:avLst/>
          </a:prstGeom>
          <a:ln>
            <a:solidFill>
              <a:srgbClr val="008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avec flèche 63"/>
          <p:cNvCxnSpPr/>
          <p:nvPr/>
        </p:nvCxnSpPr>
        <p:spPr>
          <a:xfrm flipH="1" flipV="1">
            <a:off x="3884469" y="3746946"/>
            <a:ext cx="170448" cy="887506"/>
          </a:xfrm>
          <a:prstGeom prst="straightConnector1">
            <a:avLst/>
          </a:prstGeom>
          <a:ln>
            <a:solidFill>
              <a:srgbClr val="008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8789EA6-F9D9-A74C-AB67-0B9C8EB8709A}"/>
              </a:ext>
            </a:extLst>
          </p:cNvPr>
          <p:cNvCxnSpPr/>
          <p:nvPr/>
        </p:nvCxnSpPr>
        <p:spPr>
          <a:xfrm>
            <a:off x="819807" y="6463862"/>
            <a:ext cx="1459459" cy="0"/>
          </a:xfrm>
          <a:prstGeom prst="straightConnector1">
            <a:avLst/>
          </a:prstGeom>
          <a:ln w="73025">
            <a:prstDash val="sysDot"/>
            <a:headEnd w="lg" len="lg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D052FFA6-7086-A541-ABA5-FDC347F33A8F}"/>
              </a:ext>
            </a:extLst>
          </p:cNvPr>
          <p:cNvSpPr txBox="1"/>
          <p:nvPr/>
        </p:nvSpPr>
        <p:spPr>
          <a:xfrm>
            <a:off x="2465765" y="6296232"/>
            <a:ext cx="1590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P</a:t>
            </a:r>
            <a:r>
              <a:rPr lang="en-BE"/>
              <a:t>ath towards </a:t>
            </a:r>
            <a:r>
              <a:rPr lang="en-BE">
                <a:solidFill>
                  <a:srgbClr val="FF0000"/>
                </a:solidFill>
              </a:rPr>
              <a:t>p</a:t>
            </a:r>
          </a:p>
        </p:txBody>
      </p:sp>
      <p:sp>
        <p:nvSpPr>
          <p:cNvPr id="9" name="ZoneTexte 64">
            <a:extLst>
              <a:ext uri="{FF2B5EF4-FFF2-40B4-BE49-F238E27FC236}">
                <a16:creationId xmlns:a16="http://schemas.microsoft.com/office/drawing/2014/main" id="{E03FFB5F-14B6-2B2E-051C-5BE87DA2F09A}"/>
              </a:ext>
            </a:extLst>
          </p:cNvPr>
          <p:cNvSpPr txBox="1"/>
          <p:nvPr/>
        </p:nvSpPr>
        <p:spPr>
          <a:xfrm>
            <a:off x="4882141" y="3657678"/>
            <a:ext cx="86914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threePt" dir="t"/>
            </a:scene3d>
            <a:sp3d>
              <a:bevelT w="0"/>
            </a:sp3d>
          </a:bodyPr>
          <a:lstStyle/>
          <a:p>
            <a:r>
              <a:rPr lang="en-GB" dirty="0">
                <a:ln>
                  <a:solidFill>
                    <a:srgbClr val="FF0000"/>
                  </a:solidFill>
                </a:ln>
              </a:rPr>
              <a:t>MED=2</a:t>
            </a:r>
          </a:p>
        </p:txBody>
      </p:sp>
      <p:sp>
        <p:nvSpPr>
          <p:cNvPr id="12" name="ZoneTexte 64">
            <a:extLst>
              <a:ext uri="{FF2B5EF4-FFF2-40B4-BE49-F238E27FC236}">
                <a16:creationId xmlns:a16="http://schemas.microsoft.com/office/drawing/2014/main" id="{F1502823-951C-77D3-6AC0-F75A2E024BC5}"/>
              </a:ext>
            </a:extLst>
          </p:cNvPr>
          <p:cNvSpPr txBox="1"/>
          <p:nvPr/>
        </p:nvSpPr>
        <p:spPr>
          <a:xfrm>
            <a:off x="5102301" y="4991015"/>
            <a:ext cx="86914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threePt" dir="t"/>
            </a:scene3d>
            <a:sp3d>
              <a:bevelT w="0"/>
            </a:sp3d>
          </a:bodyPr>
          <a:lstStyle/>
          <a:p>
            <a:r>
              <a:rPr lang="en-GB" dirty="0">
                <a:ln>
                  <a:solidFill>
                    <a:srgbClr val="FF0000"/>
                  </a:solidFill>
                </a:ln>
              </a:rPr>
              <a:t>MED=8</a:t>
            </a:r>
          </a:p>
        </p:txBody>
      </p:sp>
      <p:sp>
        <p:nvSpPr>
          <p:cNvPr id="14" name="ZoneTexte 64">
            <a:extLst>
              <a:ext uri="{FF2B5EF4-FFF2-40B4-BE49-F238E27FC236}">
                <a16:creationId xmlns:a16="http://schemas.microsoft.com/office/drawing/2014/main" id="{04BDEDE5-FF77-E600-9CB9-DD474F0E839F}"/>
              </a:ext>
            </a:extLst>
          </p:cNvPr>
          <p:cNvSpPr txBox="1"/>
          <p:nvPr/>
        </p:nvSpPr>
        <p:spPr>
          <a:xfrm>
            <a:off x="850241" y="2534326"/>
            <a:ext cx="98616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threePt" dir="t"/>
            </a:scene3d>
            <a:sp3d>
              <a:bevelT w="0"/>
            </a:sp3d>
          </a:bodyPr>
          <a:lstStyle/>
          <a:p>
            <a:r>
              <a:rPr lang="en-GB" dirty="0">
                <a:ln>
                  <a:solidFill>
                    <a:srgbClr val="FF0000"/>
                  </a:solidFill>
                </a:ln>
              </a:rPr>
              <a:t>MED=99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730521-450C-F106-386F-A684496CA69D}"/>
              </a:ext>
            </a:extLst>
          </p:cNvPr>
          <p:cNvSpPr txBox="1"/>
          <p:nvPr/>
        </p:nvSpPr>
        <p:spPr>
          <a:xfrm>
            <a:off x="4845960" y="6275385"/>
            <a:ext cx="28041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Paths ? R5,R4, R6, R1</a:t>
            </a:r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E03645F2-E5EC-1748-0AA9-3108C76BA2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450549">
            <a:off x="4061633" y="5797288"/>
            <a:ext cx="1260515" cy="674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245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What happens if </a:t>
            </a:r>
            <a:r>
              <a:rPr lang="en-GB" err="1"/>
              <a:t>iBGP</a:t>
            </a:r>
            <a:r>
              <a:rPr lang="en-GB"/>
              <a:t> sessions are missing ?</a:t>
            </a:r>
          </a:p>
        </p:txBody>
      </p:sp>
      <p:pic>
        <p:nvPicPr>
          <p:cNvPr id="4" name="Image 3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984" y="3232969"/>
            <a:ext cx="698481" cy="513977"/>
          </a:xfrm>
          <a:prstGeom prst="rect">
            <a:avLst/>
          </a:prstGeom>
        </p:spPr>
      </p:pic>
      <p:pic>
        <p:nvPicPr>
          <p:cNvPr id="7" name="Image 6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145" y="5324735"/>
            <a:ext cx="698481" cy="513977"/>
          </a:xfrm>
          <a:prstGeom prst="rect">
            <a:avLst/>
          </a:prstGeom>
        </p:spPr>
      </p:pic>
      <p:pic>
        <p:nvPicPr>
          <p:cNvPr id="8" name="Image 7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9568" y="4634452"/>
            <a:ext cx="698481" cy="513977"/>
          </a:xfrm>
          <a:prstGeom prst="rect">
            <a:avLst/>
          </a:prstGeom>
        </p:spPr>
      </p:pic>
      <p:sp>
        <p:nvSpPr>
          <p:cNvPr id="10" name="Nuage 9"/>
          <p:cNvSpPr/>
          <p:nvPr/>
        </p:nvSpPr>
        <p:spPr>
          <a:xfrm>
            <a:off x="384210" y="2696334"/>
            <a:ext cx="5339562" cy="3362260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Image 10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027" y="3232969"/>
            <a:ext cx="698481" cy="513977"/>
          </a:xfrm>
          <a:prstGeom prst="rect">
            <a:avLst/>
          </a:prstGeom>
        </p:spPr>
      </p:pic>
      <p:sp>
        <p:nvSpPr>
          <p:cNvPr id="13" name="Nuage 12"/>
          <p:cNvSpPr/>
          <p:nvPr/>
        </p:nvSpPr>
        <p:spPr>
          <a:xfrm>
            <a:off x="6120655" y="2375084"/>
            <a:ext cx="1161522" cy="4076476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7" name="Image 16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1021" y="5067746"/>
            <a:ext cx="698481" cy="513977"/>
          </a:xfrm>
          <a:prstGeom prst="rect">
            <a:avLst/>
          </a:prstGeom>
        </p:spPr>
      </p:pic>
      <p:pic>
        <p:nvPicPr>
          <p:cNvPr id="18" name="Image 17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1021" y="3232969"/>
            <a:ext cx="698481" cy="513977"/>
          </a:xfrm>
          <a:prstGeom prst="rect">
            <a:avLst/>
          </a:prstGeom>
        </p:spPr>
      </p:pic>
      <p:cxnSp>
        <p:nvCxnSpPr>
          <p:cNvPr id="26" name="Connecteur droit avec flèche 25"/>
          <p:cNvCxnSpPr/>
          <p:nvPr/>
        </p:nvCxnSpPr>
        <p:spPr>
          <a:xfrm flipV="1">
            <a:off x="3313800" y="5361842"/>
            <a:ext cx="3064320" cy="345726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>
            <a:stCxn id="8" idx="3"/>
            <a:endCxn id="18" idx="1"/>
          </p:cNvCxnSpPr>
          <p:nvPr/>
        </p:nvCxnSpPr>
        <p:spPr>
          <a:xfrm flipV="1">
            <a:off x="4618049" y="3489958"/>
            <a:ext cx="1722972" cy="1401483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>
            <a:stCxn id="4" idx="3"/>
            <a:endCxn id="11" idx="1"/>
          </p:cNvCxnSpPr>
          <p:nvPr/>
        </p:nvCxnSpPr>
        <p:spPr>
          <a:xfrm>
            <a:off x="1952465" y="3489958"/>
            <a:ext cx="16555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>
            <a:stCxn id="4" idx="2"/>
          </p:cNvCxnSpPr>
          <p:nvPr/>
        </p:nvCxnSpPr>
        <p:spPr>
          <a:xfrm>
            <a:off x="1603225" y="3746946"/>
            <a:ext cx="1244843" cy="17178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 flipV="1">
            <a:off x="3313800" y="5051754"/>
            <a:ext cx="727901" cy="4484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>
            <a:stCxn id="8" idx="0"/>
            <a:endCxn id="11" idx="2"/>
          </p:cNvCxnSpPr>
          <p:nvPr/>
        </p:nvCxnSpPr>
        <p:spPr>
          <a:xfrm flipH="1" flipV="1">
            <a:off x="3957268" y="3746946"/>
            <a:ext cx="311541" cy="8875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ZoneTexte 47"/>
          <p:cNvSpPr txBox="1"/>
          <p:nvPr/>
        </p:nvSpPr>
        <p:spPr>
          <a:xfrm>
            <a:off x="2435221" y="2955962"/>
            <a:ext cx="54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AS1</a:t>
            </a:r>
          </a:p>
        </p:txBody>
      </p:sp>
      <p:sp>
        <p:nvSpPr>
          <p:cNvPr id="49" name="ZoneTexte 48"/>
          <p:cNvSpPr txBox="1"/>
          <p:nvPr/>
        </p:nvSpPr>
        <p:spPr>
          <a:xfrm>
            <a:off x="1298668" y="3377614"/>
            <a:ext cx="42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R1</a:t>
            </a:r>
          </a:p>
        </p:txBody>
      </p:sp>
      <p:sp>
        <p:nvSpPr>
          <p:cNvPr id="51" name="ZoneTexte 50"/>
          <p:cNvSpPr txBox="1"/>
          <p:nvPr/>
        </p:nvSpPr>
        <p:spPr>
          <a:xfrm>
            <a:off x="6341021" y="3935809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AS4</a:t>
            </a:r>
          </a:p>
        </p:txBody>
      </p:sp>
      <p:sp>
        <p:nvSpPr>
          <p:cNvPr id="37" name="ZoneTexte 36"/>
          <p:cNvSpPr txBox="1"/>
          <p:nvPr/>
        </p:nvSpPr>
        <p:spPr>
          <a:xfrm>
            <a:off x="2698145" y="550260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R4</a:t>
            </a:r>
          </a:p>
        </p:txBody>
      </p:sp>
      <p:sp>
        <p:nvSpPr>
          <p:cNvPr id="39" name="ZoneTexte 38"/>
          <p:cNvSpPr txBox="1"/>
          <p:nvPr/>
        </p:nvSpPr>
        <p:spPr>
          <a:xfrm>
            <a:off x="3971539" y="4824913"/>
            <a:ext cx="42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R5</a:t>
            </a:r>
          </a:p>
        </p:txBody>
      </p:sp>
      <p:sp>
        <p:nvSpPr>
          <p:cNvPr id="41" name="ZoneTexte 40"/>
          <p:cNvSpPr txBox="1"/>
          <p:nvPr/>
        </p:nvSpPr>
        <p:spPr>
          <a:xfrm>
            <a:off x="3627922" y="3377614"/>
            <a:ext cx="42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R6</a:t>
            </a:r>
          </a:p>
        </p:txBody>
      </p:sp>
      <p:sp>
        <p:nvSpPr>
          <p:cNvPr id="45" name="ZoneTexte 44"/>
          <p:cNvSpPr txBox="1"/>
          <p:nvPr/>
        </p:nvSpPr>
        <p:spPr>
          <a:xfrm>
            <a:off x="8012626" y="2439647"/>
            <a:ext cx="35983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b="1" i="1">
                <a:solidFill>
                  <a:srgbClr val="FF0000"/>
                </a:solidFill>
              </a:rPr>
              <a:t>p</a:t>
            </a:r>
          </a:p>
        </p:txBody>
      </p:sp>
      <p:pic>
        <p:nvPicPr>
          <p:cNvPr id="32" name="Image 31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811" y="1925670"/>
            <a:ext cx="698481" cy="513977"/>
          </a:xfrm>
          <a:prstGeom prst="rect">
            <a:avLst/>
          </a:prstGeom>
        </p:spPr>
      </p:pic>
      <p:sp>
        <p:nvSpPr>
          <p:cNvPr id="44" name="Nuage 43"/>
          <p:cNvSpPr/>
          <p:nvPr/>
        </p:nvSpPr>
        <p:spPr>
          <a:xfrm>
            <a:off x="7212264" y="1620843"/>
            <a:ext cx="1797710" cy="1403251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ZoneTexte 45"/>
          <p:cNvSpPr txBox="1"/>
          <p:nvPr/>
        </p:nvSpPr>
        <p:spPr>
          <a:xfrm>
            <a:off x="8339120" y="1813327"/>
            <a:ext cx="54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AS2</a:t>
            </a:r>
          </a:p>
        </p:txBody>
      </p:sp>
      <p:pic>
        <p:nvPicPr>
          <p:cNvPr id="47" name="Image 46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563" y="1784303"/>
            <a:ext cx="698481" cy="513977"/>
          </a:xfrm>
          <a:prstGeom prst="rect">
            <a:avLst/>
          </a:prstGeom>
        </p:spPr>
      </p:pic>
      <p:sp>
        <p:nvSpPr>
          <p:cNvPr id="50" name="Nuage 49"/>
          <p:cNvSpPr/>
          <p:nvPr/>
        </p:nvSpPr>
        <p:spPr>
          <a:xfrm>
            <a:off x="1298668" y="1417638"/>
            <a:ext cx="1797710" cy="1403251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ZoneTexte 51"/>
          <p:cNvSpPr txBox="1"/>
          <p:nvPr/>
        </p:nvSpPr>
        <p:spPr>
          <a:xfrm>
            <a:off x="2452185" y="1556338"/>
            <a:ext cx="54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AS3</a:t>
            </a:r>
          </a:p>
        </p:txBody>
      </p:sp>
      <p:cxnSp>
        <p:nvCxnSpPr>
          <p:cNvPr id="53" name="Connecteur droit avec flèche 52"/>
          <p:cNvCxnSpPr>
            <a:stCxn id="56" idx="3"/>
            <a:endCxn id="32" idx="1"/>
          </p:cNvCxnSpPr>
          <p:nvPr/>
        </p:nvCxnSpPr>
        <p:spPr>
          <a:xfrm>
            <a:off x="5004989" y="2041292"/>
            <a:ext cx="2603822" cy="141367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/>
          <p:cNvCxnSpPr>
            <a:stCxn id="18" idx="3"/>
          </p:cNvCxnSpPr>
          <p:nvPr/>
        </p:nvCxnSpPr>
        <p:spPr>
          <a:xfrm flipV="1">
            <a:off x="7039502" y="2411272"/>
            <a:ext cx="837318" cy="1078686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avec flèche 54"/>
          <p:cNvCxnSpPr>
            <a:stCxn id="4" idx="0"/>
          </p:cNvCxnSpPr>
          <p:nvPr/>
        </p:nvCxnSpPr>
        <p:spPr>
          <a:xfrm flipV="1">
            <a:off x="1603225" y="2106445"/>
            <a:ext cx="631200" cy="1126524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6" name="Image 55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508" y="1784303"/>
            <a:ext cx="698481" cy="513977"/>
          </a:xfrm>
          <a:prstGeom prst="rect">
            <a:avLst/>
          </a:prstGeom>
        </p:spPr>
      </p:pic>
      <p:sp>
        <p:nvSpPr>
          <p:cNvPr id="57" name="Nuage 56"/>
          <p:cNvSpPr/>
          <p:nvPr/>
        </p:nvSpPr>
        <p:spPr>
          <a:xfrm>
            <a:off x="3709613" y="1417639"/>
            <a:ext cx="1797710" cy="1278696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ZoneTexte 57"/>
          <p:cNvSpPr txBox="1"/>
          <p:nvPr/>
        </p:nvSpPr>
        <p:spPr>
          <a:xfrm>
            <a:off x="4863130" y="1556338"/>
            <a:ext cx="54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AS5</a:t>
            </a:r>
          </a:p>
        </p:txBody>
      </p:sp>
      <p:cxnSp>
        <p:nvCxnSpPr>
          <p:cNvPr id="59" name="Connecteur droit avec flèche 58"/>
          <p:cNvCxnSpPr>
            <a:endCxn id="56" idx="1"/>
          </p:cNvCxnSpPr>
          <p:nvPr/>
        </p:nvCxnSpPr>
        <p:spPr>
          <a:xfrm flipV="1">
            <a:off x="2553567" y="2041292"/>
            <a:ext cx="1752941" cy="18624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/>
          <p:cNvCxnSpPr/>
          <p:nvPr/>
        </p:nvCxnSpPr>
        <p:spPr>
          <a:xfrm flipH="1">
            <a:off x="1885184" y="3624307"/>
            <a:ext cx="1722843" cy="0"/>
          </a:xfrm>
          <a:prstGeom prst="straightConnector1">
            <a:avLst/>
          </a:prstGeom>
          <a:ln>
            <a:solidFill>
              <a:srgbClr val="008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/>
          <p:cNvCxnSpPr>
            <a:stCxn id="8" idx="1"/>
          </p:cNvCxnSpPr>
          <p:nvPr/>
        </p:nvCxnSpPr>
        <p:spPr>
          <a:xfrm flipH="1">
            <a:off x="3225632" y="4891441"/>
            <a:ext cx="693936" cy="376156"/>
          </a:xfrm>
          <a:prstGeom prst="straightConnector1">
            <a:avLst/>
          </a:prstGeom>
          <a:ln>
            <a:solidFill>
              <a:srgbClr val="008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avec flèche 62"/>
          <p:cNvCxnSpPr>
            <a:stCxn id="7" idx="0"/>
          </p:cNvCxnSpPr>
          <p:nvPr/>
        </p:nvCxnSpPr>
        <p:spPr>
          <a:xfrm flipH="1" flipV="1">
            <a:off x="1895563" y="3746946"/>
            <a:ext cx="1151823" cy="1577789"/>
          </a:xfrm>
          <a:prstGeom prst="straightConnector1">
            <a:avLst/>
          </a:prstGeom>
          <a:ln>
            <a:solidFill>
              <a:srgbClr val="008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avec flèche 63"/>
          <p:cNvCxnSpPr/>
          <p:nvPr/>
        </p:nvCxnSpPr>
        <p:spPr>
          <a:xfrm flipH="1" flipV="1">
            <a:off x="3884469" y="3746946"/>
            <a:ext cx="170448" cy="887506"/>
          </a:xfrm>
          <a:prstGeom prst="straightConnector1">
            <a:avLst/>
          </a:prstGeom>
          <a:ln>
            <a:solidFill>
              <a:srgbClr val="008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3326C80-8A63-1341-9BE6-AF58BE6FD656}"/>
              </a:ext>
            </a:extLst>
          </p:cNvPr>
          <p:cNvCxnSpPr/>
          <p:nvPr/>
        </p:nvCxnSpPr>
        <p:spPr>
          <a:xfrm>
            <a:off x="819807" y="6463862"/>
            <a:ext cx="1459459" cy="0"/>
          </a:xfrm>
          <a:prstGeom prst="straightConnector1">
            <a:avLst/>
          </a:prstGeom>
          <a:ln w="73025">
            <a:prstDash val="sysDot"/>
            <a:headEnd w="lg" len="lg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90B47609-0CC8-9E43-8FA1-36A3A927BDBF}"/>
              </a:ext>
            </a:extLst>
          </p:cNvPr>
          <p:cNvSpPr txBox="1"/>
          <p:nvPr/>
        </p:nvSpPr>
        <p:spPr>
          <a:xfrm>
            <a:off x="2465765" y="6296232"/>
            <a:ext cx="1590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P</a:t>
            </a:r>
            <a:r>
              <a:rPr lang="en-BE"/>
              <a:t>ath towards </a:t>
            </a:r>
            <a:r>
              <a:rPr lang="en-BE">
                <a:solidFill>
                  <a:srgbClr val="FF0000"/>
                </a:solidFill>
              </a:rPr>
              <a:t>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CC6F25-C6A0-F9BE-1653-A9A8152FD976}"/>
              </a:ext>
            </a:extLst>
          </p:cNvPr>
          <p:cNvSpPr txBox="1"/>
          <p:nvPr/>
        </p:nvSpPr>
        <p:spPr>
          <a:xfrm>
            <a:off x="4845960" y="6275385"/>
            <a:ext cx="28041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Paths ? R5,R4, R6, R1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DA782CFF-595B-4A5C-35C0-52B37905F3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450549">
            <a:off x="4061633" y="5797288"/>
            <a:ext cx="1260515" cy="674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64">
            <a:extLst>
              <a:ext uri="{FF2B5EF4-FFF2-40B4-BE49-F238E27FC236}">
                <a16:creationId xmlns:a16="http://schemas.microsoft.com/office/drawing/2014/main" id="{9841990E-93F6-8FA6-A54A-EE7AA3F6C8C7}"/>
              </a:ext>
            </a:extLst>
          </p:cNvPr>
          <p:cNvSpPr txBox="1"/>
          <p:nvPr/>
        </p:nvSpPr>
        <p:spPr>
          <a:xfrm>
            <a:off x="4882141" y="3657678"/>
            <a:ext cx="86914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threePt" dir="t"/>
            </a:scene3d>
            <a:sp3d>
              <a:bevelT w="0"/>
            </a:sp3d>
          </a:bodyPr>
          <a:lstStyle/>
          <a:p>
            <a:r>
              <a:rPr lang="en-GB" dirty="0">
                <a:ln>
                  <a:solidFill>
                    <a:srgbClr val="FF0000"/>
                  </a:solidFill>
                </a:ln>
              </a:rPr>
              <a:t>MED=2</a:t>
            </a:r>
          </a:p>
        </p:txBody>
      </p:sp>
      <p:sp>
        <p:nvSpPr>
          <p:cNvPr id="9" name="ZoneTexte 64">
            <a:extLst>
              <a:ext uri="{FF2B5EF4-FFF2-40B4-BE49-F238E27FC236}">
                <a16:creationId xmlns:a16="http://schemas.microsoft.com/office/drawing/2014/main" id="{CB94D4C5-5F99-6311-D366-81504901E40D}"/>
              </a:ext>
            </a:extLst>
          </p:cNvPr>
          <p:cNvSpPr txBox="1"/>
          <p:nvPr/>
        </p:nvSpPr>
        <p:spPr>
          <a:xfrm>
            <a:off x="5102301" y="4991015"/>
            <a:ext cx="86914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threePt" dir="t"/>
            </a:scene3d>
            <a:sp3d>
              <a:bevelT w="0"/>
            </a:sp3d>
          </a:bodyPr>
          <a:lstStyle/>
          <a:p>
            <a:r>
              <a:rPr lang="en-GB" dirty="0">
                <a:ln>
                  <a:solidFill>
                    <a:srgbClr val="FF0000"/>
                  </a:solidFill>
                </a:ln>
              </a:rPr>
              <a:t>MED=8</a:t>
            </a:r>
          </a:p>
        </p:txBody>
      </p:sp>
    </p:spTree>
    <p:extLst>
      <p:ext uri="{BB962C8B-B14F-4D97-AF65-F5344CB8AC3E}">
        <p14:creationId xmlns:p14="http://schemas.microsoft.com/office/powerpoint/2010/main" val="3924345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Conclusion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/>
              <a:t>BGP depends on the underlying </a:t>
            </a:r>
            <a:r>
              <a:rPr lang="en-GB" err="1"/>
              <a:t>intradomain</a:t>
            </a:r>
            <a:r>
              <a:rPr lang="en-GB"/>
              <a:t> routing protocol</a:t>
            </a:r>
          </a:p>
          <a:p>
            <a:pPr lvl="1"/>
            <a:r>
              <a:rPr lang="en-GB"/>
              <a:t>Establishment of the </a:t>
            </a:r>
            <a:r>
              <a:rPr lang="en-GB" err="1">
                <a:solidFill>
                  <a:srgbClr val="008000"/>
                </a:solidFill>
              </a:rPr>
              <a:t>iBGP</a:t>
            </a:r>
            <a:r>
              <a:rPr lang="en-GB"/>
              <a:t> sessions</a:t>
            </a:r>
          </a:p>
          <a:p>
            <a:pPr lvl="1"/>
            <a:r>
              <a:rPr lang="en-GB"/>
              <a:t>Resolution of the BGP </a:t>
            </a:r>
            <a:r>
              <a:rPr lang="en-GB" err="1"/>
              <a:t>nexthop</a:t>
            </a:r>
            <a:endParaRPr lang="en-GB"/>
          </a:p>
          <a:p>
            <a:endParaRPr lang="en-GB">
              <a:solidFill>
                <a:srgbClr val="008000"/>
              </a:solidFill>
            </a:endParaRPr>
          </a:p>
          <a:p>
            <a:r>
              <a:rPr lang="en-GB" err="1">
                <a:solidFill>
                  <a:srgbClr val="008000"/>
                </a:solidFill>
              </a:rPr>
              <a:t>iBGP</a:t>
            </a:r>
            <a:r>
              <a:rPr lang="en-GB">
                <a:solidFill>
                  <a:srgbClr val="008000"/>
                </a:solidFill>
              </a:rPr>
              <a:t> </a:t>
            </a:r>
            <a:r>
              <a:rPr lang="en-GB"/>
              <a:t>and </a:t>
            </a:r>
            <a:r>
              <a:rPr lang="en-GB" err="1">
                <a:solidFill>
                  <a:srgbClr val="FF0000"/>
                </a:solidFill>
              </a:rPr>
              <a:t>eBGP</a:t>
            </a:r>
            <a:r>
              <a:rPr lang="en-GB">
                <a:solidFill>
                  <a:srgbClr val="FF0000"/>
                </a:solidFill>
              </a:rPr>
              <a:t> </a:t>
            </a:r>
            <a:r>
              <a:rPr lang="en-GB"/>
              <a:t>play different roles</a:t>
            </a:r>
          </a:p>
          <a:p>
            <a:pPr lvl="1"/>
            <a:r>
              <a:rPr lang="en-GB" err="1">
                <a:solidFill>
                  <a:srgbClr val="FF0000"/>
                </a:solidFill>
              </a:rPr>
              <a:t>eBGP</a:t>
            </a:r>
            <a:r>
              <a:rPr lang="en-GB">
                <a:solidFill>
                  <a:srgbClr val="FF0000"/>
                </a:solidFill>
              </a:rPr>
              <a:t> </a:t>
            </a:r>
            <a:r>
              <a:rPr lang="en-GB"/>
              <a:t>over sessions with routers in other </a:t>
            </a:r>
            <a:r>
              <a:rPr lang="en-GB" err="1"/>
              <a:t>ASes</a:t>
            </a:r>
            <a:endParaRPr lang="en-GB"/>
          </a:p>
          <a:p>
            <a:pPr lvl="1"/>
            <a:r>
              <a:rPr lang="en-GB" err="1">
                <a:solidFill>
                  <a:srgbClr val="008000"/>
                </a:solidFill>
              </a:rPr>
              <a:t>iBGP</a:t>
            </a:r>
            <a:r>
              <a:rPr lang="en-GB">
                <a:solidFill>
                  <a:srgbClr val="008000"/>
                </a:solidFill>
              </a:rPr>
              <a:t> </a:t>
            </a:r>
            <a:r>
              <a:rPr lang="en-GB"/>
              <a:t>sessions (in full mesh) inside an AS</a:t>
            </a:r>
            <a:br>
              <a:rPr lang="en-GB"/>
            </a:br>
            <a:endParaRPr lang="en-GB"/>
          </a:p>
          <a:p>
            <a:r>
              <a:rPr lang="en-GB"/>
              <a:t>The BGP decision process ranks routes</a:t>
            </a:r>
          </a:p>
          <a:p>
            <a:pPr lvl="1"/>
            <a:r>
              <a:rPr lang="en-GB"/>
              <a:t>Hot potato versus cold potato routing</a:t>
            </a:r>
          </a:p>
        </p:txBody>
      </p:sp>
    </p:spTree>
    <p:extLst>
      <p:ext uri="{BB962C8B-B14F-4D97-AF65-F5344CB8AC3E}">
        <p14:creationId xmlns:p14="http://schemas.microsoft.com/office/powerpoint/2010/main" val="7671127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Reading list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47750" lvl="1" indent="0">
              <a:buNone/>
              <a:defRPr/>
            </a:pPr>
            <a:br>
              <a:rPr lang="en-US"/>
            </a:br>
            <a:br>
              <a:rPr lang="en-US"/>
            </a:br>
            <a:br>
              <a:rPr lang="en-US"/>
            </a:br>
            <a:r>
              <a:rPr lang="en-US"/>
              <a:t> 1</a:t>
            </a:r>
            <a:r>
              <a:rPr lang="en-US" baseline="32000"/>
              <a:t>st</a:t>
            </a:r>
            <a:r>
              <a:rPr lang="en-US"/>
              <a:t> edition, BGP section</a:t>
            </a:r>
            <a:br>
              <a:rPr lang="en-US"/>
            </a:br>
            <a:r>
              <a:rPr lang="en-US"/>
              <a:t>http://cnp3book.info.ucl.ac.be/network/network/#the-border-gateway-protocol</a:t>
            </a:r>
          </a:p>
          <a:p>
            <a:endParaRPr lang="en-GB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-404813" y="2067308"/>
            <a:ext cx="10985500" cy="571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89000">
              <a:defRPr/>
            </a:pPr>
            <a:endParaRPr 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0470" y="1417638"/>
            <a:ext cx="3242578" cy="1875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541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92969" y="1946672"/>
            <a:ext cx="7572375" cy="4830961"/>
          </a:xfrm>
          <a:ln/>
        </p:spPr>
        <p:txBody>
          <a:bodyPr/>
          <a:lstStyle/>
          <a:p>
            <a:pPr marL="625056"/>
            <a:r>
              <a:rPr lang="en-US"/>
              <a:t>Interdomain Routing</a:t>
            </a:r>
          </a:p>
          <a:p>
            <a:pPr marL="1025106" lvl="1"/>
            <a:r>
              <a:rPr lang="en-US"/>
              <a:t>iBGP</a:t>
            </a:r>
          </a:p>
          <a:p>
            <a:pPr marL="625056"/>
            <a:r>
              <a:rPr lang="en-US">
                <a:solidFill>
                  <a:srgbClr val="FF0000"/>
                </a:solidFill>
              </a:rPr>
              <a:t>Segment Routing</a:t>
            </a:r>
          </a:p>
        </p:txBody>
      </p:sp>
    </p:spTree>
    <p:extLst>
      <p:ext uri="{BB962C8B-B14F-4D97-AF65-F5344CB8AC3E}">
        <p14:creationId xmlns:p14="http://schemas.microsoft.com/office/powerpoint/2010/main" val="2359294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674"/>
    </mc:Choice>
    <mc:Fallback xmlns="">
      <p:transition spd="slow" advTm="9674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IPv6 Segment Routing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Objectives</a:t>
            </a:r>
          </a:p>
          <a:p>
            <a:pPr lvl="1"/>
            <a:r>
              <a:rPr lang="en-GB"/>
              <a:t>Allow operators to use non-shortest paths inside their networks using </a:t>
            </a:r>
            <a:br>
              <a:rPr lang="en-GB"/>
            </a:br>
            <a:r>
              <a:rPr lang="en-GB" b="1"/>
              <a:t>Source routing paradigm</a:t>
            </a:r>
          </a:p>
          <a:p>
            <a:pPr lvl="1"/>
            <a:r>
              <a:rPr lang="en-GB"/>
              <a:t>Provide advanced services</a:t>
            </a:r>
          </a:p>
          <a:p>
            <a:pPr lvl="2"/>
            <a:r>
              <a:rPr lang="en-GB"/>
              <a:t>Traffic engineering</a:t>
            </a:r>
          </a:p>
          <a:p>
            <a:pPr lvl="2"/>
            <a:r>
              <a:rPr lang="en-GB" err="1"/>
              <a:t>Middleboxing</a:t>
            </a:r>
            <a:endParaRPr lang="en-GB"/>
          </a:p>
          <a:p>
            <a:pPr lvl="1"/>
            <a:endParaRPr lang="en-GB"/>
          </a:p>
        </p:txBody>
      </p:sp>
      <p:sp>
        <p:nvSpPr>
          <p:cNvPr id="4" name="ZoneTexte 3"/>
          <p:cNvSpPr txBox="1"/>
          <p:nvPr/>
        </p:nvSpPr>
        <p:spPr>
          <a:xfrm>
            <a:off x="1137974" y="6365576"/>
            <a:ext cx="6772688" cy="351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87"/>
              <a:t>See http://</a:t>
            </a:r>
            <a:r>
              <a:rPr lang="en-GB" sz="1687" err="1"/>
              <a:t>www.segment-routing.org</a:t>
            </a:r>
            <a:r>
              <a:rPr lang="en-GB" sz="1687"/>
              <a:t> and http://</a:t>
            </a:r>
            <a:r>
              <a:rPr lang="en-GB" sz="1687" err="1"/>
              <a:t>www.segment-routing.net</a:t>
            </a:r>
            <a:endParaRPr lang="en-GB" sz="1687"/>
          </a:p>
        </p:txBody>
      </p:sp>
    </p:spTree>
    <p:extLst>
      <p:ext uri="{BB962C8B-B14F-4D97-AF65-F5344CB8AC3E}">
        <p14:creationId xmlns:p14="http://schemas.microsoft.com/office/powerpoint/2010/main" val="2221752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How to distribute BGP routes </a:t>
            </a:r>
            <a:br>
              <a:rPr lang="en-GB"/>
            </a:br>
            <a:r>
              <a:rPr lang="en-GB"/>
              <a:t>in a large network 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Nuage 3"/>
          <p:cNvSpPr/>
          <p:nvPr/>
        </p:nvSpPr>
        <p:spPr>
          <a:xfrm>
            <a:off x="4536904" y="2049687"/>
            <a:ext cx="1161522" cy="4076476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Image 4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7270" y="4742349"/>
            <a:ext cx="698481" cy="513977"/>
          </a:xfrm>
          <a:prstGeom prst="rect">
            <a:avLst/>
          </a:prstGeom>
        </p:spPr>
      </p:pic>
      <p:pic>
        <p:nvPicPr>
          <p:cNvPr id="6" name="Image 5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7270" y="2907572"/>
            <a:ext cx="698481" cy="513977"/>
          </a:xfrm>
          <a:prstGeom prst="rect">
            <a:avLst/>
          </a:prstGeom>
        </p:spPr>
      </p:pic>
      <p:sp>
        <p:nvSpPr>
          <p:cNvPr id="7" name="Nuage 6"/>
          <p:cNvSpPr/>
          <p:nvPr/>
        </p:nvSpPr>
        <p:spPr>
          <a:xfrm>
            <a:off x="917483" y="5028077"/>
            <a:ext cx="1797710" cy="1403251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Image 7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426" y="5472714"/>
            <a:ext cx="698481" cy="513977"/>
          </a:xfrm>
          <a:prstGeom prst="rect">
            <a:avLst/>
          </a:prstGeom>
        </p:spPr>
      </p:pic>
      <p:sp>
        <p:nvSpPr>
          <p:cNvPr id="9" name="Nuage 8"/>
          <p:cNvSpPr/>
          <p:nvPr/>
        </p:nvSpPr>
        <p:spPr>
          <a:xfrm>
            <a:off x="6659614" y="1805627"/>
            <a:ext cx="1797710" cy="1403251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Connecteur droit avec flèche 9"/>
          <p:cNvCxnSpPr>
            <a:stCxn id="8" idx="3"/>
          </p:cNvCxnSpPr>
          <p:nvPr/>
        </p:nvCxnSpPr>
        <p:spPr>
          <a:xfrm flipV="1">
            <a:off x="2248907" y="5252832"/>
            <a:ext cx="2692527" cy="476871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>
            <a:stCxn id="5" idx="0"/>
            <a:endCxn id="6" idx="2"/>
          </p:cNvCxnSpPr>
          <p:nvPr/>
        </p:nvCxnSpPr>
        <p:spPr>
          <a:xfrm flipV="1">
            <a:off x="5106511" y="3421549"/>
            <a:ext cx="0" cy="1320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 flipV="1">
            <a:off x="5313350" y="2669136"/>
            <a:ext cx="2112588" cy="476872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Image 15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5938" y="2142975"/>
            <a:ext cx="698481" cy="513977"/>
          </a:xfrm>
          <a:prstGeom prst="rect">
            <a:avLst/>
          </a:prstGeom>
        </p:spPr>
      </p:pic>
      <p:cxnSp>
        <p:nvCxnSpPr>
          <p:cNvPr id="17" name="Connecteur droit avec flèche 16"/>
          <p:cNvCxnSpPr/>
          <p:nvPr/>
        </p:nvCxnSpPr>
        <p:spPr>
          <a:xfrm>
            <a:off x="4941434" y="3345840"/>
            <a:ext cx="0" cy="154672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4941434" y="2299804"/>
            <a:ext cx="54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AS1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1009142" y="5360371"/>
            <a:ext cx="54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AS2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6884654" y="2049687"/>
            <a:ext cx="54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AS3</a:t>
            </a:r>
          </a:p>
        </p:txBody>
      </p:sp>
      <p:cxnSp>
        <p:nvCxnSpPr>
          <p:cNvPr id="21" name="Connecteur droit 20"/>
          <p:cNvCxnSpPr/>
          <p:nvPr/>
        </p:nvCxnSpPr>
        <p:spPr>
          <a:xfrm flipV="1">
            <a:off x="2241322" y="5028077"/>
            <a:ext cx="2515948" cy="4820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 flipV="1">
            <a:off x="5482718" y="2428095"/>
            <a:ext cx="1943220" cy="4820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7394658" y="4982083"/>
            <a:ext cx="689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err="1"/>
              <a:t>eBGP</a:t>
            </a:r>
            <a:endParaRPr lang="en-GB"/>
          </a:p>
        </p:txBody>
      </p:sp>
      <p:cxnSp>
        <p:nvCxnSpPr>
          <p:cNvPr id="26" name="Connecteur droit avec flèche 25"/>
          <p:cNvCxnSpPr/>
          <p:nvPr/>
        </p:nvCxnSpPr>
        <p:spPr>
          <a:xfrm>
            <a:off x="6197875" y="5166749"/>
            <a:ext cx="923478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ZoneTexte 26"/>
          <p:cNvSpPr txBox="1"/>
          <p:nvPr/>
        </p:nvSpPr>
        <p:spPr>
          <a:xfrm>
            <a:off x="7446533" y="5343281"/>
            <a:ext cx="628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err="1"/>
              <a:t>iBGP</a:t>
            </a:r>
            <a:endParaRPr lang="en-GB"/>
          </a:p>
        </p:txBody>
      </p:sp>
      <p:cxnSp>
        <p:nvCxnSpPr>
          <p:cNvPr id="28" name="Connecteur droit avec flèche 27"/>
          <p:cNvCxnSpPr/>
          <p:nvPr/>
        </p:nvCxnSpPr>
        <p:spPr>
          <a:xfrm>
            <a:off x="6249750" y="5527947"/>
            <a:ext cx="923478" cy="0"/>
          </a:xfrm>
          <a:prstGeom prst="straightConnector1">
            <a:avLst/>
          </a:prstGeom>
          <a:ln>
            <a:solidFill>
              <a:srgbClr val="008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8703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CD953-C044-0C49-9F15-A41420B0C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/>
              <a:t>Source routing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906EA-2D02-AB4D-9418-4C90C3C4F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386" y="1870948"/>
            <a:ext cx="7358063" cy="659624"/>
          </a:xfrm>
        </p:spPr>
        <p:txBody>
          <a:bodyPr/>
          <a:lstStyle/>
          <a:p>
            <a:r>
              <a:rPr lang="en-BE"/>
              <a:t>Each packet contains intermediate nodes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93A07D5-55E0-6B40-BEA8-9D2EA81D71AF}"/>
              </a:ext>
            </a:extLst>
          </p:cNvPr>
          <p:cNvGrpSpPr>
            <a:grpSpLocks/>
          </p:cNvGrpSpPr>
          <p:nvPr/>
        </p:nvGrpSpPr>
        <p:grpSpPr bwMode="auto">
          <a:xfrm>
            <a:off x="1159744" y="3756050"/>
            <a:ext cx="563686" cy="401836"/>
            <a:chOff x="0" y="0"/>
            <a:chExt cx="505" cy="359"/>
          </a:xfrm>
          <a:solidFill>
            <a:schemeClr val="bg1"/>
          </a:solidFill>
        </p:grpSpPr>
        <p:sp>
          <p:nvSpPr>
            <p:cNvPr id="5" name="AutoShape 4">
              <a:extLst>
                <a:ext uri="{FF2B5EF4-FFF2-40B4-BE49-F238E27FC236}">
                  <a16:creationId xmlns:a16="http://schemas.microsoft.com/office/drawing/2014/main" id="{2A50E5BC-D355-C147-917F-5D1F3D3A564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5"/>
              <a:ext cx="341" cy="233"/>
            </a:xfrm>
            <a:prstGeom prst="roundRect">
              <a:avLst>
                <a:gd name="adj" fmla="val 431"/>
              </a:avLst>
            </a:prstGeom>
            <a:grpFill/>
            <a:ln w="254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GB" sz="1266"/>
            </a:p>
          </p:txBody>
        </p:sp>
        <p:sp>
          <p:nvSpPr>
            <p:cNvPr id="6" name="Line 5">
              <a:extLst>
                <a:ext uri="{FF2B5EF4-FFF2-40B4-BE49-F238E27FC236}">
                  <a16:creationId xmlns:a16="http://schemas.microsoft.com/office/drawing/2014/main" id="{6D642806-2A1D-074B-831F-75998DEF773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162" cy="126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7" name="Line 6">
              <a:extLst>
                <a:ext uri="{FF2B5EF4-FFF2-40B4-BE49-F238E27FC236}">
                  <a16:creationId xmlns:a16="http://schemas.microsoft.com/office/drawing/2014/main" id="{02A8A5A6-BAA5-494D-B522-A3BF417BE51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341" y="0"/>
              <a:ext cx="163" cy="126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8" name="Line 7">
              <a:extLst>
                <a:ext uri="{FF2B5EF4-FFF2-40B4-BE49-F238E27FC236}">
                  <a16:creationId xmlns:a16="http://schemas.microsoft.com/office/drawing/2014/main" id="{2A9A671A-9C8D-374A-9A3A-CE536B70EC1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341" y="233"/>
              <a:ext cx="163" cy="126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9" name="Line 8">
              <a:extLst>
                <a:ext uri="{FF2B5EF4-FFF2-40B4-BE49-F238E27FC236}">
                  <a16:creationId xmlns:a16="http://schemas.microsoft.com/office/drawing/2014/main" id="{005FA0D3-0C3B-1F4B-96EA-1184E3DF7C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" y="1"/>
              <a:ext cx="342" cy="1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10" name="Line 9">
              <a:extLst>
                <a:ext uri="{FF2B5EF4-FFF2-40B4-BE49-F238E27FC236}">
                  <a16:creationId xmlns:a16="http://schemas.microsoft.com/office/drawing/2014/main" id="{683174AA-A4E2-CE47-BB44-6C76508E01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4" y="1"/>
              <a:ext cx="1" cy="233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4B325D3-5118-6D46-8B34-0CB4AEC159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" y="127"/>
              <a:ext cx="276" cy="216"/>
              <a:chOff x="3" y="0"/>
              <a:chExt cx="275" cy="216"/>
            </a:xfrm>
            <a:grpFill/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9339479-04DD-1F49-8DFA-ED76730E51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" y="0"/>
                <a:ext cx="187" cy="21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GB" sz="1266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75D90B6-4D6F-E145-9ADA-9958E8FEE3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" y="13"/>
                <a:ext cx="275" cy="183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lnSpc>
                    <a:spcPct val="84000"/>
                  </a:lnSpc>
                </a:pPr>
                <a:r>
                  <a:rPr lang="en-US" sz="1547"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 R1</a:t>
                </a:r>
              </a:p>
            </p:txBody>
          </p: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0EB51FF-DAEB-AC4D-8A7D-94E38C3690E3}"/>
              </a:ext>
            </a:extLst>
          </p:cNvPr>
          <p:cNvGrpSpPr>
            <a:grpSpLocks/>
          </p:cNvGrpSpPr>
          <p:nvPr/>
        </p:nvGrpSpPr>
        <p:grpSpPr bwMode="auto">
          <a:xfrm>
            <a:off x="2411016" y="3756050"/>
            <a:ext cx="564803" cy="401836"/>
            <a:chOff x="0" y="0"/>
            <a:chExt cx="505" cy="359"/>
          </a:xfrm>
          <a:solidFill>
            <a:schemeClr val="bg1"/>
          </a:solidFill>
        </p:grpSpPr>
        <p:sp>
          <p:nvSpPr>
            <p:cNvPr id="15" name="AutoShape 14">
              <a:extLst>
                <a:ext uri="{FF2B5EF4-FFF2-40B4-BE49-F238E27FC236}">
                  <a16:creationId xmlns:a16="http://schemas.microsoft.com/office/drawing/2014/main" id="{27BF955D-C4EF-AE44-A260-A0560A3430F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5"/>
              <a:ext cx="341" cy="233"/>
            </a:xfrm>
            <a:prstGeom prst="roundRect">
              <a:avLst>
                <a:gd name="adj" fmla="val 431"/>
              </a:avLst>
            </a:prstGeom>
            <a:grpFill/>
            <a:ln w="254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GB" sz="1266"/>
            </a:p>
          </p:txBody>
        </p:sp>
        <p:sp>
          <p:nvSpPr>
            <p:cNvPr id="16" name="Line 15">
              <a:extLst>
                <a:ext uri="{FF2B5EF4-FFF2-40B4-BE49-F238E27FC236}">
                  <a16:creationId xmlns:a16="http://schemas.microsoft.com/office/drawing/2014/main" id="{6DF7FDA6-7889-4248-AF4E-F454B56A1B3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162" cy="126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17" name="Line 16">
              <a:extLst>
                <a:ext uri="{FF2B5EF4-FFF2-40B4-BE49-F238E27FC236}">
                  <a16:creationId xmlns:a16="http://schemas.microsoft.com/office/drawing/2014/main" id="{CBA6BA34-BD10-084A-87BE-B78C33A09D0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341" y="0"/>
              <a:ext cx="163" cy="126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18" name="Line 17">
              <a:extLst>
                <a:ext uri="{FF2B5EF4-FFF2-40B4-BE49-F238E27FC236}">
                  <a16:creationId xmlns:a16="http://schemas.microsoft.com/office/drawing/2014/main" id="{C32F1304-4BE5-6E4A-87ED-0A0EA0E5533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341" y="233"/>
              <a:ext cx="163" cy="126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19" name="Line 18">
              <a:extLst>
                <a:ext uri="{FF2B5EF4-FFF2-40B4-BE49-F238E27FC236}">
                  <a16:creationId xmlns:a16="http://schemas.microsoft.com/office/drawing/2014/main" id="{23E36F8A-C42B-234C-B07C-CFE32AD161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" y="1"/>
              <a:ext cx="342" cy="1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20" name="Line 19">
              <a:extLst>
                <a:ext uri="{FF2B5EF4-FFF2-40B4-BE49-F238E27FC236}">
                  <a16:creationId xmlns:a16="http://schemas.microsoft.com/office/drawing/2014/main" id="{8E6F7D6A-5D25-954A-B720-B64BE133D7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4" y="1"/>
              <a:ext cx="1" cy="233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EE94DB1F-25CF-7F49-9674-94BD260E8F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" y="127"/>
              <a:ext cx="275" cy="216"/>
              <a:chOff x="0" y="0"/>
              <a:chExt cx="274" cy="216"/>
            </a:xfrm>
            <a:grpFill/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5C6BF51A-39DD-864D-A9EC-D5457D4CFF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" y="0"/>
                <a:ext cx="187" cy="21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GB" sz="1266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69A6EBB4-FD06-7C42-92D6-F6E7AA2825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13"/>
                <a:ext cx="274" cy="183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lnSpc>
                    <a:spcPct val="84000"/>
                  </a:lnSpc>
                </a:pPr>
                <a:r>
                  <a:rPr lang="en-US" sz="1547"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 R2</a:t>
                </a:r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604AC03-0817-B543-A438-4DD2F39A58DB}"/>
              </a:ext>
            </a:extLst>
          </p:cNvPr>
          <p:cNvGrpSpPr>
            <a:grpSpLocks/>
          </p:cNvGrpSpPr>
          <p:nvPr/>
        </p:nvGrpSpPr>
        <p:grpSpPr bwMode="auto">
          <a:xfrm>
            <a:off x="4116586" y="2836292"/>
            <a:ext cx="564803" cy="401836"/>
            <a:chOff x="0" y="0"/>
            <a:chExt cx="505" cy="359"/>
          </a:xfrm>
          <a:solidFill>
            <a:schemeClr val="bg1"/>
          </a:solidFill>
        </p:grpSpPr>
        <p:sp>
          <p:nvSpPr>
            <p:cNvPr id="25" name="AutoShape 24">
              <a:extLst>
                <a:ext uri="{FF2B5EF4-FFF2-40B4-BE49-F238E27FC236}">
                  <a16:creationId xmlns:a16="http://schemas.microsoft.com/office/drawing/2014/main" id="{5F843F12-123F-E24C-A4D0-3B07B20B58F6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5"/>
              <a:ext cx="341" cy="233"/>
            </a:xfrm>
            <a:prstGeom prst="roundRect">
              <a:avLst>
                <a:gd name="adj" fmla="val 431"/>
              </a:avLst>
            </a:prstGeom>
            <a:grpFill/>
            <a:ln w="254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GB" sz="1266"/>
            </a:p>
          </p:txBody>
        </p:sp>
        <p:sp>
          <p:nvSpPr>
            <p:cNvPr id="26" name="Line 25">
              <a:extLst>
                <a:ext uri="{FF2B5EF4-FFF2-40B4-BE49-F238E27FC236}">
                  <a16:creationId xmlns:a16="http://schemas.microsoft.com/office/drawing/2014/main" id="{3C8C8FDB-6797-1E4A-81B5-04DE3C7C7AF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162" cy="126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27" name="Line 26">
              <a:extLst>
                <a:ext uri="{FF2B5EF4-FFF2-40B4-BE49-F238E27FC236}">
                  <a16:creationId xmlns:a16="http://schemas.microsoft.com/office/drawing/2014/main" id="{72AFC10D-B919-564B-AADC-123538FA685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341" y="0"/>
              <a:ext cx="163" cy="126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28" name="Line 27">
              <a:extLst>
                <a:ext uri="{FF2B5EF4-FFF2-40B4-BE49-F238E27FC236}">
                  <a16:creationId xmlns:a16="http://schemas.microsoft.com/office/drawing/2014/main" id="{F9E9BCD4-DCA9-A24F-8B8F-ABA9D12F1B3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341" y="233"/>
              <a:ext cx="163" cy="126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29" name="Line 28">
              <a:extLst>
                <a:ext uri="{FF2B5EF4-FFF2-40B4-BE49-F238E27FC236}">
                  <a16:creationId xmlns:a16="http://schemas.microsoft.com/office/drawing/2014/main" id="{072C314F-DEAF-AD4D-B058-59C703CF7A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" y="1"/>
              <a:ext cx="342" cy="1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30" name="Line 29">
              <a:extLst>
                <a:ext uri="{FF2B5EF4-FFF2-40B4-BE49-F238E27FC236}">
                  <a16:creationId xmlns:a16="http://schemas.microsoft.com/office/drawing/2014/main" id="{E72AB664-290D-B44A-B025-DBD54EDD5A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4" y="1"/>
              <a:ext cx="1" cy="233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071CE49E-8FE1-5349-95A2-F841FE816B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" y="127"/>
              <a:ext cx="275" cy="216"/>
              <a:chOff x="0" y="0"/>
              <a:chExt cx="274" cy="216"/>
            </a:xfrm>
            <a:grpFill/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49B89519-A081-D04B-92F3-5B18F5196B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" y="0"/>
                <a:ext cx="187" cy="21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GB" sz="1266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001A21C-04E4-334F-9EBF-89DDD25D84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13"/>
                <a:ext cx="274" cy="183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lnSpc>
                    <a:spcPct val="84000"/>
                  </a:lnSpc>
                </a:pPr>
                <a:r>
                  <a:rPr lang="en-US" sz="1547"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 R4</a:t>
                </a:r>
              </a:p>
            </p:txBody>
          </p:sp>
        </p:grp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5EE9EA5-5B2B-4C48-A543-152257D5801F}"/>
              </a:ext>
            </a:extLst>
          </p:cNvPr>
          <p:cNvGrpSpPr>
            <a:grpSpLocks/>
          </p:cNvGrpSpPr>
          <p:nvPr/>
        </p:nvGrpSpPr>
        <p:grpSpPr bwMode="auto">
          <a:xfrm>
            <a:off x="4116586" y="3648894"/>
            <a:ext cx="564803" cy="401836"/>
            <a:chOff x="0" y="0"/>
            <a:chExt cx="505" cy="359"/>
          </a:xfrm>
          <a:solidFill>
            <a:schemeClr val="bg1"/>
          </a:solidFill>
        </p:grpSpPr>
        <p:sp>
          <p:nvSpPr>
            <p:cNvPr id="35" name="AutoShape 34">
              <a:extLst>
                <a:ext uri="{FF2B5EF4-FFF2-40B4-BE49-F238E27FC236}">
                  <a16:creationId xmlns:a16="http://schemas.microsoft.com/office/drawing/2014/main" id="{8A4921E9-FAB8-144A-8916-5D56391F276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5"/>
              <a:ext cx="341" cy="233"/>
            </a:xfrm>
            <a:prstGeom prst="roundRect">
              <a:avLst>
                <a:gd name="adj" fmla="val 431"/>
              </a:avLst>
            </a:prstGeom>
            <a:grpFill/>
            <a:ln w="254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GB" sz="1266"/>
            </a:p>
          </p:txBody>
        </p:sp>
        <p:sp>
          <p:nvSpPr>
            <p:cNvPr id="36" name="Line 35">
              <a:extLst>
                <a:ext uri="{FF2B5EF4-FFF2-40B4-BE49-F238E27FC236}">
                  <a16:creationId xmlns:a16="http://schemas.microsoft.com/office/drawing/2014/main" id="{C94EC720-ACCB-DF42-8CDC-FA8069667F4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162" cy="126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37" name="Line 36">
              <a:extLst>
                <a:ext uri="{FF2B5EF4-FFF2-40B4-BE49-F238E27FC236}">
                  <a16:creationId xmlns:a16="http://schemas.microsoft.com/office/drawing/2014/main" id="{2097658A-426B-B74C-B23A-9B5B5823341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341" y="0"/>
              <a:ext cx="163" cy="126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38" name="Line 37">
              <a:extLst>
                <a:ext uri="{FF2B5EF4-FFF2-40B4-BE49-F238E27FC236}">
                  <a16:creationId xmlns:a16="http://schemas.microsoft.com/office/drawing/2014/main" id="{0B96D91E-A304-0645-864B-E284EF37158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341" y="233"/>
              <a:ext cx="163" cy="126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39" name="Line 38">
              <a:extLst>
                <a:ext uri="{FF2B5EF4-FFF2-40B4-BE49-F238E27FC236}">
                  <a16:creationId xmlns:a16="http://schemas.microsoft.com/office/drawing/2014/main" id="{A597F3F9-26BE-BC40-BF7F-B6DFFC29C5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" y="1"/>
              <a:ext cx="342" cy="1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40" name="Line 39">
              <a:extLst>
                <a:ext uri="{FF2B5EF4-FFF2-40B4-BE49-F238E27FC236}">
                  <a16:creationId xmlns:a16="http://schemas.microsoft.com/office/drawing/2014/main" id="{423F2171-B42E-7D48-951F-B10807CBF1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4" y="1"/>
              <a:ext cx="1" cy="233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516E07B0-6A98-AA4D-B166-0F1B428E3A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" y="127"/>
              <a:ext cx="226" cy="216"/>
              <a:chOff x="0" y="0"/>
              <a:chExt cx="225" cy="216"/>
            </a:xfrm>
            <a:grpFill/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29F36EB5-F6C6-9C4F-AE89-4A1AFCE956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" y="0"/>
                <a:ext cx="187" cy="21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GB" sz="1266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EAE641B5-1A8F-E54B-8533-5C7158B16F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13"/>
                <a:ext cx="225" cy="183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lnSpc>
                    <a:spcPct val="84000"/>
                  </a:lnSpc>
                </a:pPr>
                <a:r>
                  <a:rPr lang="en-US" sz="1547"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R5</a:t>
                </a:r>
              </a:p>
            </p:txBody>
          </p:sp>
        </p:grpSp>
      </p:grpSp>
      <p:sp>
        <p:nvSpPr>
          <p:cNvPr id="44" name="Line 43">
            <a:extLst>
              <a:ext uri="{FF2B5EF4-FFF2-40B4-BE49-F238E27FC236}">
                <a16:creationId xmlns:a16="http://schemas.microsoft.com/office/drawing/2014/main" id="{89FA7AD4-158F-DB4E-979E-9DAB18FC0DAB}"/>
              </a:ext>
            </a:extLst>
          </p:cNvPr>
          <p:cNvSpPr>
            <a:spLocks noChangeShapeType="1"/>
          </p:cNvSpPr>
          <p:nvPr/>
        </p:nvSpPr>
        <p:spPr bwMode="auto">
          <a:xfrm>
            <a:off x="4561955" y="3018235"/>
            <a:ext cx="1529209" cy="17859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sz="1266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5A2DDCD-1E15-174F-A3BC-B8223618EADA}"/>
              </a:ext>
            </a:extLst>
          </p:cNvPr>
          <p:cNvGrpSpPr>
            <a:grpSpLocks/>
          </p:cNvGrpSpPr>
          <p:nvPr/>
        </p:nvGrpSpPr>
        <p:grpSpPr bwMode="auto">
          <a:xfrm>
            <a:off x="4116586" y="4649019"/>
            <a:ext cx="564803" cy="401836"/>
            <a:chOff x="0" y="0"/>
            <a:chExt cx="505" cy="359"/>
          </a:xfrm>
          <a:solidFill>
            <a:schemeClr val="bg1"/>
          </a:solidFill>
        </p:grpSpPr>
        <p:sp>
          <p:nvSpPr>
            <p:cNvPr id="46" name="AutoShape 45">
              <a:extLst>
                <a:ext uri="{FF2B5EF4-FFF2-40B4-BE49-F238E27FC236}">
                  <a16:creationId xmlns:a16="http://schemas.microsoft.com/office/drawing/2014/main" id="{8DECF715-BA18-1E41-A09B-7BE2411B8EC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5"/>
              <a:ext cx="341" cy="233"/>
            </a:xfrm>
            <a:prstGeom prst="roundRect">
              <a:avLst>
                <a:gd name="adj" fmla="val 431"/>
              </a:avLst>
            </a:prstGeom>
            <a:grpFill/>
            <a:ln w="254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GB" sz="1266"/>
            </a:p>
          </p:txBody>
        </p:sp>
        <p:sp>
          <p:nvSpPr>
            <p:cNvPr id="47" name="Line 46">
              <a:extLst>
                <a:ext uri="{FF2B5EF4-FFF2-40B4-BE49-F238E27FC236}">
                  <a16:creationId xmlns:a16="http://schemas.microsoft.com/office/drawing/2014/main" id="{91E6FCD2-F123-EC47-9DD1-F70FB8BE545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162" cy="126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48" name="Line 47">
              <a:extLst>
                <a:ext uri="{FF2B5EF4-FFF2-40B4-BE49-F238E27FC236}">
                  <a16:creationId xmlns:a16="http://schemas.microsoft.com/office/drawing/2014/main" id="{1B4F870E-C775-9941-86F5-1D2420022C1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341" y="0"/>
              <a:ext cx="163" cy="126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49" name="Line 48">
              <a:extLst>
                <a:ext uri="{FF2B5EF4-FFF2-40B4-BE49-F238E27FC236}">
                  <a16:creationId xmlns:a16="http://schemas.microsoft.com/office/drawing/2014/main" id="{C922C1D1-3E7E-6E44-B02E-ADA53D6F456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341" y="233"/>
              <a:ext cx="163" cy="126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50" name="Line 49">
              <a:extLst>
                <a:ext uri="{FF2B5EF4-FFF2-40B4-BE49-F238E27FC236}">
                  <a16:creationId xmlns:a16="http://schemas.microsoft.com/office/drawing/2014/main" id="{CD88C653-8CA8-1D48-BA26-569473D50B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" y="1"/>
              <a:ext cx="342" cy="1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51" name="Line 50">
              <a:extLst>
                <a:ext uri="{FF2B5EF4-FFF2-40B4-BE49-F238E27FC236}">
                  <a16:creationId xmlns:a16="http://schemas.microsoft.com/office/drawing/2014/main" id="{C5DB20CE-CDA9-AB44-96C3-7F30EC3DB4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4" y="1"/>
              <a:ext cx="1" cy="233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63C78226-7B1A-484A-A73B-47D8FB327D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" y="127"/>
              <a:ext cx="226" cy="216"/>
              <a:chOff x="0" y="0"/>
              <a:chExt cx="225" cy="216"/>
            </a:xfrm>
            <a:grpFill/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D6A5DA8D-92AD-B64E-B935-8B6D7EA274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" y="0"/>
                <a:ext cx="187" cy="21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GB" sz="1266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4A28F3E7-83F5-3448-83A8-5A347A31EF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13"/>
                <a:ext cx="225" cy="183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lnSpc>
                    <a:spcPct val="84000"/>
                  </a:lnSpc>
                </a:pPr>
                <a:r>
                  <a:rPr lang="en-US" sz="1547"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R6</a:t>
                </a:r>
              </a:p>
            </p:txBody>
          </p:sp>
        </p:grp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3AC2DF63-72B2-DB4C-9C84-CDAE18CE4442}"/>
              </a:ext>
            </a:extLst>
          </p:cNvPr>
          <p:cNvGrpSpPr>
            <a:grpSpLocks/>
          </p:cNvGrpSpPr>
          <p:nvPr/>
        </p:nvGrpSpPr>
        <p:grpSpPr bwMode="auto">
          <a:xfrm>
            <a:off x="2562821" y="2836292"/>
            <a:ext cx="564803" cy="401836"/>
            <a:chOff x="0" y="0"/>
            <a:chExt cx="505" cy="359"/>
          </a:xfrm>
          <a:solidFill>
            <a:schemeClr val="bg1"/>
          </a:solidFill>
        </p:grpSpPr>
        <p:sp>
          <p:nvSpPr>
            <p:cNvPr id="56" name="AutoShape 55">
              <a:extLst>
                <a:ext uri="{FF2B5EF4-FFF2-40B4-BE49-F238E27FC236}">
                  <a16:creationId xmlns:a16="http://schemas.microsoft.com/office/drawing/2014/main" id="{6783F20F-A07F-EF4F-8587-3265EFCDB42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5"/>
              <a:ext cx="341" cy="233"/>
            </a:xfrm>
            <a:prstGeom prst="roundRect">
              <a:avLst>
                <a:gd name="adj" fmla="val 431"/>
              </a:avLst>
            </a:prstGeom>
            <a:grpFill/>
            <a:ln w="254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GB" sz="1266"/>
            </a:p>
          </p:txBody>
        </p:sp>
        <p:sp>
          <p:nvSpPr>
            <p:cNvPr id="57" name="Line 56">
              <a:extLst>
                <a:ext uri="{FF2B5EF4-FFF2-40B4-BE49-F238E27FC236}">
                  <a16:creationId xmlns:a16="http://schemas.microsoft.com/office/drawing/2014/main" id="{B60F2B4C-B83F-9141-A26D-C062E910DF5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162" cy="126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58" name="Line 57">
              <a:extLst>
                <a:ext uri="{FF2B5EF4-FFF2-40B4-BE49-F238E27FC236}">
                  <a16:creationId xmlns:a16="http://schemas.microsoft.com/office/drawing/2014/main" id="{C75FE47A-E946-0F47-B191-FFDC33DB49D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341" y="0"/>
              <a:ext cx="163" cy="126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59" name="Line 58">
              <a:extLst>
                <a:ext uri="{FF2B5EF4-FFF2-40B4-BE49-F238E27FC236}">
                  <a16:creationId xmlns:a16="http://schemas.microsoft.com/office/drawing/2014/main" id="{3BDC4AEE-0902-EC49-B109-818A5A2D100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341" y="233"/>
              <a:ext cx="163" cy="126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60" name="Line 59">
              <a:extLst>
                <a:ext uri="{FF2B5EF4-FFF2-40B4-BE49-F238E27FC236}">
                  <a16:creationId xmlns:a16="http://schemas.microsoft.com/office/drawing/2014/main" id="{C6B5A9DF-A288-5046-8512-DA1A8E01E6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" y="1"/>
              <a:ext cx="342" cy="1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61" name="Line 60">
              <a:extLst>
                <a:ext uri="{FF2B5EF4-FFF2-40B4-BE49-F238E27FC236}">
                  <a16:creationId xmlns:a16="http://schemas.microsoft.com/office/drawing/2014/main" id="{0CD34643-30D4-274D-A4CE-87375DBBFB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4" y="1"/>
              <a:ext cx="1" cy="233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462A2338-54FD-4741-A665-1E2096756E9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" y="127"/>
              <a:ext cx="275" cy="216"/>
              <a:chOff x="0" y="0"/>
              <a:chExt cx="274" cy="216"/>
            </a:xfrm>
            <a:grpFill/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9F016CCB-9697-1944-A87B-F90B23E19A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" y="0"/>
                <a:ext cx="187" cy="21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GB" sz="1266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05FE2E32-A5FD-5148-8778-A21BA4878C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13"/>
                <a:ext cx="274" cy="183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lnSpc>
                    <a:spcPct val="84000"/>
                  </a:lnSpc>
                </a:pPr>
                <a:r>
                  <a:rPr lang="en-US" sz="1547"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 R3</a:t>
                </a:r>
              </a:p>
            </p:txBody>
          </p:sp>
        </p:grpSp>
      </p:grpSp>
      <p:sp>
        <p:nvSpPr>
          <p:cNvPr id="65" name="Line 64">
            <a:extLst>
              <a:ext uri="{FF2B5EF4-FFF2-40B4-BE49-F238E27FC236}">
                <a16:creationId xmlns:a16="http://schemas.microsoft.com/office/drawing/2014/main" id="{39952613-4874-C144-B515-144A94AFDE7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61955" y="3830836"/>
            <a:ext cx="1529209" cy="17859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sz="1266"/>
          </a:p>
        </p:txBody>
      </p:sp>
      <p:sp>
        <p:nvSpPr>
          <p:cNvPr id="66" name="Line 65">
            <a:extLst>
              <a:ext uri="{FF2B5EF4-FFF2-40B4-BE49-F238E27FC236}">
                <a16:creationId xmlns:a16="http://schemas.microsoft.com/office/drawing/2014/main" id="{D8978EDC-C35B-4949-AF4B-2F81EEEA673A}"/>
              </a:ext>
            </a:extLst>
          </p:cNvPr>
          <p:cNvSpPr>
            <a:spLocks noChangeShapeType="1"/>
          </p:cNvSpPr>
          <p:nvPr/>
        </p:nvSpPr>
        <p:spPr bwMode="auto">
          <a:xfrm>
            <a:off x="4561955" y="4830961"/>
            <a:ext cx="1529209" cy="17859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sz="1266"/>
          </a:p>
        </p:txBody>
      </p:sp>
      <p:sp>
        <p:nvSpPr>
          <p:cNvPr id="67" name="Line 66">
            <a:extLst>
              <a:ext uri="{FF2B5EF4-FFF2-40B4-BE49-F238E27FC236}">
                <a16:creationId xmlns:a16="http://schemas.microsoft.com/office/drawing/2014/main" id="{65C111C0-5358-E14B-A910-69DF007DDEDA}"/>
              </a:ext>
            </a:extLst>
          </p:cNvPr>
          <p:cNvSpPr>
            <a:spLocks noChangeShapeType="1"/>
          </p:cNvSpPr>
          <p:nvPr/>
        </p:nvSpPr>
        <p:spPr bwMode="auto">
          <a:xfrm>
            <a:off x="1598415" y="4018360"/>
            <a:ext cx="851669" cy="5581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sz="1266"/>
          </a:p>
        </p:txBody>
      </p:sp>
      <p:sp>
        <p:nvSpPr>
          <p:cNvPr id="68" name="Line 67">
            <a:extLst>
              <a:ext uri="{FF2B5EF4-FFF2-40B4-BE49-F238E27FC236}">
                <a16:creationId xmlns:a16="http://schemas.microsoft.com/office/drawing/2014/main" id="{F4CF9511-D830-064D-814B-E2F651B89CAD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2648036" y="3277107"/>
            <a:ext cx="50631" cy="455676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sz="1266"/>
          </a:p>
        </p:txBody>
      </p:sp>
      <p:sp>
        <p:nvSpPr>
          <p:cNvPr id="69" name="Line 68">
            <a:extLst>
              <a:ext uri="{FF2B5EF4-FFF2-40B4-BE49-F238E27FC236}">
                <a16:creationId xmlns:a16="http://schemas.microsoft.com/office/drawing/2014/main" id="{6045EAE0-5B8C-374F-8A95-FD80F29BCC92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2857500" y="3945806"/>
            <a:ext cx="1279178" cy="1116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sz="1266"/>
          </a:p>
        </p:txBody>
      </p:sp>
      <p:sp>
        <p:nvSpPr>
          <p:cNvPr id="70" name="Line 69">
            <a:extLst>
              <a:ext uri="{FF2B5EF4-FFF2-40B4-BE49-F238E27FC236}">
                <a16:creationId xmlns:a16="http://schemas.microsoft.com/office/drawing/2014/main" id="{A5B1E2F7-8892-F641-BE24-B79F7721CC07}"/>
              </a:ext>
            </a:extLst>
          </p:cNvPr>
          <p:cNvSpPr>
            <a:spLocks noChangeShapeType="1"/>
          </p:cNvSpPr>
          <p:nvPr/>
        </p:nvSpPr>
        <p:spPr bwMode="auto">
          <a:xfrm>
            <a:off x="2991446" y="3036094"/>
            <a:ext cx="1148581" cy="10046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sz="1266"/>
          </a:p>
        </p:txBody>
      </p:sp>
      <p:sp>
        <p:nvSpPr>
          <p:cNvPr id="71" name="Line 70">
            <a:extLst>
              <a:ext uri="{FF2B5EF4-FFF2-40B4-BE49-F238E27FC236}">
                <a16:creationId xmlns:a16="http://schemas.microsoft.com/office/drawing/2014/main" id="{E915D9E8-203A-BD48-B431-01C0D3AF75CE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7405" y="4087198"/>
            <a:ext cx="1478997" cy="807387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sz="1266"/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30B3E048-3A9B-8A4A-9870-A07E5B4A0675}"/>
              </a:ext>
            </a:extLst>
          </p:cNvPr>
          <p:cNvGrpSpPr>
            <a:grpSpLocks/>
          </p:cNvGrpSpPr>
          <p:nvPr/>
        </p:nvGrpSpPr>
        <p:grpSpPr bwMode="auto">
          <a:xfrm>
            <a:off x="6081117" y="2845222"/>
            <a:ext cx="564803" cy="401836"/>
            <a:chOff x="0" y="0"/>
            <a:chExt cx="505" cy="359"/>
          </a:xfrm>
          <a:solidFill>
            <a:schemeClr val="bg1"/>
          </a:solidFill>
        </p:grpSpPr>
        <p:sp>
          <p:nvSpPr>
            <p:cNvPr id="73" name="AutoShape 72">
              <a:extLst>
                <a:ext uri="{FF2B5EF4-FFF2-40B4-BE49-F238E27FC236}">
                  <a16:creationId xmlns:a16="http://schemas.microsoft.com/office/drawing/2014/main" id="{ADC38E5E-4697-1440-8C0F-EF90EACCF70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5"/>
              <a:ext cx="341" cy="233"/>
            </a:xfrm>
            <a:prstGeom prst="roundRect">
              <a:avLst>
                <a:gd name="adj" fmla="val 431"/>
              </a:avLst>
            </a:prstGeom>
            <a:grpFill/>
            <a:ln w="254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GB" sz="1266"/>
            </a:p>
          </p:txBody>
        </p:sp>
        <p:sp>
          <p:nvSpPr>
            <p:cNvPr id="74" name="Line 73">
              <a:extLst>
                <a:ext uri="{FF2B5EF4-FFF2-40B4-BE49-F238E27FC236}">
                  <a16:creationId xmlns:a16="http://schemas.microsoft.com/office/drawing/2014/main" id="{C8E562D7-0F15-B342-94E9-385B9BF3E38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162" cy="126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75" name="Line 74">
              <a:extLst>
                <a:ext uri="{FF2B5EF4-FFF2-40B4-BE49-F238E27FC236}">
                  <a16:creationId xmlns:a16="http://schemas.microsoft.com/office/drawing/2014/main" id="{89214980-7146-E547-BAFF-A62A8EAECD7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341" y="0"/>
              <a:ext cx="163" cy="126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76" name="Line 75">
              <a:extLst>
                <a:ext uri="{FF2B5EF4-FFF2-40B4-BE49-F238E27FC236}">
                  <a16:creationId xmlns:a16="http://schemas.microsoft.com/office/drawing/2014/main" id="{7BE7097A-ACE7-5947-81A5-88EDE7EAB80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341" y="233"/>
              <a:ext cx="163" cy="126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77" name="Line 76">
              <a:extLst>
                <a:ext uri="{FF2B5EF4-FFF2-40B4-BE49-F238E27FC236}">
                  <a16:creationId xmlns:a16="http://schemas.microsoft.com/office/drawing/2014/main" id="{D9699ED5-6297-0440-8A0D-8E66C7C23A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" y="1"/>
              <a:ext cx="342" cy="1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78" name="Line 77">
              <a:extLst>
                <a:ext uri="{FF2B5EF4-FFF2-40B4-BE49-F238E27FC236}">
                  <a16:creationId xmlns:a16="http://schemas.microsoft.com/office/drawing/2014/main" id="{EF8C4342-7D0F-2A48-BBDC-CF60DD5CAA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4" y="1"/>
              <a:ext cx="1" cy="233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685FFF84-3571-D64D-A83F-5BE54D735C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" y="127"/>
              <a:ext cx="226" cy="216"/>
              <a:chOff x="0" y="0"/>
              <a:chExt cx="225" cy="216"/>
            </a:xfrm>
            <a:grpFill/>
          </p:grpSpPr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D33D38FF-444C-8E44-AE6D-3642964363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" y="0"/>
                <a:ext cx="187" cy="21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GB" sz="1266"/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82BF2BC9-7F7B-6245-B727-26387CA3D3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13"/>
                <a:ext cx="225" cy="183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lnSpc>
                    <a:spcPct val="84000"/>
                  </a:lnSpc>
                </a:pPr>
                <a:r>
                  <a:rPr lang="en-US" sz="1547"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R7</a:t>
                </a:r>
              </a:p>
            </p:txBody>
          </p:sp>
        </p:grp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58BBBDCE-1AEE-6642-AA3D-6235139B7EF4}"/>
              </a:ext>
            </a:extLst>
          </p:cNvPr>
          <p:cNvGrpSpPr>
            <a:grpSpLocks/>
          </p:cNvGrpSpPr>
          <p:nvPr/>
        </p:nvGrpSpPr>
        <p:grpSpPr bwMode="auto">
          <a:xfrm>
            <a:off x="6081117" y="3648894"/>
            <a:ext cx="564803" cy="401836"/>
            <a:chOff x="0" y="0"/>
            <a:chExt cx="505" cy="359"/>
          </a:xfrm>
          <a:solidFill>
            <a:schemeClr val="bg1"/>
          </a:solidFill>
        </p:grpSpPr>
        <p:sp>
          <p:nvSpPr>
            <p:cNvPr id="83" name="AutoShape 82">
              <a:extLst>
                <a:ext uri="{FF2B5EF4-FFF2-40B4-BE49-F238E27FC236}">
                  <a16:creationId xmlns:a16="http://schemas.microsoft.com/office/drawing/2014/main" id="{DF64CAF4-AD1B-1649-8073-E79B38FFC9E6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5"/>
              <a:ext cx="341" cy="233"/>
            </a:xfrm>
            <a:prstGeom prst="roundRect">
              <a:avLst>
                <a:gd name="adj" fmla="val 431"/>
              </a:avLst>
            </a:prstGeom>
            <a:grpFill/>
            <a:ln w="254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GB" sz="1266"/>
            </a:p>
          </p:txBody>
        </p:sp>
        <p:sp>
          <p:nvSpPr>
            <p:cNvPr id="84" name="Line 83">
              <a:extLst>
                <a:ext uri="{FF2B5EF4-FFF2-40B4-BE49-F238E27FC236}">
                  <a16:creationId xmlns:a16="http://schemas.microsoft.com/office/drawing/2014/main" id="{0B6E0C62-E2E5-6544-93FC-E8594DEFD22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162" cy="126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85" name="Line 84">
              <a:extLst>
                <a:ext uri="{FF2B5EF4-FFF2-40B4-BE49-F238E27FC236}">
                  <a16:creationId xmlns:a16="http://schemas.microsoft.com/office/drawing/2014/main" id="{960CA352-D8AC-1C49-A4F7-2475611F40B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341" y="0"/>
              <a:ext cx="163" cy="126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86" name="Line 85">
              <a:extLst>
                <a:ext uri="{FF2B5EF4-FFF2-40B4-BE49-F238E27FC236}">
                  <a16:creationId xmlns:a16="http://schemas.microsoft.com/office/drawing/2014/main" id="{0E0C1BE7-4D6A-D24B-BB36-DB23F7F684F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341" y="233"/>
              <a:ext cx="163" cy="126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87" name="Line 86">
              <a:extLst>
                <a:ext uri="{FF2B5EF4-FFF2-40B4-BE49-F238E27FC236}">
                  <a16:creationId xmlns:a16="http://schemas.microsoft.com/office/drawing/2014/main" id="{3BD239FB-63AB-F547-AB7C-38295BAEA7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" y="1"/>
              <a:ext cx="342" cy="1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88" name="Line 87">
              <a:extLst>
                <a:ext uri="{FF2B5EF4-FFF2-40B4-BE49-F238E27FC236}">
                  <a16:creationId xmlns:a16="http://schemas.microsoft.com/office/drawing/2014/main" id="{249A8015-67D6-4B43-A9E5-9E757B9A07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4" y="1"/>
              <a:ext cx="1" cy="233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33DB3EFD-CE02-8D45-94CA-C80CC281B0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" y="127"/>
              <a:ext cx="226" cy="216"/>
              <a:chOff x="0" y="0"/>
              <a:chExt cx="225" cy="216"/>
            </a:xfrm>
            <a:grpFill/>
          </p:grpSpPr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CEDFA7DD-2214-EF42-B996-8DF9068D06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" y="0"/>
                <a:ext cx="187" cy="21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GB" sz="1266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B9CA7536-B14F-8E43-A6ED-C897205928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13"/>
                <a:ext cx="225" cy="183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lnSpc>
                    <a:spcPct val="84000"/>
                  </a:lnSpc>
                </a:pPr>
                <a:r>
                  <a:rPr lang="en-US" sz="1547"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R8</a:t>
                </a:r>
              </a:p>
            </p:txBody>
          </p:sp>
        </p:grp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83185676-5744-6149-B308-40C58F53348B}"/>
              </a:ext>
            </a:extLst>
          </p:cNvPr>
          <p:cNvGrpSpPr>
            <a:grpSpLocks/>
          </p:cNvGrpSpPr>
          <p:nvPr/>
        </p:nvGrpSpPr>
        <p:grpSpPr bwMode="auto">
          <a:xfrm>
            <a:off x="6081117" y="4649019"/>
            <a:ext cx="564803" cy="401836"/>
            <a:chOff x="0" y="0"/>
            <a:chExt cx="505" cy="359"/>
          </a:xfrm>
          <a:solidFill>
            <a:schemeClr val="bg1"/>
          </a:solidFill>
        </p:grpSpPr>
        <p:sp>
          <p:nvSpPr>
            <p:cNvPr id="93" name="AutoShape 92">
              <a:extLst>
                <a:ext uri="{FF2B5EF4-FFF2-40B4-BE49-F238E27FC236}">
                  <a16:creationId xmlns:a16="http://schemas.microsoft.com/office/drawing/2014/main" id="{F157EEF8-778A-7F4B-B739-009F98F4543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5"/>
              <a:ext cx="341" cy="233"/>
            </a:xfrm>
            <a:prstGeom prst="roundRect">
              <a:avLst>
                <a:gd name="adj" fmla="val 431"/>
              </a:avLst>
            </a:prstGeom>
            <a:grpFill/>
            <a:ln w="254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GB" sz="1266"/>
            </a:p>
          </p:txBody>
        </p:sp>
        <p:sp>
          <p:nvSpPr>
            <p:cNvPr id="94" name="Line 93">
              <a:extLst>
                <a:ext uri="{FF2B5EF4-FFF2-40B4-BE49-F238E27FC236}">
                  <a16:creationId xmlns:a16="http://schemas.microsoft.com/office/drawing/2014/main" id="{80A1460D-4174-1547-90AC-C7E88312118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162" cy="126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95" name="Line 94">
              <a:extLst>
                <a:ext uri="{FF2B5EF4-FFF2-40B4-BE49-F238E27FC236}">
                  <a16:creationId xmlns:a16="http://schemas.microsoft.com/office/drawing/2014/main" id="{BD84976B-EDC0-6549-91F0-17B801913FB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341" y="0"/>
              <a:ext cx="163" cy="126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96" name="Line 95">
              <a:extLst>
                <a:ext uri="{FF2B5EF4-FFF2-40B4-BE49-F238E27FC236}">
                  <a16:creationId xmlns:a16="http://schemas.microsoft.com/office/drawing/2014/main" id="{5D59E369-1B5F-6745-822F-22B4ED9982E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341" y="233"/>
              <a:ext cx="163" cy="126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97" name="Line 96">
              <a:extLst>
                <a:ext uri="{FF2B5EF4-FFF2-40B4-BE49-F238E27FC236}">
                  <a16:creationId xmlns:a16="http://schemas.microsoft.com/office/drawing/2014/main" id="{0A928A4F-00DF-064F-A206-63881144D4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" y="1"/>
              <a:ext cx="342" cy="1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98" name="Line 97">
              <a:extLst>
                <a:ext uri="{FF2B5EF4-FFF2-40B4-BE49-F238E27FC236}">
                  <a16:creationId xmlns:a16="http://schemas.microsoft.com/office/drawing/2014/main" id="{CF7CECDB-A483-7642-AEDF-54A23A30A6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4" y="1"/>
              <a:ext cx="1" cy="233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EE31A454-F00F-6640-8CDE-88FCC58074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" y="127"/>
              <a:ext cx="226" cy="216"/>
              <a:chOff x="0" y="0"/>
              <a:chExt cx="225" cy="216"/>
            </a:xfrm>
            <a:grpFill/>
          </p:grpSpPr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7B6607F3-F23F-E348-AE92-8D7F75B385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" y="0"/>
                <a:ext cx="187" cy="21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GB" sz="1266"/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495627ED-C74A-D543-8FD1-8043CE39EA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13"/>
                <a:ext cx="225" cy="183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lnSpc>
                    <a:spcPct val="84000"/>
                  </a:lnSpc>
                </a:pPr>
                <a:r>
                  <a:rPr lang="en-US" sz="1547"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R9</a:t>
                </a:r>
              </a:p>
            </p:txBody>
          </p:sp>
        </p:grp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53C48F86-179C-244C-AF2C-CE33F06E1869}"/>
              </a:ext>
            </a:extLst>
          </p:cNvPr>
          <p:cNvGrpSpPr>
            <a:grpSpLocks/>
          </p:cNvGrpSpPr>
          <p:nvPr/>
        </p:nvGrpSpPr>
        <p:grpSpPr bwMode="auto">
          <a:xfrm>
            <a:off x="7643813" y="3648894"/>
            <a:ext cx="564803" cy="401836"/>
            <a:chOff x="0" y="0"/>
            <a:chExt cx="505" cy="359"/>
          </a:xfrm>
          <a:solidFill>
            <a:schemeClr val="bg1"/>
          </a:solidFill>
        </p:grpSpPr>
        <p:sp>
          <p:nvSpPr>
            <p:cNvPr id="103" name="AutoShape 102">
              <a:extLst>
                <a:ext uri="{FF2B5EF4-FFF2-40B4-BE49-F238E27FC236}">
                  <a16:creationId xmlns:a16="http://schemas.microsoft.com/office/drawing/2014/main" id="{E8653B7F-EC23-8D46-BD0E-C6340E392A3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5"/>
              <a:ext cx="341" cy="233"/>
            </a:xfrm>
            <a:prstGeom prst="roundRect">
              <a:avLst>
                <a:gd name="adj" fmla="val 431"/>
              </a:avLst>
            </a:prstGeom>
            <a:grpFill/>
            <a:ln w="254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GB" sz="1266"/>
            </a:p>
          </p:txBody>
        </p:sp>
        <p:sp>
          <p:nvSpPr>
            <p:cNvPr id="104" name="Line 103">
              <a:extLst>
                <a:ext uri="{FF2B5EF4-FFF2-40B4-BE49-F238E27FC236}">
                  <a16:creationId xmlns:a16="http://schemas.microsoft.com/office/drawing/2014/main" id="{E3503A6A-3D1D-B74C-A398-0D85595D952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162" cy="126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105" name="Line 104">
              <a:extLst>
                <a:ext uri="{FF2B5EF4-FFF2-40B4-BE49-F238E27FC236}">
                  <a16:creationId xmlns:a16="http://schemas.microsoft.com/office/drawing/2014/main" id="{E8981387-641F-C242-A2E1-58874756A93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341" y="0"/>
              <a:ext cx="163" cy="126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106" name="Line 105">
              <a:extLst>
                <a:ext uri="{FF2B5EF4-FFF2-40B4-BE49-F238E27FC236}">
                  <a16:creationId xmlns:a16="http://schemas.microsoft.com/office/drawing/2014/main" id="{BA77257F-8046-7B47-9966-185E99EA89B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341" y="233"/>
              <a:ext cx="163" cy="126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107" name="Line 106">
              <a:extLst>
                <a:ext uri="{FF2B5EF4-FFF2-40B4-BE49-F238E27FC236}">
                  <a16:creationId xmlns:a16="http://schemas.microsoft.com/office/drawing/2014/main" id="{3163059D-0677-D141-8652-07FA9B7F37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" y="1"/>
              <a:ext cx="342" cy="1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108" name="Line 107">
              <a:extLst>
                <a:ext uri="{FF2B5EF4-FFF2-40B4-BE49-F238E27FC236}">
                  <a16:creationId xmlns:a16="http://schemas.microsoft.com/office/drawing/2014/main" id="{FE0E713E-346E-944B-8A36-1449871E33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4" y="1"/>
              <a:ext cx="1" cy="233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668B2550-D6A9-7F4C-8789-E0FA6E7FC2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" y="127"/>
              <a:ext cx="255" cy="216"/>
              <a:chOff x="0" y="0"/>
              <a:chExt cx="255" cy="216"/>
            </a:xfrm>
            <a:grpFill/>
          </p:grpSpPr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AAE63BCC-DC35-3D42-A8C2-F5C84CD0C1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" y="0"/>
                <a:ext cx="187" cy="21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GB" sz="1266"/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66F3B01C-A063-7A47-A24E-249F79E13D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13"/>
                <a:ext cx="255" cy="183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lnSpc>
                    <a:spcPct val="84000"/>
                  </a:lnSpc>
                </a:pPr>
                <a:r>
                  <a:rPr lang="en-US" sz="1547"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RD</a:t>
                </a:r>
              </a:p>
            </p:txBody>
          </p:sp>
        </p:grpSp>
      </p:grpSp>
      <p:sp>
        <p:nvSpPr>
          <p:cNvPr id="112" name="Line 111">
            <a:extLst>
              <a:ext uri="{FF2B5EF4-FFF2-40B4-BE49-F238E27FC236}">
                <a16:creationId xmlns:a16="http://schemas.microsoft.com/office/drawing/2014/main" id="{22AF3810-FA4E-3841-8CE3-10F4B5CF143F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6566669" y="4037336"/>
            <a:ext cx="1254621" cy="791393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sz="1266"/>
          </a:p>
        </p:txBody>
      </p:sp>
      <p:sp>
        <p:nvSpPr>
          <p:cNvPr id="114" name="Line 113">
            <a:extLst>
              <a:ext uri="{FF2B5EF4-FFF2-40B4-BE49-F238E27FC236}">
                <a16:creationId xmlns:a16="http://schemas.microsoft.com/office/drawing/2014/main" id="{8E05FE4F-2E07-094F-AADE-D0ED475C9DDA}"/>
              </a:ext>
            </a:extLst>
          </p:cNvPr>
          <p:cNvSpPr>
            <a:spLocks noChangeShapeType="1"/>
          </p:cNvSpPr>
          <p:nvPr/>
        </p:nvSpPr>
        <p:spPr bwMode="auto">
          <a:xfrm>
            <a:off x="6548810" y="3007072"/>
            <a:ext cx="1194346" cy="714375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sz="1266"/>
          </a:p>
        </p:txBody>
      </p:sp>
      <p:sp>
        <p:nvSpPr>
          <p:cNvPr id="115" name="Line 66">
            <a:extLst>
              <a:ext uri="{FF2B5EF4-FFF2-40B4-BE49-F238E27FC236}">
                <a16:creationId xmlns:a16="http://schemas.microsoft.com/office/drawing/2014/main" id="{46F76D46-AA10-114E-9347-7F777D16BE13}"/>
              </a:ext>
            </a:extLst>
          </p:cNvPr>
          <p:cNvSpPr>
            <a:spLocks noChangeShapeType="1"/>
          </p:cNvSpPr>
          <p:nvPr/>
        </p:nvSpPr>
        <p:spPr bwMode="auto">
          <a:xfrm>
            <a:off x="1359559" y="4191320"/>
            <a:ext cx="2798395" cy="804113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sz="1266"/>
          </a:p>
        </p:txBody>
      </p:sp>
      <p:sp>
        <p:nvSpPr>
          <p:cNvPr id="116" name="Line 66">
            <a:extLst>
              <a:ext uri="{FF2B5EF4-FFF2-40B4-BE49-F238E27FC236}">
                <a16:creationId xmlns:a16="http://schemas.microsoft.com/office/drawing/2014/main" id="{40DBE938-6F08-D049-AD41-1151D3116A3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50711" y="3113845"/>
            <a:ext cx="1086469" cy="644177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sz="1266"/>
          </a:p>
        </p:txBody>
      </p:sp>
      <p:sp>
        <p:nvSpPr>
          <p:cNvPr id="117" name="Line 67">
            <a:extLst>
              <a:ext uri="{FF2B5EF4-FFF2-40B4-BE49-F238E27FC236}">
                <a16:creationId xmlns:a16="http://schemas.microsoft.com/office/drawing/2014/main" id="{64C92F75-B62C-E944-ACF4-9446A12011C6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4666914" y="3062592"/>
            <a:ext cx="1396309" cy="602659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sz="1266"/>
          </a:p>
        </p:txBody>
      </p:sp>
      <p:sp>
        <p:nvSpPr>
          <p:cNvPr id="118" name="Line 67">
            <a:extLst>
              <a:ext uri="{FF2B5EF4-FFF2-40B4-BE49-F238E27FC236}">
                <a16:creationId xmlns:a16="http://schemas.microsoft.com/office/drawing/2014/main" id="{FE53CBE3-F63D-8246-8030-3BDCA064FDB7}"/>
              </a:ext>
            </a:extLst>
          </p:cNvPr>
          <p:cNvSpPr>
            <a:spLocks noChangeShapeType="1"/>
          </p:cNvSpPr>
          <p:nvPr/>
        </p:nvSpPr>
        <p:spPr bwMode="auto">
          <a:xfrm rot="10800000" flipV="1">
            <a:off x="4624544" y="4043478"/>
            <a:ext cx="1647320" cy="683335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sz="1266"/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20B19F2B-25E2-DE4F-B992-AFABE856802F}"/>
              </a:ext>
            </a:extLst>
          </p:cNvPr>
          <p:cNvCxnSpPr>
            <a:cxnSpLocks/>
          </p:cNvCxnSpPr>
          <p:nvPr/>
        </p:nvCxnSpPr>
        <p:spPr bwMode="auto">
          <a:xfrm flipV="1">
            <a:off x="1255388" y="4284935"/>
            <a:ext cx="1307855" cy="14660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0D300D06-4790-1647-82E9-94B7E0EAF33D}"/>
              </a:ext>
            </a:extLst>
          </p:cNvPr>
          <p:cNvSpPr txBox="1"/>
          <p:nvPr/>
        </p:nvSpPr>
        <p:spPr>
          <a:xfrm>
            <a:off x="898606" y="4401586"/>
            <a:ext cx="1667444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2250">
                <a:solidFill>
                  <a:srgbClr val="FF0000"/>
                </a:solidFill>
              </a:rPr>
              <a:t>RD via </a:t>
            </a:r>
            <a:r>
              <a:rPr lang="en-BE" sz="2250" b="1">
                <a:solidFill>
                  <a:srgbClr val="FF0000"/>
                </a:solidFill>
              </a:rPr>
              <a:t>R5</a:t>
            </a:r>
            <a:r>
              <a:rPr lang="en-BE" sz="2250">
                <a:solidFill>
                  <a:srgbClr val="FF0000"/>
                </a:solidFill>
              </a:rPr>
              <a:t>,R4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BB50AEF3-3AD7-FC4B-8968-15EEC92359AA}"/>
              </a:ext>
            </a:extLst>
          </p:cNvPr>
          <p:cNvCxnSpPr>
            <a:cxnSpLocks/>
          </p:cNvCxnSpPr>
          <p:nvPr/>
        </p:nvCxnSpPr>
        <p:spPr bwMode="auto">
          <a:xfrm flipV="1">
            <a:off x="3087023" y="4222774"/>
            <a:ext cx="1307855" cy="14660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5B27DAE0-F9F5-4A4E-B0A3-C3883C7CD367}"/>
              </a:ext>
            </a:extLst>
          </p:cNvPr>
          <p:cNvSpPr txBox="1"/>
          <p:nvPr/>
        </p:nvSpPr>
        <p:spPr>
          <a:xfrm>
            <a:off x="2730241" y="4339425"/>
            <a:ext cx="1667444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2250">
                <a:solidFill>
                  <a:srgbClr val="FF0000"/>
                </a:solidFill>
              </a:rPr>
              <a:t>RD via </a:t>
            </a:r>
            <a:r>
              <a:rPr lang="en-BE" sz="2250" b="1">
                <a:solidFill>
                  <a:srgbClr val="FF0000"/>
                </a:solidFill>
              </a:rPr>
              <a:t>R5</a:t>
            </a:r>
            <a:r>
              <a:rPr lang="en-BE" sz="2250">
                <a:solidFill>
                  <a:srgbClr val="FF0000"/>
                </a:solidFill>
              </a:rPr>
              <a:t>,R4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B3E62EE9-51CE-A748-BA4B-D2FA12F3AFCC}"/>
              </a:ext>
            </a:extLst>
          </p:cNvPr>
          <p:cNvCxnSpPr>
            <a:cxnSpLocks/>
          </p:cNvCxnSpPr>
          <p:nvPr/>
        </p:nvCxnSpPr>
        <p:spPr bwMode="auto">
          <a:xfrm flipV="1">
            <a:off x="4784398" y="4128973"/>
            <a:ext cx="1307855" cy="14660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09822A6-8B6D-3443-8C37-908F8FB71DDD}"/>
              </a:ext>
            </a:extLst>
          </p:cNvPr>
          <p:cNvSpPr txBox="1"/>
          <p:nvPr/>
        </p:nvSpPr>
        <p:spPr>
          <a:xfrm>
            <a:off x="4679802" y="4262566"/>
            <a:ext cx="1667444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2250">
                <a:solidFill>
                  <a:srgbClr val="FF0000"/>
                </a:solidFill>
              </a:rPr>
              <a:t>RD via R5,</a:t>
            </a:r>
            <a:r>
              <a:rPr lang="en-BE" sz="2250" b="1">
                <a:solidFill>
                  <a:srgbClr val="FF0000"/>
                </a:solidFill>
              </a:rPr>
              <a:t>R4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2826D977-37C8-EC4F-A8A9-0579A5000A45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629277" y="3170137"/>
            <a:ext cx="1460891" cy="722844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2EB5981D-C38F-B74F-A08D-7C054457AADC}"/>
              </a:ext>
            </a:extLst>
          </p:cNvPr>
          <p:cNvSpPr txBox="1"/>
          <p:nvPr/>
        </p:nvSpPr>
        <p:spPr>
          <a:xfrm rot="1437677">
            <a:off x="4716409" y="3036695"/>
            <a:ext cx="1667444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2250">
                <a:solidFill>
                  <a:srgbClr val="FF0000"/>
                </a:solidFill>
              </a:rPr>
              <a:t>RD via R5,</a:t>
            </a:r>
            <a:r>
              <a:rPr lang="en-BE" sz="2250" b="1">
                <a:solidFill>
                  <a:srgbClr val="FF0000"/>
                </a:solidFill>
              </a:rPr>
              <a:t>R4</a:t>
            </a: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CA1F185E-5B21-1145-9758-EC47BBABC8B8}"/>
              </a:ext>
            </a:extLst>
          </p:cNvPr>
          <p:cNvCxnSpPr>
            <a:cxnSpLocks/>
          </p:cNvCxnSpPr>
          <p:nvPr/>
        </p:nvCxnSpPr>
        <p:spPr bwMode="auto">
          <a:xfrm flipV="1">
            <a:off x="4822594" y="2781262"/>
            <a:ext cx="1307855" cy="14660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FBE8D0EB-C967-BB45-95E3-7DF4FBBB20D2}"/>
              </a:ext>
            </a:extLst>
          </p:cNvPr>
          <p:cNvSpPr txBox="1"/>
          <p:nvPr/>
        </p:nvSpPr>
        <p:spPr>
          <a:xfrm>
            <a:off x="4725351" y="2356047"/>
            <a:ext cx="1670650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2250" b="1">
                <a:solidFill>
                  <a:srgbClr val="FF0000"/>
                </a:solidFill>
              </a:rPr>
              <a:t>RD</a:t>
            </a:r>
            <a:r>
              <a:rPr lang="en-BE" sz="2250">
                <a:solidFill>
                  <a:srgbClr val="FF0000"/>
                </a:solidFill>
              </a:rPr>
              <a:t> via R5,R4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46962872-83F9-FD4D-B47D-2455BE5174D5}"/>
              </a:ext>
            </a:extLst>
          </p:cNvPr>
          <p:cNvCxnSpPr>
            <a:cxnSpLocks/>
          </p:cNvCxnSpPr>
          <p:nvPr/>
        </p:nvCxnSpPr>
        <p:spPr bwMode="auto">
          <a:xfrm>
            <a:off x="6801375" y="3027164"/>
            <a:ext cx="910662" cy="513152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5F5ACFB1-D6BD-E843-A25E-DAB2BAF8661C}"/>
              </a:ext>
            </a:extLst>
          </p:cNvPr>
          <p:cNvSpPr txBox="1"/>
          <p:nvPr/>
        </p:nvSpPr>
        <p:spPr>
          <a:xfrm rot="1856039">
            <a:off x="6791411" y="2922743"/>
            <a:ext cx="1670650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2250" b="1">
                <a:solidFill>
                  <a:srgbClr val="FF0000"/>
                </a:solidFill>
              </a:rPr>
              <a:t>RD</a:t>
            </a:r>
            <a:r>
              <a:rPr lang="en-BE" sz="2250">
                <a:solidFill>
                  <a:srgbClr val="FF0000"/>
                </a:solidFill>
              </a:rPr>
              <a:t> via R5,R4</a:t>
            </a:r>
          </a:p>
        </p:txBody>
      </p:sp>
    </p:spTree>
    <p:extLst>
      <p:ext uri="{BB962C8B-B14F-4D97-AF65-F5344CB8AC3E}">
        <p14:creationId xmlns:p14="http://schemas.microsoft.com/office/powerpoint/2010/main" val="2719863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/>
      <p:bldP spid="126" grpId="0"/>
      <p:bldP spid="128" grpId="0"/>
      <p:bldP spid="132" grpId="0"/>
      <p:bldP spid="13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is a segment 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An IPv6 address that identifies</a:t>
            </a:r>
          </a:p>
          <a:p>
            <a:pPr lvl="1"/>
            <a:r>
              <a:rPr lang="en-GB"/>
              <a:t>A router in the network (node)</a:t>
            </a:r>
          </a:p>
          <a:p>
            <a:pPr lvl="2"/>
            <a:r>
              <a:rPr lang="en-GB"/>
              <a:t>Advertised by the routing protocol</a:t>
            </a:r>
          </a:p>
          <a:p>
            <a:pPr lvl="1"/>
            <a:r>
              <a:rPr lang="en-GB"/>
              <a:t>An </a:t>
            </a:r>
            <a:r>
              <a:rPr lang="en-GB" b="1"/>
              <a:t>outgoing</a:t>
            </a:r>
            <a:r>
              <a:rPr lang="en-GB"/>
              <a:t> link on a router</a:t>
            </a:r>
          </a:p>
          <a:p>
            <a:pPr lvl="2"/>
            <a:r>
              <a:rPr lang="en-GB"/>
              <a:t>Advertised by the routing protocol</a:t>
            </a:r>
          </a:p>
          <a:p>
            <a:pPr lvl="2"/>
            <a:r>
              <a:rPr lang="en-GB"/>
              <a:t>Can be used to realise specific paths</a:t>
            </a:r>
          </a:p>
          <a:p>
            <a:pPr lvl="1"/>
            <a:r>
              <a:rPr lang="en-GB"/>
              <a:t>An abstract service (e.g. firewall)</a:t>
            </a:r>
          </a:p>
        </p:txBody>
      </p:sp>
    </p:spTree>
    <p:extLst>
      <p:ext uri="{BB962C8B-B14F-4D97-AF65-F5344CB8AC3E}">
        <p14:creationId xmlns:p14="http://schemas.microsoft.com/office/powerpoint/2010/main" val="21060847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IPv6 SR Header</a:t>
            </a:r>
          </a:p>
        </p:txBody>
      </p:sp>
      <p:sp>
        <p:nvSpPr>
          <p:cNvPr id="37891" name="Rectangle 3"/>
          <p:cNvSpPr>
            <a:spLocks/>
          </p:cNvSpPr>
          <p:nvPr/>
        </p:nvSpPr>
        <p:spPr bwMode="auto">
          <a:xfrm>
            <a:off x="4009430" y="1420912"/>
            <a:ext cx="477695" cy="167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</a:pPr>
            <a:r>
              <a:rPr lang="en-US" sz="1266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32 bits</a:t>
            </a:r>
          </a:p>
        </p:txBody>
      </p:sp>
      <p:sp>
        <p:nvSpPr>
          <p:cNvPr id="37892" name="AutoShape 4"/>
          <p:cNvSpPr>
            <a:spLocks/>
          </p:cNvSpPr>
          <p:nvPr/>
        </p:nvSpPr>
        <p:spPr bwMode="auto">
          <a:xfrm>
            <a:off x="2646536" y="1764730"/>
            <a:ext cx="3210223" cy="318120"/>
          </a:xfrm>
          <a:prstGeom prst="roundRect">
            <a:avLst>
              <a:gd name="adj" fmla="val 347"/>
            </a:avLst>
          </a:prstGeom>
          <a:noFill/>
          <a:ln w="254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GB" sz="1266"/>
          </a:p>
        </p:txBody>
      </p:sp>
      <p:sp>
        <p:nvSpPr>
          <p:cNvPr id="37893" name="AutoShape 5"/>
          <p:cNvSpPr>
            <a:spLocks/>
          </p:cNvSpPr>
          <p:nvPr/>
        </p:nvSpPr>
        <p:spPr bwMode="auto">
          <a:xfrm>
            <a:off x="2646536" y="2081734"/>
            <a:ext cx="3210223" cy="318120"/>
          </a:xfrm>
          <a:prstGeom prst="roundRect">
            <a:avLst>
              <a:gd name="adj" fmla="val 347"/>
            </a:avLst>
          </a:prstGeom>
          <a:noFill/>
          <a:ln w="254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GB" sz="1266"/>
          </a:p>
        </p:txBody>
      </p:sp>
      <p:sp>
        <p:nvSpPr>
          <p:cNvPr id="37894" name="AutoShape 6"/>
          <p:cNvSpPr>
            <a:spLocks/>
          </p:cNvSpPr>
          <p:nvPr/>
        </p:nvSpPr>
        <p:spPr bwMode="auto">
          <a:xfrm>
            <a:off x="2646536" y="2404318"/>
            <a:ext cx="3210223" cy="791394"/>
          </a:xfrm>
          <a:prstGeom prst="roundRect">
            <a:avLst>
              <a:gd name="adj" fmla="val 139"/>
            </a:avLst>
          </a:prstGeom>
          <a:noFill/>
          <a:ln w="254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GB" sz="1266"/>
          </a:p>
        </p:txBody>
      </p:sp>
      <p:sp>
        <p:nvSpPr>
          <p:cNvPr id="37895" name="AutoShape 7"/>
          <p:cNvSpPr>
            <a:spLocks/>
          </p:cNvSpPr>
          <p:nvPr/>
        </p:nvSpPr>
        <p:spPr bwMode="auto">
          <a:xfrm>
            <a:off x="2646536" y="3196828"/>
            <a:ext cx="3210223" cy="790277"/>
          </a:xfrm>
          <a:prstGeom prst="roundRect">
            <a:avLst>
              <a:gd name="adj" fmla="val 139"/>
            </a:avLst>
          </a:prstGeom>
          <a:noFill/>
          <a:ln w="254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GB" sz="1266"/>
          </a:p>
        </p:txBody>
      </p:sp>
      <p:sp>
        <p:nvSpPr>
          <p:cNvPr id="37896" name="Rectangle 8"/>
          <p:cNvSpPr>
            <a:spLocks/>
          </p:cNvSpPr>
          <p:nvPr/>
        </p:nvSpPr>
        <p:spPr bwMode="auto">
          <a:xfrm>
            <a:off x="2682255" y="1816367"/>
            <a:ext cx="1308050" cy="2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60773" algn="l"/>
                <a:tab pos="1312617" algn="l"/>
                <a:tab pos="1955532" algn="l"/>
              </a:tabLst>
            </a:pPr>
            <a:r>
              <a:rPr lang="en-US" sz="1547" err="1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NxtHdr</a:t>
            </a:r>
            <a:r>
              <a:rPr lang="en-US" sz="1547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    </a:t>
            </a:r>
            <a:r>
              <a:rPr lang="en-US" sz="1547" err="1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HLen</a:t>
            </a:r>
            <a:endParaRPr lang="en-US" sz="1547">
              <a:latin typeface="Helvetica" charset="0"/>
              <a:ea typeface="ＭＳ Ｐゴシック" charset="0"/>
              <a:cs typeface="Helvetica" charset="0"/>
              <a:sym typeface="Helvetica" charset="0"/>
            </a:endParaRPr>
          </a:p>
        </p:txBody>
      </p:sp>
      <p:sp>
        <p:nvSpPr>
          <p:cNvPr id="37897" name="Rectangle 9"/>
          <p:cNvSpPr>
            <a:spLocks/>
          </p:cNvSpPr>
          <p:nvPr/>
        </p:nvSpPr>
        <p:spPr bwMode="auto">
          <a:xfrm>
            <a:off x="4284018" y="1806017"/>
            <a:ext cx="1300421" cy="223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60773" algn="l"/>
                <a:tab pos="1303688" algn="l"/>
              </a:tabLst>
            </a:pPr>
            <a:r>
              <a:rPr lang="en-US" sz="1687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RType   SLeft</a:t>
            </a:r>
          </a:p>
        </p:txBody>
      </p:sp>
      <p:sp>
        <p:nvSpPr>
          <p:cNvPr id="37898" name="Line 10"/>
          <p:cNvSpPr>
            <a:spLocks noChangeShapeType="1"/>
          </p:cNvSpPr>
          <p:nvPr/>
        </p:nvSpPr>
        <p:spPr bwMode="auto">
          <a:xfrm>
            <a:off x="2607469" y="1654224"/>
            <a:ext cx="3261568" cy="1117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sz="1266"/>
          </a:p>
        </p:txBody>
      </p:sp>
      <p:sp>
        <p:nvSpPr>
          <p:cNvPr id="37899" name="Rectangle 11"/>
          <p:cNvSpPr>
            <a:spLocks/>
          </p:cNvSpPr>
          <p:nvPr/>
        </p:nvSpPr>
        <p:spPr bwMode="auto">
          <a:xfrm>
            <a:off x="4305226" y="2134919"/>
            <a:ext cx="49694" cy="186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60773" algn="l"/>
                <a:tab pos="1312617" algn="l"/>
                <a:tab pos="1955532" algn="l"/>
              </a:tabLst>
            </a:pPr>
            <a:r>
              <a:rPr lang="en-US" sz="1406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 </a:t>
            </a:r>
          </a:p>
        </p:txBody>
      </p:sp>
      <p:sp>
        <p:nvSpPr>
          <p:cNvPr id="37900" name="Rectangle 12"/>
          <p:cNvSpPr>
            <a:spLocks/>
          </p:cNvSpPr>
          <p:nvPr/>
        </p:nvSpPr>
        <p:spPr bwMode="auto">
          <a:xfrm>
            <a:off x="3348951" y="2530439"/>
            <a:ext cx="1619033" cy="223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60773" algn="l"/>
                <a:tab pos="1312617" algn="l"/>
                <a:tab pos="1973391" algn="l"/>
                <a:tab pos="2616305" algn="l"/>
              </a:tabLst>
            </a:pPr>
            <a:r>
              <a:rPr lang="en-US" sz="1687" b="1" i="1">
                <a:solidFill>
                  <a:srgbClr val="FF0000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Segment List[0]</a:t>
            </a:r>
          </a:p>
        </p:txBody>
      </p:sp>
      <p:sp>
        <p:nvSpPr>
          <p:cNvPr id="37901" name="Line 13"/>
          <p:cNvSpPr>
            <a:spLocks noChangeShapeType="1"/>
          </p:cNvSpPr>
          <p:nvPr/>
        </p:nvSpPr>
        <p:spPr bwMode="auto">
          <a:xfrm>
            <a:off x="3504902" y="1777008"/>
            <a:ext cx="1117" cy="302494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sz="1266"/>
          </a:p>
        </p:txBody>
      </p:sp>
      <p:sp>
        <p:nvSpPr>
          <p:cNvPr id="37902" name="Line 14"/>
          <p:cNvSpPr>
            <a:spLocks noChangeShapeType="1"/>
          </p:cNvSpPr>
          <p:nvPr/>
        </p:nvSpPr>
        <p:spPr bwMode="auto">
          <a:xfrm>
            <a:off x="4239369" y="1777008"/>
            <a:ext cx="1117" cy="302494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sz="1266"/>
          </a:p>
        </p:txBody>
      </p:sp>
      <p:sp>
        <p:nvSpPr>
          <p:cNvPr id="37903" name="Rectangle 15"/>
          <p:cNvSpPr>
            <a:spLocks/>
          </p:cNvSpPr>
          <p:nvPr/>
        </p:nvSpPr>
        <p:spPr bwMode="auto">
          <a:xfrm>
            <a:off x="3389693" y="3295043"/>
            <a:ext cx="1619033" cy="223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60773" algn="l"/>
                <a:tab pos="1312617" algn="l"/>
                <a:tab pos="1973391" algn="l"/>
                <a:tab pos="2625235" algn="l"/>
                <a:tab pos="3259220" algn="l"/>
              </a:tabLst>
            </a:pPr>
            <a:r>
              <a:rPr lang="en-US" sz="1687" b="1" i="1">
                <a:solidFill>
                  <a:srgbClr val="FF0000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Segment List[1]</a:t>
            </a:r>
          </a:p>
        </p:txBody>
      </p:sp>
      <p:sp>
        <p:nvSpPr>
          <p:cNvPr id="37904" name="Line 16"/>
          <p:cNvSpPr>
            <a:spLocks noChangeShapeType="1"/>
          </p:cNvSpPr>
          <p:nvPr/>
        </p:nvSpPr>
        <p:spPr bwMode="auto">
          <a:xfrm>
            <a:off x="5062017" y="1777008"/>
            <a:ext cx="1116" cy="303609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sz="1266"/>
          </a:p>
        </p:txBody>
      </p:sp>
      <p:sp>
        <p:nvSpPr>
          <p:cNvPr id="37905" name="Rectangle 17"/>
          <p:cNvSpPr>
            <a:spLocks/>
          </p:cNvSpPr>
          <p:nvPr/>
        </p:nvSpPr>
        <p:spPr bwMode="auto">
          <a:xfrm>
            <a:off x="2698667" y="2107728"/>
            <a:ext cx="3037837" cy="223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60773" algn="l"/>
                <a:tab pos="1303688" algn="l"/>
              </a:tabLst>
            </a:pPr>
            <a:r>
              <a:rPr lang="en-US" sz="1687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First            Flags          Res.</a:t>
            </a:r>
          </a:p>
        </p:txBody>
      </p:sp>
      <p:sp>
        <p:nvSpPr>
          <p:cNvPr id="37906" name="AutoShape 18"/>
          <p:cNvSpPr>
            <a:spLocks/>
          </p:cNvSpPr>
          <p:nvPr/>
        </p:nvSpPr>
        <p:spPr bwMode="auto">
          <a:xfrm>
            <a:off x="2646536" y="4240486"/>
            <a:ext cx="3210223" cy="791393"/>
          </a:xfrm>
          <a:prstGeom prst="roundRect">
            <a:avLst>
              <a:gd name="adj" fmla="val 139"/>
            </a:avLst>
          </a:prstGeom>
          <a:noFill/>
          <a:ln w="254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GB" sz="1266"/>
          </a:p>
        </p:txBody>
      </p:sp>
      <p:sp>
        <p:nvSpPr>
          <p:cNvPr id="37907" name="Rectangle 19"/>
          <p:cNvSpPr>
            <a:spLocks/>
          </p:cNvSpPr>
          <p:nvPr/>
        </p:nvSpPr>
        <p:spPr bwMode="auto">
          <a:xfrm>
            <a:off x="3383776" y="4339816"/>
            <a:ext cx="1630254" cy="223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60773" algn="l"/>
                <a:tab pos="1312617" algn="l"/>
                <a:tab pos="1973391" algn="l"/>
                <a:tab pos="2625235" algn="l"/>
                <a:tab pos="3259220" algn="l"/>
              </a:tabLst>
            </a:pPr>
            <a:r>
              <a:rPr lang="en-US" sz="1687" b="1" i="1">
                <a:solidFill>
                  <a:srgbClr val="FF0000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Segment List[n]</a:t>
            </a:r>
          </a:p>
        </p:txBody>
      </p:sp>
      <p:sp>
        <p:nvSpPr>
          <p:cNvPr id="37908" name="Line 20"/>
          <p:cNvSpPr>
            <a:spLocks noChangeShapeType="1"/>
          </p:cNvSpPr>
          <p:nvPr/>
        </p:nvSpPr>
        <p:spPr bwMode="auto">
          <a:xfrm>
            <a:off x="2643188" y="3848695"/>
            <a:ext cx="0" cy="508992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sz="1266"/>
          </a:p>
        </p:txBody>
      </p:sp>
      <p:sp>
        <p:nvSpPr>
          <p:cNvPr id="37909" name="Line 21"/>
          <p:cNvSpPr>
            <a:spLocks noChangeShapeType="1"/>
          </p:cNvSpPr>
          <p:nvPr/>
        </p:nvSpPr>
        <p:spPr bwMode="auto">
          <a:xfrm>
            <a:off x="5848945" y="3848695"/>
            <a:ext cx="0" cy="508992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sz="1266"/>
          </a:p>
        </p:txBody>
      </p:sp>
      <p:grpSp>
        <p:nvGrpSpPr>
          <p:cNvPr id="37910" name="Group 22"/>
          <p:cNvGrpSpPr>
            <a:grpSpLocks/>
          </p:cNvGrpSpPr>
          <p:nvPr/>
        </p:nvGrpSpPr>
        <p:grpSpPr bwMode="auto">
          <a:xfrm>
            <a:off x="5840015" y="1928813"/>
            <a:ext cx="3299520" cy="1639714"/>
            <a:chOff x="0" y="0"/>
            <a:chExt cx="2956" cy="1469"/>
          </a:xfrm>
        </p:grpSpPr>
        <p:sp>
          <p:nvSpPr>
            <p:cNvPr id="37911" name="Rectangle 23"/>
            <p:cNvSpPr>
              <a:spLocks/>
            </p:cNvSpPr>
            <p:nvPr/>
          </p:nvSpPr>
          <p:spPr bwMode="auto">
            <a:xfrm>
              <a:off x="554" y="709"/>
              <a:ext cx="2402" cy="7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1687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Number of segments left. Pointer in address list</a:t>
              </a:r>
            </a:p>
          </p:txBody>
        </p:sp>
        <p:sp>
          <p:nvSpPr>
            <p:cNvPr id="37912" name="Line 24"/>
            <p:cNvSpPr>
              <a:spLocks noChangeShapeType="1"/>
            </p:cNvSpPr>
            <p:nvPr/>
          </p:nvSpPr>
          <p:spPr bwMode="auto">
            <a:xfrm rot="10800000">
              <a:off x="0" y="0"/>
              <a:ext cx="939" cy="8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stealth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</p:grpSp>
      <p:sp>
        <p:nvSpPr>
          <p:cNvPr id="26" name="Line 13"/>
          <p:cNvSpPr>
            <a:spLocks noChangeShapeType="1"/>
          </p:cNvSpPr>
          <p:nvPr/>
        </p:nvSpPr>
        <p:spPr bwMode="auto">
          <a:xfrm>
            <a:off x="3508757" y="2061973"/>
            <a:ext cx="1117" cy="302494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sz="1266"/>
          </a:p>
        </p:txBody>
      </p:sp>
      <p:sp>
        <p:nvSpPr>
          <p:cNvPr id="27" name="Line 16"/>
          <p:cNvSpPr>
            <a:spLocks noChangeShapeType="1"/>
          </p:cNvSpPr>
          <p:nvPr/>
        </p:nvSpPr>
        <p:spPr bwMode="auto">
          <a:xfrm>
            <a:off x="5027676" y="2061973"/>
            <a:ext cx="1116" cy="303609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sz="1266"/>
          </a:p>
        </p:txBody>
      </p:sp>
      <p:sp>
        <p:nvSpPr>
          <p:cNvPr id="29" name="AutoShape 18"/>
          <p:cNvSpPr>
            <a:spLocks/>
          </p:cNvSpPr>
          <p:nvPr/>
        </p:nvSpPr>
        <p:spPr bwMode="auto">
          <a:xfrm>
            <a:off x="2648036" y="5656748"/>
            <a:ext cx="3210223" cy="791393"/>
          </a:xfrm>
          <a:prstGeom prst="roundRect">
            <a:avLst>
              <a:gd name="adj" fmla="val 139"/>
            </a:avLst>
          </a:prstGeom>
          <a:noFill/>
          <a:ln w="254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GB" sz="1266"/>
          </a:p>
        </p:txBody>
      </p:sp>
      <p:sp>
        <p:nvSpPr>
          <p:cNvPr id="32" name="AutoShape 4"/>
          <p:cNvSpPr>
            <a:spLocks/>
          </p:cNvSpPr>
          <p:nvPr/>
        </p:nvSpPr>
        <p:spPr bwMode="auto">
          <a:xfrm>
            <a:off x="2648036" y="5049180"/>
            <a:ext cx="3210223" cy="318120"/>
          </a:xfrm>
          <a:prstGeom prst="roundRect">
            <a:avLst>
              <a:gd name="adj" fmla="val 347"/>
            </a:avLst>
          </a:prstGeom>
          <a:noFill/>
          <a:ln w="254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GB" sz="1266"/>
          </a:p>
        </p:txBody>
      </p:sp>
      <p:sp>
        <p:nvSpPr>
          <p:cNvPr id="33" name="AutoShape 4"/>
          <p:cNvSpPr>
            <a:spLocks/>
          </p:cNvSpPr>
          <p:nvPr/>
        </p:nvSpPr>
        <p:spPr bwMode="auto">
          <a:xfrm>
            <a:off x="2648036" y="5352964"/>
            <a:ext cx="3210223" cy="318120"/>
          </a:xfrm>
          <a:prstGeom prst="roundRect">
            <a:avLst>
              <a:gd name="adj" fmla="val 347"/>
            </a:avLst>
          </a:prstGeom>
          <a:noFill/>
          <a:ln w="254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GB" sz="1266"/>
          </a:p>
        </p:txBody>
      </p:sp>
      <p:sp>
        <p:nvSpPr>
          <p:cNvPr id="35" name="Rectangle 17"/>
          <p:cNvSpPr>
            <a:spLocks/>
          </p:cNvSpPr>
          <p:nvPr/>
        </p:nvSpPr>
        <p:spPr bwMode="auto">
          <a:xfrm>
            <a:off x="2698667" y="5050078"/>
            <a:ext cx="3037837" cy="223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60773" algn="l"/>
                <a:tab pos="1303688" algn="l"/>
              </a:tabLst>
            </a:pPr>
            <a:r>
              <a:rPr lang="en-US" sz="1687" i="1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Type       Length          Res.</a:t>
            </a:r>
          </a:p>
        </p:txBody>
      </p:sp>
      <p:sp>
        <p:nvSpPr>
          <p:cNvPr id="36" name="Line 13"/>
          <p:cNvSpPr>
            <a:spLocks noChangeShapeType="1"/>
          </p:cNvSpPr>
          <p:nvPr/>
        </p:nvSpPr>
        <p:spPr bwMode="auto">
          <a:xfrm>
            <a:off x="3508757" y="5049180"/>
            <a:ext cx="1117" cy="302494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sz="1266"/>
          </a:p>
        </p:txBody>
      </p:sp>
      <p:sp>
        <p:nvSpPr>
          <p:cNvPr id="37" name="Line 13"/>
          <p:cNvSpPr>
            <a:spLocks noChangeShapeType="1"/>
          </p:cNvSpPr>
          <p:nvPr/>
        </p:nvSpPr>
        <p:spPr bwMode="auto">
          <a:xfrm>
            <a:off x="4268216" y="5049180"/>
            <a:ext cx="1117" cy="302494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sz="1266"/>
          </a:p>
        </p:txBody>
      </p:sp>
      <p:sp>
        <p:nvSpPr>
          <p:cNvPr id="38" name="Rectangle 17"/>
          <p:cNvSpPr>
            <a:spLocks/>
          </p:cNvSpPr>
          <p:nvPr/>
        </p:nvSpPr>
        <p:spPr bwMode="auto">
          <a:xfrm>
            <a:off x="2749298" y="5381953"/>
            <a:ext cx="3037837" cy="223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60773" algn="l"/>
                <a:tab pos="1303688" algn="l"/>
              </a:tabLst>
            </a:pPr>
            <a:r>
              <a:rPr lang="en-US" sz="1687" i="1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HMAC Key ID</a:t>
            </a:r>
          </a:p>
        </p:txBody>
      </p:sp>
      <p:sp>
        <p:nvSpPr>
          <p:cNvPr id="39" name="Rectangle 17"/>
          <p:cNvSpPr>
            <a:spLocks/>
          </p:cNvSpPr>
          <p:nvPr/>
        </p:nvSpPr>
        <p:spPr bwMode="auto">
          <a:xfrm>
            <a:off x="2749298" y="5910799"/>
            <a:ext cx="3037837" cy="223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60773" algn="l"/>
                <a:tab pos="1303688" algn="l"/>
              </a:tabLst>
            </a:pPr>
            <a:r>
              <a:rPr lang="en-US" sz="1687" i="1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HMAC (32 bytes)</a:t>
            </a:r>
          </a:p>
        </p:txBody>
      </p:sp>
    </p:spTree>
    <p:extLst>
      <p:ext uri="{BB962C8B-B14F-4D97-AF65-F5344CB8AC3E}">
        <p14:creationId xmlns:p14="http://schemas.microsoft.com/office/powerpoint/2010/main" val="1295933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SR capable host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err="1"/>
              <a:t>Endhost</a:t>
            </a:r>
            <a:endParaRPr lang="en-GB"/>
          </a:p>
          <a:p>
            <a:pPr lvl="1"/>
            <a:r>
              <a:rPr lang="en-GB"/>
              <a:t>Adds SR header to each transmitted packet</a:t>
            </a:r>
          </a:p>
          <a:p>
            <a:pPr lvl="1"/>
            <a:r>
              <a:rPr lang="en-GB"/>
              <a:t>HMAC allows network to check </a:t>
            </a:r>
            <a:r>
              <a:rPr lang="en-GB" err="1"/>
              <a:t>endhost</a:t>
            </a:r>
            <a:r>
              <a:rPr lang="en-GB"/>
              <a:t> is using a valid segment list</a:t>
            </a:r>
          </a:p>
        </p:txBody>
      </p:sp>
    </p:spTree>
    <p:extLst>
      <p:ext uri="{BB962C8B-B14F-4D97-AF65-F5344CB8AC3E}">
        <p14:creationId xmlns:p14="http://schemas.microsoft.com/office/powerpoint/2010/main" val="15580204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IPv6SR Example</a:t>
            </a:r>
          </a:p>
        </p:txBody>
      </p:sp>
      <p:sp>
        <p:nvSpPr>
          <p:cNvPr id="4" name="Rectangle 2"/>
          <p:cNvSpPr>
            <a:spLocks/>
          </p:cNvSpPr>
          <p:nvPr/>
        </p:nvSpPr>
        <p:spPr bwMode="auto">
          <a:xfrm>
            <a:off x="7340203" y="1857551"/>
            <a:ext cx="1128514" cy="151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tabLst>
                <a:tab pos="321457" algn="l"/>
                <a:tab pos="642915" algn="l"/>
                <a:tab pos="964372" algn="l"/>
                <a:tab pos="1294759" algn="l"/>
                <a:tab pos="1616216" algn="l"/>
                <a:tab pos="1937673" algn="l"/>
                <a:tab pos="2259131" algn="l"/>
                <a:tab pos="2580588" algn="l"/>
                <a:tab pos="2902045" algn="l"/>
                <a:tab pos="3223503" algn="l"/>
                <a:tab pos="3544960" algn="l"/>
                <a:tab pos="3875347" algn="l"/>
              </a:tabLst>
            </a:pPr>
            <a:r>
              <a:rPr lang="en-US" sz="984">
                <a:solidFill>
                  <a:srgbClr val="002D99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2001:6a8:3080:4::d </a:t>
            </a:r>
          </a:p>
        </p:txBody>
      </p:sp>
      <p:pic>
        <p:nvPicPr>
          <p:cNvPr id="5" name="Picture 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594" y="2216795"/>
            <a:ext cx="562570" cy="56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2379762" y="2293814"/>
            <a:ext cx="564803" cy="399604"/>
            <a:chOff x="0" y="0"/>
            <a:chExt cx="505" cy="358"/>
          </a:xfrm>
        </p:grpSpPr>
        <p:sp>
          <p:nvSpPr>
            <p:cNvPr id="7" name="AutoShape 5"/>
            <p:cNvSpPr>
              <a:spLocks/>
            </p:cNvSpPr>
            <p:nvPr/>
          </p:nvSpPr>
          <p:spPr bwMode="auto">
            <a:xfrm>
              <a:off x="0" y="123"/>
              <a:ext cx="341" cy="234"/>
            </a:xfrm>
            <a:prstGeom prst="roundRect">
              <a:avLst>
                <a:gd name="adj" fmla="val 431"/>
              </a:avLst>
            </a:prstGeom>
            <a:noFill/>
            <a:ln w="254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 sz="1266"/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162" cy="1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 rot="10800000" flipH="1">
              <a:off x="341" y="0"/>
              <a:ext cx="163" cy="1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 rot="10800000" flipH="1">
              <a:off x="341" y="232"/>
              <a:ext cx="163" cy="12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163" y="0"/>
              <a:ext cx="342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504" y="0"/>
              <a:ext cx="1" cy="23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13" name="Rectangle 11"/>
            <p:cNvSpPr>
              <a:spLocks/>
            </p:cNvSpPr>
            <p:nvPr/>
          </p:nvSpPr>
          <p:spPr bwMode="auto">
            <a:xfrm>
              <a:off x="13" y="138"/>
              <a:ext cx="275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</a:pPr>
              <a:r>
                <a:rPr lang="en-US" sz="1547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 </a:t>
              </a:r>
              <a:r>
                <a:rPr lang="en-US" sz="1547" b="1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R1</a:t>
              </a:r>
            </a:p>
          </p:txBody>
        </p:sp>
      </p:grpSp>
      <p:grpSp>
        <p:nvGrpSpPr>
          <p:cNvPr id="14" name="Group 12"/>
          <p:cNvGrpSpPr>
            <a:grpSpLocks/>
          </p:cNvGrpSpPr>
          <p:nvPr/>
        </p:nvGrpSpPr>
        <p:grpSpPr bwMode="auto">
          <a:xfrm>
            <a:off x="3497089" y="2312789"/>
            <a:ext cx="426393" cy="370582"/>
            <a:chOff x="0" y="0"/>
            <a:chExt cx="381" cy="332"/>
          </a:xfrm>
        </p:grpSpPr>
        <p:sp>
          <p:nvSpPr>
            <p:cNvPr id="15" name="AutoShape 13"/>
            <p:cNvSpPr>
              <a:spLocks/>
            </p:cNvSpPr>
            <p:nvPr/>
          </p:nvSpPr>
          <p:spPr bwMode="auto">
            <a:xfrm>
              <a:off x="0" y="117"/>
              <a:ext cx="258" cy="214"/>
            </a:xfrm>
            <a:prstGeom prst="roundRect">
              <a:avLst>
                <a:gd name="adj" fmla="val 468"/>
              </a:avLst>
            </a:prstGeom>
            <a:noFill/>
            <a:ln w="254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 sz="1266"/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132" cy="10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 rot="10800000" flipH="1">
              <a:off x="258" y="0"/>
              <a:ext cx="132" cy="10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 rot="10800000" flipH="1">
              <a:off x="258" y="216"/>
              <a:ext cx="132" cy="10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123" y="3"/>
              <a:ext cx="258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>
              <a:off x="380" y="3"/>
              <a:ext cx="2" cy="21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21" name="Rectangle 19"/>
            <p:cNvSpPr>
              <a:spLocks/>
            </p:cNvSpPr>
            <p:nvPr/>
          </p:nvSpPr>
          <p:spPr bwMode="auto">
            <a:xfrm>
              <a:off x="61" y="119"/>
              <a:ext cx="109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84000"/>
                </a:lnSpc>
              </a:pPr>
              <a:r>
                <a:rPr lang="en-US" sz="1547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R</a:t>
              </a:r>
            </a:p>
          </p:txBody>
        </p:sp>
      </p:grpSp>
      <p:grpSp>
        <p:nvGrpSpPr>
          <p:cNvPr id="22" name="Group 20"/>
          <p:cNvGrpSpPr>
            <a:grpSpLocks/>
          </p:cNvGrpSpPr>
          <p:nvPr/>
        </p:nvGrpSpPr>
        <p:grpSpPr bwMode="auto">
          <a:xfrm>
            <a:off x="4522887" y="2312789"/>
            <a:ext cx="426393" cy="370582"/>
            <a:chOff x="0" y="0"/>
            <a:chExt cx="381" cy="332"/>
          </a:xfrm>
        </p:grpSpPr>
        <p:sp>
          <p:nvSpPr>
            <p:cNvPr id="23" name="AutoShape 21"/>
            <p:cNvSpPr>
              <a:spLocks/>
            </p:cNvSpPr>
            <p:nvPr/>
          </p:nvSpPr>
          <p:spPr bwMode="auto">
            <a:xfrm>
              <a:off x="0" y="117"/>
              <a:ext cx="258" cy="214"/>
            </a:xfrm>
            <a:prstGeom prst="roundRect">
              <a:avLst>
                <a:gd name="adj" fmla="val 468"/>
              </a:avLst>
            </a:prstGeom>
            <a:noFill/>
            <a:ln w="254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 sz="1266"/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132" cy="10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auto">
            <a:xfrm rot="10800000" flipH="1">
              <a:off x="258" y="0"/>
              <a:ext cx="132" cy="10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auto">
            <a:xfrm rot="10800000" flipH="1">
              <a:off x="258" y="216"/>
              <a:ext cx="132" cy="10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27" name="Line 25"/>
            <p:cNvSpPr>
              <a:spLocks noChangeShapeType="1"/>
            </p:cNvSpPr>
            <p:nvPr/>
          </p:nvSpPr>
          <p:spPr bwMode="auto">
            <a:xfrm>
              <a:off x="123" y="3"/>
              <a:ext cx="258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28" name="Line 26"/>
            <p:cNvSpPr>
              <a:spLocks noChangeShapeType="1"/>
            </p:cNvSpPr>
            <p:nvPr/>
          </p:nvSpPr>
          <p:spPr bwMode="auto">
            <a:xfrm>
              <a:off x="380" y="3"/>
              <a:ext cx="2" cy="21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29" name="Rectangle 27"/>
            <p:cNvSpPr>
              <a:spLocks/>
            </p:cNvSpPr>
            <p:nvPr/>
          </p:nvSpPr>
          <p:spPr bwMode="auto">
            <a:xfrm>
              <a:off x="61" y="119"/>
              <a:ext cx="109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84000"/>
                </a:lnSpc>
              </a:pPr>
              <a:r>
                <a:rPr lang="en-US" sz="1547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R</a:t>
              </a:r>
            </a:p>
          </p:txBody>
        </p:sp>
      </p:grpSp>
      <p:grpSp>
        <p:nvGrpSpPr>
          <p:cNvPr id="30" name="Group 28"/>
          <p:cNvGrpSpPr>
            <a:grpSpLocks/>
          </p:cNvGrpSpPr>
          <p:nvPr/>
        </p:nvGrpSpPr>
        <p:grpSpPr bwMode="auto">
          <a:xfrm>
            <a:off x="5432599" y="2293814"/>
            <a:ext cx="564803" cy="399604"/>
            <a:chOff x="0" y="0"/>
            <a:chExt cx="505" cy="358"/>
          </a:xfrm>
        </p:grpSpPr>
        <p:sp>
          <p:nvSpPr>
            <p:cNvPr id="31" name="AutoShape 29"/>
            <p:cNvSpPr>
              <a:spLocks/>
            </p:cNvSpPr>
            <p:nvPr/>
          </p:nvSpPr>
          <p:spPr bwMode="auto">
            <a:xfrm>
              <a:off x="0" y="123"/>
              <a:ext cx="341" cy="234"/>
            </a:xfrm>
            <a:prstGeom prst="roundRect">
              <a:avLst>
                <a:gd name="adj" fmla="val 431"/>
              </a:avLst>
            </a:prstGeom>
            <a:noFill/>
            <a:ln w="254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 sz="1266"/>
            </a:p>
          </p:txBody>
        </p:sp>
        <p:sp>
          <p:nvSpPr>
            <p:cNvPr id="32" name="Line 30"/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162" cy="1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33" name="Line 31"/>
            <p:cNvSpPr>
              <a:spLocks noChangeShapeType="1"/>
            </p:cNvSpPr>
            <p:nvPr/>
          </p:nvSpPr>
          <p:spPr bwMode="auto">
            <a:xfrm rot="10800000" flipH="1">
              <a:off x="341" y="0"/>
              <a:ext cx="163" cy="1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34" name="Line 32"/>
            <p:cNvSpPr>
              <a:spLocks noChangeShapeType="1"/>
            </p:cNvSpPr>
            <p:nvPr/>
          </p:nvSpPr>
          <p:spPr bwMode="auto">
            <a:xfrm rot="10800000" flipH="1">
              <a:off x="341" y="232"/>
              <a:ext cx="163" cy="12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35" name="Line 33"/>
            <p:cNvSpPr>
              <a:spLocks noChangeShapeType="1"/>
            </p:cNvSpPr>
            <p:nvPr/>
          </p:nvSpPr>
          <p:spPr bwMode="auto">
            <a:xfrm>
              <a:off x="163" y="0"/>
              <a:ext cx="342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36" name="Line 34"/>
            <p:cNvSpPr>
              <a:spLocks noChangeShapeType="1"/>
            </p:cNvSpPr>
            <p:nvPr/>
          </p:nvSpPr>
          <p:spPr bwMode="auto">
            <a:xfrm>
              <a:off x="504" y="0"/>
              <a:ext cx="1" cy="23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37" name="Rectangle 35"/>
            <p:cNvSpPr>
              <a:spLocks/>
            </p:cNvSpPr>
            <p:nvPr/>
          </p:nvSpPr>
          <p:spPr bwMode="auto">
            <a:xfrm>
              <a:off x="13" y="138"/>
              <a:ext cx="275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</a:pPr>
              <a:r>
                <a:rPr lang="en-US" sz="1547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 </a:t>
              </a:r>
              <a:r>
                <a:rPr lang="en-US" sz="1547" b="1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R3</a:t>
              </a:r>
            </a:p>
          </p:txBody>
        </p:sp>
      </p:grpSp>
      <p:grpSp>
        <p:nvGrpSpPr>
          <p:cNvPr id="38" name="Group 36"/>
          <p:cNvGrpSpPr>
            <a:grpSpLocks/>
          </p:cNvGrpSpPr>
          <p:nvPr/>
        </p:nvGrpSpPr>
        <p:grpSpPr bwMode="auto">
          <a:xfrm>
            <a:off x="6480721" y="2312789"/>
            <a:ext cx="426393" cy="370582"/>
            <a:chOff x="0" y="0"/>
            <a:chExt cx="381" cy="332"/>
          </a:xfrm>
        </p:grpSpPr>
        <p:sp>
          <p:nvSpPr>
            <p:cNvPr id="39" name="AutoShape 37"/>
            <p:cNvSpPr>
              <a:spLocks/>
            </p:cNvSpPr>
            <p:nvPr/>
          </p:nvSpPr>
          <p:spPr bwMode="auto">
            <a:xfrm>
              <a:off x="0" y="117"/>
              <a:ext cx="258" cy="214"/>
            </a:xfrm>
            <a:prstGeom prst="roundRect">
              <a:avLst>
                <a:gd name="adj" fmla="val 468"/>
              </a:avLst>
            </a:prstGeom>
            <a:noFill/>
            <a:ln w="254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 sz="1266"/>
            </a:p>
          </p:txBody>
        </p:sp>
        <p:sp>
          <p:nvSpPr>
            <p:cNvPr id="40" name="Line 38"/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132" cy="10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41" name="Line 39"/>
            <p:cNvSpPr>
              <a:spLocks noChangeShapeType="1"/>
            </p:cNvSpPr>
            <p:nvPr/>
          </p:nvSpPr>
          <p:spPr bwMode="auto">
            <a:xfrm rot="10800000" flipH="1">
              <a:off x="258" y="0"/>
              <a:ext cx="132" cy="10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42" name="Line 40"/>
            <p:cNvSpPr>
              <a:spLocks noChangeShapeType="1"/>
            </p:cNvSpPr>
            <p:nvPr/>
          </p:nvSpPr>
          <p:spPr bwMode="auto">
            <a:xfrm rot="10800000" flipH="1">
              <a:off x="258" y="216"/>
              <a:ext cx="132" cy="10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43" name="Line 41"/>
            <p:cNvSpPr>
              <a:spLocks noChangeShapeType="1"/>
            </p:cNvSpPr>
            <p:nvPr/>
          </p:nvSpPr>
          <p:spPr bwMode="auto">
            <a:xfrm>
              <a:off x="123" y="3"/>
              <a:ext cx="258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44" name="Line 42"/>
            <p:cNvSpPr>
              <a:spLocks noChangeShapeType="1"/>
            </p:cNvSpPr>
            <p:nvPr/>
          </p:nvSpPr>
          <p:spPr bwMode="auto">
            <a:xfrm>
              <a:off x="380" y="3"/>
              <a:ext cx="2" cy="21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45" name="Rectangle 43"/>
            <p:cNvSpPr>
              <a:spLocks/>
            </p:cNvSpPr>
            <p:nvPr/>
          </p:nvSpPr>
          <p:spPr bwMode="auto">
            <a:xfrm>
              <a:off x="61" y="119"/>
              <a:ext cx="109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84000"/>
                </a:lnSpc>
              </a:pPr>
              <a:r>
                <a:rPr lang="en-US" sz="1547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R</a:t>
              </a:r>
            </a:p>
          </p:txBody>
        </p:sp>
      </p:grpSp>
      <p:pic>
        <p:nvPicPr>
          <p:cNvPr id="46" name="Picture 44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50" y="2216795"/>
            <a:ext cx="562570" cy="56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Rectangle 45"/>
          <p:cNvSpPr>
            <a:spLocks/>
          </p:cNvSpPr>
          <p:nvPr/>
        </p:nvSpPr>
        <p:spPr bwMode="auto">
          <a:xfrm>
            <a:off x="946547" y="1857551"/>
            <a:ext cx="1128514" cy="151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tabLst>
                <a:tab pos="321457" algn="l"/>
                <a:tab pos="642915" algn="l"/>
                <a:tab pos="964372" algn="l"/>
                <a:tab pos="1294759" algn="l"/>
                <a:tab pos="1616216" algn="l"/>
                <a:tab pos="1937673" algn="l"/>
                <a:tab pos="2259131" algn="l"/>
                <a:tab pos="2580588" algn="l"/>
                <a:tab pos="2902045" algn="l"/>
                <a:tab pos="3223503" algn="l"/>
                <a:tab pos="3544960" algn="l"/>
                <a:tab pos="3875347" algn="l"/>
              </a:tabLst>
            </a:pPr>
            <a:r>
              <a:rPr lang="en-US" sz="984">
                <a:solidFill>
                  <a:srgbClr val="558E28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2001:6a8:3080:1::a </a:t>
            </a:r>
          </a:p>
        </p:txBody>
      </p:sp>
      <p:sp>
        <p:nvSpPr>
          <p:cNvPr id="48" name="Rectangle 46"/>
          <p:cNvSpPr>
            <a:spLocks/>
          </p:cNvSpPr>
          <p:nvPr/>
        </p:nvSpPr>
        <p:spPr bwMode="auto">
          <a:xfrm>
            <a:off x="2294930" y="1857551"/>
            <a:ext cx="1128514" cy="151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tabLst>
                <a:tab pos="321457" algn="l"/>
                <a:tab pos="642915" algn="l"/>
                <a:tab pos="964372" algn="l"/>
                <a:tab pos="1294759" algn="l"/>
                <a:tab pos="1616216" algn="l"/>
                <a:tab pos="1937673" algn="l"/>
                <a:tab pos="2259131" algn="l"/>
                <a:tab pos="2580588" algn="l"/>
                <a:tab pos="2902045" algn="l"/>
                <a:tab pos="3223503" algn="l"/>
                <a:tab pos="3544960" algn="l"/>
                <a:tab pos="3875347" algn="l"/>
              </a:tabLst>
            </a:pPr>
            <a:r>
              <a:rPr lang="en-US" sz="984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2001:6a8:3080:1::a </a:t>
            </a:r>
          </a:p>
        </p:txBody>
      </p:sp>
      <p:sp>
        <p:nvSpPr>
          <p:cNvPr id="49" name="Rectangle 47"/>
          <p:cNvSpPr>
            <a:spLocks/>
          </p:cNvSpPr>
          <p:nvPr/>
        </p:nvSpPr>
        <p:spPr bwMode="auto">
          <a:xfrm>
            <a:off x="5045273" y="1857551"/>
            <a:ext cx="1211870" cy="151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tabLst>
                <a:tab pos="321457" algn="l"/>
                <a:tab pos="642915" algn="l"/>
                <a:tab pos="964372" algn="l"/>
                <a:tab pos="1294759" algn="l"/>
                <a:tab pos="1616216" algn="l"/>
                <a:tab pos="1937673" algn="l"/>
                <a:tab pos="2259131" algn="l"/>
                <a:tab pos="2580588" algn="l"/>
                <a:tab pos="2902045" algn="l"/>
                <a:tab pos="3223503" algn="l"/>
                <a:tab pos="3544960" algn="l"/>
                <a:tab pos="3875347" algn="l"/>
              </a:tabLst>
            </a:pPr>
            <a:r>
              <a:rPr lang="en-US" sz="984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2001:6a8:3080:3::FF </a:t>
            </a:r>
          </a:p>
        </p:txBody>
      </p:sp>
      <p:grpSp>
        <p:nvGrpSpPr>
          <p:cNvPr id="50" name="Group 48"/>
          <p:cNvGrpSpPr>
            <a:grpSpLocks/>
          </p:cNvGrpSpPr>
          <p:nvPr/>
        </p:nvGrpSpPr>
        <p:grpSpPr bwMode="auto">
          <a:xfrm>
            <a:off x="4016127" y="3480346"/>
            <a:ext cx="563687" cy="399604"/>
            <a:chOff x="0" y="0"/>
            <a:chExt cx="505" cy="358"/>
          </a:xfrm>
        </p:grpSpPr>
        <p:sp>
          <p:nvSpPr>
            <p:cNvPr id="51" name="AutoShape 49"/>
            <p:cNvSpPr>
              <a:spLocks/>
            </p:cNvSpPr>
            <p:nvPr/>
          </p:nvSpPr>
          <p:spPr bwMode="auto">
            <a:xfrm>
              <a:off x="0" y="123"/>
              <a:ext cx="341" cy="234"/>
            </a:xfrm>
            <a:prstGeom prst="roundRect">
              <a:avLst>
                <a:gd name="adj" fmla="val 431"/>
              </a:avLst>
            </a:prstGeom>
            <a:noFill/>
            <a:ln w="254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 sz="1266"/>
            </a:p>
          </p:txBody>
        </p:sp>
        <p:sp>
          <p:nvSpPr>
            <p:cNvPr id="52" name="Line 50"/>
            <p:cNvSpPr>
              <a:spLocks noChangeShapeType="1"/>
            </p:cNvSpPr>
            <p:nvPr/>
          </p:nvSpPr>
          <p:spPr bwMode="auto">
            <a:xfrm rot="10800000" flipH="1">
              <a:off x="0" y="1"/>
              <a:ext cx="162" cy="1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53" name="Line 51"/>
            <p:cNvSpPr>
              <a:spLocks noChangeShapeType="1"/>
            </p:cNvSpPr>
            <p:nvPr/>
          </p:nvSpPr>
          <p:spPr bwMode="auto">
            <a:xfrm rot="10800000" flipH="1">
              <a:off x="341" y="1"/>
              <a:ext cx="163" cy="1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54" name="Line 52"/>
            <p:cNvSpPr>
              <a:spLocks noChangeShapeType="1"/>
            </p:cNvSpPr>
            <p:nvPr/>
          </p:nvSpPr>
          <p:spPr bwMode="auto">
            <a:xfrm rot="10800000" flipH="1">
              <a:off x="341" y="232"/>
              <a:ext cx="163" cy="12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55" name="Line 53"/>
            <p:cNvSpPr>
              <a:spLocks noChangeShapeType="1"/>
            </p:cNvSpPr>
            <p:nvPr/>
          </p:nvSpPr>
          <p:spPr bwMode="auto">
            <a:xfrm>
              <a:off x="163" y="0"/>
              <a:ext cx="342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56" name="Line 54"/>
            <p:cNvSpPr>
              <a:spLocks noChangeShapeType="1"/>
            </p:cNvSpPr>
            <p:nvPr/>
          </p:nvSpPr>
          <p:spPr bwMode="auto">
            <a:xfrm>
              <a:off x="504" y="0"/>
              <a:ext cx="1" cy="23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57" name="Rectangle 55"/>
            <p:cNvSpPr>
              <a:spLocks/>
            </p:cNvSpPr>
            <p:nvPr/>
          </p:nvSpPr>
          <p:spPr bwMode="auto">
            <a:xfrm>
              <a:off x="13" y="138"/>
              <a:ext cx="276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</a:pPr>
              <a:r>
                <a:rPr lang="en-US" sz="1547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 </a:t>
              </a:r>
              <a:r>
                <a:rPr lang="en-US" sz="1547" b="1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R2</a:t>
              </a:r>
            </a:p>
          </p:txBody>
        </p:sp>
      </p:grpSp>
      <p:sp>
        <p:nvSpPr>
          <p:cNvPr id="58" name="Rectangle 56"/>
          <p:cNvSpPr>
            <a:spLocks/>
          </p:cNvSpPr>
          <p:nvPr/>
        </p:nvSpPr>
        <p:spPr bwMode="auto">
          <a:xfrm>
            <a:off x="3741539" y="3143426"/>
            <a:ext cx="1275990" cy="151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tabLst>
                <a:tab pos="321457" algn="l"/>
                <a:tab pos="642915" algn="l"/>
                <a:tab pos="964372" algn="l"/>
                <a:tab pos="1294759" algn="l"/>
                <a:tab pos="1616216" algn="l"/>
                <a:tab pos="1937673" algn="l"/>
                <a:tab pos="2259131" algn="l"/>
                <a:tab pos="2580588" algn="l"/>
                <a:tab pos="2902045" algn="l"/>
                <a:tab pos="3223503" algn="l"/>
                <a:tab pos="3544960" algn="l"/>
                <a:tab pos="3875347" algn="l"/>
              </a:tabLst>
            </a:pPr>
            <a:r>
              <a:rPr lang="en-US" sz="984">
                <a:solidFill>
                  <a:srgbClr val="FF0000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2001:6a8:3080:22::CC</a:t>
            </a:r>
          </a:p>
        </p:txBody>
      </p:sp>
      <p:sp>
        <p:nvSpPr>
          <p:cNvPr id="59" name="Line 57"/>
          <p:cNvSpPr>
            <a:spLocks noChangeShapeType="1"/>
          </p:cNvSpPr>
          <p:nvPr/>
        </p:nvSpPr>
        <p:spPr bwMode="auto">
          <a:xfrm>
            <a:off x="2848570" y="2553890"/>
            <a:ext cx="1151930" cy="1151930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sz="1266"/>
          </a:p>
        </p:txBody>
      </p:sp>
      <p:sp>
        <p:nvSpPr>
          <p:cNvPr id="60" name="Line 58"/>
          <p:cNvSpPr>
            <a:spLocks noChangeShapeType="1"/>
          </p:cNvSpPr>
          <p:nvPr/>
        </p:nvSpPr>
        <p:spPr bwMode="auto">
          <a:xfrm>
            <a:off x="1634133" y="2464594"/>
            <a:ext cx="713259" cy="45765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sz="1266"/>
          </a:p>
        </p:txBody>
      </p:sp>
      <p:sp>
        <p:nvSpPr>
          <p:cNvPr id="61" name="Line 59"/>
          <p:cNvSpPr>
            <a:spLocks noChangeShapeType="1"/>
          </p:cNvSpPr>
          <p:nvPr/>
        </p:nvSpPr>
        <p:spPr bwMode="auto">
          <a:xfrm>
            <a:off x="2821781" y="2491383"/>
            <a:ext cx="668611" cy="11162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sz="1266"/>
          </a:p>
        </p:txBody>
      </p:sp>
      <p:sp>
        <p:nvSpPr>
          <p:cNvPr id="62" name="Line 60"/>
          <p:cNvSpPr>
            <a:spLocks noChangeShapeType="1"/>
          </p:cNvSpPr>
          <p:nvPr/>
        </p:nvSpPr>
        <p:spPr bwMode="auto">
          <a:xfrm>
            <a:off x="3866555" y="2491383"/>
            <a:ext cx="668611" cy="11162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sz="1266"/>
          </a:p>
        </p:txBody>
      </p:sp>
      <p:sp>
        <p:nvSpPr>
          <p:cNvPr id="63" name="Line 61"/>
          <p:cNvSpPr>
            <a:spLocks noChangeShapeType="1"/>
          </p:cNvSpPr>
          <p:nvPr/>
        </p:nvSpPr>
        <p:spPr bwMode="auto">
          <a:xfrm>
            <a:off x="4839891" y="2473523"/>
            <a:ext cx="56257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sz="1266"/>
          </a:p>
        </p:txBody>
      </p:sp>
      <p:sp>
        <p:nvSpPr>
          <p:cNvPr id="64" name="Line 62"/>
          <p:cNvSpPr>
            <a:spLocks noChangeShapeType="1"/>
          </p:cNvSpPr>
          <p:nvPr/>
        </p:nvSpPr>
        <p:spPr bwMode="auto">
          <a:xfrm>
            <a:off x="5875734" y="2491383"/>
            <a:ext cx="563687" cy="11162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sz="1266"/>
          </a:p>
        </p:txBody>
      </p:sp>
      <p:grpSp>
        <p:nvGrpSpPr>
          <p:cNvPr id="65" name="Group 63"/>
          <p:cNvGrpSpPr>
            <a:grpSpLocks/>
          </p:cNvGrpSpPr>
          <p:nvPr/>
        </p:nvGrpSpPr>
        <p:grpSpPr bwMode="auto">
          <a:xfrm>
            <a:off x="5064250" y="3491508"/>
            <a:ext cx="426393" cy="367234"/>
            <a:chOff x="0" y="0"/>
            <a:chExt cx="381" cy="329"/>
          </a:xfrm>
        </p:grpSpPr>
        <p:sp>
          <p:nvSpPr>
            <p:cNvPr id="66" name="AutoShape 64"/>
            <p:cNvSpPr>
              <a:spLocks/>
            </p:cNvSpPr>
            <p:nvPr/>
          </p:nvSpPr>
          <p:spPr bwMode="auto">
            <a:xfrm>
              <a:off x="0" y="113"/>
              <a:ext cx="258" cy="215"/>
            </a:xfrm>
            <a:prstGeom prst="roundRect">
              <a:avLst>
                <a:gd name="adj" fmla="val 468"/>
              </a:avLst>
            </a:prstGeom>
            <a:noFill/>
            <a:ln w="254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 sz="1266"/>
            </a:p>
          </p:txBody>
        </p:sp>
        <p:sp>
          <p:nvSpPr>
            <p:cNvPr id="67" name="Line 65"/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132" cy="10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68" name="Line 66"/>
            <p:cNvSpPr>
              <a:spLocks noChangeShapeType="1"/>
            </p:cNvSpPr>
            <p:nvPr/>
          </p:nvSpPr>
          <p:spPr bwMode="auto">
            <a:xfrm rot="10800000" flipH="1">
              <a:off x="258" y="0"/>
              <a:ext cx="132" cy="10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69" name="Line 67"/>
            <p:cNvSpPr>
              <a:spLocks noChangeShapeType="1"/>
            </p:cNvSpPr>
            <p:nvPr/>
          </p:nvSpPr>
          <p:spPr bwMode="auto">
            <a:xfrm rot="10800000" flipH="1">
              <a:off x="258" y="213"/>
              <a:ext cx="132" cy="10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70" name="Line 68"/>
            <p:cNvSpPr>
              <a:spLocks noChangeShapeType="1"/>
            </p:cNvSpPr>
            <p:nvPr/>
          </p:nvSpPr>
          <p:spPr bwMode="auto">
            <a:xfrm>
              <a:off x="123" y="0"/>
              <a:ext cx="258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71" name="Line 69"/>
            <p:cNvSpPr>
              <a:spLocks noChangeShapeType="1"/>
            </p:cNvSpPr>
            <p:nvPr/>
          </p:nvSpPr>
          <p:spPr bwMode="auto">
            <a:xfrm>
              <a:off x="380" y="0"/>
              <a:ext cx="2" cy="21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72" name="Rectangle 70"/>
            <p:cNvSpPr>
              <a:spLocks/>
            </p:cNvSpPr>
            <p:nvPr/>
          </p:nvSpPr>
          <p:spPr bwMode="auto">
            <a:xfrm>
              <a:off x="61" y="116"/>
              <a:ext cx="109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84000"/>
                </a:lnSpc>
              </a:pPr>
              <a:r>
                <a:rPr lang="en-US" sz="1547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R</a:t>
              </a:r>
            </a:p>
          </p:txBody>
        </p:sp>
      </p:grpSp>
      <p:grpSp>
        <p:nvGrpSpPr>
          <p:cNvPr id="73" name="Group 71"/>
          <p:cNvGrpSpPr>
            <a:grpSpLocks/>
          </p:cNvGrpSpPr>
          <p:nvPr/>
        </p:nvGrpSpPr>
        <p:grpSpPr bwMode="auto">
          <a:xfrm>
            <a:off x="6008564" y="3500438"/>
            <a:ext cx="426393" cy="369466"/>
            <a:chOff x="0" y="0"/>
            <a:chExt cx="381" cy="331"/>
          </a:xfrm>
        </p:grpSpPr>
        <p:sp>
          <p:nvSpPr>
            <p:cNvPr id="74" name="AutoShape 72"/>
            <p:cNvSpPr>
              <a:spLocks/>
            </p:cNvSpPr>
            <p:nvPr/>
          </p:nvSpPr>
          <p:spPr bwMode="auto">
            <a:xfrm>
              <a:off x="0" y="116"/>
              <a:ext cx="258" cy="214"/>
            </a:xfrm>
            <a:prstGeom prst="roundRect">
              <a:avLst>
                <a:gd name="adj" fmla="val 468"/>
              </a:avLst>
            </a:prstGeom>
            <a:noFill/>
            <a:ln w="254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 sz="1266"/>
            </a:p>
          </p:txBody>
        </p:sp>
        <p:sp>
          <p:nvSpPr>
            <p:cNvPr id="75" name="Line 73"/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132" cy="10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76" name="Line 74"/>
            <p:cNvSpPr>
              <a:spLocks noChangeShapeType="1"/>
            </p:cNvSpPr>
            <p:nvPr/>
          </p:nvSpPr>
          <p:spPr bwMode="auto">
            <a:xfrm rot="10800000" flipH="1">
              <a:off x="258" y="0"/>
              <a:ext cx="132" cy="10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77" name="Line 75"/>
            <p:cNvSpPr>
              <a:spLocks noChangeShapeType="1"/>
            </p:cNvSpPr>
            <p:nvPr/>
          </p:nvSpPr>
          <p:spPr bwMode="auto">
            <a:xfrm rot="10800000" flipH="1">
              <a:off x="258" y="215"/>
              <a:ext cx="132" cy="10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78" name="Line 76"/>
            <p:cNvSpPr>
              <a:spLocks noChangeShapeType="1"/>
            </p:cNvSpPr>
            <p:nvPr/>
          </p:nvSpPr>
          <p:spPr bwMode="auto">
            <a:xfrm>
              <a:off x="123" y="2"/>
              <a:ext cx="258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79" name="Line 77"/>
            <p:cNvSpPr>
              <a:spLocks noChangeShapeType="1"/>
            </p:cNvSpPr>
            <p:nvPr/>
          </p:nvSpPr>
          <p:spPr bwMode="auto">
            <a:xfrm>
              <a:off x="380" y="2"/>
              <a:ext cx="2" cy="21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80" name="Rectangle 78"/>
            <p:cNvSpPr>
              <a:spLocks/>
            </p:cNvSpPr>
            <p:nvPr/>
          </p:nvSpPr>
          <p:spPr bwMode="auto">
            <a:xfrm>
              <a:off x="61" y="118"/>
              <a:ext cx="109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84000"/>
                </a:lnSpc>
              </a:pPr>
              <a:r>
                <a:rPr lang="en-US" sz="1547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R</a:t>
              </a:r>
            </a:p>
          </p:txBody>
        </p:sp>
      </p:grpSp>
      <p:sp>
        <p:nvSpPr>
          <p:cNvPr id="81" name="Line 79"/>
          <p:cNvSpPr>
            <a:spLocks noChangeShapeType="1"/>
          </p:cNvSpPr>
          <p:nvPr/>
        </p:nvSpPr>
        <p:spPr bwMode="auto">
          <a:xfrm>
            <a:off x="5357813" y="3679032"/>
            <a:ext cx="668611" cy="11162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sz="1266"/>
          </a:p>
        </p:txBody>
      </p:sp>
      <p:sp>
        <p:nvSpPr>
          <p:cNvPr id="82" name="Line 80"/>
          <p:cNvSpPr>
            <a:spLocks noChangeShapeType="1"/>
          </p:cNvSpPr>
          <p:nvPr/>
        </p:nvSpPr>
        <p:spPr bwMode="auto">
          <a:xfrm rot="10800000">
            <a:off x="4759524" y="2669977"/>
            <a:ext cx="1381869" cy="920874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sz="1266"/>
          </a:p>
        </p:txBody>
      </p:sp>
      <p:sp>
        <p:nvSpPr>
          <p:cNvPr id="83" name="Line 81"/>
          <p:cNvSpPr>
            <a:spLocks noChangeShapeType="1"/>
          </p:cNvSpPr>
          <p:nvPr/>
        </p:nvSpPr>
        <p:spPr bwMode="auto">
          <a:xfrm>
            <a:off x="4527351" y="3661172"/>
            <a:ext cx="526852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sz="1266"/>
          </a:p>
        </p:txBody>
      </p:sp>
      <p:sp>
        <p:nvSpPr>
          <p:cNvPr id="84" name="Line 82"/>
          <p:cNvSpPr>
            <a:spLocks noChangeShapeType="1"/>
          </p:cNvSpPr>
          <p:nvPr/>
        </p:nvSpPr>
        <p:spPr bwMode="auto">
          <a:xfrm>
            <a:off x="6786563" y="2491383"/>
            <a:ext cx="954361" cy="11162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sz="1266"/>
          </a:p>
        </p:txBody>
      </p:sp>
      <p:grpSp>
        <p:nvGrpSpPr>
          <p:cNvPr id="85" name="Group 83"/>
          <p:cNvGrpSpPr>
            <a:grpSpLocks/>
          </p:cNvGrpSpPr>
          <p:nvPr/>
        </p:nvGrpSpPr>
        <p:grpSpPr bwMode="auto">
          <a:xfrm>
            <a:off x="1812727" y="2589609"/>
            <a:ext cx="1998018" cy="1161976"/>
            <a:chOff x="0" y="0"/>
            <a:chExt cx="1790" cy="1041"/>
          </a:xfrm>
        </p:grpSpPr>
        <p:sp>
          <p:nvSpPr>
            <p:cNvPr id="86" name="Line 84"/>
            <p:cNvSpPr>
              <a:spLocks noChangeShapeType="1"/>
            </p:cNvSpPr>
            <p:nvPr/>
          </p:nvSpPr>
          <p:spPr bwMode="auto">
            <a:xfrm rot="10800000">
              <a:off x="0" y="0"/>
              <a:ext cx="526" cy="30"/>
            </a:xfrm>
            <a:prstGeom prst="line">
              <a:avLst/>
            </a:prstGeom>
            <a:noFill/>
            <a:ln w="38100">
              <a:solidFill>
                <a:srgbClr val="FF2712"/>
              </a:solidFill>
              <a:prstDash val="sysDot"/>
              <a:round/>
              <a:headEnd type="stealth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87" name="Line 85"/>
            <p:cNvSpPr>
              <a:spLocks noChangeShapeType="1"/>
            </p:cNvSpPr>
            <p:nvPr/>
          </p:nvSpPr>
          <p:spPr bwMode="auto">
            <a:xfrm rot="10800000">
              <a:off x="871" y="143"/>
              <a:ext cx="919" cy="898"/>
            </a:xfrm>
            <a:prstGeom prst="line">
              <a:avLst/>
            </a:prstGeom>
            <a:noFill/>
            <a:ln w="38100">
              <a:solidFill>
                <a:srgbClr val="FF2712"/>
              </a:solidFill>
              <a:prstDash val="sysDot"/>
              <a:round/>
              <a:headEnd type="stealth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</p:grpSp>
      <p:grpSp>
        <p:nvGrpSpPr>
          <p:cNvPr id="88" name="Group 86"/>
          <p:cNvGrpSpPr>
            <a:grpSpLocks/>
          </p:cNvGrpSpPr>
          <p:nvPr/>
        </p:nvGrpSpPr>
        <p:grpSpPr bwMode="auto">
          <a:xfrm>
            <a:off x="4491633" y="2634258"/>
            <a:ext cx="3250406" cy="1243459"/>
            <a:chOff x="0" y="0"/>
            <a:chExt cx="2912" cy="1114"/>
          </a:xfrm>
        </p:grpSpPr>
        <p:sp>
          <p:nvSpPr>
            <p:cNvPr id="89" name="Line 87"/>
            <p:cNvSpPr>
              <a:spLocks noChangeShapeType="1"/>
            </p:cNvSpPr>
            <p:nvPr/>
          </p:nvSpPr>
          <p:spPr bwMode="auto">
            <a:xfrm rot="10800000">
              <a:off x="0" y="1103"/>
              <a:ext cx="527" cy="11"/>
            </a:xfrm>
            <a:prstGeom prst="line">
              <a:avLst/>
            </a:prstGeom>
            <a:noFill/>
            <a:ln w="38100">
              <a:solidFill>
                <a:srgbClr val="003DCC"/>
              </a:solidFill>
              <a:prstDash val="sysDot"/>
              <a:round/>
              <a:headEnd type="stealth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90" name="Line 88"/>
            <p:cNvSpPr>
              <a:spLocks noChangeShapeType="1"/>
            </p:cNvSpPr>
            <p:nvPr/>
          </p:nvSpPr>
          <p:spPr bwMode="auto">
            <a:xfrm flipH="1">
              <a:off x="823" y="1096"/>
              <a:ext cx="528" cy="10"/>
            </a:xfrm>
            <a:prstGeom prst="line">
              <a:avLst/>
            </a:prstGeom>
            <a:noFill/>
            <a:ln w="38100">
              <a:solidFill>
                <a:srgbClr val="003DCC"/>
              </a:solidFill>
              <a:prstDash val="sysDot"/>
              <a:round/>
              <a:headEnd type="stealth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91" name="Line 89"/>
            <p:cNvSpPr>
              <a:spLocks noChangeShapeType="1"/>
            </p:cNvSpPr>
            <p:nvPr/>
          </p:nvSpPr>
          <p:spPr bwMode="auto">
            <a:xfrm flipH="1">
              <a:off x="304" y="0"/>
              <a:ext cx="496" cy="0"/>
            </a:xfrm>
            <a:prstGeom prst="line">
              <a:avLst/>
            </a:prstGeom>
            <a:noFill/>
            <a:ln w="38100">
              <a:solidFill>
                <a:srgbClr val="003DCC"/>
              </a:solidFill>
              <a:prstDash val="sysDot"/>
              <a:round/>
              <a:headEnd type="stealth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92" name="Line 90"/>
            <p:cNvSpPr>
              <a:spLocks noChangeShapeType="1"/>
            </p:cNvSpPr>
            <p:nvPr/>
          </p:nvSpPr>
          <p:spPr bwMode="auto">
            <a:xfrm rot="10800000">
              <a:off x="1232" y="0"/>
              <a:ext cx="495" cy="10"/>
            </a:xfrm>
            <a:prstGeom prst="line">
              <a:avLst/>
            </a:prstGeom>
            <a:noFill/>
            <a:ln w="38100">
              <a:solidFill>
                <a:srgbClr val="003DCC"/>
              </a:solidFill>
              <a:prstDash val="sysDot"/>
              <a:round/>
              <a:headEnd type="stealth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93" name="Line 91"/>
            <p:cNvSpPr>
              <a:spLocks noChangeShapeType="1"/>
            </p:cNvSpPr>
            <p:nvPr/>
          </p:nvSpPr>
          <p:spPr bwMode="auto">
            <a:xfrm flipH="1">
              <a:off x="2104" y="0"/>
              <a:ext cx="808" cy="0"/>
            </a:xfrm>
            <a:prstGeom prst="line">
              <a:avLst/>
            </a:prstGeom>
            <a:noFill/>
            <a:ln w="38100">
              <a:solidFill>
                <a:srgbClr val="003DCC"/>
              </a:solidFill>
              <a:prstDash val="sysDot"/>
              <a:round/>
              <a:headEnd type="stealth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94" name="Line 92"/>
            <p:cNvSpPr>
              <a:spLocks noChangeShapeType="1"/>
            </p:cNvSpPr>
            <p:nvPr/>
          </p:nvSpPr>
          <p:spPr bwMode="auto">
            <a:xfrm>
              <a:off x="592" y="120"/>
              <a:ext cx="794" cy="598"/>
            </a:xfrm>
            <a:prstGeom prst="line">
              <a:avLst/>
            </a:prstGeom>
            <a:noFill/>
            <a:ln w="38100">
              <a:solidFill>
                <a:srgbClr val="003DCC"/>
              </a:solidFill>
              <a:prstDash val="sysDot"/>
              <a:round/>
              <a:headEnd type="stealth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</p:grpSp>
      <p:grpSp>
        <p:nvGrpSpPr>
          <p:cNvPr id="95" name="Group 93"/>
          <p:cNvGrpSpPr>
            <a:grpSpLocks/>
          </p:cNvGrpSpPr>
          <p:nvPr/>
        </p:nvGrpSpPr>
        <p:grpSpPr bwMode="auto">
          <a:xfrm>
            <a:off x="482203" y="2571750"/>
            <a:ext cx="3260453" cy="3802931"/>
            <a:chOff x="0" y="0"/>
            <a:chExt cx="2920" cy="3407"/>
          </a:xfrm>
        </p:grpSpPr>
        <p:sp>
          <p:nvSpPr>
            <p:cNvPr id="96" name="AutoShape 94"/>
            <p:cNvSpPr>
              <a:spLocks/>
            </p:cNvSpPr>
            <p:nvPr/>
          </p:nvSpPr>
          <p:spPr bwMode="auto">
            <a:xfrm>
              <a:off x="1" y="1998"/>
              <a:ext cx="2917" cy="285"/>
            </a:xfrm>
            <a:prstGeom prst="roundRect">
              <a:avLst>
                <a:gd name="adj" fmla="val 352"/>
              </a:avLst>
            </a:prstGeom>
            <a:noFill/>
            <a:ln w="254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 sz="1266"/>
            </a:p>
          </p:txBody>
        </p:sp>
        <p:sp>
          <p:nvSpPr>
            <p:cNvPr id="97" name="AutoShape 95"/>
            <p:cNvSpPr>
              <a:spLocks/>
            </p:cNvSpPr>
            <p:nvPr/>
          </p:nvSpPr>
          <p:spPr bwMode="auto">
            <a:xfrm>
              <a:off x="1" y="2281"/>
              <a:ext cx="2917" cy="285"/>
            </a:xfrm>
            <a:prstGeom prst="roundRect">
              <a:avLst>
                <a:gd name="adj" fmla="val 352"/>
              </a:avLst>
            </a:prstGeom>
            <a:noFill/>
            <a:ln w="254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 sz="1266"/>
            </a:p>
          </p:txBody>
        </p:sp>
        <p:sp>
          <p:nvSpPr>
            <p:cNvPr id="98" name="Rectangle 96"/>
            <p:cNvSpPr>
              <a:spLocks/>
            </p:cNvSpPr>
            <p:nvPr/>
          </p:nvSpPr>
          <p:spPr bwMode="auto">
            <a:xfrm>
              <a:off x="34" y="2031"/>
              <a:ext cx="1257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84000"/>
                </a:lnSpc>
                <a:tabLst>
                  <a:tab pos="660773" algn="l"/>
                  <a:tab pos="1312617" algn="l"/>
                  <a:tab pos="1955532" algn="l"/>
                </a:tabLst>
              </a:pPr>
              <a:r>
                <a:rPr lang="en-US" sz="1547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NxtHdr    HLen</a:t>
              </a:r>
            </a:p>
          </p:txBody>
        </p:sp>
        <p:sp>
          <p:nvSpPr>
            <p:cNvPr id="99" name="Rectangle 97"/>
            <p:cNvSpPr>
              <a:spLocks/>
            </p:cNvSpPr>
            <p:nvPr/>
          </p:nvSpPr>
          <p:spPr bwMode="auto">
            <a:xfrm>
              <a:off x="1594" y="2018"/>
              <a:ext cx="903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84000"/>
                </a:lnSpc>
                <a:tabLst>
                  <a:tab pos="660773" algn="l"/>
                  <a:tab pos="1303688" algn="l"/>
                </a:tabLst>
              </a:pPr>
              <a:r>
                <a:rPr lang="en-US" sz="1687" err="1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RType</a:t>
              </a:r>
              <a:r>
                <a:rPr lang="en-US" sz="1687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   1</a:t>
              </a:r>
            </a:p>
          </p:txBody>
        </p:sp>
        <p:sp>
          <p:nvSpPr>
            <p:cNvPr id="100" name="Rectangle 98"/>
            <p:cNvSpPr>
              <a:spLocks/>
            </p:cNvSpPr>
            <p:nvPr/>
          </p:nvSpPr>
          <p:spPr bwMode="auto">
            <a:xfrm>
              <a:off x="1509" y="2316"/>
              <a:ext cx="57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84000"/>
                </a:lnSpc>
                <a:tabLst>
                  <a:tab pos="660773" algn="l"/>
                  <a:tab pos="1312617" algn="l"/>
                  <a:tab pos="1955532" algn="l"/>
                </a:tabLst>
              </a:pPr>
              <a:r>
                <a:rPr lang="en-US" sz="1406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 </a:t>
              </a:r>
            </a:p>
          </p:txBody>
        </p:sp>
        <p:grpSp>
          <p:nvGrpSpPr>
            <p:cNvPr id="101" name="Group 99"/>
            <p:cNvGrpSpPr>
              <a:grpSpLocks/>
            </p:cNvGrpSpPr>
            <p:nvPr/>
          </p:nvGrpSpPr>
          <p:grpSpPr bwMode="auto">
            <a:xfrm>
              <a:off x="0" y="2570"/>
              <a:ext cx="2920" cy="422"/>
              <a:chOff x="0" y="0"/>
              <a:chExt cx="2920" cy="422"/>
            </a:xfrm>
          </p:grpSpPr>
          <p:sp>
            <p:nvSpPr>
              <p:cNvPr id="116" name="AutoShape 100"/>
              <p:cNvSpPr>
                <a:spLocks/>
              </p:cNvSpPr>
              <p:nvPr/>
            </p:nvSpPr>
            <p:spPr bwMode="auto">
              <a:xfrm>
                <a:off x="0" y="0"/>
                <a:ext cx="2920" cy="422"/>
              </a:xfrm>
              <a:prstGeom prst="roundRect">
                <a:avLst>
                  <a:gd name="adj" fmla="val 231"/>
                </a:avLst>
              </a:prstGeom>
              <a:noFill/>
              <a:ln w="25400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GB" sz="1266"/>
              </a:p>
            </p:txBody>
          </p:sp>
          <p:sp>
            <p:nvSpPr>
              <p:cNvPr id="117" name="Rectangle 101"/>
              <p:cNvSpPr>
                <a:spLocks/>
              </p:cNvSpPr>
              <p:nvPr/>
            </p:nvSpPr>
            <p:spPr bwMode="auto">
              <a:xfrm>
                <a:off x="468" y="86"/>
                <a:ext cx="1943" cy="2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 anchor="ctr"/>
              <a:lstStyle/>
              <a:p>
                <a:pPr>
                  <a:lnSpc>
                    <a:spcPct val="84000"/>
                  </a:lnSpc>
                  <a:tabLst>
                    <a:tab pos="660773" algn="l"/>
                    <a:tab pos="1312617" algn="l"/>
                    <a:tab pos="1973391" algn="l"/>
                    <a:tab pos="2616305" algn="l"/>
                  </a:tabLst>
                </a:pPr>
                <a:r>
                  <a:rPr lang="en-US" sz="1547" b="1" i="1">
                    <a:solidFill>
                      <a:srgbClr val="FF0000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2001:6A8:3080:22::CC</a:t>
                </a:r>
              </a:p>
            </p:txBody>
          </p:sp>
        </p:grpSp>
        <p:sp>
          <p:nvSpPr>
            <p:cNvPr id="102" name="Line 102"/>
            <p:cNvSpPr>
              <a:spLocks noChangeShapeType="1"/>
            </p:cNvSpPr>
            <p:nvPr/>
          </p:nvSpPr>
          <p:spPr bwMode="auto">
            <a:xfrm>
              <a:off x="781" y="2009"/>
              <a:ext cx="2" cy="2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103" name="Line 103"/>
            <p:cNvSpPr>
              <a:spLocks noChangeShapeType="1"/>
            </p:cNvSpPr>
            <p:nvPr/>
          </p:nvSpPr>
          <p:spPr bwMode="auto">
            <a:xfrm>
              <a:off x="1449" y="2009"/>
              <a:ext cx="1" cy="2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104" name="Line 104"/>
            <p:cNvSpPr>
              <a:spLocks noChangeShapeType="1"/>
            </p:cNvSpPr>
            <p:nvPr/>
          </p:nvSpPr>
          <p:spPr bwMode="auto">
            <a:xfrm>
              <a:off x="2196" y="2008"/>
              <a:ext cx="1" cy="2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105" name="Rectangle 105"/>
            <p:cNvSpPr>
              <a:spLocks/>
            </p:cNvSpPr>
            <p:nvPr/>
          </p:nvSpPr>
          <p:spPr bwMode="auto">
            <a:xfrm>
              <a:off x="900" y="2257"/>
              <a:ext cx="901" cy="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84000"/>
                </a:lnSpc>
                <a:tabLst>
                  <a:tab pos="660773" algn="l"/>
                  <a:tab pos="1303688" algn="l"/>
                </a:tabLst>
              </a:pPr>
              <a:r>
                <a:rPr lang="en-US" sz="1547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Reserved</a:t>
              </a:r>
            </a:p>
          </p:txBody>
        </p:sp>
        <p:grpSp>
          <p:nvGrpSpPr>
            <p:cNvPr id="106" name="Group 106"/>
            <p:cNvGrpSpPr>
              <a:grpSpLocks/>
            </p:cNvGrpSpPr>
            <p:nvPr/>
          </p:nvGrpSpPr>
          <p:grpSpPr bwMode="auto">
            <a:xfrm>
              <a:off x="0" y="1168"/>
              <a:ext cx="2920" cy="423"/>
              <a:chOff x="0" y="0"/>
              <a:chExt cx="2920" cy="422"/>
            </a:xfrm>
          </p:grpSpPr>
          <p:sp>
            <p:nvSpPr>
              <p:cNvPr id="114" name="AutoShape 107"/>
              <p:cNvSpPr>
                <a:spLocks/>
              </p:cNvSpPr>
              <p:nvPr/>
            </p:nvSpPr>
            <p:spPr bwMode="auto">
              <a:xfrm>
                <a:off x="0" y="0"/>
                <a:ext cx="2920" cy="422"/>
              </a:xfrm>
              <a:prstGeom prst="roundRect">
                <a:avLst>
                  <a:gd name="adj" fmla="val 231"/>
                </a:avLst>
              </a:prstGeom>
              <a:noFill/>
              <a:ln w="25400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GB" sz="1266"/>
              </a:p>
            </p:txBody>
          </p:sp>
          <p:sp>
            <p:nvSpPr>
              <p:cNvPr id="115" name="Rectangle 108"/>
              <p:cNvSpPr>
                <a:spLocks/>
              </p:cNvSpPr>
              <p:nvPr/>
            </p:nvSpPr>
            <p:spPr bwMode="auto">
              <a:xfrm>
                <a:off x="184" y="86"/>
                <a:ext cx="2512" cy="2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 anchor="ctr"/>
              <a:lstStyle/>
              <a:p>
                <a:pPr>
                  <a:lnSpc>
                    <a:spcPct val="84000"/>
                  </a:lnSpc>
                  <a:tabLst>
                    <a:tab pos="660773" algn="l"/>
                    <a:tab pos="1312617" algn="l"/>
                    <a:tab pos="1973391" algn="l"/>
                    <a:tab pos="2616305" algn="l"/>
                  </a:tabLst>
                </a:pPr>
                <a:r>
                  <a:rPr lang="en-US" sz="1547" b="1" i="1">
                    <a:solidFill>
                      <a:srgbClr val="558E28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SRC: 2001:6A8:3080:1::A</a:t>
                </a:r>
              </a:p>
            </p:txBody>
          </p:sp>
        </p:grpSp>
        <p:sp>
          <p:nvSpPr>
            <p:cNvPr id="107" name="Line 109"/>
            <p:cNvSpPr>
              <a:spLocks noChangeShapeType="1"/>
            </p:cNvSpPr>
            <p:nvPr/>
          </p:nvSpPr>
          <p:spPr bwMode="auto">
            <a:xfrm rot="10800000" flipH="1">
              <a:off x="1279" y="0"/>
              <a:ext cx="203" cy="11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stealth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grpSp>
          <p:nvGrpSpPr>
            <p:cNvPr id="108" name="Group 110"/>
            <p:cNvGrpSpPr>
              <a:grpSpLocks/>
            </p:cNvGrpSpPr>
            <p:nvPr/>
          </p:nvGrpSpPr>
          <p:grpSpPr bwMode="auto">
            <a:xfrm>
              <a:off x="0" y="2984"/>
              <a:ext cx="2920" cy="423"/>
              <a:chOff x="0" y="0"/>
              <a:chExt cx="2920" cy="422"/>
            </a:xfrm>
          </p:grpSpPr>
          <p:sp>
            <p:nvSpPr>
              <p:cNvPr id="112" name="AutoShape 111"/>
              <p:cNvSpPr>
                <a:spLocks/>
              </p:cNvSpPr>
              <p:nvPr/>
            </p:nvSpPr>
            <p:spPr bwMode="auto">
              <a:xfrm>
                <a:off x="0" y="0"/>
                <a:ext cx="2920" cy="422"/>
              </a:xfrm>
              <a:prstGeom prst="roundRect">
                <a:avLst>
                  <a:gd name="adj" fmla="val 231"/>
                </a:avLst>
              </a:prstGeom>
              <a:noFill/>
              <a:ln w="25400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GB" sz="1266"/>
              </a:p>
            </p:txBody>
          </p:sp>
          <p:sp>
            <p:nvSpPr>
              <p:cNvPr id="113" name="Rectangle 112"/>
              <p:cNvSpPr>
                <a:spLocks/>
              </p:cNvSpPr>
              <p:nvPr/>
            </p:nvSpPr>
            <p:spPr bwMode="auto">
              <a:xfrm>
                <a:off x="207" y="86"/>
                <a:ext cx="2465" cy="2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 anchor="ctr"/>
              <a:lstStyle/>
              <a:p>
                <a:pPr>
                  <a:lnSpc>
                    <a:spcPct val="84000"/>
                  </a:lnSpc>
                  <a:tabLst>
                    <a:tab pos="660773" algn="l"/>
                    <a:tab pos="1312617" algn="l"/>
                    <a:tab pos="1973391" algn="l"/>
                    <a:tab pos="2616305" algn="l"/>
                  </a:tabLst>
                </a:pPr>
                <a:r>
                  <a:rPr lang="en-US" sz="1547" b="1" i="1">
                    <a:solidFill>
                      <a:srgbClr val="003DCC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2001:6A8:3080:4::D</a:t>
                </a:r>
              </a:p>
            </p:txBody>
          </p:sp>
        </p:grpSp>
        <p:grpSp>
          <p:nvGrpSpPr>
            <p:cNvPr id="109" name="Group 113"/>
            <p:cNvGrpSpPr>
              <a:grpSpLocks/>
            </p:cNvGrpSpPr>
            <p:nvPr/>
          </p:nvGrpSpPr>
          <p:grpSpPr bwMode="auto">
            <a:xfrm>
              <a:off x="0" y="1579"/>
              <a:ext cx="2920" cy="423"/>
              <a:chOff x="0" y="0"/>
              <a:chExt cx="2920" cy="422"/>
            </a:xfrm>
          </p:grpSpPr>
          <p:sp>
            <p:nvSpPr>
              <p:cNvPr id="110" name="AutoShape 114"/>
              <p:cNvSpPr>
                <a:spLocks/>
              </p:cNvSpPr>
              <p:nvPr/>
            </p:nvSpPr>
            <p:spPr bwMode="auto">
              <a:xfrm>
                <a:off x="0" y="0"/>
                <a:ext cx="2920" cy="422"/>
              </a:xfrm>
              <a:prstGeom prst="roundRect">
                <a:avLst>
                  <a:gd name="adj" fmla="val 231"/>
                </a:avLst>
              </a:prstGeom>
              <a:noFill/>
              <a:ln w="25400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GB" sz="1266"/>
              </a:p>
            </p:txBody>
          </p:sp>
          <p:sp>
            <p:nvSpPr>
              <p:cNvPr id="111" name="Rectangle 115"/>
              <p:cNvSpPr>
                <a:spLocks/>
              </p:cNvSpPr>
              <p:nvPr/>
            </p:nvSpPr>
            <p:spPr bwMode="auto">
              <a:xfrm>
                <a:off x="468" y="86"/>
                <a:ext cx="1943" cy="2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 anchor="ctr"/>
              <a:lstStyle/>
              <a:p>
                <a:pPr>
                  <a:lnSpc>
                    <a:spcPct val="84000"/>
                  </a:lnSpc>
                  <a:tabLst>
                    <a:tab pos="660773" algn="l"/>
                    <a:tab pos="1312617" algn="l"/>
                    <a:tab pos="1973391" algn="l"/>
                    <a:tab pos="2616305" algn="l"/>
                  </a:tabLst>
                </a:pPr>
                <a:r>
                  <a:rPr lang="en-US" sz="1547" b="1" i="1">
                    <a:solidFill>
                      <a:srgbClr val="FF0000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2001:6A8:3080:22::CC</a:t>
                </a:r>
              </a:p>
            </p:txBody>
          </p:sp>
        </p:grpSp>
      </p:grpSp>
      <p:grpSp>
        <p:nvGrpSpPr>
          <p:cNvPr id="118" name="Group 116"/>
          <p:cNvGrpSpPr>
            <a:grpSpLocks/>
          </p:cNvGrpSpPr>
          <p:nvPr/>
        </p:nvGrpSpPr>
        <p:grpSpPr bwMode="auto">
          <a:xfrm>
            <a:off x="4203650" y="3741539"/>
            <a:ext cx="3259336" cy="3081859"/>
            <a:chOff x="0" y="0"/>
            <a:chExt cx="2920" cy="2761"/>
          </a:xfrm>
        </p:grpSpPr>
        <p:sp>
          <p:nvSpPr>
            <p:cNvPr id="119" name="AutoShape 117"/>
            <p:cNvSpPr>
              <a:spLocks/>
            </p:cNvSpPr>
            <p:nvPr/>
          </p:nvSpPr>
          <p:spPr bwMode="auto">
            <a:xfrm>
              <a:off x="1" y="1342"/>
              <a:ext cx="2917" cy="285"/>
            </a:xfrm>
            <a:prstGeom prst="roundRect">
              <a:avLst>
                <a:gd name="adj" fmla="val 352"/>
              </a:avLst>
            </a:prstGeom>
            <a:noFill/>
            <a:ln w="254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 sz="1266"/>
            </a:p>
          </p:txBody>
        </p:sp>
        <p:sp>
          <p:nvSpPr>
            <p:cNvPr id="120" name="AutoShape 118"/>
            <p:cNvSpPr>
              <a:spLocks/>
            </p:cNvSpPr>
            <p:nvPr/>
          </p:nvSpPr>
          <p:spPr bwMode="auto">
            <a:xfrm>
              <a:off x="1" y="1625"/>
              <a:ext cx="2917" cy="285"/>
            </a:xfrm>
            <a:prstGeom prst="roundRect">
              <a:avLst>
                <a:gd name="adj" fmla="val 352"/>
              </a:avLst>
            </a:prstGeom>
            <a:noFill/>
            <a:ln w="254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 sz="1266"/>
            </a:p>
          </p:txBody>
        </p:sp>
        <p:sp>
          <p:nvSpPr>
            <p:cNvPr id="121" name="Rectangle 119"/>
            <p:cNvSpPr>
              <a:spLocks/>
            </p:cNvSpPr>
            <p:nvPr/>
          </p:nvSpPr>
          <p:spPr bwMode="auto">
            <a:xfrm>
              <a:off x="34" y="1375"/>
              <a:ext cx="1257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84000"/>
                </a:lnSpc>
                <a:tabLst>
                  <a:tab pos="660773" algn="l"/>
                  <a:tab pos="1312617" algn="l"/>
                  <a:tab pos="1955532" algn="l"/>
                </a:tabLst>
              </a:pPr>
              <a:r>
                <a:rPr lang="en-US" sz="1547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NxtHdr    HLen</a:t>
              </a:r>
            </a:p>
          </p:txBody>
        </p:sp>
        <p:sp>
          <p:nvSpPr>
            <p:cNvPr id="122" name="Rectangle 120"/>
            <p:cNvSpPr>
              <a:spLocks/>
            </p:cNvSpPr>
            <p:nvPr/>
          </p:nvSpPr>
          <p:spPr bwMode="auto">
            <a:xfrm>
              <a:off x="1594" y="1363"/>
              <a:ext cx="903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84000"/>
                </a:lnSpc>
                <a:tabLst>
                  <a:tab pos="660773" algn="l"/>
                  <a:tab pos="1303688" algn="l"/>
                </a:tabLst>
              </a:pPr>
              <a:r>
                <a:rPr lang="en-US" sz="1687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RType   0</a:t>
              </a:r>
            </a:p>
          </p:txBody>
        </p:sp>
        <p:sp>
          <p:nvSpPr>
            <p:cNvPr id="123" name="Rectangle 121"/>
            <p:cNvSpPr>
              <a:spLocks/>
            </p:cNvSpPr>
            <p:nvPr/>
          </p:nvSpPr>
          <p:spPr bwMode="auto">
            <a:xfrm>
              <a:off x="1509" y="1660"/>
              <a:ext cx="57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84000"/>
                </a:lnSpc>
                <a:tabLst>
                  <a:tab pos="660773" algn="l"/>
                  <a:tab pos="1312617" algn="l"/>
                  <a:tab pos="1955532" algn="l"/>
                </a:tabLst>
              </a:pPr>
              <a:r>
                <a:rPr lang="en-US" sz="1406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 </a:t>
              </a:r>
            </a:p>
          </p:txBody>
        </p:sp>
        <p:grpSp>
          <p:nvGrpSpPr>
            <p:cNvPr id="124" name="Group 122"/>
            <p:cNvGrpSpPr>
              <a:grpSpLocks/>
            </p:cNvGrpSpPr>
            <p:nvPr/>
          </p:nvGrpSpPr>
          <p:grpSpPr bwMode="auto">
            <a:xfrm>
              <a:off x="0" y="1914"/>
              <a:ext cx="2920" cy="423"/>
              <a:chOff x="0" y="0"/>
              <a:chExt cx="2920" cy="422"/>
            </a:xfrm>
          </p:grpSpPr>
          <p:sp>
            <p:nvSpPr>
              <p:cNvPr id="139" name="AutoShape 123"/>
              <p:cNvSpPr>
                <a:spLocks/>
              </p:cNvSpPr>
              <p:nvPr/>
            </p:nvSpPr>
            <p:spPr bwMode="auto">
              <a:xfrm>
                <a:off x="0" y="0"/>
                <a:ext cx="2920" cy="422"/>
              </a:xfrm>
              <a:prstGeom prst="roundRect">
                <a:avLst>
                  <a:gd name="adj" fmla="val 231"/>
                </a:avLst>
              </a:prstGeom>
              <a:noFill/>
              <a:ln w="25400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GB" sz="1266"/>
              </a:p>
            </p:txBody>
          </p:sp>
          <p:sp>
            <p:nvSpPr>
              <p:cNvPr id="140" name="Rectangle 124"/>
              <p:cNvSpPr>
                <a:spLocks/>
              </p:cNvSpPr>
              <p:nvPr/>
            </p:nvSpPr>
            <p:spPr bwMode="auto">
              <a:xfrm>
                <a:off x="468" y="86"/>
                <a:ext cx="1943" cy="2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 anchor="ctr"/>
              <a:lstStyle/>
              <a:p>
                <a:pPr>
                  <a:lnSpc>
                    <a:spcPct val="84000"/>
                  </a:lnSpc>
                  <a:tabLst>
                    <a:tab pos="660773" algn="l"/>
                    <a:tab pos="1312617" algn="l"/>
                    <a:tab pos="1973391" algn="l"/>
                    <a:tab pos="2616305" algn="l"/>
                  </a:tabLst>
                </a:pPr>
                <a:r>
                  <a:rPr lang="en-US" sz="1547" b="1" i="1">
                    <a:solidFill>
                      <a:srgbClr val="FF0000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2001:6A8:3080:22::CC</a:t>
                </a:r>
              </a:p>
            </p:txBody>
          </p:sp>
        </p:grpSp>
        <p:sp>
          <p:nvSpPr>
            <p:cNvPr id="125" name="Line 125"/>
            <p:cNvSpPr>
              <a:spLocks noChangeShapeType="1"/>
            </p:cNvSpPr>
            <p:nvPr/>
          </p:nvSpPr>
          <p:spPr bwMode="auto">
            <a:xfrm>
              <a:off x="781" y="1354"/>
              <a:ext cx="2" cy="2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126" name="Line 126"/>
            <p:cNvSpPr>
              <a:spLocks noChangeShapeType="1"/>
            </p:cNvSpPr>
            <p:nvPr/>
          </p:nvSpPr>
          <p:spPr bwMode="auto">
            <a:xfrm>
              <a:off x="1449" y="1354"/>
              <a:ext cx="1" cy="2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127" name="Line 127"/>
            <p:cNvSpPr>
              <a:spLocks noChangeShapeType="1"/>
            </p:cNvSpPr>
            <p:nvPr/>
          </p:nvSpPr>
          <p:spPr bwMode="auto">
            <a:xfrm>
              <a:off x="2196" y="1352"/>
              <a:ext cx="1" cy="2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128" name="Rectangle 128"/>
            <p:cNvSpPr>
              <a:spLocks/>
            </p:cNvSpPr>
            <p:nvPr/>
          </p:nvSpPr>
          <p:spPr bwMode="auto">
            <a:xfrm>
              <a:off x="900" y="1601"/>
              <a:ext cx="901" cy="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84000"/>
                </a:lnSpc>
                <a:tabLst>
                  <a:tab pos="660773" algn="l"/>
                  <a:tab pos="1303688" algn="l"/>
                </a:tabLst>
              </a:pPr>
              <a:r>
                <a:rPr lang="en-US" sz="1547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Reserved</a:t>
              </a:r>
            </a:p>
          </p:txBody>
        </p:sp>
        <p:grpSp>
          <p:nvGrpSpPr>
            <p:cNvPr id="129" name="Group 129"/>
            <p:cNvGrpSpPr>
              <a:grpSpLocks/>
            </p:cNvGrpSpPr>
            <p:nvPr/>
          </p:nvGrpSpPr>
          <p:grpSpPr bwMode="auto">
            <a:xfrm>
              <a:off x="0" y="512"/>
              <a:ext cx="2920" cy="423"/>
              <a:chOff x="0" y="0"/>
              <a:chExt cx="2920" cy="422"/>
            </a:xfrm>
          </p:grpSpPr>
          <p:sp>
            <p:nvSpPr>
              <p:cNvPr id="137" name="AutoShape 130"/>
              <p:cNvSpPr>
                <a:spLocks/>
              </p:cNvSpPr>
              <p:nvPr/>
            </p:nvSpPr>
            <p:spPr bwMode="auto">
              <a:xfrm>
                <a:off x="0" y="0"/>
                <a:ext cx="2920" cy="422"/>
              </a:xfrm>
              <a:prstGeom prst="roundRect">
                <a:avLst>
                  <a:gd name="adj" fmla="val 231"/>
                </a:avLst>
              </a:prstGeom>
              <a:noFill/>
              <a:ln w="25400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GB" sz="1266"/>
              </a:p>
            </p:txBody>
          </p:sp>
          <p:sp>
            <p:nvSpPr>
              <p:cNvPr id="138" name="Rectangle 131"/>
              <p:cNvSpPr>
                <a:spLocks/>
              </p:cNvSpPr>
              <p:nvPr/>
            </p:nvSpPr>
            <p:spPr bwMode="auto">
              <a:xfrm>
                <a:off x="184" y="86"/>
                <a:ext cx="2512" cy="2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 anchor="ctr"/>
              <a:lstStyle/>
              <a:p>
                <a:pPr>
                  <a:lnSpc>
                    <a:spcPct val="84000"/>
                  </a:lnSpc>
                  <a:tabLst>
                    <a:tab pos="660773" algn="l"/>
                    <a:tab pos="1312617" algn="l"/>
                    <a:tab pos="1973391" algn="l"/>
                    <a:tab pos="2616305" algn="l"/>
                  </a:tabLst>
                </a:pPr>
                <a:r>
                  <a:rPr lang="en-US" sz="1547" b="1" i="1">
                    <a:solidFill>
                      <a:srgbClr val="558E28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SRC: 2001:6A8:3080:1::A</a:t>
                </a:r>
              </a:p>
            </p:txBody>
          </p:sp>
        </p:grpSp>
        <p:grpSp>
          <p:nvGrpSpPr>
            <p:cNvPr id="130" name="Group 132"/>
            <p:cNvGrpSpPr>
              <a:grpSpLocks/>
            </p:cNvGrpSpPr>
            <p:nvPr/>
          </p:nvGrpSpPr>
          <p:grpSpPr bwMode="auto">
            <a:xfrm>
              <a:off x="0" y="925"/>
              <a:ext cx="2920" cy="422"/>
              <a:chOff x="0" y="0"/>
              <a:chExt cx="2920" cy="422"/>
            </a:xfrm>
          </p:grpSpPr>
          <p:sp>
            <p:nvSpPr>
              <p:cNvPr id="135" name="AutoShape 133"/>
              <p:cNvSpPr>
                <a:spLocks/>
              </p:cNvSpPr>
              <p:nvPr/>
            </p:nvSpPr>
            <p:spPr bwMode="auto">
              <a:xfrm>
                <a:off x="0" y="0"/>
                <a:ext cx="2920" cy="422"/>
              </a:xfrm>
              <a:prstGeom prst="roundRect">
                <a:avLst>
                  <a:gd name="adj" fmla="val 231"/>
                </a:avLst>
              </a:prstGeom>
              <a:noFill/>
              <a:ln w="25400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GB" sz="1266"/>
              </a:p>
            </p:txBody>
          </p:sp>
          <p:sp>
            <p:nvSpPr>
              <p:cNvPr id="136" name="Rectangle 134"/>
              <p:cNvSpPr>
                <a:spLocks/>
              </p:cNvSpPr>
              <p:nvPr/>
            </p:nvSpPr>
            <p:spPr bwMode="auto">
              <a:xfrm>
                <a:off x="207" y="86"/>
                <a:ext cx="2465" cy="2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 anchor="ctr"/>
              <a:lstStyle/>
              <a:p>
                <a:pPr>
                  <a:lnSpc>
                    <a:spcPct val="84000"/>
                  </a:lnSpc>
                  <a:tabLst>
                    <a:tab pos="660773" algn="l"/>
                    <a:tab pos="1312617" algn="l"/>
                    <a:tab pos="1973391" algn="l"/>
                    <a:tab pos="2616305" algn="l"/>
                  </a:tabLst>
                </a:pPr>
                <a:r>
                  <a:rPr lang="en-US" sz="1547" b="1" i="1">
                    <a:solidFill>
                      <a:srgbClr val="003DCC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2001:6A8:3080:4::D</a:t>
                </a:r>
              </a:p>
            </p:txBody>
          </p:sp>
        </p:grpSp>
        <p:sp>
          <p:nvSpPr>
            <p:cNvPr id="131" name="Line 135"/>
            <p:cNvSpPr>
              <a:spLocks noChangeShapeType="1"/>
            </p:cNvSpPr>
            <p:nvPr/>
          </p:nvSpPr>
          <p:spPr bwMode="auto">
            <a:xfrm rot="10800000" flipH="1">
              <a:off x="1279" y="0"/>
              <a:ext cx="61" cy="50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stealth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grpSp>
          <p:nvGrpSpPr>
            <p:cNvPr id="132" name="Group 136"/>
            <p:cNvGrpSpPr>
              <a:grpSpLocks/>
            </p:cNvGrpSpPr>
            <p:nvPr/>
          </p:nvGrpSpPr>
          <p:grpSpPr bwMode="auto">
            <a:xfrm>
              <a:off x="0" y="2338"/>
              <a:ext cx="2920" cy="423"/>
              <a:chOff x="0" y="0"/>
              <a:chExt cx="2920" cy="422"/>
            </a:xfrm>
          </p:grpSpPr>
          <p:sp>
            <p:nvSpPr>
              <p:cNvPr id="133" name="AutoShape 137"/>
              <p:cNvSpPr>
                <a:spLocks/>
              </p:cNvSpPr>
              <p:nvPr/>
            </p:nvSpPr>
            <p:spPr bwMode="auto">
              <a:xfrm>
                <a:off x="0" y="0"/>
                <a:ext cx="2920" cy="422"/>
              </a:xfrm>
              <a:prstGeom prst="roundRect">
                <a:avLst>
                  <a:gd name="adj" fmla="val 231"/>
                </a:avLst>
              </a:prstGeom>
              <a:noFill/>
              <a:ln w="25400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GB" sz="1266"/>
              </a:p>
            </p:txBody>
          </p:sp>
          <p:sp>
            <p:nvSpPr>
              <p:cNvPr id="134" name="Rectangle 138"/>
              <p:cNvSpPr>
                <a:spLocks/>
              </p:cNvSpPr>
              <p:nvPr/>
            </p:nvSpPr>
            <p:spPr bwMode="auto">
              <a:xfrm>
                <a:off x="207" y="86"/>
                <a:ext cx="2465" cy="2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 anchor="ctr"/>
              <a:lstStyle/>
              <a:p>
                <a:pPr>
                  <a:lnSpc>
                    <a:spcPct val="84000"/>
                  </a:lnSpc>
                  <a:tabLst>
                    <a:tab pos="660773" algn="l"/>
                    <a:tab pos="1312617" algn="l"/>
                    <a:tab pos="1973391" algn="l"/>
                    <a:tab pos="2616305" algn="l"/>
                  </a:tabLst>
                </a:pPr>
                <a:r>
                  <a:rPr lang="en-US" sz="1547" b="1" i="1">
                    <a:solidFill>
                      <a:srgbClr val="003DCC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2001:6A8:3080:4::D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70946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F87F9-769A-3603-F75A-44A3A6AE7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/>
              <a:t>Benefits of IPv6 Segment Routing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29F4F-CC68-A834-9C10-6C5786717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/>
              <a:t>More control on the path followed by packets</a:t>
            </a:r>
          </a:p>
        </p:txBody>
      </p:sp>
    </p:spTree>
    <p:extLst>
      <p:ext uri="{BB962C8B-B14F-4D97-AF65-F5344CB8AC3E}">
        <p14:creationId xmlns:p14="http://schemas.microsoft.com/office/powerpoint/2010/main" val="321551282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Ingress router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92969" y="1946672"/>
            <a:ext cx="7358063" cy="4621427"/>
          </a:xfrm>
        </p:spPr>
        <p:txBody>
          <a:bodyPr/>
          <a:lstStyle/>
          <a:p>
            <a:r>
              <a:rPr lang="en-GB"/>
              <a:t>If packet contains SR</a:t>
            </a:r>
          </a:p>
          <a:p>
            <a:pPr lvl="1"/>
            <a:r>
              <a:rPr lang="en-GB"/>
              <a:t>Process according to SR list</a:t>
            </a:r>
          </a:p>
          <a:p>
            <a:r>
              <a:rPr lang="en-GB"/>
              <a:t>If packet does not contain SR, router can</a:t>
            </a:r>
          </a:p>
          <a:p>
            <a:pPr lvl="1"/>
            <a:r>
              <a:rPr lang="en-GB"/>
              <a:t>Add specific SR header to packet</a:t>
            </a:r>
          </a:p>
          <a:p>
            <a:pPr lvl="1"/>
            <a:r>
              <a:rPr lang="en-GB">
                <a:solidFill>
                  <a:srgbClr val="008000"/>
                </a:solidFill>
              </a:rPr>
              <a:t>Encapsulate packet in another packet that includes SR header</a:t>
            </a:r>
          </a:p>
          <a:p>
            <a:pPr lvl="2"/>
            <a:r>
              <a:rPr lang="en-GB">
                <a:solidFill>
                  <a:srgbClr val="008000"/>
                </a:solidFill>
              </a:rPr>
              <a:t>Packet destination is another router inside the network</a:t>
            </a:r>
          </a:p>
          <a:p>
            <a:pPr lvl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097543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Egress router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If packet was encapsulated, </a:t>
            </a:r>
            <a:r>
              <a:rPr lang="en-GB" err="1"/>
              <a:t>decapsulate</a:t>
            </a:r>
            <a:r>
              <a:rPr lang="en-GB"/>
              <a:t> packet so that </a:t>
            </a:r>
            <a:r>
              <a:rPr lang="en-GB" err="1"/>
              <a:t>endhost</a:t>
            </a:r>
            <a:r>
              <a:rPr lang="en-GB"/>
              <a:t> or external network receive normal packet</a:t>
            </a:r>
          </a:p>
        </p:txBody>
      </p:sp>
    </p:spTree>
    <p:extLst>
      <p:ext uri="{BB962C8B-B14F-4D97-AF65-F5344CB8AC3E}">
        <p14:creationId xmlns:p14="http://schemas.microsoft.com/office/powerpoint/2010/main" val="281453396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ICMP Redirect</a:t>
            </a:r>
          </a:p>
        </p:txBody>
      </p:sp>
      <p:pic>
        <p:nvPicPr>
          <p:cNvPr id="37890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830" y="3415606"/>
            <a:ext cx="562570" cy="562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1" name="Line 3"/>
          <p:cNvSpPr>
            <a:spLocks noChangeShapeType="1"/>
          </p:cNvSpPr>
          <p:nvPr/>
        </p:nvSpPr>
        <p:spPr bwMode="auto">
          <a:xfrm rot="10800000" flipH="1">
            <a:off x="1109514" y="4337596"/>
            <a:ext cx="6467326" cy="15627"/>
          </a:xfrm>
          <a:prstGeom prst="line">
            <a:avLst/>
          </a:prstGeom>
          <a:noFill/>
          <a:ln w="889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sz="1266"/>
          </a:p>
        </p:txBody>
      </p:sp>
      <p:pic>
        <p:nvPicPr>
          <p:cNvPr id="37892" name="Picture 4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703" y="3415606"/>
            <a:ext cx="562570" cy="562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7893" name="Group 5"/>
          <p:cNvGrpSpPr>
            <a:grpSpLocks/>
          </p:cNvGrpSpPr>
          <p:nvPr/>
        </p:nvGrpSpPr>
        <p:grpSpPr bwMode="auto">
          <a:xfrm>
            <a:off x="6974086" y="3346400"/>
            <a:ext cx="607219" cy="526852"/>
            <a:chOff x="0" y="0"/>
            <a:chExt cx="543" cy="471"/>
          </a:xfrm>
        </p:grpSpPr>
        <p:sp>
          <p:nvSpPr>
            <p:cNvPr id="37894" name="AutoShape 6"/>
            <p:cNvSpPr>
              <a:spLocks/>
            </p:cNvSpPr>
            <p:nvPr/>
          </p:nvSpPr>
          <p:spPr bwMode="auto">
            <a:xfrm>
              <a:off x="0" y="162"/>
              <a:ext cx="367" cy="308"/>
            </a:xfrm>
            <a:prstGeom prst="roundRect">
              <a:avLst>
                <a:gd name="adj" fmla="val 324"/>
              </a:avLst>
            </a:prstGeom>
            <a:noFill/>
            <a:ln w="254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 sz="1266"/>
            </a:p>
          </p:txBody>
        </p:sp>
        <p:sp>
          <p:nvSpPr>
            <p:cNvPr id="37895" name="Line 7"/>
            <p:cNvSpPr>
              <a:spLocks noChangeShapeType="1"/>
            </p:cNvSpPr>
            <p:nvPr/>
          </p:nvSpPr>
          <p:spPr bwMode="auto">
            <a:xfrm rot="10800000" flipH="1">
              <a:off x="0" y="2"/>
              <a:ext cx="189" cy="1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37896" name="Line 8"/>
            <p:cNvSpPr>
              <a:spLocks noChangeShapeType="1"/>
            </p:cNvSpPr>
            <p:nvPr/>
          </p:nvSpPr>
          <p:spPr bwMode="auto">
            <a:xfrm rot="10800000" flipH="1">
              <a:off x="367" y="2"/>
              <a:ext cx="190" cy="1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37897" name="Line 9"/>
            <p:cNvSpPr>
              <a:spLocks noChangeShapeType="1"/>
            </p:cNvSpPr>
            <p:nvPr/>
          </p:nvSpPr>
          <p:spPr bwMode="auto">
            <a:xfrm rot="10800000" flipH="1">
              <a:off x="367" y="305"/>
              <a:ext cx="190" cy="1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37898" name="Line 10"/>
            <p:cNvSpPr>
              <a:spLocks noChangeShapeType="1"/>
            </p:cNvSpPr>
            <p:nvPr/>
          </p:nvSpPr>
          <p:spPr bwMode="auto">
            <a:xfrm>
              <a:off x="176" y="0"/>
              <a:ext cx="368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37899" name="Line 11"/>
            <p:cNvSpPr>
              <a:spLocks noChangeShapeType="1"/>
            </p:cNvSpPr>
            <p:nvPr/>
          </p:nvSpPr>
          <p:spPr bwMode="auto">
            <a:xfrm>
              <a:off x="542" y="0"/>
              <a:ext cx="2" cy="30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37900" name="Rectangle 12"/>
            <p:cNvSpPr>
              <a:spLocks/>
            </p:cNvSpPr>
            <p:nvPr/>
          </p:nvSpPr>
          <p:spPr bwMode="auto">
            <a:xfrm>
              <a:off x="14" y="166"/>
              <a:ext cx="303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84000"/>
                </a:lnSpc>
              </a:pPr>
              <a:r>
                <a:rPr lang="en-US" sz="1547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 </a:t>
              </a:r>
              <a:r>
                <a:rPr lang="en-US" sz="1547" b="1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R1</a:t>
              </a:r>
            </a:p>
          </p:txBody>
        </p:sp>
      </p:grpSp>
      <p:sp>
        <p:nvSpPr>
          <p:cNvPr id="37901" name="Line 13"/>
          <p:cNvSpPr>
            <a:spLocks noChangeShapeType="1"/>
          </p:cNvSpPr>
          <p:nvPr/>
        </p:nvSpPr>
        <p:spPr bwMode="auto">
          <a:xfrm flipH="1">
            <a:off x="1470050" y="3973711"/>
            <a:ext cx="3348" cy="342677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sz="1266"/>
          </a:p>
        </p:txBody>
      </p:sp>
      <p:sp>
        <p:nvSpPr>
          <p:cNvPr id="37902" name="Line 14"/>
          <p:cNvSpPr>
            <a:spLocks noChangeShapeType="1"/>
          </p:cNvSpPr>
          <p:nvPr/>
        </p:nvSpPr>
        <p:spPr bwMode="auto">
          <a:xfrm flipH="1">
            <a:off x="3622105" y="3973711"/>
            <a:ext cx="3348" cy="342677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sz="1266"/>
          </a:p>
        </p:txBody>
      </p:sp>
      <p:sp>
        <p:nvSpPr>
          <p:cNvPr id="37903" name="Line 15"/>
          <p:cNvSpPr>
            <a:spLocks noChangeShapeType="1"/>
          </p:cNvSpPr>
          <p:nvPr/>
        </p:nvSpPr>
        <p:spPr bwMode="auto">
          <a:xfrm flipH="1">
            <a:off x="5876851" y="4340945"/>
            <a:ext cx="5581" cy="603870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sz="1266"/>
          </a:p>
        </p:txBody>
      </p:sp>
      <p:sp>
        <p:nvSpPr>
          <p:cNvPr id="37904" name="Line 16"/>
          <p:cNvSpPr>
            <a:spLocks noChangeShapeType="1"/>
          </p:cNvSpPr>
          <p:nvPr/>
        </p:nvSpPr>
        <p:spPr bwMode="auto">
          <a:xfrm flipH="1">
            <a:off x="7202910" y="3853160"/>
            <a:ext cx="1116" cy="463228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sz="1266"/>
          </a:p>
        </p:txBody>
      </p:sp>
      <p:sp>
        <p:nvSpPr>
          <p:cNvPr id="37905" name="Rectangle 17"/>
          <p:cNvSpPr>
            <a:spLocks/>
          </p:cNvSpPr>
          <p:nvPr/>
        </p:nvSpPr>
        <p:spPr bwMode="auto">
          <a:xfrm>
            <a:off x="2725787" y="4509161"/>
            <a:ext cx="2399696" cy="259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1687">
                <a:solidFill>
                  <a:srgbClr val="FF2712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2001:db8:1234:5678::/64</a:t>
            </a:r>
          </a:p>
        </p:txBody>
      </p:sp>
      <p:sp>
        <p:nvSpPr>
          <p:cNvPr id="37906" name="Rectangle 18"/>
          <p:cNvSpPr>
            <a:spLocks/>
          </p:cNvSpPr>
          <p:nvPr/>
        </p:nvSpPr>
        <p:spPr bwMode="auto">
          <a:xfrm>
            <a:off x="339328" y="2982185"/>
            <a:ext cx="2388474" cy="259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1687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2001:db8:1234:5678::AA</a:t>
            </a:r>
          </a:p>
        </p:txBody>
      </p:sp>
      <p:sp>
        <p:nvSpPr>
          <p:cNvPr id="37907" name="Rectangle 19"/>
          <p:cNvSpPr>
            <a:spLocks/>
          </p:cNvSpPr>
          <p:nvPr/>
        </p:nvSpPr>
        <p:spPr bwMode="auto">
          <a:xfrm>
            <a:off x="2937867" y="2660716"/>
            <a:ext cx="2388474" cy="259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1687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2001:db8:1234:5678::BB</a:t>
            </a:r>
          </a:p>
        </p:txBody>
      </p:sp>
      <p:sp>
        <p:nvSpPr>
          <p:cNvPr id="37908" name="Rectangle 20"/>
          <p:cNvSpPr>
            <a:spLocks/>
          </p:cNvSpPr>
          <p:nvPr/>
        </p:nvSpPr>
        <p:spPr bwMode="auto">
          <a:xfrm>
            <a:off x="4743896" y="5821825"/>
            <a:ext cx="2220160" cy="259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1687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2001:db8:1234:5678::2</a:t>
            </a:r>
          </a:p>
        </p:txBody>
      </p:sp>
      <p:sp>
        <p:nvSpPr>
          <p:cNvPr id="37909" name="Rectangle 21"/>
          <p:cNvSpPr>
            <a:spLocks/>
          </p:cNvSpPr>
          <p:nvPr/>
        </p:nvSpPr>
        <p:spPr bwMode="auto">
          <a:xfrm>
            <a:off x="6279803" y="2660716"/>
            <a:ext cx="2220160" cy="259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1687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2001:db8:1234:5678::1</a:t>
            </a:r>
          </a:p>
        </p:txBody>
      </p:sp>
      <p:grpSp>
        <p:nvGrpSpPr>
          <p:cNvPr id="37910" name="Group 22"/>
          <p:cNvGrpSpPr>
            <a:grpSpLocks/>
          </p:cNvGrpSpPr>
          <p:nvPr/>
        </p:nvGrpSpPr>
        <p:grpSpPr bwMode="auto">
          <a:xfrm>
            <a:off x="5572125" y="4926955"/>
            <a:ext cx="607219" cy="526852"/>
            <a:chOff x="0" y="0"/>
            <a:chExt cx="543" cy="471"/>
          </a:xfrm>
        </p:grpSpPr>
        <p:sp>
          <p:nvSpPr>
            <p:cNvPr id="37911" name="AutoShape 23"/>
            <p:cNvSpPr>
              <a:spLocks/>
            </p:cNvSpPr>
            <p:nvPr/>
          </p:nvSpPr>
          <p:spPr bwMode="auto">
            <a:xfrm>
              <a:off x="0" y="162"/>
              <a:ext cx="367" cy="308"/>
            </a:xfrm>
            <a:prstGeom prst="roundRect">
              <a:avLst>
                <a:gd name="adj" fmla="val 324"/>
              </a:avLst>
            </a:prstGeom>
            <a:noFill/>
            <a:ln w="254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 sz="1266"/>
            </a:p>
          </p:txBody>
        </p:sp>
        <p:sp>
          <p:nvSpPr>
            <p:cNvPr id="37912" name="Line 24"/>
            <p:cNvSpPr>
              <a:spLocks noChangeShapeType="1"/>
            </p:cNvSpPr>
            <p:nvPr/>
          </p:nvSpPr>
          <p:spPr bwMode="auto">
            <a:xfrm rot="10800000" flipH="1">
              <a:off x="0" y="2"/>
              <a:ext cx="189" cy="1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37913" name="Line 25"/>
            <p:cNvSpPr>
              <a:spLocks noChangeShapeType="1"/>
            </p:cNvSpPr>
            <p:nvPr/>
          </p:nvSpPr>
          <p:spPr bwMode="auto">
            <a:xfrm rot="10800000" flipH="1">
              <a:off x="367" y="2"/>
              <a:ext cx="190" cy="1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37914" name="Line 26"/>
            <p:cNvSpPr>
              <a:spLocks noChangeShapeType="1"/>
            </p:cNvSpPr>
            <p:nvPr/>
          </p:nvSpPr>
          <p:spPr bwMode="auto">
            <a:xfrm rot="10800000" flipH="1">
              <a:off x="367" y="305"/>
              <a:ext cx="190" cy="1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37915" name="Line 27"/>
            <p:cNvSpPr>
              <a:spLocks noChangeShapeType="1"/>
            </p:cNvSpPr>
            <p:nvPr/>
          </p:nvSpPr>
          <p:spPr bwMode="auto">
            <a:xfrm>
              <a:off x="176" y="0"/>
              <a:ext cx="368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37916" name="Line 28"/>
            <p:cNvSpPr>
              <a:spLocks noChangeShapeType="1"/>
            </p:cNvSpPr>
            <p:nvPr/>
          </p:nvSpPr>
          <p:spPr bwMode="auto">
            <a:xfrm>
              <a:off x="542" y="0"/>
              <a:ext cx="2" cy="30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37917" name="Rectangle 29"/>
            <p:cNvSpPr>
              <a:spLocks/>
            </p:cNvSpPr>
            <p:nvPr/>
          </p:nvSpPr>
          <p:spPr bwMode="auto">
            <a:xfrm>
              <a:off x="14" y="166"/>
              <a:ext cx="303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84000"/>
                </a:lnSpc>
              </a:pPr>
              <a:r>
                <a:rPr lang="en-US" sz="1547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 </a:t>
              </a:r>
              <a:r>
                <a:rPr lang="en-US" sz="1547" b="1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R2</a:t>
              </a:r>
            </a:p>
          </p:txBody>
        </p:sp>
      </p:grpSp>
      <p:sp>
        <p:nvSpPr>
          <p:cNvPr id="37918" name="Line 30"/>
          <p:cNvSpPr>
            <a:spLocks noChangeShapeType="1"/>
          </p:cNvSpPr>
          <p:nvPr/>
        </p:nvSpPr>
        <p:spPr bwMode="auto">
          <a:xfrm rot="10800000">
            <a:off x="6109023" y="5221635"/>
            <a:ext cx="1346150" cy="3349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sz="1266"/>
          </a:p>
        </p:txBody>
      </p:sp>
      <p:sp>
        <p:nvSpPr>
          <p:cNvPr id="37919" name="Rectangle 31"/>
          <p:cNvSpPr>
            <a:spLocks/>
          </p:cNvSpPr>
          <p:nvPr/>
        </p:nvSpPr>
        <p:spPr bwMode="auto">
          <a:xfrm>
            <a:off x="6869162" y="5393200"/>
            <a:ext cx="1859483" cy="259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1687">
                <a:solidFill>
                  <a:srgbClr val="0044FE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2001:db8:2345::/48</a:t>
            </a:r>
          </a:p>
        </p:txBody>
      </p:sp>
      <p:sp>
        <p:nvSpPr>
          <p:cNvPr id="37920" name="Line 32"/>
          <p:cNvSpPr>
            <a:spLocks noChangeShapeType="1"/>
          </p:cNvSpPr>
          <p:nvPr/>
        </p:nvSpPr>
        <p:spPr bwMode="auto">
          <a:xfrm rot="10800000">
            <a:off x="7448476" y="3605361"/>
            <a:ext cx="1346150" cy="4465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sz="1266"/>
          </a:p>
        </p:txBody>
      </p:sp>
      <p:sp>
        <p:nvSpPr>
          <p:cNvPr id="37921" name="Rectangle 33"/>
          <p:cNvSpPr>
            <a:spLocks/>
          </p:cNvSpPr>
          <p:nvPr/>
        </p:nvSpPr>
        <p:spPr bwMode="auto">
          <a:xfrm>
            <a:off x="8100344" y="3714419"/>
            <a:ext cx="298159" cy="259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1687">
                <a:solidFill>
                  <a:srgbClr val="0044FE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::/0</a:t>
            </a:r>
          </a:p>
        </p:txBody>
      </p:sp>
    </p:spTree>
    <p:extLst>
      <p:ext uri="{BB962C8B-B14F-4D97-AF65-F5344CB8AC3E}">
        <p14:creationId xmlns:p14="http://schemas.microsoft.com/office/powerpoint/2010/main" val="2837866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9"/>
    </mc:Choice>
    <mc:Fallback xmlns="">
      <p:transition spd="slow" advTm="99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IP addresses used on routers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Nuage 3"/>
          <p:cNvSpPr/>
          <p:nvPr/>
        </p:nvSpPr>
        <p:spPr>
          <a:xfrm>
            <a:off x="4536904" y="2049687"/>
            <a:ext cx="1161522" cy="4076476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Image 4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7270" y="4742349"/>
            <a:ext cx="698481" cy="513977"/>
          </a:xfrm>
          <a:prstGeom prst="rect">
            <a:avLst/>
          </a:prstGeom>
        </p:spPr>
      </p:pic>
      <p:pic>
        <p:nvPicPr>
          <p:cNvPr id="6" name="Image 5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7270" y="2907572"/>
            <a:ext cx="698481" cy="513977"/>
          </a:xfrm>
          <a:prstGeom prst="rect">
            <a:avLst/>
          </a:prstGeom>
        </p:spPr>
      </p:pic>
      <p:sp>
        <p:nvSpPr>
          <p:cNvPr id="7" name="Nuage 6"/>
          <p:cNvSpPr/>
          <p:nvPr/>
        </p:nvSpPr>
        <p:spPr>
          <a:xfrm>
            <a:off x="917483" y="5028077"/>
            <a:ext cx="1797710" cy="1403251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Image 7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426" y="5472714"/>
            <a:ext cx="698481" cy="513977"/>
          </a:xfrm>
          <a:prstGeom prst="rect">
            <a:avLst/>
          </a:prstGeom>
        </p:spPr>
      </p:pic>
      <p:sp>
        <p:nvSpPr>
          <p:cNvPr id="9" name="Nuage 8"/>
          <p:cNvSpPr/>
          <p:nvPr/>
        </p:nvSpPr>
        <p:spPr>
          <a:xfrm>
            <a:off x="6659614" y="1805627"/>
            <a:ext cx="1797710" cy="1403251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Connecteur droit avec flèche 9"/>
          <p:cNvCxnSpPr>
            <a:stCxn id="8" idx="3"/>
          </p:cNvCxnSpPr>
          <p:nvPr/>
        </p:nvCxnSpPr>
        <p:spPr>
          <a:xfrm flipV="1">
            <a:off x="2248907" y="5252832"/>
            <a:ext cx="2692527" cy="476871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>
            <a:stCxn id="5" idx="0"/>
            <a:endCxn id="6" idx="2"/>
          </p:cNvCxnSpPr>
          <p:nvPr/>
        </p:nvCxnSpPr>
        <p:spPr>
          <a:xfrm flipV="1">
            <a:off x="5106511" y="3421549"/>
            <a:ext cx="0" cy="1320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 flipV="1">
            <a:off x="5313350" y="2669136"/>
            <a:ext cx="2112588" cy="476872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Image 12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5938" y="2142975"/>
            <a:ext cx="698481" cy="513977"/>
          </a:xfrm>
          <a:prstGeom prst="rect">
            <a:avLst/>
          </a:prstGeom>
        </p:spPr>
      </p:pic>
      <p:cxnSp>
        <p:nvCxnSpPr>
          <p:cNvPr id="14" name="Connecteur droit avec flèche 13"/>
          <p:cNvCxnSpPr/>
          <p:nvPr/>
        </p:nvCxnSpPr>
        <p:spPr>
          <a:xfrm>
            <a:off x="4941434" y="3345840"/>
            <a:ext cx="0" cy="154672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4941434" y="2299804"/>
            <a:ext cx="54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AS1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1009142" y="5360371"/>
            <a:ext cx="54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AS2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6884654" y="2049687"/>
            <a:ext cx="54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AS3</a:t>
            </a:r>
          </a:p>
        </p:txBody>
      </p:sp>
      <p:cxnSp>
        <p:nvCxnSpPr>
          <p:cNvPr id="18" name="Connecteur droit 17"/>
          <p:cNvCxnSpPr/>
          <p:nvPr/>
        </p:nvCxnSpPr>
        <p:spPr>
          <a:xfrm flipV="1">
            <a:off x="2241322" y="5028077"/>
            <a:ext cx="2515948" cy="4820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 flipV="1">
            <a:off x="5482718" y="2428095"/>
            <a:ext cx="1943220" cy="4820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8686800" y="1965328"/>
            <a:ext cx="0" cy="703808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 flipH="1">
            <a:off x="8053059" y="2267533"/>
            <a:ext cx="63374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2" name="Grouper 31"/>
          <p:cNvGrpSpPr/>
          <p:nvPr/>
        </p:nvGrpSpPr>
        <p:grpSpPr>
          <a:xfrm>
            <a:off x="5106512" y="4298958"/>
            <a:ext cx="3466228" cy="1831995"/>
            <a:chOff x="5106512" y="4298958"/>
            <a:chExt cx="3466228" cy="1831995"/>
          </a:xfrm>
        </p:grpSpPr>
        <p:cxnSp>
          <p:nvCxnSpPr>
            <p:cNvPr id="22" name="Connecteur droit avec flèche 21"/>
            <p:cNvCxnSpPr/>
            <p:nvPr/>
          </p:nvCxnSpPr>
          <p:spPr>
            <a:xfrm flipH="1" flipV="1">
              <a:off x="5106512" y="4298958"/>
              <a:ext cx="1778142" cy="121120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ZoneTexte 22"/>
            <p:cNvSpPr txBox="1"/>
            <p:nvPr/>
          </p:nvSpPr>
          <p:spPr>
            <a:xfrm>
              <a:off x="5977158" y="5484622"/>
              <a:ext cx="259558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/>
                <a:t>A /64 prefix belonging</a:t>
              </a:r>
            </a:p>
            <a:p>
              <a:r>
                <a:rPr lang="en-GB"/>
                <a:t>to the AS1, 2001:11:1:/64</a:t>
              </a:r>
            </a:p>
          </p:txBody>
        </p:sp>
      </p:grpSp>
      <p:grpSp>
        <p:nvGrpSpPr>
          <p:cNvPr id="33" name="Grouper 32"/>
          <p:cNvGrpSpPr/>
          <p:nvPr/>
        </p:nvGrpSpPr>
        <p:grpSpPr>
          <a:xfrm>
            <a:off x="513227" y="3561603"/>
            <a:ext cx="2855920" cy="1523740"/>
            <a:chOff x="513227" y="3561603"/>
            <a:chExt cx="2855920" cy="1523740"/>
          </a:xfrm>
        </p:grpSpPr>
        <p:cxnSp>
          <p:nvCxnSpPr>
            <p:cNvPr id="25" name="Connecteur droit avec flèche 24"/>
            <p:cNvCxnSpPr/>
            <p:nvPr/>
          </p:nvCxnSpPr>
          <p:spPr>
            <a:xfrm>
              <a:off x="2508168" y="4201635"/>
              <a:ext cx="797399" cy="88370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ZoneTexte 25"/>
            <p:cNvSpPr txBox="1"/>
            <p:nvPr/>
          </p:nvSpPr>
          <p:spPr>
            <a:xfrm>
              <a:off x="513227" y="3561603"/>
              <a:ext cx="285592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/>
                <a:t>A /64 prefix belonging</a:t>
              </a:r>
            </a:p>
            <a:p>
              <a:r>
                <a:rPr lang="en-GB"/>
                <a:t>to AS2, e.g. 2001:222:12:/64</a:t>
              </a:r>
            </a:p>
          </p:txBody>
        </p:sp>
      </p:grpSp>
      <p:grpSp>
        <p:nvGrpSpPr>
          <p:cNvPr id="34" name="Grouper 33"/>
          <p:cNvGrpSpPr/>
          <p:nvPr/>
        </p:nvGrpSpPr>
        <p:grpSpPr>
          <a:xfrm>
            <a:off x="5977158" y="2740239"/>
            <a:ext cx="3151674" cy="1784561"/>
            <a:chOff x="5977158" y="2740239"/>
            <a:chExt cx="3151674" cy="1784561"/>
          </a:xfrm>
        </p:grpSpPr>
        <p:sp>
          <p:nvSpPr>
            <p:cNvPr id="29" name="ZoneTexte 28"/>
            <p:cNvSpPr txBox="1"/>
            <p:nvPr/>
          </p:nvSpPr>
          <p:spPr>
            <a:xfrm>
              <a:off x="5977158" y="3878469"/>
              <a:ext cx="31516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/>
                <a:t>A /64 prefix belonging</a:t>
              </a:r>
            </a:p>
            <a:p>
              <a:r>
                <a:rPr lang="en-GB"/>
                <a:t>to AS1, e.g. 2001:222:11:13:/64</a:t>
              </a:r>
            </a:p>
          </p:txBody>
        </p:sp>
        <p:cxnSp>
          <p:nvCxnSpPr>
            <p:cNvPr id="30" name="Connecteur droit avec flèche 29"/>
            <p:cNvCxnSpPr/>
            <p:nvPr/>
          </p:nvCxnSpPr>
          <p:spPr>
            <a:xfrm flipH="1" flipV="1">
              <a:off x="6147983" y="2740239"/>
              <a:ext cx="948713" cy="113823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34610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 closer look at the BGP messages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Nuage 3"/>
          <p:cNvSpPr/>
          <p:nvPr/>
        </p:nvSpPr>
        <p:spPr>
          <a:xfrm>
            <a:off x="4536904" y="2049687"/>
            <a:ext cx="1161522" cy="4076476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Image 4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7270" y="4742349"/>
            <a:ext cx="698481" cy="513977"/>
          </a:xfrm>
          <a:prstGeom prst="rect">
            <a:avLst/>
          </a:prstGeom>
        </p:spPr>
      </p:pic>
      <p:pic>
        <p:nvPicPr>
          <p:cNvPr id="6" name="Image 5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7270" y="2907572"/>
            <a:ext cx="698481" cy="513977"/>
          </a:xfrm>
          <a:prstGeom prst="rect">
            <a:avLst/>
          </a:prstGeom>
        </p:spPr>
      </p:pic>
      <p:sp>
        <p:nvSpPr>
          <p:cNvPr id="7" name="Nuage 6"/>
          <p:cNvSpPr/>
          <p:nvPr/>
        </p:nvSpPr>
        <p:spPr>
          <a:xfrm>
            <a:off x="917483" y="5028077"/>
            <a:ext cx="1797710" cy="1403251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Image 7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426" y="5472714"/>
            <a:ext cx="698481" cy="513977"/>
          </a:xfrm>
          <a:prstGeom prst="rect">
            <a:avLst/>
          </a:prstGeom>
        </p:spPr>
      </p:pic>
      <p:sp>
        <p:nvSpPr>
          <p:cNvPr id="9" name="Nuage 8"/>
          <p:cNvSpPr/>
          <p:nvPr/>
        </p:nvSpPr>
        <p:spPr>
          <a:xfrm>
            <a:off x="6659614" y="1805627"/>
            <a:ext cx="1797710" cy="1403251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Connecteur droit avec flèche 9"/>
          <p:cNvCxnSpPr>
            <a:stCxn id="8" idx="3"/>
          </p:cNvCxnSpPr>
          <p:nvPr/>
        </p:nvCxnSpPr>
        <p:spPr>
          <a:xfrm flipV="1">
            <a:off x="2248907" y="5252832"/>
            <a:ext cx="2692527" cy="476871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>
            <a:stCxn id="5" idx="0"/>
            <a:endCxn id="6" idx="2"/>
          </p:cNvCxnSpPr>
          <p:nvPr/>
        </p:nvCxnSpPr>
        <p:spPr>
          <a:xfrm flipV="1">
            <a:off x="5106511" y="3421549"/>
            <a:ext cx="0" cy="1320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 flipV="1">
            <a:off x="5313350" y="2669136"/>
            <a:ext cx="2112588" cy="476872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Image 12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5938" y="2142975"/>
            <a:ext cx="698481" cy="513977"/>
          </a:xfrm>
          <a:prstGeom prst="rect">
            <a:avLst/>
          </a:prstGeom>
        </p:spPr>
      </p:pic>
      <p:cxnSp>
        <p:nvCxnSpPr>
          <p:cNvPr id="14" name="Connecteur droit avec flèche 13"/>
          <p:cNvCxnSpPr/>
          <p:nvPr/>
        </p:nvCxnSpPr>
        <p:spPr>
          <a:xfrm>
            <a:off x="4941434" y="3345840"/>
            <a:ext cx="0" cy="154672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4941434" y="2299804"/>
            <a:ext cx="54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AS1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1009142" y="5360371"/>
            <a:ext cx="54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AS2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5976165" y="1680355"/>
            <a:ext cx="2014419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GB"/>
              <a:t>2001:222:11:13::33</a:t>
            </a:r>
          </a:p>
        </p:txBody>
      </p:sp>
      <p:cxnSp>
        <p:nvCxnSpPr>
          <p:cNvPr id="18" name="Connecteur droit 17"/>
          <p:cNvCxnSpPr/>
          <p:nvPr/>
        </p:nvCxnSpPr>
        <p:spPr>
          <a:xfrm flipV="1">
            <a:off x="2241322" y="5028077"/>
            <a:ext cx="2515948" cy="4820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 flipV="1">
            <a:off x="5482718" y="2428095"/>
            <a:ext cx="1943220" cy="4820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8686800" y="1965328"/>
            <a:ext cx="0" cy="703808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 flipH="1">
            <a:off x="8053059" y="2267533"/>
            <a:ext cx="63374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0" name="Grouper 29"/>
          <p:cNvGrpSpPr/>
          <p:nvPr/>
        </p:nvGrpSpPr>
        <p:grpSpPr>
          <a:xfrm>
            <a:off x="5796065" y="3225473"/>
            <a:ext cx="3378674" cy="1551952"/>
            <a:chOff x="5796065" y="3225473"/>
            <a:chExt cx="3378674" cy="1551952"/>
          </a:xfrm>
        </p:grpSpPr>
        <p:cxnSp>
          <p:nvCxnSpPr>
            <p:cNvPr id="23" name="Connecteur droit avec flèche 22"/>
            <p:cNvCxnSpPr/>
            <p:nvPr/>
          </p:nvCxnSpPr>
          <p:spPr>
            <a:xfrm flipH="1">
              <a:off x="5976165" y="3225473"/>
              <a:ext cx="2076894" cy="39215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ZoneTexte 23"/>
            <p:cNvSpPr txBox="1"/>
            <p:nvPr/>
          </p:nvSpPr>
          <p:spPr>
            <a:xfrm>
              <a:off x="5796065" y="3854095"/>
              <a:ext cx="337867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/>
                <a:t>Prefix: p</a:t>
              </a:r>
            </a:p>
            <a:p>
              <a:r>
                <a:rPr lang="en-GB"/>
                <a:t>AS Path : AS3</a:t>
              </a:r>
            </a:p>
            <a:p>
              <a:r>
                <a:rPr lang="en-GB"/>
                <a:t>BGP </a:t>
              </a:r>
              <a:r>
                <a:rPr lang="en-GB" err="1"/>
                <a:t>Nexhop</a:t>
              </a:r>
              <a:r>
                <a:rPr lang="en-GB"/>
                <a:t> : 2001:222:11:13::33</a:t>
              </a:r>
            </a:p>
          </p:txBody>
        </p:sp>
      </p:grpSp>
      <p:sp>
        <p:nvSpPr>
          <p:cNvPr id="25" name="ZoneTexte 24"/>
          <p:cNvSpPr txBox="1"/>
          <p:nvPr/>
        </p:nvSpPr>
        <p:spPr>
          <a:xfrm>
            <a:off x="7425938" y="2697892"/>
            <a:ext cx="54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AS3</a:t>
            </a:r>
          </a:p>
        </p:txBody>
      </p:sp>
      <p:grpSp>
        <p:nvGrpSpPr>
          <p:cNvPr id="29" name="Grouper 28"/>
          <p:cNvGrpSpPr/>
          <p:nvPr/>
        </p:nvGrpSpPr>
        <p:grpSpPr>
          <a:xfrm>
            <a:off x="1046535" y="2299804"/>
            <a:ext cx="3745552" cy="2275308"/>
            <a:chOff x="1046535" y="2299804"/>
            <a:chExt cx="3745552" cy="2275308"/>
          </a:xfrm>
        </p:grpSpPr>
        <p:sp>
          <p:nvSpPr>
            <p:cNvPr id="26" name="ZoneTexte 25"/>
            <p:cNvSpPr txBox="1"/>
            <p:nvPr/>
          </p:nvSpPr>
          <p:spPr>
            <a:xfrm>
              <a:off x="1046535" y="2299804"/>
              <a:ext cx="337867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/>
                <a:t>Prefix: p</a:t>
              </a:r>
            </a:p>
            <a:p>
              <a:r>
                <a:rPr lang="en-GB"/>
                <a:t>AS Path : AS3</a:t>
              </a:r>
            </a:p>
            <a:p>
              <a:r>
                <a:rPr lang="en-GB"/>
                <a:t>BGP </a:t>
              </a:r>
              <a:r>
                <a:rPr lang="en-GB" err="1"/>
                <a:t>Nexhop</a:t>
              </a:r>
              <a:r>
                <a:rPr lang="en-GB"/>
                <a:t> : 2001:222:11:13::33</a:t>
              </a:r>
            </a:p>
          </p:txBody>
        </p:sp>
        <p:cxnSp>
          <p:nvCxnSpPr>
            <p:cNvPr id="27" name="Connecteur droit avec flèche 26"/>
            <p:cNvCxnSpPr/>
            <p:nvPr/>
          </p:nvCxnSpPr>
          <p:spPr>
            <a:xfrm>
              <a:off x="4792087" y="3497182"/>
              <a:ext cx="0" cy="107793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er 30"/>
          <p:cNvGrpSpPr/>
          <p:nvPr/>
        </p:nvGrpSpPr>
        <p:grpSpPr>
          <a:xfrm>
            <a:off x="457200" y="3617625"/>
            <a:ext cx="4041116" cy="1630112"/>
            <a:chOff x="4011943" y="1987513"/>
            <a:chExt cx="4041116" cy="1630112"/>
          </a:xfrm>
        </p:grpSpPr>
        <p:cxnSp>
          <p:nvCxnSpPr>
            <p:cNvPr id="32" name="Connecteur droit avec flèche 31"/>
            <p:cNvCxnSpPr/>
            <p:nvPr/>
          </p:nvCxnSpPr>
          <p:spPr>
            <a:xfrm flipH="1">
              <a:off x="5976165" y="3225473"/>
              <a:ext cx="2076894" cy="39215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ZoneTexte 32"/>
            <p:cNvSpPr txBox="1"/>
            <p:nvPr/>
          </p:nvSpPr>
          <p:spPr>
            <a:xfrm>
              <a:off x="4011943" y="1987513"/>
              <a:ext cx="328952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/>
                <a:t>Prefix: p</a:t>
              </a:r>
            </a:p>
            <a:p>
              <a:r>
                <a:rPr lang="en-GB"/>
                <a:t>AS Path : </a:t>
              </a:r>
              <a:r>
                <a:rPr lang="en-GB" b="1"/>
                <a:t>AS1:AS3</a:t>
              </a:r>
            </a:p>
            <a:p>
              <a:r>
                <a:rPr lang="en-GB"/>
                <a:t>BGP </a:t>
              </a:r>
              <a:r>
                <a:rPr lang="en-GB" err="1"/>
                <a:t>Nexhop</a:t>
              </a:r>
              <a:r>
                <a:rPr lang="en-GB"/>
                <a:t> : </a:t>
              </a:r>
              <a:r>
                <a:rPr lang="en-GB" b="1"/>
                <a:t>2001:222:12::1234</a:t>
              </a:r>
            </a:p>
          </p:txBody>
        </p:sp>
      </p:grpSp>
      <p:sp>
        <p:nvSpPr>
          <p:cNvPr id="34" name="ZoneTexte 33"/>
          <p:cNvSpPr txBox="1"/>
          <p:nvPr/>
        </p:nvSpPr>
        <p:spPr>
          <a:xfrm>
            <a:off x="4475508" y="5360371"/>
            <a:ext cx="1954381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GB"/>
              <a:t>2001:222:12::1234</a:t>
            </a:r>
          </a:p>
        </p:txBody>
      </p:sp>
      <p:sp>
        <p:nvSpPr>
          <p:cNvPr id="35" name="ZoneTexte 34"/>
          <p:cNvSpPr txBox="1"/>
          <p:nvPr/>
        </p:nvSpPr>
        <p:spPr>
          <a:xfrm>
            <a:off x="8682878" y="2776676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1888881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Endpoints of the </a:t>
            </a:r>
            <a:r>
              <a:rPr lang="en-GB" err="1">
                <a:solidFill>
                  <a:srgbClr val="FF0000"/>
                </a:solidFill>
              </a:rPr>
              <a:t>eBGP</a:t>
            </a:r>
            <a:r>
              <a:rPr lang="en-GB"/>
              <a:t> sessions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84468"/>
            <a:ext cx="8229600" cy="4525963"/>
          </a:xfrm>
        </p:spPr>
        <p:txBody>
          <a:bodyPr/>
          <a:lstStyle/>
          <a:p>
            <a:r>
              <a:rPr lang="en-GB" err="1"/>
              <a:t>eBGP</a:t>
            </a:r>
            <a:r>
              <a:rPr lang="en-GB"/>
              <a:t> sessions are TCP connections established between</a:t>
            </a:r>
            <a:br>
              <a:rPr lang="en-GB"/>
            </a:br>
            <a:r>
              <a:rPr lang="en-GB"/>
              <a:t>the IP addresses of</a:t>
            </a:r>
            <a:br>
              <a:rPr lang="en-GB"/>
            </a:br>
            <a:r>
              <a:rPr lang="en-GB"/>
              <a:t>the two routers</a:t>
            </a:r>
            <a:br>
              <a:rPr lang="en-GB"/>
            </a:br>
            <a:r>
              <a:rPr lang="en-GB"/>
              <a:t>on the peering link</a:t>
            </a:r>
          </a:p>
        </p:txBody>
      </p:sp>
      <p:sp>
        <p:nvSpPr>
          <p:cNvPr id="4" name="Nuage 3"/>
          <p:cNvSpPr/>
          <p:nvPr/>
        </p:nvSpPr>
        <p:spPr>
          <a:xfrm>
            <a:off x="4576648" y="2254847"/>
            <a:ext cx="1161522" cy="4076476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Image 4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014" y="4947509"/>
            <a:ext cx="698481" cy="513977"/>
          </a:xfrm>
          <a:prstGeom prst="rect">
            <a:avLst/>
          </a:prstGeom>
        </p:spPr>
      </p:pic>
      <p:pic>
        <p:nvPicPr>
          <p:cNvPr id="6" name="Image 5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014" y="3112732"/>
            <a:ext cx="698481" cy="513977"/>
          </a:xfrm>
          <a:prstGeom prst="rect">
            <a:avLst/>
          </a:prstGeom>
        </p:spPr>
      </p:pic>
      <p:sp>
        <p:nvSpPr>
          <p:cNvPr id="7" name="Nuage 6"/>
          <p:cNvSpPr/>
          <p:nvPr/>
        </p:nvSpPr>
        <p:spPr>
          <a:xfrm>
            <a:off x="957227" y="5233237"/>
            <a:ext cx="1797710" cy="1403251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Image 7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170" y="5677874"/>
            <a:ext cx="698481" cy="513977"/>
          </a:xfrm>
          <a:prstGeom prst="rect">
            <a:avLst/>
          </a:prstGeom>
        </p:spPr>
      </p:pic>
      <p:sp>
        <p:nvSpPr>
          <p:cNvPr id="9" name="Nuage 8"/>
          <p:cNvSpPr/>
          <p:nvPr/>
        </p:nvSpPr>
        <p:spPr>
          <a:xfrm>
            <a:off x="6699358" y="2010787"/>
            <a:ext cx="1797710" cy="1403251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Connecteur droit avec flèche 9"/>
          <p:cNvCxnSpPr>
            <a:stCxn id="8" idx="3"/>
          </p:cNvCxnSpPr>
          <p:nvPr/>
        </p:nvCxnSpPr>
        <p:spPr>
          <a:xfrm flipV="1">
            <a:off x="2288651" y="5457992"/>
            <a:ext cx="2692527" cy="476871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>
            <a:stCxn id="5" idx="0"/>
            <a:endCxn id="6" idx="2"/>
          </p:cNvCxnSpPr>
          <p:nvPr/>
        </p:nvCxnSpPr>
        <p:spPr>
          <a:xfrm flipV="1">
            <a:off x="5146255" y="3626709"/>
            <a:ext cx="0" cy="1320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 flipV="1">
            <a:off x="5353094" y="2874296"/>
            <a:ext cx="2112588" cy="476872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Image 12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5682" y="2348135"/>
            <a:ext cx="698481" cy="513977"/>
          </a:xfrm>
          <a:prstGeom prst="rect">
            <a:avLst/>
          </a:prstGeom>
        </p:spPr>
      </p:pic>
      <p:cxnSp>
        <p:nvCxnSpPr>
          <p:cNvPr id="14" name="Connecteur droit avec flèche 13"/>
          <p:cNvCxnSpPr/>
          <p:nvPr/>
        </p:nvCxnSpPr>
        <p:spPr>
          <a:xfrm>
            <a:off x="4981178" y="3551000"/>
            <a:ext cx="0" cy="154672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4981178" y="2504964"/>
            <a:ext cx="54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AS1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1048886" y="5565531"/>
            <a:ext cx="54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AS2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6015909" y="1885515"/>
            <a:ext cx="2014419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GB"/>
              <a:t>2001:222:11:13::33</a:t>
            </a:r>
          </a:p>
        </p:txBody>
      </p:sp>
      <p:cxnSp>
        <p:nvCxnSpPr>
          <p:cNvPr id="18" name="Connecteur droit 17"/>
          <p:cNvCxnSpPr/>
          <p:nvPr/>
        </p:nvCxnSpPr>
        <p:spPr>
          <a:xfrm flipV="1">
            <a:off x="2281066" y="5233237"/>
            <a:ext cx="2515948" cy="4820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 flipV="1">
            <a:off x="5522462" y="2633255"/>
            <a:ext cx="1943220" cy="4820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8726544" y="2170488"/>
            <a:ext cx="0" cy="703808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 flipH="1">
            <a:off x="8092803" y="2472693"/>
            <a:ext cx="63374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7465682" y="2903052"/>
            <a:ext cx="54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AS3</a:t>
            </a:r>
          </a:p>
        </p:txBody>
      </p:sp>
      <p:cxnSp>
        <p:nvCxnSpPr>
          <p:cNvPr id="27" name="Connecteur droit avec flèche 26"/>
          <p:cNvCxnSpPr/>
          <p:nvPr/>
        </p:nvCxnSpPr>
        <p:spPr>
          <a:xfrm flipH="1">
            <a:off x="2461166" y="5060745"/>
            <a:ext cx="2076894" cy="3921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4515252" y="5565531"/>
            <a:ext cx="1954381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GB"/>
              <a:t>2001:222:12::1234</a:t>
            </a:r>
          </a:p>
        </p:txBody>
      </p:sp>
      <p:sp>
        <p:nvSpPr>
          <p:cNvPr id="30" name="ZoneTexte 29"/>
          <p:cNvSpPr txBox="1"/>
          <p:nvPr/>
        </p:nvSpPr>
        <p:spPr>
          <a:xfrm>
            <a:off x="1311460" y="6146657"/>
            <a:ext cx="1954381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GB"/>
              <a:t>2001:222:12::5678</a:t>
            </a:r>
          </a:p>
        </p:txBody>
      </p:sp>
    </p:spTree>
    <p:extLst>
      <p:ext uri="{BB962C8B-B14F-4D97-AF65-F5344CB8AC3E}">
        <p14:creationId xmlns:p14="http://schemas.microsoft.com/office/powerpoint/2010/main" val="2181232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How to distribute BGP routes </a:t>
            </a:r>
            <a:br>
              <a:rPr lang="en-GB"/>
            </a:br>
            <a:r>
              <a:rPr lang="en-GB"/>
              <a:t>in a large network 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/>
              <a:t>Full mesh </a:t>
            </a:r>
            <a:r>
              <a:rPr lang="en-GB"/>
              <a:t>of </a:t>
            </a:r>
            <a:r>
              <a:rPr lang="en-GB" err="1"/>
              <a:t>iBGP</a:t>
            </a:r>
            <a:r>
              <a:rPr lang="en-GB"/>
              <a:t> sessions</a:t>
            </a:r>
          </a:p>
          <a:p>
            <a:pPr lvl="1"/>
            <a:r>
              <a:rPr lang="en-GB"/>
              <a:t>Why ?</a:t>
            </a:r>
          </a:p>
        </p:txBody>
      </p:sp>
      <p:sp>
        <p:nvSpPr>
          <p:cNvPr id="4" name="Nuage 3"/>
          <p:cNvSpPr/>
          <p:nvPr/>
        </p:nvSpPr>
        <p:spPr>
          <a:xfrm>
            <a:off x="3212189" y="2049687"/>
            <a:ext cx="2486237" cy="4076476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Image 4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7270" y="4742349"/>
            <a:ext cx="698481" cy="513977"/>
          </a:xfrm>
          <a:prstGeom prst="rect">
            <a:avLst/>
          </a:prstGeom>
        </p:spPr>
      </p:pic>
      <p:pic>
        <p:nvPicPr>
          <p:cNvPr id="6" name="Image 5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7270" y="2907572"/>
            <a:ext cx="698481" cy="513977"/>
          </a:xfrm>
          <a:prstGeom prst="rect">
            <a:avLst/>
          </a:prstGeom>
        </p:spPr>
      </p:pic>
      <p:sp>
        <p:nvSpPr>
          <p:cNvPr id="7" name="Nuage 6"/>
          <p:cNvSpPr/>
          <p:nvPr/>
        </p:nvSpPr>
        <p:spPr>
          <a:xfrm>
            <a:off x="917483" y="5028077"/>
            <a:ext cx="1797710" cy="1403251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Image 7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426" y="5472714"/>
            <a:ext cx="698481" cy="513977"/>
          </a:xfrm>
          <a:prstGeom prst="rect">
            <a:avLst/>
          </a:prstGeom>
        </p:spPr>
      </p:pic>
      <p:sp>
        <p:nvSpPr>
          <p:cNvPr id="9" name="Nuage 8"/>
          <p:cNvSpPr/>
          <p:nvPr/>
        </p:nvSpPr>
        <p:spPr>
          <a:xfrm>
            <a:off x="6659614" y="1805627"/>
            <a:ext cx="1797710" cy="1403251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Connecteur droit avec flèche 9"/>
          <p:cNvCxnSpPr>
            <a:stCxn id="8" idx="3"/>
          </p:cNvCxnSpPr>
          <p:nvPr/>
        </p:nvCxnSpPr>
        <p:spPr>
          <a:xfrm flipV="1">
            <a:off x="2248907" y="5252832"/>
            <a:ext cx="2692527" cy="476871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>
            <a:stCxn id="5" idx="0"/>
            <a:endCxn id="6" idx="2"/>
          </p:cNvCxnSpPr>
          <p:nvPr/>
        </p:nvCxnSpPr>
        <p:spPr>
          <a:xfrm flipV="1">
            <a:off x="5106511" y="3421549"/>
            <a:ext cx="0" cy="1320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 flipV="1">
            <a:off x="5313350" y="2669136"/>
            <a:ext cx="2112588" cy="476872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Image 15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5938" y="2142975"/>
            <a:ext cx="698481" cy="513977"/>
          </a:xfrm>
          <a:prstGeom prst="rect">
            <a:avLst/>
          </a:prstGeom>
        </p:spPr>
      </p:pic>
      <p:pic>
        <p:nvPicPr>
          <p:cNvPr id="15" name="Image 14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3708" y="2889019"/>
            <a:ext cx="698481" cy="513977"/>
          </a:xfrm>
          <a:prstGeom prst="rect">
            <a:avLst/>
          </a:prstGeom>
        </p:spPr>
      </p:pic>
      <p:cxnSp>
        <p:nvCxnSpPr>
          <p:cNvPr id="17" name="Connecteur droit 16"/>
          <p:cNvCxnSpPr/>
          <p:nvPr/>
        </p:nvCxnSpPr>
        <p:spPr>
          <a:xfrm>
            <a:off x="3959210" y="3208878"/>
            <a:ext cx="7980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3959210" y="5046722"/>
            <a:ext cx="7980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Image 18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3708" y="4738855"/>
            <a:ext cx="698481" cy="513977"/>
          </a:xfrm>
          <a:prstGeom prst="rect">
            <a:avLst/>
          </a:prstGeom>
        </p:spPr>
      </p:pic>
      <p:cxnSp>
        <p:nvCxnSpPr>
          <p:cNvPr id="20" name="Connecteur droit 19"/>
          <p:cNvCxnSpPr/>
          <p:nvPr/>
        </p:nvCxnSpPr>
        <p:spPr>
          <a:xfrm flipV="1">
            <a:off x="3959210" y="3402996"/>
            <a:ext cx="0" cy="1320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/>
          <p:nvPr/>
        </p:nvCxnSpPr>
        <p:spPr>
          <a:xfrm>
            <a:off x="4050217" y="2864905"/>
            <a:ext cx="105629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/>
          <p:nvPr/>
        </p:nvCxnSpPr>
        <p:spPr>
          <a:xfrm>
            <a:off x="3909304" y="5299132"/>
            <a:ext cx="105629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/>
          <p:nvPr/>
        </p:nvCxnSpPr>
        <p:spPr>
          <a:xfrm>
            <a:off x="4061704" y="3364393"/>
            <a:ext cx="879730" cy="166368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 flipH="1">
            <a:off x="4282189" y="3364393"/>
            <a:ext cx="591296" cy="137795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/>
          <p:nvPr/>
        </p:nvCxnSpPr>
        <p:spPr>
          <a:xfrm flipH="1">
            <a:off x="5258823" y="3345840"/>
            <a:ext cx="62622" cy="137795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/>
          <p:nvPr/>
        </p:nvCxnSpPr>
        <p:spPr>
          <a:xfrm>
            <a:off x="3667506" y="3345840"/>
            <a:ext cx="0" cy="154672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936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iBGP sessions in AS1</a:t>
            </a:r>
          </a:p>
        </p:txBody>
      </p:sp>
      <p:pic>
        <p:nvPicPr>
          <p:cNvPr id="4" name="Image 3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1524" y="2976282"/>
            <a:ext cx="698481" cy="513977"/>
          </a:xfrm>
          <a:prstGeom prst="rect">
            <a:avLst/>
          </a:prstGeom>
        </p:spPr>
      </p:pic>
      <p:pic>
        <p:nvPicPr>
          <p:cNvPr id="6" name="Image 5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283" y="4434841"/>
            <a:ext cx="698481" cy="513977"/>
          </a:xfrm>
          <a:prstGeom prst="rect">
            <a:avLst/>
          </a:prstGeom>
        </p:spPr>
      </p:pic>
      <p:pic>
        <p:nvPicPr>
          <p:cNvPr id="7" name="Image 6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5685" y="5068048"/>
            <a:ext cx="698481" cy="513977"/>
          </a:xfrm>
          <a:prstGeom prst="rect">
            <a:avLst/>
          </a:prstGeom>
        </p:spPr>
      </p:pic>
      <p:pic>
        <p:nvPicPr>
          <p:cNvPr id="8" name="Image 7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108" y="4377765"/>
            <a:ext cx="698481" cy="513977"/>
          </a:xfrm>
          <a:prstGeom prst="rect">
            <a:avLst/>
          </a:prstGeom>
        </p:spPr>
      </p:pic>
      <p:pic>
        <p:nvPicPr>
          <p:cNvPr id="9" name="Image 8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204" y="3863788"/>
            <a:ext cx="698481" cy="513977"/>
          </a:xfrm>
          <a:prstGeom prst="rect">
            <a:avLst/>
          </a:prstGeom>
        </p:spPr>
      </p:pic>
      <p:sp>
        <p:nvSpPr>
          <p:cNvPr id="10" name="Nuage 9"/>
          <p:cNvSpPr/>
          <p:nvPr/>
        </p:nvSpPr>
        <p:spPr>
          <a:xfrm>
            <a:off x="1731750" y="2439647"/>
            <a:ext cx="5339562" cy="3362260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Image 10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567" y="2976282"/>
            <a:ext cx="698481" cy="513977"/>
          </a:xfrm>
          <a:prstGeom prst="rect">
            <a:avLst/>
          </a:prstGeom>
        </p:spPr>
      </p:pic>
      <p:sp>
        <p:nvSpPr>
          <p:cNvPr id="12" name="Nuage 11"/>
          <p:cNvSpPr/>
          <p:nvPr/>
        </p:nvSpPr>
        <p:spPr>
          <a:xfrm>
            <a:off x="171657" y="5100281"/>
            <a:ext cx="1797710" cy="1403251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Nuage 12"/>
          <p:cNvSpPr/>
          <p:nvPr/>
        </p:nvSpPr>
        <p:spPr>
          <a:xfrm>
            <a:off x="7468195" y="2118397"/>
            <a:ext cx="1161522" cy="4076476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" name="Image 13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441" y="2182658"/>
            <a:ext cx="698481" cy="513977"/>
          </a:xfrm>
          <a:prstGeom prst="rect">
            <a:avLst/>
          </a:prstGeom>
        </p:spPr>
      </p:pic>
      <p:pic>
        <p:nvPicPr>
          <p:cNvPr id="15" name="Image 14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00" y="5544918"/>
            <a:ext cx="698481" cy="513977"/>
          </a:xfrm>
          <a:prstGeom prst="rect">
            <a:avLst/>
          </a:prstGeom>
        </p:spPr>
      </p:pic>
      <p:sp>
        <p:nvSpPr>
          <p:cNvPr id="16" name="Nuage 15"/>
          <p:cNvSpPr/>
          <p:nvPr/>
        </p:nvSpPr>
        <p:spPr>
          <a:xfrm>
            <a:off x="604894" y="1877831"/>
            <a:ext cx="1797710" cy="1403251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7" name="Image 16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8561" y="4811059"/>
            <a:ext cx="698481" cy="513977"/>
          </a:xfrm>
          <a:prstGeom prst="rect">
            <a:avLst/>
          </a:prstGeom>
        </p:spPr>
      </p:pic>
      <p:pic>
        <p:nvPicPr>
          <p:cNvPr id="18" name="Image 17" descr="rou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8561" y="2976282"/>
            <a:ext cx="698481" cy="513977"/>
          </a:xfrm>
          <a:prstGeom prst="rect">
            <a:avLst/>
          </a:prstGeom>
        </p:spPr>
      </p:pic>
      <p:cxnSp>
        <p:nvCxnSpPr>
          <p:cNvPr id="20" name="Connecteur droit avec flèche 19"/>
          <p:cNvCxnSpPr/>
          <p:nvPr/>
        </p:nvCxnSpPr>
        <p:spPr>
          <a:xfrm>
            <a:off x="1503081" y="2439647"/>
            <a:ext cx="1208367" cy="699516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/>
          <p:nvPr/>
        </p:nvCxnSpPr>
        <p:spPr>
          <a:xfrm flipV="1">
            <a:off x="1384265" y="5068048"/>
            <a:ext cx="1018339" cy="733859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>
            <a:stCxn id="15" idx="3"/>
          </p:cNvCxnSpPr>
          <p:nvPr/>
        </p:nvCxnSpPr>
        <p:spPr>
          <a:xfrm flipV="1">
            <a:off x="1503081" y="5325036"/>
            <a:ext cx="2692527" cy="476871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/>
          <p:nvPr/>
        </p:nvCxnSpPr>
        <p:spPr>
          <a:xfrm>
            <a:off x="5723772" y="4680206"/>
            <a:ext cx="2001888" cy="424949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>
            <a:endCxn id="18" idx="1"/>
          </p:cNvCxnSpPr>
          <p:nvPr/>
        </p:nvCxnSpPr>
        <p:spPr>
          <a:xfrm>
            <a:off x="5616348" y="3068607"/>
            <a:ext cx="2072213" cy="164664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>
            <a:off x="3168112" y="3281082"/>
            <a:ext cx="413853" cy="5827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>
            <a:stCxn id="4" idx="3"/>
          </p:cNvCxnSpPr>
          <p:nvPr/>
        </p:nvCxnSpPr>
        <p:spPr>
          <a:xfrm>
            <a:off x="3300005" y="3233271"/>
            <a:ext cx="17252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>
            <a:off x="2860088" y="4726950"/>
            <a:ext cx="1335520" cy="4812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 flipV="1">
            <a:off x="4045685" y="3405058"/>
            <a:ext cx="1108794" cy="4587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/>
          <p:nvPr/>
        </p:nvCxnSpPr>
        <p:spPr>
          <a:xfrm flipV="1">
            <a:off x="2854064" y="4194238"/>
            <a:ext cx="727901" cy="4484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 flipV="1">
            <a:off x="4661340" y="4795067"/>
            <a:ext cx="727901" cy="4484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>
            <a:endCxn id="11" idx="2"/>
          </p:cNvCxnSpPr>
          <p:nvPr/>
        </p:nvCxnSpPr>
        <p:spPr>
          <a:xfrm flipH="1" flipV="1">
            <a:off x="5304808" y="3490259"/>
            <a:ext cx="84434" cy="8875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ZoneTexte 47"/>
          <p:cNvSpPr txBox="1"/>
          <p:nvPr/>
        </p:nvSpPr>
        <p:spPr>
          <a:xfrm>
            <a:off x="3782761" y="2699275"/>
            <a:ext cx="54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AS1</a:t>
            </a:r>
          </a:p>
        </p:txBody>
      </p:sp>
      <p:sp>
        <p:nvSpPr>
          <p:cNvPr id="49" name="ZoneTexte 48"/>
          <p:cNvSpPr txBox="1"/>
          <p:nvPr/>
        </p:nvSpPr>
        <p:spPr>
          <a:xfrm>
            <a:off x="1731750" y="2070315"/>
            <a:ext cx="54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AS2</a:t>
            </a:r>
          </a:p>
        </p:txBody>
      </p:sp>
      <p:sp>
        <p:nvSpPr>
          <p:cNvPr id="50" name="ZoneTexte 49"/>
          <p:cNvSpPr txBox="1"/>
          <p:nvPr/>
        </p:nvSpPr>
        <p:spPr>
          <a:xfrm>
            <a:off x="442929" y="5325036"/>
            <a:ext cx="54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AS3</a:t>
            </a:r>
          </a:p>
        </p:txBody>
      </p:sp>
      <p:sp>
        <p:nvSpPr>
          <p:cNvPr id="51" name="ZoneTexte 50"/>
          <p:cNvSpPr txBox="1"/>
          <p:nvPr/>
        </p:nvSpPr>
        <p:spPr>
          <a:xfrm>
            <a:off x="7688561" y="3679122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AS4</a:t>
            </a:r>
          </a:p>
        </p:txBody>
      </p:sp>
      <p:cxnSp>
        <p:nvCxnSpPr>
          <p:cNvPr id="34" name="Connecteur droit avec flèche 21">
            <a:extLst>
              <a:ext uri="{FF2B5EF4-FFF2-40B4-BE49-F238E27FC236}">
                <a16:creationId xmlns:a16="http://schemas.microsoft.com/office/drawing/2014/main" id="{F5F9E568-1E30-FB4D-AFAA-67F1E2315CB5}"/>
              </a:ext>
            </a:extLst>
          </p:cNvPr>
          <p:cNvCxnSpPr/>
          <p:nvPr/>
        </p:nvCxnSpPr>
        <p:spPr>
          <a:xfrm>
            <a:off x="2525671" y="6503532"/>
            <a:ext cx="105629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568CD88-D2A3-144A-94EB-FBFB43BCECF0}"/>
              </a:ext>
            </a:extLst>
          </p:cNvPr>
          <p:cNvSpPr txBox="1"/>
          <p:nvPr/>
        </p:nvSpPr>
        <p:spPr>
          <a:xfrm>
            <a:off x="3696444" y="6318866"/>
            <a:ext cx="1361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/>
              <a:t>iBGP session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4DF59D-D31C-4637-290A-A28BB772C6FD}"/>
              </a:ext>
            </a:extLst>
          </p:cNvPr>
          <p:cNvSpPr txBox="1"/>
          <p:nvPr/>
        </p:nvSpPr>
        <p:spPr>
          <a:xfrm>
            <a:off x="3448366" y="1610569"/>
            <a:ext cx="48344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How many iBGP sessions inside AS1 ?</a:t>
            </a:r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3940610D-BD7A-0D86-8E52-5C56A7DBAD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450549">
            <a:off x="2423561" y="1266838"/>
            <a:ext cx="1260515" cy="674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5562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2044</Words>
  <Application>Microsoft Macintosh PowerPoint</Application>
  <PresentationFormat>On-screen Show (4:3)</PresentationFormat>
  <Paragraphs>433</Paragraphs>
  <Slides>48</Slides>
  <Notes>2</Notes>
  <HiddenSlides>12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2" baseType="lpstr">
      <vt:lpstr>Arial</vt:lpstr>
      <vt:lpstr>Calibri</vt:lpstr>
      <vt:lpstr>Helvetica</vt:lpstr>
      <vt:lpstr>Thème Office</vt:lpstr>
      <vt:lpstr>Part 9 iBGP</vt:lpstr>
      <vt:lpstr>Agenda</vt:lpstr>
      <vt:lpstr>BGP in large networks</vt:lpstr>
      <vt:lpstr>How to distribute BGP routes  in a large network ?</vt:lpstr>
      <vt:lpstr>IP addresses used on routers</vt:lpstr>
      <vt:lpstr>A closer look at the BGP messages</vt:lpstr>
      <vt:lpstr>Endpoints of the eBGP sessions</vt:lpstr>
      <vt:lpstr>How to distribute BGP routes  in a large network ?</vt:lpstr>
      <vt:lpstr>iBGP sessions in AS1</vt:lpstr>
      <vt:lpstr>Endpoints of the iBGP sessions</vt:lpstr>
      <vt:lpstr>How to deal with routers that are not connected to other ASes ?</vt:lpstr>
      <vt:lpstr>How to deal with routers that are not connected to other ASes ?</vt:lpstr>
      <vt:lpstr>What are the roles of the IGP ?</vt:lpstr>
      <vt:lpstr>BGP Nexthop self</vt:lpstr>
      <vt:lpstr>The BGP decision process</vt:lpstr>
      <vt:lpstr>1st step of BGP decision process</vt:lpstr>
      <vt:lpstr>Unreachable nexthop</vt:lpstr>
      <vt:lpstr>2nd step of BGP decision process</vt:lpstr>
      <vt:lpstr>BGP routes towards prefix p on all routers inside AS1</vt:lpstr>
      <vt:lpstr>3rd step of BGP decision process</vt:lpstr>
      <vt:lpstr>5th  step of BGP decision process</vt:lpstr>
      <vt:lpstr>6th  step of BGP decision process</vt:lpstr>
      <vt:lpstr>BGP routes towards prefix p on all routers inside AS1</vt:lpstr>
      <vt:lpstr>BGP routes towards prefix p on all routers inside AS1</vt:lpstr>
      <vt:lpstr>4th  step of BGP decision process</vt:lpstr>
      <vt:lpstr>BGP routes towards prefix p on all routers inside AS1</vt:lpstr>
      <vt:lpstr>BGP routes towards prefix p on all routers inside AS1</vt:lpstr>
      <vt:lpstr>7th step of the BGP decision process</vt:lpstr>
      <vt:lpstr>Differences between iBGP and eBGP</vt:lpstr>
      <vt:lpstr>Differences between iBGP and eBGP</vt:lpstr>
      <vt:lpstr>Which BGP routes are known ?</vt:lpstr>
      <vt:lpstr>Differences between iBGP and eBGP</vt:lpstr>
      <vt:lpstr>What happens if iBGP sessions are missing ?</vt:lpstr>
      <vt:lpstr>What happens if iBGP sessions are missing ?</vt:lpstr>
      <vt:lpstr>What happens if iBGP sessions are missing ?</vt:lpstr>
      <vt:lpstr>Conclusion</vt:lpstr>
      <vt:lpstr>Reading list</vt:lpstr>
      <vt:lpstr>Agenda</vt:lpstr>
      <vt:lpstr>IPv6 Segment Routing</vt:lpstr>
      <vt:lpstr>Source routing</vt:lpstr>
      <vt:lpstr>What is a segment ?</vt:lpstr>
      <vt:lpstr>IPv6 SR Header</vt:lpstr>
      <vt:lpstr>SR capable host</vt:lpstr>
      <vt:lpstr>IPv6SR Example</vt:lpstr>
      <vt:lpstr>Benefits of IPv6 Segment Routing</vt:lpstr>
      <vt:lpstr>Ingress router</vt:lpstr>
      <vt:lpstr>Egress router</vt:lpstr>
      <vt:lpstr>ICMP Redirect</vt:lpstr>
    </vt:vector>
  </TitlesOfParts>
  <Company>UCL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Olivier Bonaventure</dc:creator>
  <cp:lastModifiedBy>Olivier Bonaventure</cp:lastModifiedBy>
  <cp:revision>2</cp:revision>
  <dcterms:created xsi:type="dcterms:W3CDTF">2014-01-28T20:07:02Z</dcterms:created>
  <dcterms:modified xsi:type="dcterms:W3CDTF">2025-04-16T15:28:24Z</dcterms:modified>
</cp:coreProperties>
</file>