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80" r:id="rId2"/>
    <p:sldId id="361" r:id="rId3"/>
    <p:sldId id="283" r:id="rId4"/>
    <p:sldId id="284" r:id="rId5"/>
    <p:sldId id="302" r:id="rId6"/>
    <p:sldId id="301" r:id="rId7"/>
    <p:sldId id="303" r:id="rId8"/>
    <p:sldId id="286" r:id="rId9"/>
    <p:sldId id="258" r:id="rId10"/>
    <p:sldId id="304" r:id="rId11"/>
    <p:sldId id="288" r:id="rId12"/>
    <p:sldId id="305" r:id="rId13"/>
    <p:sldId id="306" r:id="rId14"/>
    <p:sldId id="307" r:id="rId15"/>
    <p:sldId id="285" r:id="rId16"/>
    <p:sldId id="289" r:id="rId17"/>
    <p:sldId id="300" r:id="rId18"/>
    <p:sldId id="290" r:id="rId19"/>
    <p:sldId id="261" r:id="rId20"/>
    <p:sldId id="291" r:id="rId21"/>
    <p:sldId id="294" r:id="rId22"/>
    <p:sldId id="295" r:id="rId23"/>
    <p:sldId id="259" r:id="rId24"/>
    <p:sldId id="260" r:id="rId25"/>
    <p:sldId id="293" r:id="rId26"/>
    <p:sldId id="264" r:id="rId27"/>
    <p:sldId id="265" r:id="rId28"/>
    <p:sldId id="292" r:id="rId29"/>
    <p:sldId id="262" r:id="rId30"/>
    <p:sldId id="296" r:id="rId31"/>
    <p:sldId id="287" r:id="rId32"/>
    <p:sldId id="299" r:id="rId33"/>
    <p:sldId id="272" r:id="rId34"/>
    <p:sldId id="270" r:id="rId35"/>
    <p:sldId id="271" r:id="rId36"/>
    <p:sldId id="308" r:id="rId37"/>
    <p:sldId id="309" r:id="rId38"/>
    <p:sldId id="311" r:id="rId39"/>
    <p:sldId id="312" r:id="rId40"/>
    <p:sldId id="313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9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4385-094C-764D-A454-86B500809491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7DB3-AFB4-CD4B-9ADC-59E5267E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7DB3-AFB4-CD4B-9ADC-59E5267E8D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B5AF-B21A-124A-8302-73AAB5AB001E}" type="datetimeFigureOut">
              <a:rPr lang="fr-FR" smtClean="0"/>
              <a:t>11/11/18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BGP : Advanced topics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3465583" y="610148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Olivier Bonaventure, </a:t>
            </a:r>
            <a:r>
              <a:rPr lang="en-GB" dirty="0" err="1" smtClean="0"/>
              <a:t>UCLouvain</a:t>
            </a:r>
            <a:r>
              <a:rPr lang="en-GB" smtClean="0"/>
              <a:t>, 2018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35" y="610148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Endpoints of the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router has several IP addresses, on which address should an </a:t>
            </a:r>
            <a:r>
              <a:rPr lang="en-GB" dirty="0" err="1" smtClean="0"/>
              <a:t>iBGP</a:t>
            </a:r>
            <a:r>
              <a:rPr lang="en-GB" dirty="0" smtClean="0"/>
              <a:t> session terminate ?</a:t>
            </a:r>
          </a:p>
          <a:p>
            <a:endParaRPr lang="en-GB" dirty="0"/>
          </a:p>
          <a:p>
            <a:pPr lvl="1"/>
            <a:r>
              <a:rPr lang="en-GB" dirty="0" smtClean="0"/>
              <a:t>Any IP address belonging to the router</a:t>
            </a:r>
          </a:p>
          <a:p>
            <a:pPr lvl="2"/>
            <a:r>
              <a:rPr lang="en-GB" dirty="0" smtClean="0"/>
              <a:t>Address is associated to an interface, if the interface stops, </a:t>
            </a:r>
            <a:r>
              <a:rPr lang="en-GB" dirty="0" err="1" smtClean="0"/>
              <a:t>iBGP</a:t>
            </a:r>
            <a:r>
              <a:rPr lang="en-GB" dirty="0" smtClean="0"/>
              <a:t> session stops as well even if the router is still reachable over other interfaces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A loopback address</a:t>
            </a:r>
          </a:p>
          <a:p>
            <a:pPr lvl="2"/>
            <a:r>
              <a:rPr lang="en-GB" dirty="0" smtClean="0"/>
              <a:t>A software only interface that is always up and announced through the </a:t>
            </a:r>
            <a:r>
              <a:rPr lang="en-GB" dirty="0" err="1" smtClean="0"/>
              <a:t>intradomain</a:t>
            </a:r>
            <a:r>
              <a:rPr lang="en-GB" dirty="0" smtClean="0"/>
              <a:t> routing protocol so that it remains reachable as long as the router has one interface up</a:t>
            </a:r>
          </a:p>
          <a:p>
            <a:pPr lvl="2"/>
            <a:r>
              <a:rPr lang="en-GB" b="1" dirty="0" smtClean="0"/>
              <a:t>Best Current Practice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395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deal with routers that are not connected to other </a:t>
            </a:r>
            <a:r>
              <a:rPr lang="en-GB" dirty="0" err="1" smtClean="0"/>
              <a:t>ASes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BGP on these routers</a:t>
            </a:r>
          </a:p>
          <a:p>
            <a:r>
              <a:rPr lang="en-GB" dirty="0" smtClean="0"/>
              <a:t>Include them in</a:t>
            </a:r>
            <a:br>
              <a:rPr lang="en-GB" dirty="0" smtClean="0"/>
            </a:br>
            <a:r>
              <a:rPr lang="en-GB" dirty="0" err="1" smtClean="0"/>
              <a:t>iBGP</a:t>
            </a:r>
            <a:r>
              <a:rPr lang="en-GB" dirty="0" smtClean="0"/>
              <a:t> full-mesh</a:t>
            </a:r>
          </a:p>
          <a:p>
            <a:pPr lvl="1"/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1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deal with routers that are not connected to other </a:t>
            </a:r>
            <a:r>
              <a:rPr lang="en-GB" dirty="0" err="1" smtClean="0"/>
              <a:t>ASes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sure that they </a:t>
            </a:r>
            <a:r>
              <a:rPr lang="en-GB" dirty="0" err="1" smtClean="0"/>
              <a:t>wlll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never have to </a:t>
            </a:r>
            <a:br>
              <a:rPr lang="en-GB" dirty="0" smtClean="0"/>
            </a:br>
            <a:r>
              <a:rPr lang="en-GB" dirty="0" smtClean="0"/>
              <a:t>forward a packet</a:t>
            </a:r>
            <a:br>
              <a:rPr lang="en-GB" dirty="0" smtClean="0"/>
            </a:br>
            <a:r>
              <a:rPr lang="en-GB" dirty="0" smtClean="0"/>
              <a:t>to an external</a:t>
            </a:r>
            <a:br>
              <a:rPr lang="en-GB" dirty="0" smtClean="0"/>
            </a:br>
            <a:r>
              <a:rPr lang="en-GB" dirty="0" smtClean="0"/>
              <a:t>destination</a:t>
            </a:r>
          </a:p>
          <a:p>
            <a:r>
              <a:rPr lang="en-GB" dirty="0" smtClean="0"/>
              <a:t>MPLS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4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roles of the IGP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intradomain</a:t>
            </a:r>
            <a:r>
              <a:rPr lang="en-GB" dirty="0" smtClean="0"/>
              <a:t> routing protocol distributes information about the reachability of :</a:t>
            </a:r>
          </a:p>
          <a:p>
            <a:endParaRPr lang="en-GB" dirty="0"/>
          </a:p>
          <a:p>
            <a:pPr lvl="1"/>
            <a:r>
              <a:rPr lang="en-GB" dirty="0" smtClean="0"/>
              <a:t>IP prefixes associated to internal links between routers of the AS</a:t>
            </a:r>
          </a:p>
          <a:p>
            <a:pPr lvl="1"/>
            <a:r>
              <a:rPr lang="en-GB" dirty="0" smtClean="0"/>
              <a:t>IP addresses associated to loopback interfaces or routers of the AS</a:t>
            </a:r>
          </a:p>
          <a:p>
            <a:pPr lvl="1"/>
            <a:r>
              <a:rPr lang="en-GB" dirty="0" smtClean="0"/>
              <a:t>IP prefixes associated to peering links between a router of this AS and another 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8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BGP </a:t>
            </a:r>
            <a:r>
              <a:rPr lang="en-GB" dirty="0" err="1" smtClean="0"/>
              <a:t>Nexthop</a:t>
            </a:r>
            <a:r>
              <a:rPr lang="en-GB" dirty="0" smtClean="0"/>
              <a:t> self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Helps to reduce # routes in the IGP</a:t>
            </a:r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55579" y="2390518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508318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324840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36158" y="536890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01" y="581354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78289" y="214645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67582" y="5593663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25186" y="376238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32025" y="300996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13" y="2483806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60109" y="368667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60109" y="264063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1027817" y="570120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5935376" y="2205852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2001:222:11:13::33</a:t>
            </a:r>
            <a:endParaRPr lang="en-GB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59997" y="5368908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01393" y="2768926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05475" y="2306159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71734" y="2608364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44613" y="303872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1065210" y="2640635"/>
            <a:ext cx="3745552" cy="2275308"/>
            <a:chOff x="1046535" y="2299804"/>
            <a:chExt cx="3745552" cy="2275308"/>
          </a:xfrm>
        </p:grpSpPr>
        <p:sp>
          <p:nvSpPr>
            <p:cNvPr id="24" name="ZoneTexte 23"/>
            <p:cNvSpPr txBox="1"/>
            <p:nvPr/>
          </p:nvSpPr>
          <p:spPr>
            <a:xfrm>
              <a:off x="1046535" y="2299804"/>
              <a:ext cx="3055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</a:t>
              </a:r>
              <a:r>
                <a:rPr lang="en-GB" b="1" dirty="0" smtClean="0"/>
                <a:t>2001:11:1001::1</a:t>
              </a:r>
              <a:endParaRPr lang="en-GB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r 25"/>
          <p:cNvGrpSpPr/>
          <p:nvPr/>
        </p:nvGrpSpPr>
        <p:grpSpPr>
          <a:xfrm>
            <a:off x="475875" y="3958456"/>
            <a:ext cx="4041116" cy="1630112"/>
            <a:chOff x="4011943" y="1987513"/>
            <a:chExt cx="4041116" cy="1630112"/>
          </a:xfrm>
        </p:grpSpPr>
        <p:cxnSp>
          <p:nvCxnSpPr>
            <p:cNvPr id="27" name="Connecteur droit avec flèche 26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</a:t>
              </a:r>
              <a:r>
                <a:rPr lang="en-GB" b="1" dirty="0" smtClean="0"/>
                <a:t>AS1:AS3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</a:t>
              </a:r>
              <a:r>
                <a:rPr lang="en-GB" b="1" dirty="0"/>
                <a:t>2001:222:</a:t>
              </a:r>
              <a:r>
                <a:rPr lang="en-GB" b="1" dirty="0" smtClean="0"/>
                <a:t>12::1234</a:t>
              </a:r>
              <a:endParaRPr lang="en-GB" b="1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545690" y="5233400"/>
            <a:ext cx="17263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2001:11:1001::2</a:t>
            </a:r>
            <a:endParaRPr lang="en-GB" b="1" dirty="0">
              <a:solidFill>
                <a:srgbClr val="008000"/>
              </a:solidFill>
            </a:endParaRPr>
          </a:p>
        </p:txBody>
      </p:sp>
      <p:grpSp>
        <p:nvGrpSpPr>
          <p:cNvPr id="30" name="Grouper 29"/>
          <p:cNvGrpSpPr/>
          <p:nvPr/>
        </p:nvGrpSpPr>
        <p:grpSpPr>
          <a:xfrm>
            <a:off x="5755276" y="3329834"/>
            <a:ext cx="3378674" cy="1551952"/>
            <a:chOff x="5796065" y="3225473"/>
            <a:chExt cx="3378674" cy="1551952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2001:222:11:13</a:t>
              </a:r>
              <a:r>
                <a:rPr lang="en-GB" dirty="0" smtClean="0"/>
                <a:t>::33</a:t>
              </a:r>
              <a:endParaRPr lang="en-GB" dirty="0"/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3057279" y="2773442"/>
            <a:ext cx="17186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2001:11:1001::1</a:t>
            </a:r>
            <a:endParaRPr lang="en-GB" b="1" dirty="0">
              <a:solidFill>
                <a:srgbClr val="008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017649" y="5762646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2001:222:12::1234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34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Ignore routes having an unreachable BGP </a:t>
            </a:r>
            <a:r>
              <a:rPr lang="en-GB" dirty="0" err="1"/>
              <a:t>nexthop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highest local-</a:t>
            </a:r>
            <a:r>
              <a:rPr lang="en-GB" dirty="0" err="1"/>
              <a:t>pref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shortest AS-Path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smallest MED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learned via </a:t>
            </a:r>
            <a:r>
              <a:rPr lang="en-GB" dirty="0" err="1"/>
              <a:t>eBGP</a:t>
            </a:r>
            <a:r>
              <a:rPr lang="en-GB" dirty="0"/>
              <a:t> sessions over routes learned via </a:t>
            </a:r>
            <a:r>
              <a:rPr lang="en-GB" dirty="0" err="1"/>
              <a:t>iBGP</a:t>
            </a:r>
            <a:r>
              <a:rPr lang="en-GB" dirty="0"/>
              <a:t>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closest next-hop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Tie breaking rules : prefer </a:t>
            </a:r>
            <a:r>
              <a:rPr lang="en-GB" dirty="0" smtClean="0"/>
              <a:t>route </a:t>
            </a:r>
            <a:r>
              <a:rPr lang="en-GB" dirty="0"/>
              <a:t>learned from the router with lowest router id</a:t>
            </a:r>
          </a:p>
        </p:txBody>
      </p:sp>
    </p:spTree>
    <p:extLst>
      <p:ext uri="{BB962C8B-B14F-4D97-AF65-F5344CB8AC3E}">
        <p14:creationId xmlns:p14="http://schemas.microsoft.com/office/powerpoint/2010/main" val="407534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</a:t>
            </a:r>
            <a:r>
              <a:rPr lang="en-GB" dirty="0"/>
              <a:t> Ignore routes having an unreachable BGP </a:t>
            </a:r>
            <a:r>
              <a:rPr lang="en-GB" dirty="0" err="1" smtClean="0"/>
              <a:t>nexthop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Why would a BGP route contain an unreachable </a:t>
            </a:r>
            <a:r>
              <a:rPr lang="en-GB" dirty="0" err="1" smtClean="0"/>
              <a:t>nexthop</a:t>
            </a:r>
            <a:r>
              <a:rPr lang="en-GB" dirty="0" smtClean="0"/>
              <a:t> 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2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Unreachable </a:t>
            </a:r>
            <a:r>
              <a:rPr lang="en-GB" dirty="0" err="1" smtClean="0"/>
              <a:t>nexthop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124" cy="4525963"/>
          </a:xfrm>
        </p:spPr>
        <p:txBody>
          <a:bodyPr/>
          <a:lstStyle/>
          <a:p>
            <a:r>
              <a:rPr lang="en-GB" dirty="0" smtClean="0"/>
              <a:t>Usually a transient issue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endCxn id="4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Nuage 18"/>
          <p:cNvSpPr/>
          <p:nvPr/>
        </p:nvSpPr>
        <p:spPr>
          <a:xfrm>
            <a:off x="1103236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99" y="5472714"/>
            <a:ext cx="698481" cy="513977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341625" y="528087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22" name="Nuage 21"/>
          <p:cNvSpPr/>
          <p:nvPr/>
        </p:nvSpPr>
        <p:spPr>
          <a:xfrm>
            <a:off x="3698315" y="196532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4463449" y="3421550"/>
            <a:ext cx="500341" cy="153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804991" y="2669136"/>
            <a:ext cx="2112588" cy="15556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5215468" y="4292651"/>
            <a:ext cx="520414" cy="605618"/>
            <a:chOff x="5455751" y="4481743"/>
            <a:chExt cx="520414" cy="605618"/>
          </a:xfrm>
        </p:grpSpPr>
        <p:cxnSp>
          <p:nvCxnSpPr>
            <p:cNvPr id="31" name="Connecteur droit 30"/>
            <p:cNvCxnSpPr/>
            <p:nvPr/>
          </p:nvCxnSpPr>
          <p:spPr>
            <a:xfrm flipH="1">
              <a:off x="5455751" y="4481743"/>
              <a:ext cx="520414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5482718" y="4491889"/>
              <a:ext cx="441627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89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dirty="0"/>
              <a:t>Prefer routes having the highest local-</a:t>
            </a:r>
            <a:r>
              <a:rPr lang="en-GB" dirty="0" err="1" smtClean="0"/>
              <a:t>pref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Implement routing policies</a:t>
            </a:r>
          </a:p>
          <a:p>
            <a:pPr lvl="2"/>
            <a:r>
              <a:rPr lang="en-GB" dirty="0" smtClean="0"/>
              <a:t>Prefer customer routes over shared-cost and provide routers</a:t>
            </a:r>
            <a:endParaRPr lang="en-GB" dirty="0"/>
          </a:p>
          <a:p>
            <a:pPr lvl="1"/>
            <a:r>
              <a:rPr lang="en-GB" dirty="0" smtClean="0"/>
              <a:t>Support backup routes</a:t>
            </a:r>
          </a:p>
          <a:p>
            <a:r>
              <a:rPr lang="en-GB" dirty="0" smtClean="0"/>
              <a:t>Local-</a:t>
            </a:r>
            <a:r>
              <a:rPr lang="en-GB" dirty="0" err="1" smtClean="0"/>
              <a:t>pref</a:t>
            </a:r>
            <a:r>
              <a:rPr lang="en-GB" dirty="0" smtClean="0"/>
              <a:t> attribute to added by the import filter on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/>
              <a:t> session and distributed to all routers over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92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BGP routes towards prefix </a:t>
            </a:r>
            <a:r>
              <a:rPr lang="en-GB" i="1" dirty="0" smtClean="0"/>
              <a:t>p</a:t>
            </a:r>
            <a:r>
              <a:rPr lang="en-GB" dirty="0" smtClean="0"/>
              <a:t> on all routers inside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12" y="3046315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1" y="4504874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3" y="5138081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6" y="4447798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2" y="3933821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331738" y="2509680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5" y="3046315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068183" y="2188430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4881092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3046315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5323760" y="4750239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216336" y="3138640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768100" y="3351115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2899993" y="3303304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60076" y="4796983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3645673" y="3560292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454052" y="4279825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261328" y="4865100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4904796" y="3560292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382749" y="276930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2246196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88549" y="37491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852271" y="468753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2968455" y="40951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3645673" y="53159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4919067" y="46382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575450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7288549" y="4160311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p</a:t>
            </a:r>
            <a:endParaRPr lang="en-GB" b="1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216337" y="5007591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local-</a:t>
            </a:r>
            <a:r>
              <a:rPr lang="en-GB" dirty="0" err="1" smtClean="0">
                <a:ln>
                  <a:solidFill>
                    <a:srgbClr val="FF0000"/>
                  </a:solidFill>
                </a:ln>
              </a:rPr>
              <a:t>pref</a:t>
            </a:r>
            <a:r>
              <a:rPr lang="en-GB" dirty="0" smtClean="0">
                <a:ln>
                  <a:solidFill>
                    <a:srgbClr val="FF0000"/>
                  </a:solidFill>
                </a:ln>
              </a:rPr>
              <a:t>=50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346062" y="2707086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local-</a:t>
            </a:r>
            <a:r>
              <a:rPr lang="en-GB" dirty="0" err="1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pref</a:t>
            </a:r>
            <a:r>
              <a:rPr lang="en-GB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=99</a:t>
            </a:r>
          </a:p>
        </p:txBody>
      </p:sp>
    </p:spTree>
    <p:extLst>
      <p:ext uri="{BB962C8B-B14F-4D97-AF65-F5344CB8AC3E}">
        <p14:creationId xmlns:p14="http://schemas.microsoft.com/office/powerpoint/2010/main" val="41266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iBGP</a:t>
            </a:r>
            <a:r>
              <a:rPr lang="en-GB" dirty="0" smtClean="0">
                <a:solidFill>
                  <a:srgbClr val="FF0000"/>
                </a:solidFill>
              </a:rPr>
              <a:t> and the BGP Decision process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How </a:t>
            </a:r>
            <a:r>
              <a:rPr lang="en-GB" dirty="0" smtClean="0"/>
              <a:t>to scale </a:t>
            </a:r>
            <a:r>
              <a:rPr lang="en-GB" dirty="0" err="1" smtClean="0"/>
              <a:t>iBGP</a:t>
            </a:r>
            <a:r>
              <a:rPr lang="en-GB" dirty="0" smtClean="0"/>
              <a:t> to large networks 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BGP traffic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83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</a:t>
            </a:r>
            <a:r>
              <a:rPr lang="en-GB" baseline="30000" dirty="0"/>
              <a:t>r</a:t>
            </a:r>
            <a:r>
              <a:rPr lang="en-GB" baseline="30000" dirty="0" smtClean="0"/>
              <a:t>d</a:t>
            </a:r>
            <a:r>
              <a:rPr lang="en-GB" dirty="0" smtClean="0"/>
              <a:t>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/>
              <a:t>Prefer routes having the shortest AS-</a:t>
            </a:r>
            <a:r>
              <a:rPr lang="en-GB" dirty="0" smtClean="0"/>
              <a:t>Path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Some operators believe that a BGP route with a long AS Path has a lower performance than a route with a longer AS Path</a:t>
            </a:r>
          </a:p>
          <a:p>
            <a:pPr lvl="2"/>
            <a:r>
              <a:rPr lang="en-GB" dirty="0" smtClean="0"/>
              <a:t>This is not always true</a:t>
            </a:r>
            <a:r>
              <a:rPr lang="is-IS" dirty="0" smtClean="0"/>
              <a:t>…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69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/>
              <a:t>Prefer routes learned via </a:t>
            </a:r>
            <a:r>
              <a:rPr lang="en-GB" dirty="0" err="1"/>
              <a:t>eBGP</a:t>
            </a:r>
            <a:r>
              <a:rPr lang="en-GB" dirty="0"/>
              <a:t> sessions over routes learned via </a:t>
            </a:r>
            <a:r>
              <a:rPr lang="en-GB" dirty="0" err="1"/>
              <a:t>iBGP</a:t>
            </a:r>
            <a:r>
              <a:rPr lang="en-GB" dirty="0"/>
              <a:t> </a:t>
            </a:r>
            <a:r>
              <a:rPr lang="en-GB" dirty="0" smtClean="0"/>
              <a:t>sessions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Motivation : Hot potato routing</a:t>
            </a:r>
          </a:p>
          <a:p>
            <a:pPr lvl="1"/>
            <a:endParaRPr lang="en-GB" dirty="0"/>
          </a:p>
          <a:p>
            <a:pPr lvl="2"/>
            <a:r>
              <a:rPr lang="en-GB" dirty="0" smtClean="0"/>
              <a:t>Routers should try to forward packets towards external destinations to another AS a quickly as possible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</a:t>
            </a:r>
            <a:r>
              <a:rPr lang="en-GB" baseline="30000" dirty="0" smtClean="0"/>
              <a:t>th</a:t>
            </a:r>
            <a:r>
              <a:rPr lang="en-GB" dirty="0" smtClean="0"/>
              <a:t> 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/>
              <a:t>Prefer routes having the closest next-</a:t>
            </a:r>
            <a:r>
              <a:rPr lang="en-GB" dirty="0" smtClean="0"/>
              <a:t>hop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/>
              <a:t>Motivation : Hot potato routing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Routers should try to forward packets towards external destinations to another AS a quickly as possible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11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BGP routes towards prefix </a:t>
            </a:r>
            <a:r>
              <a:rPr lang="en-GB" i="1" dirty="0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 on all routers inside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9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BGP routes towards prefix </a:t>
            </a:r>
            <a:r>
              <a:rPr lang="en-GB" i="1" dirty="0" smtClean="0"/>
              <a:t>p</a:t>
            </a:r>
            <a:r>
              <a:rPr lang="en-GB" dirty="0" smtClean="0"/>
              <a:t> on all routers inside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6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 step of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Prefer routes having the smallest MED</a:t>
            </a:r>
          </a:p>
          <a:p>
            <a:r>
              <a:rPr lang="en-GB" dirty="0" smtClean="0"/>
              <a:t>MED means Multi-Exit Discriminator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Motivation : Cold potato routing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Enable neighbour  AS (usually customer) to indicate the best peering link to reach a given prefix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BGP routes towards prefix </a:t>
            </a:r>
            <a:r>
              <a:rPr lang="en-GB" i="1" dirty="0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 on all routers inside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95635" y="4850780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MED=50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16349" y="2699275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MED=99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571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BGP routes towards prefix </a:t>
            </a:r>
            <a:r>
              <a:rPr lang="en-GB" i="1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on all routers inside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715008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637182" y="28089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4425104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cxnSp>
        <p:nvCxnSpPr>
          <p:cNvPr id="60" name="Connecteur droit avec flèche 59"/>
          <p:cNvCxnSpPr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56" idx="1"/>
          </p:cNvCxnSpPr>
          <p:nvPr/>
        </p:nvCxnSpPr>
        <p:spPr>
          <a:xfrm flipV="1">
            <a:off x="2475554" y="2041292"/>
            <a:ext cx="1830954" cy="49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17" idx="0"/>
          </p:cNvCxnSpPr>
          <p:nvPr/>
        </p:nvCxnSpPr>
        <p:spPr>
          <a:xfrm flipH="1" flipV="1">
            <a:off x="6637182" y="3746946"/>
            <a:ext cx="5308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44830" y="2340224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MED=IGP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217337" y="2370727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MED=IGP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793793" y="3562280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MED=IGP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004989" y="4955403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 smtClean="0">
                <a:ln>
                  <a:solidFill>
                    <a:srgbClr val="FF0000"/>
                  </a:solidFill>
                </a:ln>
              </a:rPr>
              <a:t>MED=IGP</a:t>
            </a:r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128905" y="1717951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IGP=7</a:t>
            </a:r>
            <a:endParaRPr lang="en-GB" dirty="0"/>
          </a:p>
        </p:txBody>
      </p:sp>
      <p:sp>
        <p:nvSpPr>
          <p:cNvPr id="68" name="ZoneTexte 67"/>
          <p:cNvSpPr txBox="1"/>
          <p:nvPr/>
        </p:nvSpPr>
        <p:spPr>
          <a:xfrm>
            <a:off x="6637182" y="4148475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IGP=2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01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step of the BGP decision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7. Tie </a:t>
            </a:r>
            <a:r>
              <a:rPr lang="en-GB" dirty="0"/>
              <a:t>breaking rules : prefer route learned from the router with lowest router </a:t>
            </a:r>
            <a:r>
              <a:rPr lang="en-GB" dirty="0" smtClean="0"/>
              <a:t>id</a:t>
            </a:r>
          </a:p>
          <a:p>
            <a:endParaRPr lang="en-GB" dirty="0"/>
          </a:p>
          <a:p>
            <a:pPr lvl="1"/>
            <a:r>
              <a:rPr lang="en-GB" dirty="0" smtClean="0"/>
              <a:t>Motivation : select a single best route towards each destination prefix</a:t>
            </a:r>
          </a:p>
          <a:p>
            <a:pPr lvl="2"/>
            <a:r>
              <a:rPr lang="en-GB" dirty="0" smtClean="0"/>
              <a:t>This best route is the route that can be advertised over </a:t>
            </a:r>
            <a:r>
              <a:rPr lang="en-GB" dirty="0" err="1" smtClean="0"/>
              <a:t>eBGP</a:t>
            </a:r>
            <a:r>
              <a:rPr lang="en-GB" dirty="0" smtClean="0"/>
              <a:t> session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Note that recent routers sometimes load balance (BGP Multipath) the traffic towards a given prefix over several routes (having the same BGP attributes)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5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</a:t>
            </a:r>
            <a:br>
              <a:rPr lang="en-GB" dirty="0" smtClean="0"/>
            </a:b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Which routes are advertised by a router over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sessions ?</a:t>
            </a:r>
            <a:endParaRPr lang="en-GB" dirty="0"/>
          </a:p>
          <a:p>
            <a:pPr lvl="2"/>
            <a:r>
              <a:rPr lang="en-GB" dirty="0" smtClean="0"/>
              <a:t>Over an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session, a router advertises its best route towards each destination prefix</a:t>
            </a:r>
          </a:p>
          <a:p>
            <a:pPr lvl="3"/>
            <a:r>
              <a:rPr lang="en-GB" dirty="0" smtClean="0"/>
              <a:t>Provided this advertisement is allowed by the export filter</a:t>
            </a:r>
          </a:p>
          <a:p>
            <a:pPr lvl="3"/>
            <a:r>
              <a:rPr lang="en-GB" dirty="0" smtClean="0"/>
              <a:t>At most one route per destination prefix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Over an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session, a router advertises its best route towards each destination prefix provided that this best route was learned over an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session</a:t>
            </a:r>
          </a:p>
          <a:p>
            <a:pPr lvl="3"/>
            <a:r>
              <a:rPr lang="en-GB" dirty="0" smtClean="0"/>
              <a:t>Since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sessions are in full-mesh, there is no need to </a:t>
            </a:r>
            <a:r>
              <a:rPr lang="en-GB" dirty="0" err="1" smtClean="0"/>
              <a:t>readvertise</a:t>
            </a:r>
            <a:r>
              <a:rPr lang="en-GB" dirty="0" smtClean="0"/>
              <a:t> a route learned over another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10044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BGP in large networks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782"/>
            <a:ext cx="8229600" cy="4525963"/>
          </a:xfrm>
        </p:spPr>
        <p:txBody>
          <a:bodyPr/>
          <a:lstStyle/>
          <a:p>
            <a:r>
              <a:rPr lang="en-GB" dirty="0" smtClean="0"/>
              <a:t>What happens when a network contains tens, hundreds or thousands of routers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34466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905241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53844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8481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4334188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1731750" y="29100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3446682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171657" y="55706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Nuage 11"/>
          <p:cNvSpPr/>
          <p:nvPr/>
        </p:nvSpPr>
        <p:spPr>
          <a:xfrm>
            <a:off x="7468195" y="25887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653058"/>
            <a:ext cx="698481" cy="513977"/>
          </a:xfrm>
          <a:prstGeom prst="rect">
            <a:avLst/>
          </a:prstGeom>
        </p:spPr>
      </p:pic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6015318"/>
            <a:ext cx="698481" cy="513977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604894" y="23482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5281459"/>
            <a:ext cx="698481" cy="513977"/>
          </a:xfrm>
          <a:prstGeom prst="rect">
            <a:avLst/>
          </a:prstGeom>
        </p:spPr>
      </p:pic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3446682"/>
            <a:ext cx="698481" cy="513977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>
            <a:off x="1503081" y="29100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384265" y="55384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1503081" y="57954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723772" y="51506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1"/>
          </p:cNvCxnSpPr>
          <p:nvPr/>
        </p:nvCxnSpPr>
        <p:spPr>
          <a:xfrm>
            <a:off x="5616348" y="35390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68112" y="37514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3"/>
          </p:cNvCxnSpPr>
          <p:nvPr/>
        </p:nvCxnSpPr>
        <p:spPr>
          <a:xfrm>
            <a:off x="3300005" y="37036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860088" y="51973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045685" y="38754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854064" y="46646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4661340" y="52654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0" idx="2"/>
          </p:cNvCxnSpPr>
          <p:nvPr/>
        </p:nvCxnSpPr>
        <p:spPr>
          <a:xfrm flipH="1" flipV="1">
            <a:off x="5304808" y="39606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782761" y="31696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731750" y="25407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442929" y="57954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sp>
        <p:nvSpPr>
          <p:cNvPr id="33" name="ZoneTexte 32"/>
          <p:cNvSpPr txBox="1"/>
          <p:nvPr/>
        </p:nvSpPr>
        <p:spPr>
          <a:xfrm>
            <a:off x="7688561" y="41495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6" name="Espace réservé du pied de page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</a:t>
            </a:r>
            <a:br>
              <a:rPr lang="en-GB" dirty="0" smtClean="0"/>
            </a:br>
            <a:r>
              <a:rPr lang="en-GB" dirty="0" err="1" smtClean="0"/>
              <a:t>iBGP</a:t>
            </a:r>
            <a:r>
              <a:rPr lang="en-GB" dirty="0" smtClean="0"/>
              <a:t> and </a:t>
            </a:r>
            <a:r>
              <a:rPr lang="en-GB" dirty="0" err="1" smtClean="0"/>
              <a:t>eBGP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13671" cy="4525963"/>
          </a:xfrm>
        </p:spPr>
        <p:txBody>
          <a:bodyPr/>
          <a:lstStyle/>
          <a:p>
            <a:pPr lvl="1"/>
            <a:r>
              <a:rPr lang="en-GB" dirty="0" smtClean="0"/>
              <a:t>Which filters are used over </a:t>
            </a:r>
            <a:r>
              <a:rPr lang="en-GB" dirty="0" err="1" smtClean="0"/>
              <a:t>iBGP</a:t>
            </a:r>
            <a:r>
              <a:rPr lang="en-GB" dirty="0" smtClean="0"/>
              <a:t> and </a:t>
            </a:r>
            <a:r>
              <a:rPr lang="en-GB" dirty="0" err="1" smtClean="0"/>
              <a:t>eBGP</a:t>
            </a:r>
            <a:r>
              <a:rPr lang="en-GB" dirty="0" smtClean="0"/>
              <a:t> sessions ?</a:t>
            </a:r>
          </a:p>
          <a:p>
            <a:pPr lvl="1"/>
            <a:endParaRPr lang="en-GB" dirty="0"/>
          </a:p>
          <a:p>
            <a:pPr lvl="2"/>
            <a:r>
              <a:rPr lang="en-GB" dirty="0" smtClean="0"/>
              <a:t>Import and export filters are used over all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/>
              <a:t> sessions</a:t>
            </a:r>
          </a:p>
          <a:p>
            <a:pPr lvl="3"/>
            <a:r>
              <a:rPr lang="en-GB" dirty="0" smtClean="0"/>
              <a:t>Usually, there is a series of import filters attached to each peering link </a:t>
            </a:r>
          </a:p>
          <a:p>
            <a:pPr lvl="3"/>
            <a:r>
              <a:rPr lang="en-GB" dirty="0" smtClean="0"/>
              <a:t>Filters are usually implemented as modules that are combined together and associated to similar peering links (e.g. customer filter, provider filter, </a:t>
            </a:r>
            <a:r>
              <a:rPr lang="is-IS" dirty="0" smtClean="0"/>
              <a:t>…)</a:t>
            </a:r>
          </a:p>
          <a:p>
            <a:pPr lvl="3"/>
            <a:endParaRPr lang="is-IS" dirty="0"/>
          </a:p>
          <a:p>
            <a:pPr lvl="2"/>
            <a:r>
              <a:rPr lang="is-IS" dirty="0" smtClean="0">
                <a:solidFill>
                  <a:srgbClr val="FF0000"/>
                </a:solidFill>
              </a:rPr>
              <a:t>No filter </a:t>
            </a:r>
            <a:r>
              <a:rPr lang="is-IS" dirty="0" smtClean="0"/>
              <a:t>is applied on </a:t>
            </a:r>
            <a:r>
              <a:rPr lang="is-IS" dirty="0" smtClean="0">
                <a:solidFill>
                  <a:srgbClr val="008000"/>
                </a:solidFill>
              </a:rPr>
              <a:t>iBGP</a:t>
            </a:r>
            <a:r>
              <a:rPr lang="is-IS" dirty="0" smtClean="0"/>
              <a:t> sessions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641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BGP routes are known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212189" y="141763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11030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27552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1350052" y="479248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15" y="523712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540643" y="1173578"/>
            <a:ext cx="1797710" cy="39240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0"/>
          </p:cNvCxnSpPr>
          <p:nvPr/>
        </p:nvCxnSpPr>
        <p:spPr>
          <a:xfrm flipV="1">
            <a:off x="2217056" y="4577393"/>
            <a:ext cx="1450450" cy="6597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278950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258823" y="4260520"/>
            <a:ext cx="1820870" cy="1377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34" y="1718879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256970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2576829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4414673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06806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2770947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232856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4667083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2732344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2732344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2713791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271379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93" y="3908519"/>
            <a:ext cx="698481" cy="513977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 flipV="1">
            <a:off x="5465750" y="218948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422537" y="4414673"/>
            <a:ext cx="4853997" cy="11164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276534" y="236179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578338" y="2349067"/>
            <a:ext cx="0" cy="154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53732" y="168035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1588441" y="504528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7975015" y="221448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5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</a:t>
            </a:r>
            <a:br>
              <a:rPr lang="en-GB" dirty="0" smtClean="0"/>
            </a:br>
            <a:r>
              <a:rPr lang="en-GB" dirty="0" err="1" smtClean="0"/>
              <a:t>iBGP</a:t>
            </a:r>
            <a:r>
              <a:rPr lang="en-GB" dirty="0" smtClean="0"/>
              <a:t> and </a:t>
            </a:r>
            <a:r>
              <a:rPr lang="en-GB" dirty="0" err="1" smtClean="0"/>
              <a:t>eBGP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are the attributes carried by </a:t>
            </a:r>
            <a:r>
              <a:rPr lang="en-GB" dirty="0" err="1" smtClean="0"/>
              <a:t>iBGP</a:t>
            </a:r>
            <a:r>
              <a:rPr lang="en-GB" dirty="0" smtClean="0"/>
              <a:t> and </a:t>
            </a:r>
            <a:r>
              <a:rPr lang="en-GB" dirty="0" err="1" smtClean="0"/>
              <a:t>eBGP</a:t>
            </a:r>
            <a:endParaRPr lang="en-GB" dirty="0" smtClean="0"/>
          </a:p>
          <a:p>
            <a:pPr lvl="2"/>
            <a:r>
              <a:rPr lang="en-GB" dirty="0" smtClean="0"/>
              <a:t>Prefix :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endParaRPr lang="en-GB" dirty="0" smtClean="0">
              <a:solidFill>
                <a:srgbClr val="FF0000"/>
              </a:solidFill>
            </a:endParaRPr>
          </a:p>
          <a:p>
            <a:pPr lvl="2"/>
            <a:r>
              <a:rPr lang="en-GB" dirty="0" smtClean="0"/>
              <a:t>AS Path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endParaRPr lang="en-GB" dirty="0" smtClean="0">
              <a:solidFill>
                <a:srgbClr val="FF0000"/>
              </a:solidFill>
            </a:endParaRPr>
          </a:p>
          <a:p>
            <a:pPr lvl="3"/>
            <a:r>
              <a:rPr lang="en-GB" dirty="0" smtClean="0">
                <a:solidFill>
                  <a:srgbClr val="000000"/>
                </a:solidFill>
              </a:rPr>
              <a:t>AS Path is updated when a BGP message is sent over an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session</a:t>
            </a:r>
            <a:endParaRPr lang="en-GB" dirty="0">
              <a:solidFill>
                <a:srgbClr val="000000"/>
              </a:solidFill>
            </a:endParaRPr>
          </a:p>
          <a:p>
            <a:pPr lvl="2"/>
            <a:r>
              <a:rPr lang="en-GB" dirty="0" smtClean="0"/>
              <a:t>Local-</a:t>
            </a:r>
            <a:r>
              <a:rPr lang="en-GB" dirty="0" err="1" smtClean="0"/>
              <a:t>pref</a:t>
            </a:r>
            <a:r>
              <a:rPr lang="en-GB" dirty="0" smtClean="0"/>
              <a:t> :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endParaRPr lang="en-GB" dirty="0" smtClean="0">
              <a:solidFill>
                <a:srgbClr val="008000"/>
              </a:solidFill>
            </a:endParaRPr>
          </a:p>
          <a:p>
            <a:pPr lvl="3"/>
            <a:r>
              <a:rPr lang="en-GB" dirty="0" smtClean="0">
                <a:solidFill>
                  <a:srgbClr val="000000"/>
                </a:solidFill>
              </a:rPr>
              <a:t>Local-</a:t>
            </a:r>
            <a:r>
              <a:rPr lang="en-GB" dirty="0" err="1" smtClean="0">
                <a:solidFill>
                  <a:srgbClr val="000000"/>
                </a:solidFill>
              </a:rPr>
              <a:t>pref</a:t>
            </a:r>
            <a:r>
              <a:rPr lang="en-GB" dirty="0" smtClean="0">
                <a:solidFill>
                  <a:srgbClr val="000000"/>
                </a:solidFill>
              </a:rPr>
              <a:t> cannot be used on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sessions</a:t>
            </a:r>
          </a:p>
          <a:p>
            <a:pPr lvl="2"/>
            <a:r>
              <a:rPr lang="en-GB" dirty="0" smtClean="0">
                <a:solidFill>
                  <a:srgbClr val="000000"/>
                </a:solidFill>
              </a:rPr>
              <a:t>MED</a:t>
            </a:r>
            <a:r>
              <a:rPr lang="en-GB" dirty="0" smtClean="0">
                <a:solidFill>
                  <a:srgbClr val="008000"/>
                </a:solidFill>
              </a:rPr>
              <a:t> :</a:t>
            </a:r>
            <a:r>
              <a:rPr lang="en-GB" dirty="0" smtClean="0"/>
              <a:t>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endParaRPr lang="en-GB" dirty="0"/>
          </a:p>
          <a:p>
            <a:pPr lvl="2"/>
            <a:r>
              <a:rPr lang="en-GB" dirty="0" err="1" smtClean="0"/>
              <a:t>Nexthop</a:t>
            </a:r>
            <a:r>
              <a:rPr lang="en-GB" dirty="0" smtClean="0"/>
              <a:t>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endParaRPr lang="en-GB" dirty="0" smtClean="0">
              <a:solidFill>
                <a:srgbClr val="FF0000"/>
              </a:solidFill>
            </a:endParaRPr>
          </a:p>
          <a:p>
            <a:pPr lvl="3"/>
            <a:r>
              <a:rPr lang="en-GB" dirty="0" err="1" smtClean="0">
                <a:solidFill>
                  <a:srgbClr val="FF0000"/>
                </a:solidFill>
              </a:rPr>
              <a:t>Nexthop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updated when a BGP message is sent over 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session</a:t>
            </a:r>
          </a:p>
          <a:p>
            <a:pPr lvl="2"/>
            <a:endParaRPr lang="en-GB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happens if </a:t>
            </a:r>
            <a:r>
              <a:rPr lang="en-GB" dirty="0" err="1" smtClean="0"/>
              <a:t>iBGP</a:t>
            </a:r>
            <a:r>
              <a:rPr lang="en-GB" dirty="0" smtClean="0"/>
              <a:t> sessions are missing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</p:cNvCxnSpPr>
          <p:nvPr/>
        </p:nvCxnSpPr>
        <p:spPr>
          <a:xfrm flipH="1" flipV="1">
            <a:off x="1771200" y="3638577"/>
            <a:ext cx="1276186" cy="168615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895563" y="3638577"/>
            <a:ext cx="2061705" cy="10677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525735" y="4521682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IGP=7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happens if </a:t>
            </a:r>
            <a:r>
              <a:rPr lang="en-GB" dirty="0" err="1" smtClean="0"/>
              <a:t>iBGP</a:t>
            </a:r>
            <a:r>
              <a:rPr lang="en-GB" dirty="0" smtClean="0"/>
              <a:t> sessions are missing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V="1">
            <a:off x="3047386" y="3737064"/>
            <a:ext cx="684683" cy="15876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happens if </a:t>
            </a:r>
            <a:r>
              <a:rPr lang="en-GB" dirty="0" err="1" smtClean="0"/>
              <a:t>iBGP</a:t>
            </a:r>
            <a:r>
              <a:rPr lang="en-GB" dirty="0" smtClean="0"/>
              <a:t> sessions are missing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H="1" flipV="1">
            <a:off x="1895563" y="3746946"/>
            <a:ext cx="1151823" cy="157778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BGP depends on the underlying </a:t>
            </a:r>
            <a:r>
              <a:rPr lang="en-GB" dirty="0" err="1" smtClean="0"/>
              <a:t>intradomain</a:t>
            </a:r>
            <a:r>
              <a:rPr lang="en-GB" dirty="0" smtClean="0"/>
              <a:t> routing protocol</a:t>
            </a:r>
          </a:p>
          <a:p>
            <a:pPr lvl="1"/>
            <a:r>
              <a:rPr lang="en-GB" dirty="0" smtClean="0"/>
              <a:t>Establishment of the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sessions</a:t>
            </a:r>
          </a:p>
          <a:p>
            <a:pPr lvl="1"/>
            <a:r>
              <a:rPr lang="en-GB" dirty="0" smtClean="0"/>
              <a:t>Resolution of the BGP </a:t>
            </a:r>
            <a:r>
              <a:rPr lang="en-GB" dirty="0" err="1" smtClean="0"/>
              <a:t>nexthop</a:t>
            </a:r>
            <a:endParaRPr lang="en-GB" dirty="0"/>
          </a:p>
          <a:p>
            <a:endParaRPr lang="en-GB" dirty="0" smtClean="0">
              <a:solidFill>
                <a:srgbClr val="008000"/>
              </a:solidFill>
            </a:endParaRPr>
          </a:p>
          <a:p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play different roles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over sessions with routers in other </a:t>
            </a:r>
            <a:r>
              <a:rPr lang="en-GB" dirty="0" err="1" smtClean="0"/>
              <a:t>ASes</a:t>
            </a:r>
            <a:endParaRPr lang="en-GB" dirty="0" smtClean="0"/>
          </a:p>
          <a:p>
            <a:pPr lvl="1"/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smtClean="0"/>
              <a:t>sessions (in full mesh) inside an AS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BGP decision process ranks routes</a:t>
            </a:r>
          </a:p>
          <a:p>
            <a:pPr lvl="1"/>
            <a:r>
              <a:rPr lang="en-GB" dirty="0" smtClean="0"/>
              <a:t>Hot potato versus cold potato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11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list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0" lvl="1" indent="0"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baseline="32000" dirty="0"/>
              <a:t>st</a:t>
            </a:r>
            <a:r>
              <a:rPr lang="en-US" dirty="0"/>
              <a:t> edition, BGP section</a:t>
            </a:r>
            <a:br>
              <a:rPr lang="en-US" dirty="0"/>
            </a:br>
            <a:r>
              <a:rPr lang="en-US" dirty="0"/>
              <a:t>http://cnp3book.info.ucl.ac.be/network/network/#the-border-gateway-protocol</a:t>
            </a:r>
          </a:p>
          <a:p>
            <a:pPr marL="1047750" lvl="1" indent="0">
              <a:buNone/>
              <a:defRPr/>
            </a:pPr>
            <a:r>
              <a:rPr lang="en-US" dirty="0" smtClean="0"/>
              <a:t>J</a:t>
            </a:r>
            <a:r>
              <a:rPr lang="en-US" dirty="0"/>
              <a:t>. Park et al, </a:t>
            </a:r>
            <a:r>
              <a:rPr lang="ja-JP" altLang="en-US" dirty="0">
                <a:latin typeface="Arial"/>
              </a:rPr>
              <a:t>“</a:t>
            </a:r>
            <a:r>
              <a:rPr lang="en-US" i="1" dirty="0"/>
              <a:t>BGP Route Reflection Revisited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IEEE Communications Magazine, June 2012, http://</a:t>
            </a:r>
            <a:r>
              <a:rPr lang="en-US" dirty="0" err="1"/>
              <a:t>irl.cs.ucla.edu</a:t>
            </a:r>
            <a:r>
              <a:rPr lang="en-US" dirty="0"/>
              <a:t>/~j13park/</a:t>
            </a:r>
            <a:r>
              <a:rPr lang="en-US" dirty="0" err="1"/>
              <a:t>rr-commag.pdf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404813" y="2067308"/>
            <a:ext cx="109855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defRPr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70" y="1417638"/>
            <a:ext cx="3242578" cy="18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0000"/>
                </a:solidFill>
              </a:rPr>
              <a:t>iBGP</a:t>
            </a:r>
            <a:r>
              <a:rPr lang="en-GB" dirty="0">
                <a:solidFill>
                  <a:srgbClr val="000000"/>
                </a:solidFill>
              </a:rPr>
              <a:t> and the BGP Decision process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How </a:t>
            </a:r>
            <a:r>
              <a:rPr lang="en-GB" dirty="0" smtClean="0">
                <a:solidFill>
                  <a:srgbClr val="FF0000"/>
                </a:solidFill>
              </a:rPr>
              <a:t>to scale </a:t>
            </a:r>
            <a:r>
              <a:rPr lang="en-GB" dirty="0" err="1" smtClean="0">
                <a:solidFill>
                  <a:srgbClr val="FF0000"/>
                </a:solidFill>
              </a:rPr>
              <a:t>iBGP</a:t>
            </a:r>
            <a:r>
              <a:rPr lang="en-GB" dirty="0" smtClean="0">
                <a:solidFill>
                  <a:srgbClr val="FF0000"/>
                </a:solidFill>
              </a:rPr>
              <a:t> to large networks ?</a:t>
            </a:r>
            <a:br>
              <a:rPr lang="en-GB" dirty="0" smtClean="0">
                <a:solidFill>
                  <a:srgbClr val="FF0000"/>
                </a:solidFill>
              </a:rPr>
            </a:b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BGP traffic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Interactions between IGP and </a:t>
            </a:r>
            <a:r>
              <a:rPr lang="en-GB" dirty="0" err="1" smtClean="0"/>
              <a:t>iBGP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interactions between </a:t>
            </a:r>
            <a:r>
              <a:rPr lang="en-GB" dirty="0" err="1" smtClean="0"/>
              <a:t>iBGP</a:t>
            </a:r>
            <a:r>
              <a:rPr lang="en-GB" dirty="0" smtClean="0"/>
              <a:t> and the </a:t>
            </a:r>
            <a:r>
              <a:rPr lang="en-GB" dirty="0" err="1" smtClean="0"/>
              <a:t>intradomain</a:t>
            </a:r>
            <a:r>
              <a:rPr lang="en-GB" dirty="0" smtClean="0"/>
              <a:t> routing protocol ?</a:t>
            </a:r>
          </a:p>
          <a:p>
            <a:pPr lvl="1"/>
            <a:r>
              <a:rPr lang="en-GB" dirty="0" err="1" smtClean="0"/>
              <a:t>iBGP</a:t>
            </a:r>
            <a:r>
              <a:rPr lang="en-GB" dirty="0" smtClean="0"/>
              <a:t> sessions are TCP connections whose endpoints are reachable thanks to IGP</a:t>
            </a:r>
          </a:p>
          <a:p>
            <a:pPr lvl="2"/>
            <a:r>
              <a:rPr lang="en-GB" dirty="0" smtClean="0"/>
              <a:t>Endpoints of </a:t>
            </a:r>
            <a:r>
              <a:rPr lang="en-GB" dirty="0" err="1" smtClean="0"/>
              <a:t>iBGP</a:t>
            </a:r>
            <a:r>
              <a:rPr lang="en-GB" dirty="0" smtClean="0"/>
              <a:t> sessions are usually loopback interfaces advertised in IGP</a:t>
            </a:r>
          </a:p>
          <a:p>
            <a:pPr lvl="1"/>
            <a:r>
              <a:rPr lang="en-GB" dirty="0" smtClean="0"/>
              <a:t>BGP </a:t>
            </a:r>
            <a:r>
              <a:rPr lang="en-GB" dirty="0" err="1" smtClean="0"/>
              <a:t>Nexthops</a:t>
            </a:r>
            <a:r>
              <a:rPr lang="en-GB" dirty="0" smtClean="0"/>
              <a:t> are reachable thanks to IGP</a:t>
            </a:r>
          </a:p>
          <a:p>
            <a:pPr lvl="1"/>
            <a:r>
              <a:rPr lang="en-GB" dirty="0" smtClean="0"/>
              <a:t>BGP decision process uses reachability and IGP cost towards BGP </a:t>
            </a:r>
            <a:r>
              <a:rPr lang="en-GB" dirty="0" err="1" smtClean="0"/>
              <a:t>nexthop</a:t>
            </a:r>
            <a:r>
              <a:rPr lang="en-GB" dirty="0" smtClean="0"/>
              <a:t> to rank routes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30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distribute BGP routes </a:t>
            </a:r>
            <a:br>
              <a:rPr lang="en-GB" dirty="0" smtClean="0"/>
            </a:br>
            <a:r>
              <a:rPr lang="en-GB" dirty="0" smtClean="0"/>
              <a:t>in a large network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94658" y="4982083"/>
            <a:ext cx="6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eBGP</a:t>
            </a:r>
            <a:endParaRPr lang="en-GB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6197875" y="5166749"/>
            <a:ext cx="92347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46533" y="5343281"/>
            <a:ext cx="62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 err="1" smtClean="0"/>
              <a:t>BGP</a:t>
            </a:r>
            <a:endParaRPr lang="en-GB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249750" y="5527947"/>
            <a:ext cx="923478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Creation of </a:t>
            </a:r>
            <a:r>
              <a:rPr lang="en-GB" dirty="0" err="1" smtClean="0"/>
              <a:t>iBGP</a:t>
            </a:r>
            <a:r>
              <a:rPr lang="en-GB" dirty="0" smtClean="0"/>
              <a:t> sessions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are </a:t>
            </a:r>
            <a:r>
              <a:rPr lang="en-GB" dirty="0" err="1" smtClean="0"/>
              <a:t>iBGP</a:t>
            </a:r>
            <a:r>
              <a:rPr lang="en-GB" dirty="0" smtClean="0"/>
              <a:t> sessions created on routers ?</a:t>
            </a:r>
          </a:p>
          <a:p>
            <a:pPr lvl="1"/>
            <a:r>
              <a:rPr lang="en-GB" dirty="0" smtClean="0"/>
              <a:t>Usually by manual configuration on each router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0" y="29906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group INTERNET2-IPv6 {</a:t>
            </a:r>
          </a:p>
          <a:p>
            <a:r>
              <a:rPr lang="de-DE" dirty="0"/>
              <a:t>            type </a:t>
            </a:r>
            <a:r>
              <a:rPr lang="de-DE" dirty="0" err="1"/>
              <a:t>internal</a:t>
            </a:r>
            <a:r>
              <a:rPr lang="de-DE" dirty="0"/>
              <a:t>;</a:t>
            </a:r>
          </a:p>
          <a:p>
            <a:r>
              <a:rPr lang="en-US" dirty="0"/>
              <a:t>            local-address 2001:468:a::1;</a:t>
            </a:r>
          </a:p>
          <a:p>
            <a:r>
              <a:rPr lang="en-US" dirty="0"/>
              <a:t>            family inet6 {</a:t>
            </a:r>
          </a:p>
          <a:p>
            <a:r>
              <a:rPr lang="de-DE" dirty="0"/>
              <a:t>                </a:t>
            </a:r>
            <a:r>
              <a:rPr lang="de-DE" dirty="0" err="1"/>
              <a:t>any</a:t>
            </a:r>
            <a:r>
              <a:rPr lang="de-DE" dirty="0"/>
              <a:t>;</a:t>
            </a:r>
          </a:p>
          <a:p>
            <a:r>
              <a:rPr lang="de-DE" dirty="0"/>
              <a:t>            }</a:t>
            </a:r>
          </a:p>
          <a:p>
            <a:r>
              <a:rPr lang="ro-RO" dirty="0" smtClean="0"/>
              <a:t>            export </a:t>
            </a:r>
            <a:r>
              <a:rPr lang="ro-RO" dirty="0"/>
              <a:t>NEXT-HOP-SELF;</a:t>
            </a:r>
          </a:p>
          <a:p>
            <a:r>
              <a:rPr lang="hu-HU" dirty="0"/>
              <a:t>            peer-as 11537;</a:t>
            </a:r>
          </a:p>
          <a:p>
            <a:r>
              <a:rPr lang="en-US" dirty="0"/>
              <a:t>            neighbor 2001:468:1::1 {</a:t>
            </a:r>
          </a:p>
          <a:p>
            <a:r>
              <a:rPr lang="ro-RO" dirty="0"/>
              <a:t>                description ATLA;</a:t>
            </a:r>
          </a:p>
          <a:p>
            <a:r>
              <a:rPr lang="de-DE" dirty="0"/>
              <a:t>            </a:t>
            </a:r>
            <a:r>
              <a:rPr lang="de-DE" dirty="0" smtClean="0"/>
              <a:t>}</a:t>
            </a:r>
          </a:p>
          <a:p>
            <a:r>
              <a:rPr lang="de-DE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83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issues with </a:t>
            </a:r>
            <a:r>
              <a:rPr lang="en-GB" dirty="0" err="1" smtClean="0"/>
              <a:t>iBGP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a network containing N routers</a:t>
            </a:r>
          </a:p>
          <a:p>
            <a:pPr lvl="1"/>
            <a:r>
              <a:rPr lang="en-GB" dirty="0" smtClean="0"/>
              <a:t>N*(N-1)/2 </a:t>
            </a:r>
            <a:r>
              <a:rPr lang="en-GB" dirty="0" err="1" smtClean="0"/>
              <a:t>iBGP</a:t>
            </a:r>
            <a:r>
              <a:rPr lang="en-GB" dirty="0" smtClean="0"/>
              <a:t> sessions need to be manually configured and maintained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Scalability issues</a:t>
            </a:r>
          </a:p>
          <a:p>
            <a:pPr lvl="1"/>
            <a:r>
              <a:rPr lang="en-GB" dirty="0" smtClean="0"/>
              <a:t>CPU usage to process and send </a:t>
            </a:r>
            <a:r>
              <a:rPr lang="en-GB" dirty="0" err="1" smtClean="0"/>
              <a:t>iBGP</a:t>
            </a:r>
            <a:r>
              <a:rPr lang="en-GB" dirty="0" smtClean="0"/>
              <a:t> messages</a:t>
            </a:r>
          </a:p>
          <a:p>
            <a:pPr lvl="2"/>
            <a:r>
              <a:rPr lang="en-GB" dirty="0" smtClean="0"/>
              <a:t>About 600k routes on IPv4 Internet today</a:t>
            </a:r>
          </a:p>
          <a:p>
            <a:pPr lvl="1"/>
            <a:r>
              <a:rPr lang="en-GB" dirty="0" smtClean="0"/>
              <a:t>Number of </a:t>
            </a:r>
            <a:r>
              <a:rPr lang="en-GB" dirty="0" err="1" smtClean="0"/>
              <a:t>iBGP</a:t>
            </a:r>
            <a:r>
              <a:rPr lang="en-GB" dirty="0" smtClean="0"/>
              <a:t> sessions on each router</a:t>
            </a:r>
          </a:p>
          <a:p>
            <a:pPr lvl="2"/>
            <a:r>
              <a:rPr lang="en-GB" dirty="0" smtClean="0"/>
              <a:t>TCP state, BGP </a:t>
            </a:r>
            <a:r>
              <a:rPr lang="en-GB" dirty="0" err="1" smtClean="0"/>
              <a:t>Keepalives</a:t>
            </a:r>
            <a:r>
              <a:rPr lang="en-GB" dirty="0" smtClean="0"/>
              <a:t>,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Memory consumption</a:t>
            </a:r>
          </a:p>
          <a:p>
            <a:pPr lvl="2"/>
            <a:r>
              <a:rPr lang="is-IS" dirty="0" smtClean="0"/>
              <a:t>ADJ-RIB-IN, ADJ-RIB-OUT,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85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</a:t>
            </a:r>
            <a:r>
              <a:rPr lang="en-GB" dirty="0" err="1" smtClean="0"/>
              <a:t>iBGP</a:t>
            </a:r>
            <a:r>
              <a:rPr lang="en-GB" dirty="0" smtClean="0"/>
              <a:t> scaling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Two approaches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Route Reflectors</a:t>
            </a:r>
          </a:p>
          <a:p>
            <a:pPr lvl="2"/>
            <a:r>
              <a:rPr lang="en-GB" dirty="0" smtClean="0"/>
              <a:t>A RR is a special </a:t>
            </a:r>
            <a:r>
              <a:rPr lang="en-GB" dirty="0" err="1" smtClean="0"/>
              <a:t>iBGP</a:t>
            </a:r>
            <a:r>
              <a:rPr lang="en-GB" dirty="0" smtClean="0"/>
              <a:t> router that is allowed, under specific conditions, to advertise over </a:t>
            </a:r>
            <a:r>
              <a:rPr lang="en-GB" dirty="0" err="1" smtClean="0"/>
              <a:t>iBGP</a:t>
            </a:r>
            <a:r>
              <a:rPr lang="en-GB" dirty="0" smtClean="0"/>
              <a:t> sessions routes learned over other </a:t>
            </a:r>
            <a:r>
              <a:rPr lang="en-GB" dirty="0" err="1" smtClean="0"/>
              <a:t>iBGP</a:t>
            </a:r>
            <a:r>
              <a:rPr lang="en-GB" dirty="0" smtClean="0"/>
              <a:t> sessions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BGP confederations</a:t>
            </a:r>
          </a:p>
          <a:p>
            <a:pPr lvl="2"/>
            <a:r>
              <a:rPr lang="en-GB" dirty="0" smtClean="0"/>
              <a:t>A large AS is divided in smaller (sub-)</a:t>
            </a:r>
            <a:r>
              <a:rPr lang="en-GB" dirty="0" err="1" smtClean="0"/>
              <a:t>ASes</a:t>
            </a:r>
            <a:r>
              <a:rPr lang="en-GB" dirty="0" smtClean="0"/>
              <a:t> containing a few tens of routers in </a:t>
            </a:r>
            <a:r>
              <a:rPr lang="en-GB" dirty="0" err="1" smtClean="0"/>
              <a:t>iBGP</a:t>
            </a:r>
            <a:r>
              <a:rPr lang="en-GB" dirty="0" smtClean="0"/>
              <a:t> full mesh. The sub-</a:t>
            </a:r>
            <a:r>
              <a:rPr lang="en-GB" dirty="0" err="1" smtClean="0"/>
              <a:t>ASes</a:t>
            </a:r>
            <a:r>
              <a:rPr lang="en-GB" dirty="0" smtClean="0"/>
              <a:t> use </a:t>
            </a:r>
            <a:r>
              <a:rPr lang="en-GB" dirty="0" err="1" smtClean="0"/>
              <a:t>eBGP</a:t>
            </a:r>
            <a:r>
              <a:rPr lang="en-GB" dirty="0" smtClean="0"/>
              <a:t> to exchange BGP routes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27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Route Reflector ?</a:t>
            </a:r>
          </a:p>
          <a:p>
            <a:pPr lvl="1"/>
            <a:r>
              <a:rPr lang="en-GB" dirty="0" smtClean="0"/>
              <a:t>Which </a:t>
            </a:r>
            <a:r>
              <a:rPr lang="en-GB" dirty="0" err="1" smtClean="0"/>
              <a:t>iBGP</a:t>
            </a:r>
            <a:r>
              <a:rPr lang="en-GB" dirty="0" smtClean="0"/>
              <a:t> attributes differ  with RR ?</a:t>
            </a:r>
          </a:p>
          <a:p>
            <a:pPr lvl="1"/>
            <a:r>
              <a:rPr lang="en-GB" dirty="0" smtClean="0"/>
              <a:t>What is their role ?</a:t>
            </a:r>
          </a:p>
          <a:p>
            <a:endParaRPr lang="en-GB" dirty="0"/>
          </a:p>
          <a:p>
            <a:r>
              <a:rPr lang="en-GB" dirty="0" smtClean="0"/>
              <a:t>What are the advantages of using Route Reflectors compared to </a:t>
            </a:r>
            <a:r>
              <a:rPr lang="en-GB" dirty="0" err="1" smtClean="0"/>
              <a:t>iBGP</a:t>
            </a:r>
            <a:r>
              <a:rPr lang="en-GB" dirty="0" smtClean="0"/>
              <a:t> full mesh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44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BGP Route Reflector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RR has two types of </a:t>
            </a:r>
            <a:r>
              <a:rPr lang="en-GB" dirty="0" err="1" smtClean="0"/>
              <a:t>iBGP</a:t>
            </a:r>
            <a:r>
              <a:rPr lang="en-GB" dirty="0" smtClean="0"/>
              <a:t> neighbours</a:t>
            </a:r>
          </a:p>
          <a:p>
            <a:endParaRPr lang="en-GB" dirty="0"/>
          </a:p>
          <a:p>
            <a:pPr lvl="1"/>
            <a:r>
              <a:rPr lang="en-GB" dirty="0" smtClean="0"/>
              <a:t>Clients</a:t>
            </a:r>
          </a:p>
          <a:p>
            <a:pPr lvl="2"/>
            <a:r>
              <a:rPr lang="en-GB" dirty="0" smtClean="0"/>
              <a:t>The RR learns routes from its clients, runs the BGP decision process and advertises its best route over al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Peers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14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ouée 8"/>
          <p:cNvSpPr>
            <a:spLocks noChangeAspect="1"/>
          </p:cNvSpPr>
          <p:nvPr/>
        </p:nvSpPr>
        <p:spPr>
          <a:xfrm>
            <a:off x="3297165" y="3733471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design an </a:t>
            </a:r>
            <a:r>
              <a:rPr lang="en-GB" dirty="0" err="1" smtClean="0"/>
              <a:t>iBGP</a:t>
            </a:r>
            <a:r>
              <a:rPr lang="en-GB" dirty="0" smtClean="0"/>
              <a:t> hierarchy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RR has two types of </a:t>
            </a:r>
            <a:r>
              <a:rPr lang="en-GB" dirty="0" err="1" smtClean="0"/>
              <a:t>iBGP</a:t>
            </a:r>
            <a:r>
              <a:rPr lang="en-GB" dirty="0" smtClean="0"/>
              <a:t> neighbours</a:t>
            </a:r>
          </a:p>
        </p:txBody>
      </p:sp>
      <p:grpSp>
        <p:nvGrpSpPr>
          <p:cNvPr id="6" name="Grouper 5"/>
          <p:cNvGrpSpPr/>
          <p:nvPr/>
        </p:nvGrpSpPr>
        <p:grpSpPr>
          <a:xfrm>
            <a:off x="3481775" y="3902352"/>
            <a:ext cx="919853" cy="676874"/>
            <a:chOff x="2161607" y="4406888"/>
            <a:chExt cx="919853" cy="676874"/>
          </a:xfrm>
        </p:grpSpPr>
        <p:pic>
          <p:nvPicPr>
            <p:cNvPr id="4" name="Image 3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Connecteur droit avec flèche 6"/>
          <p:cNvCxnSpPr/>
          <p:nvPr/>
        </p:nvCxnSpPr>
        <p:spPr>
          <a:xfrm>
            <a:off x="4401628" y="4582694"/>
            <a:ext cx="804989" cy="879051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4941999" y="5527047"/>
            <a:ext cx="698481" cy="516398"/>
            <a:chOff x="4742362" y="4705734"/>
            <a:chExt cx="698481" cy="516398"/>
          </a:xfrm>
        </p:grpSpPr>
        <p:pic>
          <p:nvPicPr>
            <p:cNvPr id="10" name="Image 9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62" y="4705734"/>
              <a:ext cx="698481" cy="513977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762257" y="485280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R6</a:t>
              </a:r>
              <a:endParaRPr lang="en-GB" dirty="0"/>
            </a:p>
          </p:txBody>
        </p:sp>
      </p:grp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61" y="5529468"/>
            <a:ext cx="698481" cy="51397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939456" y="56741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366451" y="4579226"/>
            <a:ext cx="985465" cy="868084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er 17"/>
          <p:cNvGrpSpPr/>
          <p:nvPr/>
        </p:nvGrpSpPr>
        <p:grpSpPr>
          <a:xfrm>
            <a:off x="6211797" y="3914347"/>
            <a:ext cx="698481" cy="516398"/>
            <a:chOff x="4742362" y="4705734"/>
            <a:chExt cx="698481" cy="516398"/>
          </a:xfrm>
        </p:grpSpPr>
        <p:pic>
          <p:nvPicPr>
            <p:cNvPr id="19" name="Image 18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62" y="4705734"/>
              <a:ext cx="698481" cy="513977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4762257" y="4852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R8</a:t>
              </a:r>
              <a:endParaRPr lang="en-GB" dirty="0"/>
            </a:p>
          </p:txBody>
        </p:sp>
      </p:grpSp>
      <p:cxnSp>
        <p:nvCxnSpPr>
          <p:cNvPr id="21" name="Connecteur droit avec flèche 20"/>
          <p:cNvCxnSpPr>
            <a:endCxn id="19" idx="1"/>
          </p:cNvCxnSpPr>
          <p:nvPr/>
        </p:nvCxnSpPr>
        <p:spPr>
          <a:xfrm flipV="1">
            <a:off x="4601265" y="4171336"/>
            <a:ext cx="1610532" cy="121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er 22"/>
          <p:cNvGrpSpPr/>
          <p:nvPr/>
        </p:nvGrpSpPr>
        <p:grpSpPr>
          <a:xfrm>
            <a:off x="4960936" y="3026177"/>
            <a:ext cx="698481" cy="516398"/>
            <a:chOff x="4742362" y="4705734"/>
            <a:chExt cx="698481" cy="516398"/>
          </a:xfrm>
        </p:grpSpPr>
        <p:pic>
          <p:nvPicPr>
            <p:cNvPr id="24" name="Image 23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62" y="4705734"/>
              <a:ext cx="698481" cy="513977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4762257" y="485280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R9</a:t>
              </a:r>
              <a:endParaRPr lang="en-GB" dirty="0"/>
            </a:p>
          </p:txBody>
        </p:sp>
      </p:grpSp>
      <p:cxnSp>
        <p:nvCxnSpPr>
          <p:cNvPr id="26" name="Connecteur droit avec flèche 25"/>
          <p:cNvCxnSpPr/>
          <p:nvPr/>
        </p:nvCxnSpPr>
        <p:spPr>
          <a:xfrm>
            <a:off x="5558931" y="3387427"/>
            <a:ext cx="796882" cy="67398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4339589" y="3396478"/>
            <a:ext cx="574860" cy="42178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804248" y="5229200"/>
            <a:ext cx="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7308304" y="2975166"/>
            <a:ext cx="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113148" y="567800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sessions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7578441" y="3533020"/>
            <a:ext cx="118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Non-Client </a:t>
            </a:r>
            <a:br>
              <a:rPr lang="en-GB" dirty="0" smtClean="0"/>
            </a:br>
            <a:r>
              <a:rPr lang="en-GB" dirty="0" smtClean="0"/>
              <a:t>sessions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of 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Reception of a new route </a:t>
            </a:r>
          </a:p>
          <a:p>
            <a:pPr lvl="1"/>
            <a:r>
              <a:rPr lang="en-GB" dirty="0" smtClean="0"/>
              <a:t>Run BGP decision process on RR</a:t>
            </a:r>
          </a:p>
          <a:p>
            <a:pPr lvl="1"/>
            <a:r>
              <a:rPr lang="en-GB" dirty="0" smtClean="0"/>
              <a:t>If best route has changed</a:t>
            </a:r>
          </a:p>
          <a:p>
            <a:pPr lvl="2"/>
            <a:r>
              <a:rPr lang="en-GB" dirty="0" smtClean="0"/>
              <a:t>If best route was learned from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/>
              <a:t> session</a:t>
            </a:r>
          </a:p>
          <a:p>
            <a:pPr lvl="3"/>
            <a:r>
              <a:rPr lang="en-GB" dirty="0"/>
              <a:t>Advertise the best route to all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</a:t>
            </a:r>
            <a:r>
              <a:rPr lang="en-GB" dirty="0" smtClean="0"/>
              <a:t>sessions	</a:t>
            </a:r>
          </a:p>
          <a:p>
            <a:pPr lvl="2"/>
            <a:r>
              <a:rPr lang="en-GB" dirty="0" smtClean="0"/>
              <a:t>If best route was learned from an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client session</a:t>
            </a:r>
          </a:p>
          <a:p>
            <a:pPr lvl="3"/>
            <a:r>
              <a:rPr lang="en-GB" dirty="0" smtClean="0"/>
              <a:t>Advertise the best route to all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sessions (clients and non-clients)</a:t>
            </a:r>
          </a:p>
          <a:p>
            <a:pPr lvl="2"/>
            <a:r>
              <a:rPr lang="en-GB" dirty="0" smtClean="0"/>
              <a:t>If best route was learned from a non-client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</a:t>
            </a:r>
          </a:p>
          <a:p>
            <a:pPr lvl="3"/>
            <a:r>
              <a:rPr lang="en-GB" dirty="0" smtClean="0"/>
              <a:t>Advertise the best route to all client </a:t>
            </a:r>
            <a:r>
              <a:rPr lang="en-GB" dirty="0" err="1" smtClean="0">
                <a:solidFill>
                  <a:srgbClr val="008000"/>
                </a:solidFill>
              </a:rPr>
              <a:t>iBGP</a:t>
            </a:r>
            <a:r>
              <a:rPr lang="en-GB" dirty="0" smtClean="0"/>
              <a:t> sessions (non-client sessions are assumed to be in full-mesh and will also receive the new route from their own </a:t>
            </a:r>
            <a:r>
              <a:rPr lang="en-GB" dirty="0" err="1" smtClean="0"/>
              <a:t>iBGP</a:t>
            </a:r>
            <a:r>
              <a:rPr lang="en-GB" dirty="0" smtClean="0"/>
              <a:t> session)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07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using RRs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Simplified configuration</a:t>
            </a:r>
          </a:p>
          <a:p>
            <a:pPr lvl="1"/>
            <a:r>
              <a:rPr lang="en-GB" dirty="0" smtClean="0"/>
              <a:t>A new router can be easily added to the network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Reduced memory and CPU usage on routers</a:t>
            </a:r>
          </a:p>
          <a:p>
            <a:pPr lvl="1"/>
            <a:r>
              <a:rPr lang="en-GB" dirty="0" smtClean="0"/>
              <a:t>Each router maintains fewer </a:t>
            </a:r>
            <a:r>
              <a:rPr lang="en-GB" dirty="0" err="1" smtClean="0"/>
              <a:t>iBGP</a:t>
            </a:r>
            <a:r>
              <a:rPr lang="en-GB" dirty="0" smtClean="0"/>
              <a:t> sessions</a:t>
            </a:r>
          </a:p>
          <a:p>
            <a:pPr lvl="1"/>
            <a:r>
              <a:rPr lang="en-GB" dirty="0" smtClean="0"/>
              <a:t>Route Reflectors do not announce all routes to their BGP clients, reducing their memory usage</a:t>
            </a:r>
          </a:p>
          <a:p>
            <a:pPr lvl="1"/>
            <a:r>
              <a:rPr lang="en-GB" dirty="0" smtClean="0"/>
              <a:t>Route Reflectors are often specialised devices with faster CPU and memory that only run BGP and IGP but do not forward regular packets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5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Caveats with 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Route reflectors hide routes to </a:t>
            </a:r>
            <a:r>
              <a:rPr lang="en-GB" dirty="0" err="1" smtClean="0"/>
              <a:t>iBGP</a:t>
            </a:r>
            <a:r>
              <a:rPr lang="en-GB" dirty="0" smtClean="0"/>
              <a:t> clients</a:t>
            </a:r>
          </a:p>
          <a:p>
            <a:pPr lvl="1"/>
            <a:r>
              <a:rPr lang="en-GB" dirty="0" smtClean="0"/>
              <a:t>A RR only advertises its best route towards each prefix over a given </a:t>
            </a:r>
            <a:r>
              <a:rPr lang="en-GB" dirty="0" err="1" smtClean="0"/>
              <a:t>iBGP</a:t>
            </a:r>
            <a:r>
              <a:rPr lang="en-GB" dirty="0" smtClean="0"/>
              <a:t> session</a:t>
            </a:r>
          </a:p>
          <a:p>
            <a:pPr lvl="1"/>
            <a:r>
              <a:rPr lang="en-GB" dirty="0" smtClean="0"/>
              <a:t>A RR runs the BGP decision process on the basis of its IGP routing table</a:t>
            </a:r>
          </a:p>
          <a:p>
            <a:pPr lvl="2"/>
            <a:r>
              <a:rPr lang="en-GB" dirty="0" err="1" smtClean="0"/>
              <a:t>iBGP</a:t>
            </a:r>
            <a:r>
              <a:rPr lang="en-GB" dirty="0" smtClean="0"/>
              <a:t> clients could select a different best route than their RR</a:t>
            </a:r>
          </a:p>
          <a:p>
            <a:r>
              <a:rPr lang="en-GB" dirty="0" smtClean="0"/>
              <a:t>Route reflectors can increase convergence time after failures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39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Caveats with 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Since RRs advertise </a:t>
            </a:r>
            <a:r>
              <a:rPr lang="en-GB" dirty="0" err="1" smtClean="0"/>
              <a:t>iBGP</a:t>
            </a:r>
            <a:r>
              <a:rPr lang="en-GB" dirty="0" smtClean="0"/>
              <a:t> learned routes over </a:t>
            </a:r>
            <a:r>
              <a:rPr lang="en-GB" dirty="0" err="1" smtClean="0"/>
              <a:t>iBGP</a:t>
            </a:r>
            <a:r>
              <a:rPr lang="en-GB" dirty="0" smtClean="0"/>
              <a:t> sessions, a badly configured </a:t>
            </a:r>
            <a:r>
              <a:rPr lang="en-GB" dirty="0" err="1" smtClean="0"/>
              <a:t>iBGP</a:t>
            </a:r>
            <a:r>
              <a:rPr lang="en-GB" dirty="0" smtClean="0"/>
              <a:t> topology may cause loops</a:t>
            </a:r>
            <a:endParaRPr lang="en-GB" dirty="0"/>
          </a:p>
        </p:txBody>
      </p:sp>
      <p:sp>
        <p:nvSpPr>
          <p:cNvPr id="4" name="Bouée 3"/>
          <p:cNvSpPr>
            <a:spLocks noChangeAspect="1"/>
          </p:cNvSpPr>
          <p:nvPr/>
        </p:nvSpPr>
        <p:spPr>
          <a:xfrm>
            <a:off x="2725848" y="4144829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2910458" y="4313710"/>
            <a:ext cx="919853" cy="676874"/>
            <a:chOff x="2161607" y="4406888"/>
            <a:chExt cx="919853" cy="676874"/>
          </a:xfrm>
        </p:grpSpPr>
        <p:pic>
          <p:nvPicPr>
            <p:cNvPr id="6" name="Image 5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830311" y="4994052"/>
            <a:ext cx="804989" cy="879051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4370682" y="5938405"/>
            <a:ext cx="698481" cy="516398"/>
            <a:chOff x="4742362" y="4705734"/>
            <a:chExt cx="698481" cy="516398"/>
          </a:xfrm>
        </p:grpSpPr>
        <p:pic>
          <p:nvPicPr>
            <p:cNvPr id="10" name="Image 9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62" y="4705734"/>
              <a:ext cx="698481" cy="513977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762257" y="485280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R6</a:t>
              </a:r>
              <a:endParaRPr lang="en-GB" dirty="0"/>
            </a:p>
          </p:txBody>
        </p:sp>
      </p:grp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44" y="5940826"/>
            <a:ext cx="698481" cy="51397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368139" y="608547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795134" y="4990584"/>
            <a:ext cx="985465" cy="868084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24" idx="2"/>
          </p:cNvCxnSpPr>
          <p:nvPr/>
        </p:nvCxnSpPr>
        <p:spPr>
          <a:xfrm>
            <a:off x="4029948" y="4610539"/>
            <a:ext cx="1406148" cy="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5419164" y="3587349"/>
            <a:ext cx="634842" cy="461668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542881" y="3760358"/>
            <a:ext cx="574860" cy="421787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Bouée 23"/>
          <p:cNvSpPr>
            <a:spLocks noChangeAspect="1"/>
          </p:cNvSpPr>
          <p:nvPr/>
        </p:nvSpPr>
        <p:spPr>
          <a:xfrm>
            <a:off x="5436096" y="4115442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5620706" y="4284323"/>
            <a:ext cx="919853" cy="676874"/>
            <a:chOff x="2161607" y="4406888"/>
            <a:chExt cx="919853" cy="676874"/>
          </a:xfrm>
        </p:grpSpPr>
        <p:pic>
          <p:nvPicPr>
            <p:cNvPr id="26" name="Image 25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RR3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Bouée 30"/>
          <p:cNvSpPr>
            <a:spLocks noChangeAspect="1"/>
          </p:cNvSpPr>
          <p:nvPr/>
        </p:nvSpPr>
        <p:spPr>
          <a:xfrm>
            <a:off x="4146621" y="3203262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2" name="Grouper 31"/>
          <p:cNvGrpSpPr/>
          <p:nvPr/>
        </p:nvGrpSpPr>
        <p:grpSpPr>
          <a:xfrm>
            <a:off x="4331231" y="3372143"/>
            <a:ext cx="919853" cy="676874"/>
            <a:chOff x="2161607" y="4406888"/>
            <a:chExt cx="919853" cy="676874"/>
          </a:xfrm>
        </p:grpSpPr>
        <p:pic>
          <p:nvPicPr>
            <p:cNvPr id="33" name="Image 32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46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addresses used on routers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r 31"/>
          <p:cNvGrpSpPr/>
          <p:nvPr/>
        </p:nvGrpSpPr>
        <p:grpSpPr>
          <a:xfrm>
            <a:off x="5106512" y="4298958"/>
            <a:ext cx="3466228" cy="1831995"/>
            <a:chOff x="5106512" y="4298958"/>
            <a:chExt cx="3466228" cy="1831995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 flipV="1">
              <a:off x="5106512" y="4298958"/>
              <a:ext cx="1778142" cy="1211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977158" y="5484622"/>
              <a:ext cx="2595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 /64 prefix belonging</a:t>
              </a:r>
            </a:p>
            <a:p>
              <a:r>
                <a:rPr lang="en-GB" dirty="0"/>
                <a:t>t</a:t>
              </a:r>
              <a:r>
                <a:rPr lang="en-GB" dirty="0" smtClean="0"/>
                <a:t>o the AS1, 2001:11:1:/64</a:t>
              </a:r>
              <a:endParaRPr lang="en-GB" dirty="0"/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513227" y="3561603"/>
            <a:ext cx="2855920" cy="1523740"/>
            <a:chOff x="513227" y="3561603"/>
            <a:chExt cx="2855920" cy="1523740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2508168" y="4201635"/>
              <a:ext cx="797399" cy="8837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13227" y="3561603"/>
              <a:ext cx="2855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 /64 prefix belonging</a:t>
              </a:r>
            </a:p>
            <a:p>
              <a:r>
                <a:rPr lang="en-GB" dirty="0"/>
                <a:t>t</a:t>
              </a:r>
              <a:r>
                <a:rPr lang="en-GB" dirty="0" smtClean="0"/>
                <a:t>o AS2, e.g. 2001:222:12:/64</a:t>
              </a:r>
              <a:endParaRPr lang="en-GB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5977158" y="2740239"/>
            <a:ext cx="3151674" cy="1784561"/>
            <a:chOff x="5977158" y="2740239"/>
            <a:chExt cx="3151674" cy="1784561"/>
          </a:xfrm>
        </p:grpSpPr>
        <p:sp>
          <p:nvSpPr>
            <p:cNvPr id="29" name="ZoneTexte 28"/>
            <p:cNvSpPr txBox="1"/>
            <p:nvPr/>
          </p:nvSpPr>
          <p:spPr>
            <a:xfrm>
              <a:off x="5977158" y="3878469"/>
              <a:ext cx="3151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 /64 prefix belonging</a:t>
              </a:r>
            </a:p>
            <a:p>
              <a:r>
                <a:rPr lang="en-GB" dirty="0"/>
                <a:t>t</a:t>
              </a:r>
              <a:r>
                <a:rPr lang="en-GB" dirty="0" smtClean="0"/>
                <a:t>o AS1, e.g. 2001:222:11:13:/64</a:t>
              </a:r>
              <a:endParaRPr lang="en-GB" dirty="0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 flipV="1">
              <a:off x="6147983" y="2740239"/>
              <a:ext cx="948713" cy="1138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6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prevent loops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BGP Route Reflection introduces two new </a:t>
            </a:r>
            <a:r>
              <a:rPr lang="en-GB" dirty="0" err="1" smtClean="0"/>
              <a:t>iBGP</a:t>
            </a:r>
            <a:r>
              <a:rPr lang="en-GB" dirty="0" smtClean="0"/>
              <a:t> attributes</a:t>
            </a:r>
          </a:p>
          <a:p>
            <a:pPr lvl="1"/>
            <a:r>
              <a:rPr lang="en-GB" dirty="0" smtClean="0"/>
              <a:t>ORIGINATOR_ID</a:t>
            </a:r>
          </a:p>
          <a:p>
            <a:pPr lvl="2"/>
            <a:r>
              <a:rPr lang="en-GB" dirty="0" smtClean="0"/>
              <a:t>Set to the router id of the router that injects a route in </a:t>
            </a:r>
            <a:r>
              <a:rPr lang="en-GB" dirty="0" err="1" smtClean="0"/>
              <a:t>iBGP</a:t>
            </a:r>
            <a:endParaRPr lang="en-GB" dirty="0" smtClean="0"/>
          </a:p>
          <a:p>
            <a:pPr lvl="1"/>
            <a:r>
              <a:rPr lang="en-GB" dirty="0" smtClean="0"/>
              <a:t>CLUSTER_LIST</a:t>
            </a:r>
          </a:p>
          <a:p>
            <a:pPr lvl="2"/>
            <a:r>
              <a:rPr lang="en-GB" dirty="0" smtClean="0"/>
              <a:t>When a RR receives a route, it checks whether its router id is included in the CLUSTER_LIST. If yes, the route is rejected. </a:t>
            </a:r>
          </a:p>
          <a:p>
            <a:pPr lvl="2"/>
            <a:r>
              <a:rPr lang="en-GB" dirty="0" smtClean="0"/>
              <a:t>When a RR sends a route over an </a:t>
            </a:r>
            <a:r>
              <a:rPr lang="en-GB" dirty="0" err="1" smtClean="0"/>
              <a:t>iBGP</a:t>
            </a:r>
            <a:r>
              <a:rPr lang="en-GB" dirty="0" smtClean="0"/>
              <a:t> session, it adds its router id to the CLUSTER_LIST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46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Fault tolerance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a Route Reflector fails, a large number of BGP routers will be affected and lose BGP routes</a:t>
            </a:r>
          </a:p>
          <a:p>
            <a:endParaRPr lang="en-GB" dirty="0"/>
          </a:p>
          <a:p>
            <a:r>
              <a:rPr lang="en-GB" dirty="0" smtClean="0"/>
              <a:t>How to mitigate this problem ?</a:t>
            </a:r>
          </a:p>
          <a:p>
            <a:pPr lvl="1"/>
            <a:r>
              <a:rPr lang="en-GB" dirty="0" smtClean="0"/>
              <a:t>Use redundant route reflectors that are deployed in pairs</a:t>
            </a:r>
          </a:p>
          <a:p>
            <a:pPr lvl="1"/>
            <a:r>
              <a:rPr lang="en-GB" dirty="0" smtClean="0"/>
              <a:t>Each BGP router is attached to at least two different RRs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Fault tolerance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practice, each BGP router is usually attached to two RRs that are close to itself in the IGP topology</a:t>
            </a:r>
            <a:endParaRPr lang="en-GB" dirty="0"/>
          </a:p>
        </p:txBody>
      </p:sp>
      <p:sp>
        <p:nvSpPr>
          <p:cNvPr id="4" name="Bouée 3"/>
          <p:cNvSpPr>
            <a:spLocks noChangeAspect="1"/>
          </p:cNvSpPr>
          <p:nvPr/>
        </p:nvSpPr>
        <p:spPr>
          <a:xfrm>
            <a:off x="2725848" y="4144829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2910458" y="4313710"/>
            <a:ext cx="919853" cy="676874"/>
            <a:chOff x="2161607" y="4406888"/>
            <a:chExt cx="919853" cy="676874"/>
          </a:xfrm>
        </p:grpSpPr>
        <p:pic>
          <p:nvPicPr>
            <p:cNvPr id="6" name="Image 5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830311" y="4994052"/>
            <a:ext cx="804989" cy="879051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4370682" y="5938405"/>
            <a:ext cx="698481" cy="516398"/>
            <a:chOff x="4742362" y="4705734"/>
            <a:chExt cx="698481" cy="516398"/>
          </a:xfrm>
        </p:grpSpPr>
        <p:pic>
          <p:nvPicPr>
            <p:cNvPr id="10" name="Image 9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62" y="4705734"/>
              <a:ext cx="698481" cy="513977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762257" y="485280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R6</a:t>
              </a:r>
              <a:endParaRPr lang="en-GB" dirty="0"/>
            </a:p>
          </p:txBody>
        </p:sp>
      </p:grp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" y="5014811"/>
            <a:ext cx="698481" cy="51397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93925" y="515945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cxnSp>
        <p:nvCxnSpPr>
          <p:cNvPr id="14" name="Connecteur droit avec flèche 13"/>
          <p:cNvCxnSpPr>
            <a:endCxn id="12" idx="3"/>
          </p:cNvCxnSpPr>
          <p:nvPr/>
        </p:nvCxnSpPr>
        <p:spPr>
          <a:xfrm flipH="1">
            <a:off x="1472511" y="4990584"/>
            <a:ext cx="1308089" cy="281216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24" idx="2"/>
          </p:cNvCxnSpPr>
          <p:nvPr/>
        </p:nvCxnSpPr>
        <p:spPr>
          <a:xfrm>
            <a:off x="4029948" y="4610539"/>
            <a:ext cx="1406148" cy="0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5419164" y="3587349"/>
            <a:ext cx="634842" cy="461668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542881" y="3760358"/>
            <a:ext cx="574860" cy="421787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Bouée 23"/>
          <p:cNvSpPr>
            <a:spLocks noChangeAspect="1"/>
          </p:cNvSpPr>
          <p:nvPr/>
        </p:nvSpPr>
        <p:spPr>
          <a:xfrm>
            <a:off x="5436096" y="4115442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5620706" y="4284323"/>
            <a:ext cx="919853" cy="676874"/>
            <a:chOff x="2161607" y="4406888"/>
            <a:chExt cx="919853" cy="676874"/>
          </a:xfrm>
        </p:grpSpPr>
        <p:pic>
          <p:nvPicPr>
            <p:cNvPr id="26" name="Image 25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RR3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Bouée 30"/>
          <p:cNvSpPr>
            <a:spLocks noChangeAspect="1"/>
          </p:cNvSpPr>
          <p:nvPr/>
        </p:nvSpPr>
        <p:spPr>
          <a:xfrm>
            <a:off x="4146621" y="3203262"/>
            <a:ext cx="1272543" cy="990194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2" name="Grouper 31"/>
          <p:cNvGrpSpPr/>
          <p:nvPr/>
        </p:nvGrpSpPr>
        <p:grpSpPr>
          <a:xfrm>
            <a:off x="4331231" y="3372143"/>
            <a:ext cx="919853" cy="676874"/>
            <a:chOff x="2161607" y="4406888"/>
            <a:chExt cx="919853" cy="676874"/>
          </a:xfrm>
        </p:grpSpPr>
        <p:pic>
          <p:nvPicPr>
            <p:cNvPr id="33" name="Image 32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07" y="4406888"/>
              <a:ext cx="919853" cy="67687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2284035" y="4677082"/>
              <a:ext cx="561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RR2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Connecteur droit avec flèche 27"/>
          <p:cNvCxnSpPr/>
          <p:nvPr/>
        </p:nvCxnSpPr>
        <p:spPr>
          <a:xfrm flipH="1">
            <a:off x="4817572" y="5059354"/>
            <a:ext cx="1084639" cy="799314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01213" y="3372143"/>
            <a:ext cx="2945408" cy="1579930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routes learned if R3 acts as RR for the entire AS1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27" y="35193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6" y="4977941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88" y="561114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1" y="49208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7" y="4406888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546153" y="29827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70" y="3519382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6282598" y="26614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4" y="5354159"/>
            <a:ext cx="698481" cy="513977"/>
          </a:xfrm>
          <a:prstGeom prst="rect">
            <a:avLst/>
          </a:prstGeom>
        </p:spPr>
      </p:pic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4" y="3519382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538175" y="52233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3" idx="1"/>
          </p:cNvCxnSpPr>
          <p:nvPr/>
        </p:nvCxnSpPr>
        <p:spPr>
          <a:xfrm>
            <a:off x="4430751" y="36117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982515" y="38241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10" idx="1"/>
          </p:cNvCxnSpPr>
          <p:nvPr/>
        </p:nvCxnSpPr>
        <p:spPr>
          <a:xfrm>
            <a:off x="2114408" y="37763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74491" y="52700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0" idx="2"/>
          </p:cNvCxnSpPr>
          <p:nvPr/>
        </p:nvCxnSpPr>
        <p:spPr>
          <a:xfrm flipV="1">
            <a:off x="2860088" y="40333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7" idx="1"/>
          </p:cNvCxnSpPr>
          <p:nvPr/>
        </p:nvCxnSpPr>
        <p:spPr>
          <a:xfrm flipV="1">
            <a:off x="1668467" y="47528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475743" y="53381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  <a:endCxn id="10" idx="2"/>
          </p:cNvCxnSpPr>
          <p:nvPr/>
        </p:nvCxnSpPr>
        <p:spPr>
          <a:xfrm flipH="1" flipV="1">
            <a:off x="4119211" y="40333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597164" y="32423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1460611" y="36640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502964" y="42222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1066686" y="51606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2182870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2860088" y="57890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4133482" y="51113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789865" y="36640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6502964" y="46333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32" name="Bouée 31"/>
          <p:cNvSpPr>
            <a:spLocks noChangeAspect="1"/>
          </p:cNvSpPr>
          <p:nvPr/>
        </p:nvSpPr>
        <p:spPr>
          <a:xfrm>
            <a:off x="1982515" y="4233452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5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 Reflectors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routes learned if both R3 and R5 act as RR for the entire AS1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27" y="35193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6" y="4977941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88" y="561114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1" y="49208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7" y="4406888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546153" y="29827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70" y="3519382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6282598" y="26614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4" y="5354159"/>
            <a:ext cx="698481" cy="513977"/>
          </a:xfrm>
          <a:prstGeom prst="rect">
            <a:avLst/>
          </a:prstGeom>
        </p:spPr>
      </p:pic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4" y="3519382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538175" y="52233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3" idx="1"/>
          </p:cNvCxnSpPr>
          <p:nvPr/>
        </p:nvCxnSpPr>
        <p:spPr>
          <a:xfrm>
            <a:off x="4430751" y="36117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982515" y="38241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10" idx="1"/>
          </p:cNvCxnSpPr>
          <p:nvPr/>
        </p:nvCxnSpPr>
        <p:spPr>
          <a:xfrm>
            <a:off x="2114408" y="37763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74491" y="52700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0" idx="2"/>
          </p:cNvCxnSpPr>
          <p:nvPr/>
        </p:nvCxnSpPr>
        <p:spPr>
          <a:xfrm flipV="1">
            <a:off x="2860088" y="40333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7" idx="1"/>
          </p:cNvCxnSpPr>
          <p:nvPr/>
        </p:nvCxnSpPr>
        <p:spPr>
          <a:xfrm flipV="1">
            <a:off x="1668467" y="47528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475743" y="53381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  <a:endCxn id="10" idx="2"/>
          </p:cNvCxnSpPr>
          <p:nvPr/>
        </p:nvCxnSpPr>
        <p:spPr>
          <a:xfrm flipH="1" flipV="1">
            <a:off x="4119211" y="40333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597164" y="32423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1460611" y="36640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502964" y="42222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1066686" y="51606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2182870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2860088" y="57890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4133482" y="51113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789865" y="36640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6502964" y="46333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32" name="Bouée 31"/>
          <p:cNvSpPr>
            <a:spLocks noChangeAspect="1"/>
          </p:cNvSpPr>
          <p:nvPr/>
        </p:nvSpPr>
        <p:spPr>
          <a:xfrm>
            <a:off x="1982515" y="4251919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Bouée 32"/>
          <p:cNvSpPr>
            <a:spLocks noChangeAspect="1"/>
          </p:cNvSpPr>
          <p:nvPr/>
        </p:nvSpPr>
        <p:spPr>
          <a:xfrm>
            <a:off x="3878519" y="4729776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1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routes are selected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8" idx="1"/>
          </p:cNvCxnSpPr>
          <p:nvPr/>
        </p:nvCxnSpPr>
        <p:spPr>
          <a:xfrm>
            <a:off x="2577174" y="4340305"/>
            <a:ext cx="1342394" cy="55113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endCxn id="9" idx="0"/>
          </p:cNvCxnSpPr>
          <p:nvPr/>
        </p:nvCxnSpPr>
        <p:spPr>
          <a:xfrm>
            <a:off x="1880912" y="3549091"/>
            <a:ext cx="467993" cy="57138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4" idx="3"/>
          </p:cNvCxnSpPr>
          <p:nvPr/>
        </p:nvCxnSpPr>
        <p:spPr>
          <a:xfrm>
            <a:off x="1952465" y="3489958"/>
            <a:ext cx="2046641" cy="113603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9" idx="0"/>
          </p:cNvCxnSpPr>
          <p:nvPr/>
        </p:nvCxnSpPr>
        <p:spPr>
          <a:xfrm flipH="1">
            <a:off x="2348905" y="3489958"/>
            <a:ext cx="1245823" cy="63051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1" idx="2"/>
          </p:cNvCxnSpPr>
          <p:nvPr/>
        </p:nvCxnSpPr>
        <p:spPr>
          <a:xfrm>
            <a:off x="3957268" y="3746946"/>
            <a:ext cx="97649" cy="87905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9" idx="1"/>
            <a:endCxn id="6" idx="0"/>
          </p:cNvCxnSpPr>
          <p:nvPr/>
        </p:nvCxnSpPr>
        <p:spPr>
          <a:xfrm flipH="1">
            <a:off x="1253984" y="4377464"/>
            <a:ext cx="745680" cy="31406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8" idx="1"/>
          </p:cNvCxnSpPr>
          <p:nvPr/>
        </p:nvCxnSpPr>
        <p:spPr>
          <a:xfrm flipH="1" flipV="1">
            <a:off x="1406384" y="4843928"/>
            <a:ext cx="2513184" cy="47513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348905" y="4625997"/>
            <a:ext cx="747473" cy="69873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>
            <a:off x="3313800" y="4983637"/>
            <a:ext cx="643468" cy="34109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Bouée 69"/>
          <p:cNvSpPr>
            <a:spLocks noChangeAspect="1"/>
          </p:cNvSpPr>
          <p:nvPr/>
        </p:nvSpPr>
        <p:spPr>
          <a:xfrm>
            <a:off x="1796673" y="3910601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1" name="Bouée 70"/>
          <p:cNvSpPr>
            <a:spLocks noChangeAspect="1"/>
          </p:cNvSpPr>
          <p:nvPr/>
        </p:nvSpPr>
        <p:spPr>
          <a:xfrm>
            <a:off x="3758667" y="449235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4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best place for a single RR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  <a:endCxn id="13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10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0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7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  <a:endCxn id="10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33" name="Nuage 32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35" name="Imag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36" name="Nuage 35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38" name="Connecteur droit avec flèche 37"/>
          <p:cNvCxnSpPr>
            <a:stCxn id="41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42" name="Nuage 41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44" name="Connecteur droit avec flèche 43"/>
          <p:cNvCxnSpPr>
            <a:endCxn id="41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10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best location for two RR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  <a:endCxn id="13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10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0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7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  <a:endCxn id="10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33" name="Nuage 32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35" name="Imag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36" name="Nuage 35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38" name="Connecteur droit avec flèche 37"/>
          <p:cNvCxnSpPr>
            <a:stCxn id="41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42" name="Nuage 41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44" name="Connecteur droit avec flèche 43"/>
          <p:cNvCxnSpPr>
            <a:endCxn id="41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10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Bouée 2"/>
          <p:cNvSpPr>
            <a:spLocks noChangeAspect="1"/>
          </p:cNvSpPr>
          <p:nvPr/>
        </p:nvSpPr>
        <p:spPr>
          <a:xfrm>
            <a:off x="2503563" y="5148429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Bouée 45"/>
          <p:cNvSpPr>
            <a:spLocks noChangeAspect="1"/>
          </p:cNvSpPr>
          <p:nvPr/>
        </p:nvSpPr>
        <p:spPr>
          <a:xfrm>
            <a:off x="691386" y="450243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Bouée 46"/>
          <p:cNvSpPr>
            <a:spLocks noChangeAspect="1"/>
          </p:cNvSpPr>
          <p:nvPr/>
        </p:nvSpPr>
        <p:spPr>
          <a:xfrm>
            <a:off x="960316" y="3058861"/>
            <a:ext cx="1104463" cy="859407"/>
          </a:xfrm>
          <a:prstGeom prst="donut">
            <a:avLst>
              <a:gd name="adj" fmla="val 67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Bouée 47"/>
          <p:cNvSpPr>
            <a:spLocks noChangeAspect="1"/>
          </p:cNvSpPr>
          <p:nvPr/>
        </p:nvSpPr>
        <p:spPr>
          <a:xfrm>
            <a:off x="3709613" y="4444487"/>
            <a:ext cx="1104463" cy="859407"/>
          </a:xfrm>
          <a:prstGeom prst="donut">
            <a:avLst>
              <a:gd name="adj" fmla="val 67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Bouée 48"/>
          <p:cNvSpPr>
            <a:spLocks noChangeAspect="1"/>
          </p:cNvSpPr>
          <p:nvPr/>
        </p:nvSpPr>
        <p:spPr>
          <a:xfrm>
            <a:off x="1754609" y="3935809"/>
            <a:ext cx="1104463" cy="859407"/>
          </a:xfrm>
          <a:prstGeom prst="donut">
            <a:avLst>
              <a:gd name="adj" fmla="val 6734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0" name="Bouée 49"/>
          <p:cNvSpPr>
            <a:spLocks noChangeAspect="1"/>
          </p:cNvSpPr>
          <p:nvPr/>
        </p:nvSpPr>
        <p:spPr>
          <a:xfrm>
            <a:off x="3331217" y="3076402"/>
            <a:ext cx="1104463" cy="859407"/>
          </a:xfrm>
          <a:prstGeom prst="donut">
            <a:avLst>
              <a:gd name="adj" fmla="val 6734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Bouée 50"/>
          <p:cNvSpPr>
            <a:spLocks noChangeAspect="1"/>
          </p:cNvSpPr>
          <p:nvPr/>
        </p:nvSpPr>
        <p:spPr>
          <a:xfrm>
            <a:off x="2239250" y="5051754"/>
            <a:ext cx="1508437" cy="1173748"/>
          </a:xfrm>
          <a:prstGeom prst="donut">
            <a:avLst>
              <a:gd name="adj" fmla="val 673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Bouée 51"/>
          <p:cNvSpPr>
            <a:spLocks noChangeAspect="1"/>
          </p:cNvSpPr>
          <p:nvPr/>
        </p:nvSpPr>
        <p:spPr>
          <a:xfrm>
            <a:off x="3126467" y="2888991"/>
            <a:ext cx="1508437" cy="1173748"/>
          </a:xfrm>
          <a:prstGeom prst="donut">
            <a:avLst>
              <a:gd name="adj" fmla="val 673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6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Three Route Reflectors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  <a:endCxn id="13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10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0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27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  <a:endCxn id="10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33" name="Nuage 32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35" name="Imag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36" name="Nuage 35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38" name="Connecteur droit avec flèche 37"/>
          <p:cNvCxnSpPr>
            <a:stCxn id="41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42" name="Nuage 41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44" name="Connecteur droit avec flèche 43"/>
          <p:cNvCxnSpPr>
            <a:endCxn id="41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10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Bouée 2"/>
          <p:cNvSpPr>
            <a:spLocks noChangeAspect="1"/>
          </p:cNvSpPr>
          <p:nvPr/>
        </p:nvSpPr>
        <p:spPr>
          <a:xfrm>
            <a:off x="2503563" y="5148429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Bouée 45"/>
          <p:cNvSpPr>
            <a:spLocks noChangeAspect="1"/>
          </p:cNvSpPr>
          <p:nvPr/>
        </p:nvSpPr>
        <p:spPr>
          <a:xfrm>
            <a:off x="691386" y="450243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Bouée 52"/>
          <p:cNvSpPr>
            <a:spLocks noChangeAspect="1"/>
          </p:cNvSpPr>
          <p:nvPr/>
        </p:nvSpPr>
        <p:spPr>
          <a:xfrm>
            <a:off x="1725663" y="3932862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2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 of Route Reflectors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384210" y="2696334"/>
            <a:ext cx="8302590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1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3608027" y="3232969"/>
            <a:ext cx="698481" cy="513977"/>
            <a:chOff x="3608027" y="3232969"/>
            <a:chExt cx="698481" cy="513977"/>
          </a:xfrm>
        </p:grpSpPr>
        <p:pic>
          <p:nvPicPr>
            <p:cNvPr id="10" name="Image 9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3627922" y="3377614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R6</a:t>
              </a:r>
              <a:endParaRPr lang="en-GB" dirty="0"/>
            </a:p>
          </p:txBody>
        </p:sp>
      </p:grpSp>
      <p:sp>
        <p:nvSpPr>
          <p:cNvPr id="26" name="Bouée 25"/>
          <p:cNvSpPr>
            <a:spLocks noChangeAspect="1"/>
          </p:cNvSpPr>
          <p:nvPr/>
        </p:nvSpPr>
        <p:spPr>
          <a:xfrm>
            <a:off x="691386" y="450243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Bouée 26"/>
          <p:cNvSpPr>
            <a:spLocks noChangeAspect="1"/>
          </p:cNvSpPr>
          <p:nvPr/>
        </p:nvSpPr>
        <p:spPr>
          <a:xfrm>
            <a:off x="1725663" y="3932862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4458908" y="3746946"/>
            <a:ext cx="698481" cy="513977"/>
            <a:chOff x="3608027" y="3232969"/>
            <a:chExt cx="698481" cy="513977"/>
          </a:xfrm>
        </p:grpSpPr>
        <p:pic>
          <p:nvPicPr>
            <p:cNvPr id="30" name="Image 29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627922" y="3377614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R7</a:t>
              </a:r>
              <a:endParaRPr lang="en-GB" dirty="0"/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5361306" y="3128380"/>
            <a:ext cx="698481" cy="513977"/>
            <a:chOff x="3608027" y="3232969"/>
            <a:chExt cx="698481" cy="513977"/>
          </a:xfrm>
        </p:grpSpPr>
        <p:pic>
          <p:nvPicPr>
            <p:cNvPr id="33" name="Image 32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34" name="ZoneTexte 33"/>
            <p:cNvSpPr txBox="1"/>
            <p:nvPr/>
          </p:nvSpPr>
          <p:spPr>
            <a:xfrm>
              <a:off x="3627922" y="337761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R8</a:t>
              </a:r>
              <a:endParaRPr lang="en-GB" dirty="0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109715" y="4567924"/>
            <a:ext cx="698481" cy="513977"/>
            <a:chOff x="3608027" y="3232969"/>
            <a:chExt cx="698481" cy="513977"/>
          </a:xfrm>
        </p:grpSpPr>
        <p:pic>
          <p:nvPicPr>
            <p:cNvPr id="39" name="Image 38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40" name="ZoneTexte 39"/>
            <p:cNvSpPr txBox="1"/>
            <p:nvPr/>
          </p:nvSpPr>
          <p:spPr>
            <a:xfrm>
              <a:off x="3627922" y="3377614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R9</a:t>
              </a:r>
              <a:endParaRPr lang="en-GB" dirty="0"/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6717734" y="3232969"/>
            <a:ext cx="698481" cy="513977"/>
            <a:chOff x="3608027" y="3232969"/>
            <a:chExt cx="698481" cy="513977"/>
          </a:xfrm>
        </p:grpSpPr>
        <p:pic>
          <p:nvPicPr>
            <p:cNvPr id="42" name="Image 41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>
              <a:off x="3627922" y="3377614"/>
              <a:ext cx="443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RA</a:t>
              </a:r>
              <a:endParaRPr lang="en-GB" dirty="0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6490800" y="4692520"/>
            <a:ext cx="698481" cy="513977"/>
            <a:chOff x="3608027" y="3232969"/>
            <a:chExt cx="698481" cy="513977"/>
          </a:xfrm>
        </p:grpSpPr>
        <p:pic>
          <p:nvPicPr>
            <p:cNvPr id="45" name="Image 44" descr="ro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027" y="3232969"/>
              <a:ext cx="698481" cy="513977"/>
            </a:xfrm>
            <a:prstGeom prst="rect">
              <a:avLst/>
            </a:prstGeom>
          </p:spPr>
        </p:pic>
        <p:sp>
          <p:nvSpPr>
            <p:cNvPr id="46" name="ZoneTexte 45"/>
            <p:cNvSpPr txBox="1"/>
            <p:nvPr/>
          </p:nvSpPr>
          <p:spPr>
            <a:xfrm>
              <a:off x="3627922" y="33776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RB</a:t>
              </a:r>
              <a:endParaRPr lang="en-GB" dirty="0"/>
            </a:p>
          </p:txBody>
        </p:sp>
      </p:grpSp>
      <p:cxnSp>
        <p:nvCxnSpPr>
          <p:cNvPr id="47" name="Connecteur droit 46"/>
          <p:cNvCxnSpPr>
            <a:endCxn id="30" idx="2"/>
          </p:cNvCxnSpPr>
          <p:nvPr/>
        </p:nvCxnSpPr>
        <p:spPr>
          <a:xfrm flipV="1">
            <a:off x="4421210" y="4260923"/>
            <a:ext cx="386939" cy="525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186671" y="3588259"/>
            <a:ext cx="386939" cy="303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33" idx="1"/>
          </p:cNvCxnSpPr>
          <p:nvPr/>
        </p:nvCxnSpPr>
        <p:spPr>
          <a:xfrm flipV="1">
            <a:off x="4227740" y="3385369"/>
            <a:ext cx="1133566" cy="13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5604063" y="4867906"/>
            <a:ext cx="906632" cy="153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43" idx="1"/>
          </p:cNvCxnSpPr>
          <p:nvPr/>
        </p:nvCxnSpPr>
        <p:spPr>
          <a:xfrm>
            <a:off x="5902798" y="3412995"/>
            <a:ext cx="834831" cy="149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endCxn id="39" idx="0"/>
          </p:cNvCxnSpPr>
          <p:nvPr/>
        </p:nvCxnSpPr>
        <p:spPr>
          <a:xfrm flipH="1">
            <a:off x="5458956" y="3646139"/>
            <a:ext cx="145107" cy="92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endCxn id="45" idx="0"/>
          </p:cNvCxnSpPr>
          <p:nvPr/>
        </p:nvCxnSpPr>
        <p:spPr>
          <a:xfrm flipH="1">
            <a:off x="6840041" y="3746946"/>
            <a:ext cx="164598" cy="9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endCxn id="40" idx="1"/>
          </p:cNvCxnSpPr>
          <p:nvPr/>
        </p:nvCxnSpPr>
        <p:spPr>
          <a:xfrm flipV="1">
            <a:off x="4531462" y="4897235"/>
            <a:ext cx="598148" cy="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Bouée 63"/>
          <p:cNvSpPr>
            <a:spLocks noChangeAspect="1"/>
          </p:cNvSpPr>
          <p:nvPr/>
        </p:nvSpPr>
        <p:spPr>
          <a:xfrm>
            <a:off x="4992049" y="436256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Bouée 64"/>
          <p:cNvSpPr>
            <a:spLocks noChangeAspect="1"/>
          </p:cNvSpPr>
          <p:nvPr/>
        </p:nvSpPr>
        <p:spPr>
          <a:xfrm>
            <a:off x="5166367" y="2981553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Bouée 65"/>
          <p:cNvSpPr>
            <a:spLocks noChangeAspect="1"/>
          </p:cNvSpPr>
          <p:nvPr/>
        </p:nvSpPr>
        <p:spPr>
          <a:xfrm>
            <a:off x="3709613" y="4444487"/>
            <a:ext cx="1104463" cy="859407"/>
          </a:xfrm>
          <a:prstGeom prst="donut">
            <a:avLst>
              <a:gd name="adj" fmla="val 67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Bouée 66"/>
          <p:cNvSpPr>
            <a:spLocks noChangeAspect="1"/>
          </p:cNvSpPr>
          <p:nvPr/>
        </p:nvSpPr>
        <p:spPr>
          <a:xfrm>
            <a:off x="3363033" y="2983291"/>
            <a:ext cx="1104463" cy="859407"/>
          </a:xfrm>
          <a:prstGeom prst="donut">
            <a:avLst>
              <a:gd name="adj" fmla="val 67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8" name="Bouée 67"/>
          <p:cNvSpPr>
            <a:spLocks noChangeAspect="1"/>
          </p:cNvSpPr>
          <p:nvPr/>
        </p:nvSpPr>
        <p:spPr>
          <a:xfrm>
            <a:off x="4298635" y="3554658"/>
            <a:ext cx="1104463" cy="859407"/>
          </a:xfrm>
          <a:prstGeom prst="donut">
            <a:avLst>
              <a:gd name="adj" fmla="val 67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p</a:t>
            </a:r>
            <a:endParaRPr lang="en-GB" b="1" i="1" dirty="0">
              <a:solidFill>
                <a:srgbClr val="FF0000"/>
              </a:solidFill>
            </a:endParaRPr>
          </a:p>
        </p:txBody>
      </p:sp>
      <p:pic>
        <p:nvPicPr>
          <p:cNvPr id="70" name="Image 6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71" name="ZoneTexte 70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pic>
        <p:nvPicPr>
          <p:cNvPr id="72" name="Image 7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73" name="Nuage 72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ZoneTexte 73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75" name="Connecteur droit avec flèche 74"/>
          <p:cNvCxnSpPr>
            <a:stCxn id="76" idx="3"/>
            <a:endCxn id="70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77" name="Nuage 76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ZoneTexte 7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cxnSp>
        <p:nvCxnSpPr>
          <p:cNvPr id="79" name="Connecteur droit avec flèche 78"/>
          <p:cNvCxnSpPr>
            <a:endCxn id="7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Nuage 79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7212264" y="2335059"/>
            <a:ext cx="548947" cy="89791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10" idx="0"/>
          </p:cNvCxnSpPr>
          <p:nvPr/>
        </p:nvCxnSpPr>
        <p:spPr>
          <a:xfrm flipV="1">
            <a:off x="3957268" y="2261303"/>
            <a:ext cx="586014" cy="97166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592088" y="2287895"/>
            <a:ext cx="586014" cy="97166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70" idx="2"/>
          </p:cNvCxnSpPr>
          <p:nvPr/>
        </p:nvCxnSpPr>
        <p:spPr>
          <a:xfrm flipV="1">
            <a:off x="7004639" y="2439647"/>
            <a:ext cx="953413" cy="23975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0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closer look at the BGP messages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5976165" y="168035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2001:222:11:13::33</a:t>
            </a:r>
            <a:endParaRPr lang="en-GB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r 29"/>
          <p:cNvGrpSpPr/>
          <p:nvPr/>
        </p:nvGrpSpPr>
        <p:grpSpPr>
          <a:xfrm>
            <a:off x="5796065" y="3225473"/>
            <a:ext cx="3378674" cy="1551952"/>
            <a:chOff x="5796065" y="3225473"/>
            <a:chExt cx="3378674" cy="1551952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2001:222:11:13</a:t>
              </a:r>
              <a:r>
                <a:rPr lang="en-GB" dirty="0" smtClean="0"/>
                <a:t>::33</a:t>
              </a:r>
              <a:endParaRPr lang="en-GB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7425938" y="26978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grpSp>
        <p:nvGrpSpPr>
          <p:cNvPr id="29" name="Grouper 28"/>
          <p:cNvGrpSpPr/>
          <p:nvPr/>
        </p:nvGrpSpPr>
        <p:grpSpPr>
          <a:xfrm>
            <a:off x="1046535" y="2299804"/>
            <a:ext cx="3745552" cy="2275308"/>
            <a:chOff x="1046535" y="2299804"/>
            <a:chExt cx="3745552" cy="2275308"/>
          </a:xfrm>
        </p:grpSpPr>
        <p:sp>
          <p:nvSpPr>
            <p:cNvPr id="26" name="ZoneTexte 25"/>
            <p:cNvSpPr txBox="1"/>
            <p:nvPr/>
          </p:nvSpPr>
          <p:spPr>
            <a:xfrm>
              <a:off x="1046535" y="2299804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2001:222:11:13</a:t>
              </a:r>
              <a:r>
                <a:rPr lang="en-GB" dirty="0" smtClean="0"/>
                <a:t>::33</a:t>
              </a:r>
              <a:endParaRPr lang="en-GB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457200" y="3617625"/>
            <a:ext cx="4041116" cy="1630112"/>
            <a:chOff x="4011943" y="1987513"/>
            <a:chExt cx="4041116" cy="1630112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Prefix: p</a:t>
              </a:r>
            </a:p>
            <a:p>
              <a:r>
                <a:rPr lang="en-GB" dirty="0" smtClean="0"/>
                <a:t>AS Path : </a:t>
              </a:r>
              <a:r>
                <a:rPr lang="en-GB" b="1" dirty="0" smtClean="0"/>
                <a:t>AS1:AS3</a:t>
              </a:r>
            </a:p>
            <a:p>
              <a:r>
                <a:rPr lang="en-GB" dirty="0" smtClean="0"/>
                <a:t>BGP </a:t>
              </a:r>
              <a:r>
                <a:rPr lang="en-GB" dirty="0" err="1" smtClean="0"/>
                <a:t>Nexhop</a:t>
              </a:r>
              <a:r>
                <a:rPr lang="en-GB" dirty="0" smtClean="0"/>
                <a:t> </a:t>
              </a:r>
              <a:r>
                <a:rPr lang="en-GB" dirty="0"/>
                <a:t>: </a:t>
              </a:r>
              <a:r>
                <a:rPr lang="en-GB" b="1" dirty="0"/>
                <a:t>2001:222:</a:t>
              </a:r>
              <a:r>
                <a:rPr lang="en-GB" b="1" dirty="0" smtClean="0"/>
                <a:t>12::1234</a:t>
              </a:r>
              <a:endParaRPr lang="en-GB" b="1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4475508" y="536037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2001:222:12::1234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8682878" y="277667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888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forwarding paths towards </a:t>
            </a:r>
            <a:r>
              <a:rPr lang="en-GB" dirty="0" smtClean="0">
                <a:latin typeface="Courier"/>
                <a:cs typeface="Courier"/>
              </a:rPr>
              <a:t>p</a:t>
            </a:r>
            <a:r>
              <a:rPr lang="en-GB" dirty="0" smtClean="0"/>
              <a:t> advertised by AS6 ?</a:t>
            </a:r>
            <a:endParaRPr lang="en-GB" dirty="0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1" y="2335467"/>
            <a:ext cx="698481" cy="513977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1337120" y="1761348"/>
            <a:ext cx="5842764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24" y="2335467"/>
            <a:ext cx="698481" cy="513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22565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51819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70564" y="4037535"/>
            <a:ext cx="235995" cy="12451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2997559" y="2777122"/>
            <a:ext cx="2054260" cy="766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5282673"/>
            <a:ext cx="698481" cy="513977"/>
          </a:xfrm>
          <a:prstGeom prst="rect">
            <a:avLst/>
          </a:prstGeom>
        </p:spPr>
      </p:pic>
      <p:sp>
        <p:nvSpPr>
          <p:cNvPr id="14" name="Nuage 13"/>
          <p:cNvSpPr/>
          <p:nvPr/>
        </p:nvSpPr>
        <p:spPr>
          <a:xfrm>
            <a:off x="1013061" y="4924009"/>
            <a:ext cx="5791074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5" y="5262670"/>
            <a:ext cx="698481" cy="51397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886068" y="509800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AS6</a:t>
            </a:r>
            <a:endParaRPr lang="en-GB" dirty="0"/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80" y="3512615"/>
            <a:ext cx="698481" cy="513977"/>
          </a:xfrm>
          <a:prstGeom prst="rect">
            <a:avLst/>
          </a:prstGeom>
        </p:spPr>
      </p:pic>
      <p:pic>
        <p:nvPicPr>
          <p:cNvPr id="23" name="Image 2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3486101"/>
            <a:ext cx="698481" cy="513977"/>
          </a:xfrm>
          <a:prstGeom prst="rect">
            <a:avLst/>
          </a:prstGeom>
        </p:spPr>
      </p:pic>
      <p:cxnSp>
        <p:nvCxnSpPr>
          <p:cNvPr id="24" name="Connecteur droit 23"/>
          <p:cNvCxnSpPr>
            <a:endCxn id="9" idx="1"/>
          </p:cNvCxnSpPr>
          <p:nvPr/>
        </p:nvCxnSpPr>
        <p:spPr>
          <a:xfrm>
            <a:off x="3274895" y="2558091"/>
            <a:ext cx="1776924" cy="10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70564" y="36572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251638" y="364743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3151593" y="3795105"/>
            <a:ext cx="2078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134881" y="2723176"/>
            <a:ext cx="2343933" cy="820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730405" y="3947431"/>
            <a:ext cx="912" cy="13352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781966" y="2938460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3173363" y="284944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4053990" y="224335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3861329" y="376276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C=5</a:t>
            </a:r>
            <a:endParaRPr lang="en-GB" dirty="0"/>
          </a:p>
        </p:txBody>
      </p:sp>
      <p:sp>
        <p:nvSpPr>
          <p:cNvPr id="40" name="Bouée 39"/>
          <p:cNvSpPr>
            <a:spLocks noChangeAspect="1"/>
          </p:cNvSpPr>
          <p:nvPr/>
        </p:nvSpPr>
        <p:spPr>
          <a:xfrm>
            <a:off x="5033564" y="3307792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Bouée 40"/>
          <p:cNvSpPr>
            <a:spLocks noChangeAspect="1"/>
          </p:cNvSpPr>
          <p:nvPr/>
        </p:nvSpPr>
        <p:spPr>
          <a:xfrm>
            <a:off x="2322889" y="3374433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755070" y="2892122"/>
            <a:ext cx="242489" cy="65330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478814" y="2859308"/>
            <a:ext cx="293498" cy="65330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3541160" y="3647439"/>
            <a:ext cx="1373086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0000"/>
                </a:solidFill>
              </a:rPr>
              <a:t>iBGP</a:t>
            </a:r>
            <a:r>
              <a:rPr lang="en-GB" dirty="0">
                <a:solidFill>
                  <a:srgbClr val="000000"/>
                </a:solidFill>
              </a:rPr>
              <a:t> and the BGP Decision </a:t>
            </a:r>
            <a:r>
              <a:rPr lang="en-GB" dirty="0" smtClean="0">
                <a:solidFill>
                  <a:srgbClr val="000000"/>
                </a:solidFill>
              </a:rPr>
              <a:t>process</a:t>
            </a:r>
            <a:br>
              <a:rPr lang="en-GB" dirty="0" smtClean="0">
                <a:solidFill>
                  <a:srgbClr val="000000"/>
                </a:solidFill>
              </a:rPr>
            </a:b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/>
              <a:t>How </a:t>
            </a:r>
            <a:r>
              <a:rPr lang="en-GB" dirty="0" smtClean="0"/>
              <a:t>to scale </a:t>
            </a:r>
            <a:r>
              <a:rPr lang="en-GB" dirty="0" err="1" smtClean="0"/>
              <a:t>iBGP</a:t>
            </a:r>
            <a:r>
              <a:rPr lang="en-GB" dirty="0" smtClean="0"/>
              <a:t> to large networks 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BGP traffic engineering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3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Prefer customer, ...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32" y="3647774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91" y="5106333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93" y="5739540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16" y="5049257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12" y="4535280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1038558" y="3111139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75" y="3647774"/>
            <a:ext cx="698481" cy="513977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968148" y="5776647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3"/>
          </p:cNvCxnSpPr>
          <p:nvPr/>
        </p:nvCxnSpPr>
        <p:spPr>
          <a:xfrm flipV="1">
            <a:off x="5272397" y="3952574"/>
            <a:ext cx="2326385" cy="13536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74920" y="3952574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0" idx="1"/>
          </p:cNvCxnSpPr>
          <p:nvPr/>
        </p:nvCxnSpPr>
        <p:spPr>
          <a:xfrm>
            <a:off x="2606813" y="3904763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166896" y="5398442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0" idx="2"/>
          </p:cNvCxnSpPr>
          <p:nvPr/>
        </p:nvCxnSpPr>
        <p:spPr>
          <a:xfrm flipV="1">
            <a:off x="3352493" y="4161751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23" idx="1"/>
          </p:cNvCxnSpPr>
          <p:nvPr/>
        </p:nvCxnSpPr>
        <p:spPr>
          <a:xfrm flipV="1">
            <a:off x="2160872" y="4881284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968148" y="5466559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0"/>
            <a:endCxn id="10" idx="2"/>
          </p:cNvCxnSpPr>
          <p:nvPr/>
        </p:nvCxnSpPr>
        <p:spPr>
          <a:xfrm flipH="1" flipV="1">
            <a:off x="4611616" y="4161751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89569" y="337076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1953016" y="37924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559091" y="528899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2675275" y="46966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3352493" y="59174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5" name="ZoneTexte 24"/>
          <p:cNvSpPr txBox="1"/>
          <p:nvPr/>
        </p:nvSpPr>
        <p:spPr>
          <a:xfrm>
            <a:off x="4625887" y="52397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4282270" y="37924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30" name="Nuage 29"/>
          <p:cNvSpPr/>
          <p:nvPr/>
        </p:nvSpPr>
        <p:spPr>
          <a:xfrm>
            <a:off x="7041490" y="303847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82" y="1925670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7041490" y="1752600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82" y="3535430"/>
            <a:ext cx="698481" cy="513977"/>
          </a:xfrm>
          <a:prstGeom prst="rect">
            <a:avLst/>
          </a:prstGeom>
        </p:spPr>
      </p:pic>
      <p:sp>
        <p:nvSpPr>
          <p:cNvPr id="34" name="Nuage 33"/>
          <p:cNvSpPr/>
          <p:nvPr/>
        </p:nvSpPr>
        <p:spPr>
          <a:xfrm>
            <a:off x="7041490" y="476571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82" y="5262670"/>
            <a:ext cx="698481" cy="513977"/>
          </a:xfrm>
          <a:prstGeom prst="rect">
            <a:avLst/>
          </a:prstGeom>
        </p:spPr>
      </p:pic>
      <p:sp>
        <p:nvSpPr>
          <p:cNvPr id="36" name="Nuage 35"/>
          <p:cNvSpPr/>
          <p:nvPr/>
        </p:nvSpPr>
        <p:spPr>
          <a:xfrm>
            <a:off x="4923157" y="1638132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Image 3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49" y="2135089"/>
            <a:ext cx="698481" cy="513977"/>
          </a:xfrm>
          <a:prstGeom prst="rect">
            <a:avLst/>
          </a:prstGeom>
        </p:spPr>
      </p:pic>
      <p:sp>
        <p:nvSpPr>
          <p:cNvPr id="38" name="Nuage 37"/>
          <p:cNvSpPr/>
          <p:nvPr/>
        </p:nvSpPr>
        <p:spPr>
          <a:xfrm>
            <a:off x="2525042" y="158011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34" y="2077075"/>
            <a:ext cx="698481" cy="513977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 flipV="1">
            <a:off x="4923157" y="3785845"/>
            <a:ext cx="2699413" cy="1189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37" idx="2"/>
          </p:cNvCxnSpPr>
          <p:nvPr/>
        </p:nvCxnSpPr>
        <p:spPr>
          <a:xfrm flipV="1">
            <a:off x="4709265" y="2649066"/>
            <a:ext cx="1120425" cy="9987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" idx="0"/>
          </p:cNvCxnSpPr>
          <p:nvPr/>
        </p:nvCxnSpPr>
        <p:spPr>
          <a:xfrm flipV="1">
            <a:off x="2257573" y="2591052"/>
            <a:ext cx="1094920" cy="10567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734770" y="2439647"/>
            <a:ext cx="2887800" cy="136052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508631" y="195042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50" name="ZoneTexte 49"/>
          <p:cNvSpPr txBox="1"/>
          <p:nvPr/>
        </p:nvSpPr>
        <p:spPr>
          <a:xfrm>
            <a:off x="5052882" y="195042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sp>
        <p:nvSpPr>
          <p:cNvPr id="51" name="ZoneTexte 50"/>
          <p:cNvSpPr txBox="1"/>
          <p:nvPr/>
        </p:nvSpPr>
        <p:spPr>
          <a:xfrm>
            <a:off x="7874221" y="2464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52" name="ZoneTexte 51"/>
          <p:cNvSpPr txBox="1"/>
          <p:nvPr/>
        </p:nvSpPr>
        <p:spPr>
          <a:xfrm>
            <a:off x="8146090" y="318610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sp>
        <p:nvSpPr>
          <p:cNvPr id="53" name="ZoneTexte 52"/>
          <p:cNvSpPr txBox="1"/>
          <p:nvPr/>
        </p:nvSpPr>
        <p:spPr>
          <a:xfrm>
            <a:off x="8144863" y="48713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AS6</a:t>
            </a:r>
            <a:endParaRPr lang="en-GB" dirty="0"/>
          </a:p>
        </p:txBody>
      </p:sp>
      <p:sp>
        <p:nvSpPr>
          <p:cNvPr id="54" name="Nuage 53"/>
          <p:cNvSpPr/>
          <p:nvPr/>
        </p:nvSpPr>
        <p:spPr>
          <a:xfrm>
            <a:off x="417361" y="1738070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Image 5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" y="2235027"/>
            <a:ext cx="698481" cy="513977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400950" y="2195109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cxnSp>
        <p:nvCxnSpPr>
          <p:cNvPr id="57" name="Connecteur droit avec flèche 56"/>
          <p:cNvCxnSpPr>
            <a:endCxn id="55" idx="2"/>
          </p:cNvCxnSpPr>
          <p:nvPr/>
        </p:nvCxnSpPr>
        <p:spPr>
          <a:xfrm flipH="1" flipV="1">
            <a:off x="1323894" y="2749004"/>
            <a:ext cx="343717" cy="240655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1534107" y="2582566"/>
            <a:ext cx="451979" cy="1203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210832" y="3186101"/>
            <a:ext cx="218409" cy="1685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1710765" y="2615629"/>
            <a:ext cx="395134" cy="9528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68229" y="3647774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$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908332" y="2833732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$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 flipH="1">
            <a:off x="4282271" y="5609050"/>
            <a:ext cx="2750197" cy="308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037462" y="5332401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$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 flipH="1">
            <a:off x="4960856" y="3904763"/>
            <a:ext cx="2737602" cy="1446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5052882" y="2615629"/>
            <a:ext cx="2645576" cy="1128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2280141" y="2615629"/>
            <a:ext cx="802193" cy="7551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4651785" y="2733570"/>
            <a:ext cx="802193" cy="755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401390" y="2649474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$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688889" y="2752536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$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178930" y="3257875"/>
            <a:ext cx="3406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=</a:t>
            </a:r>
            <a:endParaRPr lang="en-GB" sz="2400" b="1" dirty="0">
              <a:solidFill>
                <a:srgbClr val="008000"/>
              </a:solidFill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5272397" y="4057163"/>
            <a:ext cx="2578461" cy="1098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3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4257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Forwarding paths from AS7 to AS8 and vice-versa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428017" y="5202755"/>
            <a:ext cx="3935949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433647" y="5323646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879286" y="59347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98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Customer wants packets towards </a:t>
            </a:r>
            <a:br>
              <a:rPr lang="en-GB" dirty="0" smtClean="0"/>
            </a:br>
            <a:r>
              <a:rPr lang="en-GB" dirty="0" smtClean="0">
                <a:latin typeface="Courier"/>
                <a:cs typeface="Courier"/>
              </a:rPr>
              <a:t>p1</a:t>
            </a:r>
            <a:r>
              <a:rPr lang="en-GB" dirty="0" smtClean="0"/>
              <a:t> via R2 and </a:t>
            </a:r>
            <a:r>
              <a:rPr lang="en-GB" dirty="0" smtClean="0">
                <a:latin typeface="Courier"/>
                <a:cs typeface="Courier"/>
              </a:rPr>
              <a:t>p2</a:t>
            </a:r>
            <a:r>
              <a:rPr lang="en-GB" dirty="0" smtClean="0"/>
              <a:t> via R5 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349855" y="5371993"/>
            <a:ext cx="7134691" cy="121835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433647" y="5323646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4" idx="1"/>
          </p:cNvCxnSpPr>
          <p:nvPr/>
        </p:nvCxnSpPr>
        <p:spPr>
          <a:xfrm flipV="1">
            <a:off x="1750373" y="5835103"/>
            <a:ext cx="1135701" cy="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46875" y="5847877"/>
            <a:ext cx="1670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00278" y="6021674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7" y="5463866"/>
            <a:ext cx="742474" cy="742474"/>
          </a:xfrm>
          <a:prstGeom prst="rect">
            <a:avLst/>
          </a:prstGeom>
        </p:spPr>
      </p:pic>
      <p:cxnSp>
        <p:nvCxnSpPr>
          <p:cNvPr id="48" name="Connecteur droit 47"/>
          <p:cNvCxnSpPr>
            <a:endCxn id="35" idx="1"/>
          </p:cNvCxnSpPr>
          <p:nvPr/>
        </p:nvCxnSpPr>
        <p:spPr>
          <a:xfrm>
            <a:off x="5707522" y="5835103"/>
            <a:ext cx="35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5637585"/>
            <a:ext cx="742474" cy="74247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19000" y="635874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p1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513545" y="6297077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p2</a:t>
            </a:r>
            <a:endParaRPr lang="en-GB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303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 with MED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GB" dirty="0" err="1" smtClean="0"/>
              <a:t>iBGP</a:t>
            </a:r>
            <a:r>
              <a:rPr lang="en-GB" dirty="0" smtClean="0"/>
              <a:t> full mesh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1" y="2335467"/>
            <a:ext cx="698481" cy="513977"/>
          </a:xfrm>
          <a:prstGeom prst="rect">
            <a:avLst/>
          </a:prstGeom>
        </p:spPr>
      </p:pic>
      <p:sp>
        <p:nvSpPr>
          <p:cNvPr id="5" name="Nuage 4"/>
          <p:cNvSpPr/>
          <p:nvPr/>
        </p:nvSpPr>
        <p:spPr>
          <a:xfrm>
            <a:off x="1337120" y="1761348"/>
            <a:ext cx="5842764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24" y="2335467"/>
            <a:ext cx="698481" cy="5139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722565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5051819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570564" y="4037535"/>
            <a:ext cx="235995" cy="12451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0"/>
          </p:cNvCxnSpPr>
          <p:nvPr/>
        </p:nvCxnSpPr>
        <p:spPr>
          <a:xfrm flipH="1">
            <a:off x="2875121" y="2850358"/>
            <a:ext cx="122438" cy="662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Nuage 11"/>
          <p:cNvSpPr/>
          <p:nvPr/>
        </p:nvSpPr>
        <p:spPr>
          <a:xfrm>
            <a:off x="3974602" y="476571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45" y="5097079"/>
            <a:ext cx="698481" cy="513977"/>
          </a:xfrm>
          <a:prstGeom prst="rect">
            <a:avLst/>
          </a:prstGeom>
        </p:spPr>
      </p:pic>
      <p:sp>
        <p:nvSpPr>
          <p:cNvPr id="14" name="Nuage 13"/>
          <p:cNvSpPr/>
          <p:nvPr/>
        </p:nvSpPr>
        <p:spPr>
          <a:xfrm>
            <a:off x="6347153" y="4924009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4" y="5262670"/>
            <a:ext cx="698481" cy="513977"/>
          </a:xfrm>
          <a:prstGeom prst="rect">
            <a:avLst/>
          </a:prstGeom>
        </p:spPr>
      </p:pic>
      <p:sp>
        <p:nvSpPr>
          <p:cNvPr id="16" name="Nuage 15"/>
          <p:cNvSpPr/>
          <p:nvPr/>
        </p:nvSpPr>
        <p:spPr>
          <a:xfrm>
            <a:off x="1598183" y="476571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5" y="5262670"/>
            <a:ext cx="698481" cy="51397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7179884" y="56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9202" y="491334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2701556" y="48713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AS6</a:t>
            </a:r>
            <a:endParaRPr lang="en-GB" dirty="0"/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80" y="3512615"/>
            <a:ext cx="698481" cy="513977"/>
          </a:xfrm>
          <a:prstGeom prst="rect">
            <a:avLst/>
          </a:prstGeom>
        </p:spPr>
      </p:pic>
      <p:pic>
        <p:nvPicPr>
          <p:cNvPr id="22" name="Image 2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02" y="3448083"/>
            <a:ext cx="698481" cy="513977"/>
          </a:xfrm>
          <a:prstGeom prst="rect">
            <a:avLst/>
          </a:prstGeom>
        </p:spPr>
      </p:pic>
      <p:pic>
        <p:nvPicPr>
          <p:cNvPr id="23" name="Image 2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3486101"/>
            <a:ext cx="698481" cy="513977"/>
          </a:xfrm>
          <a:prstGeom prst="rect">
            <a:avLst/>
          </a:prstGeom>
        </p:spPr>
      </p:pic>
      <p:cxnSp>
        <p:nvCxnSpPr>
          <p:cNvPr id="24" name="Connecteur droit 23"/>
          <p:cNvCxnSpPr>
            <a:endCxn id="8" idx="1"/>
          </p:cNvCxnSpPr>
          <p:nvPr/>
        </p:nvCxnSpPr>
        <p:spPr>
          <a:xfrm>
            <a:off x="3274895" y="2558091"/>
            <a:ext cx="1776924" cy="10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70564" y="36572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974602" y="36307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5251638" y="364743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cxnSp>
        <p:nvCxnSpPr>
          <p:cNvPr id="30" name="Connecteur droit 29"/>
          <p:cNvCxnSpPr>
            <a:endCxn id="22" idx="0"/>
          </p:cNvCxnSpPr>
          <p:nvPr/>
        </p:nvCxnSpPr>
        <p:spPr>
          <a:xfrm>
            <a:off x="3242840" y="2703895"/>
            <a:ext cx="1081003" cy="74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endCxn id="23" idx="0"/>
          </p:cNvCxnSpPr>
          <p:nvPr/>
        </p:nvCxnSpPr>
        <p:spPr>
          <a:xfrm>
            <a:off x="5251638" y="2849444"/>
            <a:ext cx="327978" cy="63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 flipV="1">
            <a:off x="4323843" y="3947430"/>
            <a:ext cx="2584234" cy="12932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5731316" y="3947430"/>
            <a:ext cx="1239141" cy="11496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2743308" y="5611056"/>
            <a:ext cx="1788586" cy="2475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3" idx="1"/>
          </p:cNvCxnSpPr>
          <p:nvPr/>
        </p:nvCxnSpPr>
        <p:spPr>
          <a:xfrm flipH="1">
            <a:off x="5079202" y="5354068"/>
            <a:ext cx="1672843" cy="2301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19539" y="28814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C=4</a:t>
            </a:r>
            <a:endParaRPr lang="en-GB" dirty="0"/>
          </a:p>
        </p:txBody>
      </p:sp>
      <p:sp>
        <p:nvSpPr>
          <p:cNvPr id="46" name="ZoneTexte 45"/>
          <p:cNvSpPr txBox="1"/>
          <p:nvPr/>
        </p:nvSpPr>
        <p:spPr>
          <a:xfrm>
            <a:off x="2274299" y="304150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C=2</a:t>
            </a:r>
            <a:endParaRPr lang="en-GB" dirty="0"/>
          </a:p>
        </p:txBody>
      </p:sp>
      <p:sp>
        <p:nvSpPr>
          <p:cNvPr id="47" name="ZoneTexte 46"/>
          <p:cNvSpPr txBox="1"/>
          <p:nvPr/>
        </p:nvSpPr>
        <p:spPr>
          <a:xfrm>
            <a:off x="4053990" y="224335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48" name="ZoneTexte 47"/>
          <p:cNvSpPr txBox="1"/>
          <p:nvPr/>
        </p:nvSpPr>
        <p:spPr>
          <a:xfrm>
            <a:off x="3861329" y="2833691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6426718" y="431681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650829" y="4412214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708736" y="564226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709975" y="446921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8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 with MED (2)</a:t>
            </a:r>
            <a:endParaRPr lang="en-GB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46573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With RRs</a:t>
            </a:r>
            <a:endParaRPr lang="en-GB" dirty="0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1" y="2335467"/>
            <a:ext cx="698481" cy="513977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1337120" y="1761348"/>
            <a:ext cx="5842764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24" y="2335467"/>
            <a:ext cx="698481" cy="513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22565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51819" y="2480112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70564" y="4037535"/>
            <a:ext cx="235995" cy="12451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1" idx="0"/>
          </p:cNvCxnSpPr>
          <p:nvPr/>
        </p:nvCxnSpPr>
        <p:spPr>
          <a:xfrm flipH="1">
            <a:off x="2875121" y="2850358"/>
            <a:ext cx="122438" cy="662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Nuage 11"/>
          <p:cNvSpPr/>
          <p:nvPr/>
        </p:nvSpPr>
        <p:spPr>
          <a:xfrm>
            <a:off x="3974602" y="476571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45" y="5097079"/>
            <a:ext cx="698481" cy="513977"/>
          </a:xfrm>
          <a:prstGeom prst="rect">
            <a:avLst/>
          </a:prstGeom>
        </p:spPr>
      </p:pic>
      <p:sp>
        <p:nvSpPr>
          <p:cNvPr id="14" name="Nuage 13"/>
          <p:cNvSpPr/>
          <p:nvPr/>
        </p:nvSpPr>
        <p:spPr>
          <a:xfrm>
            <a:off x="6347153" y="4924009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4" y="5262670"/>
            <a:ext cx="698481" cy="513977"/>
          </a:xfrm>
          <a:prstGeom prst="rect">
            <a:avLst/>
          </a:prstGeom>
        </p:spPr>
      </p:pic>
      <p:sp>
        <p:nvSpPr>
          <p:cNvPr id="16" name="Nuage 15"/>
          <p:cNvSpPr/>
          <p:nvPr/>
        </p:nvSpPr>
        <p:spPr>
          <a:xfrm>
            <a:off x="1598183" y="476571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5" y="5262670"/>
            <a:ext cx="698481" cy="51397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7179884" y="56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9202" y="491334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AS5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2701556" y="48713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AS6</a:t>
            </a:r>
            <a:endParaRPr lang="en-GB" dirty="0"/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80" y="3512615"/>
            <a:ext cx="698481" cy="513977"/>
          </a:xfrm>
          <a:prstGeom prst="rect">
            <a:avLst/>
          </a:prstGeom>
        </p:spPr>
      </p:pic>
      <p:pic>
        <p:nvPicPr>
          <p:cNvPr id="22" name="Image 2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02" y="3448083"/>
            <a:ext cx="698481" cy="513977"/>
          </a:xfrm>
          <a:prstGeom prst="rect">
            <a:avLst/>
          </a:prstGeom>
        </p:spPr>
      </p:pic>
      <p:pic>
        <p:nvPicPr>
          <p:cNvPr id="23" name="Image 2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3486101"/>
            <a:ext cx="698481" cy="513977"/>
          </a:xfrm>
          <a:prstGeom prst="rect">
            <a:avLst/>
          </a:prstGeom>
        </p:spPr>
      </p:pic>
      <p:cxnSp>
        <p:nvCxnSpPr>
          <p:cNvPr id="24" name="Connecteur droit 23"/>
          <p:cNvCxnSpPr>
            <a:endCxn id="9" idx="1"/>
          </p:cNvCxnSpPr>
          <p:nvPr/>
        </p:nvCxnSpPr>
        <p:spPr>
          <a:xfrm>
            <a:off x="3274895" y="2558091"/>
            <a:ext cx="1776924" cy="10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70564" y="36572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974602" y="36307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7" name="ZoneTexte 26"/>
          <p:cNvSpPr txBox="1"/>
          <p:nvPr/>
        </p:nvSpPr>
        <p:spPr>
          <a:xfrm>
            <a:off x="5251638" y="364743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cxnSp>
        <p:nvCxnSpPr>
          <p:cNvPr id="28" name="Connecteur droit 27"/>
          <p:cNvCxnSpPr>
            <a:endCxn id="22" idx="0"/>
          </p:cNvCxnSpPr>
          <p:nvPr/>
        </p:nvCxnSpPr>
        <p:spPr>
          <a:xfrm>
            <a:off x="3242840" y="2703895"/>
            <a:ext cx="1081003" cy="74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23" idx="0"/>
          </p:cNvCxnSpPr>
          <p:nvPr/>
        </p:nvCxnSpPr>
        <p:spPr>
          <a:xfrm>
            <a:off x="5251638" y="2849444"/>
            <a:ext cx="327978" cy="63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323843" y="3947430"/>
            <a:ext cx="2584234" cy="12932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5731316" y="3947430"/>
            <a:ext cx="1239141" cy="11496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2743308" y="5611056"/>
            <a:ext cx="1788586" cy="2475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3" idx="1"/>
          </p:cNvCxnSpPr>
          <p:nvPr/>
        </p:nvCxnSpPr>
        <p:spPr>
          <a:xfrm flipH="1">
            <a:off x="5079202" y="5354068"/>
            <a:ext cx="1672843" cy="2301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19539" y="28814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C=4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2274299" y="304150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C=2</a:t>
            </a:r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4053990" y="224335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3861329" y="2833691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C=1</a:t>
            </a:r>
            <a:endParaRPr lang="en-GB" dirty="0"/>
          </a:p>
        </p:txBody>
      </p:sp>
      <p:sp>
        <p:nvSpPr>
          <p:cNvPr id="38" name="ZoneTexte 37"/>
          <p:cNvSpPr txBox="1"/>
          <p:nvPr/>
        </p:nvSpPr>
        <p:spPr>
          <a:xfrm>
            <a:off x="6426718" y="431681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650829" y="4412214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Bouée 39"/>
          <p:cNvSpPr>
            <a:spLocks noChangeAspect="1"/>
          </p:cNvSpPr>
          <p:nvPr/>
        </p:nvSpPr>
        <p:spPr>
          <a:xfrm>
            <a:off x="4824393" y="2182098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Bouée 40"/>
          <p:cNvSpPr>
            <a:spLocks noChangeAspect="1"/>
          </p:cNvSpPr>
          <p:nvPr/>
        </p:nvSpPr>
        <p:spPr>
          <a:xfrm>
            <a:off x="2525880" y="2182098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630343" y="2703895"/>
            <a:ext cx="1194050" cy="7322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1" idx="4"/>
          </p:cNvCxnSpPr>
          <p:nvPr/>
        </p:nvCxnSpPr>
        <p:spPr>
          <a:xfrm flipH="1">
            <a:off x="2997559" y="3041505"/>
            <a:ext cx="80553" cy="44459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3468598" y="2985478"/>
            <a:ext cx="585392" cy="570453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5478814" y="2859308"/>
            <a:ext cx="293498" cy="653307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09975" y="446921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MED=0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708736" y="564226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</a:t>
            </a:r>
            <a:endParaRPr lang="en-GB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2392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Incoming traffic engineering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7193"/>
            <a:ext cx="8229600" cy="4525963"/>
          </a:xfrm>
        </p:spPr>
        <p:txBody>
          <a:bodyPr/>
          <a:lstStyle/>
          <a:p>
            <a:r>
              <a:rPr lang="en-GB" dirty="0" smtClean="0"/>
              <a:t>How can a customer distribute the load on its links  ?</a:t>
            </a:r>
          </a:p>
          <a:p>
            <a:pPr lvl="1"/>
            <a:r>
              <a:rPr lang="en-GB" dirty="0" smtClean="0"/>
              <a:t>one third of traffic on each link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" idx="3"/>
            <a:endCxn id="9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21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01042" y="2866276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4" name="Nuage 23"/>
          <p:cNvSpPr/>
          <p:nvPr/>
        </p:nvSpPr>
        <p:spPr>
          <a:xfrm>
            <a:off x="1897663" y="5435458"/>
            <a:ext cx="5963408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5614358"/>
            <a:ext cx="698481" cy="513977"/>
          </a:xfrm>
          <a:prstGeom prst="rect">
            <a:avLst/>
          </a:prstGeom>
        </p:spPr>
      </p:pic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46" y="5784166"/>
            <a:ext cx="698481" cy="513977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9" idx="2"/>
          </p:cNvCxnSpPr>
          <p:nvPr/>
        </p:nvCxnSpPr>
        <p:spPr>
          <a:xfrm flipH="1" flipV="1">
            <a:off x="2784062" y="5153837"/>
            <a:ext cx="21349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</p:cNvCxnSpPr>
          <p:nvPr/>
        </p:nvCxnSpPr>
        <p:spPr>
          <a:xfrm flipV="1">
            <a:off x="4249487" y="5323647"/>
            <a:ext cx="251917" cy="4605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30" name="Connecteur droit avec flèche 2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Nuage 30"/>
          <p:cNvSpPr/>
          <p:nvPr/>
        </p:nvSpPr>
        <p:spPr>
          <a:xfrm>
            <a:off x="2261715" y="2866275"/>
            <a:ext cx="4601071" cy="26910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/>
          <p:cNvSpPr txBox="1"/>
          <p:nvPr/>
        </p:nvSpPr>
        <p:spPr>
          <a:xfrm>
            <a:off x="6283870" y="5543824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GB" dirty="0"/>
          </a:p>
        </p:txBody>
      </p:sp>
      <p:sp>
        <p:nvSpPr>
          <p:cNvPr id="33" name="ZoneTexte 32"/>
          <p:cNvSpPr txBox="1"/>
          <p:nvPr/>
        </p:nvSpPr>
        <p:spPr>
          <a:xfrm>
            <a:off x="4708736" y="564226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</a:t>
            </a:r>
            <a:endParaRPr lang="en-GB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418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specific prefixes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349855" y="5371993"/>
            <a:ext cx="7134691" cy="121835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4" idx="1"/>
          </p:cNvCxnSpPr>
          <p:nvPr/>
        </p:nvCxnSpPr>
        <p:spPr>
          <a:xfrm flipV="1">
            <a:off x="1750373" y="5835103"/>
            <a:ext cx="1135701" cy="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46875" y="5847877"/>
            <a:ext cx="1670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00278" y="602167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AS9</a:t>
            </a:r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7" y="5463866"/>
            <a:ext cx="742474" cy="742474"/>
          </a:xfrm>
          <a:prstGeom prst="rect">
            <a:avLst/>
          </a:prstGeom>
        </p:spPr>
      </p:pic>
      <p:cxnSp>
        <p:nvCxnSpPr>
          <p:cNvPr id="48" name="Connecteur droit 47"/>
          <p:cNvCxnSpPr>
            <a:endCxn id="35" idx="1"/>
          </p:cNvCxnSpPr>
          <p:nvPr/>
        </p:nvCxnSpPr>
        <p:spPr>
          <a:xfrm>
            <a:off x="5707522" y="5835103"/>
            <a:ext cx="35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5637585"/>
            <a:ext cx="742474" cy="74247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19000" y="635874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p0/49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513545" y="609209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/>
                <a:cs typeface="Courier"/>
              </a:rPr>
              <a:t>p</a:t>
            </a:r>
            <a:r>
              <a:rPr lang="en-GB" dirty="0" smtClean="0">
                <a:latin typeface="Courier"/>
                <a:cs typeface="Courier"/>
              </a:rPr>
              <a:t>1/49</a:t>
            </a:r>
            <a:endParaRPr lang="en-GB" dirty="0">
              <a:latin typeface="Courier"/>
              <a:cs typeface="Courier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547664" y="4987542"/>
            <a:ext cx="792088" cy="38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109026" y="475401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p/48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513545" y="490641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p/48</a:t>
            </a:r>
            <a:endParaRPr lang="en-GB" b="1" dirty="0">
              <a:latin typeface="Courier"/>
              <a:cs typeface="Courier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5893727" y="5066659"/>
            <a:ext cx="390143" cy="5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specific prefixes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349855" y="5371993"/>
            <a:ext cx="7134691" cy="121835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4" idx="1"/>
          </p:cNvCxnSpPr>
          <p:nvPr/>
        </p:nvCxnSpPr>
        <p:spPr>
          <a:xfrm flipV="1">
            <a:off x="1750373" y="5835103"/>
            <a:ext cx="1135701" cy="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46875" y="5847877"/>
            <a:ext cx="1670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00278" y="602167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AS9</a:t>
            </a:r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7" y="5463866"/>
            <a:ext cx="742474" cy="742474"/>
          </a:xfrm>
          <a:prstGeom prst="rect">
            <a:avLst/>
          </a:prstGeom>
        </p:spPr>
      </p:pic>
      <p:cxnSp>
        <p:nvCxnSpPr>
          <p:cNvPr id="48" name="Connecteur droit 47"/>
          <p:cNvCxnSpPr>
            <a:endCxn id="35" idx="1"/>
          </p:cNvCxnSpPr>
          <p:nvPr/>
        </p:nvCxnSpPr>
        <p:spPr>
          <a:xfrm>
            <a:off x="5707522" y="5835103"/>
            <a:ext cx="35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5637585"/>
            <a:ext cx="742474" cy="74247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19000" y="635874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p0/49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513545" y="609209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/>
                <a:cs typeface="Courier"/>
              </a:rPr>
              <a:t>p</a:t>
            </a:r>
            <a:r>
              <a:rPr lang="en-GB" dirty="0" smtClean="0">
                <a:latin typeface="Courier"/>
                <a:cs typeface="Courier"/>
              </a:rPr>
              <a:t>1/49</a:t>
            </a:r>
            <a:endParaRPr lang="en-GB" dirty="0">
              <a:latin typeface="Courier"/>
              <a:cs typeface="Courier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547664" y="4987542"/>
            <a:ext cx="792088" cy="38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11560" y="475401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p0/49 AS9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513545" y="490641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p1/49 AS9</a:t>
            </a:r>
            <a:endParaRPr lang="en-GB" b="1" dirty="0">
              <a:latin typeface="Courier"/>
              <a:cs typeface="Courier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5893727" y="5066659"/>
            <a:ext cx="390143" cy="5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2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Endpoints of the </a:t>
            </a:r>
            <a:r>
              <a:rPr lang="en-GB" dirty="0" err="1" smtClean="0">
                <a:solidFill>
                  <a:srgbClr val="FF0000"/>
                </a:solidFill>
              </a:rPr>
              <a:t>eBGP</a:t>
            </a:r>
            <a:r>
              <a:rPr lang="en-GB" dirty="0" smtClean="0"/>
              <a:t> sessions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4468"/>
            <a:ext cx="8229600" cy="4525963"/>
          </a:xfrm>
        </p:spPr>
        <p:txBody>
          <a:bodyPr/>
          <a:lstStyle/>
          <a:p>
            <a:r>
              <a:rPr lang="en-GB" dirty="0" err="1" smtClean="0"/>
              <a:t>eBGP</a:t>
            </a:r>
            <a:r>
              <a:rPr lang="en-GB" dirty="0" smtClean="0"/>
              <a:t> sessions are TCP connections established between</a:t>
            </a:r>
            <a:br>
              <a:rPr lang="en-GB" dirty="0" smtClean="0"/>
            </a:br>
            <a:r>
              <a:rPr lang="en-GB" dirty="0" smtClean="0"/>
              <a:t>the IP addresses of</a:t>
            </a:r>
            <a:br>
              <a:rPr lang="en-GB" dirty="0" smtClean="0"/>
            </a:br>
            <a:r>
              <a:rPr lang="en-GB" dirty="0" smtClean="0"/>
              <a:t>the two routers</a:t>
            </a:r>
            <a:br>
              <a:rPr lang="en-GB" dirty="0" smtClean="0"/>
            </a:br>
            <a:r>
              <a:rPr lang="en-GB" dirty="0" smtClean="0"/>
              <a:t>on the peering link</a:t>
            </a:r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76648" y="225484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494750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311273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57227" y="523323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0" y="567787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99358" y="201078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88651" y="545799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46255" y="362670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53094" y="287429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82" y="234813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81178" y="355100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81178" y="250496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1048886" y="556553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6015909" y="188551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2001:222:11:13::33</a:t>
            </a:r>
            <a:endParaRPr lang="en-GB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81066" y="523323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22462" y="263325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26544" y="217048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92803" y="247269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65682" y="290305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461166" y="5060745"/>
            <a:ext cx="2076894" cy="39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515252" y="556553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2001:222:12::1234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1311460" y="6146657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2001:222:12::5678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3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specific prefixes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349855" y="5371993"/>
            <a:ext cx="7134691" cy="121835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4" idx="1"/>
          </p:cNvCxnSpPr>
          <p:nvPr/>
        </p:nvCxnSpPr>
        <p:spPr>
          <a:xfrm flipV="1">
            <a:off x="1750373" y="5835103"/>
            <a:ext cx="1135701" cy="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46875" y="5847877"/>
            <a:ext cx="1670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00278" y="602167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AS9</a:t>
            </a:r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7" y="5463866"/>
            <a:ext cx="742474" cy="742474"/>
          </a:xfrm>
          <a:prstGeom prst="rect">
            <a:avLst/>
          </a:prstGeom>
        </p:spPr>
      </p:pic>
      <p:cxnSp>
        <p:nvCxnSpPr>
          <p:cNvPr id="48" name="Connecteur droit 47"/>
          <p:cNvCxnSpPr>
            <a:endCxn id="35" idx="1"/>
          </p:cNvCxnSpPr>
          <p:nvPr/>
        </p:nvCxnSpPr>
        <p:spPr>
          <a:xfrm>
            <a:off x="5707522" y="5835103"/>
            <a:ext cx="35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5637585"/>
            <a:ext cx="742474" cy="74247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19000" y="635874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p0/49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513545" y="609209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/>
                <a:cs typeface="Courier"/>
              </a:rPr>
              <a:t>p</a:t>
            </a:r>
            <a:r>
              <a:rPr lang="en-GB" dirty="0" smtClean="0">
                <a:latin typeface="Courier"/>
                <a:cs typeface="Courier"/>
              </a:rPr>
              <a:t>1/49</a:t>
            </a:r>
            <a:endParaRPr lang="en-GB" dirty="0">
              <a:latin typeface="Courier"/>
              <a:cs typeface="Courier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547664" y="4987542"/>
            <a:ext cx="792088" cy="38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11560" y="4710543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p0/49 AS9</a:t>
            </a:r>
          </a:p>
          <a:p>
            <a:r>
              <a:rPr lang="en-GB" b="1" dirty="0">
                <a:latin typeface="Courier"/>
                <a:cs typeface="Courier"/>
              </a:rPr>
              <a:t>p</a:t>
            </a:r>
            <a:r>
              <a:rPr lang="en-GB" b="1" dirty="0" smtClean="0">
                <a:latin typeface="Courier"/>
                <a:cs typeface="Courier"/>
              </a:rPr>
              <a:t>/48 AS9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513545" y="4906418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p1/49 AS9</a:t>
            </a:r>
          </a:p>
          <a:p>
            <a:r>
              <a:rPr lang="en-GB" b="1" dirty="0" smtClean="0">
                <a:latin typeface="Courier"/>
                <a:cs typeface="Courier"/>
              </a:rPr>
              <a:t>p/48 AS9</a:t>
            </a:r>
            <a:endParaRPr lang="en-GB" b="1" dirty="0">
              <a:latin typeface="Courier"/>
              <a:cs typeface="Courier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5893727" y="5066659"/>
            <a:ext cx="390143" cy="5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Path prepending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3"/>
            <a:endCxn id="10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2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21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  <a:endCxn id="10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01042" y="286627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5" name="Nuage 24"/>
          <p:cNvSpPr/>
          <p:nvPr/>
        </p:nvSpPr>
        <p:spPr>
          <a:xfrm>
            <a:off x="2570564" y="1463025"/>
            <a:ext cx="5636338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5" y="1865695"/>
            <a:ext cx="698481" cy="5139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934630" y="150582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AS7</a:t>
            </a:r>
            <a:endParaRPr lang="en-GB" dirty="0"/>
          </a:p>
        </p:txBody>
      </p:sp>
      <p:pic>
        <p:nvPicPr>
          <p:cNvPr id="30" name="Image 2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1" y="1838384"/>
            <a:ext cx="698481" cy="513977"/>
          </a:xfrm>
          <a:prstGeom prst="rect">
            <a:avLst/>
          </a:prstGeom>
        </p:spPr>
      </p:pic>
      <p:pic>
        <p:nvPicPr>
          <p:cNvPr id="31" name="Image 3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5" y="1808148"/>
            <a:ext cx="698481" cy="513977"/>
          </a:xfrm>
          <a:prstGeom prst="rect">
            <a:avLst/>
          </a:prstGeom>
        </p:spPr>
      </p:pic>
      <p:sp>
        <p:nvSpPr>
          <p:cNvPr id="32" name="Nuage 31"/>
          <p:cNvSpPr/>
          <p:nvPr/>
        </p:nvSpPr>
        <p:spPr>
          <a:xfrm>
            <a:off x="349855" y="5371993"/>
            <a:ext cx="7134691" cy="121835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" y="5605425"/>
            <a:ext cx="698481" cy="513977"/>
          </a:xfrm>
          <a:prstGeom prst="rect">
            <a:avLst/>
          </a:prstGeom>
        </p:spPr>
      </p:pic>
      <p:pic>
        <p:nvPicPr>
          <p:cNvPr id="34" name="Image 3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4" y="5578114"/>
            <a:ext cx="698481" cy="513977"/>
          </a:xfrm>
          <a:prstGeom prst="rect">
            <a:avLst/>
          </a:prstGeom>
        </p:spPr>
      </p:pic>
      <p:cxnSp>
        <p:nvCxnSpPr>
          <p:cNvPr id="36" name="Connecteur droit avec flèche 35"/>
          <p:cNvCxnSpPr>
            <a:stCxn id="4" idx="0"/>
          </p:cNvCxnSpPr>
          <p:nvPr/>
        </p:nvCxnSpPr>
        <p:spPr>
          <a:xfrm flipV="1">
            <a:off x="3269046" y="2352361"/>
            <a:ext cx="217347" cy="7909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20" idx="2"/>
          </p:cNvCxnSpPr>
          <p:nvPr/>
        </p:nvCxnSpPr>
        <p:spPr>
          <a:xfrm flipV="1">
            <a:off x="1716305" y="5153837"/>
            <a:ext cx="106775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0"/>
          </p:cNvCxnSpPr>
          <p:nvPr/>
        </p:nvCxnSpPr>
        <p:spPr>
          <a:xfrm flipV="1">
            <a:off x="4014726" y="2312508"/>
            <a:ext cx="1102402" cy="17182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27102" y="2284143"/>
            <a:ext cx="960689" cy="1003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118662" y="2352361"/>
            <a:ext cx="569129" cy="2249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4" idx="1"/>
          </p:cNvCxnSpPr>
          <p:nvPr/>
        </p:nvCxnSpPr>
        <p:spPr>
          <a:xfrm flipV="1">
            <a:off x="1750373" y="5835103"/>
            <a:ext cx="1135701" cy="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46875" y="5847877"/>
            <a:ext cx="1670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800278" y="602167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AS9</a:t>
            </a:r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7" y="5463866"/>
            <a:ext cx="742474" cy="742474"/>
          </a:xfrm>
          <a:prstGeom prst="rect">
            <a:avLst/>
          </a:prstGeom>
        </p:spPr>
      </p:pic>
      <p:cxnSp>
        <p:nvCxnSpPr>
          <p:cNvPr id="48" name="Connecteur droit 47"/>
          <p:cNvCxnSpPr>
            <a:endCxn id="35" idx="1"/>
          </p:cNvCxnSpPr>
          <p:nvPr/>
        </p:nvCxnSpPr>
        <p:spPr>
          <a:xfrm>
            <a:off x="5707522" y="5835103"/>
            <a:ext cx="35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4" y="5637585"/>
            <a:ext cx="742474" cy="74247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19000" y="635874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  <a:cs typeface="Courier"/>
              </a:rPr>
              <a:t>p0/49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513545" y="609209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/>
                <a:cs typeface="Courier"/>
              </a:rPr>
              <a:t>p</a:t>
            </a:r>
            <a:r>
              <a:rPr lang="en-GB" dirty="0" smtClean="0">
                <a:latin typeface="Courier"/>
                <a:cs typeface="Courier"/>
              </a:rPr>
              <a:t>1/49</a:t>
            </a:r>
            <a:endParaRPr lang="en-GB" dirty="0">
              <a:latin typeface="Courier"/>
              <a:cs typeface="Courier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547664" y="4987542"/>
            <a:ext cx="792088" cy="38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11560" y="4710543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p/48 AS9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513545" y="4906418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"/>
                <a:cs typeface="Courier"/>
              </a:rPr>
              <a:t>p/48 AS9:AS9:AS9</a:t>
            </a:r>
            <a:endParaRPr lang="en-GB" b="1" dirty="0">
              <a:latin typeface="Courier"/>
              <a:cs typeface="Courier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5893727" y="5066659"/>
            <a:ext cx="390143" cy="5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2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Traffic engineering</a:t>
            </a:r>
            <a:br>
              <a:rPr lang="en-GB" dirty="0" smtClean="0"/>
            </a:br>
            <a:r>
              <a:rPr lang="en-GB" dirty="0" smtClean="0"/>
              <a:t>AS path prepending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this traffic engineering technique works ?</a:t>
            </a:r>
          </a:p>
          <a:p>
            <a:pPr lvl="1"/>
            <a:r>
              <a:rPr lang="en-GB" dirty="0"/>
              <a:t>Can it control incoming or outgoing traffic 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/>
          </a:p>
          <a:p>
            <a:pPr lvl="1"/>
            <a:r>
              <a:rPr lang="en-GB" dirty="0"/>
              <a:t>What are its advantages and drawbacks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45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Backup links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can an ISP provide backup services to its customers ?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5" y="3143283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460184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6" y="48096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9" y="4544766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5" y="4030789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8" y="3143283"/>
            <a:ext cx="698481" cy="5139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486393" y="3448083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" idx="3"/>
            <a:endCxn id="9" idx="1"/>
          </p:cNvCxnSpPr>
          <p:nvPr/>
        </p:nvCxnSpPr>
        <p:spPr>
          <a:xfrm>
            <a:off x="3618286" y="3400272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21" idx="1"/>
          </p:cNvCxnSpPr>
          <p:nvPr/>
        </p:nvCxnSpPr>
        <p:spPr>
          <a:xfrm>
            <a:off x="3178369" y="4893951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2"/>
          </p:cNvCxnSpPr>
          <p:nvPr/>
        </p:nvCxnSpPr>
        <p:spPr>
          <a:xfrm flipV="1">
            <a:off x="4363966" y="3657260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3172345" y="4376793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3"/>
          </p:cNvCxnSpPr>
          <p:nvPr/>
        </p:nvCxnSpPr>
        <p:spPr>
          <a:xfrm flipV="1">
            <a:off x="5062447" y="4962069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2"/>
          </p:cNvCxnSpPr>
          <p:nvPr/>
        </p:nvCxnSpPr>
        <p:spPr>
          <a:xfrm flipH="1" flipV="1">
            <a:off x="5623089" y="3657260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01042" y="2866276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2964489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570564" y="478450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686748" y="41921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4363966" y="49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5637360" y="47352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293743" y="328792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4" name="Nuage 23"/>
          <p:cNvSpPr/>
          <p:nvPr/>
        </p:nvSpPr>
        <p:spPr>
          <a:xfrm>
            <a:off x="1897663" y="5435458"/>
            <a:ext cx="5963408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64" y="5614358"/>
            <a:ext cx="698481" cy="513977"/>
          </a:xfrm>
          <a:prstGeom prst="rect">
            <a:avLst/>
          </a:prstGeom>
        </p:spPr>
      </p:pic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46" y="5784166"/>
            <a:ext cx="698481" cy="513977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9" idx="2"/>
          </p:cNvCxnSpPr>
          <p:nvPr/>
        </p:nvCxnSpPr>
        <p:spPr>
          <a:xfrm flipH="1" flipV="1">
            <a:off x="2784062" y="5153837"/>
            <a:ext cx="213497" cy="46052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</p:cNvCxnSpPr>
          <p:nvPr/>
        </p:nvCxnSpPr>
        <p:spPr>
          <a:xfrm flipV="1">
            <a:off x="4249487" y="5323647"/>
            <a:ext cx="251917" cy="4605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8" y="5527178"/>
            <a:ext cx="698481" cy="513977"/>
          </a:xfrm>
          <a:prstGeom prst="rect">
            <a:avLst/>
          </a:prstGeom>
        </p:spPr>
      </p:pic>
      <p:cxnSp>
        <p:nvCxnSpPr>
          <p:cNvPr id="30" name="Connecteur droit avec flèche 29"/>
          <p:cNvCxnSpPr/>
          <p:nvPr/>
        </p:nvCxnSpPr>
        <p:spPr>
          <a:xfrm flipV="1">
            <a:off x="5585389" y="5015526"/>
            <a:ext cx="308338" cy="5116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Nuage 30"/>
          <p:cNvSpPr/>
          <p:nvPr/>
        </p:nvSpPr>
        <p:spPr>
          <a:xfrm>
            <a:off x="2261715" y="2634119"/>
            <a:ext cx="4601071" cy="292325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BGP Communities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BGP Communities can be attached to BGP routes in import filter</a:t>
            </a:r>
          </a:p>
          <a:p>
            <a:pPr lvl="1"/>
            <a:r>
              <a:rPr lang="en-GB" dirty="0" smtClean="0"/>
              <a:t>To indicate geographical location</a:t>
            </a:r>
          </a:p>
          <a:p>
            <a:pPr lvl="1"/>
            <a:r>
              <a:rPr lang="en-GB" dirty="0" smtClean="0"/>
              <a:t>To indicate type of BGP session</a:t>
            </a:r>
          </a:p>
          <a:p>
            <a:pPr lvl="1"/>
            <a:r>
              <a:rPr lang="is-IS" dirty="0" smtClean="0"/>
              <a:t>…</a:t>
            </a:r>
          </a:p>
          <a:p>
            <a:r>
              <a:rPr lang="is-IS" dirty="0" smtClean="0"/>
              <a:t>BGP Communities can be attached to BGP routes in export filter</a:t>
            </a:r>
          </a:p>
          <a:p>
            <a:pPr lvl="1"/>
            <a:r>
              <a:rPr lang="is-IS" dirty="0" smtClean="0"/>
              <a:t>To request neighbour AS to treat the route in a specifix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5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/>
        </p:nvSpPr>
        <p:spPr>
          <a:xfrm>
            <a:off x="4483682" y="2347310"/>
            <a:ext cx="2351766" cy="2342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1904646" y="2358441"/>
            <a:ext cx="2351766" cy="23421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provide restricted transit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1" y="2520274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00" y="3978833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25" y="3921757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21" y="3407780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84" y="2520274"/>
            <a:ext cx="698481" cy="5139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173629" y="2825074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" idx="3"/>
            <a:endCxn id="9" idx="1"/>
          </p:cNvCxnSpPr>
          <p:nvPr/>
        </p:nvCxnSpPr>
        <p:spPr>
          <a:xfrm>
            <a:off x="3305522" y="2777263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2"/>
          </p:cNvCxnSpPr>
          <p:nvPr/>
        </p:nvCxnSpPr>
        <p:spPr>
          <a:xfrm flipV="1">
            <a:off x="4051202" y="3034251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2859581" y="3753784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84795" y="4300568"/>
            <a:ext cx="2709963" cy="3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2"/>
          </p:cNvCxnSpPr>
          <p:nvPr/>
        </p:nvCxnSpPr>
        <p:spPr>
          <a:xfrm flipH="1" flipV="1">
            <a:off x="5310325" y="3034251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88278" y="2243267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2651725" y="26649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7800" y="416149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373984" y="3569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5324596" y="41122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4980979" y="26649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4" name="Nuage 23"/>
          <p:cNvSpPr/>
          <p:nvPr/>
        </p:nvSpPr>
        <p:spPr>
          <a:xfrm>
            <a:off x="1584899" y="4812449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00" y="4991349"/>
            <a:ext cx="698481" cy="513977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9" idx="2"/>
          </p:cNvCxnSpPr>
          <p:nvPr/>
        </p:nvCxnSpPr>
        <p:spPr>
          <a:xfrm flipH="1" flipV="1">
            <a:off x="2471298" y="4530828"/>
            <a:ext cx="21349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Nuage 29"/>
          <p:cNvSpPr/>
          <p:nvPr/>
        </p:nvSpPr>
        <p:spPr>
          <a:xfrm>
            <a:off x="1948951" y="2243266"/>
            <a:ext cx="4601071" cy="26910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/>
          <p:cNvSpPr txBox="1"/>
          <p:nvPr/>
        </p:nvSpPr>
        <p:spPr>
          <a:xfrm>
            <a:off x="2953125" y="5105481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Customer1</a:t>
            </a:r>
            <a:endParaRPr lang="en-GB" dirty="0"/>
          </a:p>
        </p:txBody>
      </p:sp>
      <p:sp>
        <p:nvSpPr>
          <p:cNvPr id="36" name="Nuage 35"/>
          <p:cNvSpPr/>
          <p:nvPr/>
        </p:nvSpPr>
        <p:spPr>
          <a:xfrm>
            <a:off x="5680358" y="4707860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Image 3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9" y="4886760"/>
            <a:ext cx="698481" cy="513977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7048584" y="5000892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Customer3</a:t>
            </a:r>
            <a:endParaRPr lang="en-GB" dirty="0"/>
          </a:p>
        </p:txBody>
      </p:sp>
      <p:sp>
        <p:nvSpPr>
          <p:cNvPr id="39" name="Nuage 38"/>
          <p:cNvSpPr/>
          <p:nvPr/>
        </p:nvSpPr>
        <p:spPr>
          <a:xfrm>
            <a:off x="6001240" y="1620089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Image 3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1" y="1798989"/>
            <a:ext cx="698481" cy="513977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7369466" y="1913121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Customer2</a:t>
            </a:r>
            <a:endParaRPr lang="en-GB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5751592" y="4300568"/>
            <a:ext cx="601667" cy="7003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 flipH="1">
            <a:off x="5757992" y="2312966"/>
            <a:ext cx="1265390" cy="19097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9" idx="3"/>
          </p:cNvCxnSpPr>
          <p:nvPr/>
        </p:nvCxnSpPr>
        <p:spPr>
          <a:xfrm flipH="1">
            <a:off x="5659565" y="2312966"/>
            <a:ext cx="1229447" cy="46429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6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ISP provides primary connectivity between customer sites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1" y="2520274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00" y="3978833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02" y="4186660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25" y="3921757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21" y="3407780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84" y="2520274"/>
            <a:ext cx="698481" cy="5139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173629" y="2825074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" idx="3"/>
            <a:endCxn id="9" idx="1"/>
          </p:cNvCxnSpPr>
          <p:nvPr/>
        </p:nvCxnSpPr>
        <p:spPr>
          <a:xfrm>
            <a:off x="3305522" y="2777263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21" idx="1"/>
          </p:cNvCxnSpPr>
          <p:nvPr/>
        </p:nvCxnSpPr>
        <p:spPr>
          <a:xfrm>
            <a:off x="2865605" y="4270942"/>
            <a:ext cx="1185597" cy="27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2"/>
          </p:cNvCxnSpPr>
          <p:nvPr/>
        </p:nvCxnSpPr>
        <p:spPr>
          <a:xfrm flipV="1">
            <a:off x="4051202" y="3034251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2859581" y="3753784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3"/>
          </p:cNvCxnSpPr>
          <p:nvPr/>
        </p:nvCxnSpPr>
        <p:spPr>
          <a:xfrm flipV="1">
            <a:off x="4749683" y="4339060"/>
            <a:ext cx="645075" cy="10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2"/>
          </p:cNvCxnSpPr>
          <p:nvPr/>
        </p:nvCxnSpPr>
        <p:spPr>
          <a:xfrm flipH="1" flipV="1">
            <a:off x="5310325" y="3034251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88278" y="2243267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2651725" y="26649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7800" y="416149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373984" y="3569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4051202" y="43645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R4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5324596" y="41122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4980979" y="266491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4" name="Nuage 23"/>
          <p:cNvSpPr/>
          <p:nvPr/>
        </p:nvSpPr>
        <p:spPr>
          <a:xfrm>
            <a:off x="1584899" y="4812449"/>
            <a:ext cx="5963408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00" y="4991349"/>
            <a:ext cx="698481" cy="513977"/>
          </a:xfrm>
          <a:prstGeom prst="rect">
            <a:avLst/>
          </a:prstGeom>
        </p:spPr>
      </p:pic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84" y="5161157"/>
            <a:ext cx="698481" cy="513977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9" idx="2"/>
          </p:cNvCxnSpPr>
          <p:nvPr/>
        </p:nvCxnSpPr>
        <p:spPr>
          <a:xfrm flipH="1" flipV="1">
            <a:off x="2471298" y="4530828"/>
            <a:ext cx="213497" cy="4605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58" y="5033158"/>
            <a:ext cx="698481" cy="513977"/>
          </a:xfrm>
          <a:prstGeom prst="rect">
            <a:avLst/>
          </a:prstGeom>
        </p:spPr>
      </p:pic>
      <p:cxnSp>
        <p:nvCxnSpPr>
          <p:cNvPr id="30" name="Connecteur droit avec flèche 29"/>
          <p:cNvCxnSpPr>
            <a:stCxn id="29" idx="0"/>
          </p:cNvCxnSpPr>
          <p:nvPr/>
        </p:nvCxnSpPr>
        <p:spPr>
          <a:xfrm flipH="1" flipV="1">
            <a:off x="5580963" y="4392517"/>
            <a:ext cx="163036" cy="6406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Nuage 30"/>
          <p:cNvSpPr/>
          <p:nvPr/>
        </p:nvSpPr>
        <p:spPr>
          <a:xfrm>
            <a:off x="1948951" y="2243266"/>
            <a:ext cx="4601071" cy="26910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/>
          <p:cNvSpPr txBox="1"/>
          <p:nvPr/>
        </p:nvSpPr>
        <p:spPr>
          <a:xfrm>
            <a:off x="4051202" y="4920815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GB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3800979" y="5384235"/>
            <a:ext cx="1606995" cy="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6" idx="1"/>
          </p:cNvCxnSpPr>
          <p:nvPr/>
        </p:nvCxnSpPr>
        <p:spPr>
          <a:xfrm>
            <a:off x="2818272" y="5290147"/>
            <a:ext cx="449512" cy="12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5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/>
        </p:nvSpPr>
        <p:spPr>
          <a:xfrm>
            <a:off x="4527987" y="2929118"/>
            <a:ext cx="2351766" cy="2342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1948951" y="2940249"/>
            <a:ext cx="2351766" cy="23421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provide richer customer policies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63357"/>
            <a:ext cx="8229600" cy="4525963"/>
          </a:xfrm>
        </p:spPr>
        <p:txBody>
          <a:bodyPr/>
          <a:lstStyle/>
          <a:p>
            <a:r>
              <a:rPr lang="en-GB" dirty="0" smtClean="0"/>
              <a:t>Customer wants to receive packets from US via AS1 and from Europe via AS2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46" y="31020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05" y="45606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30" y="45035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26" y="3989588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9" y="3102082"/>
            <a:ext cx="698481" cy="5139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217934" y="34068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" idx="3"/>
            <a:endCxn id="9" idx="1"/>
          </p:cNvCxnSpPr>
          <p:nvPr/>
        </p:nvCxnSpPr>
        <p:spPr>
          <a:xfrm>
            <a:off x="3349827" y="33590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2"/>
          </p:cNvCxnSpPr>
          <p:nvPr/>
        </p:nvCxnSpPr>
        <p:spPr>
          <a:xfrm flipV="1">
            <a:off x="4095507" y="36160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2903886" y="43355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29100" y="4882376"/>
            <a:ext cx="2709963" cy="3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2"/>
          </p:cNvCxnSpPr>
          <p:nvPr/>
        </p:nvCxnSpPr>
        <p:spPr>
          <a:xfrm flipH="1" flipV="1">
            <a:off x="5354630" y="36160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696030" y="32467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302105" y="47433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8289" y="41509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5368901" y="46940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5025284" y="32467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4" name="Nuage 23"/>
          <p:cNvSpPr/>
          <p:nvPr/>
        </p:nvSpPr>
        <p:spPr>
          <a:xfrm>
            <a:off x="4716476" y="5720348"/>
            <a:ext cx="3417187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94" y="5944277"/>
            <a:ext cx="698481" cy="513977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25" idx="0"/>
            <a:endCxn id="19" idx="2"/>
          </p:cNvCxnSpPr>
          <p:nvPr/>
        </p:nvCxnSpPr>
        <p:spPr>
          <a:xfrm flipH="1" flipV="1">
            <a:off x="2515603" y="5112636"/>
            <a:ext cx="264532" cy="8316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Nuage 29"/>
          <p:cNvSpPr/>
          <p:nvPr/>
        </p:nvSpPr>
        <p:spPr>
          <a:xfrm>
            <a:off x="1993256" y="2825074"/>
            <a:ext cx="4601071" cy="26910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/>
          <p:cNvSpPr txBox="1"/>
          <p:nvPr/>
        </p:nvSpPr>
        <p:spPr>
          <a:xfrm>
            <a:off x="6384278" y="6088922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GB" dirty="0"/>
          </a:p>
        </p:txBody>
      </p:sp>
      <p:pic>
        <p:nvPicPr>
          <p:cNvPr id="37" name="Image 3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01" y="5946296"/>
            <a:ext cx="698481" cy="513977"/>
          </a:xfrm>
          <a:prstGeom prst="rect">
            <a:avLst/>
          </a:prstGeom>
        </p:spPr>
      </p:pic>
      <p:sp>
        <p:nvSpPr>
          <p:cNvPr id="39" name="Nuage 38"/>
          <p:cNvSpPr/>
          <p:nvPr/>
        </p:nvSpPr>
        <p:spPr>
          <a:xfrm>
            <a:off x="1315589" y="5692617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necteur droit avec flèche 41"/>
          <p:cNvCxnSpPr>
            <a:stCxn id="37" idx="0"/>
            <a:endCxn id="22" idx="2"/>
          </p:cNvCxnSpPr>
          <p:nvPr/>
        </p:nvCxnSpPr>
        <p:spPr>
          <a:xfrm flipH="1" flipV="1">
            <a:off x="5582399" y="5063358"/>
            <a:ext cx="135743" cy="8829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3082192" y="6266502"/>
            <a:ext cx="227243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94201" y="605665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7" name="ZoneTexte 46"/>
          <p:cNvSpPr txBox="1"/>
          <p:nvPr/>
        </p:nvSpPr>
        <p:spPr>
          <a:xfrm>
            <a:off x="4445834" y="287739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AS-Path length is not always a synonym of path quality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prefer AS1 in US, AS2 in Europe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4156514" y="3469805"/>
            <a:ext cx="2351766" cy="2342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1577478" y="3480936"/>
            <a:ext cx="2351766" cy="23421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73" y="36427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32" y="5101328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57" y="5044252"/>
            <a:ext cx="698481" cy="513977"/>
          </a:xfrm>
          <a:prstGeom prst="rect">
            <a:avLst/>
          </a:prstGeom>
        </p:spPr>
      </p:pic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53" y="4530275"/>
            <a:ext cx="698481" cy="513977"/>
          </a:xfrm>
          <a:prstGeom prst="rect">
            <a:avLst/>
          </a:prstGeom>
        </p:spPr>
      </p:pic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6" y="3642769"/>
            <a:ext cx="698481" cy="51397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46461" y="39475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3"/>
            <a:endCxn id="11" idx="1"/>
          </p:cNvCxnSpPr>
          <p:nvPr/>
        </p:nvCxnSpPr>
        <p:spPr>
          <a:xfrm>
            <a:off x="2978354" y="38997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538437" y="5393437"/>
            <a:ext cx="244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1" idx="2"/>
          </p:cNvCxnSpPr>
          <p:nvPr/>
        </p:nvCxnSpPr>
        <p:spPr>
          <a:xfrm flipV="1">
            <a:off x="3724034" y="41567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22" idx="1"/>
          </p:cNvCxnSpPr>
          <p:nvPr/>
        </p:nvCxnSpPr>
        <p:spPr>
          <a:xfrm flipV="1">
            <a:off x="2532413" y="48762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  <a:endCxn id="11" idx="2"/>
          </p:cNvCxnSpPr>
          <p:nvPr/>
        </p:nvCxnSpPr>
        <p:spPr>
          <a:xfrm flipH="1" flipV="1">
            <a:off x="4983157" y="41567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61110" y="3365762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2324557" y="37874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930632" y="52839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R2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3046816" y="46916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R3</a:t>
            </a:r>
            <a:endParaRPr lang="en-GB" dirty="0"/>
          </a:p>
        </p:txBody>
      </p:sp>
      <p:sp>
        <p:nvSpPr>
          <p:cNvPr id="24" name="ZoneTexte 23"/>
          <p:cNvSpPr txBox="1"/>
          <p:nvPr/>
        </p:nvSpPr>
        <p:spPr>
          <a:xfrm>
            <a:off x="4997428" y="52347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R5</a:t>
            </a:r>
            <a:endParaRPr lang="en-GB" dirty="0"/>
          </a:p>
        </p:txBody>
      </p:sp>
      <p:sp>
        <p:nvSpPr>
          <p:cNvPr id="25" name="ZoneTexte 24"/>
          <p:cNvSpPr txBox="1"/>
          <p:nvPr/>
        </p:nvSpPr>
        <p:spPr>
          <a:xfrm>
            <a:off x="4653811" y="37874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R6</a:t>
            </a:r>
            <a:endParaRPr lang="en-GB" dirty="0"/>
          </a:p>
        </p:txBody>
      </p:sp>
      <p:sp>
        <p:nvSpPr>
          <p:cNvPr id="29" name="Nuage 28"/>
          <p:cNvSpPr/>
          <p:nvPr/>
        </p:nvSpPr>
        <p:spPr>
          <a:xfrm>
            <a:off x="1621783" y="3365761"/>
            <a:ext cx="4601071" cy="26910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Nuage 30"/>
          <p:cNvSpPr/>
          <p:nvPr/>
        </p:nvSpPr>
        <p:spPr>
          <a:xfrm>
            <a:off x="1982298" y="2373668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54" y="2580976"/>
            <a:ext cx="698481" cy="513977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24034" y="246863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34" name="Nuage 33"/>
          <p:cNvSpPr/>
          <p:nvPr/>
        </p:nvSpPr>
        <p:spPr>
          <a:xfrm>
            <a:off x="5674072" y="2742584"/>
            <a:ext cx="2671513" cy="102600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73" y="2921484"/>
            <a:ext cx="698481" cy="513977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042298" y="303561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2751552" y="3015600"/>
            <a:ext cx="487810" cy="6271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5" idx="2"/>
          </p:cNvCxnSpPr>
          <p:nvPr/>
        </p:nvCxnSpPr>
        <p:spPr>
          <a:xfrm flipH="1">
            <a:off x="5430824" y="3435461"/>
            <a:ext cx="1265390" cy="19097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5" idx="1"/>
            <a:endCxn id="32" idx="3"/>
          </p:cNvCxnSpPr>
          <p:nvPr/>
        </p:nvCxnSpPr>
        <p:spPr>
          <a:xfrm flipH="1" flipV="1">
            <a:off x="3676835" y="2837965"/>
            <a:ext cx="2670138" cy="3405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Bouée 40"/>
          <p:cNvSpPr>
            <a:spLocks noChangeAspect="1"/>
          </p:cNvSpPr>
          <p:nvPr/>
        </p:nvSpPr>
        <p:spPr>
          <a:xfrm>
            <a:off x="4466438" y="3517865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Bouée 41"/>
          <p:cNvSpPr>
            <a:spLocks noChangeAspect="1"/>
          </p:cNvSpPr>
          <p:nvPr/>
        </p:nvSpPr>
        <p:spPr>
          <a:xfrm>
            <a:off x="2824781" y="4307823"/>
            <a:ext cx="1104463" cy="859407"/>
          </a:xfrm>
          <a:prstGeom prst="donut">
            <a:avLst>
              <a:gd name="adj" fmla="val 6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9" y="1384218"/>
            <a:ext cx="6322593" cy="474194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Things to remember </a:t>
            </a:r>
            <a:br>
              <a:rPr lang="en-GB" dirty="0" smtClean="0"/>
            </a:br>
            <a:r>
              <a:rPr lang="en-GB" dirty="0" smtClean="0"/>
              <a:t>when defining BGP policies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tweaking you do could affects scalability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147082" y="6364768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http://</a:t>
            </a:r>
            <a:r>
              <a:rPr lang="en-GB" dirty="0" err="1"/>
              <a:t>bgp.potaroo.net</a:t>
            </a:r>
            <a:r>
              <a:rPr lang="en-GB" dirty="0" smtClean="0"/>
              <a:t>/tools/asn32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67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distribute BGP routes </a:t>
            </a:r>
            <a:br>
              <a:rPr lang="en-GB" dirty="0" smtClean="0"/>
            </a:br>
            <a:r>
              <a:rPr lang="en-GB" dirty="0" smtClean="0"/>
              <a:t>in a large network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Full mesh </a:t>
            </a:r>
            <a:r>
              <a:rPr lang="en-GB" dirty="0" smtClean="0"/>
              <a:t>of </a:t>
            </a:r>
            <a:r>
              <a:rPr lang="en-GB" dirty="0" err="1" smtClean="0"/>
              <a:t>iBGP</a:t>
            </a:r>
            <a:r>
              <a:rPr lang="en-GB" dirty="0" smtClean="0"/>
              <a:t> sessions</a:t>
            </a:r>
          </a:p>
          <a:p>
            <a:pPr lvl="1"/>
            <a:r>
              <a:rPr lang="en-GB" dirty="0" smtClean="0"/>
              <a:t>Why ?</a:t>
            </a:r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212189" y="2049687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889019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3208878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5046722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738855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3402996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864905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5299132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3364393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3364393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3345840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3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Size of IPv6 routing tables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147082" y="6364768"/>
            <a:ext cx="420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http://</a:t>
            </a:r>
            <a:r>
              <a:rPr lang="en-GB" dirty="0" err="1"/>
              <a:t>bgp.potaroo.net</a:t>
            </a:r>
            <a:r>
              <a:rPr lang="en-GB" dirty="0" smtClean="0"/>
              <a:t>/v6/as6447</a:t>
            </a:r>
            <a:r>
              <a:rPr lang="en-GB" dirty="0"/>
              <a:t>/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rcRect t="4209" b="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5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Size of IPv4 BGP routing tables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147082" y="6364768"/>
            <a:ext cx="38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http://</a:t>
            </a:r>
            <a:r>
              <a:rPr lang="en-GB" dirty="0" err="1"/>
              <a:t>bgp.potaroo.net</a:t>
            </a:r>
            <a:r>
              <a:rPr lang="en-GB" dirty="0"/>
              <a:t>/as6447/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rcRect t="4209" b="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64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BGP communities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by default transitive..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Any BGP community that you add when receiving routes will be advertised all over the Internet</a:t>
            </a:r>
          </a:p>
          <a:p>
            <a:pPr lvl="1"/>
            <a:r>
              <a:rPr lang="en-GB" dirty="0" smtClean="0"/>
              <a:t>you should clean your BGP communities when advertising routes over </a:t>
            </a:r>
            <a:r>
              <a:rPr lang="en-GB" dirty="0" err="1" smtClean="0"/>
              <a:t>eBGP</a:t>
            </a:r>
            <a:r>
              <a:rPr lang="en-GB" dirty="0" smtClean="0"/>
              <a:t>, but router configuration languages do not always make this 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4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BGP communities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Sprint</a:t>
            </a:r>
          </a:p>
          <a:p>
            <a:pPr lvl="1"/>
            <a:r>
              <a:rPr lang="en-GB" dirty="0"/>
              <a:t>https://</a:t>
            </a:r>
            <a:r>
              <a:rPr lang="en-GB" dirty="0" err="1" smtClean="0"/>
              <a:t>www.sprint.net</a:t>
            </a:r>
            <a:r>
              <a:rPr lang="en-GB" dirty="0"/>
              <a:t>/</a:t>
            </a:r>
            <a:r>
              <a:rPr lang="en-GB" dirty="0" err="1"/>
              <a:t>index.php?p</a:t>
            </a:r>
            <a:r>
              <a:rPr lang="en-GB" dirty="0"/>
              <a:t>=</a:t>
            </a:r>
            <a:r>
              <a:rPr lang="en-GB" dirty="0" err="1" smtClean="0"/>
              <a:t>policy_bgp</a:t>
            </a:r>
            <a:endParaRPr lang="en-GB" dirty="0" smtClean="0"/>
          </a:p>
          <a:p>
            <a:pPr lvl="1"/>
            <a:r>
              <a:rPr lang="en-GB" dirty="0"/>
              <a:t>Looking glass https://</a:t>
            </a:r>
            <a:r>
              <a:rPr lang="en-GB" dirty="0" err="1"/>
              <a:t>www.sprint.net</a:t>
            </a:r>
            <a:r>
              <a:rPr lang="en-GB" dirty="0"/>
              <a:t>/</a:t>
            </a:r>
            <a:r>
              <a:rPr lang="en-GB" dirty="0" err="1"/>
              <a:t>lg</a:t>
            </a:r>
            <a:r>
              <a:rPr lang="en-GB" dirty="0"/>
              <a:t>/</a:t>
            </a:r>
            <a:r>
              <a:rPr lang="en-GB" dirty="0" err="1"/>
              <a:t>lg_start.php</a:t>
            </a:r>
            <a:endParaRPr lang="en-GB" dirty="0" smtClean="0"/>
          </a:p>
          <a:p>
            <a:r>
              <a:rPr lang="en-GB" dirty="0" smtClean="0"/>
              <a:t>Level3</a:t>
            </a:r>
          </a:p>
          <a:p>
            <a:pPr lvl="1"/>
            <a:r>
              <a:rPr lang="en-GB" dirty="0"/>
              <a:t>http://</a:t>
            </a:r>
            <a:r>
              <a:rPr lang="en-GB" dirty="0" err="1"/>
              <a:t>www.scn.rain.com</a:t>
            </a:r>
            <a:r>
              <a:rPr lang="en-GB" dirty="0"/>
              <a:t>/~</a:t>
            </a:r>
            <a:r>
              <a:rPr lang="en-GB" dirty="0" err="1"/>
              <a:t>neighorn</a:t>
            </a:r>
            <a:r>
              <a:rPr lang="en-GB" dirty="0"/>
              <a:t>/PDF/Traffic_Engineering_with_BGP_and_Level3.</a:t>
            </a:r>
            <a:r>
              <a:rPr lang="en-GB" dirty="0" smtClean="0"/>
              <a:t>pdf</a:t>
            </a:r>
          </a:p>
          <a:p>
            <a:r>
              <a:rPr lang="en-GB" dirty="0" smtClean="0"/>
              <a:t>NTT America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www.us.ntt.net</a:t>
            </a:r>
            <a:r>
              <a:rPr lang="en-GB" dirty="0"/>
              <a:t>/support/</a:t>
            </a:r>
            <a:r>
              <a:rPr lang="en-GB" dirty="0" smtClean="0"/>
              <a:t>policy/</a:t>
            </a:r>
            <a:r>
              <a:rPr lang="en-GB" dirty="0" err="1" smtClean="0"/>
              <a:t>routing.cfm</a:t>
            </a:r>
            <a:endParaRPr lang="en-GB" dirty="0" smtClean="0"/>
          </a:p>
          <a:p>
            <a:r>
              <a:rPr lang="en-GB" dirty="0" smtClean="0"/>
              <a:t>Internet2</a:t>
            </a:r>
          </a:p>
          <a:p>
            <a:pPr lvl="1"/>
            <a:r>
              <a:rPr lang="en-GB" dirty="0"/>
              <a:t>https://noc.net.internet2.edu/i2network/maps-documentation/documentation/</a:t>
            </a:r>
            <a:r>
              <a:rPr lang="en-GB" dirty="0" err="1"/>
              <a:t>bgp-communities.html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K. </a:t>
            </a:r>
            <a:r>
              <a:rPr lang="en-GB" dirty="0" err="1"/>
              <a:t>Fster</a:t>
            </a:r>
            <a:r>
              <a:rPr lang="en-GB" dirty="0"/>
              <a:t>, Application of BGP Communities, The Internet Protocol Journal - Volume 6, Number 2, July 2003</a:t>
            </a:r>
            <a:endParaRPr lang="en-GB" dirty="0" smtClean="0"/>
          </a:p>
          <a:p>
            <a:r>
              <a:rPr lang="en-GB" dirty="0" smtClean="0"/>
              <a:t>B. </a:t>
            </a:r>
            <a:r>
              <a:rPr lang="en-GB" dirty="0" err="1"/>
              <a:t>Donnet</a:t>
            </a:r>
            <a:r>
              <a:rPr lang="en-GB" dirty="0"/>
              <a:t> and </a:t>
            </a:r>
            <a:r>
              <a:rPr lang="en-GB" dirty="0" smtClean="0"/>
              <a:t>O. </a:t>
            </a:r>
            <a:r>
              <a:rPr lang="en-GB" dirty="0"/>
              <a:t>Bonaventure. On BGP Communities. ACM SIGCOMM Computer Communication Review, 38(2):55-59, April 2008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http://</a:t>
            </a:r>
            <a:r>
              <a:rPr lang="en-GB" dirty="0" err="1"/>
              <a:t>inl.info.ucl.ac.be</a:t>
            </a:r>
            <a:r>
              <a:rPr lang="en-GB" dirty="0"/>
              <a:t>/publications/</a:t>
            </a:r>
            <a:r>
              <a:rPr lang="en-GB" dirty="0" err="1"/>
              <a:t>bgp</a:t>
            </a:r>
            <a:r>
              <a:rPr lang="en-GB" dirty="0"/>
              <a:t>-communities</a:t>
            </a:r>
            <a:endParaRPr lang="en-GB" dirty="0" smtClean="0"/>
          </a:p>
          <a:p>
            <a:r>
              <a:rPr lang="en-GB" dirty="0" smtClean="0"/>
              <a:t>B</a:t>
            </a:r>
            <a:r>
              <a:rPr lang="en-GB" dirty="0"/>
              <a:t>. </a:t>
            </a:r>
            <a:r>
              <a:rPr lang="en-GB" dirty="0" err="1"/>
              <a:t>Quoitin</a:t>
            </a:r>
            <a:r>
              <a:rPr lang="en-GB" dirty="0"/>
              <a:t>, S. </a:t>
            </a:r>
            <a:r>
              <a:rPr lang="en-GB" dirty="0" err="1"/>
              <a:t>Uhlig</a:t>
            </a:r>
            <a:r>
              <a:rPr lang="en-GB" dirty="0"/>
              <a:t>, C. </a:t>
            </a:r>
            <a:r>
              <a:rPr lang="en-GB" dirty="0" err="1"/>
              <a:t>Pelsser</a:t>
            </a:r>
            <a:r>
              <a:rPr lang="en-GB" dirty="0"/>
              <a:t>, L. </a:t>
            </a:r>
            <a:r>
              <a:rPr lang="en-GB" dirty="0" err="1"/>
              <a:t>Swinnen</a:t>
            </a:r>
            <a:r>
              <a:rPr lang="en-GB" dirty="0"/>
              <a:t> and O. Bonaventure. </a:t>
            </a:r>
            <a:r>
              <a:rPr lang="en-GB" dirty="0" err="1"/>
              <a:t>Interdomain</a:t>
            </a:r>
            <a:r>
              <a:rPr lang="en-GB" dirty="0"/>
              <a:t> traffic engineering with BGP. IEEE Communications Magazine Internet Technology Series, 41(5):122-128, May 2003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err="1"/>
              <a:t>inl.info.ucl.ac.be</a:t>
            </a:r>
            <a:r>
              <a:rPr lang="en-GB" dirty="0"/>
              <a:t>/publications/</a:t>
            </a:r>
            <a:r>
              <a:rPr lang="en-GB" dirty="0" err="1"/>
              <a:t>interdomain</a:t>
            </a:r>
            <a:r>
              <a:rPr lang="en-GB" dirty="0"/>
              <a:t>-traffic-engineering-</a:t>
            </a:r>
            <a:r>
              <a:rPr lang="en-GB" dirty="0" err="1"/>
              <a:t>bgp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5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</a:t>
            </a:r>
            <a:r>
              <a:rPr lang="en-GB" dirty="0" err="1" smtClean="0"/>
              <a:t>iBGP</a:t>
            </a:r>
            <a:r>
              <a:rPr lang="en-GB" dirty="0" smtClean="0"/>
              <a:t> sessions in AS1</a:t>
            </a:r>
            <a:endParaRPr lang="en-GB" dirty="0"/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2" name="Nuage 11"/>
          <p:cNvSpPr/>
          <p:nvPr/>
        </p:nvSpPr>
        <p:spPr>
          <a:xfrm>
            <a:off x="171657" y="51002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182658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5544918"/>
            <a:ext cx="698481" cy="513977"/>
          </a:xfrm>
          <a:prstGeom prst="rect">
            <a:avLst/>
          </a:prstGeom>
        </p:spPr>
      </p:pic>
      <p:sp>
        <p:nvSpPr>
          <p:cNvPr id="16" name="Nuage 15"/>
          <p:cNvSpPr/>
          <p:nvPr/>
        </p:nvSpPr>
        <p:spPr>
          <a:xfrm>
            <a:off x="604894" y="18778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1503081" y="24396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384265" y="50680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5" idx="3"/>
          </p:cNvCxnSpPr>
          <p:nvPr/>
        </p:nvCxnSpPr>
        <p:spPr>
          <a:xfrm flipV="1">
            <a:off x="1503081" y="53250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</p:cNvCxnSpPr>
          <p:nvPr/>
        </p:nvCxnSpPr>
        <p:spPr>
          <a:xfrm>
            <a:off x="3300005" y="32332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4045685" y="34050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2854064" y="41942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11" idx="2"/>
          </p:cNvCxnSpPr>
          <p:nvPr/>
        </p:nvCxnSpPr>
        <p:spPr>
          <a:xfrm flipH="1" flipV="1">
            <a:off x="5304808" y="34902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AS1</a:t>
            </a:r>
            <a:endParaRPr lang="en-GB" dirty="0"/>
          </a:p>
        </p:txBody>
      </p:sp>
      <p:sp>
        <p:nvSpPr>
          <p:cNvPr id="49" name="ZoneTexte 48"/>
          <p:cNvSpPr txBox="1"/>
          <p:nvPr/>
        </p:nvSpPr>
        <p:spPr>
          <a:xfrm>
            <a:off x="1731750" y="20703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AS2</a:t>
            </a:r>
            <a:endParaRPr lang="en-GB" dirty="0"/>
          </a:p>
        </p:txBody>
      </p:sp>
      <p:sp>
        <p:nvSpPr>
          <p:cNvPr id="50" name="ZoneTexte 49"/>
          <p:cNvSpPr txBox="1"/>
          <p:nvPr/>
        </p:nvSpPr>
        <p:spPr>
          <a:xfrm>
            <a:off x="442929" y="53250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AS3</a:t>
            </a:r>
            <a:endParaRPr lang="en-GB" dirty="0"/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56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15180</TotalTime>
  <Words>2781</Words>
  <Application>Microsoft Macintosh PowerPoint</Application>
  <PresentationFormat>Présentation à l'écran (4:3)</PresentationFormat>
  <Paragraphs>754</Paragraphs>
  <Slides>84</Slides>
  <Notes>1</Notes>
  <HiddenSlides>6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5" baseType="lpstr">
      <vt:lpstr>Thème Office</vt:lpstr>
      <vt:lpstr>BGP : Advanced topics</vt:lpstr>
      <vt:lpstr>Agenda</vt:lpstr>
      <vt:lpstr>BGP in large networks</vt:lpstr>
      <vt:lpstr>How to distribute BGP routes  in a large network ?</vt:lpstr>
      <vt:lpstr>IP addresses used on routers</vt:lpstr>
      <vt:lpstr>A closer look at the BGP messages</vt:lpstr>
      <vt:lpstr>Endpoints of the eBGP sessions</vt:lpstr>
      <vt:lpstr>How to distribute BGP routes  in a large network ?</vt:lpstr>
      <vt:lpstr>Draw iBGP sessions in AS1</vt:lpstr>
      <vt:lpstr>Endpoints of the iBGP sessions</vt:lpstr>
      <vt:lpstr>How to deal with routers that are not connected to other ASes ?</vt:lpstr>
      <vt:lpstr>How to deal with routers that are not connected to other ASes ?</vt:lpstr>
      <vt:lpstr>What are the roles of the IGP ?</vt:lpstr>
      <vt:lpstr>BGP Nexthop self</vt:lpstr>
      <vt:lpstr>The BGP decision process</vt:lpstr>
      <vt:lpstr>1st step of BGP decision process</vt:lpstr>
      <vt:lpstr>Unreachable nexthop</vt:lpstr>
      <vt:lpstr>2nd step of BGP decision process</vt:lpstr>
      <vt:lpstr>BGP routes towards prefix p on all routers inside AS1</vt:lpstr>
      <vt:lpstr>3rd step of BGP decision process</vt:lpstr>
      <vt:lpstr>5th  step of BGP decision process</vt:lpstr>
      <vt:lpstr>6th  step of BGP decision process</vt:lpstr>
      <vt:lpstr>BGP routes towards prefix p on all routers inside AS1</vt:lpstr>
      <vt:lpstr>BGP routes towards prefix p on all routers inside AS1</vt:lpstr>
      <vt:lpstr>4th  step of BGP decision process</vt:lpstr>
      <vt:lpstr>BGP routes towards prefix p on all routers inside AS1</vt:lpstr>
      <vt:lpstr>BGP routes towards prefix p on all routers inside AS1</vt:lpstr>
      <vt:lpstr>7th step of the BGP decision process</vt:lpstr>
      <vt:lpstr>Differences between iBGP and eBGP</vt:lpstr>
      <vt:lpstr>Differences between iBGP and eBGP</vt:lpstr>
      <vt:lpstr>Which BGP routes are known ?</vt:lpstr>
      <vt:lpstr>Differences between iBGP and eBGP</vt:lpstr>
      <vt:lpstr>What happens if iBGP sessions are missing ?</vt:lpstr>
      <vt:lpstr>What happens if iBGP sessions are missing ?</vt:lpstr>
      <vt:lpstr>What happens if iBGP sessions are missing ?</vt:lpstr>
      <vt:lpstr>Conclusion</vt:lpstr>
      <vt:lpstr>Reading list</vt:lpstr>
      <vt:lpstr>Agenda</vt:lpstr>
      <vt:lpstr>Interactions between IGP and iBGP</vt:lpstr>
      <vt:lpstr>Creation of iBGP sessions</vt:lpstr>
      <vt:lpstr>Scaling issues with iBGP</vt:lpstr>
      <vt:lpstr>Improving iBGP scaling</vt:lpstr>
      <vt:lpstr>Route Reflectors</vt:lpstr>
      <vt:lpstr>A BGP Route Reflector</vt:lpstr>
      <vt:lpstr>How to design an iBGP hierarchy</vt:lpstr>
      <vt:lpstr>Operation of Route Reflectors</vt:lpstr>
      <vt:lpstr>Benefits of using RRs</vt:lpstr>
      <vt:lpstr>Caveats with Route Reflectors</vt:lpstr>
      <vt:lpstr>Caveats with Route Reflectors</vt:lpstr>
      <vt:lpstr>How to prevent loops</vt:lpstr>
      <vt:lpstr>Fault tolerance</vt:lpstr>
      <vt:lpstr>Fault tolerance</vt:lpstr>
      <vt:lpstr>Route Reflectors</vt:lpstr>
      <vt:lpstr>Route Reflectors</vt:lpstr>
      <vt:lpstr>Which routes are selected ?</vt:lpstr>
      <vt:lpstr>What is the best place for a single RR ?</vt:lpstr>
      <vt:lpstr>What is the best location for two RR ?</vt:lpstr>
      <vt:lpstr>Three Route Reflectors</vt:lpstr>
      <vt:lpstr>Hierarchy of Route Reflectors</vt:lpstr>
      <vt:lpstr>What are the forwarding paths towards p advertised by AS6 ?</vt:lpstr>
      <vt:lpstr>Agenda</vt:lpstr>
      <vt:lpstr>Prefer customer, ...</vt:lpstr>
      <vt:lpstr>Forwarding paths from AS7 to AS8 and vice-versa</vt:lpstr>
      <vt:lpstr>Customer wants packets towards  p1 via R2 and p2 via R5 </vt:lpstr>
      <vt:lpstr>Fun with MED</vt:lpstr>
      <vt:lpstr>Fun with MED (2)</vt:lpstr>
      <vt:lpstr>Incoming traffic engineering</vt:lpstr>
      <vt:lpstr>More specific prefixes</vt:lpstr>
      <vt:lpstr>More specific prefixes</vt:lpstr>
      <vt:lpstr>More specific prefixes</vt:lpstr>
      <vt:lpstr>AS Path prepending</vt:lpstr>
      <vt:lpstr>Traffic engineering AS path prepending</vt:lpstr>
      <vt:lpstr>Backup links </vt:lpstr>
      <vt:lpstr>BGP Communities</vt:lpstr>
      <vt:lpstr>How to provide restricted transit ?</vt:lpstr>
      <vt:lpstr>ISP provides primary connectivity between customer sites</vt:lpstr>
      <vt:lpstr>How to provide richer customer policies ?</vt:lpstr>
      <vt:lpstr>AS-Path length is not always a synonym of path quality</vt:lpstr>
      <vt:lpstr>Things to remember  when defining BGP policies</vt:lpstr>
      <vt:lpstr>Size of IPv6 routing tables</vt:lpstr>
      <vt:lpstr>Size of IPv4 BGP routing tables</vt:lpstr>
      <vt:lpstr>BGP communities</vt:lpstr>
      <vt:lpstr>Existing BGP communities</vt:lpstr>
      <vt:lpstr>References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Bonaventure</dc:creator>
  <cp:lastModifiedBy>Olivier Bonaventure</cp:lastModifiedBy>
  <cp:revision>50</cp:revision>
  <dcterms:created xsi:type="dcterms:W3CDTF">2014-01-28T20:07:02Z</dcterms:created>
  <dcterms:modified xsi:type="dcterms:W3CDTF">2018-11-11T17:10:37Z</dcterms:modified>
</cp:coreProperties>
</file>